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4.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5.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8.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279" r:id="rId5"/>
    <p:sldId id="260" r:id="rId6"/>
    <p:sldId id="280" r:id="rId7"/>
    <p:sldId id="261" r:id="rId8"/>
    <p:sldId id="262" r:id="rId9"/>
    <p:sldId id="263" r:id="rId10"/>
    <p:sldId id="274" r:id="rId11"/>
    <p:sldId id="264" r:id="rId12"/>
    <p:sldId id="271" r:id="rId13"/>
    <p:sldId id="265" r:id="rId14"/>
    <p:sldId id="266" r:id="rId15"/>
    <p:sldId id="267" r:id="rId16"/>
    <p:sldId id="278" r:id="rId17"/>
    <p:sldId id="269" r:id="rId18"/>
    <p:sldId id="270" r:id="rId19"/>
    <p:sldId id="276" r:id="rId20"/>
    <p:sldId id="272" r:id="rId2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28"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21" autoAdjust="0"/>
    <p:restoredTop sz="94660"/>
  </p:normalViewPr>
  <p:slideViewPr>
    <p:cSldViewPr snapToGrid="0">
      <p:cViewPr>
        <p:scale>
          <a:sx n="100" d="100"/>
          <a:sy n="100" d="100"/>
        </p:scale>
        <p:origin x="348" y="-936"/>
      </p:cViewPr>
      <p:guideLst>
        <p:guide orient="horz" pos="2228"/>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G0000sv0ns101\d11263$\doc\02%20&#33258;&#31435;&#25903;&#25588;&#35506;\&#23601;&#21172;&#12539;IT&#25903;&#25588;&#12464;&#12523;&#12540;&#12503;&#65288;&#20491;&#20154;&#24773;&#22577;&#12487;&#12540;&#12479;&#21547;&#12416;&#65289;\004_&#38556;&#12364;&#12356;&#32773;&#23601;&#21172;&#25903;&#25588;&#38306;&#20418;&#31561;\&#9733;01&#23601;&#21172;&#20154;&#25968;&#35519;&#26619;&#9733;\&#9733;&#23601;&#21172;&#20154;&#25968;&#35519;&#26619;&#9733;\R5&#65288;R4&#23601;&#21172;&#20154;&#25968;&#35519;&#26619;&#65289;\06_&#22238;&#31572;&#38598;&#32004;&#12539;&#38598;&#35336;\R4&#38598;&#35336;&#65288;&#31227;&#34892;&#12289;&#23601;&#65313;&#12289;&#23601;&#65314;&#12289;&#33258;&#31435;&#12289;&#29983;&#27963;&#65289;.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G0000sv0ns101\d11263$\doc\02%20&#33258;&#31435;&#25903;&#25588;&#35506;\&#23601;&#21172;&#12539;IT&#25903;&#25588;&#12464;&#12523;&#12540;&#12503;&#65288;&#20491;&#20154;&#24773;&#22577;&#12487;&#12540;&#12479;&#21547;&#12416;&#65289;\004_&#38556;&#12364;&#12356;&#32773;&#23601;&#21172;&#25903;&#25588;&#38306;&#20418;&#31561;\&#9733;01&#23601;&#21172;&#20154;&#25968;&#35519;&#26619;&#9733;\&#9733;&#23601;&#21172;&#20154;&#25968;&#35519;&#26619;&#9733;\R5&#65288;R4&#23601;&#21172;&#20154;&#25968;&#35519;&#26619;&#65289;\06_&#22238;&#31572;&#38598;&#32004;&#12539;&#38598;&#35336;\R4&#38598;&#35336;&#65288;&#31227;&#34892;&#12289;&#23601;&#65313;&#12289;&#23601;&#65314;&#12289;&#33258;&#31435;&#12289;&#29983;&#27963;&#65289;.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G0000sv0ns101\d11263$\doc\02%20&#33258;&#31435;&#25903;&#25588;&#35506;\&#23601;&#21172;&#12539;IT&#25903;&#25588;&#12464;&#12523;&#12540;&#12503;&#65288;&#20491;&#20154;&#24773;&#22577;&#12487;&#12540;&#12479;&#21547;&#12416;&#65289;\004_&#38556;&#12364;&#12356;&#32773;&#23601;&#21172;&#25903;&#25588;&#38306;&#20418;&#31561;\&#9733;01&#23601;&#21172;&#20154;&#25968;&#35519;&#26619;&#9733;\&#9733;&#23601;&#21172;&#20154;&#25968;&#35519;&#26619;&#9733;\R5&#65288;R4&#23601;&#21172;&#20154;&#25968;&#35519;&#26619;&#65289;\06_&#22238;&#31572;&#38598;&#32004;&#12539;&#38598;&#35336;\R4&#38598;&#35336;&#65288;&#31227;&#34892;&#12289;&#23601;&#65313;&#12289;&#23601;&#65314;&#12289;&#33258;&#31435;&#12289;&#29983;&#27963;&#65289;.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G0000sv0ns101\d11263$\doc\02%20&#33258;&#31435;&#25903;&#25588;&#35506;\&#23601;&#21172;&#12539;IT&#25903;&#25588;&#12464;&#12523;&#12540;&#12503;&#65288;&#20491;&#20154;&#24773;&#22577;&#12487;&#12540;&#12479;&#21547;&#12416;&#65289;\004_&#38556;&#12364;&#12356;&#32773;&#23601;&#21172;&#25903;&#25588;&#38306;&#20418;&#31561;\&#9733;01&#23601;&#21172;&#20154;&#25968;&#35519;&#26619;&#9733;\&#9733;&#23601;&#21172;&#20154;&#25968;&#35519;&#26619;&#9733;\R5&#65288;R4&#23601;&#21172;&#20154;&#25968;&#35519;&#26619;&#65289;\06_&#22238;&#31572;&#38598;&#32004;&#12539;&#38598;&#35336;\R4&#38598;&#35336;&#65288;&#31227;&#34892;&#12289;&#23601;&#65313;&#12289;&#23601;&#65314;&#12289;&#33258;&#31435;&#12289;&#29983;&#27963;&#65289;.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G0000sv0ns101\d11263$\doc\02%20&#33258;&#31435;&#25903;&#25588;&#35506;\&#23601;&#21172;&#12539;IT&#25903;&#25588;&#12464;&#12523;&#12540;&#12503;&#65288;&#20491;&#20154;&#24773;&#22577;&#12487;&#12540;&#12479;&#21547;&#12416;&#65289;\004_&#38556;&#12364;&#12356;&#32773;&#23601;&#21172;&#25903;&#25588;&#38306;&#20418;&#31561;\&#9733;01&#23601;&#21172;&#20154;&#25968;&#35519;&#26619;&#9733;\&#9733;&#23601;&#21172;&#20154;&#25968;&#35519;&#26619;&#9733;\R5&#65288;R4&#23601;&#21172;&#20154;&#25968;&#35519;&#26619;&#65289;\06_&#22238;&#31572;&#38598;&#32004;&#12539;&#38598;&#35336;\R4&#38598;&#35336;&#65288;&#31227;&#34892;&#12289;&#23601;&#65313;&#12289;&#23601;&#65314;&#12289;&#33258;&#31435;&#12289;&#29983;&#27963;&#65289;.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G0000sv0ns101\d11263$\doc\02%20&#33258;&#31435;&#25903;&#25588;&#35506;\&#23601;&#21172;&#12539;IT&#25903;&#25588;&#12464;&#12523;&#12540;&#12503;&#65288;&#20491;&#20154;&#24773;&#22577;&#12487;&#12540;&#12479;&#21547;&#12416;&#65289;\004_&#38556;&#12364;&#12356;&#32773;&#23601;&#21172;&#25903;&#25588;&#38306;&#20418;&#31561;\&#9733;01&#23601;&#21172;&#20154;&#25968;&#35519;&#26619;&#9733;\&#9733;&#23601;&#21172;&#20154;&#25968;&#35519;&#26619;&#9733;\R5&#65288;R4&#23601;&#21172;&#20154;&#25968;&#35519;&#26619;&#65289;\06_&#22238;&#31572;&#38598;&#32004;&#12539;&#38598;&#35336;\R4&#38598;&#35336;&#65288;&#31227;&#34892;&#12289;&#23601;&#65313;&#12289;&#23601;&#65314;&#12289;&#33258;&#31435;&#12289;&#29983;&#27963;&#65289;.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G0000sv0ns101\d11263$\doc\02%20&#33258;&#31435;&#25903;&#25588;&#35506;\&#23601;&#21172;&#12539;IT&#25903;&#25588;&#12464;&#12523;&#12540;&#12503;&#65288;&#20491;&#20154;&#24773;&#22577;&#12487;&#12540;&#12479;&#21547;&#12416;&#65289;\004_&#38556;&#12364;&#12356;&#32773;&#23601;&#21172;&#25903;&#25588;&#38306;&#20418;&#31561;\&#9733;01&#23601;&#21172;&#20154;&#25968;&#35519;&#26619;&#9733;\&#9733;&#23601;&#21172;&#20154;&#25968;&#35519;&#26619;&#9733;\R5&#65288;R4&#23601;&#21172;&#20154;&#25968;&#35519;&#26619;&#65289;\06_&#22238;&#31572;&#38598;&#32004;&#12539;&#38598;&#35336;\R4&#38598;&#35336;&#65288;&#31227;&#34892;&#12289;&#23601;&#65313;&#12289;&#23601;&#65314;&#12289;&#33258;&#31435;&#12289;&#29983;&#27963;&#65289;.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G0000sv0ns101\d11263$\doc\02%20&#33258;&#31435;&#25903;&#25588;&#35506;\&#23601;&#21172;&#12539;IT&#25903;&#25588;&#12464;&#12523;&#12540;&#12503;&#65288;&#20491;&#20154;&#24773;&#22577;&#12487;&#12540;&#12479;&#21547;&#12416;&#65289;\004_&#38556;&#12364;&#12356;&#32773;&#23601;&#21172;&#25903;&#25588;&#38306;&#20418;&#31561;\&#9733;01&#23601;&#21172;&#20154;&#25968;&#35519;&#26619;&#9733;\&#9733;&#23601;&#21172;&#20154;&#25968;&#35519;&#26619;&#9733;\R5&#65288;R4&#23601;&#21172;&#20154;&#25968;&#35519;&#26619;&#65289;\06_&#22238;&#31572;&#38598;&#32004;&#12539;&#38598;&#35336;\R4&#38598;&#35336;&#65288;&#31227;&#34892;&#12289;&#23601;&#65313;&#12289;&#23601;&#65314;&#12289;&#33258;&#31435;&#12289;&#29983;&#27963;&#65289;.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G0000sv0ns101\d11263$\doc\02%20&#33258;&#31435;&#25903;&#25588;&#35506;\&#23601;&#21172;&#12539;IT&#25903;&#25588;&#12464;&#12523;&#12540;&#12503;&#65288;&#20491;&#20154;&#24773;&#22577;&#12487;&#12540;&#12479;&#21547;&#12416;&#65289;\004_&#38556;&#12364;&#12356;&#32773;&#23601;&#21172;&#25903;&#25588;&#38306;&#20418;&#31561;\&#9733;01&#23601;&#21172;&#20154;&#25968;&#35519;&#26619;&#9733;\&#9733;&#23601;&#21172;&#20154;&#25968;&#35519;&#26619;&#9733;\R5&#65288;R4&#23601;&#21172;&#20154;&#25968;&#35519;&#26619;&#65289;\06_&#22238;&#31572;&#38598;&#32004;&#12539;&#38598;&#35336;\R4&#38598;&#35336;&#65288;&#31227;&#34892;&#12289;&#23601;&#65313;&#12289;&#23601;&#65314;&#12289;&#33258;&#31435;&#12289;&#29983;&#27963;&#65289;.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G0000sv0ns101\d11263$\doc\02%20&#33258;&#31435;&#25903;&#25588;&#35506;\&#23601;&#21172;&#12539;IT&#25903;&#25588;&#12464;&#12523;&#12540;&#12503;&#65288;&#20491;&#20154;&#24773;&#22577;&#12487;&#12540;&#12479;&#21547;&#12416;&#65289;\004_&#38556;&#12364;&#12356;&#32773;&#23601;&#21172;&#25903;&#25588;&#38306;&#20418;&#31561;\&#9733;01&#23601;&#21172;&#20154;&#25968;&#35519;&#26619;&#9733;\&#9733;&#23601;&#21172;&#20154;&#25968;&#35519;&#26619;&#9733;\R5&#65288;R4&#23601;&#21172;&#20154;&#25968;&#35519;&#26619;&#65289;\06_&#22238;&#31572;&#38598;&#32004;&#12539;&#38598;&#35336;\R4&#38598;&#35336;&#65288;&#31227;&#34892;&#12289;&#23601;&#65313;&#12289;&#23601;&#65314;&#12289;&#33258;&#31435;&#12289;&#29983;&#27963;&#65289;.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G0000sv0ns101\d11263$\doc\02%20&#33258;&#31435;&#25903;&#25588;&#35506;\&#23601;&#21172;&#12539;IT&#25903;&#25588;&#12464;&#12523;&#12540;&#12503;&#65288;&#20491;&#20154;&#24773;&#22577;&#12487;&#12540;&#12479;&#21547;&#12416;&#65289;\004_&#38556;&#12364;&#12356;&#32773;&#23601;&#21172;&#25903;&#25588;&#38306;&#20418;&#31561;\&#9733;01&#23601;&#21172;&#20154;&#25968;&#35519;&#26619;&#9733;\&#9733;&#23601;&#21172;&#20154;&#25968;&#35519;&#26619;&#9733;\R5&#65288;R4&#23601;&#21172;&#20154;&#25968;&#35519;&#26619;&#65289;\06_&#22238;&#31572;&#38598;&#32004;&#12539;&#38598;&#35336;\R4&#38598;&#35336;&#65288;&#31227;&#34892;&#12289;&#23601;&#65313;&#12289;&#23601;&#65314;&#12289;&#33258;&#31435;&#12289;&#29983;&#27963;&#65289;.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G0000sv0ns101\d11263$\doc\02%20&#33258;&#31435;&#25903;&#25588;&#35506;\&#23601;&#21172;&#12539;IT&#25903;&#25588;&#12464;&#12523;&#12540;&#12503;&#65288;&#20491;&#20154;&#24773;&#22577;&#12487;&#12540;&#12479;&#21547;&#12416;&#65289;\004_&#38556;&#12364;&#12356;&#32773;&#23601;&#21172;&#25903;&#25588;&#38306;&#20418;&#31561;\&#9733;01&#23601;&#21172;&#20154;&#25968;&#35519;&#26619;&#9733;\&#9733;&#23601;&#21172;&#20154;&#25968;&#35519;&#26619;&#9733;\R5&#65288;R4&#23601;&#21172;&#20154;&#25968;&#35519;&#26619;&#65289;\06_&#22238;&#31572;&#38598;&#32004;&#12539;&#38598;&#35336;\R4&#38598;&#35336;&#65288;&#31227;&#34892;&#12289;&#23601;&#65313;&#12289;&#23601;&#65314;&#12289;&#33258;&#31435;&#12289;&#29983;&#27963;&#65289;.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G0000sv0ns101\d11263$\doc\02%20&#33258;&#31435;&#25903;&#25588;&#35506;\&#23601;&#21172;&#12539;IT&#25903;&#25588;&#12464;&#12523;&#12540;&#12503;&#65288;&#20491;&#20154;&#24773;&#22577;&#12487;&#12540;&#12479;&#21547;&#12416;&#65289;\004_&#38556;&#12364;&#12356;&#32773;&#23601;&#21172;&#25903;&#25588;&#38306;&#20418;&#31561;\&#9733;01&#23601;&#21172;&#20154;&#25968;&#35519;&#26619;&#9733;\&#9733;&#23601;&#21172;&#20154;&#25968;&#35519;&#26619;&#9733;\R5&#65288;R4&#23601;&#21172;&#20154;&#25968;&#35519;&#26619;&#65289;\06_&#22238;&#31572;&#38598;&#32004;&#12539;&#38598;&#35336;\R4&#38598;&#35336;&#65288;&#31227;&#34892;&#12289;&#23601;&#65313;&#12289;&#23601;&#65314;&#12289;&#33258;&#31435;&#12289;&#29983;&#27963;&#65289;.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G0000sv0ns101\d11263$\doc\02%20&#33258;&#31435;&#25903;&#25588;&#35506;\&#23601;&#21172;&#12539;IT&#25903;&#25588;&#12464;&#12523;&#12540;&#12503;&#65288;&#20491;&#20154;&#24773;&#22577;&#12487;&#12540;&#12479;&#21547;&#12416;&#65289;\004_&#38556;&#12364;&#12356;&#32773;&#23601;&#21172;&#25903;&#25588;&#38306;&#20418;&#31561;\&#9733;01&#23601;&#21172;&#20154;&#25968;&#35519;&#26619;&#9733;\&#9733;&#23601;&#21172;&#20154;&#25968;&#35519;&#26619;&#9733;\R5&#65288;R4&#23601;&#21172;&#20154;&#25968;&#35519;&#26619;&#65289;\06_&#22238;&#31572;&#38598;&#32004;&#12539;&#38598;&#35336;\R4&#38598;&#35336;&#65288;&#23450;&#30528;&#65289;.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G0000sv0ns101\d11263$\doc\02%20&#33258;&#31435;&#25903;&#25588;&#35506;\&#23601;&#21172;&#12539;IT&#25903;&#25588;&#12464;&#12523;&#12540;&#12503;&#65288;&#20491;&#20154;&#24773;&#22577;&#12487;&#12540;&#12479;&#21547;&#12416;&#65289;\004_&#38556;&#12364;&#12356;&#32773;&#23601;&#21172;&#25903;&#25588;&#38306;&#20418;&#31561;\&#9733;01&#23601;&#21172;&#20154;&#25968;&#35519;&#26619;&#9733;\&#9733;&#23601;&#21172;&#20154;&#25968;&#35519;&#26619;&#9733;\R5&#65288;R4&#23601;&#21172;&#20154;&#25968;&#35519;&#26619;&#65289;\06_&#22238;&#31572;&#38598;&#32004;&#12539;&#38598;&#35336;\R4&#38598;&#35336;&#65288;&#31227;&#34892;&#12289;&#23601;&#65313;&#12289;&#23601;&#65314;&#12289;&#33258;&#31435;&#12289;&#29983;&#27963;&#65289;.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G0000sv0ns101\d11263$\doc\02%20&#33258;&#31435;&#25903;&#25588;&#35506;\&#23601;&#21172;&#12539;IT&#25903;&#25588;&#12464;&#12523;&#12540;&#12503;&#65288;&#20491;&#20154;&#24773;&#22577;&#12487;&#12540;&#12479;&#21547;&#12416;&#65289;\004_&#38556;&#12364;&#12356;&#32773;&#23601;&#21172;&#25903;&#25588;&#38306;&#20418;&#31561;\&#9733;01&#23601;&#21172;&#20154;&#25968;&#35519;&#26619;&#9733;\&#9733;&#23601;&#21172;&#20154;&#25968;&#35519;&#26619;&#9733;\R5&#65288;R4&#23601;&#21172;&#20154;&#25968;&#35519;&#26619;&#65289;\06_&#22238;&#31572;&#38598;&#32004;&#12539;&#38598;&#35336;\R4&#38598;&#35336;&#65288;&#31227;&#34892;&#12289;&#23601;&#65313;&#12289;&#23601;&#65314;&#12289;&#33258;&#31435;&#12289;&#29983;&#27963;&#65289;.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G0000sv0ns101\d11263$\doc\02%20&#33258;&#31435;&#25903;&#25588;&#35506;\&#23601;&#21172;&#12539;IT&#25903;&#25588;&#12464;&#12523;&#12540;&#12503;&#65288;&#20491;&#20154;&#24773;&#22577;&#12487;&#12540;&#12479;&#21547;&#12416;&#65289;\004_&#38556;&#12364;&#12356;&#32773;&#23601;&#21172;&#25903;&#25588;&#38306;&#20418;&#31561;\&#9733;01&#23601;&#21172;&#20154;&#25968;&#35519;&#26619;&#9733;\&#9733;&#23601;&#21172;&#20154;&#25968;&#35519;&#26619;&#9733;\R5&#65288;R4&#23601;&#21172;&#20154;&#25968;&#35519;&#26619;&#65289;\06_&#22238;&#31572;&#38598;&#32004;&#12539;&#38598;&#35336;\R4&#38598;&#35336;&#65288;&#31227;&#34892;&#12289;&#23601;&#65313;&#12289;&#23601;&#65314;&#12289;&#33258;&#31435;&#12289;&#29983;&#27963;&#65289;.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G0000sv0ns101\d11263$\doc\02%20&#33258;&#31435;&#25903;&#25588;&#35506;\&#23601;&#21172;&#12539;IT&#25903;&#25588;&#12464;&#12523;&#12540;&#12503;&#65288;&#20491;&#20154;&#24773;&#22577;&#12487;&#12540;&#12479;&#21547;&#12416;&#65289;\004_&#38556;&#12364;&#12356;&#32773;&#23601;&#21172;&#25903;&#25588;&#38306;&#20418;&#31561;\&#9733;01&#23601;&#21172;&#20154;&#25968;&#35519;&#26619;&#9733;\&#9733;&#23601;&#21172;&#20154;&#25968;&#35519;&#26619;&#9733;\R5&#65288;R4&#23601;&#21172;&#20154;&#25968;&#35519;&#26619;&#65289;\06_&#22238;&#31572;&#38598;&#32004;&#12539;&#38598;&#35336;\R4&#38598;&#35336;&#65288;&#31227;&#34892;&#12289;&#23601;&#65313;&#12289;&#23601;&#65314;&#12289;&#33258;&#31435;&#12289;&#29983;&#27963;&#65289;.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G0000sv0ns101\d11263$\doc\02%20&#33258;&#31435;&#25903;&#25588;&#35506;\&#23601;&#21172;&#12539;IT&#25903;&#25588;&#12464;&#12523;&#12540;&#12503;&#65288;&#20491;&#20154;&#24773;&#22577;&#12487;&#12540;&#12479;&#21547;&#12416;&#65289;\004_&#38556;&#12364;&#12356;&#32773;&#23601;&#21172;&#25903;&#25588;&#38306;&#20418;&#31561;\&#9733;01&#23601;&#21172;&#20154;&#25968;&#35519;&#26619;&#9733;\&#9733;&#23601;&#21172;&#20154;&#25968;&#35519;&#26619;&#9733;\R5&#65288;R4&#23601;&#21172;&#20154;&#25968;&#35519;&#26619;&#65289;\06_&#22238;&#31572;&#38598;&#32004;&#12539;&#38598;&#35336;\R4&#38598;&#35336;&#65288;&#31227;&#34892;&#12289;&#23601;&#65313;&#12289;&#23601;&#65314;&#12289;&#33258;&#31435;&#12289;&#29983;&#27963;&#65289;.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barChart>
        <c:barDir val="col"/>
        <c:grouping val="clustered"/>
        <c:varyColors val="0"/>
        <c:ser>
          <c:idx val="0"/>
          <c:order val="0"/>
          <c:tx>
            <c:strRef>
              <c:f>手帳保持者数!$A$10</c:f>
              <c:strCache>
                <c:ptCount val="1"/>
              </c:strCache>
            </c:strRef>
          </c:tx>
          <c:spPr>
            <a:solidFill>
              <a:schemeClr val="accent3">
                <a:shade val="76000"/>
              </a:schemeClr>
            </a:solidFill>
            <a:ln>
              <a:noFill/>
            </a:ln>
            <a:effectLst/>
          </c:spPr>
          <c:invertIfNegative val="0"/>
          <c:dLbls>
            <c:dLbl>
              <c:idx val="0"/>
              <c:layout>
                <c:manualLayout>
                  <c:x val="-1.4145004112632101E-3"/>
                  <c:y val="0.4116222237107365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080A-4B74-B002-1A9FF8C5872F}"/>
                </c:ext>
              </c:extLst>
            </c:dLbl>
            <c:dLbl>
              <c:idx val="1"/>
              <c:layout>
                <c:manualLayout>
                  <c:x val="-1.4145004112632101E-3"/>
                  <c:y val="0.32015061844168397"/>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080A-4B74-B002-1A9FF8C5872F}"/>
                </c:ext>
              </c:extLst>
            </c:dLbl>
            <c:dLbl>
              <c:idx val="2"/>
              <c:layout>
                <c:manualLayout>
                  <c:x val="-7.0725020563160504E-3"/>
                  <c:y val="0.2103846921188208"/>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080A-4B74-B002-1A9FF8C5872F}"/>
                </c:ext>
              </c:extLst>
            </c:dLbl>
            <c:dLbl>
              <c:idx val="3"/>
              <c:layout>
                <c:manualLayout>
                  <c:x val="1.4145004112632361E-3"/>
                  <c:y val="0.1189130868497683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080A-4B74-B002-1A9FF8C5872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手帳保持者数!$B$9:$R$9</c:f>
              <c:strCache>
                <c:ptCount val="17"/>
                <c:pt idx="0">
                  <c:v>H31.3</c:v>
                </c:pt>
                <c:pt idx="1">
                  <c:v>R2.3</c:v>
                </c:pt>
                <c:pt idx="2">
                  <c:v>R3.3</c:v>
                </c:pt>
                <c:pt idx="3">
                  <c:v>R4.3</c:v>
                </c:pt>
                <c:pt idx="4">
                  <c:v>R5.3</c:v>
                </c:pt>
                <c:pt idx="6">
                  <c:v>H31.3</c:v>
                </c:pt>
                <c:pt idx="7">
                  <c:v>R2.3</c:v>
                </c:pt>
                <c:pt idx="8">
                  <c:v>R3.3</c:v>
                </c:pt>
                <c:pt idx="9">
                  <c:v>R4.3</c:v>
                </c:pt>
                <c:pt idx="10">
                  <c:v>R5.3</c:v>
                </c:pt>
                <c:pt idx="12">
                  <c:v>H31.3</c:v>
                </c:pt>
                <c:pt idx="13">
                  <c:v>R2.3</c:v>
                </c:pt>
                <c:pt idx="14">
                  <c:v>R3.3</c:v>
                </c:pt>
                <c:pt idx="15">
                  <c:v>R4.3</c:v>
                </c:pt>
                <c:pt idx="16">
                  <c:v>R5.3</c:v>
                </c:pt>
              </c:strCache>
            </c:strRef>
          </c:cat>
          <c:val>
            <c:numRef>
              <c:f>手帳保持者数!$B$10:$R$10</c:f>
              <c:numCache>
                <c:formatCode>#,##0_);[Red]\(#,##0\)</c:formatCode>
                <c:ptCount val="17"/>
                <c:pt idx="0">
                  <c:v>389003</c:v>
                </c:pt>
                <c:pt idx="1">
                  <c:v>385134</c:v>
                </c:pt>
                <c:pt idx="2">
                  <c:v>380485</c:v>
                </c:pt>
                <c:pt idx="3">
                  <c:v>377667</c:v>
                </c:pt>
                <c:pt idx="4">
                  <c:v>375582</c:v>
                </c:pt>
                <c:pt idx="6">
                  <c:v>85487</c:v>
                </c:pt>
                <c:pt idx="7">
                  <c:v>88930</c:v>
                </c:pt>
                <c:pt idx="8">
                  <c:v>91962</c:v>
                </c:pt>
                <c:pt idx="9">
                  <c:v>95624</c:v>
                </c:pt>
                <c:pt idx="10">
                  <c:v>100261</c:v>
                </c:pt>
                <c:pt idx="12">
                  <c:v>92637</c:v>
                </c:pt>
                <c:pt idx="13">
                  <c:v>100109</c:v>
                </c:pt>
                <c:pt idx="14">
                  <c:v>104629</c:v>
                </c:pt>
                <c:pt idx="15">
                  <c:v>111415</c:v>
                </c:pt>
                <c:pt idx="16">
                  <c:v>119115</c:v>
                </c:pt>
              </c:numCache>
            </c:numRef>
          </c:val>
          <c:extLst>
            <c:ext xmlns:c16="http://schemas.microsoft.com/office/drawing/2014/chart" uri="{C3380CC4-5D6E-409C-BE32-E72D297353CC}">
              <c16:uniqueId val="{00000000-080A-4B74-B002-1A9FF8C5872F}"/>
            </c:ext>
          </c:extLst>
        </c:ser>
        <c:dLbls>
          <c:showLegendKey val="0"/>
          <c:showVal val="0"/>
          <c:showCatName val="0"/>
          <c:showSerName val="0"/>
          <c:showPercent val="0"/>
          <c:showBubbleSize val="0"/>
        </c:dLbls>
        <c:gapWidth val="219"/>
        <c:overlap val="-27"/>
        <c:axId val="1247974063"/>
        <c:axId val="1247975727"/>
      </c:barChart>
      <c:catAx>
        <c:axId val="12479740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247975727"/>
        <c:crosses val="autoZero"/>
        <c:auto val="1"/>
        <c:lblAlgn val="ctr"/>
        <c:lblOffset val="100"/>
        <c:noMultiLvlLbl val="0"/>
      </c:catAx>
      <c:valAx>
        <c:axId val="1247975727"/>
        <c:scaling>
          <c:orientation val="minMax"/>
        </c:scaling>
        <c:delete val="0"/>
        <c:axPos val="l"/>
        <c:majorGridlines>
          <c:spPr>
            <a:ln w="9525" cap="flat" cmpd="sng" algn="ctr">
              <a:noFill/>
              <a:round/>
            </a:ln>
            <a:effectLst/>
          </c:spPr>
        </c:majorGridlines>
        <c:numFmt formatCode="#,##0_);[Red]\(#,##0\)" sourceLinked="1"/>
        <c:majorTickMark val="out"/>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247974063"/>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a:t>就労継続支援</a:t>
            </a:r>
            <a:r>
              <a:rPr lang="en-US" altLang="ja-JP"/>
              <a:t>B</a:t>
            </a:r>
            <a:r>
              <a:rPr lang="ja-JP" altLang="en-US"/>
              <a:t>型</a:t>
            </a:r>
            <a:endParaRPr lang="en-US" altLang="ja-JP"/>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barChart>
        <c:barDir val="col"/>
        <c:grouping val="clustered"/>
        <c:varyColors val="0"/>
        <c:ser>
          <c:idx val="0"/>
          <c:order val="0"/>
          <c:tx>
            <c:strRef>
              <c:f>新規・廃止!$B$6</c:f>
              <c:strCache>
                <c:ptCount val="1"/>
                <c:pt idx="0">
                  <c:v>新規</c:v>
                </c:pt>
              </c:strCache>
            </c:strRef>
          </c:tx>
          <c:spPr>
            <a:solidFill>
              <a:schemeClr val="accent3">
                <a:shade val="7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新規・廃止!$C$1:$G$1</c:f>
              <c:strCache>
                <c:ptCount val="5"/>
                <c:pt idx="0">
                  <c:v>H30</c:v>
                </c:pt>
                <c:pt idx="1">
                  <c:v>R1</c:v>
                </c:pt>
                <c:pt idx="2">
                  <c:v>R2</c:v>
                </c:pt>
                <c:pt idx="3">
                  <c:v>R3</c:v>
                </c:pt>
                <c:pt idx="4">
                  <c:v>R4</c:v>
                </c:pt>
              </c:strCache>
            </c:strRef>
          </c:cat>
          <c:val>
            <c:numRef>
              <c:f>新規・廃止!$C$6:$G$6</c:f>
              <c:numCache>
                <c:formatCode>General</c:formatCode>
                <c:ptCount val="5"/>
                <c:pt idx="0">
                  <c:v>141</c:v>
                </c:pt>
                <c:pt idx="1">
                  <c:v>159</c:v>
                </c:pt>
                <c:pt idx="2">
                  <c:v>159</c:v>
                </c:pt>
                <c:pt idx="3">
                  <c:v>226</c:v>
                </c:pt>
                <c:pt idx="4">
                  <c:v>257</c:v>
                </c:pt>
              </c:numCache>
            </c:numRef>
          </c:val>
          <c:extLst>
            <c:ext xmlns:c16="http://schemas.microsoft.com/office/drawing/2014/chart" uri="{C3380CC4-5D6E-409C-BE32-E72D297353CC}">
              <c16:uniqueId val="{00000000-D04A-4860-9E5D-DD2D5E7FC06B}"/>
            </c:ext>
          </c:extLst>
        </c:ser>
        <c:ser>
          <c:idx val="1"/>
          <c:order val="1"/>
          <c:tx>
            <c:strRef>
              <c:f>新規・廃止!$B$7</c:f>
              <c:strCache>
                <c:ptCount val="1"/>
                <c:pt idx="0">
                  <c:v>廃止</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新規・廃止!$C$1:$G$1</c:f>
              <c:strCache>
                <c:ptCount val="5"/>
                <c:pt idx="0">
                  <c:v>H30</c:v>
                </c:pt>
                <c:pt idx="1">
                  <c:v>R1</c:v>
                </c:pt>
                <c:pt idx="2">
                  <c:v>R2</c:v>
                </c:pt>
                <c:pt idx="3">
                  <c:v>R3</c:v>
                </c:pt>
                <c:pt idx="4">
                  <c:v>R4</c:v>
                </c:pt>
              </c:strCache>
            </c:strRef>
          </c:cat>
          <c:val>
            <c:numRef>
              <c:f>新規・廃止!$C$7:$G$7</c:f>
              <c:numCache>
                <c:formatCode>General</c:formatCode>
                <c:ptCount val="5"/>
                <c:pt idx="0">
                  <c:v>41</c:v>
                </c:pt>
                <c:pt idx="1">
                  <c:v>48</c:v>
                </c:pt>
                <c:pt idx="2">
                  <c:v>55</c:v>
                </c:pt>
                <c:pt idx="3">
                  <c:v>43</c:v>
                </c:pt>
                <c:pt idx="4">
                  <c:v>34</c:v>
                </c:pt>
              </c:numCache>
            </c:numRef>
          </c:val>
          <c:extLst>
            <c:ext xmlns:c16="http://schemas.microsoft.com/office/drawing/2014/chart" uri="{C3380CC4-5D6E-409C-BE32-E72D297353CC}">
              <c16:uniqueId val="{00000001-D04A-4860-9E5D-DD2D5E7FC06B}"/>
            </c:ext>
          </c:extLst>
        </c:ser>
        <c:dLbls>
          <c:dLblPos val="outEnd"/>
          <c:showLegendKey val="0"/>
          <c:showVal val="1"/>
          <c:showCatName val="0"/>
          <c:showSerName val="0"/>
          <c:showPercent val="0"/>
          <c:showBubbleSize val="0"/>
        </c:dLbls>
        <c:gapWidth val="219"/>
        <c:overlap val="-27"/>
        <c:axId val="1727344383"/>
        <c:axId val="1662310687"/>
      </c:barChart>
      <c:catAx>
        <c:axId val="17273443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662310687"/>
        <c:crosses val="autoZero"/>
        <c:auto val="1"/>
        <c:lblAlgn val="ctr"/>
        <c:lblOffset val="100"/>
        <c:noMultiLvlLbl val="0"/>
      </c:catAx>
      <c:valAx>
        <c:axId val="1662310687"/>
        <c:scaling>
          <c:orientation val="minMax"/>
        </c:scaling>
        <c:delete val="0"/>
        <c:axPos val="l"/>
        <c:majorGridlines>
          <c:spPr>
            <a:ln w="9525" cap="flat" cmpd="sng" algn="ctr">
              <a:noFill/>
              <a:round/>
            </a:ln>
            <a:effectLst/>
          </c:spPr>
        </c:majorGridlines>
        <c:numFmt formatCode="General" sourceLinked="1"/>
        <c:majorTickMark val="out"/>
        <c:minorTickMark val="none"/>
        <c:tickLblPos val="nextTo"/>
        <c:spPr>
          <a:noFill/>
          <a:ln>
            <a:solidFill>
              <a:schemeClr val="lt1">
                <a:shade val="50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727344383"/>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a:t>就労定着支援</a:t>
            </a:r>
            <a:endParaRPr lang="en-US" altLang="ja-JP"/>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barChart>
        <c:barDir val="col"/>
        <c:grouping val="clustered"/>
        <c:varyColors val="0"/>
        <c:ser>
          <c:idx val="0"/>
          <c:order val="0"/>
          <c:tx>
            <c:strRef>
              <c:f>新規・廃止!$B$8</c:f>
              <c:strCache>
                <c:ptCount val="1"/>
                <c:pt idx="0">
                  <c:v>新規</c:v>
                </c:pt>
              </c:strCache>
            </c:strRef>
          </c:tx>
          <c:spPr>
            <a:solidFill>
              <a:schemeClr val="accent3">
                <a:shade val="7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新規・廃止!$C$1:$G$1</c:f>
              <c:strCache>
                <c:ptCount val="5"/>
                <c:pt idx="0">
                  <c:v>H30</c:v>
                </c:pt>
                <c:pt idx="1">
                  <c:v>R1</c:v>
                </c:pt>
                <c:pt idx="2">
                  <c:v>R2</c:v>
                </c:pt>
                <c:pt idx="3">
                  <c:v>R3</c:v>
                </c:pt>
                <c:pt idx="4">
                  <c:v>R4</c:v>
                </c:pt>
              </c:strCache>
            </c:strRef>
          </c:cat>
          <c:val>
            <c:numRef>
              <c:f>新規・廃止!$C$8:$G$8</c:f>
              <c:numCache>
                <c:formatCode>General</c:formatCode>
                <c:ptCount val="5"/>
                <c:pt idx="0">
                  <c:v>107</c:v>
                </c:pt>
                <c:pt idx="1">
                  <c:v>31</c:v>
                </c:pt>
                <c:pt idx="2">
                  <c:v>11</c:v>
                </c:pt>
                <c:pt idx="3">
                  <c:v>14</c:v>
                </c:pt>
                <c:pt idx="4">
                  <c:v>22</c:v>
                </c:pt>
              </c:numCache>
            </c:numRef>
          </c:val>
          <c:extLst>
            <c:ext xmlns:c16="http://schemas.microsoft.com/office/drawing/2014/chart" uri="{C3380CC4-5D6E-409C-BE32-E72D297353CC}">
              <c16:uniqueId val="{00000000-FBCC-4E8E-B5B5-71DA39D7427B}"/>
            </c:ext>
          </c:extLst>
        </c:ser>
        <c:ser>
          <c:idx val="1"/>
          <c:order val="1"/>
          <c:tx>
            <c:strRef>
              <c:f>新規・廃止!$B$9</c:f>
              <c:strCache>
                <c:ptCount val="1"/>
                <c:pt idx="0">
                  <c:v>廃止</c:v>
                </c:pt>
              </c:strCache>
            </c:strRef>
          </c:tx>
          <c:spPr>
            <a:solidFill>
              <a:schemeClr val="accent3">
                <a:tint val="77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新規・廃止!$C$1:$G$1</c:f>
              <c:strCache>
                <c:ptCount val="5"/>
                <c:pt idx="0">
                  <c:v>H30</c:v>
                </c:pt>
                <c:pt idx="1">
                  <c:v>R1</c:v>
                </c:pt>
                <c:pt idx="2">
                  <c:v>R2</c:v>
                </c:pt>
                <c:pt idx="3">
                  <c:v>R3</c:v>
                </c:pt>
                <c:pt idx="4">
                  <c:v>R4</c:v>
                </c:pt>
              </c:strCache>
            </c:strRef>
          </c:cat>
          <c:val>
            <c:numRef>
              <c:f>新規・廃止!$C$9:$G$9</c:f>
              <c:numCache>
                <c:formatCode>General</c:formatCode>
                <c:ptCount val="5"/>
                <c:pt idx="0">
                  <c:v>0</c:v>
                </c:pt>
                <c:pt idx="1">
                  <c:v>1</c:v>
                </c:pt>
                <c:pt idx="2">
                  <c:v>5</c:v>
                </c:pt>
                <c:pt idx="3">
                  <c:v>4</c:v>
                </c:pt>
                <c:pt idx="4">
                  <c:v>5</c:v>
                </c:pt>
              </c:numCache>
            </c:numRef>
          </c:val>
          <c:extLst>
            <c:ext xmlns:c16="http://schemas.microsoft.com/office/drawing/2014/chart" uri="{C3380CC4-5D6E-409C-BE32-E72D297353CC}">
              <c16:uniqueId val="{00000001-FBCC-4E8E-B5B5-71DA39D7427B}"/>
            </c:ext>
          </c:extLst>
        </c:ser>
        <c:dLbls>
          <c:dLblPos val="outEnd"/>
          <c:showLegendKey val="0"/>
          <c:showVal val="1"/>
          <c:showCatName val="0"/>
          <c:showSerName val="0"/>
          <c:showPercent val="0"/>
          <c:showBubbleSize val="0"/>
        </c:dLbls>
        <c:gapWidth val="219"/>
        <c:overlap val="-27"/>
        <c:axId val="1727344383"/>
        <c:axId val="1662310687"/>
      </c:barChart>
      <c:catAx>
        <c:axId val="17273443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662310687"/>
        <c:crosses val="autoZero"/>
        <c:auto val="1"/>
        <c:lblAlgn val="ctr"/>
        <c:lblOffset val="100"/>
        <c:noMultiLvlLbl val="0"/>
      </c:catAx>
      <c:valAx>
        <c:axId val="1662310687"/>
        <c:scaling>
          <c:orientation val="minMax"/>
          <c:min val="0"/>
        </c:scaling>
        <c:delete val="0"/>
        <c:axPos val="l"/>
        <c:majorGridlines>
          <c:spPr>
            <a:ln w="9525" cap="flat" cmpd="sng" algn="ctr">
              <a:noFill/>
              <a:round/>
            </a:ln>
            <a:effectLst/>
          </c:spPr>
        </c:majorGridlines>
        <c:numFmt formatCode="General" sourceLinked="1"/>
        <c:majorTickMark val="out"/>
        <c:minorTickMark val="none"/>
        <c:tickLblPos val="nextTo"/>
        <c:spPr>
          <a:noFill/>
          <a:ln>
            <a:solidFill>
              <a:schemeClr val="lt1">
                <a:shade val="50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727344383"/>
        <c:crosses val="autoZero"/>
        <c:crossBetween val="between"/>
      </c:valAx>
      <c:spPr>
        <a:noFill/>
        <a:ln>
          <a:noFill/>
        </a:ln>
        <a:effectLst/>
      </c:spPr>
    </c:plotArea>
    <c:legend>
      <c:legendPos val="b"/>
      <c:layout>
        <c:manualLayout>
          <c:xMode val="edge"/>
          <c:yMode val="edge"/>
          <c:x val="0.4529324146981627"/>
          <c:y val="0.88279819189268005"/>
          <c:w val="0.18857939632545931"/>
          <c:h val="8.016477107028288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sz="1100"/>
              <a:t>就労移行支援</a:t>
            </a:r>
          </a:p>
        </c:rich>
      </c:tx>
      <c:layout/>
      <c:overlay val="0"/>
      <c:spPr>
        <a:noFill/>
        <a:ln>
          <a:noFill/>
        </a:ln>
        <a:effectLst/>
      </c:spPr>
      <c:txPr>
        <a:bodyPr rot="0" spcFirstLastPara="1" vertOverflow="ellipsis" vert="horz" wrap="square" anchor="ctr" anchorCtr="1"/>
        <a:lstStyle/>
        <a:p>
          <a:pPr>
            <a:defRPr sz="11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barChart>
        <c:barDir val="col"/>
        <c:grouping val="clustered"/>
        <c:varyColors val="0"/>
        <c:ser>
          <c:idx val="1"/>
          <c:order val="1"/>
          <c:tx>
            <c:strRef>
              <c:f>事業所数×利用者数!$B$3</c:f>
              <c:strCache>
                <c:ptCount val="1"/>
                <c:pt idx="0">
                  <c:v>利用者数</c:v>
                </c:pt>
              </c:strCache>
            </c:strRef>
          </c:tx>
          <c:spPr>
            <a:solidFill>
              <a:schemeClr val="bg1">
                <a:lumMod val="75000"/>
              </a:schemeClr>
            </a:solidFill>
            <a:ln>
              <a:noFill/>
            </a:ln>
            <a:effectLst/>
          </c:spPr>
          <c:invertIfNegative val="0"/>
          <c:dLbls>
            <c:dLbl>
              <c:idx val="0"/>
              <c:layout>
                <c:manualLayout>
                  <c:x val="0"/>
                  <c:y val="0.2836403914771489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7819-43B9-9D88-5933B6764DF1}"/>
                </c:ext>
              </c:extLst>
            </c:dLbl>
            <c:dLbl>
              <c:idx val="1"/>
              <c:layout>
                <c:manualLayout>
                  <c:x val="-3.2679738562091504E-3"/>
                  <c:y val="0.26970782785601044"/>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7819-43B9-9D88-5933B6764DF1}"/>
                </c:ext>
              </c:extLst>
            </c:dLbl>
            <c:dLbl>
              <c:idx val="2"/>
              <c:layout>
                <c:manualLayout>
                  <c:x val="-1.3071895424836602E-2"/>
                  <c:y val="0.24273212773724068"/>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7819-43B9-9D88-5933B6764DF1}"/>
                </c:ext>
              </c:extLst>
            </c:dLbl>
            <c:dLbl>
              <c:idx val="3"/>
              <c:layout>
                <c:manualLayout>
                  <c:x val="0"/>
                  <c:y val="0.2013411039161713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7819-43B9-9D88-5933B6764DF1}"/>
                </c:ext>
              </c:extLst>
            </c:dLbl>
            <c:dLbl>
              <c:idx val="4"/>
              <c:layout>
                <c:manualLayout>
                  <c:x val="-1.1982432384018818E-16"/>
                  <c:y val="0.1354527876792448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7819-43B9-9D88-5933B6764DF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事業所数×利用者数!$C$1:$G$1</c:f>
              <c:strCache>
                <c:ptCount val="5"/>
                <c:pt idx="0">
                  <c:v>H31.4</c:v>
                </c:pt>
                <c:pt idx="1">
                  <c:v>R2.4</c:v>
                </c:pt>
                <c:pt idx="2">
                  <c:v>R3.4</c:v>
                </c:pt>
                <c:pt idx="3">
                  <c:v>R4.4</c:v>
                </c:pt>
                <c:pt idx="4">
                  <c:v>R5.4</c:v>
                </c:pt>
              </c:strCache>
            </c:strRef>
          </c:cat>
          <c:val>
            <c:numRef>
              <c:f>事業所数×利用者数!$C$3:$G$3</c:f>
              <c:numCache>
                <c:formatCode>#,##0_);[Red]\(#,##0\)</c:formatCode>
                <c:ptCount val="5"/>
                <c:pt idx="0">
                  <c:v>3390</c:v>
                </c:pt>
                <c:pt idx="1">
                  <c:v>3760</c:v>
                </c:pt>
                <c:pt idx="2">
                  <c:v>3841</c:v>
                </c:pt>
                <c:pt idx="3">
                  <c:v>3835</c:v>
                </c:pt>
                <c:pt idx="4">
                  <c:v>3801</c:v>
                </c:pt>
              </c:numCache>
            </c:numRef>
          </c:val>
          <c:extLst>
            <c:ext xmlns:c16="http://schemas.microsoft.com/office/drawing/2014/chart" uri="{C3380CC4-5D6E-409C-BE32-E72D297353CC}">
              <c16:uniqueId val="{00000000-FBFD-495E-83B2-7143275EF7C8}"/>
            </c:ext>
          </c:extLst>
        </c:ser>
        <c:dLbls>
          <c:showLegendKey val="0"/>
          <c:showVal val="0"/>
          <c:showCatName val="0"/>
          <c:showSerName val="0"/>
          <c:showPercent val="0"/>
          <c:showBubbleSize val="0"/>
        </c:dLbls>
        <c:gapWidth val="150"/>
        <c:axId val="1921593055"/>
        <c:axId val="1436751455"/>
      </c:barChart>
      <c:lineChart>
        <c:grouping val="standard"/>
        <c:varyColors val="0"/>
        <c:ser>
          <c:idx val="0"/>
          <c:order val="0"/>
          <c:tx>
            <c:strRef>
              <c:f>事業所数×利用者数!$B$2</c:f>
              <c:strCache>
                <c:ptCount val="1"/>
                <c:pt idx="0">
                  <c:v>事業所数</c:v>
                </c:pt>
              </c:strCache>
            </c:strRef>
          </c:tx>
          <c:spPr>
            <a:ln w="28575" cap="rnd">
              <a:solidFill>
                <a:schemeClr val="accent3">
                  <a:shade val="76000"/>
                </a:schemeClr>
              </a:solidFill>
              <a:round/>
            </a:ln>
            <a:effectLst/>
          </c:spPr>
          <c:marker>
            <c:symbol val="circle"/>
            <c:size val="5"/>
            <c:spPr>
              <a:solidFill>
                <a:schemeClr val="accent3">
                  <a:shade val="76000"/>
                </a:schemeClr>
              </a:solidFill>
              <a:ln w="9525">
                <a:solidFill>
                  <a:schemeClr val="accent3">
                    <a:shade val="76000"/>
                  </a:schemeClr>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事業所数×利用者数!$C$1:$G$1</c:f>
              <c:strCache>
                <c:ptCount val="5"/>
                <c:pt idx="0">
                  <c:v>H31.4</c:v>
                </c:pt>
                <c:pt idx="1">
                  <c:v>R2.4</c:v>
                </c:pt>
                <c:pt idx="2">
                  <c:v>R3.4</c:v>
                </c:pt>
                <c:pt idx="3">
                  <c:v>R4.4</c:v>
                </c:pt>
                <c:pt idx="4">
                  <c:v>R5.4</c:v>
                </c:pt>
              </c:strCache>
            </c:strRef>
          </c:cat>
          <c:val>
            <c:numRef>
              <c:f>事業所数×利用者数!$C$2:$G$2</c:f>
              <c:numCache>
                <c:formatCode>#,##0_);[Red]\(#,##0\)</c:formatCode>
                <c:ptCount val="5"/>
                <c:pt idx="0">
                  <c:v>325</c:v>
                </c:pt>
                <c:pt idx="1">
                  <c:v>316</c:v>
                </c:pt>
                <c:pt idx="2">
                  <c:v>323</c:v>
                </c:pt>
                <c:pt idx="3">
                  <c:v>337</c:v>
                </c:pt>
                <c:pt idx="4">
                  <c:v>340</c:v>
                </c:pt>
              </c:numCache>
            </c:numRef>
          </c:val>
          <c:smooth val="0"/>
          <c:extLst>
            <c:ext xmlns:c16="http://schemas.microsoft.com/office/drawing/2014/chart" uri="{C3380CC4-5D6E-409C-BE32-E72D297353CC}">
              <c16:uniqueId val="{00000001-FBFD-495E-83B2-7143275EF7C8}"/>
            </c:ext>
          </c:extLst>
        </c:ser>
        <c:dLbls>
          <c:showLegendKey val="0"/>
          <c:showVal val="0"/>
          <c:showCatName val="0"/>
          <c:showSerName val="0"/>
          <c:showPercent val="0"/>
          <c:showBubbleSize val="0"/>
        </c:dLbls>
        <c:marker val="1"/>
        <c:smooth val="0"/>
        <c:axId val="1623708831"/>
        <c:axId val="1874442767"/>
      </c:lineChart>
      <c:catAx>
        <c:axId val="19215930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436751455"/>
        <c:crosses val="autoZero"/>
        <c:auto val="1"/>
        <c:lblAlgn val="ctr"/>
        <c:lblOffset val="100"/>
        <c:noMultiLvlLbl val="0"/>
      </c:catAx>
      <c:valAx>
        <c:axId val="1436751455"/>
        <c:scaling>
          <c:orientation val="minMax"/>
          <c:min val="0"/>
        </c:scaling>
        <c:delete val="0"/>
        <c:axPos val="l"/>
        <c:majorGridlines>
          <c:spPr>
            <a:ln w="9525" cap="flat" cmpd="sng" algn="ctr">
              <a:noFill/>
              <a:round/>
            </a:ln>
            <a:effectLst/>
          </c:spPr>
        </c:majorGridlines>
        <c:title>
          <c:tx>
            <c:rich>
              <a:bodyPr rot="0" spcFirstLastPara="1" vertOverflow="ellipsis" vert="eaVert"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a:t>利用者数</a:t>
                </a:r>
              </a:p>
            </c:rich>
          </c:tx>
          <c:layout/>
          <c:overlay val="0"/>
          <c:spPr>
            <a:noFill/>
            <a:ln>
              <a:noFill/>
            </a:ln>
            <a:effectLst/>
          </c:spPr>
          <c:txPr>
            <a:bodyPr rot="0" spcFirstLastPara="1" vertOverflow="ellipsis" vert="eaVert"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numFmt formatCode="#,##0_);[Red]\(#,##0\)" sourceLinked="1"/>
        <c:majorTickMark val="out"/>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921593055"/>
        <c:crosses val="autoZero"/>
        <c:crossBetween val="between"/>
      </c:valAx>
      <c:valAx>
        <c:axId val="1874442767"/>
        <c:scaling>
          <c:orientation val="minMax"/>
          <c:min val="0"/>
        </c:scaling>
        <c:delete val="0"/>
        <c:axPos val="r"/>
        <c:title>
          <c:tx>
            <c:rich>
              <a:bodyPr rot="0" spcFirstLastPara="1" vertOverflow="ellipsis" vert="eaVert"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a:t>事業所数</a:t>
                </a:r>
              </a:p>
            </c:rich>
          </c:tx>
          <c:layout/>
          <c:overlay val="0"/>
          <c:spPr>
            <a:noFill/>
            <a:ln>
              <a:noFill/>
            </a:ln>
            <a:effectLst/>
          </c:spPr>
          <c:txPr>
            <a:bodyPr rot="0" spcFirstLastPara="1" vertOverflow="ellipsis" vert="eaVert"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numFmt formatCode="#,##0_);[Red]\(#,##0\)" sourceLinked="1"/>
        <c:majorTickMark val="out"/>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623708831"/>
        <c:crosses val="max"/>
        <c:crossBetween val="between"/>
      </c:valAx>
      <c:catAx>
        <c:axId val="1623708831"/>
        <c:scaling>
          <c:orientation val="minMax"/>
        </c:scaling>
        <c:delete val="1"/>
        <c:axPos val="b"/>
        <c:numFmt formatCode="General" sourceLinked="1"/>
        <c:majorTickMark val="out"/>
        <c:minorTickMark val="none"/>
        <c:tickLblPos val="nextTo"/>
        <c:crossAx val="1874442767"/>
        <c:crosses val="autoZero"/>
        <c:auto val="1"/>
        <c:lblAlgn val="ctr"/>
        <c:lblOffset val="100"/>
        <c:noMultiLvlLbl val="0"/>
      </c:cat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sz="1100"/>
              <a:t>就労継続支援</a:t>
            </a:r>
            <a:r>
              <a:rPr lang="en-US" altLang="ja-JP" sz="1100"/>
              <a:t>A</a:t>
            </a:r>
            <a:r>
              <a:rPr lang="ja-JP" altLang="en-US" sz="1100"/>
              <a:t>型</a:t>
            </a:r>
            <a:endParaRPr lang="en-US" altLang="ja-JP" sz="1100"/>
          </a:p>
        </c:rich>
      </c:tx>
      <c:layout/>
      <c:overlay val="0"/>
      <c:spPr>
        <a:noFill/>
        <a:ln>
          <a:noFill/>
        </a:ln>
        <a:effectLst/>
      </c:spPr>
      <c:txPr>
        <a:bodyPr rot="0" spcFirstLastPara="1" vertOverflow="ellipsis" vert="horz" wrap="square" anchor="ctr" anchorCtr="1"/>
        <a:lstStyle/>
        <a:p>
          <a:pPr>
            <a:defRPr sz="11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barChart>
        <c:barDir val="col"/>
        <c:grouping val="clustered"/>
        <c:varyColors val="0"/>
        <c:ser>
          <c:idx val="1"/>
          <c:order val="1"/>
          <c:tx>
            <c:strRef>
              <c:f>事業所数×利用者数!$B$5</c:f>
              <c:strCache>
                <c:ptCount val="1"/>
                <c:pt idx="0">
                  <c:v>利用者数</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事業所数×利用者数!$C$1:$G$1</c:f>
              <c:strCache>
                <c:ptCount val="5"/>
                <c:pt idx="0">
                  <c:v>H31.4</c:v>
                </c:pt>
                <c:pt idx="1">
                  <c:v>R2.4</c:v>
                </c:pt>
                <c:pt idx="2">
                  <c:v>R3.4</c:v>
                </c:pt>
                <c:pt idx="3">
                  <c:v>R4.4</c:v>
                </c:pt>
                <c:pt idx="4">
                  <c:v>R5.4</c:v>
                </c:pt>
              </c:strCache>
            </c:strRef>
          </c:cat>
          <c:val>
            <c:numRef>
              <c:f>事業所数×利用者数!$C$5:$G$5</c:f>
              <c:numCache>
                <c:formatCode>#,##0_);[Red]\(#,##0\)</c:formatCode>
                <c:ptCount val="5"/>
                <c:pt idx="0">
                  <c:v>5750</c:v>
                </c:pt>
                <c:pt idx="1">
                  <c:v>6291</c:v>
                </c:pt>
                <c:pt idx="2">
                  <c:v>6904</c:v>
                </c:pt>
                <c:pt idx="3">
                  <c:v>7680</c:v>
                </c:pt>
                <c:pt idx="4">
                  <c:v>8303</c:v>
                </c:pt>
              </c:numCache>
            </c:numRef>
          </c:val>
          <c:extLst>
            <c:ext xmlns:c16="http://schemas.microsoft.com/office/drawing/2014/chart" uri="{C3380CC4-5D6E-409C-BE32-E72D297353CC}">
              <c16:uniqueId val="{00000000-4D2E-4FC4-9E22-FF629590B883}"/>
            </c:ext>
          </c:extLst>
        </c:ser>
        <c:dLbls>
          <c:showLegendKey val="0"/>
          <c:showVal val="0"/>
          <c:showCatName val="0"/>
          <c:showSerName val="0"/>
          <c:showPercent val="0"/>
          <c:showBubbleSize val="0"/>
        </c:dLbls>
        <c:gapWidth val="150"/>
        <c:axId val="1921593055"/>
        <c:axId val="1436751455"/>
      </c:barChart>
      <c:lineChart>
        <c:grouping val="standard"/>
        <c:varyColors val="0"/>
        <c:ser>
          <c:idx val="0"/>
          <c:order val="0"/>
          <c:tx>
            <c:strRef>
              <c:f>事業所数×利用者数!$B$4</c:f>
              <c:strCache>
                <c:ptCount val="1"/>
                <c:pt idx="0">
                  <c:v>事業所数</c:v>
                </c:pt>
              </c:strCache>
            </c:strRef>
          </c:tx>
          <c:spPr>
            <a:ln w="28575" cap="rnd">
              <a:solidFill>
                <a:schemeClr val="accent3">
                  <a:shade val="76000"/>
                </a:schemeClr>
              </a:solidFill>
              <a:round/>
            </a:ln>
            <a:effectLst/>
          </c:spPr>
          <c:marker>
            <c:symbol val="circle"/>
            <c:size val="5"/>
            <c:spPr>
              <a:solidFill>
                <a:schemeClr val="accent3">
                  <a:shade val="76000"/>
                </a:schemeClr>
              </a:solidFill>
              <a:ln w="9525">
                <a:solidFill>
                  <a:schemeClr val="accent3">
                    <a:shade val="76000"/>
                  </a:schemeClr>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事業所数×利用者数!$C$1:$G$1</c:f>
              <c:strCache>
                <c:ptCount val="5"/>
                <c:pt idx="0">
                  <c:v>H31.4</c:v>
                </c:pt>
                <c:pt idx="1">
                  <c:v>R2.4</c:v>
                </c:pt>
                <c:pt idx="2">
                  <c:v>R3.4</c:v>
                </c:pt>
                <c:pt idx="3">
                  <c:v>R4.4</c:v>
                </c:pt>
                <c:pt idx="4">
                  <c:v>R5.4</c:v>
                </c:pt>
              </c:strCache>
            </c:strRef>
          </c:cat>
          <c:val>
            <c:numRef>
              <c:f>事業所数×利用者数!$C$4:$G$4</c:f>
              <c:numCache>
                <c:formatCode>#,##0_);[Red]\(#,##0\)</c:formatCode>
                <c:ptCount val="5"/>
                <c:pt idx="0">
                  <c:v>345</c:v>
                </c:pt>
                <c:pt idx="1">
                  <c:v>347</c:v>
                </c:pt>
                <c:pt idx="2">
                  <c:v>394</c:v>
                </c:pt>
                <c:pt idx="3">
                  <c:v>442</c:v>
                </c:pt>
                <c:pt idx="4">
                  <c:v>480</c:v>
                </c:pt>
              </c:numCache>
            </c:numRef>
          </c:val>
          <c:smooth val="0"/>
          <c:extLst>
            <c:ext xmlns:c16="http://schemas.microsoft.com/office/drawing/2014/chart" uri="{C3380CC4-5D6E-409C-BE32-E72D297353CC}">
              <c16:uniqueId val="{00000001-4D2E-4FC4-9E22-FF629590B883}"/>
            </c:ext>
          </c:extLst>
        </c:ser>
        <c:dLbls>
          <c:showLegendKey val="0"/>
          <c:showVal val="0"/>
          <c:showCatName val="0"/>
          <c:showSerName val="0"/>
          <c:showPercent val="0"/>
          <c:showBubbleSize val="0"/>
        </c:dLbls>
        <c:marker val="1"/>
        <c:smooth val="0"/>
        <c:axId val="1623708831"/>
        <c:axId val="1874442767"/>
      </c:lineChart>
      <c:catAx>
        <c:axId val="19215930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436751455"/>
        <c:crosses val="autoZero"/>
        <c:auto val="1"/>
        <c:lblAlgn val="ctr"/>
        <c:lblOffset val="100"/>
        <c:noMultiLvlLbl val="0"/>
      </c:catAx>
      <c:valAx>
        <c:axId val="1436751455"/>
        <c:scaling>
          <c:orientation val="minMax"/>
          <c:min val="0"/>
        </c:scaling>
        <c:delete val="0"/>
        <c:axPos val="l"/>
        <c:majorGridlines>
          <c:spPr>
            <a:ln w="9525" cap="flat" cmpd="sng" algn="ctr">
              <a:noFill/>
              <a:round/>
            </a:ln>
            <a:effectLst/>
          </c:spPr>
        </c:majorGridlines>
        <c:title>
          <c:tx>
            <c:rich>
              <a:bodyPr rot="0" spcFirstLastPara="1" vertOverflow="ellipsis" vert="eaVert"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a:t>利用者数</a:t>
                </a:r>
              </a:p>
            </c:rich>
          </c:tx>
          <c:layout/>
          <c:overlay val="0"/>
          <c:spPr>
            <a:noFill/>
            <a:ln>
              <a:noFill/>
            </a:ln>
            <a:effectLst/>
          </c:spPr>
          <c:txPr>
            <a:bodyPr rot="0" spcFirstLastPara="1" vertOverflow="ellipsis" vert="eaVert"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numFmt formatCode="#,##0_);[Red]\(#,##0\)" sourceLinked="1"/>
        <c:majorTickMark val="out"/>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921593055"/>
        <c:crosses val="autoZero"/>
        <c:crossBetween val="between"/>
      </c:valAx>
      <c:valAx>
        <c:axId val="1874442767"/>
        <c:scaling>
          <c:orientation val="minMax"/>
          <c:min val="0"/>
        </c:scaling>
        <c:delete val="0"/>
        <c:axPos val="r"/>
        <c:title>
          <c:tx>
            <c:rich>
              <a:bodyPr rot="0" spcFirstLastPara="1" vertOverflow="ellipsis" vert="eaVert"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a:t>事業所数</a:t>
                </a:r>
              </a:p>
            </c:rich>
          </c:tx>
          <c:layout/>
          <c:overlay val="0"/>
          <c:spPr>
            <a:noFill/>
            <a:ln>
              <a:noFill/>
            </a:ln>
            <a:effectLst/>
          </c:spPr>
          <c:txPr>
            <a:bodyPr rot="0" spcFirstLastPara="1" vertOverflow="ellipsis" vert="eaVert"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numFmt formatCode="#,##0_);[Red]\(#,##0\)" sourceLinked="1"/>
        <c:majorTickMark val="out"/>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623708831"/>
        <c:crosses val="max"/>
        <c:crossBetween val="between"/>
      </c:valAx>
      <c:catAx>
        <c:axId val="1623708831"/>
        <c:scaling>
          <c:orientation val="minMax"/>
        </c:scaling>
        <c:delete val="1"/>
        <c:axPos val="b"/>
        <c:numFmt formatCode="General" sourceLinked="1"/>
        <c:majorTickMark val="out"/>
        <c:minorTickMark val="none"/>
        <c:tickLblPos val="nextTo"/>
        <c:crossAx val="1874442767"/>
        <c:crosses val="autoZero"/>
        <c:auto val="1"/>
        <c:lblAlgn val="ctr"/>
        <c:lblOffset val="100"/>
        <c:noMultiLvlLbl val="0"/>
      </c:cat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sz="1100"/>
              <a:t>就労継続支援</a:t>
            </a:r>
            <a:r>
              <a:rPr lang="en-US" altLang="ja-JP" sz="1100"/>
              <a:t>B</a:t>
            </a:r>
            <a:r>
              <a:rPr lang="ja-JP" altLang="en-US" sz="1100"/>
              <a:t>型</a:t>
            </a:r>
            <a:endParaRPr lang="en-US" altLang="ja-JP" sz="1100"/>
          </a:p>
        </c:rich>
      </c:tx>
      <c:layout/>
      <c:overlay val="0"/>
      <c:spPr>
        <a:noFill/>
        <a:ln>
          <a:noFill/>
        </a:ln>
        <a:effectLst/>
      </c:spPr>
      <c:txPr>
        <a:bodyPr rot="0" spcFirstLastPara="1" vertOverflow="ellipsis" vert="horz" wrap="square" anchor="ctr" anchorCtr="1"/>
        <a:lstStyle/>
        <a:p>
          <a:pPr>
            <a:defRPr sz="11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barChart>
        <c:barDir val="col"/>
        <c:grouping val="clustered"/>
        <c:varyColors val="0"/>
        <c:ser>
          <c:idx val="1"/>
          <c:order val="1"/>
          <c:tx>
            <c:strRef>
              <c:f>事業所数×利用者数!$B$7</c:f>
              <c:strCache>
                <c:ptCount val="1"/>
                <c:pt idx="0">
                  <c:v>利用者数</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事業所数×利用者数!$C$1:$G$1</c:f>
              <c:strCache>
                <c:ptCount val="5"/>
                <c:pt idx="0">
                  <c:v>H31.4</c:v>
                </c:pt>
                <c:pt idx="1">
                  <c:v>R2.4</c:v>
                </c:pt>
                <c:pt idx="2">
                  <c:v>R3.4</c:v>
                </c:pt>
                <c:pt idx="3">
                  <c:v>R4.4</c:v>
                </c:pt>
                <c:pt idx="4">
                  <c:v>R5.4</c:v>
                </c:pt>
              </c:strCache>
            </c:strRef>
          </c:cat>
          <c:val>
            <c:numRef>
              <c:f>事業所数×利用者数!$C$7:$G$7</c:f>
              <c:numCache>
                <c:formatCode>#,##0_);[Red]\(#,##0\)</c:formatCode>
                <c:ptCount val="5"/>
                <c:pt idx="0">
                  <c:v>16564</c:v>
                </c:pt>
                <c:pt idx="1">
                  <c:v>17959</c:v>
                </c:pt>
                <c:pt idx="2">
                  <c:v>20436</c:v>
                </c:pt>
                <c:pt idx="3">
                  <c:v>23344</c:v>
                </c:pt>
                <c:pt idx="4">
                  <c:v>26501</c:v>
                </c:pt>
              </c:numCache>
            </c:numRef>
          </c:val>
          <c:extLst>
            <c:ext xmlns:c16="http://schemas.microsoft.com/office/drawing/2014/chart" uri="{C3380CC4-5D6E-409C-BE32-E72D297353CC}">
              <c16:uniqueId val="{00000000-E5F5-435E-93FB-0E2A58DE7007}"/>
            </c:ext>
          </c:extLst>
        </c:ser>
        <c:dLbls>
          <c:showLegendKey val="0"/>
          <c:showVal val="0"/>
          <c:showCatName val="0"/>
          <c:showSerName val="0"/>
          <c:showPercent val="0"/>
          <c:showBubbleSize val="0"/>
        </c:dLbls>
        <c:gapWidth val="150"/>
        <c:axId val="1921593055"/>
        <c:axId val="1436751455"/>
      </c:barChart>
      <c:lineChart>
        <c:grouping val="standard"/>
        <c:varyColors val="0"/>
        <c:ser>
          <c:idx val="0"/>
          <c:order val="0"/>
          <c:tx>
            <c:strRef>
              <c:f>事業所数×利用者数!$B$6</c:f>
              <c:strCache>
                <c:ptCount val="1"/>
                <c:pt idx="0">
                  <c:v>事業所数</c:v>
                </c:pt>
              </c:strCache>
            </c:strRef>
          </c:tx>
          <c:spPr>
            <a:ln w="28575" cap="rnd">
              <a:solidFill>
                <a:schemeClr val="accent3">
                  <a:shade val="76000"/>
                </a:schemeClr>
              </a:solidFill>
              <a:round/>
            </a:ln>
            <a:effectLst/>
          </c:spPr>
          <c:marker>
            <c:symbol val="circle"/>
            <c:size val="5"/>
            <c:spPr>
              <a:solidFill>
                <a:schemeClr val="accent3">
                  <a:shade val="76000"/>
                </a:schemeClr>
              </a:solidFill>
              <a:ln w="9525">
                <a:solidFill>
                  <a:schemeClr val="accent3">
                    <a:shade val="76000"/>
                  </a:schemeClr>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事業所数×利用者数!$C$1:$G$1</c:f>
              <c:strCache>
                <c:ptCount val="5"/>
                <c:pt idx="0">
                  <c:v>H31.4</c:v>
                </c:pt>
                <c:pt idx="1">
                  <c:v>R2.4</c:v>
                </c:pt>
                <c:pt idx="2">
                  <c:v>R3.4</c:v>
                </c:pt>
                <c:pt idx="3">
                  <c:v>R4.4</c:v>
                </c:pt>
                <c:pt idx="4">
                  <c:v>R5.4</c:v>
                </c:pt>
              </c:strCache>
            </c:strRef>
          </c:cat>
          <c:val>
            <c:numRef>
              <c:f>事業所数×利用者数!$C$6:$G$6</c:f>
              <c:numCache>
                <c:formatCode>#,##0_);[Red]\(#,##0\)</c:formatCode>
                <c:ptCount val="5"/>
                <c:pt idx="0">
                  <c:v>979</c:v>
                </c:pt>
                <c:pt idx="1">
                  <c:v>1066</c:v>
                </c:pt>
                <c:pt idx="2">
                  <c:v>1185</c:v>
                </c:pt>
                <c:pt idx="3">
                  <c:v>1369</c:v>
                </c:pt>
                <c:pt idx="4">
                  <c:v>1558</c:v>
                </c:pt>
              </c:numCache>
            </c:numRef>
          </c:val>
          <c:smooth val="0"/>
          <c:extLst>
            <c:ext xmlns:c16="http://schemas.microsoft.com/office/drawing/2014/chart" uri="{C3380CC4-5D6E-409C-BE32-E72D297353CC}">
              <c16:uniqueId val="{00000001-E5F5-435E-93FB-0E2A58DE7007}"/>
            </c:ext>
          </c:extLst>
        </c:ser>
        <c:dLbls>
          <c:showLegendKey val="0"/>
          <c:showVal val="0"/>
          <c:showCatName val="0"/>
          <c:showSerName val="0"/>
          <c:showPercent val="0"/>
          <c:showBubbleSize val="0"/>
        </c:dLbls>
        <c:marker val="1"/>
        <c:smooth val="0"/>
        <c:axId val="1623708831"/>
        <c:axId val="1874442767"/>
      </c:lineChart>
      <c:catAx>
        <c:axId val="19215930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436751455"/>
        <c:crosses val="autoZero"/>
        <c:auto val="1"/>
        <c:lblAlgn val="ctr"/>
        <c:lblOffset val="100"/>
        <c:noMultiLvlLbl val="0"/>
      </c:catAx>
      <c:valAx>
        <c:axId val="1436751455"/>
        <c:scaling>
          <c:orientation val="minMax"/>
          <c:min val="0"/>
        </c:scaling>
        <c:delete val="0"/>
        <c:axPos val="l"/>
        <c:majorGridlines>
          <c:spPr>
            <a:ln w="9525" cap="flat" cmpd="sng" algn="ctr">
              <a:noFill/>
              <a:round/>
            </a:ln>
            <a:effectLst/>
          </c:spPr>
        </c:majorGridlines>
        <c:title>
          <c:tx>
            <c:rich>
              <a:bodyPr rot="0" spcFirstLastPara="1" vertOverflow="ellipsis" vert="eaVert"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a:t>利用者数</a:t>
                </a:r>
              </a:p>
            </c:rich>
          </c:tx>
          <c:layout/>
          <c:overlay val="0"/>
          <c:spPr>
            <a:noFill/>
            <a:ln>
              <a:noFill/>
            </a:ln>
            <a:effectLst/>
          </c:spPr>
          <c:txPr>
            <a:bodyPr rot="0" spcFirstLastPara="1" vertOverflow="ellipsis" vert="eaVert"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numFmt formatCode="#,##0_);[Red]\(#,##0\)" sourceLinked="1"/>
        <c:majorTickMark val="out"/>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921593055"/>
        <c:crosses val="autoZero"/>
        <c:crossBetween val="between"/>
      </c:valAx>
      <c:valAx>
        <c:axId val="1874442767"/>
        <c:scaling>
          <c:orientation val="minMax"/>
          <c:min val="0"/>
        </c:scaling>
        <c:delete val="0"/>
        <c:axPos val="r"/>
        <c:title>
          <c:tx>
            <c:rich>
              <a:bodyPr rot="0" spcFirstLastPara="1" vertOverflow="ellipsis" vert="eaVert"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a:t>事業所数</a:t>
                </a:r>
              </a:p>
            </c:rich>
          </c:tx>
          <c:layout/>
          <c:overlay val="0"/>
          <c:spPr>
            <a:noFill/>
            <a:ln>
              <a:noFill/>
            </a:ln>
            <a:effectLst/>
          </c:spPr>
          <c:txPr>
            <a:bodyPr rot="0" spcFirstLastPara="1" vertOverflow="ellipsis" vert="eaVert"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numFmt formatCode="#,##0_);[Red]\(#,##0\)" sourceLinked="1"/>
        <c:majorTickMark val="out"/>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623708831"/>
        <c:crosses val="max"/>
        <c:crossBetween val="between"/>
      </c:valAx>
      <c:catAx>
        <c:axId val="1623708831"/>
        <c:scaling>
          <c:orientation val="minMax"/>
        </c:scaling>
        <c:delete val="1"/>
        <c:axPos val="b"/>
        <c:numFmt formatCode="General" sourceLinked="1"/>
        <c:majorTickMark val="out"/>
        <c:minorTickMark val="none"/>
        <c:tickLblPos val="nextTo"/>
        <c:crossAx val="1874442767"/>
        <c:crosses val="autoZero"/>
        <c:auto val="1"/>
        <c:lblAlgn val="ctr"/>
        <c:lblOffset val="100"/>
        <c:noMultiLvlLbl val="0"/>
      </c:cat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1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sz="1100"/>
              <a:t>就労定着支援</a:t>
            </a:r>
            <a:endParaRPr lang="en-US" altLang="ja-JP" sz="1100"/>
          </a:p>
        </c:rich>
      </c:tx>
      <c:layout/>
      <c:overlay val="0"/>
      <c:spPr>
        <a:noFill/>
        <a:ln>
          <a:noFill/>
        </a:ln>
        <a:effectLst/>
      </c:spPr>
      <c:txPr>
        <a:bodyPr rot="0" spcFirstLastPara="1" vertOverflow="ellipsis" vert="horz" wrap="square" anchor="ctr" anchorCtr="1"/>
        <a:lstStyle/>
        <a:p>
          <a:pPr>
            <a:defRPr sz="11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barChart>
        <c:barDir val="col"/>
        <c:grouping val="clustered"/>
        <c:varyColors val="0"/>
        <c:ser>
          <c:idx val="1"/>
          <c:order val="1"/>
          <c:tx>
            <c:strRef>
              <c:f>事業所数×利用者数!$B$9</c:f>
              <c:strCache>
                <c:ptCount val="1"/>
                <c:pt idx="0">
                  <c:v>利用者数</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事業所数×利用者数!$C$1:$G$1</c:f>
              <c:strCache>
                <c:ptCount val="5"/>
                <c:pt idx="0">
                  <c:v>H31.4</c:v>
                </c:pt>
                <c:pt idx="1">
                  <c:v>R2.4</c:v>
                </c:pt>
                <c:pt idx="2">
                  <c:v>R3.4</c:v>
                </c:pt>
                <c:pt idx="3">
                  <c:v>R4.4</c:v>
                </c:pt>
                <c:pt idx="4">
                  <c:v>R5.4</c:v>
                </c:pt>
              </c:strCache>
            </c:strRef>
          </c:cat>
          <c:val>
            <c:numRef>
              <c:f>事業所数×利用者数!$C$9:$G$9</c:f>
              <c:numCache>
                <c:formatCode>#,##0_);[Red]\(#,##0\)</c:formatCode>
                <c:ptCount val="5"/>
                <c:pt idx="1">
                  <c:v>1207</c:v>
                </c:pt>
                <c:pt idx="2">
                  <c:v>1410</c:v>
                </c:pt>
                <c:pt idx="3">
                  <c:v>1502</c:v>
                </c:pt>
                <c:pt idx="4">
                  <c:v>1666</c:v>
                </c:pt>
              </c:numCache>
            </c:numRef>
          </c:val>
          <c:extLst>
            <c:ext xmlns:c16="http://schemas.microsoft.com/office/drawing/2014/chart" uri="{C3380CC4-5D6E-409C-BE32-E72D297353CC}">
              <c16:uniqueId val="{00000000-D473-4AA8-ABDA-90F677A2CABF}"/>
            </c:ext>
          </c:extLst>
        </c:ser>
        <c:dLbls>
          <c:showLegendKey val="0"/>
          <c:showVal val="1"/>
          <c:showCatName val="0"/>
          <c:showSerName val="0"/>
          <c:showPercent val="0"/>
          <c:showBubbleSize val="0"/>
        </c:dLbls>
        <c:gapWidth val="150"/>
        <c:axId val="1921593055"/>
        <c:axId val="1436751455"/>
      </c:barChart>
      <c:lineChart>
        <c:grouping val="standard"/>
        <c:varyColors val="0"/>
        <c:ser>
          <c:idx val="0"/>
          <c:order val="0"/>
          <c:tx>
            <c:strRef>
              <c:f>事業所数×利用者数!$B$8</c:f>
              <c:strCache>
                <c:ptCount val="1"/>
                <c:pt idx="0">
                  <c:v>事業所数</c:v>
                </c:pt>
              </c:strCache>
            </c:strRef>
          </c:tx>
          <c:spPr>
            <a:ln w="28575" cap="rnd">
              <a:solidFill>
                <a:schemeClr val="accent3">
                  <a:shade val="76000"/>
                </a:schemeClr>
              </a:solidFill>
              <a:round/>
            </a:ln>
            <a:effectLst/>
          </c:spPr>
          <c:marker>
            <c:symbol val="circle"/>
            <c:size val="5"/>
            <c:spPr>
              <a:solidFill>
                <a:schemeClr val="accent3">
                  <a:shade val="76000"/>
                </a:schemeClr>
              </a:solidFill>
              <a:ln w="9525">
                <a:solidFill>
                  <a:schemeClr val="accent3">
                    <a:shade val="76000"/>
                  </a:schemeClr>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事業所数×利用者数!$C$1:$G$1</c:f>
              <c:strCache>
                <c:ptCount val="5"/>
                <c:pt idx="0">
                  <c:v>H31.4</c:v>
                </c:pt>
                <c:pt idx="1">
                  <c:v>R2.4</c:v>
                </c:pt>
                <c:pt idx="2">
                  <c:v>R3.4</c:v>
                </c:pt>
                <c:pt idx="3">
                  <c:v>R4.4</c:v>
                </c:pt>
                <c:pt idx="4">
                  <c:v>R5.4</c:v>
                </c:pt>
              </c:strCache>
            </c:strRef>
          </c:cat>
          <c:val>
            <c:numRef>
              <c:f>事業所数×利用者数!$C$8:$G$8</c:f>
              <c:numCache>
                <c:formatCode>#,##0_);[Red]\(#,##0\)</c:formatCode>
                <c:ptCount val="5"/>
                <c:pt idx="0">
                  <c:v>117</c:v>
                </c:pt>
                <c:pt idx="1">
                  <c:v>141</c:v>
                </c:pt>
                <c:pt idx="2">
                  <c:v>146</c:v>
                </c:pt>
                <c:pt idx="3">
                  <c:v>155</c:v>
                </c:pt>
                <c:pt idx="4">
                  <c:v>171</c:v>
                </c:pt>
              </c:numCache>
            </c:numRef>
          </c:val>
          <c:smooth val="0"/>
          <c:extLst>
            <c:ext xmlns:c16="http://schemas.microsoft.com/office/drawing/2014/chart" uri="{C3380CC4-5D6E-409C-BE32-E72D297353CC}">
              <c16:uniqueId val="{00000001-D473-4AA8-ABDA-90F677A2CABF}"/>
            </c:ext>
          </c:extLst>
        </c:ser>
        <c:dLbls>
          <c:showLegendKey val="0"/>
          <c:showVal val="1"/>
          <c:showCatName val="0"/>
          <c:showSerName val="0"/>
          <c:showPercent val="0"/>
          <c:showBubbleSize val="0"/>
        </c:dLbls>
        <c:marker val="1"/>
        <c:smooth val="0"/>
        <c:axId val="1623708831"/>
        <c:axId val="1874442767"/>
      </c:lineChart>
      <c:catAx>
        <c:axId val="19215930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436751455"/>
        <c:crosses val="autoZero"/>
        <c:auto val="1"/>
        <c:lblAlgn val="ctr"/>
        <c:lblOffset val="100"/>
        <c:noMultiLvlLbl val="0"/>
      </c:catAx>
      <c:valAx>
        <c:axId val="1436751455"/>
        <c:scaling>
          <c:orientation val="minMax"/>
        </c:scaling>
        <c:delete val="0"/>
        <c:axPos val="l"/>
        <c:majorGridlines>
          <c:spPr>
            <a:ln w="9525" cap="flat" cmpd="sng" algn="ctr">
              <a:noFill/>
              <a:round/>
            </a:ln>
            <a:effectLst/>
          </c:spPr>
        </c:majorGridlines>
        <c:title>
          <c:tx>
            <c:rich>
              <a:bodyPr rot="0" spcFirstLastPara="1" vertOverflow="ellipsis" vert="eaVert"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a:t>利用者数</a:t>
                </a:r>
              </a:p>
            </c:rich>
          </c:tx>
          <c:layout/>
          <c:overlay val="0"/>
          <c:spPr>
            <a:noFill/>
            <a:ln>
              <a:noFill/>
            </a:ln>
            <a:effectLst/>
          </c:spPr>
          <c:txPr>
            <a:bodyPr rot="0" spcFirstLastPara="1" vertOverflow="ellipsis" vert="eaVert"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numFmt formatCode="#,##0_);[Red]\(#,##0\)" sourceLinked="1"/>
        <c:majorTickMark val="out"/>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921593055"/>
        <c:crosses val="autoZero"/>
        <c:crossBetween val="between"/>
      </c:valAx>
      <c:valAx>
        <c:axId val="1874442767"/>
        <c:scaling>
          <c:orientation val="minMax"/>
          <c:min val="0"/>
        </c:scaling>
        <c:delete val="0"/>
        <c:axPos val="r"/>
        <c:title>
          <c:tx>
            <c:rich>
              <a:bodyPr rot="0" spcFirstLastPara="1" vertOverflow="ellipsis" vert="eaVert"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a:t>事業所数</a:t>
                </a:r>
              </a:p>
            </c:rich>
          </c:tx>
          <c:layout/>
          <c:overlay val="0"/>
          <c:spPr>
            <a:noFill/>
            <a:ln>
              <a:noFill/>
            </a:ln>
            <a:effectLst/>
          </c:spPr>
          <c:txPr>
            <a:bodyPr rot="0" spcFirstLastPara="1" vertOverflow="ellipsis" vert="eaVert"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numFmt formatCode="#,##0_);[Red]\(#,##0\)" sourceLinked="1"/>
        <c:majorTickMark val="out"/>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623708831"/>
        <c:crosses val="max"/>
        <c:crossBetween val="between"/>
      </c:valAx>
      <c:catAx>
        <c:axId val="1623708831"/>
        <c:scaling>
          <c:orientation val="minMax"/>
        </c:scaling>
        <c:delete val="1"/>
        <c:axPos val="b"/>
        <c:numFmt formatCode="General" sourceLinked="1"/>
        <c:majorTickMark val="out"/>
        <c:minorTickMark val="none"/>
        <c:tickLblPos val="nextTo"/>
        <c:crossAx val="1874442767"/>
        <c:crosses val="autoZero"/>
        <c:auto val="1"/>
        <c:lblAlgn val="ctr"/>
        <c:lblOffset val="100"/>
        <c:noMultiLvlLbl val="0"/>
      </c:cat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sz="1800" b="1" dirty="0"/>
              <a:t>福祉施設からの一般就労者数の</a:t>
            </a:r>
            <a:r>
              <a:rPr lang="ja-JP" sz="1800" b="1" dirty="0" smtClean="0"/>
              <a:t>推移</a:t>
            </a:r>
            <a:r>
              <a:rPr lang="ja-JP" altLang="en-US" sz="1400" b="0" dirty="0" smtClean="0"/>
              <a:t>（単位：人）</a:t>
            </a:r>
            <a:endParaRPr lang="en-US" altLang="ja-JP" sz="1800" b="0" dirty="0" smtClean="0"/>
          </a:p>
          <a:p>
            <a:pPr>
              <a:defRPr/>
            </a:pPr>
            <a:r>
              <a:rPr lang="ja-JP" altLang="en-US" dirty="0" smtClean="0"/>
              <a:t>（</a:t>
            </a:r>
            <a:r>
              <a:rPr lang="en-US" altLang="ja-JP" dirty="0" smtClean="0"/>
              <a:t>R5</a:t>
            </a:r>
            <a:r>
              <a:rPr lang="ja-JP" altLang="en-US" dirty="0" smtClean="0"/>
              <a:t>目標値：</a:t>
            </a:r>
            <a:r>
              <a:rPr lang="en-US" altLang="ja-JP" dirty="0" smtClean="0"/>
              <a:t>2,826</a:t>
            </a:r>
            <a:r>
              <a:rPr lang="ja-JP" altLang="en-US" dirty="0" smtClean="0"/>
              <a:t>人）</a:t>
            </a:r>
            <a:endParaRPr lang="ja-JP"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7.7824937249013917E-2"/>
          <c:y val="0.13035847706178241"/>
          <c:w val="0.90584623472654568"/>
          <c:h val="0.79619203539865147"/>
        </c:manualLayout>
      </c:layout>
      <c:barChart>
        <c:barDir val="col"/>
        <c:grouping val="clustered"/>
        <c:varyColors val="0"/>
        <c:ser>
          <c:idx val="0"/>
          <c:order val="0"/>
          <c:tx>
            <c:strRef>
              <c:f>一般就労者!$H$1</c:f>
              <c:strCache>
                <c:ptCount val="1"/>
                <c:pt idx="0">
                  <c:v>計</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一般就労者!$A$2:$A$6</c:f>
              <c:strCache>
                <c:ptCount val="5"/>
                <c:pt idx="0">
                  <c:v>H30</c:v>
                </c:pt>
                <c:pt idx="1">
                  <c:v>R1</c:v>
                </c:pt>
                <c:pt idx="2">
                  <c:v>R2</c:v>
                </c:pt>
                <c:pt idx="3">
                  <c:v>R3</c:v>
                </c:pt>
                <c:pt idx="4">
                  <c:v>R4</c:v>
                </c:pt>
              </c:strCache>
            </c:strRef>
          </c:cat>
          <c:val>
            <c:numRef>
              <c:f>一般就労者!$H$2:$H$6</c:f>
              <c:numCache>
                <c:formatCode>#,##0_);[Red]\(#,##0\)</c:formatCode>
                <c:ptCount val="5"/>
                <c:pt idx="0">
                  <c:v>1838</c:v>
                </c:pt>
                <c:pt idx="1">
                  <c:v>2140</c:v>
                </c:pt>
                <c:pt idx="2">
                  <c:v>2015</c:v>
                </c:pt>
                <c:pt idx="3">
                  <c:v>2454</c:v>
                </c:pt>
                <c:pt idx="4">
                  <c:v>2841</c:v>
                </c:pt>
              </c:numCache>
            </c:numRef>
          </c:val>
          <c:extLst>
            <c:ext xmlns:c16="http://schemas.microsoft.com/office/drawing/2014/chart" uri="{C3380CC4-5D6E-409C-BE32-E72D297353CC}">
              <c16:uniqueId val="{00000000-1F62-47D4-870D-817BDDC6FBA0}"/>
            </c:ext>
          </c:extLst>
        </c:ser>
        <c:dLbls>
          <c:showLegendKey val="0"/>
          <c:showVal val="0"/>
          <c:showCatName val="0"/>
          <c:showSerName val="0"/>
          <c:showPercent val="0"/>
          <c:showBubbleSize val="0"/>
        </c:dLbls>
        <c:gapWidth val="219"/>
        <c:overlap val="-27"/>
        <c:axId val="1434922895"/>
        <c:axId val="1434924143"/>
      </c:barChart>
      <c:catAx>
        <c:axId val="14349228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434924143"/>
        <c:crosses val="autoZero"/>
        <c:auto val="1"/>
        <c:lblAlgn val="ctr"/>
        <c:lblOffset val="100"/>
        <c:noMultiLvlLbl val="0"/>
      </c:catAx>
      <c:valAx>
        <c:axId val="1434924143"/>
        <c:scaling>
          <c:orientation val="minMax"/>
        </c:scaling>
        <c:delete val="0"/>
        <c:axPos val="l"/>
        <c:majorGridlines>
          <c:spPr>
            <a:ln w="9525" cap="flat" cmpd="sng" algn="ctr">
              <a:noFill/>
              <a:round/>
            </a:ln>
            <a:effectLst/>
          </c:spPr>
        </c:majorGridlines>
        <c:numFmt formatCode="#,##0_);[Red]\(#,##0\)" sourceLinked="1"/>
        <c:majorTickMark val="out"/>
        <c:minorTickMark val="none"/>
        <c:tickLblPos val="nextTo"/>
        <c:spPr>
          <a:noFill/>
          <a:ln>
            <a:solidFill>
              <a:schemeClr val="lt1">
                <a:shade val="50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434922895"/>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b="1"/>
              <a:t>障がい種別ごとの一般就労者数の推移</a:t>
            </a: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barChart>
        <c:barDir val="col"/>
        <c:grouping val="clustered"/>
        <c:varyColors val="0"/>
        <c:ser>
          <c:idx val="0"/>
          <c:order val="0"/>
          <c:tx>
            <c:strRef>
              <c:f>障がい種別一般就労!$A$4</c:f>
              <c:strCache>
                <c:ptCount val="1"/>
                <c:pt idx="0">
                  <c:v>実績値</c:v>
                </c:pt>
              </c:strCache>
            </c:strRef>
          </c:tx>
          <c:spPr>
            <a:solidFill>
              <a:schemeClr val="bg1">
                <a:lumMod val="75000"/>
              </a:schemeClr>
            </a:solidFill>
            <a:ln>
              <a:noFill/>
            </a:ln>
            <a:effectLst/>
          </c:spPr>
          <c:invertIfNegative val="0"/>
          <c:dLbls>
            <c:dLbl>
              <c:idx val="13"/>
              <c:layout>
                <c:manualLayout>
                  <c:x val="-1.3052131833211741E-2"/>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80BE-47E5-AB2F-68A145F0B1C6}"/>
                </c:ext>
              </c:extLst>
            </c:dLbl>
            <c:spPr>
              <a:noFill/>
              <a:ln>
                <a:noFill/>
              </a:ln>
              <a:effectLst/>
            </c:spPr>
            <c:txPr>
              <a:bodyPr rot="0" spcFirstLastPara="1" vertOverflow="ellipsis" vert="horz" wrap="square" anchor="ctr" anchorCtr="1"/>
              <a:lstStyle/>
              <a:p>
                <a:pPr>
                  <a:defRPr sz="7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障がい種別一般就労!$B$3:$AJ$3</c:f>
              <c:strCache>
                <c:ptCount val="35"/>
                <c:pt idx="0">
                  <c:v>H30</c:v>
                </c:pt>
                <c:pt idx="1">
                  <c:v>R1</c:v>
                </c:pt>
                <c:pt idx="2">
                  <c:v>R2</c:v>
                </c:pt>
                <c:pt idx="3">
                  <c:v>R3</c:v>
                </c:pt>
                <c:pt idx="4">
                  <c:v>R4</c:v>
                </c:pt>
                <c:pt idx="6">
                  <c:v>H30</c:v>
                </c:pt>
                <c:pt idx="7">
                  <c:v>R1</c:v>
                </c:pt>
                <c:pt idx="8">
                  <c:v>R2</c:v>
                </c:pt>
                <c:pt idx="9">
                  <c:v>R3</c:v>
                </c:pt>
                <c:pt idx="10">
                  <c:v>R4</c:v>
                </c:pt>
                <c:pt idx="12">
                  <c:v>H30</c:v>
                </c:pt>
                <c:pt idx="13">
                  <c:v>R1</c:v>
                </c:pt>
                <c:pt idx="14">
                  <c:v>R2</c:v>
                </c:pt>
                <c:pt idx="15">
                  <c:v>R3</c:v>
                </c:pt>
                <c:pt idx="16">
                  <c:v>R4</c:v>
                </c:pt>
                <c:pt idx="18">
                  <c:v>H30</c:v>
                </c:pt>
                <c:pt idx="19">
                  <c:v>R1</c:v>
                </c:pt>
                <c:pt idx="20">
                  <c:v>R2</c:v>
                </c:pt>
                <c:pt idx="21">
                  <c:v>R3</c:v>
                </c:pt>
                <c:pt idx="22">
                  <c:v>R4</c:v>
                </c:pt>
                <c:pt idx="24">
                  <c:v>H30</c:v>
                </c:pt>
                <c:pt idx="25">
                  <c:v>R1</c:v>
                </c:pt>
                <c:pt idx="26">
                  <c:v>R2</c:v>
                </c:pt>
                <c:pt idx="27">
                  <c:v>R3</c:v>
                </c:pt>
                <c:pt idx="28">
                  <c:v>R4</c:v>
                </c:pt>
                <c:pt idx="30">
                  <c:v>H30</c:v>
                </c:pt>
                <c:pt idx="31">
                  <c:v>R1</c:v>
                </c:pt>
                <c:pt idx="32">
                  <c:v>R2</c:v>
                </c:pt>
                <c:pt idx="33">
                  <c:v>R3</c:v>
                </c:pt>
                <c:pt idx="34">
                  <c:v>R4</c:v>
                </c:pt>
              </c:strCache>
            </c:strRef>
          </c:cat>
          <c:val>
            <c:numRef>
              <c:f>障がい種別一般就労!$B$4:$AJ$4</c:f>
              <c:numCache>
                <c:formatCode>#,##0_);[Red]\(#,##0\)</c:formatCode>
                <c:ptCount val="35"/>
                <c:pt idx="0">
                  <c:v>173</c:v>
                </c:pt>
                <c:pt idx="1">
                  <c:v>166</c:v>
                </c:pt>
                <c:pt idx="2">
                  <c:v>156</c:v>
                </c:pt>
                <c:pt idx="3">
                  <c:v>181</c:v>
                </c:pt>
                <c:pt idx="4">
                  <c:v>191</c:v>
                </c:pt>
                <c:pt idx="6">
                  <c:v>450</c:v>
                </c:pt>
                <c:pt idx="7">
                  <c:v>446</c:v>
                </c:pt>
                <c:pt idx="8">
                  <c:v>386</c:v>
                </c:pt>
                <c:pt idx="9">
                  <c:v>498</c:v>
                </c:pt>
                <c:pt idx="10">
                  <c:v>464</c:v>
                </c:pt>
                <c:pt idx="12">
                  <c:v>838</c:v>
                </c:pt>
                <c:pt idx="13">
                  <c:v>1031</c:v>
                </c:pt>
                <c:pt idx="14">
                  <c:v>1022</c:v>
                </c:pt>
                <c:pt idx="15">
                  <c:v>1276</c:v>
                </c:pt>
                <c:pt idx="16">
                  <c:v>1547</c:v>
                </c:pt>
                <c:pt idx="18">
                  <c:v>321</c:v>
                </c:pt>
                <c:pt idx="19">
                  <c:v>419</c:v>
                </c:pt>
                <c:pt idx="20">
                  <c:v>389</c:v>
                </c:pt>
                <c:pt idx="21">
                  <c:v>428</c:v>
                </c:pt>
                <c:pt idx="22">
                  <c:v>571</c:v>
                </c:pt>
                <c:pt idx="24">
                  <c:v>47</c:v>
                </c:pt>
                <c:pt idx="25">
                  <c:v>62</c:v>
                </c:pt>
                <c:pt idx="26">
                  <c:v>38</c:v>
                </c:pt>
                <c:pt idx="27">
                  <c:v>51</c:v>
                </c:pt>
                <c:pt idx="28">
                  <c:v>38</c:v>
                </c:pt>
                <c:pt idx="30">
                  <c:v>9</c:v>
                </c:pt>
                <c:pt idx="31">
                  <c:v>16</c:v>
                </c:pt>
                <c:pt idx="32">
                  <c:v>24</c:v>
                </c:pt>
                <c:pt idx="33">
                  <c:v>20</c:v>
                </c:pt>
                <c:pt idx="34">
                  <c:v>30</c:v>
                </c:pt>
              </c:numCache>
            </c:numRef>
          </c:val>
          <c:extLst>
            <c:ext xmlns:c16="http://schemas.microsoft.com/office/drawing/2014/chart" uri="{C3380CC4-5D6E-409C-BE32-E72D297353CC}">
              <c16:uniqueId val="{00000000-F8B5-4664-ACAD-19A8CE7C43EE}"/>
            </c:ext>
          </c:extLst>
        </c:ser>
        <c:dLbls>
          <c:dLblPos val="outEnd"/>
          <c:showLegendKey val="0"/>
          <c:showVal val="1"/>
          <c:showCatName val="0"/>
          <c:showSerName val="0"/>
          <c:showPercent val="0"/>
          <c:showBubbleSize val="0"/>
        </c:dLbls>
        <c:gapWidth val="219"/>
        <c:overlap val="-27"/>
        <c:axId val="1247974063"/>
        <c:axId val="1247975727"/>
      </c:barChart>
      <c:catAx>
        <c:axId val="12479740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247975727"/>
        <c:crosses val="autoZero"/>
        <c:auto val="1"/>
        <c:lblAlgn val="ctr"/>
        <c:lblOffset val="100"/>
        <c:noMultiLvlLbl val="0"/>
      </c:catAx>
      <c:valAx>
        <c:axId val="1247975727"/>
        <c:scaling>
          <c:orientation val="minMax"/>
        </c:scaling>
        <c:delete val="0"/>
        <c:axPos val="l"/>
        <c:majorGridlines>
          <c:spPr>
            <a:ln w="9525" cap="flat" cmpd="sng" algn="ctr">
              <a:noFill/>
              <a:round/>
            </a:ln>
            <a:effectLst/>
          </c:spPr>
        </c:majorGridlines>
        <c:numFmt formatCode="#,##0_);[Red]\(#,##0\)" sourceLinked="1"/>
        <c:majorTickMark val="out"/>
        <c:minorTickMark val="none"/>
        <c:tickLblPos val="nextTo"/>
        <c:spPr>
          <a:noFill/>
          <a:ln>
            <a:solidFill>
              <a:schemeClr val="lt1">
                <a:shade val="50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247974063"/>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kumimoji="1" lang="ja-JP" altLang="ja-JP" sz="1800" b="1" dirty="0" smtClean="0">
                <a:effectLst/>
              </a:rPr>
              <a:t>サービス種別ごとの一般就労者数の推移</a:t>
            </a:r>
            <a:r>
              <a:rPr kumimoji="1" lang="ja-JP" altLang="en-US" sz="1400" b="0" dirty="0" smtClean="0">
                <a:effectLst/>
              </a:rPr>
              <a:t>（単位：人）</a:t>
            </a:r>
            <a:endParaRPr lang="ja-JP" altLang="ja-JP" b="0" dirty="0">
              <a:effectLst/>
            </a:endParaRP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barChart>
        <c:barDir val="col"/>
        <c:grouping val="clustered"/>
        <c:varyColors val="0"/>
        <c:ser>
          <c:idx val="0"/>
          <c:order val="0"/>
          <c:tx>
            <c:strRef>
              <c:f>サービス別一般就労!$A$4</c:f>
              <c:strCache>
                <c:ptCount val="1"/>
                <c:pt idx="0">
                  <c:v>実績値</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サービス別一般就労!$B$3:$X$3</c:f>
              <c:strCache>
                <c:ptCount val="23"/>
                <c:pt idx="0">
                  <c:v>H30</c:v>
                </c:pt>
                <c:pt idx="1">
                  <c:v>R1</c:v>
                </c:pt>
                <c:pt idx="2">
                  <c:v>R2</c:v>
                </c:pt>
                <c:pt idx="3">
                  <c:v>R3</c:v>
                </c:pt>
                <c:pt idx="4">
                  <c:v>R4</c:v>
                </c:pt>
                <c:pt idx="6">
                  <c:v>H30</c:v>
                </c:pt>
                <c:pt idx="7">
                  <c:v>R1</c:v>
                </c:pt>
                <c:pt idx="8">
                  <c:v>R2</c:v>
                </c:pt>
                <c:pt idx="9">
                  <c:v>R3</c:v>
                </c:pt>
                <c:pt idx="10">
                  <c:v>R4</c:v>
                </c:pt>
                <c:pt idx="12">
                  <c:v>H30</c:v>
                </c:pt>
                <c:pt idx="13">
                  <c:v>R1</c:v>
                </c:pt>
                <c:pt idx="14">
                  <c:v>R2</c:v>
                </c:pt>
                <c:pt idx="15">
                  <c:v>R3</c:v>
                </c:pt>
                <c:pt idx="16">
                  <c:v>R4</c:v>
                </c:pt>
                <c:pt idx="18">
                  <c:v>H30</c:v>
                </c:pt>
                <c:pt idx="19">
                  <c:v>R1</c:v>
                </c:pt>
                <c:pt idx="20">
                  <c:v>R2</c:v>
                </c:pt>
                <c:pt idx="21">
                  <c:v>R3</c:v>
                </c:pt>
                <c:pt idx="22">
                  <c:v>R4</c:v>
                </c:pt>
              </c:strCache>
            </c:strRef>
          </c:cat>
          <c:val>
            <c:numRef>
              <c:f>サービス別一般就労!$B$4:$X$4</c:f>
              <c:numCache>
                <c:formatCode>#,##0_);[Red]\(#,##0\)</c:formatCode>
                <c:ptCount val="23"/>
                <c:pt idx="0">
                  <c:v>1164</c:v>
                </c:pt>
                <c:pt idx="1">
                  <c:v>1453</c:v>
                </c:pt>
                <c:pt idx="2">
                  <c:v>1299</c:v>
                </c:pt>
                <c:pt idx="3">
                  <c:v>1682</c:v>
                </c:pt>
                <c:pt idx="4">
                  <c:v>1727</c:v>
                </c:pt>
                <c:pt idx="6">
                  <c:v>398</c:v>
                </c:pt>
                <c:pt idx="7">
                  <c:v>389</c:v>
                </c:pt>
                <c:pt idx="8">
                  <c:v>434</c:v>
                </c:pt>
                <c:pt idx="9">
                  <c:v>440</c:v>
                </c:pt>
                <c:pt idx="10">
                  <c:v>666</c:v>
                </c:pt>
                <c:pt idx="12">
                  <c:v>224</c:v>
                </c:pt>
                <c:pt idx="13">
                  <c:v>214</c:v>
                </c:pt>
                <c:pt idx="14">
                  <c:v>221</c:v>
                </c:pt>
                <c:pt idx="15">
                  <c:v>271</c:v>
                </c:pt>
                <c:pt idx="16">
                  <c:v>375</c:v>
                </c:pt>
                <c:pt idx="18">
                  <c:v>52</c:v>
                </c:pt>
                <c:pt idx="19">
                  <c:v>84</c:v>
                </c:pt>
                <c:pt idx="20">
                  <c:v>61</c:v>
                </c:pt>
                <c:pt idx="21">
                  <c:v>61</c:v>
                </c:pt>
                <c:pt idx="22">
                  <c:v>73</c:v>
                </c:pt>
              </c:numCache>
            </c:numRef>
          </c:val>
          <c:extLst>
            <c:ext xmlns:c16="http://schemas.microsoft.com/office/drawing/2014/chart" uri="{C3380CC4-5D6E-409C-BE32-E72D297353CC}">
              <c16:uniqueId val="{00000000-9DC3-48EA-A2A6-05E1BFB9A693}"/>
            </c:ext>
          </c:extLst>
        </c:ser>
        <c:dLbls>
          <c:showLegendKey val="0"/>
          <c:showVal val="0"/>
          <c:showCatName val="0"/>
          <c:showSerName val="0"/>
          <c:showPercent val="0"/>
          <c:showBubbleSize val="0"/>
        </c:dLbls>
        <c:gapWidth val="219"/>
        <c:overlap val="-27"/>
        <c:axId val="1247974063"/>
        <c:axId val="1247975727"/>
      </c:barChart>
      <c:catAx>
        <c:axId val="124797406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247975727"/>
        <c:crosses val="autoZero"/>
        <c:auto val="1"/>
        <c:lblAlgn val="ctr"/>
        <c:lblOffset val="100"/>
        <c:noMultiLvlLbl val="0"/>
      </c:catAx>
      <c:valAx>
        <c:axId val="1247975727"/>
        <c:scaling>
          <c:orientation val="minMax"/>
        </c:scaling>
        <c:delete val="0"/>
        <c:axPos val="l"/>
        <c:majorGridlines>
          <c:spPr>
            <a:ln w="9525" cap="flat" cmpd="sng" algn="ctr">
              <a:noFill/>
              <a:round/>
            </a:ln>
            <a:effectLst/>
          </c:spPr>
        </c:majorGridlines>
        <c:numFmt formatCode="#,##0_);[Red]\(#,##0\)" sourceLinked="1"/>
        <c:majorTickMark val="out"/>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247974063"/>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sz="1600" b="1" dirty="0"/>
              <a:t>一般就労実績のない事業所の推移</a:t>
            </a:r>
          </a:p>
        </c:rich>
      </c:tx>
      <c:layout>
        <c:manualLayout>
          <c:xMode val="edge"/>
          <c:yMode val="edge"/>
          <c:x val="0.33594451642081974"/>
          <c:y val="3.6847682944228785E-2"/>
        </c:manualLayout>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barChart>
        <c:barDir val="col"/>
        <c:grouping val="clustered"/>
        <c:varyColors val="0"/>
        <c:ser>
          <c:idx val="0"/>
          <c:order val="0"/>
          <c:tx>
            <c:strRef>
              <c:f>就労実績なし事業所!$A$2</c:f>
              <c:strCache>
                <c:ptCount val="1"/>
                <c:pt idx="0">
                  <c:v>一般就労実績のない事業所</c:v>
                </c:pt>
              </c:strCache>
            </c:strRef>
          </c:tx>
          <c:spPr>
            <a:solidFill>
              <a:schemeClr val="bg1">
                <a:lumMod val="50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就労実績なし事業所!$B$1:$F$1</c:f>
              <c:strCache>
                <c:ptCount val="5"/>
                <c:pt idx="0">
                  <c:v>H30</c:v>
                </c:pt>
                <c:pt idx="1">
                  <c:v>R1</c:v>
                </c:pt>
                <c:pt idx="2">
                  <c:v>R2</c:v>
                </c:pt>
                <c:pt idx="3">
                  <c:v>R3</c:v>
                </c:pt>
                <c:pt idx="4">
                  <c:v>R4</c:v>
                </c:pt>
              </c:strCache>
            </c:strRef>
          </c:cat>
          <c:val>
            <c:numRef>
              <c:f>就労実績なし事業所!$B$2:$F$2</c:f>
              <c:numCache>
                <c:formatCode>General</c:formatCode>
                <c:ptCount val="5"/>
                <c:pt idx="0">
                  <c:v>73</c:v>
                </c:pt>
                <c:pt idx="1">
                  <c:v>65</c:v>
                </c:pt>
                <c:pt idx="2">
                  <c:v>84</c:v>
                </c:pt>
                <c:pt idx="3">
                  <c:v>72</c:v>
                </c:pt>
                <c:pt idx="4">
                  <c:v>66</c:v>
                </c:pt>
              </c:numCache>
            </c:numRef>
          </c:val>
          <c:extLst>
            <c:ext xmlns:c16="http://schemas.microsoft.com/office/drawing/2014/chart" uri="{C3380CC4-5D6E-409C-BE32-E72D297353CC}">
              <c16:uniqueId val="{00000000-3BFE-4DDC-B073-C7BC763F2D59}"/>
            </c:ext>
          </c:extLst>
        </c:ser>
        <c:ser>
          <c:idx val="1"/>
          <c:order val="1"/>
          <c:tx>
            <c:strRef>
              <c:f>就労実績なし事業所!$A$3</c:f>
              <c:strCache>
                <c:ptCount val="1"/>
                <c:pt idx="0">
                  <c:v>うち、開設から２年以上</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就労実績なし事業所!$B$1:$F$1</c:f>
              <c:strCache>
                <c:ptCount val="5"/>
                <c:pt idx="0">
                  <c:v>H30</c:v>
                </c:pt>
                <c:pt idx="1">
                  <c:v>R1</c:v>
                </c:pt>
                <c:pt idx="2">
                  <c:v>R2</c:v>
                </c:pt>
                <c:pt idx="3">
                  <c:v>R3</c:v>
                </c:pt>
                <c:pt idx="4">
                  <c:v>R4</c:v>
                </c:pt>
              </c:strCache>
            </c:strRef>
          </c:cat>
          <c:val>
            <c:numRef>
              <c:f>就労実績なし事業所!$B$3:$F$3</c:f>
              <c:numCache>
                <c:formatCode>General</c:formatCode>
                <c:ptCount val="5"/>
                <c:pt idx="0">
                  <c:v>27</c:v>
                </c:pt>
                <c:pt idx="1">
                  <c:v>36</c:v>
                </c:pt>
                <c:pt idx="2">
                  <c:v>45</c:v>
                </c:pt>
                <c:pt idx="3">
                  <c:v>39</c:v>
                </c:pt>
                <c:pt idx="4">
                  <c:v>38</c:v>
                </c:pt>
              </c:numCache>
            </c:numRef>
          </c:val>
          <c:extLst>
            <c:ext xmlns:c16="http://schemas.microsoft.com/office/drawing/2014/chart" uri="{C3380CC4-5D6E-409C-BE32-E72D297353CC}">
              <c16:uniqueId val="{00000001-3BFE-4DDC-B073-C7BC763F2D59}"/>
            </c:ext>
          </c:extLst>
        </c:ser>
        <c:dLbls>
          <c:dLblPos val="outEnd"/>
          <c:showLegendKey val="0"/>
          <c:showVal val="1"/>
          <c:showCatName val="0"/>
          <c:showSerName val="0"/>
          <c:showPercent val="0"/>
          <c:showBubbleSize val="0"/>
        </c:dLbls>
        <c:gapWidth val="219"/>
        <c:overlap val="-27"/>
        <c:axId val="1582420639"/>
        <c:axId val="1582427711"/>
      </c:barChart>
      <c:catAx>
        <c:axId val="15824206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582427711"/>
        <c:crosses val="autoZero"/>
        <c:auto val="1"/>
        <c:lblAlgn val="ctr"/>
        <c:lblOffset val="100"/>
        <c:noMultiLvlLbl val="0"/>
      </c:catAx>
      <c:valAx>
        <c:axId val="1582427711"/>
        <c:scaling>
          <c:orientation val="minMax"/>
        </c:scaling>
        <c:delete val="0"/>
        <c:axPos val="l"/>
        <c:majorGridlines>
          <c:spPr>
            <a:ln w="9525" cap="flat" cmpd="sng" algn="ctr">
              <a:noFill/>
              <a:round/>
            </a:ln>
            <a:effectLst/>
          </c:spPr>
        </c:majorGridlines>
        <c:title>
          <c:tx>
            <c:rich>
              <a:bodyPr rot="0" spcFirstLastPara="1" vertOverflow="ellipsis" vert="wordArtVertRtl"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t>事業所数</a:t>
                </a:r>
              </a:p>
            </c:rich>
          </c:tx>
          <c:layout/>
          <c:overlay val="0"/>
          <c:spPr>
            <a:noFill/>
            <a:ln>
              <a:noFill/>
            </a:ln>
            <a:effectLst/>
          </c:spPr>
          <c:txPr>
            <a:bodyPr rot="0" spcFirstLastPara="1" vertOverflow="ellipsis" vert="wordArtVertRtl"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numFmt formatCode="General" sourceLinked="1"/>
        <c:majorTickMark val="out"/>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582420639"/>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v>系列1</c:v>
          </c:tx>
          <c:spPr>
            <a:solidFill>
              <a:schemeClr val="bg1">
                <a:lumMod val="65000"/>
              </a:schemeClr>
            </a:solidFill>
            <a:ln>
              <a:noFill/>
            </a:ln>
            <a:effectLst/>
          </c:spPr>
          <c:invertIfNegative val="0"/>
          <c:dLbls>
            <c:dLbl>
              <c:idx val="18"/>
              <c:delete val="1"/>
              <c:extLst>
                <c:ext xmlns:c15="http://schemas.microsoft.com/office/drawing/2012/chart" uri="{CE6537A1-D6FC-4f65-9D91-7224C49458BB}"/>
                <c:ext xmlns:c16="http://schemas.microsoft.com/office/drawing/2014/chart" uri="{C3380CC4-5D6E-409C-BE32-E72D297353CC}">
                  <c16:uniqueId val="{00000000-46D3-4ACB-A441-D6D59B5E145F}"/>
                </c:ext>
              </c:extLst>
            </c:dLbl>
            <c:spPr>
              <a:noFill/>
              <a:ln>
                <a:noFill/>
              </a:ln>
              <a:effectLst/>
            </c:spPr>
            <c:txPr>
              <a:bodyPr rot="0" spcFirstLastPara="1" vertOverflow="ellipsis" vert="horz" wrap="square" anchor="ctr" anchorCtr="1"/>
              <a:lstStyle/>
              <a:p>
                <a:pPr>
                  <a:defRPr sz="7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利用者!$A$9:$W$9</c:f>
              <c:strCache>
                <c:ptCount val="23"/>
                <c:pt idx="0">
                  <c:v>H31.4</c:v>
                </c:pt>
                <c:pt idx="1">
                  <c:v>R2.4</c:v>
                </c:pt>
                <c:pt idx="2">
                  <c:v>R3.4</c:v>
                </c:pt>
                <c:pt idx="3">
                  <c:v>R4.4</c:v>
                </c:pt>
                <c:pt idx="4">
                  <c:v>R5.4</c:v>
                </c:pt>
                <c:pt idx="6">
                  <c:v>H31.4</c:v>
                </c:pt>
                <c:pt idx="7">
                  <c:v>R2.4</c:v>
                </c:pt>
                <c:pt idx="8">
                  <c:v>R3.4</c:v>
                </c:pt>
                <c:pt idx="9">
                  <c:v>R4.4</c:v>
                </c:pt>
                <c:pt idx="10">
                  <c:v>R5.4</c:v>
                </c:pt>
                <c:pt idx="12">
                  <c:v>H31.4</c:v>
                </c:pt>
                <c:pt idx="13">
                  <c:v>R2.4</c:v>
                </c:pt>
                <c:pt idx="14">
                  <c:v>R3.4</c:v>
                </c:pt>
                <c:pt idx="15">
                  <c:v>R4.4</c:v>
                </c:pt>
                <c:pt idx="16">
                  <c:v>R5.4</c:v>
                </c:pt>
                <c:pt idx="18">
                  <c:v>H31.4</c:v>
                </c:pt>
                <c:pt idx="19">
                  <c:v>R2.4</c:v>
                </c:pt>
                <c:pt idx="20">
                  <c:v>R3.4</c:v>
                </c:pt>
                <c:pt idx="21">
                  <c:v>R4.4</c:v>
                </c:pt>
                <c:pt idx="22">
                  <c:v>R5.4</c:v>
                </c:pt>
              </c:strCache>
            </c:strRef>
          </c:cat>
          <c:val>
            <c:numRef>
              <c:f>利用者!$A$10:$W$10</c:f>
              <c:numCache>
                <c:formatCode>#,##0_);[Red]\(#,##0\)</c:formatCode>
                <c:ptCount val="23"/>
                <c:pt idx="0">
                  <c:v>3390</c:v>
                </c:pt>
                <c:pt idx="1">
                  <c:v>3760</c:v>
                </c:pt>
                <c:pt idx="2">
                  <c:v>3841</c:v>
                </c:pt>
                <c:pt idx="3">
                  <c:v>3835</c:v>
                </c:pt>
                <c:pt idx="4">
                  <c:v>3801</c:v>
                </c:pt>
                <c:pt idx="6">
                  <c:v>5750</c:v>
                </c:pt>
                <c:pt idx="7">
                  <c:v>6291</c:v>
                </c:pt>
                <c:pt idx="8">
                  <c:v>6904</c:v>
                </c:pt>
                <c:pt idx="9">
                  <c:v>7680</c:v>
                </c:pt>
                <c:pt idx="10">
                  <c:v>8303</c:v>
                </c:pt>
                <c:pt idx="12">
                  <c:v>16564</c:v>
                </c:pt>
                <c:pt idx="13">
                  <c:v>17959</c:v>
                </c:pt>
                <c:pt idx="14">
                  <c:v>20436</c:v>
                </c:pt>
                <c:pt idx="15">
                  <c:v>23344</c:v>
                </c:pt>
                <c:pt idx="16">
                  <c:v>26501</c:v>
                </c:pt>
                <c:pt idx="18">
                  <c:v>0</c:v>
                </c:pt>
                <c:pt idx="19">
                  <c:v>1207</c:v>
                </c:pt>
                <c:pt idx="20">
                  <c:v>1410</c:v>
                </c:pt>
                <c:pt idx="21">
                  <c:v>1502</c:v>
                </c:pt>
                <c:pt idx="22">
                  <c:v>1666</c:v>
                </c:pt>
              </c:numCache>
            </c:numRef>
          </c:val>
          <c:extLst>
            <c:ext xmlns:c16="http://schemas.microsoft.com/office/drawing/2014/chart" uri="{C3380CC4-5D6E-409C-BE32-E72D297353CC}">
              <c16:uniqueId val="{00000000-6B46-4276-8BA3-C584EDAFE0E4}"/>
            </c:ext>
          </c:extLst>
        </c:ser>
        <c:ser>
          <c:idx val="1"/>
          <c:order val="1"/>
          <c:tx>
            <c:strRef>
              <c:f>利用者!$B$2:$E$2</c:f>
              <c:strCache>
                <c:ptCount val="4"/>
                <c:pt idx="0">
                  <c:v>H31.4</c:v>
                </c:pt>
                <c:pt idx="1">
                  <c:v>R2.4</c:v>
                </c:pt>
                <c:pt idx="2">
                  <c:v>R3.4</c:v>
                </c:pt>
                <c:pt idx="3">
                  <c:v>R4.4</c:v>
                </c:pt>
              </c:strCache>
            </c:strRef>
          </c:tx>
          <c:spPr>
            <a:solidFill>
              <a:schemeClr val="accent2"/>
            </a:solidFill>
            <a:ln>
              <a:noFill/>
            </a:ln>
            <a:effectLst/>
          </c:spPr>
          <c:invertIfNegative val="0"/>
          <c:dLbls>
            <c:delete val="1"/>
          </c:dLbls>
          <c:cat>
            <c:strRef>
              <c:f>利用者!$A$9:$W$9</c:f>
              <c:strCache>
                <c:ptCount val="23"/>
                <c:pt idx="0">
                  <c:v>H31.4</c:v>
                </c:pt>
                <c:pt idx="1">
                  <c:v>R2.4</c:v>
                </c:pt>
                <c:pt idx="2">
                  <c:v>R3.4</c:v>
                </c:pt>
                <c:pt idx="3">
                  <c:v>R4.4</c:v>
                </c:pt>
                <c:pt idx="4">
                  <c:v>R5.4</c:v>
                </c:pt>
                <c:pt idx="6">
                  <c:v>H31.4</c:v>
                </c:pt>
                <c:pt idx="7">
                  <c:v>R2.4</c:v>
                </c:pt>
                <c:pt idx="8">
                  <c:v>R3.4</c:v>
                </c:pt>
                <c:pt idx="9">
                  <c:v>R4.4</c:v>
                </c:pt>
                <c:pt idx="10">
                  <c:v>R5.4</c:v>
                </c:pt>
                <c:pt idx="12">
                  <c:v>H31.4</c:v>
                </c:pt>
                <c:pt idx="13">
                  <c:v>R2.4</c:v>
                </c:pt>
                <c:pt idx="14">
                  <c:v>R3.4</c:v>
                </c:pt>
                <c:pt idx="15">
                  <c:v>R4.4</c:v>
                </c:pt>
                <c:pt idx="16">
                  <c:v>R5.4</c:v>
                </c:pt>
                <c:pt idx="18">
                  <c:v>H31.4</c:v>
                </c:pt>
                <c:pt idx="19">
                  <c:v>R2.4</c:v>
                </c:pt>
                <c:pt idx="20">
                  <c:v>R3.4</c:v>
                </c:pt>
                <c:pt idx="21">
                  <c:v>R4.4</c:v>
                </c:pt>
                <c:pt idx="22">
                  <c:v>R5.4</c:v>
                </c:pt>
              </c:strCache>
            </c:strRef>
          </c:cat>
          <c:val>
            <c:numRef>
              <c:f>利用者!$F$2</c:f>
              <c:numCache>
                <c:formatCode>#,##0_);[Red]\(#,##0\)</c:formatCode>
                <c:ptCount val="1"/>
                <c:pt idx="0">
                  <c:v>0</c:v>
                </c:pt>
              </c:numCache>
            </c:numRef>
          </c:val>
          <c:extLst>
            <c:ext xmlns:c16="http://schemas.microsoft.com/office/drawing/2014/chart" uri="{C3380CC4-5D6E-409C-BE32-E72D297353CC}">
              <c16:uniqueId val="{00000001-6B46-4276-8BA3-C584EDAFE0E4}"/>
            </c:ext>
          </c:extLst>
        </c:ser>
        <c:dLbls>
          <c:dLblPos val="outEnd"/>
          <c:showLegendKey val="0"/>
          <c:showVal val="1"/>
          <c:showCatName val="0"/>
          <c:showSerName val="0"/>
          <c:showPercent val="0"/>
          <c:showBubbleSize val="0"/>
        </c:dLbls>
        <c:gapWidth val="219"/>
        <c:overlap val="-27"/>
        <c:axId val="681198704"/>
        <c:axId val="681200784"/>
      </c:barChart>
      <c:catAx>
        <c:axId val="681198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81200784"/>
        <c:crosses val="autoZero"/>
        <c:auto val="1"/>
        <c:lblAlgn val="ctr"/>
        <c:lblOffset val="100"/>
        <c:noMultiLvlLbl val="0"/>
      </c:catAx>
      <c:valAx>
        <c:axId val="681200784"/>
        <c:scaling>
          <c:orientation val="minMax"/>
        </c:scaling>
        <c:delete val="0"/>
        <c:axPos val="l"/>
        <c:majorGridlines>
          <c:spPr>
            <a:ln w="9525" cap="flat" cmpd="sng" algn="ctr">
              <a:noFill/>
              <a:round/>
            </a:ln>
            <a:effectLst/>
          </c:spPr>
        </c:majorGridlines>
        <c:numFmt formatCode="#,##0_);[Red]\(#,##0\)" sourceLinked="1"/>
        <c:majorTickMark val="out"/>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81198704"/>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t>就労移行支援事業所</a:t>
            </a:r>
          </a:p>
        </c:rich>
      </c:tx>
      <c:layout>
        <c:manualLayout>
          <c:xMode val="edge"/>
          <c:yMode val="edge"/>
          <c:x val="0.32222222222222224"/>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pieChart>
        <c:varyColors val="1"/>
        <c:ser>
          <c:idx val="0"/>
          <c:order val="0"/>
          <c:tx>
            <c:strRef>
              <c:f>障がい種別利用者!$B$2</c:f>
              <c:strCache>
                <c:ptCount val="1"/>
                <c:pt idx="0">
                  <c:v>人数</c:v>
                </c:pt>
              </c:strCache>
            </c:strRef>
          </c:tx>
          <c:spPr>
            <a:ln>
              <a:noFill/>
            </a:ln>
          </c:spPr>
          <c:explosion val="3"/>
          <c:dPt>
            <c:idx val="0"/>
            <c:bubble3D val="0"/>
            <c:spPr>
              <a:solidFill>
                <a:schemeClr val="accent3">
                  <a:shade val="50000"/>
                </a:schemeClr>
              </a:solidFill>
              <a:ln w="19050">
                <a:noFill/>
              </a:ln>
              <a:effectLst/>
            </c:spPr>
            <c:extLst>
              <c:ext xmlns:c16="http://schemas.microsoft.com/office/drawing/2014/chart" uri="{C3380CC4-5D6E-409C-BE32-E72D297353CC}">
                <c16:uniqueId val="{00000001-3E62-4332-BCD7-10D80A2865D0}"/>
              </c:ext>
            </c:extLst>
          </c:dPt>
          <c:dPt>
            <c:idx val="1"/>
            <c:bubble3D val="0"/>
            <c:spPr>
              <a:solidFill>
                <a:schemeClr val="accent3">
                  <a:shade val="70000"/>
                </a:schemeClr>
              </a:solidFill>
              <a:ln w="19050">
                <a:noFill/>
              </a:ln>
              <a:effectLst/>
            </c:spPr>
            <c:extLst>
              <c:ext xmlns:c16="http://schemas.microsoft.com/office/drawing/2014/chart" uri="{C3380CC4-5D6E-409C-BE32-E72D297353CC}">
                <c16:uniqueId val="{00000003-3E62-4332-BCD7-10D80A2865D0}"/>
              </c:ext>
            </c:extLst>
          </c:dPt>
          <c:dPt>
            <c:idx val="2"/>
            <c:bubble3D val="0"/>
            <c:spPr>
              <a:solidFill>
                <a:schemeClr val="accent3">
                  <a:shade val="90000"/>
                </a:schemeClr>
              </a:solidFill>
              <a:ln w="19050">
                <a:noFill/>
              </a:ln>
              <a:effectLst/>
            </c:spPr>
            <c:extLst>
              <c:ext xmlns:c16="http://schemas.microsoft.com/office/drawing/2014/chart" uri="{C3380CC4-5D6E-409C-BE32-E72D297353CC}">
                <c16:uniqueId val="{00000005-3E62-4332-BCD7-10D80A2865D0}"/>
              </c:ext>
            </c:extLst>
          </c:dPt>
          <c:dPt>
            <c:idx val="3"/>
            <c:bubble3D val="0"/>
            <c:spPr>
              <a:solidFill>
                <a:schemeClr val="accent3">
                  <a:tint val="90000"/>
                </a:schemeClr>
              </a:solidFill>
              <a:ln w="19050">
                <a:noFill/>
              </a:ln>
              <a:effectLst/>
            </c:spPr>
            <c:extLst>
              <c:ext xmlns:c16="http://schemas.microsoft.com/office/drawing/2014/chart" uri="{C3380CC4-5D6E-409C-BE32-E72D297353CC}">
                <c16:uniqueId val="{00000007-3E62-4332-BCD7-10D80A2865D0}"/>
              </c:ext>
            </c:extLst>
          </c:dPt>
          <c:dPt>
            <c:idx val="4"/>
            <c:bubble3D val="0"/>
            <c:spPr>
              <a:solidFill>
                <a:schemeClr val="accent3">
                  <a:tint val="70000"/>
                </a:schemeClr>
              </a:solidFill>
              <a:ln w="19050">
                <a:noFill/>
              </a:ln>
              <a:effectLst/>
            </c:spPr>
            <c:extLst>
              <c:ext xmlns:c16="http://schemas.microsoft.com/office/drawing/2014/chart" uri="{C3380CC4-5D6E-409C-BE32-E72D297353CC}">
                <c16:uniqueId val="{00000009-3E62-4332-BCD7-10D80A2865D0}"/>
              </c:ext>
            </c:extLst>
          </c:dPt>
          <c:dPt>
            <c:idx val="5"/>
            <c:bubble3D val="0"/>
            <c:spPr>
              <a:solidFill>
                <a:schemeClr val="accent3">
                  <a:tint val="50000"/>
                </a:schemeClr>
              </a:solidFill>
              <a:ln w="19050">
                <a:noFill/>
              </a:ln>
              <a:effectLst/>
            </c:spPr>
            <c:extLst>
              <c:ext xmlns:c16="http://schemas.microsoft.com/office/drawing/2014/chart" uri="{C3380CC4-5D6E-409C-BE32-E72D297353CC}">
                <c16:uniqueId val="{0000000B-3E62-4332-BCD7-10D80A2865D0}"/>
              </c:ext>
            </c:extLst>
          </c:dPt>
          <c:dLbls>
            <c:dLbl>
              <c:idx val="0"/>
              <c:layout>
                <c:manualLayout>
                  <c:x val="-0.1"/>
                  <c:y val="4.6296296296296294E-2"/>
                </c:manualLayout>
              </c:layout>
              <c:dLblPos val="bestFit"/>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3E62-4332-BCD7-10D80A2865D0}"/>
                </c:ext>
              </c:extLst>
            </c:dLbl>
            <c:dLbl>
              <c:idx val="1"/>
              <c:layout>
                <c:manualLayout>
                  <c:x val="6.6666666666666666E-2"/>
                  <c:y val="-5.5555555555555552E-2"/>
                </c:manualLayout>
              </c:layout>
              <c:dLblPos val="bestFit"/>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3E62-4332-BCD7-10D80A2865D0}"/>
                </c:ext>
              </c:extLst>
            </c:dLbl>
            <c:dLbl>
              <c:idx val="2"/>
              <c:layout>
                <c:manualLayout>
                  <c:x val="-5.8333333333333334E-2"/>
                  <c:y val="0.32407407407407407"/>
                </c:manualLayout>
              </c:layout>
              <c:dLblPos val="bestFit"/>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3E62-4332-BCD7-10D80A2865D0}"/>
                </c:ext>
              </c:extLst>
            </c:dLbl>
            <c:dLbl>
              <c:idx val="3"/>
              <c:layout>
                <c:manualLayout>
                  <c:x val="-0.14027777777777778"/>
                  <c:y val="0.14351870078740153"/>
                </c:manualLayout>
              </c:layout>
              <c:dLblPos val="bestFit"/>
              <c:showLegendKey val="0"/>
              <c:showVal val="1"/>
              <c:showCatName val="1"/>
              <c:showSerName val="0"/>
              <c:showPercent val="1"/>
              <c:showBubbleSize val="0"/>
              <c:extLst>
                <c:ext xmlns:c15="http://schemas.microsoft.com/office/drawing/2012/chart" uri="{CE6537A1-D6FC-4f65-9D91-7224C49458BB}">
                  <c15:layout>
                    <c:manualLayout>
                      <c:w val="0.22599168853893264"/>
                      <c:h val="7.8325678040244942E-2"/>
                    </c:manualLayout>
                  </c15:layout>
                </c:ext>
                <c:ext xmlns:c16="http://schemas.microsoft.com/office/drawing/2014/chart" uri="{C3380CC4-5D6E-409C-BE32-E72D297353CC}">
                  <c16:uniqueId val="{00000007-3E62-4332-BCD7-10D80A2865D0}"/>
                </c:ext>
              </c:extLst>
            </c:dLbl>
            <c:dLbl>
              <c:idx val="4"/>
              <c:layout>
                <c:manualLayout>
                  <c:x val="-0.21388888888888888"/>
                  <c:y val="2.3146325459317374E-3"/>
                </c:manualLayout>
              </c:layout>
              <c:dLblPos val="bestFit"/>
              <c:showLegendKey val="0"/>
              <c:showVal val="1"/>
              <c:showCatName val="1"/>
              <c:showSerName val="0"/>
              <c:showPercent val="1"/>
              <c:showBubbleSize val="0"/>
              <c:extLst>
                <c:ext xmlns:c15="http://schemas.microsoft.com/office/drawing/2012/chart" uri="{CE6537A1-D6FC-4f65-9D91-7224C49458BB}">
                  <c15:layout>
                    <c:manualLayout>
                      <c:w val="0.28326684164479438"/>
                      <c:h val="8.2955307669874578E-2"/>
                    </c:manualLayout>
                  </c15:layout>
                </c:ext>
                <c:ext xmlns:c16="http://schemas.microsoft.com/office/drawing/2014/chart" uri="{C3380CC4-5D6E-409C-BE32-E72D297353CC}">
                  <c16:uniqueId val="{00000009-3E62-4332-BCD7-10D80A2865D0}"/>
                </c:ext>
              </c:extLst>
            </c:dLbl>
            <c:dLbl>
              <c:idx val="5"/>
              <c:layout>
                <c:manualLayout>
                  <c:x val="0.16666666666666666"/>
                  <c:y val="4.6296296296296294E-3"/>
                </c:manualLayout>
              </c:layout>
              <c:dLblPos val="bestFit"/>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B-3E62-4332-BCD7-10D80A2865D0}"/>
                </c:ext>
              </c:extLst>
            </c:dLbl>
            <c:numFmt formatCode="0.0%" sourceLinked="0"/>
            <c:spPr>
              <a:solidFill>
                <a:sysClr val="window" lastClr="FFFFFF"/>
              </a:solidFill>
              <a:ln>
                <a:solidFill>
                  <a:prstClr val="white">
                    <a:lumMod val="85000"/>
                    <a:alpha val="25000"/>
                  </a:prst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障がい種別利用者!$A$3:$A$8</c:f>
              <c:strCache>
                <c:ptCount val="6"/>
                <c:pt idx="0">
                  <c:v>精神</c:v>
                </c:pt>
                <c:pt idx="1">
                  <c:v>発達</c:v>
                </c:pt>
                <c:pt idx="2">
                  <c:v>知的</c:v>
                </c:pt>
                <c:pt idx="3">
                  <c:v>身体</c:v>
                </c:pt>
                <c:pt idx="4">
                  <c:v>高次脳機能</c:v>
                </c:pt>
                <c:pt idx="5">
                  <c:v>難病</c:v>
                </c:pt>
              </c:strCache>
            </c:strRef>
          </c:cat>
          <c:val>
            <c:numRef>
              <c:f>障がい種別利用者!$B$3:$B$8</c:f>
              <c:numCache>
                <c:formatCode>#,##0_);[Red]\(#,##0\)</c:formatCode>
                <c:ptCount val="6"/>
                <c:pt idx="0">
                  <c:v>1896</c:v>
                </c:pt>
                <c:pt idx="1">
                  <c:v>974</c:v>
                </c:pt>
                <c:pt idx="2">
                  <c:v>673</c:v>
                </c:pt>
                <c:pt idx="3">
                  <c:v>170</c:v>
                </c:pt>
                <c:pt idx="4">
                  <c:v>62</c:v>
                </c:pt>
                <c:pt idx="5">
                  <c:v>26</c:v>
                </c:pt>
              </c:numCache>
            </c:numRef>
          </c:val>
          <c:extLst>
            <c:ext xmlns:c16="http://schemas.microsoft.com/office/drawing/2014/chart" uri="{C3380CC4-5D6E-409C-BE32-E72D297353CC}">
              <c16:uniqueId val="{0000000C-3E62-4332-BCD7-10D80A2865D0}"/>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t>就労定着支援事業所</a:t>
            </a:r>
          </a:p>
        </c:rich>
      </c:tx>
      <c:layout>
        <c:manualLayout>
          <c:xMode val="edge"/>
          <c:yMode val="edge"/>
          <c:x val="0.31666666666666665"/>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pieChart>
        <c:varyColors val="1"/>
        <c:ser>
          <c:idx val="0"/>
          <c:order val="0"/>
          <c:spPr>
            <a:ln>
              <a:noFill/>
            </a:ln>
          </c:spPr>
          <c:explosion val="3"/>
          <c:dPt>
            <c:idx val="0"/>
            <c:bubble3D val="0"/>
            <c:spPr>
              <a:solidFill>
                <a:schemeClr val="accent3">
                  <a:shade val="50000"/>
                </a:schemeClr>
              </a:solidFill>
              <a:ln w="19050">
                <a:noFill/>
              </a:ln>
              <a:effectLst/>
            </c:spPr>
            <c:extLst>
              <c:ext xmlns:c16="http://schemas.microsoft.com/office/drawing/2014/chart" uri="{C3380CC4-5D6E-409C-BE32-E72D297353CC}">
                <c16:uniqueId val="{00000001-9679-45F9-A835-2CBA160775F6}"/>
              </c:ext>
            </c:extLst>
          </c:dPt>
          <c:dPt>
            <c:idx val="1"/>
            <c:bubble3D val="0"/>
            <c:spPr>
              <a:solidFill>
                <a:schemeClr val="accent3">
                  <a:shade val="70000"/>
                </a:schemeClr>
              </a:solidFill>
              <a:ln w="19050">
                <a:noFill/>
              </a:ln>
              <a:effectLst/>
            </c:spPr>
            <c:extLst>
              <c:ext xmlns:c16="http://schemas.microsoft.com/office/drawing/2014/chart" uri="{C3380CC4-5D6E-409C-BE32-E72D297353CC}">
                <c16:uniqueId val="{00000003-9679-45F9-A835-2CBA160775F6}"/>
              </c:ext>
            </c:extLst>
          </c:dPt>
          <c:dPt>
            <c:idx val="2"/>
            <c:bubble3D val="0"/>
            <c:spPr>
              <a:solidFill>
                <a:schemeClr val="accent3">
                  <a:shade val="90000"/>
                </a:schemeClr>
              </a:solidFill>
              <a:ln w="19050">
                <a:noFill/>
              </a:ln>
              <a:effectLst/>
            </c:spPr>
            <c:extLst>
              <c:ext xmlns:c16="http://schemas.microsoft.com/office/drawing/2014/chart" uri="{C3380CC4-5D6E-409C-BE32-E72D297353CC}">
                <c16:uniqueId val="{00000005-9679-45F9-A835-2CBA160775F6}"/>
              </c:ext>
            </c:extLst>
          </c:dPt>
          <c:dPt>
            <c:idx val="3"/>
            <c:bubble3D val="0"/>
            <c:spPr>
              <a:solidFill>
                <a:schemeClr val="accent3">
                  <a:tint val="90000"/>
                </a:schemeClr>
              </a:solidFill>
              <a:ln w="19050">
                <a:noFill/>
              </a:ln>
              <a:effectLst/>
            </c:spPr>
            <c:extLst>
              <c:ext xmlns:c16="http://schemas.microsoft.com/office/drawing/2014/chart" uri="{C3380CC4-5D6E-409C-BE32-E72D297353CC}">
                <c16:uniqueId val="{00000007-9679-45F9-A835-2CBA160775F6}"/>
              </c:ext>
            </c:extLst>
          </c:dPt>
          <c:dPt>
            <c:idx val="4"/>
            <c:bubble3D val="0"/>
            <c:spPr>
              <a:solidFill>
                <a:schemeClr val="accent3">
                  <a:tint val="70000"/>
                </a:schemeClr>
              </a:solidFill>
              <a:ln w="19050">
                <a:noFill/>
              </a:ln>
              <a:effectLst/>
            </c:spPr>
            <c:extLst>
              <c:ext xmlns:c16="http://schemas.microsoft.com/office/drawing/2014/chart" uri="{C3380CC4-5D6E-409C-BE32-E72D297353CC}">
                <c16:uniqueId val="{00000009-9679-45F9-A835-2CBA160775F6}"/>
              </c:ext>
            </c:extLst>
          </c:dPt>
          <c:dPt>
            <c:idx val="5"/>
            <c:bubble3D val="0"/>
            <c:spPr>
              <a:solidFill>
                <a:schemeClr val="accent3">
                  <a:tint val="50000"/>
                </a:schemeClr>
              </a:solidFill>
              <a:ln w="19050">
                <a:noFill/>
              </a:ln>
              <a:effectLst/>
            </c:spPr>
            <c:extLst>
              <c:ext xmlns:c16="http://schemas.microsoft.com/office/drawing/2014/chart" uri="{C3380CC4-5D6E-409C-BE32-E72D297353CC}">
                <c16:uniqueId val="{0000000B-9679-45F9-A835-2CBA160775F6}"/>
              </c:ext>
            </c:extLst>
          </c:dPt>
          <c:dLbls>
            <c:dLbl>
              <c:idx val="0"/>
              <c:layout>
                <c:manualLayout>
                  <c:x val="-4.4444444444444446E-2"/>
                  <c:y val="0.12037037037037036"/>
                </c:manualLayout>
              </c:layout>
              <c:dLblPos val="bestFit"/>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9679-45F9-A835-2CBA160775F6}"/>
                </c:ext>
              </c:extLst>
            </c:dLbl>
            <c:dLbl>
              <c:idx val="1"/>
              <c:layout>
                <c:manualLayout>
                  <c:x val="-4.7222003499562556E-2"/>
                  <c:y val="-7.1759441528142315E-2"/>
                </c:manualLayout>
              </c:layout>
              <c:dLblPos val="bestFit"/>
              <c:showLegendKey val="0"/>
              <c:showVal val="1"/>
              <c:showCatName val="1"/>
              <c:showSerName val="0"/>
              <c:showPercent val="1"/>
              <c:showBubbleSize val="0"/>
              <c:extLst>
                <c:ext xmlns:c15="http://schemas.microsoft.com/office/drawing/2012/chart" uri="{CE6537A1-D6FC-4f65-9D91-7224C49458BB}">
                  <c15:layout>
                    <c:manualLayout>
                      <c:w val="0.14821391076115487"/>
                      <c:h val="0.15702938174394865"/>
                    </c:manualLayout>
                  </c15:layout>
                </c:ext>
                <c:ext xmlns:c16="http://schemas.microsoft.com/office/drawing/2014/chart" uri="{C3380CC4-5D6E-409C-BE32-E72D297353CC}">
                  <c16:uniqueId val="{00000003-9679-45F9-A835-2CBA160775F6}"/>
                </c:ext>
              </c:extLst>
            </c:dLbl>
            <c:dLbl>
              <c:idx val="2"/>
              <c:layout>
                <c:manualLayout>
                  <c:x val="-1.3888888888888914E-2"/>
                  <c:y val="0.19907407407407407"/>
                </c:manualLayout>
              </c:layout>
              <c:dLblPos val="bestFit"/>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9679-45F9-A835-2CBA160775F6}"/>
                </c:ext>
              </c:extLst>
            </c:dLbl>
            <c:dLbl>
              <c:idx val="3"/>
              <c:layout>
                <c:manualLayout>
                  <c:x val="-0.15277777777777779"/>
                  <c:y val="0.18981481481481483"/>
                </c:manualLayout>
              </c:layout>
              <c:dLblPos val="bestFit"/>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7-9679-45F9-A835-2CBA160775F6}"/>
                </c:ext>
              </c:extLst>
            </c:dLbl>
            <c:dLbl>
              <c:idx val="4"/>
              <c:layout>
                <c:manualLayout>
                  <c:x val="-0.20416677602799649"/>
                  <c:y val="3.240722513852435E-2"/>
                </c:manualLayout>
              </c:layout>
              <c:dLblPos val="bestFit"/>
              <c:showLegendKey val="0"/>
              <c:showVal val="1"/>
              <c:showCatName val="1"/>
              <c:showSerName val="0"/>
              <c:showPercent val="1"/>
              <c:showBubbleSize val="0"/>
              <c:extLst>
                <c:ext xmlns:c15="http://schemas.microsoft.com/office/drawing/2012/chart" uri="{CE6537A1-D6FC-4f65-9D91-7224C49458BB}">
                  <c15:layout>
                    <c:manualLayout>
                      <c:w val="0.28604461942257214"/>
                      <c:h val="9.6844196558763473E-2"/>
                    </c:manualLayout>
                  </c15:layout>
                </c:ext>
                <c:ext xmlns:c16="http://schemas.microsoft.com/office/drawing/2014/chart" uri="{C3380CC4-5D6E-409C-BE32-E72D297353CC}">
                  <c16:uniqueId val="{00000009-9679-45F9-A835-2CBA160775F6}"/>
                </c:ext>
              </c:extLst>
            </c:dLbl>
            <c:dLbl>
              <c:idx val="5"/>
              <c:layout>
                <c:manualLayout>
                  <c:x val="0.14166666666666655"/>
                  <c:y val="2.7777777777777755E-2"/>
                </c:manualLayout>
              </c:layout>
              <c:dLblPos val="bestFit"/>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B-9679-45F9-A835-2CBA160775F6}"/>
                </c:ext>
              </c:extLst>
            </c:dLbl>
            <c:numFmt formatCode="0.0%" sourceLinked="0"/>
            <c:spPr>
              <a:solidFill>
                <a:sysClr val="window" lastClr="FFFFFF"/>
              </a:solidFill>
              <a:ln>
                <a:solidFill>
                  <a:sysClr val="windowText" lastClr="000000">
                    <a:lumMod val="25000"/>
                    <a:lumOff val="75000"/>
                    <a:alpha val="2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利用者!$A$4:$A$9</c:f>
              <c:strCache>
                <c:ptCount val="6"/>
                <c:pt idx="0">
                  <c:v>精神</c:v>
                </c:pt>
                <c:pt idx="1">
                  <c:v>発達</c:v>
                </c:pt>
                <c:pt idx="2">
                  <c:v>知的</c:v>
                </c:pt>
                <c:pt idx="3">
                  <c:v>身体</c:v>
                </c:pt>
                <c:pt idx="4">
                  <c:v>高次脳機能</c:v>
                </c:pt>
                <c:pt idx="5">
                  <c:v>難病</c:v>
                </c:pt>
              </c:strCache>
            </c:strRef>
          </c:cat>
          <c:val>
            <c:numRef>
              <c:f>利用者!$B$4:$B$9</c:f>
              <c:numCache>
                <c:formatCode>#,##0_);[Red]\(#,##0\)</c:formatCode>
                <c:ptCount val="6"/>
                <c:pt idx="0">
                  <c:v>611</c:v>
                </c:pt>
                <c:pt idx="1">
                  <c:v>496</c:v>
                </c:pt>
                <c:pt idx="2">
                  <c:v>476</c:v>
                </c:pt>
                <c:pt idx="3">
                  <c:v>68</c:v>
                </c:pt>
                <c:pt idx="4">
                  <c:v>12</c:v>
                </c:pt>
                <c:pt idx="5">
                  <c:v>3</c:v>
                </c:pt>
              </c:numCache>
            </c:numRef>
          </c:val>
          <c:extLst>
            <c:ext xmlns:c16="http://schemas.microsoft.com/office/drawing/2014/chart" uri="{C3380CC4-5D6E-409C-BE32-E72D297353CC}">
              <c16:uniqueId val="{0000000C-9679-45F9-A835-2CBA160775F6}"/>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t>就労継続支援Ａ型事業所</a:t>
            </a:r>
          </a:p>
        </c:rich>
      </c:tx>
      <c:layout>
        <c:manualLayout>
          <c:xMode val="edge"/>
          <c:yMode val="edge"/>
          <c:x val="0.27777777777777779"/>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pieChart>
        <c:varyColors val="1"/>
        <c:ser>
          <c:idx val="0"/>
          <c:order val="0"/>
          <c:tx>
            <c:strRef>
              <c:f>障がい種別利用者!$E$2</c:f>
              <c:strCache>
                <c:ptCount val="1"/>
                <c:pt idx="0">
                  <c:v>人数</c:v>
                </c:pt>
              </c:strCache>
            </c:strRef>
          </c:tx>
          <c:spPr>
            <a:ln>
              <a:noFill/>
            </a:ln>
          </c:spPr>
          <c:explosion val="3"/>
          <c:dPt>
            <c:idx val="0"/>
            <c:bubble3D val="0"/>
            <c:spPr>
              <a:solidFill>
                <a:schemeClr val="accent3">
                  <a:shade val="50000"/>
                </a:schemeClr>
              </a:solidFill>
              <a:ln w="19050">
                <a:noFill/>
              </a:ln>
              <a:effectLst/>
            </c:spPr>
            <c:extLst>
              <c:ext xmlns:c16="http://schemas.microsoft.com/office/drawing/2014/chart" uri="{C3380CC4-5D6E-409C-BE32-E72D297353CC}">
                <c16:uniqueId val="{00000001-FB49-4C6A-86C0-3C26330598AA}"/>
              </c:ext>
            </c:extLst>
          </c:dPt>
          <c:dPt>
            <c:idx val="1"/>
            <c:bubble3D val="0"/>
            <c:spPr>
              <a:solidFill>
                <a:schemeClr val="accent3">
                  <a:shade val="70000"/>
                </a:schemeClr>
              </a:solidFill>
              <a:ln w="19050">
                <a:noFill/>
              </a:ln>
              <a:effectLst/>
            </c:spPr>
            <c:extLst>
              <c:ext xmlns:c16="http://schemas.microsoft.com/office/drawing/2014/chart" uri="{C3380CC4-5D6E-409C-BE32-E72D297353CC}">
                <c16:uniqueId val="{00000003-FB49-4C6A-86C0-3C26330598AA}"/>
              </c:ext>
            </c:extLst>
          </c:dPt>
          <c:dPt>
            <c:idx val="2"/>
            <c:bubble3D val="0"/>
            <c:spPr>
              <a:solidFill>
                <a:schemeClr val="accent3">
                  <a:shade val="90000"/>
                </a:schemeClr>
              </a:solidFill>
              <a:ln w="19050">
                <a:noFill/>
              </a:ln>
              <a:effectLst/>
            </c:spPr>
            <c:extLst>
              <c:ext xmlns:c16="http://schemas.microsoft.com/office/drawing/2014/chart" uri="{C3380CC4-5D6E-409C-BE32-E72D297353CC}">
                <c16:uniqueId val="{00000005-FB49-4C6A-86C0-3C26330598AA}"/>
              </c:ext>
            </c:extLst>
          </c:dPt>
          <c:dPt>
            <c:idx val="3"/>
            <c:bubble3D val="0"/>
            <c:spPr>
              <a:solidFill>
                <a:schemeClr val="accent3">
                  <a:tint val="90000"/>
                </a:schemeClr>
              </a:solidFill>
              <a:ln w="19050">
                <a:noFill/>
              </a:ln>
              <a:effectLst/>
            </c:spPr>
            <c:extLst>
              <c:ext xmlns:c16="http://schemas.microsoft.com/office/drawing/2014/chart" uri="{C3380CC4-5D6E-409C-BE32-E72D297353CC}">
                <c16:uniqueId val="{00000007-FB49-4C6A-86C0-3C26330598AA}"/>
              </c:ext>
            </c:extLst>
          </c:dPt>
          <c:dPt>
            <c:idx val="4"/>
            <c:bubble3D val="0"/>
            <c:spPr>
              <a:solidFill>
                <a:schemeClr val="accent3">
                  <a:tint val="70000"/>
                </a:schemeClr>
              </a:solidFill>
              <a:ln w="19050">
                <a:noFill/>
              </a:ln>
              <a:effectLst/>
            </c:spPr>
            <c:extLst>
              <c:ext xmlns:c16="http://schemas.microsoft.com/office/drawing/2014/chart" uri="{C3380CC4-5D6E-409C-BE32-E72D297353CC}">
                <c16:uniqueId val="{00000009-FB49-4C6A-86C0-3C26330598AA}"/>
              </c:ext>
            </c:extLst>
          </c:dPt>
          <c:dPt>
            <c:idx val="5"/>
            <c:bubble3D val="0"/>
            <c:spPr>
              <a:solidFill>
                <a:schemeClr val="accent3">
                  <a:tint val="50000"/>
                </a:schemeClr>
              </a:solidFill>
              <a:ln w="19050">
                <a:noFill/>
              </a:ln>
              <a:effectLst/>
            </c:spPr>
            <c:extLst>
              <c:ext xmlns:c16="http://schemas.microsoft.com/office/drawing/2014/chart" uri="{C3380CC4-5D6E-409C-BE32-E72D297353CC}">
                <c16:uniqueId val="{0000000B-FB49-4C6A-86C0-3C26330598AA}"/>
              </c:ext>
            </c:extLst>
          </c:dPt>
          <c:dLbls>
            <c:dLbl>
              <c:idx val="0"/>
              <c:layout>
                <c:manualLayout>
                  <c:x val="-6.1111111111111109E-2"/>
                  <c:y val="9.2592592592592587E-3"/>
                </c:manualLayout>
              </c:layout>
              <c:dLblPos val="bestFit"/>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FB49-4C6A-86C0-3C26330598AA}"/>
                </c:ext>
              </c:extLst>
            </c:dLbl>
            <c:dLbl>
              <c:idx val="1"/>
              <c:layout>
                <c:manualLayout>
                  <c:x val="3.6111111111111108E-2"/>
                  <c:y val="-6.9444444444444531E-2"/>
                </c:manualLayout>
              </c:layout>
              <c:dLblPos val="bestFit"/>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FB49-4C6A-86C0-3C26330598AA}"/>
                </c:ext>
              </c:extLst>
            </c:dLbl>
            <c:dLbl>
              <c:idx val="2"/>
              <c:layout>
                <c:manualLayout>
                  <c:x val="-3.0555555555555555E-2"/>
                  <c:y val="0.22222222222222221"/>
                </c:manualLayout>
              </c:layout>
              <c:dLblPos val="bestFit"/>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FB49-4C6A-86C0-3C26330598AA}"/>
                </c:ext>
              </c:extLst>
            </c:dLbl>
            <c:dLbl>
              <c:idx val="3"/>
              <c:layout>
                <c:manualLayout>
                  <c:x val="-0.12777777777777777"/>
                  <c:y val="0.15972240449110522"/>
                </c:manualLayout>
              </c:layout>
              <c:dLblPos val="bestFit"/>
              <c:showLegendKey val="0"/>
              <c:showVal val="1"/>
              <c:showCatName val="1"/>
              <c:showSerName val="0"/>
              <c:showPercent val="1"/>
              <c:showBubbleSize val="0"/>
              <c:extLst>
                <c:ext xmlns:c15="http://schemas.microsoft.com/office/drawing/2012/chart" uri="{CE6537A1-D6FC-4f65-9D91-7224C49458BB}">
                  <c15:layout>
                    <c:manualLayout>
                      <c:w val="0.24543613298337708"/>
                      <c:h val="8.2955307669874592E-2"/>
                    </c:manualLayout>
                  </c15:layout>
                </c:ext>
                <c:ext xmlns:c16="http://schemas.microsoft.com/office/drawing/2014/chart" uri="{C3380CC4-5D6E-409C-BE32-E72D297353CC}">
                  <c16:uniqueId val="{00000007-FB49-4C6A-86C0-3C26330598AA}"/>
                </c:ext>
              </c:extLst>
            </c:dLbl>
            <c:dLbl>
              <c:idx val="4"/>
              <c:layout>
                <c:manualLayout>
                  <c:x val="-0.15138888888888888"/>
                  <c:y val="2.3148148148148147E-3"/>
                </c:manualLayout>
              </c:layout>
              <c:dLblPos val="bestFit"/>
              <c:showLegendKey val="0"/>
              <c:showVal val="1"/>
              <c:showCatName val="1"/>
              <c:showSerName val="0"/>
              <c:showPercent val="1"/>
              <c:showBubbleSize val="0"/>
              <c:extLst>
                <c:ext xmlns:c15="http://schemas.microsoft.com/office/drawing/2012/chart" uri="{CE6537A1-D6FC-4f65-9D91-7224C49458BB}">
                  <c15:layout>
                    <c:manualLayout>
                      <c:w val="0.25932502187226597"/>
                      <c:h val="9.2214566929133865E-2"/>
                    </c:manualLayout>
                  </c15:layout>
                </c:ext>
                <c:ext xmlns:c16="http://schemas.microsoft.com/office/drawing/2014/chart" uri="{C3380CC4-5D6E-409C-BE32-E72D297353CC}">
                  <c16:uniqueId val="{00000009-FB49-4C6A-86C0-3C26330598AA}"/>
                </c:ext>
              </c:extLst>
            </c:dLbl>
            <c:dLbl>
              <c:idx val="5"/>
              <c:layout>
                <c:manualLayout>
                  <c:x val="0.20833344269466317"/>
                  <c:y val="4.3981663750364511E-2"/>
                </c:manualLayout>
              </c:layout>
              <c:dLblPos val="bestFit"/>
              <c:showLegendKey val="0"/>
              <c:showVal val="1"/>
              <c:showCatName val="1"/>
              <c:showSerName val="0"/>
              <c:showPercent val="1"/>
              <c:showBubbleSize val="0"/>
              <c:extLst>
                <c:ext xmlns:c15="http://schemas.microsoft.com/office/drawing/2012/chart" uri="{CE6537A1-D6FC-4f65-9D91-7224C49458BB}">
                  <c15:layout>
                    <c:manualLayout>
                      <c:w val="0.34437795275590544"/>
                      <c:h val="9.2214566929133865E-2"/>
                    </c:manualLayout>
                  </c15:layout>
                </c:ext>
                <c:ext xmlns:c16="http://schemas.microsoft.com/office/drawing/2014/chart" uri="{C3380CC4-5D6E-409C-BE32-E72D297353CC}">
                  <c16:uniqueId val="{0000000B-FB49-4C6A-86C0-3C26330598AA}"/>
                </c:ext>
              </c:extLst>
            </c:dLbl>
            <c:numFmt formatCode="0.0%" sourceLinked="0"/>
            <c:spPr>
              <a:solidFill>
                <a:sysClr val="window" lastClr="FFFFFF"/>
              </a:solidFill>
              <a:ln>
                <a:solidFill>
                  <a:sysClr val="windowText" lastClr="000000">
                    <a:lumMod val="25000"/>
                    <a:lumOff val="75000"/>
                    <a:alpha val="2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障がい種別利用者!$D$3:$D$8</c:f>
              <c:strCache>
                <c:ptCount val="6"/>
                <c:pt idx="0">
                  <c:v>精神</c:v>
                </c:pt>
                <c:pt idx="1">
                  <c:v>知的</c:v>
                </c:pt>
                <c:pt idx="2">
                  <c:v>身体</c:v>
                </c:pt>
                <c:pt idx="3">
                  <c:v>発達</c:v>
                </c:pt>
                <c:pt idx="4">
                  <c:v>難病</c:v>
                </c:pt>
                <c:pt idx="5">
                  <c:v>高次脳機能</c:v>
                </c:pt>
              </c:strCache>
            </c:strRef>
          </c:cat>
          <c:val>
            <c:numRef>
              <c:f>障がい種別利用者!$E$3:$E$8</c:f>
              <c:numCache>
                <c:formatCode>#,##0_);[Red]\(#,##0\)</c:formatCode>
                <c:ptCount val="6"/>
                <c:pt idx="0">
                  <c:v>4123</c:v>
                </c:pt>
                <c:pt idx="1">
                  <c:v>1960</c:v>
                </c:pt>
                <c:pt idx="2">
                  <c:v>1473</c:v>
                </c:pt>
                <c:pt idx="3">
                  <c:v>557</c:v>
                </c:pt>
                <c:pt idx="4">
                  <c:v>120</c:v>
                </c:pt>
                <c:pt idx="5">
                  <c:v>70</c:v>
                </c:pt>
              </c:numCache>
            </c:numRef>
          </c:val>
          <c:extLst>
            <c:ext xmlns:c16="http://schemas.microsoft.com/office/drawing/2014/chart" uri="{C3380CC4-5D6E-409C-BE32-E72D297353CC}">
              <c16:uniqueId val="{0000000C-FB49-4C6A-86C0-3C26330598AA}"/>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t>就労継続支援Ｂ型事業所</a:t>
            </a:r>
          </a:p>
        </c:rich>
      </c:tx>
      <c:layout>
        <c:manualLayout>
          <c:xMode val="edge"/>
          <c:yMode val="edge"/>
          <c:x val="0.24782608695652175"/>
          <c:y val="4.6296296296296294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pieChart>
        <c:varyColors val="1"/>
        <c:ser>
          <c:idx val="0"/>
          <c:order val="0"/>
          <c:tx>
            <c:strRef>
              <c:f>障がい種別利用者!$H$2</c:f>
              <c:strCache>
                <c:ptCount val="1"/>
                <c:pt idx="0">
                  <c:v>人数</c:v>
                </c:pt>
              </c:strCache>
            </c:strRef>
          </c:tx>
          <c:spPr>
            <a:ln>
              <a:noFill/>
            </a:ln>
          </c:spPr>
          <c:explosion val="3"/>
          <c:dPt>
            <c:idx val="0"/>
            <c:bubble3D val="0"/>
            <c:spPr>
              <a:solidFill>
                <a:schemeClr val="accent3">
                  <a:shade val="50000"/>
                </a:schemeClr>
              </a:solidFill>
              <a:ln w="19050">
                <a:noFill/>
              </a:ln>
              <a:effectLst/>
            </c:spPr>
            <c:extLst>
              <c:ext xmlns:c16="http://schemas.microsoft.com/office/drawing/2014/chart" uri="{C3380CC4-5D6E-409C-BE32-E72D297353CC}">
                <c16:uniqueId val="{00000001-7D83-4A4C-AE6C-B3432F935BCB}"/>
              </c:ext>
            </c:extLst>
          </c:dPt>
          <c:dPt>
            <c:idx val="1"/>
            <c:bubble3D val="0"/>
            <c:spPr>
              <a:solidFill>
                <a:schemeClr val="accent3">
                  <a:shade val="70000"/>
                </a:schemeClr>
              </a:solidFill>
              <a:ln w="19050">
                <a:noFill/>
              </a:ln>
              <a:effectLst/>
            </c:spPr>
            <c:extLst>
              <c:ext xmlns:c16="http://schemas.microsoft.com/office/drawing/2014/chart" uri="{C3380CC4-5D6E-409C-BE32-E72D297353CC}">
                <c16:uniqueId val="{00000003-7D83-4A4C-AE6C-B3432F935BCB}"/>
              </c:ext>
            </c:extLst>
          </c:dPt>
          <c:dPt>
            <c:idx val="2"/>
            <c:bubble3D val="0"/>
            <c:spPr>
              <a:solidFill>
                <a:schemeClr val="accent3">
                  <a:shade val="90000"/>
                </a:schemeClr>
              </a:solidFill>
              <a:ln w="19050">
                <a:noFill/>
              </a:ln>
              <a:effectLst/>
            </c:spPr>
            <c:extLst>
              <c:ext xmlns:c16="http://schemas.microsoft.com/office/drawing/2014/chart" uri="{C3380CC4-5D6E-409C-BE32-E72D297353CC}">
                <c16:uniqueId val="{00000005-7D83-4A4C-AE6C-B3432F935BCB}"/>
              </c:ext>
            </c:extLst>
          </c:dPt>
          <c:dPt>
            <c:idx val="3"/>
            <c:bubble3D val="0"/>
            <c:spPr>
              <a:solidFill>
                <a:schemeClr val="accent3">
                  <a:tint val="90000"/>
                </a:schemeClr>
              </a:solidFill>
              <a:ln w="19050">
                <a:noFill/>
              </a:ln>
              <a:effectLst/>
            </c:spPr>
            <c:extLst>
              <c:ext xmlns:c16="http://schemas.microsoft.com/office/drawing/2014/chart" uri="{C3380CC4-5D6E-409C-BE32-E72D297353CC}">
                <c16:uniqueId val="{00000007-7D83-4A4C-AE6C-B3432F935BCB}"/>
              </c:ext>
            </c:extLst>
          </c:dPt>
          <c:dPt>
            <c:idx val="4"/>
            <c:bubble3D val="0"/>
            <c:spPr>
              <a:solidFill>
                <a:schemeClr val="accent3">
                  <a:tint val="70000"/>
                </a:schemeClr>
              </a:solidFill>
              <a:ln w="19050">
                <a:noFill/>
              </a:ln>
              <a:effectLst/>
            </c:spPr>
            <c:extLst>
              <c:ext xmlns:c16="http://schemas.microsoft.com/office/drawing/2014/chart" uri="{C3380CC4-5D6E-409C-BE32-E72D297353CC}">
                <c16:uniqueId val="{00000009-7D83-4A4C-AE6C-B3432F935BCB}"/>
              </c:ext>
            </c:extLst>
          </c:dPt>
          <c:dPt>
            <c:idx val="5"/>
            <c:bubble3D val="0"/>
            <c:spPr>
              <a:solidFill>
                <a:schemeClr val="accent3">
                  <a:tint val="50000"/>
                </a:schemeClr>
              </a:solidFill>
              <a:ln w="19050">
                <a:noFill/>
              </a:ln>
              <a:effectLst/>
            </c:spPr>
            <c:extLst>
              <c:ext xmlns:c16="http://schemas.microsoft.com/office/drawing/2014/chart" uri="{C3380CC4-5D6E-409C-BE32-E72D297353CC}">
                <c16:uniqueId val="{0000000B-7D83-4A4C-AE6C-B3432F935BCB}"/>
              </c:ext>
            </c:extLst>
          </c:dPt>
          <c:dLbls>
            <c:dLbl>
              <c:idx val="0"/>
              <c:layout>
                <c:manualLayout>
                  <c:x val="-9.4444444444444442E-2"/>
                  <c:y val="9.2592592592591737E-3"/>
                </c:manualLayout>
              </c:layout>
              <c:dLblPos val="bestFit"/>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7D83-4A4C-AE6C-B3432F935BCB}"/>
                </c:ext>
              </c:extLst>
            </c:dLbl>
            <c:dLbl>
              <c:idx val="1"/>
              <c:layout>
                <c:manualLayout>
                  <c:x val="7.4999999999999956E-2"/>
                  <c:y val="9.2592592592591737E-3"/>
                </c:manualLayout>
              </c:layout>
              <c:dLblPos val="bestFit"/>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7D83-4A4C-AE6C-B3432F935BCB}"/>
                </c:ext>
              </c:extLst>
            </c:dLbl>
            <c:dLbl>
              <c:idx val="2"/>
              <c:layout>
                <c:manualLayout>
                  <c:x val="-7.5000000000000025E-2"/>
                  <c:y val="0.32407407407407407"/>
                </c:manualLayout>
              </c:layout>
              <c:dLblPos val="bestFit"/>
              <c:showLegendKey val="0"/>
              <c:showVal val="1"/>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7D83-4A4C-AE6C-B3432F935BCB}"/>
                </c:ext>
              </c:extLst>
            </c:dLbl>
            <c:dLbl>
              <c:idx val="3"/>
              <c:layout>
                <c:manualLayout>
                  <c:x val="-0.1388888888888889"/>
                  <c:y val="0.12037055263925343"/>
                </c:manualLayout>
              </c:layout>
              <c:dLblPos val="bestFit"/>
              <c:showLegendKey val="0"/>
              <c:showVal val="1"/>
              <c:showCatName val="1"/>
              <c:showSerName val="0"/>
              <c:showPercent val="1"/>
              <c:showBubbleSize val="0"/>
              <c:extLst>
                <c:ext xmlns:c15="http://schemas.microsoft.com/office/drawing/2012/chart" uri="{CE6537A1-D6FC-4f65-9D91-7224C49458BB}">
                  <c15:layout>
                    <c:manualLayout>
                      <c:w val="0.25603412073490811"/>
                      <c:h val="9.6844196558763487E-2"/>
                    </c:manualLayout>
                  </c15:layout>
                </c:ext>
                <c:ext xmlns:c16="http://schemas.microsoft.com/office/drawing/2014/chart" uri="{C3380CC4-5D6E-409C-BE32-E72D297353CC}">
                  <c16:uniqueId val="{00000007-7D83-4A4C-AE6C-B3432F935BCB}"/>
                </c:ext>
              </c:extLst>
            </c:dLbl>
            <c:dLbl>
              <c:idx val="4"/>
              <c:layout>
                <c:manualLayout>
                  <c:x val="-0.23055555555555557"/>
                  <c:y val="-4.6294473607465733E-3"/>
                </c:manualLayout>
              </c:layout>
              <c:dLblPos val="bestFit"/>
              <c:showLegendKey val="0"/>
              <c:showVal val="1"/>
              <c:showCatName val="1"/>
              <c:showSerName val="0"/>
              <c:showPercent val="1"/>
              <c:showBubbleSize val="0"/>
              <c:extLst>
                <c:ext xmlns:c15="http://schemas.microsoft.com/office/drawing/2012/chart" uri="{CE6537A1-D6FC-4f65-9D91-7224C49458BB}">
                  <c15:layout>
                    <c:manualLayout>
                      <c:w val="0.26507327209098863"/>
                      <c:h val="7.369604841061532E-2"/>
                    </c:manualLayout>
                  </c15:layout>
                </c:ext>
                <c:ext xmlns:c16="http://schemas.microsoft.com/office/drawing/2014/chart" uri="{C3380CC4-5D6E-409C-BE32-E72D297353CC}">
                  <c16:uniqueId val="{00000009-7D83-4A4C-AE6C-B3432F935BCB}"/>
                </c:ext>
              </c:extLst>
            </c:dLbl>
            <c:dLbl>
              <c:idx val="5"/>
              <c:layout>
                <c:manualLayout>
                  <c:x val="0.19371973068583809"/>
                  <c:y val="6.9444444444444475E-3"/>
                </c:manualLayout>
              </c:layout>
              <c:dLblPos val="bestFit"/>
              <c:showLegendKey val="0"/>
              <c:showVal val="1"/>
              <c:showCatName val="1"/>
              <c:showSerName val="0"/>
              <c:showPercent val="1"/>
              <c:showBubbleSize val="0"/>
              <c:extLst>
                <c:ext xmlns:c15="http://schemas.microsoft.com/office/drawing/2012/chart" uri="{CE6537A1-D6FC-4f65-9D91-7224C49458BB}">
                  <c15:layout>
                    <c:manualLayout>
                      <c:w val="0.25031016775077031"/>
                      <c:h val="9.2214566929133865E-2"/>
                    </c:manualLayout>
                  </c15:layout>
                </c:ext>
                <c:ext xmlns:c16="http://schemas.microsoft.com/office/drawing/2014/chart" uri="{C3380CC4-5D6E-409C-BE32-E72D297353CC}">
                  <c16:uniqueId val="{0000000B-7D83-4A4C-AE6C-B3432F935BCB}"/>
                </c:ext>
              </c:extLst>
            </c:dLbl>
            <c:numFmt formatCode="0.0%" sourceLinked="0"/>
            <c:spPr>
              <a:solidFill>
                <a:sysClr val="window" lastClr="FFFFFF"/>
              </a:solidFill>
              <a:ln>
                <a:solidFill>
                  <a:sysClr val="windowText" lastClr="000000">
                    <a:lumMod val="25000"/>
                    <a:lumOff val="75000"/>
                    <a:alpha val="2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lumMod val="65000"/>
                        <a:lumOff val="3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障がい種別利用者!$G$3:$G$8</c:f>
              <c:strCache>
                <c:ptCount val="6"/>
                <c:pt idx="0">
                  <c:v>精神</c:v>
                </c:pt>
                <c:pt idx="1">
                  <c:v>知的</c:v>
                </c:pt>
                <c:pt idx="2">
                  <c:v>身体</c:v>
                </c:pt>
                <c:pt idx="3">
                  <c:v>発達</c:v>
                </c:pt>
                <c:pt idx="4">
                  <c:v>高次脳機能</c:v>
                </c:pt>
                <c:pt idx="5">
                  <c:v>難病</c:v>
                </c:pt>
              </c:strCache>
            </c:strRef>
          </c:cat>
          <c:val>
            <c:numRef>
              <c:f>障がい種別利用者!$H$3:$H$8</c:f>
              <c:numCache>
                <c:formatCode>#,##0_);[Red]\(#,##0\)</c:formatCode>
                <c:ptCount val="6"/>
                <c:pt idx="0">
                  <c:v>12495</c:v>
                </c:pt>
                <c:pt idx="1">
                  <c:v>9795</c:v>
                </c:pt>
                <c:pt idx="2">
                  <c:v>2531</c:v>
                </c:pt>
                <c:pt idx="3">
                  <c:v>1108</c:v>
                </c:pt>
                <c:pt idx="4">
                  <c:v>418</c:v>
                </c:pt>
                <c:pt idx="5">
                  <c:v>154</c:v>
                </c:pt>
              </c:numCache>
            </c:numRef>
          </c:val>
          <c:extLst>
            <c:ext xmlns:c16="http://schemas.microsoft.com/office/drawing/2014/chart" uri="{C3380CC4-5D6E-409C-BE32-E72D297353CC}">
              <c16:uniqueId val="{0000000C-7D83-4A4C-AE6C-B3432F935BCB}"/>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layout/>
      <c:lineChart>
        <c:grouping val="standard"/>
        <c:varyColors val="0"/>
        <c:ser>
          <c:idx val="0"/>
          <c:order val="0"/>
          <c:tx>
            <c:strRef>
              <c:f>事業所数!$A$2</c:f>
              <c:strCache>
                <c:ptCount val="1"/>
                <c:pt idx="0">
                  <c:v>就労移行支援</c:v>
                </c:pt>
              </c:strCache>
            </c:strRef>
          </c:tx>
          <c:spPr>
            <a:ln w="28575" cap="rnd">
              <a:solidFill>
                <a:schemeClr val="accent3">
                  <a:shade val="58000"/>
                </a:schemeClr>
              </a:solidFill>
              <a:round/>
            </a:ln>
            <a:effectLst/>
          </c:spPr>
          <c:marker>
            <c:symbol val="diamond"/>
            <c:size val="5"/>
            <c:spPr>
              <a:solidFill>
                <a:schemeClr val="accent3">
                  <a:shade val="65000"/>
                </a:schemeClr>
              </a:solidFill>
              <a:ln w="9525">
                <a:solidFill>
                  <a:schemeClr val="accent3">
                    <a:shade val="65000"/>
                  </a:schemeClr>
                </a:solidFill>
              </a:ln>
              <a:effectLst/>
            </c:spPr>
          </c:marker>
          <c:dLbls>
            <c:dLbl>
              <c:idx val="0"/>
              <c:layout>
                <c:manualLayout>
                  <c:x val="-4.2611111111111162E-2"/>
                  <c:y val="4.8645742198891805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3621-48C3-9C4F-7248AD31352C}"/>
                </c:ext>
              </c:extLst>
            </c:dLbl>
            <c:dLbl>
              <c:idx val="1"/>
              <c:layout>
                <c:manualLayout>
                  <c:x val="-4.5388888888888888E-2"/>
                  <c:y val="5.327537182852143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3621-48C3-9C4F-7248AD31352C}"/>
                </c:ext>
              </c:extLst>
            </c:dLbl>
            <c:dLbl>
              <c:idx val="2"/>
              <c:layout>
                <c:manualLayout>
                  <c:x val="-4.5388888888888888E-2"/>
                  <c:y val="5.327537182852135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3621-48C3-9C4F-7248AD31352C}"/>
                </c:ext>
              </c:extLst>
            </c:dLbl>
            <c:dLbl>
              <c:idx val="3"/>
              <c:layout>
                <c:manualLayout>
                  <c:x val="-5.0944444444444549E-2"/>
                  <c:y val="5.3275371828521434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3621-48C3-9C4F-7248AD31352C}"/>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事業所数!$B$1:$F$1</c:f>
              <c:strCache>
                <c:ptCount val="5"/>
                <c:pt idx="0">
                  <c:v>H31.4</c:v>
                </c:pt>
                <c:pt idx="1">
                  <c:v>R2.4</c:v>
                </c:pt>
                <c:pt idx="2">
                  <c:v>R3.4</c:v>
                </c:pt>
                <c:pt idx="3">
                  <c:v>R4.4</c:v>
                </c:pt>
                <c:pt idx="4">
                  <c:v>R5.4</c:v>
                </c:pt>
              </c:strCache>
            </c:strRef>
          </c:cat>
          <c:val>
            <c:numRef>
              <c:f>事業所数!$B$2:$F$2</c:f>
              <c:numCache>
                <c:formatCode>#,##0_);[Red]\(#,##0\)</c:formatCode>
                <c:ptCount val="5"/>
                <c:pt idx="0">
                  <c:v>325</c:v>
                </c:pt>
                <c:pt idx="1">
                  <c:v>316</c:v>
                </c:pt>
                <c:pt idx="2">
                  <c:v>323</c:v>
                </c:pt>
                <c:pt idx="3">
                  <c:v>337</c:v>
                </c:pt>
                <c:pt idx="4">
                  <c:v>340</c:v>
                </c:pt>
              </c:numCache>
            </c:numRef>
          </c:val>
          <c:smooth val="0"/>
          <c:extLst>
            <c:ext xmlns:c16="http://schemas.microsoft.com/office/drawing/2014/chart" uri="{C3380CC4-5D6E-409C-BE32-E72D297353CC}">
              <c16:uniqueId val="{00000004-3621-48C3-9C4F-7248AD31352C}"/>
            </c:ext>
          </c:extLst>
        </c:ser>
        <c:ser>
          <c:idx val="1"/>
          <c:order val="1"/>
          <c:tx>
            <c:strRef>
              <c:f>事業所数!$A$3</c:f>
              <c:strCache>
                <c:ptCount val="1"/>
                <c:pt idx="0">
                  <c:v>就労移行支援A型</c:v>
                </c:pt>
              </c:strCache>
            </c:strRef>
          </c:tx>
          <c:spPr>
            <a:ln w="28575" cap="rnd">
              <a:solidFill>
                <a:schemeClr val="accent3">
                  <a:shade val="86000"/>
                </a:schemeClr>
              </a:solidFill>
              <a:prstDash val="sysDash"/>
              <a:round/>
            </a:ln>
            <a:effectLst/>
          </c:spPr>
          <c:marker>
            <c:symbol val="square"/>
            <c:size val="5"/>
            <c:spPr>
              <a:solidFill>
                <a:schemeClr val="accent3"/>
              </a:solidFill>
              <a:ln w="9525">
                <a:solidFill>
                  <a:schemeClr val="accent3"/>
                </a:solidFill>
              </a:ln>
              <a:effectLst/>
            </c:spPr>
          </c:marker>
          <c:dLbls>
            <c:dLbl>
              <c:idx val="0"/>
              <c:layout>
                <c:manualLayout>
                  <c:x val="-4.5388888888888888E-2"/>
                  <c:y val="-7.1724628171478649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3621-48C3-9C4F-7248AD31352C}"/>
                </c:ext>
              </c:extLst>
            </c:dLbl>
            <c:dLbl>
              <c:idx val="1"/>
              <c:layout>
                <c:manualLayout>
                  <c:x val="-3.15E-2"/>
                  <c:y val="-6.709499854184893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3621-48C3-9C4F-7248AD31352C}"/>
                </c:ext>
              </c:extLst>
            </c:dLbl>
            <c:dLbl>
              <c:idx val="2"/>
              <c:layout>
                <c:manualLayout>
                  <c:x val="-3.9833333333333332E-2"/>
                  <c:y val="-6.2465368912219391E-2"/>
                </c:manualLayout>
              </c:layout>
              <c:dLblPos val="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3621-48C3-9C4F-7248AD31352C}"/>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事業所数!$B$1:$F$1</c:f>
              <c:strCache>
                <c:ptCount val="5"/>
                <c:pt idx="0">
                  <c:v>H31.4</c:v>
                </c:pt>
                <c:pt idx="1">
                  <c:v>R2.4</c:v>
                </c:pt>
                <c:pt idx="2">
                  <c:v>R3.4</c:v>
                </c:pt>
                <c:pt idx="3">
                  <c:v>R4.4</c:v>
                </c:pt>
                <c:pt idx="4">
                  <c:v>R5.4</c:v>
                </c:pt>
              </c:strCache>
            </c:strRef>
          </c:cat>
          <c:val>
            <c:numRef>
              <c:f>事業所数!$B$3:$F$3</c:f>
              <c:numCache>
                <c:formatCode>#,##0_);[Red]\(#,##0\)</c:formatCode>
                <c:ptCount val="5"/>
                <c:pt idx="0">
                  <c:v>345</c:v>
                </c:pt>
                <c:pt idx="1">
                  <c:v>347</c:v>
                </c:pt>
                <c:pt idx="2">
                  <c:v>394</c:v>
                </c:pt>
                <c:pt idx="3">
                  <c:v>442</c:v>
                </c:pt>
                <c:pt idx="4">
                  <c:v>480</c:v>
                </c:pt>
              </c:numCache>
            </c:numRef>
          </c:val>
          <c:smooth val="0"/>
          <c:extLst>
            <c:ext xmlns:c16="http://schemas.microsoft.com/office/drawing/2014/chart" uri="{C3380CC4-5D6E-409C-BE32-E72D297353CC}">
              <c16:uniqueId val="{00000008-3621-48C3-9C4F-7248AD31352C}"/>
            </c:ext>
          </c:extLst>
        </c:ser>
        <c:ser>
          <c:idx val="2"/>
          <c:order val="2"/>
          <c:tx>
            <c:strRef>
              <c:f>事業所数!$A$4</c:f>
              <c:strCache>
                <c:ptCount val="1"/>
                <c:pt idx="0">
                  <c:v>就労移行支援B型</c:v>
                </c:pt>
              </c:strCache>
            </c:strRef>
          </c:tx>
          <c:spPr>
            <a:ln w="28575" cap="rnd" cmpd="dbl">
              <a:solidFill>
                <a:schemeClr val="accent3">
                  <a:tint val="86000"/>
                </a:schemeClr>
              </a:solidFill>
              <a:round/>
            </a:ln>
            <a:effectLst/>
          </c:spPr>
          <c:marker>
            <c:symbol val="triangle"/>
            <c:size val="5"/>
            <c:spPr>
              <a:solidFill>
                <a:schemeClr val="accent3">
                  <a:tint val="65000"/>
                </a:schemeClr>
              </a:solidFill>
              <a:ln w="9525">
                <a:solidFill>
                  <a:schemeClr val="accent3">
                    <a:tint val="65000"/>
                  </a:schemeClr>
                </a:solidFill>
              </a:ln>
              <a:effectLst/>
            </c:spPr>
          </c:marker>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事業所数!$B$1:$F$1</c:f>
              <c:strCache>
                <c:ptCount val="5"/>
                <c:pt idx="0">
                  <c:v>H31.4</c:v>
                </c:pt>
                <c:pt idx="1">
                  <c:v>R2.4</c:v>
                </c:pt>
                <c:pt idx="2">
                  <c:v>R3.4</c:v>
                </c:pt>
                <c:pt idx="3">
                  <c:v>R4.4</c:v>
                </c:pt>
                <c:pt idx="4">
                  <c:v>R5.4</c:v>
                </c:pt>
              </c:strCache>
            </c:strRef>
          </c:cat>
          <c:val>
            <c:numRef>
              <c:f>事業所数!$B$4:$F$4</c:f>
              <c:numCache>
                <c:formatCode>#,##0_);[Red]\(#,##0\)</c:formatCode>
                <c:ptCount val="5"/>
                <c:pt idx="0">
                  <c:v>979</c:v>
                </c:pt>
                <c:pt idx="1">
                  <c:v>1066</c:v>
                </c:pt>
                <c:pt idx="2">
                  <c:v>1185</c:v>
                </c:pt>
                <c:pt idx="3">
                  <c:v>1369</c:v>
                </c:pt>
                <c:pt idx="4">
                  <c:v>1558</c:v>
                </c:pt>
              </c:numCache>
            </c:numRef>
          </c:val>
          <c:smooth val="0"/>
          <c:extLst>
            <c:ext xmlns:c16="http://schemas.microsoft.com/office/drawing/2014/chart" uri="{C3380CC4-5D6E-409C-BE32-E72D297353CC}">
              <c16:uniqueId val="{00000009-3621-48C3-9C4F-7248AD31352C}"/>
            </c:ext>
          </c:extLst>
        </c:ser>
        <c:ser>
          <c:idx val="3"/>
          <c:order val="3"/>
          <c:tx>
            <c:strRef>
              <c:f>事業所数!$A$5</c:f>
              <c:strCache>
                <c:ptCount val="1"/>
                <c:pt idx="0">
                  <c:v>就労定着支援</c:v>
                </c:pt>
              </c:strCache>
            </c:strRef>
          </c:tx>
          <c:spPr>
            <a:ln w="28575" cap="rnd">
              <a:solidFill>
                <a:schemeClr val="accent3">
                  <a:tint val="58000"/>
                </a:schemeClr>
              </a:solidFill>
              <a:round/>
            </a:ln>
            <a:effectLst/>
          </c:spPr>
          <c:marker>
            <c:symbol val="circle"/>
            <c:size val="5"/>
            <c:spPr>
              <a:solidFill>
                <a:schemeClr val="accent3">
                  <a:tint val="58000"/>
                </a:schemeClr>
              </a:solidFill>
              <a:ln w="9525">
                <a:solidFill>
                  <a:schemeClr val="accent3">
                    <a:tint val="58000"/>
                  </a:schemeClr>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事業所数!$B$1:$F$1</c:f>
              <c:strCache>
                <c:ptCount val="5"/>
                <c:pt idx="0">
                  <c:v>H31.4</c:v>
                </c:pt>
                <c:pt idx="1">
                  <c:v>R2.4</c:v>
                </c:pt>
                <c:pt idx="2">
                  <c:v>R3.4</c:v>
                </c:pt>
                <c:pt idx="3">
                  <c:v>R4.4</c:v>
                </c:pt>
                <c:pt idx="4">
                  <c:v>R5.4</c:v>
                </c:pt>
              </c:strCache>
            </c:strRef>
          </c:cat>
          <c:val>
            <c:numRef>
              <c:f>事業所数!$B$5:$F$5</c:f>
              <c:numCache>
                <c:formatCode>#,##0_);[Red]\(#,##0\)</c:formatCode>
                <c:ptCount val="5"/>
                <c:pt idx="0">
                  <c:v>117</c:v>
                </c:pt>
                <c:pt idx="1">
                  <c:v>141</c:v>
                </c:pt>
                <c:pt idx="2">
                  <c:v>146</c:v>
                </c:pt>
                <c:pt idx="3">
                  <c:v>155</c:v>
                </c:pt>
                <c:pt idx="4">
                  <c:v>171</c:v>
                </c:pt>
              </c:numCache>
            </c:numRef>
          </c:val>
          <c:smooth val="0"/>
          <c:extLst>
            <c:ext xmlns:c16="http://schemas.microsoft.com/office/drawing/2014/chart" uri="{C3380CC4-5D6E-409C-BE32-E72D297353CC}">
              <c16:uniqueId val="{0000000A-3621-48C3-9C4F-7248AD31352C}"/>
            </c:ext>
          </c:extLst>
        </c:ser>
        <c:dLbls>
          <c:showLegendKey val="0"/>
          <c:showVal val="0"/>
          <c:showCatName val="0"/>
          <c:showSerName val="0"/>
          <c:showPercent val="0"/>
          <c:showBubbleSize val="0"/>
        </c:dLbls>
        <c:marker val="1"/>
        <c:smooth val="0"/>
        <c:axId val="2065435359"/>
        <c:axId val="549280383"/>
      </c:lineChart>
      <c:catAx>
        <c:axId val="20654353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549280383"/>
        <c:crosses val="autoZero"/>
        <c:auto val="1"/>
        <c:lblAlgn val="ctr"/>
        <c:lblOffset val="100"/>
        <c:noMultiLvlLbl val="0"/>
      </c:catAx>
      <c:valAx>
        <c:axId val="549280383"/>
        <c:scaling>
          <c:orientation val="minMax"/>
        </c:scaling>
        <c:delete val="0"/>
        <c:axPos val="l"/>
        <c:majorGridlines>
          <c:spPr>
            <a:ln w="9525" cap="flat" cmpd="sng" algn="ctr">
              <a:noFill/>
              <a:round/>
            </a:ln>
            <a:effectLst/>
          </c:spPr>
        </c:majorGridlines>
        <c:title>
          <c:tx>
            <c:rich>
              <a:bodyPr rot="0" spcFirstLastPara="1" vertOverflow="ellipsis" vert="eaVert"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a:t>事業所数</a:t>
                </a:r>
              </a:p>
            </c:rich>
          </c:tx>
          <c:layout/>
          <c:overlay val="0"/>
          <c:spPr>
            <a:noFill/>
            <a:ln>
              <a:noFill/>
            </a:ln>
            <a:effectLst/>
          </c:spPr>
          <c:txPr>
            <a:bodyPr rot="0" spcFirstLastPara="1" vertOverflow="ellipsis" vert="eaVert" wrap="square" anchor="ctr" anchorCtr="1"/>
            <a:lstStyle/>
            <a:p>
              <a:pPr>
                <a:defRPr sz="1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numFmt formatCode="#,##0_);[Red]\(#,##0\)" sourceLinked="1"/>
        <c:majorTickMark val="out"/>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2065435359"/>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a:t>就労移行支援</a:t>
            </a:r>
            <a:endParaRPr lang="en-US" altLang="ja-JP"/>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barChart>
        <c:barDir val="col"/>
        <c:grouping val="clustered"/>
        <c:varyColors val="0"/>
        <c:ser>
          <c:idx val="0"/>
          <c:order val="0"/>
          <c:tx>
            <c:strRef>
              <c:f>新規・廃止!$B$2</c:f>
              <c:strCache>
                <c:ptCount val="1"/>
                <c:pt idx="0">
                  <c:v>新規</c:v>
                </c:pt>
              </c:strCache>
            </c:strRef>
          </c:tx>
          <c:spPr>
            <a:solidFill>
              <a:schemeClr val="accent3">
                <a:shade val="7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新規・廃止!$C$1:$G$1</c:f>
              <c:strCache>
                <c:ptCount val="5"/>
                <c:pt idx="0">
                  <c:v>H30</c:v>
                </c:pt>
                <c:pt idx="1">
                  <c:v>R1</c:v>
                </c:pt>
                <c:pt idx="2">
                  <c:v>R2</c:v>
                </c:pt>
                <c:pt idx="3">
                  <c:v>R3</c:v>
                </c:pt>
                <c:pt idx="4">
                  <c:v>R4</c:v>
                </c:pt>
              </c:strCache>
            </c:strRef>
          </c:cat>
          <c:val>
            <c:numRef>
              <c:f>新規・廃止!$C$2:$G$2</c:f>
              <c:numCache>
                <c:formatCode>General</c:formatCode>
                <c:ptCount val="5"/>
                <c:pt idx="0">
                  <c:v>53</c:v>
                </c:pt>
                <c:pt idx="1">
                  <c:v>41</c:v>
                </c:pt>
                <c:pt idx="2">
                  <c:v>46</c:v>
                </c:pt>
                <c:pt idx="3">
                  <c:v>44</c:v>
                </c:pt>
                <c:pt idx="4">
                  <c:v>36</c:v>
                </c:pt>
              </c:numCache>
            </c:numRef>
          </c:val>
          <c:extLst>
            <c:ext xmlns:c16="http://schemas.microsoft.com/office/drawing/2014/chart" uri="{C3380CC4-5D6E-409C-BE32-E72D297353CC}">
              <c16:uniqueId val="{00000000-B0C6-412C-B4CA-FE61A65A5A56}"/>
            </c:ext>
          </c:extLst>
        </c:ser>
        <c:ser>
          <c:idx val="1"/>
          <c:order val="1"/>
          <c:tx>
            <c:strRef>
              <c:f>新規・廃止!$B$3</c:f>
              <c:strCache>
                <c:ptCount val="1"/>
                <c:pt idx="0">
                  <c:v>廃止</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新規・廃止!$C$1:$G$1</c:f>
              <c:strCache>
                <c:ptCount val="5"/>
                <c:pt idx="0">
                  <c:v>H30</c:v>
                </c:pt>
                <c:pt idx="1">
                  <c:v>R1</c:v>
                </c:pt>
                <c:pt idx="2">
                  <c:v>R2</c:v>
                </c:pt>
                <c:pt idx="3">
                  <c:v>R3</c:v>
                </c:pt>
                <c:pt idx="4">
                  <c:v>R4</c:v>
                </c:pt>
              </c:strCache>
            </c:strRef>
          </c:cat>
          <c:val>
            <c:numRef>
              <c:f>新規・廃止!$C$3:$G$3</c:f>
              <c:numCache>
                <c:formatCode>General</c:formatCode>
                <c:ptCount val="5"/>
                <c:pt idx="0">
                  <c:v>46</c:v>
                </c:pt>
                <c:pt idx="1">
                  <c:v>38</c:v>
                </c:pt>
                <c:pt idx="2">
                  <c:v>44</c:v>
                </c:pt>
                <c:pt idx="3">
                  <c:v>25</c:v>
                </c:pt>
                <c:pt idx="4">
                  <c:v>26</c:v>
                </c:pt>
              </c:numCache>
            </c:numRef>
          </c:val>
          <c:extLst>
            <c:ext xmlns:c16="http://schemas.microsoft.com/office/drawing/2014/chart" uri="{C3380CC4-5D6E-409C-BE32-E72D297353CC}">
              <c16:uniqueId val="{00000001-B0C6-412C-B4CA-FE61A65A5A56}"/>
            </c:ext>
          </c:extLst>
        </c:ser>
        <c:dLbls>
          <c:dLblPos val="outEnd"/>
          <c:showLegendKey val="0"/>
          <c:showVal val="1"/>
          <c:showCatName val="0"/>
          <c:showSerName val="0"/>
          <c:showPercent val="0"/>
          <c:showBubbleSize val="0"/>
        </c:dLbls>
        <c:gapWidth val="219"/>
        <c:overlap val="-27"/>
        <c:axId val="1727344383"/>
        <c:axId val="1662310687"/>
      </c:barChart>
      <c:catAx>
        <c:axId val="17273443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662310687"/>
        <c:crosses val="autoZero"/>
        <c:auto val="1"/>
        <c:lblAlgn val="ctr"/>
        <c:lblOffset val="100"/>
        <c:noMultiLvlLbl val="0"/>
      </c:catAx>
      <c:valAx>
        <c:axId val="1662310687"/>
        <c:scaling>
          <c:orientation val="minMax"/>
          <c:max val="80"/>
          <c:min val="0"/>
        </c:scaling>
        <c:delete val="0"/>
        <c:axPos val="l"/>
        <c:majorGridlines>
          <c:spPr>
            <a:ln w="9525" cap="flat" cmpd="sng" algn="ctr">
              <a:noFill/>
              <a:round/>
            </a:ln>
            <a:effectLst/>
          </c:spPr>
        </c:majorGridlines>
        <c:numFmt formatCode="General" sourceLinked="1"/>
        <c:majorTickMark val="out"/>
        <c:minorTickMark val="none"/>
        <c:tickLblPos val="nextTo"/>
        <c:spPr>
          <a:noFill/>
          <a:ln>
            <a:solidFill>
              <a:schemeClr val="lt1">
                <a:shade val="50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727344383"/>
        <c:crosses val="autoZero"/>
        <c:crossBetween val="between"/>
      </c:valAx>
      <c:spPr>
        <a:noFill/>
        <a:ln>
          <a:noFill/>
        </a:ln>
        <a:effectLst/>
      </c:spPr>
    </c:plotArea>
    <c:legend>
      <c:legendPos val="b"/>
      <c:layout>
        <c:manualLayout>
          <c:xMode val="edge"/>
          <c:yMode val="edge"/>
          <c:x val="0.41126574803149607"/>
          <c:y val="0.87816856226305062"/>
          <c:w val="0.18857939632545931"/>
          <c:h val="8.016477107028288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a:t>就労継続支援</a:t>
            </a:r>
            <a:r>
              <a:rPr lang="en-US" altLang="ja-JP"/>
              <a:t>A</a:t>
            </a:r>
            <a:r>
              <a:rPr lang="ja-JP" altLang="en-US"/>
              <a:t>型</a:t>
            </a:r>
            <a:endParaRPr lang="en-US" altLang="ja-JP"/>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barChart>
        <c:barDir val="col"/>
        <c:grouping val="clustered"/>
        <c:varyColors val="0"/>
        <c:ser>
          <c:idx val="0"/>
          <c:order val="0"/>
          <c:tx>
            <c:strRef>
              <c:f>新規・廃止!$B$4</c:f>
              <c:strCache>
                <c:ptCount val="1"/>
                <c:pt idx="0">
                  <c:v>新規</c:v>
                </c:pt>
              </c:strCache>
            </c:strRef>
          </c:tx>
          <c:spPr>
            <a:solidFill>
              <a:schemeClr val="accent3">
                <a:shade val="76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新規・廃止!$C$1:$G$1</c:f>
              <c:strCache>
                <c:ptCount val="5"/>
                <c:pt idx="0">
                  <c:v>H30</c:v>
                </c:pt>
                <c:pt idx="1">
                  <c:v>R1</c:v>
                </c:pt>
                <c:pt idx="2">
                  <c:v>R2</c:v>
                </c:pt>
                <c:pt idx="3">
                  <c:v>R3</c:v>
                </c:pt>
                <c:pt idx="4">
                  <c:v>R4</c:v>
                </c:pt>
              </c:strCache>
            </c:strRef>
          </c:cat>
          <c:val>
            <c:numRef>
              <c:f>新規・廃止!$C$4:$G$4</c:f>
              <c:numCache>
                <c:formatCode>General</c:formatCode>
                <c:ptCount val="5"/>
                <c:pt idx="0">
                  <c:v>41</c:v>
                </c:pt>
                <c:pt idx="1">
                  <c:v>39</c:v>
                </c:pt>
                <c:pt idx="2">
                  <c:v>63</c:v>
                </c:pt>
                <c:pt idx="3">
                  <c:v>63</c:v>
                </c:pt>
                <c:pt idx="4">
                  <c:v>72</c:v>
                </c:pt>
              </c:numCache>
            </c:numRef>
          </c:val>
          <c:extLst>
            <c:ext xmlns:c16="http://schemas.microsoft.com/office/drawing/2014/chart" uri="{C3380CC4-5D6E-409C-BE32-E72D297353CC}">
              <c16:uniqueId val="{00000000-A90C-49B6-8650-4DBCE19FEE27}"/>
            </c:ext>
          </c:extLst>
        </c:ser>
        <c:ser>
          <c:idx val="1"/>
          <c:order val="1"/>
          <c:tx>
            <c:strRef>
              <c:f>新規・廃止!$B$5</c:f>
              <c:strCache>
                <c:ptCount val="1"/>
                <c:pt idx="0">
                  <c:v>廃止</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新規・廃止!$C$1:$G$1</c:f>
              <c:strCache>
                <c:ptCount val="5"/>
                <c:pt idx="0">
                  <c:v>H30</c:v>
                </c:pt>
                <c:pt idx="1">
                  <c:v>R1</c:v>
                </c:pt>
                <c:pt idx="2">
                  <c:v>R2</c:v>
                </c:pt>
                <c:pt idx="3">
                  <c:v>R3</c:v>
                </c:pt>
                <c:pt idx="4">
                  <c:v>R4</c:v>
                </c:pt>
              </c:strCache>
            </c:strRef>
          </c:cat>
          <c:val>
            <c:numRef>
              <c:f>新規・廃止!$C$5:$G$5</c:f>
              <c:numCache>
                <c:formatCode>General</c:formatCode>
                <c:ptCount val="5"/>
                <c:pt idx="0">
                  <c:v>23</c:v>
                </c:pt>
                <c:pt idx="1">
                  <c:v>30</c:v>
                </c:pt>
                <c:pt idx="2">
                  <c:v>19</c:v>
                </c:pt>
                <c:pt idx="3">
                  <c:v>25</c:v>
                </c:pt>
                <c:pt idx="4">
                  <c:v>21</c:v>
                </c:pt>
              </c:numCache>
            </c:numRef>
          </c:val>
          <c:extLst>
            <c:ext xmlns:c16="http://schemas.microsoft.com/office/drawing/2014/chart" uri="{C3380CC4-5D6E-409C-BE32-E72D297353CC}">
              <c16:uniqueId val="{00000001-A90C-49B6-8650-4DBCE19FEE27}"/>
            </c:ext>
          </c:extLst>
        </c:ser>
        <c:dLbls>
          <c:dLblPos val="outEnd"/>
          <c:showLegendKey val="0"/>
          <c:showVal val="1"/>
          <c:showCatName val="0"/>
          <c:showSerName val="0"/>
          <c:showPercent val="0"/>
          <c:showBubbleSize val="0"/>
        </c:dLbls>
        <c:gapWidth val="219"/>
        <c:overlap val="-27"/>
        <c:axId val="1727344383"/>
        <c:axId val="1662310687"/>
      </c:barChart>
      <c:catAx>
        <c:axId val="17273443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662310687"/>
        <c:crosses val="autoZero"/>
        <c:auto val="1"/>
        <c:lblAlgn val="ctr"/>
        <c:lblOffset val="100"/>
        <c:noMultiLvlLbl val="0"/>
      </c:catAx>
      <c:valAx>
        <c:axId val="1662310687"/>
        <c:scaling>
          <c:orientation val="minMax"/>
          <c:min val="0"/>
        </c:scaling>
        <c:delete val="0"/>
        <c:axPos val="l"/>
        <c:majorGridlines>
          <c:spPr>
            <a:ln w="9525" cap="flat" cmpd="sng" algn="ctr">
              <a:noFill/>
              <a:round/>
            </a:ln>
            <a:effectLst/>
          </c:spPr>
        </c:majorGridlines>
        <c:numFmt formatCode="General" sourceLinked="1"/>
        <c:majorTickMark val="out"/>
        <c:minorTickMark val="none"/>
        <c:tickLblPos val="nextTo"/>
        <c:spPr>
          <a:noFill/>
          <a:ln>
            <a:solidFill>
              <a:schemeClr val="lt1">
                <a:shade val="50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727344383"/>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withinLinear" id="16">
  <a:schemeClr val="accent3"/>
</cs:colorStyle>
</file>

<file path=ppt/charts/colors11.xml><?xml version="1.0" encoding="utf-8"?>
<cs:colorStyle xmlns:cs="http://schemas.microsoft.com/office/drawing/2012/chartStyle" xmlns:a="http://schemas.openxmlformats.org/drawingml/2006/main" meth="withinLinear" id="16">
  <a:schemeClr val="accent3"/>
</cs:colorStyle>
</file>

<file path=ppt/charts/colors12.xml><?xml version="1.0" encoding="utf-8"?>
<cs:colorStyle xmlns:cs="http://schemas.microsoft.com/office/drawing/2012/chartStyle" xmlns:a="http://schemas.openxmlformats.org/drawingml/2006/main" meth="withinLinear" id="16">
  <a:schemeClr val="accent3"/>
</cs:colorStyle>
</file>

<file path=ppt/charts/colors13.xml><?xml version="1.0" encoding="utf-8"?>
<cs:colorStyle xmlns:cs="http://schemas.microsoft.com/office/drawing/2012/chartStyle" xmlns:a="http://schemas.openxmlformats.org/drawingml/2006/main" meth="withinLinear" id="16">
  <a:schemeClr val="accent3"/>
</cs:colorStyle>
</file>

<file path=ppt/charts/colors14.xml><?xml version="1.0" encoding="utf-8"?>
<cs:colorStyle xmlns:cs="http://schemas.microsoft.com/office/drawing/2012/chartStyle" xmlns:a="http://schemas.openxmlformats.org/drawingml/2006/main" meth="withinLinear" id="16">
  <a:schemeClr val="accent3"/>
</cs:colorStyle>
</file>

<file path=ppt/charts/colors15.xml><?xml version="1.0" encoding="utf-8"?>
<cs:colorStyle xmlns:cs="http://schemas.microsoft.com/office/drawing/2012/chartStyle" xmlns:a="http://schemas.openxmlformats.org/drawingml/2006/main" meth="withinLinear" id="16">
  <a:schemeClr val="accent3"/>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 id="16">
  <a:schemeClr val="accent3"/>
</cs:colorStyle>
</file>

<file path=ppt/charts/colors4.xml><?xml version="1.0" encoding="utf-8"?>
<cs:colorStyle xmlns:cs="http://schemas.microsoft.com/office/drawing/2012/chartStyle" xmlns:a="http://schemas.openxmlformats.org/drawingml/2006/main" meth="withinLinear" id="16">
  <a:schemeClr val="accent3"/>
</cs:colorStyle>
</file>

<file path=ppt/charts/colors5.xml><?xml version="1.0" encoding="utf-8"?>
<cs:colorStyle xmlns:cs="http://schemas.microsoft.com/office/drawing/2012/chartStyle" xmlns:a="http://schemas.openxmlformats.org/drawingml/2006/main" meth="withinLinear" id="16">
  <a:schemeClr val="accent3"/>
</cs:colorStyle>
</file>

<file path=ppt/charts/colors6.xml><?xml version="1.0" encoding="utf-8"?>
<cs:colorStyle xmlns:cs="http://schemas.microsoft.com/office/drawing/2012/chartStyle" xmlns:a="http://schemas.openxmlformats.org/drawingml/2006/main" meth="withinLinear" id="16">
  <a:schemeClr val="accent3"/>
</cs:colorStyle>
</file>

<file path=ppt/charts/colors7.xml><?xml version="1.0" encoding="utf-8"?>
<cs:colorStyle xmlns:cs="http://schemas.microsoft.com/office/drawing/2012/chartStyle" xmlns:a="http://schemas.openxmlformats.org/drawingml/2006/main" meth="withinLinear" id="16">
  <a:schemeClr val="accent3"/>
</cs:colorStyle>
</file>

<file path=ppt/charts/colors8.xml><?xml version="1.0" encoding="utf-8"?>
<cs:colorStyle xmlns:cs="http://schemas.microsoft.com/office/drawing/2012/chartStyle" xmlns:a="http://schemas.openxmlformats.org/drawingml/2006/main" meth="withinLinear" id="16">
  <a:schemeClr val="accent3"/>
</cs:colorStyle>
</file>

<file path=ppt/charts/colors9.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r>
              <a:rPr kumimoji="1" lang="en-US" altLang="ja-JP"/>
              <a:t>R3.9.7</a:t>
            </a:r>
            <a:r>
              <a:rPr kumimoji="1" lang="ja-JP" altLang="en-US"/>
              <a:t>　就労支援部会</a:t>
            </a:r>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B7A860B0-B60C-4DF2-9ACD-00034A1A0103}" type="slidenum">
              <a:rPr kumimoji="1" lang="ja-JP" altLang="en-US" smtClean="0"/>
              <a:t>‹#›</a:t>
            </a:fld>
            <a:endParaRPr kumimoji="1" lang="ja-JP" altLang="en-US"/>
          </a:p>
        </p:txBody>
      </p:sp>
    </p:spTree>
    <p:extLst>
      <p:ext uri="{BB962C8B-B14F-4D97-AF65-F5344CB8AC3E}">
        <p14:creationId xmlns:p14="http://schemas.microsoft.com/office/powerpoint/2010/main" val="2234360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r>
              <a:rPr kumimoji="1" lang="en-US" altLang="ja-JP"/>
              <a:t>R3.9.7</a:t>
            </a:r>
            <a:r>
              <a:rPr kumimoji="1" lang="ja-JP" altLang="en-US"/>
              <a:t>　就労支援部会</a:t>
            </a:r>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E183485C-33B2-4594-9947-E3CCBB9B3B20}" type="slidenum">
              <a:rPr kumimoji="1" lang="ja-JP" altLang="en-US" smtClean="0"/>
              <a:t>‹#›</a:t>
            </a:fld>
            <a:endParaRPr kumimoji="1" lang="ja-JP" altLang="en-US"/>
          </a:p>
        </p:txBody>
      </p:sp>
    </p:spTree>
    <p:extLst>
      <p:ext uri="{BB962C8B-B14F-4D97-AF65-F5344CB8AC3E}">
        <p14:creationId xmlns:p14="http://schemas.microsoft.com/office/powerpoint/2010/main" val="172235303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4</a:t>
            </a:fld>
            <a:endParaRPr kumimoji="1" lang="ja-JP" altLang="en-US" dirty="0"/>
          </a:p>
        </p:txBody>
      </p:sp>
    </p:spTree>
    <p:extLst>
      <p:ext uri="{BB962C8B-B14F-4D97-AF65-F5344CB8AC3E}">
        <p14:creationId xmlns:p14="http://schemas.microsoft.com/office/powerpoint/2010/main" val="507080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5</a:t>
            </a:fld>
            <a:endParaRPr kumimoji="1" lang="ja-JP" altLang="en-US"/>
          </a:p>
        </p:txBody>
      </p:sp>
    </p:spTree>
    <p:extLst>
      <p:ext uri="{BB962C8B-B14F-4D97-AF65-F5344CB8AC3E}">
        <p14:creationId xmlns:p14="http://schemas.microsoft.com/office/powerpoint/2010/main" val="5875150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6</a:t>
            </a:fld>
            <a:endParaRPr kumimoji="1" lang="ja-JP" altLang="en-US"/>
          </a:p>
        </p:txBody>
      </p:sp>
    </p:spTree>
    <p:extLst>
      <p:ext uri="{BB962C8B-B14F-4D97-AF65-F5344CB8AC3E}">
        <p14:creationId xmlns:p14="http://schemas.microsoft.com/office/powerpoint/2010/main" val="2020815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7</a:t>
            </a:fld>
            <a:endParaRPr kumimoji="1" lang="ja-JP" altLang="en-US"/>
          </a:p>
        </p:txBody>
      </p:sp>
    </p:spTree>
    <p:extLst>
      <p:ext uri="{BB962C8B-B14F-4D97-AF65-F5344CB8AC3E}">
        <p14:creationId xmlns:p14="http://schemas.microsoft.com/office/powerpoint/2010/main" val="2271066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8</a:t>
            </a:fld>
            <a:endParaRPr kumimoji="1" lang="ja-JP" altLang="en-US"/>
          </a:p>
        </p:txBody>
      </p:sp>
    </p:spTree>
    <p:extLst>
      <p:ext uri="{BB962C8B-B14F-4D97-AF65-F5344CB8AC3E}">
        <p14:creationId xmlns:p14="http://schemas.microsoft.com/office/powerpoint/2010/main" val="2589622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10</a:t>
            </a:fld>
            <a:endParaRPr kumimoji="1" lang="ja-JP" altLang="en-US"/>
          </a:p>
        </p:txBody>
      </p:sp>
    </p:spTree>
    <p:extLst>
      <p:ext uri="{BB962C8B-B14F-4D97-AF65-F5344CB8AC3E}">
        <p14:creationId xmlns:p14="http://schemas.microsoft.com/office/powerpoint/2010/main" val="35543560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11</a:t>
            </a:fld>
            <a:endParaRPr kumimoji="1" lang="ja-JP" altLang="en-US"/>
          </a:p>
        </p:txBody>
      </p:sp>
    </p:spTree>
    <p:extLst>
      <p:ext uri="{BB962C8B-B14F-4D97-AF65-F5344CB8AC3E}">
        <p14:creationId xmlns:p14="http://schemas.microsoft.com/office/powerpoint/2010/main" val="616909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14</a:t>
            </a:fld>
            <a:endParaRPr kumimoji="1" lang="ja-JP" altLang="en-US"/>
          </a:p>
        </p:txBody>
      </p:sp>
    </p:spTree>
    <p:extLst>
      <p:ext uri="{BB962C8B-B14F-4D97-AF65-F5344CB8AC3E}">
        <p14:creationId xmlns:p14="http://schemas.microsoft.com/office/powerpoint/2010/main" val="303627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83485C-33B2-4594-9947-E3CCBB9B3B20}" type="slidenum">
              <a:rPr kumimoji="1" lang="ja-JP" altLang="en-US" smtClean="0"/>
              <a:t>19</a:t>
            </a:fld>
            <a:endParaRPr kumimoji="1" lang="ja-JP" altLang="en-US"/>
          </a:p>
        </p:txBody>
      </p:sp>
    </p:spTree>
    <p:extLst>
      <p:ext uri="{BB962C8B-B14F-4D97-AF65-F5344CB8AC3E}">
        <p14:creationId xmlns:p14="http://schemas.microsoft.com/office/powerpoint/2010/main" val="3550104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A6449F9-90F9-44BC-A998-0E89A53E8E7A}" type="datetime1">
              <a:rPr kumimoji="1" lang="ja-JP" altLang="en-US" smtClean="0"/>
              <a:t>2023/8/30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3925488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374A27F-0E69-4538-B635-E7B985A4A699}" type="datetime1">
              <a:rPr kumimoji="1" lang="ja-JP" altLang="en-US" smtClean="0"/>
              <a:t>2023/8/30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1126296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D0315BA-AD7D-4C77-B2E3-4A7F4BD9BE96}" type="datetime1">
              <a:rPr kumimoji="1" lang="ja-JP" altLang="en-US" smtClean="0"/>
              <a:t>2023/8/30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953238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1CEFCA3-6C53-4DF1-AA33-28DA0E736BEA}" type="datetime1">
              <a:rPr kumimoji="1" lang="ja-JP" altLang="en-US" smtClean="0"/>
              <a:t>2023/8/30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2114704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7D79E99-7D32-4679-B193-6E5E5036E4D7}" type="datetime1">
              <a:rPr kumimoji="1" lang="ja-JP" altLang="en-US" smtClean="0"/>
              <a:t>2023/8/30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4024695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B6DE42F-5BDB-49D5-B7E5-BC2CB5136DE4}" type="datetime1">
              <a:rPr kumimoji="1" lang="ja-JP" altLang="en-US" smtClean="0"/>
              <a:t>2023/8/30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2412933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7881B5F-4F69-41D2-8521-17F305C6B2ED}" type="datetime1">
              <a:rPr kumimoji="1" lang="ja-JP" altLang="en-US" smtClean="0"/>
              <a:t>2023/8/30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886960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66F005D-8282-4DD8-B65D-3AB810205970}" type="datetime1">
              <a:rPr kumimoji="1" lang="ja-JP" altLang="en-US" smtClean="0"/>
              <a:t>2023/8/30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3854451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2F41C0D-876B-49F9-BD47-92A392FADF22}" type="datetime1">
              <a:rPr kumimoji="1" lang="ja-JP" altLang="en-US" smtClean="0"/>
              <a:t>2023/8/30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3628984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BB66F7C-BEDD-4D68-867D-8DA2F4307F88}" type="datetime1">
              <a:rPr kumimoji="1" lang="ja-JP" altLang="en-US" smtClean="0"/>
              <a:t>2023/8/30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414071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2483259-C4E6-4E1B-8438-C4D100DE4F20}" type="datetime1">
              <a:rPr kumimoji="1" lang="ja-JP" altLang="en-US" smtClean="0"/>
              <a:t>2023/8/30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2806031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0F66A2-05A7-435E-85BE-12CF40E32506}" type="datetime1">
              <a:rPr kumimoji="1" lang="ja-JP" altLang="en-US" smtClean="0"/>
              <a:t>2023/8/30</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C2ABA0-2C79-4E71-91B6-07983140A210}" type="slidenum">
              <a:rPr kumimoji="1" lang="ja-JP" altLang="en-US" smtClean="0"/>
              <a:t>‹#›</a:t>
            </a:fld>
            <a:endParaRPr kumimoji="1" lang="ja-JP" altLang="en-US"/>
          </a:p>
        </p:txBody>
      </p:sp>
    </p:spTree>
    <p:extLst>
      <p:ext uri="{BB962C8B-B14F-4D97-AF65-F5344CB8AC3E}">
        <p14:creationId xmlns:p14="http://schemas.microsoft.com/office/powerpoint/2010/main" val="2542332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chart" Target="../charts/chart11.xml"/><Relationship Id="rId5" Type="http://schemas.openxmlformats.org/officeDocument/2006/relationships/chart" Target="../charts/chart10.xml"/><Relationship Id="rId4" Type="http://schemas.openxmlformats.org/officeDocument/2006/relationships/chart" Target="../charts/chart9.xml"/></Relationships>
</file>

<file path=ppt/slides/_rels/slide9.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7.xml"/><Relationship Id="rId5" Type="http://schemas.openxmlformats.org/officeDocument/2006/relationships/chart" Target="../charts/chart15.xml"/><Relationship Id="rId4" Type="http://schemas.openxmlformats.org/officeDocument/2006/relationships/chart" Target="../charts/char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74762" y="1927581"/>
            <a:ext cx="6858000" cy="2672554"/>
          </a:xfrm>
        </p:spPr>
        <p:txBody>
          <a:bodyPr>
            <a:normAutofit/>
          </a:bodyPr>
          <a:lstStyle/>
          <a:p>
            <a:r>
              <a:rPr lang="ja-JP" altLang="ja-JP" sz="4400" dirty="0">
                <a:latin typeface="Meiryo UI" panose="020B0604030504040204" pitchFamily="50" charset="-128"/>
                <a:ea typeface="Meiryo UI" panose="020B0604030504040204" pitchFamily="50" charset="-128"/>
              </a:rPr>
              <a:t>就労人数調査</a:t>
            </a:r>
            <a:r>
              <a:rPr lang="en-US" altLang="ja-JP" sz="4400" dirty="0">
                <a:latin typeface="Meiryo UI" panose="020B0604030504040204" pitchFamily="50" charset="-128"/>
                <a:ea typeface="Meiryo UI" panose="020B0604030504040204" pitchFamily="50" charset="-128"/>
              </a:rPr>
              <a:t/>
            </a:r>
            <a:br>
              <a:rPr lang="en-US" altLang="ja-JP" sz="4400" dirty="0">
                <a:latin typeface="Meiryo UI" panose="020B0604030504040204" pitchFamily="50" charset="-128"/>
                <a:ea typeface="Meiryo UI" panose="020B0604030504040204" pitchFamily="50" charset="-128"/>
              </a:rPr>
            </a:br>
            <a:r>
              <a:rPr lang="ja-JP" altLang="ja-JP" sz="4400" dirty="0">
                <a:latin typeface="Meiryo UI" panose="020B0604030504040204" pitchFamily="50" charset="-128"/>
                <a:ea typeface="Meiryo UI" panose="020B0604030504040204" pitchFamily="50" charset="-128"/>
              </a:rPr>
              <a:t>（</a:t>
            </a:r>
            <a:r>
              <a:rPr lang="ja-JP" altLang="en-US" sz="4400" dirty="0" smtClean="0">
                <a:latin typeface="Meiryo UI" panose="020B0604030504040204" pitchFamily="50" charset="-128"/>
                <a:ea typeface="Meiryo UI" panose="020B0604030504040204" pitchFamily="50" charset="-128"/>
              </a:rPr>
              <a:t>令和４</a:t>
            </a:r>
            <a:r>
              <a:rPr lang="ja-JP" altLang="ja-JP" sz="4400" dirty="0" smtClean="0">
                <a:latin typeface="Meiryo UI" panose="020B0604030504040204" pitchFamily="50" charset="-128"/>
                <a:ea typeface="Meiryo UI" panose="020B0604030504040204" pitchFamily="50" charset="-128"/>
              </a:rPr>
              <a:t>年度</a:t>
            </a:r>
            <a:r>
              <a:rPr lang="ja-JP" altLang="ja-JP" sz="4400" dirty="0">
                <a:latin typeface="Meiryo UI" panose="020B0604030504040204" pitchFamily="50" charset="-128"/>
                <a:ea typeface="Meiryo UI" panose="020B0604030504040204" pitchFamily="50" charset="-128"/>
              </a:rPr>
              <a:t>実績）</a:t>
            </a:r>
            <a:r>
              <a:rPr lang="en-US" altLang="ja-JP" sz="4400" dirty="0">
                <a:latin typeface="Meiryo UI" panose="020B0604030504040204" pitchFamily="50" charset="-128"/>
                <a:ea typeface="Meiryo UI" panose="020B0604030504040204" pitchFamily="50" charset="-128"/>
              </a:rPr>
              <a:t/>
            </a:r>
            <a:br>
              <a:rPr lang="en-US" altLang="ja-JP" sz="4400" dirty="0">
                <a:latin typeface="Meiryo UI" panose="020B0604030504040204" pitchFamily="50" charset="-128"/>
                <a:ea typeface="Meiryo UI" panose="020B0604030504040204" pitchFamily="50" charset="-128"/>
              </a:rPr>
            </a:br>
            <a:r>
              <a:rPr lang="ja-JP" altLang="ja-JP" sz="4400" dirty="0">
                <a:latin typeface="Meiryo UI" panose="020B0604030504040204" pitchFamily="50" charset="-128"/>
                <a:ea typeface="Meiryo UI" panose="020B0604030504040204" pitchFamily="50" charset="-128"/>
              </a:rPr>
              <a:t>調査結果</a:t>
            </a:r>
            <a:r>
              <a:rPr lang="ja-JP" altLang="en-US" sz="4400" dirty="0">
                <a:latin typeface="Meiryo UI" panose="020B0604030504040204" pitchFamily="50" charset="-128"/>
                <a:ea typeface="Meiryo UI" panose="020B0604030504040204" pitchFamily="50" charset="-128"/>
              </a:rPr>
              <a:t>等</a:t>
            </a:r>
            <a:r>
              <a:rPr lang="en-US" altLang="ja-JP" sz="4400" dirty="0">
                <a:latin typeface="Meiryo UI" panose="020B0604030504040204" pitchFamily="50" charset="-128"/>
                <a:ea typeface="Meiryo UI" panose="020B0604030504040204" pitchFamily="50" charset="-128"/>
              </a:rPr>
              <a:t/>
            </a:r>
            <a:br>
              <a:rPr lang="en-US" altLang="ja-JP" sz="4400" dirty="0">
                <a:latin typeface="Meiryo UI" panose="020B0604030504040204" pitchFamily="50" charset="-128"/>
                <a:ea typeface="Meiryo UI" panose="020B0604030504040204" pitchFamily="50" charset="-128"/>
              </a:rPr>
            </a:br>
            <a:r>
              <a:rPr lang="en-US" altLang="ja-JP" sz="4000" dirty="0">
                <a:latin typeface="Meiryo UI" panose="020B0604030504040204" pitchFamily="50" charset="-128"/>
                <a:ea typeface="Meiryo UI" panose="020B0604030504040204" pitchFamily="50" charset="-128"/>
              </a:rPr>
              <a:t>【</a:t>
            </a:r>
            <a:r>
              <a:rPr lang="ja-JP" altLang="en-US" sz="4000" dirty="0">
                <a:latin typeface="Meiryo UI" panose="020B0604030504040204" pitchFamily="50" charset="-128"/>
                <a:ea typeface="Meiryo UI" panose="020B0604030504040204" pitchFamily="50" charset="-128"/>
              </a:rPr>
              <a:t>速報</a:t>
            </a:r>
            <a:r>
              <a:rPr lang="en-US" altLang="ja-JP" sz="4000" dirty="0">
                <a:latin typeface="Meiryo UI" panose="020B0604030504040204" pitchFamily="50" charset="-128"/>
                <a:ea typeface="Meiryo UI" panose="020B0604030504040204" pitchFamily="50" charset="-128"/>
              </a:rPr>
              <a:t>】</a:t>
            </a:r>
            <a:endParaRPr kumimoji="1" lang="ja-JP" altLang="en-US" sz="44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F7C2ABA0-2C79-4E71-91B6-07983140A210}" type="slidenum">
              <a:rPr kumimoji="1" lang="ja-JP" altLang="en-US" smtClean="0"/>
              <a:t>1</a:t>
            </a:fld>
            <a:endParaRPr kumimoji="1" lang="ja-JP" altLang="en-US" dirty="0"/>
          </a:p>
        </p:txBody>
      </p:sp>
      <p:sp>
        <p:nvSpPr>
          <p:cNvPr id="8" name="正方形/長方形 7"/>
          <p:cNvSpPr/>
          <p:nvPr/>
        </p:nvSpPr>
        <p:spPr>
          <a:xfrm>
            <a:off x="7015162" y="471488"/>
            <a:ext cx="1500188" cy="71437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latin typeface="Meiryo UI" panose="020B0604030504040204" pitchFamily="50" charset="-128"/>
                <a:ea typeface="Meiryo UI" panose="020B0604030504040204" pitchFamily="50" charset="-128"/>
              </a:rPr>
              <a:t>資料２</a:t>
            </a:r>
            <a:endParaRPr kumimoji="1" lang="ja-JP" altLang="en-US" sz="28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98946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7C2ABA0-2C79-4E71-91B6-07983140A210}" type="slidenum">
              <a:rPr kumimoji="1" lang="ja-JP" altLang="en-US" smtClean="0"/>
              <a:t>10</a:t>
            </a:fld>
            <a:endParaRPr kumimoji="1" lang="ja-JP" altLang="en-US"/>
          </a:p>
        </p:txBody>
      </p:sp>
      <p:sp>
        <p:nvSpPr>
          <p:cNvPr id="4" name="テキスト ボックス 3"/>
          <p:cNvSpPr txBox="1"/>
          <p:nvPr/>
        </p:nvSpPr>
        <p:spPr>
          <a:xfrm>
            <a:off x="3280352" y="962889"/>
            <a:ext cx="2486579" cy="338554"/>
          </a:xfrm>
          <a:prstGeom prst="rect">
            <a:avLst/>
          </a:prstGeom>
          <a:noFill/>
        </p:spPr>
        <p:txBody>
          <a:bodyPr wrap="none" rtlCol="0">
            <a:spAutoFit/>
          </a:bodyPr>
          <a:lstStyle/>
          <a:p>
            <a:pPr algn="ctr"/>
            <a:r>
              <a:rPr kumimoji="1" lang="ja-JP" altLang="en-US" sz="1600" b="1" dirty="0">
                <a:latin typeface="Meiryo UI" panose="020B0604030504040204" pitchFamily="50" charset="-128"/>
                <a:ea typeface="Meiryo UI" panose="020B0604030504040204" pitchFamily="50" charset="-128"/>
              </a:rPr>
              <a:t>支援学校の卒業生について</a:t>
            </a:r>
          </a:p>
        </p:txBody>
      </p:sp>
      <p:graphicFrame>
        <p:nvGraphicFramePr>
          <p:cNvPr id="8" name="表 7"/>
          <p:cNvGraphicFramePr>
            <a:graphicFrameLocks noGrp="1"/>
          </p:cNvGraphicFramePr>
          <p:nvPr>
            <p:extLst>
              <p:ext uri="{D42A27DB-BD31-4B8C-83A1-F6EECF244321}">
                <p14:modId xmlns:p14="http://schemas.microsoft.com/office/powerpoint/2010/main" val="1382950378"/>
              </p:ext>
            </p:extLst>
          </p:nvPr>
        </p:nvGraphicFramePr>
        <p:xfrm>
          <a:off x="1019662" y="1599492"/>
          <a:ext cx="7007957" cy="2060128"/>
        </p:xfrm>
        <a:graphic>
          <a:graphicData uri="http://schemas.openxmlformats.org/drawingml/2006/table">
            <a:tbl>
              <a:tblPr/>
              <a:tblGrid>
                <a:gridCol w="1647393">
                  <a:extLst>
                    <a:ext uri="{9D8B030D-6E8A-4147-A177-3AD203B41FA5}">
                      <a16:colId xmlns:a16="http://schemas.microsoft.com/office/drawing/2014/main" val="3125740309"/>
                    </a:ext>
                  </a:extLst>
                </a:gridCol>
                <a:gridCol w="1229008">
                  <a:extLst>
                    <a:ext uri="{9D8B030D-6E8A-4147-A177-3AD203B41FA5}">
                      <a16:colId xmlns:a16="http://schemas.microsoft.com/office/drawing/2014/main" val="633326810"/>
                    </a:ext>
                  </a:extLst>
                </a:gridCol>
                <a:gridCol w="1032889">
                  <a:extLst>
                    <a:ext uri="{9D8B030D-6E8A-4147-A177-3AD203B41FA5}">
                      <a16:colId xmlns:a16="http://schemas.microsoft.com/office/drawing/2014/main" val="2164794134"/>
                    </a:ext>
                  </a:extLst>
                </a:gridCol>
                <a:gridCol w="1032889">
                  <a:extLst>
                    <a:ext uri="{9D8B030D-6E8A-4147-A177-3AD203B41FA5}">
                      <a16:colId xmlns:a16="http://schemas.microsoft.com/office/drawing/2014/main" val="2006215258"/>
                    </a:ext>
                  </a:extLst>
                </a:gridCol>
                <a:gridCol w="1032889">
                  <a:extLst>
                    <a:ext uri="{9D8B030D-6E8A-4147-A177-3AD203B41FA5}">
                      <a16:colId xmlns:a16="http://schemas.microsoft.com/office/drawing/2014/main" val="2813570045"/>
                    </a:ext>
                  </a:extLst>
                </a:gridCol>
                <a:gridCol w="1032889">
                  <a:extLst>
                    <a:ext uri="{9D8B030D-6E8A-4147-A177-3AD203B41FA5}">
                      <a16:colId xmlns:a16="http://schemas.microsoft.com/office/drawing/2014/main" val="4098363385"/>
                    </a:ext>
                  </a:extLst>
                </a:gridCol>
              </a:tblGrid>
              <a:tr h="292755">
                <a:tc rowSpan="3">
                  <a:txBody>
                    <a:bodyPr/>
                    <a:lstStyle/>
                    <a:p>
                      <a:pPr algn="ctr" rtl="0"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solidFill>
                      <a:schemeClr val="bg1">
                        <a:lumMod val="95000"/>
                      </a:schemeClr>
                    </a:solidFill>
                  </a:tcPr>
                </a:tc>
                <a:tc rowSpan="3">
                  <a:txBody>
                    <a:bodyPr/>
                    <a:lstStyle/>
                    <a:p>
                      <a:pPr algn="ctr" rtl="0"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R5.4.1</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algn="ctr" rtl="0"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利用者数</a:t>
                      </a:r>
                    </a:p>
                    <a:p>
                      <a:pPr algn="ctr" rtl="0" fontAlgn="ctr"/>
                      <a:r>
                        <a:rPr lang="en-US" sz="1400" b="0" i="0" u="none" strike="noStrike" dirty="0">
                          <a:solidFill>
                            <a:srgbClr val="000000"/>
                          </a:solidFill>
                          <a:effectLst/>
                          <a:latin typeface="Meiryo UI" panose="020B0604030504040204" pitchFamily="50" charset="-128"/>
                          <a:ea typeface="Meiryo UI" panose="020B0604030504040204" pitchFamily="50" charset="-128"/>
                        </a:rPr>
                        <a:t>（ａ）</a:t>
                      </a:r>
                    </a:p>
                  </a:txBody>
                  <a:tcPr marL="9525" marR="9525" marT="9525"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solidFill>
                      <a:schemeClr val="bg1">
                        <a:lumMod val="95000"/>
                      </a:schemeClr>
                    </a:solidFill>
                  </a:tcPr>
                </a:tc>
                <a:tc rowSpan="2" gridSpan="2">
                  <a:txBody>
                    <a:bodyPr/>
                    <a:lstStyle/>
                    <a:p>
                      <a:pPr algn="ctr" rtl="0"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支援学校を卒業後に</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algn="ctr" rtl="0"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直接利用した者</a:t>
                      </a:r>
                    </a:p>
                  </a:txBody>
                  <a:tcPr marL="9525" marR="9525" marT="9525" marB="0" anchor="ctr">
                    <a:lnL w="12700" cap="flat" cmpd="sng" algn="ctr">
                      <a:solidFill>
                        <a:srgbClr val="A5A5A5"/>
                      </a:solidFill>
                      <a:prstDash val="solid"/>
                      <a:round/>
                      <a:headEnd type="none" w="med" len="med"/>
                      <a:tailEnd type="none" w="med" len="med"/>
                    </a:lnL>
                    <a:lnR>
                      <a:noFill/>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solidFill>
                      <a:schemeClr val="bg1">
                        <a:lumMod val="95000"/>
                      </a:schemeClr>
                    </a:solidFill>
                  </a:tcPr>
                </a:tc>
                <a:tc rowSpan="2" hMerge="1">
                  <a:txBody>
                    <a:bodyPr/>
                    <a:lstStyle/>
                    <a:p>
                      <a:endParaRPr kumimoji="1" lang="ja-JP" altLang="en-US"/>
                    </a:p>
                  </a:txBody>
                  <a:tcPr/>
                </a:tc>
                <a:tc gridSpan="2">
                  <a:txBody>
                    <a:bodyPr/>
                    <a:lstStyle/>
                    <a:p>
                      <a:pPr algn="ctr" rtl="0" fontAlgn="ctr"/>
                      <a:r>
                        <a:rPr lang="ja-JP" altLang="en-US" sz="1400" b="0" i="0" u="none" strike="noStrike">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a:noFill/>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extLst>
                  <a:ext uri="{0D108BD9-81ED-4DB2-BD59-A6C34878D82A}">
                    <a16:rowId xmlns:a16="http://schemas.microsoft.com/office/drawing/2014/main" val="2382480032"/>
                  </a:ext>
                </a:extLst>
              </a:tr>
              <a:tr h="292755">
                <a:tc vMerge="1">
                  <a:txBody>
                    <a:bodyPr/>
                    <a:lstStyle/>
                    <a:p>
                      <a:endParaRPr kumimoji="1" lang="ja-JP" altLang="en-US"/>
                    </a:p>
                  </a:txBody>
                  <a:tcPr/>
                </a:tc>
                <a:tc vMerge="1">
                  <a:txBody>
                    <a:bodyPr/>
                    <a:lstStyle/>
                    <a:p>
                      <a:pPr algn="ctr" rtl="0" fontAlgn="ctr"/>
                      <a:endParaRPr lang="en-US"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a:noFill/>
                    </a:lnT>
                    <a:lnB>
                      <a:noFill/>
                    </a:lnB>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ctr" rtl="0" fontAlgn="ctr"/>
                      <a:r>
                        <a:rPr lang="en-US" sz="1400" b="0" i="0" u="none" strike="noStrike" dirty="0" smtClean="0">
                          <a:solidFill>
                            <a:srgbClr val="000000"/>
                          </a:solidFill>
                          <a:effectLst/>
                          <a:latin typeface="Meiryo UI" panose="020B0604030504040204" pitchFamily="50" charset="-128"/>
                          <a:ea typeface="Meiryo UI" panose="020B0604030504040204" pitchFamily="50" charset="-128"/>
                        </a:rPr>
                        <a:t>R</a:t>
                      </a: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5</a:t>
                      </a:r>
                      <a:r>
                        <a:rPr lang="en-US" sz="1400" b="0" i="0" u="none" strike="noStrike" dirty="0" smtClean="0">
                          <a:solidFill>
                            <a:srgbClr val="000000"/>
                          </a:solidFill>
                          <a:effectLst/>
                          <a:latin typeface="Meiryo UI" panose="020B0604030504040204" pitchFamily="50" charset="-128"/>
                          <a:ea typeface="Meiryo UI" panose="020B0604030504040204" pitchFamily="50" charset="-128"/>
                        </a:rPr>
                        <a:t>.3</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卒業生</a:t>
                      </a:r>
                    </a:p>
                  </a:txBody>
                  <a:tcPr marL="9525" marR="9525" marT="9525"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solidFill>
                      <a:schemeClr val="bg1">
                        <a:lumMod val="95000"/>
                      </a:schemeClr>
                    </a:solidFill>
                  </a:tcPr>
                </a:tc>
                <a:tc hMerge="1">
                  <a:txBody>
                    <a:bodyPr/>
                    <a:lstStyle/>
                    <a:p>
                      <a:endParaRPr kumimoji="1" lang="ja-JP" altLang="en-US"/>
                    </a:p>
                  </a:txBody>
                  <a:tcPr/>
                </a:tc>
                <a:extLst>
                  <a:ext uri="{0D108BD9-81ED-4DB2-BD59-A6C34878D82A}">
                    <a16:rowId xmlns:a16="http://schemas.microsoft.com/office/drawing/2014/main" val="3496896543"/>
                  </a:ext>
                </a:extLst>
              </a:tr>
              <a:tr h="292755">
                <a:tc vMerge="1">
                  <a:txBody>
                    <a:bodyPr/>
                    <a:lstStyle/>
                    <a:p>
                      <a:endParaRPr kumimoji="1" lang="ja-JP" altLang="en-US"/>
                    </a:p>
                  </a:txBody>
                  <a:tcPr/>
                </a:tc>
                <a:tc vMerge="1">
                  <a:txBody>
                    <a:bodyPr/>
                    <a:lstStyle/>
                    <a:p>
                      <a:pPr algn="ctr" fontAlgn="ct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a:noFill/>
                    </a:lnT>
                    <a:lnB w="12700" cap="flat" cmpd="sng" algn="ctr">
                      <a:solidFill>
                        <a:srgbClr val="A5A5A5"/>
                      </a:solidFill>
                      <a:prstDash val="solid"/>
                      <a:round/>
                      <a:headEnd type="none" w="med" len="med"/>
                      <a:tailEnd type="none" w="med" len="med"/>
                    </a:lnB>
                  </a:tcPr>
                </a:tc>
                <a:tc>
                  <a:txBody>
                    <a:bodyPr/>
                    <a:lstStyle/>
                    <a:p>
                      <a:pPr algn="ctr" rtl="0" fontAlgn="ctr"/>
                      <a:r>
                        <a:rPr lang="en-US" sz="1400" b="0" i="0" u="none" strike="noStrike">
                          <a:solidFill>
                            <a:srgbClr val="000000"/>
                          </a:solidFill>
                          <a:effectLst/>
                          <a:latin typeface="Meiryo UI" panose="020B0604030504040204" pitchFamily="50" charset="-128"/>
                          <a:ea typeface="Meiryo UI" panose="020B0604030504040204" pitchFamily="50" charset="-128"/>
                        </a:rPr>
                        <a:t>（ｂ）</a:t>
                      </a:r>
                    </a:p>
                  </a:txBody>
                  <a:tcPr marL="9525" marR="9525" marT="9525" marB="0" anchor="ctr">
                    <a:lnL w="12700" cap="flat" cmpd="sng" algn="ctr">
                      <a:solidFill>
                        <a:srgbClr val="A5A5A5"/>
                      </a:solidFill>
                      <a:prstDash val="solid"/>
                      <a:round/>
                      <a:headEnd type="none" w="med" len="med"/>
                      <a:tailEnd type="none" w="med" len="med"/>
                    </a:lnL>
                    <a:lnR w="6350" cap="flat" cmpd="sng" algn="ctr">
                      <a:solidFill>
                        <a:srgbClr val="7F7F7F"/>
                      </a:solidFill>
                      <a:prstDash val="dot"/>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solidFill>
                      <a:schemeClr val="bg1">
                        <a:lumMod val="95000"/>
                      </a:schemeClr>
                    </a:solidFill>
                  </a:tcPr>
                </a:tc>
                <a:tc>
                  <a:txBody>
                    <a:bodyPr/>
                    <a:lstStyle/>
                    <a:p>
                      <a:pPr algn="ctr" rtl="0" fontAlgn="ctr"/>
                      <a:r>
                        <a:rPr lang="en-US" sz="1400" b="0" i="0" u="none" strike="noStrike">
                          <a:solidFill>
                            <a:srgbClr val="000000"/>
                          </a:solidFill>
                          <a:effectLst/>
                          <a:latin typeface="Meiryo UI" panose="020B0604030504040204" pitchFamily="50" charset="-128"/>
                          <a:ea typeface="Meiryo UI" panose="020B0604030504040204" pitchFamily="50" charset="-128"/>
                        </a:rPr>
                        <a:t>（ｂ/ａ）</a:t>
                      </a:r>
                    </a:p>
                  </a:txBody>
                  <a:tcPr marL="9525" marR="9525" marT="9525" marB="0" anchor="ctr">
                    <a:lnL w="6350" cap="flat" cmpd="sng" algn="ctr">
                      <a:solidFill>
                        <a:srgbClr val="7F7F7F"/>
                      </a:solidFill>
                      <a:prstDash val="dot"/>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solidFill>
                      <a:schemeClr val="bg1">
                        <a:lumMod val="95000"/>
                      </a:schemeClr>
                    </a:solidFill>
                  </a:tcPr>
                </a:tc>
                <a:tc>
                  <a:txBody>
                    <a:bodyPr/>
                    <a:lstStyle/>
                    <a:p>
                      <a:pPr algn="ctr" rtl="0" fontAlgn="ctr"/>
                      <a:r>
                        <a:rPr lang="en-US" sz="1400" b="0" i="0" u="none" strike="noStrike">
                          <a:solidFill>
                            <a:srgbClr val="000000"/>
                          </a:solidFill>
                          <a:effectLst/>
                          <a:latin typeface="Meiryo UI" panose="020B0604030504040204" pitchFamily="50" charset="-128"/>
                          <a:ea typeface="Meiryo UI" panose="020B0604030504040204" pitchFamily="50" charset="-128"/>
                        </a:rPr>
                        <a:t>（ｃ）</a:t>
                      </a:r>
                    </a:p>
                  </a:txBody>
                  <a:tcPr marL="9525" marR="9525" marT="9525" marB="0" anchor="ctr">
                    <a:lnL w="12700" cap="flat" cmpd="sng" algn="ctr">
                      <a:solidFill>
                        <a:srgbClr val="A5A5A5"/>
                      </a:solidFill>
                      <a:prstDash val="solid"/>
                      <a:round/>
                      <a:headEnd type="none" w="med" len="med"/>
                      <a:tailEnd type="none" w="med" len="med"/>
                    </a:lnL>
                    <a:lnR w="6350" cap="flat" cmpd="sng" algn="ctr">
                      <a:solidFill>
                        <a:srgbClr val="7F7F7F"/>
                      </a:solidFill>
                      <a:prstDash val="dot"/>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solidFill>
                      <a:schemeClr val="bg1">
                        <a:lumMod val="95000"/>
                      </a:schemeClr>
                    </a:solidFill>
                  </a:tcPr>
                </a:tc>
                <a:tc>
                  <a:txBody>
                    <a:bodyPr/>
                    <a:lstStyle/>
                    <a:p>
                      <a:pPr algn="ctr" rtl="0" fontAlgn="ctr"/>
                      <a:r>
                        <a:rPr lang="en-US" sz="1400" b="0" i="0" u="none" strike="noStrike" dirty="0">
                          <a:solidFill>
                            <a:srgbClr val="000000"/>
                          </a:solidFill>
                          <a:effectLst/>
                          <a:latin typeface="Meiryo UI" panose="020B0604030504040204" pitchFamily="50" charset="-128"/>
                          <a:ea typeface="Meiryo UI" panose="020B0604030504040204" pitchFamily="50" charset="-128"/>
                        </a:rPr>
                        <a:t>（ｃ/ａ）</a:t>
                      </a:r>
                    </a:p>
                  </a:txBody>
                  <a:tcPr marL="9525" marR="9525" marT="9525" marB="0" anchor="ctr">
                    <a:lnL w="6350" cap="flat" cmpd="sng" algn="ctr">
                      <a:solidFill>
                        <a:srgbClr val="7F7F7F"/>
                      </a:solidFill>
                      <a:prstDash val="dot"/>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34440327"/>
                  </a:ext>
                </a:extLst>
              </a:tr>
              <a:tr h="292755">
                <a:tc>
                  <a:txBody>
                    <a:bodyPr/>
                    <a:lstStyle/>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就労移行支援</a:t>
                      </a:r>
                    </a:p>
                  </a:txBody>
                  <a:tcPr marL="0" marR="0" marT="0"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tc>
                  <a:txBody>
                    <a:bodyPr/>
                    <a:lstStyle/>
                    <a:p>
                      <a:pPr algn="r" fontAlgn="ct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rPr>
                        <a:t>3,801</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150</a:t>
                      </a:r>
                    </a:p>
                  </a:txBody>
                  <a:tcPr marL="0" marR="0" marT="0" marB="0" anchor="ctr">
                    <a:lnL w="12700" cap="flat" cmpd="sng" algn="ctr">
                      <a:solidFill>
                        <a:srgbClr val="A5A5A5"/>
                      </a:solidFill>
                      <a:prstDash val="solid"/>
                      <a:round/>
                      <a:headEnd type="none" w="med" len="med"/>
                      <a:tailEnd type="none" w="med" len="med"/>
                    </a:lnL>
                    <a:lnR w="6350" cap="flat" cmpd="sng" algn="ctr">
                      <a:solidFill>
                        <a:srgbClr val="7F7F7F"/>
                      </a:solidFill>
                      <a:prstDash val="dot"/>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3.9%</a:t>
                      </a:r>
                    </a:p>
                  </a:txBody>
                  <a:tcPr marL="0" marR="0" marT="0" marB="0" anchor="ctr">
                    <a:lnL w="6350" cap="flat" cmpd="sng" algn="ctr">
                      <a:solidFill>
                        <a:srgbClr val="7F7F7F"/>
                      </a:solidFill>
                      <a:prstDash val="dot"/>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60</a:t>
                      </a:r>
                    </a:p>
                  </a:txBody>
                  <a:tcPr marL="0" marR="0" marT="0" marB="0" anchor="ctr">
                    <a:lnL w="12700" cap="flat" cmpd="sng" algn="ctr">
                      <a:solidFill>
                        <a:srgbClr val="A5A5A5"/>
                      </a:solidFill>
                      <a:prstDash val="solid"/>
                      <a:round/>
                      <a:headEnd type="none" w="med" len="med"/>
                      <a:tailEnd type="none" w="med" len="med"/>
                    </a:lnL>
                    <a:lnR w="6350" cap="flat" cmpd="sng" algn="ctr">
                      <a:solidFill>
                        <a:srgbClr val="7F7F7F"/>
                      </a:solidFill>
                      <a:prstDash val="dot"/>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1.6%</a:t>
                      </a:r>
                    </a:p>
                  </a:txBody>
                  <a:tcPr marL="0" marR="0" marT="0" marB="0" anchor="ctr">
                    <a:lnL w="6350" cap="flat" cmpd="sng" algn="ctr">
                      <a:solidFill>
                        <a:srgbClr val="7F7F7F"/>
                      </a:solidFill>
                      <a:prstDash val="dot"/>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extLst>
                  <a:ext uri="{0D108BD9-81ED-4DB2-BD59-A6C34878D82A}">
                    <a16:rowId xmlns:a16="http://schemas.microsoft.com/office/drawing/2014/main" val="1055076673"/>
                  </a:ext>
                </a:extLst>
              </a:tr>
              <a:tr h="292755">
                <a:tc>
                  <a:txBody>
                    <a:bodyPr/>
                    <a:lstStyle/>
                    <a:p>
                      <a:pPr algn="ctr" fontAlgn="ct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就労継続支援Ａ型</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tc>
                  <a:txBody>
                    <a:bodyPr/>
                    <a:lstStyle/>
                    <a:p>
                      <a:pPr algn="r" fontAlgn="ct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rPr>
                        <a:t>8,303</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167</a:t>
                      </a:r>
                    </a:p>
                  </a:txBody>
                  <a:tcPr marL="0" marR="0" marT="0" marB="0" anchor="ctr">
                    <a:lnL w="12700" cap="flat" cmpd="sng" algn="ctr">
                      <a:solidFill>
                        <a:srgbClr val="A5A5A5"/>
                      </a:solidFill>
                      <a:prstDash val="solid"/>
                      <a:round/>
                      <a:headEnd type="none" w="med" len="med"/>
                      <a:tailEnd type="none" w="med" len="med"/>
                    </a:lnL>
                    <a:lnR w="6350" cap="flat" cmpd="sng" algn="ctr">
                      <a:solidFill>
                        <a:srgbClr val="7F7F7F"/>
                      </a:solidFill>
                      <a:prstDash val="dot"/>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2.0%</a:t>
                      </a:r>
                    </a:p>
                  </a:txBody>
                  <a:tcPr marL="0" marR="0" marT="0" marB="0" anchor="ctr">
                    <a:lnL w="6350" cap="flat" cmpd="sng" algn="ctr">
                      <a:solidFill>
                        <a:srgbClr val="7F7F7F"/>
                      </a:solidFill>
                      <a:prstDash val="dot"/>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30</a:t>
                      </a:r>
                    </a:p>
                  </a:txBody>
                  <a:tcPr marL="0" marR="0" marT="0" marB="0" anchor="ctr">
                    <a:lnL w="12700" cap="flat" cmpd="sng" algn="ctr">
                      <a:solidFill>
                        <a:srgbClr val="A5A5A5"/>
                      </a:solidFill>
                      <a:prstDash val="solid"/>
                      <a:round/>
                      <a:headEnd type="none" w="med" len="med"/>
                      <a:tailEnd type="none" w="med" len="med"/>
                    </a:lnL>
                    <a:lnR w="6350" cap="flat" cmpd="sng" algn="ctr">
                      <a:solidFill>
                        <a:srgbClr val="7F7F7F"/>
                      </a:solidFill>
                      <a:prstDash val="dot"/>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0.4%</a:t>
                      </a:r>
                    </a:p>
                  </a:txBody>
                  <a:tcPr marL="0" marR="0" marT="0" marB="0" anchor="ctr">
                    <a:lnL w="6350" cap="flat" cmpd="sng" algn="ctr">
                      <a:solidFill>
                        <a:srgbClr val="7F7F7F"/>
                      </a:solidFill>
                      <a:prstDash val="dot"/>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extLst>
                  <a:ext uri="{0D108BD9-81ED-4DB2-BD59-A6C34878D82A}">
                    <a16:rowId xmlns:a16="http://schemas.microsoft.com/office/drawing/2014/main" val="3359650789"/>
                  </a:ext>
                </a:extLst>
              </a:tr>
              <a:tr h="292755">
                <a:tc>
                  <a:txBody>
                    <a:bodyPr/>
                    <a:lstStyle/>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就労継続</a:t>
                      </a: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支援</a:t>
                      </a: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Ｂ</a:t>
                      </a:r>
                      <a:r>
                        <a:rPr lang="ja-JP" altLang="en-US" sz="1400" b="0" i="0" u="none" strike="noStrike" dirty="0" smtClean="0">
                          <a:solidFill>
                            <a:schemeClr val="tx1"/>
                          </a:solidFill>
                          <a:effectLst/>
                          <a:latin typeface="Meiryo UI" panose="020B0604030504040204" pitchFamily="50" charset="-128"/>
                          <a:ea typeface="Meiryo UI" panose="020B0604030504040204" pitchFamily="50" charset="-128"/>
                        </a:rPr>
                        <a:t>型</a:t>
                      </a:r>
                      <a:endParaRPr lang="ja-JP" altLang="en-US" sz="14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25400" cap="flat" cmpd="dbl" algn="ctr">
                      <a:solidFill>
                        <a:srgbClr val="A5A5A5"/>
                      </a:solidFill>
                      <a:prstDash val="solid"/>
                      <a:round/>
                      <a:headEnd type="none" w="med" len="med"/>
                      <a:tailEnd type="none" w="med" len="med"/>
                    </a:lnB>
                  </a:tcPr>
                </a:tc>
                <a:tc>
                  <a:txBody>
                    <a:bodyPr/>
                    <a:lstStyle/>
                    <a:p>
                      <a:pPr algn="r" fontAlgn="ct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rPr>
                        <a:t>26,501</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25400" cap="flat" cmpd="dbl" algn="ctr">
                      <a:solidFill>
                        <a:srgbClr val="A5A5A5"/>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2,182</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A5A5A5"/>
                      </a:solidFill>
                      <a:prstDash val="solid"/>
                      <a:round/>
                      <a:headEnd type="none" w="med" len="med"/>
                      <a:tailEnd type="none" w="med" len="med"/>
                    </a:lnL>
                    <a:lnR w="6350" cap="flat" cmpd="sng" algn="ctr">
                      <a:solidFill>
                        <a:srgbClr val="7F7F7F"/>
                      </a:solidFill>
                      <a:prstDash val="dot"/>
                      <a:round/>
                      <a:headEnd type="none" w="med" len="med"/>
                      <a:tailEnd type="none" w="med" len="med"/>
                    </a:lnR>
                    <a:lnT w="12700" cap="flat" cmpd="sng" algn="ctr">
                      <a:solidFill>
                        <a:srgbClr val="A5A5A5"/>
                      </a:solidFill>
                      <a:prstDash val="solid"/>
                      <a:round/>
                      <a:headEnd type="none" w="med" len="med"/>
                      <a:tailEnd type="none" w="med" len="med"/>
                    </a:lnT>
                    <a:lnB w="25400" cap="flat" cmpd="dbl" algn="ctr">
                      <a:solidFill>
                        <a:srgbClr val="A5A5A5"/>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8.2%</a:t>
                      </a:r>
                    </a:p>
                  </a:txBody>
                  <a:tcPr marL="0" marR="0" marT="0" marB="0" anchor="ctr">
                    <a:lnL w="6350" cap="flat" cmpd="sng" algn="ctr">
                      <a:solidFill>
                        <a:srgbClr val="7F7F7F"/>
                      </a:solidFill>
                      <a:prstDash val="dot"/>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25400" cap="flat" cmpd="dbl" algn="ctr">
                      <a:solidFill>
                        <a:srgbClr val="A5A5A5"/>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259</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A5A5A5"/>
                      </a:solidFill>
                      <a:prstDash val="solid"/>
                      <a:round/>
                      <a:headEnd type="none" w="med" len="med"/>
                      <a:tailEnd type="none" w="med" len="med"/>
                    </a:lnL>
                    <a:lnR w="6350" cap="flat" cmpd="sng" algn="ctr">
                      <a:solidFill>
                        <a:srgbClr val="7F7F7F"/>
                      </a:solidFill>
                      <a:prstDash val="dot"/>
                      <a:round/>
                      <a:headEnd type="none" w="med" len="med"/>
                      <a:tailEnd type="none" w="med" len="med"/>
                    </a:lnR>
                    <a:lnT w="12700" cap="flat" cmpd="sng" algn="ctr">
                      <a:solidFill>
                        <a:srgbClr val="A5A5A5"/>
                      </a:solidFill>
                      <a:prstDash val="solid"/>
                      <a:round/>
                      <a:headEnd type="none" w="med" len="med"/>
                      <a:tailEnd type="none" w="med" len="med"/>
                    </a:lnT>
                    <a:lnB w="25400" cap="flat" cmpd="dbl" algn="ctr">
                      <a:solidFill>
                        <a:srgbClr val="A5A5A5"/>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1.0%</a:t>
                      </a:r>
                    </a:p>
                  </a:txBody>
                  <a:tcPr marL="0" marR="0" marT="0" marB="0" anchor="ctr">
                    <a:lnL w="6350" cap="flat" cmpd="sng" algn="ctr">
                      <a:solidFill>
                        <a:srgbClr val="7F7F7F"/>
                      </a:solidFill>
                      <a:prstDash val="dot"/>
                      <a:round/>
                      <a:headEnd type="none" w="med" len="med"/>
                      <a:tailEnd type="none" w="med" len="med"/>
                    </a:lnL>
                    <a:lnR w="12700" cap="flat" cmpd="sng" algn="ctr">
                      <a:solidFill>
                        <a:srgbClr val="A5A5A5"/>
                      </a:solidFill>
                      <a:prstDash val="solid"/>
                      <a:round/>
                      <a:headEnd type="none" w="med" len="med"/>
                      <a:tailEnd type="none" w="med" len="med"/>
                    </a:lnR>
                    <a:lnT w="12700" cap="flat" cmpd="sng" algn="ctr">
                      <a:solidFill>
                        <a:srgbClr val="A5A5A5"/>
                      </a:solidFill>
                      <a:prstDash val="solid"/>
                      <a:round/>
                      <a:headEnd type="none" w="med" len="med"/>
                      <a:tailEnd type="none" w="med" len="med"/>
                    </a:lnT>
                    <a:lnB w="25400" cap="flat" cmpd="dbl" algn="ctr">
                      <a:solidFill>
                        <a:srgbClr val="A5A5A5"/>
                      </a:solidFill>
                      <a:prstDash val="solid"/>
                      <a:round/>
                      <a:headEnd type="none" w="med" len="med"/>
                      <a:tailEnd type="none" w="med" len="med"/>
                    </a:lnB>
                  </a:tcPr>
                </a:tc>
                <a:extLst>
                  <a:ext uri="{0D108BD9-81ED-4DB2-BD59-A6C34878D82A}">
                    <a16:rowId xmlns:a16="http://schemas.microsoft.com/office/drawing/2014/main" val="1395574003"/>
                  </a:ext>
                </a:extLst>
              </a:tr>
              <a:tr h="303598">
                <a:tc>
                  <a:txBody>
                    <a:bodyPr/>
                    <a:lstStyle/>
                    <a:p>
                      <a:pPr algn="ctr" fontAlgn="ctr"/>
                      <a:r>
                        <a:rPr lang="ja-JP" altLang="en-US" sz="1400" b="0" i="0" u="none" strike="noStrike" dirty="0">
                          <a:solidFill>
                            <a:schemeClr val="tx1"/>
                          </a:solidFill>
                          <a:effectLst/>
                          <a:latin typeface="Meiryo UI" panose="020B0604030504040204" pitchFamily="50" charset="-128"/>
                          <a:ea typeface="Meiryo UI" panose="020B0604030504040204" pitchFamily="50" charset="-128"/>
                        </a:rPr>
                        <a:t>合計</a:t>
                      </a:r>
                    </a:p>
                  </a:txBody>
                  <a:tcPr marL="0" marR="0" marT="0"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25400" cap="flat" cmpd="dbl"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tc>
                  <a:txBody>
                    <a:bodyPr/>
                    <a:lstStyle/>
                    <a:p>
                      <a:pPr algn="r" fontAlgn="ctr"/>
                      <a:r>
                        <a:rPr lang="en-US" altLang="ja-JP" sz="1400" b="0" i="0" u="none" strike="noStrike" dirty="0" smtClean="0">
                          <a:solidFill>
                            <a:schemeClr val="tx1"/>
                          </a:solidFill>
                          <a:effectLst/>
                          <a:latin typeface="Meiryo UI" panose="020B0604030504040204" pitchFamily="50" charset="-128"/>
                          <a:ea typeface="Meiryo UI" panose="020B0604030504040204" pitchFamily="50" charset="-128"/>
                        </a:rPr>
                        <a:t>38,605</a:t>
                      </a:r>
                      <a:endParaRPr lang="en-US" altLang="ja-JP" sz="14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A5A5A5"/>
                      </a:solidFill>
                      <a:prstDash val="solid"/>
                      <a:round/>
                      <a:headEnd type="none" w="med" len="med"/>
                      <a:tailEnd type="none" w="med" len="med"/>
                    </a:lnL>
                    <a:lnR w="12700" cap="flat" cmpd="sng" algn="ctr">
                      <a:solidFill>
                        <a:srgbClr val="A5A5A5"/>
                      </a:solidFill>
                      <a:prstDash val="solid"/>
                      <a:round/>
                      <a:headEnd type="none" w="med" len="med"/>
                      <a:tailEnd type="none" w="med" len="med"/>
                    </a:lnR>
                    <a:lnT w="25400" cap="flat" cmpd="dbl"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2,499</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A5A5A5"/>
                      </a:solidFill>
                      <a:prstDash val="solid"/>
                      <a:round/>
                      <a:headEnd type="none" w="med" len="med"/>
                      <a:tailEnd type="none" w="med" len="med"/>
                    </a:lnL>
                    <a:lnR w="6350" cap="flat" cmpd="sng" algn="ctr">
                      <a:solidFill>
                        <a:srgbClr val="7F7F7F"/>
                      </a:solidFill>
                      <a:prstDash val="dot"/>
                      <a:round/>
                      <a:headEnd type="none" w="med" len="med"/>
                      <a:tailEnd type="none" w="med" len="med"/>
                    </a:lnR>
                    <a:lnT w="25400" cap="flat" cmpd="dbl"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6.5%</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7F7F7F"/>
                      </a:solidFill>
                      <a:prstDash val="dot"/>
                      <a:round/>
                      <a:headEnd type="none" w="med" len="med"/>
                      <a:tailEnd type="none" w="med" len="med"/>
                    </a:lnL>
                    <a:lnR w="12700" cap="flat" cmpd="sng" algn="ctr">
                      <a:solidFill>
                        <a:srgbClr val="A5A5A5"/>
                      </a:solidFill>
                      <a:prstDash val="solid"/>
                      <a:round/>
                      <a:headEnd type="none" w="med" len="med"/>
                      <a:tailEnd type="none" w="med" len="med"/>
                    </a:lnR>
                    <a:lnT w="25400" cap="flat" cmpd="dbl"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349</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rgbClr val="A5A5A5"/>
                      </a:solidFill>
                      <a:prstDash val="solid"/>
                      <a:round/>
                      <a:headEnd type="none" w="med" len="med"/>
                      <a:tailEnd type="none" w="med" len="med"/>
                    </a:lnL>
                    <a:lnR w="6350" cap="flat" cmpd="sng" algn="ctr">
                      <a:solidFill>
                        <a:srgbClr val="7F7F7F"/>
                      </a:solidFill>
                      <a:prstDash val="dot"/>
                      <a:round/>
                      <a:headEnd type="none" w="med" len="med"/>
                      <a:tailEnd type="none" w="med" len="med"/>
                    </a:lnR>
                    <a:lnT w="25400" cap="flat" cmpd="dbl"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0.9%</a:t>
                      </a:r>
                    </a:p>
                  </a:txBody>
                  <a:tcPr marL="0" marR="0" marT="0" marB="0" anchor="ctr">
                    <a:lnL w="6350" cap="flat" cmpd="sng" algn="ctr">
                      <a:solidFill>
                        <a:srgbClr val="7F7F7F"/>
                      </a:solidFill>
                      <a:prstDash val="dot"/>
                      <a:round/>
                      <a:headEnd type="none" w="med" len="med"/>
                      <a:tailEnd type="none" w="med" len="med"/>
                    </a:lnL>
                    <a:lnR w="12700" cap="flat" cmpd="sng" algn="ctr">
                      <a:solidFill>
                        <a:srgbClr val="A5A5A5"/>
                      </a:solidFill>
                      <a:prstDash val="solid"/>
                      <a:round/>
                      <a:headEnd type="none" w="med" len="med"/>
                      <a:tailEnd type="none" w="med" len="med"/>
                    </a:lnR>
                    <a:lnT w="25400" cap="flat" cmpd="dbl" algn="ctr">
                      <a:solidFill>
                        <a:srgbClr val="A5A5A5"/>
                      </a:solidFill>
                      <a:prstDash val="solid"/>
                      <a:round/>
                      <a:headEnd type="none" w="med" len="med"/>
                      <a:tailEnd type="none" w="med" len="med"/>
                    </a:lnT>
                    <a:lnB w="12700" cap="flat" cmpd="sng" algn="ctr">
                      <a:solidFill>
                        <a:srgbClr val="A5A5A5"/>
                      </a:solidFill>
                      <a:prstDash val="solid"/>
                      <a:round/>
                      <a:headEnd type="none" w="med" len="med"/>
                      <a:tailEnd type="none" w="med" len="med"/>
                    </a:lnB>
                  </a:tcPr>
                </a:tc>
                <a:extLst>
                  <a:ext uri="{0D108BD9-81ED-4DB2-BD59-A6C34878D82A}">
                    <a16:rowId xmlns:a16="http://schemas.microsoft.com/office/drawing/2014/main" val="2443953582"/>
                  </a:ext>
                </a:extLst>
              </a:tr>
            </a:tbl>
          </a:graphicData>
        </a:graphic>
      </p:graphicFrame>
      <p:sp>
        <p:nvSpPr>
          <p:cNvPr id="7" name="テキスト ボックス 6"/>
          <p:cNvSpPr txBox="1"/>
          <p:nvPr/>
        </p:nvSpPr>
        <p:spPr>
          <a:xfrm>
            <a:off x="469579" y="476271"/>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019662" y="3908786"/>
            <a:ext cx="7265130" cy="1092607"/>
          </a:xfrm>
          <a:prstGeom prst="rect">
            <a:avLst/>
          </a:prstGeom>
          <a:noFill/>
        </p:spPr>
        <p:txBody>
          <a:bodyPr wrap="none" rtlCol="0">
            <a:spAutoFit/>
          </a:bodyPr>
          <a:lstStyle/>
          <a:p>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参考（教育庁提供データ）</a:t>
            </a:r>
            <a:r>
              <a:rPr lang="en-US" altLang="ja-JP" sz="1600" dirty="0" smtClean="0">
                <a:latin typeface="Meiryo UI" panose="020B0604030504040204" pitchFamily="50" charset="-128"/>
                <a:ea typeface="Meiryo UI" panose="020B0604030504040204" pitchFamily="50" charset="-128"/>
              </a:rPr>
              <a:t>】</a:t>
            </a:r>
          </a:p>
          <a:p>
            <a:endParaRPr lang="en-US" altLang="ja-JP" sz="800" dirty="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令和</a:t>
            </a:r>
            <a:r>
              <a:rPr lang="ja-JP" altLang="en-US" sz="1600" dirty="0" smtClean="0">
                <a:latin typeface="Meiryo UI" panose="020B0604030504040204" pitchFamily="50" charset="-128"/>
                <a:ea typeface="Meiryo UI" panose="020B0604030504040204" pitchFamily="50" charset="-128"/>
              </a:rPr>
              <a:t>５年</a:t>
            </a:r>
            <a:r>
              <a:rPr lang="ja-JP" altLang="en-US" sz="1600" dirty="0">
                <a:latin typeface="Meiryo UI" panose="020B0604030504040204" pitchFamily="50" charset="-128"/>
                <a:ea typeface="Meiryo UI" panose="020B0604030504040204" pitchFamily="50" charset="-128"/>
              </a:rPr>
              <a:t>３</a:t>
            </a:r>
            <a:r>
              <a:rPr lang="ja-JP" altLang="en-US" sz="1600" dirty="0" smtClean="0">
                <a:latin typeface="Meiryo UI" panose="020B0604030504040204" pitchFamily="50" charset="-128"/>
                <a:ea typeface="Meiryo UI" panose="020B0604030504040204" pitchFamily="50" charset="-128"/>
              </a:rPr>
              <a:t>月</a:t>
            </a:r>
            <a:r>
              <a:rPr lang="ja-JP" altLang="en-US" sz="1600" dirty="0">
                <a:latin typeface="Meiryo UI" panose="020B0604030504040204" pitchFamily="50" charset="-128"/>
                <a:ea typeface="Meiryo UI" panose="020B0604030504040204" pitchFamily="50" charset="-128"/>
              </a:rPr>
              <a:t>の支援学校卒業生のうち、就労系福祉サービスを利用している者の割合</a:t>
            </a:r>
            <a:endParaRPr lang="en-US" altLang="ja-JP" sz="1600" dirty="0">
              <a:latin typeface="Meiryo UI" panose="020B0604030504040204" pitchFamily="50" charset="-128"/>
              <a:ea typeface="Meiryo UI" panose="020B0604030504040204" pitchFamily="50" charset="-128"/>
            </a:endParaRPr>
          </a:p>
          <a:p>
            <a:endParaRPr lang="en-US" altLang="ja-JP" sz="5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　</a:t>
            </a:r>
            <a:r>
              <a:rPr lang="en-US" altLang="ja-JP" sz="2000" b="1" dirty="0">
                <a:latin typeface="Meiryo UI" panose="020B0604030504040204" pitchFamily="50" charset="-128"/>
                <a:ea typeface="Meiryo UI" panose="020B0604030504040204" pitchFamily="50" charset="-128"/>
              </a:rPr>
              <a:t>29.0</a:t>
            </a:r>
            <a:r>
              <a:rPr lang="ja-JP" altLang="en-US" sz="2000" b="1"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380</a:t>
            </a:r>
            <a:r>
              <a:rPr lang="ja-JP" altLang="en-US" sz="1600" dirty="0" smtClean="0">
                <a:latin typeface="Meiryo UI" panose="020B0604030504040204" pitchFamily="50" charset="-128"/>
                <a:ea typeface="Meiryo UI" panose="020B0604030504040204" pitchFamily="50" charset="-128"/>
              </a:rPr>
              <a:t>人</a:t>
            </a:r>
            <a:r>
              <a:rPr lang="en-US" altLang="ja-JP" sz="1600" dirty="0" smtClean="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1,312</a:t>
            </a:r>
            <a:r>
              <a:rPr lang="ja-JP" altLang="en-US" sz="1600" dirty="0" smtClean="0">
                <a:latin typeface="Meiryo UI" panose="020B0604030504040204" pitchFamily="50" charset="-128"/>
                <a:ea typeface="Meiryo UI" panose="020B0604030504040204" pitchFamily="50" charset="-128"/>
              </a:rPr>
              <a:t>人（</a:t>
            </a:r>
            <a:r>
              <a:rPr lang="en-US" altLang="ja-JP" sz="1600" dirty="0" smtClean="0">
                <a:latin typeface="Meiryo UI" panose="020B0604030504040204" pitchFamily="50" charset="-128"/>
                <a:ea typeface="Meiryo UI" panose="020B0604030504040204" pitchFamily="50" charset="-128"/>
              </a:rPr>
              <a:t>R5.3</a:t>
            </a:r>
            <a:r>
              <a:rPr lang="ja-JP" altLang="en-US" sz="1600" dirty="0">
                <a:latin typeface="Meiryo UI" panose="020B0604030504040204" pitchFamily="50" charset="-128"/>
                <a:ea typeface="Meiryo UI" panose="020B0604030504040204" pitchFamily="50" charset="-128"/>
              </a:rPr>
              <a:t>府内支援学校卒業生））</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21949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7C2ABA0-2C79-4E71-91B6-07983140A210}" type="slidenum">
              <a:rPr kumimoji="1" lang="ja-JP" altLang="en-US" smtClean="0"/>
              <a:t>11</a:t>
            </a:fld>
            <a:endParaRPr kumimoji="1" lang="ja-JP" altLang="en-US" dirty="0"/>
          </a:p>
        </p:txBody>
      </p:sp>
      <p:sp>
        <p:nvSpPr>
          <p:cNvPr id="4" name="テキスト ボックス 3"/>
          <p:cNvSpPr txBox="1"/>
          <p:nvPr/>
        </p:nvSpPr>
        <p:spPr>
          <a:xfrm>
            <a:off x="1909787" y="962889"/>
            <a:ext cx="5227713" cy="338554"/>
          </a:xfrm>
          <a:prstGeom prst="rect">
            <a:avLst/>
          </a:prstGeom>
          <a:noFill/>
        </p:spPr>
        <p:txBody>
          <a:bodyPr wrap="none" rtlCol="0">
            <a:spAutoFit/>
          </a:bodyPr>
          <a:lstStyle/>
          <a:p>
            <a:pPr algn="ctr"/>
            <a:r>
              <a:rPr kumimoji="1" lang="ja-JP" altLang="en-US" sz="1600" b="1" dirty="0">
                <a:latin typeface="Meiryo UI" panose="020B0604030504040204" pitchFamily="50" charset="-128"/>
                <a:ea typeface="Meiryo UI" panose="020B0604030504040204" pitchFamily="50" charset="-128"/>
              </a:rPr>
              <a:t>府内の就労移行支援事業所数の推移</a:t>
            </a:r>
            <a:r>
              <a:rPr kumimoji="1" lang="ja-JP" altLang="en-US" sz="1400" dirty="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各年</a:t>
            </a:r>
            <a:r>
              <a:rPr lang="ja-JP" altLang="en-US" sz="1400" dirty="0">
                <a:latin typeface="Meiryo UI" panose="020B0604030504040204" pitchFamily="50" charset="-128"/>
                <a:ea typeface="Meiryo UI" panose="020B0604030504040204" pitchFamily="50" charset="-128"/>
              </a:rPr>
              <a:t>４</a:t>
            </a:r>
            <a:r>
              <a:rPr kumimoji="1" lang="ja-JP" altLang="en-US" sz="1400" dirty="0" smtClean="0">
                <a:latin typeface="Meiryo UI" panose="020B0604030504040204" pitchFamily="50" charset="-128"/>
                <a:ea typeface="Meiryo UI" panose="020B0604030504040204" pitchFamily="50" charset="-128"/>
              </a:rPr>
              <a:t>月</a:t>
            </a:r>
            <a:r>
              <a:rPr kumimoji="1" lang="ja-JP" altLang="en-US" sz="1400" dirty="0">
                <a:latin typeface="Meiryo UI" panose="020B0604030504040204" pitchFamily="50" charset="-128"/>
                <a:ea typeface="Meiryo UI" panose="020B0604030504040204" pitchFamily="50" charset="-128"/>
              </a:rPr>
              <a:t>１日時点）</a:t>
            </a:r>
          </a:p>
        </p:txBody>
      </p:sp>
      <p:sp>
        <p:nvSpPr>
          <p:cNvPr id="10" name="テキスト ボックス 9"/>
          <p:cNvSpPr txBox="1"/>
          <p:nvPr/>
        </p:nvSpPr>
        <p:spPr>
          <a:xfrm>
            <a:off x="7713635" y="1155236"/>
            <a:ext cx="1603429" cy="230832"/>
          </a:xfrm>
          <a:prstGeom prst="rect">
            <a:avLst/>
          </a:prstGeom>
          <a:noFill/>
        </p:spPr>
        <p:txBody>
          <a:bodyPr wrap="square" rtlCol="0">
            <a:spAutoFit/>
          </a:bodyPr>
          <a:lstStyle/>
          <a:p>
            <a:r>
              <a:rPr lang="ja-JP" altLang="en-US" sz="900" dirty="0">
                <a:latin typeface="Meiryo UI" panose="020B0604030504040204" pitchFamily="50" charset="-128"/>
                <a:ea typeface="Meiryo UI" panose="020B0604030504040204" pitchFamily="50" charset="-128"/>
              </a:rPr>
              <a:t>出典：国保連データ</a:t>
            </a:r>
            <a:endParaRPr lang="en-US" altLang="ja-JP" sz="9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469579" y="476271"/>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633338678"/>
              </p:ext>
            </p:extLst>
          </p:nvPr>
        </p:nvGraphicFramePr>
        <p:xfrm>
          <a:off x="112279" y="1556462"/>
          <a:ext cx="4411363" cy="4351336"/>
        </p:xfrm>
        <a:graphic>
          <a:graphicData uri="http://schemas.openxmlformats.org/drawingml/2006/table">
            <a:tbl>
              <a:tblPr bandRow="1">
                <a:tableStyleId>{8799B23B-EC83-4686-B30A-512413B5E67A}</a:tableStyleId>
              </a:tblPr>
              <a:tblGrid>
                <a:gridCol w="843603">
                  <a:extLst>
                    <a:ext uri="{9D8B030D-6E8A-4147-A177-3AD203B41FA5}">
                      <a16:colId xmlns:a16="http://schemas.microsoft.com/office/drawing/2014/main" val="1520177582"/>
                    </a:ext>
                  </a:extLst>
                </a:gridCol>
                <a:gridCol w="658800">
                  <a:extLst>
                    <a:ext uri="{9D8B030D-6E8A-4147-A177-3AD203B41FA5}">
                      <a16:colId xmlns:a16="http://schemas.microsoft.com/office/drawing/2014/main" val="2605256500"/>
                    </a:ext>
                  </a:extLst>
                </a:gridCol>
                <a:gridCol w="581792">
                  <a:extLst>
                    <a:ext uri="{9D8B030D-6E8A-4147-A177-3AD203B41FA5}">
                      <a16:colId xmlns:a16="http://schemas.microsoft.com/office/drawing/2014/main" val="819799863"/>
                    </a:ext>
                  </a:extLst>
                </a:gridCol>
                <a:gridCol w="581792">
                  <a:extLst>
                    <a:ext uri="{9D8B030D-6E8A-4147-A177-3AD203B41FA5}">
                      <a16:colId xmlns:a16="http://schemas.microsoft.com/office/drawing/2014/main" val="3982958752"/>
                    </a:ext>
                  </a:extLst>
                </a:gridCol>
                <a:gridCol w="581792">
                  <a:extLst>
                    <a:ext uri="{9D8B030D-6E8A-4147-A177-3AD203B41FA5}">
                      <a16:colId xmlns:a16="http://schemas.microsoft.com/office/drawing/2014/main" val="1726097361"/>
                    </a:ext>
                  </a:extLst>
                </a:gridCol>
                <a:gridCol w="581792">
                  <a:extLst>
                    <a:ext uri="{9D8B030D-6E8A-4147-A177-3AD203B41FA5}">
                      <a16:colId xmlns:a16="http://schemas.microsoft.com/office/drawing/2014/main" val="4094890332"/>
                    </a:ext>
                  </a:extLst>
                </a:gridCol>
                <a:gridCol w="581792">
                  <a:extLst>
                    <a:ext uri="{9D8B030D-6E8A-4147-A177-3AD203B41FA5}">
                      <a16:colId xmlns:a16="http://schemas.microsoft.com/office/drawing/2014/main" val="1563483153"/>
                    </a:ext>
                  </a:extLst>
                </a:gridCol>
              </a:tblGrid>
              <a:tr h="197788">
                <a:tc>
                  <a:txBody>
                    <a:bodyPr/>
                    <a:lstStyle/>
                    <a:p>
                      <a:pPr algn="ctr" fontAlgn="ctr"/>
                      <a:r>
                        <a:rPr lang="ja-JP" altLang="en-US" sz="900" b="0" i="0" u="none" strike="noStrike" dirty="0" err="1">
                          <a:solidFill>
                            <a:srgbClr val="000000"/>
                          </a:solidFill>
                          <a:effectLst/>
                          <a:latin typeface="Meiryo UI" panose="020B0604030504040204" pitchFamily="50" charset="-128"/>
                          <a:ea typeface="Meiryo UI" panose="020B0604030504040204" pitchFamily="50" charset="-128"/>
                        </a:rPr>
                        <a:t>障がい</a:t>
                      </a: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福祉圏域</a:t>
                      </a:r>
                    </a:p>
                  </a:txBody>
                  <a:tcPr marL="0" marR="0" marT="0" marB="0" anchor="ct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市町村</a:t>
                      </a:r>
                    </a:p>
                  </a:txBody>
                  <a:tcPr marL="0" marR="0" marT="0" marB="0" anchor="ctr"/>
                </a:tc>
                <a:tc>
                  <a:txBody>
                    <a:bodyPr/>
                    <a:lstStyle/>
                    <a:p>
                      <a:pPr algn="ctr" fontAlgn="ctr"/>
                      <a:r>
                        <a:rPr lang="en-US" sz="900" b="0" i="0" u="none" strike="noStrike" dirty="0" smtClean="0">
                          <a:solidFill>
                            <a:srgbClr val="000000"/>
                          </a:solidFill>
                          <a:effectLst/>
                          <a:latin typeface="Meiryo UI" panose="020B0604030504040204" pitchFamily="50" charset="-128"/>
                          <a:ea typeface="Meiryo UI" panose="020B0604030504040204" pitchFamily="50" charset="-128"/>
                        </a:rPr>
                        <a:t>H31.4</a:t>
                      </a:r>
                      <a:endParaRPr 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sz="900" b="0" i="0" u="none" strike="noStrike" dirty="0" smtClean="0">
                          <a:solidFill>
                            <a:srgbClr val="000000"/>
                          </a:solidFill>
                          <a:effectLst/>
                          <a:latin typeface="Meiryo UI" panose="020B0604030504040204" pitchFamily="50" charset="-128"/>
                          <a:ea typeface="Meiryo UI" panose="020B0604030504040204" pitchFamily="50" charset="-128"/>
                        </a:rPr>
                        <a:t>R2.4</a:t>
                      </a:r>
                      <a:endParaRPr 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sz="900" b="0" i="0" u="none" strike="noStrike" dirty="0" smtClean="0">
                          <a:solidFill>
                            <a:srgbClr val="000000"/>
                          </a:solidFill>
                          <a:effectLst/>
                          <a:latin typeface="Meiryo UI" panose="020B0604030504040204" pitchFamily="50" charset="-128"/>
                          <a:ea typeface="Meiryo UI" panose="020B0604030504040204" pitchFamily="50" charset="-128"/>
                        </a:rPr>
                        <a:t>R3.4</a:t>
                      </a:r>
                      <a:endParaRPr 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sz="900" b="0" i="0" u="none" strike="noStrike" dirty="0" smtClean="0">
                          <a:solidFill>
                            <a:srgbClr val="000000"/>
                          </a:solidFill>
                          <a:effectLst/>
                          <a:latin typeface="Meiryo UI" panose="020B0604030504040204" pitchFamily="50" charset="-128"/>
                          <a:ea typeface="Meiryo UI" panose="020B0604030504040204" pitchFamily="50" charset="-128"/>
                        </a:rPr>
                        <a:t>R4.4</a:t>
                      </a:r>
                      <a:endParaRPr 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sz="900" b="0" i="0" u="none" strike="noStrike" dirty="0" smtClean="0">
                          <a:solidFill>
                            <a:srgbClr val="000000"/>
                          </a:solidFill>
                          <a:effectLst/>
                          <a:latin typeface="Meiryo UI" panose="020B0604030504040204" pitchFamily="50" charset="-128"/>
                          <a:ea typeface="Meiryo UI" panose="020B0604030504040204" pitchFamily="50" charset="-128"/>
                        </a:rPr>
                        <a:t>R5.4</a:t>
                      </a:r>
                      <a:endParaRPr 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463078293"/>
                  </a:ext>
                </a:extLst>
              </a:tr>
              <a:tr h="197788">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大阪市</a:t>
                      </a:r>
                    </a:p>
                  </a:txBody>
                  <a:tcPr marL="0" marR="0" marT="0" marB="0" anchor="ct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大阪市</a:t>
                      </a: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158</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157</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171</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180</a:t>
                      </a: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185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3121795928"/>
                  </a:ext>
                </a:extLst>
              </a:tr>
              <a:tr h="197788">
                <a:tc rowSpan="4">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豊能北</a:t>
                      </a:r>
                    </a:p>
                  </a:txBody>
                  <a:tcPr marL="0" marR="0" marT="0" marB="0" anchor="ctr">
                    <a:noFill/>
                  </a:tcP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池田市</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tc>
                <a:extLst>
                  <a:ext uri="{0D108BD9-81ED-4DB2-BD59-A6C34878D82A}">
                    <a16:rowId xmlns:a16="http://schemas.microsoft.com/office/drawing/2014/main" val="3191583785"/>
                  </a:ext>
                </a:extLst>
              </a:tr>
              <a:tr h="197788">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箕面市</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tc>
                <a:extLst>
                  <a:ext uri="{0D108BD9-81ED-4DB2-BD59-A6C34878D82A}">
                    <a16:rowId xmlns:a16="http://schemas.microsoft.com/office/drawing/2014/main" val="43902044"/>
                  </a:ext>
                </a:extLst>
              </a:tr>
              <a:tr h="197788">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豊能町</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extLst>
                  <a:ext uri="{0D108BD9-81ED-4DB2-BD59-A6C34878D82A}">
                    <a16:rowId xmlns:a16="http://schemas.microsoft.com/office/drawing/2014/main" val="1474452061"/>
                  </a:ext>
                </a:extLst>
              </a:tr>
              <a:tr h="197788">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能勢町</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tc>
                <a:extLst>
                  <a:ext uri="{0D108BD9-81ED-4DB2-BD59-A6C34878D82A}">
                    <a16:rowId xmlns:a16="http://schemas.microsoft.com/office/drawing/2014/main" val="3829868628"/>
                  </a:ext>
                </a:extLst>
              </a:tr>
              <a:tr h="197788">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豊能豊中</a:t>
                      </a:r>
                    </a:p>
                  </a:txBody>
                  <a:tcPr marL="0" marR="0" marT="0" marB="0" anchor="ctr">
                    <a:no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豊中市</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8</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0" marR="0" marT="0" marB="0" anchor="ctr"/>
                </a:tc>
                <a:extLst>
                  <a:ext uri="{0D108BD9-81ED-4DB2-BD59-A6C34878D82A}">
                    <a16:rowId xmlns:a16="http://schemas.microsoft.com/office/drawing/2014/main" val="3851305122"/>
                  </a:ext>
                </a:extLst>
              </a:tr>
              <a:tr h="197788">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豊能吹田</a:t>
                      </a:r>
                    </a:p>
                  </a:txBody>
                  <a:tcPr marL="0" marR="0" marT="0" marB="0" anchor="ct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吹田市</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8</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8</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8</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0" marR="0" marT="0" marB="0" anchor="ctr"/>
                </a:tc>
                <a:extLst>
                  <a:ext uri="{0D108BD9-81ED-4DB2-BD59-A6C34878D82A}">
                    <a16:rowId xmlns:a16="http://schemas.microsoft.com/office/drawing/2014/main" val="760201312"/>
                  </a:ext>
                </a:extLst>
              </a:tr>
              <a:tr h="197788">
                <a:tc rowSpan="3">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三島</a:t>
                      </a:r>
                    </a:p>
                  </a:txBody>
                  <a:tcPr marL="0" marR="0" marT="0" marB="0" anchor="ctr">
                    <a:no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茨木市</a:t>
                      </a: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2290740536"/>
                  </a:ext>
                </a:extLst>
              </a:tr>
              <a:tr h="197788">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摂津市</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tc>
                <a:extLst>
                  <a:ext uri="{0D108BD9-81ED-4DB2-BD59-A6C34878D82A}">
                    <a16:rowId xmlns:a16="http://schemas.microsoft.com/office/drawing/2014/main" val="3818880709"/>
                  </a:ext>
                </a:extLst>
              </a:tr>
              <a:tr h="197788">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島本町</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tc>
                <a:extLst>
                  <a:ext uri="{0D108BD9-81ED-4DB2-BD59-A6C34878D82A}">
                    <a16:rowId xmlns:a16="http://schemas.microsoft.com/office/drawing/2014/main" val="2684254931"/>
                  </a:ext>
                </a:extLst>
              </a:tr>
              <a:tr h="197788">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三島高槻</a:t>
                      </a:r>
                    </a:p>
                  </a:txBody>
                  <a:tcPr marL="0" marR="0" marT="0" marB="0" anchor="ct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高槻市</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9</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a:t>
                      </a:r>
                    </a:p>
                  </a:txBody>
                  <a:tcPr marL="0" marR="0" marT="0" marB="0" anchor="ctr"/>
                </a:tc>
                <a:extLst>
                  <a:ext uri="{0D108BD9-81ED-4DB2-BD59-A6C34878D82A}">
                    <a16:rowId xmlns:a16="http://schemas.microsoft.com/office/drawing/2014/main" val="1656950178"/>
                  </a:ext>
                </a:extLst>
              </a:tr>
              <a:tr h="197788">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北河内枚方</a:t>
                      </a:r>
                    </a:p>
                  </a:txBody>
                  <a:tcPr marL="0" marR="0" marT="0" marB="0" anchor="ctr">
                    <a:no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枚方市</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11</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11</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13</a:t>
                      </a:r>
                    </a:p>
                  </a:txBody>
                  <a:tcPr marL="0" marR="0" marT="0" marB="0" anchor="ctr"/>
                </a:tc>
                <a:extLst>
                  <a:ext uri="{0D108BD9-81ED-4DB2-BD59-A6C34878D82A}">
                    <a16:rowId xmlns:a16="http://schemas.microsoft.com/office/drawing/2014/main" val="2982586446"/>
                  </a:ext>
                </a:extLst>
              </a:tr>
              <a:tr h="197788">
                <a:tc>
                  <a:txBody>
                    <a:bodyPr/>
                    <a:lstStyle/>
                    <a:p>
                      <a:pPr algn="ctr" fontAlgn="ctr"/>
                      <a:r>
                        <a:rPr lang="zh-CN" altLang="en-US" sz="900" b="0" i="0" u="none" strike="noStrike">
                          <a:solidFill>
                            <a:srgbClr val="000000"/>
                          </a:solidFill>
                          <a:effectLst/>
                          <a:latin typeface="Meiryo UI" panose="020B0604030504040204" pitchFamily="50" charset="-128"/>
                          <a:ea typeface="Meiryo UI" panose="020B0604030504040204" pitchFamily="50" charset="-128"/>
                        </a:rPr>
                        <a:t>北河内寝屋川</a:t>
                      </a:r>
                    </a:p>
                  </a:txBody>
                  <a:tcPr marL="0" marR="0" marT="0" marB="0" anchor="ct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寝屋川市</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898494599"/>
                  </a:ext>
                </a:extLst>
              </a:tr>
              <a:tr h="197788">
                <a:tc rowSpan="2">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北河内西</a:t>
                      </a:r>
                    </a:p>
                  </a:txBody>
                  <a:tcPr marL="0" marR="0" marT="0" marB="0" anchor="ctr">
                    <a:no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守口市</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0" marR="0" marT="0" marB="0" anchor="ctr"/>
                </a:tc>
                <a:extLst>
                  <a:ext uri="{0D108BD9-81ED-4DB2-BD59-A6C34878D82A}">
                    <a16:rowId xmlns:a16="http://schemas.microsoft.com/office/drawing/2014/main" val="2900623290"/>
                  </a:ext>
                </a:extLst>
              </a:tr>
              <a:tr h="197788">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門真市</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0" marR="0" marT="0" marB="0" anchor="ctr"/>
                </a:tc>
                <a:extLst>
                  <a:ext uri="{0D108BD9-81ED-4DB2-BD59-A6C34878D82A}">
                    <a16:rowId xmlns:a16="http://schemas.microsoft.com/office/drawing/2014/main" val="915185919"/>
                  </a:ext>
                </a:extLst>
              </a:tr>
              <a:tr h="197788">
                <a:tc rowSpan="3">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北河内東</a:t>
                      </a:r>
                    </a:p>
                  </a:txBody>
                  <a:tcPr marL="0" marR="0" marT="0" marB="0" anchor="ctr">
                    <a:noFill/>
                  </a:tcP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大東市</a:t>
                      </a: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565474474"/>
                  </a:ext>
                </a:extLst>
              </a:tr>
              <a:tr h="197788">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四條畷市</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tc>
                <a:extLst>
                  <a:ext uri="{0D108BD9-81ED-4DB2-BD59-A6C34878D82A}">
                    <a16:rowId xmlns:a16="http://schemas.microsoft.com/office/drawing/2014/main" val="736731738"/>
                  </a:ext>
                </a:extLst>
              </a:tr>
              <a:tr h="197788">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交野市</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0" marR="0" marT="0" marB="0" anchor="ctr"/>
                </a:tc>
                <a:extLst>
                  <a:ext uri="{0D108BD9-81ED-4DB2-BD59-A6C34878D82A}">
                    <a16:rowId xmlns:a16="http://schemas.microsoft.com/office/drawing/2014/main" val="3714507640"/>
                  </a:ext>
                </a:extLst>
              </a:tr>
              <a:tr h="197788">
                <a:tc rowSpan="2">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中河内南</a:t>
                      </a:r>
                    </a:p>
                  </a:txBody>
                  <a:tcPr marL="0" marR="0" marT="0" marB="0" anchor="ct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八尾市</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7</a:t>
                      </a:r>
                    </a:p>
                  </a:txBody>
                  <a:tcPr marL="0" marR="0" marT="0" marB="0" anchor="ctr"/>
                </a:tc>
                <a:extLst>
                  <a:ext uri="{0D108BD9-81ED-4DB2-BD59-A6C34878D82A}">
                    <a16:rowId xmlns:a16="http://schemas.microsoft.com/office/drawing/2014/main" val="335407577"/>
                  </a:ext>
                </a:extLst>
              </a:tr>
              <a:tr h="197788">
                <a:tc vMerge="1">
                  <a:txBody>
                    <a:bodyPr/>
                    <a:lstStyle/>
                    <a:p>
                      <a:pPr algn="ctr"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柏原市</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tc>
                <a:extLst>
                  <a:ext uri="{0D108BD9-81ED-4DB2-BD59-A6C34878D82A}">
                    <a16:rowId xmlns:a16="http://schemas.microsoft.com/office/drawing/2014/main" val="941588947"/>
                  </a:ext>
                </a:extLst>
              </a:tr>
              <a:tr h="197788">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中河内東大阪</a:t>
                      </a:r>
                    </a:p>
                  </a:txBody>
                  <a:tcPr marL="0" marR="0" marT="0" marB="0" anchor="ctr"/>
                </a:tc>
                <a:tc>
                  <a:txBody>
                    <a:bodyPr/>
                    <a:lstStyle/>
                    <a:p>
                      <a:pPr algn="ctr"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東大阪市</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18</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16</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12</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10</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9</a:t>
                      </a:r>
                    </a:p>
                  </a:txBody>
                  <a:tcPr marL="0" marR="0" marT="0" marB="0" anchor="ctr"/>
                </a:tc>
                <a:extLst>
                  <a:ext uri="{0D108BD9-81ED-4DB2-BD59-A6C34878D82A}">
                    <a16:rowId xmlns:a16="http://schemas.microsoft.com/office/drawing/2014/main" val="3188044652"/>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1829103739"/>
              </p:ext>
            </p:extLst>
          </p:nvPr>
        </p:nvGraphicFramePr>
        <p:xfrm>
          <a:off x="4626592" y="1556462"/>
          <a:ext cx="4348853" cy="4666917"/>
        </p:xfrm>
        <a:graphic>
          <a:graphicData uri="http://schemas.openxmlformats.org/drawingml/2006/table">
            <a:tbl>
              <a:tblPr bandRow="1">
                <a:tableStyleId>{8799B23B-EC83-4686-B30A-512413B5E67A}</a:tableStyleId>
              </a:tblPr>
              <a:tblGrid>
                <a:gridCol w="842400">
                  <a:extLst>
                    <a:ext uri="{9D8B030D-6E8A-4147-A177-3AD203B41FA5}">
                      <a16:colId xmlns:a16="http://schemas.microsoft.com/office/drawing/2014/main" val="249974385"/>
                    </a:ext>
                  </a:extLst>
                </a:gridCol>
                <a:gridCol w="658853">
                  <a:extLst>
                    <a:ext uri="{9D8B030D-6E8A-4147-A177-3AD203B41FA5}">
                      <a16:colId xmlns:a16="http://schemas.microsoft.com/office/drawing/2014/main" val="1907875535"/>
                    </a:ext>
                  </a:extLst>
                </a:gridCol>
                <a:gridCol w="569520">
                  <a:extLst>
                    <a:ext uri="{9D8B030D-6E8A-4147-A177-3AD203B41FA5}">
                      <a16:colId xmlns:a16="http://schemas.microsoft.com/office/drawing/2014/main" val="3280682023"/>
                    </a:ext>
                  </a:extLst>
                </a:gridCol>
                <a:gridCol w="569520">
                  <a:extLst>
                    <a:ext uri="{9D8B030D-6E8A-4147-A177-3AD203B41FA5}">
                      <a16:colId xmlns:a16="http://schemas.microsoft.com/office/drawing/2014/main" val="3299304274"/>
                    </a:ext>
                  </a:extLst>
                </a:gridCol>
                <a:gridCol w="569520">
                  <a:extLst>
                    <a:ext uri="{9D8B030D-6E8A-4147-A177-3AD203B41FA5}">
                      <a16:colId xmlns:a16="http://schemas.microsoft.com/office/drawing/2014/main" val="1430067882"/>
                    </a:ext>
                  </a:extLst>
                </a:gridCol>
                <a:gridCol w="569520">
                  <a:extLst>
                    <a:ext uri="{9D8B030D-6E8A-4147-A177-3AD203B41FA5}">
                      <a16:colId xmlns:a16="http://schemas.microsoft.com/office/drawing/2014/main" val="2898843326"/>
                    </a:ext>
                  </a:extLst>
                </a:gridCol>
                <a:gridCol w="569520">
                  <a:extLst>
                    <a:ext uri="{9D8B030D-6E8A-4147-A177-3AD203B41FA5}">
                      <a16:colId xmlns:a16="http://schemas.microsoft.com/office/drawing/2014/main" val="1641322912"/>
                    </a:ext>
                  </a:extLst>
                </a:gridCol>
              </a:tblGrid>
              <a:tr h="189189">
                <a:tc>
                  <a:txBody>
                    <a:bodyPr/>
                    <a:lstStyle/>
                    <a:p>
                      <a:pPr algn="ctr" fontAlgn="ctr"/>
                      <a:r>
                        <a:rPr lang="ja-JP" altLang="en-US" sz="900" b="0" i="0" u="none" strike="noStrike" dirty="0" err="1">
                          <a:solidFill>
                            <a:srgbClr val="000000"/>
                          </a:solidFill>
                          <a:effectLst/>
                          <a:latin typeface="Meiryo UI" panose="020B0604030504040204" pitchFamily="50" charset="-128"/>
                          <a:ea typeface="Meiryo UI" panose="020B0604030504040204" pitchFamily="50" charset="-128"/>
                        </a:rPr>
                        <a:t>障がい</a:t>
                      </a: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福祉圏域</a:t>
                      </a:r>
                    </a:p>
                  </a:txBody>
                  <a:tcPr marL="0" marR="0" marT="0" marB="0" anchor="ct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市町村</a:t>
                      </a:r>
                    </a:p>
                  </a:txBody>
                  <a:tcPr marL="0" marR="0" marT="0" marB="0" anchor="ctr"/>
                </a:tc>
                <a:tc>
                  <a:txBody>
                    <a:bodyPr/>
                    <a:lstStyle/>
                    <a:p>
                      <a:pPr algn="ctr" fontAlgn="ctr"/>
                      <a:r>
                        <a:rPr lang="en-US" sz="900" b="0" i="0" u="none" strike="noStrike" dirty="0" smtClean="0">
                          <a:solidFill>
                            <a:srgbClr val="000000"/>
                          </a:solidFill>
                          <a:effectLst/>
                          <a:latin typeface="Meiryo UI" panose="020B0604030504040204" pitchFamily="50" charset="-128"/>
                          <a:ea typeface="Meiryo UI" panose="020B0604030504040204" pitchFamily="50" charset="-128"/>
                        </a:rPr>
                        <a:t>H31.4</a:t>
                      </a:r>
                      <a:endParaRPr 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sz="900" b="0" i="0" u="none" strike="noStrike" dirty="0" smtClean="0">
                          <a:solidFill>
                            <a:srgbClr val="000000"/>
                          </a:solidFill>
                          <a:effectLst/>
                          <a:latin typeface="Meiryo UI" panose="020B0604030504040204" pitchFamily="50" charset="-128"/>
                          <a:ea typeface="Meiryo UI" panose="020B0604030504040204" pitchFamily="50" charset="-128"/>
                        </a:rPr>
                        <a:t>R2.4</a:t>
                      </a:r>
                      <a:endParaRPr 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sz="900" b="0" i="0" u="none" strike="noStrike" dirty="0" smtClean="0">
                          <a:solidFill>
                            <a:srgbClr val="000000"/>
                          </a:solidFill>
                          <a:effectLst/>
                          <a:latin typeface="Meiryo UI" panose="020B0604030504040204" pitchFamily="50" charset="-128"/>
                          <a:ea typeface="Meiryo UI" panose="020B0604030504040204" pitchFamily="50" charset="-128"/>
                        </a:rPr>
                        <a:t>R3.4</a:t>
                      </a:r>
                      <a:endParaRPr 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sz="900" b="0" i="0" u="none" strike="noStrike" dirty="0" smtClean="0">
                          <a:solidFill>
                            <a:srgbClr val="000000"/>
                          </a:solidFill>
                          <a:effectLst/>
                          <a:latin typeface="Meiryo UI" panose="020B0604030504040204" pitchFamily="50" charset="-128"/>
                          <a:ea typeface="Meiryo UI" panose="020B0604030504040204" pitchFamily="50" charset="-128"/>
                        </a:rPr>
                        <a:t>R4.4</a:t>
                      </a:r>
                      <a:endParaRPr 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sz="900" b="0" i="0" u="none" strike="noStrike" dirty="0" smtClean="0">
                          <a:solidFill>
                            <a:srgbClr val="000000"/>
                          </a:solidFill>
                          <a:effectLst/>
                          <a:latin typeface="Meiryo UI" panose="020B0604030504040204" pitchFamily="50" charset="-128"/>
                          <a:ea typeface="Meiryo UI" panose="020B0604030504040204" pitchFamily="50" charset="-128"/>
                        </a:rPr>
                        <a:t>R5.4</a:t>
                      </a:r>
                      <a:endParaRPr 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894323443"/>
                  </a:ext>
                </a:extLst>
              </a:tr>
              <a:tr h="189189">
                <a:tc rowSpan="3">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南河内北</a:t>
                      </a:r>
                    </a:p>
                  </a:txBody>
                  <a:tcPr marL="0" marR="0" marT="0" marB="0" anchor="ct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松原市</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extLst>
                  <a:ext uri="{0D108BD9-81ED-4DB2-BD59-A6C34878D82A}">
                    <a16:rowId xmlns:a16="http://schemas.microsoft.com/office/drawing/2014/main" val="4000073173"/>
                  </a:ext>
                </a:extLst>
              </a:tr>
              <a:tr h="189189">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羽曳野市</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tc>
                <a:extLst>
                  <a:ext uri="{0D108BD9-81ED-4DB2-BD59-A6C34878D82A}">
                    <a16:rowId xmlns:a16="http://schemas.microsoft.com/office/drawing/2014/main" val="3942972395"/>
                  </a:ext>
                </a:extLst>
              </a:tr>
              <a:tr h="189189">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藤井寺市</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ctr"/>
                </a:tc>
                <a:extLst>
                  <a:ext uri="{0D108BD9-81ED-4DB2-BD59-A6C34878D82A}">
                    <a16:rowId xmlns:a16="http://schemas.microsoft.com/office/drawing/2014/main" val="4199221982"/>
                  </a:ext>
                </a:extLst>
              </a:tr>
              <a:tr h="189189">
                <a:tc rowSpan="6">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南河内南</a:t>
                      </a:r>
                    </a:p>
                  </a:txBody>
                  <a:tcPr marL="0" marR="0" marT="0" marB="0" anchor="ctr">
                    <a:noFill/>
                  </a:tcP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富田林市</a:t>
                      </a: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tc>
                <a:extLst>
                  <a:ext uri="{0D108BD9-81ED-4DB2-BD59-A6C34878D82A}">
                    <a16:rowId xmlns:a16="http://schemas.microsoft.com/office/drawing/2014/main" val="3841221262"/>
                  </a:ext>
                </a:extLst>
              </a:tr>
              <a:tr h="189189">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河内長野市</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tc>
                <a:extLst>
                  <a:ext uri="{0D108BD9-81ED-4DB2-BD59-A6C34878D82A}">
                    <a16:rowId xmlns:a16="http://schemas.microsoft.com/office/drawing/2014/main" val="421722113"/>
                  </a:ext>
                </a:extLst>
              </a:tr>
              <a:tr h="189189">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大阪狭山市</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tc>
                <a:extLst>
                  <a:ext uri="{0D108BD9-81ED-4DB2-BD59-A6C34878D82A}">
                    <a16:rowId xmlns:a16="http://schemas.microsoft.com/office/drawing/2014/main" val="3495723943"/>
                  </a:ext>
                </a:extLst>
              </a:tr>
              <a:tr h="189189">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河南町</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extLst>
                  <a:ext uri="{0D108BD9-81ED-4DB2-BD59-A6C34878D82A}">
                    <a16:rowId xmlns:a16="http://schemas.microsoft.com/office/drawing/2014/main" val="4023040127"/>
                  </a:ext>
                </a:extLst>
              </a:tr>
              <a:tr h="189189">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太子町</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extLst>
                  <a:ext uri="{0D108BD9-81ED-4DB2-BD59-A6C34878D82A}">
                    <a16:rowId xmlns:a16="http://schemas.microsoft.com/office/drawing/2014/main" val="3029944359"/>
                  </a:ext>
                </a:extLst>
              </a:tr>
              <a:tr h="189189">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千早赤阪村</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extLst>
                  <a:ext uri="{0D108BD9-81ED-4DB2-BD59-A6C34878D82A}">
                    <a16:rowId xmlns:a16="http://schemas.microsoft.com/office/drawing/2014/main" val="2529693190"/>
                  </a:ext>
                </a:extLst>
              </a:tr>
              <a:tr h="189189">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堺市</a:t>
                      </a:r>
                    </a:p>
                  </a:txBody>
                  <a:tcPr marL="0" marR="0" marT="0" marB="0" anchor="ctr">
                    <a:noFill/>
                  </a:tcP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堺市</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a:t>
                      </a: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25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25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26</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26</a:t>
                      </a:r>
                    </a:p>
                  </a:txBody>
                  <a:tcPr marL="0" marR="0" marT="0" marB="0" anchor="ctr"/>
                </a:tc>
                <a:extLst>
                  <a:ext uri="{0D108BD9-81ED-4DB2-BD59-A6C34878D82A}">
                    <a16:rowId xmlns:a16="http://schemas.microsoft.com/office/drawing/2014/main" val="2821816361"/>
                  </a:ext>
                </a:extLst>
              </a:tr>
              <a:tr h="189189">
                <a:tc rowSpan="4">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泉州北</a:t>
                      </a:r>
                    </a:p>
                  </a:txBody>
                  <a:tcPr marL="0" marR="0" marT="0" marB="0" anchor="ct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泉大津市</a:t>
                      </a: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685443294"/>
                  </a:ext>
                </a:extLst>
              </a:tr>
              <a:tr h="189189">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和泉市</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7</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8</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8</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0" marR="0" marT="0" marB="0" anchor="ctr"/>
                </a:tc>
                <a:extLst>
                  <a:ext uri="{0D108BD9-81ED-4DB2-BD59-A6C34878D82A}">
                    <a16:rowId xmlns:a16="http://schemas.microsoft.com/office/drawing/2014/main" val="2055624093"/>
                  </a:ext>
                </a:extLst>
              </a:tr>
              <a:tr h="189189">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高石市</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2</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tc>
                <a:extLst>
                  <a:ext uri="{0D108BD9-81ED-4DB2-BD59-A6C34878D82A}">
                    <a16:rowId xmlns:a16="http://schemas.microsoft.com/office/drawing/2014/main" val="2074810997"/>
                  </a:ext>
                </a:extLst>
              </a:tr>
              <a:tr h="189189">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忠岡町</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tc>
                <a:extLst>
                  <a:ext uri="{0D108BD9-81ED-4DB2-BD59-A6C34878D82A}">
                    <a16:rowId xmlns:a16="http://schemas.microsoft.com/office/drawing/2014/main" val="2485590723"/>
                  </a:ext>
                </a:extLst>
              </a:tr>
              <a:tr h="189189">
                <a:tc rowSpan="2">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泉州中</a:t>
                      </a:r>
                    </a:p>
                  </a:txBody>
                  <a:tcPr marL="0" marR="0" marT="0" marB="0" anchor="ct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岸和田市</a:t>
                      </a: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0" marR="0" marT="0" marB="0" anchor="ctr"/>
                </a:tc>
                <a:extLst>
                  <a:ext uri="{0D108BD9-81ED-4DB2-BD59-A6C34878D82A}">
                    <a16:rowId xmlns:a16="http://schemas.microsoft.com/office/drawing/2014/main" val="1580919786"/>
                  </a:ext>
                </a:extLst>
              </a:tr>
              <a:tr h="189189">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貝塚市</a:t>
                      </a: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971546909"/>
                  </a:ext>
                </a:extLst>
              </a:tr>
              <a:tr h="189189">
                <a:tc rowSpan="6">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泉州南</a:t>
                      </a:r>
                    </a:p>
                  </a:txBody>
                  <a:tcPr marL="0" marR="0" marT="0" marB="0" anchor="ct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泉佐野市</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ctr"/>
                </a:tc>
                <a:tc>
                  <a:txBody>
                    <a:bodyPr/>
                    <a:lstStyle/>
                    <a:p>
                      <a:pPr algn="ctr"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3</a:t>
                      </a:r>
                    </a:p>
                  </a:txBody>
                  <a:tcPr marL="0" marR="0" marT="0" marB="0" anchor="ctr"/>
                </a:tc>
                <a:extLst>
                  <a:ext uri="{0D108BD9-81ED-4DB2-BD59-A6C34878D82A}">
                    <a16:rowId xmlns:a16="http://schemas.microsoft.com/office/drawing/2014/main" val="3698313584"/>
                  </a:ext>
                </a:extLst>
              </a:tr>
              <a:tr h="189189">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泉南市</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6</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6</a:t>
                      </a:r>
                    </a:p>
                  </a:txBody>
                  <a:tcPr marL="0" marR="0" marT="0" marB="0" anchor="ctr"/>
                </a:tc>
                <a:extLst>
                  <a:ext uri="{0D108BD9-81ED-4DB2-BD59-A6C34878D82A}">
                    <a16:rowId xmlns:a16="http://schemas.microsoft.com/office/drawing/2014/main" val="2092025654"/>
                  </a:ext>
                </a:extLst>
              </a:tr>
              <a:tr h="189189">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阪南市</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ctr"/>
                </a:tc>
                <a:extLst>
                  <a:ext uri="{0D108BD9-81ED-4DB2-BD59-A6C34878D82A}">
                    <a16:rowId xmlns:a16="http://schemas.microsoft.com/office/drawing/2014/main" val="517986038"/>
                  </a:ext>
                </a:extLst>
              </a:tr>
              <a:tr h="189189">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熊取町</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tc>
                <a:extLst>
                  <a:ext uri="{0D108BD9-81ED-4DB2-BD59-A6C34878D82A}">
                    <a16:rowId xmlns:a16="http://schemas.microsoft.com/office/drawing/2014/main" val="1980818586"/>
                  </a:ext>
                </a:extLst>
              </a:tr>
              <a:tr h="189189">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田尻町</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tc>
                <a:extLst>
                  <a:ext uri="{0D108BD9-81ED-4DB2-BD59-A6C34878D82A}">
                    <a16:rowId xmlns:a16="http://schemas.microsoft.com/office/drawing/2014/main" val="501924317"/>
                  </a:ext>
                </a:extLst>
              </a:tr>
              <a:tr h="189189">
                <a:tc v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岬町</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ctr"/>
                </a:tc>
                <a:tc>
                  <a:txBody>
                    <a:bodyPr/>
                    <a:lstStyle/>
                    <a:p>
                      <a:pPr algn="ctr"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ctr"/>
                </a:tc>
                <a:extLst>
                  <a:ext uri="{0D108BD9-81ED-4DB2-BD59-A6C34878D82A}">
                    <a16:rowId xmlns:a16="http://schemas.microsoft.com/office/drawing/2014/main" val="674728920"/>
                  </a:ext>
                </a:extLst>
              </a:tr>
              <a:tr h="315570">
                <a:tc gridSpan="2">
                  <a:txBody>
                    <a:bodyPr/>
                    <a:lstStyle/>
                    <a:p>
                      <a:pPr algn="ctr" fontAlgn="ctr"/>
                      <a:r>
                        <a:rPr lang="ja-JP" altLang="en-US" sz="900" b="1" i="0" u="none" strike="noStrike" dirty="0">
                          <a:solidFill>
                            <a:srgbClr val="000000"/>
                          </a:solidFill>
                          <a:effectLst/>
                          <a:latin typeface="Meiryo UI" panose="020B0604030504040204" pitchFamily="50" charset="-128"/>
                          <a:ea typeface="Meiryo UI" panose="020B0604030504040204" pitchFamily="50" charset="-128"/>
                        </a:rPr>
                        <a:t>合計</a:t>
                      </a:r>
                    </a:p>
                  </a:txBody>
                  <a:tcPr marL="0" marR="0" marT="0" marB="0" anchor="ctr"/>
                </a:tc>
                <a:tc hMerge="1">
                  <a:txBody>
                    <a:bodyPr/>
                    <a:lstStyle/>
                    <a:p>
                      <a:pPr algn="l" fontAlgn="ct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0" marB="0" anchor="ctr"/>
                </a:tc>
                <a:tc>
                  <a:txBody>
                    <a:bodyPr/>
                    <a:lstStyle/>
                    <a:p>
                      <a:pPr algn="ctr" fontAlgn="ctr"/>
                      <a:r>
                        <a:rPr lang="en-US" altLang="ja-JP" sz="900" b="1" i="0" u="none" strike="noStrike" dirty="0" smtClean="0">
                          <a:solidFill>
                            <a:srgbClr val="000000"/>
                          </a:solidFill>
                          <a:effectLst/>
                          <a:latin typeface="Meiryo UI" panose="020B0604030504040204" pitchFamily="50" charset="-128"/>
                          <a:ea typeface="Meiryo UI" panose="020B0604030504040204" pitchFamily="50" charset="-128"/>
                        </a:rPr>
                        <a:t>325</a:t>
                      </a:r>
                      <a:endParaRPr lang="en-US" altLang="ja-JP" sz="9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rPr>
                        <a:t>316</a:t>
                      </a:r>
                    </a:p>
                  </a:txBody>
                  <a:tcPr marL="0" marR="0" marT="0" marB="0" anchor="ct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rPr>
                        <a:t>323</a:t>
                      </a:r>
                    </a:p>
                  </a:txBody>
                  <a:tcPr marL="0" marR="0" marT="0" marB="0" anchor="ctr"/>
                </a:tc>
                <a:tc>
                  <a:txBody>
                    <a:bodyPr/>
                    <a:lstStyle/>
                    <a:p>
                      <a:pPr algn="ctr" fontAlgn="ctr"/>
                      <a:r>
                        <a:rPr lang="en-US" altLang="ja-JP" sz="900" b="1" i="0" u="none" strike="noStrike" dirty="0">
                          <a:solidFill>
                            <a:srgbClr val="000000"/>
                          </a:solidFill>
                          <a:effectLst/>
                          <a:latin typeface="Meiryo UI" panose="020B0604030504040204" pitchFamily="50" charset="-128"/>
                          <a:ea typeface="Meiryo UI" panose="020B0604030504040204" pitchFamily="50" charset="-128"/>
                        </a:rPr>
                        <a:t>337</a:t>
                      </a:r>
                    </a:p>
                  </a:txBody>
                  <a:tcPr marL="0" marR="0" marT="0" marB="0" anchor="ctr"/>
                </a:tc>
                <a:tc>
                  <a:txBody>
                    <a:bodyPr/>
                    <a:lstStyle/>
                    <a:p>
                      <a:pPr algn="ctr" fontAlgn="ctr"/>
                      <a:r>
                        <a:rPr lang="en-US" altLang="ja-JP" sz="900" b="1" i="0" u="none" strike="noStrike" dirty="0" smtClean="0">
                          <a:solidFill>
                            <a:srgbClr val="000000"/>
                          </a:solidFill>
                          <a:effectLst/>
                          <a:latin typeface="Meiryo UI" panose="020B0604030504040204" pitchFamily="50" charset="-128"/>
                          <a:ea typeface="Meiryo UI" panose="020B0604030504040204" pitchFamily="50" charset="-128"/>
                        </a:rPr>
                        <a:t>340</a:t>
                      </a:r>
                      <a:endParaRPr lang="en-US" altLang="ja-JP" sz="9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487518266"/>
                  </a:ext>
                </a:extLst>
              </a:tr>
            </a:tbl>
          </a:graphicData>
        </a:graphic>
      </p:graphicFrame>
    </p:spTree>
    <p:extLst>
      <p:ext uri="{BB962C8B-B14F-4D97-AF65-F5344CB8AC3E}">
        <p14:creationId xmlns:p14="http://schemas.microsoft.com/office/powerpoint/2010/main" val="2845691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7C2ABA0-2C79-4E71-91B6-07983140A210}" type="slidenum">
              <a:rPr kumimoji="1" lang="ja-JP" altLang="en-US" smtClean="0"/>
              <a:t>12</a:t>
            </a:fld>
            <a:endParaRPr kumimoji="1" lang="ja-JP" altLang="en-US"/>
          </a:p>
        </p:txBody>
      </p:sp>
      <p:graphicFrame>
        <p:nvGraphicFramePr>
          <p:cNvPr id="4" name="表 3"/>
          <p:cNvGraphicFramePr>
            <a:graphicFrameLocks noGrp="1"/>
          </p:cNvGraphicFramePr>
          <p:nvPr>
            <p:extLst>
              <p:ext uri="{D42A27DB-BD31-4B8C-83A1-F6EECF244321}">
                <p14:modId xmlns:p14="http://schemas.microsoft.com/office/powerpoint/2010/main" val="4253734072"/>
              </p:ext>
            </p:extLst>
          </p:nvPr>
        </p:nvGraphicFramePr>
        <p:xfrm>
          <a:off x="193627" y="1556462"/>
          <a:ext cx="4312122" cy="4351336"/>
        </p:xfrm>
        <a:graphic>
          <a:graphicData uri="http://schemas.openxmlformats.org/drawingml/2006/table">
            <a:tbl>
              <a:tblPr bandRow="1">
                <a:tableStyleId>{8799B23B-EC83-4686-B30A-512413B5E67A}</a:tableStyleId>
              </a:tblPr>
              <a:tblGrid>
                <a:gridCol w="802660">
                  <a:extLst>
                    <a:ext uri="{9D8B030D-6E8A-4147-A177-3AD203B41FA5}">
                      <a16:colId xmlns:a16="http://schemas.microsoft.com/office/drawing/2014/main" val="1520177582"/>
                    </a:ext>
                  </a:extLst>
                </a:gridCol>
                <a:gridCol w="682102">
                  <a:extLst>
                    <a:ext uri="{9D8B030D-6E8A-4147-A177-3AD203B41FA5}">
                      <a16:colId xmlns:a16="http://schemas.microsoft.com/office/drawing/2014/main" val="2605256500"/>
                    </a:ext>
                  </a:extLst>
                </a:gridCol>
                <a:gridCol w="706840">
                  <a:extLst>
                    <a:ext uri="{9D8B030D-6E8A-4147-A177-3AD203B41FA5}">
                      <a16:colId xmlns:a16="http://schemas.microsoft.com/office/drawing/2014/main" val="819799863"/>
                    </a:ext>
                  </a:extLst>
                </a:gridCol>
                <a:gridCol w="706840">
                  <a:extLst>
                    <a:ext uri="{9D8B030D-6E8A-4147-A177-3AD203B41FA5}">
                      <a16:colId xmlns:a16="http://schemas.microsoft.com/office/drawing/2014/main" val="1726097361"/>
                    </a:ext>
                  </a:extLst>
                </a:gridCol>
                <a:gridCol w="706840">
                  <a:extLst>
                    <a:ext uri="{9D8B030D-6E8A-4147-A177-3AD203B41FA5}">
                      <a16:colId xmlns:a16="http://schemas.microsoft.com/office/drawing/2014/main" val="4094890332"/>
                    </a:ext>
                  </a:extLst>
                </a:gridCol>
                <a:gridCol w="706840">
                  <a:extLst>
                    <a:ext uri="{9D8B030D-6E8A-4147-A177-3AD203B41FA5}">
                      <a16:colId xmlns:a16="http://schemas.microsoft.com/office/drawing/2014/main" val="1563483153"/>
                    </a:ext>
                  </a:extLst>
                </a:gridCol>
              </a:tblGrid>
              <a:tr h="197788">
                <a:tc>
                  <a:txBody>
                    <a:bodyPr/>
                    <a:lstStyle/>
                    <a:p>
                      <a:pPr algn="ctr" fontAlgn="ctr"/>
                      <a:r>
                        <a:rPr lang="ja-JP" altLang="en-US" sz="900" u="none" strike="noStrike" dirty="0" err="1">
                          <a:effectLst/>
                          <a:latin typeface="Meiryo UI" panose="020B0604030504040204" pitchFamily="50" charset="-128"/>
                          <a:ea typeface="Meiryo UI" panose="020B0604030504040204" pitchFamily="50" charset="-128"/>
                        </a:rPr>
                        <a:t>障がい</a:t>
                      </a:r>
                      <a:r>
                        <a:rPr lang="ja-JP" altLang="en-US" sz="900" u="none" strike="noStrike" dirty="0">
                          <a:effectLst/>
                          <a:latin typeface="Meiryo UI" panose="020B0604030504040204" pitchFamily="50" charset="-128"/>
                          <a:ea typeface="Meiryo UI" panose="020B0604030504040204" pitchFamily="50" charset="-128"/>
                        </a:rPr>
                        <a:t>福祉圏域</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市町村</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就労移行</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就</a:t>
                      </a:r>
                      <a:r>
                        <a:rPr lang="en-US" altLang="ja-JP" sz="900" u="none" strike="noStrike" dirty="0">
                          <a:effectLst/>
                          <a:latin typeface="Meiryo UI" panose="020B0604030504040204" pitchFamily="50" charset="-128"/>
                          <a:ea typeface="Meiryo UI" panose="020B0604030504040204" pitchFamily="50" charset="-128"/>
                        </a:rPr>
                        <a:t>A</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就</a:t>
                      </a:r>
                      <a:r>
                        <a:rPr lang="en-US" sz="900" u="none" strike="noStrike" dirty="0">
                          <a:effectLst/>
                          <a:latin typeface="Meiryo UI" panose="020B0604030504040204" pitchFamily="50" charset="-128"/>
                          <a:ea typeface="Meiryo UI" panose="020B0604030504040204" pitchFamily="50" charset="-128"/>
                        </a:rPr>
                        <a:t>B</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zh-CN" altLang="en-US" sz="900" u="none" strike="noStrike" dirty="0">
                          <a:effectLst/>
                          <a:latin typeface="Meiryo UI" panose="020B0604030504040204" pitchFamily="50" charset="-128"/>
                          <a:ea typeface="Meiryo UI" panose="020B0604030504040204" pitchFamily="50" charset="-128"/>
                        </a:rPr>
                        <a:t>就労定着</a:t>
                      </a:r>
                      <a:endParaRPr lang="zh-CN"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463078293"/>
                  </a:ext>
                </a:extLst>
              </a:tr>
              <a:tr h="197788">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大阪市</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大阪市</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185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276</a:t>
                      </a: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597</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87</a:t>
                      </a:r>
                    </a:p>
                  </a:txBody>
                  <a:tcPr marL="0" marR="0" marT="0" marB="0" anchor="b"/>
                </a:tc>
                <a:extLst>
                  <a:ext uri="{0D108BD9-81ED-4DB2-BD59-A6C34878D82A}">
                    <a16:rowId xmlns:a16="http://schemas.microsoft.com/office/drawing/2014/main" val="3121795928"/>
                  </a:ext>
                </a:extLst>
              </a:tr>
              <a:tr h="197788">
                <a:tc rowSpan="4">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豊能北</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池田市</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a:t>
                      </a: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11</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extLst>
                  <a:ext uri="{0D108BD9-81ED-4DB2-BD59-A6C34878D82A}">
                    <a16:rowId xmlns:a16="http://schemas.microsoft.com/office/drawing/2014/main" val="3191583785"/>
                  </a:ext>
                </a:extLst>
              </a:tr>
              <a:tr h="197788">
                <a:tc vMerge="1">
                  <a:txBody>
                    <a:bodyPr/>
                    <a:lstStyle/>
                    <a:p>
                      <a:endParaRPr kumimoji="1" lang="ja-JP" altLang="en-US"/>
                    </a:p>
                  </a:txBody>
                  <a:tcP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箕面市</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b"/>
                </a:tc>
                <a:tc>
                  <a:txBody>
                    <a:bodyPr/>
                    <a:lstStyle/>
                    <a:p>
                      <a:pPr algn="ctr" fontAlgn="b"/>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12</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b"/>
                </a:tc>
                <a:extLst>
                  <a:ext uri="{0D108BD9-81ED-4DB2-BD59-A6C34878D82A}">
                    <a16:rowId xmlns:a16="http://schemas.microsoft.com/office/drawing/2014/main" val="43902044"/>
                  </a:ext>
                </a:extLst>
              </a:tr>
              <a:tr h="197788">
                <a:tc vMerge="1">
                  <a:txBody>
                    <a:bodyPr/>
                    <a:lstStyle/>
                    <a:p>
                      <a:endParaRPr kumimoji="1" lang="ja-JP" altLang="en-US"/>
                    </a:p>
                  </a:txBody>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豊能町</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tc>
                  <a:txBody>
                    <a:bodyPr/>
                    <a:lstStyle/>
                    <a:p>
                      <a:pPr algn="ctr" fontAlgn="b"/>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extLst>
                  <a:ext uri="{0D108BD9-81ED-4DB2-BD59-A6C34878D82A}">
                    <a16:rowId xmlns:a16="http://schemas.microsoft.com/office/drawing/2014/main" val="1474452061"/>
                  </a:ext>
                </a:extLst>
              </a:tr>
              <a:tr h="197788">
                <a:tc vMerge="1">
                  <a:txBody>
                    <a:bodyPr/>
                    <a:lstStyle/>
                    <a:p>
                      <a:endParaRPr kumimoji="1" lang="ja-JP" altLang="en-US"/>
                    </a:p>
                  </a:txBody>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能勢町</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b"/>
                </a:tc>
                <a:tc>
                  <a:txBody>
                    <a:bodyPr/>
                    <a:lstStyle/>
                    <a:p>
                      <a:pPr algn="ctr" fontAlgn="b"/>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extLst>
                  <a:ext uri="{0D108BD9-81ED-4DB2-BD59-A6C34878D82A}">
                    <a16:rowId xmlns:a16="http://schemas.microsoft.com/office/drawing/2014/main" val="3829868628"/>
                  </a:ext>
                </a:extLst>
              </a:tr>
              <a:tr h="197788">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豊能豊中</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豊中市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10</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8</a:t>
                      </a:r>
                    </a:p>
                  </a:txBody>
                  <a:tcPr marL="0" marR="0" marT="0" marB="0" anchor="b"/>
                </a:tc>
                <a:tc>
                  <a:txBody>
                    <a:bodyPr/>
                    <a:lstStyle/>
                    <a:p>
                      <a:pPr algn="ctr" fontAlgn="b"/>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38</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6</a:t>
                      </a:r>
                    </a:p>
                  </a:txBody>
                  <a:tcPr marL="0" marR="0" marT="0" marB="0" anchor="b"/>
                </a:tc>
                <a:extLst>
                  <a:ext uri="{0D108BD9-81ED-4DB2-BD59-A6C34878D82A}">
                    <a16:rowId xmlns:a16="http://schemas.microsoft.com/office/drawing/2014/main" val="3851305122"/>
                  </a:ext>
                </a:extLst>
              </a:tr>
              <a:tr h="197788">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豊能吹田</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吹田市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9</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10</a:t>
                      </a:r>
                    </a:p>
                  </a:txBody>
                  <a:tcPr marL="0" marR="0" marT="0" marB="0" anchor="b"/>
                </a:tc>
                <a:tc>
                  <a:txBody>
                    <a:bodyPr/>
                    <a:lstStyle/>
                    <a:p>
                      <a:pPr algn="ctr" fontAlgn="b"/>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a:t>
                      </a: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extLst>
                  <a:ext uri="{0D108BD9-81ED-4DB2-BD59-A6C34878D82A}">
                    <a16:rowId xmlns:a16="http://schemas.microsoft.com/office/drawing/2014/main" val="760201312"/>
                  </a:ext>
                </a:extLst>
              </a:tr>
              <a:tr h="197788">
                <a:tc rowSpan="3">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三島</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茨木市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13</a:t>
                      </a: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34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extLst>
                  <a:ext uri="{0D108BD9-81ED-4DB2-BD59-A6C34878D82A}">
                    <a16:rowId xmlns:a16="http://schemas.microsoft.com/office/drawing/2014/main" val="2290740536"/>
                  </a:ext>
                </a:extLst>
              </a:tr>
              <a:tr h="197788">
                <a:tc vMerge="1">
                  <a:txBody>
                    <a:bodyPr/>
                    <a:lstStyle/>
                    <a:p>
                      <a:endParaRPr kumimoji="1" lang="ja-JP" altLang="en-US"/>
                    </a:p>
                  </a:txBody>
                  <a:tcP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摂津市</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6</a:t>
                      </a:r>
                    </a:p>
                  </a:txBody>
                  <a:tcPr marL="0" marR="0" marT="0" marB="0" anchor="b"/>
                </a:tc>
                <a:tc>
                  <a:txBody>
                    <a:bodyPr/>
                    <a:lstStyle/>
                    <a:p>
                      <a:pPr algn="ctr" fontAlgn="b"/>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11</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extLst>
                  <a:ext uri="{0D108BD9-81ED-4DB2-BD59-A6C34878D82A}">
                    <a16:rowId xmlns:a16="http://schemas.microsoft.com/office/drawing/2014/main" val="3818880709"/>
                  </a:ext>
                </a:extLst>
              </a:tr>
              <a:tr h="197788">
                <a:tc vMerge="1">
                  <a:txBody>
                    <a:bodyPr/>
                    <a:lstStyle/>
                    <a:p>
                      <a:endParaRPr kumimoji="1" lang="ja-JP" altLang="en-US"/>
                    </a:p>
                  </a:txBody>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島本町</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tc>
                  <a:txBody>
                    <a:bodyPr/>
                    <a:lstStyle/>
                    <a:p>
                      <a:pPr algn="ctr" fontAlgn="b"/>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extLst>
                  <a:ext uri="{0D108BD9-81ED-4DB2-BD59-A6C34878D82A}">
                    <a16:rowId xmlns:a16="http://schemas.microsoft.com/office/drawing/2014/main" val="2684254931"/>
                  </a:ext>
                </a:extLst>
              </a:tr>
              <a:tr h="197788">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三島高槻</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高槻市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7</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6</a:t>
                      </a:r>
                    </a:p>
                  </a:txBody>
                  <a:tcPr marL="0" marR="0" marT="0" marB="0" anchor="b"/>
                </a:tc>
                <a:tc>
                  <a:txBody>
                    <a:bodyPr/>
                    <a:lstStyle/>
                    <a:p>
                      <a:pPr algn="ctr" fontAlgn="b"/>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31</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6</a:t>
                      </a:r>
                    </a:p>
                  </a:txBody>
                  <a:tcPr marL="0" marR="0" marT="0" marB="0" anchor="b"/>
                </a:tc>
                <a:extLst>
                  <a:ext uri="{0D108BD9-81ED-4DB2-BD59-A6C34878D82A}">
                    <a16:rowId xmlns:a16="http://schemas.microsoft.com/office/drawing/2014/main" val="1656950178"/>
                  </a:ext>
                </a:extLst>
              </a:tr>
              <a:tr h="197788">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北河内枚方</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枚方市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13</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11</a:t>
                      </a: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43</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11</a:t>
                      </a:r>
                    </a:p>
                  </a:txBody>
                  <a:tcPr marL="0" marR="0" marT="0" marB="0" anchor="b"/>
                </a:tc>
                <a:extLst>
                  <a:ext uri="{0D108BD9-81ED-4DB2-BD59-A6C34878D82A}">
                    <a16:rowId xmlns:a16="http://schemas.microsoft.com/office/drawing/2014/main" val="2982586446"/>
                  </a:ext>
                </a:extLst>
              </a:tr>
              <a:tr h="197788">
                <a:tc>
                  <a:txBody>
                    <a:bodyPr/>
                    <a:lstStyle/>
                    <a:p>
                      <a:pPr algn="ctr" fontAlgn="ctr"/>
                      <a:r>
                        <a:rPr lang="zh-CN" altLang="en-US" sz="900" u="none" strike="noStrike" dirty="0">
                          <a:effectLst/>
                          <a:latin typeface="Meiryo UI" panose="020B0604030504040204" pitchFamily="50" charset="-128"/>
                          <a:ea typeface="Meiryo UI" panose="020B0604030504040204" pitchFamily="50" charset="-128"/>
                        </a:rPr>
                        <a:t>北河内寝屋川</a:t>
                      </a:r>
                      <a:endParaRPr lang="zh-CN"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寝屋川市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31</a:t>
                      </a: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extLst>
                  <a:ext uri="{0D108BD9-81ED-4DB2-BD59-A6C34878D82A}">
                    <a16:rowId xmlns:a16="http://schemas.microsoft.com/office/drawing/2014/main" val="1898494599"/>
                  </a:ext>
                </a:extLst>
              </a:tr>
              <a:tr h="197788">
                <a:tc rowSpan="2">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北河内西</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守口市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6</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12</a:t>
                      </a: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24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b"/>
                </a:tc>
                <a:extLst>
                  <a:ext uri="{0D108BD9-81ED-4DB2-BD59-A6C34878D82A}">
                    <a16:rowId xmlns:a16="http://schemas.microsoft.com/office/drawing/2014/main" val="2900623290"/>
                  </a:ext>
                </a:extLst>
              </a:tr>
              <a:tr h="197788">
                <a:tc vMerge="1">
                  <a:txBody>
                    <a:bodyPr/>
                    <a:lstStyle/>
                    <a:p>
                      <a:endParaRPr kumimoji="1" lang="ja-JP" altLang="en-US"/>
                    </a:p>
                  </a:txBody>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門真市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28</a:t>
                      </a:r>
                    </a:p>
                  </a:txBody>
                  <a:tcPr marL="0" marR="0" marT="0" marB="0" anchor="b"/>
                </a:tc>
                <a:tc>
                  <a:txBody>
                    <a:bodyPr/>
                    <a:lstStyle/>
                    <a:p>
                      <a:pPr algn="ctr" fontAlgn="b"/>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a:t>
                      </a:r>
                    </a:p>
                  </a:txBody>
                  <a:tcPr marL="0" marR="0" marT="0" marB="0" anchor="b"/>
                </a:tc>
                <a:extLst>
                  <a:ext uri="{0D108BD9-81ED-4DB2-BD59-A6C34878D82A}">
                    <a16:rowId xmlns:a16="http://schemas.microsoft.com/office/drawing/2014/main" val="915185919"/>
                  </a:ext>
                </a:extLst>
              </a:tr>
              <a:tr h="197788">
                <a:tc rowSpan="3">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北河内東</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大東市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8</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20</a:t>
                      </a:r>
                    </a:p>
                  </a:txBody>
                  <a:tcPr marL="0" marR="0" marT="0" marB="0" anchor="b"/>
                </a:tc>
                <a:tc>
                  <a:txBody>
                    <a:bodyPr/>
                    <a:lstStyle/>
                    <a:p>
                      <a:pPr algn="ctr" fontAlgn="b"/>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a:t>
                      </a:r>
                    </a:p>
                  </a:txBody>
                  <a:tcPr marL="0" marR="0" marT="0" marB="0" anchor="b"/>
                </a:tc>
                <a:extLst>
                  <a:ext uri="{0D108BD9-81ED-4DB2-BD59-A6C34878D82A}">
                    <a16:rowId xmlns:a16="http://schemas.microsoft.com/office/drawing/2014/main" val="565474474"/>
                  </a:ext>
                </a:extLst>
              </a:tr>
              <a:tr h="197788">
                <a:tc vMerge="1">
                  <a:txBody>
                    <a:bodyPr/>
                    <a:lstStyle/>
                    <a:p>
                      <a:endParaRPr kumimoji="1" lang="ja-JP" altLang="en-US"/>
                    </a:p>
                  </a:txBody>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四條畷市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7</a:t>
                      </a:r>
                    </a:p>
                  </a:txBody>
                  <a:tcPr marL="0" marR="0" marT="0" marB="0" anchor="b"/>
                </a:tc>
                <a:tc>
                  <a:txBody>
                    <a:bodyPr/>
                    <a:lstStyle/>
                    <a:p>
                      <a:pPr algn="ctr" fontAlgn="b"/>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b"/>
                </a:tc>
                <a:extLst>
                  <a:ext uri="{0D108BD9-81ED-4DB2-BD59-A6C34878D82A}">
                    <a16:rowId xmlns:a16="http://schemas.microsoft.com/office/drawing/2014/main" val="736731738"/>
                  </a:ext>
                </a:extLst>
              </a:tr>
              <a:tr h="197788">
                <a:tc vMerge="1">
                  <a:txBody>
                    <a:bodyPr/>
                    <a:lstStyle/>
                    <a:p>
                      <a:endParaRPr kumimoji="1" lang="ja-JP" altLang="en-US"/>
                    </a:p>
                  </a:txBody>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交野市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11</a:t>
                      </a:r>
                    </a:p>
                  </a:txBody>
                  <a:tcPr marL="0" marR="0" marT="0" marB="0" anchor="b"/>
                </a:tc>
                <a:tc>
                  <a:txBody>
                    <a:bodyPr/>
                    <a:lstStyle/>
                    <a:p>
                      <a:pPr algn="ctr" fontAlgn="b"/>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b"/>
                </a:tc>
                <a:extLst>
                  <a:ext uri="{0D108BD9-81ED-4DB2-BD59-A6C34878D82A}">
                    <a16:rowId xmlns:a16="http://schemas.microsoft.com/office/drawing/2014/main" val="3714507640"/>
                  </a:ext>
                </a:extLst>
              </a:tr>
              <a:tr h="197788">
                <a:tc rowSpan="2">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中河内南</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八尾市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7</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17</a:t>
                      </a: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47</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extLst>
                  <a:ext uri="{0D108BD9-81ED-4DB2-BD59-A6C34878D82A}">
                    <a16:rowId xmlns:a16="http://schemas.microsoft.com/office/drawing/2014/main" val="335407577"/>
                  </a:ext>
                </a:extLst>
              </a:tr>
              <a:tr h="197788">
                <a:tc vMerge="1">
                  <a:txBody>
                    <a:bodyPr/>
                    <a:lstStyle/>
                    <a:p>
                      <a:endParaRPr kumimoji="1" lang="ja-JP" altLang="en-US"/>
                    </a:p>
                  </a:txBody>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柏原市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6</a:t>
                      </a:r>
                    </a:p>
                  </a:txBody>
                  <a:tcPr marL="0" marR="0" marT="0" marB="0" anchor="b"/>
                </a:tc>
                <a:tc>
                  <a:txBody>
                    <a:bodyPr/>
                    <a:lstStyle/>
                    <a:p>
                      <a:pPr algn="ctr" fontAlgn="b"/>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b"/>
                </a:tc>
                <a:extLst>
                  <a:ext uri="{0D108BD9-81ED-4DB2-BD59-A6C34878D82A}">
                    <a16:rowId xmlns:a16="http://schemas.microsoft.com/office/drawing/2014/main" val="941588947"/>
                  </a:ext>
                </a:extLst>
              </a:tr>
              <a:tr h="197788">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中河内東大阪</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東大阪市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9</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19</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89</a:t>
                      </a:r>
                    </a:p>
                  </a:txBody>
                  <a:tcPr marL="0" marR="0" marT="0" marB="0" anchor="b"/>
                </a:tc>
                <a:tc>
                  <a:txBody>
                    <a:bodyPr/>
                    <a:lstStyle/>
                    <a:p>
                      <a:pPr algn="ctr" fontAlgn="b"/>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9</a:t>
                      </a:r>
                    </a:p>
                  </a:txBody>
                  <a:tcPr marL="0" marR="0" marT="0" marB="0" anchor="b"/>
                </a:tc>
                <a:extLst>
                  <a:ext uri="{0D108BD9-81ED-4DB2-BD59-A6C34878D82A}">
                    <a16:rowId xmlns:a16="http://schemas.microsoft.com/office/drawing/2014/main" val="3188044652"/>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611773555"/>
              </p:ext>
            </p:extLst>
          </p:nvPr>
        </p:nvGraphicFramePr>
        <p:xfrm>
          <a:off x="4653887" y="1556462"/>
          <a:ext cx="4218576" cy="4666917"/>
        </p:xfrm>
        <a:graphic>
          <a:graphicData uri="http://schemas.openxmlformats.org/drawingml/2006/table">
            <a:tbl>
              <a:tblPr bandRow="1">
                <a:tableStyleId>{8799B23B-EC83-4686-B30A-512413B5E67A}</a:tableStyleId>
              </a:tblPr>
              <a:tblGrid>
                <a:gridCol w="810077">
                  <a:extLst>
                    <a:ext uri="{9D8B030D-6E8A-4147-A177-3AD203B41FA5}">
                      <a16:colId xmlns:a16="http://schemas.microsoft.com/office/drawing/2014/main" val="249974385"/>
                    </a:ext>
                  </a:extLst>
                </a:gridCol>
                <a:gridCol w="666439">
                  <a:extLst>
                    <a:ext uri="{9D8B030D-6E8A-4147-A177-3AD203B41FA5}">
                      <a16:colId xmlns:a16="http://schemas.microsoft.com/office/drawing/2014/main" val="1907875535"/>
                    </a:ext>
                  </a:extLst>
                </a:gridCol>
                <a:gridCol w="685515">
                  <a:extLst>
                    <a:ext uri="{9D8B030D-6E8A-4147-A177-3AD203B41FA5}">
                      <a16:colId xmlns:a16="http://schemas.microsoft.com/office/drawing/2014/main" val="3299304274"/>
                    </a:ext>
                  </a:extLst>
                </a:gridCol>
                <a:gridCol w="685515">
                  <a:extLst>
                    <a:ext uri="{9D8B030D-6E8A-4147-A177-3AD203B41FA5}">
                      <a16:colId xmlns:a16="http://schemas.microsoft.com/office/drawing/2014/main" val="1430067882"/>
                    </a:ext>
                  </a:extLst>
                </a:gridCol>
                <a:gridCol w="685515">
                  <a:extLst>
                    <a:ext uri="{9D8B030D-6E8A-4147-A177-3AD203B41FA5}">
                      <a16:colId xmlns:a16="http://schemas.microsoft.com/office/drawing/2014/main" val="2898843326"/>
                    </a:ext>
                  </a:extLst>
                </a:gridCol>
                <a:gridCol w="685515">
                  <a:extLst>
                    <a:ext uri="{9D8B030D-6E8A-4147-A177-3AD203B41FA5}">
                      <a16:colId xmlns:a16="http://schemas.microsoft.com/office/drawing/2014/main" val="1641322912"/>
                    </a:ext>
                  </a:extLst>
                </a:gridCol>
              </a:tblGrid>
              <a:tr h="189189">
                <a:tc>
                  <a:txBody>
                    <a:bodyPr/>
                    <a:lstStyle/>
                    <a:p>
                      <a:pPr algn="ctr" fontAlgn="ctr"/>
                      <a:r>
                        <a:rPr lang="ja-JP" altLang="en-US" sz="900" u="none" strike="noStrike" dirty="0" err="1">
                          <a:effectLst/>
                          <a:latin typeface="Meiryo UI" panose="020B0604030504040204" pitchFamily="50" charset="-128"/>
                          <a:ea typeface="Meiryo UI" panose="020B0604030504040204" pitchFamily="50" charset="-128"/>
                        </a:rPr>
                        <a:t>障がい</a:t>
                      </a:r>
                      <a:r>
                        <a:rPr lang="ja-JP" altLang="en-US" sz="900" u="none" strike="noStrike" dirty="0">
                          <a:effectLst/>
                          <a:latin typeface="Meiryo UI" panose="020B0604030504040204" pitchFamily="50" charset="-128"/>
                          <a:ea typeface="Meiryo UI" panose="020B0604030504040204" pitchFamily="50" charset="-128"/>
                        </a:rPr>
                        <a:t>福祉圏域</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市町村</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就労移行</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就</a:t>
                      </a:r>
                      <a:r>
                        <a:rPr lang="en-US" altLang="ja-JP" sz="900" u="none" strike="noStrike" dirty="0">
                          <a:effectLst/>
                          <a:latin typeface="Meiryo UI" panose="020B0604030504040204" pitchFamily="50" charset="-128"/>
                          <a:ea typeface="Meiryo UI" panose="020B0604030504040204" pitchFamily="50" charset="-128"/>
                        </a:rPr>
                        <a:t>A</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就</a:t>
                      </a:r>
                      <a:r>
                        <a:rPr lang="en-US" sz="900" u="none" strike="noStrike" dirty="0">
                          <a:effectLst/>
                          <a:latin typeface="Meiryo UI" panose="020B0604030504040204" pitchFamily="50" charset="-128"/>
                          <a:ea typeface="Meiryo UI" panose="020B0604030504040204" pitchFamily="50" charset="-128"/>
                        </a:rPr>
                        <a:t>B</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zh-CN" altLang="en-US" sz="900" u="none" strike="noStrike" dirty="0">
                          <a:effectLst/>
                          <a:latin typeface="Meiryo UI" panose="020B0604030504040204" pitchFamily="50" charset="-128"/>
                          <a:ea typeface="Meiryo UI" panose="020B0604030504040204" pitchFamily="50" charset="-128"/>
                        </a:rPr>
                        <a:t>就労定着</a:t>
                      </a:r>
                      <a:endParaRPr lang="zh-CN"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894323443"/>
                  </a:ext>
                </a:extLst>
              </a:tr>
              <a:tr h="189189">
                <a:tc rowSpan="3">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南河内北</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松原市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0</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13</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b"/>
                </a:tc>
                <a:extLst>
                  <a:ext uri="{0D108BD9-81ED-4DB2-BD59-A6C34878D82A}">
                    <a16:rowId xmlns:a16="http://schemas.microsoft.com/office/drawing/2014/main" val="4000073173"/>
                  </a:ext>
                </a:extLst>
              </a:tr>
              <a:tr h="189189">
                <a:tc vMerge="1">
                  <a:txBody>
                    <a:bodyPr/>
                    <a:lstStyle/>
                    <a:p>
                      <a:endParaRPr kumimoji="1" lang="ja-JP" altLang="en-US"/>
                    </a:p>
                  </a:txBody>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羽曳野市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14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extLst>
                  <a:ext uri="{0D108BD9-81ED-4DB2-BD59-A6C34878D82A}">
                    <a16:rowId xmlns:a16="http://schemas.microsoft.com/office/drawing/2014/main" val="3942972395"/>
                  </a:ext>
                </a:extLst>
              </a:tr>
              <a:tr h="189189">
                <a:tc vMerge="1">
                  <a:txBody>
                    <a:bodyPr/>
                    <a:lstStyle/>
                    <a:p>
                      <a:endParaRPr kumimoji="1" lang="ja-JP" altLang="en-US"/>
                    </a:p>
                  </a:txBody>
                  <a:tcP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藤井寺市</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13</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b"/>
                </a:tc>
                <a:extLst>
                  <a:ext uri="{0D108BD9-81ED-4DB2-BD59-A6C34878D82A}">
                    <a16:rowId xmlns:a16="http://schemas.microsoft.com/office/drawing/2014/main" val="4199221982"/>
                  </a:ext>
                </a:extLst>
              </a:tr>
              <a:tr h="189189">
                <a:tc rowSpan="6">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南河内南</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富田林市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6</a:t>
                      </a: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34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b"/>
                </a:tc>
                <a:extLst>
                  <a:ext uri="{0D108BD9-81ED-4DB2-BD59-A6C34878D82A}">
                    <a16:rowId xmlns:a16="http://schemas.microsoft.com/office/drawing/2014/main" val="3841221262"/>
                  </a:ext>
                </a:extLst>
              </a:tr>
              <a:tr h="189189">
                <a:tc vMerge="1">
                  <a:txBody>
                    <a:bodyPr/>
                    <a:lstStyle/>
                    <a:p>
                      <a:endParaRPr kumimoji="1" lang="ja-JP" altLang="en-US"/>
                    </a:p>
                  </a:txBody>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河内長野市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19</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b"/>
                </a:tc>
                <a:extLst>
                  <a:ext uri="{0D108BD9-81ED-4DB2-BD59-A6C34878D82A}">
                    <a16:rowId xmlns:a16="http://schemas.microsoft.com/office/drawing/2014/main" val="421722113"/>
                  </a:ext>
                </a:extLst>
              </a:tr>
              <a:tr h="189189">
                <a:tc vMerge="1">
                  <a:txBody>
                    <a:bodyPr/>
                    <a:lstStyle/>
                    <a:p>
                      <a:endParaRPr kumimoji="1" lang="ja-JP" altLang="en-US"/>
                    </a:p>
                  </a:txBody>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大阪狭山市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15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extLst>
                  <a:ext uri="{0D108BD9-81ED-4DB2-BD59-A6C34878D82A}">
                    <a16:rowId xmlns:a16="http://schemas.microsoft.com/office/drawing/2014/main" val="3495723943"/>
                  </a:ext>
                </a:extLst>
              </a:tr>
              <a:tr h="189189">
                <a:tc vMerge="1">
                  <a:txBody>
                    <a:bodyPr/>
                    <a:lstStyle/>
                    <a:p>
                      <a:endParaRPr kumimoji="1" lang="ja-JP" altLang="en-US"/>
                    </a:p>
                  </a:txBody>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河南町</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b"/>
                </a:tc>
                <a:extLst>
                  <a:ext uri="{0D108BD9-81ED-4DB2-BD59-A6C34878D82A}">
                    <a16:rowId xmlns:a16="http://schemas.microsoft.com/office/drawing/2014/main" val="4023040127"/>
                  </a:ext>
                </a:extLst>
              </a:tr>
              <a:tr h="189189">
                <a:tc vMerge="1">
                  <a:txBody>
                    <a:bodyPr/>
                    <a:lstStyle/>
                    <a:p>
                      <a:endParaRPr kumimoji="1" lang="ja-JP" altLang="en-US"/>
                    </a:p>
                  </a:txBody>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太子町</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extLst>
                  <a:ext uri="{0D108BD9-81ED-4DB2-BD59-A6C34878D82A}">
                    <a16:rowId xmlns:a16="http://schemas.microsoft.com/office/drawing/2014/main" val="3029944359"/>
                  </a:ext>
                </a:extLst>
              </a:tr>
              <a:tr h="189189">
                <a:tc vMerge="1">
                  <a:txBody>
                    <a:bodyPr/>
                    <a:lstStyle/>
                    <a:p>
                      <a:endParaRPr kumimoji="1" lang="ja-JP" altLang="en-US"/>
                    </a:p>
                  </a:txBody>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千早赤阪村</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extLst>
                  <a:ext uri="{0D108BD9-81ED-4DB2-BD59-A6C34878D82A}">
                    <a16:rowId xmlns:a16="http://schemas.microsoft.com/office/drawing/2014/main" val="2529693190"/>
                  </a:ext>
                </a:extLst>
              </a:tr>
              <a:tr h="189189">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堺市</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堺市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26</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22</a:t>
                      </a: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157</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10</a:t>
                      </a:r>
                    </a:p>
                  </a:txBody>
                  <a:tcPr marL="0" marR="0" marT="0" marB="0" anchor="b"/>
                </a:tc>
                <a:extLst>
                  <a:ext uri="{0D108BD9-81ED-4DB2-BD59-A6C34878D82A}">
                    <a16:rowId xmlns:a16="http://schemas.microsoft.com/office/drawing/2014/main" val="2821816361"/>
                  </a:ext>
                </a:extLst>
              </a:tr>
              <a:tr h="189189">
                <a:tc rowSpan="4">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泉州北</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泉大津市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22</a:t>
                      </a: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extLst>
                  <a:ext uri="{0D108BD9-81ED-4DB2-BD59-A6C34878D82A}">
                    <a16:rowId xmlns:a16="http://schemas.microsoft.com/office/drawing/2014/main" val="685443294"/>
                  </a:ext>
                </a:extLst>
              </a:tr>
              <a:tr h="189189">
                <a:tc vMerge="1">
                  <a:txBody>
                    <a:bodyPr/>
                    <a:lstStyle/>
                    <a:p>
                      <a:endParaRPr kumimoji="1" lang="ja-JP" altLang="en-US"/>
                    </a:p>
                  </a:txBody>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和泉市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6</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6</a:t>
                      </a: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50</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b"/>
                </a:tc>
                <a:extLst>
                  <a:ext uri="{0D108BD9-81ED-4DB2-BD59-A6C34878D82A}">
                    <a16:rowId xmlns:a16="http://schemas.microsoft.com/office/drawing/2014/main" val="2055624093"/>
                  </a:ext>
                </a:extLst>
              </a:tr>
              <a:tr h="189189">
                <a:tc vMerge="1">
                  <a:txBody>
                    <a:bodyPr/>
                    <a:lstStyle/>
                    <a:p>
                      <a:endParaRPr kumimoji="1" lang="ja-JP" altLang="en-US"/>
                    </a:p>
                  </a:txBody>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高石市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14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extLst>
                  <a:ext uri="{0D108BD9-81ED-4DB2-BD59-A6C34878D82A}">
                    <a16:rowId xmlns:a16="http://schemas.microsoft.com/office/drawing/2014/main" val="2074810997"/>
                  </a:ext>
                </a:extLst>
              </a:tr>
              <a:tr h="189189">
                <a:tc vMerge="1">
                  <a:txBody>
                    <a:bodyPr/>
                    <a:lstStyle/>
                    <a:p>
                      <a:endParaRPr kumimoji="1" lang="ja-JP" altLang="en-US"/>
                    </a:p>
                  </a:txBody>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忠岡町</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extLst>
                  <a:ext uri="{0D108BD9-81ED-4DB2-BD59-A6C34878D82A}">
                    <a16:rowId xmlns:a16="http://schemas.microsoft.com/office/drawing/2014/main" val="2485590723"/>
                  </a:ext>
                </a:extLst>
              </a:tr>
              <a:tr h="189189">
                <a:tc rowSpan="2">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泉州中</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岸和田市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6</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9</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37</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b"/>
                </a:tc>
                <a:extLst>
                  <a:ext uri="{0D108BD9-81ED-4DB2-BD59-A6C34878D82A}">
                    <a16:rowId xmlns:a16="http://schemas.microsoft.com/office/drawing/2014/main" val="1580919786"/>
                  </a:ext>
                </a:extLst>
              </a:tr>
              <a:tr h="189189">
                <a:tc vMerge="1">
                  <a:txBody>
                    <a:bodyPr/>
                    <a:lstStyle/>
                    <a:p>
                      <a:endParaRPr kumimoji="1" lang="ja-JP" altLang="en-US"/>
                    </a:p>
                  </a:txBody>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貝塚市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20</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b"/>
                </a:tc>
                <a:extLst>
                  <a:ext uri="{0D108BD9-81ED-4DB2-BD59-A6C34878D82A}">
                    <a16:rowId xmlns:a16="http://schemas.microsoft.com/office/drawing/2014/main" val="971546909"/>
                  </a:ext>
                </a:extLst>
              </a:tr>
              <a:tr h="189189">
                <a:tc rowSpan="6">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泉州南</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泉佐野市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3</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31</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extLst>
                  <a:ext uri="{0D108BD9-81ED-4DB2-BD59-A6C34878D82A}">
                    <a16:rowId xmlns:a16="http://schemas.microsoft.com/office/drawing/2014/main" val="3698313584"/>
                  </a:ext>
                </a:extLst>
              </a:tr>
              <a:tr h="189189">
                <a:tc vMerge="1">
                  <a:txBody>
                    <a:bodyPr/>
                    <a:lstStyle/>
                    <a:p>
                      <a:endParaRPr kumimoji="1" lang="ja-JP" altLang="en-US"/>
                    </a:p>
                  </a:txBody>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泉南市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6</a:t>
                      </a: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18</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extLst>
                  <a:ext uri="{0D108BD9-81ED-4DB2-BD59-A6C34878D82A}">
                    <a16:rowId xmlns:a16="http://schemas.microsoft.com/office/drawing/2014/main" val="2092025654"/>
                  </a:ext>
                </a:extLst>
              </a:tr>
              <a:tr h="189189">
                <a:tc vMerge="1">
                  <a:txBody>
                    <a:bodyPr/>
                    <a:lstStyle/>
                    <a:p>
                      <a:endParaRPr kumimoji="1" lang="ja-JP" altLang="en-US"/>
                    </a:p>
                  </a:txBody>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阪南市</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15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b"/>
                </a:tc>
                <a:extLst>
                  <a:ext uri="{0D108BD9-81ED-4DB2-BD59-A6C34878D82A}">
                    <a16:rowId xmlns:a16="http://schemas.microsoft.com/office/drawing/2014/main" val="517986038"/>
                  </a:ext>
                </a:extLst>
              </a:tr>
              <a:tr h="189189">
                <a:tc vMerge="1">
                  <a:txBody>
                    <a:bodyPr/>
                    <a:lstStyle/>
                    <a:p>
                      <a:endParaRPr kumimoji="1" lang="ja-JP" altLang="en-US"/>
                    </a:p>
                  </a:txBody>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熊取町</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tc>
                  <a:txBody>
                    <a:bodyPr/>
                    <a:lstStyle/>
                    <a:p>
                      <a:pPr algn="ct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extLst>
                  <a:ext uri="{0D108BD9-81ED-4DB2-BD59-A6C34878D82A}">
                    <a16:rowId xmlns:a16="http://schemas.microsoft.com/office/drawing/2014/main" val="1980818586"/>
                  </a:ext>
                </a:extLst>
              </a:tr>
              <a:tr h="189189">
                <a:tc vMerge="1">
                  <a:txBody>
                    <a:bodyPr/>
                    <a:lstStyle/>
                    <a:p>
                      <a:endParaRPr kumimoji="1" lang="ja-JP" altLang="en-US"/>
                    </a:p>
                  </a:txBody>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田尻町</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extLst>
                  <a:ext uri="{0D108BD9-81ED-4DB2-BD59-A6C34878D82A}">
                    <a16:rowId xmlns:a16="http://schemas.microsoft.com/office/drawing/2014/main" val="501924317"/>
                  </a:ext>
                </a:extLst>
              </a:tr>
              <a:tr h="189189">
                <a:tc vMerge="1">
                  <a:txBody>
                    <a:bodyPr/>
                    <a:lstStyle/>
                    <a:p>
                      <a:endParaRPr kumimoji="1" lang="ja-JP" altLang="en-US"/>
                    </a:p>
                  </a:txBody>
                  <a:tcPr/>
                </a:tc>
                <a:tc>
                  <a:txBody>
                    <a:bodyPr/>
                    <a:lstStyle/>
                    <a:p>
                      <a:pPr algn="ctr" fontAlgn="ctr"/>
                      <a:r>
                        <a:rPr lang="ja-JP" altLang="en-US" sz="900" u="none" strike="noStrike">
                          <a:effectLst/>
                          <a:latin typeface="Meiryo UI" panose="020B0604030504040204" pitchFamily="50" charset="-128"/>
                          <a:ea typeface="Meiryo UI" panose="020B0604030504040204" pitchFamily="50" charset="-128"/>
                        </a:rPr>
                        <a:t>岬町</a:t>
                      </a:r>
                      <a:endParaRPr lang="ja-JP" altLang="en-US" sz="9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2</a:t>
                      </a:r>
                    </a:p>
                  </a:txBody>
                  <a:tcPr marL="0" marR="0" marT="0" marB="0" anchor="b"/>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0</a:t>
                      </a:r>
                    </a:p>
                  </a:txBody>
                  <a:tcPr marL="0" marR="0" marT="0" marB="0" anchor="b"/>
                </a:tc>
                <a:extLst>
                  <a:ext uri="{0D108BD9-81ED-4DB2-BD59-A6C34878D82A}">
                    <a16:rowId xmlns:a16="http://schemas.microsoft.com/office/drawing/2014/main" val="674728920"/>
                  </a:ext>
                </a:extLst>
              </a:tr>
              <a:tr h="315570">
                <a:tc gridSpan="2">
                  <a:txBody>
                    <a:bodyPr/>
                    <a:lstStyle/>
                    <a:p>
                      <a:pPr algn="ctr" fontAlgn="ctr"/>
                      <a:r>
                        <a:rPr lang="ja-JP" altLang="en-US" sz="900" b="1" u="none" strike="noStrike" dirty="0">
                          <a:effectLst/>
                          <a:latin typeface="Meiryo UI" panose="020B0604030504040204" pitchFamily="50" charset="-128"/>
                          <a:ea typeface="Meiryo UI" panose="020B0604030504040204" pitchFamily="50" charset="-128"/>
                        </a:rPr>
                        <a:t>合計</a:t>
                      </a:r>
                      <a:endParaRPr lang="ja-JP" altLang="en-US" sz="9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hMerge="1">
                  <a:txBody>
                    <a:bodyPr/>
                    <a:lstStyle/>
                    <a:p>
                      <a:endParaRPr kumimoji="1" lang="ja-JP" altLang="en-US"/>
                    </a:p>
                  </a:txBody>
                  <a:tcPr/>
                </a:tc>
                <a:tc>
                  <a:txBody>
                    <a:bodyPr/>
                    <a:lstStyle/>
                    <a:p>
                      <a:pPr algn="ctr" fontAlgn="b"/>
                      <a:r>
                        <a:rPr lang="en-US" altLang="ja-JP" sz="1100" b="1" i="0" u="none" strike="noStrike" dirty="0" smtClean="0">
                          <a:solidFill>
                            <a:srgbClr val="000000"/>
                          </a:solidFill>
                          <a:effectLst/>
                          <a:latin typeface="Meiryo UI" panose="020B0604030504040204" pitchFamily="50" charset="-128"/>
                          <a:ea typeface="Meiryo UI" panose="020B0604030504040204" pitchFamily="50" charset="-128"/>
                        </a:rPr>
                        <a:t>340</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1" i="0" u="none" strike="noStrike" dirty="0" smtClean="0">
                          <a:solidFill>
                            <a:srgbClr val="000000"/>
                          </a:solidFill>
                          <a:effectLst/>
                          <a:latin typeface="Meiryo UI" panose="020B0604030504040204" pitchFamily="50" charset="-128"/>
                          <a:ea typeface="Meiryo UI" panose="020B0604030504040204" pitchFamily="50" charset="-128"/>
                        </a:rPr>
                        <a:t>480</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1" i="0" u="none" strike="noStrike" dirty="0" smtClean="0">
                          <a:solidFill>
                            <a:srgbClr val="000000"/>
                          </a:solidFill>
                          <a:effectLst/>
                          <a:latin typeface="Meiryo UI" panose="020B0604030504040204" pitchFamily="50" charset="-128"/>
                          <a:ea typeface="Meiryo UI" panose="020B0604030504040204" pitchFamily="50" charset="-128"/>
                        </a:rPr>
                        <a:t>1,558</a:t>
                      </a:r>
                      <a:endParaRPr lang="en-US" altLang="ja-JP" sz="1100" b="1"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100" b="1" i="0" u="none" strike="noStrike" dirty="0">
                          <a:solidFill>
                            <a:srgbClr val="000000"/>
                          </a:solidFill>
                          <a:effectLst/>
                          <a:latin typeface="Meiryo UI" panose="020B0604030504040204" pitchFamily="50" charset="-128"/>
                          <a:ea typeface="Meiryo UI" panose="020B0604030504040204" pitchFamily="50" charset="-128"/>
                        </a:rPr>
                        <a:t>171</a:t>
                      </a:r>
                    </a:p>
                  </a:txBody>
                  <a:tcPr marL="0" marR="0" marT="0" marB="0" anchor="ctr"/>
                </a:tc>
                <a:extLst>
                  <a:ext uri="{0D108BD9-81ED-4DB2-BD59-A6C34878D82A}">
                    <a16:rowId xmlns:a16="http://schemas.microsoft.com/office/drawing/2014/main" val="1487518266"/>
                  </a:ext>
                </a:extLst>
              </a:tr>
            </a:tbl>
          </a:graphicData>
        </a:graphic>
      </p:graphicFrame>
      <p:sp>
        <p:nvSpPr>
          <p:cNvPr id="6" name="テキスト ボックス 5"/>
          <p:cNvSpPr txBox="1"/>
          <p:nvPr/>
        </p:nvSpPr>
        <p:spPr>
          <a:xfrm>
            <a:off x="1824426" y="1036006"/>
            <a:ext cx="5658921" cy="338554"/>
          </a:xfrm>
          <a:prstGeom prst="rect">
            <a:avLst/>
          </a:prstGeom>
          <a:noFill/>
        </p:spPr>
        <p:txBody>
          <a:bodyPr wrap="none" rtlCol="0">
            <a:spAutoFit/>
          </a:bodyPr>
          <a:lstStyle/>
          <a:p>
            <a:r>
              <a:rPr kumimoji="1" lang="ja-JP" altLang="en-US" sz="1600" b="1" dirty="0">
                <a:latin typeface="Meiryo UI" panose="020B0604030504040204" pitchFamily="50" charset="-128"/>
                <a:ea typeface="Meiryo UI" panose="020B0604030504040204" pitchFamily="50" charset="-128"/>
              </a:rPr>
              <a:t>府内市町村の就労系サービス事業所</a:t>
            </a:r>
            <a:r>
              <a:rPr lang="ja-JP" altLang="en-US" sz="1600" b="1" dirty="0">
                <a:latin typeface="Meiryo UI" panose="020B0604030504040204" pitchFamily="50" charset="-128"/>
                <a:ea typeface="Meiryo UI" panose="020B0604030504040204" pitchFamily="50" charset="-128"/>
              </a:rPr>
              <a:t>数</a:t>
            </a:r>
            <a:r>
              <a:rPr lang="ja-JP" altLang="en-US"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令和５年</a:t>
            </a:r>
            <a:r>
              <a:rPr lang="ja-JP" altLang="en-US" sz="1400" dirty="0">
                <a:latin typeface="Meiryo UI" panose="020B0604030504040204" pitchFamily="50" charset="-128"/>
                <a:ea typeface="Meiryo UI" panose="020B0604030504040204" pitchFamily="50" charset="-128"/>
              </a:rPr>
              <a:t>４</a:t>
            </a:r>
            <a:r>
              <a:rPr lang="ja-JP" altLang="en-US" sz="1400" dirty="0" smtClean="0">
                <a:latin typeface="Meiryo UI" panose="020B0604030504040204" pitchFamily="50" charset="-128"/>
                <a:ea typeface="Meiryo UI" panose="020B0604030504040204" pitchFamily="50" charset="-128"/>
              </a:rPr>
              <a:t>月</a:t>
            </a:r>
            <a:r>
              <a:rPr lang="ja-JP" altLang="en-US" sz="1400" dirty="0">
                <a:latin typeface="Meiryo UI" panose="020B0604030504040204" pitchFamily="50" charset="-128"/>
                <a:ea typeface="Meiryo UI" panose="020B0604030504040204" pitchFamily="50" charset="-128"/>
              </a:rPr>
              <a:t>１日時点）</a:t>
            </a:r>
            <a:endParaRPr kumimoji="1" lang="en-US" altLang="ja-JP" sz="14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7829430" y="1259144"/>
            <a:ext cx="1603429" cy="230832"/>
          </a:xfrm>
          <a:prstGeom prst="rect">
            <a:avLst/>
          </a:prstGeom>
          <a:noFill/>
        </p:spPr>
        <p:txBody>
          <a:bodyPr wrap="square" rtlCol="0">
            <a:spAutoFit/>
          </a:bodyPr>
          <a:lstStyle/>
          <a:p>
            <a:r>
              <a:rPr lang="ja-JP" altLang="en-US" sz="900" dirty="0">
                <a:latin typeface="Meiryo UI" panose="020B0604030504040204" pitchFamily="50" charset="-128"/>
                <a:ea typeface="Meiryo UI" panose="020B0604030504040204" pitchFamily="50" charset="-128"/>
              </a:rPr>
              <a:t>出典：国保連データ</a:t>
            </a:r>
            <a:endParaRPr lang="en-US" altLang="ja-JP" sz="9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469579" y="476271"/>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60928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7C2ABA0-2C79-4E71-91B6-07983140A210}" type="slidenum">
              <a:rPr kumimoji="1" lang="ja-JP" altLang="en-US" smtClean="0"/>
              <a:t>13</a:t>
            </a:fld>
            <a:endParaRPr kumimoji="1" lang="ja-JP" altLang="en-US"/>
          </a:p>
        </p:txBody>
      </p:sp>
      <p:sp>
        <p:nvSpPr>
          <p:cNvPr id="3" name="テキスト ボックス 2"/>
          <p:cNvSpPr txBox="1"/>
          <p:nvPr/>
        </p:nvSpPr>
        <p:spPr>
          <a:xfrm>
            <a:off x="312821" y="328862"/>
            <a:ext cx="4192173" cy="369332"/>
          </a:xfrm>
          <a:prstGeom prst="rect">
            <a:avLst/>
          </a:prstGeom>
          <a:noFill/>
        </p:spPr>
        <p:txBody>
          <a:bodyPr wrap="none" rtlCol="0">
            <a:spAutoFit/>
          </a:bodyPr>
          <a:lstStyle/>
          <a:p>
            <a:r>
              <a:rPr kumimoji="1" lang="ja-JP" altLang="en-US" b="1" dirty="0">
                <a:latin typeface="Meiryo UI" panose="020B0604030504040204" pitchFamily="50" charset="-128"/>
                <a:ea typeface="Meiryo UI" panose="020B0604030504040204" pitchFamily="50" charset="-128"/>
              </a:rPr>
              <a:t>１．福祉施設から一般就労への移行状況</a:t>
            </a:r>
          </a:p>
        </p:txBody>
      </p:sp>
      <p:graphicFrame>
        <p:nvGraphicFramePr>
          <p:cNvPr id="10" name="グラフ 9">
            <a:extLst>
              <a:ext uri="{FF2B5EF4-FFF2-40B4-BE49-F238E27FC236}">
                <a16:creationId xmlns:a16="http://schemas.microsoft.com/office/drawing/2014/main" id="{00000000-0008-0000-0D00-000002000000}"/>
              </a:ext>
            </a:extLst>
          </p:cNvPr>
          <p:cNvGraphicFramePr>
            <a:graphicFrameLocks/>
          </p:cNvGraphicFramePr>
          <p:nvPr>
            <p:extLst>
              <p:ext uri="{D42A27DB-BD31-4B8C-83A1-F6EECF244321}">
                <p14:modId xmlns:p14="http://schemas.microsoft.com/office/powerpoint/2010/main" val="285350506"/>
              </p:ext>
            </p:extLst>
          </p:nvPr>
        </p:nvGraphicFramePr>
        <p:xfrm>
          <a:off x="609863" y="1000125"/>
          <a:ext cx="7924273" cy="55387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6739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7C2ABA0-2C79-4E71-91B6-07983140A210}" type="slidenum">
              <a:rPr kumimoji="1" lang="ja-JP" altLang="en-US" smtClean="0"/>
              <a:t>14</a:t>
            </a:fld>
            <a:endParaRPr kumimoji="1" lang="ja-JP" altLang="en-US" dirty="0"/>
          </a:p>
        </p:txBody>
      </p:sp>
      <p:sp>
        <p:nvSpPr>
          <p:cNvPr id="8" name="テキスト ボックス 7"/>
          <p:cNvSpPr txBox="1"/>
          <p:nvPr/>
        </p:nvSpPr>
        <p:spPr>
          <a:xfrm>
            <a:off x="1377132" y="5719523"/>
            <a:ext cx="720069" cy="230832"/>
          </a:xfrm>
          <a:prstGeom prst="rect">
            <a:avLst/>
          </a:prstGeom>
          <a:noFill/>
        </p:spPr>
        <p:txBody>
          <a:bodyPr wrap="none" rtlCol="0">
            <a:spAutoFit/>
          </a:bodyPr>
          <a:lstStyle/>
          <a:p>
            <a:r>
              <a:rPr kumimoji="1" lang="ja-JP" altLang="en-US" sz="900" dirty="0" err="1">
                <a:latin typeface="Meiryo UI" panose="020B0604030504040204" pitchFamily="50" charset="-128"/>
                <a:ea typeface="Meiryo UI" panose="020B0604030504040204" pitchFamily="50" charset="-128"/>
              </a:rPr>
              <a:t>身体障がい</a:t>
            </a:r>
            <a:endParaRPr kumimoji="1" lang="ja-JP" altLang="en-US" sz="9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2511921" y="5711829"/>
            <a:ext cx="777777" cy="246221"/>
          </a:xfrm>
          <a:prstGeom prst="rect">
            <a:avLst/>
          </a:prstGeom>
          <a:noFill/>
        </p:spPr>
        <p:txBody>
          <a:bodyPr wrap="none" rtlCol="0">
            <a:spAutoFit/>
          </a:bodyPr>
          <a:lstStyle/>
          <a:p>
            <a:r>
              <a:rPr kumimoji="1" lang="ja-JP" altLang="en-US" sz="1000" dirty="0">
                <a:latin typeface="Meiryo UI" panose="020B0604030504040204" pitchFamily="50" charset="-128"/>
                <a:ea typeface="Meiryo UI" panose="020B0604030504040204" pitchFamily="50" charset="-128"/>
              </a:rPr>
              <a:t>知的</a:t>
            </a:r>
            <a:r>
              <a:rPr kumimoji="1" lang="ja-JP" altLang="en-US" sz="1000" dirty="0" err="1">
                <a:latin typeface="Meiryo UI" panose="020B0604030504040204" pitchFamily="50" charset="-128"/>
                <a:ea typeface="Meiryo UI" panose="020B0604030504040204" pitchFamily="50" charset="-128"/>
              </a:rPr>
              <a:t>障がい</a:t>
            </a:r>
            <a:endParaRPr kumimoji="1" lang="ja-JP" altLang="en-US" sz="10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3736267" y="5711829"/>
            <a:ext cx="777777" cy="246221"/>
          </a:xfrm>
          <a:prstGeom prst="rect">
            <a:avLst/>
          </a:prstGeom>
          <a:noFill/>
        </p:spPr>
        <p:txBody>
          <a:bodyPr wrap="none" rtlCol="0">
            <a:spAutoFit/>
          </a:bodyPr>
          <a:lstStyle/>
          <a:p>
            <a:r>
              <a:rPr kumimoji="1" lang="ja-JP" altLang="en-US" sz="1000" dirty="0" err="1">
                <a:latin typeface="Meiryo UI" panose="020B0604030504040204" pitchFamily="50" charset="-128"/>
                <a:ea typeface="Meiryo UI" panose="020B0604030504040204" pitchFamily="50" charset="-128"/>
              </a:rPr>
              <a:t>精神障がい</a:t>
            </a:r>
            <a:endParaRPr kumimoji="1" lang="ja-JP" altLang="en-US" sz="10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4991769" y="5711829"/>
            <a:ext cx="777777" cy="246221"/>
          </a:xfrm>
          <a:prstGeom prst="rect">
            <a:avLst/>
          </a:prstGeom>
          <a:noFill/>
        </p:spPr>
        <p:txBody>
          <a:bodyPr wrap="none" rtlCol="0">
            <a:spAutoFit/>
          </a:bodyPr>
          <a:lstStyle/>
          <a:p>
            <a:r>
              <a:rPr kumimoji="1" lang="ja-JP" altLang="en-US" sz="1000" dirty="0" err="1">
                <a:latin typeface="Meiryo UI" panose="020B0604030504040204" pitchFamily="50" charset="-128"/>
                <a:ea typeface="Meiryo UI" panose="020B0604030504040204" pitchFamily="50" charset="-128"/>
              </a:rPr>
              <a:t>発達障がい</a:t>
            </a:r>
            <a:endParaRPr kumimoji="1" lang="ja-JP" altLang="en-US" sz="10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6091128" y="5711829"/>
            <a:ext cx="1162498" cy="246221"/>
          </a:xfrm>
          <a:prstGeom prst="rect">
            <a:avLst/>
          </a:prstGeom>
          <a:noFill/>
        </p:spPr>
        <p:txBody>
          <a:bodyPr wrap="none" rtlCol="0">
            <a:spAutoFit/>
          </a:bodyPr>
          <a:lstStyle/>
          <a:p>
            <a:r>
              <a:rPr kumimoji="1" lang="ja-JP" altLang="en-US" sz="1000" dirty="0" err="1">
                <a:latin typeface="Meiryo UI" panose="020B0604030504040204" pitchFamily="50" charset="-128"/>
                <a:ea typeface="Meiryo UI" panose="020B0604030504040204" pitchFamily="50" charset="-128"/>
              </a:rPr>
              <a:t>高次脳機能障がい</a:t>
            </a:r>
            <a:endParaRPr kumimoji="1" lang="ja-JP" altLang="en-US" sz="10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7575208" y="5711829"/>
            <a:ext cx="441146" cy="246221"/>
          </a:xfrm>
          <a:prstGeom prst="rect">
            <a:avLst/>
          </a:prstGeom>
          <a:noFill/>
        </p:spPr>
        <p:txBody>
          <a:bodyPr wrap="none" rtlCol="0">
            <a:spAutoFit/>
          </a:bodyPr>
          <a:lstStyle/>
          <a:p>
            <a:r>
              <a:rPr kumimoji="1" lang="ja-JP" altLang="en-US" sz="1000" dirty="0">
                <a:latin typeface="Meiryo UI" panose="020B0604030504040204" pitchFamily="50" charset="-128"/>
                <a:ea typeface="Meiryo UI" panose="020B0604030504040204" pitchFamily="50" charset="-128"/>
              </a:rPr>
              <a:t>難病</a:t>
            </a:r>
          </a:p>
        </p:txBody>
      </p:sp>
      <p:graphicFrame>
        <p:nvGraphicFramePr>
          <p:cNvPr id="12" name="グラフ 11">
            <a:extLst>
              <a:ext uri="{FF2B5EF4-FFF2-40B4-BE49-F238E27FC236}">
                <a16:creationId xmlns:a16="http://schemas.microsoft.com/office/drawing/2014/main" id="{00000000-0008-0000-0E00-000002000000}"/>
              </a:ext>
            </a:extLst>
          </p:cNvPr>
          <p:cNvGraphicFramePr>
            <a:graphicFrameLocks/>
          </p:cNvGraphicFramePr>
          <p:nvPr>
            <p:extLst>
              <p:ext uri="{D42A27DB-BD31-4B8C-83A1-F6EECF244321}">
                <p14:modId xmlns:p14="http://schemas.microsoft.com/office/powerpoint/2010/main" val="792015023"/>
              </p:ext>
            </p:extLst>
          </p:nvPr>
        </p:nvGraphicFramePr>
        <p:xfrm>
          <a:off x="679915" y="444500"/>
          <a:ext cx="7784169" cy="5257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6785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7C2ABA0-2C79-4E71-91B6-07983140A210}" type="slidenum">
              <a:rPr kumimoji="1" lang="ja-JP" altLang="en-US" smtClean="0">
                <a:latin typeface="Meiryo UI" panose="020B0604030504040204" pitchFamily="50" charset="-128"/>
                <a:ea typeface="Meiryo UI" panose="020B0604030504040204" pitchFamily="50" charset="-128"/>
              </a:rPr>
              <a:t>15</a:t>
            </a:fld>
            <a:endParaRPr kumimoji="1" lang="ja-JP" altLang="en-US">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936780" y="5671797"/>
            <a:ext cx="1547218" cy="415498"/>
          </a:xfrm>
          <a:prstGeom prst="rect">
            <a:avLst/>
          </a:prstGeom>
          <a:noFill/>
        </p:spPr>
        <p:txBody>
          <a:bodyPr wrap="none" rtlCol="0">
            <a:spAutoFit/>
          </a:bodyPr>
          <a:lstStyle/>
          <a:p>
            <a:pPr algn="ctr"/>
            <a:r>
              <a:rPr lang="ja-JP" altLang="en-US" sz="1050" dirty="0">
                <a:latin typeface="Meiryo UI" panose="020B0604030504040204" pitchFamily="50" charset="-128"/>
                <a:ea typeface="Meiryo UI" panose="020B0604030504040204" pitchFamily="50" charset="-128"/>
              </a:rPr>
              <a:t>就労移行</a:t>
            </a:r>
            <a:r>
              <a:rPr lang="ja-JP" altLang="en-US" sz="1050" dirty="0" smtClean="0">
                <a:latin typeface="Meiryo UI" panose="020B0604030504040204" pitchFamily="50" charset="-128"/>
                <a:ea typeface="Meiryo UI" panose="020B0604030504040204" pitchFamily="50" charset="-128"/>
              </a:rPr>
              <a:t>支援</a:t>
            </a:r>
            <a:endParaRPr lang="en-US" altLang="ja-JP" sz="1050" dirty="0" smtClean="0">
              <a:latin typeface="Meiryo UI" panose="020B0604030504040204" pitchFamily="50" charset="-128"/>
              <a:ea typeface="Meiryo UI" panose="020B0604030504040204" pitchFamily="50" charset="-128"/>
            </a:endParaRPr>
          </a:p>
          <a:p>
            <a:pPr algn="ctr"/>
            <a:r>
              <a:rPr kumimoji="1" lang="ja-JP" altLang="en-US" sz="1050" dirty="0" smtClean="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R5</a:t>
            </a:r>
            <a:r>
              <a:rPr kumimoji="1" lang="ja-JP" altLang="en-US" sz="1050" dirty="0" smtClean="0">
                <a:latin typeface="Meiryo UI" panose="020B0604030504040204" pitchFamily="50" charset="-128"/>
                <a:ea typeface="Meiryo UI" panose="020B0604030504040204" pitchFamily="50" charset="-128"/>
              </a:rPr>
              <a:t>目標：</a:t>
            </a:r>
            <a:r>
              <a:rPr kumimoji="1" lang="en-US" altLang="ja-JP" sz="1050" dirty="0" smtClean="0">
                <a:latin typeface="Meiryo UI" panose="020B0604030504040204" pitchFamily="50" charset="-128"/>
                <a:ea typeface="Meiryo UI" panose="020B0604030504040204" pitchFamily="50" charset="-128"/>
              </a:rPr>
              <a:t>1,910</a:t>
            </a:r>
            <a:r>
              <a:rPr kumimoji="1" lang="ja-JP" altLang="en-US" sz="1050" dirty="0" smtClean="0">
                <a:latin typeface="Meiryo UI" panose="020B0604030504040204" pitchFamily="50" charset="-128"/>
                <a:ea typeface="Meiryo UI" panose="020B0604030504040204" pitchFamily="50" charset="-128"/>
              </a:rPr>
              <a:t>人）</a:t>
            </a:r>
            <a:endParaRPr kumimoji="1" lang="ja-JP" altLang="en-US" sz="105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3213025" y="5671797"/>
            <a:ext cx="1513040" cy="415498"/>
          </a:xfrm>
          <a:prstGeom prst="rect">
            <a:avLst/>
          </a:prstGeom>
          <a:noFill/>
        </p:spPr>
        <p:txBody>
          <a:bodyPr wrap="square" rtlCol="0">
            <a:spAutoFit/>
          </a:bodyPr>
          <a:lstStyle/>
          <a:p>
            <a:pPr algn="ctr"/>
            <a:r>
              <a:rPr lang="ja-JP" altLang="en-US" sz="1050" dirty="0">
                <a:latin typeface="Meiryo UI" panose="020B0604030504040204" pitchFamily="50" charset="-128"/>
                <a:ea typeface="Meiryo UI" panose="020B0604030504040204" pitchFamily="50" charset="-128"/>
              </a:rPr>
              <a:t>就労継続支援</a:t>
            </a:r>
            <a:r>
              <a:rPr lang="en-US" altLang="ja-JP" sz="1050" dirty="0">
                <a:latin typeface="Meiryo UI" panose="020B0604030504040204" pitchFamily="50" charset="-128"/>
                <a:ea typeface="Meiryo UI" panose="020B0604030504040204" pitchFamily="50" charset="-128"/>
              </a:rPr>
              <a:t>A</a:t>
            </a:r>
            <a:r>
              <a:rPr lang="ja-JP" altLang="en-US" sz="1050" dirty="0" smtClean="0">
                <a:latin typeface="Meiryo UI" panose="020B0604030504040204" pitchFamily="50" charset="-128"/>
                <a:ea typeface="Meiryo UI" panose="020B0604030504040204" pitchFamily="50" charset="-128"/>
              </a:rPr>
              <a:t>型</a:t>
            </a:r>
            <a:endParaRPr lang="en-US" altLang="ja-JP" sz="1050" dirty="0" smtClean="0">
              <a:latin typeface="Meiryo UI" panose="020B0604030504040204" pitchFamily="50" charset="-128"/>
              <a:ea typeface="Meiryo UI" panose="020B0604030504040204" pitchFamily="50" charset="-128"/>
            </a:endParaRPr>
          </a:p>
          <a:p>
            <a:pPr algn="ctr"/>
            <a:r>
              <a:rPr lang="ja-JP" altLang="en-US" sz="1050" dirty="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R5</a:t>
            </a:r>
            <a:r>
              <a:rPr lang="ja-JP" altLang="en-US" sz="1050" dirty="0" smtClean="0">
                <a:latin typeface="Meiryo UI" panose="020B0604030504040204" pitchFamily="50" charset="-128"/>
                <a:ea typeface="Meiryo UI" panose="020B0604030504040204" pitchFamily="50" charset="-128"/>
              </a:rPr>
              <a:t>目標：</a:t>
            </a:r>
            <a:r>
              <a:rPr lang="en-US" altLang="ja-JP" sz="1050" dirty="0" smtClean="0">
                <a:latin typeface="Meiryo UI" panose="020B0604030504040204" pitchFamily="50" charset="-128"/>
                <a:ea typeface="Meiryo UI" panose="020B0604030504040204" pitchFamily="50" charset="-128"/>
              </a:rPr>
              <a:t>508</a:t>
            </a:r>
            <a:r>
              <a:rPr lang="ja-JP" altLang="en-US" sz="1050" dirty="0" smtClean="0">
                <a:latin typeface="Meiryo UI" panose="020B0604030504040204" pitchFamily="50" charset="-128"/>
                <a:ea typeface="Meiryo UI" panose="020B0604030504040204" pitchFamily="50" charset="-128"/>
              </a:rPr>
              <a:t>人）</a:t>
            </a:r>
            <a:endParaRPr lang="ja-JP" altLang="en-US" sz="105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5203628" y="5671797"/>
            <a:ext cx="1513040" cy="415498"/>
          </a:xfrm>
          <a:prstGeom prst="rect">
            <a:avLst/>
          </a:prstGeom>
          <a:noFill/>
        </p:spPr>
        <p:txBody>
          <a:bodyPr wrap="square" rtlCol="0">
            <a:spAutoFit/>
          </a:bodyPr>
          <a:lstStyle/>
          <a:p>
            <a:pPr algn="ctr"/>
            <a:r>
              <a:rPr lang="ja-JP" altLang="en-US" sz="1050" dirty="0">
                <a:latin typeface="Meiryo UI" panose="020B0604030504040204" pitchFamily="50" charset="-128"/>
                <a:ea typeface="Meiryo UI" panose="020B0604030504040204" pitchFamily="50" charset="-128"/>
              </a:rPr>
              <a:t>就労継続支援</a:t>
            </a:r>
            <a:r>
              <a:rPr lang="en-US" altLang="ja-JP" sz="1050" dirty="0">
                <a:latin typeface="Meiryo UI" panose="020B0604030504040204" pitchFamily="50" charset="-128"/>
                <a:ea typeface="Meiryo UI" panose="020B0604030504040204" pitchFamily="50" charset="-128"/>
              </a:rPr>
              <a:t>B</a:t>
            </a:r>
            <a:r>
              <a:rPr lang="ja-JP" altLang="en-US" sz="1050" dirty="0" smtClean="0">
                <a:latin typeface="Meiryo UI" panose="020B0604030504040204" pitchFamily="50" charset="-128"/>
                <a:ea typeface="Meiryo UI" panose="020B0604030504040204" pitchFamily="50" charset="-128"/>
              </a:rPr>
              <a:t>型</a:t>
            </a:r>
            <a:endParaRPr lang="en-US" altLang="ja-JP" sz="1050" dirty="0" smtClean="0">
              <a:latin typeface="Meiryo UI" panose="020B0604030504040204" pitchFamily="50" charset="-128"/>
              <a:ea typeface="Meiryo UI" panose="020B0604030504040204" pitchFamily="50" charset="-128"/>
            </a:endParaRPr>
          </a:p>
          <a:p>
            <a:pPr algn="ctr"/>
            <a:r>
              <a:rPr lang="ja-JP" altLang="en-US" sz="1050" dirty="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R5</a:t>
            </a:r>
            <a:r>
              <a:rPr lang="ja-JP" altLang="en-US" sz="1050" dirty="0" smtClean="0">
                <a:latin typeface="Meiryo UI" panose="020B0604030504040204" pitchFamily="50" charset="-128"/>
                <a:ea typeface="Meiryo UI" panose="020B0604030504040204" pitchFamily="50" charset="-128"/>
              </a:rPr>
              <a:t>目標：</a:t>
            </a:r>
            <a:r>
              <a:rPr lang="en-US" altLang="ja-JP" sz="1050" dirty="0" smtClean="0">
                <a:latin typeface="Meiryo UI" panose="020B0604030504040204" pitchFamily="50" charset="-128"/>
                <a:ea typeface="Meiryo UI" panose="020B0604030504040204" pitchFamily="50" charset="-128"/>
              </a:rPr>
              <a:t>286</a:t>
            </a:r>
            <a:r>
              <a:rPr lang="ja-JP" altLang="en-US" sz="1050" dirty="0" smtClean="0">
                <a:latin typeface="Meiryo UI" panose="020B0604030504040204" pitchFamily="50" charset="-128"/>
                <a:ea typeface="Meiryo UI" panose="020B0604030504040204" pitchFamily="50" charset="-128"/>
              </a:rPr>
              <a:t>人）</a:t>
            </a:r>
            <a:endParaRPr lang="ja-JP" altLang="en-US" sz="105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7002310" y="5671797"/>
            <a:ext cx="1513040" cy="415498"/>
          </a:xfrm>
          <a:prstGeom prst="rect">
            <a:avLst/>
          </a:prstGeom>
          <a:noFill/>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自立訓練・生活</a:t>
            </a:r>
            <a:r>
              <a:rPr kumimoji="1" lang="ja-JP" altLang="en-US" sz="1050" dirty="0" smtClean="0">
                <a:latin typeface="Meiryo UI" panose="020B0604030504040204" pitchFamily="50" charset="-128"/>
                <a:ea typeface="Meiryo UI" panose="020B0604030504040204" pitchFamily="50" charset="-128"/>
              </a:rPr>
              <a:t>介護</a:t>
            </a:r>
            <a:endParaRPr kumimoji="1" lang="en-US" altLang="ja-JP" sz="1050" dirty="0" smtClean="0">
              <a:latin typeface="Meiryo UI" panose="020B0604030504040204" pitchFamily="50" charset="-128"/>
              <a:ea typeface="Meiryo UI" panose="020B0604030504040204" pitchFamily="50" charset="-128"/>
            </a:endParaRPr>
          </a:p>
          <a:p>
            <a:pPr algn="ctr"/>
            <a:r>
              <a:rPr lang="ja-JP" altLang="en-US" sz="1050" dirty="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R5</a:t>
            </a:r>
            <a:r>
              <a:rPr lang="ja-JP" altLang="en-US" sz="1050" dirty="0" smtClean="0">
                <a:latin typeface="Meiryo UI" panose="020B0604030504040204" pitchFamily="50" charset="-128"/>
                <a:ea typeface="Meiryo UI" panose="020B0604030504040204" pitchFamily="50" charset="-128"/>
              </a:rPr>
              <a:t>目標：</a:t>
            </a:r>
            <a:r>
              <a:rPr lang="en-US" altLang="ja-JP" sz="1050" dirty="0" smtClean="0">
                <a:latin typeface="Meiryo UI" panose="020B0604030504040204" pitchFamily="50" charset="-128"/>
                <a:ea typeface="Meiryo UI" panose="020B0604030504040204" pitchFamily="50" charset="-128"/>
              </a:rPr>
              <a:t>122</a:t>
            </a:r>
            <a:r>
              <a:rPr lang="ja-JP" altLang="en-US" sz="1050" dirty="0" smtClean="0">
                <a:latin typeface="Meiryo UI" panose="020B0604030504040204" pitchFamily="50" charset="-128"/>
                <a:ea typeface="Meiryo UI" panose="020B0604030504040204" pitchFamily="50" charset="-128"/>
              </a:rPr>
              <a:t>人）</a:t>
            </a:r>
            <a:endParaRPr lang="ja-JP" altLang="en-US" sz="1050" dirty="0">
              <a:latin typeface="Meiryo UI" panose="020B0604030504040204" pitchFamily="50" charset="-128"/>
              <a:ea typeface="Meiryo UI" panose="020B0604030504040204" pitchFamily="50" charset="-128"/>
            </a:endParaRPr>
          </a:p>
        </p:txBody>
      </p:sp>
      <p:graphicFrame>
        <p:nvGraphicFramePr>
          <p:cNvPr id="16" name="グラフ 15">
            <a:extLst>
              <a:ext uri="{FF2B5EF4-FFF2-40B4-BE49-F238E27FC236}">
                <a16:creationId xmlns:a16="http://schemas.microsoft.com/office/drawing/2014/main" id="{00000000-0008-0000-0F00-000003000000}"/>
              </a:ext>
            </a:extLst>
          </p:cNvPr>
          <p:cNvGraphicFramePr>
            <a:graphicFrameLocks/>
          </p:cNvGraphicFramePr>
          <p:nvPr>
            <p:extLst>
              <p:ext uri="{D42A27DB-BD31-4B8C-83A1-F6EECF244321}">
                <p14:modId xmlns:p14="http://schemas.microsoft.com/office/powerpoint/2010/main" val="3692444820"/>
              </p:ext>
            </p:extLst>
          </p:nvPr>
        </p:nvGraphicFramePr>
        <p:xfrm>
          <a:off x="485486" y="657226"/>
          <a:ext cx="8173028" cy="50145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06341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7C2ABA0-2C79-4E71-91B6-07983140A210}" type="slidenum">
              <a:rPr kumimoji="1" lang="ja-JP" altLang="en-US" smtClean="0"/>
              <a:t>16</a:t>
            </a:fld>
            <a:endParaRPr kumimoji="1" lang="ja-JP" altLang="en-US"/>
          </a:p>
        </p:txBody>
      </p:sp>
      <p:sp>
        <p:nvSpPr>
          <p:cNvPr id="3" name="テキスト ボックス 2"/>
          <p:cNvSpPr txBox="1"/>
          <p:nvPr/>
        </p:nvSpPr>
        <p:spPr>
          <a:xfrm>
            <a:off x="1797843" y="556454"/>
            <a:ext cx="5548314" cy="338554"/>
          </a:xfrm>
          <a:prstGeom prst="rect">
            <a:avLst/>
          </a:prstGeom>
          <a:noFill/>
        </p:spPr>
        <p:txBody>
          <a:bodyPr wrap="none" rtlCol="0">
            <a:spAutoFit/>
          </a:bodyPr>
          <a:lstStyle/>
          <a:p>
            <a:r>
              <a:rPr lang="ja-JP" altLang="en-US" sz="1600" b="1" dirty="0">
                <a:latin typeface="Meiryo UI" panose="020B0604030504040204" pitchFamily="50" charset="-128"/>
                <a:ea typeface="Meiryo UI" panose="020B0604030504040204" pitchFamily="50" charset="-128"/>
              </a:rPr>
              <a:t>一般就労者の６月以上の職場</a:t>
            </a:r>
            <a:r>
              <a:rPr lang="ja-JP" altLang="en-US" sz="1600" b="1" dirty="0" smtClean="0">
                <a:latin typeface="Meiryo UI" panose="020B0604030504040204" pitchFamily="50" charset="-128"/>
                <a:ea typeface="Meiryo UI" panose="020B0604030504040204" pitchFamily="50" charset="-128"/>
              </a:rPr>
              <a:t>定着率</a:t>
            </a:r>
            <a:r>
              <a:rPr lang="ja-JP" altLang="en-US" sz="1400" dirty="0" smtClean="0">
                <a:latin typeface="Meiryo UI" panose="020B0604030504040204" pitchFamily="50" charset="-128"/>
                <a:ea typeface="Meiryo UI" panose="020B0604030504040204" pitchFamily="50" charset="-128"/>
              </a:rPr>
              <a:t>（令和５年４月１日時点）</a:t>
            </a:r>
            <a:endParaRPr lang="en-US" altLang="ja-JP" sz="16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1004034" y="4325026"/>
            <a:ext cx="7135930" cy="2031325"/>
          </a:xfrm>
          <a:prstGeom prst="rect">
            <a:avLst/>
          </a:prstGeom>
          <a:noFill/>
        </p:spPr>
        <p:txBody>
          <a:bodyPr wrap="square" rtlCol="0">
            <a:spAutoFit/>
          </a:bodyPr>
          <a:lstStyle/>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参考</a:t>
            </a:r>
            <a:r>
              <a:rPr lang="en-US" altLang="ja-JP" sz="1400" dirty="0">
                <a:latin typeface="Meiryo UI" panose="020B0604030504040204" pitchFamily="50" charset="-128"/>
                <a:ea typeface="Meiryo UI" panose="020B0604030504040204" pitchFamily="50" charset="-128"/>
              </a:rPr>
              <a:t>】</a:t>
            </a:r>
          </a:p>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新規学卒就職者（平成</a:t>
            </a:r>
            <a:r>
              <a:rPr lang="en-US" altLang="ja-JP" sz="1400" dirty="0">
                <a:latin typeface="Meiryo UI" panose="020B0604030504040204" pitchFamily="50" charset="-128"/>
                <a:ea typeface="Meiryo UI" panose="020B0604030504040204" pitchFamily="50" charset="-128"/>
              </a:rPr>
              <a:t>31</a:t>
            </a:r>
            <a:r>
              <a:rPr lang="ja-JP" altLang="en-US" sz="1400" dirty="0">
                <a:latin typeface="Meiryo UI" panose="020B0604030504040204" pitchFamily="50" charset="-128"/>
                <a:ea typeface="Meiryo UI" panose="020B0604030504040204" pitchFamily="50" charset="-128"/>
              </a:rPr>
              <a:t>年３月卒業）の離職率</a:t>
            </a:r>
          </a:p>
          <a:p>
            <a:r>
              <a:rPr lang="ja-JP" altLang="en-US" sz="1400" dirty="0">
                <a:latin typeface="Meiryo UI" panose="020B0604030504040204" pitchFamily="50" charset="-128"/>
                <a:ea typeface="Meiryo UI" panose="020B0604030504040204" pitchFamily="50" charset="-128"/>
              </a:rPr>
              <a:t>　高卒：就職後１年以内</a:t>
            </a:r>
            <a:r>
              <a:rPr lang="en-US" altLang="ja-JP" sz="1400" dirty="0" smtClean="0">
                <a:latin typeface="Meiryo UI" panose="020B0604030504040204" pitchFamily="50" charset="-128"/>
                <a:ea typeface="Meiryo UI" panose="020B0604030504040204" pitchFamily="50" charset="-128"/>
              </a:rPr>
              <a:t>16.3</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、就職後３年以内</a:t>
            </a:r>
            <a:r>
              <a:rPr lang="en-US" altLang="ja-JP" sz="1400" dirty="0" smtClean="0">
                <a:latin typeface="Meiryo UI" panose="020B0604030504040204" pitchFamily="50" charset="-128"/>
                <a:ea typeface="Meiryo UI" panose="020B0604030504040204" pitchFamily="50" charset="-128"/>
              </a:rPr>
              <a:t>35.9</a:t>
            </a:r>
            <a:r>
              <a:rPr lang="ja-JP" altLang="en-US" sz="1400"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　大卒：就職後１年以内</a:t>
            </a:r>
            <a:r>
              <a:rPr lang="en-US" altLang="ja-JP" sz="1400" dirty="0" smtClean="0">
                <a:latin typeface="Meiryo UI" panose="020B0604030504040204" pitchFamily="50" charset="-128"/>
                <a:ea typeface="Meiryo UI" panose="020B0604030504040204" pitchFamily="50" charset="-128"/>
              </a:rPr>
              <a:t>11.8</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、就職後３年以内</a:t>
            </a:r>
            <a:r>
              <a:rPr lang="en-US" altLang="ja-JP" sz="1400" dirty="0" smtClean="0">
                <a:latin typeface="Meiryo UI" panose="020B0604030504040204" pitchFamily="50" charset="-128"/>
                <a:ea typeface="Meiryo UI" panose="020B0604030504040204" pitchFamily="50" charset="-128"/>
              </a:rPr>
              <a:t>31.5</a:t>
            </a:r>
            <a:r>
              <a:rPr lang="ja-JP" altLang="en-US" sz="1400" dirty="0" smtClean="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（出典：厚生労働省</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新規学卒就職者の離職状況（平成</a:t>
            </a:r>
            <a:r>
              <a:rPr lang="en-US" altLang="ja-JP" sz="1400" dirty="0">
                <a:latin typeface="Meiryo UI" panose="020B0604030504040204" pitchFamily="50" charset="-128"/>
                <a:ea typeface="Meiryo UI" panose="020B0604030504040204" pitchFamily="50" charset="-128"/>
              </a:rPr>
              <a:t>31</a:t>
            </a:r>
            <a:r>
              <a:rPr lang="ja-JP" altLang="en-US" sz="1400" dirty="0">
                <a:latin typeface="Meiryo UI" panose="020B0604030504040204" pitchFamily="50" charset="-128"/>
                <a:ea typeface="Meiryo UI" panose="020B0604030504040204" pitchFamily="50" charset="-128"/>
              </a:rPr>
              <a:t>年３月卒業者の状況）</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令和３年の常用労働者　離職率</a:t>
            </a:r>
            <a:r>
              <a:rPr lang="en-US" altLang="ja-JP" sz="1400" dirty="0" smtClean="0">
                <a:latin typeface="Meiryo UI" panose="020B0604030504040204" pitchFamily="50" charset="-128"/>
                <a:ea typeface="Meiryo UI" panose="020B0604030504040204" pitchFamily="50" charset="-128"/>
              </a:rPr>
              <a:t>13.9</a:t>
            </a:r>
            <a:r>
              <a:rPr lang="ja-JP" altLang="en-US" sz="1400" dirty="0" smtClean="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（令和３年（</a:t>
            </a:r>
            <a:r>
              <a:rPr lang="en-US" altLang="ja-JP" sz="1400" dirty="0">
                <a:latin typeface="Meiryo UI" panose="020B0604030504040204" pitchFamily="50" charset="-128"/>
                <a:ea typeface="Meiryo UI" panose="020B0604030504040204" pitchFamily="50" charset="-128"/>
              </a:rPr>
              <a:t>2021</a:t>
            </a:r>
            <a:r>
              <a:rPr lang="ja-JP" altLang="en-US" sz="1400" dirty="0">
                <a:latin typeface="Meiryo UI" panose="020B0604030504040204" pitchFamily="50" charset="-128"/>
                <a:ea typeface="Meiryo UI" panose="020B0604030504040204" pitchFamily="50" charset="-128"/>
              </a:rPr>
              <a:t>年）１年間の離職者数／令和３年１月１日の常用労働者数）</a:t>
            </a:r>
          </a:p>
          <a:p>
            <a:r>
              <a:rPr lang="ja-JP" altLang="en-US" sz="1400" dirty="0">
                <a:latin typeface="Meiryo UI" panose="020B0604030504040204" pitchFamily="50" charset="-128"/>
                <a:ea typeface="Meiryo UI" panose="020B0604030504040204" pitchFamily="50" charset="-128"/>
              </a:rPr>
              <a:t>　（出典：厚生労働省</a:t>
            </a:r>
            <a:r>
              <a:rPr lang="en-US" altLang="ja-JP" sz="1400" dirty="0">
                <a:latin typeface="Meiryo UI" panose="020B0604030504040204" pitchFamily="50" charset="-128"/>
                <a:ea typeface="Meiryo UI" panose="020B0604030504040204" pitchFamily="50" charset="-128"/>
              </a:rPr>
              <a:t>『2021</a:t>
            </a:r>
            <a:r>
              <a:rPr lang="ja-JP" altLang="en-US" sz="1400" dirty="0">
                <a:latin typeface="Meiryo UI" panose="020B0604030504040204" pitchFamily="50" charset="-128"/>
                <a:ea typeface="Meiryo UI" panose="020B0604030504040204" pitchFamily="50" charset="-128"/>
              </a:rPr>
              <a:t>年（令和３年）雇用動向調査</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236962979"/>
              </p:ext>
            </p:extLst>
          </p:nvPr>
        </p:nvGraphicFramePr>
        <p:xfrm>
          <a:off x="2800349" y="1088364"/>
          <a:ext cx="5498155" cy="1492095"/>
        </p:xfrm>
        <a:graphic>
          <a:graphicData uri="http://schemas.openxmlformats.org/drawingml/2006/table">
            <a:tbl>
              <a:tblPr>
                <a:tableStyleId>{5940675A-B579-460E-94D1-54222C63F5DA}</a:tableStyleId>
              </a:tblPr>
              <a:tblGrid>
                <a:gridCol w="942139">
                  <a:extLst>
                    <a:ext uri="{9D8B030D-6E8A-4147-A177-3AD203B41FA5}">
                      <a16:colId xmlns:a16="http://schemas.microsoft.com/office/drawing/2014/main" val="2223567766"/>
                    </a:ext>
                  </a:extLst>
                </a:gridCol>
                <a:gridCol w="759336">
                  <a:extLst>
                    <a:ext uri="{9D8B030D-6E8A-4147-A177-3AD203B41FA5}">
                      <a16:colId xmlns:a16="http://schemas.microsoft.com/office/drawing/2014/main" val="2025864969"/>
                    </a:ext>
                  </a:extLst>
                </a:gridCol>
                <a:gridCol w="759336">
                  <a:extLst>
                    <a:ext uri="{9D8B030D-6E8A-4147-A177-3AD203B41FA5}">
                      <a16:colId xmlns:a16="http://schemas.microsoft.com/office/drawing/2014/main" val="2431159499"/>
                    </a:ext>
                  </a:extLst>
                </a:gridCol>
                <a:gridCol w="759336">
                  <a:extLst>
                    <a:ext uri="{9D8B030D-6E8A-4147-A177-3AD203B41FA5}">
                      <a16:colId xmlns:a16="http://schemas.microsoft.com/office/drawing/2014/main" val="3313318515"/>
                    </a:ext>
                  </a:extLst>
                </a:gridCol>
                <a:gridCol w="759336">
                  <a:extLst>
                    <a:ext uri="{9D8B030D-6E8A-4147-A177-3AD203B41FA5}">
                      <a16:colId xmlns:a16="http://schemas.microsoft.com/office/drawing/2014/main" val="2443011057"/>
                    </a:ext>
                  </a:extLst>
                </a:gridCol>
                <a:gridCol w="759336">
                  <a:extLst>
                    <a:ext uri="{9D8B030D-6E8A-4147-A177-3AD203B41FA5}">
                      <a16:colId xmlns:a16="http://schemas.microsoft.com/office/drawing/2014/main" val="3351739068"/>
                    </a:ext>
                  </a:extLst>
                </a:gridCol>
                <a:gridCol w="759336">
                  <a:extLst>
                    <a:ext uri="{9D8B030D-6E8A-4147-A177-3AD203B41FA5}">
                      <a16:colId xmlns:a16="http://schemas.microsoft.com/office/drawing/2014/main" val="3014826818"/>
                    </a:ext>
                  </a:extLst>
                </a:gridCol>
              </a:tblGrid>
              <a:tr h="298419">
                <a:tc rowSpan="2">
                  <a:txBody>
                    <a:bodyPr/>
                    <a:lstStyle/>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一般就労した</a:t>
                      </a:r>
                      <a:endParaRPr lang="en-US" altLang="ja-JP" sz="1200" b="0" i="0" u="none" strike="noStrike" dirty="0" smtClean="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200" b="0" i="0" u="none" strike="noStrike" dirty="0" smtClean="0">
                          <a:solidFill>
                            <a:srgbClr val="000000"/>
                          </a:solidFill>
                          <a:effectLst/>
                          <a:latin typeface="Meiryo UI" panose="020B0604030504040204" pitchFamily="50" charset="-128"/>
                          <a:ea typeface="Meiryo UI" panose="020B0604030504040204" pitchFamily="50" charset="-128"/>
                        </a:rPr>
                        <a:t>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1">
                        <a:lumMod val="20000"/>
                        <a:lumOff val="80000"/>
                      </a:schemeClr>
                    </a:solidFill>
                  </a:tcPr>
                </a:tc>
                <a:tc gridSpan="5">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６月以上把握している</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200" u="none" strike="noStrike">
                          <a:effectLst/>
                          <a:latin typeface="Meiryo UI" panose="020B0604030504040204" pitchFamily="50" charset="-128"/>
                          <a:ea typeface="Meiryo UI" panose="020B0604030504040204" pitchFamily="50" charset="-128"/>
                        </a:rPr>
                        <a:t>把握せず</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1">
                        <a:lumMod val="20000"/>
                        <a:lumOff val="80000"/>
                      </a:schemeClr>
                    </a:solidFill>
                  </a:tcPr>
                </a:tc>
                <a:extLst>
                  <a:ext uri="{0D108BD9-81ED-4DB2-BD59-A6C34878D82A}">
                    <a16:rowId xmlns:a16="http://schemas.microsoft.com/office/drawing/2014/main" val="2984821096"/>
                  </a:ext>
                </a:extLst>
              </a:tr>
              <a:tr h="298419">
                <a:tc vMerge="1">
                  <a:txBody>
                    <a:bodyPr/>
                    <a:lstStyle/>
                    <a:p>
                      <a:endParaRPr kumimoji="1" lang="ja-JP" altLang="en-US"/>
                    </a:p>
                  </a:txBody>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６月以上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1">
                        <a:lumMod val="20000"/>
                        <a:lumOff val="80000"/>
                      </a:schemeClr>
                    </a:solidFill>
                  </a:tcPr>
                </a:tc>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12</a:t>
                      </a:r>
                      <a:r>
                        <a:rPr lang="ja-JP" altLang="en-US" sz="1200" u="none" strike="noStrike" dirty="0">
                          <a:effectLst/>
                          <a:latin typeface="Meiryo UI" panose="020B0604030504040204" pitchFamily="50" charset="-128"/>
                          <a:ea typeface="Meiryo UI" panose="020B0604030504040204" pitchFamily="50" charset="-128"/>
                        </a:rPr>
                        <a:t>月以上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1">
                        <a:lumMod val="20000"/>
                        <a:lumOff val="80000"/>
                      </a:schemeClr>
                    </a:solidFill>
                  </a:tcPr>
                </a:tc>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24</a:t>
                      </a:r>
                      <a:r>
                        <a:rPr lang="ja-JP" altLang="en-US" sz="1200" u="none" strike="noStrike" dirty="0">
                          <a:effectLst/>
                          <a:latin typeface="Meiryo UI" panose="020B0604030504040204" pitchFamily="50" charset="-128"/>
                          <a:ea typeface="Meiryo UI" panose="020B0604030504040204" pitchFamily="50" charset="-128"/>
                        </a:rPr>
                        <a:t>月以上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1">
                        <a:lumMod val="20000"/>
                        <a:lumOff val="80000"/>
                      </a:schemeClr>
                    </a:solidFill>
                  </a:tcPr>
                </a:tc>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36</a:t>
                      </a:r>
                      <a:r>
                        <a:rPr lang="ja-JP" altLang="en-US" sz="1200" u="none" strike="noStrike" dirty="0">
                          <a:effectLst/>
                          <a:latin typeface="Meiryo UI" panose="020B0604030504040204" pitchFamily="50" charset="-128"/>
                          <a:ea typeface="Meiryo UI" panose="020B0604030504040204" pitchFamily="50" charset="-128"/>
                        </a:rPr>
                        <a:t>月以上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期間不明</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1">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2070217561"/>
                  </a:ext>
                </a:extLst>
              </a:tr>
              <a:tr h="298419">
                <a:tc>
                  <a:txBody>
                    <a:bodyPr/>
                    <a:lstStyle/>
                    <a:p>
                      <a:pPr algn="ctr" fontAlgn="b"/>
                      <a:r>
                        <a:rPr lang="ja-JP" altLang="en-US" sz="1200" u="none" strike="noStrike">
                          <a:effectLst/>
                          <a:latin typeface="Meiryo UI" panose="020B0604030504040204" pitchFamily="50" charset="-128"/>
                          <a:ea typeface="Meiryo UI" panose="020B0604030504040204" pitchFamily="50" charset="-128"/>
                        </a:rPr>
                        <a:t>令和元年度</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84.3%</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75.7%</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66.4%</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55.2%</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5.9%</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15.7%</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2033570849"/>
                  </a:ext>
                </a:extLst>
              </a:tr>
              <a:tr h="298419">
                <a:tc>
                  <a:txBody>
                    <a:bodyPr/>
                    <a:lstStyle/>
                    <a:p>
                      <a:pPr algn="ctr" fontAlgn="b"/>
                      <a:r>
                        <a:rPr lang="ja-JP" altLang="en-US" sz="1200" u="none" strike="noStrike">
                          <a:effectLst/>
                          <a:latin typeface="Meiryo UI" panose="020B0604030504040204" pitchFamily="50" charset="-128"/>
                          <a:ea typeface="Meiryo UI" panose="020B0604030504040204" pitchFamily="50" charset="-128"/>
                        </a:rPr>
                        <a:t>令和２年度</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81.8%</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69.8%</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56.7%</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ja-JP" altLang="en-US" sz="1200" u="none" strike="noStrike" dirty="0" smtClean="0">
                          <a:effectLst/>
                          <a:latin typeface="Meiryo UI" panose="020B0604030504040204" pitchFamily="50" charset="-128"/>
                          <a:ea typeface="Meiryo UI" panose="020B0604030504040204" pitchFamily="50" charset="-128"/>
                        </a:rPr>
                        <a:t>－</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7.4%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18.2%</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2203664319"/>
                  </a:ext>
                </a:extLst>
              </a:tr>
              <a:tr h="298419">
                <a:tc>
                  <a:txBody>
                    <a:bodyPr/>
                    <a:lstStyle/>
                    <a:p>
                      <a:pPr algn="ctr" fontAlgn="b"/>
                      <a:r>
                        <a:rPr lang="ja-JP" altLang="en-US" sz="1200" u="none" strike="noStrike">
                          <a:effectLst/>
                          <a:latin typeface="Meiryo UI" panose="020B0604030504040204" pitchFamily="50" charset="-128"/>
                          <a:ea typeface="Meiryo UI" panose="020B0604030504040204" pitchFamily="50" charset="-128"/>
                        </a:rPr>
                        <a:t>令和３年度</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89.4%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70.1%</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ja-JP" altLang="en-US" sz="1200" u="none" strike="noStrike" dirty="0" smtClean="0">
                          <a:effectLst/>
                          <a:latin typeface="Meiryo UI" panose="020B0604030504040204" pitchFamily="50" charset="-128"/>
                          <a:ea typeface="Meiryo UI" panose="020B0604030504040204" pitchFamily="50" charset="-128"/>
                        </a:rPr>
                        <a:t>－</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ja-JP" altLang="en-US" sz="1200" u="none" strike="noStrike" dirty="0" smtClean="0">
                          <a:effectLst/>
                          <a:latin typeface="Meiryo UI" panose="020B0604030504040204" pitchFamily="50" charset="-128"/>
                          <a:ea typeface="Meiryo UI" panose="020B0604030504040204" pitchFamily="50" charset="-128"/>
                        </a:rPr>
                        <a:t>－</a:t>
                      </a:r>
                      <a:r>
                        <a:rPr lang="ja-JP" altLang="en-US" sz="1200" u="none" strike="noStrike" dirty="0">
                          <a:effectLst/>
                          <a:latin typeface="Meiryo UI" panose="020B0604030504040204" pitchFamily="50" charset="-128"/>
                          <a:ea typeface="Meiryo UI" panose="020B0604030504040204" pitchFamily="50" charset="-128"/>
                        </a:rPr>
                        <a:t>　</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4.2%</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10.6%</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858962845"/>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2684662670"/>
              </p:ext>
            </p:extLst>
          </p:nvPr>
        </p:nvGraphicFramePr>
        <p:xfrm>
          <a:off x="2800350" y="2799358"/>
          <a:ext cx="5498155" cy="1525670"/>
        </p:xfrm>
        <a:graphic>
          <a:graphicData uri="http://schemas.openxmlformats.org/drawingml/2006/table">
            <a:tbl>
              <a:tblPr>
                <a:tableStyleId>{5940675A-B579-460E-94D1-54222C63F5DA}</a:tableStyleId>
              </a:tblPr>
              <a:tblGrid>
                <a:gridCol w="942139">
                  <a:extLst>
                    <a:ext uri="{9D8B030D-6E8A-4147-A177-3AD203B41FA5}">
                      <a16:colId xmlns:a16="http://schemas.microsoft.com/office/drawing/2014/main" val="2852025464"/>
                    </a:ext>
                  </a:extLst>
                </a:gridCol>
                <a:gridCol w="759336">
                  <a:extLst>
                    <a:ext uri="{9D8B030D-6E8A-4147-A177-3AD203B41FA5}">
                      <a16:colId xmlns:a16="http://schemas.microsoft.com/office/drawing/2014/main" val="1220800490"/>
                    </a:ext>
                  </a:extLst>
                </a:gridCol>
                <a:gridCol w="759336">
                  <a:extLst>
                    <a:ext uri="{9D8B030D-6E8A-4147-A177-3AD203B41FA5}">
                      <a16:colId xmlns:a16="http://schemas.microsoft.com/office/drawing/2014/main" val="2463815169"/>
                    </a:ext>
                  </a:extLst>
                </a:gridCol>
                <a:gridCol w="759336">
                  <a:extLst>
                    <a:ext uri="{9D8B030D-6E8A-4147-A177-3AD203B41FA5}">
                      <a16:colId xmlns:a16="http://schemas.microsoft.com/office/drawing/2014/main" val="3579726220"/>
                    </a:ext>
                  </a:extLst>
                </a:gridCol>
                <a:gridCol w="759336">
                  <a:extLst>
                    <a:ext uri="{9D8B030D-6E8A-4147-A177-3AD203B41FA5}">
                      <a16:colId xmlns:a16="http://schemas.microsoft.com/office/drawing/2014/main" val="3077612222"/>
                    </a:ext>
                  </a:extLst>
                </a:gridCol>
                <a:gridCol w="759336">
                  <a:extLst>
                    <a:ext uri="{9D8B030D-6E8A-4147-A177-3AD203B41FA5}">
                      <a16:colId xmlns:a16="http://schemas.microsoft.com/office/drawing/2014/main" val="2333395710"/>
                    </a:ext>
                  </a:extLst>
                </a:gridCol>
                <a:gridCol w="759336">
                  <a:extLst>
                    <a:ext uri="{9D8B030D-6E8A-4147-A177-3AD203B41FA5}">
                      <a16:colId xmlns:a16="http://schemas.microsoft.com/office/drawing/2014/main" val="968227380"/>
                    </a:ext>
                  </a:extLst>
                </a:gridCol>
              </a:tblGrid>
              <a:tr h="305134">
                <a:tc rowSpan="2">
                  <a:txBody>
                    <a:bodyPr/>
                    <a:lstStyle/>
                    <a:p>
                      <a:pPr algn="ctr" fontAlgn="ct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一般就労した</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gn="ctr" fontAlgn="ct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年度</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1">
                        <a:lumMod val="20000"/>
                        <a:lumOff val="80000"/>
                      </a:schemeClr>
                    </a:solidFill>
                  </a:tcPr>
                </a:tc>
                <a:tc gridSpan="5">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６月以上把握している</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1">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200" u="none" strike="noStrike" dirty="0">
                          <a:effectLst/>
                          <a:latin typeface="Meiryo UI" panose="020B0604030504040204" pitchFamily="50" charset="-128"/>
                          <a:ea typeface="Meiryo UI" panose="020B0604030504040204" pitchFamily="50" charset="-128"/>
                        </a:rPr>
                        <a:t>把握せず</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1">
                        <a:lumMod val="20000"/>
                        <a:lumOff val="80000"/>
                      </a:schemeClr>
                    </a:solidFill>
                  </a:tcPr>
                </a:tc>
                <a:extLst>
                  <a:ext uri="{0D108BD9-81ED-4DB2-BD59-A6C34878D82A}">
                    <a16:rowId xmlns:a16="http://schemas.microsoft.com/office/drawing/2014/main" val="3721289652"/>
                  </a:ext>
                </a:extLst>
              </a:tr>
              <a:tr h="305134">
                <a:tc vMerge="1">
                  <a:txBody>
                    <a:bodyPr/>
                    <a:lstStyle/>
                    <a:p>
                      <a:endParaRPr kumimoji="1" lang="ja-JP" altLang="en-US"/>
                    </a:p>
                  </a:txBody>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６月以上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1">
                        <a:lumMod val="20000"/>
                        <a:lumOff val="80000"/>
                      </a:schemeClr>
                    </a:solidFill>
                  </a:tcPr>
                </a:tc>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12</a:t>
                      </a:r>
                      <a:r>
                        <a:rPr lang="ja-JP" altLang="en-US" sz="1200" u="none" strike="noStrike" dirty="0">
                          <a:effectLst/>
                          <a:latin typeface="Meiryo UI" panose="020B0604030504040204" pitchFamily="50" charset="-128"/>
                          <a:ea typeface="Meiryo UI" panose="020B0604030504040204" pitchFamily="50" charset="-128"/>
                        </a:rPr>
                        <a:t>月以上</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1">
                        <a:lumMod val="20000"/>
                        <a:lumOff val="80000"/>
                      </a:schemeClr>
                    </a:solidFill>
                  </a:tcP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24</a:t>
                      </a:r>
                      <a:r>
                        <a:rPr lang="ja-JP" altLang="en-US" sz="1200" u="none" strike="noStrike">
                          <a:effectLst/>
                          <a:latin typeface="Meiryo UI" panose="020B0604030504040204" pitchFamily="50" charset="-128"/>
                          <a:ea typeface="Meiryo UI" panose="020B0604030504040204" pitchFamily="50" charset="-128"/>
                        </a:rPr>
                        <a:t>月以上</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1">
                        <a:lumMod val="20000"/>
                        <a:lumOff val="80000"/>
                      </a:schemeClr>
                    </a:solidFill>
                  </a:tcP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36</a:t>
                      </a:r>
                      <a:r>
                        <a:rPr lang="ja-JP" altLang="en-US" sz="1200" u="none" strike="noStrike">
                          <a:effectLst/>
                          <a:latin typeface="Meiryo UI" panose="020B0604030504040204" pitchFamily="50" charset="-128"/>
                          <a:ea typeface="Meiryo UI" panose="020B0604030504040204" pitchFamily="50" charset="-128"/>
                        </a:rPr>
                        <a:t>月以上</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1">
                        <a:lumMod val="20000"/>
                        <a:lumOff val="80000"/>
                      </a:schemeClr>
                    </a:solidFill>
                  </a:tcPr>
                </a:tc>
                <a:tc>
                  <a:txBody>
                    <a:bodyPr/>
                    <a:lstStyle/>
                    <a:p>
                      <a:pPr algn="ctr" fontAlgn="b"/>
                      <a:r>
                        <a:rPr lang="ja-JP" altLang="en-US" sz="1200" u="none" strike="noStrike" dirty="0">
                          <a:effectLst/>
                          <a:latin typeface="Meiryo UI" panose="020B0604030504040204" pitchFamily="50" charset="-128"/>
                          <a:ea typeface="Meiryo UI" panose="020B0604030504040204" pitchFamily="50" charset="-128"/>
                        </a:rPr>
                        <a:t>期間不明</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accent1">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817318111"/>
                  </a:ext>
                </a:extLst>
              </a:tr>
              <a:tr h="305134">
                <a:tc>
                  <a:txBody>
                    <a:bodyPr/>
                    <a:lstStyle/>
                    <a:p>
                      <a:pPr algn="ctr" fontAlgn="b"/>
                      <a:r>
                        <a:rPr lang="ja-JP" altLang="en-US" sz="1200" u="none" strike="noStrike">
                          <a:effectLst/>
                          <a:latin typeface="Meiryo UI" panose="020B0604030504040204" pitchFamily="50" charset="-128"/>
                          <a:ea typeface="Meiryo UI" panose="020B0604030504040204" pitchFamily="50" charset="-128"/>
                        </a:rPr>
                        <a:t>令和元年度</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85.8%</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78.1%</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69.4%</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58.5%</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5.1%</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14.2%</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3422539149"/>
                  </a:ext>
                </a:extLst>
              </a:tr>
              <a:tr h="305134">
                <a:tc>
                  <a:txBody>
                    <a:bodyPr/>
                    <a:lstStyle/>
                    <a:p>
                      <a:pPr algn="ctr" fontAlgn="b"/>
                      <a:r>
                        <a:rPr lang="ja-JP" altLang="en-US" sz="1200" u="none" strike="noStrike">
                          <a:effectLst/>
                          <a:latin typeface="Meiryo UI" panose="020B0604030504040204" pitchFamily="50" charset="-128"/>
                          <a:ea typeface="Meiryo UI" panose="020B0604030504040204" pitchFamily="50" charset="-128"/>
                        </a:rPr>
                        <a:t>令和２年度</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83.6%</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73.3%</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59.8%</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ja-JP" altLang="en-US" sz="1200" u="none" strike="noStrike" dirty="0" smtClean="0">
                          <a:effectLst/>
                          <a:latin typeface="Meiryo UI" panose="020B0604030504040204" pitchFamily="50" charset="-128"/>
                          <a:ea typeface="Meiryo UI" panose="020B0604030504040204" pitchFamily="50" charset="-128"/>
                        </a:rPr>
                        <a:t>－</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7.0%</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16.4%</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156096611"/>
                  </a:ext>
                </a:extLst>
              </a:tr>
              <a:tr h="305134">
                <a:tc>
                  <a:txBody>
                    <a:bodyPr/>
                    <a:lstStyle/>
                    <a:p>
                      <a:pPr algn="ctr" fontAlgn="b"/>
                      <a:r>
                        <a:rPr lang="ja-JP" altLang="en-US" sz="1200" u="none" strike="noStrike">
                          <a:effectLst/>
                          <a:latin typeface="Meiryo UI" panose="020B0604030504040204" pitchFamily="50" charset="-128"/>
                          <a:ea typeface="Meiryo UI" panose="020B0604030504040204" pitchFamily="50" charset="-128"/>
                        </a:rPr>
                        <a:t>令和３年度</a:t>
                      </a:r>
                      <a:endParaRPr lang="ja-JP" altLang="en-US"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90.9%</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75.3%</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ja-JP" altLang="en-US" sz="1200" u="none" strike="noStrike" dirty="0" smtClean="0">
                          <a:effectLst/>
                          <a:latin typeface="Meiryo UI" panose="020B0604030504040204" pitchFamily="50" charset="-128"/>
                          <a:ea typeface="Meiryo UI" panose="020B0604030504040204" pitchFamily="50" charset="-128"/>
                        </a:rPr>
                        <a:t>－</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ja-JP" altLang="en-US" sz="1200" u="none" strike="noStrike" dirty="0" smtClean="0">
                          <a:effectLst/>
                          <a:latin typeface="Meiryo UI" panose="020B0604030504040204" pitchFamily="50" charset="-128"/>
                          <a:ea typeface="Meiryo UI" panose="020B0604030504040204" pitchFamily="50" charset="-128"/>
                        </a:rPr>
                        <a:t>－</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a:effectLst/>
                          <a:latin typeface="Meiryo UI" panose="020B0604030504040204" pitchFamily="50" charset="-128"/>
                          <a:ea typeface="Meiryo UI" panose="020B0604030504040204" pitchFamily="50" charset="-128"/>
                        </a:rPr>
                        <a:t>4.0%</a:t>
                      </a:r>
                      <a:endParaRPr lang="en-US" altLang="ja-JP" sz="12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b"/>
                      <a:r>
                        <a:rPr lang="en-US" altLang="ja-JP" sz="1200" u="none" strike="noStrike" dirty="0">
                          <a:effectLst/>
                          <a:latin typeface="Meiryo UI" panose="020B0604030504040204" pitchFamily="50" charset="-128"/>
                          <a:ea typeface="Meiryo UI" panose="020B0604030504040204" pitchFamily="50" charset="-128"/>
                        </a:rPr>
                        <a:t>9.1%</a:t>
                      </a:r>
                      <a:endParaRPr lang="en-US" altLang="ja-JP" sz="12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1101805875"/>
                  </a:ext>
                </a:extLst>
              </a:tr>
            </a:tbl>
          </a:graphicData>
        </a:graphic>
      </p:graphicFrame>
      <p:sp>
        <p:nvSpPr>
          <p:cNvPr id="7" name="テキスト ボックス 6"/>
          <p:cNvSpPr txBox="1"/>
          <p:nvPr/>
        </p:nvSpPr>
        <p:spPr>
          <a:xfrm>
            <a:off x="1268777" y="1834411"/>
            <a:ext cx="1058129" cy="307777"/>
          </a:xfrm>
          <a:prstGeom prst="rect">
            <a:avLst/>
          </a:prstGeom>
          <a:noFill/>
        </p:spPr>
        <p:txBody>
          <a:bodyPr wrap="square" rtlCol="0">
            <a:spAutoFit/>
          </a:bodyPr>
          <a:lstStyle/>
          <a:p>
            <a:pPr algn="ctr"/>
            <a:r>
              <a:rPr lang="ja-JP" altLang="en-US" sz="1400" dirty="0" smtClean="0">
                <a:latin typeface="Meiryo UI" panose="020B0604030504040204" pitchFamily="50" charset="-128"/>
                <a:ea typeface="Meiryo UI" panose="020B0604030504040204" pitchFamily="50" charset="-128"/>
              </a:rPr>
              <a:t>全体</a:t>
            </a:r>
            <a:endParaRPr lang="en-US" altLang="ja-JP" sz="14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899684" y="3408304"/>
            <a:ext cx="1796316" cy="307777"/>
          </a:xfrm>
          <a:prstGeom prst="rect">
            <a:avLst/>
          </a:prstGeom>
          <a:noFill/>
        </p:spPr>
        <p:txBody>
          <a:bodyPr wrap="square" rtlCol="0">
            <a:spAutoFit/>
          </a:bodyPr>
          <a:lstStyle/>
          <a:p>
            <a:pPr algn="ctr"/>
            <a:r>
              <a:rPr lang="ja-JP" altLang="en-US" sz="1400" dirty="0">
                <a:latin typeface="Meiryo UI" panose="020B0604030504040204" pitchFamily="50" charset="-128"/>
                <a:ea typeface="Meiryo UI" panose="020B0604030504040204" pitchFamily="50" charset="-128"/>
              </a:rPr>
              <a:t>就労移行支援事業所</a:t>
            </a:r>
            <a:endParaRPr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87862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7C2ABA0-2C79-4E71-91B6-07983140A210}" type="slidenum">
              <a:rPr kumimoji="1" lang="ja-JP" altLang="en-US" smtClean="0"/>
              <a:t>17</a:t>
            </a:fld>
            <a:endParaRPr kumimoji="1" lang="ja-JP" altLang="en-US"/>
          </a:p>
        </p:txBody>
      </p:sp>
      <p:sp>
        <p:nvSpPr>
          <p:cNvPr id="3" name="テキスト ボックス 2"/>
          <p:cNvSpPr txBox="1"/>
          <p:nvPr/>
        </p:nvSpPr>
        <p:spPr>
          <a:xfrm>
            <a:off x="312821" y="328862"/>
            <a:ext cx="5165197" cy="369332"/>
          </a:xfrm>
          <a:prstGeom prst="rect">
            <a:avLst/>
          </a:prstGeom>
          <a:noFill/>
        </p:spPr>
        <p:txBody>
          <a:bodyPr wrap="none" rtlCol="0">
            <a:spAutoFit/>
          </a:bodyPr>
          <a:lstStyle/>
          <a:p>
            <a:r>
              <a:rPr kumimoji="1" lang="ja-JP" altLang="en-US" b="1" dirty="0">
                <a:latin typeface="Meiryo UI" panose="020B0604030504040204" pitchFamily="50" charset="-128"/>
                <a:ea typeface="Meiryo UI" panose="020B0604030504040204" pitchFamily="50" charset="-128"/>
              </a:rPr>
              <a:t>２．就労移行支援事業に</a:t>
            </a:r>
            <a:r>
              <a:rPr lang="ja-JP" altLang="en-US" b="1" dirty="0">
                <a:latin typeface="Meiryo UI" panose="020B0604030504040204" pitchFamily="50" charset="-128"/>
                <a:ea typeface="Meiryo UI" panose="020B0604030504040204" pitchFamily="50" charset="-128"/>
              </a:rPr>
              <a:t>おける就労移行率について</a:t>
            </a:r>
            <a:endParaRPr kumimoji="1" lang="ja-JP" altLang="en-US" b="1" dirty="0">
              <a:latin typeface="Meiryo UI" panose="020B0604030504040204" pitchFamily="50" charset="-128"/>
              <a:ea typeface="Meiryo UI" panose="020B0604030504040204" pitchFamily="50" charset="-128"/>
            </a:endParaRPr>
          </a:p>
        </p:txBody>
      </p:sp>
      <p:graphicFrame>
        <p:nvGraphicFramePr>
          <p:cNvPr id="8" name="グラフ 7">
            <a:extLst>
              <a:ext uri="{FF2B5EF4-FFF2-40B4-BE49-F238E27FC236}">
                <a16:creationId xmlns:a16="http://schemas.microsoft.com/office/drawing/2014/main" id="{00000000-0008-0000-1100-000002000000}"/>
              </a:ext>
            </a:extLst>
          </p:cNvPr>
          <p:cNvGraphicFramePr>
            <a:graphicFrameLocks/>
          </p:cNvGraphicFramePr>
          <p:nvPr>
            <p:extLst>
              <p:ext uri="{D42A27DB-BD31-4B8C-83A1-F6EECF244321}">
                <p14:modId xmlns:p14="http://schemas.microsoft.com/office/powerpoint/2010/main" val="818388460"/>
              </p:ext>
            </p:extLst>
          </p:nvPr>
        </p:nvGraphicFramePr>
        <p:xfrm>
          <a:off x="595313" y="1243013"/>
          <a:ext cx="7920037" cy="48720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80842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7C2ABA0-2C79-4E71-91B6-07983140A210}" type="slidenum">
              <a:rPr kumimoji="1" lang="ja-JP" altLang="en-US" smtClean="0"/>
              <a:t>18</a:t>
            </a:fld>
            <a:endParaRPr kumimoji="1" lang="ja-JP" altLang="en-US" dirty="0"/>
          </a:p>
        </p:txBody>
      </p:sp>
      <p:sp>
        <p:nvSpPr>
          <p:cNvPr id="3" name="テキスト ボックス 2"/>
          <p:cNvSpPr txBox="1"/>
          <p:nvPr/>
        </p:nvSpPr>
        <p:spPr>
          <a:xfrm>
            <a:off x="312821" y="328862"/>
            <a:ext cx="6564618" cy="369332"/>
          </a:xfrm>
          <a:prstGeom prst="rect">
            <a:avLst/>
          </a:prstGeom>
          <a:noFill/>
        </p:spPr>
        <p:txBody>
          <a:bodyPr wrap="none" rtlCol="0">
            <a:spAutoFit/>
          </a:bodyPr>
          <a:lstStyle/>
          <a:p>
            <a:r>
              <a:rPr lang="ja-JP" altLang="en-US" b="1" dirty="0">
                <a:latin typeface="Meiryo UI" panose="020B0604030504040204" pitchFamily="50" charset="-128"/>
                <a:ea typeface="Meiryo UI" panose="020B0604030504040204" pitchFamily="50" charset="-128"/>
              </a:rPr>
              <a:t>３．就労移行支援事業における利用者の出入り（</a:t>
            </a:r>
            <a:r>
              <a:rPr lang="ja-JP" altLang="en-US" b="1" dirty="0" smtClean="0">
                <a:latin typeface="Meiryo UI" panose="020B0604030504040204" pitchFamily="50" charset="-128"/>
                <a:ea typeface="Meiryo UI" panose="020B0604030504040204" pitchFamily="50" charset="-128"/>
              </a:rPr>
              <a:t>令和</a:t>
            </a:r>
            <a:r>
              <a:rPr lang="ja-JP" altLang="en-US" b="1" dirty="0">
                <a:latin typeface="Meiryo UI" panose="020B0604030504040204" pitchFamily="50" charset="-128"/>
                <a:ea typeface="Meiryo UI" panose="020B0604030504040204" pitchFamily="50" charset="-128"/>
              </a:rPr>
              <a:t>４</a:t>
            </a:r>
            <a:r>
              <a:rPr lang="ja-JP" altLang="en-US" b="1" dirty="0" smtClean="0">
                <a:latin typeface="Meiryo UI" panose="020B0604030504040204" pitchFamily="50" charset="-128"/>
                <a:ea typeface="Meiryo UI" panose="020B0604030504040204" pitchFamily="50" charset="-128"/>
              </a:rPr>
              <a:t>年度中</a:t>
            </a:r>
            <a:r>
              <a:rPr lang="ja-JP" altLang="en-US" b="1" dirty="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7" name="角丸四角形 6"/>
          <p:cNvSpPr/>
          <p:nvPr/>
        </p:nvSpPr>
        <p:spPr>
          <a:xfrm>
            <a:off x="839435" y="2314230"/>
            <a:ext cx="668739" cy="382137"/>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就</a:t>
            </a:r>
            <a:r>
              <a:rPr kumimoji="1" lang="en-US" altLang="ja-JP" sz="1400" dirty="0">
                <a:solidFill>
                  <a:schemeClr val="tx1"/>
                </a:solidFill>
                <a:latin typeface="Meiryo UI" panose="020B0604030504040204" pitchFamily="50" charset="-128"/>
                <a:ea typeface="Meiryo UI" panose="020B0604030504040204" pitchFamily="50" charset="-128"/>
              </a:rPr>
              <a:t>A</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3916905" y="1059456"/>
            <a:ext cx="1187355" cy="390833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b="1" dirty="0">
                <a:solidFill>
                  <a:schemeClr val="tx1"/>
                </a:solidFill>
                <a:latin typeface="Meiryo UI" panose="020B0604030504040204" pitchFamily="50" charset="-128"/>
                <a:ea typeface="Meiryo UI" panose="020B0604030504040204" pitchFamily="50" charset="-128"/>
              </a:rPr>
              <a:t>　　就労移行支援事業所</a:t>
            </a:r>
          </a:p>
        </p:txBody>
      </p:sp>
      <p:sp>
        <p:nvSpPr>
          <p:cNvPr id="9" name="右矢印 8"/>
          <p:cNvSpPr/>
          <p:nvPr/>
        </p:nvSpPr>
        <p:spPr>
          <a:xfrm>
            <a:off x="1972991" y="2423411"/>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p>
        </p:txBody>
      </p:sp>
      <p:sp>
        <p:nvSpPr>
          <p:cNvPr id="10" name="角丸四角形 9"/>
          <p:cNvSpPr/>
          <p:nvPr/>
        </p:nvSpPr>
        <p:spPr bwMode="white">
          <a:xfrm>
            <a:off x="2247650" y="2314230"/>
            <a:ext cx="906554"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Meiryo UI" panose="020B0604030504040204" pitchFamily="50" charset="-128"/>
                <a:ea typeface="Meiryo UI" panose="020B0604030504040204" pitchFamily="50" charset="-128"/>
              </a:rPr>
              <a:t>33</a:t>
            </a:r>
            <a:r>
              <a:rPr lang="ja-JP" altLang="en-US" sz="1400" dirty="0" smtClean="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1" name="角丸四角形 10"/>
          <p:cNvSpPr/>
          <p:nvPr/>
        </p:nvSpPr>
        <p:spPr>
          <a:xfrm>
            <a:off x="839435" y="3008046"/>
            <a:ext cx="668739" cy="382137"/>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就</a:t>
            </a:r>
            <a:r>
              <a:rPr kumimoji="1" lang="en-US" altLang="ja-JP" sz="1400" dirty="0">
                <a:solidFill>
                  <a:schemeClr val="tx1"/>
                </a:solidFill>
                <a:latin typeface="Meiryo UI" panose="020B0604030504040204" pitchFamily="50" charset="-128"/>
                <a:ea typeface="Meiryo UI" panose="020B0604030504040204" pitchFamily="50" charset="-128"/>
              </a:rPr>
              <a:t>B</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2" name="右矢印 11"/>
          <p:cNvSpPr/>
          <p:nvPr/>
        </p:nvSpPr>
        <p:spPr>
          <a:xfrm>
            <a:off x="1972991" y="3117227"/>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p>
        </p:txBody>
      </p:sp>
      <p:sp>
        <p:nvSpPr>
          <p:cNvPr id="13" name="角丸四角形 12"/>
          <p:cNvSpPr/>
          <p:nvPr/>
        </p:nvSpPr>
        <p:spPr bwMode="white">
          <a:xfrm>
            <a:off x="2247650" y="3008046"/>
            <a:ext cx="906554"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Meiryo UI" panose="020B0604030504040204" pitchFamily="50" charset="-128"/>
                <a:ea typeface="Meiryo UI" panose="020B0604030504040204" pitchFamily="50" charset="-128"/>
              </a:rPr>
              <a:t>104</a:t>
            </a:r>
            <a:r>
              <a:rPr lang="ja-JP" altLang="en-US" sz="1400" dirty="0" smtClean="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4" name="角丸四角形 13"/>
          <p:cNvSpPr/>
          <p:nvPr/>
        </p:nvSpPr>
        <p:spPr>
          <a:xfrm>
            <a:off x="489974" y="3612050"/>
            <a:ext cx="1367661" cy="534422"/>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自立訓練</a:t>
            </a:r>
            <a:endParaRPr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生活介護</a:t>
            </a:r>
          </a:p>
        </p:txBody>
      </p:sp>
      <p:sp>
        <p:nvSpPr>
          <p:cNvPr id="15" name="右矢印 14"/>
          <p:cNvSpPr/>
          <p:nvPr/>
        </p:nvSpPr>
        <p:spPr>
          <a:xfrm>
            <a:off x="1972991" y="3797374"/>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p>
        </p:txBody>
      </p:sp>
      <p:sp>
        <p:nvSpPr>
          <p:cNvPr id="16" name="角丸四角形 15"/>
          <p:cNvSpPr/>
          <p:nvPr/>
        </p:nvSpPr>
        <p:spPr>
          <a:xfrm>
            <a:off x="4200612" y="4295411"/>
            <a:ext cx="668739" cy="382137"/>
          </a:xfrm>
          <a:prstGeom prst="roundRect">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Meiryo UI" panose="020B0604030504040204" pitchFamily="50" charset="-128"/>
                <a:ea typeface="Meiryo UI" panose="020B0604030504040204" pitchFamily="50" charset="-128"/>
              </a:rPr>
              <a:t>95</a:t>
            </a:r>
            <a:r>
              <a:rPr lang="ja-JP" altLang="en-US" sz="1400" dirty="0" smtClean="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7" name="角丸四角形 16"/>
          <p:cNvSpPr/>
          <p:nvPr/>
        </p:nvSpPr>
        <p:spPr>
          <a:xfrm>
            <a:off x="752431" y="4334100"/>
            <a:ext cx="842747" cy="382137"/>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その他</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8" name="右矢印 17"/>
          <p:cNvSpPr/>
          <p:nvPr/>
        </p:nvSpPr>
        <p:spPr>
          <a:xfrm>
            <a:off x="1972991" y="4443281"/>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p>
        </p:txBody>
      </p:sp>
      <p:sp>
        <p:nvSpPr>
          <p:cNvPr id="19" name="角丸四角形 18"/>
          <p:cNvSpPr/>
          <p:nvPr/>
        </p:nvSpPr>
        <p:spPr bwMode="white">
          <a:xfrm>
            <a:off x="2247650" y="4334100"/>
            <a:ext cx="907578"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Meiryo UI" panose="020B0604030504040204" pitchFamily="50" charset="-128"/>
                <a:ea typeface="Meiryo UI" panose="020B0604030504040204" pitchFamily="50" charset="-128"/>
              </a:rPr>
              <a:t>2,493</a:t>
            </a:r>
            <a:r>
              <a:rPr lang="ja-JP" altLang="en-US" sz="1400" dirty="0" smtClean="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4569067" y="3907944"/>
            <a:ext cx="430887" cy="657598"/>
          </a:xfrm>
          <a:prstGeom prst="rect">
            <a:avLst/>
          </a:prstGeom>
          <a:noFill/>
        </p:spPr>
        <p:txBody>
          <a:bodyPr vert="eaVert" wrap="square" rtlCol="0">
            <a:spAutoFit/>
          </a:bodyPr>
          <a:lstStyle/>
          <a:p>
            <a:r>
              <a:rPr kumimoji="1" lang="ja-JP" altLang="en-US" sz="1600" dirty="0">
                <a:latin typeface="Meiryo UI" panose="020B0604030504040204" pitchFamily="50" charset="-128"/>
                <a:ea typeface="Meiryo UI" panose="020B0604030504040204" pitchFamily="50" charset="-128"/>
              </a:rPr>
              <a:t>移行</a:t>
            </a:r>
            <a:endParaRPr kumimoji="1" lang="en-US" altLang="ja-JP" sz="1600"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3987561" y="3907944"/>
            <a:ext cx="430887" cy="657598"/>
          </a:xfrm>
          <a:prstGeom prst="rect">
            <a:avLst/>
          </a:prstGeom>
          <a:noFill/>
        </p:spPr>
        <p:txBody>
          <a:bodyPr vert="eaVert" wrap="square" rtlCol="0">
            <a:spAutoFit/>
          </a:bodyPr>
          <a:lstStyle/>
          <a:p>
            <a:r>
              <a:rPr kumimoji="1" lang="ja-JP" altLang="en-US" sz="1600" dirty="0">
                <a:latin typeface="Meiryo UI" panose="020B0604030504040204" pitchFamily="50" charset="-128"/>
                <a:ea typeface="Meiryo UI" panose="020B0604030504040204" pitchFamily="50" charset="-128"/>
              </a:rPr>
              <a:t>移行</a:t>
            </a:r>
            <a:endParaRPr kumimoji="1" lang="en-US" altLang="ja-JP" sz="1600" dirty="0">
              <a:latin typeface="Meiryo UI" panose="020B0604030504040204" pitchFamily="50" charset="-128"/>
              <a:ea typeface="Meiryo UI" panose="020B0604030504040204" pitchFamily="50" charset="-128"/>
            </a:endParaRPr>
          </a:p>
        </p:txBody>
      </p:sp>
      <p:sp>
        <p:nvSpPr>
          <p:cNvPr id="24" name="左右矢印 23"/>
          <p:cNvSpPr/>
          <p:nvPr/>
        </p:nvSpPr>
        <p:spPr>
          <a:xfrm>
            <a:off x="4388330" y="4078097"/>
            <a:ext cx="258341" cy="120498"/>
          </a:xfrm>
          <a:prstGeom prst="lef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p>
        </p:txBody>
      </p:sp>
      <p:sp>
        <p:nvSpPr>
          <p:cNvPr id="25" name="角丸四角形 24"/>
          <p:cNvSpPr/>
          <p:nvPr/>
        </p:nvSpPr>
        <p:spPr bwMode="white">
          <a:xfrm>
            <a:off x="2247650" y="3688193"/>
            <a:ext cx="906554"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Meiryo UI" panose="020B0604030504040204" pitchFamily="50" charset="-128"/>
                <a:ea typeface="Meiryo UI" panose="020B0604030504040204" pitchFamily="50" charset="-128"/>
              </a:rPr>
              <a:t>39</a:t>
            </a:r>
            <a:r>
              <a:rPr lang="ja-JP" altLang="en-US" sz="1400" dirty="0" smtClean="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38" name="右矢印 37"/>
          <p:cNvSpPr/>
          <p:nvPr/>
        </p:nvSpPr>
        <p:spPr>
          <a:xfrm>
            <a:off x="5257744" y="2423411"/>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p>
        </p:txBody>
      </p:sp>
      <p:sp>
        <p:nvSpPr>
          <p:cNvPr id="39" name="角丸四角形 38"/>
          <p:cNvSpPr/>
          <p:nvPr/>
        </p:nvSpPr>
        <p:spPr bwMode="white">
          <a:xfrm>
            <a:off x="5511793" y="2314230"/>
            <a:ext cx="961761"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Meiryo UI" panose="020B0604030504040204" pitchFamily="50" charset="-128"/>
                <a:ea typeface="Meiryo UI" panose="020B0604030504040204" pitchFamily="50" charset="-128"/>
              </a:rPr>
              <a:t>162</a:t>
            </a:r>
            <a:r>
              <a:rPr lang="ja-JP" altLang="en-US" sz="1400" dirty="0" smtClean="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40" name="右矢印 39"/>
          <p:cNvSpPr/>
          <p:nvPr/>
        </p:nvSpPr>
        <p:spPr>
          <a:xfrm>
            <a:off x="5257744" y="3117227"/>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p>
        </p:txBody>
      </p:sp>
      <p:sp>
        <p:nvSpPr>
          <p:cNvPr id="41" name="角丸四角形 40"/>
          <p:cNvSpPr/>
          <p:nvPr/>
        </p:nvSpPr>
        <p:spPr bwMode="white">
          <a:xfrm>
            <a:off x="5511794" y="3008046"/>
            <a:ext cx="961760"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Meiryo UI" panose="020B0604030504040204" pitchFamily="50" charset="-128"/>
                <a:ea typeface="Meiryo UI" panose="020B0604030504040204" pitchFamily="50" charset="-128"/>
              </a:rPr>
              <a:t>214</a:t>
            </a:r>
            <a:r>
              <a:rPr lang="ja-JP" altLang="en-US" sz="1400" dirty="0" smtClean="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42" name="右矢印 41"/>
          <p:cNvSpPr/>
          <p:nvPr/>
        </p:nvSpPr>
        <p:spPr>
          <a:xfrm>
            <a:off x="5257744" y="3797374"/>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p>
        </p:txBody>
      </p:sp>
      <p:sp>
        <p:nvSpPr>
          <p:cNvPr id="43" name="右矢印 42"/>
          <p:cNvSpPr/>
          <p:nvPr/>
        </p:nvSpPr>
        <p:spPr>
          <a:xfrm>
            <a:off x="5257744" y="4404670"/>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p>
        </p:txBody>
      </p:sp>
      <p:sp>
        <p:nvSpPr>
          <p:cNvPr id="44" name="角丸四角形 43"/>
          <p:cNvSpPr/>
          <p:nvPr/>
        </p:nvSpPr>
        <p:spPr bwMode="white">
          <a:xfrm>
            <a:off x="5511792" y="4295489"/>
            <a:ext cx="961761"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Meiryo UI" panose="020B0604030504040204" pitchFamily="50" charset="-128"/>
                <a:ea typeface="Meiryo UI" panose="020B0604030504040204" pitchFamily="50" charset="-128"/>
              </a:rPr>
              <a:t>521</a:t>
            </a:r>
            <a:r>
              <a:rPr lang="ja-JP" altLang="en-US" sz="1400" dirty="0" smtClean="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45" name="角丸四角形 44"/>
          <p:cNvSpPr/>
          <p:nvPr/>
        </p:nvSpPr>
        <p:spPr bwMode="white">
          <a:xfrm>
            <a:off x="5511793" y="3688193"/>
            <a:ext cx="961761"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Meiryo UI" panose="020B0604030504040204" pitchFamily="50" charset="-128"/>
                <a:ea typeface="Meiryo UI" panose="020B0604030504040204" pitchFamily="50" charset="-128"/>
              </a:rPr>
              <a:t>79</a:t>
            </a:r>
            <a:r>
              <a:rPr lang="ja-JP" altLang="en-US" sz="1400" dirty="0" smtClean="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46" name="角丸四角形 45"/>
          <p:cNvSpPr/>
          <p:nvPr/>
        </p:nvSpPr>
        <p:spPr>
          <a:xfrm>
            <a:off x="7320694" y="2314230"/>
            <a:ext cx="668739" cy="382137"/>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就</a:t>
            </a:r>
            <a:r>
              <a:rPr kumimoji="1" lang="en-US" altLang="ja-JP" sz="1400" dirty="0">
                <a:solidFill>
                  <a:schemeClr val="tx1"/>
                </a:solidFill>
                <a:latin typeface="Meiryo UI" panose="020B0604030504040204" pitchFamily="50" charset="-128"/>
                <a:ea typeface="Meiryo UI" panose="020B0604030504040204" pitchFamily="50" charset="-128"/>
              </a:rPr>
              <a:t>A</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47" name="角丸四角形 46"/>
          <p:cNvSpPr/>
          <p:nvPr/>
        </p:nvSpPr>
        <p:spPr>
          <a:xfrm>
            <a:off x="7320694" y="3008046"/>
            <a:ext cx="668739" cy="382137"/>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就</a:t>
            </a:r>
            <a:r>
              <a:rPr kumimoji="1" lang="en-US" altLang="ja-JP" sz="1400" dirty="0">
                <a:solidFill>
                  <a:schemeClr val="tx1"/>
                </a:solidFill>
                <a:latin typeface="Meiryo UI" panose="020B0604030504040204" pitchFamily="50" charset="-128"/>
                <a:ea typeface="Meiryo UI" panose="020B0604030504040204" pitchFamily="50" charset="-128"/>
              </a:rPr>
              <a:t>B</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48" name="角丸四角形 47"/>
          <p:cNvSpPr/>
          <p:nvPr/>
        </p:nvSpPr>
        <p:spPr>
          <a:xfrm>
            <a:off x="6971233" y="3612050"/>
            <a:ext cx="1367661" cy="534422"/>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その他の</a:t>
            </a:r>
            <a:endParaRPr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福祉サービス</a:t>
            </a:r>
          </a:p>
        </p:txBody>
      </p:sp>
      <p:sp>
        <p:nvSpPr>
          <p:cNvPr id="49" name="角丸四角形 48"/>
          <p:cNvSpPr/>
          <p:nvPr/>
        </p:nvSpPr>
        <p:spPr>
          <a:xfrm>
            <a:off x="7233690" y="4295489"/>
            <a:ext cx="842747" cy="382137"/>
          </a:xfrm>
          <a:prstGeom prst="roundRect">
            <a:avLst/>
          </a:prstGeom>
          <a:noFill/>
          <a:ln>
            <a:solidFill>
              <a:schemeClr val="bg1">
                <a:lumMod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その他</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50" name="右矢印 49"/>
          <p:cNvSpPr/>
          <p:nvPr/>
        </p:nvSpPr>
        <p:spPr>
          <a:xfrm>
            <a:off x="5257744" y="1796936"/>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p>
        </p:txBody>
      </p:sp>
      <p:sp>
        <p:nvSpPr>
          <p:cNvPr id="51" name="角丸四角形 50"/>
          <p:cNvSpPr/>
          <p:nvPr/>
        </p:nvSpPr>
        <p:spPr bwMode="white">
          <a:xfrm>
            <a:off x="5511793" y="1701201"/>
            <a:ext cx="961762"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Meiryo UI" panose="020B0604030504040204" pitchFamily="50" charset="-128"/>
                <a:ea typeface="Meiryo UI" panose="020B0604030504040204" pitchFamily="50" charset="-128"/>
              </a:rPr>
              <a:t>1,727</a:t>
            </a:r>
            <a:r>
              <a:rPr lang="ja-JP" altLang="en-US" sz="1400" dirty="0" smtClean="0">
                <a:solidFill>
                  <a:schemeClr val="tx1"/>
                </a:solidFill>
                <a:latin typeface="Meiryo UI" panose="020B0604030504040204" pitchFamily="50" charset="-128"/>
                <a:ea typeface="Meiryo UI" panose="020B0604030504040204" pitchFamily="50" charset="-128"/>
              </a:rPr>
              <a:t>人</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52" name="角丸四角形 51"/>
          <p:cNvSpPr/>
          <p:nvPr/>
        </p:nvSpPr>
        <p:spPr>
          <a:xfrm>
            <a:off x="7092724" y="1701201"/>
            <a:ext cx="1124678" cy="382137"/>
          </a:xfrm>
          <a:prstGeom prst="roundRect">
            <a:avLst/>
          </a:prstGeom>
          <a:noFill/>
          <a:ln>
            <a:solidFill>
              <a:schemeClr val="bg1">
                <a:lumMod val="6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rPr>
              <a:t>一般就労</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56" name="角丸四角形 55"/>
          <p:cNvSpPr/>
          <p:nvPr/>
        </p:nvSpPr>
        <p:spPr>
          <a:xfrm>
            <a:off x="1446473" y="5509017"/>
            <a:ext cx="1965551" cy="955460"/>
          </a:xfrm>
          <a:prstGeom prst="roundRect">
            <a:avLst/>
          </a:prstGeom>
          <a:solidFill>
            <a:schemeClr val="accent1">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Meiryo UI" panose="020B0604030504040204" pitchFamily="50" charset="-128"/>
                <a:ea typeface="Meiryo UI" panose="020B0604030504040204" pitchFamily="50" charset="-128"/>
              </a:rPr>
              <a:t>R4.4.1</a:t>
            </a:r>
            <a:r>
              <a:rPr lang="ja-JP" altLang="en-US" sz="1400" dirty="0">
                <a:solidFill>
                  <a:schemeClr val="tx1"/>
                </a:solidFill>
                <a:latin typeface="Meiryo UI" panose="020B0604030504040204" pitchFamily="50" charset="-128"/>
                <a:ea typeface="Meiryo UI" panose="020B0604030504040204" pitchFamily="50" charset="-128"/>
              </a:rPr>
              <a:t>時点</a:t>
            </a:r>
            <a:endParaRPr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en-US" altLang="ja-JP" sz="1600" b="1" dirty="0" smtClean="0">
                <a:solidFill>
                  <a:schemeClr val="tx1"/>
                </a:solidFill>
                <a:latin typeface="Meiryo UI" panose="020B0604030504040204" pitchFamily="50" charset="-128"/>
                <a:ea typeface="Meiryo UI" panose="020B0604030504040204" pitchFamily="50" charset="-128"/>
              </a:rPr>
              <a:t>3,835</a:t>
            </a:r>
            <a:r>
              <a:rPr kumimoji="1" lang="ja-JP" altLang="en-US" sz="1600" b="1" dirty="0" smtClean="0">
                <a:solidFill>
                  <a:schemeClr val="tx1"/>
                </a:solidFill>
                <a:latin typeface="Meiryo UI" panose="020B0604030504040204" pitchFamily="50" charset="-128"/>
                <a:ea typeface="Meiryo UI" panose="020B0604030504040204" pitchFamily="50" charset="-128"/>
              </a:rPr>
              <a:t>人</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57" name="角丸四角形 56"/>
          <p:cNvSpPr/>
          <p:nvPr/>
        </p:nvSpPr>
        <p:spPr>
          <a:xfrm>
            <a:off x="5283854" y="5509017"/>
            <a:ext cx="1965551" cy="955460"/>
          </a:xfrm>
          <a:prstGeom prst="roundRect">
            <a:avLst/>
          </a:prstGeom>
          <a:solidFill>
            <a:schemeClr val="accent1">
              <a:lumMod val="20000"/>
              <a:lumOff val="80000"/>
            </a:schemeClr>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Meiryo UI" panose="020B0604030504040204" pitchFamily="50" charset="-128"/>
                <a:ea typeface="Meiryo UI" panose="020B0604030504040204" pitchFamily="50" charset="-128"/>
              </a:rPr>
              <a:t>R5.4.1</a:t>
            </a:r>
            <a:r>
              <a:rPr lang="ja-JP" altLang="en-US" sz="1400" dirty="0">
                <a:solidFill>
                  <a:schemeClr val="tx1"/>
                </a:solidFill>
                <a:latin typeface="Meiryo UI" panose="020B0604030504040204" pitchFamily="50" charset="-128"/>
                <a:ea typeface="Meiryo UI" panose="020B0604030504040204" pitchFamily="50" charset="-128"/>
              </a:rPr>
              <a:t>時点</a:t>
            </a:r>
            <a:endParaRPr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en-US" altLang="ja-JP" sz="1600" b="1" dirty="0" smtClean="0">
                <a:solidFill>
                  <a:schemeClr val="tx1"/>
                </a:solidFill>
                <a:latin typeface="Meiryo UI" panose="020B0604030504040204" pitchFamily="50" charset="-128"/>
                <a:ea typeface="Meiryo UI" panose="020B0604030504040204" pitchFamily="50" charset="-128"/>
              </a:rPr>
              <a:t>3,801</a:t>
            </a:r>
            <a:r>
              <a:rPr kumimoji="1" lang="ja-JP" altLang="en-US" sz="1600" b="1" dirty="0" smtClean="0">
                <a:solidFill>
                  <a:schemeClr val="tx1"/>
                </a:solidFill>
                <a:latin typeface="Meiryo UI" panose="020B0604030504040204" pitchFamily="50" charset="-128"/>
                <a:ea typeface="Meiryo UI" panose="020B0604030504040204" pitchFamily="50" charset="-128"/>
              </a:rPr>
              <a:t>人</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58" name="右矢印 57"/>
          <p:cNvSpPr/>
          <p:nvPr/>
        </p:nvSpPr>
        <p:spPr>
          <a:xfrm>
            <a:off x="3567132" y="5904860"/>
            <a:ext cx="1561614" cy="163774"/>
          </a:xfrm>
          <a:prstGeom prst="rightArrow">
            <a:avLst/>
          </a:prstGeom>
          <a:solidFill>
            <a:schemeClr val="tx1">
              <a:lumMod val="50000"/>
              <a:lumOff val="50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dirty="0"/>
          </a:p>
        </p:txBody>
      </p:sp>
      <p:sp>
        <p:nvSpPr>
          <p:cNvPr id="59" name="角丸四角形 58"/>
          <p:cNvSpPr/>
          <p:nvPr/>
        </p:nvSpPr>
        <p:spPr bwMode="white">
          <a:xfrm>
            <a:off x="3857710" y="6082340"/>
            <a:ext cx="907578" cy="382137"/>
          </a:xfrm>
          <a:prstGeom prst="roundRect">
            <a:avLst/>
          </a:prstGeom>
          <a:solidFill>
            <a:schemeClr val="bg1"/>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Meiryo UI" panose="020B0604030504040204" pitchFamily="50" charset="-128"/>
                <a:ea typeface="Meiryo UI" panose="020B0604030504040204" pitchFamily="50" charset="-128"/>
              </a:rPr>
              <a:t>34</a:t>
            </a:r>
            <a:r>
              <a:rPr lang="ja-JP" altLang="en-US" sz="1400" dirty="0" smtClean="0">
                <a:solidFill>
                  <a:schemeClr val="tx1"/>
                </a:solidFill>
                <a:latin typeface="Meiryo UI" panose="020B0604030504040204" pitchFamily="50" charset="-128"/>
                <a:ea typeface="Meiryo UI" panose="020B0604030504040204" pitchFamily="50" charset="-128"/>
              </a:rPr>
              <a:t>人</a:t>
            </a:r>
            <a:r>
              <a:rPr lang="ja-JP" altLang="en-US" sz="1400" dirty="0">
                <a:solidFill>
                  <a:schemeClr val="tx1"/>
                </a:solidFill>
                <a:latin typeface="Meiryo UI" panose="020B0604030504040204" pitchFamily="50" charset="-128"/>
                <a:ea typeface="Meiryo UI" panose="020B0604030504040204" pitchFamily="50" charset="-128"/>
              </a:rPr>
              <a:t>減</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60" name="正方形/長方形 59"/>
          <p:cNvSpPr/>
          <p:nvPr/>
        </p:nvSpPr>
        <p:spPr>
          <a:xfrm>
            <a:off x="1132764" y="5223061"/>
            <a:ext cx="6864020" cy="14554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5" name="テキスト ボックス 54"/>
          <p:cNvSpPr txBox="1"/>
          <p:nvPr/>
        </p:nvSpPr>
        <p:spPr bwMode="white">
          <a:xfrm>
            <a:off x="3178326" y="5069172"/>
            <a:ext cx="2664512" cy="307777"/>
          </a:xfrm>
          <a:prstGeom prst="rect">
            <a:avLst/>
          </a:prstGeom>
          <a:solidFill>
            <a:schemeClr val="bg1"/>
          </a:solidFill>
          <a:ln>
            <a:solidFill>
              <a:schemeClr val="bg1"/>
            </a:solidFill>
          </a:ln>
        </p:spPr>
        <p:txBody>
          <a:bodyPr wrap="none" rtlCol="0">
            <a:spAutoFit/>
          </a:bodyPr>
          <a:lstStyle/>
          <a:p>
            <a:r>
              <a:rPr lang="ja-JP" altLang="en-US" sz="1400" dirty="0">
                <a:latin typeface="Meiryo UI" panose="020B0604030504040204" pitchFamily="50" charset="-128"/>
                <a:ea typeface="Meiryo UI" panose="020B0604030504040204" pitchFamily="50" charset="-128"/>
              </a:rPr>
              <a:t>就労移行支援事業所の利用者数</a:t>
            </a:r>
            <a:endParaRPr kumimoji="1" lang="ja-JP" altLang="en-US" sz="1400" dirty="0">
              <a:latin typeface="Meiryo UI" panose="020B0604030504040204" pitchFamily="50" charset="-128"/>
              <a:ea typeface="Meiryo UI" panose="020B0604030504040204" pitchFamily="50" charset="-128"/>
            </a:endParaRPr>
          </a:p>
        </p:txBody>
      </p:sp>
      <p:sp>
        <p:nvSpPr>
          <p:cNvPr id="61" name="楕円 60"/>
          <p:cNvSpPr/>
          <p:nvPr/>
        </p:nvSpPr>
        <p:spPr>
          <a:xfrm>
            <a:off x="1289055" y="1033444"/>
            <a:ext cx="1847301" cy="448331"/>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移行</a:t>
            </a:r>
            <a:r>
              <a:rPr lang="ja-JP" altLang="en-US" sz="1400" dirty="0" smtClean="0">
                <a:solidFill>
                  <a:schemeClr val="tx1"/>
                </a:solidFill>
                <a:latin typeface="Meiryo UI" panose="020B0604030504040204" pitchFamily="50" charset="-128"/>
                <a:ea typeface="Meiryo UI" panose="020B0604030504040204" pitchFamily="50" charset="-128"/>
              </a:rPr>
              <a:t>へ入所</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62" name="楕円 61"/>
          <p:cNvSpPr/>
          <p:nvPr/>
        </p:nvSpPr>
        <p:spPr>
          <a:xfrm>
            <a:off x="5866961" y="969582"/>
            <a:ext cx="1847301" cy="448331"/>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rPr>
              <a:t>移行から退所</a:t>
            </a:r>
          </a:p>
        </p:txBody>
      </p:sp>
    </p:spTree>
    <p:extLst>
      <p:ext uri="{BB962C8B-B14F-4D97-AF65-F5344CB8AC3E}">
        <p14:creationId xmlns:p14="http://schemas.microsoft.com/office/powerpoint/2010/main" val="25590342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7C2ABA0-2C79-4E71-91B6-07983140A210}" type="slidenum">
              <a:rPr kumimoji="1" lang="ja-JP" altLang="en-US" smtClean="0"/>
              <a:t>19</a:t>
            </a:fld>
            <a:endParaRPr kumimoji="1" lang="ja-JP" altLang="en-US" dirty="0"/>
          </a:p>
        </p:txBody>
      </p:sp>
      <p:sp>
        <p:nvSpPr>
          <p:cNvPr id="3" name="テキスト ボックス 2"/>
          <p:cNvSpPr txBox="1"/>
          <p:nvPr/>
        </p:nvSpPr>
        <p:spPr>
          <a:xfrm>
            <a:off x="260216" y="561455"/>
            <a:ext cx="4530148" cy="323165"/>
          </a:xfrm>
          <a:prstGeom prst="rect">
            <a:avLst/>
          </a:prstGeom>
          <a:noFill/>
        </p:spPr>
        <p:txBody>
          <a:bodyPr wrap="square" rtlCol="0">
            <a:spAutoFit/>
          </a:bodyPr>
          <a:lstStyle/>
          <a:p>
            <a:r>
              <a:rPr lang="ja-JP" altLang="en-US" sz="1500" b="1" dirty="0">
                <a:latin typeface="Meiryo UI" panose="020B0604030504040204" pitchFamily="50" charset="-128"/>
                <a:ea typeface="Meiryo UI" panose="020B0604030504040204" pitchFamily="50" charset="-128"/>
              </a:rPr>
              <a:t>就労定着支援事業の利用率</a:t>
            </a:r>
            <a:endParaRPr lang="en-US" altLang="ja-JP" sz="1500" b="1" dirty="0">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4143348859"/>
              </p:ext>
            </p:extLst>
          </p:nvPr>
        </p:nvGraphicFramePr>
        <p:xfrm>
          <a:off x="600501" y="868390"/>
          <a:ext cx="8297839" cy="1010920"/>
        </p:xfrm>
        <a:graphic>
          <a:graphicData uri="http://schemas.openxmlformats.org/drawingml/2006/table">
            <a:tbl>
              <a:tblPr firstRow="1">
                <a:tableStyleId>{8799B23B-EC83-4686-B30A-512413B5E67A}</a:tableStyleId>
              </a:tblPr>
              <a:tblGrid>
                <a:gridCol w="2860171">
                  <a:extLst>
                    <a:ext uri="{9D8B030D-6E8A-4147-A177-3AD203B41FA5}">
                      <a16:colId xmlns:a16="http://schemas.microsoft.com/office/drawing/2014/main" val="3067829550"/>
                    </a:ext>
                  </a:extLst>
                </a:gridCol>
                <a:gridCol w="2807293">
                  <a:extLst>
                    <a:ext uri="{9D8B030D-6E8A-4147-A177-3AD203B41FA5}">
                      <a16:colId xmlns:a16="http://schemas.microsoft.com/office/drawing/2014/main" val="3764717176"/>
                    </a:ext>
                  </a:extLst>
                </a:gridCol>
                <a:gridCol w="2630375">
                  <a:extLst>
                    <a:ext uri="{9D8B030D-6E8A-4147-A177-3AD203B41FA5}">
                      <a16:colId xmlns:a16="http://schemas.microsoft.com/office/drawing/2014/main" val="1365497121"/>
                    </a:ext>
                  </a:extLst>
                </a:gridCol>
              </a:tblGrid>
              <a:tr h="370840">
                <a:tc>
                  <a:txBody>
                    <a:bodyPr/>
                    <a:lstStyle/>
                    <a:p>
                      <a:pPr algn="ctr"/>
                      <a:r>
                        <a:rPr kumimoji="1" lang="en-US" altLang="ja-JP" sz="1200" b="0" dirty="0" smtClean="0">
                          <a:latin typeface="Meiryo UI" panose="020B0604030504040204" pitchFamily="50" charset="-128"/>
                          <a:ea typeface="Meiryo UI" panose="020B0604030504040204" pitchFamily="50" charset="-128"/>
                        </a:rPr>
                        <a:t>R4.4.1</a:t>
                      </a:r>
                      <a:r>
                        <a:rPr kumimoji="1" lang="ja-JP" altLang="en-US" sz="1200" b="0" dirty="0" smtClean="0">
                          <a:latin typeface="Meiryo UI" panose="020B0604030504040204" pitchFamily="50" charset="-128"/>
                          <a:ea typeface="Meiryo UI" panose="020B0604030504040204" pitchFamily="50" charset="-128"/>
                        </a:rPr>
                        <a:t>～</a:t>
                      </a:r>
                      <a:r>
                        <a:rPr kumimoji="1" lang="en-US" altLang="ja-JP" sz="1200" b="0" dirty="0" smtClean="0">
                          <a:latin typeface="Meiryo UI" panose="020B0604030504040204" pitchFamily="50" charset="-128"/>
                          <a:ea typeface="Meiryo UI" panose="020B0604030504040204" pitchFamily="50" charset="-128"/>
                        </a:rPr>
                        <a:t>9.30</a:t>
                      </a:r>
                      <a:r>
                        <a:rPr kumimoji="1" lang="ja-JP" altLang="en-US" sz="1200" b="0" dirty="0">
                          <a:latin typeface="Meiryo UI" panose="020B0604030504040204" pitchFamily="50" charset="-128"/>
                          <a:ea typeface="Meiryo UI" panose="020B0604030504040204" pitchFamily="50" charset="-128"/>
                        </a:rPr>
                        <a:t>に一般就労へ移行し、</a:t>
                      </a:r>
                      <a:endParaRPr kumimoji="1" lang="en-US" altLang="ja-JP" sz="1200" b="0" dirty="0">
                        <a:latin typeface="Meiryo UI" panose="020B0604030504040204" pitchFamily="50" charset="-128"/>
                        <a:ea typeface="Meiryo UI" panose="020B0604030504040204" pitchFamily="50" charset="-128"/>
                      </a:endParaRPr>
                    </a:p>
                    <a:p>
                      <a:pPr algn="ctr"/>
                      <a:r>
                        <a:rPr kumimoji="1" lang="ja-JP" altLang="en-US" sz="1200" b="0" dirty="0">
                          <a:latin typeface="Meiryo UI" panose="020B0604030504040204" pitchFamily="50" charset="-128"/>
                          <a:ea typeface="Meiryo UI" panose="020B0604030504040204" pitchFamily="50" charset="-128"/>
                        </a:rPr>
                        <a:t>６か月以上就労継続している者</a:t>
                      </a:r>
                      <a:endParaRPr kumimoji="1" lang="en-US" altLang="ja-JP" sz="1200" b="0" dirty="0">
                        <a:latin typeface="Meiryo UI" panose="020B0604030504040204" pitchFamily="50" charset="-128"/>
                        <a:ea typeface="Meiryo UI" panose="020B0604030504040204" pitchFamily="50" charset="-128"/>
                      </a:endParaRPr>
                    </a:p>
                    <a:p>
                      <a:pPr algn="ctr"/>
                      <a:r>
                        <a:rPr kumimoji="1" lang="ja-JP" altLang="en-US" sz="1200" b="0" dirty="0">
                          <a:latin typeface="Meiryo UI" panose="020B0604030504040204" pitchFamily="50" charset="-128"/>
                          <a:ea typeface="Meiryo UI" panose="020B0604030504040204" pitchFamily="50" charset="-128"/>
                        </a:rPr>
                        <a:t>（ａ）</a:t>
                      </a:r>
                    </a:p>
                  </a:txBody>
                  <a:tcPr anchor="ctr">
                    <a:solidFill>
                      <a:schemeClr val="bg1">
                        <a:lumMod val="95000"/>
                      </a:schemeClr>
                    </a:solidFill>
                  </a:tcPr>
                </a:tc>
                <a:tc>
                  <a:txBody>
                    <a:bodyPr/>
                    <a:lstStyle/>
                    <a:p>
                      <a:pPr algn="ctr"/>
                      <a:r>
                        <a:rPr kumimoji="1" lang="ja-JP" altLang="en-US" sz="1200" b="0" dirty="0">
                          <a:latin typeface="Meiryo UI" panose="020B0604030504040204" pitchFamily="50" charset="-128"/>
                          <a:ea typeface="Meiryo UI" panose="020B0604030504040204" pitchFamily="50" charset="-128"/>
                        </a:rPr>
                        <a:t>ａのうち、</a:t>
                      </a:r>
                      <a:r>
                        <a:rPr kumimoji="1" lang="en-US" altLang="ja-JP" sz="1200" b="0" dirty="0" smtClean="0">
                          <a:latin typeface="Meiryo UI" panose="020B0604030504040204" pitchFamily="50" charset="-128"/>
                          <a:ea typeface="Meiryo UI" panose="020B0604030504040204" pitchFamily="50" charset="-128"/>
                        </a:rPr>
                        <a:t>R5.4.1</a:t>
                      </a:r>
                      <a:r>
                        <a:rPr kumimoji="1" lang="ja-JP" altLang="en-US" sz="1200" b="0" dirty="0">
                          <a:latin typeface="Meiryo UI" panose="020B0604030504040204" pitchFamily="50" charset="-128"/>
                          <a:ea typeface="Meiryo UI" panose="020B0604030504040204" pitchFamily="50" charset="-128"/>
                        </a:rPr>
                        <a:t>時点で</a:t>
                      </a:r>
                      <a:endParaRPr kumimoji="1" lang="en-US" altLang="ja-JP" sz="1200" b="0" dirty="0">
                        <a:latin typeface="Meiryo UI" panose="020B0604030504040204" pitchFamily="50" charset="-128"/>
                        <a:ea typeface="Meiryo UI" panose="020B0604030504040204" pitchFamily="50" charset="-128"/>
                      </a:endParaRPr>
                    </a:p>
                    <a:p>
                      <a:pPr algn="ctr"/>
                      <a:r>
                        <a:rPr kumimoji="1" lang="ja-JP" altLang="en-US" sz="1200" b="0" dirty="0">
                          <a:latin typeface="Meiryo UI" panose="020B0604030504040204" pitchFamily="50" charset="-128"/>
                          <a:ea typeface="Meiryo UI" panose="020B0604030504040204" pitchFamily="50" charset="-128"/>
                        </a:rPr>
                        <a:t>就労定着支援事業を利用している者</a:t>
                      </a:r>
                      <a:endParaRPr kumimoji="1" lang="en-US" altLang="ja-JP" sz="1200" b="0" dirty="0">
                        <a:latin typeface="Meiryo UI" panose="020B0604030504040204" pitchFamily="50" charset="-128"/>
                        <a:ea typeface="Meiryo UI" panose="020B0604030504040204" pitchFamily="50" charset="-128"/>
                      </a:endParaRPr>
                    </a:p>
                    <a:p>
                      <a:pPr algn="ctr"/>
                      <a:r>
                        <a:rPr kumimoji="1" lang="ja-JP" altLang="en-US" sz="1200" b="0" dirty="0">
                          <a:latin typeface="Meiryo UI" panose="020B0604030504040204" pitchFamily="50" charset="-128"/>
                          <a:ea typeface="Meiryo UI" panose="020B0604030504040204" pitchFamily="50" charset="-128"/>
                        </a:rPr>
                        <a:t>（ｂ）</a:t>
                      </a:r>
                    </a:p>
                  </a:txBody>
                  <a:tcPr anchor="ctr">
                    <a:solidFill>
                      <a:schemeClr val="bg1">
                        <a:lumMod val="95000"/>
                      </a:schemeClr>
                    </a:solidFill>
                  </a:tcPr>
                </a:tc>
                <a:tc>
                  <a:txBody>
                    <a:bodyPr/>
                    <a:lstStyle/>
                    <a:p>
                      <a:pPr algn="ctr"/>
                      <a:r>
                        <a:rPr kumimoji="1" lang="ja-JP" altLang="en-US" sz="1200" b="0" dirty="0">
                          <a:latin typeface="Meiryo UI" panose="020B0604030504040204" pitchFamily="50" charset="-128"/>
                          <a:ea typeface="Meiryo UI" panose="020B0604030504040204" pitchFamily="50" charset="-128"/>
                        </a:rPr>
                        <a:t>就労定着支援事業の利用率</a:t>
                      </a:r>
                      <a:endParaRPr kumimoji="1" lang="en-US" altLang="ja-JP" sz="1200" b="0" dirty="0">
                        <a:latin typeface="Meiryo UI" panose="020B0604030504040204" pitchFamily="50" charset="-128"/>
                        <a:ea typeface="Meiryo UI" panose="020B0604030504040204" pitchFamily="50" charset="-128"/>
                      </a:endParaRPr>
                    </a:p>
                    <a:p>
                      <a:pPr algn="ctr"/>
                      <a:r>
                        <a:rPr kumimoji="1" lang="ja-JP" altLang="en-US" sz="1200" b="0" dirty="0">
                          <a:latin typeface="Meiryo UI" panose="020B0604030504040204" pitchFamily="50" charset="-128"/>
                          <a:ea typeface="Meiryo UI" panose="020B0604030504040204" pitchFamily="50" charset="-128"/>
                        </a:rPr>
                        <a:t>（</a:t>
                      </a:r>
                      <a:r>
                        <a:rPr kumimoji="1" lang="ja-JP" altLang="en-US" sz="1200" b="0" dirty="0" err="1">
                          <a:latin typeface="Meiryo UI" panose="020B0604030504040204" pitchFamily="50" charset="-128"/>
                          <a:ea typeface="Meiryo UI" panose="020B0604030504040204" pitchFamily="50" charset="-128"/>
                        </a:rPr>
                        <a:t>ｂ</a:t>
                      </a:r>
                      <a:r>
                        <a:rPr kumimoji="1" lang="en-US" altLang="ja-JP" sz="1200" b="0" dirty="0">
                          <a:latin typeface="Meiryo UI" panose="020B0604030504040204" pitchFamily="50" charset="-128"/>
                          <a:ea typeface="Meiryo UI" panose="020B0604030504040204" pitchFamily="50" charset="-128"/>
                        </a:rPr>
                        <a:t>/</a:t>
                      </a:r>
                      <a:r>
                        <a:rPr kumimoji="1" lang="ja-JP" altLang="en-US" sz="1200" b="0" dirty="0">
                          <a:latin typeface="Meiryo UI" panose="020B0604030504040204" pitchFamily="50" charset="-128"/>
                          <a:ea typeface="Meiryo UI" panose="020B0604030504040204" pitchFamily="50" charset="-128"/>
                        </a:rPr>
                        <a:t>ａ）</a:t>
                      </a:r>
                    </a:p>
                  </a:txBody>
                  <a:tcPr anchor="ctr">
                    <a:solidFill>
                      <a:schemeClr val="bg1">
                        <a:lumMod val="95000"/>
                      </a:schemeClr>
                    </a:solidFill>
                  </a:tcPr>
                </a:tc>
                <a:extLst>
                  <a:ext uri="{0D108BD9-81ED-4DB2-BD59-A6C34878D82A}">
                    <a16:rowId xmlns:a16="http://schemas.microsoft.com/office/drawing/2014/main" val="3922733782"/>
                  </a:ext>
                </a:extLst>
              </a:tr>
              <a:tr h="370840">
                <a:tc>
                  <a:txBody>
                    <a:bodyPr/>
                    <a:lstStyle/>
                    <a:p>
                      <a:pPr algn="ctr"/>
                      <a:r>
                        <a:rPr kumimoji="1" lang="en-US" altLang="ja-JP" sz="1400" b="0" dirty="0" smtClean="0">
                          <a:latin typeface="Meiryo UI" panose="020B0604030504040204" pitchFamily="50" charset="-128"/>
                          <a:ea typeface="Meiryo UI" panose="020B0604030504040204" pitchFamily="50" charset="-128"/>
                        </a:rPr>
                        <a:t>1,303</a:t>
                      </a:r>
                      <a:r>
                        <a:rPr kumimoji="1" lang="ja-JP" altLang="en-US" sz="1400" b="0" dirty="0" smtClean="0">
                          <a:latin typeface="Meiryo UI" panose="020B0604030504040204" pitchFamily="50" charset="-128"/>
                          <a:ea typeface="Meiryo UI" panose="020B0604030504040204" pitchFamily="50" charset="-128"/>
                        </a:rPr>
                        <a:t>人</a:t>
                      </a:r>
                      <a:endParaRPr kumimoji="1" lang="ja-JP" altLang="en-US" sz="14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b="0" dirty="0" smtClean="0">
                          <a:latin typeface="Meiryo UI" panose="020B0604030504040204" pitchFamily="50" charset="-128"/>
                          <a:ea typeface="Meiryo UI" panose="020B0604030504040204" pitchFamily="50" charset="-128"/>
                        </a:rPr>
                        <a:t>681</a:t>
                      </a:r>
                      <a:r>
                        <a:rPr kumimoji="1" lang="ja-JP" altLang="en-US" sz="1400" b="0" dirty="0" smtClean="0">
                          <a:latin typeface="Meiryo UI" panose="020B0604030504040204" pitchFamily="50" charset="-128"/>
                          <a:ea typeface="Meiryo UI" panose="020B0604030504040204" pitchFamily="50" charset="-128"/>
                        </a:rPr>
                        <a:t>人</a:t>
                      </a:r>
                      <a:endParaRPr kumimoji="1" lang="ja-JP" altLang="en-US" sz="14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b="1" u="sng" dirty="0" smtClean="0">
                          <a:latin typeface="Meiryo UI" panose="020B0604030504040204" pitchFamily="50" charset="-128"/>
                          <a:ea typeface="Meiryo UI" panose="020B0604030504040204" pitchFamily="50" charset="-128"/>
                        </a:rPr>
                        <a:t>52.3</a:t>
                      </a:r>
                      <a:r>
                        <a:rPr kumimoji="1" lang="ja-JP" altLang="en-US" sz="1400" b="1" u="sng" dirty="0" smtClean="0">
                          <a:latin typeface="Meiryo UI" panose="020B0604030504040204" pitchFamily="50" charset="-128"/>
                          <a:ea typeface="Meiryo UI" panose="020B0604030504040204" pitchFamily="50" charset="-128"/>
                        </a:rPr>
                        <a:t>％</a:t>
                      </a:r>
                      <a:r>
                        <a:rPr kumimoji="1" lang="ja-JP" altLang="en-US" sz="1400" b="0" dirty="0">
                          <a:latin typeface="Meiryo UI" panose="020B0604030504040204" pitchFamily="50" charset="-128"/>
                          <a:ea typeface="Meiryo UI" panose="020B0604030504040204" pitchFamily="50" charset="-128"/>
                        </a:rPr>
                        <a:t>（目標：</a:t>
                      </a:r>
                      <a:r>
                        <a:rPr kumimoji="1" lang="en-US" altLang="ja-JP" sz="1400" b="0" dirty="0">
                          <a:latin typeface="Meiryo UI" panose="020B0604030504040204" pitchFamily="50" charset="-128"/>
                          <a:ea typeface="Meiryo UI" panose="020B0604030504040204" pitchFamily="50" charset="-128"/>
                        </a:rPr>
                        <a:t>70.0</a:t>
                      </a:r>
                      <a:r>
                        <a:rPr kumimoji="1" lang="ja-JP" altLang="en-US" sz="1400" b="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3048420973"/>
                  </a:ext>
                </a:extLst>
              </a:tr>
            </a:tbl>
          </a:graphicData>
        </a:graphic>
      </p:graphicFrame>
      <p:sp>
        <p:nvSpPr>
          <p:cNvPr id="5" name="テキスト ボックス 4"/>
          <p:cNvSpPr txBox="1"/>
          <p:nvPr/>
        </p:nvSpPr>
        <p:spPr>
          <a:xfrm>
            <a:off x="260216" y="1919687"/>
            <a:ext cx="6794420" cy="323165"/>
          </a:xfrm>
          <a:prstGeom prst="rect">
            <a:avLst/>
          </a:prstGeom>
          <a:noFill/>
        </p:spPr>
        <p:txBody>
          <a:bodyPr wrap="square" rtlCol="0">
            <a:spAutoFit/>
          </a:bodyPr>
          <a:lstStyle/>
          <a:p>
            <a:r>
              <a:rPr lang="ja-JP" altLang="en-US" sz="1500" b="1" dirty="0">
                <a:latin typeface="Meiryo UI" panose="020B0604030504040204" pitchFamily="50" charset="-128"/>
                <a:ea typeface="Meiryo UI" panose="020B0604030504040204" pitchFamily="50" charset="-128"/>
              </a:rPr>
              <a:t>就労定着支援の就労定着率（</a:t>
            </a:r>
            <a:r>
              <a:rPr lang="en-US" altLang="ja-JP" sz="1500" b="1" dirty="0">
                <a:latin typeface="Meiryo UI" panose="020B0604030504040204" pitchFamily="50" charset="-128"/>
                <a:ea typeface="Meiryo UI" panose="020B0604030504040204" pitchFamily="50" charset="-128"/>
              </a:rPr>
              <a:t>※</a:t>
            </a:r>
            <a:r>
              <a:rPr lang="ja-JP" altLang="en-US" sz="1500" b="1" dirty="0">
                <a:latin typeface="Meiryo UI" panose="020B0604030504040204" pitchFamily="50" charset="-128"/>
                <a:ea typeface="Meiryo UI" panose="020B0604030504040204" pitchFamily="50" charset="-128"/>
              </a:rPr>
              <a:t>）が８割以上の事業所の割合</a:t>
            </a:r>
            <a:endParaRPr lang="en-US" altLang="ja-JP" sz="1500" b="1"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80704" y="3201823"/>
            <a:ext cx="9337431" cy="461665"/>
          </a:xfrm>
          <a:prstGeom prst="rect">
            <a:avLst/>
          </a:prstGeom>
          <a:noFill/>
        </p:spPr>
        <p:txBody>
          <a:bodyPr wrap="square" rtlCol="0">
            <a:spAutoFit/>
          </a:bodyPr>
          <a:lstStyle/>
          <a:p>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就労定着率＝過去３年間（</a:t>
            </a:r>
            <a:r>
              <a:rPr lang="en-US" altLang="ja-JP" sz="1200" dirty="0" smtClean="0">
                <a:latin typeface="Meiryo UI" panose="020B0604030504040204" pitchFamily="50" charset="-128"/>
                <a:ea typeface="Meiryo UI" panose="020B0604030504040204" pitchFamily="50" charset="-128"/>
              </a:rPr>
              <a:t>H31.4.1</a:t>
            </a:r>
            <a:r>
              <a:rPr lang="ja-JP" altLang="en-US" sz="1200" dirty="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R4.3.31</a:t>
            </a:r>
            <a:r>
              <a:rPr lang="ja-JP" altLang="en-US" sz="1200" dirty="0">
                <a:latin typeface="Meiryo UI" panose="020B0604030504040204" pitchFamily="50" charset="-128"/>
                <a:ea typeface="Meiryo UI" panose="020B0604030504040204" pitchFamily="50" charset="-128"/>
              </a:rPr>
              <a:t>）の就労定着支援の総利用者数のうち、</a:t>
            </a:r>
            <a:r>
              <a:rPr lang="en-US" altLang="ja-JP" sz="1200" dirty="0" smtClean="0">
                <a:latin typeface="Meiryo UI" panose="020B0604030504040204" pitchFamily="50" charset="-128"/>
                <a:ea typeface="Meiryo UI" panose="020B0604030504040204" pitchFamily="50" charset="-128"/>
              </a:rPr>
              <a:t>R4.3.31</a:t>
            </a:r>
            <a:r>
              <a:rPr lang="ja-JP" altLang="en-US" sz="1200" dirty="0">
                <a:latin typeface="Meiryo UI" panose="020B0604030504040204" pitchFamily="50" charset="-128"/>
                <a:ea typeface="Meiryo UI" panose="020B0604030504040204" pitchFamily="50" charset="-128"/>
              </a:rPr>
              <a:t>時点の就労定着者（＊）数の割合</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（＊「就労定着支援の利用が終了しているが、就労継続している者」、「利用中に離職した後、１月以内に再就職した者」を含む。）</a:t>
            </a:r>
          </a:p>
        </p:txBody>
      </p:sp>
      <p:sp>
        <p:nvSpPr>
          <p:cNvPr id="11" name="テキスト ボックス 10"/>
          <p:cNvSpPr txBox="1"/>
          <p:nvPr/>
        </p:nvSpPr>
        <p:spPr>
          <a:xfrm>
            <a:off x="260216" y="3846935"/>
            <a:ext cx="7100438" cy="323165"/>
          </a:xfrm>
          <a:prstGeom prst="rect">
            <a:avLst/>
          </a:prstGeom>
          <a:noFill/>
        </p:spPr>
        <p:txBody>
          <a:bodyPr wrap="square" rtlCol="0">
            <a:spAutoFit/>
          </a:bodyPr>
          <a:lstStyle/>
          <a:p>
            <a:r>
              <a:rPr lang="ja-JP" altLang="en-US" sz="1500" b="1" dirty="0">
                <a:latin typeface="Meiryo UI" panose="020B0604030504040204" pitchFamily="50" charset="-128"/>
                <a:ea typeface="Meiryo UI" panose="020B0604030504040204" pitchFamily="50" charset="-128"/>
              </a:rPr>
              <a:t>同一法人内の事業所から就労定着支援事業の利用を開始した者の割合（参考）</a:t>
            </a:r>
            <a:endParaRPr lang="en-US" altLang="ja-JP" sz="1500" b="1" dirty="0">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568167355"/>
              </p:ext>
            </p:extLst>
          </p:nvPr>
        </p:nvGraphicFramePr>
        <p:xfrm>
          <a:off x="524751" y="4194351"/>
          <a:ext cx="8297841" cy="903886"/>
        </p:xfrm>
        <a:graphic>
          <a:graphicData uri="http://schemas.openxmlformats.org/drawingml/2006/table">
            <a:tbl>
              <a:tblPr firstRow="1">
                <a:tableStyleId>{8799B23B-EC83-4686-B30A-512413B5E67A}</a:tableStyleId>
              </a:tblPr>
              <a:tblGrid>
                <a:gridCol w="2860171">
                  <a:extLst>
                    <a:ext uri="{9D8B030D-6E8A-4147-A177-3AD203B41FA5}">
                      <a16:colId xmlns:a16="http://schemas.microsoft.com/office/drawing/2014/main" val="3067829550"/>
                    </a:ext>
                  </a:extLst>
                </a:gridCol>
                <a:gridCol w="3001591">
                  <a:extLst>
                    <a:ext uri="{9D8B030D-6E8A-4147-A177-3AD203B41FA5}">
                      <a16:colId xmlns:a16="http://schemas.microsoft.com/office/drawing/2014/main" val="3764717176"/>
                    </a:ext>
                  </a:extLst>
                </a:gridCol>
                <a:gridCol w="2436079">
                  <a:extLst>
                    <a:ext uri="{9D8B030D-6E8A-4147-A177-3AD203B41FA5}">
                      <a16:colId xmlns:a16="http://schemas.microsoft.com/office/drawing/2014/main" val="1365497121"/>
                    </a:ext>
                  </a:extLst>
                </a:gridCol>
              </a:tblGrid>
              <a:tr h="499078">
                <a:tc>
                  <a:txBody>
                    <a:bodyPr/>
                    <a:lstStyle/>
                    <a:p>
                      <a:pPr algn="ctr"/>
                      <a:r>
                        <a:rPr kumimoji="1" lang="en-US" altLang="ja-JP" sz="1200" b="0" dirty="0" smtClean="0">
                          <a:latin typeface="Meiryo UI" panose="020B0604030504040204" pitchFamily="50" charset="-128"/>
                          <a:ea typeface="Meiryo UI" panose="020B0604030504040204" pitchFamily="50" charset="-128"/>
                        </a:rPr>
                        <a:t>R5.4.1</a:t>
                      </a:r>
                      <a:r>
                        <a:rPr kumimoji="1" lang="ja-JP" altLang="en-US" sz="1200" b="0" dirty="0">
                          <a:latin typeface="Meiryo UI" panose="020B0604030504040204" pitchFamily="50" charset="-128"/>
                          <a:ea typeface="Meiryo UI" panose="020B0604030504040204" pitchFamily="50" charset="-128"/>
                        </a:rPr>
                        <a:t>時点の</a:t>
                      </a:r>
                      <a:endParaRPr kumimoji="1" lang="en-US" altLang="ja-JP" sz="1200" b="0" dirty="0">
                        <a:latin typeface="Meiryo UI" panose="020B0604030504040204" pitchFamily="50" charset="-128"/>
                        <a:ea typeface="Meiryo UI" panose="020B0604030504040204" pitchFamily="50" charset="-128"/>
                      </a:endParaRPr>
                    </a:p>
                    <a:p>
                      <a:pPr algn="ctr"/>
                      <a:r>
                        <a:rPr kumimoji="1" lang="ja-JP" altLang="en-US" sz="1200" b="0" dirty="0">
                          <a:latin typeface="Meiryo UI" panose="020B0604030504040204" pitchFamily="50" charset="-128"/>
                          <a:ea typeface="Meiryo UI" panose="020B0604030504040204" pitchFamily="50" charset="-128"/>
                        </a:rPr>
                        <a:t>就労定着支援事業の利用者（</a:t>
                      </a:r>
                      <a:r>
                        <a:rPr kumimoji="1" lang="en-US" altLang="ja-JP" sz="1200" b="0" dirty="0">
                          <a:latin typeface="Meiryo UI" panose="020B0604030504040204" pitchFamily="50" charset="-128"/>
                          <a:ea typeface="Meiryo UI" panose="020B0604030504040204" pitchFamily="50" charset="-128"/>
                        </a:rPr>
                        <a:t>A</a:t>
                      </a:r>
                      <a:r>
                        <a:rPr kumimoji="1" lang="ja-JP" altLang="en-US" sz="1200" b="0" dirty="0">
                          <a:latin typeface="Meiryo UI" panose="020B0604030504040204" pitchFamily="50" charset="-128"/>
                          <a:ea typeface="Meiryo UI" panose="020B0604030504040204" pitchFamily="50" charset="-128"/>
                        </a:rPr>
                        <a:t>）</a:t>
                      </a:r>
                    </a:p>
                  </a:txBody>
                  <a:tcPr anchor="ctr">
                    <a:solidFill>
                      <a:schemeClr val="bg1">
                        <a:lumMod val="95000"/>
                      </a:schemeClr>
                    </a:solidFill>
                  </a:tcPr>
                </a:tc>
                <a:tc>
                  <a:txBody>
                    <a:bodyPr/>
                    <a:lstStyle/>
                    <a:p>
                      <a:pPr algn="ctr"/>
                      <a:r>
                        <a:rPr kumimoji="1" lang="en-US" altLang="ja-JP" sz="1200" b="0" dirty="0">
                          <a:latin typeface="Meiryo UI" panose="020B0604030504040204" pitchFamily="50" charset="-128"/>
                          <a:ea typeface="Meiryo UI" panose="020B0604030504040204" pitchFamily="50" charset="-128"/>
                        </a:rPr>
                        <a:t>A</a:t>
                      </a:r>
                      <a:r>
                        <a:rPr kumimoji="1" lang="ja-JP" altLang="en-US" sz="1200" b="0" dirty="0">
                          <a:latin typeface="Meiryo UI" panose="020B0604030504040204" pitchFamily="50" charset="-128"/>
                          <a:ea typeface="Meiryo UI" panose="020B0604030504040204" pitchFamily="50" charset="-128"/>
                        </a:rPr>
                        <a:t>のうち、送り出し機関と同じ法人が運営する就労定着支援事業所を利用している者</a:t>
                      </a:r>
                    </a:p>
                  </a:txBody>
                  <a:tcPr anchor="ctr">
                    <a:solidFill>
                      <a:schemeClr val="bg1">
                        <a:lumMod val="95000"/>
                      </a:schemeClr>
                    </a:solidFill>
                  </a:tcPr>
                </a:tc>
                <a:tc>
                  <a:txBody>
                    <a:bodyPr/>
                    <a:lstStyle/>
                    <a:p>
                      <a:pPr algn="ctr"/>
                      <a:r>
                        <a:rPr kumimoji="1" lang="ja-JP" altLang="en-US" sz="1200" b="0" dirty="0">
                          <a:latin typeface="Meiryo UI" panose="020B0604030504040204" pitchFamily="50" charset="-128"/>
                          <a:ea typeface="Meiryo UI" panose="020B0604030504040204" pitchFamily="50" charset="-128"/>
                        </a:rPr>
                        <a:t>（</a:t>
                      </a:r>
                      <a:r>
                        <a:rPr kumimoji="1" lang="en-US" altLang="ja-JP" sz="1200" b="0" dirty="0">
                          <a:latin typeface="Meiryo UI" panose="020B0604030504040204" pitchFamily="50" charset="-128"/>
                          <a:ea typeface="Meiryo UI" panose="020B0604030504040204" pitchFamily="50" charset="-128"/>
                        </a:rPr>
                        <a:t>B/A</a:t>
                      </a:r>
                      <a:r>
                        <a:rPr kumimoji="1" lang="ja-JP" altLang="en-US" sz="1200" b="0" dirty="0">
                          <a:latin typeface="Meiryo UI" panose="020B0604030504040204" pitchFamily="50" charset="-128"/>
                          <a:ea typeface="Meiryo UI" panose="020B0604030504040204" pitchFamily="50" charset="-128"/>
                        </a:rPr>
                        <a:t>）</a:t>
                      </a:r>
                    </a:p>
                  </a:txBody>
                  <a:tcPr anchor="ctr">
                    <a:solidFill>
                      <a:schemeClr val="bg1">
                        <a:lumMod val="95000"/>
                      </a:schemeClr>
                    </a:solidFill>
                  </a:tcPr>
                </a:tc>
                <a:extLst>
                  <a:ext uri="{0D108BD9-81ED-4DB2-BD59-A6C34878D82A}">
                    <a16:rowId xmlns:a16="http://schemas.microsoft.com/office/drawing/2014/main" val="3922733782"/>
                  </a:ext>
                </a:extLst>
              </a:tr>
              <a:tr h="404808">
                <a:tc>
                  <a:txBody>
                    <a:bodyPr/>
                    <a:lstStyle/>
                    <a:p>
                      <a:pPr algn="ctr"/>
                      <a:r>
                        <a:rPr kumimoji="1" lang="en-US" altLang="ja-JP" sz="1400" b="0" dirty="0" smtClean="0">
                          <a:latin typeface="Meiryo UI" panose="020B0604030504040204" pitchFamily="50" charset="-128"/>
                          <a:ea typeface="Meiryo UI" panose="020B0604030504040204" pitchFamily="50" charset="-128"/>
                        </a:rPr>
                        <a:t>1,666</a:t>
                      </a:r>
                      <a:r>
                        <a:rPr kumimoji="1" lang="ja-JP" altLang="en-US" sz="1400" b="0" dirty="0" smtClean="0">
                          <a:latin typeface="Meiryo UI" panose="020B0604030504040204" pitchFamily="50" charset="-128"/>
                          <a:ea typeface="Meiryo UI" panose="020B0604030504040204" pitchFamily="50" charset="-128"/>
                        </a:rPr>
                        <a:t>人</a:t>
                      </a:r>
                      <a:endParaRPr kumimoji="1" lang="ja-JP" altLang="en-US" sz="14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b="0" dirty="0" smtClean="0">
                          <a:latin typeface="Meiryo UI" panose="020B0604030504040204" pitchFamily="50" charset="-128"/>
                          <a:ea typeface="Meiryo UI" panose="020B0604030504040204" pitchFamily="50" charset="-128"/>
                        </a:rPr>
                        <a:t>1,555</a:t>
                      </a:r>
                      <a:r>
                        <a:rPr kumimoji="1" lang="ja-JP" altLang="en-US" sz="1400" b="0" dirty="0" smtClean="0">
                          <a:latin typeface="Meiryo UI" panose="020B0604030504040204" pitchFamily="50" charset="-128"/>
                          <a:ea typeface="Meiryo UI" panose="020B0604030504040204" pitchFamily="50" charset="-128"/>
                        </a:rPr>
                        <a:t>人</a:t>
                      </a:r>
                      <a:endParaRPr kumimoji="1" lang="ja-JP" altLang="en-US" sz="14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b="0" u="none" dirty="0" smtClean="0">
                          <a:latin typeface="Meiryo UI" panose="020B0604030504040204" pitchFamily="50" charset="-128"/>
                          <a:ea typeface="Meiryo UI" panose="020B0604030504040204" pitchFamily="50" charset="-128"/>
                        </a:rPr>
                        <a:t>93.3</a:t>
                      </a:r>
                      <a:r>
                        <a:rPr kumimoji="1" lang="ja-JP" altLang="en-US" sz="1400" b="0" u="none" dirty="0" smtClean="0">
                          <a:latin typeface="Meiryo UI" panose="020B0604030504040204" pitchFamily="50" charset="-128"/>
                          <a:ea typeface="Meiryo UI" panose="020B0604030504040204" pitchFamily="50" charset="-128"/>
                        </a:rPr>
                        <a:t>％</a:t>
                      </a:r>
                      <a:endParaRPr kumimoji="1" lang="ja-JP" altLang="en-US" sz="1400" b="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48420973"/>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1294029260"/>
              </p:ext>
            </p:extLst>
          </p:nvPr>
        </p:nvGraphicFramePr>
        <p:xfrm>
          <a:off x="524751" y="5281684"/>
          <a:ext cx="8297841" cy="1033008"/>
        </p:xfrm>
        <a:graphic>
          <a:graphicData uri="http://schemas.openxmlformats.org/drawingml/2006/table">
            <a:tbl>
              <a:tblPr firstRow="1">
                <a:tableStyleId>{8799B23B-EC83-4686-B30A-512413B5E67A}</a:tableStyleId>
              </a:tblPr>
              <a:tblGrid>
                <a:gridCol w="2860171">
                  <a:extLst>
                    <a:ext uri="{9D8B030D-6E8A-4147-A177-3AD203B41FA5}">
                      <a16:colId xmlns:a16="http://schemas.microsoft.com/office/drawing/2014/main" val="3067829550"/>
                    </a:ext>
                  </a:extLst>
                </a:gridCol>
                <a:gridCol w="2973016">
                  <a:extLst>
                    <a:ext uri="{9D8B030D-6E8A-4147-A177-3AD203B41FA5}">
                      <a16:colId xmlns:a16="http://schemas.microsoft.com/office/drawing/2014/main" val="3764717176"/>
                    </a:ext>
                  </a:extLst>
                </a:gridCol>
                <a:gridCol w="2464654">
                  <a:extLst>
                    <a:ext uri="{9D8B030D-6E8A-4147-A177-3AD203B41FA5}">
                      <a16:colId xmlns:a16="http://schemas.microsoft.com/office/drawing/2014/main" val="1365497121"/>
                    </a:ext>
                  </a:extLst>
                </a:gridCol>
              </a:tblGrid>
              <a:tr h="657451">
                <a:tc>
                  <a:txBody>
                    <a:bodyPr/>
                    <a:lstStyle/>
                    <a:p>
                      <a:pPr algn="ctr"/>
                      <a:r>
                        <a:rPr kumimoji="1" lang="en-US" altLang="ja-JP" sz="1200" b="0" dirty="0" smtClean="0">
                          <a:latin typeface="Meiryo UI" panose="020B0604030504040204" pitchFamily="50" charset="-128"/>
                          <a:ea typeface="Meiryo UI" panose="020B0604030504040204" pitchFamily="50" charset="-128"/>
                        </a:rPr>
                        <a:t>R4.4.1</a:t>
                      </a:r>
                      <a:r>
                        <a:rPr kumimoji="1" lang="ja-JP" altLang="en-US" sz="1200" b="0" dirty="0">
                          <a:latin typeface="Meiryo UI" panose="020B0604030504040204" pitchFamily="50" charset="-128"/>
                          <a:ea typeface="Meiryo UI" panose="020B0604030504040204" pitchFamily="50" charset="-128"/>
                        </a:rPr>
                        <a:t>～</a:t>
                      </a:r>
                      <a:r>
                        <a:rPr kumimoji="1" lang="en-US" altLang="ja-JP" sz="1200" b="0" dirty="0">
                          <a:latin typeface="Meiryo UI" panose="020B0604030504040204" pitchFamily="50" charset="-128"/>
                          <a:ea typeface="Meiryo UI" panose="020B0604030504040204" pitchFamily="50" charset="-128"/>
                        </a:rPr>
                        <a:t>9.30</a:t>
                      </a:r>
                      <a:r>
                        <a:rPr kumimoji="1" lang="ja-JP" altLang="en-US" sz="1200" b="0" dirty="0">
                          <a:latin typeface="Meiryo UI" panose="020B0604030504040204" pitchFamily="50" charset="-128"/>
                          <a:ea typeface="Meiryo UI" panose="020B0604030504040204" pitchFamily="50" charset="-128"/>
                        </a:rPr>
                        <a:t>に一般就労へ移行した者のうち、</a:t>
                      </a:r>
                      <a:r>
                        <a:rPr kumimoji="1" lang="en-US" altLang="ja-JP" sz="1200" b="0" dirty="0" smtClean="0">
                          <a:latin typeface="Meiryo UI" panose="020B0604030504040204" pitchFamily="50" charset="-128"/>
                          <a:ea typeface="Meiryo UI" panose="020B0604030504040204" pitchFamily="50" charset="-128"/>
                        </a:rPr>
                        <a:t>R5.4.1</a:t>
                      </a:r>
                      <a:r>
                        <a:rPr kumimoji="1" lang="ja-JP" altLang="en-US" sz="1200" b="0" dirty="0">
                          <a:latin typeface="Meiryo UI" panose="020B0604030504040204" pitchFamily="50" charset="-128"/>
                          <a:ea typeface="Meiryo UI" panose="020B0604030504040204" pitchFamily="50" charset="-128"/>
                        </a:rPr>
                        <a:t>時点で就労定着支援事業を利用している者（①）</a:t>
                      </a:r>
                    </a:p>
                  </a:txBody>
                  <a:tcPr anchor="ctr">
                    <a:solidFill>
                      <a:schemeClr val="bg1">
                        <a:lumMod val="95000"/>
                      </a:schemeClr>
                    </a:solidFill>
                  </a:tcPr>
                </a:tc>
                <a:tc>
                  <a:txBody>
                    <a:bodyPr/>
                    <a:lstStyle/>
                    <a:p>
                      <a:pPr algn="ctr"/>
                      <a:r>
                        <a:rPr kumimoji="1" lang="ja-JP" altLang="en-US" sz="1200" b="0" dirty="0">
                          <a:latin typeface="Meiryo UI" panose="020B0604030504040204" pitchFamily="50" charset="-128"/>
                          <a:ea typeface="Meiryo UI" panose="020B0604030504040204" pitchFamily="50" charset="-128"/>
                        </a:rPr>
                        <a:t>①のうち、送り出し機関と同じ法人が運営する就労定着支援事業所を利用している者（②）</a:t>
                      </a:r>
                    </a:p>
                  </a:txBody>
                  <a:tcPr anchor="ctr">
                    <a:solidFill>
                      <a:schemeClr val="bg1">
                        <a:lumMod val="95000"/>
                      </a:schemeClr>
                    </a:solidFill>
                  </a:tcPr>
                </a:tc>
                <a:tc>
                  <a:txBody>
                    <a:bodyPr/>
                    <a:lstStyle/>
                    <a:p>
                      <a:pPr algn="ctr"/>
                      <a:r>
                        <a:rPr kumimoji="1" lang="ja-JP" altLang="en-US" sz="1200" b="0" dirty="0">
                          <a:latin typeface="Meiryo UI" panose="020B0604030504040204" pitchFamily="50" charset="-128"/>
                          <a:ea typeface="Meiryo UI" panose="020B0604030504040204" pitchFamily="50" charset="-128"/>
                        </a:rPr>
                        <a:t>（②</a:t>
                      </a:r>
                      <a:r>
                        <a:rPr kumimoji="1" lang="en-US" altLang="ja-JP" sz="1200" b="0" dirty="0">
                          <a:latin typeface="Meiryo UI" panose="020B0604030504040204" pitchFamily="50" charset="-128"/>
                          <a:ea typeface="Meiryo UI" panose="020B0604030504040204" pitchFamily="50" charset="-128"/>
                        </a:rPr>
                        <a:t>/</a:t>
                      </a:r>
                      <a:r>
                        <a:rPr kumimoji="1" lang="ja-JP" altLang="en-US" sz="1200" b="0" dirty="0">
                          <a:latin typeface="Meiryo UI" panose="020B0604030504040204" pitchFamily="50" charset="-128"/>
                          <a:ea typeface="Meiryo UI" panose="020B0604030504040204" pitchFamily="50" charset="-128"/>
                        </a:rPr>
                        <a:t>①）</a:t>
                      </a:r>
                    </a:p>
                  </a:txBody>
                  <a:tcPr anchor="ctr">
                    <a:solidFill>
                      <a:schemeClr val="bg1">
                        <a:lumMod val="95000"/>
                      </a:schemeClr>
                    </a:solidFill>
                  </a:tcPr>
                </a:tc>
                <a:extLst>
                  <a:ext uri="{0D108BD9-81ED-4DB2-BD59-A6C34878D82A}">
                    <a16:rowId xmlns:a16="http://schemas.microsoft.com/office/drawing/2014/main" val="3922733782"/>
                  </a:ext>
                </a:extLst>
              </a:tr>
              <a:tr h="375557">
                <a:tc>
                  <a:txBody>
                    <a:bodyPr/>
                    <a:lstStyle/>
                    <a:p>
                      <a:pPr algn="ctr"/>
                      <a:r>
                        <a:rPr kumimoji="1" lang="en-US" altLang="ja-JP" sz="1400" b="0" dirty="0" smtClean="0">
                          <a:latin typeface="Meiryo UI" panose="020B0604030504040204" pitchFamily="50" charset="-128"/>
                          <a:ea typeface="Meiryo UI" panose="020B0604030504040204" pitchFamily="50" charset="-128"/>
                        </a:rPr>
                        <a:t>681</a:t>
                      </a:r>
                      <a:r>
                        <a:rPr kumimoji="1" lang="ja-JP" altLang="en-US" sz="1400" b="0" dirty="0" smtClean="0">
                          <a:latin typeface="Meiryo UI" panose="020B0604030504040204" pitchFamily="50" charset="-128"/>
                          <a:ea typeface="Meiryo UI" panose="020B0604030504040204" pitchFamily="50" charset="-128"/>
                        </a:rPr>
                        <a:t>人</a:t>
                      </a:r>
                      <a:endParaRPr kumimoji="1" lang="ja-JP" altLang="en-US" sz="14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b="0" dirty="0" smtClean="0">
                          <a:latin typeface="Meiryo UI" panose="020B0604030504040204" pitchFamily="50" charset="-128"/>
                          <a:ea typeface="Meiryo UI" panose="020B0604030504040204" pitchFamily="50" charset="-128"/>
                        </a:rPr>
                        <a:t>544</a:t>
                      </a:r>
                      <a:r>
                        <a:rPr kumimoji="1" lang="ja-JP" altLang="en-US" sz="1400" b="0" dirty="0" smtClean="0">
                          <a:latin typeface="Meiryo UI" panose="020B0604030504040204" pitchFamily="50" charset="-128"/>
                          <a:ea typeface="Meiryo UI" panose="020B0604030504040204" pitchFamily="50" charset="-128"/>
                        </a:rPr>
                        <a:t>人</a:t>
                      </a:r>
                      <a:endParaRPr kumimoji="1" lang="ja-JP" altLang="en-US" sz="14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b="0" u="none" dirty="0" smtClean="0">
                          <a:latin typeface="Meiryo UI" panose="020B0604030504040204" pitchFamily="50" charset="-128"/>
                          <a:ea typeface="Meiryo UI" panose="020B0604030504040204" pitchFamily="50" charset="-128"/>
                        </a:rPr>
                        <a:t>79.9</a:t>
                      </a:r>
                      <a:r>
                        <a:rPr kumimoji="1" lang="ja-JP" altLang="en-US" sz="1400" b="0" u="none" dirty="0" smtClean="0">
                          <a:latin typeface="Meiryo UI" panose="020B0604030504040204" pitchFamily="50" charset="-128"/>
                          <a:ea typeface="Meiryo UI" panose="020B0604030504040204" pitchFamily="50" charset="-128"/>
                        </a:rPr>
                        <a:t>％</a:t>
                      </a:r>
                      <a:endParaRPr kumimoji="1" lang="ja-JP" altLang="en-US" sz="1400" b="0" u="none"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48420973"/>
                  </a:ext>
                </a:extLst>
              </a:tr>
            </a:tbl>
          </a:graphicData>
        </a:graphic>
      </p:graphicFrame>
      <p:graphicFrame>
        <p:nvGraphicFramePr>
          <p:cNvPr id="14" name="表 13">
            <a:extLst>
              <a:ext uri="{FF2B5EF4-FFF2-40B4-BE49-F238E27FC236}">
                <a16:creationId xmlns:a16="http://schemas.microsoft.com/office/drawing/2014/main" id="{EFE7F108-EC42-47C7-86F7-9888A2746284}"/>
              </a:ext>
            </a:extLst>
          </p:cNvPr>
          <p:cNvGraphicFramePr>
            <a:graphicFrameLocks noGrp="1"/>
          </p:cNvGraphicFramePr>
          <p:nvPr>
            <p:extLst>
              <p:ext uri="{D42A27DB-BD31-4B8C-83A1-F6EECF244321}">
                <p14:modId xmlns:p14="http://schemas.microsoft.com/office/powerpoint/2010/main" val="324093803"/>
              </p:ext>
            </p:extLst>
          </p:nvPr>
        </p:nvGraphicFramePr>
        <p:xfrm>
          <a:off x="600501" y="2278922"/>
          <a:ext cx="8297839" cy="828040"/>
        </p:xfrm>
        <a:graphic>
          <a:graphicData uri="http://schemas.openxmlformats.org/drawingml/2006/table">
            <a:tbl>
              <a:tblPr firstRow="1">
                <a:tableStyleId>{8799B23B-EC83-4686-B30A-512413B5E67A}</a:tableStyleId>
              </a:tblPr>
              <a:tblGrid>
                <a:gridCol w="2860171">
                  <a:extLst>
                    <a:ext uri="{9D8B030D-6E8A-4147-A177-3AD203B41FA5}">
                      <a16:colId xmlns:a16="http://schemas.microsoft.com/office/drawing/2014/main" val="3067829550"/>
                    </a:ext>
                  </a:extLst>
                </a:gridCol>
                <a:gridCol w="2807293">
                  <a:extLst>
                    <a:ext uri="{9D8B030D-6E8A-4147-A177-3AD203B41FA5}">
                      <a16:colId xmlns:a16="http://schemas.microsoft.com/office/drawing/2014/main" val="3764717176"/>
                    </a:ext>
                  </a:extLst>
                </a:gridCol>
                <a:gridCol w="2630375">
                  <a:extLst>
                    <a:ext uri="{9D8B030D-6E8A-4147-A177-3AD203B41FA5}">
                      <a16:colId xmlns:a16="http://schemas.microsoft.com/office/drawing/2014/main" val="1365497121"/>
                    </a:ext>
                  </a:extLst>
                </a:gridCol>
              </a:tblGrid>
              <a:tr h="370840">
                <a:tc>
                  <a:txBody>
                    <a:bodyPr/>
                    <a:lstStyle/>
                    <a:p>
                      <a:pPr algn="ctr"/>
                      <a:r>
                        <a:rPr kumimoji="1" lang="ja-JP" altLang="en-US" sz="1200" b="0" dirty="0">
                          <a:latin typeface="Meiryo UI" panose="020B0604030504040204" pitchFamily="50" charset="-128"/>
                          <a:ea typeface="Meiryo UI" panose="020B0604030504040204" pitchFamily="50" charset="-128"/>
                        </a:rPr>
                        <a:t>回答事業所数（ア）</a:t>
                      </a:r>
                    </a:p>
                  </a:txBody>
                  <a:tcPr anchor="ctr">
                    <a:solidFill>
                      <a:schemeClr val="bg1">
                        <a:lumMod val="95000"/>
                      </a:schemeClr>
                    </a:solidFill>
                  </a:tcPr>
                </a:tc>
                <a:tc>
                  <a:txBody>
                    <a:bodyPr/>
                    <a:lstStyle/>
                    <a:p>
                      <a:pPr algn="ctr"/>
                      <a:r>
                        <a:rPr kumimoji="1" lang="ja-JP" altLang="en-US" sz="1200" b="0" dirty="0">
                          <a:latin typeface="Meiryo UI" panose="020B0604030504040204" pitchFamily="50" charset="-128"/>
                          <a:ea typeface="Meiryo UI" panose="020B0604030504040204" pitchFamily="50" charset="-128"/>
                        </a:rPr>
                        <a:t>就労定着率が８割以上の</a:t>
                      </a:r>
                      <a:endParaRPr kumimoji="1" lang="en-US" altLang="ja-JP" sz="1200" b="0" dirty="0">
                        <a:latin typeface="Meiryo UI" panose="020B0604030504040204" pitchFamily="50" charset="-128"/>
                        <a:ea typeface="Meiryo UI" panose="020B0604030504040204" pitchFamily="50" charset="-128"/>
                      </a:endParaRPr>
                    </a:p>
                    <a:p>
                      <a:pPr algn="ctr"/>
                      <a:r>
                        <a:rPr kumimoji="1" lang="ja-JP" altLang="en-US" sz="1200" b="0" dirty="0">
                          <a:latin typeface="Meiryo UI" panose="020B0604030504040204" pitchFamily="50" charset="-128"/>
                          <a:ea typeface="Meiryo UI" panose="020B0604030504040204" pitchFamily="50" charset="-128"/>
                        </a:rPr>
                        <a:t>事業所数（イ）</a:t>
                      </a:r>
                    </a:p>
                  </a:txBody>
                  <a:tcPr anchor="ctr">
                    <a:solidFill>
                      <a:schemeClr val="bg1">
                        <a:lumMod val="95000"/>
                      </a:schemeClr>
                    </a:solidFill>
                  </a:tcPr>
                </a:tc>
                <a:tc>
                  <a:txBody>
                    <a:bodyPr/>
                    <a:lstStyle/>
                    <a:p>
                      <a:pPr algn="ctr"/>
                      <a:r>
                        <a:rPr kumimoji="1" lang="ja-JP" altLang="en-US" sz="1200" b="0" dirty="0">
                          <a:latin typeface="Meiryo UI" panose="020B0604030504040204" pitchFamily="50" charset="-128"/>
                          <a:ea typeface="Meiryo UI" panose="020B0604030504040204" pitchFamily="50" charset="-128"/>
                        </a:rPr>
                        <a:t>就労定着率が８割以上の</a:t>
                      </a:r>
                      <a:endParaRPr kumimoji="1" lang="en-US" altLang="ja-JP" sz="1200" b="0" dirty="0">
                        <a:latin typeface="Meiryo UI" panose="020B0604030504040204" pitchFamily="50" charset="-128"/>
                        <a:ea typeface="Meiryo UI" panose="020B0604030504040204" pitchFamily="50" charset="-128"/>
                      </a:endParaRPr>
                    </a:p>
                    <a:p>
                      <a:pPr algn="ctr"/>
                      <a:r>
                        <a:rPr kumimoji="1" lang="ja-JP" altLang="en-US" sz="1200" b="0" dirty="0">
                          <a:latin typeface="Meiryo UI" panose="020B0604030504040204" pitchFamily="50" charset="-128"/>
                          <a:ea typeface="Meiryo UI" panose="020B0604030504040204" pitchFamily="50" charset="-128"/>
                        </a:rPr>
                        <a:t>事業所の割合（イ</a:t>
                      </a:r>
                      <a:r>
                        <a:rPr kumimoji="1" lang="en-US" altLang="ja-JP" sz="1200" b="0" dirty="0">
                          <a:latin typeface="Meiryo UI" panose="020B0604030504040204" pitchFamily="50" charset="-128"/>
                          <a:ea typeface="Meiryo UI" panose="020B0604030504040204" pitchFamily="50" charset="-128"/>
                        </a:rPr>
                        <a:t>/</a:t>
                      </a:r>
                      <a:r>
                        <a:rPr kumimoji="1" lang="ja-JP" altLang="en-US" sz="1200" b="0" dirty="0">
                          <a:latin typeface="Meiryo UI" panose="020B0604030504040204" pitchFamily="50" charset="-128"/>
                          <a:ea typeface="Meiryo UI" panose="020B0604030504040204" pitchFamily="50" charset="-128"/>
                        </a:rPr>
                        <a:t>ア）</a:t>
                      </a:r>
                    </a:p>
                  </a:txBody>
                  <a:tcPr anchor="ctr">
                    <a:solidFill>
                      <a:schemeClr val="bg1">
                        <a:lumMod val="95000"/>
                      </a:schemeClr>
                    </a:solidFill>
                  </a:tcPr>
                </a:tc>
                <a:extLst>
                  <a:ext uri="{0D108BD9-81ED-4DB2-BD59-A6C34878D82A}">
                    <a16:rowId xmlns:a16="http://schemas.microsoft.com/office/drawing/2014/main" val="3922733782"/>
                  </a:ext>
                </a:extLst>
              </a:tr>
              <a:tr h="370840">
                <a:tc>
                  <a:txBody>
                    <a:bodyPr/>
                    <a:lstStyle/>
                    <a:p>
                      <a:pPr algn="ctr"/>
                      <a:r>
                        <a:rPr kumimoji="1" lang="en-US" altLang="ja-JP" sz="1400" b="0" dirty="0" smtClean="0">
                          <a:latin typeface="Meiryo UI" panose="020B0604030504040204" pitchFamily="50" charset="-128"/>
                          <a:ea typeface="Meiryo UI" panose="020B0604030504040204" pitchFamily="50" charset="-128"/>
                        </a:rPr>
                        <a:t>148</a:t>
                      </a:r>
                      <a:endParaRPr kumimoji="1" lang="ja-JP" altLang="en-US" sz="14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b="0" dirty="0" smtClean="0">
                          <a:latin typeface="Meiryo UI" panose="020B0604030504040204" pitchFamily="50" charset="-128"/>
                          <a:ea typeface="Meiryo UI" panose="020B0604030504040204" pitchFamily="50" charset="-128"/>
                        </a:rPr>
                        <a:t>94</a:t>
                      </a:r>
                      <a:endParaRPr kumimoji="1" lang="ja-JP" altLang="en-US" sz="1400" b="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400" b="1" u="sng" dirty="0" smtClean="0">
                          <a:latin typeface="Meiryo UI" panose="020B0604030504040204" pitchFamily="50" charset="-128"/>
                          <a:ea typeface="Meiryo UI" panose="020B0604030504040204" pitchFamily="50" charset="-128"/>
                        </a:rPr>
                        <a:t>63.5</a:t>
                      </a:r>
                      <a:r>
                        <a:rPr kumimoji="1" lang="ja-JP" altLang="en-US" sz="1400" b="1" u="sng" dirty="0" smtClean="0">
                          <a:latin typeface="Meiryo UI" panose="020B0604030504040204" pitchFamily="50" charset="-128"/>
                          <a:ea typeface="Meiryo UI" panose="020B0604030504040204" pitchFamily="50" charset="-128"/>
                        </a:rPr>
                        <a:t>％</a:t>
                      </a:r>
                      <a:r>
                        <a:rPr kumimoji="1" lang="ja-JP" altLang="en-US" sz="1400" b="0" dirty="0">
                          <a:latin typeface="Meiryo UI" panose="020B0604030504040204" pitchFamily="50" charset="-128"/>
                          <a:ea typeface="Meiryo UI" panose="020B0604030504040204" pitchFamily="50" charset="-128"/>
                        </a:rPr>
                        <a:t>（目標：</a:t>
                      </a:r>
                      <a:r>
                        <a:rPr kumimoji="1" lang="en-US" altLang="ja-JP" sz="1400" b="0" dirty="0">
                          <a:latin typeface="Meiryo UI" panose="020B0604030504040204" pitchFamily="50" charset="-128"/>
                          <a:ea typeface="Meiryo UI" panose="020B0604030504040204" pitchFamily="50" charset="-128"/>
                        </a:rPr>
                        <a:t>70.0</a:t>
                      </a:r>
                      <a:r>
                        <a:rPr kumimoji="1" lang="ja-JP" altLang="en-US" sz="1400" b="0" dirty="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3048420973"/>
                  </a:ext>
                </a:extLst>
              </a:tr>
            </a:tbl>
          </a:graphicData>
        </a:graphic>
      </p:graphicFrame>
    </p:spTree>
    <p:extLst>
      <p:ext uri="{BB962C8B-B14F-4D97-AF65-F5344CB8AC3E}">
        <p14:creationId xmlns:p14="http://schemas.microsoft.com/office/powerpoint/2010/main" val="3217597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24206" y="331465"/>
            <a:ext cx="8414789" cy="3570208"/>
          </a:xfrm>
          <a:prstGeom prst="rect">
            <a:avLst/>
          </a:prstGeom>
          <a:noFill/>
        </p:spPr>
        <p:txBody>
          <a:bodyPr wrap="square" rtlCol="0">
            <a:spAutoFit/>
          </a:bodyPr>
          <a:lstStyle/>
          <a:p>
            <a:r>
              <a:rPr lang="ja-JP" altLang="en-US" sz="2000" b="1" dirty="0" smtClean="0">
                <a:latin typeface="Meiryo UI" panose="020B0604030504040204" pitchFamily="50" charset="-128"/>
                <a:ea typeface="Meiryo UI" panose="020B0604030504040204" pitchFamily="50" charset="-128"/>
              </a:rPr>
              <a:t>令和</a:t>
            </a:r>
            <a:r>
              <a:rPr lang="en-US" altLang="ja-JP" sz="2000" b="1" dirty="0" smtClean="0">
                <a:latin typeface="Meiryo UI" panose="020B0604030504040204" pitchFamily="50" charset="-128"/>
                <a:ea typeface="Meiryo UI" panose="020B0604030504040204" pitchFamily="50" charset="-128"/>
              </a:rPr>
              <a:t>4</a:t>
            </a:r>
            <a:r>
              <a:rPr lang="ja-JP" altLang="en-US" sz="2000" b="1" dirty="0" smtClean="0">
                <a:latin typeface="Meiryo UI" panose="020B0604030504040204" pitchFamily="50" charset="-128"/>
                <a:ea typeface="Meiryo UI" panose="020B0604030504040204" pitchFamily="50" charset="-128"/>
              </a:rPr>
              <a:t>年度</a:t>
            </a:r>
            <a:r>
              <a:rPr lang="ja-JP" altLang="en-US" sz="2000" b="1" dirty="0">
                <a:latin typeface="Meiryo UI" panose="020B0604030504040204" pitchFamily="50" charset="-128"/>
                <a:ea typeface="Meiryo UI" panose="020B0604030504040204" pitchFamily="50" charset="-128"/>
              </a:rPr>
              <a:t>就労人数調査の概要</a:t>
            </a:r>
            <a:endParaRPr lang="en-US" altLang="ja-JP" sz="2000" b="1" dirty="0">
              <a:latin typeface="Meiryo UI" panose="020B0604030504040204" pitchFamily="50" charset="-128"/>
              <a:ea typeface="Meiryo UI" panose="020B0604030504040204" pitchFamily="50" charset="-128"/>
            </a:endParaRPr>
          </a:p>
          <a:p>
            <a:endParaRPr lang="en-US" altLang="ja-JP" b="1"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調査対象事業所</a:t>
            </a:r>
            <a:r>
              <a:rPr lang="en-US" altLang="ja-JP" dirty="0">
                <a:latin typeface="Meiryo UI" panose="020B0604030504040204" pitchFamily="50" charset="-128"/>
                <a:ea typeface="Meiryo UI" panose="020B0604030504040204" pitchFamily="50" charset="-128"/>
              </a:rPr>
              <a:t>】</a:t>
            </a:r>
          </a:p>
          <a:p>
            <a:pPr marL="285750" indent="-285750">
              <a:buFont typeface="Wingdings" panose="05000000000000000000" pitchFamily="2" charset="2"/>
              <a:buChar char="l"/>
            </a:pPr>
            <a:r>
              <a:rPr lang="ja-JP" altLang="en-US" sz="1600" dirty="0" smtClean="0">
                <a:latin typeface="Meiryo UI" panose="020B0604030504040204" pitchFamily="50" charset="-128"/>
                <a:ea typeface="Meiryo UI" panose="020B0604030504040204" pitchFamily="50" charset="-128"/>
              </a:rPr>
              <a:t>令和５年４月</a:t>
            </a:r>
            <a:r>
              <a:rPr lang="ja-JP" altLang="en-US" sz="1600" dirty="0">
                <a:latin typeface="Meiryo UI" panose="020B0604030504040204" pitchFamily="50" charset="-128"/>
                <a:ea typeface="Meiryo UI" panose="020B0604030504040204" pitchFamily="50" charset="-128"/>
              </a:rPr>
              <a:t>１日時点で、就労移行支援、就労継続支援（Ａ型・Ｂ型）、就労定着支援の指定を受けている事業所</a:t>
            </a:r>
            <a:endParaRPr lang="en-US" altLang="ja-JP" sz="1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l"/>
            </a:pPr>
            <a:r>
              <a:rPr lang="ja-JP" altLang="en-US" sz="1600" dirty="0" smtClean="0">
                <a:latin typeface="Meiryo UI" panose="020B0604030504040204" pitchFamily="50" charset="-128"/>
                <a:ea typeface="Meiryo UI" panose="020B0604030504040204" pitchFamily="50" charset="-128"/>
              </a:rPr>
              <a:t>令和５年</a:t>
            </a:r>
            <a:r>
              <a:rPr lang="ja-JP" altLang="en-US" sz="1600" dirty="0">
                <a:latin typeface="Meiryo UI" panose="020B0604030504040204" pitchFamily="50" charset="-128"/>
                <a:ea typeface="Meiryo UI" panose="020B0604030504040204" pitchFamily="50" charset="-128"/>
              </a:rPr>
              <a:t>４</a:t>
            </a:r>
            <a:r>
              <a:rPr lang="ja-JP" altLang="en-US" sz="1600" dirty="0" smtClean="0">
                <a:latin typeface="Meiryo UI" panose="020B0604030504040204" pitchFamily="50" charset="-128"/>
                <a:ea typeface="Meiryo UI" panose="020B0604030504040204" pitchFamily="50" charset="-128"/>
              </a:rPr>
              <a:t>月</a:t>
            </a:r>
            <a:r>
              <a:rPr lang="ja-JP" altLang="en-US" sz="1600" dirty="0">
                <a:latin typeface="Meiryo UI" panose="020B0604030504040204" pitchFamily="50" charset="-128"/>
                <a:ea typeface="Meiryo UI" panose="020B0604030504040204" pitchFamily="50" charset="-128"/>
              </a:rPr>
              <a:t>１日時点で、生活介護、自立訓練（機能訓練・生活訓練）の指定を受けており、</a:t>
            </a:r>
            <a:r>
              <a:rPr lang="ja-JP" altLang="en-US" sz="1600" dirty="0" smtClean="0">
                <a:latin typeface="Meiryo UI" panose="020B0604030504040204" pitchFamily="50" charset="-128"/>
                <a:ea typeface="Meiryo UI" panose="020B0604030504040204" pitchFamily="50" charset="-128"/>
              </a:rPr>
              <a:t>令和</a:t>
            </a:r>
            <a:r>
              <a:rPr lang="en-US" altLang="ja-JP" sz="1600" dirty="0" smtClean="0">
                <a:latin typeface="Meiryo UI" panose="020B0604030504040204" pitchFamily="50" charset="-128"/>
                <a:ea typeface="Meiryo UI" panose="020B0604030504040204" pitchFamily="50" charset="-128"/>
              </a:rPr>
              <a:t>4</a:t>
            </a:r>
            <a:r>
              <a:rPr lang="ja-JP" altLang="en-US" sz="1600" dirty="0" smtClean="0">
                <a:latin typeface="Meiryo UI" panose="020B0604030504040204" pitchFamily="50" charset="-128"/>
                <a:ea typeface="Meiryo UI" panose="020B0604030504040204" pitchFamily="50" charset="-128"/>
              </a:rPr>
              <a:t>年度中</a:t>
            </a:r>
            <a:r>
              <a:rPr lang="ja-JP" altLang="en-US" sz="1600" dirty="0">
                <a:latin typeface="Meiryo UI" panose="020B0604030504040204" pitchFamily="50" charset="-128"/>
                <a:ea typeface="Meiryo UI" panose="020B0604030504040204" pitchFamily="50" charset="-128"/>
              </a:rPr>
              <a:t>に一般就労者を輩出している事業所</a:t>
            </a:r>
          </a:p>
          <a:p>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ただし、以下に該当する事業所は除く。</a:t>
            </a:r>
          </a:p>
          <a:p>
            <a:pPr marL="742950" lvl="1" indent="-285750">
              <a:buFont typeface="Arial" panose="020B0604020202020204" pitchFamily="34" charset="0"/>
              <a:buChar char="•"/>
            </a:pPr>
            <a:r>
              <a:rPr lang="ja-JP" altLang="en-US" sz="1600" dirty="0" smtClean="0">
                <a:latin typeface="Meiryo UI" panose="020B0604030504040204" pitchFamily="50" charset="-128"/>
                <a:ea typeface="Meiryo UI" panose="020B0604030504040204" pitchFamily="50" charset="-128"/>
              </a:rPr>
              <a:t>令和５年</a:t>
            </a:r>
            <a:r>
              <a:rPr lang="ja-JP" altLang="en-US" sz="1600" dirty="0">
                <a:latin typeface="Meiryo UI" panose="020B0604030504040204" pitchFamily="50" charset="-128"/>
                <a:ea typeface="Meiryo UI" panose="020B0604030504040204" pitchFamily="50" charset="-128"/>
              </a:rPr>
              <a:t>４</a:t>
            </a:r>
            <a:r>
              <a:rPr lang="ja-JP" altLang="en-US" sz="1600" dirty="0" smtClean="0">
                <a:latin typeface="Meiryo UI" panose="020B0604030504040204" pitchFamily="50" charset="-128"/>
                <a:ea typeface="Meiryo UI" panose="020B0604030504040204" pitchFamily="50" charset="-128"/>
              </a:rPr>
              <a:t>月</a:t>
            </a:r>
            <a:r>
              <a:rPr lang="ja-JP" altLang="en-US" sz="1600" dirty="0">
                <a:latin typeface="Meiryo UI" panose="020B0604030504040204" pitchFamily="50" charset="-128"/>
                <a:ea typeface="Meiryo UI" panose="020B0604030504040204" pitchFamily="50" charset="-128"/>
              </a:rPr>
              <a:t>１日時点で当該サービスを休止及び廃止している事業所</a:t>
            </a:r>
          </a:p>
          <a:p>
            <a:pPr marL="742950" lvl="1" indent="-285750">
              <a:buFont typeface="Arial" panose="020B0604020202020204" pitchFamily="34" charset="0"/>
              <a:buChar char="•"/>
            </a:pPr>
            <a:r>
              <a:rPr lang="ja-JP" altLang="en-US" sz="1600" dirty="0" smtClean="0">
                <a:latin typeface="Meiryo UI" panose="020B0604030504040204" pitchFamily="50" charset="-128"/>
                <a:ea typeface="Meiryo UI" panose="020B0604030504040204" pitchFamily="50" charset="-128"/>
              </a:rPr>
              <a:t>令和５年</a:t>
            </a:r>
            <a:r>
              <a:rPr lang="ja-JP" altLang="en-US" sz="1600" dirty="0">
                <a:latin typeface="Meiryo UI" panose="020B0604030504040204" pitchFamily="50" charset="-128"/>
                <a:ea typeface="Meiryo UI" panose="020B0604030504040204" pitchFamily="50" charset="-128"/>
              </a:rPr>
              <a:t>４</a:t>
            </a:r>
            <a:r>
              <a:rPr lang="ja-JP" altLang="en-US" sz="1600" dirty="0" smtClean="0">
                <a:latin typeface="Meiryo UI" panose="020B0604030504040204" pitchFamily="50" charset="-128"/>
                <a:ea typeface="Meiryo UI" panose="020B0604030504040204" pitchFamily="50" charset="-128"/>
              </a:rPr>
              <a:t>月</a:t>
            </a:r>
            <a:r>
              <a:rPr lang="ja-JP" altLang="en-US" sz="1600" dirty="0">
                <a:latin typeface="Meiryo UI" panose="020B0604030504040204" pitchFamily="50" charset="-128"/>
                <a:ea typeface="Meiryo UI" panose="020B0604030504040204" pitchFamily="50" charset="-128"/>
              </a:rPr>
              <a:t>１日以降に開設した（</a:t>
            </a:r>
            <a:r>
              <a:rPr lang="ja-JP" altLang="en-US" sz="1600" dirty="0" smtClean="0">
                <a:latin typeface="Meiryo UI" panose="020B0604030504040204" pitchFamily="50" charset="-128"/>
                <a:ea typeface="Meiryo UI" panose="020B0604030504040204" pitchFamily="50" charset="-128"/>
              </a:rPr>
              <a:t>令和</a:t>
            </a:r>
            <a:r>
              <a:rPr lang="ja-JP" altLang="en-US" sz="1600" dirty="0">
                <a:latin typeface="Meiryo UI" panose="020B0604030504040204" pitchFamily="50" charset="-128"/>
                <a:ea typeface="Meiryo UI" panose="020B0604030504040204" pitchFamily="50" charset="-128"/>
              </a:rPr>
              <a:t>４</a:t>
            </a:r>
            <a:r>
              <a:rPr lang="ja-JP" altLang="en-US" sz="1600" dirty="0" smtClean="0">
                <a:latin typeface="Meiryo UI" panose="020B0604030504040204" pitchFamily="50" charset="-128"/>
                <a:ea typeface="Meiryo UI" panose="020B0604030504040204" pitchFamily="50" charset="-128"/>
              </a:rPr>
              <a:t>年度中</a:t>
            </a:r>
            <a:r>
              <a:rPr lang="ja-JP" altLang="en-US" sz="1600" dirty="0">
                <a:latin typeface="Meiryo UI" panose="020B0604030504040204" pitchFamily="50" charset="-128"/>
                <a:ea typeface="Meiryo UI" panose="020B0604030504040204" pitchFamily="50" charset="-128"/>
              </a:rPr>
              <a:t>の活動実績がない）事業所</a:t>
            </a:r>
          </a:p>
          <a:p>
            <a:endParaRPr lang="en-US" altLang="ja-JP" b="1"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調査期間</a:t>
            </a:r>
            <a:r>
              <a:rPr lang="en-US" altLang="ja-JP" dirty="0">
                <a:latin typeface="Meiryo UI" panose="020B0604030504040204" pitchFamily="50" charset="-128"/>
                <a:ea typeface="Meiryo UI" panose="020B0604030504040204" pitchFamily="50" charset="-128"/>
              </a:rPr>
              <a:t>】</a:t>
            </a:r>
          </a:p>
          <a:p>
            <a:r>
              <a:rPr lang="ja-JP" altLang="en-US"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令和５年</a:t>
            </a:r>
            <a:r>
              <a:rPr lang="ja-JP" altLang="en-US" sz="1600" dirty="0">
                <a:latin typeface="Meiryo UI" panose="020B0604030504040204" pitchFamily="50" charset="-128"/>
                <a:ea typeface="Meiryo UI" panose="020B0604030504040204" pitchFamily="50" charset="-128"/>
              </a:rPr>
              <a:t>５</a:t>
            </a:r>
            <a:r>
              <a:rPr lang="ja-JP" altLang="en-US" sz="1600" dirty="0" smtClean="0">
                <a:latin typeface="Meiryo UI" panose="020B0604030504040204" pitchFamily="50" charset="-128"/>
                <a:ea typeface="Meiryo UI" panose="020B0604030504040204" pitchFamily="50" charset="-128"/>
              </a:rPr>
              <a:t>月</a:t>
            </a:r>
            <a:r>
              <a:rPr lang="ja-JP" altLang="en-US" sz="1600" dirty="0">
                <a:latin typeface="Meiryo UI" panose="020B0604030504040204" pitchFamily="50" charset="-128"/>
                <a:ea typeface="Meiryo UI" panose="020B0604030504040204" pitchFamily="50" charset="-128"/>
              </a:rPr>
              <a:t>１０日から同年６月１６日</a:t>
            </a:r>
          </a:p>
        </p:txBody>
      </p:sp>
      <p:sp>
        <p:nvSpPr>
          <p:cNvPr id="4" name="スライド番号プレースホルダー 3"/>
          <p:cNvSpPr>
            <a:spLocks noGrp="1"/>
          </p:cNvSpPr>
          <p:nvPr>
            <p:ph type="sldNum" sz="quarter" idx="12"/>
          </p:nvPr>
        </p:nvSpPr>
        <p:spPr>
          <a:xfrm>
            <a:off x="6681595" y="6342804"/>
            <a:ext cx="2057400" cy="365125"/>
          </a:xfrm>
        </p:spPr>
        <p:txBody>
          <a:bodyPr/>
          <a:lstStyle/>
          <a:p>
            <a:fld id="{F7C2ABA0-2C79-4E71-91B6-07983140A210}" type="slidenum">
              <a:rPr kumimoji="1" lang="ja-JP" altLang="en-US" smtClean="0"/>
              <a:t>2</a:t>
            </a:fld>
            <a:endParaRPr kumimoji="1" lang="ja-JP" altLang="en-US" dirty="0"/>
          </a:p>
        </p:txBody>
      </p:sp>
      <p:graphicFrame>
        <p:nvGraphicFramePr>
          <p:cNvPr id="6" name="表 5">
            <a:extLst>
              <a:ext uri="{FF2B5EF4-FFF2-40B4-BE49-F238E27FC236}">
                <a16:creationId xmlns:a16="http://schemas.microsoft.com/office/drawing/2014/main" id="{5CDA5901-72C6-4CB5-A95F-655F728EFAB2}"/>
              </a:ext>
            </a:extLst>
          </p:cNvPr>
          <p:cNvGraphicFramePr>
            <a:graphicFrameLocks noGrp="1"/>
          </p:cNvGraphicFramePr>
          <p:nvPr>
            <p:extLst>
              <p:ext uri="{D42A27DB-BD31-4B8C-83A1-F6EECF244321}">
                <p14:modId xmlns:p14="http://schemas.microsoft.com/office/powerpoint/2010/main" val="2687479199"/>
              </p:ext>
            </p:extLst>
          </p:nvPr>
        </p:nvGraphicFramePr>
        <p:xfrm>
          <a:off x="616187" y="3880352"/>
          <a:ext cx="7830825" cy="2462452"/>
        </p:xfrm>
        <a:graphic>
          <a:graphicData uri="http://schemas.openxmlformats.org/drawingml/2006/table">
            <a:tbl>
              <a:tblPr/>
              <a:tblGrid>
                <a:gridCol w="2507961">
                  <a:extLst>
                    <a:ext uri="{9D8B030D-6E8A-4147-A177-3AD203B41FA5}">
                      <a16:colId xmlns:a16="http://schemas.microsoft.com/office/drawing/2014/main" val="920120874"/>
                    </a:ext>
                  </a:extLst>
                </a:gridCol>
                <a:gridCol w="1330716">
                  <a:extLst>
                    <a:ext uri="{9D8B030D-6E8A-4147-A177-3AD203B41FA5}">
                      <a16:colId xmlns:a16="http://schemas.microsoft.com/office/drawing/2014/main" val="3696123151"/>
                    </a:ext>
                  </a:extLst>
                </a:gridCol>
                <a:gridCol w="1330716">
                  <a:extLst>
                    <a:ext uri="{9D8B030D-6E8A-4147-A177-3AD203B41FA5}">
                      <a16:colId xmlns:a16="http://schemas.microsoft.com/office/drawing/2014/main" val="4293587086"/>
                    </a:ext>
                  </a:extLst>
                </a:gridCol>
                <a:gridCol w="1330716">
                  <a:extLst>
                    <a:ext uri="{9D8B030D-6E8A-4147-A177-3AD203B41FA5}">
                      <a16:colId xmlns:a16="http://schemas.microsoft.com/office/drawing/2014/main" val="414473887"/>
                    </a:ext>
                  </a:extLst>
                </a:gridCol>
                <a:gridCol w="1330716">
                  <a:extLst>
                    <a:ext uri="{9D8B030D-6E8A-4147-A177-3AD203B41FA5}">
                      <a16:colId xmlns:a16="http://schemas.microsoft.com/office/drawing/2014/main" val="2999636719"/>
                    </a:ext>
                  </a:extLst>
                </a:gridCol>
              </a:tblGrid>
              <a:tr h="662452">
                <a:tc>
                  <a:txBody>
                    <a:bodyPr/>
                    <a:lstStyle/>
                    <a:p>
                      <a:pPr algn="l"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R5.4.1</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時点</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指定事業所数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zh-TW" altLang="en-US" sz="1400" b="0" i="0" u="none" strike="noStrike" dirty="0">
                          <a:solidFill>
                            <a:srgbClr val="000000"/>
                          </a:solidFill>
                          <a:effectLst/>
                          <a:latin typeface="Meiryo UI" panose="020B0604030504040204" pitchFamily="50" charset="-128"/>
                          <a:ea typeface="Meiryo UI" panose="020B0604030504040204" pitchFamily="50" charset="-128"/>
                        </a:rPr>
                        <a:t>調査対象</a:t>
                      </a:r>
                      <a:endParaRPr lang="en-US" altLang="zh-TW" sz="14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zh-TW" altLang="en-US" sz="1400" b="0" i="0" u="none" strike="noStrike" dirty="0">
                          <a:solidFill>
                            <a:srgbClr val="000000"/>
                          </a:solidFill>
                          <a:effectLst/>
                          <a:latin typeface="Meiryo UI" panose="020B0604030504040204" pitchFamily="50" charset="-128"/>
                          <a:ea typeface="Meiryo UI" panose="020B0604030504040204" pitchFamily="50" charset="-128"/>
                        </a:rPr>
                        <a:t>事業所数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回答</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事業所数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回収率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053705210"/>
                  </a:ext>
                </a:extLst>
              </a:tr>
              <a:tr h="360000">
                <a:tc>
                  <a:txBody>
                    <a:bodyPr/>
                    <a:lstStyle/>
                    <a:p>
                      <a:pPr algn="ctr" fontAlgn="ctr"/>
                      <a:r>
                        <a:rPr lang="zh-TW" altLang="en-US" sz="1400" b="0" i="0" u="none" strike="noStrike" dirty="0">
                          <a:solidFill>
                            <a:srgbClr val="000000"/>
                          </a:solidFill>
                          <a:effectLst/>
                          <a:latin typeface="Meiryo UI" panose="020B0604030504040204" pitchFamily="50" charset="-128"/>
                          <a:ea typeface="Meiryo UI" panose="020B0604030504040204" pitchFamily="50" charset="-128"/>
                        </a:rPr>
                        <a:t>就労移行支援事業所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340</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323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296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91.6%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8905745"/>
                  </a:ext>
                </a:extLst>
              </a:tr>
              <a:tr h="360000">
                <a:tc>
                  <a:txBody>
                    <a:bodyPr/>
                    <a:lstStyle/>
                    <a:p>
                      <a:pPr algn="ctr" fontAlgn="ctr"/>
                      <a:r>
                        <a:rPr lang="zh-TW" altLang="en-US" sz="1400" b="0" i="0" u="none" strike="noStrike" dirty="0">
                          <a:solidFill>
                            <a:srgbClr val="000000"/>
                          </a:solidFill>
                          <a:effectLst/>
                          <a:latin typeface="Meiryo UI" panose="020B0604030504040204" pitchFamily="50" charset="-128"/>
                          <a:ea typeface="Meiryo UI" panose="020B0604030504040204" pitchFamily="50" charset="-128"/>
                        </a:rPr>
                        <a:t>就労継続支援Ａ</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型</a:t>
                      </a:r>
                      <a:r>
                        <a:rPr lang="zh-TW" altLang="en-US" sz="1400" b="0" i="0" u="none" strike="noStrike" dirty="0">
                          <a:solidFill>
                            <a:srgbClr val="000000"/>
                          </a:solidFill>
                          <a:effectLst/>
                          <a:latin typeface="Meiryo UI" panose="020B0604030504040204" pitchFamily="50" charset="-128"/>
                          <a:ea typeface="Meiryo UI" panose="020B0604030504040204" pitchFamily="50" charset="-128"/>
                        </a:rPr>
                        <a:t>事業所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480</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453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423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93.4%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0173379"/>
                  </a:ext>
                </a:extLst>
              </a:tr>
              <a:tr h="360000">
                <a:tc>
                  <a:txBody>
                    <a:bodyPr/>
                    <a:lstStyle/>
                    <a:p>
                      <a:pPr algn="ctr" fontAlgn="ctr"/>
                      <a:r>
                        <a:rPr lang="zh-TW" altLang="en-US" sz="1400" b="0" i="0" u="none" strike="noStrike" dirty="0">
                          <a:solidFill>
                            <a:srgbClr val="000000"/>
                          </a:solidFill>
                          <a:effectLst/>
                          <a:latin typeface="Meiryo UI" panose="020B0604030504040204" pitchFamily="50" charset="-128"/>
                          <a:ea typeface="Meiryo UI" panose="020B0604030504040204" pitchFamily="50" charset="-128"/>
                        </a:rPr>
                        <a:t>就労継続支援Ｂ</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型</a:t>
                      </a:r>
                      <a:r>
                        <a:rPr lang="zh-TW" altLang="en-US" sz="1400" b="0" i="0" u="none" strike="noStrike" dirty="0">
                          <a:solidFill>
                            <a:srgbClr val="000000"/>
                          </a:solidFill>
                          <a:effectLst/>
                          <a:latin typeface="Meiryo UI" panose="020B0604030504040204" pitchFamily="50" charset="-128"/>
                          <a:ea typeface="Meiryo UI" panose="020B0604030504040204" pitchFamily="50" charset="-128"/>
                        </a:rPr>
                        <a:t>事業所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1,558</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1,498</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1,383</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92.3%</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712033"/>
                  </a:ext>
                </a:extLst>
              </a:tr>
              <a:tr h="360000">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就労定着支援事業所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165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1400" b="0" i="0" u="none" strike="noStrike">
                          <a:solidFill>
                            <a:srgbClr val="000000"/>
                          </a:solidFill>
                          <a:effectLst/>
                          <a:latin typeface="Meiryo UI" panose="020B0604030504040204" pitchFamily="50" charset="-128"/>
                          <a:ea typeface="Meiryo UI" panose="020B0604030504040204" pitchFamily="50" charset="-128"/>
                        </a:rPr>
                        <a:t>97.6%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4234079547"/>
                  </a:ext>
                </a:extLst>
              </a:tr>
              <a:tr h="360000">
                <a:tc>
                  <a:txBody>
                    <a:bodyPr/>
                    <a:lstStyle/>
                    <a:p>
                      <a:pPr algn="ctr" fontAlgn="ct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2,549</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2,443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2,267</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400" b="0" i="0" u="none" strike="noStrike" dirty="0" smtClean="0">
                          <a:solidFill>
                            <a:srgbClr val="000000"/>
                          </a:solidFill>
                          <a:effectLst/>
                          <a:latin typeface="Meiryo UI" panose="020B0604030504040204" pitchFamily="50" charset="-128"/>
                          <a:ea typeface="Meiryo UI" panose="020B0604030504040204" pitchFamily="50" charset="-128"/>
                        </a:rPr>
                        <a:t>92.8%</a:t>
                      </a:r>
                      <a:endParaRPr lang="en-US" altLang="ja-JP" sz="14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2900372"/>
                  </a:ext>
                </a:extLst>
              </a:tr>
            </a:tbl>
          </a:graphicData>
        </a:graphic>
      </p:graphicFrame>
    </p:spTree>
    <p:extLst>
      <p:ext uri="{BB962C8B-B14F-4D97-AF65-F5344CB8AC3E}">
        <p14:creationId xmlns:p14="http://schemas.microsoft.com/office/powerpoint/2010/main" val="20187461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7C2ABA0-2C79-4E71-91B6-07983140A210}" type="slidenum">
              <a:rPr kumimoji="1" lang="ja-JP" altLang="en-US" smtClean="0"/>
              <a:t>20</a:t>
            </a:fld>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3481343459"/>
              </p:ext>
            </p:extLst>
          </p:nvPr>
        </p:nvGraphicFramePr>
        <p:xfrm>
          <a:off x="736980" y="1077294"/>
          <a:ext cx="3493826" cy="4930014"/>
        </p:xfrm>
        <a:graphic>
          <a:graphicData uri="http://schemas.openxmlformats.org/drawingml/2006/table">
            <a:tbl>
              <a:tblPr bandRow="1">
                <a:tableStyleId>{8799B23B-EC83-4686-B30A-512413B5E67A}</a:tableStyleId>
              </a:tblPr>
              <a:tblGrid>
                <a:gridCol w="1047476">
                  <a:extLst>
                    <a:ext uri="{9D8B030D-6E8A-4147-A177-3AD203B41FA5}">
                      <a16:colId xmlns:a16="http://schemas.microsoft.com/office/drawing/2014/main" val="3055365590"/>
                    </a:ext>
                  </a:extLst>
                </a:gridCol>
                <a:gridCol w="741840">
                  <a:extLst>
                    <a:ext uri="{9D8B030D-6E8A-4147-A177-3AD203B41FA5}">
                      <a16:colId xmlns:a16="http://schemas.microsoft.com/office/drawing/2014/main" val="1616922843"/>
                    </a:ext>
                  </a:extLst>
                </a:gridCol>
                <a:gridCol w="850075">
                  <a:extLst>
                    <a:ext uri="{9D8B030D-6E8A-4147-A177-3AD203B41FA5}">
                      <a16:colId xmlns:a16="http://schemas.microsoft.com/office/drawing/2014/main" val="2641178384"/>
                    </a:ext>
                  </a:extLst>
                </a:gridCol>
                <a:gridCol w="854435">
                  <a:extLst>
                    <a:ext uri="{9D8B030D-6E8A-4147-A177-3AD203B41FA5}">
                      <a16:colId xmlns:a16="http://schemas.microsoft.com/office/drawing/2014/main" val="3428895591"/>
                    </a:ext>
                  </a:extLst>
                </a:gridCol>
              </a:tblGrid>
              <a:tr h="114297">
                <a:tc rowSpan="3">
                  <a:txBody>
                    <a:bodyPr/>
                    <a:lstStyle/>
                    <a:p>
                      <a:pPr algn="ctr" fontAlgn="ctr"/>
                      <a:r>
                        <a:rPr lang="ja-JP" altLang="en-US" sz="1000" b="0" i="0" u="none" strike="noStrike" dirty="0" err="1">
                          <a:effectLst/>
                          <a:latin typeface="Meiryo UI" panose="020B0604030504040204" pitchFamily="50" charset="-128"/>
                          <a:ea typeface="Meiryo UI" panose="020B0604030504040204" pitchFamily="50" charset="-128"/>
                        </a:rPr>
                        <a:t>障がい</a:t>
                      </a:r>
                      <a:r>
                        <a:rPr lang="ja-JP" altLang="en-US" sz="1000" b="0" i="0" u="none" strike="noStrike" dirty="0">
                          <a:effectLst/>
                          <a:latin typeface="Meiryo UI" panose="020B0604030504040204" pitchFamily="50" charset="-128"/>
                          <a:ea typeface="Meiryo UI" panose="020B0604030504040204" pitchFamily="50" charset="-128"/>
                        </a:rPr>
                        <a:t>福祉圏域</a:t>
                      </a:r>
                    </a:p>
                  </a:txBody>
                  <a:tcPr marL="0" marR="0" marT="0" marB="0" anchor="ctr">
                    <a:solidFill>
                      <a:schemeClr val="bg1">
                        <a:lumMod val="95000"/>
                      </a:schemeClr>
                    </a:solidFill>
                  </a:tcPr>
                </a:tc>
                <a:tc rowSpan="3">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市町村</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gridSpan="2">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合　　　計</a:t>
                      </a:r>
                      <a:endParaRPr lang="ja-JP" altLang="en-US" sz="1000" b="1" i="0" u="none" strike="noStrike" dirty="0">
                        <a:effectLst/>
                        <a:latin typeface="Meiryo UI" panose="020B0604030504040204" pitchFamily="50" charset="-128"/>
                        <a:ea typeface="Meiryo UI" panose="020B0604030504040204" pitchFamily="50" charset="-128"/>
                      </a:endParaRPr>
                    </a:p>
                  </a:txBody>
                  <a:tcPr marL="0" marR="0" marT="0" marB="0" anchor="ctr">
                    <a:solidFill>
                      <a:schemeClr val="bg1">
                        <a:lumMod val="95000"/>
                      </a:schemeClr>
                    </a:solidFill>
                  </a:tcPr>
                </a:tc>
                <a:tc hMerge="1">
                  <a:txBody>
                    <a:bodyPr/>
                    <a:lstStyle/>
                    <a:p>
                      <a:endParaRPr kumimoji="1" lang="ja-JP" altLang="en-US"/>
                    </a:p>
                  </a:txBody>
                  <a:tcPr/>
                </a:tc>
                <a:extLst>
                  <a:ext uri="{0D108BD9-81ED-4DB2-BD59-A6C34878D82A}">
                    <a16:rowId xmlns:a16="http://schemas.microsoft.com/office/drawing/2014/main" val="3474924168"/>
                  </a:ext>
                </a:extLst>
              </a:tr>
              <a:tr h="228593">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1000" u="none" strike="noStrike" dirty="0" smtClean="0">
                          <a:effectLst/>
                          <a:latin typeface="Meiryo UI" panose="020B0604030504040204" pitchFamily="50" charset="-128"/>
                          <a:ea typeface="Meiryo UI" panose="020B0604030504040204" pitchFamily="50" charset="-128"/>
                        </a:rPr>
                        <a:t>R</a:t>
                      </a:r>
                      <a:r>
                        <a:rPr lang="en-US" altLang="ja-JP" sz="1000" u="none" strike="noStrike" dirty="0" smtClean="0">
                          <a:effectLst/>
                          <a:latin typeface="Meiryo UI" panose="020B0604030504040204" pitchFamily="50" charset="-128"/>
                          <a:ea typeface="Meiryo UI" panose="020B0604030504040204" pitchFamily="50" charset="-128"/>
                        </a:rPr>
                        <a:t>4</a:t>
                      </a:r>
                      <a:r>
                        <a:rPr lang="ja-JP" altLang="en-US" sz="1000" u="none" strike="noStrike" dirty="0" smtClean="0">
                          <a:effectLst/>
                          <a:latin typeface="Meiryo UI" panose="020B0604030504040204" pitchFamily="50" charset="-128"/>
                          <a:ea typeface="Meiryo UI" panose="020B0604030504040204" pitchFamily="50" charset="-128"/>
                        </a:rPr>
                        <a:t>年度</a:t>
                      </a:r>
                      <a:r>
                        <a:rPr lang="ja-JP" altLang="en-US" sz="1000" u="none" strike="noStrike" dirty="0">
                          <a:effectLst/>
                          <a:latin typeface="Meiryo UI" panose="020B0604030504040204" pitchFamily="50" charset="-128"/>
                          <a:ea typeface="Meiryo UI" panose="020B0604030504040204" pitchFamily="50" charset="-128"/>
                        </a:rPr>
                        <a:t/>
                      </a:r>
                      <a:br>
                        <a:rPr lang="ja-JP" altLang="en-US" sz="1000" u="none" strike="noStrike" dirty="0">
                          <a:effectLst/>
                          <a:latin typeface="Meiryo UI" panose="020B0604030504040204" pitchFamily="50" charset="-128"/>
                          <a:ea typeface="Meiryo UI" panose="020B0604030504040204" pitchFamily="50" charset="-128"/>
                        </a:rPr>
                      </a:br>
                      <a:r>
                        <a:rPr lang="ja-JP" altLang="en-US" sz="1000" u="none" strike="noStrike" dirty="0">
                          <a:effectLst/>
                          <a:latin typeface="Meiryo UI" panose="020B0604030504040204" pitchFamily="50" charset="-128"/>
                          <a:ea typeface="Meiryo UI" panose="020B0604030504040204" pitchFamily="50" charset="-128"/>
                        </a:rPr>
                        <a:t>見込量</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lnR w="12700" cap="flat" cmpd="sng" algn="ctr">
                      <a:solidFill>
                        <a:schemeClr val="bg1">
                          <a:lumMod val="50000"/>
                        </a:schemeClr>
                      </a:solidFill>
                      <a:prstDash val="sysDot"/>
                      <a:round/>
                      <a:headEnd type="none" w="med" len="med"/>
                      <a:tailEnd type="none" w="med" len="med"/>
                    </a:lnR>
                    <a:solidFill>
                      <a:schemeClr val="bg1">
                        <a:lumMod val="95000"/>
                      </a:schemeClr>
                    </a:solidFill>
                  </a:tcPr>
                </a:tc>
                <a:tc>
                  <a:txBody>
                    <a:bodyPr/>
                    <a:lstStyle/>
                    <a:p>
                      <a:pPr algn="ctr" fontAlgn="ctr"/>
                      <a:r>
                        <a:rPr lang="en-US" sz="1000" u="none" strike="noStrike" dirty="0" smtClean="0">
                          <a:effectLst/>
                          <a:latin typeface="Meiryo UI" panose="020B0604030504040204" pitchFamily="50" charset="-128"/>
                          <a:ea typeface="Meiryo UI" panose="020B0604030504040204" pitchFamily="50" charset="-128"/>
                        </a:rPr>
                        <a:t>R</a:t>
                      </a:r>
                      <a:r>
                        <a:rPr lang="en-US" altLang="ja-JP" sz="1000" u="none" strike="noStrike" dirty="0" smtClean="0">
                          <a:effectLst/>
                          <a:latin typeface="Meiryo UI" panose="020B0604030504040204" pitchFamily="50" charset="-128"/>
                          <a:ea typeface="Meiryo UI" panose="020B0604030504040204" pitchFamily="50" charset="-128"/>
                        </a:rPr>
                        <a:t>4</a:t>
                      </a:r>
                      <a:r>
                        <a:rPr lang="ja-JP" altLang="en-US" sz="1000" u="none" strike="noStrike" dirty="0" smtClean="0">
                          <a:effectLst/>
                          <a:latin typeface="Meiryo UI" panose="020B0604030504040204" pitchFamily="50" charset="-128"/>
                          <a:ea typeface="Meiryo UI" panose="020B0604030504040204" pitchFamily="50" charset="-128"/>
                        </a:rPr>
                        <a:t>年度</a:t>
                      </a:r>
                      <a:r>
                        <a:rPr lang="ja-JP" altLang="en-US" sz="1000" u="none" strike="noStrike" dirty="0">
                          <a:effectLst/>
                          <a:latin typeface="Meiryo UI" panose="020B0604030504040204" pitchFamily="50" charset="-128"/>
                          <a:ea typeface="Meiryo UI" panose="020B0604030504040204" pitchFamily="50" charset="-128"/>
                        </a:rPr>
                        <a:t/>
                      </a:r>
                      <a:br>
                        <a:rPr lang="ja-JP" altLang="en-US" sz="1000" u="none" strike="noStrike" dirty="0">
                          <a:effectLst/>
                          <a:latin typeface="Meiryo UI" panose="020B0604030504040204" pitchFamily="50" charset="-128"/>
                          <a:ea typeface="Meiryo UI" panose="020B0604030504040204" pitchFamily="50" charset="-128"/>
                        </a:rPr>
                      </a:br>
                      <a:r>
                        <a:rPr lang="ja-JP" altLang="en-US" sz="1000" u="none" strike="noStrike" dirty="0">
                          <a:effectLst/>
                          <a:latin typeface="Meiryo UI" panose="020B0604030504040204" pitchFamily="50" charset="-128"/>
                          <a:ea typeface="Meiryo UI" panose="020B0604030504040204" pitchFamily="50" charset="-128"/>
                        </a:rPr>
                        <a:t>実績値</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lumMod val="50000"/>
                        </a:schemeClr>
                      </a:solidFill>
                      <a:prstDash val="sysDot"/>
                      <a:round/>
                      <a:headEnd type="none" w="med" len="med"/>
                      <a:tailEnd type="none" w="med" len="med"/>
                    </a:lnL>
                    <a:solidFill>
                      <a:schemeClr val="bg1">
                        <a:lumMod val="95000"/>
                      </a:schemeClr>
                    </a:solidFill>
                  </a:tcPr>
                </a:tc>
                <a:extLst>
                  <a:ext uri="{0D108BD9-81ED-4DB2-BD59-A6C34878D82A}">
                    <a16:rowId xmlns:a16="http://schemas.microsoft.com/office/drawing/2014/main" val="603118380"/>
                  </a:ext>
                </a:extLst>
              </a:tr>
              <a:tr h="114297">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人／月</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lnR w="12700" cap="flat" cmpd="sng" algn="ctr">
                      <a:solidFill>
                        <a:schemeClr val="bg1">
                          <a:lumMod val="50000"/>
                        </a:schemeClr>
                      </a:solidFill>
                      <a:prstDash val="sysDot"/>
                      <a:round/>
                      <a:headEnd type="none" w="med" len="med"/>
                      <a:tailEnd type="none" w="med" len="med"/>
                    </a:lnR>
                    <a:solidFill>
                      <a:schemeClr val="bg1">
                        <a:lumMod val="95000"/>
                      </a:schemeClr>
                    </a:solidFill>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人／月</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lnL w="12700" cap="flat" cmpd="sng" algn="ctr">
                      <a:solidFill>
                        <a:schemeClr val="bg1">
                          <a:lumMod val="50000"/>
                        </a:schemeClr>
                      </a:solidFill>
                      <a:prstDash val="sysDot"/>
                      <a:round/>
                      <a:headEnd type="none" w="med" len="med"/>
                      <a:tailEnd type="none" w="med" len="med"/>
                    </a:lnL>
                    <a:solidFill>
                      <a:schemeClr val="bg1">
                        <a:lumMod val="95000"/>
                      </a:schemeClr>
                    </a:solidFill>
                  </a:tcPr>
                </a:tc>
                <a:extLst>
                  <a:ext uri="{0D108BD9-81ED-4DB2-BD59-A6C34878D82A}">
                    <a16:rowId xmlns:a16="http://schemas.microsoft.com/office/drawing/2014/main" val="123536522"/>
                  </a:ext>
                </a:extLst>
              </a:tr>
              <a:tr h="205734">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大阪市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大阪市</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577</a:t>
                      </a: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441</a:t>
                      </a:r>
                    </a:p>
                  </a:txBody>
                  <a:tcPr marL="9525" marR="9525" marT="9525" marB="0" anchor="ctr">
                    <a:lnL w="12700" cap="flat" cmpd="sng" algn="ctr">
                      <a:solidFill>
                        <a:schemeClr val="bg1">
                          <a:lumMod val="50000"/>
                        </a:schemeClr>
                      </a:solidFill>
                      <a:prstDash val="sysDot"/>
                      <a:round/>
                      <a:headEnd type="none" w="med" len="med"/>
                      <a:tailEnd type="none" w="med" len="med"/>
                    </a:lnL>
                  </a:tcPr>
                </a:tc>
                <a:extLst>
                  <a:ext uri="{0D108BD9-81ED-4DB2-BD59-A6C34878D82A}">
                    <a16:rowId xmlns:a16="http://schemas.microsoft.com/office/drawing/2014/main" val="610983217"/>
                  </a:ext>
                </a:extLst>
              </a:tr>
              <a:tr h="205734">
                <a:tc rowSpan="4">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豊能北</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池田市</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12</a:t>
                      </a: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17</a:t>
                      </a:r>
                    </a:p>
                  </a:txBody>
                  <a:tcPr marL="9525" marR="9525" marT="9525" marB="0" anchor="ctr">
                    <a:lnL w="12700" cap="flat" cmpd="sng" algn="ctr">
                      <a:solidFill>
                        <a:schemeClr val="bg1">
                          <a:lumMod val="50000"/>
                        </a:schemeClr>
                      </a:solidFill>
                      <a:prstDash val="sysDot"/>
                      <a:round/>
                      <a:headEnd type="none" w="med" len="med"/>
                      <a:tailEnd type="none" w="med" len="med"/>
                    </a:lnL>
                  </a:tcPr>
                </a:tc>
                <a:extLst>
                  <a:ext uri="{0D108BD9-81ED-4DB2-BD59-A6C34878D82A}">
                    <a16:rowId xmlns:a16="http://schemas.microsoft.com/office/drawing/2014/main" val="1052772100"/>
                  </a:ext>
                </a:extLst>
              </a:tr>
              <a:tr h="205734">
                <a:tc vMerge="1">
                  <a:txBody>
                    <a:bodyPr/>
                    <a:lstStyle/>
                    <a:p>
                      <a:endParaRPr kumimoji="1" lang="ja-JP" altLang="en-US" dirty="0"/>
                    </a:p>
                  </a:txBody>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豊能町</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2</a:t>
                      </a: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3</a:t>
                      </a:r>
                    </a:p>
                  </a:txBody>
                  <a:tcPr marL="9525" marR="9525" marT="9525" marB="0" anchor="ctr">
                    <a:lnL w="12700" cap="flat" cmpd="sng" algn="ctr">
                      <a:solidFill>
                        <a:schemeClr val="bg1">
                          <a:lumMod val="50000"/>
                        </a:schemeClr>
                      </a:solidFill>
                      <a:prstDash val="sysDot"/>
                      <a:round/>
                      <a:headEnd type="none" w="med" len="med"/>
                      <a:tailEnd type="none" w="med" len="med"/>
                    </a:lnL>
                  </a:tcPr>
                </a:tc>
                <a:extLst>
                  <a:ext uri="{0D108BD9-81ED-4DB2-BD59-A6C34878D82A}">
                    <a16:rowId xmlns:a16="http://schemas.microsoft.com/office/drawing/2014/main" val="1637112965"/>
                  </a:ext>
                </a:extLst>
              </a:tr>
              <a:tr h="205734">
                <a:tc vMerge="1">
                  <a:txBody>
                    <a:bodyPr/>
                    <a:lstStyle/>
                    <a:p>
                      <a:endParaRPr kumimoji="1" lang="ja-JP" altLang="en-US" dirty="0"/>
                    </a:p>
                  </a:txBody>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能勢町</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2</a:t>
                      </a: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a:t>
                      </a:r>
                    </a:p>
                  </a:txBody>
                  <a:tcPr marL="9525" marR="9525" marT="9525" marB="0" anchor="ctr">
                    <a:lnL w="12700" cap="flat" cmpd="sng" algn="ctr">
                      <a:solidFill>
                        <a:schemeClr val="bg1">
                          <a:lumMod val="50000"/>
                        </a:schemeClr>
                      </a:solidFill>
                      <a:prstDash val="sysDot"/>
                      <a:round/>
                      <a:headEnd type="none" w="med" len="med"/>
                      <a:tailEnd type="none" w="med" len="med"/>
                    </a:lnL>
                  </a:tcPr>
                </a:tc>
                <a:extLst>
                  <a:ext uri="{0D108BD9-81ED-4DB2-BD59-A6C34878D82A}">
                    <a16:rowId xmlns:a16="http://schemas.microsoft.com/office/drawing/2014/main" val="204477015"/>
                  </a:ext>
                </a:extLst>
              </a:tr>
              <a:tr h="205734">
                <a:tc vMerge="1">
                  <a:txBody>
                    <a:bodyPr/>
                    <a:lstStyle/>
                    <a:p>
                      <a:endParaRPr kumimoji="1" lang="ja-JP" altLang="en-US" dirty="0"/>
                    </a:p>
                  </a:txBody>
                  <a:tcP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箕面市</a:t>
                      </a:r>
                      <a:endParaRPr lang="ja-JP" altLang="en-US" sz="1000" b="0" i="0" u="none" strike="noStrike">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19</a:t>
                      </a: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24</a:t>
                      </a:r>
                    </a:p>
                  </a:txBody>
                  <a:tcPr marL="9525" marR="9525" marT="9525" marB="0" anchor="ctr">
                    <a:lnL w="12700" cap="flat" cmpd="sng" algn="ctr">
                      <a:solidFill>
                        <a:schemeClr val="bg1">
                          <a:lumMod val="50000"/>
                        </a:schemeClr>
                      </a:solidFill>
                      <a:prstDash val="sysDot"/>
                      <a:round/>
                      <a:headEnd type="none" w="med" len="med"/>
                      <a:tailEnd type="none" w="med" len="med"/>
                    </a:lnL>
                  </a:tcPr>
                </a:tc>
                <a:extLst>
                  <a:ext uri="{0D108BD9-81ED-4DB2-BD59-A6C34878D82A}">
                    <a16:rowId xmlns:a16="http://schemas.microsoft.com/office/drawing/2014/main" val="1956810192"/>
                  </a:ext>
                </a:extLst>
              </a:tr>
              <a:tr h="205734">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豊能豊中</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豊中市</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97</a:t>
                      </a: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62</a:t>
                      </a:r>
                    </a:p>
                  </a:txBody>
                  <a:tcPr marL="9525" marR="9525" marT="9525" marB="0" anchor="ctr">
                    <a:lnL w="12700" cap="flat" cmpd="sng" algn="ctr">
                      <a:solidFill>
                        <a:schemeClr val="bg1">
                          <a:lumMod val="50000"/>
                        </a:schemeClr>
                      </a:solidFill>
                      <a:prstDash val="sysDot"/>
                      <a:round/>
                      <a:headEnd type="none" w="med" len="med"/>
                      <a:tailEnd type="none" w="med" len="med"/>
                    </a:lnL>
                  </a:tcPr>
                </a:tc>
                <a:extLst>
                  <a:ext uri="{0D108BD9-81ED-4DB2-BD59-A6C34878D82A}">
                    <a16:rowId xmlns:a16="http://schemas.microsoft.com/office/drawing/2014/main" val="1545023168"/>
                  </a:ext>
                </a:extLst>
              </a:tr>
              <a:tr h="205734">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豊能吹田</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吹田市</a:t>
                      </a:r>
                      <a:endParaRPr lang="ja-JP" altLang="en-US" sz="1000" b="0" i="0" u="none" strike="noStrike">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70</a:t>
                      </a: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119</a:t>
                      </a:r>
                    </a:p>
                  </a:txBody>
                  <a:tcPr marL="9525" marR="9525" marT="9525" marB="0" anchor="ctr">
                    <a:lnL w="12700" cap="flat" cmpd="sng" algn="ctr">
                      <a:solidFill>
                        <a:schemeClr val="bg1">
                          <a:lumMod val="50000"/>
                        </a:schemeClr>
                      </a:solidFill>
                      <a:prstDash val="sysDot"/>
                      <a:round/>
                      <a:headEnd type="none" w="med" len="med"/>
                      <a:tailEnd type="none" w="med" len="med"/>
                    </a:lnL>
                  </a:tcPr>
                </a:tc>
                <a:extLst>
                  <a:ext uri="{0D108BD9-81ED-4DB2-BD59-A6C34878D82A}">
                    <a16:rowId xmlns:a16="http://schemas.microsoft.com/office/drawing/2014/main" val="2543174525"/>
                  </a:ext>
                </a:extLst>
              </a:tr>
              <a:tr h="205734">
                <a:tc rowSpan="3">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三島</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茨木市</a:t>
                      </a:r>
                      <a:endParaRPr lang="ja-JP" altLang="en-US" sz="1000" b="0" i="0" u="none" strike="noStrike">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53</a:t>
                      </a: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51</a:t>
                      </a:r>
                    </a:p>
                  </a:txBody>
                  <a:tcPr marL="9525" marR="9525" marT="9525" marB="0" anchor="ctr">
                    <a:lnL w="12700" cap="flat" cmpd="sng" algn="ctr">
                      <a:solidFill>
                        <a:schemeClr val="bg1">
                          <a:lumMod val="50000"/>
                        </a:schemeClr>
                      </a:solidFill>
                      <a:prstDash val="sysDot"/>
                      <a:round/>
                      <a:headEnd type="none" w="med" len="med"/>
                      <a:tailEnd type="none" w="med" len="med"/>
                    </a:lnL>
                  </a:tcPr>
                </a:tc>
                <a:extLst>
                  <a:ext uri="{0D108BD9-81ED-4DB2-BD59-A6C34878D82A}">
                    <a16:rowId xmlns:a16="http://schemas.microsoft.com/office/drawing/2014/main" val="1153735019"/>
                  </a:ext>
                </a:extLst>
              </a:tr>
              <a:tr h="205734">
                <a:tc vMerge="1">
                  <a:txBody>
                    <a:bodyPr/>
                    <a:lstStyle/>
                    <a:p>
                      <a:endParaRPr kumimoji="1" lang="ja-JP" altLang="en-US" dirty="0"/>
                    </a:p>
                  </a:txBody>
                  <a:tcP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摂津市</a:t>
                      </a:r>
                      <a:endParaRPr lang="ja-JP" altLang="en-US" sz="1000" b="0" i="0" u="none" strike="noStrike">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25</a:t>
                      </a: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26</a:t>
                      </a:r>
                    </a:p>
                  </a:txBody>
                  <a:tcPr marL="9525" marR="9525" marT="9525" marB="0" anchor="ctr">
                    <a:lnL w="12700" cap="flat" cmpd="sng" algn="ctr">
                      <a:solidFill>
                        <a:schemeClr val="bg1">
                          <a:lumMod val="50000"/>
                        </a:schemeClr>
                      </a:solidFill>
                      <a:prstDash val="sysDot"/>
                      <a:round/>
                      <a:headEnd type="none" w="med" len="med"/>
                      <a:tailEnd type="none" w="med" len="med"/>
                    </a:lnL>
                  </a:tcPr>
                </a:tc>
                <a:extLst>
                  <a:ext uri="{0D108BD9-81ED-4DB2-BD59-A6C34878D82A}">
                    <a16:rowId xmlns:a16="http://schemas.microsoft.com/office/drawing/2014/main" val="626781774"/>
                  </a:ext>
                </a:extLst>
              </a:tr>
              <a:tr h="205734">
                <a:tc vMerge="1">
                  <a:txBody>
                    <a:bodyPr/>
                    <a:lstStyle/>
                    <a:p>
                      <a:endParaRPr kumimoji="1" lang="ja-JP" altLang="en-US" dirty="0"/>
                    </a:p>
                  </a:txBody>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島本町</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10</a:t>
                      </a: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4</a:t>
                      </a:r>
                    </a:p>
                  </a:txBody>
                  <a:tcPr marL="9525" marR="9525" marT="9525" marB="0" anchor="ctr">
                    <a:lnL w="12700" cap="flat" cmpd="sng" algn="ctr">
                      <a:solidFill>
                        <a:schemeClr val="bg1">
                          <a:lumMod val="50000"/>
                        </a:schemeClr>
                      </a:solidFill>
                      <a:prstDash val="sysDot"/>
                      <a:round/>
                      <a:headEnd type="none" w="med" len="med"/>
                      <a:tailEnd type="none" w="med" len="med"/>
                    </a:lnL>
                  </a:tcPr>
                </a:tc>
                <a:extLst>
                  <a:ext uri="{0D108BD9-81ED-4DB2-BD59-A6C34878D82A}">
                    <a16:rowId xmlns:a16="http://schemas.microsoft.com/office/drawing/2014/main" val="1953900898"/>
                  </a:ext>
                </a:extLst>
              </a:tr>
              <a:tr h="205734">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三島高槻</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高槻市</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179</a:t>
                      </a: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119</a:t>
                      </a:r>
                    </a:p>
                  </a:txBody>
                  <a:tcPr marL="9525" marR="9525" marT="9525" marB="0" anchor="ctr">
                    <a:lnL w="12700" cap="flat" cmpd="sng" algn="ctr">
                      <a:solidFill>
                        <a:schemeClr val="bg1">
                          <a:lumMod val="50000"/>
                        </a:schemeClr>
                      </a:solidFill>
                      <a:prstDash val="sysDot"/>
                      <a:round/>
                      <a:headEnd type="none" w="med" len="med"/>
                      <a:tailEnd type="none" w="med" len="med"/>
                    </a:lnL>
                  </a:tcPr>
                </a:tc>
                <a:extLst>
                  <a:ext uri="{0D108BD9-81ED-4DB2-BD59-A6C34878D82A}">
                    <a16:rowId xmlns:a16="http://schemas.microsoft.com/office/drawing/2014/main" val="51250759"/>
                  </a:ext>
                </a:extLst>
              </a:tr>
              <a:tr h="205734">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北河内枚方</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枚方市</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47</a:t>
                      </a: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55</a:t>
                      </a:r>
                    </a:p>
                  </a:txBody>
                  <a:tcPr marL="9525" marR="9525" marT="9525" marB="0" anchor="ctr">
                    <a:lnL w="12700" cap="flat" cmpd="sng" algn="ctr">
                      <a:solidFill>
                        <a:schemeClr val="bg1">
                          <a:lumMod val="50000"/>
                        </a:schemeClr>
                      </a:solidFill>
                      <a:prstDash val="sysDot"/>
                      <a:round/>
                      <a:headEnd type="none" w="med" len="med"/>
                      <a:tailEnd type="none" w="med" len="med"/>
                    </a:lnL>
                  </a:tcPr>
                </a:tc>
                <a:extLst>
                  <a:ext uri="{0D108BD9-81ED-4DB2-BD59-A6C34878D82A}">
                    <a16:rowId xmlns:a16="http://schemas.microsoft.com/office/drawing/2014/main" val="2779076821"/>
                  </a:ext>
                </a:extLst>
              </a:tr>
              <a:tr h="205734">
                <a:tc>
                  <a:txBody>
                    <a:bodyPr/>
                    <a:lstStyle/>
                    <a:p>
                      <a:pPr algn="ctr" fontAlgn="ctr"/>
                      <a:r>
                        <a:rPr lang="zh-CN" altLang="en-US" sz="1000" u="none" strike="noStrike" dirty="0">
                          <a:effectLst/>
                          <a:latin typeface="Meiryo UI" panose="020B0604030504040204" pitchFamily="50" charset="-128"/>
                          <a:ea typeface="Meiryo UI" panose="020B0604030504040204" pitchFamily="50" charset="-128"/>
                        </a:rPr>
                        <a:t>北河内寝屋川</a:t>
                      </a:r>
                      <a:endParaRPr lang="zh-CN"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寝屋川市</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76</a:t>
                      </a: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66</a:t>
                      </a:r>
                    </a:p>
                  </a:txBody>
                  <a:tcPr marL="9525" marR="9525" marT="9525" marB="0" anchor="ctr">
                    <a:lnL w="12700" cap="flat" cmpd="sng" algn="ctr">
                      <a:solidFill>
                        <a:schemeClr val="bg1">
                          <a:lumMod val="50000"/>
                        </a:schemeClr>
                      </a:solidFill>
                      <a:prstDash val="sysDot"/>
                      <a:round/>
                      <a:headEnd type="none" w="med" len="med"/>
                      <a:tailEnd type="none" w="med" len="med"/>
                    </a:lnL>
                  </a:tcPr>
                </a:tc>
                <a:extLst>
                  <a:ext uri="{0D108BD9-81ED-4DB2-BD59-A6C34878D82A}">
                    <a16:rowId xmlns:a16="http://schemas.microsoft.com/office/drawing/2014/main" val="1109111754"/>
                  </a:ext>
                </a:extLst>
              </a:tr>
              <a:tr h="205734">
                <a:tc rowSpan="2">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北河内西</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守口市</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39</a:t>
                      </a: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24</a:t>
                      </a:r>
                    </a:p>
                  </a:txBody>
                  <a:tcPr marL="9525" marR="9525" marT="9525" marB="0" anchor="ctr">
                    <a:lnL w="12700" cap="flat" cmpd="sng" algn="ctr">
                      <a:solidFill>
                        <a:schemeClr val="bg1">
                          <a:lumMod val="50000"/>
                        </a:schemeClr>
                      </a:solidFill>
                      <a:prstDash val="sysDot"/>
                      <a:round/>
                      <a:headEnd type="none" w="med" len="med"/>
                      <a:tailEnd type="none" w="med" len="med"/>
                    </a:lnL>
                  </a:tcPr>
                </a:tc>
                <a:extLst>
                  <a:ext uri="{0D108BD9-81ED-4DB2-BD59-A6C34878D82A}">
                    <a16:rowId xmlns:a16="http://schemas.microsoft.com/office/drawing/2014/main" val="317630"/>
                  </a:ext>
                </a:extLst>
              </a:tr>
              <a:tr h="205734">
                <a:tc vMerge="1">
                  <a:txBody>
                    <a:bodyPr/>
                    <a:lstStyle/>
                    <a:p>
                      <a:endParaRPr kumimoji="1" lang="ja-JP" altLang="en-US" dirty="0"/>
                    </a:p>
                  </a:txBody>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門真市</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32</a:t>
                      </a: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18</a:t>
                      </a:r>
                    </a:p>
                  </a:txBody>
                  <a:tcPr marL="9525" marR="9525" marT="9525" marB="0" anchor="ctr">
                    <a:lnL w="12700" cap="flat" cmpd="sng" algn="ctr">
                      <a:solidFill>
                        <a:schemeClr val="bg1">
                          <a:lumMod val="50000"/>
                        </a:schemeClr>
                      </a:solidFill>
                      <a:prstDash val="sysDot"/>
                      <a:round/>
                      <a:headEnd type="none" w="med" len="med"/>
                      <a:tailEnd type="none" w="med" len="med"/>
                    </a:lnL>
                  </a:tcPr>
                </a:tc>
                <a:extLst>
                  <a:ext uri="{0D108BD9-81ED-4DB2-BD59-A6C34878D82A}">
                    <a16:rowId xmlns:a16="http://schemas.microsoft.com/office/drawing/2014/main" val="2979431201"/>
                  </a:ext>
                </a:extLst>
              </a:tr>
              <a:tr h="205734">
                <a:tc rowSpan="3">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北河内東</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noFill/>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大東市</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28</a:t>
                      </a: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27</a:t>
                      </a:r>
                    </a:p>
                  </a:txBody>
                  <a:tcPr marL="9525" marR="9525" marT="9525" marB="0" anchor="ctr">
                    <a:lnL w="12700" cap="flat" cmpd="sng" algn="ctr">
                      <a:solidFill>
                        <a:schemeClr val="bg1">
                          <a:lumMod val="50000"/>
                        </a:schemeClr>
                      </a:solidFill>
                      <a:prstDash val="sysDot"/>
                      <a:round/>
                      <a:headEnd type="none" w="med" len="med"/>
                      <a:tailEnd type="none" w="med" len="med"/>
                    </a:lnL>
                  </a:tcPr>
                </a:tc>
                <a:extLst>
                  <a:ext uri="{0D108BD9-81ED-4DB2-BD59-A6C34878D82A}">
                    <a16:rowId xmlns:a16="http://schemas.microsoft.com/office/drawing/2014/main" val="1196597820"/>
                  </a:ext>
                </a:extLst>
              </a:tr>
              <a:tr h="205734">
                <a:tc vMerge="1">
                  <a:txBody>
                    <a:bodyPr/>
                    <a:lstStyle/>
                    <a:p>
                      <a:endParaRPr kumimoji="1" lang="ja-JP" altLang="en-US" dirty="0"/>
                    </a:p>
                  </a:txBody>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四條畷市</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11</a:t>
                      </a: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10</a:t>
                      </a:r>
                    </a:p>
                  </a:txBody>
                  <a:tcPr marL="9525" marR="9525" marT="9525" marB="0" anchor="ctr">
                    <a:lnL w="12700" cap="flat" cmpd="sng" algn="ctr">
                      <a:solidFill>
                        <a:schemeClr val="bg1">
                          <a:lumMod val="50000"/>
                        </a:schemeClr>
                      </a:solidFill>
                      <a:prstDash val="sysDot"/>
                      <a:round/>
                      <a:headEnd type="none" w="med" len="med"/>
                      <a:tailEnd type="none" w="med" len="med"/>
                    </a:lnL>
                  </a:tcPr>
                </a:tc>
                <a:extLst>
                  <a:ext uri="{0D108BD9-81ED-4DB2-BD59-A6C34878D82A}">
                    <a16:rowId xmlns:a16="http://schemas.microsoft.com/office/drawing/2014/main" val="3898791493"/>
                  </a:ext>
                </a:extLst>
              </a:tr>
              <a:tr h="205734">
                <a:tc vMerge="1">
                  <a:txBody>
                    <a:bodyPr/>
                    <a:lstStyle/>
                    <a:p>
                      <a:endParaRPr kumimoji="1" lang="ja-JP" altLang="en-US" dirty="0"/>
                    </a:p>
                  </a:txBody>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交野市</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18</a:t>
                      </a: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10</a:t>
                      </a:r>
                    </a:p>
                  </a:txBody>
                  <a:tcPr marL="9525" marR="9525" marT="9525" marB="0" anchor="ctr">
                    <a:lnL w="12700" cap="flat" cmpd="sng" algn="ctr">
                      <a:solidFill>
                        <a:schemeClr val="bg1">
                          <a:lumMod val="50000"/>
                        </a:schemeClr>
                      </a:solidFill>
                      <a:prstDash val="sysDot"/>
                      <a:round/>
                      <a:headEnd type="none" w="med" len="med"/>
                      <a:tailEnd type="none" w="med" len="med"/>
                    </a:lnL>
                  </a:tcPr>
                </a:tc>
                <a:extLst>
                  <a:ext uri="{0D108BD9-81ED-4DB2-BD59-A6C34878D82A}">
                    <a16:rowId xmlns:a16="http://schemas.microsoft.com/office/drawing/2014/main" val="2171820739"/>
                  </a:ext>
                </a:extLst>
              </a:tr>
              <a:tr h="205734">
                <a:tc rowSpan="2">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中河内南</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八尾市</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42</a:t>
                      </a: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77</a:t>
                      </a:r>
                    </a:p>
                  </a:txBody>
                  <a:tcPr marL="9525" marR="9525" marT="9525" marB="0" anchor="ctr">
                    <a:lnL w="12700" cap="flat" cmpd="sng" algn="ctr">
                      <a:solidFill>
                        <a:schemeClr val="bg1">
                          <a:lumMod val="50000"/>
                        </a:schemeClr>
                      </a:solidFill>
                      <a:prstDash val="sysDot"/>
                      <a:round/>
                      <a:headEnd type="none" w="med" len="med"/>
                      <a:tailEnd type="none" w="med" len="med"/>
                    </a:lnL>
                  </a:tcPr>
                </a:tc>
                <a:extLst>
                  <a:ext uri="{0D108BD9-81ED-4DB2-BD59-A6C34878D82A}">
                    <a16:rowId xmlns:a16="http://schemas.microsoft.com/office/drawing/2014/main" val="3527869018"/>
                  </a:ext>
                </a:extLst>
              </a:tr>
              <a:tr h="205734">
                <a:tc vMerge="1">
                  <a:txBody>
                    <a:bodyPr/>
                    <a:lstStyle/>
                    <a:p>
                      <a:endParaRPr kumimoji="1" lang="ja-JP" altLang="en-US" dirty="0"/>
                    </a:p>
                  </a:txBody>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柏原市</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7</a:t>
                      </a: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3</a:t>
                      </a:r>
                    </a:p>
                  </a:txBody>
                  <a:tcPr marL="9525" marR="9525" marT="9525" marB="0" anchor="ctr">
                    <a:lnL w="12700" cap="flat" cmpd="sng" algn="ctr">
                      <a:solidFill>
                        <a:schemeClr val="bg1">
                          <a:lumMod val="50000"/>
                        </a:schemeClr>
                      </a:solidFill>
                      <a:prstDash val="sysDot"/>
                      <a:round/>
                      <a:headEnd type="none" w="med" len="med"/>
                      <a:tailEnd type="none" w="med" len="med"/>
                    </a:lnL>
                  </a:tcPr>
                </a:tc>
                <a:extLst>
                  <a:ext uri="{0D108BD9-81ED-4DB2-BD59-A6C34878D82A}">
                    <a16:rowId xmlns:a16="http://schemas.microsoft.com/office/drawing/2014/main" val="751963282"/>
                  </a:ext>
                </a:extLst>
              </a:tr>
              <a:tr h="205734">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中河内東大阪</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東大阪市</a:t>
                      </a:r>
                      <a:endParaRPr lang="ja-JP" altLang="en-US" sz="1000" b="0" i="0" u="none" strike="noStrike" dirty="0">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191</a:t>
                      </a: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ja-JP" sz="1000" b="0" i="0" u="none" strike="noStrike" dirty="0">
                          <a:effectLst/>
                          <a:latin typeface="Meiryo UI" panose="020B0604030504040204" pitchFamily="50" charset="-128"/>
                          <a:ea typeface="Meiryo UI" panose="020B0604030504040204" pitchFamily="50" charset="-128"/>
                        </a:rPr>
                        <a:t>157</a:t>
                      </a:r>
                    </a:p>
                  </a:txBody>
                  <a:tcPr marL="9525" marR="9525" marT="9525" marB="0" anchor="ctr">
                    <a:lnL w="12700" cap="flat" cmpd="sng" algn="ctr">
                      <a:solidFill>
                        <a:schemeClr val="bg1">
                          <a:lumMod val="50000"/>
                        </a:schemeClr>
                      </a:solidFill>
                      <a:prstDash val="sysDot"/>
                      <a:round/>
                      <a:headEnd type="none" w="med" len="med"/>
                      <a:tailEnd type="none" w="med" len="med"/>
                    </a:lnL>
                  </a:tcPr>
                </a:tc>
                <a:extLst>
                  <a:ext uri="{0D108BD9-81ED-4DB2-BD59-A6C34878D82A}">
                    <a16:rowId xmlns:a16="http://schemas.microsoft.com/office/drawing/2014/main" val="376976734"/>
                  </a:ext>
                </a:extLst>
              </a:tr>
            </a:tbl>
          </a:graphicData>
        </a:graphic>
      </p:graphicFrame>
      <p:sp>
        <p:nvSpPr>
          <p:cNvPr id="5" name="テキスト ボックス 4"/>
          <p:cNvSpPr txBox="1"/>
          <p:nvPr/>
        </p:nvSpPr>
        <p:spPr>
          <a:xfrm>
            <a:off x="2755771" y="554685"/>
            <a:ext cx="3135795" cy="307777"/>
          </a:xfrm>
          <a:prstGeom prst="rect">
            <a:avLst/>
          </a:prstGeom>
          <a:noFill/>
        </p:spPr>
        <p:txBody>
          <a:bodyPr wrap="none" rtlCol="0">
            <a:spAutoFit/>
          </a:bodyPr>
          <a:lstStyle/>
          <a:p>
            <a:r>
              <a:rPr lang="ja-JP" altLang="en-US" sz="1400" dirty="0">
                <a:latin typeface="Meiryo UI" panose="020B0604030504040204" pitchFamily="50" charset="-128"/>
                <a:ea typeface="Meiryo UI" panose="020B0604030504040204" pitchFamily="50" charset="-128"/>
              </a:rPr>
              <a:t>就労定着支援事業の利用見込量と実績</a:t>
            </a:r>
            <a:endParaRPr kumimoji="1" lang="ja-JP" altLang="en-US" sz="1400" dirty="0">
              <a:latin typeface="Meiryo UI" panose="020B0604030504040204" pitchFamily="50" charset="-128"/>
              <a:ea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295124892"/>
              </p:ext>
            </p:extLst>
          </p:nvPr>
        </p:nvGraphicFramePr>
        <p:xfrm>
          <a:off x="4655490" y="1077293"/>
          <a:ext cx="3467925" cy="5059584"/>
        </p:xfrm>
        <a:graphic>
          <a:graphicData uri="http://schemas.openxmlformats.org/drawingml/2006/table">
            <a:tbl>
              <a:tblPr bandRow="1">
                <a:tableStyleId>{8799B23B-EC83-4686-B30A-512413B5E67A}</a:tableStyleId>
              </a:tblPr>
              <a:tblGrid>
                <a:gridCol w="977907">
                  <a:extLst>
                    <a:ext uri="{9D8B030D-6E8A-4147-A177-3AD203B41FA5}">
                      <a16:colId xmlns:a16="http://schemas.microsoft.com/office/drawing/2014/main" val="1791208206"/>
                    </a:ext>
                  </a:extLst>
                </a:gridCol>
                <a:gridCol w="830006">
                  <a:extLst>
                    <a:ext uri="{9D8B030D-6E8A-4147-A177-3AD203B41FA5}">
                      <a16:colId xmlns:a16="http://schemas.microsoft.com/office/drawing/2014/main" val="2241536121"/>
                    </a:ext>
                  </a:extLst>
                </a:gridCol>
                <a:gridCol w="830006">
                  <a:extLst>
                    <a:ext uri="{9D8B030D-6E8A-4147-A177-3AD203B41FA5}">
                      <a16:colId xmlns:a16="http://schemas.microsoft.com/office/drawing/2014/main" val="1509361741"/>
                    </a:ext>
                  </a:extLst>
                </a:gridCol>
                <a:gridCol w="830006">
                  <a:extLst>
                    <a:ext uri="{9D8B030D-6E8A-4147-A177-3AD203B41FA5}">
                      <a16:colId xmlns:a16="http://schemas.microsoft.com/office/drawing/2014/main" val="3250493820"/>
                    </a:ext>
                  </a:extLst>
                </a:gridCol>
              </a:tblGrid>
              <a:tr h="222298">
                <a:tc rowSpan="3">
                  <a:txBody>
                    <a:bodyPr/>
                    <a:lstStyle/>
                    <a:p>
                      <a:pPr algn="ctr" fontAlgn="ctr"/>
                      <a:r>
                        <a:rPr lang="ja-JP" altLang="en-US" sz="1000" u="none" strike="noStrike" dirty="0" err="1">
                          <a:effectLst/>
                          <a:latin typeface="Meiryo UI" panose="020B0604030504040204" pitchFamily="50" charset="-128"/>
                          <a:ea typeface="Meiryo UI" panose="020B0604030504040204" pitchFamily="50" charset="-128"/>
                        </a:rPr>
                        <a:t>障がい</a:t>
                      </a:r>
                      <a:r>
                        <a:rPr lang="ja-JP" altLang="en-US" sz="1000" u="none" strike="noStrike" dirty="0">
                          <a:effectLst/>
                          <a:latin typeface="Meiryo UI" panose="020B0604030504040204" pitchFamily="50" charset="-128"/>
                          <a:ea typeface="Meiryo UI" panose="020B0604030504040204" pitchFamily="50" charset="-128"/>
                        </a:rPr>
                        <a:t>福祉圏域</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rowSpan="3">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市町村</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gridSpan="2">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合　　　計</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solidFill>
                      <a:schemeClr val="bg1">
                        <a:lumMod val="95000"/>
                      </a:schemeClr>
                    </a:solidFill>
                  </a:tcPr>
                </a:tc>
                <a:tc hMerge="1">
                  <a:txBody>
                    <a:bodyPr/>
                    <a:lstStyle/>
                    <a:p>
                      <a:endParaRPr kumimoji="1" lang="ja-JP" altLang="en-US"/>
                    </a:p>
                  </a:txBody>
                  <a:tcPr/>
                </a:tc>
                <a:extLst>
                  <a:ext uri="{0D108BD9-81ED-4DB2-BD59-A6C34878D82A}">
                    <a16:rowId xmlns:a16="http://schemas.microsoft.com/office/drawing/2014/main" val="1319808765"/>
                  </a:ext>
                </a:extLst>
              </a:tr>
              <a:tr h="397042">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sz="1000" u="none" strike="noStrike" dirty="0" smtClean="0">
                          <a:effectLst/>
                          <a:latin typeface="Meiryo UI" panose="020B0604030504040204" pitchFamily="50" charset="-128"/>
                          <a:ea typeface="Meiryo UI" panose="020B0604030504040204" pitchFamily="50" charset="-128"/>
                        </a:rPr>
                        <a:t>R</a:t>
                      </a:r>
                      <a:r>
                        <a:rPr lang="en-US" altLang="ja-JP" sz="1000" u="none" strike="noStrike" dirty="0" smtClean="0">
                          <a:effectLst/>
                          <a:latin typeface="Meiryo UI" panose="020B0604030504040204" pitchFamily="50" charset="-128"/>
                          <a:ea typeface="Meiryo UI" panose="020B0604030504040204" pitchFamily="50" charset="-128"/>
                        </a:rPr>
                        <a:t>4</a:t>
                      </a:r>
                      <a:r>
                        <a:rPr lang="ja-JP" altLang="en-US" sz="1000" u="none" strike="noStrike" dirty="0" smtClean="0">
                          <a:effectLst/>
                          <a:latin typeface="Meiryo UI" panose="020B0604030504040204" pitchFamily="50" charset="-128"/>
                          <a:ea typeface="Meiryo UI" panose="020B0604030504040204" pitchFamily="50" charset="-128"/>
                        </a:rPr>
                        <a:t>年度</a:t>
                      </a:r>
                      <a:r>
                        <a:rPr lang="ja-JP" altLang="en-US" sz="1000" u="none" strike="noStrike" dirty="0">
                          <a:effectLst/>
                          <a:latin typeface="Meiryo UI" panose="020B0604030504040204" pitchFamily="50" charset="-128"/>
                          <a:ea typeface="Meiryo UI" panose="020B0604030504040204" pitchFamily="50" charset="-128"/>
                        </a:rPr>
                        <a:t/>
                      </a:r>
                      <a:br>
                        <a:rPr lang="ja-JP" altLang="en-US" sz="1000" u="none" strike="noStrike" dirty="0">
                          <a:effectLst/>
                          <a:latin typeface="Meiryo UI" panose="020B0604030504040204" pitchFamily="50" charset="-128"/>
                          <a:ea typeface="Meiryo UI" panose="020B0604030504040204" pitchFamily="50" charset="-128"/>
                        </a:rPr>
                      </a:br>
                      <a:r>
                        <a:rPr lang="ja-JP" altLang="en-US" sz="1000" u="none" strike="noStrike" dirty="0">
                          <a:effectLst/>
                          <a:latin typeface="Meiryo UI" panose="020B0604030504040204" pitchFamily="50" charset="-128"/>
                          <a:ea typeface="Meiryo UI" panose="020B0604030504040204" pitchFamily="50" charset="-128"/>
                        </a:rPr>
                        <a:t>見込量</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solidFill>
                      <a:schemeClr val="bg1">
                        <a:lumMod val="95000"/>
                      </a:schemeClr>
                    </a:solidFill>
                  </a:tcPr>
                </a:tc>
                <a:tc>
                  <a:txBody>
                    <a:bodyPr/>
                    <a:lstStyle/>
                    <a:p>
                      <a:pPr algn="ctr" fontAlgn="ctr"/>
                      <a:r>
                        <a:rPr lang="en-US" sz="1000" u="none" strike="noStrike" dirty="0" smtClean="0">
                          <a:effectLst/>
                          <a:latin typeface="Meiryo UI" panose="020B0604030504040204" pitchFamily="50" charset="-128"/>
                          <a:ea typeface="Meiryo UI" panose="020B0604030504040204" pitchFamily="50" charset="-128"/>
                        </a:rPr>
                        <a:t>R</a:t>
                      </a:r>
                      <a:r>
                        <a:rPr lang="en-US" altLang="ja-JP" sz="1000" u="none" strike="noStrike" dirty="0" smtClean="0">
                          <a:effectLst/>
                          <a:latin typeface="Meiryo UI" panose="020B0604030504040204" pitchFamily="50" charset="-128"/>
                          <a:ea typeface="Meiryo UI" panose="020B0604030504040204" pitchFamily="50" charset="-128"/>
                        </a:rPr>
                        <a:t>4</a:t>
                      </a:r>
                      <a:r>
                        <a:rPr lang="ja-JP" altLang="en-US" sz="1000" u="none" strike="noStrike" dirty="0" smtClean="0">
                          <a:effectLst/>
                          <a:latin typeface="Meiryo UI" panose="020B0604030504040204" pitchFamily="50" charset="-128"/>
                          <a:ea typeface="Meiryo UI" panose="020B0604030504040204" pitchFamily="50" charset="-128"/>
                        </a:rPr>
                        <a:t>年度</a:t>
                      </a:r>
                      <a:r>
                        <a:rPr lang="ja-JP" altLang="en-US" sz="1000" u="none" strike="noStrike" dirty="0">
                          <a:effectLst/>
                          <a:latin typeface="Meiryo UI" panose="020B0604030504040204" pitchFamily="50" charset="-128"/>
                          <a:ea typeface="Meiryo UI" panose="020B0604030504040204" pitchFamily="50" charset="-128"/>
                        </a:rPr>
                        <a:t/>
                      </a:r>
                      <a:br>
                        <a:rPr lang="ja-JP" altLang="en-US" sz="1000" u="none" strike="noStrike" dirty="0">
                          <a:effectLst/>
                          <a:latin typeface="Meiryo UI" panose="020B0604030504040204" pitchFamily="50" charset="-128"/>
                          <a:ea typeface="Meiryo UI" panose="020B0604030504040204" pitchFamily="50" charset="-128"/>
                        </a:rPr>
                      </a:br>
                      <a:r>
                        <a:rPr lang="ja-JP" altLang="en-US" sz="1000" u="none" strike="noStrike" dirty="0">
                          <a:effectLst/>
                          <a:latin typeface="Meiryo UI" panose="020B0604030504040204" pitchFamily="50" charset="-128"/>
                          <a:ea typeface="Meiryo UI" panose="020B0604030504040204" pitchFamily="50" charset="-128"/>
                        </a:rPr>
                        <a:t>実績値</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solidFill>
                      <a:schemeClr val="bg1">
                        <a:lumMod val="95000"/>
                      </a:schemeClr>
                    </a:solidFill>
                  </a:tcPr>
                </a:tc>
                <a:extLst>
                  <a:ext uri="{0D108BD9-81ED-4DB2-BD59-A6C34878D82A}">
                    <a16:rowId xmlns:a16="http://schemas.microsoft.com/office/drawing/2014/main" val="989081441"/>
                  </a:ext>
                </a:extLst>
              </a:tr>
              <a:tr h="65219">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人／月</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5895" marR="5895" marT="5895" marB="0" anchor="ctr">
                    <a:solidFill>
                      <a:schemeClr val="bg1">
                        <a:lumMod val="95000"/>
                      </a:schemeClr>
                    </a:solidFill>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人／月</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solidFill>
                      <a:schemeClr val="bg1">
                        <a:lumMod val="95000"/>
                      </a:schemeClr>
                    </a:solidFill>
                  </a:tcPr>
                </a:tc>
                <a:extLst>
                  <a:ext uri="{0D108BD9-81ED-4DB2-BD59-A6C34878D82A}">
                    <a16:rowId xmlns:a16="http://schemas.microsoft.com/office/drawing/2014/main" val="3732173644"/>
                  </a:ext>
                </a:extLst>
              </a:tr>
              <a:tr h="172476">
                <a:tc rowSpan="3">
                  <a:txBody>
                    <a:bodyPr/>
                    <a:lstStyle/>
                    <a:p>
                      <a:pPr algn="ctr" rtl="0" fontAlgn="ctr"/>
                      <a:r>
                        <a:rPr lang="ja-JP" altLang="en-US" sz="1000" u="none" strike="noStrike" dirty="0">
                          <a:effectLst/>
                          <a:latin typeface="Meiryo UI" panose="020B0604030504040204" pitchFamily="50" charset="-128"/>
                          <a:ea typeface="Meiryo UI" panose="020B0604030504040204" pitchFamily="50" charset="-128"/>
                        </a:rPr>
                        <a:t>南河内北</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松原市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34</a:t>
                      </a:r>
                    </a:p>
                  </a:txBody>
                  <a:tcPr marL="9525" marR="9525" marT="952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18</a:t>
                      </a:r>
                    </a:p>
                  </a:txBody>
                  <a:tcPr marL="9525" marR="9525" marT="9525" marB="0" anchor="ctr"/>
                </a:tc>
                <a:extLst>
                  <a:ext uri="{0D108BD9-81ED-4DB2-BD59-A6C34878D82A}">
                    <a16:rowId xmlns:a16="http://schemas.microsoft.com/office/drawing/2014/main" val="2353220179"/>
                  </a:ext>
                </a:extLst>
              </a:tr>
              <a:tr h="180000">
                <a:tc vMerge="1">
                  <a:txBody>
                    <a:bodyPr/>
                    <a:lstStyle/>
                    <a:p>
                      <a:endParaRPr kumimoji="1" lang="ja-JP" altLang="en-US"/>
                    </a:p>
                  </a:txBody>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羽曳野市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14</a:t>
                      </a:r>
                    </a:p>
                  </a:txBody>
                  <a:tcPr marL="9525" marR="9525" marT="952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12</a:t>
                      </a:r>
                    </a:p>
                  </a:txBody>
                  <a:tcPr marL="9525" marR="9525" marT="9525" marB="0" anchor="ctr"/>
                </a:tc>
                <a:extLst>
                  <a:ext uri="{0D108BD9-81ED-4DB2-BD59-A6C34878D82A}">
                    <a16:rowId xmlns:a16="http://schemas.microsoft.com/office/drawing/2014/main" val="2445628067"/>
                  </a:ext>
                </a:extLst>
              </a:tr>
              <a:tr h="180000">
                <a:tc vMerge="1">
                  <a:txBody>
                    <a:bodyPr/>
                    <a:lstStyle/>
                    <a:p>
                      <a:endParaRPr kumimoji="1" lang="ja-JP" altLang="en-US"/>
                    </a:p>
                  </a:txBody>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藤井寺市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10</a:t>
                      </a:r>
                    </a:p>
                  </a:txBody>
                  <a:tcPr marL="9525" marR="9525" marT="952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8</a:t>
                      </a:r>
                    </a:p>
                  </a:txBody>
                  <a:tcPr marL="9525" marR="9525" marT="9525" marB="0" anchor="ctr"/>
                </a:tc>
                <a:extLst>
                  <a:ext uri="{0D108BD9-81ED-4DB2-BD59-A6C34878D82A}">
                    <a16:rowId xmlns:a16="http://schemas.microsoft.com/office/drawing/2014/main" val="3616685868"/>
                  </a:ext>
                </a:extLst>
              </a:tr>
              <a:tr h="180000">
                <a:tc rowSpan="6">
                  <a:txBody>
                    <a:bodyPr/>
                    <a:lstStyle/>
                    <a:p>
                      <a:pPr algn="ctr" rtl="0" fontAlgn="ctr"/>
                      <a:r>
                        <a:rPr lang="ja-JP" altLang="en-US" sz="1000" u="none" strike="noStrike" dirty="0">
                          <a:effectLst/>
                          <a:latin typeface="Meiryo UI" panose="020B0604030504040204" pitchFamily="50" charset="-128"/>
                          <a:ea typeface="Meiryo UI" panose="020B0604030504040204" pitchFamily="50" charset="-128"/>
                        </a:rPr>
                        <a:t>南河内南</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noFill/>
                  </a:tcP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富田林市</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18</a:t>
                      </a:r>
                    </a:p>
                  </a:txBody>
                  <a:tcPr marL="9525" marR="9525" marT="952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16</a:t>
                      </a:r>
                    </a:p>
                  </a:txBody>
                  <a:tcPr marL="9525" marR="9525" marT="9525" marB="0" anchor="ctr"/>
                </a:tc>
                <a:extLst>
                  <a:ext uri="{0D108BD9-81ED-4DB2-BD59-A6C34878D82A}">
                    <a16:rowId xmlns:a16="http://schemas.microsoft.com/office/drawing/2014/main" val="2137318780"/>
                  </a:ext>
                </a:extLst>
              </a:tr>
              <a:tr h="180000">
                <a:tc vMerge="1">
                  <a:txBody>
                    <a:bodyPr/>
                    <a:lstStyle/>
                    <a:p>
                      <a:endParaRPr kumimoji="1" lang="ja-JP" altLang="en-US"/>
                    </a:p>
                  </a:txBody>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河内長野市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12</a:t>
                      </a:r>
                    </a:p>
                  </a:txBody>
                  <a:tcPr marL="9525" marR="9525" marT="952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9</a:t>
                      </a:r>
                    </a:p>
                  </a:txBody>
                  <a:tcPr marL="9525" marR="9525" marT="9525" marB="0" anchor="ctr"/>
                </a:tc>
                <a:extLst>
                  <a:ext uri="{0D108BD9-81ED-4DB2-BD59-A6C34878D82A}">
                    <a16:rowId xmlns:a16="http://schemas.microsoft.com/office/drawing/2014/main" val="1512754207"/>
                  </a:ext>
                </a:extLst>
              </a:tr>
              <a:tr h="180000">
                <a:tc vMerge="1">
                  <a:txBody>
                    <a:bodyPr/>
                    <a:lstStyle/>
                    <a:p>
                      <a:endParaRPr kumimoji="1" lang="ja-JP" altLang="en-US"/>
                    </a:p>
                  </a:txBody>
                  <a:tcP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大阪狭山市</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9</a:t>
                      </a:r>
                    </a:p>
                  </a:txBody>
                  <a:tcPr marL="9525" marR="9525" marT="952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7</a:t>
                      </a:r>
                    </a:p>
                  </a:txBody>
                  <a:tcPr marL="9525" marR="9525" marT="9525" marB="0" anchor="ctr"/>
                </a:tc>
                <a:extLst>
                  <a:ext uri="{0D108BD9-81ED-4DB2-BD59-A6C34878D82A}">
                    <a16:rowId xmlns:a16="http://schemas.microsoft.com/office/drawing/2014/main" val="385836877"/>
                  </a:ext>
                </a:extLst>
              </a:tr>
              <a:tr h="180000">
                <a:tc vMerge="1">
                  <a:txBody>
                    <a:bodyPr/>
                    <a:lstStyle/>
                    <a:p>
                      <a:endParaRPr kumimoji="1" lang="ja-JP" altLang="en-US"/>
                    </a:p>
                  </a:txBody>
                  <a:tcP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河南町</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a:t>
                      </a:r>
                    </a:p>
                  </a:txBody>
                  <a:tcPr marL="9525" marR="9525" marT="952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0</a:t>
                      </a:r>
                    </a:p>
                  </a:txBody>
                  <a:tcPr marL="9525" marR="9525" marT="9525" marB="0" anchor="ctr"/>
                </a:tc>
                <a:extLst>
                  <a:ext uri="{0D108BD9-81ED-4DB2-BD59-A6C34878D82A}">
                    <a16:rowId xmlns:a16="http://schemas.microsoft.com/office/drawing/2014/main" val="3286333253"/>
                  </a:ext>
                </a:extLst>
              </a:tr>
              <a:tr h="180000">
                <a:tc vMerge="1">
                  <a:txBody>
                    <a:bodyPr/>
                    <a:lstStyle/>
                    <a:p>
                      <a:endParaRPr kumimoji="1" lang="ja-JP" altLang="en-US"/>
                    </a:p>
                  </a:txBody>
                  <a:tcP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太子町</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a:t>
                      </a:r>
                    </a:p>
                  </a:txBody>
                  <a:tcPr marL="9525" marR="9525" marT="952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2</a:t>
                      </a:r>
                    </a:p>
                  </a:txBody>
                  <a:tcPr marL="9525" marR="9525" marT="9525" marB="0" anchor="ctr"/>
                </a:tc>
                <a:extLst>
                  <a:ext uri="{0D108BD9-81ED-4DB2-BD59-A6C34878D82A}">
                    <a16:rowId xmlns:a16="http://schemas.microsoft.com/office/drawing/2014/main" val="2126952835"/>
                  </a:ext>
                </a:extLst>
              </a:tr>
              <a:tr h="180000">
                <a:tc vMerge="1">
                  <a:txBody>
                    <a:bodyPr/>
                    <a:lstStyle/>
                    <a:p>
                      <a:endParaRPr kumimoji="1" lang="ja-JP" altLang="en-US"/>
                    </a:p>
                  </a:txBody>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千早赤阪村</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a:t>
                      </a:r>
                    </a:p>
                  </a:txBody>
                  <a:tcPr marL="9525" marR="9525" marT="952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0</a:t>
                      </a:r>
                    </a:p>
                  </a:txBody>
                  <a:tcPr marL="9525" marR="9525" marT="9525" marB="0" anchor="ctr"/>
                </a:tc>
                <a:extLst>
                  <a:ext uri="{0D108BD9-81ED-4DB2-BD59-A6C34878D82A}">
                    <a16:rowId xmlns:a16="http://schemas.microsoft.com/office/drawing/2014/main" val="354865996"/>
                  </a:ext>
                </a:extLst>
              </a:tr>
              <a:tr h="180000">
                <a:tc>
                  <a:txBody>
                    <a:bodyPr/>
                    <a:lstStyle/>
                    <a:p>
                      <a:pPr algn="ctr" rtl="0" fontAlgn="ctr"/>
                      <a:r>
                        <a:rPr lang="ja-JP" altLang="en-US" sz="1000" u="none" strike="noStrike" dirty="0">
                          <a:effectLst/>
                          <a:latin typeface="Meiryo UI" panose="020B0604030504040204" pitchFamily="50" charset="-128"/>
                          <a:ea typeface="Meiryo UI" panose="020B0604030504040204" pitchFamily="50" charset="-128"/>
                        </a:rPr>
                        <a:t>堺市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noFill/>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堺市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135</a:t>
                      </a:r>
                    </a:p>
                  </a:txBody>
                  <a:tcPr marL="9525" marR="9525" marT="952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101</a:t>
                      </a:r>
                    </a:p>
                  </a:txBody>
                  <a:tcPr marL="9525" marR="9525" marT="9525" marB="0" anchor="ctr"/>
                </a:tc>
                <a:extLst>
                  <a:ext uri="{0D108BD9-81ED-4DB2-BD59-A6C34878D82A}">
                    <a16:rowId xmlns:a16="http://schemas.microsoft.com/office/drawing/2014/main" val="748982867"/>
                  </a:ext>
                </a:extLst>
              </a:tr>
              <a:tr h="180000">
                <a:tc rowSpan="4">
                  <a:txBody>
                    <a:bodyPr/>
                    <a:lstStyle/>
                    <a:p>
                      <a:pPr algn="ctr" rtl="0" fontAlgn="ctr"/>
                      <a:r>
                        <a:rPr lang="ja-JP" altLang="en-US" sz="1000" u="none" strike="noStrike" dirty="0">
                          <a:effectLst/>
                          <a:latin typeface="Meiryo UI" panose="020B0604030504040204" pitchFamily="50" charset="-128"/>
                          <a:ea typeface="Meiryo UI" panose="020B0604030504040204" pitchFamily="50" charset="-128"/>
                        </a:rPr>
                        <a:t>泉州北</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泉大津市</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8</a:t>
                      </a:r>
                    </a:p>
                  </a:txBody>
                  <a:tcPr marL="9525" marR="9525" marT="952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7</a:t>
                      </a:r>
                    </a:p>
                  </a:txBody>
                  <a:tcPr marL="9525" marR="9525" marT="9525" marB="0" anchor="ctr"/>
                </a:tc>
                <a:extLst>
                  <a:ext uri="{0D108BD9-81ED-4DB2-BD59-A6C34878D82A}">
                    <a16:rowId xmlns:a16="http://schemas.microsoft.com/office/drawing/2014/main" val="1894669533"/>
                  </a:ext>
                </a:extLst>
              </a:tr>
              <a:tr h="180000">
                <a:tc vMerge="1">
                  <a:txBody>
                    <a:bodyPr/>
                    <a:lstStyle/>
                    <a:p>
                      <a:endParaRPr kumimoji="1" lang="ja-JP" altLang="en-US"/>
                    </a:p>
                  </a:txBody>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和泉市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17</a:t>
                      </a:r>
                    </a:p>
                  </a:txBody>
                  <a:tcPr marL="9525" marR="9525" marT="952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17</a:t>
                      </a:r>
                    </a:p>
                  </a:txBody>
                  <a:tcPr marL="9525" marR="9525" marT="9525" marB="0" anchor="ctr"/>
                </a:tc>
                <a:extLst>
                  <a:ext uri="{0D108BD9-81ED-4DB2-BD59-A6C34878D82A}">
                    <a16:rowId xmlns:a16="http://schemas.microsoft.com/office/drawing/2014/main" val="450438932"/>
                  </a:ext>
                </a:extLst>
              </a:tr>
              <a:tr h="180000">
                <a:tc vMerge="1">
                  <a:txBody>
                    <a:bodyPr/>
                    <a:lstStyle/>
                    <a:p>
                      <a:endParaRPr kumimoji="1" lang="ja-JP" altLang="en-US"/>
                    </a:p>
                  </a:txBody>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高石市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4</a:t>
                      </a:r>
                    </a:p>
                  </a:txBody>
                  <a:tcPr marL="9525" marR="9525" marT="952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5</a:t>
                      </a:r>
                    </a:p>
                  </a:txBody>
                  <a:tcPr marL="9525" marR="9525" marT="9525" marB="0" anchor="ctr"/>
                </a:tc>
                <a:extLst>
                  <a:ext uri="{0D108BD9-81ED-4DB2-BD59-A6C34878D82A}">
                    <a16:rowId xmlns:a16="http://schemas.microsoft.com/office/drawing/2014/main" val="478544812"/>
                  </a:ext>
                </a:extLst>
              </a:tr>
              <a:tr h="180000">
                <a:tc vMerge="1">
                  <a:txBody>
                    <a:bodyPr/>
                    <a:lstStyle/>
                    <a:p>
                      <a:endParaRPr kumimoji="1" lang="ja-JP" altLang="en-US"/>
                    </a:p>
                  </a:txBody>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忠岡町</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5</a:t>
                      </a:r>
                    </a:p>
                  </a:txBody>
                  <a:tcPr marL="9525" marR="9525" marT="952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4</a:t>
                      </a:r>
                    </a:p>
                  </a:txBody>
                  <a:tcPr marL="9525" marR="9525" marT="9525" marB="0" anchor="ctr"/>
                </a:tc>
                <a:extLst>
                  <a:ext uri="{0D108BD9-81ED-4DB2-BD59-A6C34878D82A}">
                    <a16:rowId xmlns:a16="http://schemas.microsoft.com/office/drawing/2014/main" val="3918036527"/>
                  </a:ext>
                </a:extLst>
              </a:tr>
              <a:tr h="180000">
                <a:tc rowSpan="2">
                  <a:txBody>
                    <a:bodyPr/>
                    <a:lstStyle/>
                    <a:p>
                      <a:pPr algn="ctr" rtl="0" fontAlgn="ctr"/>
                      <a:r>
                        <a:rPr lang="ja-JP" altLang="en-US" sz="1000" u="none" strike="noStrike" dirty="0">
                          <a:effectLst/>
                          <a:latin typeface="Meiryo UI" panose="020B0604030504040204" pitchFamily="50" charset="-128"/>
                          <a:ea typeface="Meiryo UI" panose="020B0604030504040204" pitchFamily="50" charset="-128"/>
                        </a:rPr>
                        <a:t>泉州中</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岸和田市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10</a:t>
                      </a:r>
                    </a:p>
                  </a:txBody>
                  <a:tcPr marL="9525" marR="9525" marT="952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18</a:t>
                      </a:r>
                    </a:p>
                  </a:txBody>
                  <a:tcPr marL="9525" marR="9525" marT="9525" marB="0" anchor="ctr"/>
                </a:tc>
                <a:extLst>
                  <a:ext uri="{0D108BD9-81ED-4DB2-BD59-A6C34878D82A}">
                    <a16:rowId xmlns:a16="http://schemas.microsoft.com/office/drawing/2014/main" val="1747754777"/>
                  </a:ext>
                </a:extLst>
              </a:tr>
              <a:tr h="180000">
                <a:tc vMerge="1">
                  <a:txBody>
                    <a:bodyPr/>
                    <a:lstStyle/>
                    <a:p>
                      <a:endParaRPr kumimoji="1" lang="ja-JP" altLang="en-US"/>
                    </a:p>
                  </a:txBody>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貝塚市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3</a:t>
                      </a:r>
                    </a:p>
                  </a:txBody>
                  <a:tcPr marL="9525" marR="9525" marT="952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5</a:t>
                      </a:r>
                    </a:p>
                  </a:txBody>
                  <a:tcPr marL="9525" marR="9525" marT="9525" marB="0" anchor="ctr"/>
                </a:tc>
                <a:extLst>
                  <a:ext uri="{0D108BD9-81ED-4DB2-BD59-A6C34878D82A}">
                    <a16:rowId xmlns:a16="http://schemas.microsoft.com/office/drawing/2014/main" val="3820530147"/>
                  </a:ext>
                </a:extLst>
              </a:tr>
              <a:tr h="180000">
                <a:tc rowSpan="6">
                  <a:txBody>
                    <a:bodyPr/>
                    <a:lstStyle/>
                    <a:p>
                      <a:pPr algn="ctr" rtl="0" fontAlgn="ctr"/>
                      <a:r>
                        <a:rPr lang="ja-JP" altLang="en-US" sz="1000" u="none" strike="noStrike" dirty="0">
                          <a:effectLst/>
                          <a:latin typeface="Meiryo UI" panose="020B0604030504040204" pitchFamily="50" charset="-128"/>
                          <a:ea typeface="Meiryo UI" panose="020B0604030504040204" pitchFamily="50" charset="-128"/>
                        </a:rPr>
                        <a:t>泉州南</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ja-JP" altLang="en-US" sz="1000" u="none" strike="noStrike">
                          <a:effectLst/>
                          <a:latin typeface="Meiryo UI" panose="020B0604030504040204" pitchFamily="50" charset="-128"/>
                          <a:ea typeface="Meiryo UI" panose="020B0604030504040204" pitchFamily="50" charset="-128"/>
                        </a:rPr>
                        <a:t>泉佐野市</a:t>
                      </a:r>
                      <a:endParaRPr lang="ja-JP" altLang="en-US" sz="1000" b="0" i="0" u="none" strike="noStrike">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2</a:t>
                      </a:r>
                    </a:p>
                  </a:txBody>
                  <a:tcPr marL="9525" marR="9525" marT="952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8</a:t>
                      </a:r>
                    </a:p>
                  </a:txBody>
                  <a:tcPr marL="9525" marR="9525" marT="9525" marB="0" anchor="ctr"/>
                </a:tc>
                <a:extLst>
                  <a:ext uri="{0D108BD9-81ED-4DB2-BD59-A6C34878D82A}">
                    <a16:rowId xmlns:a16="http://schemas.microsoft.com/office/drawing/2014/main" val="2886708398"/>
                  </a:ext>
                </a:extLst>
              </a:tr>
              <a:tr h="180000">
                <a:tc vMerge="1">
                  <a:txBody>
                    <a:bodyPr/>
                    <a:lstStyle/>
                    <a:p>
                      <a:endParaRPr kumimoji="1" lang="ja-JP" altLang="en-US"/>
                    </a:p>
                  </a:txBody>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泉南市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5</a:t>
                      </a:r>
                    </a:p>
                  </a:txBody>
                  <a:tcPr marL="9525" marR="9525" marT="952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4</a:t>
                      </a:r>
                    </a:p>
                  </a:txBody>
                  <a:tcPr marL="9525" marR="9525" marT="9525" marB="0" anchor="ctr"/>
                </a:tc>
                <a:extLst>
                  <a:ext uri="{0D108BD9-81ED-4DB2-BD59-A6C34878D82A}">
                    <a16:rowId xmlns:a16="http://schemas.microsoft.com/office/drawing/2014/main" val="3083410553"/>
                  </a:ext>
                </a:extLst>
              </a:tr>
              <a:tr h="180000">
                <a:tc vMerge="1">
                  <a:txBody>
                    <a:bodyPr/>
                    <a:lstStyle/>
                    <a:p>
                      <a:endParaRPr kumimoji="1" lang="ja-JP" altLang="en-US"/>
                    </a:p>
                  </a:txBody>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阪南市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15</a:t>
                      </a:r>
                    </a:p>
                  </a:txBody>
                  <a:tcPr marL="9525" marR="9525" marT="952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9</a:t>
                      </a:r>
                    </a:p>
                  </a:txBody>
                  <a:tcPr marL="9525" marR="9525" marT="9525" marB="0" anchor="ctr"/>
                </a:tc>
                <a:extLst>
                  <a:ext uri="{0D108BD9-81ED-4DB2-BD59-A6C34878D82A}">
                    <a16:rowId xmlns:a16="http://schemas.microsoft.com/office/drawing/2014/main" val="1411280404"/>
                  </a:ext>
                </a:extLst>
              </a:tr>
              <a:tr h="180000">
                <a:tc vMerge="1">
                  <a:txBody>
                    <a:bodyPr/>
                    <a:lstStyle/>
                    <a:p>
                      <a:endParaRPr kumimoji="1" lang="ja-JP" altLang="en-US"/>
                    </a:p>
                  </a:txBody>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熊取町</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1</a:t>
                      </a:r>
                    </a:p>
                  </a:txBody>
                  <a:tcPr marL="9525" marR="9525" marT="952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2</a:t>
                      </a:r>
                    </a:p>
                  </a:txBody>
                  <a:tcPr marL="9525" marR="9525" marT="9525" marB="0" anchor="ctr"/>
                </a:tc>
                <a:extLst>
                  <a:ext uri="{0D108BD9-81ED-4DB2-BD59-A6C34878D82A}">
                    <a16:rowId xmlns:a16="http://schemas.microsoft.com/office/drawing/2014/main" val="2582959304"/>
                  </a:ext>
                </a:extLst>
              </a:tr>
              <a:tr h="180000">
                <a:tc vMerge="1">
                  <a:txBody>
                    <a:bodyPr/>
                    <a:lstStyle/>
                    <a:p>
                      <a:endParaRPr kumimoji="1" lang="ja-JP" altLang="en-US"/>
                    </a:p>
                  </a:txBody>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田尻町</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0</a:t>
                      </a:r>
                    </a:p>
                  </a:txBody>
                  <a:tcPr marL="9525" marR="9525" marT="952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0</a:t>
                      </a:r>
                    </a:p>
                  </a:txBody>
                  <a:tcPr marL="9525" marR="9525" marT="9525" marB="0" anchor="ctr"/>
                </a:tc>
                <a:extLst>
                  <a:ext uri="{0D108BD9-81ED-4DB2-BD59-A6C34878D82A}">
                    <a16:rowId xmlns:a16="http://schemas.microsoft.com/office/drawing/2014/main" val="2415066453"/>
                  </a:ext>
                </a:extLst>
              </a:tr>
              <a:tr h="180000">
                <a:tc vMerge="1">
                  <a:txBody>
                    <a:bodyPr/>
                    <a:lstStyle/>
                    <a:p>
                      <a:endParaRPr kumimoji="1" lang="ja-JP" altLang="en-US"/>
                    </a:p>
                  </a:txBody>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岬町</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a:txBody>
                    <a:bodyPr/>
                    <a:lstStyle/>
                    <a:p>
                      <a:pPr algn="ctr" fontAlgn="ctr"/>
                      <a:r>
                        <a:rPr lang="en-US" altLang="ja-JP" sz="1000" b="0" i="0" u="none" strike="noStrike">
                          <a:effectLst/>
                          <a:latin typeface="Meiryo UI" panose="020B0604030504040204" pitchFamily="50" charset="-128"/>
                          <a:ea typeface="Meiryo UI" panose="020B0604030504040204" pitchFamily="50" charset="-128"/>
                        </a:rPr>
                        <a:t>0</a:t>
                      </a:r>
                    </a:p>
                  </a:txBody>
                  <a:tcPr marL="9525" marR="9525" marT="9525" marB="0" anchor="ctr"/>
                </a:tc>
                <a:tc>
                  <a:txBody>
                    <a:bodyPr/>
                    <a:lstStyle/>
                    <a:p>
                      <a:pPr algn="ctr" fontAlgn="ctr"/>
                      <a:r>
                        <a:rPr lang="en-US" altLang="ja-JP" sz="1000" b="0" i="0" u="none" strike="noStrike" dirty="0">
                          <a:effectLst/>
                          <a:latin typeface="Meiryo UI" panose="020B0604030504040204" pitchFamily="50" charset="-128"/>
                          <a:ea typeface="Meiryo UI" panose="020B0604030504040204" pitchFamily="50" charset="-128"/>
                        </a:rPr>
                        <a:t>1</a:t>
                      </a:r>
                    </a:p>
                  </a:txBody>
                  <a:tcPr marL="9525" marR="9525" marT="9525" marB="0" anchor="ctr"/>
                </a:tc>
                <a:extLst>
                  <a:ext uri="{0D108BD9-81ED-4DB2-BD59-A6C34878D82A}">
                    <a16:rowId xmlns:a16="http://schemas.microsoft.com/office/drawing/2014/main" val="1838080111"/>
                  </a:ext>
                </a:extLst>
              </a:tr>
              <a:tr h="329473">
                <a:tc gridSpan="2">
                  <a:txBody>
                    <a:bodyPr/>
                    <a:lstStyle/>
                    <a:p>
                      <a:pPr algn="ctr" fontAlgn="ctr"/>
                      <a:r>
                        <a:rPr lang="ja-JP" altLang="en-US" sz="1000" b="1" u="none" strike="noStrike" dirty="0">
                          <a:effectLst/>
                          <a:latin typeface="Meiryo UI" panose="020B0604030504040204" pitchFamily="50" charset="-128"/>
                          <a:ea typeface="Meiryo UI" panose="020B0604030504040204" pitchFamily="50" charset="-128"/>
                        </a:rPr>
                        <a:t>合計</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5895" marR="5895" marT="5895" marB="0" anchor="ctr"/>
                </a:tc>
                <a:tc hMerge="1">
                  <a:txBody>
                    <a:bodyPr/>
                    <a:lstStyle/>
                    <a:p>
                      <a:endParaRPr kumimoji="1" lang="ja-JP" altLang="en-US"/>
                    </a:p>
                  </a:txBody>
                  <a:tcPr/>
                </a:tc>
                <a:tc>
                  <a:txBody>
                    <a:bodyPr/>
                    <a:lstStyle/>
                    <a:p>
                      <a:pPr algn="ctr" fontAlgn="ctr"/>
                      <a:r>
                        <a:rPr lang="en-US" altLang="ja-JP" sz="1000" b="1" i="0" u="none" strike="noStrike">
                          <a:solidFill>
                            <a:schemeClr val="tx1"/>
                          </a:solidFill>
                          <a:effectLst/>
                          <a:latin typeface="Meiryo UI" panose="020B0604030504040204" pitchFamily="50" charset="-128"/>
                          <a:ea typeface="Meiryo UI" panose="020B0604030504040204" pitchFamily="50" charset="-128"/>
                        </a:rPr>
                        <a:t>1,842 </a:t>
                      </a:r>
                    </a:p>
                  </a:txBody>
                  <a:tcPr marL="9525" marR="9525" marT="9525" marB="0" anchor="ctr"/>
                </a:tc>
                <a:tc>
                  <a:txBody>
                    <a:bodyPr/>
                    <a:lstStyle/>
                    <a:p>
                      <a:pPr algn="ctr" fontAlgn="ctr"/>
                      <a:r>
                        <a:rPr lang="en-US" altLang="ja-JP" sz="1000" b="1" i="0" u="none" strike="noStrike" dirty="0">
                          <a:solidFill>
                            <a:schemeClr val="tx1"/>
                          </a:solidFill>
                          <a:effectLst/>
                          <a:latin typeface="Meiryo UI" panose="020B0604030504040204" pitchFamily="50" charset="-128"/>
                          <a:ea typeface="Meiryo UI" panose="020B0604030504040204" pitchFamily="50" charset="-128"/>
                        </a:rPr>
                        <a:t>1,567 </a:t>
                      </a:r>
                    </a:p>
                  </a:txBody>
                  <a:tcPr marL="9525" marR="9525" marT="9525" marB="0" anchor="ctr"/>
                </a:tc>
                <a:extLst>
                  <a:ext uri="{0D108BD9-81ED-4DB2-BD59-A6C34878D82A}">
                    <a16:rowId xmlns:a16="http://schemas.microsoft.com/office/drawing/2014/main" val="3994368117"/>
                  </a:ext>
                </a:extLst>
              </a:tr>
            </a:tbl>
          </a:graphicData>
        </a:graphic>
      </p:graphicFrame>
    </p:spTree>
    <p:extLst>
      <p:ext uri="{BB962C8B-B14F-4D97-AF65-F5344CB8AC3E}">
        <p14:creationId xmlns:p14="http://schemas.microsoft.com/office/powerpoint/2010/main" val="4264835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18151" y="1184579"/>
            <a:ext cx="8423709" cy="1877437"/>
          </a:xfrm>
          <a:prstGeom prst="rect">
            <a:avLst/>
          </a:prstGeom>
          <a:noFill/>
        </p:spPr>
        <p:txBody>
          <a:bodyPr wrap="square" rtlCol="0">
            <a:spAutoFit/>
          </a:bodyPr>
          <a:lstStyle/>
          <a:p>
            <a:r>
              <a:rPr lang="ja-JP" altLang="en-US" sz="2400" b="1" dirty="0" smtClean="0">
                <a:latin typeface="Meiryo UI" panose="020B0604030504040204" pitchFamily="50" charset="-128"/>
                <a:ea typeface="Meiryo UI" panose="020B0604030504040204" pitchFamily="50" charset="-128"/>
              </a:rPr>
              <a:t>令和</a:t>
            </a:r>
            <a:r>
              <a:rPr lang="ja-JP" altLang="en-US" sz="2400" b="1" dirty="0">
                <a:latin typeface="Meiryo UI" panose="020B0604030504040204" pitchFamily="50" charset="-128"/>
                <a:ea typeface="Meiryo UI" panose="020B0604030504040204" pitchFamily="50" charset="-128"/>
              </a:rPr>
              <a:t>４</a:t>
            </a:r>
            <a:r>
              <a:rPr lang="ja-JP" altLang="en-US" sz="2400" b="1" dirty="0" smtClean="0">
                <a:latin typeface="Meiryo UI" panose="020B0604030504040204" pitchFamily="50" charset="-128"/>
                <a:ea typeface="Meiryo UI" panose="020B0604030504040204" pitchFamily="50" charset="-128"/>
              </a:rPr>
              <a:t>年度</a:t>
            </a:r>
            <a:r>
              <a:rPr lang="ja-JP" altLang="en-US" sz="2400" b="1" dirty="0">
                <a:latin typeface="Meiryo UI" panose="020B0604030504040204" pitchFamily="50" charset="-128"/>
                <a:ea typeface="Meiryo UI" panose="020B0604030504040204" pitchFamily="50" charset="-128"/>
              </a:rPr>
              <a:t>就労人数調査の調査結果</a:t>
            </a:r>
            <a:r>
              <a:rPr lang="ja-JP" altLang="en-US" sz="2400" dirty="0">
                <a:latin typeface="Meiryo UI" panose="020B0604030504040204" pitchFamily="50" charset="-128"/>
                <a:ea typeface="Meiryo UI" panose="020B0604030504040204" pitchFamily="50" charset="-128"/>
              </a:rPr>
              <a:t>（括弧内は</a:t>
            </a:r>
            <a:r>
              <a:rPr lang="en-US" altLang="ja-JP" sz="2400" dirty="0" smtClean="0">
                <a:latin typeface="Meiryo UI" panose="020B0604030504040204" pitchFamily="50" charset="-128"/>
                <a:ea typeface="Meiryo UI" panose="020B0604030504040204" pitchFamily="50" charset="-128"/>
              </a:rPr>
              <a:t>R5</a:t>
            </a:r>
            <a:r>
              <a:rPr lang="ja-JP" altLang="en-US" sz="2400" dirty="0" smtClean="0">
                <a:latin typeface="Meiryo UI" panose="020B0604030504040204" pitchFamily="50" charset="-128"/>
                <a:ea typeface="Meiryo UI" panose="020B0604030504040204" pitchFamily="50" charset="-128"/>
              </a:rPr>
              <a:t>目標値</a:t>
            </a:r>
            <a:r>
              <a:rPr lang="ja-JP" altLang="en-US" sz="2400" dirty="0">
                <a:latin typeface="Meiryo UI" panose="020B0604030504040204" pitchFamily="50" charset="-128"/>
                <a:ea typeface="Meiryo UI" panose="020B0604030504040204" pitchFamily="50" charset="-128"/>
              </a:rPr>
              <a:t>）</a:t>
            </a:r>
            <a:endParaRPr lang="en-US" altLang="ja-JP" sz="2400" dirty="0">
              <a:latin typeface="Meiryo UI" panose="020B0604030504040204" pitchFamily="50" charset="-128"/>
              <a:ea typeface="Meiryo UI" panose="020B0604030504040204" pitchFamily="50" charset="-128"/>
            </a:endParaRPr>
          </a:p>
          <a:p>
            <a:endParaRPr lang="en-US" altLang="ja-JP" sz="2000" b="1" dirty="0">
              <a:latin typeface="Meiryo UI" panose="020B0604030504040204" pitchFamily="50" charset="-128"/>
              <a:ea typeface="Meiryo UI" panose="020B0604030504040204" pitchFamily="50" charset="-128"/>
            </a:endParaRPr>
          </a:p>
          <a:p>
            <a:pPr marL="457200" indent="-457200">
              <a:buFont typeface="Wingdings" panose="05000000000000000000" pitchFamily="2" charset="2"/>
              <a:buChar char="Ø"/>
            </a:pPr>
            <a:r>
              <a:rPr lang="ja-JP" altLang="en-US" sz="2400" dirty="0">
                <a:latin typeface="Meiryo UI" panose="020B0604030504040204" pitchFamily="50" charset="-128"/>
                <a:ea typeface="Meiryo UI" panose="020B0604030504040204" pitchFamily="50" charset="-128"/>
              </a:rPr>
              <a:t>一般就労へ移行した</a:t>
            </a:r>
            <a:r>
              <a:rPr lang="ja-JP" altLang="en-US" sz="2400" dirty="0" smtClean="0">
                <a:latin typeface="Meiryo UI" panose="020B0604030504040204" pitchFamily="50" charset="-128"/>
                <a:ea typeface="Meiryo UI" panose="020B0604030504040204" pitchFamily="50" charset="-128"/>
              </a:rPr>
              <a:t>者</a:t>
            </a:r>
            <a:r>
              <a:rPr lang="en-US" altLang="ja-JP" sz="2400" dirty="0" smtClean="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　</a:t>
            </a:r>
            <a:r>
              <a:rPr lang="en-US" altLang="ja-JP" sz="2400" dirty="0" smtClean="0">
                <a:latin typeface="Meiryo UI" panose="020B0604030504040204" pitchFamily="50" charset="-128"/>
                <a:ea typeface="Meiryo UI" panose="020B0604030504040204" pitchFamily="50" charset="-128"/>
              </a:rPr>
              <a:t>2,841</a:t>
            </a:r>
            <a:r>
              <a:rPr lang="ja-JP" altLang="en-US" sz="2400" dirty="0" smtClean="0">
                <a:latin typeface="Meiryo UI" panose="020B0604030504040204" pitchFamily="50" charset="-128"/>
                <a:ea typeface="Meiryo UI" panose="020B0604030504040204" pitchFamily="50" charset="-128"/>
              </a:rPr>
              <a:t>人</a:t>
            </a:r>
            <a:r>
              <a:rPr lang="ja-JP" altLang="en-US" sz="2400" dirty="0">
                <a:latin typeface="Meiryo UI" panose="020B0604030504040204" pitchFamily="50" charset="-128"/>
                <a:ea typeface="Meiryo UI" panose="020B0604030504040204" pitchFamily="50" charset="-128"/>
              </a:rPr>
              <a:t>（</a:t>
            </a:r>
            <a:r>
              <a:rPr lang="en-US" altLang="ja-JP" sz="2400" dirty="0">
                <a:latin typeface="Meiryo UI" panose="020B0604030504040204" pitchFamily="50" charset="-128"/>
                <a:ea typeface="Meiryo UI" panose="020B0604030504040204" pitchFamily="50" charset="-128"/>
              </a:rPr>
              <a:t>2,826</a:t>
            </a:r>
            <a:r>
              <a:rPr lang="ja-JP" altLang="en-US" sz="2400" dirty="0">
                <a:latin typeface="Meiryo UI" panose="020B0604030504040204" pitchFamily="50" charset="-128"/>
                <a:ea typeface="Meiryo UI" panose="020B0604030504040204" pitchFamily="50" charset="-128"/>
              </a:rPr>
              <a:t>人）</a:t>
            </a:r>
            <a:endParaRPr lang="en-US" altLang="ja-JP" sz="2400" dirty="0">
              <a:latin typeface="Meiryo UI" panose="020B0604030504040204" pitchFamily="50" charset="-128"/>
              <a:ea typeface="Meiryo UI" panose="020B0604030504040204" pitchFamily="50" charset="-128"/>
            </a:endParaRPr>
          </a:p>
          <a:p>
            <a:endParaRPr lang="en-US" altLang="ja-JP" sz="2400" dirty="0">
              <a:latin typeface="Meiryo UI" panose="020B0604030504040204" pitchFamily="50" charset="-128"/>
              <a:ea typeface="Meiryo UI" panose="020B0604030504040204" pitchFamily="50" charset="-128"/>
            </a:endParaRPr>
          </a:p>
          <a:p>
            <a:pPr marL="457200" indent="-457200">
              <a:buFont typeface="Wingdings" panose="05000000000000000000" pitchFamily="2" charset="2"/>
              <a:buChar char="Ø"/>
            </a:pPr>
            <a:r>
              <a:rPr lang="ja-JP" altLang="en-US" sz="2400" dirty="0">
                <a:latin typeface="Meiryo UI" panose="020B0604030504040204" pitchFamily="50" charset="-128"/>
                <a:ea typeface="Meiryo UI" panose="020B0604030504040204" pitchFamily="50" charset="-128"/>
              </a:rPr>
              <a:t>就労定着支援の利用率</a:t>
            </a:r>
            <a:r>
              <a:rPr lang="en-US" altLang="ja-JP" sz="2400" dirty="0">
                <a:latin typeface="Meiryo UI" panose="020B0604030504040204" pitchFamily="50" charset="-128"/>
                <a:ea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　</a:t>
            </a:r>
            <a:r>
              <a:rPr lang="en-US" altLang="ja-JP" sz="2400" dirty="0" smtClean="0">
                <a:latin typeface="Meiryo UI" panose="020B0604030504040204" pitchFamily="50" charset="-128"/>
                <a:ea typeface="Meiryo UI" panose="020B0604030504040204" pitchFamily="50" charset="-128"/>
              </a:rPr>
              <a:t>52.3</a:t>
            </a:r>
            <a:r>
              <a:rPr lang="ja-JP" altLang="en-US" sz="2400" dirty="0" smtClean="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a:t>
            </a:r>
            <a:r>
              <a:rPr lang="en-US" altLang="ja-JP" sz="2400" dirty="0">
                <a:latin typeface="Meiryo UI" panose="020B0604030504040204" pitchFamily="50" charset="-128"/>
                <a:ea typeface="Meiryo UI" panose="020B0604030504040204" pitchFamily="50" charset="-128"/>
              </a:rPr>
              <a:t>70.0</a:t>
            </a:r>
            <a:r>
              <a:rPr lang="ja-JP" altLang="en-US" sz="2400" dirty="0">
                <a:latin typeface="Meiryo UI" panose="020B0604030504040204" pitchFamily="50" charset="-128"/>
                <a:ea typeface="Meiryo UI" panose="020B0604030504040204" pitchFamily="50" charset="-128"/>
              </a:rPr>
              <a:t>％）</a:t>
            </a:r>
            <a:endParaRPr lang="en-US" altLang="ja-JP" sz="24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fld id="{F7C2ABA0-2C79-4E71-91B6-07983140A210}" type="slidenum">
              <a:rPr kumimoji="1" lang="ja-JP" altLang="en-US" smtClean="0"/>
              <a:t>3</a:t>
            </a:fld>
            <a:endParaRPr kumimoji="1" lang="ja-JP" altLang="en-US" dirty="0"/>
          </a:p>
        </p:txBody>
      </p:sp>
      <p:sp>
        <p:nvSpPr>
          <p:cNvPr id="5" name="テキスト ボックス 4"/>
          <p:cNvSpPr txBox="1"/>
          <p:nvPr/>
        </p:nvSpPr>
        <p:spPr>
          <a:xfrm>
            <a:off x="442702" y="3194595"/>
            <a:ext cx="8072648" cy="892552"/>
          </a:xfrm>
          <a:prstGeom prst="rect">
            <a:avLst/>
          </a:prstGeom>
          <a:noFill/>
        </p:spPr>
        <p:txBody>
          <a:bodyPr wrap="square" rtlCol="0">
            <a:spAutoFit/>
          </a:bodyPr>
          <a:lstStyle/>
          <a:p>
            <a:pPr marL="457200" indent="-457200">
              <a:buFont typeface="Wingdings" panose="05000000000000000000" pitchFamily="2" charset="2"/>
              <a:buChar char="Ø"/>
            </a:pPr>
            <a:r>
              <a:rPr lang="ja-JP" altLang="en-US" sz="2400" dirty="0">
                <a:latin typeface="Meiryo UI" panose="020B0604030504040204" pitchFamily="50" charset="-128"/>
                <a:ea typeface="Meiryo UI" panose="020B0604030504040204" pitchFamily="50" charset="-128"/>
              </a:rPr>
              <a:t>就労定着支援の就労定着率</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８</a:t>
            </a:r>
            <a:r>
              <a:rPr lang="ja-JP" altLang="en-US" sz="2400" dirty="0" smtClean="0">
                <a:latin typeface="Meiryo UI" panose="020B0604030504040204" pitchFamily="50" charset="-128"/>
                <a:ea typeface="Meiryo UI" panose="020B0604030504040204" pitchFamily="50" charset="-128"/>
              </a:rPr>
              <a:t>割</a:t>
            </a:r>
            <a:r>
              <a:rPr lang="ja-JP" altLang="en-US" sz="2400" dirty="0">
                <a:latin typeface="Meiryo UI" panose="020B0604030504040204" pitchFamily="50" charset="-128"/>
                <a:ea typeface="Meiryo UI" panose="020B0604030504040204" pitchFamily="50" charset="-128"/>
              </a:rPr>
              <a:t>以上の事業所の割合</a:t>
            </a:r>
            <a:r>
              <a:rPr lang="ja-JP" altLang="en-US" sz="2800" dirty="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　：　</a:t>
            </a:r>
            <a:r>
              <a:rPr lang="en-US" altLang="ja-JP" sz="2400" dirty="0" smtClean="0">
                <a:latin typeface="Meiryo UI" panose="020B0604030504040204" pitchFamily="50" charset="-128"/>
                <a:ea typeface="Meiryo UI" panose="020B0604030504040204" pitchFamily="50" charset="-128"/>
              </a:rPr>
              <a:t>63.5</a:t>
            </a:r>
            <a:r>
              <a:rPr lang="ja-JP" altLang="en-US" sz="2400" dirty="0" smtClean="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a:t>
            </a:r>
            <a:r>
              <a:rPr lang="en-US" altLang="ja-JP" sz="2400" dirty="0">
                <a:latin typeface="Meiryo UI" panose="020B0604030504040204" pitchFamily="50" charset="-128"/>
                <a:ea typeface="Meiryo UI" panose="020B0604030504040204" pitchFamily="50" charset="-128"/>
              </a:rPr>
              <a:t>70.0</a:t>
            </a:r>
            <a:r>
              <a:rPr lang="ja-JP" altLang="en-US" sz="2400" dirty="0">
                <a:latin typeface="Meiryo UI" panose="020B0604030504040204" pitchFamily="50" charset="-128"/>
                <a:ea typeface="Meiryo UI" panose="020B0604030504040204" pitchFamily="50" charset="-128"/>
              </a:rPr>
              <a:t>％）</a:t>
            </a:r>
            <a:endParaRPr lang="en-US" altLang="ja-JP"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66926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19454" y="285524"/>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2878082" y="628697"/>
            <a:ext cx="3784978" cy="338554"/>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rPr>
              <a:t>各年度３月３１日時点の手帳保持者数</a:t>
            </a:r>
            <a:endParaRPr lang="en-US" altLang="ja-JP" sz="1600" b="1"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7405648" y="6552808"/>
            <a:ext cx="1690226" cy="261610"/>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rPr>
              <a:t>出典：福祉行政の概要</a:t>
            </a:r>
            <a:endParaRPr lang="en-US" altLang="ja-JP" sz="1100" dirty="0">
              <a:latin typeface="Meiryo UI" panose="020B0604030504040204" pitchFamily="50" charset="-128"/>
              <a:ea typeface="Meiryo UI" panose="020B0604030504040204" pitchFamily="50" charset="-128"/>
            </a:endParaRPr>
          </a:p>
        </p:txBody>
      </p:sp>
      <p:graphicFrame>
        <p:nvGraphicFramePr>
          <p:cNvPr id="7" name="表 6">
            <a:extLst>
              <a:ext uri="{FF2B5EF4-FFF2-40B4-BE49-F238E27FC236}">
                <a16:creationId xmlns:a16="http://schemas.microsoft.com/office/drawing/2014/main" id="{4212C816-F9F5-4C6B-81AC-28BD4376D17F}"/>
              </a:ext>
            </a:extLst>
          </p:cNvPr>
          <p:cNvGraphicFramePr>
            <a:graphicFrameLocks noGrp="1"/>
          </p:cNvGraphicFramePr>
          <p:nvPr>
            <p:extLst>
              <p:ext uri="{D42A27DB-BD31-4B8C-83A1-F6EECF244321}">
                <p14:modId xmlns:p14="http://schemas.microsoft.com/office/powerpoint/2010/main" val="1914438940"/>
              </p:ext>
            </p:extLst>
          </p:nvPr>
        </p:nvGraphicFramePr>
        <p:xfrm>
          <a:off x="1605184" y="1182352"/>
          <a:ext cx="5933631" cy="1387814"/>
        </p:xfrm>
        <a:graphic>
          <a:graphicData uri="http://schemas.openxmlformats.org/drawingml/2006/table">
            <a:tbl>
              <a:tblPr/>
              <a:tblGrid>
                <a:gridCol w="1938846">
                  <a:extLst>
                    <a:ext uri="{9D8B030D-6E8A-4147-A177-3AD203B41FA5}">
                      <a16:colId xmlns:a16="http://schemas.microsoft.com/office/drawing/2014/main" val="737133311"/>
                    </a:ext>
                  </a:extLst>
                </a:gridCol>
                <a:gridCol w="798957">
                  <a:extLst>
                    <a:ext uri="{9D8B030D-6E8A-4147-A177-3AD203B41FA5}">
                      <a16:colId xmlns:a16="http://schemas.microsoft.com/office/drawing/2014/main" val="2964158438"/>
                    </a:ext>
                  </a:extLst>
                </a:gridCol>
                <a:gridCol w="798957">
                  <a:extLst>
                    <a:ext uri="{9D8B030D-6E8A-4147-A177-3AD203B41FA5}">
                      <a16:colId xmlns:a16="http://schemas.microsoft.com/office/drawing/2014/main" val="3855414128"/>
                    </a:ext>
                  </a:extLst>
                </a:gridCol>
                <a:gridCol w="798957">
                  <a:extLst>
                    <a:ext uri="{9D8B030D-6E8A-4147-A177-3AD203B41FA5}">
                      <a16:colId xmlns:a16="http://schemas.microsoft.com/office/drawing/2014/main" val="2067240438"/>
                    </a:ext>
                  </a:extLst>
                </a:gridCol>
                <a:gridCol w="798957">
                  <a:extLst>
                    <a:ext uri="{9D8B030D-6E8A-4147-A177-3AD203B41FA5}">
                      <a16:colId xmlns:a16="http://schemas.microsoft.com/office/drawing/2014/main" val="3698044981"/>
                    </a:ext>
                  </a:extLst>
                </a:gridCol>
                <a:gridCol w="798957">
                  <a:extLst>
                    <a:ext uri="{9D8B030D-6E8A-4147-A177-3AD203B41FA5}">
                      <a16:colId xmlns:a16="http://schemas.microsoft.com/office/drawing/2014/main" val="526018456"/>
                    </a:ext>
                  </a:extLst>
                </a:gridCol>
              </a:tblGrid>
              <a:tr h="273192">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rPr>
                        <a:t>H31.3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rPr>
                        <a:t>R2.3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rPr>
                        <a:t>R3.3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sz="1100" b="0" i="0" u="none" strike="noStrike" dirty="0" smtClean="0">
                          <a:solidFill>
                            <a:srgbClr val="000000"/>
                          </a:solidFill>
                          <a:effectLst/>
                          <a:latin typeface="Meiryo UI" panose="020B0604030504040204" pitchFamily="50" charset="-128"/>
                          <a:ea typeface="Meiryo UI" panose="020B0604030504040204" pitchFamily="50" charset="-128"/>
                        </a:rPr>
                        <a:t>R4.3</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sz="1100" b="0" i="0" u="none" strike="noStrike" dirty="0" smtClean="0">
                          <a:solidFill>
                            <a:srgbClr val="000000"/>
                          </a:solidFill>
                          <a:effectLst/>
                          <a:latin typeface="Meiryo UI" panose="020B0604030504040204" pitchFamily="50" charset="-128"/>
                          <a:ea typeface="Meiryo UI" panose="020B0604030504040204" pitchFamily="50" charset="-128"/>
                        </a:rPr>
                        <a:t>R5.3</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01147535"/>
                  </a:ext>
                </a:extLst>
              </a:tr>
              <a:tr h="273192">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身体障がい者手帳</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389,003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385,134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380,485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377,667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375,582</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6485612"/>
                  </a:ext>
                </a:extLst>
              </a:tr>
              <a:tr h="273192">
                <a:tc>
                  <a:txBody>
                    <a:bodyPr/>
                    <a:lstStyle/>
                    <a:p>
                      <a:pPr algn="ctr"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療育手帳</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85,487</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88,930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91,962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95,624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100,261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4919842"/>
                  </a:ext>
                </a:extLst>
              </a:tr>
              <a:tr h="284119">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精神障がい者保健福祉手帳</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92,637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100,109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104,629</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111,415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119,115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593357676"/>
                  </a:ext>
                </a:extLst>
              </a:tr>
              <a:tr h="284119">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567,127</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574,173</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577,076</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584,706</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594,958</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869846"/>
                  </a:ext>
                </a:extLst>
              </a:tr>
            </a:tbl>
          </a:graphicData>
        </a:graphic>
      </p:graphicFrame>
      <p:sp>
        <p:nvSpPr>
          <p:cNvPr id="14" name="テキスト ボックス 13">
            <a:extLst>
              <a:ext uri="{FF2B5EF4-FFF2-40B4-BE49-F238E27FC236}">
                <a16:creationId xmlns:a16="http://schemas.microsoft.com/office/drawing/2014/main" id="{D6D1F85C-2D12-470F-A66D-7E699DAA0606}"/>
              </a:ext>
            </a:extLst>
          </p:cNvPr>
          <p:cNvSpPr txBox="1"/>
          <p:nvPr/>
        </p:nvSpPr>
        <p:spPr>
          <a:xfrm>
            <a:off x="7685704" y="2308556"/>
            <a:ext cx="848696" cy="261610"/>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rPr>
              <a:t>単位：人</a:t>
            </a:r>
            <a:endParaRPr lang="en-US" altLang="ja-JP" sz="110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829E7AEE-57F5-4EE0-AF81-00A2E08C6093}"/>
              </a:ext>
            </a:extLst>
          </p:cNvPr>
          <p:cNvSpPr txBox="1"/>
          <p:nvPr/>
        </p:nvSpPr>
        <p:spPr>
          <a:xfrm>
            <a:off x="1027278" y="5809375"/>
            <a:ext cx="1690226" cy="261610"/>
          </a:xfrm>
          <a:prstGeom prst="rect">
            <a:avLst/>
          </a:prstGeom>
          <a:noFill/>
        </p:spPr>
        <p:txBody>
          <a:bodyPr wrap="square" rtlCol="0">
            <a:spAutoFit/>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身体障がい者手帳</a:t>
            </a:r>
          </a:p>
        </p:txBody>
      </p:sp>
      <p:sp>
        <p:nvSpPr>
          <p:cNvPr id="18" name="テキスト ボックス 17">
            <a:extLst>
              <a:ext uri="{FF2B5EF4-FFF2-40B4-BE49-F238E27FC236}">
                <a16:creationId xmlns:a16="http://schemas.microsoft.com/office/drawing/2014/main" id="{8CEBF698-5B9F-4DA9-AE53-26EB2DB77472}"/>
              </a:ext>
            </a:extLst>
          </p:cNvPr>
          <p:cNvSpPr txBox="1"/>
          <p:nvPr/>
        </p:nvSpPr>
        <p:spPr>
          <a:xfrm>
            <a:off x="3877175" y="5809375"/>
            <a:ext cx="1690226" cy="261610"/>
          </a:xfrm>
          <a:prstGeom prst="rect">
            <a:avLst/>
          </a:prstGeom>
          <a:noFill/>
        </p:spPr>
        <p:txBody>
          <a:bodyPr wrap="square" rtlCol="0">
            <a:spAutoFit/>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療育手帳</a:t>
            </a:r>
          </a:p>
        </p:txBody>
      </p:sp>
      <p:sp>
        <p:nvSpPr>
          <p:cNvPr id="19" name="テキスト ボックス 18">
            <a:extLst>
              <a:ext uri="{FF2B5EF4-FFF2-40B4-BE49-F238E27FC236}">
                <a16:creationId xmlns:a16="http://schemas.microsoft.com/office/drawing/2014/main" id="{8259EC9A-8ADC-4E20-AE74-948DDD5EEA87}"/>
              </a:ext>
            </a:extLst>
          </p:cNvPr>
          <p:cNvSpPr txBox="1"/>
          <p:nvPr/>
        </p:nvSpPr>
        <p:spPr>
          <a:xfrm>
            <a:off x="6614777" y="5796195"/>
            <a:ext cx="2141853" cy="261610"/>
          </a:xfrm>
          <a:prstGeom prst="rect">
            <a:avLst/>
          </a:prstGeom>
          <a:noFill/>
        </p:spPr>
        <p:txBody>
          <a:bodyPr wrap="square" rtlCol="0">
            <a:spAutoFit/>
          </a:bodyPr>
          <a:lstStyle/>
          <a:p>
            <a:pPr marL="0" algn="ctr" rtl="0" eaLnBrk="1" fontAlgn="ctr" latinLnBrk="0" hangingPunct="1">
              <a:spcBef>
                <a:spcPts val="0"/>
              </a:spcBef>
              <a:spcAft>
                <a:spcPts val="0"/>
              </a:spcAft>
            </a:pPr>
            <a:r>
              <a:rPr kumimoji="1" lang="ja-JP" altLang="ja-JP" sz="1100" b="0" i="0" u="none" strike="noStrike" kern="1200" dirty="0">
                <a:solidFill>
                  <a:srgbClr val="000000"/>
                </a:solidFill>
                <a:effectLst/>
                <a:latin typeface="Meiryo UI" panose="020B0604030504040204" pitchFamily="50" charset="-128"/>
                <a:ea typeface="Meiryo UI" panose="020B0604030504040204" pitchFamily="50" charset="-128"/>
              </a:rPr>
              <a:t>精神障がい者保健福祉手帳</a:t>
            </a:r>
            <a:endParaRPr lang="ja-JP" altLang="ja-JP" sz="1800" b="0" i="0" u="none" strike="noStrike" dirty="0">
              <a:effectLst/>
              <a:latin typeface="Arial" panose="020B0604020202020204" pitchFamily="34" charset="0"/>
            </a:endParaRPr>
          </a:p>
        </p:txBody>
      </p:sp>
      <p:graphicFrame>
        <p:nvGraphicFramePr>
          <p:cNvPr id="12" name="グラフ 11">
            <a:extLst>
              <a:ext uri="{FF2B5EF4-FFF2-40B4-BE49-F238E27FC236}">
                <a16:creationId xmlns:a16="http://schemas.microsoft.com/office/drawing/2014/main" id="{76D32445-26C3-40FC-93E2-1CD6400C069C}"/>
              </a:ext>
            </a:extLst>
          </p:cNvPr>
          <p:cNvGraphicFramePr>
            <a:graphicFrameLocks/>
          </p:cNvGraphicFramePr>
          <p:nvPr>
            <p:extLst>
              <p:ext uri="{D42A27DB-BD31-4B8C-83A1-F6EECF244321}">
                <p14:modId xmlns:p14="http://schemas.microsoft.com/office/powerpoint/2010/main" val="2962783164"/>
              </p:ext>
            </p:extLst>
          </p:nvPr>
        </p:nvGraphicFramePr>
        <p:xfrm>
          <a:off x="82782" y="3019377"/>
          <a:ext cx="8978435" cy="277681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58848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8"/>
          <p:cNvSpPr>
            <a:spLocks noGrp="1"/>
          </p:cNvSpPr>
          <p:nvPr>
            <p:ph type="sldNum" sz="quarter" idx="12"/>
          </p:nvPr>
        </p:nvSpPr>
        <p:spPr/>
        <p:txBody>
          <a:bodyPr/>
          <a:lstStyle/>
          <a:p>
            <a:fld id="{F7C2ABA0-2C79-4E71-91B6-07983140A210}" type="slidenum">
              <a:rPr kumimoji="1" lang="ja-JP" altLang="en-US" smtClean="0"/>
              <a:t>5</a:t>
            </a:fld>
            <a:endParaRPr kumimoji="1" lang="ja-JP" altLang="en-US" dirty="0"/>
          </a:p>
        </p:txBody>
      </p:sp>
      <p:sp>
        <p:nvSpPr>
          <p:cNvPr id="13" name="テキスト ボックス 12"/>
          <p:cNvSpPr txBox="1"/>
          <p:nvPr/>
        </p:nvSpPr>
        <p:spPr>
          <a:xfrm>
            <a:off x="1395576" y="532776"/>
            <a:ext cx="6683899" cy="338554"/>
          </a:xfrm>
          <a:prstGeom prst="rect">
            <a:avLst/>
          </a:prstGeom>
          <a:noFill/>
        </p:spPr>
        <p:txBody>
          <a:bodyPr wrap="square" rtlCol="0">
            <a:spAutoFit/>
          </a:bodyPr>
          <a:lstStyle/>
          <a:p>
            <a:pPr algn="ctr"/>
            <a:r>
              <a:rPr lang="ja-JP" altLang="en-US" sz="1600" b="1" dirty="0" smtClean="0">
                <a:latin typeface="Meiryo UI" panose="020B0604030504040204" pitchFamily="50" charset="-128"/>
                <a:ea typeface="Meiryo UI" panose="020B0604030504040204" pitchFamily="50" charset="-128"/>
              </a:rPr>
              <a:t>各年度</a:t>
            </a:r>
            <a:r>
              <a:rPr lang="ja-JP" altLang="en-US" sz="1600" b="1" dirty="0">
                <a:latin typeface="Meiryo UI" panose="020B0604030504040204" pitchFamily="50" charset="-128"/>
                <a:ea typeface="Meiryo UI" panose="020B0604030504040204" pitchFamily="50" charset="-128"/>
              </a:rPr>
              <a:t>４</a:t>
            </a:r>
            <a:r>
              <a:rPr lang="ja-JP" altLang="en-US" sz="1600" b="1" dirty="0" smtClean="0">
                <a:latin typeface="Meiryo UI" panose="020B0604030504040204" pitchFamily="50" charset="-128"/>
                <a:ea typeface="Meiryo UI" panose="020B0604030504040204" pitchFamily="50" charset="-128"/>
              </a:rPr>
              <a:t>月</a:t>
            </a:r>
            <a:r>
              <a:rPr lang="ja-JP" altLang="en-US" sz="1600" b="1" dirty="0">
                <a:latin typeface="Meiryo UI" panose="020B0604030504040204" pitchFamily="50" charset="-128"/>
                <a:ea typeface="Meiryo UI" panose="020B0604030504040204" pitchFamily="50" charset="-128"/>
              </a:rPr>
              <a:t>１日時点での就労系サービスの利用者数</a:t>
            </a:r>
            <a:r>
              <a:rPr lang="ja-JP" altLang="en-US" sz="1600" dirty="0">
                <a:latin typeface="Meiryo UI" panose="020B0604030504040204" pitchFamily="50" charset="-128"/>
                <a:ea typeface="Meiryo UI" panose="020B0604030504040204" pitchFamily="50" charset="-128"/>
              </a:rPr>
              <a:t>（府内事業所ベース）</a:t>
            </a:r>
            <a:endParaRPr lang="en-US" altLang="ja-JP" sz="16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469579" y="425054"/>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6866021" y="2626183"/>
            <a:ext cx="1378424" cy="230832"/>
          </a:xfrm>
          <a:prstGeom prst="rect">
            <a:avLst/>
          </a:prstGeom>
          <a:noFill/>
        </p:spPr>
        <p:txBody>
          <a:bodyPr wrap="square" rtlCol="0">
            <a:spAutoFit/>
          </a:bodyPr>
          <a:lstStyle/>
          <a:p>
            <a:r>
              <a:rPr kumimoji="1" lang="ja-JP" altLang="en-US" sz="900" dirty="0"/>
              <a:t>単位：人</a:t>
            </a:r>
          </a:p>
        </p:txBody>
      </p:sp>
      <p:graphicFrame>
        <p:nvGraphicFramePr>
          <p:cNvPr id="5" name="表 4">
            <a:extLst>
              <a:ext uri="{FF2B5EF4-FFF2-40B4-BE49-F238E27FC236}">
                <a16:creationId xmlns:a16="http://schemas.microsoft.com/office/drawing/2014/main" id="{0239C3ED-0425-468D-83AB-241E4FFA876C}"/>
              </a:ext>
            </a:extLst>
          </p:cNvPr>
          <p:cNvGraphicFramePr>
            <a:graphicFrameLocks noGrp="1"/>
          </p:cNvGraphicFramePr>
          <p:nvPr>
            <p:extLst>
              <p:ext uri="{D42A27DB-BD31-4B8C-83A1-F6EECF244321}">
                <p14:modId xmlns:p14="http://schemas.microsoft.com/office/powerpoint/2010/main" val="840732592"/>
              </p:ext>
            </p:extLst>
          </p:nvPr>
        </p:nvGraphicFramePr>
        <p:xfrm>
          <a:off x="2053055" y="1197721"/>
          <a:ext cx="4812966" cy="1660608"/>
        </p:xfrm>
        <a:graphic>
          <a:graphicData uri="http://schemas.openxmlformats.org/drawingml/2006/table">
            <a:tbl>
              <a:tblPr/>
              <a:tblGrid>
                <a:gridCol w="1480913">
                  <a:extLst>
                    <a:ext uri="{9D8B030D-6E8A-4147-A177-3AD203B41FA5}">
                      <a16:colId xmlns:a16="http://schemas.microsoft.com/office/drawing/2014/main" val="1382636714"/>
                    </a:ext>
                  </a:extLst>
                </a:gridCol>
                <a:gridCol w="683498">
                  <a:extLst>
                    <a:ext uri="{9D8B030D-6E8A-4147-A177-3AD203B41FA5}">
                      <a16:colId xmlns:a16="http://schemas.microsoft.com/office/drawing/2014/main" val="2098753522"/>
                    </a:ext>
                  </a:extLst>
                </a:gridCol>
                <a:gridCol w="683498">
                  <a:extLst>
                    <a:ext uri="{9D8B030D-6E8A-4147-A177-3AD203B41FA5}">
                      <a16:colId xmlns:a16="http://schemas.microsoft.com/office/drawing/2014/main" val="2824523409"/>
                    </a:ext>
                  </a:extLst>
                </a:gridCol>
                <a:gridCol w="683498">
                  <a:extLst>
                    <a:ext uri="{9D8B030D-6E8A-4147-A177-3AD203B41FA5}">
                      <a16:colId xmlns:a16="http://schemas.microsoft.com/office/drawing/2014/main" val="3669535466"/>
                    </a:ext>
                  </a:extLst>
                </a:gridCol>
                <a:gridCol w="683498">
                  <a:extLst>
                    <a:ext uri="{9D8B030D-6E8A-4147-A177-3AD203B41FA5}">
                      <a16:colId xmlns:a16="http://schemas.microsoft.com/office/drawing/2014/main" val="2161309304"/>
                    </a:ext>
                  </a:extLst>
                </a:gridCol>
                <a:gridCol w="598061">
                  <a:extLst>
                    <a:ext uri="{9D8B030D-6E8A-4147-A177-3AD203B41FA5}">
                      <a16:colId xmlns:a16="http://schemas.microsoft.com/office/drawing/2014/main" val="3206041889"/>
                    </a:ext>
                  </a:extLst>
                </a:gridCol>
              </a:tblGrid>
              <a:tr h="273126">
                <a:tc>
                  <a:txBody>
                    <a:bodyPr/>
                    <a:lstStyle/>
                    <a:p>
                      <a:pPr algn="ctr" fontAlgn="b"/>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b"/>
                      <a:r>
                        <a:rPr lang="en-US" sz="1100" b="0" i="0" u="none" strike="noStrike" dirty="0" smtClean="0">
                          <a:solidFill>
                            <a:srgbClr val="000000"/>
                          </a:solidFill>
                          <a:effectLst/>
                          <a:latin typeface="Meiryo UI" panose="020B0604030504040204" pitchFamily="50" charset="-128"/>
                          <a:ea typeface="Meiryo UI" panose="020B0604030504040204" pitchFamily="50" charset="-128"/>
                        </a:rPr>
                        <a:t>H31.4</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b"/>
                      <a:r>
                        <a:rPr lang="en-US" sz="1100" b="0" i="0" u="none" strike="noStrike" dirty="0" smtClean="0">
                          <a:solidFill>
                            <a:srgbClr val="000000"/>
                          </a:solidFill>
                          <a:effectLst/>
                          <a:latin typeface="Meiryo UI" panose="020B0604030504040204" pitchFamily="50" charset="-128"/>
                          <a:ea typeface="Meiryo UI" panose="020B0604030504040204" pitchFamily="50" charset="-128"/>
                        </a:rPr>
                        <a:t>R2.4</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b"/>
                      <a:r>
                        <a:rPr lang="en-US" sz="1100" b="0" i="0" u="none" strike="noStrike" dirty="0" smtClean="0">
                          <a:solidFill>
                            <a:srgbClr val="000000"/>
                          </a:solidFill>
                          <a:effectLst/>
                          <a:latin typeface="Meiryo UI" panose="020B0604030504040204" pitchFamily="50" charset="-128"/>
                          <a:ea typeface="Meiryo UI" panose="020B0604030504040204" pitchFamily="50" charset="-128"/>
                        </a:rPr>
                        <a:t>R3.4</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b"/>
                      <a:r>
                        <a:rPr lang="en-US" sz="1100" b="0" i="0" u="none" strike="noStrike" dirty="0" smtClean="0">
                          <a:solidFill>
                            <a:srgbClr val="000000"/>
                          </a:solidFill>
                          <a:effectLst/>
                          <a:latin typeface="Meiryo UI" panose="020B0604030504040204" pitchFamily="50" charset="-128"/>
                          <a:ea typeface="Meiryo UI" panose="020B0604030504040204" pitchFamily="50" charset="-128"/>
                        </a:rPr>
                        <a:t>R4.4</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b"/>
                      <a:r>
                        <a:rPr lang="en-US" sz="1100" b="0" i="0" u="none" strike="noStrike" dirty="0" smtClean="0">
                          <a:solidFill>
                            <a:srgbClr val="000000"/>
                          </a:solidFill>
                          <a:effectLst/>
                          <a:latin typeface="Meiryo UI" panose="020B0604030504040204" pitchFamily="50" charset="-128"/>
                          <a:ea typeface="Meiryo UI" panose="020B0604030504040204" pitchFamily="50" charset="-128"/>
                        </a:rPr>
                        <a:t>R5.4</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645207343"/>
                  </a:ext>
                </a:extLst>
              </a:tr>
              <a:tr h="273126">
                <a:tc>
                  <a:txBody>
                    <a:bodyPr/>
                    <a:lstStyle/>
                    <a:p>
                      <a:pPr algn="ctr" fontAlgn="b"/>
                      <a:r>
                        <a:rPr lang="ja-JP" altLang="en-US" sz="1100" b="0" i="0" u="none" strike="noStrike">
                          <a:solidFill>
                            <a:srgbClr val="000000"/>
                          </a:solidFill>
                          <a:effectLst/>
                          <a:latin typeface="Meiryo UI" panose="020B0604030504040204" pitchFamily="50" charset="-128"/>
                          <a:ea typeface="Meiryo UI" panose="020B0604030504040204" pitchFamily="50" charset="-128"/>
                        </a:rPr>
                        <a:t>就労移行支援</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3,390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3,760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3,841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3,835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3,801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5507"/>
                  </a:ext>
                </a:extLst>
              </a:tr>
              <a:tr h="273126">
                <a:tc>
                  <a:txBody>
                    <a:bodyPr/>
                    <a:lstStyle/>
                    <a:p>
                      <a:pPr algn="ctr" fontAlgn="b"/>
                      <a:r>
                        <a:rPr lang="ja-JP" altLang="en-US" sz="1100" b="0" i="0" u="none" strike="noStrike">
                          <a:solidFill>
                            <a:srgbClr val="000000"/>
                          </a:solidFill>
                          <a:effectLst/>
                          <a:latin typeface="Meiryo UI" panose="020B0604030504040204" pitchFamily="50" charset="-128"/>
                          <a:ea typeface="Meiryo UI" panose="020B0604030504040204" pitchFamily="50" charset="-128"/>
                        </a:rPr>
                        <a:t>就労継続支援</a:t>
                      </a:r>
                      <a:r>
                        <a:rPr lang="en-US" sz="1100" b="0" i="0" u="none" strike="noStrike">
                          <a:solidFill>
                            <a:srgbClr val="000000"/>
                          </a:solidFill>
                          <a:effectLst/>
                          <a:latin typeface="Meiryo UI" panose="020B0604030504040204" pitchFamily="50" charset="-128"/>
                          <a:ea typeface="Meiryo UI" panose="020B0604030504040204" pitchFamily="50" charset="-128"/>
                        </a:rPr>
                        <a:t>Ａ</a:t>
                      </a:r>
                      <a:r>
                        <a:rPr lang="ja-JP" altLang="en-US" sz="1100" b="0" i="0" u="none" strike="noStrike">
                          <a:solidFill>
                            <a:srgbClr val="000000"/>
                          </a:solidFill>
                          <a:effectLst/>
                          <a:latin typeface="Meiryo UI" panose="020B0604030504040204" pitchFamily="50" charset="-128"/>
                          <a:ea typeface="Meiryo UI" panose="020B0604030504040204" pitchFamily="50" charset="-128"/>
                        </a:rPr>
                        <a:t>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5,750</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6,291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6,904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7,680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8,303</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921399"/>
                  </a:ext>
                </a:extLst>
              </a:tr>
              <a:tr h="273126">
                <a:tc>
                  <a:txBody>
                    <a:bodyPr/>
                    <a:lstStyle/>
                    <a:p>
                      <a:pPr algn="ctr" fontAlgn="b"/>
                      <a:r>
                        <a:rPr lang="ja-JP" altLang="en-US" sz="1100" b="0" i="0" u="none" strike="noStrike">
                          <a:solidFill>
                            <a:srgbClr val="000000"/>
                          </a:solidFill>
                          <a:effectLst/>
                          <a:latin typeface="Meiryo UI" panose="020B0604030504040204" pitchFamily="50" charset="-128"/>
                          <a:ea typeface="Meiryo UI" panose="020B0604030504040204" pitchFamily="50" charset="-128"/>
                        </a:rPr>
                        <a:t>就労継続支援</a:t>
                      </a:r>
                      <a:r>
                        <a:rPr lang="en-US" sz="1100" b="0" i="0" u="none" strike="noStrike">
                          <a:solidFill>
                            <a:srgbClr val="000000"/>
                          </a:solidFill>
                          <a:effectLst/>
                          <a:latin typeface="Meiryo UI" panose="020B0604030504040204" pitchFamily="50" charset="-128"/>
                          <a:ea typeface="Meiryo UI" panose="020B0604030504040204" pitchFamily="50" charset="-128"/>
                        </a:rPr>
                        <a:t>Ｂ</a:t>
                      </a:r>
                      <a:r>
                        <a:rPr lang="ja-JP" altLang="en-US" sz="1100" b="0" i="0" u="none" strike="noStrike">
                          <a:solidFill>
                            <a:srgbClr val="000000"/>
                          </a:solidFill>
                          <a:effectLst/>
                          <a:latin typeface="Meiryo UI" panose="020B0604030504040204" pitchFamily="50" charset="-128"/>
                          <a:ea typeface="Meiryo UI" panose="020B0604030504040204" pitchFamily="50" charset="-128"/>
                        </a:rPr>
                        <a:t>型</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16,564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17,959</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20,436</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23,344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26,501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8193678"/>
                  </a:ext>
                </a:extLst>
              </a:tr>
              <a:tr h="284052">
                <a:tc>
                  <a:txBody>
                    <a:bodyPr/>
                    <a:lstStyle/>
                    <a:p>
                      <a:pPr algn="ctr" fontAlgn="b"/>
                      <a:r>
                        <a:rPr lang="zh-CN" altLang="en-US" sz="1100" b="0" i="0" u="none" strike="noStrike">
                          <a:solidFill>
                            <a:srgbClr val="000000"/>
                          </a:solidFill>
                          <a:effectLst/>
                          <a:latin typeface="Meiryo UI" panose="020B0604030504040204" pitchFamily="50" charset="-128"/>
                          <a:ea typeface="Meiryo UI" panose="020B0604030504040204" pitchFamily="50" charset="-128"/>
                        </a:rPr>
                        <a:t>就労定着支援</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1,207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1,410</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1,502</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1,666</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178166679"/>
                  </a:ext>
                </a:extLst>
              </a:tr>
              <a:tr h="284052">
                <a:tc>
                  <a:txBody>
                    <a:bodyPr/>
                    <a:lstStyle/>
                    <a:p>
                      <a:pPr algn="ctr" fontAlgn="b"/>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25,704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29,217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32,591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a:solidFill>
                            <a:srgbClr val="000000"/>
                          </a:solidFill>
                          <a:effectLst/>
                          <a:latin typeface="Meiryo UI" panose="020B0604030504040204" pitchFamily="50" charset="-128"/>
                          <a:ea typeface="Meiryo UI" panose="020B0604030504040204" pitchFamily="50" charset="-128"/>
                        </a:rPr>
                        <a:t>36,361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40,271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2384354"/>
                  </a:ext>
                </a:extLst>
              </a:tr>
            </a:tbl>
          </a:graphicData>
        </a:graphic>
      </p:graphicFrame>
      <p:sp>
        <p:nvSpPr>
          <p:cNvPr id="11" name="テキスト ボックス 10">
            <a:extLst>
              <a:ext uri="{FF2B5EF4-FFF2-40B4-BE49-F238E27FC236}">
                <a16:creationId xmlns:a16="http://schemas.microsoft.com/office/drawing/2014/main" id="{829E7AEE-57F5-4EE0-AF81-00A2E08C6093}"/>
              </a:ext>
            </a:extLst>
          </p:cNvPr>
          <p:cNvSpPr txBox="1"/>
          <p:nvPr/>
        </p:nvSpPr>
        <p:spPr>
          <a:xfrm>
            <a:off x="910494" y="6231662"/>
            <a:ext cx="1690226" cy="261610"/>
          </a:xfrm>
          <a:prstGeom prst="rect">
            <a:avLst/>
          </a:prstGeom>
          <a:noFill/>
        </p:spPr>
        <p:txBody>
          <a:bodyPr wrap="square" rtlCol="0">
            <a:spAutoFit/>
          </a:bodyPr>
          <a:lstStyle/>
          <a:p>
            <a:pPr algn="ctr" font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就労移行支援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829E7AEE-57F5-4EE0-AF81-00A2E08C6093}"/>
              </a:ext>
            </a:extLst>
          </p:cNvPr>
          <p:cNvSpPr txBox="1"/>
          <p:nvPr/>
        </p:nvSpPr>
        <p:spPr>
          <a:xfrm>
            <a:off x="2839109" y="6231662"/>
            <a:ext cx="1690226" cy="261610"/>
          </a:xfrm>
          <a:prstGeom prst="rect">
            <a:avLst/>
          </a:prstGeom>
          <a:noFill/>
        </p:spPr>
        <p:txBody>
          <a:bodyPr wrap="square" rtlCol="0">
            <a:spAutoFit/>
          </a:bodyPr>
          <a:lstStyle/>
          <a:p>
            <a:pPr algn="ctr" font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就労継続支援Ａ型</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829E7AEE-57F5-4EE0-AF81-00A2E08C6093}"/>
              </a:ext>
            </a:extLst>
          </p:cNvPr>
          <p:cNvSpPr txBox="1"/>
          <p:nvPr/>
        </p:nvSpPr>
        <p:spPr>
          <a:xfrm>
            <a:off x="5032920" y="6231662"/>
            <a:ext cx="1690226" cy="261610"/>
          </a:xfrm>
          <a:prstGeom prst="rect">
            <a:avLst/>
          </a:prstGeom>
          <a:noFill/>
        </p:spPr>
        <p:txBody>
          <a:bodyPr wrap="square" rtlCol="0">
            <a:spAutoFit/>
          </a:bodyPr>
          <a:lstStyle/>
          <a:p>
            <a:pPr algn="ctr" fontAlgn="ctr"/>
            <a:r>
              <a:rPr lang="ja-JP" altLang="en-US" sz="1100" dirty="0">
                <a:solidFill>
                  <a:srgbClr val="000000"/>
                </a:solidFill>
                <a:latin typeface="Meiryo UI" panose="020B0604030504040204" pitchFamily="50" charset="-128"/>
                <a:ea typeface="Meiryo UI" panose="020B0604030504040204" pitchFamily="50" charset="-128"/>
              </a:rPr>
              <a:t>就労継続支援</a:t>
            </a:r>
            <a:r>
              <a:rPr lang="ja-JP" altLang="en-US" sz="1100" dirty="0" smtClean="0">
                <a:solidFill>
                  <a:srgbClr val="000000"/>
                </a:solidFill>
                <a:latin typeface="Meiryo UI" panose="020B0604030504040204" pitchFamily="50" charset="-128"/>
                <a:ea typeface="Meiryo UI" panose="020B0604030504040204" pitchFamily="50" charset="-128"/>
              </a:rPr>
              <a:t>Ｂ型</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829E7AEE-57F5-4EE0-AF81-00A2E08C6093}"/>
              </a:ext>
            </a:extLst>
          </p:cNvPr>
          <p:cNvSpPr txBox="1"/>
          <p:nvPr/>
        </p:nvSpPr>
        <p:spPr>
          <a:xfrm>
            <a:off x="7136926" y="6231662"/>
            <a:ext cx="1690226" cy="261610"/>
          </a:xfrm>
          <a:prstGeom prst="rect">
            <a:avLst/>
          </a:prstGeom>
          <a:noFill/>
        </p:spPr>
        <p:txBody>
          <a:bodyPr wrap="square" rtlCol="0">
            <a:spAutoFit/>
          </a:bodyPr>
          <a:lstStyle/>
          <a:p>
            <a:pPr algn="ctr" fontAlgn="ctr"/>
            <a:r>
              <a:rPr lang="ja-JP" altLang="en-US" sz="1100" dirty="0" smtClean="0">
                <a:solidFill>
                  <a:srgbClr val="000000"/>
                </a:solidFill>
                <a:latin typeface="Meiryo UI" panose="020B0604030504040204" pitchFamily="50" charset="-128"/>
                <a:ea typeface="Meiryo UI" panose="020B0604030504040204" pitchFamily="50" charset="-128"/>
              </a:rPr>
              <a:t>就労定着支援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p:txBody>
      </p:sp>
      <p:graphicFrame>
        <p:nvGraphicFramePr>
          <p:cNvPr id="16" name="グラフ 15">
            <a:extLst>
              <a:ext uri="{FF2B5EF4-FFF2-40B4-BE49-F238E27FC236}">
                <a16:creationId xmlns:a16="http://schemas.microsoft.com/office/drawing/2014/main" id="{2841340B-D029-4634-B5C6-7775DD372F22}"/>
              </a:ext>
            </a:extLst>
          </p:cNvPr>
          <p:cNvGraphicFramePr>
            <a:graphicFrameLocks/>
          </p:cNvGraphicFramePr>
          <p:nvPr>
            <p:extLst>
              <p:ext uri="{D42A27DB-BD31-4B8C-83A1-F6EECF244321}">
                <p14:modId xmlns:p14="http://schemas.microsoft.com/office/powerpoint/2010/main" val="2669900543"/>
              </p:ext>
            </p:extLst>
          </p:nvPr>
        </p:nvGraphicFramePr>
        <p:xfrm>
          <a:off x="181852" y="3429000"/>
          <a:ext cx="8694965"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18251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7C2ABA0-2C79-4E71-91B6-07983140A210}" type="slidenum">
              <a:rPr kumimoji="1" lang="ja-JP" altLang="en-US" smtClean="0"/>
              <a:t>6</a:t>
            </a:fld>
            <a:endParaRPr kumimoji="1" lang="ja-JP" altLang="en-US"/>
          </a:p>
        </p:txBody>
      </p:sp>
      <p:sp>
        <p:nvSpPr>
          <p:cNvPr id="3" name="テキスト ボックス 2"/>
          <p:cNvSpPr txBox="1"/>
          <p:nvPr/>
        </p:nvSpPr>
        <p:spPr>
          <a:xfrm>
            <a:off x="314325" y="152401"/>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1230050" y="242318"/>
            <a:ext cx="6683899" cy="338554"/>
          </a:xfrm>
          <a:prstGeom prst="rect">
            <a:avLst/>
          </a:prstGeom>
          <a:noFill/>
        </p:spPr>
        <p:txBody>
          <a:bodyPr wrap="square" rtlCol="0">
            <a:spAutoFit/>
          </a:bodyPr>
          <a:lstStyle/>
          <a:p>
            <a:pPr algn="ctr"/>
            <a:r>
              <a:rPr lang="ja-JP" altLang="en-US" sz="1600" b="1" dirty="0" smtClean="0">
                <a:latin typeface="Meiryo UI" panose="020B0604030504040204" pitchFamily="50" charset="-128"/>
                <a:ea typeface="Meiryo UI" panose="020B0604030504040204" pitchFamily="50" charset="-128"/>
              </a:rPr>
              <a:t>事業所種別・障がい種別利用者数（令和５年４月１日時点）</a:t>
            </a:r>
            <a:endParaRPr lang="en-US" altLang="ja-JP" sz="1600" b="1" dirty="0">
              <a:latin typeface="Meiryo UI" panose="020B0604030504040204" pitchFamily="50" charset="-128"/>
              <a:ea typeface="Meiryo UI" panose="020B0604030504040204" pitchFamily="50" charset="-128"/>
            </a:endParaRPr>
          </a:p>
        </p:txBody>
      </p:sp>
      <p:graphicFrame>
        <p:nvGraphicFramePr>
          <p:cNvPr id="5" name="グラフ 4"/>
          <p:cNvGraphicFramePr>
            <a:graphicFrameLocks/>
          </p:cNvGraphicFramePr>
          <p:nvPr>
            <p:extLst>
              <p:ext uri="{D42A27DB-BD31-4B8C-83A1-F6EECF244321}">
                <p14:modId xmlns:p14="http://schemas.microsoft.com/office/powerpoint/2010/main" val="2185920411"/>
              </p:ext>
            </p:extLst>
          </p:nvPr>
        </p:nvGraphicFramePr>
        <p:xfrm>
          <a:off x="70111" y="1060452"/>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p:cNvGraphicFramePr>
            <a:graphicFrameLocks/>
          </p:cNvGraphicFramePr>
          <p:nvPr>
            <p:extLst>
              <p:ext uri="{D42A27DB-BD31-4B8C-83A1-F6EECF244321}">
                <p14:modId xmlns:p14="http://schemas.microsoft.com/office/powerpoint/2010/main" val="2251241287"/>
              </p:ext>
            </p:extLst>
          </p:nvPr>
        </p:nvGraphicFramePr>
        <p:xfrm>
          <a:off x="4571999" y="3890964"/>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グラフ 8"/>
          <p:cNvGraphicFramePr>
            <a:graphicFrameLocks/>
          </p:cNvGraphicFramePr>
          <p:nvPr>
            <p:extLst>
              <p:ext uri="{D42A27DB-BD31-4B8C-83A1-F6EECF244321}">
                <p14:modId xmlns:p14="http://schemas.microsoft.com/office/powerpoint/2010/main" val="1857441953"/>
              </p:ext>
            </p:extLst>
          </p:nvPr>
        </p:nvGraphicFramePr>
        <p:xfrm>
          <a:off x="4403985" y="1060452"/>
          <a:ext cx="4572000" cy="27432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0" name="グラフ 9"/>
          <p:cNvGraphicFramePr>
            <a:graphicFrameLocks/>
          </p:cNvGraphicFramePr>
          <p:nvPr>
            <p:extLst>
              <p:ext uri="{D42A27DB-BD31-4B8C-83A1-F6EECF244321}">
                <p14:modId xmlns:p14="http://schemas.microsoft.com/office/powerpoint/2010/main" val="4255917421"/>
              </p:ext>
            </p:extLst>
          </p:nvPr>
        </p:nvGraphicFramePr>
        <p:xfrm>
          <a:off x="314325" y="3890964"/>
          <a:ext cx="4381500" cy="27432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091800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8"/>
          <p:cNvSpPr>
            <a:spLocks noGrp="1"/>
          </p:cNvSpPr>
          <p:nvPr>
            <p:ph type="sldNum" sz="quarter" idx="12"/>
          </p:nvPr>
        </p:nvSpPr>
        <p:spPr/>
        <p:txBody>
          <a:bodyPr/>
          <a:lstStyle/>
          <a:p>
            <a:fld id="{F7C2ABA0-2C79-4E71-91B6-07983140A210}" type="slidenum">
              <a:rPr kumimoji="1" lang="ja-JP" altLang="en-US" smtClean="0"/>
              <a:t>7</a:t>
            </a:fld>
            <a:endParaRPr kumimoji="1" lang="ja-JP" altLang="en-US" dirty="0"/>
          </a:p>
        </p:txBody>
      </p:sp>
      <p:sp>
        <p:nvSpPr>
          <p:cNvPr id="13" name="テキスト ボックス 12"/>
          <p:cNvSpPr txBox="1"/>
          <p:nvPr/>
        </p:nvSpPr>
        <p:spPr>
          <a:xfrm>
            <a:off x="3032716" y="946276"/>
            <a:ext cx="3078567" cy="338554"/>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rPr>
              <a:t>就労系サービスの事業所数の推移</a:t>
            </a:r>
            <a:endParaRPr lang="en-US" altLang="ja-JP" sz="1600"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7350503" y="5914134"/>
            <a:ext cx="1603429" cy="261610"/>
          </a:xfrm>
          <a:prstGeom prst="rect">
            <a:avLst/>
          </a:prstGeom>
          <a:noFill/>
        </p:spPr>
        <p:txBody>
          <a:bodyPr wrap="square" rtlCol="0">
            <a:spAutoFit/>
          </a:bodyPr>
          <a:lstStyle/>
          <a:p>
            <a:r>
              <a:rPr lang="ja-JP" altLang="en-US" sz="1100" dirty="0">
                <a:latin typeface="Meiryo UI" panose="020B0604030504040204" pitchFamily="50" charset="-128"/>
                <a:ea typeface="Meiryo UI" panose="020B0604030504040204" pitchFamily="50" charset="-128"/>
              </a:rPr>
              <a:t>出典：国保連データ</a:t>
            </a:r>
            <a:endParaRPr lang="en-US" altLang="ja-JP" sz="1100"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7606167" y="2027860"/>
            <a:ext cx="1366080" cy="276999"/>
          </a:xfrm>
          <a:prstGeom prst="rect">
            <a:avLst/>
          </a:prstGeom>
          <a:solidFill>
            <a:schemeClr val="bg1"/>
          </a:solidFill>
          <a:ln w="50800" cmpd="dbl">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就労継続支援</a:t>
            </a:r>
            <a:r>
              <a:rPr kumimoji="1" lang="en-US" altLang="ja-JP" sz="1200" dirty="0">
                <a:latin typeface="Meiryo UI" panose="020B0604030504040204" pitchFamily="50" charset="-128"/>
                <a:ea typeface="Meiryo UI" panose="020B0604030504040204" pitchFamily="50" charset="-128"/>
              </a:rPr>
              <a:t>B</a:t>
            </a:r>
            <a:r>
              <a:rPr kumimoji="1" lang="ja-JP" altLang="en-US" sz="1200" dirty="0">
                <a:latin typeface="Meiryo UI" panose="020B0604030504040204" pitchFamily="50" charset="-128"/>
                <a:ea typeface="Meiryo UI" panose="020B0604030504040204" pitchFamily="50" charset="-128"/>
              </a:rPr>
              <a:t>型</a:t>
            </a:r>
          </a:p>
        </p:txBody>
      </p:sp>
      <p:sp>
        <p:nvSpPr>
          <p:cNvPr id="8" name="テキスト ボックス 7"/>
          <p:cNvSpPr txBox="1"/>
          <p:nvPr/>
        </p:nvSpPr>
        <p:spPr>
          <a:xfrm>
            <a:off x="7606167" y="3969380"/>
            <a:ext cx="1366080" cy="276999"/>
          </a:xfrm>
          <a:prstGeom prst="rect">
            <a:avLst/>
          </a:prstGeom>
          <a:solidFill>
            <a:schemeClr val="bg1"/>
          </a:solidFill>
          <a:ln w="31750" cmpd="sng">
            <a:solidFill>
              <a:schemeClr val="tx1"/>
            </a:solidFill>
            <a:prstDash val="sysDot"/>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就労継続支援</a:t>
            </a:r>
            <a:r>
              <a:rPr kumimoji="1" lang="en-US" altLang="ja-JP" sz="1200" dirty="0">
                <a:latin typeface="Meiryo UI" panose="020B0604030504040204" pitchFamily="50" charset="-128"/>
                <a:ea typeface="Meiryo UI" panose="020B0604030504040204" pitchFamily="50" charset="-128"/>
              </a:rPr>
              <a:t>A</a:t>
            </a:r>
            <a:r>
              <a:rPr kumimoji="1" lang="ja-JP" altLang="en-US" sz="1200" dirty="0">
                <a:latin typeface="Meiryo UI" panose="020B0604030504040204" pitchFamily="50" charset="-128"/>
                <a:ea typeface="Meiryo UI" panose="020B0604030504040204" pitchFamily="50" charset="-128"/>
              </a:rPr>
              <a:t>型</a:t>
            </a:r>
          </a:p>
        </p:txBody>
      </p:sp>
      <p:sp>
        <p:nvSpPr>
          <p:cNvPr id="10" name="テキスト ボックス 9"/>
          <p:cNvSpPr txBox="1"/>
          <p:nvPr/>
        </p:nvSpPr>
        <p:spPr>
          <a:xfrm>
            <a:off x="7606167" y="4417563"/>
            <a:ext cx="1107996" cy="276999"/>
          </a:xfrm>
          <a:prstGeom prst="rect">
            <a:avLst/>
          </a:prstGeom>
          <a:solidFill>
            <a:schemeClr val="bg1"/>
          </a:solidFill>
          <a:ln w="25400" cmpd="sng">
            <a:solidFill>
              <a:schemeClr val="tx1"/>
            </a:solidFill>
            <a:prstDash val="solid"/>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就労移行支援</a:t>
            </a:r>
          </a:p>
        </p:txBody>
      </p:sp>
      <p:sp>
        <p:nvSpPr>
          <p:cNvPr id="12" name="テキスト ボックス 11"/>
          <p:cNvSpPr txBox="1"/>
          <p:nvPr/>
        </p:nvSpPr>
        <p:spPr>
          <a:xfrm>
            <a:off x="7615615" y="4923365"/>
            <a:ext cx="1107996" cy="276999"/>
          </a:xfrm>
          <a:prstGeom prst="rect">
            <a:avLst/>
          </a:prstGeom>
          <a:solidFill>
            <a:schemeClr val="bg1"/>
          </a:solidFill>
          <a:ln w="25400" cmpd="sng">
            <a:solidFill>
              <a:schemeClr val="tx1"/>
            </a:solidFill>
            <a:prstDash val="lgDashDot"/>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就労</a:t>
            </a:r>
            <a:r>
              <a:rPr lang="ja-JP" altLang="en-US" sz="1200" dirty="0">
                <a:latin typeface="Meiryo UI" panose="020B0604030504040204" pitchFamily="50" charset="-128"/>
                <a:ea typeface="Meiryo UI" panose="020B0604030504040204" pitchFamily="50" charset="-128"/>
              </a:rPr>
              <a:t>定着</a:t>
            </a:r>
            <a:r>
              <a:rPr kumimoji="1" lang="ja-JP" altLang="en-US" sz="1200" dirty="0">
                <a:latin typeface="Meiryo UI" panose="020B0604030504040204" pitchFamily="50" charset="-128"/>
                <a:ea typeface="Meiryo UI" panose="020B0604030504040204" pitchFamily="50" charset="-128"/>
              </a:rPr>
              <a:t>支援</a:t>
            </a:r>
          </a:p>
        </p:txBody>
      </p:sp>
      <p:sp>
        <p:nvSpPr>
          <p:cNvPr id="16" name="テキスト ボックス 15"/>
          <p:cNvSpPr txBox="1"/>
          <p:nvPr/>
        </p:nvSpPr>
        <p:spPr>
          <a:xfrm>
            <a:off x="469579" y="476271"/>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graphicFrame>
        <p:nvGraphicFramePr>
          <p:cNvPr id="14" name="グラフ 13">
            <a:extLst>
              <a:ext uri="{FF2B5EF4-FFF2-40B4-BE49-F238E27FC236}">
                <a16:creationId xmlns:a16="http://schemas.microsoft.com/office/drawing/2014/main" id="{9194F7DC-2D04-46A3-9437-CF8968A555B2}"/>
              </a:ext>
            </a:extLst>
          </p:cNvPr>
          <p:cNvGraphicFramePr>
            <a:graphicFrameLocks/>
          </p:cNvGraphicFramePr>
          <p:nvPr>
            <p:extLst>
              <p:ext uri="{D42A27DB-BD31-4B8C-83A1-F6EECF244321}">
                <p14:modId xmlns:p14="http://schemas.microsoft.com/office/powerpoint/2010/main" val="1931024881"/>
              </p:ext>
            </p:extLst>
          </p:nvPr>
        </p:nvGraphicFramePr>
        <p:xfrm>
          <a:off x="714374" y="1746913"/>
          <a:ext cx="7051201" cy="428539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38392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2897503" y="165859"/>
            <a:ext cx="3348994" cy="307777"/>
          </a:xfrm>
          <a:prstGeom prst="rect">
            <a:avLst/>
          </a:prstGeom>
          <a:noFill/>
        </p:spPr>
        <p:txBody>
          <a:bodyPr wrap="none" rtlCol="0">
            <a:spAutoFit/>
          </a:bodyPr>
          <a:lstStyle/>
          <a:p>
            <a:pPr algn="ctr"/>
            <a:r>
              <a:rPr lang="ja-JP" altLang="en-US" sz="1400" b="1" dirty="0">
                <a:latin typeface="Meiryo UI" panose="020B0604030504040204" pitchFamily="50" charset="-128"/>
                <a:ea typeface="Meiryo UI" panose="020B0604030504040204" pitchFamily="50" charset="-128"/>
              </a:rPr>
              <a:t>新規開設事業所数と廃止事業所数の推移</a:t>
            </a:r>
            <a:endParaRPr kumimoji="1" lang="ja-JP" altLang="en-US" sz="1400" b="1" dirty="0">
              <a:latin typeface="Meiryo UI" panose="020B0604030504040204" pitchFamily="50" charset="-128"/>
              <a:ea typeface="Meiryo UI" panose="020B0604030504040204" pitchFamily="50" charset="-128"/>
            </a:endParaRPr>
          </a:p>
        </p:txBody>
      </p:sp>
      <p:sp>
        <p:nvSpPr>
          <p:cNvPr id="19" name="スライド番号プレースホルダー 8"/>
          <p:cNvSpPr>
            <a:spLocks noGrp="1"/>
          </p:cNvSpPr>
          <p:nvPr>
            <p:ph type="sldNum" sz="quarter" idx="12"/>
          </p:nvPr>
        </p:nvSpPr>
        <p:spPr>
          <a:xfrm>
            <a:off x="6457950" y="6356351"/>
            <a:ext cx="2057400" cy="365125"/>
          </a:xfrm>
        </p:spPr>
        <p:txBody>
          <a:bodyPr/>
          <a:lstStyle/>
          <a:p>
            <a:fld id="{F7C2ABA0-2C79-4E71-91B6-07983140A210}" type="slidenum">
              <a:rPr kumimoji="1" lang="ja-JP" altLang="en-US" smtClean="0"/>
              <a:t>8</a:t>
            </a:fld>
            <a:endParaRPr kumimoji="1" lang="ja-JP" altLang="en-US" dirty="0"/>
          </a:p>
        </p:txBody>
      </p:sp>
      <p:sp>
        <p:nvSpPr>
          <p:cNvPr id="20" name="テキスト ボックス 19"/>
          <p:cNvSpPr txBox="1"/>
          <p:nvPr/>
        </p:nvSpPr>
        <p:spPr>
          <a:xfrm>
            <a:off x="7377182" y="2187902"/>
            <a:ext cx="1603429" cy="261610"/>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出典：国保連データ</a:t>
            </a:r>
            <a:endParaRPr lang="en-US" altLang="ja-JP" sz="105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345121" y="207393"/>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4273970963"/>
              </p:ext>
            </p:extLst>
          </p:nvPr>
        </p:nvGraphicFramePr>
        <p:xfrm>
          <a:off x="1828798" y="549099"/>
          <a:ext cx="5548384" cy="1886256"/>
        </p:xfrm>
        <a:graphic>
          <a:graphicData uri="http://schemas.openxmlformats.org/drawingml/2006/table">
            <a:tbl>
              <a:tblPr>
                <a:tableStyleId>{5940675A-B579-460E-94D1-54222C63F5DA}</a:tableStyleId>
              </a:tblPr>
              <a:tblGrid>
                <a:gridCol w="1348204">
                  <a:extLst>
                    <a:ext uri="{9D8B030D-6E8A-4147-A177-3AD203B41FA5}">
                      <a16:colId xmlns:a16="http://schemas.microsoft.com/office/drawing/2014/main" val="812670934"/>
                    </a:ext>
                  </a:extLst>
                </a:gridCol>
                <a:gridCol w="700030">
                  <a:extLst>
                    <a:ext uri="{9D8B030D-6E8A-4147-A177-3AD203B41FA5}">
                      <a16:colId xmlns:a16="http://schemas.microsoft.com/office/drawing/2014/main" val="1347408547"/>
                    </a:ext>
                  </a:extLst>
                </a:gridCol>
                <a:gridCol w="700030">
                  <a:extLst>
                    <a:ext uri="{9D8B030D-6E8A-4147-A177-3AD203B41FA5}">
                      <a16:colId xmlns:a16="http://schemas.microsoft.com/office/drawing/2014/main" val="2928546243"/>
                    </a:ext>
                  </a:extLst>
                </a:gridCol>
                <a:gridCol w="700030">
                  <a:extLst>
                    <a:ext uri="{9D8B030D-6E8A-4147-A177-3AD203B41FA5}">
                      <a16:colId xmlns:a16="http://schemas.microsoft.com/office/drawing/2014/main" val="24012062"/>
                    </a:ext>
                  </a:extLst>
                </a:gridCol>
                <a:gridCol w="700030">
                  <a:extLst>
                    <a:ext uri="{9D8B030D-6E8A-4147-A177-3AD203B41FA5}">
                      <a16:colId xmlns:a16="http://schemas.microsoft.com/office/drawing/2014/main" val="4052411572"/>
                    </a:ext>
                  </a:extLst>
                </a:gridCol>
                <a:gridCol w="700030">
                  <a:extLst>
                    <a:ext uri="{9D8B030D-6E8A-4147-A177-3AD203B41FA5}">
                      <a16:colId xmlns:a16="http://schemas.microsoft.com/office/drawing/2014/main" val="794293788"/>
                    </a:ext>
                  </a:extLst>
                </a:gridCol>
                <a:gridCol w="700030">
                  <a:extLst>
                    <a:ext uri="{9D8B030D-6E8A-4147-A177-3AD203B41FA5}">
                      <a16:colId xmlns:a16="http://schemas.microsoft.com/office/drawing/2014/main" val="1354672152"/>
                    </a:ext>
                  </a:extLst>
                </a:gridCol>
              </a:tblGrid>
              <a:tr h="209584">
                <a:tc>
                  <a:txBody>
                    <a:bodyPr/>
                    <a:lstStyle/>
                    <a:p>
                      <a:pPr algn="ctr" fontAlgn="ctr"/>
                      <a:r>
                        <a:rPr lang="zh-TW" altLang="en-US" sz="1000" u="none" strike="noStrike" dirty="0">
                          <a:effectLst/>
                          <a:latin typeface="Meiryo UI" panose="020B0604030504040204" pitchFamily="50" charset="-128"/>
                          <a:ea typeface="Meiryo UI" panose="020B0604030504040204" pitchFamily="50" charset="-128"/>
                        </a:rPr>
                        <a:t>（単位：</a:t>
                      </a:r>
                      <a:r>
                        <a:rPr lang="zh-TW" altLang="en-US" sz="1000" u="none" strike="noStrike" dirty="0" smtClean="0">
                          <a:effectLst/>
                          <a:latin typeface="Meiryo UI" panose="020B0604030504040204" pitchFamily="50" charset="-128"/>
                          <a:ea typeface="Meiryo UI" panose="020B0604030504040204" pitchFamily="50" charset="-128"/>
                        </a:rPr>
                        <a:t>事業所</a:t>
                      </a:r>
                      <a:r>
                        <a:rPr lang="ja-JP" altLang="en-US" sz="1000" u="none" strike="noStrike" dirty="0" smtClean="0">
                          <a:effectLst/>
                          <a:latin typeface="Meiryo UI" panose="020B0604030504040204" pitchFamily="50" charset="-128"/>
                          <a:ea typeface="Meiryo UI" panose="020B0604030504040204" pitchFamily="50" charset="-128"/>
                        </a:rPr>
                        <a:t>数</a:t>
                      </a:r>
                      <a:r>
                        <a:rPr lang="zh-TW" altLang="en-US" sz="1000" u="none" strike="noStrike" dirty="0" smtClean="0">
                          <a:effectLst/>
                          <a:latin typeface="Meiryo UI" panose="020B0604030504040204" pitchFamily="50" charset="-128"/>
                          <a:ea typeface="Meiryo UI" panose="020B0604030504040204" pitchFamily="50" charset="-128"/>
                        </a:rPr>
                        <a:t>）</a:t>
                      </a:r>
                      <a:endParaRPr lang="zh-TW"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bg1">
                        <a:lumMod val="85000"/>
                      </a:schemeClr>
                    </a:solidFill>
                  </a:tcPr>
                </a:tc>
                <a:tc>
                  <a:txBody>
                    <a:bodyPr/>
                    <a:lstStyle/>
                    <a:p>
                      <a:pPr algn="l" fontAlgn="ctr"/>
                      <a:r>
                        <a:rPr lang="ja-JP" altLang="en-US" sz="1100" u="none" strike="noStrike" dirty="0">
                          <a:effectLst/>
                          <a:latin typeface="Meiryo UI" panose="020B0604030504040204" pitchFamily="50" charset="-128"/>
                          <a:ea typeface="Meiryo UI" panose="020B0604030504040204" pitchFamily="50" charset="-128"/>
                        </a:rPr>
                        <a:t>　</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lnBlToTr w="12700" cap="flat" cmpd="sng" algn="ctr">
                      <a:solidFill>
                        <a:schemeClr val="tx1"/>
                      </a:solidFill>
                      <a:prstDash val="solid"/>
                      <a:round/>
                      <a:headEnd type="none" w="med" len="med"/>
                      <a:tailEnd type="none" w="med" len="med"/>
                    </a:lnBlToTr>
                    <a:solidFill>
                      <a:schemeClr val="bg1">
                        <a:lumMod val="85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rPr>
                        <a:t>H30</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bg1">
                        <a:lumMod val="85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rPr>
                        <a:t>R1</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bg1">
                        <a:lumMod val="85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rPr>
                        <a:t>R2</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bg1">
                        <a:lumMod val="85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rPr>
                        <a:t>R3</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bg1">
                        <a:lumMod val="85000"/>
                      </a:schemeClr>
                    </a:solidFill>
                  </a:tcPr>
                </a:tc>
                <a:tc>
                  <a:txBody>
                    <a:bodyPr/>
                    <a:lstStyle/>
                    <a:p>
                      <a:pPr algn="ctr" fontAlgn="ctr"/>
                      <a:r>
                        <a:rPr lang="en-US" sz="1100" u="none" strike="noStrike" dirty="0" smtClean="0">
                          <a:effectLst/>
                          <a:latin typeface="Meiryo UI" panose="020B0604030504040204" pitchFamily="50" charset="-128"/>
                          <a:ea typeface="Meiryo UI" panose="020B0604030504040204" pitchFamily="50" charset="-128"/>
                        </a:rPr>
                        <a:t>R4</a:t>
                      </a:r>
                      <a:endParaRPr 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solidFill>
                      <a:schemeClr val="bg1">
                        <a:lumMod val="85000"/>
                      </a:schemeClr>
                    </a:solidFill>
                  </a:tcPr>
                </a:tc>
                <a:extLst>
                  <a:ext uri="{0D108BD9-81ED-4DB2-BD59-A6C34878D82A}">
                    <a16:rowId xmlns:a16="http://schemas.microsoft.com/office/drawing/2014/main" val="3389261299"/>
                  </a:ext>
                </a:extLst>
              </a:tr>
              <a:tr h="209584">
                <a:tc rowSpan="2">
                  <a:txBody>
                    <a:bodyPr/>
                    <a:lstStyle/>
                    <a:p>
                      <a:pPr algn="l" fontAlgn="ctr"/>
                      <a:r>
                        <a:rPr lang="ja-JP" altLang="en-US" sz="1100" u="none" strike="noStrike">
                          <a:effectLst/>
                          <a:latin typeface="Meiryo UI" panose="020B0604030504040204" pitchFamily="50" charset="-128"/>
                          <a:ea typeface="Meiryo UI" panose="020B0604030504040204" pitchFamily="50" charset="-128"/>
                        </a:rPr>
                        <a:t>就労移行支援</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dirty="0">
                          <a:effectLst/>
                          <a:latin typeface="Meiryo UI" panose="020B0604030504040204" pitchFamily="50" charset="-128"/>
                          <a:ea typeface="Meiryo UI" panose="020B0604030504040204" pitchFamily="50" charset="-128"/>
                        </a:rPr>
                        <a:t>新規</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rPr>
                        <a:t>53</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rPr>
                        <a:t>41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rPr>
                        <a:t>46</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rPr>
                        <a:t>44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a:effectLst/>
                          <a:latin typeface="Meiryo UI" panose="020B0604030504040204" pitchFamily="50" charset="-128"/>
                          <a:ea typeface="Meiryo UI" panose="020B0604030504040204" pitchFamily="50" charset="-128"/>
                        </a:rPr>
                        <a:t>36</a:t>
                      </a:r>
                      <a:endParaRPr lang="en-US" altLang="ja-JP"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3540649526"/>
                  </a:ext>
                </a:extLst>
              </a:tr>
              <a:tr h="209584">
                <a:tc vMerge="1">
                  <a:txBody>
                    <a:bodyPr/>
                    <a:lstStyle/>
                    <a:p>
                      <a:endParaRPr kumimoji="1" lang="ja-JP" altLang="en-US"/>
                    </a:p>
                  </a:txBody>
                  <a:tcPr/>
                </a:tc>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廃止</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rPr>
                        <a:t>46</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a:effectLst/>
                          <a:latin typeface="Meiryo UI" panose="020B0604030504040204" pitchFamily="50" charset="-128"/>
                          <a:ea typeface="Meiryo UI" panose="020B0604030504040204" pitchFamily="50" charset="-128"/>
                        </a:rPr>
                        <a:t>38</a:t>
                      </a:r>
                      <a:endParaRPr lang="en-US" altLang="ja-JP"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rPr>
                        <a:t>44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rPr>
                        <a:t>25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dirty="0">
                          <a:effectLst/>
                          <a:latin typeface="Meiryo UI" panose="020B0604030504040204" pitchFamily="50" charset="-128"/>
                          <a:ea typeface="Meiryo UI" panose="020B0604030504040204" pitchFamily="50" charset="-128"/>
                        </a:rPr>
                        <a:t>26</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521591127"/>
                  </a:ext>
                </a:extLst>
              </a:tr>
              <a:tr h="209584">
                <a:tc rowSpan="2">
                  <a:txBody>
                    <a:bodyPr/>
                    <a:lstStyle/>
                    <a:p>
                      <a:pPr algn="l" fontAlgn="ctr"/>
                      <a:r>
                        <a:rPr lang="ja-JP" altLang="en-US" sz="1100" u="none" strike="noStrike">
                          <a:effectLst/>
                          <a:latin typeface="Meiryo UI" panose="020B0604030504040204" pitchFamily="50" charset="-128"/>
                          <a:ea typeface="Meiryo UI" panose="020B0604030504040204" pitchFamily="50" charset="-128"/>
                        </a:rPr>
                        <a:t>就労継続支援</a:t>
                      </a:r>
                      <a:r>
                        <a:rPr lang="en-US" sz="1100" u="none" strike="noStrike">
                          <a:effectLst/>
                          <a:latin typeface="Meiryo UI" panose="020B0604030504040204" pitchFamily="50" charset="-128"/>
                          <a:ea typeface="Meiryo UI" panose="020B0604030504040204" pitchFamily="50" charset="-128"/>
                        </a:rPr>
                        <a:t>A</a:t>
                      </a:r>
                      <a:r>
                        <a:rPr lang="ja-JP" altLang="en-US" sz="1100" u="none" strike="noStrike">
                          <a:effectLst/>
                          <a:latin typeface="Meiryo UI" panose="020B0604030504040204" pitchFamily="50" charset="-128"/>
                          <a:ea typeface="Meiryo UI" panose="020B0604030504040204" pitchFamily="50" charset="-128"/>
                        </a:rPr>
                        <a:t>型</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新規</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rPr>
                        <a:t>41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a:effectLst/>
                          <a:latin typeface="Meiryo UI" panose="020B0604030504040204" pitchFamily="50" charset="-128"/>
                          <a:ea typeface="Meiryo UI" panose="020B0604030504040204" pitchFamily="50" charset="-128"/>
                        </a:rPr>
                        <a:t>39</a:t>
                      </a:r>
                      <a:endParaRPr lang="en-US" altLang="ja-JP"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a:effectLst/>
                          <a:latin typeface="Meiryo UI" panose="020B0604030504040204" pitchFamily="50" charset="-128"/>
                          <a:ea typeface="Meiryo UI" panose="020B0604030504040204" pitchFamily="50" charset="-128"/>
                        </a:rPr>
                        <a:t>63</a:t>
                      </a:r>
                      <a:endParaRPr lang="en-US" altLang="ja-JP"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a:effectLst/>
                          <a:latin typeface="Meiryo UI" panose="020B0604030504040204" pitchFamily="50" charset="-128"/>
                          <a:ea typeface="Meiryo UI" panose="020B0604030504040204" pitchFamily="50" charset="-128"/>
                        </a:rPr>
                        <a:t>63</a:t>
                      </a:r>
                      <a:endParaRPr lang="en-US" altLang="ja-JP"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a:effectLst/>
                          <a:latin typeface="Meiryo UI" panose="020B0604030504040204" pitchFamily="50" charset="-128"/>
                          <a:ea typeface="Meiryo UI" panose="020B0604030504040204" pitchFamily="50" charset="-128"/>
                        </a:rPr>
                        <a:t>72</a:t>
                      </a:r>
                      <a:endParaRPr lang="en-US" altLang="ja-JP"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4148627729"/>
                  </a:ext>
                </a:extLst>
              </a:tr>
              <a:tr h="209584">
                <a:tc vMerge="1">
                  <a:txBody>
                    <a:bodyPr/>
                    <a:lstStyle/>
                    <a:p>
                      <a:endParaRPr kumimoji="1" lang="ja-JP" altLang="en-US"/>
                    </a:p>
                  </a:txBody>
                  <a:tcPr/>
                </a:tc>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廃止</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a:effectLst/>
                          <a:latin typeface="Meiryo UI" panose="020B0604030504040204" pitchFamily="50" charset="-128"/>
                          <a:ea typeface="Meiryo UI" panose="020B0604030504040204" pitchFamily="50" charset="-128"/>
                        </a:rPr>
                        <a:t>23</a:t>
                      </a:r>
                      <a:endParaRPr lang="en-US" altLang="ja-JP"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a:effectLst/>
                          <a:latin typeface="Meiryo UI" panose="020B0604030504040204" pitchFamily="50" charset="-128"/>
                          <a:ea typeface="Meiryo UI" panose="020B0604030504040204" pitchFamily="50" charset="-128"/>
                        </a:rPr>
                        <a:t>30</a:t>
                      </a:r>
                      <a:endParaRPr lang="en-US" altLang="ja-JP"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a:effectLst/>
                          <a:latin typeface="Meiryo UI" panose="020B0604030504040204" pitchFamily="50" charset="-128"/>
                          <a:ea typeface="Meiryo UI" panose="020B0604030504040204" pitchFamily="50" charset="-128"/>
                        </a:rPr>
                        <a:t>19</a:t>
                      </a:r>
                      <a:endParaRPr lang="en-US" altLang="ja-JP"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rPr>
                        <a:t>25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a:effectLst/>
                          <a:latin typeface="Meiryo UI" panose="020B0604030504040204" pitchFamily="50" charset="-128"/>
                          <a:ea typeface="Meiryo UI" panose="020B0604030504040204" pitchFamily="50" charset="-128"/>
                        </a:rPr>
                        <a:t>21</a:t>
                      </a:r>
                      <a:endParaRPr lang="en-US" altLang="ja-JP"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3403646090"/>
                  </a:ext>
                </a:extLst>
              </a:tr>
              <a:tr h="209584">
                <a:tc rowSpan="2">
                  <a:txBody>
                    <a:bodyPr/>
                    <a:lstStyle/>
                    <a:p>
                      <a:pPr algn="l" fontAlgn="ctr"/>
                      <a:r>
                        <a:rPr lang="ja-JP" altLang="en-US" sz="1100" u="none" strike="noStrike">
                          <a:effectLst/>
                          <a:latin typeface="Meiryo UI" panose="020B0604030504040204" pitchFamily="50" charset="-128"/>
                          <a:ea typeface="Meiryo UI" panose="020B0604030504040204" pitchFamily="50" charset="-128"/>
                        </a:rPr>
                        <a:t>就労継続支援</a:t>
                      </a:r>
                      <a:r>
                        <a:rPr lang="en-US" sz="1100" u="none" strike="noStrike">
                          <a:effectLst/>
                          <a:latin typeface="Meiryo UI" panose="020B0604030504040204" pitchFamily="50" charset="-128"/>
                          <a:ea typeface="Meiryo UI" panose="020B0604030504040204" pitchFamily="50" charset="-128"/>
                        </a:rPr>
                        <a:t>B</a:t>
                      </a:r>
                      <a:r>
                        <a:rPr lang="ja-JP" altLang="en-US" sz="1100" u="none" strike="noStrike">
                          <a:effectLst/>
                          <a:latin typeface="Meiryo UI" panose="020B0604030504040204" pitchFamily="50" charset="-128"/>
                          <a:ea typeface="Meiryo UI" panose="020B0604030504040204" pitchFamily="50" charset="-128"/>
                        </a:rPr>
                        <a:t>型</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新規</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rPr>
                        <a:t>141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rPr>
                        <a:t>159</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rPr>
                        <a:t>159</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a:effectLst/>
                          <a:latin typeface="Meiryo UI" panose="020B0604030504040204" pitchFamily="50" charset="-128"/>
                          <a:ea typeface="Meiryo UI" panose="020B0604030504040204" pitchFamily="50" charset="-128"/>
                        </a:rPr>
                        <a:t>226</a:t>
                      </a:r>
                      <a:endParaRPr lang="en-US" altLang="ja-JP"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rPr>
                        <a:t>257</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2841212573"/>
                  </a:ext>
                </a:extLst>
              </a:tr>
              <a:tr h="209584">
                <a:tc vMerge="1">
                  <a:txBody>
                    <a:bodyPr/>
                    <a:lstStyle/>
                    <a:p>
                      <a:endParaRPr kumimoji="1" lang="ja-JP" altLang="en-US"/>
                    </a:p>
                  </a:txBody>
                  <a:tcPr/>
                </a:tc>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廃止</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rPr>
                        <a:t>41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rPr>
                        <a:t>48</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rPr>
                        <a:t>55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rPr>
                        <a:t>43</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rPr>
                        <a:t>34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2233229017"/>
                  </a:ext>
                </a:extLst>
              </a:tr>
              <a:tr h="209584">
                <a:tc rowSpan="2">
                  <a:txBody>
                    <a:bodyPr/>
                    <a:lstStyle/>
                    <a:p>
                      <a:pPr algn="l" fontAlgn="ctr"/>
                      <a:r>
                        <a:rPr lang="zh-CN" altLang="en-US" sz="1100" u="none" strike="noStrike">
                          <a:effectLst/>
                          <a:latin typeface="Meiryo UI" panose="020B0604030504040204" pitchFamily="50" charset="-128"/>
                          <a:ea typeface="Meiryo UI" panose="020B0604030504040204" pitchFamily="50" charset="-128"/>
                        </a:rPr>
                        <a:t>就労定着支援</a:t>
                      </a:r>
                      <a:endParaRPr lang="zh-CN"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新規</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a:effectLst/>
                          <a:latin typeface="Meiryo UI" panose="020B0604030504040204" pitchFamily="50" charset="-128"/>
                          <a:ea typeface="Meiryo UI" panose="020B0604030504040204" pitchFamily="50" charset="-128"/>
                        </a:rPr>
                        <a:t>107</a:t>
                      </a:r>
                      <a:endParaRPr lang="en-US" altLang="ja-JP"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a:effectLst/>
                          <a:latin typeface="Meiryo UI" panose="020B0604030504040204" pitchFamily="50" charset="-128"/>
                          <a:ea typeface="Meiryo UI" panose="020B0604030504040204" pitchFamily="50" charset="-128"/>
                        </a:rPr>
                        <a:t>31</a:t>
                      </a:r>
                      <a:endParaRPr lang="en-US" altLang="ja-JP"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a:effectLst/>
                          <a:latin typeface="Meiryo UI" panose="020B0604030504040204" pitchFamily="50" charset="-128"/>
                          <a:ea typeface="Meiryo UI" panose="020B0604030504040204" pitchFamily="50" charset="-128"/>
                        </a:rPr>
                        <a:t>11</a:t>
                      </a:r>
                      <a:endParaRPr lang="en-US" altLang="ja-JP"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rPr>
                        <a:t>14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a:effectLst/>
                          <a:latin typeface="Meiryo UI" panose="020B0604030504040204" pitchFamily="50" charset="-128"/>
                          <a:ea typeface="Meiryo UI" panose="020B0604030504040204" pitchFamily="50" charset="-128"/>
                        </a:rPr>
                        <a:t>22</a:t>
                      </a:r>
                      <a:endParaRPr lang="en-US" altLang="ja-JP"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4082311415"/>
                  </a:ext>
                </a:extLst>
              </a:tr>
              <a:tr h="209584">
                <a:tc vMerge="1">
                  <a:txBody>
                    <a:bodyPr/>
                    <a:lstStyle/>
                    <a:p>
                      <a:endParaRPr kumimoji="1" lang="ja-JP" altLang="en-US"/>
                    </a:p>
                  </a:txBody>
                  <a:tcPr/>
                </a:tc>
                <a:tc>
                  <a:txBody>
                    <a:bodyPr/>
                    <a:lstStyle/>
                    <a:p>
                      <a:pPr algn="ctr" fontAlgn="ctr"/>
                      <a:r>
                        <a:rPr lang="ja-JP" altLang="en-US" sz="1100" u="none" strike="noStrike">
                          <a:effectLst/>
                          <a:latin typeface="Meiryo UI" panose="020B0604030504040204" pitchFamily="50" charset="-128"/>
                          <a:ea typeface="Meiryo UI" panose="020B0604030504040204" pitchFamily="50" charset="-128"/>
                        </a:rPr>
                        <a:t>廃止</a:t>
                      </a:r>
                      <a:endParaRPr lang="ja-JP" altLang="en-US"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a:effectLst/>
                          <a:latin typeface="Meiryo UI" panose="020B0604030504040204" pitchFamily="50" charset="-128"/>
                          <a:ea typeface="Meiryo UI" panose="020B0604030504040204" pitchFamily="50" charset="-128"/>
                        </a:rPr>
                        <a:t>0</a:t>
                      </a:r>
                      <a:endParaRPr lang="en-US" altLang="ja-JP"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a:effectLst/>
                          <a:latin typeface="Meiryo UI" panose="020B0604030504040204" pitchFamily="50" charset="-128"/>
                          <a:ea typeface="Meiryo UI" panose="020B0604030504040204" pitchFamily="50" charset="-128"/>
                        </a:rPr>
                        <a:t>1</a:t>
                      </a:r>
                      <a:endParaRPr lang="en-US" altLang="ja-JP" sz="1100" b="0" i="0" u="none" strike="noStrike">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rPr>
                        <a:t>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rPr>
                        <a:t>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tc>
                  <a:txBody>
                    <a:bodyPr/>
                    <a:lstStyle/>
                    <a:p>
                      <a:pPr algn="r" fontAlgn="ctr"/>
                      <a:r>
                        <a:rPr lang="en-US" altLang="ja-JP" sz="1100" u="none" strike="noStrike" dirty="0" smtClean="0">
                          <a:effectLst/>
                          <a:latin typeface="Meiryo UI" panose="020B0604030504040204" pitchFamily="50" charset="-128"/>
                          <a:ea typeface="Meiryo UI" panose="020B0604030504040204" pitchFamily="50" charset="-128"/>
                        </a:rPr>
                        <a:t>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4007309430"/>
                  </a:ext>
                </a:extLst>
              </a:tr>
            </a:tbl>
          </a:graphicData>
        </a:graphic>
      </p:graphicFrame>
      <p:graphicFrame>
        <p:nvGraphicFramePr>
          <p:cNvPr id="17" name="グラフ 16">
            <a:extLst>
              <a:ext uri="{FF2B5EF4-FFF2-40B4-BE49-F238E27FC236}">
                <a16:creationId xmlns:a16="http://schemas.microsoft.com/office/drawing/2014/main" id="{00000000-0008-0000-0800-000002000000}"/>
              </a:ext>
            </a:extLst>
          </p:cNvPr>
          <p:cNvGraphicFramePr>
            <a:graphicFrameLocks/>
          </p:cNvGraphicFramePr>
          <p:nvPr>
            <p:extLst>
              <p:ext uri="{D42A27DB-BD31-4B8C-83A1-F6EECF244321}">
                <p14:modId xmlns:p14="http://schemas.microsoft.com/office/powerpoint/2010/main" val="1397240331"/>
              </p:ext>
            </p:extLst>
          </p:nvPr>
        </p:nvGraphicFramePr>
        <p:xfrm>
          <a:off x="345121" y="2449512"/>
          <a:ext cx="3943265" cy="21828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グラフ 17">
            <a:extLst>
              <a:ext uri="{FF2B5EF4-FFF2-40B4-BE49-F238E27FC236}">
                <a16:creationId xmlns:a16="http://schemas.microsoft.com/office/drawing/2014/main" id="{00000000-0008-0000-0800-000003000000}"/>
              </a:ext>
            </a:extLst>
          </p:cNvPr>
          <p:cNvGraphicFramePr>
            <a:graphicFrameLocks/>
          </p:cNvGraphicFramePr>
          <p:nvPr>
            <p:extLst>
              <p:ext uri="{D42A27DB-BD31-4B8C-83A1-F6EECF244321}">
                <p14:modId xmlns:p14="http://schemas.microsoft.com/office/powerpoint/2010/main" val="3780360482"/>
              </p:ext>
            </p:extLst>
          </p:nvPr>
        </p:nvGraphicFramePr>
        <p:xfrm>
          <a:off x="4733769" y="2449512"/>
          <a:ext cx="3943265" cy="208915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1" name="グラフ 20">
            <a:extLst>
              <a:ext uri="{FF2B5EF4-FFF2-40B4-BE49-F238E27FC236}">
                <a16:creationId xmlns:a16="http://schemas.microsoft.com/office/drawing/2014/main" id="{00000000-0008-0000-0800-000004000000}"/>
              </a:ext>
            </a:extLst>
          </p:cNvPr>
          <p:cNvGraphicFramePr>
            <a:graphicFrameLocks/>
          </p:cNvGraphicFramePr>
          <p:nvPr>
            <p:extLst>
              <p:ext uri="{D42A27DB-BD31-4B8C-83A1-F6EECF244321}">
                <p14:modId xmlns:p14="http://schemas.microsoft.com/office/powerpoint/2010/main" val="3718934045"/>
              </p:ext>
            </p:extLst>
          </p:nvPr>
        </p:nvGraphicFramePr>
        <p:xfrm>
          <a:off x="345121" y="4538664"/>
          <a:ext cx="3943265" cy="218281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3" name="グラフ 22">
            <a:extLst>
              <a:ext uri="{FF2B5EF4-FFF2-40B4-BE49-F238E27FC236}">
                <a16:creationId xmlns:a16="http://schemas.microsoft.com/office/drawing/2014/main" id="{00000000-0008-0000-0800-000005000000}"/>
              </a:ext>
            </a:extLst>
          </p:cNvPr>
          <p:cNvGraphicFramePr>
            <a:graphicFrameLocks/>
          </p:cNvGraphicFramePr>
          <p:nvPr>
            <p:extLst>
              <p:ext uri="{D42A27DB-BD31-4B8C-83A1-F6EECF244321}">
                <p14:modId xmlns:p14="http://schemas.microsoft.com/office/powerpoint/2010/main" val="2439940581"/>
              </p:ext>
            </p:extLst>
          </p:nvPr>
        </p:nvGraphicFramePr>
        <p:xfrm>
          <a:off x="4834097" y="4538664"/>
          <a:ext cx="3842938" cy="2182812"/>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810537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688115" y="6482396"/>
            <a:ext cx="2057400" cy="365125"/>
          </a:xfrm>
        </p:spPr>
        <p:txBody>
          <a:bodyPr/>
          <a:lstStyle/>
          <a:p>
            <a:fld id="{F7C2ABA0-2C79-4E71-91B6-07983140A210}" type="slidenum">
              <a:rPr kumimoji="1" lang="ja-JP" altLang="en-US" smtClean="0"/>
              <a:t>9</a:t>
            </a:fld>
            <a:endParaRPr kumimoji="1" lang="ja-JP" altLang="en-US" dirty="0"/>
          </a:p>
        </p:txBody>
      </p:sp>
      <p:sp>
        <p:nvSpPr>
          <p:cNvPr id="4" name="テキスト ボックス 3"/>
          <p:cNvSpPr txBox="1"/>
          <p:nvPr/>
        </p:nvSpPr>
        <p:spPr>
          <a:xfrm>
            <a:off x="2423805" y="213578"/>
            <a:ext cx="4264309" cy="338554"/>
          </a:xfrm>
          <a:prstGeom prst="rect">
            <a:avLst/>
          </a:prstGeom>
          <a:noFill/>
        </p:spPr>
        <p:txBody>
          <a:bodyPr wrap="none" rtlCol="0">
            <a:spAutoFit/>
          </a:bodyPr>
          <a:lstStyle/>
          <a:p>
            <a:pPr algn="ctr"/>
            <a:r>
              <a:rPr kumimoji="1" lang="ja-JP" altLang="en-US" sz="1600" b="1" dirty="0">
                <a:latin typeface="Meiryo UI" panose="020B0604030504040204" pitchFamily="50" charset="-128"/>
                <a:ea typeface="Meiryo UI" panose="020B0604030504040204" pitchFamily="50" charset="-128"/>
              </a:rPr>
              <a:t>各就労系サービスの利用者数と事業所数の推移</a:t>
            </a:r>
          </a:p>
        </p:txBody>
      </p:sp>
      <p:sp>
        <p:nvSpPr>
          <p:cNvPr id="9" name="テキスト ボックス 8"/>
          <p:cNvSpPr txBox="1"/>
          <p:nvPr/>
        </p:nvSpPr>
        <p:spPr>
          <a:xfrm>
            <a:off x="483646" y="306994"/>
            <a:ext cx="1286028"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基礎データ</a:t>
            </a:r>
            <a:endParaRPr lang="en-US" altLang="ja-JP" sz="1200" dirty="0">
              <a:latin typeface="Meiryo UI" panose="020B0604030504040204" pitchFamily="50" charset="-128"/>
              <a:ea typeface="Meiryo UI" panose="020B0604030504040204" pitchFamily="50" charset="-128"/>
            </a:endParaRPr>
          </a:p>
        </p:txBody>
      </p:sp>
      <p:graphicFrame>
        <p:nvGraphicFramePr>
          <p:cNvPr id="10" name="グラフ 9">
            <a:extLst>
              <a:ext uri="{FF2B5EF4-FFF2-40B4-BE49-F238E27FC236}">
                <a16:creationId xmlns:a16="http://schemas.microsoft.com/office/drawing/2014/main" id="{00000000-0008-0000-0900-000002000000}"/>
              </a:ext>
            </a:extLst>
          </p:cNvPr>
          <p:cNvGraphicFramePr>
            <a:graphicFrameLocks/>
          </p:cNvGraphicFramePr>
          <p:nvPr>
            <p:extLst>
              <p:ext uri="{D42A27DB-BD31-4B8C-83A1-F6EECF244321}">
                <p14:modId xmlns:p14="http://schemas.microsoft.com/office/powerpoint/2010/main" val="3830515308"/>
              </p:ext>
            </p:extLst>
          </p:nvPr>
        </p:nvGraphicFramePr>
        <p:xfrm>
          <a:off x="515915" y="685799"/>
          <a:ext cx="3886200" cy="27860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グラフ 10">
            <a:extLst>
              <a:ext uri="{FF2B5EF4-FFF2-40B4-BE49-F238E27FC236}">
                <a16:creationId xmlns:a16="http://schemas.microsoft.com/office/drawing/2014/main" id="{00000000-0008-0000-0900-000003000000}"/>
              </a:ext>
            </a:extLst>
          </p:cNvPr>
          <p:cNvGraphicFramePr>
            <a:graphicFrameLocks/>
          </p:cNvGraphicFramePr>
          <p:nvPr>
            <p:extLst>
              <p:ext uri="{D42A27DB-BD31-4B8C-83A1-F6EECF244321}">
                <p14:modId xmlns:p14="http://schemas.microsoft.com/office/powerpoint/2010/main" val="2174818118"/>
              </p:ext>
            </p:extLst>
          </p:nvPr>
        </p:nvGraphicFramePr>
        <p:xfrm>
          <a:off x="4750968" y="685799"/>
          <a:ext cx="3874293" cy="27860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a:extLst>
              <a:ext uri="{FF2B5EF4-FFF2-40B4-BE49-F238E27FC236}">
                <a16:creationId xmlns:a16="http://schemas.microsoft.com/office/drawing/2014/main" id="{00000000-0008-0000-0900-000004000000}"/>
              </a:ext>
            </a:extLst>
          </p:cNvPr>
          <p:cNvGraphicFramePr>
            <a:graphicFrameLocks/>
          </p:cNvGraphicFramePr>
          <p:nvPr>
            <p:extLst>
              <p:ext uri="{D42A27DB-BD31-4B8C-83A1-F6EECF244321}">
                <p14:modId xmlns:p14="http://schemas.microsoft.com/office/powerpoint/2010/main" val="4126361937"/>
              </p:ext>
            </p:extLst>
          </p:nvPr>
        </p:nvGraphicFramePr>
        <p:xfrm>
          <a:off x="515915" y="3739194"/>
          <a:ext cx="3886200" cy="274320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グラフ 12">
            <a:extLst>
              <a:ext uri="{FF2B5EF4-FFF2-40B4-BE49-F238E27FC236}">
                <a16:creationId xmlns:a16="http://schemas.microsoft.com/office/drawing/2014/main" id="{00000000-0008-0000-0900-000005000000}"/>
              </a:ext>
            </a:extLst>
          </p:cNvPr>
          <p:cNvGraphicFramePr>
            <a:graphicFrameLocks/>
          </p:cNvGraphicFramePr>
          <p:nvPr>
            <p:extLst>
              <p:ext uri="{D42A27DB-BD31-4B8C-83A1-F6EECF244321}">
                <p14:modId xmlns:p14="http://schemas.microsoft.com/office/powerpoint/2010/main" val="2724672209"/>
              </p:ext>
            </p:extLst>
          </p:nvPr>
        </p:nvGraphicFramePr>
        <p:xfrm>
          <a:off x="4871222" y="3739196"/>
          <a:ext cx="3874293"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0531446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2724</TotalTime>
  <Words>2599</Words>
  <Application>Microsoft Office PowerPoint</Application>
  <PresentationFormat>画面に合わせる (4:3)</PresentationFormat>
  <Paragraphs>1219</Paragraphs>
  <Slides>20</Slides>
  <Notes>9</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20</vt:i4>
      </vt:variant>
    </vt:vector>
  </HeadingPairs>
  <TitlesOfParts>
    <vt:vector size="26" baseType="lpstr">
      <vt:lpstr>Meiryo UI</vt:lpstr>
      <vt:lpstr>游ゴシック</vt:lpstr>
      <vt:lpstr>游ゴシック Light</vt:lpstr>
      <vt:lpstr>Arial</vt:lpstr>
      <vt:lpstr>Wingdings</vt:lpstr>
      <vt:lpstr>Office テーマ</vt:lpstr>
      <vt:lpstr>就労人数調査 （令和４年度実績） 調査結果等 【速報】</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就労人数調査 （令和２年度実績） 調査結果等</dc:title>
  <dc:creator>尾﨑　瑞穂</dc:creator>
  <cp:lastModifiedBy>大阪府</cp:lastModifiedBy>
  <cp:revision>517</cp:revision>
  <cp:lastPrinted>2023-08-30T07:00:55Z</cp:lastPrinted>
  <dcterms:created xsi:type="dcterms:W3CDTF">2021-08-06T10:21:09Z</dcterms:created>
  <dcterms:modified xsi:type="dcterms:W3CDTF">2023-08-30T07:24:46Z</dcterms:modified>
</cp:coreProperties>
</file>