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8" r:id="rId1"/>
  </p:sldMasterIdLst>
  <p:notesMasterIdLst>
    <p:notesMasterId r:id="rId3"/>
  </p:notesMasterIdLst>
  <p:handoutMasterIdLst>
    <p:handoutMasterId r:id="rId4"/>
  </p:handoutMasterIdLst>
  <p:sldIdLst>
    <p:sldId id="50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BCE292"/>
    <a:srgbClr val="CCFFCC"/>
    <a:srgbClr val="ECF3FB"/>
    <a:srgbClr val="D5D7E0"/>
    <a:srgbClr val="EBECF0"/>
    <a:srgbClr val="4D577D"/>
    <a:srgbClr val="EAECF0"/>
    <a:srgbClr val="EDF1FD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741" autoAdjust="0"/>
  </p:normalViewPr>
  <p:slideViewPr>
    <p:cSldViewPr>
      <p:cViewPr varScale="1">
        <p:scale>
          <a:sx n="97" d="100"/>
          <a:sy n="97" d="100"/>
        </p:scale>
        <p:origin x="322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02"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70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BE0524-AC90-4E3B-8179-9C7CACEA1A0D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77E2EC-8DCB-4244-B8D1-17249A78974C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0C69701-534F-4C63-8046-DACAB7884691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図 65">
            <a:extLst>
              <a:ext uri="{FF2B5EF4-FFF2-40B4-BE49-F238E27FC236}">
                <a16:creationId xmlns:a16="http://schemas.microsoft.com/office/drawing/2014/main" id="{E54B9782-A96E-4AD0-BE9F-92EC971FA4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7"/>
          <a:stretch/>
        </p:blipFill>
        <p:spPr>
          <a:xfrm>
            <a:off x="2219006" y="980728"/>
            <a:ext cx="4153194" cy="5818844"/>
          </a:xfrm>
          <a:prstGeom prst="rect">
            <a:avLst/>
          </a:prstGeom>
        </p:spPr>
      </p:pic>
      <p:sp>
        <p:nvSpPr>
          <p:cNvPr id="83" name="正方形/長方形 82"/>
          <p:cNvSpPr/>
          <p:nvPr/>
        </p:nvSpPr>
        <p:spPr>
          <a:xfrm>
            <a:off x="0" y="-3378"/>
            <a:ext cx="9144000" cy="691767"/>
          </a:xfrm>
          <a:prstGeom prst="rect">
            <a:avLst/>
          </a:prstGeom>
          <a:solidFill>
            <a:schemeClr val="bg1"/>
          </a:solidFill>
        </p:spPr>
        <p:txBody>
          <a:bodyPr wrap="square" tIns="36000" bIns="0">
            <a:no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府内市町村における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6088" y="2585463"/>
            <a:ext cx="2700000" cy="756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大阪市（</a:t>
            </a:r>
            <a:r>
              <a:rPr kumimoji="1"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499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中央図書館、中央卸売市場、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区役所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、小中学校 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矢印コネクタ 38"/>
          <p:cNvCxnSpPr>
            <a:cxnSpLocks/>
            <a:endCxn id="87" idx="3"/>
          </p:cNvCxnSpPr>
          <p:nvPr/>
        </p:nvCxnSpPr>
        <p:spPr>
          <a:xfrm flipH="1">
            <a:off x="2118131" y="5495046"/>
            <a:ext cx="2129797" cy="127789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cxnSpLocks/>
            <a:endCxn id="96" idx="3"/>
          </p:cNvCxnSpPr>
          <p:nvPr/>
        </p:nvCxnSpPr>
        <p:spPr>
          <a:xfrm flipH="1" flipV="1">
            <a:off x="2786088" y="2321563"/>
            <a:ext cx="1785912" cy="73537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cxnSpLocks/>
            <a:endCxn id="88" idx="3"/>
          </p:cNvCxnSpPr>
          <p:nvPr/>
        </p:nvCxnSpPr>
        <p:spPr>
          <a:xfrm flipH="1">
            <a:off x="2118131" y="5831022"/>
            <a:ext cx="2021821" cy="27517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cxnSpLocks/>
            <a:endCxn id="85" idx="3"/>
          </p:cNvCxnSpPr>
          <p:nvPr/>
        </p:nvCxnSpPr>
        <p:spPr>
          <a:xfrm flipH="1" flipV="1">
            <a:off x="2786088" y="3657907"/>
            <a:ext cx="1932316" cy="109326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cxnSpLocks/>
            <a:endCxn id="101" idx="3"/>
          </p:cNvCxnSpPr>
          <p:nvPr/>
        </p:nvCxnSpPr>
        <p:spPr>
          <a:xfrm flipH="1" flipV="1">
            <a:off x="2778928" y="824457"/>
            <a:ext cx="1918972" cy="1731305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cxnSpLocks/>
          </p:cNvCxnSpPr>
          <p:nvPr/>
        </p:nvCxnSpPr>
        <p:spPr>
          <a:xfrm flipH="1" flipV="1">
            <a:off x="2803494" y="1348406"/>
            <a:ext cx="1586987" cy="127652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cxnSpLocks/>
            <a:endCxn id="110" idx="1"/>
          </p:cNvCxnSpPr>
          <p:nvPr/>
        </p:nvCxnSpPr>
        <p:spPr>
          <a:xfrm flipV="1">
            <a:off x="5452865" y="2840933"/>
            <a:ext cx="906456" cy="1361021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cxnSpLocks/>
            <a:endCxn id="53" idx="1"/>
          </p:cNvCxnSpPr>
          <p:nvPr/>
        </p:nvCxnSpPr>
        <p:spPr>
          <a:xfrm flipV="1">
            <a:off x="5652120" y="4812898"/>
            <a:ext cx="717747" cy="392313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6369867" y="459689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河南町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町役場庁舎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>
            <a:cxnSpLocks/>
            <a:endCxn id="109" idx="1"/>
          </p:cNvCxnSpPr>
          <p:nvPr/>
        </p:nvCxnSpPr>
        <p:spPr>
          <a:xfrm flipV="1">
            <a:off x="5211090" y="1278152"/>
            <a:ext cx="1140628" cy="2047081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cxnSpLocks/>
            <a:endCxn id="108" idx="1"/>
          </p:cNvCxnSpPr>
          <p:nvPr/>
        </p:nvCxnSpPr>
        <p:spPr>
          <a:xfrm flipV="1">
            <a:off x="5200072" y="779802"/>
            <a:ext cx="1151646" cy="233406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364595" y="410340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太子町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町役場庁舎・分署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0" name="直線矢印コネクタ 59"/>
          <p:cNvCxnSpPr>
            <a:cxnSpLocks/>
            <a:endCxn id="59" idx="1"/>
          </p:cNvCxnSpPr>
          <p:nvPr/>
        </p:nvCxnSpPr>
        <p:spPr>
          <a:xfrm flipV="1">
            <a:off x="5652120" y="4319408"/>
            <a:ext cx="712475" cy="608678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cxnSpLocks/>
            <a:endCxn id="37" idx="3"/>
          </p:cNvCxnSpPr>
          <p:nvPr/>
        </p:nvCxnSpPr>
        <p:spPr>
          <a:xfrm flipH="1" flipV="1">
            <a:off x="2786088" y="2963463"/>
            <a:ext cx="1993899" cy="882870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cxnSpLocks/>
            <a:endCxn id="91" idx="1"/>
          </p:cNvCxnSpPr>
          <p:nvPr/>
        </p:nvCxnSpPr>
        <p:spPr>
          <a:xfrm>
            <a:off x="5211090" y="5746769"/>
            <a:ext cx="1158762" cy="4849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cxnSpLocks/>
            <a:endCxn id="61" idx="3"/>
          </p:cNvCxnSpPr>
          <p:nvPr/>
        </p:nvCxnSpPr>
        <p:spPr>
          <a:xfrm flipH="1" flipV="1">
            <a:off x="2786400" y="5141639"/>
            <a:ext cx="1785600" cy="30611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>
            <a:cxnSpLocks/>
            <a:endCxn id="104" idx="3"/>
          </p:cNvCxnSpPr>
          <p:nvPr/>
        </p:nvCxnSpPr>
        <p:spPr>
          <a:xfrm flipH="1" flipV="1">
            <a:off x="2786085" y="1827512"/>
            <a:ext cx="2073947" cy="121983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cxnSpLocks/>
            <a:endCxn id="111" idx="1"/>
          </p:cNvCxnSpPr>
          <p:nvPr/>
        </p:nvCxnSpPr>
        <p:spPr>
          <a:xfrm flipV="1">
            <a:off x="5379361" y="3333571"/>
            <a:ext cx="977627" cy="120183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cxnSpLocks/>
            <a:endCxn id="102" idx="2"/>
          </p:cNvCxnSpPr>
          <p:nvPr/>
        </p:nvCxnSpPr>
        <p:spPr>
          <a:xfrm flipH="1" flipV="1">
            <a:off x="4631100" y="1009852"/>
            <a:ext cx="739493" cy="1242168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>
            <a:cxnSpLocks/>
            <a:endCxn id="86" idx="3"/>
          </p:cNvCxnSpPr>
          <p:nvPr/>
        </p:nvCxnSpPr>
        <p:spPr>
          <a:xfrm flipH="1" flipV="1">
            <a:off x="2786088" y="4182723"/>
            <a:ext cx="1461840" cy="83852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>
            <a:cxnSpLocks/>
            <a:endCxn id="107" idx="1"/>
          </p:cNvCxnSpPr>
          <p:nvPr/>
        </p:nvCxnSpPr>
        <p:spPr>
          <a:xfrm flipV="1">
            <a:off x="5865509" y="1768648"/>
            <a:ext cx="491479" cy="976843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108488" y="484756"/>
            <a:ext cx="8856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/>
          <p:cNvSpPr/>
          <p:nvPr/>
        </p:nvSpPr>
        <p:spPr>
          <a:xfrm>
            <a:off x="86088" y="3405907"/>
            <a:ext cx="2700000" cy="504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北区役所、斎場、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等</a:t>
            </a:r>
            <a:endParaRPr lang="ja-JP" altLang="en-US" sz="10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86088" y="3966723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泉大津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市立病院</a:t>
            </a:r>
            <a:endParaRPr lang="ja-JP" altLang="en-US" sz="10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86088" y="5406835"/>
            <a:ext cx="2032043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岸和田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本庁舎、市民病院 等</a:t>
            </a:r>
            <a:endParaRPr lang="ja-JP" altLang="en-US" sz="11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8928" y="5890199"/>
            <a:ext cx="2039203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貝塚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市民福祉センター</a:t>
            </a:r>
            <a:endParaRPr lang="ja-JP" altLang="en-US" sz="10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369874" y="5088075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千早赤阪村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郷土資料館、保健センター　等</a:t>
            </a:r>
            <a:endParaRPr lang="ja-JP" altLang="en-US" sz="11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86088" y="2105563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第一庁舎、第二庁舎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89209" y="1132405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池田・府市合同庁舎、五月山体育館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78928" y="572457"/>
            <a:ext cx="2700000" cy="504000"/>
          </a:xfrm>
          <a:prstGeom prst="rect">
            <a:avLst/>
          </a:prstGeom>
          <a:solidFill>
            <a:schemeClr val="bg1">
              <a:alpha val="93000"/>
            </a:schemeClr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市（４施設）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本庁舎、聖苑、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西南図書館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等</a:t>
            </a:r>
            <a:endParaRPr lang="ja-JP" altLang="en-US" sz="11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3281100" y="577852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高槻市総合センター、市役所本館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2960" y="1611512"/>
            <a:ext cx="2703125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6356988" y="155264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市（３施設）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輝きプラザきらら、中央図書館、</a:t>
            </a:r>
            <a:r>
              <a:rPr lang="ja-JP" altLang="en-US" sz="1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総合福祉会館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6351718" y="563802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6351718" y="1062152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6359321" y="2624933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本庁舎、総合体育館　等</a:t>
            </a:r>
            <a:endParaRPr lang="ja-JP" altLang="en-US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6356988" y="3117571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藤井寺市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市役所、市民総合会館　等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2" name="直線矢印コネクタ 91"/>
          <p:cNvCxnSpPr>
            <a:cxnSpLocks/>
            <a:endCxn id="90" idx="1"/>
          </p:cNvCxnSpPr>
          <p:nvPr/>
        </p:nvCxnSpPr>
        <p:spPr>
          <a:xfrm flipV="1">
            <a:off x="5566465" y="5304075"/>
            <a:ext cx="803409" cy="171792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6369852" y="5579259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河内長野市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市庁舎本館・別館、文化会館 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6088" y="4452063"/>
            <a:ext cx="2700001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シビックセンター、文化会館 等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6088" y="6381376"/>
            <a:ext cx="2032044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泉南市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総合福祉センター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362254" y="3618020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SAYAKA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</a:t>
            </a:r>
            <a:endParaRPr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86400" y="4925639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コミュニティセンター、街路灯及び公園灯 等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8" name="直線矢印コネクタ 67"/>
          <p:cNvCxnSpPr>
            <a:cxnSpLocks/>
            <a:endCxn id="50" idx="3"/>
          </p:cNvCxnSpPr>
          <p:nvPr/>
        </p:nvCxnSpPr>
        <p:spPr>
          <a:xfrm flipH="1" flipV="1">
            <a:off x="2786089" y="4668063"/>
            <a:ext cx="1376004" cy="46958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cxnSpLocks/>
            <a:endCxn id="55" idx="3"/>
          </p:cNvCxnSpPr>
          <p:nvPr/>
        </p:nvCxnSpPr>
        <p:spPr>
          <a:xfrm flipH="1">
            <a:off x="2118132" y="6135900"/>
            <a:ext cx="1425683" cy="46147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>
            <a:cxnSpLocks/>
            <a:endCxn id="57" idx="1"/>
          </p:cNvCxnSpPr>
          <p:nvPr/>
        </p:nvCxnSpPr>
        <p:spPr>
          <a:xfrm flipV="1">
            <a:off x="5076056" y="3834020"/>
            <a:ext cx="1286198" cy="1258269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4979578" y="6141363"/>
            <a:ext cx="4104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＜赤囲み市町村（下線施設）：令和７年度公募＞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162093" y="-63420"/>
            <a:ext cx="4874411" cy="615553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【24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572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施設で事業化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（令和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月時点）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00C387-B433-49A8-B149-4A18585A9E8E}"/>
              </a:ext>
            </a:extLst>
          </p:cNvPr>
          <p:cNvSpPr/>
          <p:nvPr/>
        </p:nvSpPr>
        <p:spPr>
          <a:xfrm>
            <a:off x="6351718" y="2042236"/>
            <a:ext cx="2700000" cy="504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総合体育施設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8A30B995-06AD-41B6-82B2-A360DED9028D}"/>
              </a:ext>
            </a:extLst>
          </p:cNvPr>
          <p:cNvCxnSpPr>
            <a:cxnSpLocks/>
            <a:endCxn id="94" idx="1"/>
          </p:cNvCxnSpPr>
          <p:nvPr/>
        </p:nvCxnSpPr>
        <p:spPr>
          <a:xfrm flipV="1">
            <a:off x="5868144" y="2294236"/>
            <a:ext cx="483574" cy="819632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CB9EAD0-588A-466B-A84E-56A6B3A6FFEC}"/>
              </a:ext>
            </a:extLst>
          </p:cNvPr>
          <p:cNvSpPr txBox="1"/>
          <p:nvPr/>
        </p:nvSpPr>
        <p:spPr>
          <a:xfrm>
            <a:off x="6729852" y="6526624"/>
            <a:ext cx="2340000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大阪府公共建築室設備課調べ</a:t>
            </a:r>
          </a:p>
        </p:txBody>
      </p:sp>
    </p:spTree>
    <p:extLst>
      <p:ext uri="{BB962C8B-B14F-4D97-AF65-F5344CB8AC3E}">
        <p14:creationId xmlns:p14="http://schemas.microsoft.com/office/powerpoint/2010/main" val="3653754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383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Calibri</vt:lpstr>
      <vt:lpstr>Georgia</vt:lpstr>
      <vt:lpstr>Trebuchet MS</vt:lpstr>
      <vt:lpstr>Wingdings 2</vt:lpstr>
      <vt:lpstr>アーバン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2024-04-25T02:18:35Z</dcterms:created>
  <dcterms:modified xsi:type="dcterms:W3CDTF">2025-08-28T01:05:20Z</dcterms:modified>
</cp:coreProperties>
</file>