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88" r:id="rId1"/>
  </p:sldMasterIdLst>
  <p:notesMasterIdLst>
    <p:notesMasterId r:id="rId3"/>
  </p:notesMasterIdLst>
  <p:handoutMasterIdLst>
    <p:handoutMasterId r:id="rId4"/>
  </p:handoutMasterIdLst>
  <p:sldIdLst>
    <p:sldId id="505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BCE292"/>
    <a:srgbClr val="CCFFCC"/>
    <a:srgbClr val="ECF3FB"/>
    <a:srgbClr val="D5D7E0"/>
    <a:srgbClr val="EBECF0"/>
    <a:srgbClr val="4D577D"/>
    <a:srgbClr val="EAECF0"/>
    <a:srgbClr val="EDF1FD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741" autoAdjust="0"/>
  </p:normalViewPr>
  <p:slideViewPr>
    <p:cSldViewPr>
      <p:cViewPr varScale="1">
        <p:scale>
          <a:sx n="96" d="100"/>
          <a:sy n="96" d="100"/>
        </p:scale>
        <p:origin x="653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199FB6C1-B92C-4719-A163-F0AF8F982334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DC6AC9B6-5613-4627-A2C2-548BD0794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5476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B77C7B7B-FFF4-42BE-9F52-EEC8B680A53E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5851141E-478A-4E51-BAF5-41475249CC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5064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02"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1141E-478A-4E51-BAF5-41475249CC5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703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正方形/長方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正方形/長方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正方形/長方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正方形/長方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角丸四角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角丸四角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正方形/長方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4BE0524-AC90-4E3B-8179-9C7CACEA1A0D}" type="datetime1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DDB0-3F8B-4872-8C1C-870D70CF4FFE}" type="datetime1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03F6D-5C60-4A17-8C7E-B9833CA7D620}" type="datetime1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157EF-1939-4CC1-A76D-7EABA8D0105C}" type="datetime1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B893-ECC7-4B81-B7F8-FD78B654D840}" type="datetime1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5F24-6F09-4D64-A340-3D2B511B40C8}" type="datetime1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26" name="日付プレースホルダー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777E2EC-8DCB-4244-B8D1-17249A78974C}" type="datetime1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27" name="スライド番号プレースホルダー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0C69701-534F-4C63-8046-DACAB7884691}" type="datetime1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B0C8E-A9DE-49E5-9EB4-785950631589}" type="datetime1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BBD5E-0687-4E73-BD47-D9918748A2E9}" type="datetime1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34D7-42A1-4354-90AA-F99E83CBA79A}" type="datetime1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正方形/長方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正方形/長方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正方形/長方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角丸四角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角丸四角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正方形/長方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正方形/長方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正方形/長方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正方形/長方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正方形/長方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正方形/長方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16CA17D-51A7-4C7A-A5C7-E8459419C79F}" type="datetime1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1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図 65">
            <a:extLst>
              <a:ext uri="{FF2B5EF4-FFF2-40B4-BE49-F238E27FC236}">
                <a16:creationId xmlns:a16="http://schemas.microsoft.com/office/drawing/2014/main" id="{E54B9782-A96E-4AD0-BE9F-92EC971FA44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7"/>
          <a:stretch/>
        </p:blipFill>
        <p:spPr>
          <a:xfrm>
            <a:off x="2219006" y="980728"/>
            <a:ext cx="4153194" cy="5818844"/>
          </a:xfrm>
          <a:prstGeom prst="rect">
            <a:avLst/>
          </a:prstGeom>
        </p:spPr>
      </p:pic>
      <p:sp>
        <p:nvSpPr>
          <p:cNvPr id="83" name="正方形/長方形 82"/>
          <p:cNvSpPr/>
          <p:nvPr/>
        </p:nvSpPr>
        <p:spPr>
          <a:xfrm>
            <a:off x="0" y="-3378"/>
            <a:ext cx="9144000" cy="691767"/>
          </a:xfrm>
          <a:prstGeom prst="rect">
            <a:avLst/>
          </a:prstGeom>
          <a:solidFill>
            <a:schemeClr val="bg1"/>
          </a:solidFill>
        </p:spPr>
        <p:txBody>
          <a:bodyPr wrap="square" tIns="36000" bIns="0">
            <a:noAutofit/>
          </a:bodyPr>
          <a:lstStyle/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府内市町村における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86088" y="2585463"/>
            <a:ext cx="2700000" cy="7560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ctr" anchorCtr="0"/>
          <a:lstStyle/>
          <a:p>
            <a:r>
              <a:rPr kumimoji="1"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大阪市（</a:t>
            </a:r>
            <a:r>
              <a:rPr kumimoji="1"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498</a:t>
            </a:r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中央図書館、中央卸売市場、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2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区役所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、小中学校 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</a:t>
            </a:r>
            <a:endParaRPr lang="ja-JP" altLang="en-US" sz="11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9" name="直線矢印コネクタ 38"/>
          <p:cNvCxnSpPr>
            <a:cxnSpLocks/>
            <a:endCxn id="87" idx="3"/>
          </p:cNvCxnSpPr>
          <p:nvPr/>
        </p:nvCxnSpPr>
        <p:spPr>
          <a:xfrm flipH="1">
            <a:off x="2118131" y="5495046"/>
            <a:ext cx="2129797" cy="127789"/>
          </a:xfrm>
          <a:prstGeom prst="straightConnector1">
            <a:avLst/>
          </a:prstGeom>
          <a:ln w="12700">
            <a:solidFill>
              <a:srgbClr val="3333FF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>
            <a:cxnSpLocks/>
            <a:endCxn id="96" idx="3"/>
          </p:cNvCxnSpPr>
          <p:nvPr/>
        </p:nvCxnSpPr>
        <p:spPr>
          <a:xfrm flipH="1" flipV="1">
            <a:off x="2786088" y="2321563"/>
            <a:ext cx="1785912" cy="735370"/>
          </a:xfrm>
          <a:prstGeom prst="straightConnector1">
            <a:avLst/>
          </a:prstGeom>
          <a:ln w="12700">
            <a:solidFill>
              <a:srgbClr val="3333FF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>
            <a:cxnSpLocks/>
            <a:endCxn id="88" idx="3"/>
          </p:cNvCxnSpPr>
          <p:nvPr/>
        </p:nvCxnSpPr>
        <p:spPr>
          <a:xfrm flipH="1">
            <a:off x="2118131" y="5831022"/>
            <a:ext cx="2021821" cy="275177"/>
          </a:xfrm>
          <a:prstGeom prst="straightConnector1">
            <a:avLst/>
          </a:prstGeom>
          <a:ln w="12700">
            <a:solidFill>
              <a:srgbClr val="3333FF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>
            <a:cxnSpLocks/>
            <a:endCxn id="85" idx="3"/>
          </p:cNvCxnSpPr>
          <p:nvPr/>
        </p:nvCxnSpPr>
        <p:spPr>
          <a:xfrm flipH="1" flipV="1">
            <a:off x="2786088" y="3657907"/>
            <a:ext cx="1932316" cy="1093260"/>
          </a:xfrm>
          <a:prstGeom prst="straightConnector1">
            <a:avLst/>
          </a:prstGeom>
          <a:ln w="12700">
            <a:solidFill>
              <a:srgbClr val="FF0000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>
            <a:cxnSpLocks/>
            <a:endCxn id="101" idx="3"/>
          </p:cNvCxnSpPr>
          <p:nvPr/>
        </p:nvCxnSpPr>
        <p:spPr>
          <a:xfrm flipH="1" flipV="1">
            <a:off x="2778928" y="824457"/>
            <a:ext cx="1918972" cy="1731305"/>
          </a:xfrm>
          <a:prstGeom prst="straightConnector1">
            <a:avLst/>
          </a:prstGeom>
          <a:ln w="12700">
            <a:solidFill>
              <a:srgbClr val="FF0000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>
            <a:cxnSpLocks/>
          </p:cNvCxnSpPr>
          <p:nvPr/>
        </p:nvCxnSpPr>
        <p:spPr>
          <a:xfrm flipH="1" flipV="1">
            <a:off x="2803494" y="1348406"/>
            <a:ext cx="1586987" cy="1276527"/>
          </a:xfrm>
          <a:prstGeom prst="straightConnector1">
            <a:avLst/>
          </a:prstGeom>
          <a:ln w="12700">
            <a:solidFill>
              <a:srgbClr val="3333FF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>
            <a:cxnSpLocks/>
            <a:endCxn id="110" idx="1"/>
          </p:cNvCxnSpPr>
          <p:nvPr/>
        </p:nvCxnSpPr>
        <p:spPr>
          <a:xfrm flipV="1">
            <a:off x="5452865" y="2840933"/>
            <a:ext cx="906456" cy="1361021"/>
          </a:xfrm>
          <a:prstGeom prst="straightConnector1">
            <a:avLst/>
          </a:prstGeom>
          <a:ln w="12700">
            <a:solidFill>
              <a:srgbClr val="3333FF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>
            <a:cxnSpLocks/>
            <a:endCxn id="53" idx="1"/>
          </p:cNvCxnSpPr>
          <p:nvPr/>
        </p:nvCxnSpPr>
        <p:spPr>
          <a:xfrm flipV="1">
            <a:off x="5652120" y="4812898"/>
            <a:ext cx="717747" cy="392313"/>
          </a:xfrm>
          <a:prstGeom prst="straightConnector1">
            <a:avLst/>
          </a:prstGeom>
          <a:ln w="12700">
            <a:solidFill>
              <a:srgbClr val="3333FF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正方形/長方形 52"/>
          <p:cNvSpPr/>
          <p:nvPr/>
        </p:nvSpPr>
        <p:spPr>
          <a:xfrm>
            <a:off x="6369867" y="4596898"/>
            <a:ext cx="2700000" cy="432000"/>
          </a:xfrm>
          <a:prstGeom prst="rect">
            <a:avLst/>
          </a:prstGeom>
          <a:noFill/>
          <a:ln w="12700"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河南町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町役場庁舎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56" name="直線矢印コネクタ 55"/>
          <p:cNvCxnSpPr>
            <a:cxnSpLocks/>
            <a:endCxn id="109" idx="1"/>
          </p:cNvCxnSpPr>
          <p:nvPr/>
        </p:nvCxnSpPr>
        <p:spPr>
          <a:xfrm flipV="1">
            <a:off x="5211090" y="1278152"/>
            <a:ext cx="1140628" cy="2047081"/>
          </a:xfrm>
          <a:prstGeom prst="straightConnector1">
            <a:avLst/>
          </a:prstGeom>
          <a:ln w="12700">
            <a:solidFill>
              <a:srgbClr val="3333FF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>
            <a:cxnSpLocks/>
            <a:endCxn id="108" idx="1"/>
          </p:cNvCxnSpPr>
          <p:nvPr/>
        </p:nvCxnSpPr>
        <p:spPr>
          <a:xfrm flipV="1">
            <a:off x="5200072" y="779802"/>
            <a:ext cx="1151646" cy="2334066"/>
          </a:xfrm>
          <a:prstGeom prst="straightConnector1">
            <a:avLst/>
          </a:prstGeom>
          <a:ln w="12700">
            <a:solidFill>
              <a:srgbClr val="3333FF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正方形/長方形 58"/>
          <p:cNvSpPr/>
          <p:nvPr/>
        </p:nvSpPr>
        <p:spPr>
          <a:xfrm>
            <a:off x="6364595" y="4103408"/>
            <a:ext cx="2700000" cy="432000"/>
          </a:xfrm>
          <a:prstGeom prst="rect">
            <a:avLst/>
          </a:prstGeom>
          <a:noFill/>
          <a:ln w="12700"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太子町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町役場庁舎・分署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60" name="直線矢印コネクタ 59"/>
          <p:cNvCxnSpPr>
            <a:cxnSpLocks/>
            <a:endCxn id="59" idx="1"/>
          </p:cNvCxnSpPr>
          <p:nvPr/>
        </p:nvCxnSpPr>
        <p:spPr>
          <a:xfrm flipV="1">
            <a:off x="5652120" y="4319408"/>
            <a:ext cx="712475" cy="608678"/>
          </a:xfrm>
          <a:prstGeom prst="straightConnector1">
            <a:avLst/>
          </a:prstGeom>
          <a:ln w="12700">
            <a:solidFill>
              <a:srgbClr val="3333FF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>
            <a:cxnSpLocks/>
            <a:endCxn id="37" idx="3"/>
          </p:cNvCxnSpPr>
          <p:nvPr/>
        </p:nvCxnSpPr>
        <p:spPr>
          <a:xfrm flipH="1" flipV="1">
            <a:off x="2786088" y="2963463"/>
            <a:ext cx="1993899" cy="882870"/>
          </a:xfrm>
          <a:prstGeom prst="straightConnector1">
            <a:avLst/>
          </a:prstGeom>
          <a:ln w="12700">
            <a:solidFill>
              <a:srgbClr val="FF0000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>
            <a:cxnSpLocks/>
            <a:endCxn id="91" idx="1"/>
          </p:cNvCxnSpPr>
          <p:nvPr/>
        </p:nvCxnSpPr>
        <p:spPr>
          <a:xfrm>
            <a:off x="5211090" y="5746769"/>
            <a:ext cx="1158762" cy="48490"/>
          </a:xfrm>
          <a:prstGeom prst="straightConnector1">
            <a:avLst/>
          </a:prstGeom>
          <a:ln w="12700">
            <a:solidFill>
              <a:srgbClr val="3333FF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>
            <a:cxnSpLocks/>
            <a:endCxn id="61" idx="3"/>
          </p:cNvCxnSpPr>
          <p:nvPr/>
        </p:nvCxnSpPr>
        <p:spPr>
          <a:xfrm flipH="1" flipV="1">
            <a:off x="2786400" y="5141639"/>
            <a:ext cx="1785600" cy="306117"/>
          </a:xfrm>
          <a:prstGeom prst="straightConnector1">
            <a:avLst/>
          </a:prstGeom>
          <a:ln w="12700">
            <a:solidFill>
              <a:srgbClr val="3333FF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矢印コネクタ 71"/>
          <p:cNvCxnSpPr>
            <a:cxnSpLocks/>
            <a:endCxn id="104" idx="3"/>
          </p:cNvCxnSpPr>
          <p:nvPr/>
        </p:nvCxnSpPr>
        <p:spPr>
          <a:xfrm flipH="1" flipV="1">
            <a:off x="2786085" y="1827512"/>
            <a:ext cx="2073947" cy="1219837"/>
          </a:xfrm>
          <a:prstGeom prst="straightConnector1">
            <a:avLst/>
          </a:prstGeom>
          <a:ln w="12700">
            <a:solidFill>
              <a:srgbClr val="3333FF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矢印コネクタ 73"/>
          <p:cNvCxnSpPr>
            <a:cxnSpLocks/>
            <a:endCxn id="111" idx="1"/>
          </p:cNvCxnSpPr>
          <p:nvPr/>
        </p:nvCxnSpPr>
        <p:spPr>
          <a:xfrm flipV="1">
            <a:off x="5379361" y="3333571"/>
            <a:ext cx="977627" cy="1201837"/>
          </a:xfrm>
          <a:prstGeom prst="straightConnector1">
            <a:avLst/>
          </a:prstGeom>
          <a:ln w="12700">
            <a:solidFill>
              <a:srgbClr val="3333FF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矢印コネクタ 80"/>
          <p:cNvCxnSpPr>
            <a:cxnSpLocks/>
            <a:endCxn id="102" idx="2"/>
          </p:cNvCxnSpPr>
          <p:nvPr/>
        </p:nvCxnSpPr>
        <p:spPr>
          <a:xfrm flipH="1" flipV="1">
            <a:off x="4631100" y="1009852"/>
            <a:ext cx="739493" cy="1242168"/>
          </a:xfrm>
          <a:prstGeom prst="straightConnector1">
            <a:avLst/>
          </a:prstGeom>
          <a:ln w="12700">
            <a:solidFill>
              <a:srgbClr val="3333FF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矢印コネクタ 77"/>
          <p:cNvCxnSpPr>
            <a:cxnSpLocks/>
            <a:endCxn id="86" idx="3"/>
          </p:cNvCxnSpPr>
          <p:nvPr/>
        </p:nvCxnSpPr>
        <p:spPr>
          <a:xfrm flipH="1" flipV="1">
            <a:off x="2786088" y="4182723"/>
            <a:ext cx="1461840" cy="838526"/>
          </a:xfrm>
          <a:prstGeom prst="straightConnector1">
            <a:avLst/>
          </a:prstGeom>
          <a:ln w="12700">
            <a:solidFill>
              <a:srgbClr val="3333FF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矢印コネクタ 81"/>
          <p:cNvCxnSpPr>
            <a:cxnSpLocks/>
            <a:endCxn id="107" idx="1"/>
          </p:cNvCxnSpPr>
          <p:nvPr/>
        </p:nvCxnSpPr>
        <p:spPr>
          <a:xfrm flipV="1">
            <a:off x="5865509" y="1768648"/>
            <a:ext cx="491479" cy="976843"/>
          </a:xfrm>
          <a:prstGeom prst="straightConnector1">
            <a:avLst/>
          </a:prstGeom>
          <a:ln w="12700">
            <a:solidFill>
              <a:srgbClr val="FF0000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コネクタ 83"/>
          <p:cNvCxnSpPr/>
          <p:nvPr/>
        </p:nvCxnSpPr>
        <p:spPr>
          <a:xfrm>
            <a:off x="108488" y="484756"/>
            <a:ext cx="8856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5" name="正方形/長方形 84"/>
          <p:cNvSpPr/>
          <p:nvPr/>
        </p:nvSpPr>
        <p:spPr>
          <a:xfrm>
            <a:off x="86088" y="3405907"/>
            <a:ext cx="2700000" cy="504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ctr" anchorCtr="0"/>
          <a:lstStyle/>
          <a:p>
            <a:r>
              <a:rPr kumimoji="1" lang="ja-JP" altLang="en-US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堺</a:t>
            </a:r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市（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</a:t>
            </a:r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北区役所、斎場、</a:t>
            </a:r>
            <a:r>
              <a:rPr lang="ja-JP" altLang="en-US" sz="12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本庁舎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等</a:t>
            </a:r>
            <a:endParaRPr lang="ja-JP" altLang="en-US" sz="1000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86088" y="3966723"/>
            <a:ext cx="2700000" cy="432000"/>
          </a:xfrm>
          <a:prstGeom prst="rect">
            <a:avLst/>
          </a:prstGeom>
          <a:solidFill>
            <a:schemeClr val="bg1"/>
          </a:solidFill>
          <a:ln w="12700"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ctr" anchorCtr="0"/>
          <a:lstStyle/>
          <a:p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泉大津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市（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市立病院</a:t>
            </a:r>
            <a:endParaRPr lang="ja-JP" altLang="en-US" sz="1000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7" name="正方形/長方形 86"/>
          <p:cNvSpPr/>
          <p:nvPr/>
        </p:nvSpPr>
        <p:spPr>
          <a:xfrm>
            <a:off x="86088" y="5406835"/>
            <a:ext cx="2032043" cy="432000"/>
          </a:xfrm>
          <a:prstGeom prst="rect">
            <a:avLst/>
          </a:prstGeom>
          <a:solidFill>
            <a:schemeClr val="bg1"/>
          </a:solidFill>
          <a:ln w="12700"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ctr" anchorCtr="0"/>
          <a:lstStyle/>
          <a:p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岸和田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市（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７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本庁舎、市民病院 等</a:t>
            </a:r>
            <a:endParaRPr lang="ja-JP" altLang="en-US" sz="1100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8" name="正方形/長方形 87"/>
          <p:cNvSpPr/>
          <p:nvPr/>
        </p:nvSpPr>
        <p:spPr>
          <a:xfrm>
            <a:off x="78928" y="5890199"/>
            <a:ext cx="2039203" cy="432000"/>
          </a:xfrm>
          <a:prstGeom prst="rect">
            <a:avLst/>
          </a:prstGeom>
          <a:solidFill>
            <a:schemeClr val="bg1"/>
          </a:solidFill>
          <a:ln w="12700"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ctr" anchorCtr="0"/>
          <a:lstStyle/>
          <a:p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貝塚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市（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市民福祉センター</a:t>
            </a:r>
            <a:endParaRPr lang="ja-JP" altLang="en-US" sz="1000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0" name="正方形/長方形 89"/>
          <p:cNvSpPr/>
          <p:nvPr/>
        </p:nvSpPr>
        <p:spPr>
          <a:xfrm>
            <a:off x="6369874" y="5088075"/>
            <a:ext cx="2700000" cy="432000"/>
          </a:xfrm>
          <a:prstGeom prst="rect">
            <a:avLst/>
          </a:prstGeom>
          <a:solidFill>
            <a:schemeClr val="bg1"/>
          </a:solidFill>
          <a:ln w="12700"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 anchorCtr="0"/>
          <a:lstStyle/>
          <a:p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千早赤阪村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６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郷土資料館、保健センター　等</a:t>
            </a:r>
            <a:endParaRPr lang="ja-JP" altLang="en-US" sz="1100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6" name="正方形/長方形 95"/>
          <p:cNvSpPr/>
          <p:nvPr/>
        </p:nvSpPr>
        <p:spPr>
          <a:xfrm>
            <a:off x="86088" y="2105563"/>
            <a:ext cx="2700000" cy="432000"/>
          </a:xfrm>
          <a:prstGeom prst="rect">
            <a:avLst/>
          </a:prstGeom>
          <a:solidFill>
            <a:schemeClr val="bg1"/>
          </a:solidFill>
          <a:ln w="12700"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ctr" anchorCtr="0"/>
          <a:lstStyle/>
          <a:p>
            <a:r>
              <a:rPr kumimoji="1" lang="ja-JP" altLang="en-US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豊中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市（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第一庁舎、第二庁舎</a:t>
            </a:r>
            <a:endParaRPr lang="ja-JP" altLang="en-US" sz="10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9" name="正方形/長方形 98"/>
          <p:cNvSpPr/>
          <p:nvPr/>
        </p:nvSpPr>
        <p:spPr>
          <a:xfrm>
            <a:off x="89209" y="1132405"/>
            <a:ext cx="2700000" cy="432000"/>
          </a:xfrm>
          <a:prstGeom prst="rect">
            <a:avLst/>
          </a:prstGeom>
          <a:noFill/>
          <a:ln w="12700"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ctr" anchorCtr="0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池田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市（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池田・府市合同庁舎、五月山体育館</a:t>
            </a:r>
            <a:endParaRPr lang="ja-JP" altLang="en-US" sz="10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1" name="正方形/長方形 100"/>
          <p:cNvSpPr/>
          <p:nvPr/>
        </p:nvSpPr>
        <p:spPr>
          <a:xfrm>
            <a:off x="78928" y="572457"/>
            <a:ext cx="2700000" cy="504000"/>
          </a:xfrm>
          <a:prstGeom prst="rect">
            <a:avLst/>
          </a:prstGeom>
          <a:solidFill>
            <a:schemeClr val="bg1">
              <a:alpha val="93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ctr" anchorCtr="0"/>
          <a:lstStyle/>
          <a:p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箕面</a:t>
            </a:r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市（４施設）</a:t>
            </a:r>
            <a:endParaRPr kumimoji="1"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本庁舎、聖苑、</a:t>
            </a:r>
            <a:r>
              <a:rPr lang="ja-JP" altLang="en-US" sz="12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西南図書館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等</a:t>
            </a:r>
            <a:endParaRPr lang="ja-JP" altLang="en-US" sz="11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2" name="正方形/長方形 101"/>
          <p:cNvSpPr/>
          <p:nvPr/>
        </p:nvSpPr>
        <p:spPr>
          <a:xfrm>
            <a:off x="3281100" y="577852"/>
            <a:ext cx="2700000" cy="432000"/>
          </a:xfrm>
          <a:prstGeom prst="rect">
            <a:avLst/>
          </a:prstGeom>
          <a:solidFill>
            <a:schemeClr val="bg1"/>
          </a:solidFill>
          <a:ln w="12700"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ctr" anchorCtr="0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高槻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市（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高槻市総合センター、市役所本館</a:t>
            </a:r>
            <a:endParaRPr lang="ja-JP" altLang="en-US" sz="11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4" name="正方形/長方形 103"/>
          <p:cNvSpPr/>
          <p:nvPr/>
        </p:nvSpPr>
        <p:spPr>
          <a:xfrm>
            <a:off x="82960" y="1611512"/>
            <a:ext cx="2703125" cy="432000"/>
          </a:xfrm>
          <a:prstGeom prst="rect">
            <a:avLst/>
          </a:prstGeom>
          <a:solidFill>
            <a:schemeClr val="bg1"/>
          </a:solidFill>
          <a:ln w="12700"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ctr" anchorCtr="0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吹田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市（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本庁舎</a:t>
            </a:r>
            <a:endParaRPr lang="ja-JP" altLang="en-US" sz="10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7" name="正方形/長方形 106"/>
          <p:cNvSpPr/>
          <p:nvPr/>
        </p:nvSpPr>
        <p:spPr>
          <a:xfrm>
            <a:off x="6356988" y="1552648"/>
            <a:ext cx="2700000" cy="432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ctr" anchorCtr="0"/>
          <a:lstStyle/>
          <a:p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枚方</a:t>
            </a:r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市（３施設）</a:t>
            </a:r>
            <a:endParaRPr kumimoji="1"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輝きプラザきらら、中央図書館、</a:t>
            </a:r>
            <a:r>
              <a:rPr lang="ja-JP" altLang="en-US" sz="10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総合福祉会館</a:t>
            </a:r>
            <a:endParaRPr lang="ja-JP" altLang="en-US" sz="10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8" name="正方形/長方形 107"/>
          <p:cNvSpPr/>
          <p:nvPr/>
        </p:nvSpPr>
        <p:spPr>
          <a:xfrm>
            <a:off x="6351718" y="563802"/>
            <a:ext cx="2700000" cy="432000"/>
          </a:xfrm>
          <a:prstGeom prst="rect">
            <a:avLst/>
          </a:prstGeom>
          <a:noFill/>
          <a:ln w="12700"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ctr" anchorCtr="0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摂津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市（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市庁舎</a:t>
            </a:r>
            <a:endParaRPr lang="ja-JP" altLang="en-US" sz="11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9" name="正方形/長方形 108"/>
          <p:cNvSpPr/>
          <p:nvPr/>
        </p:nvSpPr>
        <p:spPr>
          <a:xfrm>
            <a:off x="6351718" y="1062152"/>
            <a:ext cx="2700000" cy="432000"/>
          </a:xfrm>
          <a:prstGeom prst="rect">
            <a:avLst/>
          </a:prstGeom>
          <a:noFill/>
          <a:ln w="12700"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ctr" anchorCtr="0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守口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市（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市庁舎</a:t>
            </a:r>
            <a:endParaRPr lang="ja-JP" altLang="en-US" sz="10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0" name="正方形/長方形 109"/>
          <p:cNvSpPr/>
          <p:nvPr/>
        </p:nvSpPr>
        <p:spPr>
          <a:xfrm>
            <a:off x="6359321" y="2624933"/>
            <a:ext cx="2700000" cy="432000"/>
          </a:xfrm>
          <a:prstGeom prst="rect">
            <a:avLst/>
          </a:prstGeom>
          <a:noFill/>
          <a:ln w="12700"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ctr" anchorCtr="0"/>
          <a:lstStyle/>
          <a:p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八尾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市（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本庁舎、総合体育館　等</a:t>
            </a:r>
            <a:endParaRPr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1" name="正方形/長方形 110"/>
          <p:cNvSpPr/>
          <p:nvPr/>
        </p:nvSpPr>
        <p:spPr>
          <a:xfrm>
            <a:off x="6356988" y="3117571"/>
            <a:ext cx="2700000" cy="432000"/>
          </a:xfrm>
          <a:prstGeom prst="rect">
            <a:avLst/>
          </a:prstGeom>
          <a:noFill/>
          <a:ln w="12700"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藤井寺市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市役所、市民総合会館　等</a:t>
            </a:r>
            <a:endParaRPr kumimoji="1" lang="en-US" altLang="ja-JP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92" name="直線矢印コネクタ 91"/>
          <p:cNvCxnSpPr>
            <a:cxnSpLocks/>
            <a:endCxn id="90" idx="1"/>
          </p:cNvCxnSpPr>
          <p:nvPr/>
        </p:nvCxnSpPr>
        <p:spPr>
          <a:xfrm flipV="1">
            <a:off x="5566465" y="5304075"/>
            <a:ext cx="803409" cy="171792"/>
          </a:xfrm>
          <a:prstGeom prst="straightConnector1">
            <a:avLst/>
          </a:prstGeom>
          <a:ln w="12700">
            <a:solidFill>
              <a:srgbClr val="3333FF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正方形/長方形 90"/>
          <p:cNvSpPr/>
          <p:nvPr/>
        </p:nvSpPr>
        <p:spPr>
          <a:xfrm>
            <a:off x="6369852" y="5579259"/>
            <a:ext cx="2700000" cy="432000"/>
          </a:xfrm>
          <a:prstGeom prst="rect">
            <a:avLst/>
          </a:prstGeom>
          <a:solidFill>
            <a:schemeClr val="bg1"/>
          </a:solidFill>
          <a:ln w="12700"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ctr" anchorCtr="0"/>
          <a:lstStyle/>
          <a:p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河内長野市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市庁舎本館・別館、文化会館 等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86088" y="4452063"/>
            <a:ext cx="2700001" cy="432000"/>
          </a:xfrm>
          <a:prstGeom prst="rect">
            <a:avLst/>
          </a:prstGeom>
          <a:solidFill>
            <a:schemeClr val="bg1"/>
          </a:solidFill>
          <a:ln w="12700"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ctr" anchorCtr="0"/>
          <a:lstStyle/>
          <a:p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忠岡町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シビックセンター、文化会館 等</a:t>
            </a:r>
            <a:endParaRPr lang="ja-JP" altLang="en-US" sz="11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86088" y="6381376"/>
            <a:ext cx="2032044" cy="432000"/>
          </a:xfrm>
          <a:prstGeom prst="rect">
            <a:avLst/>
          </a:prstGeom>
          <a:solidFill>
            <a:schemeClr val="bg1"/>
          </a:solidFill>
          <a:ln w="12700"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ctr" anchorCtr="0"/>
          <a:lstStyle/>
          <a:p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泉南市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総合福祉センター</a:t>
            </a:r>
            <a:endParaRPr lang="ja-JP" altLang="en-US" sz="11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6362254" y="3618020"/>
            <a:ext cx="2700000" cy="432000"/>
          </a:xfrm>
          <a:prstGeom prst="rect">
            <a:avLst/>
          </a:prstGeom>
          <a:solidFill>
            <a:schemeClr val="bg1"/>
          </a:solidFill>
          <a:ln w="12700"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ctr" anchorCtr="0"/>
          <a:lstStyle/>
          <a:p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大阪狭山市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SAYAKA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ホール</a:t>
            </a:r>
            <a:endParaRPr lang="ja-JP" altLang="en-US" sz="1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86400" y="4925639"/>
            <a:ext cx="2700000" cy="432000"/>
          </a:xfrm>
          <a:prstGeom prst="rect">
            <a:avLst/>
          </a:prstGeom>
          <a:solidFill>
            <a:schemeClr val="bg1"/>
          </a:solidFill>
          <a:ln w="12700"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ctr" anchorCtr="0"/>
          <a:lstStyle/>
          <a:p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和泉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市（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６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コミュニティセンター、街路灯及び公園灯 等</a:t>
            </a:r>
            <a:endParaRPr lang="ja-JP" altLang="en-US" sz="11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68" name="直線矢印コネクタ 67"/>
          <p:cNvCxnSpPr>
            <a:cxnSpLocks/>
            <a:endCxn id="50" idx="3"/>
          </p:cNvCxnSpPr>
          <p:nvPr/>
        </p:nvCxnSpPr>
        <p:spPr>
          <a:xfrm flipH="1" flipV="1">
            <a:off x="2786089" y="4668063"/>
            <a:ext cx="1376004" cy="469586"/>
          </a:xfrm>
          <a:prstGeom prst="straightConnector1">
            <a:avLst/>
          </a:prstGeom>
          <a:ln w="12700">
            <a:solidFill>
              <a:srgbClr val="3333FF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矢印コネクタ 74"/>
          <p:cNvCxnSpPr>
            <a:cxnSpLocks/>
            <a:endCxn id="55" idx="3"/>
          </p:cNvCxnSpPr>
          <p:nvPr/>
        </p:nvCxnSpPr>
        <p:spPr>
          <a:xfrm flipH="1">
            <a:off x="2118132" y="6135900"/>
            <a:ext cx="1425683" cy="461476"/>
          </a:xfrm>
          <a:prstGeom prst="straightConnector1">
            <a:avLst/>
          </a:prstGeom>
          <a:ln w="12700">
            <a:solidFill>
              <a:srgbClr val="3333FF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矢印コネクタ 92"/>
          <p:cNvCxnSpPr>
            <a:cxnSpLocks/>
            <a:endCxn id="57" idx="1"/>
          </p:cNvCxnSpPr>
          <p:nvPr/>
        </p:nvCxnSpPr>
        <p:spPr>
          <a:xfrm flipV="1">
            <a:off x="5076056" y="3834020"/>
            <a:ext cx="1286198" cy="1258269"/>
          </a:xfrm>
          <a:prstGeom prst="straightConnector1">
            <a:avLst/>
          </a:prstGeom>
          <a:ln w="12700">
            <a:solidFill>
              <a:srgbClr val="0070C0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テキスト ボックス 66"/>
          <p:cNvSpPr txBox="1"/>
          <p:nvPr/>
        </p:nvSpPr>
        <p:spPr>
          <a:xfrm>
            <a:off x="4979578" y="6141363"/>
            <a:ext cx="4104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spAutoFit/>
          </a:bodyPr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＜赤囲み市町村（下線施設）：令和６年度公募＞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9" name="正方形/長方形 88"/>
          <p:cNvSpPr/>
          <p:nvPr/>
        </p:nvSpPr>
        <p:spPr>
          <a:xfrm>
            <a:off x="4162093" y="-63420"/>
            <a:ext cx="4874411" cy="615553"/>
          </a:xfrm>
          <a:prstGeom prst="rect">
            <a:avLst/>
          </a:prstGeom>
          <a:noFill/>
        </p:spPr>
        <p:txBody>
          <a:bodyPr wrap="square" anchor="ctr" anchorCtr="0">
            <a:spAutoFit/>
          </a:bodyPr>
          <a:lstStyle/>
          <a:p>
            <a:r>
              <a:rPr lang="en-US" altLang="ja-JP" sz="17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【24</a:t>
            </a:r>
            <a:r>
              <a:rPr lang="ja-JP" altLang="en-US" sz="17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市町村</a:t>
            </a:r>
            <a:r>
              <a:rPr lang="en-US" altLang="ja-JP" sz="17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571</a:t>
            </a:r>
            <a:r>
              <a:rPr lang="ja-JP" altLang="en-US" sz="17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施設で事業化</a:t>
            </a:r>
            <a:r>
              <a:rPr lang="en-US" altLang="ja-JP" sz="17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r>
              <a:rPr lang="ja-JP" altLang="en-US" sz="17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（令和７年</a:t>
            </a:r>
            <a:r>
              <a:rPr lang="en-US" altLang="ja-JP" sz="17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7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月時点）</a:t>
            </a:r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AF00C387-B433-49A8-B149-4A18585A9E8E}"/>
              </a:ext>
            </a:extLst>
          </p:cNvPr>
          <p:cNvSpPr/>
          <p:nvPr/>
        </p:nvSpPr>
        <p:spPr>
          <a:xfrm>
            <a:off x="6351718" y="2042236"/>
            <a:ext cx="2700000" cy="504000"/>
          </a:xfrm>
          <a:prstGeom prst="rect">
            <a:avLst/>
          </a:prstGeom>
          <a:noFill/>
          <a:ln w="12700"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ctr" anchorCtr="0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交野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市（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2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総合体育施設</a:t>
            </a:r>
            <a:endParaRPr lang="ja-JP" altLang="en-US" sz="10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95" name="直線矢印コネクタ 94">
            <a:extLst>
              <a:ext uri="{FF2B5EF4-FFF2-40B4-BE49-F238E27FC236}">
                <a16:creationId xmlns:a16="http://schemas.microsoft.com/office/drawing/2014/main" id="{8A30B995-06AD-41B6-82B2-A360DED9028D}"/>
              </a:ext>
            </a:extLst>
          </p:cNvPr>
          <p:cNvCxnSpPr>
            <a:cxnSpLocks/>
            <a:endCxn id="94" idx="1"/>
          </p:cNvCxnSpPr>
          <p:nvPr/>
        </p:nvCxnSpPr>
        <p:spPr>
          <a:xfrm flipV="1">
            <a:off x="5868144" y="2294236"/>
            <a:ext cx="483574" cy="819632"/>
          </a:xfrm>
          <a:prstGeom prst="straightConnector1">
            <a:avLst/>
          </a:prstGeom>
          <a:ln w="12700">
            <a:solidFill>
              <a:srgbClr val="3333FF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CB9EAD0-588A-466B-A84E-56A6B3A6FFEC}"/>
              </a:ext>
            </a:extLst>
          </p:cNvPr>
          <p:cNvSpPr txBox="1"/>
          <p:nvPr/>
        </p:nvSpPr>
        <p:spPr>
          <a:xfrm>
            <a:off x="6729852" y="6526624"/>
            <a:ext cx="2340000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大阪府公共建築室設備課調べ</a:t>
            </a:r>
          </a:p>
        </p:txBody>
      </p:sp>
    </p:spTree>
    <p:extLst>
      <p:ext uri="{BB962C8B-B14F-4D97-AF65-F5344CB8AC3E}">
        <p14:creationId xmlns:p14="http://schemas.microsoft.com/office/powerpoint/2010/main" val="36537546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バン">
  <a:themeElements>
    <a:clrScheme name="アース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アーバン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アーバン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382</Words>
  <Application>Microsoft Office PowerPoint</Application>
  <PresentationFormat>画面に合わせる (4:3)</PresentationFormat>
  <Paragraphs>55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Calibri</vt:lpstr>
      <vt:lpstr>Georgia</vt:lpstr>
      <vt:lpstr>Trebuchet MS</vt:lpstr>
      <vt:lpstr>Wingdings 2</vt:lpstr>
      <vt:lpstr>アーバン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2024-04-25T02:18:35Z</dcterms:created>
  <dcterms:modified xsi:type="dcterms:W3CDTF">2025-04-01T04:47:15Z</dcterms:modified>
</cp:coreProperties>
</file>