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87" autoAdjust="0"/>
    <p:restoredTop sz="96863" autoAdjust="0"/>
  </p:normalViewPr>
  <p:slideViewPr>
    <p:cSldViewPr>
      <p:cViewPr varScale="1">
        <p:scale>
          <a:sx n="70" d="100"/>
          <a:sy n="70" d="100"/>
        </p:scale>
        <p:origin x="154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814B0-1C4F-4009-B6FA-1D347C620682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2C627-585E-4954-BEF6-A85043D6C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591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2C627-585E-4954-BEF6-A85043D6C54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515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2C627-585E-4954-BEF6-A85043D6C54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591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568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499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06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635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25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01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454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256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91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31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52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21949-C4D8-4E32-BD84-0727B1C82025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642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-27384"/>
            <a:ext cx="9144000" cy="52322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令和４年度の評価方針について（案）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10965" y="4641067"/>
            <a:ext cx="2334396" cy="369332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定量的評価基準</a:t>
            </a:r>
            <a:endParaRPr lang="en-US" altLang="ja-JP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694" y="1959795"/>
            <a:ext cx="8568952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令和４年度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評価方針（案）（昨年度の評価方針と同様）</a:t>
            </a: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956376" y="-3933"/>
            <a:ext cx="1132777" cy="3804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資料３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1BC69B8-6DE4-467D-B5CA-917988E7BB5A}"/>
              </a:ext>
            </a:extLst>
          </p:cNvPr>
          <p:cNvSpPr/>
          <p:nvPr/>
        </p:nvSpPr>
        <p:spPr>
          <a:xfrm>
            <a:off x="377435" y="5010399"/>
            <a:ext cx="8211655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１．利用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台数、回転率　　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en-US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定期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点検回数　　　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lang="ja-JP" altLang="en-US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清掃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回数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</a:t>
            </a:r>
            <a:r>
              <a:rPr lang="ja-JP" altLang="en-US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満足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と答えた割合、不満足と答えた割合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39</a:t>
            </a:r>
            <a:r>
              <a:rPr lang="ja-JP" altLang="en-US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総収入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、運営経費　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研修の実施回数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大かっこ 6">
            <a:extLst>
              <a:ext uri="{FF2B5EF4-FFF2-40B4-BE49-F238E27FC236}">
                <a16:creationId xmlns:a16="http://schemas.microsoft.com/office/drawing/2014/main" id="{FD682FF8-9ADB-423C-8471-4D792240A69B}"/>
              </a:ext>
            </a:extLst>
          </p:cNvPr>
          <p:cNvSpPr/>
          <p:nvPr/>
        </p:nvSpPr>
        <p:spPr>
          <a:xfrm>
            <a:off x="179512" y="4509120"/>
            <a:ext cx="8737796" cy="2088232"/>
          </a:xfrm>
          <a:prstGeom prst="bracketPair">
            <a:avLst>
              <a:gd name="adj" fmla="val 11439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75CC39A-8B7A-4078-95A2-0B465CCAFA3D}"/>
              </a:ext>
            </a:extLst>
          </p:cNvPr>
          <p:cNvSpPr txBox="1"/>
          <p:nvPr/>
        </p:nvSpPr>
        <p:spPr>
          <a:xfrm>
            <a:off x="59674" y="620688"/>
            <a:ext cx="8924128" cy="1200329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昨年度及び一昨年度は新型コロナウィルス感染症の影響により、コロナ前と比べて利用台数減や収入減等が見込まれたため、前年の実績値を目標値としている定量的評価基準については、これらを踏まえて評価した。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今年度に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おいて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も利用台数や収入がコロナ前の水準まで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戻らないと見込まれるため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、同様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の考え方とする。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角丸四角形 11">
            <a:extLst>
              <a:ext uri="{FF2B5EF4-FFF2-40B4-BE49-F238E27FC236}">
                <a16:creationId xmlns:a16="http://schemas.microsoft.com/office/drawing/2014/main" id="{D90F96DD-5D0B-4067-8006-6E9C99102C66}"/>
              </a:ext>
            </a:extLst>
          </p:cNvPr>
          <p:cNvSpPr/>
          <p:nvPr/>
        </p:nvSpPr>
        <p:spPr>
          <a:xfrm>
            <a:off x="59674" y="2334256"/>
            <a:ext cx="8997555" cy="1960953"/>
          </a:xfrm>
          <a:prstGeom prst="roundRect">
            <a:avLst>
              <a:gd name="adj" fmla="val 833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4ABF09C-664B-4FCA-B7EA-2317683EF75A}"/>
              </a:ext>
            </a:extLst>
          </p:cNvPr>
          <p:cNvSpPr/>
          <p:nvPr/>
        </p:nvSpPr>
        <p:spPr>
          <a:xfrm>
            <a:off x="69555" y="2393152"/>
            <a:ext cx="4368038" cy="349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指定管理者、施設所管課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2A1F4018-BDC1-47F2-A3D0-286946DAB005}"/>
              </a:ext>
            </a:extLst>
          </p:cNvPr>
          <p:cNvSpPr/>
          <p:nvPr/>
        </p:nvSpPr>
        <p:spPr>
          <a:xfrm>
            <a:off x="4932040" y="2372867"/>
            <a:ext cx="3872433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評価委員会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FCA4373-B717-41E5-B628-566D8E2AC8D7}"/>
              </a:ext>
            </a:extLst>
          </p:cNvPr>
          <p:cNvSpPr/>
          <p:nvPr/>
        </p:nvSpPr>
        <p:spPr>
          <a:xfrm>
            <a:off x="319157" y="2845485"/>
            <a:ext cx="383548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例年通り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、前年の実績値を今年の目標値とし、達成率により評価（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SABC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（参考値として、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R1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実績値を併記）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16D9A72-F8B5-4D2D-81C9-C156765CD6E8}"/>
              </a:ext>
            </a:extLst>
          </p:cNvPr>
          <p:cNvSpPr/>
          <p:nvPr/>
        </p:nvSpPr>
        <p:spPr>
          <a:xfrm>
            <a:off x="5299624" y="2742863"/>
            <a:ext cx="3617684" cy="1478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目標達成率、指定管理者・施設所管課の評価、指定管理者の取組、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新型コロナウィルス感染症の影響による社会情勢の変化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等を総合的に判断し、指摘・提言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二等辺三角形 30">
            <a:extLst>
              <a:ext uri="{FF2B5EF4-FFF2-40B4-BE49-F238E27FC236}">
                <a16:creationId xmlns:a16="http://schemas.microsoft.com/office/drawing/2014/main" id="{283B30D7-BF3F-4182-B8A0-23CB6DDB6592}"/>
              </a:ext>
            </a:extLst>
          </p:cNvPr>
          <p:cNvSpPr/>
          <p:nvPr/>
        </p:nvSpPr>
        <p:spPr>
          <a:xfrm rot="5400000">
            <a:off x="4161361" y="3151070"/>
            <a:ext cx="749267" cy="343424"/>
          </a:xfrm>
          <a:prstGeom prst="triangl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565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-27384"/>
            <a:ext cx="9144000" cy="52322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令和３年度の評価方針について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131" y="1592582"/>
            <a:ext cx="8352928" cy="369332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定量的評価基準</a:t>
            </a:r>
            <a:endParaRPr lang="en-US" altLang="ja-JP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694" y="4643707"/>
            <a:ext cx="8568952" cy="349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令和３年度評価方針（昨年度の評価方針と同様）</a:t>
            </a: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5400000">
            <a:off x="4210337" y="3678715"/>
            <a:ext cx="749267" cy="343424"/>
          </a:xfrm>
          <a:prstGeom prst="triangl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59674" y="3128824"/>
            <a:ext cx="8997555" cy="1262444"/>
          </a:xfrm>
          <a:prstGeom prst="roundRect">
            <a:avLst>
              <a:gd name="adj" fmla="val 833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1993756-AC39-4EBC-B14D-BA2470226045}"/>
              </a:ext>
            </a:extLst>
          </p:cNvPr>
          <p:cNvSpPr/>
          <p:nvPr/>
        </p:nvSpPr>
        <p:spPr>
          <a:xfrm>
            <a:off x="69555" y="3149109"/>
            <a:ext cx="4368038" cy="349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指定管理者、施設所管課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E6455E0-15A5-4080-B592-9ABD611579E1}"/>
              </a:ext>
            </a:extLst>
          </p:cNvPr>
          <p:cNvSpPr/>
          <p:nvPr/>
        </p:nvSpPr>
        <p:spPr>
          <a:xfrm>
            <a:off x="4932040" y="3128824"/>
            <a:ext cx="3872433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評価委員会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1BC69B8-6DE4-467D-B5CA-917988E7BB5A}"/>
              </a:ext>
            </a:extLst>
          </p:cNvPr>
          <p:cNvSpPr/>
          <p:nvPr/>
        </p:nvSpPr>
        <p:spPr>
          <a:xfrm>
            <a:off x="22981" y="1905236"/>
            <a:ext cx="9059630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　１利用台数、回転率　　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定期点検回数　　　　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清掃業務回数　　　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満足と答えた割合、不満足と答えた割合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39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総収入、運営経費　　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職員研修の実施回数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大かっこ 6">
            <a:extLst>
              <a:ext uri="{FF2B5EF4-FFF2-40B4-BE49-F238E27FC236}">
                <a16:creationId xmlns:a16="http://schemas.microsoft.com/office/drawing/2014/main" id="{FD682FF8-9ADB-423C-8471-4D792240A69B}"/>
              </a:ext>
            </a:extLst>
          </p:cNvPr>
          <p:cNvSpPr/>
          <p:nvPr/>
        </p:nvSpPr>
        <p:spPr>
          <a:xfrm>
            <a:off x="59674" y="1592582"/>
            <a:ext cx="8993137" cy="1015792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75CC39A-8B7A-4078-95A2-0B465CCAFA3D}"/>
              </a:ext>
            </a:extLst>
          </p:cNvPr>
          <p:cNvSpPr txBox="1"/>
          <p:nvPr/>
        </p:nvSpPr>
        <p:spPr>
          <a:xfrm>
            <a:off x="-6820" y="620688"/>
            <a:ext cx="9059631" cy="92333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昨年度は新型コロナウィルス感染症の影響により、例年と比べて利用台数減や収入減等が見込まれたため、前年の実績値を目標値としている定量的評価基準については、これらを踏まえて評価した。今年度においても影響が続くと見込まれるため、同様の考え方とする。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11AF08A0-1F7E-4FCD-B37D-BA65698D98B6}"/>
              </a:ext>
            </a:extLst>
          </p:cNvPr>
          <p:cNvSpPr/>
          <p:nvPr/>
        </p:nvSpPr>
        <p:spPr>
          <a:xfrm>
            <a:off x="322533" y="3543832"/>
            <a:ext cx="3835485" cy="631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前年の実績値を当該年の目標値とし、達成率により評価（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SABC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EAA305D-F1F9-4255-BF40-353BF8C6B207}"/>
              </a:ext>
            </a:extLst>
          </p:cNvPr>
          <p:cNvSpPr/>
          <p:nvPr/>
        </p:nvSpPr>
        <p:spPr>
          <a:xfrm>
            <a:off x="5299624" y="3498820"/>
            <a:ext cx="3617684" cy="913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目標達成率、指定管理者・施設所管課の評価、指定管理者の取組等を総合的に判断し、指摘・提言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角丸四角形 11">
            <a:extLst>
              <a:ext uri="{FF2B5EF4-FFF2-40B4-BE49-F238E27FC236}">
                <a16:creationId xmlns:a16="http://schemas.microsoft.com/office/drawing/2014/main" id="{D90F96DD-5D0B-4067-8006-6E9C99102C66}"/>
              </a:ext>
            </a:extLst>
          </p:cNvPr>
          <p:cNvSpPr/>
          <p:nvPr/>
        </p:nvSpPr>
        <p:spPr>
          <a:xfrm>
            <a:off x="59674" y="4984770"/>
            <a:ext cx="8997555" cy="1839627"/>
          </a:xfrm>
          <a:prstGeom prst="roundRect">
            <a:avLst>
              <a:gd name="adj" fmla="val 833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4ABF09C-664B-4FCA-B7EA-2317683EF75A}"/>
              </a:ext>
            </a:extLst>
          </p:cNvPr>
          <p:cNvSpPr/>
          <p:nvPr/>
        </p:nvSpPr>
        <p:spPr>
          <a:xfrm>
            <a:off x="69555" y="5005056"/>
            <a:ext cx="4368038" cy="349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指定管理者、施設所管課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2A1F4018-BDC1-47F2-A3D0-286946DAB005}"/>
              </a:ext>
            </a:extLst>
          </p:cNvPr>
          <p:cNvSpPr/>
          <p:nvPr/>
        </p:nvSpPr>
        <p:spPr>
          <a:xfrm>
            <a:off x="4932040" y="4984771"/>
            <a:ext cx="3872433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評価委員会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FCA4373-B717-41E5-B628-566D8E2AC8D7}"/>
              </a:ext>
            </a:extLst>
          </p:cNvPr>
          <p:cNvSpPr/>
          <p:nvPr/>
        </p:nvSpPr>
        <p:spPr>
          <a:xfrm>
            <a:off x="319157" y="5457389"/>
            <a:ext cx="383548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例年通り、前年の実績値を今年の目標値とし、達成率により評価（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SABC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（参考値として、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R1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実績値を併記）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16D9A72-F8B5-4D2D-81C9-C156765CD6E8}"/>
              </a:ext>
            </a:extLst>
          </p:cNvPr>
          <p:cNvSpPr/>
          <p:nvPr/>
        </p:nvSpPr>
        <p:spPr>
          <a:xfrm>
            <a:off x="5299624" y="5354767"/>
            <a:ext cx="3617684" cy="1478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目標達成率、指定管理者・施設所管課の評価、指定管理者の取組、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新型コロナウィルス感染症の影響による社会情勢の変化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等を総合的に判断し、指摘・提言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二等辺三角形 30">
            <a:extLst>
              <a:ext uri="{FF2B5EF4-FFF2-40B4-BE49-F238E27FC236}">
                <a16:creationId xmlns:a16="http://schemas.microsoft.com/office/drawing/2014/main" id="{283B30D7-BF3F-4182-B8A0-23CB6DDB6592}"/>
              </a:ext>
            </a:extLst>
          </p:cNvPr>
          <p:cNvSpPr/>
          <p:nvPr/>
        </p:nvSpPr>
        <p:spPr>
          <a:xfrm rot="5400000">
            <a:off x="4161361" y="5762974"/>
            <a:ext cx="749267" cy="343424"/>
          </a:xfrm>
          <a:prstGeom prst="triangl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7CDD3EC-CE1B-4ECC-9F65-90C75F43617B}"/>
              </a:ext>
            </a:extLst>
          </p:cNvPr>
          <p:cNvSpPr/>
          <p:nvPr/>
        </p:nvSpPr>
        <p:spPr>
          <a:xfrm>
            <a:off x="79806" y="2819601"/>
            <a:ext cx="8568952" cy="349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例年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0804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</TotalTime>
  <Words>510</Words>
  <Application>Microsoft Office PowerPoint</Application>
  <PresentationFormat>画面に合わせる (4:3)</PresentationFormat>
  <Paragraphs>31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青木　大児</dc:creator>
  <cp:lastModifiedBy>七原亮太</cp:lastModifiedBy>
  <cp:revision>117</cp:revision>
  <cp:lastPrinted>2021-05-25T00:05:28Z</cp:lastPrinted>
  <dcterms:created xsi:type="dcterms:W3CDTF">2018-05-02T08:40:18Z</dcterms:created>
  <dcterms:modified xsi:type="dcterms:W3CDTF">2022-06-02T01:58:36Z</dcterms:modified>
</cp:coreProperties>
</file>