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
  </p:notesMasterIdLst>
  <p:sldIdLst>
    <p:sldId id="264" r:id="rId2"/>
    <p:sldId id="265" r:id="rId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06" autoAdjust="0"/>
    <p:restoredTop sz="92149" autoAdjust="0"/>
  </p:normalViewPr>
  <p:slideViewPr>
    <p:cSldViewPr>
      <p:cViewPr varScale="1">
        <p:scale>
          <a:sx n="104" d="100"/>
          <a:sy n="104" d="100"/>
        </p:scale>
        <p:origin x="1104" y="86"/>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6AA4A16-F057-4644-BFE1-73C6117363B4}" type="datetimeFigureOut">
              <a:rPr kumimoji="1" lang="ja-JP" altLang="en-US" smtClean="0"/>
              <a:t>2024/4/11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CA2EB86-6E9B-4942-95DD-591ADC74A821}" type="slidenum">
              <a:rPr kumimoji="1" lang="ja-JP" altLang="en-US" smtClean="0"/>
              <a:t>‹#›</a:t>
            </a:fld>
            <a:endParaRPr kumimoji="1" lang="ja-JP" altLang="en-US"/>
          </a:p>
        </p:txBody>
      </p:sp>
    </p:spTree>
    <p:extLst>
      <p:ext uri="{BB962C8B-B14F-4D97-AF65-F5344CB8AC3E}">
        <p14:creationId xmlns:p14="http://schemas.microsoft.com/office/powerpoint/2010/main" val="31047161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A2EB86-6E9B-4942-95DD-591ADC74A821}" type="slidenum">
              <a:rPr kumimoji="1" lang="ja-JP" altLang="en-US" smtClean="0"/>
              <a:t>1</a:t>
            </a:fld>
            <a:endParaRPr kumimoji="1" lang="ja-JP" altLang="en-US"/>
          </a:p>
        </p:txBody>
      </p:sp>
    </p:spTree>
    <p:extLst>
      <p:ext uri="{BB962C8B-B14F-4D97-AF65-F5344CB8AC3E}">
        <p14:creationId xmlns:p14="http://schemas.microsoft.com/office/powerpoint/2010/main" val="410934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A2EB86-6E9B-4942-95DD-591ADC74A821}" type="slidenum">
              <a:rPr kumimoji="1" lang="ja-JP" altLang="en-US" smtClean="0"/>
              <a:t>2</a:t>
            </a:fld>
            <a:endParaRPr kumimoji="1" lang="ja-JP" altLang="en-US"/>
          </a:p>
        </p:txBody>
      </p:sp>
    </p:spTree>
    <p:extLst>
      <p:ext uri="{BB962C8B-B14F-4D97-AF65-F5344CB8AC3E}">
        <p14:creationId xmlns:p14="http://schemas.microsoft.com/office/powerpoint/2010/main" val="241015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24EE6A-65EB-45CB-BB43-52CA28DD5D68}" type="datetimeFigureOut">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208968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24EE6A-65EB-45CB-BB43-52CA28DD5D68}" type="datetimeFigureOut">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307769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24EE6A-65EB-45CB-BB43-52CA28DD5D68}" type="datetimeFigureOut">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388280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24EE6A-65EB-45CB-BB43-52CA28DD5D68}" type="datetimeFigureOut">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374602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E24EE6A-65EB-45CB-BB43-52CA28DD5D68}" type="datetimeFigureOut">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294911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E24EE6A-65EB-45CB-BB43-52CA28DD5D68}" type="datetimeFigureOut">
              <a:rPr kumimoji="1" lang="ja-JP" altLang="en-US" smtClean="0"/>
              <a:t>2024/4/11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188352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24EE6A-65EB-45CB-BB43-52CA28DD5D68}" type="datetimeFigureOut">
              <a:rPr kumimoji="1" lang="ja-JP" altLang="en-US" smtClean="0"/>
              <a:t>2024/4/11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332229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E24EE6A-65EB-45CB-BB43-52CA28DD5D68}" type="datetimeFigureOut">
              <a:rPr kumimoji="1" lang="ja-JP" altLang="en-US" smtClean="0"/>
              <a:t>2024/4/11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211151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4EE6A-65EB-45CB-BB43-52CA28DD5D68}" type="datetimeFigureOut">
              <a:rPr kumimoji="1" lang="ja-JP" altLang="en-US" smtClean="0"/>
              <a:t>2024/4/11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21135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24EE6A-65EB-45CB-BB43-52CA28DD5D68}" type="datetimeFigureOut">
              <a:rPr kumimoji="1" lang="ja-JP" altLang="en-US" smtClean="0"/>
              <a:t>2024/4/11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234411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24EE6A-65EB-45CB-BB43-52CA28DD5D68}" type="datetimeFigureOut">
              <a:rPr kumimoji="1" lang="ja-JP" altLang="en-US" smtClean="0"/>
              <a:t>2024/4/11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197386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4EE6A-65EB-45CB-BB43-52CA28DD5D68}" type="datetimeFigureOut">
              <a:rPr kumimoji="1" lang="ja-JP" altLang="en-US" smtClean="0"/>
              <a:t>2024/4/11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78338-E37B-4C9B-A5D6-AC29CED15241}" type="slidenum">
              <a:rPr kumimoji="1" lang="ja-JP" altLang="en-US" smtClean="0"/>
              <a:t>‹#›</a:t>
            </a:fld>
            <a:endParaRPr kumimoji="1" lang="ja-JP" altLang="en-US"/>
          </a:p>
        </p:txBody>
      </p:sp>
    </p:spTree>
    <p:extLst>
      <p:ext uri="{BB962C8B-B14F-4D97-AF65-F5344CB8AC3E}">
        <p14:creationId xmlns:p14="http://schemas.microsoft.com/office/powerpoint/2010/main" val="30470988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dirty="0">
                <a:latin typeface="Meiryo UI" panose="020B0604030504040204" pitchFamily="50" charset="-128"/>
                <a:ea typeface="Meiryo UI" panose="020B0604030504040204" pitchFamily="50" charset="-128"/>
              </a:rPr>
              <a:t>ワクワク</a:t>
            </a:r>
            <a:r>
              <a:rPr kumimoji="1" lang="en-US" altLang="ja-JP" sz="1400" b="1" dirty="0">
                <a:latin typeface="Meiryo UI" panose="020B0604030504040204" pitchFamily="50" charset="-128"/>
                <a:ea typeface="Meiryo UI" panose="020B0604030504040204" pitchFamily="50" charset="-128"/>
              </a:rPr>
              <a:t>EXPO</a:t>
            </a:r>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with </a:t>
            </a:r>
            <a:r>
              <a:rPr kumimoji="1" lang="ja-JP" altLang="en-US" sz="1400" b="1" dirty="0">
                <a:latin typeface="Meiryo UI" panose="020B0604030504040204" pitchFamily="50" charset="-128"/>
                <a:ea typeface="Meiryo UI" panose="020B0604030504040204" pitchFamily="50" charset="-128"/>
              </a:rPr>
              <a:t>第</a:t>
            </a:r>
            <a:r>
              <a:rPr kumimoji="1" lang="en-US" altLang="ja-JP" sz="1400" b="1" dirty="0">
                <a:latin typeface="Meiryo UI" panose="020B0604030504040204" pitchFamily="50" charset="-128"/>
                <a:ea typeface="Meiryo UI" panose="020B0604030504040204" pitchFamily="50" charset="-128"/>
              </a:rPr>
              <a:t>19</a:t>
            </a:r>
            <a:r>
              <a:rPr kumimoji="1" lang="ja-JP" altLang="en-US" sz="1400" b="1" dirty="0">
                <a:latin typeface="Meiryo UI" panose="020B0604030504040204" pitchFamily="50" charset="-128"/>
                <a:ea typeface="Meiryo UI" panose="020B0604030504040204" pitchFamily="50" charset="-128"/>
              </a:rPr>
              <a:t>回食育推進全国大会　進捗状況</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　　　　　   　　</a:t>
            </a:r>
          </a:p>
        </p:txBody>
      </p:sp>
      <p:sp>
        <p:nvSpPr>
          <p:cNvPr id="11" name="正方形/長方形 10">
            <a:extLst>
              <a:ext uri="{FF2B5EF4-FFF2-40B4-BE49-F238E27FC236}">
                <a16:creationId xmlns:a16="http://schemas.microsoft.com/office/drawing/2014/main" id="{43684D13-D83C-4E66-91BA-DF3484918912}"/>
              </a:ext>
            </a:extLst>
          </p:cNvPr>
          <p:cNvSpPr/>
          <p:nvPr/>
        </p:nvSpPr>
        <p:spPr>
          <a:xfrm>
            <a:off x="66224" y="2214441"/>
            <a:ext cx="1502611" cy="229008"/>
          </a:xfrm>
          <a:prstGeom prst="rect">
            <a:avLst/>
          </a:prstGeom>
          <a:solidFill>
            <a:schemeClr val="accent5">
              <a:lumMod val="75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ステージ・セミナー</a:t>
            </a:r>
            <a:endParaRPr kumimoji="1" lang="en-US" altLang="ja-JP" sz="1000" b="1" dirty="0">
              <a:solidFill>
                <a:schemeClr val="bg1"/>
              </a:solidFill>
              <a:latin typeface="Meiryo UI" panose="020B0604030504040204" pitchFamily="50" charset="-128"/>
              <a:ea typeface="Meiryo UI" panose="020B0604030504040204" pitchFamily="50" charset="-128"/>
            </a:endParaRPr>
          </a:p>
        </p:txBody>
      </p:sp>
      <p:graphicFrame>
        <p:nvGraphicFramePr>
          <p:cNvPr id="22" name="表 2">
            <a:extLst>
              <a:ext uri="{FF2B5EF4-FFF2-40B4-BE49-F238E27FC236}">
                <a16:creationId xmlns:a16="http://schemas.microsoft.com/office/drawing/2014/main" id="{62805805-9DA1-413A-9CE9-8E0925847753}"/>
              </a:ext>
            </a:extLst>
          </p:cNvPr>
          <p:cNvGraphicFramePr>
            <a:graphicFrameLocks noGrp="1"/>
          </p:cNvGraphicFramePr>
          <p:nvPr>
            <p:extLst>
              <p:ext uri="{D42A27DB-BD31-4B8C-83A1-F6EECF244321}">
                <p14:modId xmlns:p14="http://schemas.microsoft.com/office/powerpoint/2010/main" val="174413347"/>
              </p:ext>
            </p:extLst>
          </p:nvPr>
        </p:nvGraphicFramePr>
        <p:xfrm>
          <a:off x="66225" y="2443449"/>
          <a:ext cx="4816225" cy="4280946"/>
        </p:xfrm>
        <a:graphic>
          <a:graphicData uri="http://schemas.openxmlformats.org/drawingml/2006/table">
            <a:tbl>
              <a:tblPr firstRow="1" bandRow="1">
                <a:tableStyleId>{5C22544A-7EE6-4342-B048-85BDC9FD1C3A}</a:tableStyleId>
              </a:tblPr>
              <a:tblGrid>
                <a:gridCol w="856225">
                  <a:extLst>
                    <a:ext uri="{9D8B030D-6E8A-4147-A177-3AD203B41FA5}">
                      <a16:colId xmlns:a16="http://schemas.microsoft.com/office/drawing/2014/main" val="558924703"/>
                    </a:ext>
                  </a:extLst>
                </a:gridCol>
                <a:gridCol w="3960000">
                  <a:extLst>
                    <a:ext uri="{9D8B030D-6E8A-4147-A177-3AD203B41FA5}">
                      <a16:colId xmlns:a16="http://schemas.microsoft.com/office/drawing/2014/main" val="548639278"/>
                    </a:ext>
                  </a:extLst>
                </a:gridCol>
              </a:tblGrid>
              <a:tr h="208796">
                <a:tc>
                  <a:txBody>
                    <a:bodyPr/>
                    <a:lstStyle/>
                    <a:p>
                      <a:pPr algn="ctr">
                        <a:lnSpc>
                          <a:spcPts val="900"/>
                        </a:lnSpc>
                      </a:pPr>
                      <a:r>
                        <a:rPr kumimoji="1" lang="ja-JP" altLang="en-US" sz="900" b="1" dirty="0">
                          <a:solidFill>
                            <a:schemeClr val="tx1"/>
                          </a:solidFill>
                          <a:latin typeface="Meiryo UI" panose="020B0604030504040204" pitchFamily="50" charset="-128"/>
                          <a:ea typeface="Meiryo UI" panose="020B0604030504040204" pitchFamily="50" charset="-128"/>
                        </a:rPr>
                        <a:t>場所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ts val="900"/>
                        </a:lnSpc>
                      </a:pPr>
                      <a:r>
                        <a:rPr kumimoji="1" lang="ja-JP" altLang="en-US" sz="900" b="1" dirty="0">
                          <a:solidFill>
                            <a:schemeClr val="tx1"/>
                          </a:solidFill>
                          <a:latin typeface="Meiryo UI" panose="020B0604030504040204" pitchFamily="50" charset="-128"/>
                          <a:ea typeface="Meiryo UI" panose="020B0604030504040204" pitchFamily="50" charset="-128"/>
                        </a:rPr>
                        <a:t>主な内容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6110040"/>
                  </a:ext>
                </a:extLst>
              </a:tr>
              <a:tr h="203850">
                <a:tc rowSpan="5">
                  <a:txBody>
                    <a:bodyPr/>
                    <a:lstStyle/>
                    <a:p>
                      <a:pPr>
                        <a:lnSpc>
                          <a:spcPts val="900"/>
                        </a:lnSpc>
                      </a:pPr>
                      <a:r>
                        <a:rPr kumimoji="1" lang="ja-JP" altLang="en-US" sz="900" b="0" dirty="0">
                          <a:solidFill>
                            <a:schemeClr val="tx1"/>
                          </a:solidFill>
                          <a:latin typeface="Meiryo UI" panose="020B0604030504040204" pitchFamily="50" charset="-128"/>
                          <a:ea typeface="Meiryo UI" panose="020B0604030504040204" pitchFamily="50" charset="-128"/>
                        </a:rPr>
                        <a:t>メインステージ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C</a:t>
                      </a:r>
                      <a:r>
                        <a:rPr kumimoji="1" lang="ja-JP" altLang="en-US" sz="900" b="0" dirty="0">
                          <a:solidFill>
                            <a:schemeClr val="tx1"/>
                          </a:solidFill>
                          <a:latin typeface="Meiryo UI" panose="020B0604030504040204" pitchFamily="50" charset="-128"/>
                          <a:ea typeface="Meiryo UI" panose="020B0604030504040204" pitchFamily="50" charset="-128"/>
                        </a:rPr>
                        <a:t>ホール）</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ts val="900"/>
                        </a:lnSpc>
                      </a:pPr>
                      <a:r>
                        <a:rPr kumimoji="1" lang="ja-JP" altLang="en-US" sz="9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開会式、食育活動表彰</a:t>
                      </a:r>
                      <a:r>
                        <a:rPr kumimoji="1"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（農水省主催）</a:t>
                      </a:r>
                      <a:endParaRPr kumimoji="1"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0078068"/>
                  </a:ext>
                </a:extLst>
              </a:tr>
              <a:tr h="297817">
                <a:tc vMerge="1">
                  <a:txBody>
                    <a:bodyPr/>
                    <a:lstStyle/>
                    <a:p>
                      <a:pPr>
                        <a:lnSpc>
                          <a:spcPts val="900"/>
                        </a:lnSpc>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ts val="900"/>
                        </a:lnSpc>
                      </a:pPr>
                      <a:r>
                        <a:rPr lang="ja-JP" altLang="en-US" sz="9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オープニング</a:t>
                      </a:r>
                      <a:endParaRPr lang="en-US" altLang="ja-JP" sz="9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900"/>
                        </a:lnSpc>
                      </a:pPr>
                      <a:r>
                        <a:rPr kumimoji="1"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日本高校ダンス部選手権全国大会で優勝した府立久米田高校によるダンス</a:t>
                      </a:r>
                      <a:endParaRPr kumimoji="1"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8905344"/>
                  </a:ext>
                </a:extLst>
              </a:tr>
              <a:tr h="324000">
                <a:tc vMerge="1">
                  <a:txBody>
                    <a:bodyPr/>
                    <a:lstStyle/>
                    <a:p>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ts val="900"/>
                        </a:lnSpc>
                      </a:pPr>
                      <a:r>
                        <a:rPr kumimoji="1" lang="ja-JP" altLang="en-US" sz="900" b="1" dirty="0">
                          <a:solidFill>
                            <a:schemeClr val="tx1"/>
                          </a:solidFill>
                          <a:latin typeface="Meiryo UI" panose="020B0604030504040204" pitchFamily="50" charset="-128"/>
                          <a:ea typeface="Meiryo UI" panose="020B0604030504040204" pitchFamily="50" charset="-128"/>
                        </a:rPr>
                        <a:t>小山薫堂トークショー</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nSpc>
                          <a:spcPts val="900"/>
                        </a:lnSpc>
                      </a:pPr>
                      <a:r>
                        <a:rPr kumimoji="1" lang="en-US" altLang="ja-JP" sz="900" b="1"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万博テーマ事業プロデューサーである小山薫堂氏による万博と食に関する講演</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5273174"/>
                  </a:ext>
                </a:extLst>
              </a:tr>
              <a:tr h="373777">
                <a:tc vMerge="1">
                  <a:txBody>
                    <a:bodyPr/>
                    <a:lstStyle/>
                    <a:p>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ts val="900"/>
                        </a:lnSpc>
                      </a:pPr>
                      <a:r>
                        <a:rPr kumimoji="1" lang="ja-JP" altLang="en-US" sz="900" b="1" dirty="0">
                          <a:solidFill>
                            <a:schemeClr val="tx1"/>
                          </a:solidFill>
                          <a:latin typeface="Meiryo UI" panose="020B0604030504040204" pitchFamily="50" charset="-128"/>
                          <a:ea typeface="Meiryo UI" panose="020B0604030504040204" pitchFamily="50" charset="-128"/>
                        </a:rPr>
                        <a:t>ミャクミャクのダンスステージ</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b="0" dirty="0">
                          <a:solidFill>
                            <a:schemeClr val="tx1"/>
                          </a:solidFill>
                          <a:latin typeface="Meiryo UI" panose="020B0604030504040204" pitchFamily="50" charset="-128"/>
                          <a:ea typeface="Meiryo UI" panose="020B0604030504040204" pitchFamily="50" charset="-128"/>
                        </a:rPr>
                        <a:t>　ミャクミャク、もずやん、くまモン、府内市町村の食に関わるご当地キャラ等による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b="0" dirty="0">
                          <a:solidFill>
                            <a:schemeClr val="tx1"/>
                          </a:solidFill>
                          <a:latin typeface="Meiryo UI" panose="020B0604030504040204" pitchFamily="50" charset="-128"/>
                          <a:ea typeface="Meiryo UI" panose="020B0604030504040204" pitchFamily="50" charset="-128"/>
                        </a:rPr>
                        <a:t>　「大阪・関西万博オフィシャルテーマソング」のダンス</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004172"/>
                  </a:ext>
                </a:extLst>
              </a:tr>
              <a:tr h="317100">
                <a:tc vMerge="1">
                  <a:txBody>
                    <a:bodyPr/>
                    <a:lstStyle/>
                    <a:p>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ts val="900"/>
                        </a:lnSpc>
                      </a:pPr>
                      <a:r>
                        <a:rPr kumimoji="1" lang="ja-JP" altLang="en-US" sz="900" b="1" dirty="0">
                          <a:solidFill>
                            <a:schemeClr val="tx1"/>
                          </a:solidFill>
                          <a:latin typeface="Meiryo UI" panose="020B0604030504040204" pitchFamily="50" charset="-128"/>
                          <a:ea typeface="Meiryo UI" panose="020B0604030504040204" pitchFamily="50" charset="-128"/>
                        </a:rPr>
                        <a:t>食と健康キャラクターショー</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b="1"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アンパンマンの食と健康に関するストーリーで調整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594733"/>
                  </a:ext>
                </a:extLst>
              </a:tr>
              <a:tr h="288000">
                <a:tc rowSpan="6">
                  <a:txBody>
                    <a:bodyPr/>
                    <a:lstStyle/>
                    <a:p>
                      <a:pPr>
                        <a:lnSpc>
                          <a:spcPts val="900"/>
                        </a:lnSpc>
                      </a:pPr>
                      <a:r>
                        <a:rPr kumimoji="1" lang="ja-JP" altLang="en-US" sz="900" b="0" dirty="0">
                          <a:solidFill>
                            <a:schemeClr val="tx1"/>
                          </a:solidFill>
                          <a:latin typeface="Meiryo UI" panose="020B0604030504040204" pitchFamily="50" charset="-128"/>
                          <a:ea typeface="Meiryo UI" panose="020B0604030504040204" pitchFamily="50" charset="-128"/>
                        </a:rPr>
                        <a:t>サブステージ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A</a:t>
                      </a:r>
                      <a:r>
                        <a:rPr kumimoji="1" lang="ja-JP" altLang="en-US" sz="900" b="0" dirty="0">
                          <a:solidFill>
                            <a:schemeClr val="tx1"/>
                          </a:solidFill>
                          <a:latin typeface="Meiryo UI" panose="020B0604030504040204" pitchFamily="50" charset="-128"/>
                          <a:ea typeface="Meiryo UI" panose="020B0604030504040204" pitchFamily="50" charset="-128"/>
                        </a:rPr>
                        <a:t>ホール）</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ts val="900"/>
                        </a:lnSpc>
                      </a:pPr>
                      <a:r>
                        <a:rPr kumimoji="1" lang="ja-JP" altLang="en-US" sz="900" b="1" dirty="0">
                          <a:solidFill>
                            <a:schemeClr val="tx1"/>
                          </a:solidFill>
                          <a:latin typeface="Meiryo UI" panose="020B0604030504040204" pitchFamily="50" charset="-128"/>
                          <a:ea typeface="Meiryo UI" panose="020B0604030504040204" pitchFamily="50" charset="-128"/>
                        </a:rPr>
                        <a:t>マグロ解体ショー</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b="0" dirty="0">
                          <a:solidFill>
                            <a:schemeClr val="tx1"/>
                          </a:solidFill>
                          <a:latin typeface="Meiryo UI" panose="020B0604030504040204" pitchFamily="50" charset="-128"/>
                          <a:ea typeface="Meiryo UI" panose="020B0604030504040204" pitchFamily="50" charset="-128"/>
                        </a:rPr>
                        <a:t> 大起水産による実演、近大マグロの養殖に関する</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体験</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8468085"/>
                  </a:ext>
                </a:extLst>
              </a:tr>
              <a:tr h="173617">
                <a:tc vMerge="1">
                  <a:txBody>
                    <a:bodyPr/>
                    <a:lstStyle/>
                    <a:p>
                      <a:endParaRPr kumimoji="1" lang="ja-JP" altLang="en-US"/>
                    </a:p>
                  </a:txBody>
                  <a:tcPr/>
                </a:tc>
                <a:tc>
                  <a:txBody>
                    <a:bodyPr/>
                    <a:lstStyle/>
                    <a:p>
                      <a:pPr>
                        <a:lnSpc>
                          <a:spcPts val="900"/>
                        </a:lnSpc>
                      </a:pPr>
                      <a:r>
                        <a:rPr kumimoji="1" lang="ja-JP" altLang="en-US" sz="900" b="1" dirty="0">
                          <a:solidFill>
                            <a:schemeClr val="tx1"/>
                          </a:solidFill>
                          <a:latin typeface="Meiryo UI" panose="020B0604030504040204" pitchFamily="50" charset="-128"/>
                          <a:ea typeface="Meiryo UI" panose="020B0604030504040204" pitchFamily="50" charset="-128"/>
                        </a:rPr>
                        <a:t>知事・市長のクッキングショー</a:t>
                      </a:r>
                      <a:r>
                        <a:rPr kumimoji="1" lang="ja-JP" altLang="en-US" sz="900" b="0" dirty="0">
                          <a:solidFill>
                            <a:schemeClr val="tx1"/>
                          </a:solidFill>
                          <a:latin typeface="Meiryo UI" panose="020B0604030504040204" pitchFamily="50" charset="-128"/>
                          <a:ea typeface="Meiryo UI" panose="020B0604030504040204" pitchFamily="50" charset="-128"/>
                        </a:rPr>
                        <a:t>（調整中）</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96281"/>
                  </a:ext>
                </a:extLst>
              </a:tr>
              <a:tr h="180000">
                <a:tc vMerge="1">
                  <a:txBody>
                    <a:bodyPr/>
                    <a:lstStyle/>
                    <a:p>
                      <a:endParaRPr kumimoji="1" lang="ja-JP" altLang="en-US"/>
                    </a:p>
                  </a:txBody>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lang="ja-JP" altLang="en-US"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ポスターコンクール表彰式</a:t>
                      </a:r>
                      <a:endParaRPr lang="en-US" alt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767072"/>
                  </a:ext>
                </a:extLst>
              </a:tr>
              <a:tr h="317100">
                <a:tc vMerge="1">
                  <a:txBody>
                    <a:bodyPr/>
                    <a:lstStyle/>
                    <a:p>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lang="ja-JP" altLang="en-US"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おおさか</a:t>
                      </a:r>
                      <a:r>
                        <a:rPr lang="en-US" alt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EXPO</a:t>
                      </a:r>
                      <a:r>
                        <a:rPr lang="ja-JP" altLang="en-US"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ヘルシーメニューコンテスト</a:t>
                      </a:r>
                      <a:endParaRPr lang="en-US" alt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調理実演・実食による最終審査</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80888"/>
                  </a:ext>
                </a:extLst>
              </a:tr>
              <a:tr h="335797">
                <a:tc vMerge="1">
                  <a:txBody>
                    <a:bodyPr/>
                    <a:lstStyle/>
                    <a:p>
                      <a:pPr>
                        <a:lnSpc>
                          <a:spcPts val="900"/>
                        </a:lnSpc>
                      </a:pP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lang="ja-JP" altLang="en-US"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コナモン食育セミナー</a:t>
                      </a:r>
                      <a:endParaRPr lang="en-US" alt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コナモン協会会長である熊谷真菜氏による大阪の食文化に関する講演</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1852432"/>
                  </a:ext>
                </a:extLst>
              </a:tr>
              <a:tr h="335797">
                <a:tc vMerge="1">
                  <a:txBody>
                    <a:bodyPr/>
                    <a:lstStyle/>
                    <a:p>
                      <a:pPr>
                        <a:lnSpc>
                          <a:spcPts val="900"/>
                        </a:lnSpc>
                      </a:pP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lang="ja-JP" altLang="en-US"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パネルディスカッション</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（近畿農政局）</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r>
                        <a:rPr lang="en-US" alt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大学生による食に関する意見交換</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1537744"/>
                  </a:ext>
                </a:extLst>
              </a:tr>
              <a:tr h="208796">
                <a:tc rowSpan="2">
                  <a:txBody>
                    <a:bodyPr/>
                    <a:lstStyle/>
                    <a:p>
                      <a:pPr algn="ctr">
                        <a:lnSpc>
                          <a:spcPts val="900"/>
                        </a:lnSpc>
                      </a:pPr>
                      <a:r>
                        <a:rPr kumimoji="1" lang="ja-JP" altLang="en-US" sz="900" b="0" dirty="0">
                          <a:solidFill>
                            <a:schemeClr val="tx1"/>
                          </a:solidFill>
                          <a:latin typeface="Meiryo UI" panose="020B0604030504040204" pitchFamily="50" charset="-128"/>
                          <a:ea typeface="Meiryo UI" panose="020B0604030504040204" pitchFamily="50" charset="-128"/>
                        </a:rPr>
                        <a:t>セミナー</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D</a:t>
                      </a:r>
                      <a:r>
                        <a:rPr kumimoji="1" lang="ja-JP" altLang="en-US" sz="900" b="0" dirty="0">
                          <a:solidFill>
                            <a:schemeClr val="tx1"/>
                          </a:solidFill>
                          <a:latin typeface="Meiryo UI" panose="020B0604030504040204" pitchFamily="50" charset="-128"/>
                          <a:ea typeface="Meiryo UI" panose="020B0604030504040204" pitchFamily="50" charset="-128"/>
                        </a:rPr>
                        <a:t>ホール）</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国立健康・栄養研究所によるセミナー</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①災害食　②自然に健康になれる食環境づくり（減塩の取組み）</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2684620"/>
                  </a:ext>
                </a:extLst>
              </a:tr>
              <a:tr h="208796">
                <a:tc vMerge="1">
                  <a:txBody>
                    <a:bodyPr/>
                    <a:lstStyle/>
                    <a:p>
                      <a:pPr>
                        <a:lnSpc>
                          <a:spcPts val="900"/>
                        </a:lnSpc>
                      </a:pP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企業による食体験講座</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5379849"/>
                  </a:ext>
                </a:extLst>
              </a:tr>
              <a:tr h="216000">
                <a:tc>
                  <a:txBody>
                    <a:bodyPr/>
                    <a:lstStyle/>
                    <a:p>
                      <a:pPr>
                        <a:lnSpc>
                          <a:spcPts val="900"/>
                        </a:lnSpc>
                      </a:pPr>
                      <a:r>
                        <a:rPr kumimoji="1" lang="ja-JP" altLang="en-US" sz="900" b="0" dirty="0">
                          <a:solidFill>
                            <a:schemeClr val="tx1"/>
                          </a:solidFill>
                          <a:latin typeface="Meiryo UI" panose="020B0604030504040204" pitchFamily="50" charset="-128"/>
                          <a:ea typeface="Meiryo UI" panose="020B0604030504040204" pitchFamily="50" charset="-128"/>
                        </a:rPr>
                        <a:t>展示スペース</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空飛ぶクルマ</a:t>
                      </a:r>
                      <a:r>
                        <a:rPr kumimoji="1" lang="ja-JP" altLang="en-US" sz="900" b="0" dirty="0">
                          <a:solidFill>
                            <a:schemeClr val="tx1"/>
                          </a:solidFill>
                          <a:latin typeface="Meiryo UI" panose="020B0604030504040204" pitchFamily="50" charset="-128"/>
                          <a:ea typeface="Meiryo UI" panose="020B0604030504040204" pitchFamily="50" charset="-128"/>
                        </a:rPr>
                        <a:t>（調整中）</a:t>
                      </a:r>
                      <a:r>
                        <a:rPr kumimoji="1" lang="ja-JP" altLang="en-US" sz="900" b="1" dirty="0">
                          <a:solidFill>
                            <a:schemeClr val="tx1"/>
                          </a:solidFill>
                          <a:latin typeface="Meiryo UI" panose="020B0604030504040204" pitchFamily="50" charset="-128"/>
                          <a:ea typeface="Meiryo UI" panose="020B0604030504040204" pitchFamily="50" charset="-128"/>
                        </a:rPr>
                        <a:t>、ポスターコンクール応募作品の展示</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7018444"/>
                  </a:ext>
                </a:extLst>
              </a:tr>
            </a:tbl>
          </a:graphicData>
        </a:graphic>
      </p:graphicFrame>
      <p:sp>
        <p:nvSpPr>
          <p:cNvPr id="2" name="正方形/長方形 1">
            <a:extLst>
              <a:ext uri="{FF2B5EF4-FFF2-40B4-BE49-F238E27FC236}">
                <a16:creationId xmlns:a16="http://schemas.microsoft.com/office/drawing/2014/main" id="{AAB17792-8C3F-28EF-01E5-1BBACFB42FF7}"/>
              </a:ext>
            </a:extLst>
          </p:cNvPr>
          <p:cNvSpPr/>
          <p:nvPr/>
        </p:nvSpPr>
        <p:spPr>
          <a:xfrm>
            <a:off x="46113" y="644202"/>
            <a:ext cx="3848600"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万博前年度に農林水産省所管の「食育推進全国大会」を誘致し、</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万博のコンセプトである「未来社会の実験場」の食に特化したイベントを開催</a:t>
            </a:r>
            <a:endParaRPr lang="en-US" altLang="ja-JP" sz="9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69C01DCE-A02A-6546-E04E-B7E48BEE758E}"/>
              </a:ext>
            </a:extLst>
          </p:cNvPr>
          <p:cNvSpPr/>
          <p:nvPr/>
        </p:nvSpPr>
        <p:spPr>
          <a:xfrm>
            <a:off x="81107" y="1026180"/>
            <a:ext cx="3848601" cy="1061829"/>
          </a:xfrm>
          <a:prstGeom prst="rect">
            <a:avLst/>
          </a:prstGeom>
          <a:ln w="3175">
            <a:solidFill>
              <a:schemeClr val="accent1"/>
            </a:solidFill>
            <a:prstDash val="dash"/>
          </a:ln>
        </p:spPr>
        <p:txBody>
          <a:bodyPr wrap="square" anchor="ctr" anchorCtr="0">
            <a:spAutoFit/>
          </a:bodyPr>
          <a:lstStyle/>
          <a:p>
            <a:r>
              <a:rPr lang="ja-JP" altLang="en-US" sz="900" dirty="0">
                <a:latin typeface="Meiryo UI" panose="020B0604030504040204" pitchFamily="50" charset="-128"/>
                <a:ea typeface="Meiryo UI" panose="020B0604030504040204" pitchFamily="50" charset="-128"/>
              </a:rPr>
              <a:t>　日   程　  　令和</a:t>
            </a:r>
            <a:r>
              <a:rPr lang="en-US" altLang="ja-JP" sz="900" dirty="0">
                <a:latin typeface="Meiryo UI" panose="020B0604030504040204" pitchFamily="50" charset="-128"/>
                <a:ea typeface="Meiryo UI" panose="020B0604030504040204" pitchFamily="50" charset="-128"/>
              </a:rPr>
              <a:t>6</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6</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日（土）、</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日（日）</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会   場　　  </a:t>
            </a:r>
            <a:r>
              <a:rPr lang="en-US" altLang="ja-JP" sz="900" dirty="0">
                <a:latin typeface="Meiryo UI" panose="020B0604030504040204" pitchFamily="50" charset="-128"/>
                <a:ea typeface="Meiryo UI" panose="020B0604030504040204" pitchFamily="50" charset="-128"/>
              </a:rPr>
              <a:t>ATC</a:t>
            </a:r>
            <a:r>
              <a:rPr lang="ja-JP" altLang="en-US" sz="900" dirty="0">
                <a:latin typeface="Meiryo UI" panose="020B0604030504040204" pitchFamily="50" charset="-128"/>
                <a:ea typeface="Meiryo UI" panose="020B0604030504040204" pitchFamily="50" charset="-128"/>
              </a:rPr>
              <a:t>ホール（大阪市住之江区南港北</a:t>
            </a:r>
            <a:r>
              <a:rPr lang="en-US" altLang="ja-JP" sz="900" dirty="0">
                <a:latin typeface="Meiryo UI" panose="020B0604030504040204" pitchFamily="50" charset="-128"/>
                <a:ea typeface="Meiryo UI" panose="020B0604030504040204" pitchFamily="50" charset="-128"/>
              </a:rPr>
              <a:t>2-1-10</a:t>
            </a:r>
            <a:r>
              <a:rPr lang="ja-JP" altLang="en-US" sz="900" dirty="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　テ ー マ　　　いのち輝くミライ食育</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来場者　  　</a:t>
            </a:r>
            <a:r>
              <a:rPr lang="en-US" altLang="ja-JP" sz="900" dirty="0">
                <a:latin typeface="Meiryo UI" panose="020B0604030504040204" pitchFamily="50" charset="-128"/>
                <a:ea typeface="Meiryo UI" panose="020B0604030504040204" pitchFamily="50" charset="-128"/>
              </a:rPr>
              <a:t>25,000</a:t>
            </a:r>
            <a:r>
              <a:rPr lang="ja-JP" altLang="en-US" sz="900" dirty="0">
                <a:latin typeface="Meiryo UI" panose="020B0604030504040204" pitchFamily="50" charset="-128"/>
                <a:ea typeface="Meiryo UI" panose="020B0604030504040204" pitchFamily="50" charset="-128"/>
              </a:rPr>
              <a:t>人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ブ ー ス　　　</a:t>
            </a:r>
            <a:r>
              <a:rPr lang="en-US" altLang="ja-JP" sz="900" dirty="0">
                <a:latin typeface="Meiryo UI" panose="020B0604030504040204" pitchFamily="50" charset="-128"/>
                <a:ea typeface="Meiryo UI" panose="020B0604030504040204" pitchFamily="50" charset="-128"/>
              </a:rPr>
              <a:t>150</a:t>
            </a:r>
            <a:r>
              <a:rPr lang="ja-JP" altLang="en-US" sz="900" dirty="0">
                <a:latin typeface="Meiryo UI" panose="020B0604030504040204" pitchFamily="50" charset="-128"/>
                <a:ea typeface="Meiryo UI" panose="020B0604030504040204" pitchFamily="50" charset="-128"/>
              </a:rPr>
              <a:t>（予定）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主   催　　　農林水産省、大阪府、大阪市</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第</a:t>
            </a:r>
            <a:r>
              <a:rPr lang="en-US" altLang="ja-JP" sz="900" dirty="0">
                <a:latin typeface="Meiryo UI" panose="020B0604030504040204" pitchFamily="50" charset="-128"/>
                <a:ea typeface="Meiryo UI" panose="020B0604030504040204" pitchFamily="50" charset="-128"/>
              </a:rPr>
              <a:t>19</a:t>
            </a:r>
            <a:r>
              <a:rPr lang="ja-JP" altLang="en-US" sz="900" dirty="0">
                <a:latin typeface="Meiryo UI" panose="020B0604030504040204" pitchFamily="50" charset="-128"/>
                <a:ea typeface="Meiryo UI" panose="020B0604030504040204" pitchFamily="50" charset="-128"/>
              </a:rPr>
              <a:t>回食育推進全国大会大阪府実行委員会</a:t>
            </a:r>
            <a:endParaRPr lang="en-US" altLang="ja-JP" sz="900" b="1" dirty="0">
              <a:latin typeface="Meiryo UI" panose="020B0604030504040204" pitchFamily="50" charset="-128"/>
              <a:ea typeface="Meiryo UI" panose="020B0604030504040204" pitchFamily="50" charset="-128"/>
            </a:endParaRPr>
          </a:p>
        </p:txBody>
      </p:sp>
      <p:pic>
        <p:nvPicPr>
          <p:cNvPr id="2050" name="Picture 2" descr="ワクワクEXPO with 第19回食育推進全国大会inおおさか">
            <a:extLst>
              <a:ext uri="{FF2B5EF4-FFF2-40B4-BE49-F238E27FC236}">
                <a16:creationId xmlns:a16="http://schemas.microsoft.com/office/drawing/2014/main" id="{3DA3D6F0-CA7C-3C60-BA0D-51EAE08D260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62441" y="1007228"/>
            <a:ext cx="1585555" cy="106182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C0D9321D-AE01-295C-00BA-3D1C74D46BDF}"/>
              </a:ext>
            </a:extLst>
          </p:cNvPr>
          <p:cNvPicPr>
            <a:picLocks noChangeAspect="1"/>
          </p:cNvPicPr>
          <p:nvPr/>
        </p:nvPicPr>
        <p:blipFill rotWithShape="1">
          <a:blip r:embed="rId4"/>
          <a:srcRect t="2176" r="-2917"/>
          <a:stretch/>
        </p:blipFill>
        <p:spPr>
          <a:xfrm>
            <a:off x="5473435" y="479768"/>
            <a:ext cx="3816233" cy="1286839"/>
          </a:xfrm>
          <a:prstGeom prst="rect">
            <a:avLst/>
          </a:prstGeom>
        </p:spPr>
      </p:pic>
      <p:sp>
        <p:nvSpPr>
          <p:cNvPr id="8" name="テキスト ボックス 7">
            <a:extLst>
              <a:ext uri="{FF2B5EF4-FFF2-40B4-BE49-F238E27FC236}">
                <a16:creationId xmlns:a16="http://schemas.microsoft.com/office/drawing/2014/main" id="{ADF58EB1-0ADF-5A5B-5B9D-437C697889C5}"/>
              </a:ext>
            </a:extLst>
          </p:cNvPr>
          <p:cNvSpPr txBox="1"/>
          <p:nvPr/>
        </p:nvSpPr>
        <p:spPr>
          <a:xfrm>
            <a:off x="7932364" y="1833436"/>
            <a:ext cx="1903598" cy="230832"/>
          </a:xfrm>
          <a:prstGeom prst="rect">
            <a:avLst/>
          </a:prstGeom>
          <a:noFill/>
        </p:spPr>
        <p:txBody>
          <a:bodyPr wrap="square">
            <a:spAutoFit/>
          </a:bodyPr>
          <a:lstStyle/>
          <a:p>
            <a:r>
              <a:rPr lang="en-US" altLang="zh-TW" sz="900" b="0" i="0" dirty="0">
                <a:solidFill>
                  <a:srgbClr val="000000"/>
                </a:solidFill>
                <a:effectLst/>
                <a:latin typeface="Meiryo UI" panose="020B0604030504040204" pitchFamily="50" charset="-128"/>
                <a:ea typeface="Meiryo UI" panose="020B0604030504040204" pitchFamily="50" charset="-128"/>
              </a:rPr>
              <a:t>ATC</a:t>
            </a:r>
            <a:r>
              <a:rPr lang="ja-JP" altLang="en-US" sz="900" b="0" i="0" dirty="0">
                <a:solidFill>
                  <a:srgbClr val="000000"/>
                </a:solidFill>
                <a:effectLst/>
                <a:latin typeface="Meiryo UI" panose="020B0604030504040204" pitchFamily="50" charset="-128"/>
                <a:ea typeface="Meiryo UI" panose="020B0604030504040204" pitchFamily="50" charset="-128"/>
              </a:rPr>
              <a:t>ホール（</a:t>
            </a:r>
            <a:r>
              <a:rPr lang="en-US" altLang="zh-TW" sz="900" b="0" i="0" dirty="0">
                <a:solidFill>
                  <a:srgbClr val="000000"/>
                </a:solidFill>
                <a:effectLst/>
                <a:latin typeface="Meiryo UI" panose="020B0604030504040204" pitchFamily="50" charset="-128"/>
                <a:ea typeface="Meiryo UI" panose="020B0604030504040204" pitchFamily="50" charset="-128"/>
              </a:rPr>
              <a:t>O‘s</a:t>
            </a:r>
            <a:r>
              <a:rPr lang="zh-TW" altLang="en-US" sz="900" b="0" i="0" dirty="0">
                <a:solidFill>
                  <a:srgbClr val="000000"/>
                </a:solidFill>
                <a:effectLst/>
                <a:latin typeface="Meiryo UI" panose="020B0604030504040204" pitchFamily="50" charset="-128"/>
                <a:ea typeface="Meiryo UI" panose="020B0604030504040204" pitchFamily="50" charset="-128"/>
              </a:rPr>
              <a:t>棟南館 地下</a:t>
            </a:r>
            <a:r>
              <a:rPr lang="en-US" altLang="zh-TW" sz="900" b="0" i="0" dirty="0">
                <a:solidFill>
                  <a:srgbClr val="000000"/>
                </a:solidFill>
                <a:effectLst/>
                <a:latin typeface="Meiryo UI" panose="020B0604030504040204" pitchFamily="50" charset="-128"/>
                <a:ea typeface="Meiryo UI" panose="020B0604030504040204" pitchFamily="50" charset="-128"/>
              </a:rPr>
              <a:t>2</a:t>
            </a:r>
            <a:r>
              <a:rPr lang="zh-TW" altLang="en-US" sz="900" b="0" i="0" dirty="0">
                <a:solidFill>
                  <a:srgbClr val="000000"/>
                </a:solidFill>
                <a:effectLst/>
                <a:latin typeface="Meiryo UI" panose="020B0604030504040204" pitchFamily="50" charset="-128"/>
                <a:ea typeface="Meiryo UI" panose="020B0604030504040204" pitchFamily="50" charset="-128"/>
              </a:rPr>
              <a:t>階</a:t>
            </a:r>
            <a:r>
              <a:rPr lang="ja-JP" altLang="en-US" sz="900" b="0" i="0" dirty="0">
                <a:solidFill>
                  <a:srgbClr val="000000"/>
                </a:solidFill>
                <a:effectLst/>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graphicFrame>
        <p:nvGraphicFramePr>
          <p:cNvPr id="19" name="表 2">
            <a:extLst>
              <a:ext uri="{FF2B5EF4-FFF2-40B4-BE49-F238E27FC236}">
                <a16:creationId xmlns:a16="http://schemas.microsoft.com/office/drawing/2014/main" id="{C0C8FF55-B45C-4430-979A-B9DD5845FA26}"/>
              </a:ext>
            </a:extLst>
          </p:cNvPr>
          <p:cNvGraphicFramePr>
            <a:graphicFrameLocks noGrp="1"/>
          </p:cNvGraphicFramePr>
          <p:nvPr>
            <p:extLst>
              <p:ext uri="{D42A27DB-BD31-4B8C-83A1-F6EECF244321}">
                <p14:modId xmlns:p14="http://schemas.microsoft.com/office/powerpoint/2010/main" val="821349182"/>
              </p:ext>
            </p:extLst>
          </p:nvPr>
        </p:nvGraphicFramePr>
        <p:xfrm>
          <a:off x="5019095" y="2442143"/>
          <a:ext cx="4788001" cy="3011870"/>
        </p:xfrm>
        <a:graphic>
          <a:graphicData uri="http://schemas.openxmlformats.org/drawingml/2006/table">
            <a:tbl>
              <a:tblPr firstRow="1" bandRow="1">
                <a:tableStyleId>{5C22544A-7EE6-4342-B048-85BDC9FD1C3A}</a:tableStyleId>
              </a:tblPr>
              <a:tblGrid>
                <a:gridCol w="1944000">
                  <a:extLst>
                    <a:ext uri="{9D8B030D-6E8A-4147-A177-3AD203B41FA5}">
                      <a16:colId xmlns:a16="http://schemas.microsoft.com/office/drawing/2014/main" val="548639278"/>
                    </a:ext>
                  </a:extLst>
                </a:gridCol>
                <a:gridCol w="2844001">
                  <a:extLst>
                    <a:ext uri="{9D8B030D-6E8A-4147-A177-3AD203B41FA5}">
                      <a16:colId xmlns:a16="http://schemas.microsoft.com/office/drawing/2014/main" val="706614389"/>
                    </a:ext>
                  </a:extLst>
                </a:gridCol>
              </a:tblGrid>
              <a:tr h="180000">
                <a:tc>
                  <a:txBody>
                    <a:bodyPr/>
                    <a:lstStyle/>
                    <a:p>
                      <a:pPr algn="ctr">
                        <a:lnSpc>
                          <a:spcPts val="1000"/>
                        </a:lnSpc>
                      </a:pPr>
                      <a:r>
                        <a:rPr kumimoji="1" lang="ja-JP" altLang="en-US" sz="900" b="1" dirty="0">
                          <a:solidFill>
                            <a:schemeClr val="tx1"/>
                          </a:solidFill>
                          <a:latin typeface="Meiryo UI" panose="020B0604030504040204" pitchFamily="50" charset="-128"/>
                          <a:ea typeface="Meiryo UI" panose="020B0604030504040204" pitchFamily="50" charset="-128"/>
                        </a:rPr>
                        <a:t>所属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ts val="1000"/>
                        </a:lnSpc>
                      </a:pPr>
                      <a:r>
                        <a:rPr kumimoji="1" lang="ja-JP" altLang="en-US" sz="900" b="1" dirty="0">
                          <a:solidFill>
                            <a:schemeClr val="tx1"/>
                          </a:solidFill>
                          <a:latin typeface="Meiryo UI" panose="020B0604030504040204" pitchFamily="50" charset="-128"/>
                          <a:ea typeface="Meiryo UI" panose="020B0604030504040204" pitchFamily="50" charset="-128"/>
                        </a:rPr>
                        <a:t>主な出展者</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6110040"/>
                  </a:ext>
                </a:extLst>
              </a:tr>
              <a:tr h="1165184">
                <a:tc>
                  <a:txBody>
                    <a:bodyPr/>
                    <a:lstStyle/>
                    <a:p>
                      <a:pPr>
                        <a:lnSpc>
                          <a:spcPts val="1000"/>
                        </a:lnSpc>
                      </a:pPr>
                      <a:r>
                        <a:rPr kumimoji="1" lang="ja-JP" altLang="en-US" sz="900" b="1" dirty="0">
                          <a:solidFill>
                            <a:schemeClr val="tx1"/>
                          </a:solidFill>
                          <a:latin typeface="Meiryo UI" panose="020B0604030504040204" pitchFamily="50" charset="-128"/>
                          <a:ea typeface="Meiryo UI" panose="020B0604030504040204" pitchFamily="50" charset="-128"/>
                        </a:rPr>
                        <a:t>実行委員会</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900" b="1" dirty="0">
                          <a:solidFill>
                            <a:schemeClr val="tx1"/>
                          </a:solidFill>
                          <a:latin typeface="Meiryo UI" panose="020B0604030504040204" pitchFamily="50" charset="-128"/>
                          <a:ea typeface="Meiryo UI" panose="020B0604030504040204" pitchFamily="50" charset="-128"/>
                        </a:rPr>
                        <a:t>大阪府食育推進ネットワーク会議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ts val="1000"/>
                        </a:lnSpc>
                      </a:pPr>
                      <a:r>
                        <a:rPr kumimoji="1" lang="ja-JP" altLang="en-US" sz="900" dirty="0">
                          <a:solidFill>
                            <a:schemeClr val="tx1"/>
                          </a:solidFill>
                          <a:latin typeface="Meiryo UI" panose="020B0604030504040204" pitchFamily="50" charset="-128"/>
                          <a:ea typeface="Meiryo UI" panose="020B0604030504040204" pitchFamily="50" charset="-128"/>
                        </a:rPr>
                        <a:t>大阪府漁業協同組合連合会、大阪食品衛生協会</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zh-TW" altLang="en-US" sz="900" dirty="0">
                          <a:solidFill>
                            <a:schemeClr val="tx1"/>
                          </a:solidFill>
                          <a:latin typeface="Meiryo UI" panose="020B0604030504040204" pitchFamily="50" charset="-128"/>
                          <a:ea typeface="Meiryo UI" panose="020B0604030504040204" pitchFamily="50" charset="-128"/>
                        </a:rPr>
                        <a:t>大阪府食生活改善連絡協議会</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900" dirty="0">
                          <a:solidFill>
                            <a:schemeClr val="tx1"/>
                          </a:solidFill>
                          <a:latin typeface="Meiryo UI" panose="020B0604030504040204" pitchFamily="50" charset="-128"/>
                          <a:ea typeface="Meiryo UI" panose="020B0604030504040204" pitchFamily="50" charset="-128"/>
                        </a:rPr>
                        <a:t>管理栄養士養成施設</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zh-TW" altLang="en-US" sz="900" dirty="0">
                          <a:solidFill>
                            <a:schemeClr val="tx1"/>
                          </a:solidFill>
                          <a:latin typeface="Meiryo UI" panose="020B0604030504040204" pitchFamily="50" charset="-128"/>
                          <a:ea typeface="Meiryo UI" panose="020B0604030504040204" pitchFamily="50" charset="-128"/>
                        </a:rPr>
                        <a:t>大阪府農業協同組合中央会</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900" dirty="0">
                          <a:solidFill>
                            <a:schemeClr val="tx1"/>
                          </a:solidFill>
                          <a:latin typeface="Meiryo UI" panose="020B0604030504040204" pitchFamily="50" charset="-128"/>
                          <a:ea typeface="Meiryo UI" panose="020B0604030504040204" pitchFamily="50" charset="-128"/>
                        </a:rPr>
                        <a:t>大阪府調理師会、大阪府畜産会</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900" b="0" dirty="0">
                          <a:solidFill>
                            <a:schemeClr val="tx1"/>
                          </a:solidFill>
                          <a:latin typeface="Meiryo UI" panose="020B0604030504040204" pitchFamily="50" charset="-128"/>
                          <a:ea typeface="Meiryo UI" panose="020B0604030504040204" pitchFamily="50" charset="-128"/>
                        </a:rPr>
                        <a:t>大阪府保育士会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900" b="0" dirty="0">
                          <a:solidFill>
                            <a:schemeClr val="tx1"/>
                          </a:solidFill>
                          <a:latin typeface="Meiryo UI" panose="020B0604030504040204" pitchFamily="50" charset="-128"/>
                          <a:ea typeface="Meiryo UI" panose="020B0604030504040204" pitchFamily="50" charset="-128"/>
                        </a:rPr>
                        <a:t>大阪府栄養士会、大阪府学校給食会、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900" b="0" dirty="0">
                          <a:solidFill>
                            <a:schemeClr val="tx1"/>
                          </a:solidFill>
                          <a:latin typeface="Meiryo UI" panose="020B0604030504040204" pitchFamily="50" charset="-128"/>
                          <a:ea typeface="Meiryo UI" panose="020B0604030504040204" pitchFamily="50" charset="-128"/>
                        </a:rPr>
                        <a:t>大阪府農業会議、大阪観光局</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580867"/>
                  </a:ext>
                </a:extLst>
              </a:tr>
              <a:tr h="357937">
                <a:tc>
                  <a:txBody>
                    <a:bodyPr/>
                    <a:lstStyle/>
                    <a:p>
                      <a:pPr>
                        <a:lnSpc>
                          <a:spcPts val="1000"/>
                        </a:lnSpc>
                      </a:pPr>
                      <a:r>
                        <a:rPr kumimoji="1" lang="ja-JP" altLang="en-US" sz="900" b="1" dirty="0">
                          <a:solidFill>
                            <a:schemeClr val="tx1"/>
                          </a:solidFill>
                          <a:latin typeface="Meiryo UI" panose="020B0604030504040204" pitchFamily="50" charset="-128"/>
                          <a:ea typeface="Meiryo UI" panose="020B0604030504040204" pitchFamily="50" charset="-128"/>
                        </a:rPr>
                        <a:t>庁内関係部局</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zh-TW" altLang="en-US" sz="900" b="0" dirty="0">
                          <a:solidFill>
                            <a:schemeClr val="tx1"/>
                          </a:solidFill>
                          <a:latin typeface="Meiryo UI" panose="020B0604030504040204" pitchFamily="50" charset="-128"/>
                          <a:ea typeface="Meiryo UI" panose="020B0604030504040204" pitchFamily="50" charset="-128"/>
                        </a:rPr>
                        <a:t>万博推進局、環境農林水産部</a:t>
                      </a:r>
                      <a:r>
                        <a:rPr kumimoji="1" lang="ja-JP" altLang="en-US" sz="900" b="0" dirty="0">
                          <a:solidFill>
                            <a:schemeClr val="tx1"/>
                          </a:solidFill>
                          <a:latin typeface="Meiryo UI" panose="020B0604030504040204" pitchFamily="50" charset="-128"/>
                          <a:ea typeface="Meiryo UI" panose="020B0604030504040204" pitchFamily="50" charset="-128"/>
                        </a:rPr>
                        <a:t>、健康医療部、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福祉部</a:t>
                      </a:r>
                      <a:endParaRPr kumimoji="1" lang="en-US" altLang="zh-TW"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055089"/>
                  </a:ext>
                </a:extLst>
              </a:tr>
              <a:tr h="203430">
                <a:tc>
                  <a:txBody>
                    <a:bodyPr/>
                    <a:lstStyle/>
                    <a:p>
                      <a:pPr algn="just">
                        <a:lnSpc>
                          <a:spcPts val="1000"/>
                        </a:lnSpc>
                      </a:pPr>
                      <a:r>
                        <a:rPr lang="ja-JP" altLang="en-US"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府内市町村</a:t>
                      </a:r>
                      <a:endParaRPr lang="en-US" altLang="ja-JP" sz="9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大阪市、岸和田市、岬町、泉佐野市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茨木市、泉大津市、太子町、八尾市、田尻町、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池田市、阪南市、泉南市、守口市、和泉市</a:t>
                      </a:r>
                      <a:endParaRPr lang="en-US" altLang="ja-JP" sz="9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8552362"/>
                  </a:ext>
                </a:extLst>
              </a:tr>
              <a:tr h="219429">
                <a:tc>
                  <a:txBody>
                    <a:bodyPr/>
                    <a:lstStyle/>
                    <a:p>
                      <a:pPr algn="just">
                        <a:lnSpc>
                          <a:spcPts val="1000"/>
                        </a:lnSpc>
                      </a:pPr>
                      <a:r>
                        <a:rPr lang="ja-JP" altLang="en-US" sz="9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都道府県</a:t>
                      </a:r>
                      <a:endParaRPr lang="en-US" altLang="ja-JP" sz="9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lnSpc>
                          <a:spcPts val="1000"/>
                        </a:lnSpc>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福島県、福井県、徳島県</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8494758"/>
                  </a:ext>
                </a:extLst>
              </a:tr>
              <a:tr h="216000">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食品関連企業</a:t>
                      </a:r>
                    </a:p>
                  </a:txBody>
                  <a:tcP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キユーピー・日清オイリオ、江崎グリコ、日本ハム、カゴメ</a:t>
                      </a:r>
                    </a:p>
                  </a:txBody>
                  <a:tcP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454693"/>
                  </a:ext>
                </a:extLst>
              </a:tr>
              <a:tr h="360000">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その他</a:t>
                      </a:r>
                    </a:p>
                  </a:txBody>
                  <a:tcP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阪急スイーツ移動販売車</a:t>
                      </a:r>
                      <a:endParaRPr kumimoji="1" lang="ja-JP" altLang="en-US" sz="900" b="0" u="sng"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900" b="0" dirty="0">
                          <a:solidFill>
                            <a:schemeClr val="tx1"/>
                          </a:solidFill>
                          <a:latin typeface="Meiryo UI" panose="020B0604030504040204" pitchFamily="50" charset="-128"/>
                          <a:ea typeface="Meiryo UI" panose="020B0604030504040204" pitchFamily="50" charset="-128"/>
                        </a:rPr>
                        <a:t>大阪グルメのキッチンカー</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4348441"/>
                  </a:ext>
                </a:extLst>
              </a:tr>
            </a:tbl>
          </a:graphicData>
        </a:graphic>
      </p:graphicFrame>
      <p:sp>
        <p:nvSpPr>
          <p:cNvPr id="20" name="正方形/長方形 19">
            <a:extLst>
              <a:ext uri="{FF2B5EF4-FFF2-40B4-BE49-F238E27FC236}">
                <a16:creationId xmlns:a16="http://schemas.microsoft.com/office/drawing/2014/main" id="{6C0A0950-6939-4A44-937E-BCD94C980704}"/>
              </a:ext>
            </a:extLst>
          </p:cNvPr>
          <p:cNvSpPr/>
          <p:nvPr/>
        </p:nvSpPr>
        <p:spPr>
          <a:xfrm>
            <a:off x="5019095" y="2220945"/>
            <a:ext cx="1243326" cy="216000"/>
          </a:xfrm>
          <a:prstGeom prst="rect">
            <a:avLst/>
          </a:prstGeom>
          <a:solidFill>
            <a:schemeClr val="accent5">
              <a:lumMod val="75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ブース</a:t>
            </a:r>
          </a:p>
        </p:txBody>
      </p:sp>
      <p:sp>
        <p:nvSpPr>
          <p:cNvPr id="4" name="テキスト ボックス 3">
            <a:extLst>
              <a:ext uri="{FF2B5EF4-FFF2-40B4-BE49-F238E27FC236}">
                <a16:creationId xmlns:a16="http://schemas.microsoft.com/office/drawing/2014/main" id="{2DE301EA-13DD-4A3E-80A9-351EFA7F48E5}"/>
              </a:ext>
            </a:extLst>
          </p:cNvPr>
          <p:cNvSpPr txBox="1"/>
          <p:nvPr/>
        </p:nvSpPr>
        <p:spPr>
          <a:xfrm>
            <a:off x="6262421" y="2214441"/>
            <a:ext cx="1950953"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主な出展予定者（</a:t>
            </a:r>
            <a:r>
              <a:rPr kumimoji="1" lang="en-US" altLang="ja-JP" sz="900" dirty="0">
                <a:latin typeface="Meiryo UI" panose="020B0604030504040204" pitchFamily="50" charset="-128"/>
                <a:ea typeface="Meiryo UI" panose="020B0604030504040204" pitchFamily="50" charset="-128"/>
              </a:rPr>
              <a:t>R5.12.11</a:t>
            </a:r>
            <a:r>
              <a:rPr kumimoji="1" lang="ja-JP" altLang="en-US" sz="900" dirty="0">
                <a:latin typeface="Meiryo UI" panose="020B0604030504040204" pitchFamily="50" charset="-128"/>
                <a:ea typeface="Meiryo UI" panose="020B0604030504040204" pitchFamily="50" charset="-128"/>
              </a:rPr>
              <a:t>現在）</a:t>
            </a:r>
            <a:endParaRPr kumimoji="1" lang="en-US" altLang="ja-JP" sz="9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B0A05BF-BCA7-4FF0-A623-977382DE1999}"/>
              </a:ext>
            </a:extLst>
          </p:cNvPr>
          <p:cNvSpPr txBox="1"/>
          <p:nvPr/>
        </p:nvSpPr>
        <p:spPr bwMode="white">
          <a:xfrm>
            <a:off x="8553000" y="84983"/>
            <a:ext cx="1282495" cy="276999"/>
          </a:xfrm>
          <a:prstGeom prst="rect">
            <a:avLst/>
          </a:prstGeom>
          <a:noFill/>
        </p:spPr>
        <p:txBody>
          <a:bodyPr wrap="square" rtlCol="0">
            <a:spAutoFit/>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R6.2.2</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1D43DAD5-6C84-436E-8FAA-48E613640ADE}"/>
              </a:ext>
            </a:extLst>
          </p:cNvPr>
          <p:cNvSpPr/>
          <p:nvPr/>
        </p:nvSpPr>
        <p:spPr>
          <a:xfrm>
            <a:off x="66225" y="403197"/>
            <a:ext cx="1502611" cy="229008"/>
          </a:xfrm>
          <a:prstGeom prst="rect">
            <a:avLst/>
          </a:prstGeom>
          <a:solidFill>
            <a:schemeClr val="accent5">
              <a:lumMod val="75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概要</a:t>
            </a:r>
            <a:endParaRPr kumimoji="1" lang="en-US" altLang="ja-JP" sz="10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B6D9BCB-BAAF-421D-BB6C-E53DD4CE9463}"/>
              </a:ext>
            </a:extLst>
          </p:cNvPr>
          <p:cNvSpPr txBox="1"/>
          <p:nvPr/>
        </p:nvSpPr>
        <p:spPr>
          <a:xfrm>
            <a:off x="5077897" y="5866805"/>
            <a:ext cx="432000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TEAMEXPO</a:t>
            </a:r>
            <a:r>
              <a:rPr kumimoji="1" lang="ja-JP" altLang="en-US" sz="900" dirty="0">
                <a:latin typeface="Meiryo UI" panose="020B0604030504040204" pitchFamily="50" charset="-128"/>
                <a:ea typeface="Meiryo UI" panose="020B0604030504040204" pitchFamily="50" charset="-128"/>
              </a:rPr>
              <a:t>共創チャレンジの登録団体による運営協力</a:t>
            </a:r>
            <a:endParaRPr kumimoji="1" lang="en-US" altLang="ja-JP" sz="9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08503F0A-2C39-477A-A7A1-FE1D86B4D50B}"/>
              </a:ext>
            </a:extLst>
          </p:cNvPr>
          <p:cNvSpPr/>
          <p:nvPr/>
        </p:nvSpPr>
        <p:spPr>
          <a:xfrm>
            <a:off x="5019095" y="5615888"/>
            <a:ext cx="1243326" cy="216000"/>
          </a:xfrm>
          <a:prstGeom prst="rect">
            <a:avLst/>
          </a:prstGeom>
          <a:solidFill>
            <a:schemeClr val="accent5">
              <a:lumMod val="75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その他</a:t>
            </a:r>
          </a:p>
        </p:txBody>
      </p:sp>
      <p:sp>
        <p:nvSpPr>
          <p:cNvPr id="7" name="テキスト ボックス 6">
            <a:extLst>
              <a:ext uri="{FF2B5EF4-FFF2-40B4-BE49-F238E27FC236}">
                <a16:creationId xmlns:a16="http://schemas.microsoft.com/office/drawing/2014/main" id="{AC387F69-478E-4002-8DA2-ABC80860458F}"/>
              </a:ext>
            </a:extLst>
          </p:cNvPr>
          <p:cNvSpPr txBox="1"/>
          <p:nvPr/>
        </p:nvSpPr>
        <p:spPr bwMode="white">
          <a:xfrm>
            <a:off x="4586253" y="23196"/>
            <a:ext cx="1570580" cy="307777"/>
          </a:xfrm>
          <a:prstGeom prst="rect">
            <a:avLst/>
          </a:prstGeom>
          <a:noFill/>
        </p:spPr>
        <p:txBody>
          <a:bodyPr wrap="squar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（案）</a:t>
            </a:r>
          </a:p>
        </p:txBody>
      </p:sp>
      <p:sp>
        <p:nvSpPr>
          <p:cNvPr id="21" name="テキスト ボックス 20">
            <a:extLst>
              <a:ext uri="{FF2B5EF4-FFF2-40B4-BE49-F238E27FC236}">
                <a16:creationId xmlns:a16="http://schemas.microsoft.com/office/drawing/2014/main" id="{558A1BBA-60C6-494A-9158-424E3FF50421}"/>
              </a:ext>
            </a:extLst>
          </p:cNvPr>
          <p:cNvSpPr txBox="1"/>
          <p:nvPr/>
        </p:nvSpPr>
        <p:spPr>
          <a:xfrm rot="5400000">
            <a:off x="9091498" y="6084413"/>
            <a:ext cx="908818" cy="3505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050" kern="100" dirty="0">
                <a:latin typeface="Century" panose="02040604050505020304" pitchFamily="18" charset="0"/>
                <a:ea typeface="ＭＳ 明朝" panose="02020609040205080304" pitchFamily="17" charset="-128"/>
                <a:cs typeface="Times New Roman" panose="02020603050405020304" pitchFamily="18" charset="0"/>
              </a:rPr>
              <a:t>参考資料５</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10756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dirty="0">
                <a:latin typeface="Meiryo UI" panose="020B0604030504040204" pitchFamily="50" charset="-128"/>
                <a:ea typeface="Meiryo UI" panose="020B0604030504040204" pitchFamily="50" charset="-128"/>
              </a:rPr>
              <a:t>ワクワク</a:t>
            </a:r>
            <a:r>
              <a:rPr kumimoji="1" lang="en-US" altLang="ja-JP" sz="1400" b="1" dirty="0">
                <a:latin typeface="Meiryo UI" panose="020B0604030504040204" pitchFamily="50" charset="-128"/>
                <a:ea typeface="Meiryo UI" panose="020B0604030504040204" pitchFamily="50" charset="-128"/>
              </a:rPr>
              <a:t>EXPO</a:t>
            </a:r>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with </a:t>
            </a:r>
            <a:r>
              <a:rPr kumimoji="1" lang="ja-JP" altLang="en-US" sz="1400" b="1" dirty="0">
                <a:latin typeface="Meiryo UI" panose="020B0604030504040204" pitchFamily="50" charset="-128"/>
                <a:ea typeface="Meiryo UI" panose="020B0604030504040204" pitchFamily="50" charset="-128"/>
              </a:rPr>
              <a:t>第</a:t>
            </a:r>
            <a:r>
              <a:rPr kumimoji="1" lang="en-US" altLang="ja-JP" sz="1400" b="1" dirty="0">
                <a:latin typeface="Meiryo UI" panose="020B0604030504040204" pitchFamily="50" charset="-128"/>
                <a:ea typeface="Meiryo UI" panose="020B0604030504040204" pitchFamily="50" charset="-128"/>
              </a:rPr>
              <a:t>19</a:t>
            </a:r>
            <a:r>
              <a:rPr kumimoji="1" lang="ja-JP" altLang="en-US" sz="1400" b="1" dirty="0">
                <a:latin typeface="Meiryo UI" panose="020B0604030504040204" pitchFamily="50" charset="-128"/>
                <a:ea typeface="Meiryo UI" panose="020B0604030504040204" pitchFamily="50" charset="-128"/>
              </a:rPr>
              <a:t>回食育推進全国大会　進捗状況</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　　　　　   　　</a:t>
            </a:r>
          </a:p>
        </p:txBody>
      </p:sp>
      <p:graphicFrame>
        <p:nvGraphicFramePr>
          <p:cNvPr id="10" name="表 9"/>
          <p:cNvGraphicFramePr>
            <a:graphicFrameLocks noGrp="1"/>
          </p:cNvGraphicFramePr>
          <p:nvPr>
            <p:extLst>
              <p:ext uri="{D42A27DB-BD31-4B8C-83A1-F6EECF244321}">
                <p14:modId xmlns:p14="http://schemas.microsoft.com/office/powerpoint/2010/main" val="3394698164"/>
              </p:ext>
            </p:extLst>
          </p:nvPr>
        </p:nvGraphicFramePr>
        <p:xfrm>
          <a:off x="4690986" y="4069346"/>
          <a:ext cx="4860000" cy="244764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4173609323"/>
                    </a:ext>
                  </a:extLst>
                </a:gridCol>
                <a:gridCol w="1080000">
                  <a:extLst>
                    <a:ext uri="{9D8B030D-6E8A-4147-A177-3AD203B41FA5}">
                      <a16:colId xmlns:a16="http://schemas.microsoft.com/office/drawing/2014/main" val="3476984502"/>
                    </a:ext>
                  </a:extLst>
                </a:gridCol>
                <a:gridCol w="3276000">
                  <a:extLst>
                    <a:ext uri="{9D8B030D-6E8A-4147-A177-3AD203B41FA5}">
                      <a16:colId xmlns:a16="http://schemas.microsoft.com/office/drawing/2014/main" val="819512800"/>
                    </a:ext>
                  </a:extLst>
                </a:gridCol>
              </a:tblGrid>
              <a:tr h="227547">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日程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67608641"/>
                  </a:ext>
                </a:extLst>
              </a:tr>
              <a:tr h="1456302">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回</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eiryo UI" panose="020B0604030504040204" pitchFamily="50" charset="-128"/>
                          <a:ea typeface="Meiryo UI" panose="020B0604030504040204" pitchFamily="50" charset="-128"/>
                        </a:rPr>
                        <a:t>R5.9.21</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（１） イベント概要について</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・本事業受託事業者より説明</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・大会ロゴマークについて、万博推進局より助言</a:t>
                      </a:r>
                      <a:endParaRPr lang="en-US" altLang="ja-JP" sz="9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（ミャクミャクのイラスト使用上の注意点について、説明）</a:t>
                      </a:r>
                      <a:endParaRPr lang="en-US" altLang="ja-JP" sz="9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→実行委員会事務局で手続きを進める</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（２） 実行委員会主催事業「ポスターコンクール」について</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・実行委員会事務局より説明</a:t>
                      </a:r>
                      <a:endParaRPr lang="en-US" altLang="ja-JP" sz="9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（３） 企画委員会イベントコンテンツについて</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・各委員より説明</a:t>
                      </a:r>
                      <a:endParaRPr lang="en-US" altLang="ja-JP" sz="9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→各委員の役割について、確認（事務局からの依頼事項含む）</a:t>
                      </a:r>
                      <a:endParaRPr lang="ja-JP" altLang="en-US" sz="3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6494981"/>
                  </a:ext>
                </a:extLst>
              </a:tr>
              <a:tr h="252000">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eiryo UI" panose="020B0604030504040204" pitchFamily="50" charset="-128"/>
                          <a:ea typeface="Meiryo UI" panose="020B0604030504040204" pitchFamily="50" charset="-128"/>
                        </a:rPr>
                        <a:t>R5.12.19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出展者、企画、広報等の検討等</a:t>
                      </a:r>
                      <a:endParaRPr lang="ja-JP" altLang="en-US" sz="3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201890"/>
                  </a:ext>
                </a:extLst>
              </a:tr>
              <a:tr h="252000">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eiryo UI" panose="020B0604030504040204" pitchFamily="50" charset="-128"/>
                          <a:ea typeface="Meiryo UI" panose="020B0604030504040204" pitchFamily="50" charset="-128"/>
                        </a:rPr>
                        <a:t>R6.2</a:t>
                      </a:r>
                      <a:r>
                        <a:rPr kumimoji="1" lang="ja-JP" altLang="en-US" sz="900" b="0" dirty="0">
                          <a:solidFill>
                            <a:schemeClr val="tx1"/>
                          </a:solidFill>
                          <a:latin typeface="Meiryo UI" panose="020B0604030504040204" pitchFamily="50" charset="-128"/>
                          <a:ea typeface="Meiryo UI" panose="020B0604030504040204" pitchFamily="50" charset="-128"/>
                        </a:rPr>
                        <a:t> 中旬</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予定</a:t>
                      </a:r>
                      <a:r>
                        <a:rPr kumimoji="1" lang="en-US" altLang="ja-JP" sz="900" b="0" dirty="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第３回実行委員会議題の確認等</a:t>
                      </a:r>
                      <a:endParaRPr lang="ja-JP" altLang="en-US" sz="3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241817"/>
                  </a:ext>
                </a:extLst>
              </a:tr>
              <a:tr h="252000">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回</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５上旬</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予定</a:t>
                      </a:r>
                      <a:r>
                        <a:rPr kumimoji="1" lang="en-US" altLang="ja-JP" sz="900" b="0" dirty="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rPr>
                        <a:t>大会内容の最終確認等</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0542"/>
                  </a:ext>
                </a:extLst>
              </a:tr>
            </a:tbl>
          </a:graphicData>
        </a:graphic>
      </p:graphicFrame>
      <p:sp>
        <p:nvSpPr>
          <p:cNvPr id="13" name="正方形/長方形 12">
            <a:extLst>
              <a:ext uri="{FF2B5EF4-FFF2-40B4-BE49-F238E27FC236}">
                <a16:creationId xmlns:a16="http://schemas.microsoft.com/office/drawing/2014/main" id="{E0423408-6E5E-49CC-A9A5-ACDEDDA40ACA}"/>
              </a:ext>
            </a:extLst>
          </p:cNvPr>
          <p:cNvSpPr/>
          <p:nvPr/>
        </p:nvSpPr>
        <p:spPr>
          <a:xfrm>
            <a:off x="143854" y="3598043"/>
            <a:ext cx="1637023" cy="216000"/>
          </a:xfrm>
          <a:prstGeom prst="rect">
            <a:avLst/>
          </a:prstGeom>
          <a:solidFill>
            <a:schemeClr val="accent5">
              <a:lumMod val="75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会議の開催状況</a:t>
            </a:r>
          </a:p>
        </p:txBody>
      </p:sp>
      <p:graphicFrame>
        <p:nvGraphicFramePr>
          <p:cNvPr id="15" name="表 14">
            <a:extLst>
              <a:ext uri="{FF2B5EF4-FFF2-40B4-BE49-F238E27FC236}">
                <a16:creationId xmlns:a16="http://schemas.microsoft.com/office/drawing/2014/main" id="{0DCE0487-A1EA-4BF8-AD45-60C1955CA6C1}"/>
              </a:ext>
            </a:extLst>
          </p:cNvPr>
          <p:cNvGraphicFramePr>
            <a:graphicFrameLocks noGrp="1"/>
          </p:cNvGraphicFramePr>
          <p:nvPr>
            <p:extLst>
              <p:ext uri="{D42A27DB-BD31-4B8C-83A1-F6EECF244321}">
                <p14:modId xmlns:p14="http://schemas.microsoft.com/office/powerpoint/2010/main" val="2693872838"/>
              </p:ext>
            </p:extLst>
          </p:nvPr>
        </p:nvGraphicFramePr>
        <p:xfrm>
          <a:off x="231801" y="4078350"/>
          <a:ext cx="4392000" cy="2448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4173609323"/>
                    </a:ext>
                  </a:extLst>
                </a:gridCol>
                <a:gridCol w="936000">
                  <a:extLst>
                    <a:ext uri="{9D8B030D-6E8A-4147-A177-3AD203B41FA5}">
                      <a16:colId xmlns:a16="http://schemas.microsoft.com/office/drawing/2014/main" val="3476984502"/>
                    </a:ext>
                  </a:extLst>
                </a:gridCol>
                <a:gridCol w="2952000">
                  <a:extLst>
                    <a:ext uri="{9D8B030D-6E8A-4147-A177-3AD203B41FA5}">
                      <a16:colId xmlns:a16="http://schemas.microsoft.com/office/drawing/2014/main" val="819512800"/>
                    </a:ext>
                  </a:extLst>
                </a:gridCol>
              </a:tblGrid>
              <a:tr h="228802">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日程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67608641"/>
                  </a:ext>
                </a:extLst>
              </a:tr>
              <a:tr h="777926">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回</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eiryo UI" panose="020B0604030504040204" pitchFamily="50" charset="-128"/>
                          <a:ea typeface="Meiryo UI" panose="020B0604030504040204" pitchFamily="50" charset="-128"/>
                        </a:rPr>
                        <a:t>R5.7.3</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（１）実行委員会の設立について</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（２）役員の選出について</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（３）令和５年度事業計画及び収支予算（案）について</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（４）大会概要及びスケジュール（案）について</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案のとおり、すべて承認</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6494981"/>
                  </a:ext>
                </a:extLst>
              </a:tr>
              <a:tr h="648572">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eiryo UI" panose="020B0604030504040204" pitchFamily="50" charset="-128"/>
                          <a:ea typeface="Meiryo UI" panose="020B0604030504040204" pitchFamily="50" charset="-128"/>
                        </a:rPr>
                        <a:t>R5.8. 23</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（１）本実行委員会委員の変更について</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（２）本事業委託事業者について　　　</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（３）本実行委員会主催事業について</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案のとおり、すべて承認（書面表決）</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201890"/>
                  </a:ext>
                </a:extLst>
              </a:tr>
              <a:tr h="396350">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eiryo UI" panose="020B0604030504040204" pitchFamily="50" charset="-128"/>
                          <a:ea typeface="Meiryo UI" panose="020B0604030504040204" pitchFamily="50" charset="-128"/>
                        </a:rPr>
                        <a:t>R6.3</a:t>
                      </a:r>
                      <a:r>
                        <a:rPr kumimoji="1" lang="ja-JP" altLang="en-US" sz="900" b="0" dirty="0">
                          <a:solidFill>
                            <a:schemeClr val="tx1"/>
                          </a:solidFill>
                          <a:latin typeface="Meiryo UI" panose="020B0604030504040204" pitchFamily="50" charset="-128"/>
                          <a:ea typeface="Meiryo UI" panose="020B0604030504040204" pitchFamily="50" charset="-128"/>
                        </a:rPr>
                        <a:t>　中旬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gn="l"/>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予定</a:t>
                      </a:r>
                      <a:r>
                        <a:rPr kumimoji="1" lang="en-US" altLang="ja-JP" sz="900" b="0" dirty="0">
                          <a:solidFill>
                            <a:schemeClr val="tx1"/>
                          </a:solidFill>
                          <a:latin typeface="Meiryo UI" panose="020B0604030504040204" pitchFamily="50" charset="-128"/>
                          <a:ea typeface="Meiryo UI" panose="020B0604030504040204" pitchFamily="50" charset="-128"/>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（１）令和</a:t>
                      </a:r>
                      <a:r>
                        <a:rPr lang="en-US" altLang="ja-JP" sz="900" dirty="0">
                          <a:solidFill>
                            <a:schemeClr val="tx1"/>
                          </a:solidFill>
                          <a:latin typeface="Meiryo UI" panose="020B0604030504040204" pitchFamily="50" charset="-128"/>
                          <a:ea typeface="Meiryo UI" panose="020B0604030504040204" pitchFamily="50" charset="-128"/>
                        </a:rPr>
                        <a:t>6</a:t>
                      </a:r>
                      <a:r>
                        <a:rPr lang="ja-JP" altLang="en-US" sz="900" dirty="0">
                          <a:solidFill>
                            <a:schemeClr val="tx1"/>
                          </a:solidFill>
                          <a:latin typeface="Meiryo UI" panose="020B0604030504040204" pitchFamily="50" charset="-128"/>
                          <a:ea typeface="Meiryo UI" panose="020B0604030504040204" pitchFamily="50" charset="-128"/>
                        </a:rPr>
                        <a:t>年度事業計画及び収支予算（案）について</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知事、市長出席調整要</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241817"/>
                  </a:ext>
                </a:extLst>
              </a:tr>
              <a:tr h="396350">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回</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　上旬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gn="l"/>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予定</a:t>
                      </a:r>
                      <a:r>
                        <a:rPr kumimoji="1" lang="en-US" altLang="ja-JP" sz="900" b="0" dirty="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（１）令和</a:t>
                      </a:r>
                      <a:r>
                        <a:rPr lang="en-US" altLang="ja-JP" sz="900" dirty="0">
                          <a:solidFill>
                            <a:schemeClr val="tx1"/>
                          </a:solidFill>
                          <a:latin typeface="Meiryo UI" panose="020B0604030504040204" pitchFamily="50" charset="-128"/>
                          <a:ea typeface="Meiryo UI" panose="020B0604030504040204" pitchFamily="50" charset="-128"/>
                        </a:rPr>
                        <a:t>6</a:t>
                      </a:r>
                      <a:r>
                        <a:rPr lang="ja-JP" altLang="en-US" sz="900" dirty="0">
                          <a:solidFill>
                            <a:schemeClr val="tx1"/>
                          </a:solidFill>
                          <a:latin typeface="Meiryo UI" panose="020B0604030504040204" pitchFamily="50" charset="-128"/>
                          <a:ea typeface="Meiryo UI" panose="020B0604030504040204" pitchFamily="50" charset="-128"/>
                        </a:rPr>
                        <a:t>年度事業実績及び収支決算（案）について</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（２）実行委員会の解散について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263157"/>
                  </a:ext>
                </a:extLst>
              </a:tr>
            </a:tbl>
          </a:graphicData>
        </a:graphic>
      </p:graphicFrame>
      <p:sp>
        <p:nvSpPr>
          <p:cNvPr id="20" name="テキスト ボックス 19">
            <a:extLst>
              <a:ext uri="{FF2B5EF4-FFF2-40B4-BE49-F238E27FC236}">
                <a16:creationId xmlns:a16="http://schemas.microsoft.com/office/drawing/2014/main" id="{86BEE097-3FD8-1BAA-AF11-823123A4496D}"/>
              </a:ext>
            </a:extLst>
          </p:cNvPr>
          <p:cNvSpPr txBox="1"/>
          <p:nvPr/>
        </p:nvSpPr>
        <p:spPr>
          <a:xfrm>
            <a:off x="164616" y="3871029"/>
            <a:ext cx="2289838" cy="230832"/>
          </a:xfrm>
          <a:prstGeom prst="rect">
            <a:avLst/>
          </a:prstGeom>
          <a:noFill/>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rPr>
              <a:t>▶実行委員会</a:t>
            </a:r>
          </a:p>
        </p:txBody>
      </p:sp>
      <p:sp>
        <p:nvSpPr>
          <p:cNvPr id="23" name="テキスト ボックス 22">
            <a:extLst>
              <a:ext uri="{FF2B5EF4-FFF2-40B4-BE49-F238E27FC236}">
                <a16:creationId xmlns:a16="http://schemas.microsoft.com/office/drawing/2014/main" id="{1BCEA59E-E94C-6534-C0D9-3B2850CAC2F6}"/>
              </a:ext>
            </a:extLst>
          </p:cNvPr>
          <p:cNvSpPr txBox="1"/>
          <p:nvPr/>
        </p:nvSpPr>
        <p:spPr>
          <a:xfrm>
            <a:off x="4623801" y="3852893"/>
            <a:ext cx="2289838" cy="230832"/>
          </a:xfrm>
          <a:prstGeom prst="rect">
            <a:avLst/>
          </a:prstGeom>
          <a:noFill/>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rPr>
              <a:t>▶企画委員会</a:t>
            </a:r>
          </a:p>
        </p:txBody>
      </p:sp>
      <p:sp>
        <p:nvSpPr>
          <p:cNvPr id="38" name="テキスト ボックス 37">
            <a:extLst>
              <a:ext uri="{FF2B5EF4-FFF2-40B4-BE49-F238E27FC236}">
                <a16:creationId xmlns:a16="http://schemas.microsoft.com/office/drawing/2014/main" id="{BFB8D548-AB7C-42FE-AB32-28D438802FA0}"/>
              </a:ext>
            </a:extLst>
          </p:cNvPr>
          <p:cNvSpPr txBox="1"/>
          <p:nvPr/>
        </p:nvSpPr>
        <p:spPr>
          <a:xfrm>
            <a:off x="5182750" y="2219699"/>
            <a:ext cx="3919869" cy="1200329"/>
          </a:xfrm>
          <a:prstGeom prst="rect">
            <a:avLst/>
          </a:prstGeom>
          <a:noFill/>
        </p:spPr>
        <p:txBody>
          <a:bodyPr wrap="square">
            <a:spAutoFit/>
          </a:bodyPr>
          <a:lstStyle/>
          <a:p>
            <a:pPr algn="just"/>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対象　　     大阪府内在住在学の小学生及び支援学校小学部の児童</a:t>
            </a:r>
            <a:endParaRPr lang="en-US" altLang="ja-JP" sz="9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募集期間</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令和５年</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月から</a:t>
            </a:r>
            <a:r>
              <a:rPr lang="zh-TW"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zh-TW"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zh-TW"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19</a:t>
            </a:r>
            <a:r>
              <a:rPr lang="zh-TW"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日（金）</a:t>
            </a:r>
            <a:endParaRPr lang="en-US" altLang="zh-TW" sz="9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3 </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賞の設定</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知事賞、大阪府教育長賞、大阪未来ワクワク賞</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それぞれ低学年</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、中学年</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、高学年</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計</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点</a:t>
            </a:r>
            <a:endParaRPr lang="en-US" altLang="ja-JP" sz="9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４ 今後のスケジュール</a:t>
            </a:r>
          </a:p>
          <a:p>
            <a:pPr algn="just"/>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・令和</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月　　　一次審査（全国大会事務局にて実施）</a:t>
            </a:r>
          </a:p>
          <a:p>
            <a:pPr algn="just"/>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・令和</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月　　　二次審査（全国大会企画委員等で実施）</a:t>
            </a:r>
          </a:p>
          <a:p>
            <a:pPr algn="just"/>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・令和</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月　　　　　　入賞者への審査結果通知、ホームページにて公表</a:t>
            </a:r>
            <a:endParaRPr lang="en-US" altLang="zh-TW"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4D8B42F1-0111-41AF-B790-2F438241C4F6}"/>
              </a:ext>
            </a:extLst>
          </p:cNvPr>
          <p:cNvSpPr txBox="1"/>
          <p:nvPr/>
        </p:nvSpPr>
        <p:spPr>
          <a:xfrm>
            <a:off x="227582" y="2259842"/>
            <a:ext cx="3960000" cy="1061829"/>
          </a:xfrm>
          <a:prstGeom prst="rect">
            <a:avLst/>
          </a:prstGeom>
          <a:noFill/>
        </p:spPr>
        <p:txBody>
          <a:bodyPr wrap="square">
            <a:spAutoFit/>
          </a:bodyPr>
          <a:lstStyle/>
          <a:p>
            <a:pPr algn="just"/>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対象　　</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大阪府内の大学、専門学校に在籍する学生</a:t>
            </a:r>
            <a:endParaRPr lang="en-US" altLang="ja-JP" sz="9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募集期間</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日</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火</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から令和</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日</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金</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賞の設定　　 最優秀賞</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、優秀賞</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a:t>
            </a:r>
          </a:p>
          <a:p>
            <a:pPr algn="just"/>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4 </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今後のスケジュール　　</a:t>
            </a:r>
            <a:endParaRPr lang="en-US" altLang="ja-JP" sz="9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・令和</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月　　　　　　　　一次審査（全国大会事務局にて書類審査）</a:t>
            </a:r>
            <a:endParaRPr lang="en-US" altLang="ja-JP" sz="9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・令和</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月　　　　　</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web</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人気投票</a:t>
            </a:r>
            <a:endParaRPr lang="en-US" altLang="ja-JP" sz="9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・令和</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日・</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日　　最終審査、最優秀賞決定</a:t>
            </a:r>
            <a:endParaRPr lang="en-US" altLang="ja-JP" sz="9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0" name="図 39">
            <a:extLst>
              <a:ext uri="{FF2B5EF4-FFF2-40B4-BE49-F238E27FC236}">
                <a16:creationId xmlns:a16="http://schemas.microsoft.com/office/drawing/2014/main" id="{A73F807E-515C-4ADD-8A5E-AB62B2371EED}"/>
              </a:ext>
            </a:extLst>
          </p:cNvPr>
          <p:cNvPicPr>
            <a:picLocks noChangeAspect="1"/>
          </p:cNvPicPr>
          <p:nvPr/>
        </p:nvPicPr>
        <p:blipFill>
          <a:blip r:embed="rId3"/>
          <a:stretch>
            <a:fillRect/>
          </a:stretch>
        </p:blipFill>
        <p:spPr>
          <a:xfrm>
            <a:off x="5242347" y="1042141"/>
            <a:ext cx="1807986" cy="737641"/>
          </a:xfrm>
          <a:prstGeom prst="rect">
            <a:avLst/>
          </a:prstGeom>
        </p:spPr>
      </p:pic>
      <p:pic>
        <p:nvPicPr>
          <p:cNvPr id="41" name="図 40">
            <a:extLst>
              <a:ext uri="{FF2B5EF4-FFF2-40B4-BE49-F238E27FC236}">
                <a16:creationId xmlns:a16="http://schemas.microsoft.com/office/drawing/2014/main" id="{26BEF874-3060-475C-BC18-B291242245A3}"/>
              </a:ext>
            </a:extLst>
          </p:cNvPr>
          <p:cNvPicPr>
            <a:picLocks noChangeAspect="1"/>
          </p:cNvPicPr>
          <p:nvPr/>
        </p:nvPicPr>
        <p:blipFill>
          <a:blip r:embed="rId4"/>
          <a:stretch>
            <a:fillRect/>
          </a:stretch>
        </p:blipFill>
        <p:spPr>
          <a:xfrm>
            <a:off x="245612" y="940869"/>
            <a:ext cx="1641165" cy="907411"/>
          </a:xfrm>
          <a:prstGeom prst="rect">
            <a:avLst/>
          </a:prstGeom>
        </p:spPr>
      </p:pic>
      <p:grpSp>
        <p:nvGrpSpPr>
          <p:cNvPr id="42" name="グループ化 41">
            <a:extLst>
              <a:ext uri="{FF2B5EF4-FFF2-40B4-BE49-F238E27FC236}">
                <a16:creationId xmlns:a16="http://schemas.microsoft.com/office/drawing/2014/main" id="{ED6709D5-9BDA-4442-8F7E-B932D4229B58}"/>
              </a:ext>
            </a:extLst>
          </p:cNvPr>
          <p:cNvGrpSpPr/>
          <p:nvPr/>
        </p:nvGrpSpPr>
        <p:grpSpPr>
          <a:xfrm>
            <a:off x="3571667" y="2334747"/>
            <a:ext cx="1314538" cy="1287950"/>
            <a:chOff x="7950777" y="294989"/>
            <a:chExt cx="1314538" cy="1287950"/>
          </a:xfrm>
        </p:grpSpPr>
        <p:pic>
          <p:nvPicPr>
            <p:cNvPr id="43" name="Picture 8" descr="もんロゴ">
              <a:extLst>
                <a:ext uri="{FF2B5EF4-FFF2-40B4-BE49-F238E27FC236}">
                  <a16:creationId xmlns:a16="http://schemas.microsoft.com/office/drawing/2014/main" id="{C23DB8CE-0537-4C04-9791-2343D3554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8061" y="805648"/>
              <a:ext cx="607254" cy="56413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V.O.S.メニューロゴマーク">
              <a:extLst>
                <a:ext uri="{FF2B5EF4-FFF2-40B4-BE49-F238E27FC236}">
                  <a16:creationId xmlns:a16="http://schemas.microsoft.com/office/drawing/2014/main" id="{310AF948-687F-4A7F-B114-8B00C87BAA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1511" y="294989"/>
              <a:ext cx="510779" cy="504802"/>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44">
              <a:extLst>
                <a:ext uri="{FF2B5EF4-FFF2-40B4-BE49-F238E27FC236}">
                  <a16:creationId xmlns:a16="http://schemas.microsoft.com/office/drawing/2014/main" id="{29A4A60F-C96F-4750-A75A-90493048343D}"/>
                </a:ext>
              </a:extLst>
            </p:cNvPr>
            <p:cNvPicPr>
              <a:picLocks noChangeAspect="1"/>
            </p:cNvPicPr>
            <p:nvPr/>
          </p:nvPicPr>
          <p:blipFill>
            <a:blip r:embed="rId7"/>
            <a:stretch>
              <a:fillRect/>
            </a:stretch>
          </p:blipFill>
          <p:spPr>
            <a:xfrm rot="1603966">
              <a:off x="7950777" y="1148663"/>
              <a:ext cx="662199" cy="434276"/>
            </a:xfrm>
            <a:prstGeom prst="rect">
              <a:avLst/>
            </a:prstGeom>
          </p:spPr>
        </p:pic>
      </p:grpSp>
      <p:sp>
        <p:nvSpPr>
          <p:cNvPr id="46" name="テキスト ボックス 45">
            <a:extLst>
              <a:ext uri="{FF2B5EF4-FFF2-40B4-BE49-F238E27FC236}">
                <a16:creationId xmlns:a16="http://schemas.microsoft.com/office/drawing/2014/main" id="{6847692C-F1BA-45EA-B118-8954F80C7A6B}"/>
              </a:ext>
            </a:extLst>
          </p:cNvPr>
          <p:cNvSpPr txBox="1"/>
          <p:nvPr/>
        </p:nvSpPr>
        <p:spPr>
          <a:xfrm>
            <a:off x="4826512" y="1913340"/>
            <a:ext cx="4725765" cy="290913"/>
          </a:xfrm>
          <a:prstGeom prst="rect">
            <a:avLst/>
          </a:prstGeom>
          <a:noFill/>
        </p:spPr>
        <p:txBody>
          <a:bodyPr wrap="square">
            <a:spAutoFit/>
          </a:bodyPr>
          <a:lstStyle/>
          <a:p>
            <a:pPr algn="ctr">
              <a:lnSpc>
                <a:spcPct val="150000"/>
              </a:lnSpc>
            </a:pPr>
            <a:r>
              <a:rPr lang="ja-JP" altLang="en-US" sz="1000" u="sng" kern="100" dirty="0">
                <a:solidFill>
                  <a:srgbClr val="000000"/>
                </a:solidFill>
                <a:highlight>
                  <a:srgbClr val="000000"/>
                </a:highligh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1" kern="100" dirty="0">
                <a:solidFill>
                  <a:schemeClr val="bg1"/>
                </a:solidFill>
                <a:highlight>
                  <a:srgbClr val="000000"/>
                </a:highlight>
                <a:latin typeface="Meiryo UI" panose="020B0604030504040204" pitchFamily="50" charset="-128"/>
                <a:ea typeface="Meiryo UI" panose="020B0604030504040204" pitchFamily="50" charset="-128"/>
                <a:cs typeface="Times New Roman" panose="02020603050405020304" pitchFamily="18" charset="0"/>
              </a:rPr>
              <a:t>「おいしく食べる」「みんなで食べる」ことの楽しさや大切さを広く啓発するポスターを募集　</a:t>
            </a:r>
            <a:endParaRPr lang="ja-JP" altLang="en-US" sz="1000" b="1" kern="100" dirty="0">
              <a:solidFill>
                <a:schemeClr val="bg1"/>
              </a:solidFill>
              <a:highlight>
                <a:srgbClr val="0000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7" name="テキスト ボックス 46">
            <a:extLst>
              <a:ext uri="{FF2B5EF4-FFF2-40B4-BE49-F238E27FC236}">
                <a16:creationId xmlns:a16="http://schemas.microsoft.com/office/drawing/2014/main" id="{C91C7709-954D-4148-9A2C-8BEFD1CAF958}"/>
              </a:ext>
            </a:extLst>
          </p:cNvPr>
          <p:cNvSpPr txBox="1"/>
          <p:nvPr/>
        </p:nvSpPr>
        <p:spPr>
          <a:xfrm>
            <a:off x="143854" y="1941565"/>
            <a:ext cx="4236175" cy="290913"/>
          </a:xfrm>
          <a:prstGeom prst="rect">
            <a:avLst/>
          </a:prstGeom>
          <a:noFill/>
        </p:spPr>
        <p:txBody>
          <a:bodyPr wrap="square">
            <a:spAutoFit/>
          </a:bodyPr>
          <a:lstStyle/>
          <a:p>
            <a:pPr algn="ctr">
              <a:lnSpc>
                <a:spcPct val="150000"/>
              </a:lnSpc>
            </a:pPr>
            <a:r>
              <a:rPr lang="ja-JP" altLang="en-US" sz="1000" u="sng" kern="100" dirty="0">
                <a:solidFill>
                  <a:srgbClr val="000000"/>
                </a:solidFill>
                <a:highlight>
                  <a:srgbClr val="000000"/>
                </a:highlight>
                <a:latin typeface="Meiryo UI" panose="020B0604030504040204" pitchFamily="50" charset="-128"/>
                <a:ea typeface="Meiryo UI" panose="020B0604030504040204" pitchFamily="50" charset="-128"/>
                <a:cs typeface="Times New Roman" panose="02020603050405020304" pitchFamily="18" charset="0"/>
              </a:rPr>
              <a:t>「</a:t>
            </a:r>
            <a:r>
              <a:rPr lang="en-US" altLang="ja-JP" sz="900" b="1" kern="100" dirty="0">
                <a:solidFill>
                  <a:schemeClr val="bg1"/>
                </a:solidFill>
                <a:highlight>
                  <a:srgbClr val="000000"/>
                </a:highlight>
                <a:latin typeface="Meiryo UI" panose="020B0604030504040204" pitchFamily="50" charset="-128"/>
                <a:ea typeface="Meiryo UI" panose="020B0604030504040204" pitchFamily="50" charset="-128"/>
                <a:cs typeface="Times New Roman" panose="02020603050405020304" pitchFamily="18" charset="0"/>
              </a:rPr>
              <a:t>V.O.S.</a:t>
            </a:r>
            <a:r>
              <a:rPr lang="ja-JP" altLang="en-US" sz="900" b="1" kern="100" dirty="0">
                <a:solidFill>
                  <a:schemeClr val="bg1"/>
                </a:solidFill>
                <a:highlight>
                  <a:srgbClr val="000000"/>
                </a:highlight>
                <a:latin typeface="Meiryo UI" panose="020B0604030504040204" pitchFamily="50" charset="-128"/>
                <a:ea typeface="Meiryo UI" panose="020B0604030504040204" pitchFamily="50" charset="-128"/>
                <a:cs typeface="Times New Roman" panose="02020603050405020304" pitchFamily="18" charset="0"/>
              </a:rPr>
              <a:t>に大阪産</a:t>
            </a:r>
            <a:r>
              <a:rPr lang="en-US" altLang="ja-JP" sz="900" b="1" kern="100" dirty="0">
                <a:solidFill>
                  <a:schemeClr val="bg1"/>
                </a:solidFill>
                <a:highlight>
                  <a:srgbClr val="000000"/>
                </a:highligh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1" kern="100" dirty="0">
                <a:solidFill>
                  <a:schemeClr val="bg1"/>
                </a:solidFill>
                <a:highlight>
                  <a:srgbClr val="000000"/>
                </a:highlight>
                <a:latin typeface="Meiryo UI" panose="020B0604030504040204" pitchFamily="50" charset="-128"/>
                <a:ea typeface="Meiryo UI" panose="020B0604030504040204" pitchFamily="50" charset="-128"/>
                <a:cs typeface="Times New Roman" panose="02020603050405020304" pitchFamily="18" charset="0"/>
              </a:rPr>
              <a:t>もん</a:t>
            </a:r>
            <a:r>
              <a:rPr lang="en-US" altLang="ja-JP" sz="900" b="1" kern="100" dirty="0">
                <a:solidFill>
                  <a:schemeClr val="bg1"/>
                </a:solidFill>
                <a:highlight>
                  <a:srgbClr val="000000"/>
                </a:highligh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1" kern="100" dirty="0">
                <a:solidFill>
                  <a:schemeClr val="bg1"/>
                </a:solidFill>
                <a:highlight>
                  <a:srgbClr val="000000"/>
                </a:highlight>
                <a:latin typeface="Meiryo UI" panose="020B0604030504040204" pitchFamily="50" charset="-128"/>
                <a:ea typeface="Meiryo UI" panose="020B0604030504040204" pitchFamily="50" charset="-128"/>
                <a:cs typeface="Times New Roman" panose="02020603050405020304" pitchFamily="18" charset="0"/>
              </a:rPr>
              <a:t>と大阪グルメ（郷土料理）の要素をプラスしたメニューを募集</a:t>
            </a:r>
            <a:endParaRPr lang="ja-JP" altLang="en-US" sz="1000" b="1" kern="100" dirty="0">
              <a:solidFill>
                <a:schemeClr val="bg1"/>
              </a:solidFill>
              <a:highlight>
                <a:srgbClr val="0000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E4CE5CC3-BEC7-40ED-A219-D67548891A38}"/>
              </a:ext>
            </a:extLst>
          </p:cNvPr>
          <p:cNvSpPr txBox="1"/>
          <p:nvPr/>
        </p:nvSpPr>
        <p:spPr>
          <a:xfrm>
            <a:off x="7247703" y="1019388"/>
            <a:ext cx="2125429" cy="630942"/>
          </a:xfrm>
          <a:prstGeom prst="rect">
            <a:avLst/>
          </a:prstGeom>
          <a:noFill/>
        </p:spPr>
        <p:txBody>
          <a:bodyPr wrap="square" rtlCol="0">
            <a:spAutoFit/>
          </a:bodyPr>
          <a:lstStyle/>
          <a:p>
            <a:pPr>
              <a:lnSpc>
                <a:spcPct val="150000"/>
              </a:lnSpc>
            </a:pPr>
            <a:r>
              <a:rPr kumimoji="1" lang="ja-JP" altLang="en-US" sz="1000" b="1" u="sng" dirty="0">
                <a:latin typeface="Meiryo UI" panose="020B0604030504040204" pitchFamily="50" charset="-128"/>
                <a:ea typeface="Meiryo UI" panose="020B0604030504040204" pitchFamily="50" charset="-128"/>
              </a:rPr>
              <a:t>★ 全国大会での展開 ★</a:t>
            </a:r>
            <a:endParaRPr kumimoji="1" lang="en-US" altLang="ja-JP" sz="1000" b="1" u="sng"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応募作品の会場掲示、表彰式の実施</a:t>
            </a:r>
            <a:endParaRPr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来場した応募者に参加賞贈呈</a:t>
            </a:r>
          </a:p>
        </p:txBody>
      </p:sp>
      <p:sp>
        <p:nvSpPr>
          <p:cNvPr id="49" name="テキスト ボックス 48">
            <a:extLst>
              <a:ext uri="{FF2B5EF4-FFF2-40B4-BE49-F238E27FC236}">
                <a16:creationId xmlns:a16="http://schemas.microsoft.com/office/drawing/2014/main" id="{527E222D-CA70-4C73-BF18-C377607F371D}"/>
              </a:ext>
            </a:extLst>
          </p:cNvPr>
          <p:cNvSpPr txBox="1"/>
          <p:nvPr/>
        </p:nvSpPr>
        <p:spPr>
          <a:xfrm>
            <a:off x="1959802" y="1019388"/>
            <a:ext cx="2607081" cy="630942"/>
          </a:xfrm>
          <a:prstGeom prst="rect">
            <a:avLst/>
          </a:prstGeom>
          <a:noFill/>
        </p:spPr>
        <p:txBody>
          <a:bodyPr wrap="square" rtlCol="0">
            <a:spAutoFit/>
          </a:bodyPr>
          <a:lstStyle/>
          <a:p>
            <a:pPr>
              <a:lnSpc>
                <a:spcPct val="150000"/>
              </a:lnSpc>
            </a:pPr>
            <a:r>
              <a:rPr kumimoji="1" lang="ja-JP" altLang="en-US" sz="1000" b="1" u="sng" dirty="0">
                <a:latin typeface="Meiryo UI" panose="020B0604030504040204" pitchFamily="50" charset="-128"/>
                <a:ea typeface="Meiryo UI" panose="020B0604030504040204" pitchFamily="50" charset="-128"/>
              </a:rPr>
              <a:t>★ 全国大会での展開 </a:t>
            </a:r>
            <a:r>
              <a:rPr lang="ja-JP" altLang="en-US" sz="1000" b="1" u="sng" dirty="0">
                <a:latin typeface="Meiryo UI" panose="020B0604030504040204" pitchFamily="50" charset="-128"/>
                <a:ea typeface="Meiryo UI" panose="020B0604030504040204" pitchFamily="50" charset="-128"/>
              </a:rPr>
              <a:t>★</a:t>
            </a:r>
            <a:endParaRPr kumimoji="1" lang="en-US" altLang="ja-JP" sz="1000" b="1" u="sng"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チームによる最終審査（調理実演・試食）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表彰式の実施</a:t>
            </a:r>
            <a:endParaRPr kumimoji="1" lang="ja-JP" altLang="en-US" sz="1000" dirty="0">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E599B91F-E800-4592-9FD3-CB9118B1AF7E}"/>
              </a:ext>
            </a:extLst>
          </p:cNvPr>
          <p:cNvSpPr/>
          <p:nvPr/>
        </p:nvSpPr>
        <p:spPr>
          <a:xfrm>
            <a:off x="91107" y="508062"/>
            <a:ext cx="1502611" cy="229008"/>
          </a:xfrm>
          <a:prstGeom prst="rect">
            <a:avLst/>
          </a:prstGeom>
          <a:solidFill>
            <a:schemeClr val="accent5">
              <a:lumMod val="75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事前募集をかける事業</a:t>
            </a:r>
            <a:endParaRPr kumimoji="1" lang="en-US" altLang="ja-JP" sz="9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B094E4F-5B62-401A-A18A-CDBEE7B79C6B}"/>
              </a:ext>
            </a:extLst>
          </p:cNvPr>
          <p:cNvSpPr txBox="1"/>
          <p:nvPr/>
        </p:nvSpPr>
        <p:spPr>
          <a:xfrm>
            <a:off x="1938257" y="512542"/>
            <a:ext cx="2415163" cy="246221"/>
          </a:xfrm>
          <a:prstGeom prst="rect">
            <a:avLst/>
          </a:prstGeom>
          <a:noFill/>
        </p:spPr>
        <p:txBody>
          <a:bodyPr wrap="square" rtlCol="0">
            <a:spAutoFit/>
          </a:bodyPr>
          <a:lstStyle/>
          <a:p>
            <a:r>
              <a:rPr kumimoji="1" lang="ja-JP" altLang="en-US" sz="1000" b="1" u="sng" dirty="0">
                <a:latin typeface="Meiryo UI" panose="020B0604030504040204" pitchFamily="50" charset="-128"/>
                <a:ea typeface="Meiryo UI" panose="020B0604030504040204" pitchFamily="50" charset="-128"/>
              </a:rPr>
              <a:t>おおさか</a:t>
            </a:r>
            <a:r>
              <a:rPr kumimoji="1" lang="en-US" altLang="ja-JP" sz="1000" b="1" u="sng" dirty="0">
                <a:latin typeface="Meiryo UI" panose="020B0604030504040204" pitchFamily="50" charset="-128"/>
                <a:ea typeface="Meiryo UI" panose="020B0604030504040204" pitchFamily="50" charset="-128"/>
              </a:rPr>
              <a:t>EXPO</a:t>
            </a:r>
            <a:r>
              <a:rPr kumimoji="1" lang="ja-JP" altLang="en-US" sz="1000" b="1" u="sng" dirty="0">
                <a:latin typeface="Meiryo UI" panose="020B0604030504040204" pitchFamily="50" charset="-128"/>
                <a:ea typeface="Meiryo UI" panose="020B0604030504040204" pitchFamily="50" charset="-128"/>
              </a:rPr>
              <a:t>ヘルシーメニューコンテスト</a:t>
            </a:r>
          </a:p>
        </p:txBody>
      </p:sp>
      <p:sp>
        <p:nvSpPr>
          <p:cNvPr id="51" name="テキスト ボックス 50">
            <a:extLst>
              <a:ext uri="{FF2B5EF4-FFF2-40B4-BE49-F238E27FC236}">
                <a16:creationId xmlns:a16="http://schemas.microsoft.com/office/drawing/2014/main" id="{71673F90-8F14-4548-A066-6C81642FF59F}"/>
              </a:ext>
            </a:extLst>
          </p:cNvPr>
          <p:cNvSpPr txBox="1"/>
          <p:nvPr/>
        </p:nvSpPr>
        <p:spPr>
          <a:xfrm>
            <a:off x="5026615" y="538805"/>
            <a:ext cx="3232994" cy="246221"/>
          </a:xfrm>
          <a:prstGeom prst="rect">
            <a:avLst/>
          </a:prstGeom>
          <a:noFill/>
        </p:spPr>
        <p:txBody>
          <a:bodyPr wrap="square" rtlCol="0">
            <a:spAutoFit/>
          </a:bodyPr>
          <a:lstStyle/>
          <a:p>
            <a:r>
              <a:rPr kumimoji="1" lang="ja-JP" altLang="en-US" sz="1000" b="1" u="sng" dirty="0">
                <a:latin typeface="Meiryo UI" panose="020B0604030504040204" pitchFamily="50" charset="-128"/>
                <a:ea typeface="Meiryo UI" panose="020B0604030504040204" pitchFamily="50" charset="-128"/>
              </a:rPr>
              <a:t>おいしく食べよう！みんなで食べよう！ポスターコンクール</a:t>
            </a:r>
          </a:p>
        </p:txBody>
      </p:sp>
      <p:sp>
        <p:nvSpPr>
          <p:cNvPr id="53" name="テキスト ボックス 52">
            <a:extLst>
              <a:ext uri="{FF2B5EF4-FFF2-40B4-BE49-F238E27FC236}">
                <a16:creationId xmlns:a16="http://schemas.microsoft.com/office/drawing/2014/main" id="{A5AECB8E-24D1-4DE6-85D1-054BFF01AB57}"/>
              </a:ext>
            </a:extLst>
          </p:cNvPr>
          <p:cNvSpPr txBox="1"/>
          <p:nvPr/>
        </p:nvSpPr>
        <p:spPr bwMode="white">
          <a:xfrm>
            <a:off x="8553000" y="84983"/>
            <a:ext cx="1282495" cy="276999"/>
          </a:xfrm>
          <a:prstGeom prst="rect">
            <a:avLst/>
          </a:prstGeom>
          <a:noFill/>
        </p:spPr>
        <p:txBody>
          <a:bodyPr wrap="square" rtlCol="0">
            <a:spAutoFit/>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R6.2.2</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601934A4-DFA9-4C93-883B-C4C0A47BF181}"/>
              </a:ext>
            </a:extLst>
          </p:cNvPr>
          <p:cNvSpPr txBox="1"/>
          <p:nvPr/>
        </p:nvSpPr>
        <p:spPr bwMode="white">
          <a:xfrm>
            <a:off x="4586253" y="23196"/>
            <a:ext cx="1570580" cy="307777"/>
          </a:xfrm>
          <a:prstGeom prst="rect">
            <a:avLst/>
          </a:prstGeom>
          <a:noFill/>
        </p:spPr>
        <p:txBody>
          <a:bodyPr wrap="squar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（案）</a:t>
            </a:r>
          </a:p>
        </p:txBody>
      </p:sp>
    </p:spTree>
    <p:extLst>
      <p:ext uri="{BB962C8B-B14F-4D97-AF65-F5344CB8AC3E}">
        <p14:creationId xmlns:p14="http://schemas.microsoft.com/office/powerpoint/2010/main" val="35189237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1203</Words>
  <Application>Microsoft Office PowerPoint</Application>
  <PresentationFormat>A4 210 x 297 mm</PresentationFormat>
  <Paragraphs>161</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游ゴシック</vt:lpstr>
      <vt:lpstr>Arial</vt:lpstr>
      <vt:lpstr>Calibri</vt:lpstr>
      <vt:lpstr>Calibri Light</vt:lpstr>
      <vt:lpstr>Century</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2024-04-11T05:00:41Z</dcterms:created>
  <dcterms:modified xsi:type="dcterms:W3CDTF">2024-04-11T05:43:25Z</dcterms:modified>
</cp:coreProperties>
</file>