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CCFFFF"/>
    <a:srgbClr val="FF66FF"/>
    <a:srgbClr val="FFCCFF"/>
    <a:srgbClr val="0099CC"/>
    <a:srgbClr val="00CCFF"/>
    <a:srgbClr val="66CCFF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34" autoAdjust="0"/>
  </p:normalViewPr>
  <p:slideViewPr>
    <p:cSldViewPr>
      <p:cViewPr varScale="1">
        <p:scale>
          <a:sx n="113" d="100"/>
          <a:sy n="113" d="100"/>
        </p:scale>
        <p:origin x="317" y="82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9FA496A7-27B8-4C6F-B0B5-7C71AB237E51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7A5F2C5A-F397-449E-B900-C5E465658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22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7768C0E3-EBC3-4C3B-A23C-F7B9DC5C34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43" tIns="46771" rIns="93543" bIns="46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3543" tIns="46771" rIns="93543" bIns="467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53230577-AAEE-4C0E-B466-7FB126CD8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22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4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1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9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0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  <a:lvl6pPr>
              <a:defRPr sz="1462"/>
            </a:lvl6pPr>
            <a:lvl7pPr>
              <a:defRPr sz="1462"/>
            </a:lvl7pPr>
            <a:lvl8pPr>
              <a:defRPr sz="1462"/>
            </a:lvl8pPr>
            <a:lvl9pPr>
              <a:defRPr sz="14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  <a:lvl6pPr>
              <a:defRPr sz="1462"/>
            </a:lvl6pPr>
            <a:lvl7pPr>
              <a:defRPr sz="1462"/>
            </a:lvl7pPr>
            <a:lvl8pPr>
              <a:defRPr sz="1462"/>
            </a:lvl8pPr>
            <a:lvl9pPr>
              <a:defRPr sz="14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2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60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006" cy="4691063"/>
          </a:xfrm>
        </p:spPr>
        <p:txBody>
          <a:bodyPr/>
          <a:lstStyle>
            <a:lvl1pPr marL="0" indent="0">
              <a:buNone/>
              <a:defRPr sz="1137"/>
            </a:lvl1pPr>
            <a:lvl2pPr marL="371471" indent="0">
              <a:buNone/>
              <a:defRPr sz="975"/>
            </a:lvl2pPr>
            <a:lvl3pPr marL="742941" indent="0">
              <a:buNone/>
              <a:defRPr sz="812"/>
            </a:lvl3pPr>
            <a:lvl4pPr marL="1114412" indent="0">
              <a:buNone/>
              <a:defRPr sz="731"/>
            </a:lvl4pPr>
            <a:lvl5pPr marL="1485882" indent="0">
              <a:buNone/>
              <a:defRPr sz="731"/>
            </a:lvl5pPr>
            <a:lvl6pPr marL="1857354" indent="0">
              <a:buNone/>
              <a:defRPr sz="731"/>
            </a:lvl6pPr>
            <a:lvl7pPr marL="2228824" indent="0">
              <a:buNone/>
              <a:defRPr sz="731"/>
            </a:lvl7pPr>
            <a:lvl8pPr marL="2600295" indent="0">
              <a:buNone/>
              <a:defRPr sz="731"/>
            </a:lvl8pPr>
            <a:lvl9pPr marL="2971766" indent="0">
              <a:buNone/>
              <a:defRPr sz="7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7"/>
            </a:lvl1pPr>
            <a:lvl2pPr marL="371471" indent="0">
              <a:buNone/>
              <a:defRPr sz="975"/>
            </a:lvl2pPr>
            <a:lvl3pPr marL="742941" indent="0">
              <a:buNone/>
              <a:defRPr sz="812"/>
            </a:lvl3pPr>
            <a:lvl4pPr marL="1114412" indent="0">
              <a:buNone/>
              <a:defRPr sz="731"/>
            </a:lvl4pPr>
            <a:lvl5pPr marL="1485882" indent="0">
              <a:buNone/>
              <a:defRPr sz="731"/>
            </a:lvl5pPr>
            <a:lvl6pPr marL="1857354" indent="0">
              <a:buNone/>
              <a:defRPr sz="731"/>
            </a:lvl6pPr>
            <a:lvl7pPr marL="2228824" indent="0">
              <a:buNone/>
              <a:defRPr sz="731"/>
            </a:lvl7pPr>
            <a:lvl8pPr marL="2600295" indent="0">
              <a:buNone/>
              <a:defRPr sz="731"/>
            </a:lvl8pPr>
            <a:lvl9pPr marL="2971766" indent="0">
              <a:buNone/>
              <a:defRPr sz="7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D051-D52E-4E12-A6B6-0D6A016380CB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6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2941" rtl="0" eaLnBrk="1" latinLnBrk="0" hangingPunct="1"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2" indent="-278602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41" indent="-232170" algn="l" defTabSz="742941" rtl="0" eaLnBrk="1" latinLnBrk="0" hangingPunct="1">
        <a:spcBef>
          <a:spcPct val="20000"/>
        </a:spcBef>
        <a:buFont typeface="Arial" pitchFamily="34" charset="0"/>
        <a:buChar char="–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spcBef>
          <a:spcPct val="20000"/>
        </a:spcBef>
        <a:buFont typeface="Arial" pitchFamily="34" charset="0"/>
        <a:buChar char="–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spcBef>
          <a:spcPct val="20000"/>
        </a:spcBef>
        <a:buFont typeface="Arial" pitchFamily="34" charset="0"/>
        <a:buChar char="»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47228CC-A9F0-7B0F-B197-217957CF9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75440"/>
              </p:ext>
            </p:extLst>
          </p:nvPr>
        </p:nvGraphicFramePr>
        <p:xfrm>
          <a:off x="345003" y="953190"/>
          <a:ext cx="9374799" cy="470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23">
                  <a:extLst>
                    <a:ext uri="{9D8B030D-6E8A-4147-A177-3AD203B41FA5}">
                      <a16:colId xmlns:a16="http://schemas.microsoft.com/office/drawing/2014/main" val="414711184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553322999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3469449040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4023242257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2935174983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1544301230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1240489527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1171963558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2752914610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854068466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2977099363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1320033362"/>
                    </a:ext>
                  </a:extLst>
                </a:gridCol>
                <a:gridCol w="596523">
                  <a:extLst>
                    <a:ext uri="{9D8B030D-6E8A-4147-A177-3AD203B41FA5}">
                      <a16:colId xmlns:a16="http://schemas.microsoft.com/office/drawing/2014/main" val="6165694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47771252"/>
                    </a:ext>
                  </a:extLst>
                </a:gridCol>
              </a:tblGrid>
              <a:tr h="335151">
                <a:tc gridSpan="2">
                  <a:txBody>
                    <a:bodyPr/>
                    <a:lstStyle/>
                    <a:p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26408"/>
                  </a:ext>
                </a:extLst>
              </a:tr>
              <a:tr h="335151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73287"/>
                  </a:ext>
                </a:extLst>
              </a:tr>
              <a:tr h="2304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7464421"/>
                  </a:ext>
                </a:extLst>
              </a:tr>
              <a:tr h="1728000">
                <a:tc gridSpan="1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6758976"/>
                  </a:ext>
                </a:extLst>
              </a:tr>
            </a:tbl>
          </a:graphicData>
        </a:graphic>
      </p:graphicFrame>
      <p:sp>
        <p:nvSpPr>
          <p:cNvPr id="7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1429544" y="2586676"/>
            <a:ext cx="2664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次期計画素案調整・作成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06A4FB1D-F2A7-E6ED-80F3-F7AF5109A92F}"/>
              </a:ext>
            </a:extLst>
          </p:cNvPr>
          <p:cNvSpPr/>
          <p:nvPr/>
        </p:nvSpPr>
        <p:spPr>
          <a:xfrm>
            <a:off x="4101871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②</a:t>
            </a:r>
          </a:p>
        </p:txBody>
      </p:sp>
      <p:sp>
        <p:nvSpPr>
          <p:cNvPr id="9" name="ホームベース 8">
            <a:extLst>
              <a:ext uri="{FF2B5EF4-FFF2-40B4-BE49-F238E27FC236}">
                <a16:creationId xmlns:a16="http://schemas.microsoft.com/office/drawing/2014/main" id="{1D71A026-F4FC-3C81-A6DD-372B6E338CCB}"/>
              </a:ext>
            </a:extLst>
          </p:cNvPr>
          <p:cNvSpPr/>
          <p:nvPr/>
        </p:nvSpPr>
        <p:spPr>
          <a:xfrm>
            <a:off x="4503240" y="2586676"/>
            <a:ext cx="1908000" cy="216000"/>
          </a:xfrm>
          <a:prstGeom prst="homePlate">
            <a:avLst>
              <a:gd name="adj" fmla="val 5044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次期計画案検討・作成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13">
            <a:extLst>
              <a:ext uri="{FF2B5EF4-FFF2-40B4-BE49-F238E27FC236}">
                <a16:creationId xmlns:a16="http://schemas.microsoft.com/office/drawing/2014/main" id="{46DC7E2B-F94A-BEF6-793E-68F3BC8C87FC}"/>
              </a:ext>
            </a:extLst>
          </p:cNvPr>
          <p:cNvSpPr/>
          <p:nvPr/>
        </p:nvSpPr>
        <p:spPr>
          <a:xfrm>
            <a:off x="6394523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③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（書面）</a:t>
            </a:r>
          </a:p>
        </p:txBody>
      </p:sp>
      <p:sp>
        <p:nvSpPr>
          <p:cNvPr id="11" name="角丸四角形 13">
            <a:extLst>
              <a:ext uri="{FF2B5EF4-FFF2-40B4-BE49-F238E27FC236}">
                <a16:creationId xmlns:a16="http://schemas.microsoft.com/office/drawing/2014/main" id="{23DED5BB-D9E3-C535-98FA-7377C1ED2871}"/>
              </a:ext>
            </a:extLst>
          </p:cNvPr>
          <p:cNvSpPr/>
          <p:nvPr/>
        </p:nvSpPr>
        <p:spPr>
          <a:xfrm>
            <a:off x="8764551" y="1893458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 ④</a:t>
            </a:r>
          </a:p>
        </p:txBody>
      </p:sp>
      <p:sp>
        <p:nvSpPr>
          <p:cNvPr id="12" name="角丸四角形 21">
            <a:extLst>
              <a:ext uri="{FF2B5EF4-FFF2-40B4-BE49-F238E27FC236}">
                <a16:creationId xmlns:a16="http://schemas.microsoft.com/office/drawing/2014/main" id="{D7D7C857-82D1-D217-1775-DC1B555C3C7B}"/>
              </a:ext>
            </a:extLst>
          </p:cNvPr>
          <p:cNvSpPr/>
          <p:nvPr/>
        </p:nvSpPr>
        <p:spPr>
          <a:xfrm flipH="1">
            <a:off x="9344997" y="1893458"/>
            <a:ext cx="216000" cy="10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公   表</a:t>
            </a:r>
          </a:p>
        </p:txBody>
      </p:sp>
      <p:sp>
        <p:nvSpPr>
          <p:cNvPr id="13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1465544" y="2127106"/>
            <a:ext cx="2628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現行計画最終評価案の作成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3">
            <a:extLst>
              <a:ext uri="{FF2B5EF4-FFF2-40B4-BE49-F238E27FC236}">
                <a16:creationId xmlns:a16="http://schemas.microsoft.com/office/drawing/2014/main" id="{06A4FB1D-F2A7-E6ED-80F3-F7AF5109A92F}"/>
              </a:ext>
            </a:extLst>
          </p:cNvPr>
          <p:cNvSpPr/>
          <p:nvPr/>
        </p:nvSpPr>
        <p:spPr>
          <a:xfrm>
            <a:off x="1056596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①</a:t>
            </a:r>
          </a:p>
        </p:txBody>
      </p:sp>
      <p:sp>
        <p:nvSpPr>
          <p:cNvPr id="14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345003" y="3304341"/>
            <a:ext cx="3060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健康づくり実態調査</a:t>
            </a:r>
            <a:r>
              <a:rPr lang="en-US" altLang="ja-JP" sz="1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の集計・分析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3438" y="4032048"/>
            <a:ext cx="27591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審議会①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・現行計画　年次進捗報告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最終評価の方針提示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・次期計画　諮問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改定スケジュール・方向性の提示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21002" y="4032048"/>
            <a:ext cx="20162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審議会②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現行計画　最終評価案の審議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次期計画　素案の提示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58762" y="4032048"/>
            <a:ext cx="1490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審議会③（書面）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‐18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次期計画案の提示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62530" y="4032048"/>
            <a:ext cx="1490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審議会④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次期計画最終案の審議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答申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282FCA-4FD2-7421-ECF9-1E64F08AB837}"/>
              </a:ext>
            </a:extLst>
          </p:cNvPr>
          <p:cNvSpPr/>
          <p:nvPr/>
        </p:nvSpPr>
        <p:spPr>
          <a:xfrm>
            <a:off x="2" y="0"/>
            <a:ext cx="9906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0" rIns="0" bIns="0" rtlCol="0" anchor="ctr"/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大阪府食育推進計画の改定に向けたスケジュール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F65DBB2-3B77-BF25-6448-368D5F8DC51D}"/>
              </a:ext>
            </a:extLst>
          </p:cNvPr>
          <p:cNvSpPr/>
          <p:nvPr/>
        </p:nvSpPr>
        <p:spPr>
          <a:xfrm>
            <a:off x="6939752" y="1749032"/>
            <a:ext cx="1101111" cy="2053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/>
          <a:lstStyle/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パブリック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  <p:sp>
        <p:nvSpPr>
          <p:cNvPr id="3" name="テキスト ボックス 20">
            <a:extLst>
              <a:ext uri="{FF2B5EF4-FFF2-40B4-BE49-F238E27FC236}">
                <a16:creationId xmlns:a16="http://schemas.microsoft.com/office/drawing/2014/main" id="{4E86EBD1-494A-B042-D8AC-80674B13FCF0}"/>
              </a:ext>
            </a:extLst>
          </p:cNvPr>
          <p:cNvSpPr txBox="1"/>
          <p:nvPr/>
        </p:nvSpPr>
        <p:spPr>
          <a:xfrm rot="5400000">
            <a:off x="9091498" y="6084413"/>
            <a:ext cx="908818" cy="3505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参考資料４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7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85000"/>
            <a:lumOff val="15000"/>
          </a:schemeClr>
        </a:solidFill>
      </a:spPr>
      <a:bodyPr vert="eaVert" rtlCol="0" anchor="ctr"/>
      <a:lstStyle>
        <a:defPPr>
          <a:lnSpc>
            <a:spcPts val="2800"/>
          </a:lnSpc>
          <a:defRPr sz="1400" dirty="0" smtClean="0">
            <a:latin typeface="HGPｺﾞｼｯｸE" pitchFamily="50" charset="-128"/>
            <a:ea typeface="HGPｺﾞｼｯｸE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Century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2024-03-12T08:57:42Z</dcterms:created>
  <dcterms:modified xsi:type="dcterms:W3CDTF">2024-04-11T05:41:00Z</dcterms:modified>
</cp:coreProperties>
</file>