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324" r:id="rId2"/>
    <p:sldId id="325" r:id="rId3"/>
  </p:sldIdLst>
  <p:sldSz cx="9906000" cy="6858000" type="A4"/>
  <p:notesSz cx="6807200" cy="9939338"/>
  <p:defaultTextStyle>
    <a:defPPr>
      <a:defRPr lang="ja-JP"/>
    </a:defPPr>
    <a:lvl1pPr marL="0" algn="l" defTabSz="957700" rtl="0" eaLnBrk="1" latinLnBrk="0" hangingPunct="1">
      <a:defRPr kumimoji="1" sz="1885" kern="1200">
        <a:solidFill>
          <a:schemeClr val="tx1"/>
        </a:solidFill>
        <a:latin typeface="+mn-lt"/>
        <a:ea typeface="+mn-ea"/>
        <a:cs typeface="+mn-cs"/>
      </a:defRPr>
    </a:lvl1pPr>
    <a:lvl2pPr marL="478850" algn="l" defTabSz="957700" rtl="0" eaLnBrk="1" latinLnBrk="0" hangingPunct="1">
      <a:defRPr kumimoji="1" sz="1885" kern="1200">
        <a:solidFill>
          <a:schemeClr val="tx1"/>
        </a:solidFill>
        <a:latin typeface="+mn-lt"/>
        <a:ea typeface="+mn-ea"/>
        <a:cs typeface="+mn-cs"/>
      </a:defRPr>
    </a:lvl2pPr>
    <a:lvl3pPr marL="957700" algn="l" defTabSz="957700" rtl="0" eaLnBrk="1" latinLnBrk="0" hangingPunct="1">
      <a:defRPr kumimoji="1" sz="1885" kern="1200">
        <a:solidFill>
          <a:schemeClr val="tx1"/>
        </a:solidFill>
        <a:latin typeface="+mn-lt"/>
        <a:ea typeface="+mn-ea"/>
        <a:cs typeface="+mn-cs"/>
      </a:defRPr>
    </a:lvl3pPr>
    <a:lvl4pPr marL="1436551" algn="l" defTabSz="957700" rtl="0" eaLnBrk="1" latinLnBrk="0" hangingPunct="1">
      <a:defRPr kumimoji="1" sz="1885" kern="1200">
        <a:solidFill>
          <a:schemeClr val="tx1"/>
        </a:solidFill>
        <a:latin typeface="+mn-lt"/>
        <a:ea typeface="+mn-ea"/>
        <a:cs typeface="+mn-cs"/>
      </a:defRPr>
    </a:lvl4pPr>
    <a:lvl5pPr marL="1915402" algn="l" defTabSz="957700" rtl="0" eaLnBrk="1" latinLnBrk="0" hangingPunct="1">
      <a:defRPr kumimoji="1" sz="1885" kern="1200">
        <a:solidFill>
          <a:schemeClr val="tx1"/>
        </a:solidFill>
        <a:latin typeface="+mn-lt"/>
        <a:ea typeface="+mn-ea"/>
        <a:cs typeface="+mn-cs"/>
      </a:defRPr>
    </a:lvl5pPr>
    <a:lvl6pPr marL="2394252" algn="l" defTabSz="957700" rtl="0" eaLnBrk="1" latinLnBrk="0" hangingPunct="1">
      <a:defRPr kumimoji="1" sz="1885" kern="1200">
        <a:solidFill>
          <a:schemeClr val="tx1"/>
        </a:solidFill>
        <a:latin typeface="+mn-lt"/>
        <a:ea typeface="+mn-ea"/>
        <a:cs typeface="+mn-cs"/>
      </a:defRPr>
    </a:lvl6pPr>
    <a:lvl7pPr marL="2873102" algn="l" defTabSz="957700" rtl="0" eaLnBrk="1" latinLnBrk="0" hangingPunct="1">
      <a:defRPr kumimoji="1" sz="1885" kern="1200">
        <a:solidFill>
          <a:schemeClr val="tx1"/>
        </a:solidFill>
        <a:latin typeface="+mn-lt"/>
        <a:ea typeface="+mn-ea"/>
        <a:cs typeface="+mn-cs"/>
      </a:defRPr>
    </a:lvl7pPr>
    <a:lvl8pPr marL="3351952" algn="l" defTabSz="957700" rtl="0" eaLnBrk="1" latinLnBrk="0" hangingPunct="1">
      <a:defRPr kumimoji="1" sz="1885" kern="1200">
        <a:solidFill>
          <a:schemeClr val="tx1"/>
        </a:solidFill>
        <a:latin typeface="+mn-lt"/>
        <a:ea typeface="+mn-ea"/>
        <a:cs typeface="+mn-cs"/>
      </a:defRPr>
    </a:lvl8pPr>
    <a:lvl9pPr marL="3830803" algn="l" defTabSz="957700" rtl="0" eaLnBrk="1" latinLnBrk="0" hangingPunct="1">
      <a:defRPr kumimoji="1" sz="1885"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1F1A923A-E939-4D56-B384-F84CCB52D5AF}">
          <p14:sldIdLst>
            <p14:sldId id="324"/>
            <p14:sldId id="325"/>
          </p14:sldIdLst>
        </p14:section>
      </p14:sectionLst>
    </p:ex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E8FFD1"/>
    <a:srgbClr val="DBFFB7"/>
    <a:srgbClr val="CCFF99"/>
    <a:srgbClr val="FFCCCC"/>
    <a:srgbClr val="FF99CC"/>
    <a:srgbClr val="1D3B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434" autoAdjust="0"/>
  </p:normalViewPr>
  <p:slideViewPr>
    <p:cSldViewPr>
      <p:cViewPr varScale="1">
        <p:scale>
          <a:sx n="96" d="100"/>
          <a:sy n="96" d="100"/>
        </p:scale>
        <p:origin x="1109" y="77"/>
      </p:cViewPr>
      <p:guideLst>
        <p:guide orient="horz" pos="2160"/>
        <p:guide pos="3120"/>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401" tIns="45700" rIns="91401" bIns="4570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5" y="0"/>
            <a:ext cx="2949575" cy="496888"/>
          </a:xfrm>
          <a:prstGeom prst="rect">
            <a:avLst/>
          </a:prstGeom>
        </p:spPr>
        <p:txBody>
          <a:bodyPr vert="horz" lIns="91401" tIns="45700" rIns="91401" bIns="45700" rtlCol="0"/>
          <a:lstStyle>
            <a:lvl1pPr algn="r">
              <a:defRPr sz="1200"/>
            </a:lvl1pPr>
          </a:lstStyle>
          <a:p>
            <a:fld id="{E2B4D0E0-6539-4688-BD3B-14E68F079C13}" type="datetimeFigureOut">
              <a:rPr kumimoji="1" lang="ja-JP" altLang="en-US" smtClean="0"/>
              <a:t>2024/1/10</a:t>
            </a:fld>
            <a:endParaRPr kumimoji="1" lang="ja-JP" altLang="en-US"/>
          </a:p>
        </p:txBody>
      </p:sp>
      <p:sp>
        <p:nvSpPr>
          <p:cNvPr id="4" name="フッター プレースホルダー 3"/>
          <p:cNvSpPr>
            <a:spLocks noGrp="1"/>
          </p:cNvSpPr>
          <p:nvPr>
            <p:ph type="ftr" sz="quarter" idx="2"/>
          </p:nvPr>
        </p:nvSpPr>
        <p:spPr>
          <a:xfrm>
            <a:off x="7" y="9440863"/>
            <a:ext cx="2949575" cy="496887"/>
          </a:xfrm>
          <a:prstGeom prst="rect">
            <a:avLst/>
          </a:prstGeom>
        </p:spPr>
        <p:txBody>
          <a:bodyPr vert="horz" lIns="91401" tIns="45700" rIns="91401" bIns="4570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5" y="9440863"/>
            <a:ext cx="2949575" cy="496887"/>
          </a:xfrm>
          <a:prstGeom prst="rect">
            <a:avLst/>
          </a:prstGeom>
        </p:spPr>
        <p:txBody>
          <a:bodyPr vert="horz" lIns="91401" tIns="45700" rIns="91401" bIns="45700" rtlCol="0" anchor="b"/>
          <a:lstStyle>
            <a:lvl1pPr algn="r">
              <a:defRPr sz="1200"/>
            </a:lvl1pPr>
          </a:lstStyle>
          <a:p>
            <a:fld id="{D9B4F904-B0B3-40BF-8A83-98BB06353D69}" type="slidenum">
              <a:rPr kumimoji="1" lang="ja-JP" altLang="en-US" smtClean="0"/>
              <a:t>‹#›</a:t>
            </a:fld>
            <a:endParaRPr kumimoji="1" lang="ja-JP" altLang="en-US"/>
          </a:p>
        </p:txBody>
      </p:sp>
    </p:spTree>
    <p:extLst>
      <p:ext uri="{BB962C8B-B14F-4D97-AF65-F5344CB8AC3E}">
        <p14:creationId xmlns:p14="http://schemas.microsoft.com/office/powerpoint/2010/main" val="35289798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401" tIns="45700" rIns="91401" bIns="457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5" y="0"/>
            <a:ext cx="2949575" cy="496888"/>
          </a:xfrm>
          <a:prstGeom prst="rect">
            <a:avLst/>
          </a:prstGeom>
        </p:spPr>
        <p:txBody>
          <a:bodyPr vert="horz" lIns="91401" tIns="45700" rIns="91401" bIns="45700" rtlCol="0"/>
          <a:lstStyle>
            <a:lvl1pPr algn="r">
              <a:defRPr sz="1200"/>
            </a:lvl1pPr>
          </a:lstStyle>
          <a:p>
            <a:fld id="{31AB1D8C-D73B-4189-8131-09C7C8AA31A9}" type="datetimeFigureOut">
              <a:rPr kumimoji="1" lang="ja-JP" altLang="en-US" smtClean="0"/>
              <a:t>2024/1/10</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01" tIns="45700" rIns="91401" bIns="45700" rtlCol="0" anchor="ctr"/>
          <a:lstStyle/>
          <a:p>
            <a:endParaRPr lang="ja-JP" altLang="en-US"/>
          </a:p>
        </p:txBody>
      </p:sp>
      <p:sp>
        <p:nvSpPr>
          <p:cNvPr id="5" name="ノート プレースホルダー 4"/>
          <p:cNvSpPr>
            <a:spLocks noGrp="1"/>
          </p:cNvSpPr>
          <p:nvPr>
            <p:ph type="body" sz="quarter" idx="3"/>
          </p:nvPr>
        </p:nvSpPr>
        <p:spPr>
          <a:xfrm>
            <a:off x="681045" y="4721225"/>
            <a:ext cx="5445125" cy="4471988"/>
          </a:xfrm>
          <a:prstGeom prst="rect">
            <a:avLst/>
          </a:prstGeom>
        </p:spPr>
        <p:txBody>
          <a:bodyPr vert="horz" lIns="91401" tIns="45700" rIns="91401" bIns="4570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863"/>
            <a:ext cx="2949575" cy="496887"/>
          </a:xfrm>
          <a:prstGeom prst="rect">
            <a:avLst/>
          </a:prstGeom>
        </p:spPr>
        <p:txBody>
          <a:bodyPr vert="horz" lIns="91401" tIns="45700" rIns="91401" bIns="457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5" y="9440863"/>
            <a:ext cx="2949575" cy="496887"/>
          </a:xfrm>
          <a:prstGeom prst="rect">
            <a:avLst/>
          </a:prstGeom>
        </p:spPr>
        <p:txBody>
          <a:bodyPr vert="horz" lIns="91401" tIns="45700" rIns="91401" bIns="45700" rtlCol="0" anchor="b"/>
          <a:lstStyle>
            <a:lvl1pPr algn="r">
              <a:defRPr sz="1200"/>
            </a:lvl1pPr>
          </a:lstStyle>
          <a:p>
            <a:fld id="{9DC635DE-FDCE-4FA9-BDB4-5386CB75D906}" type="slidenum">
              <a:rPr kumimoji="1" lang="ja-JP" altLang="en-US" smtClean="0"/>
              <a:t>‹#›</a:t>
            </a:fld>
            <a:endParaRPr kumimoji="1" lang="ja-JP" altLang="en-US"/>
          </a:p>
        </p:txBody>
      </p:sp>
    </p:spTree>
    <p:extLst>
      <p:ext uri="{BB962C8B-B14F-4D97-AF65-F5344CB8AC3E}">
        <p14:creationId xmlns:p14="http://schemas.microsoft.com/office/powerpoint/2010/main" val="4030485559"/>
      </p:ext>
    </p:extLst>
  </p:cSld>
  <p:clrMap bg1="lt1" tx1="dk1" bg2="lt2" tx2="dk2" accent1="accent1" accent2="accent2" accent3="accent3" accent4="accent4" accent5="accent5" accent6="accent6" hlink="hlink" folHlink="folHlink"/>
  <p:hf hdr="0" ftr="0" dt="0"/>
  <p:notesStyle>
    <a:lvl1pPr marL="0" algn="l" defTabSz="957700" rtl="0" eaLnBrk="1" latinLnBrk="0" hangingPunct="1">
      <a:defRPr kumimoji="1" sz="1257" kern="1200">
        <a:solidFill>
          <a:schemeClr val="tx1"/>
        </a:solidFill>
        <a:latin typeface="+mn-lt"/>
        <a:ea typeface="+mn-ea"/>
        <a:cs typeface="+mn-cs"/>
      </a:defRPr>
    </a:lvl1pPr>
    <a:lvl2pPr marL="478850" algn="l" defTabSz="957700" rtl="0" eaLnBrk="1" latinLnBrk="0" hangingPunct="1">
      <a:defRPr kumimoji="1" sz="1257" kern="1200">
        <a:solidFill>
          <a:schemeClr val="tx1"/>
        </a:solidFill>
        <a:latin typeface="+mn-lt"/>
        <a:ea typeface="+mn-ea"/>
        <a:cs typeface="+mn-cs"/>
      </a:defRPr>
    </a:lvl2pPr>
    <a:lvl3pPr marL="957700" algn="l" defTabSz="957700" rtl="0" eaLnBrk="1" latinLnBrk="0" hangingPunct="1">
      <a:defRPr kumimoji="1" sz="1257" kern="1200">
        <a:solidFill>
          <a:schemeClr val="tx1"/>
        </a:solidFill>
        <a:latin typeface="+mn-lt"/>
        <a:ea typeface="+mn-ea"/>
        <a:cs typeface="+mn-cs"/>
      </a:defRPr>
    </a:lvl3pPr>
    <a:lvl4pPr marL="1436551" algn="l" defTabSz="957700" rtl="0" eaLnBrk="1" latinLnBrk="0" hangingPunct="1">
      <a:defRPr kumimoji="1" sz="1257" kern="1200">
        <a:solidFill>
          <a:schemeClr val="tx1"/>
        </a:solidFill>
        <a:latin typeface="+mn-lt"/>
        <a:ea typeface="+mn-ea"/>
        <a:cs typeface="+mn-cs"/>
      </a:defRPr>
    </a:lvl4pPr>
    <a:lvl5pPr marL="1915402" algn="l" defTabSz="957700" rtl="0" eaLnBrk="1" latinLnBrk="0" hangingPunct="1">
      <a:defRPr kumimoji="1" sz="1257" kern="1200">
        <a:solidFill>
          <a:schemeClr val="tx1"/>
        </a:solidFill>
        <a:latin typeface="+mn-lt"/>
        <a:ea typeface="+mn-ea"/>
        <a:cs typeface="+mn-cs"/>
      </a:defRPr>
    </a:lvl5pPr>
    <a:lvl6pPr marL="2394252" algn="l" defTabSz="957700" rtl="0" eaLnBrk="1" latinLnBrk="0" hangingPunct="1">
      <a:defRPr kumimoji="1" sz="1257" kern="1200">
        <a:solidFill>
          <a:schemeClr val="tx1"/>
        </a:solidFill>
        <a:latin typeface="+mn-lt"/>
        <a:ea typeface="+mn-ea"/>
        <a:cs typeface="+mn-cs"/>
      </a:defRPr>
    </a:lvl6pPr>
    <a:lvl7pPr marL="2873102" algn="l" defTabSz="957700" rtl="0" eaLnBrk="1" latinLnBrk="0" hangingPunct="1">
      <a:defRPr kumimoji="1" sz="1257" kern="1200">
        <a:solidFill>
          <a:schemeClr val="tx1"/>
        </a:solidFill>
        <a:latin typeface="+mn-lt"/>
        <a:ea typeface="+mn-ea"/>
        <a:cs typeface="+mn-cs"/>
      </a:defRPr>
    </a:lvl7pPr>
    <a:lvl8pPr marL="3351952" algn="l" defTabSz="957700" rtl="0" eaLnBrk="1" latinLnBrk="0" hangingPunct="1">
      <a:defRPr kumimoji="1" sz="1257" kern="1200">
        <a:solidFill>
          <a:schemeClr val="tx1"/>
        </a:solidFill>
        <a:latin typeface="+mn-lt"/>
        <a:ea typeface="+mn-ea"/>
        <a:cs typeface="+mn-cs"/>
      </a:defRPr>
    </a:lvl8pPr>
    <a:lvl9pPr marL="3830803" algn="l" defTabSz="957700" rtl="0" eaLnBrk="1" latinLnBrk="0" hangingPunct="1">
      <a:defRPr kumimoji="1" sz="125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18" indent="0" algn="ctr">
              <a:buNone/>
              <a:defRPr>
                <a:solidFill>
                  <a:schemeClr val="tx1">
                    <a:tint val="75000"/>
                  </a:schemeClr>
                </a:solidFill>
              </a:defRPr>
            </a:lvl2pPr>
            <a:lvl3pPr marL="914436" indent="0" algn="ctr">
              <a:buNone/>
              <a:defRPr>
                <a:solidFill>
                  <a:schemeClr val="tx1">
                    <a:tint val="75000"/>
                  </a:schemeClr>
                </a:solidFill>
              </a:defRPr>
            </a:lvl3pPr>
            <a:lvl4pPr marL="1371655" indent="0" algn="ctr">
              <a:buNone/>
              <a:defRPr>
                <a:solidFill>
                  <a:schemeClr val="tx1">
                    <a:tint val="75000"/>
                  </a:schemeClr>
                </a:solidFill>
              </a:defRPr>
            </a:lvl4pPr>
            <a:lvl5pPr marL="1828874" indent="0" algn="ctr">
              <a:buNone/>
              <a:defRPr>
                <a:solidFill>
                  <a:schemeClr val="tx1">
                    <a:tint val="75000"/>
                  </a:schemeClr>
                </a:solidFill>
              </a:defRPr>
            </a:lvl5pPr>
            <a:lvl6pPr marL="2286091" indent="0" algn="ctr">
              <a:buNone/>
              <a:defRPr>
                <a:solidFill>
                  <a:schemeClr val="tx1">
                    <a:tint val="75000"/>
                  </a:schemeClr>
                </a:solidFill>
              </a:defRPr>
            </a:lvl6pPr>
            <a:lvl7pPr marL="2743310" indent="0" algn="ctr">
              <a:buNone/>
              <a:defRPr>
                <a:solidFill>
                  <a:schemeClr val="tx1">
                    <a:tint val="75000"/>
                  </a:schemeClr>
                </a:solidFill>
              </a:defRPr>
            </a:lvl7pPr>
            <a:lvl8pPr marL="3200528" indent="0" algn="ctr">
              <a:buNone/>
              <a:defRPr>
                <a:solidFill>
                  <a:schemeClr val="tx1">
                    <a:tint val="75000"/>
                  </a:schemeClr>
                </a:solidFill>
              </a:defRPr>
            </a:lvl8pPr>
            <a:lvl9pPr marL="365774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D572F05-ACC0-470A-B788-79423D4DD79F}" type="datetime1">
              <a:rPr kumimoji="1" lang="ja-JP" altLang="en-US" smtClean="0"/>
              <a:t>2024/1/10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181138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801597-B678-4F33-BF72-A99C5F7E6C6E}" type="datetime1">
              <a:rPr kumimoji="1" lang="ja-JP" altLang="en-US" smtClean="0"/>
              <a:t>2024/1/10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0171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686E735-9301-47C4-949E-EFF090FB74B9}" type="datetime1">
              <a:rPr kumimoji="1" lang="ja-JP" altLang="en-US" smtClean="0"/>
              <a:t>2024/1/10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19435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DD6BAA-9F94-4927-8101-FD0B27F23B3C}" type="datetime1">
              <a:rPr kumimoji="1" lang="ja-JP" altLang="en-US" smtClean="0"/>
              <a:t>2024/1/10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627962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18" indent="0">
              <a:buNone/>
              <a:defRPr sz="1800">
                <a:solidFill>
                  <a:schemeClr val="tx1">
                    <a:tint val="75000"/>
                  </a:schemeClr>
                </a:solidFill>
              </a:defRPr>
            </a:lvl2pPr>
            <a:lvl3pPr marL="914436" indent="0">
              <a:buNone/>
              <a:defRPr sz="1600">
                <a:solidFill>
                  <a:schemeClr val="tx1">
                    <a:tint val="75000"/>
                  </a:schemeClr>
                </a:solidFill>
              </a:defRPr>
            </a:lvl3pPr>
            <a:lvl4pPr marL="1371655" indent="0">
              <a:buNone/>
              <a:defRPr sz="1400">
                <a:solidFill>
                  <a:schemeClr val="tx1">
                    <a:tint val="75000"/>
                  </a:schemeClr>
                </a:solidFill>
              </a:defRPr>
            </a:lvl4pPr>
            <a:lvl5pPr marL="1828874" indent="0">
              <a:buNone/>
              <a:defRPr sz="1400">
                <a:solidFill>
                  <a:schemeClr val="tx1">
                    <a:tint val="75000"/>
                  </a:schemeClr>
                </a:solidFill>
              </a:defRPr>
            </a:lvl5pPr>
            <a:lvl6pPr marL="2286091" indent="0">
              <a:buNone/>
              <a:defRPr sz="1400">
                <a:solidFill>
                  <a:schemeClr val="tx1">
                    <a:tint val="75000"/>
                  </a:schemeClr>
                </a:solidFill>
              </a:defRPr>
            </a:lvl6pPr>
            <a:lvl7pPr marL="2743310" indent="0">
              <a:buNone/>
              <a:defRPr sz="1400">
                <a:solidFill>
                  <a:schemeClr val="tx1">
                    <a:tint val="75000"/>
                  </a:schemeClr>
                </a:solidFill>
              </a:defRPr>
            </a:lvl7pPr>
            <a:lvl8pPr marL="3200528" indent="0">
              <a:buNone/>
              <a:defRPr sz="1400">
                <a:solidFill>
                  <a:schemeClr val="tx1">
                    <a:tint val="75000"/>
                  </a:schemeClr>
                </a:solidFill>
              </a:defRPr>
            </a:lvl8pPr>
            <a:lvl9pPr marL="3657746"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036CDF-D6BD-4721-8D75-18D99362A71B}" type="datetime1">
              <a:rPr kumimoji="1" lang="ja-JP" altLang="en-US" smtClean="0"/>
              <a:t>2024/1/10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03478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33D7D1F-DF89-41F0-973F-56CC098F3593}" type="datetime1">
              <a:rPr kumimoji="1" lang="ja-JP" altLang="en-US" smtClean="0"/>
              <a:t>2024/1/10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217666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18" indent="0">
              <a:buNone/>
              <a:defRPr sz="2000" b="1"/>
            </a:lvl2pPr>
            <a:lvl3pPr marL="914436" indent="0">
              <a:buNone/>
              <a:defRPr sz="1800" b="1"/>
            </a:lvl3pPr>
            <a:lvl4pPr marL="1371655" indent="0">
              <a:buNone/>
              <a:defRPr sz="1600" b="1"/>
            </a:lvl4pPr>
            <a:lvl5pPr marL="1828874" indent="0">
              <a:buNone/>
              <a:defRPr sz="1600" b="1"/>
            </a:lvl5pPr>
            <a:lvl6pPr marL="2286091" indent="0">
              <a:buNone/>
              <a:defRPr sz="1600" b="1"/>
            </a:lvl6pPr>
            <a:lvl7pPr marL="2743310" indent="0">
              <a:buNone/>
              <a:defRPr sz="1600" b="1"/>
            </a:lvl7pPr>
            <a:lvl8pPr marL="3200528" indent="0">
              <a:buNone/>
              <a:defRPr sz="1600" b="1"/>
            </a:lvl8pPr>
            <a:lvl9pPr marL="3657746"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218" indent="0">
              <a:buNone/>
              <a:defRPr sz="2000" b="1"/>
            </a:lvl2pPr>
            <a:lvl3pPr marL="914436" indent="0">
              <a:buNone/>
              <a:defRPr sz="1800" b="1"/>
            </a:lvl3pPr>
            <a:lvl4pPr marL="1371655" indent="0">
              <a:buNone/>
              <a:defRPr sz="1600" b="1"/>
            </a:lvl4pPr>
            <a:lvl5pPr marL="1828874" indent="0">
              <a:buNone/>
              <a:defRPr sz="1600" b="1"/>
            </a:lvl5pPr>
            <a:lvl6pPr marL="2286091" indent="0">
              <a:buNone/>
              <a:defRPr sz="1600" b="1"/>
            </a:lvl6pPr>
            <a:lvl7pPr marL="2743310" indent="0">
              <a:buNone/>
              <a:defRPr sz="1600" b="1"/>
            </a:lvl7pPr>
            <a:lvl8pPr marL="3200528" indent="0">
              <a:buNone/>
              <a:defRPr sz="1600" b="1"/>
            </a:lvl8pPr>
            <a:lvl9pPr marL="3657746"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EE66647-E15D-4BFC-90F3-C81C19E0B7B7}" type="datetime1">
              <a:rPr kumimoji="1" lang="ja-JP" altLang="en-US" smtClean="0"/>
              <a:t>2024/1/10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4883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19B1159-0418-41FE-AEBC-6AEF658D235B}" type="datetime1">
              <a:rPr kumimoji="1" lang="ja-JP" altLang="en-US" smtClean="0"/>
              <a:t>2024/1/10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24127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74305A5-C790-444B-9E14-0459372F31FB}" type="datetime1">
              <a:rPr kumimoji="1" lang="ja-JP" altLang="en-US" smtClean="0"/>
              <a:t>2024/1/10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712228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00"/>
            </a:lvl1pPr>
            <a:lvl2pPr marL="457218" indent="0">
              <a:buNone/>
              <a:defRPr sz="1200"/>
            </a:lvl2pPr>
            <a:lvl3pPr marL="914436" indent="0">
              <a:buNone/>
              <a:defRPr sz="1000"/>
            </a:lvl3pPr>
            <a:lvl4pPr marL="1371655" indent="0">
              <a:buNone/>
              <a:defRPr sz="900"/>
            </a:lvl4pPr>
            <a:lvl5pPr marL="1828874" indent="0">
              <a:buNone/>
              <a:defRPr sz="900"/>
            </a:lvl5pPr>
            <a:lvl6pPr marL="2286091" indent="0">
              <a:buNone/>
              <a:defRPr sz="900"/>
            </a:lvl6pPr>
            <a:lvl7pPr marL="2743310" indent="0">
              <a:buNone/>
              <a:defRPr sz="900"/>
            </a:lvl7pPr>
            <a:lvl8pPr marL="3200528" indent="0">
              <a:buNone/>
              <a:defRPr sz="900"/>
            </a:lvl8pPr>
            <a:lvl9pPr marL="3657746"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9F8D1C9-60D8-4CDF-8AAB-CCD122181DD2}" type="datetime1">
              <a:rPr kumimoji="1" lang="ja-JP" altLang="en-US" smtClean="0"/>
              <a:t>2024/1/10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90445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18" indent="0">
              <a:buNone/>
              <a:defRPr sz="2800"/>
            </a:lvl2pPr>
            <a:lvl3pPr marL="914436" indent="0">
              <a:buNone/>
              <a:defRPr sz="2400"/>
            </a:lvl3pPr>
            <a:lvl4pPr marL="1371655" indent="0">
              <a:buNone/>
              <a:defRPr sz="2000"/>
            </a:lvl4pPr>
            <a:lvl5pPr marL="1828874" indent="0">
              <a:buNone/>
              <a:defRPr sz="2000"/>
            </a:lvl5pPr>
            <a:lvl6pPr marL="2286091" indent="0">
              <a:buNone/>
              <a:defRPr sz="2000"/>
            </a:lvl6pPr>
            <a:lvl7pPr marL="2743310" indent="0">
              <a:buNone/>
              <a:defRPr sz="2000"/>
            </a:lvl7pPr>
            <a:lvl8pPr marL="3200528" indent="0">
              <a:buNone/>
              <a:defRPr sz="2000"/>
            </a:lvl8pPr>
            <a:lvl9pPr marL="3657746"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18" indent="0">
              <a:buNone/>
              <a:defRPr sz="1200"/>
            </a:lvl2pPr>
            <a:lvl3pPr marL="914436" indent="0">
              <a:buNone/>
              <a:defRPr sz="1000"/>
            </a:lvl3pPr>
            <a:lvl4pPr marL="1371655" indent="0">
              <a:buNone/>
              <a:defRPr sz="900"/>
            </a:lvl4pPr>
            <a:lvl5pPr marL="1828874" indent="0">
              <a:buNone/>
              <a:defRPr sz="900"/>
            </a:lvl5pPr>
            <a:lvl6pPr marL="2286091" indent="0">
              <a:buNone/>
              <a:defRPr sz="900"/>
            </a:lvl6pPr>
            <a:lvl7pPr marL="2743310" indent="0">
              <a:buNone/>
              <a:defRPr sz="900"/>
            </a:lvl7pPr>
            <a:lvl8pPr marL="3200528" indent="0">
              <a:buNone/>
              <a:defRPr sz="900"/>
            </a:lvl8pPr>
            <a:lvl9pPr marL="3657746"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FCBB82-E312-44E9-9322-B56E08FCBBB0}" type="datetime1">
              <a:rPr kumimoji="1" lang="ja-JP" altLang="en-US" smtClean="0"/>
              <a:t>2024/1/10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3753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72FC7-B9A5-48BA-B691-986E7E276BDE}" type="datetime1">
              <a:rPr kumimoji="1" lang="ja-JP" altLang="en-US" smtClean="0"/>
              <a:t>2024/1/10</a:t>
            </a:fld>
            <a:endParaRPr kumimoji="1" lang="ja-JP" altLang="en-US" dirty="0"/>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41056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36" rtl="0" eaLnBrk="1" latinLnBrk="0" hangingPunct="1">
        <a:spcBef>
          <a:spcPct val="0"/>
        </a:spcBef>
        <a:buNone/>
        <a:defRPr kumimoji="1" sz="4400" kern="1200">
          <a:solidFill>
            <a:schemeClr val="tx1"/>
          </a:solidFill>
          <a:latin typeface="+mj-lt"/>
          <a:ea typeface="+mj-ea"/>
          <a:cs typeface="+mj-cs"/>
        </a:defRPr>
      </a:lvl1pPr>
    </p:titleStyle>
    <p:bodyStyle>
      <a:lvl1pPr marL="342914" indent="-342914" algn="l" defTabSz="91443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80" indent="-285761" algn="l" defTabSz="914436"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46" indent="-228610" algn="l" defTabSz="914436"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64"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82"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700"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919"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138"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356"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36" rtl="0" eaLnBrk="1" latinLnBrk="0" hangingPunct="1">
        <a:defRPr kumimoji="1" sz="1800" kern="1200">
          <a:solidFill>
            <a:schemeClr val="tx1"/>
          </a:solidFill>
          <a:latin typeface="+mn-lt"/>
          <a:ea typeface="+mn-ea"/>
          <a:cs typeface="+mn-cs"/>
        </a:defRPr>
      </a:lvl1pPr>
      <a:lvl2pPr marL="457218" algn="l" defTabSz="914436" rtl="0" eaLnBrk="1" latinLnBrk="0" hangingPunct="1">
        <a:defRPr kumimoji="1" sz="1800" kern="1200">
          <a:solidFill>
            <a:schemeClr val="tx1"/>
          </a:solidFill>
          <a:latin typeface="+mn-lt"/>
          <a:ea typeface="+mn-ea"/>
          <a:cs typeface="+mn-cs"/>
        </a:defRPr>
      </a:lvl2pPr>
      <a:lvl3pPr marL="914436" algn="l" defTabSz="914436" rtl="0" eaLnBrk="1" latinLnBrk="0" hangingPunct="1">
        <a:defRPr kumimoji="1" sz="1800" kern="1200">
          <a:solidFill>
            <a:schemeClr val="tx1"/>
          </a:solidFill>
          <a:latin typeface="+mn-lt"/>
          <a:ea typeface="+mn-ea"/>
          <a:cs typeface="+mn-cs"/>
        </a:defRPr>
      </a:lvl3pPr>
      <a:lvl4pPr marL="1371655" algn="l" defTabSz="914436" rtl="0" eaLnBrk="1" latinLnBrk="0" hangingPunct="1">
        <a:defRPr kumimoji="1" sz="1800" kern="1200">
          <a:solidFill>
            <a:schemeClr val="tx1"/>
          </a:solidFill>
          <a:latin typeface="+mn-lt"/>
          <a:ea typeface="+mn-ea"/>
          <a:cs typeface="+mn-cs"/>
        </a:defRPr>
      </a:lvl4pPr>
      <a:lvl5pPr marL="1828874" algn="l" defTabSz="914436" rtl="0" eaLnBrk="1" latinLnBrk="0" hangingPunct="1">
        <a:defRPr kumimoji="1" sz="1800" kern="1200">
          <a:solidFill>
            <a:schemeClr val="tx1"/>
          </a:solidFill>
          <a:latin typeface="+mn-lt"/>
          <a:ea typeface="+mn-ea"/>
          <a:cs typeface="+mn-cs"/>
        </a:defRPr>
      </a:lvl5pPr>
      <a:lvl6pPr marL="2286091" algn="l" defTabSz="914436" rtl="0" eaLnBrk="1" latinLnBrk="0" hangingPunct="1">
        <a:defRPr kumimoji="1" sz="1800" kern="1200">
          <a:solidFill>
            <a:schemeClr val="tx1"/>
          </a:solidFill>
          <a:latin typeface="+mn-lt"/>
          <a:ea typeface="+mn-ea"/>
          <a:cs typeface="+mn-cs"/>
        </a:defRPr>
      </a:lvl6pPr>
      <a:lvl7pPr marL="2743310" algn="l" defTabSz="914436" rtl="0" eaLnBrk="1" latinLnBrk="0" hangingPunct="1">
        <a:defRPr kumimoji="1" sz="1800" kern="1200">
          <a:solidFill>
            <a:schemeClr val="tx1"/>
          </a:solidFill>
          <a:latin typeface="+mn-lt"/>
          <a:ea typeface="+mn-ea"/>
          <a:cs typeface="+mn-cs"/>
        </a:defRPr>
      </a:lvl7pPr>
      <a:lvl8pPr marL="3200528" algn="l" defTabSz="914436" rtl="0" eaLnBrk="1" latinLnBrk="0" hangingPunct="1">
        <a:defRPr kumimoji="1" sz="1800" kern="1200">
          <a:solidFill>
            <a:schemeClr val="tx1"/>
          </a:solidFill>
          <a:latin typeface="+mn-lt"/>
          <a:ea typeface="+mn-ea"/>
          <a:cs typeface="+mn-cs"/>
        </a:defRPr>
      </a:lvl8pPr>
      <a:lvl9pPr marL="3657746" algn="l" defTabSz="91443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BAA0894D-CDD6-ABEA-AC5E-E686A52091DE}"/>
              </a:ext>
            </a:extLst>
          </p:cNvPr>
          <p:cNvSpPr txBox="1"/>
          <p:nvPr/>
        </p:nvSpPr>
        <p:spPr bwMode="hidden">
          <a:xfrm>
            <a:off x="7617296" y="6610917"/>
            <a:ext cx="1994427" cy="230832"/>
          </a:xfrm>
          <a:prstGeom prst="rect">
            <a:avLst/>
          </a:prstGeom>
          <a:solidFill>
            <a:schemeClr val="bg1"/>
          </a:solidFill>
        </p:spPr>
        <p:txBody>
          <a:bodyPr wrap="square" rtlCol="0">
            <a:spAutoFit/>
          </a:bodyPr>
          <a:lstStyle/>
          <a:p>
            <a:r>
              <a:rPr lang="ja-JP" altLang="en-US" sz="900" u="sng" dirty="0">
                <a:latin typeface="Meiryo UI" panose="020B0604030504040204" pitchFamily="50" charset="-128"/>
                <a:ea typeface="Meiryo UI" panose="020B0604030504040204" pitchFamily="50" charset="-128"/>
              </a:rPr>
              <a:t>下線部</a:t>
            </a:r>
            <a:r>
              <a:rPr lang="ja-JP" altLang="en-US" sz="900" dirty="0">
                <a:latin typeface="Meiryo UI" panose="020B0604030504040204" pitchFamily="50" charset="-128"/>
                <a:ea typeface="Meiryo UI" panose="020B0604030504040204" pitchFamily="50" charset="-128"/>
              </a:rPr>
              <a:t>が</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次計画</a:t>
            </a:r>
            <a:r>
              <a:rPr lang="ja-JP" altLang="en-US" sz="900">
                <a:latin typeface="Meiryo UI" panose="020B0604030504040204" pitchFamily="50" charset="-128"/>
                <a:ea typeface="Meiryo UI" panose="020B0604030504040204" pitchFamily="50" charset="-128"/>
              </a:rPr>
              <a:t>からの主な変更</a:t>
            </a:r>
            <a:r>
              <a:rPr lang="ja-JP" altLang="en-US" sz="900" dirty="0">
                <a:latin typeface="Meiryo UI" panose="020B0604030504040204" pitchFamily="50" charset="-128"/>
                <a:ea typeface="Meiryo UI" panose="020B0604030504040204" pitchFamily="50" charset="-128"/>
              </a:rPr>
              <a:t>箇所</a:t>
            </a:r>
            <a:endParaRPr kumimoji="1" lang="ja-JP" altLang="en-US" sz="900"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1AF96C3-7EA4-6CD9-00DF-56A06B787117}"/>
              </a:ext>
            </a:extLst>
          </p:cNvPr>
          <p:cNvSpPr/>
          <p:nvPr/>
        </p:nvSpPr>
        <p:spPr>
          <a:xfrm>
            <a:off x="0" y="0"/>
            <a:ext cx="9928920" cy="288000"/>
          </a:xfrm>
          <a:prstGeom prst="rect">
            <a:avLst/>
          </a:prstGeom>
          <a:solidFill>
            <a:srgbClr val="002060"/>
          </a:solidFill>
          <a:ln w="3175">
            <a:no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kumimoji="1" lang="ja-JP" altLang="en-US" sz="1200" b="1" dirty="0">
                <a:solidFill>
                  <a:schemeClr val="bg1"/>
                </a:solidFill>
                <a:latin typeface="ＭＳ Ｐゴシック" panose="020B0600070205080204" pitchFamily="50" charset="-128"/>
                <a:ea typeface="ＭＳ Ｐゴシック" panose="020B0600070205080204" pitchFamily="50" charset="-128"/>
              </a:rPr>
              <a:t>　　</a:t>
            </a:r>
            <a:r>
              <a:rPr kumimoji="1" lang="ja-JP" altLang="en-US" sz="1050" b="1" dirty="0">
                <a:solidFill>
                  <a:schemeClr val="bg1"/>
                </a:solidFill>
                <a:latin typeface="Meiryo UI" panose="020B0604030504040204" pitchFamily="50" charset="-128"/>
                <a:ea typeface="Meiryo UI" panose="020B0604030504040204" pitchFamily="50" charset="-128"/>
              </a:rPr>
              <a:t>第</a:t>
            </a:r>
            <a:r>
              <a:rPr kumimoji="1" lang="en-US" altLang="ja-JP" sz="1050" b="1" dirty="0">
                <a:solidFill>
                  <a:schemeClr val="bg1"/>
                </a:solidFill>
                <a:latin typeface="Meiryo UI" panose="020B0604030504040204" pitchFamily="50" charset="-128"/>
                <a:ea typeface="Meiryo UI" panose="020B0604030504040204" pitchFamily="50" charset="-128"/>
              </a:rPr>
              <a:t>4</a:t>
            </a:r>
            <a:r>
              <a:rPr kumimoji="1" lang="ja-JP" altLang="en-US" sz="1050" b="1" dirty="0">
                <a:solidFill>
                  <a:schemeClr val="bg1"/>
                </a:solidFill>
                <a:latin typeface="Meiryo UI" panose="020B0604030504040204" pitchFamily="50" charset="-128"/>
                <a:ea typeface="Meiryo UI" panose="020B0604030504040204" pitchFamily="50" charset="-128"/>
              </a:rPr>
              <a:t>次大阪府食育</a:t>
            </a:r>
            <a:r>
              <a:rPr kumimoji="1" lang="ja-JP" altLang="en-US" sz="1050" b="1">
                <a:solidFill>
                  <a:schemeClr val="bg1"/>
                </a:solidFill>
                <a:latin typeface="Meiryo UI" panose="020B0604030504040204" pitchFamily="50" charset="-128"/>
                <a:ea typeface="Meiryo UI" panose="020B0604030504040204" pitchFamily="50" charset="-128"/>
              </a:rPr>
              <a:t>推進計画</a:t>
            </a:r>
            <a:r>
              <a:rPr lang="ja-JP" altLang="en-US" sz="1050" b="1">
                <a:solidFill>
                  <a:schemeClr val="bg1"/>
                </a:solidFill>
                <a:latin typeface="Meiryo UI" panose="020B0604030504040204" pitchFamily="50" charset="-128"/>
                <a:ea typeface="Meiryo UI" panose="020B0604030504040204" pitchFamily="50" charset="-128"/>
              </a:rPr>
              <a:t>案</a:t>
            </a:r>
            <a:r>
              <a:rPr kumimoji="1" lang="ja-JP" altLang="en-US" sz="1050" b="1" dirty="0">
                <a:solidFill>
                  <a:schemeClr val="bg1"/>
                </a:solidFill>
                <a:latin typeface="Meiryo UI" panose="020B0604030504040204" pitchFamily="50" charset="-128"/>
                <a:ea typeface="Meiryo UI" panose="020B0604030504040204" pitchFamily="50" charset="-128"/>
              </a:rPr>
              <a:t>の概要　</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nvGrpSpPr>
          <p:cNvPr id="20" name="グループ化 19">
            <a:extLst>
              <a:ext uri="{FF2B5EF4-FFF2-40B4-BE49-F238E27FC236}">
                <a16:creationId xmlns:a16="http://schemas.microsoft.com/office/drawing/2014/main" id="{1E448664-8D42-7DFC-1B6C-98762866CD44}"/>
              </a:ext>
            </a:extLst>
          </p:cNvPr>
          <p:cNvGrpSpPr/>
          <p:nvPr/>
        </p:nvGrpSpPr>
        <p:grpSpPr>
          <a:xfrm>
            <a:off x="61976" y="464013"/>
            <a:ext cx="9769002" cy="2497186"/>
            <a:chOff x="52264" y="444252"/>
            <a:chExt cx="9769002" cy="2318421"/>
          </a:xfrm>
        </p:grpSpPr>
        <p:grpSp>
          <p:nvGrpSpPr>
            <p:cNvPr id="10" name="グループ化 9">
              <a:extLst>
                <a:ext uri="{FF2B5EF4-FFF2-40B4-BE49-F238E27FC236}">
                  <a16:creationId xmlns:a16="http://schemas.microsoft.com/office/drawing/2014/main" id="{6B04D910-50B8-8D89-9BDC-95158A230462}"/>
                </a:ext>
              </a:extLst>
            </p:cNvPr>
            <p:cNvGrpSpPr/>
            <p:nvPr/>
          </p:nvGrpSpPr>
          <p:grpSpPr>
            <a:xfrm>
              <a:off x="52264" y="444252"/>
              <a:ext cx="3420000" cy="2318420"/>
              <a:chOff x="272480" y="548680"/>
              <a:chExt cx="3420000" cy="2073676"/>
            </a:xfrm>
          </p:grpSpPr>
          <p:sp>
            <p:nvSpPr>
              <p:cNvPr id="6" name="正方形/長方形 5">
                <a:extLst>
                  <a:ext uri="{FF2B5EF4-FFF2-40B4-BE49-F238E27FC236}">
                    <a16:creationId xmlns:a16="http://schemas.microsoft.com/office/drawing/2014/main" id="{91297F9F-3427-C362-11BF-3064CF896DFE}"/>
                  </a:ext>
                </a:extLst>
              </p:cNvPr>
              <p:cNvSpPr/>
              <p:nvPr/>
            </p:nvSpPr>
            <p:spPr>
              <a:xfrm>
                <a:off x="272480" y="548680"/>
                <a:ext cx="2160000" cy="160999"/>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1000" b="1" dirty="0">
                    <a:solidFill>
                      <a:schemeClr val="bg1"/>
                    </a:solidFill>
                    <a:latin typeface="Meiryo UI" panose="020B0604030504040204" pitchFamily="50" charset="-128"/>
                    <a:ea typeface="Meiryo UI" panose="020B0604030504040204" pitchFamily="50" charset="-128"/>
                  </a:rPr>
                  <a:t> </a:t>
                </a:r>
                <a:r>
                  <a:rPr lang="ja-JP" altLang="en-US" sz="1000" b="1" dirty="0">
                    <a:solidFill>
                      <a:schemeClr val="bg1"/>
                    </a:solidFill>
                    <a:latin typeface="Meiryo UI" panose="020B0604030504040204" pitchFamily="50" charset="-128"/>
                    <a:ea typeface="Meiryo UI" panose="020B060403050404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rPr>
                  <a:t>第</a:t>
                </a:r>
                <a:r>
                  <a:rPr lang="en-US" altLang="ja-JP" sz="1000" b="1" dirty="0">
                    <a:solidFill>
                      <a:schemeClr val="tx1"/>
                    </a:solidFill>
                    <a:latin typeface="Meiryo UI" panose="020B0604030504040204" pitchFamily="50" charset="-128"/>
                    <a:ea typeface="Meiryo UI" panose="020B0604030504040204" pitchFamily="50" charset="-128"/>
                  </a:rPr>
                  <a:t>1</a:t>
                </a:r>
                <a:r>
                  <a:rPr lang="ja-JP" altLang="en-US" sz="1000" b="1" dirty="0">
                    <a:solidFill>
                      <a:schemeClr val="tx1"/>
                    </a:solidFill>
                    <a:latin typeface="Meiryo UI" panose="020B0604030504040204" pitchFamily="50" charset="-128"/>
                    <a:ea typeface="Meiryo UI" panose="020B0604030504040204" pitchFamily="50" charset="-128"/>
                  </a:rPr>
                  <a:t>章　</a:t>
                </a:r>
                <a:r>
                  <a:rPr lang="ja-JP" altLang="en-US" sz="1000" dirty="0">
                    <a:solidFill>
                      <a:schemeClr val="tx1"/>
                    </a:solidFill>
                    <a:latin typeface="Meiryo UI" panose="020B0604030504040204" pitchFamily="50" charset="-128"/>
                    <a:ea typeface="Meiryo UI" panose="020B0604030504040204" pitchFamily="50" charset="-128"/>
                  </a:rPr>
                  <a:t>第</a:t>
                </a:r>
                <a:r>
                  <a:rPr lang="en-US" altLang="ja-JP" sz="1000" dirty="0">
                    <a:solidFill>
                      <a:schemeClr val="tx1"/>
                    </a:solidFill>
                    <a:latin typeface="Meiryo UI" panose="020B0604030504040204" pitchFamily="50" charset="-128"/>
                    <a:ea typeface="Meiryo UI" panose="020B0604030504040204" pitchFamily="50" charset="-128"/>
                  </a:rPr>
                  <a:t>4</a:t>
                </a:r>
                <a:r>
                  <a:rPr lang="ja-JP" altLang="en-US" sz="1000" dirty="0">
                    <a:solidFill>
                      <a:schemeClr val="tx1"/>
                    </a:solidFill>
                    <a:latin typeface="Meiryo UI" panose="020B0604030504040204" pitchFamily="50" charset="-128"/>
                    <a:ea typeface="Meiryo UI" panose="020B0604030504040204" pitchFamily="50" charset="-128"/>
                  </a:rPr>
                  <a:t>次計画の基本的事項</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13D4C8D4-4B83-1059-4C06-43ED30443023}"/>
                  </a:ext>
                </a:extLst>
              </p:cNvPr>
              <p:cNvSpPr/>
              <p:nvPr/>
            </p:nvSpPr>
            <p:spPr>
              <a:xfrm>
                <a:off x="272480" y="709102"/>
                <a:ext cx="3420000" cy="1913254"/>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r>
                  <a:rPr lang="en-US" altLang="ja-JP" sz="900" b="1" dirty="0">
                    <a:solidFill>
                      <a:prstClr val="black"/>
                    </a:solidFill>
                    <a:latin typeface="Meiryo UI" panose="020B0604030504040204" pitchFamily="50" charset="-128"/>
                    <a:ea typeface="Meiryo UI" panose="020B0604030504040204" pitchFamily="50" charset="-128"/>
                  </a:rPr>
                  <a:t>1</a:t>
                </a:r>
                <a:r>
                  <a:rPr lang="ja-JP" altLang="en-US" sz="900" b="1" dirty="0">
                    <a:solidFill>
                      <a:prstClr val="black"/>
                    </a:solidFill>
                    <a:latin typeface="Meiryo UI" panose="020B0604030504040204" pitchFamily="50" charset="-128"/>
                    <a:ea typeface="Meiryo UI" panose="020B0604030504040204" pitchFamily="50" charset="-128"/>
                  </a:rPr>
                  <a:t> 計画策定の趣旨</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府民が生涯を通じて健やかで心豊かに生活できる活力ある社会を実</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現するため、府民の食生活における課題を把握し、その解決を図るため</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の取組みを総合的かつ計画的に推進するために策定</a:t>
                </a:r>
                <a:endParaRPr lang="en-US" altLang="ja-JP" sz="900" dirty="0">
                  <a:solidFill>
                    <a:prstClr val="black"/>
                  </a:solidFill>
                  <a:latin typeface="Meiryo UI" panose="020B0604030504040204" pitchFamily="50" charset="-128"/>
                  <a:ea typeface="Meiryo UI" panose="020B0604030504040204" pitchFamily="50" charset="-128"/>
                </a:endParaRPr>
              </a:p>
              <a:p>
                <a:r>
                  <a:rPr lang="en-US" altLang="ja-JP" sz="900" b="1" dirty="0">
                    <a:solidFill>
                      <a:prstClr val="black"/>
                    </a:solidFill>
                    <a:latin typeface="Meiryo UI" panose="020B0604030504040204" pitchFamily="50" charset="-128"/>
                    <a:ea typeface="Meiryo UI" panose="020B0604030504040204" pitchFamily="50" charset="-128"/>
                  </a:rPr>
                  <a:t>2</a:t>
                </a:r>
                <a:r>
                  <a:rPr lang="ja-JP" altLang="en-US" sz="900" b="1" dirty="0">
                    <a:solidFill>
                      <a:prstClr val="black"/>
                    </a:solidFill>
                    <a:latin typeface="Meiryo UI" panose="020B0604030504040204" pitchFamily="50" charset="-128"/>
                    <a:ea typeface="Meiryo UI" panose="020B0604030504040204" pitchFamily="50" charset="-128"/>
                  </a:rPr>
                  <a:t>　計画の位置づけ</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・食育基本法第</a:t>
                </a:r>
                <a:r>
                  <a:rPr lang="en-US" altLang="ja-JP" sz="900" dirty="0">
                    <a:solidFill>
                      <a:prstClr val="black"/>
                    </a:solidFill>
                    <a:latin typeface="Meiryo UI" panose="020B0604030504040204" pitchFamily="50" charset="-128"/>
                    <a:ea typeface="Meiryo UI" panose="020B0604030504040204" pitchFamily="50" charset="-128"/>
                  </a:rPr>
                  <a:t>17</a:t>
                </a:r>
                <a:r>
                  <a:rPr lang="ja-JP" altLang="en-US" sz="900" dirty="0">
                    <a:solidFill>
                      <a:prstClr val="black"/>
                    </a:solidFill>
                    <a:latin typeface="Meiryo UI" panose="020B0604030504040204" pitchFamily="50" charset="-128"/>
                    <a:ea typeface="Meiryo UI" panose="020B0604030504040204" pitchFamily="50" charset="-128"/>
                  </a:rPr>
                  <a:t>条に基づく都道府県計画</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u="sng" dirty="0">
                    <a:solidFill>
                      <a:prstClr val="black"/>
                    </a:solidFill>
                    <a:latin typeface="Meiryo UI" panose="020B0604030504040204" pitchFamily="50" charset="-128"/>
                    <a:ea typeface="Meiryo UI" panose="020B0604030504040204" pitchFamily="50" charset="-128"/>
                  </a:rPr>
                  <a:t>大阪府健康づくり推進条例（</a:t>
                </a:r>
                <a:r>
                  <a:rPr lang="en-US" altLang="ja-JP" sz="900" u="sng" dirty="0">
                    <a:solidFill>
                      <a:prstClr val="black"/>
                    </a:solidFill>
                    <a:latin typeface="Meiryo UI" panose="020B0604030504040204" pitchFamily="50" charset="-128"/>
                    <a:ea typeface="Meiryo UI" panose="020B0604030504040204" pitchFamily="50" charset="-128"/>
                  </a:rPr>
                  <a:t>H30.10</a:t>
                </a:r>
                <a:r>
                  <a:rPr lang="ja-JP" altLang="en-US" sz="900" u="sng" dirty="0">
                    <a:solidFill>
                      <a:prstClr val="black"/>
                    </a:solidFill>
                    <a:latin typeface="Meiryo UI" panose="020B0604030504040204" pitchFamily="50" charset="-128"/>
                    <a:ea typeface="Meiryo UI" panose="020B0604030504040204" pitchFamily="50" charset="-128"/>
                  </a:rPr>
                  <a:t>）</a:t>
                </a:r>
              </a:p>
              <a:p>
                <a:r>
                  <a:rPr lang="ja-JP" altLang="en-US" sz="900" dirty="0">
                    <a:solidFill>
                      <a:prstClr val="black"/>
                    </a:solidFill>
                    <a:latin typeface="Meiryo UI" panose="020B0604030504040204" pitchFamily="50" charset="-128"/>
                    <a:ea typeface="Meiryo UI" panose="020B0604030504040204" pitchFamily="50" charset="-128"/>
                  </a:rPr>
                  <a:t>　・府関連計画との整合</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医療計画、健康増進計画、歯科口腔保健計画（</a:t>
                </a:r>
                <a:r>
                  <a:rPr lang="en-US" altLang="ja-JP" sz="900" dirty="0">
                    <a:solidFill>
                      <a:prstClr val="black"/>
                    </a:solidFill>
                    <a:latin typeface="Meiryo UI" panose="020B0604030504040204" pitchFamily="50" charset="-128"/>
                    <a:ea typeface="Meiryo UI" panose="020B0604030504040204" pitchFamily="50" charset="-128"/>
                  </a:rPr>
                  <a:t>R6.3</a:t>
                </a:r>
                <a:r>
                  <a:rPr lang="ja-JP" altLang="en-US" sz="900" dirty="0">
                    <a:solidFill>
                      <a:prstClr val="black"/>
                    </a:solidFill>
                    <a:latin typeface="Meiryo UI" panose="020B0604030504040204" pitchFamily="50" charset="-128"/>
                    <a:ea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教育振興基本計画（</a:t>
                </a:r>
                <a:r>
                  <a:rPr lang="en-US" altLang="ja-JP" sz="900" dirty="0">
                    <a:solidFill>
                      <a:prstClr val="black"/>
                    </a:solidFill>
                    <a:latin typeface="Meiryo UI" panose="020B0604030504040204" pitchFamily="50" charset="-128"/>
                    <a:ea typeface="Meiryo UI" panose="020B0604030504040204" pitchFamily="50" charset="-128"/>
                  </a:rPr>
                  <a:t>R5.3</a:t>
                </a:r>
                <a:r>
                  <a:rPr lang="ja-JP" altLang="en-US" sz="900" dirty="0">
                    <a:solidFill>
                      <a:prstClr val="black"/>
                    </a:solidFill>
                    <a:latin typeface="Meiryo UI" panose="020B0604030504040204" pitchFamily="50" charset="-128"/>
                    <a:ea typeface="Meiryo UI" panose="020B0604030504040204" pitchFamily="50" charset="-128"/>
                  </a:rPr>
                  <a:t>）食の安全安心推進計画（</a:t>
                </a:r>
                <a:r>
                  <a:rPr lang="en-US" altLang="ja-JP" sz="900" dirty="0">
                    <a:solidFill>
                      <a:prstClr val="black"/>
                    </a:solidFill>
                    <a:latin typeface="Meiryo UI" panose="020B0604030504040204" pitchFamily="50" charset="-128"/>
                    <a:ea typeface="Meiryo UI" panose="020B0604030504040204" pitchFamily="50" charset="-128"/>
                  </a:rPr>
                  <a:t>R5.3</a:t>
                </a:r>
                <a:r>
                  <a:rPr lang="ja-JP" altLang="en-US" sz="900" dirty="0">
                    <a:solidFill>
                      <a:prstClr val="black"/>
                    </a:solidFill>
                    <a:latin typeface="Meiryo UI" panose="020B0604030504040204" pitchFamily="50" charset="-128"/>
                    <a:ea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循環型社会推進計画（</a:t>
                </a:r>
                <a:r>
                  <a:rPr lang="en-US" altLang="ja-JP" sz="900" dirty="0">
                    <a:solidFill>
                      <a:prstClr val="black"/>
                    </a:solidFill>
                    <a:latin typeface="Meiryo UI" panose="020B0604030504040204" pitchFamily="50" charset="-128"/>
                    <a:ea typeface="Meiryo UI" panose="020B0604030504040204" pitchFamily="50" charset="-128"/>
                  </a:rPr>
                  <a:t>R3.3</a:t>
                </a:r>
                <a:r>
                  <a:rPr lang="ja-JP" altLang="en-US" sz="900" dirty="0">
                    <a:solidFill>
                      <a:prstClr val="black"/>
                    </a:solidFill>
                    <a:latin typeface="Meiryo UI" panose="020B0604030504040204" pitchFamily="50" charset="-128"/>
                    <a:ea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rPr>
                  <a:t>食品ロス削減推進計画（</a:t>
                </a:r>
                <a:r>
                  <a:rPr lang="en-US" altLang="ja-JP" sz="900" u="sng" dirty="0">
                    <a:solidFill>
                      <a:prstClr val="black"/>
                    </a:solidFill>
                    <a:latin typeface="Meiryo UI" panose="020B0604030504040204" pitchFamily="50" charset="-128"/>
                    <a:ea typeface="Meiryo UI" panose="020B0604030504040204" pitchFamily="50" charset="-128"/>
                  </a:rPr>
                  <a:t>R3.3</a:t>
                </a:r>
                <a:r>
                  <a:rPr lang="ja-JP" altLang="en-US" sz="900" u="sng" dirty="0">
                    <a:solidFill>
                      <a:prstClr val="black"/>
                    </a:solidFill>
                    <a:latin typeface="Meiryo UI" panose="020B0604030504040204" pitchFamily="50" charset="-128"/>
                    <a:ea typeface="Meiryo UI" panose="020B0604030504040204" pitchFamily="50" charset="-128"/>
                  </a:rPr>
                  <a:t>）</a:t>
                </a:r>
                <a:endParaRPr lang="en-US" altLang="ja-JP" sz="900" u="sng" dirty="0">
                  <a:solidFill>
                    <a:prstClr val="black"/>
                  </a:solidFill>
                  <a:latin typeface="Meiryo UI" panose="020B0604030504040204" pitchFamily="50" charset="-128"/>
                  <a:ea typeface="Meiryo UI" panose="020B0604030504040204" pitchFamily="50" charset="-128"/>
                </a:endParaRPr>
              </a:p>
              <a:p>
                <a:r>
                  <a:rPr lang="en-US" altLang="ja-JP" sz="900" b="1" dirty="0">
                    <a:solidFill>
                      <a:prstClr val="black"/>
                    </a:solidFill>
                    <a:latin typeface="Meiryo UI" panose="020B0604030504040204" pitchFamily="50" charset="-128"/>
                    <a:ea typeface="Meiryo UI" panose="020B0604030504040204" pitchFamily="50" charset="-128"/>
                  </a:rPr>
                  <a:t>3</a:t>
                </a:r>
                <a:r>
                  <a:rPr lang="ja-JP" altLang="en-US" sz="900" b="1" dirty="0">
                    <a:solidFill>
                      <a:prstClr val="black"/>
                    </a:solidFill>
                    <a:latin typeface="Meiryo UI" panose="020B0604030504040204" pitchFamily="50" charset="-128"/>
                    <a:ea typeface="Meiryo UI" panose="020B0604030504040204" pitchFamily="50" charset="-128"/>
                  </a:rPr>
                  <a:t>　計画の期間</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令和</a:t>
                </a:r>
                <a:r>
                  <a:rPr lang="en-US" altLang="ja-JP" sz="900" dirty="0">
                    <a:solidFill>
                      <a:prstClr val="black"/>
                    </a:solidFill>
                    <a:latin typeface="Meiryo UI" panose="020B0604030504040204" pitchFamily="50" charset="-128"/>
                    <a:ea typeface="Meiryo UI" panose="020B0604030504040204" pitchFamily="50" charset="-128"/>
                  </a:rPr>
                  <a:t>6</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2024</a:t>
                </a:r>
                <a:r>
                  <a:rPr lang="ja-JP" altLang="en-US" sz="900" dirty="0">
                    <a:solidFill>
                      <a:prstClr val="black"/>
                    </a:solidFill>
                    <a:latin typeface="Meiryo UI" panose="020B0604030504040204" pitchFamily="50" charset="-128"/>
                    <a:ea typeface="Meiryo UI" panose="020B0604030504040204" pitchFamily="50" charset="-128"/>
                  </a:rPr>
                  <a:t>）年度から令和</a:t>
                </a:r>
                <a:r>
                  <a:rPr lang="en-US" altLang="ja-JP" sz="900" dirty="0">
                    <a:solidFill>
                      <a:prstClr val="black"/>
                    </a:solidFill>
                    <a:latin typeface="Meiryo UI" panose="020B0604030504040204" pitchFamily="50" charset="-128"/>
                    <a:ea typeface="Meiryo UI" panose="020B0604030504040204" pitchFamily="50" charset="-128"/>
                  </a:rPr>
                  <a:t>17</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2035</a:t>
                </a:r>
                <a:r>
                  <a:rPr lang="ja-JP" altLang="en-US" sz="900" dirty="0">
                    <a:solidFill>
                      <a:prstClr val="black"/>
                    </a:solidFill>
                    <a:latin typeface="Meiryo UI" panose="020B0604030504040204" pitchFamily="50" charset="-128"/>
                    <a:ea typeface="Meiryo UI" panose="020B0604030504040204" pitchFamily="50" charset="-128"/>
                  </a:rPr>
                  <a:t>）年度までの</a:t>
                </a:r>
                <a:r>
                  <a:rPr lang="en-US" altLang="ja-JP" sz="900" u="sng" dirty="0">
                    <a:solidFill>
                      <a:prstClr val="black"/>
                    </a:solidFill>
                    <a:latin typeface="Meiryo UI" panose="020B0604030504040204" pitchFamily="50" charset="-128"/>
                    <a:ea typeface="Meiryo UI" panose="020B0604030504040204" pitchFamily="50" charset="-128"/>
                  </a:rPr>
                  <a:t>12</a:t>
                </a:r>
                <a:r>
                  <a:rPr lang="ja-JP" altLang="en-US" sz="900" u="sng" dirty="0">
                    <a:solidFill>
                      <a:prstClr val="black"/>
                    </a:solidFill>
                    <a:latin typeface="Meiryo UI" panose="020B0604030504040204" pitchFamily="50" charset="-128"/>
                    <a:ea typeface="Meiryo UI" panose="020B0604030504040204" pitchFamily="50" charset="-128"/>
                  </a:rPr>
                  <a:t>か年</a:t>
                </a:r>
                <a:endParaRPr lang="en-US" altLang="ja-JP" sz="900" u="sng" dirty="0">
                  <a:solidFill>
                    <a:prstClr val="black"/>
                  </a:solidFill>
                  <a:latin typeface="Meiryo UI" panose="020B0604030504040204" pitchFamily="50" charset="-128"/>
                  <a:ea typeface="Meiryo UI" panose="020B0604030504040204" pitchFamily="50" charset="-128"/>
                </a:endParaRPr>
              </a:p>
              <a:p>
                <a:r>
                  <a:rPr kumimoji="1" lang="ja-JP" altLang="en-US" sz="900" dirty="0">
                    <a:solidFill>
                      <a:prstClr val="black"/>
                    </a:solidFill>
                    <a:latin typeface="Meiryo UI" panose="020B0604030504040204" pitchFamily="50" charset="-128"/>
                    <a:ea typeface="Meiryo UI" panose="020B0604030504040204" pitchFamily="50" charset="-128"/>
                  </a:rPr>
                  <a:t>　中間評価を令和</a:t>
                </a:r>
                <a:r>
                  <a:rPr kumimoji="1" lang="en-US" altLang="ja-JP" sz="900" dirty="0">
                    <a:solidFill>
                      <a:prstClr val="black"/>
                    </a:solidFill>
                    <a:latin typeface="Meiryo UI" panose="020B0604030504040204" pitchFamily="50" charset="-128"/>
                    <a:ea typeface="Meiryo UI" panose="020B0604030504040204" pitchFamily="50" charset="-128"/>
                  </a:rPr>
                  <a:t>11</a:t>
                </a:r>
                <a:r>
                  <a:rPr kumimoji="1" lang="ja-JP" altLang="en-US" sz="900" dirty="0">
                    <a:solidFill>
                      <a:prstClr val="black"/>
                    </a:solidFill>
                    <a:latin typeface="Meiryo UI" panose="020B0604030504040204" pitchFamily="50" charset="-128"/>
                    <a:ea typeface="Meiryo UI" panose="020B0604030504040204" pitchFamily="50" charset="-128"/>
                  </a:rPr>
                  <a:t>（</a:t>
                </a:r>
                <a:r>
                  <a:rPr kumimoji="1" lang="en-US" altLang="ja-JP" sz="900" dirty="0">
                    <a:solidFill>
                      <a:prstClr val="black"/>
                    </a:solidFill>
                    <a:latin typeface="Meiryo UI" panose="020B0604030504040204" pitchFamily="50" charset="-128"/>
                    <a:ea typeface="Meiryo UI" panose="020B0604030504040204" pitchFamily="50" charset="-128"/>
                  </a:rPr>
                  <a:t>2029</a:t>
                </a:r>
                <a:r>
                  <a:rPr kumimoji="1" lang="ja-JP" altLang="en-US" sz="900" dirty="0">
                    <a:solidFill>
                      <a:prstClr val="black"/>
                    </a:solidFill>
                    <a:latin typeface="Meiryo UI" panose="020B0604030504040204" pitchFamily="50" charset="-128"/>
                    <a:ea typeface="Meiryo UI" panose="020B0604030504040204" pitchFamily="50" charset="-128"/>
                  </a:rPr>
                  <a:t>）年度、最終評価を令和</a:t>
                </a:r>
                <a:r>
                  <a:rPr kumimoji="1" lang="en-US" altLang="ja-JP" sz="900" dirty="0">
                    <a:solidFill>
                      <a:prstClr val="black"/>
                    </a:solidFill>
                    <a:latin typeface="Meiryo UI" panose="020B0604030504040204" pitchFamily="50" charset="-128"/>
                    <a:ea typeface="Meiryo UI" panose="020B0604030504040204" pitchFamily="50" charset="-128"/>
                  </a:rPr>
                  <a:t>17</a:t>
                </a:r>
                <a:r>
                  <a:rPr kumimoji="1" lang="ja-JP" altLang="en-US" sz="900" dirty="0">
                    <a:solidFill>
                      <a:prstClr val="black"/>
                    </a:solidFill>
                    <a:latin typeface="Meiryo UI" panose="020B0604030504040204" pitchFamily="50" charset="-128"/>
                    <a:ea typeface="Meiryo UI" panose="020B0604030504040204" pitchFamily="50" charset="-128"/>
                  </a:rPr>
                  <a:t>（</a:t>
                </a:r>
                <a:r>
                  <a:rPr kumimoji="1" lang="en-US" altLang="ja-JP" sz="900" dirty="0">
                    <a:solidFill>
                      <a:prstClr val="black"/>
                    </a:solidFill>
                    <a:latin typeface="Meiryo UI" panose="020B0604030504040204" pitchFamily="50" charset="-128"/>
                    <a:ea typeface="Meiryo UI" panose="020B0604030504040204" pitchFamily="50" charset="-128"/>
                  </a:rPr>
                  <a:t>2035</a:t>
                </a:r>
                <a:r>
                  <a:rPr kumimoji="1" lang="ja-JP" altLang="en-US" sz="900" dirty="0">
                    <a:solidFill>
                      <a:prstClr val="black"/>
                    </a:solidFill>
                    <a:latin typeface="Meiryo UI" panose="020B0604030504040204" pitchFamily="50" charset="-128"/>
                    <a:ea typeface="Meiryo UI" panose="020B0604030504040204" pitchFamily="50" charset="-128"/>
                  </a:rPr>
                  <a:t>）</a:t>
                </a:r>
                <a:endParaRPr kumimoji="1"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年度に実施予定</a:t>
                </a:r>
                <a:endParaRPr kumimoji="1" lang="ja-JP" altLang="en-US" sz="1100" dirty="0">
                  <a:solidFill>
                    <a:prstClr val="black"/>
                  </a:solidFill>
                  <a:latin typeface="ＭＳ Ｐゴシック" panose="020B0600070205080204" pitchFamily="50" charset="-128"/>
                  <a:ea typeface="ＭＳ Ｐゴシック" panose="020B0600070205080204" pitchFamily="50" charset="-128"/>
                </a:endParaRPr>
              </a:p>
            </p:txBody>
          </p:sp>
        </p:grpSp>
        <p:grpSp>
          <p:nvGrpSpPr>
            <p:cNvPr id="14" name="グループ化 13">
              <a:extLst>
                <a:ext uri="{FF2B5EF4-FFF2-40B4-BE49-F238E27FC236}">
                  <a16:creationId xmlns:a16="http://schemas.microsoft.com/office/drawing/2014/main" id="{9AEE4CF2-2856-1435-BCF0-1BBD26A3ED0D}"/>
                </a:ext>
              </a:extLst>
            </p:cNvPr>
            <p:cNvGrpSpPr/>
            <p:nvPr/>
          </p:nvGrpSpPr>
          <p:grpSpPr>
            <a:xfrm>
              <a:off x="3532765" y="444252"/>
              <a:ext cx="3060000" cy="2318421"/>
              <a:chOff x="52562" y="2774985"/>
              <a:chExt cx="3060000" cy="2318421"/>
            </a:xfrm>
          </p:grpSpPr>
          <p:sp>
            <p:nvSpPr>
              <p:cNvPr id="12" name="正方形/長方形 11">
                <a:extLst>
                  <a:ext uri="{FF2B5EF4-FFF2-40B4-BE49-F238E27FC236}">
                    <a16:creationId xmlns:a16="http://schemas.microsoft.com/office/drawing/2014/main" id="{A7A282EB-A014-130E-9777-D73BCC2337CA}"/>
                  </a:ext>
                </a:extLst>
              </p:cNvPr>
              <p:cNvSpPr/>
              <p:nvPr/>
            </p:nvSpPr>
            <p:spPr>
              <a:xfrm>
                <a:off x="52562" y="2774985"/>
                <a:ext cx="2160000"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900" dirty="0">
                    <a:solidFill>
                      <a:schemeClr val="bg1"/>
                    </a:solidFill>
                    <a:latin typeface="ＭＳ Ｐゴシック" panose="020B0600070205080204" pitchFamily="50" charset="-128"/>
                    <a:ea typeface="ＭＳ Ｐゴシック" panose="020B0600070205080204" pitchFamily="50" charset="-128"/>
                  </a:rPr>
                  <a:t> </a:t>
                </a:r>
                <a:r>
                  <a:rPr lang="ja-JP" altLang="en-US" sz="900" dirty="0">
                    <a:solidFill>
                      <a:schemeClr val="bg1"/>
                    </a:solidFill>
                    <a:latin typeface="ＭＳ Ｐゴシック" panose="020B0600070205080204" pitchFamily="50" charset="-128"/>
                    <a:ea typeface="ＭＳ Ｐゴシック" panose="020B060007020508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rPr>
                  <a:t>第</a:t>
                </a:r>
                <a:r>
                  <a:rPr lang="en-US" altLang="ja-JP" sz="1000" b="1" dirty="0">
                    <a:solidFill>
                      <a:schemeClr val="tx1"/>
                    </a:solidFill>
                    <a:latin typeface="Meiryo UI" panose="020B0604030504040204" pitchFamily="50" charset="-128"/>
                    <a:ea typeface="Meiryo UI" panose="020B0604030504040204" pitchFamily="50" charset="-128"/>
                  </a:rPr>
                  <a:t>2</a:t>
                </a:r>
                <a:r>
                  <a:rPr lang="ja-JP" altLang="en-US" sz="1000" b="1" dirty="0">
                    <a:solidFill>
                      <a:schemeClr val="tx1"/>
                    </a:solidFill>
                    <a:latin typeface="Meiryo UI" panose="020B0604030504040204" pitchFamily="50" charset="-128"/>
                    <a:ea typeface="Meiryo UI" panose="020B0604030504040204" pitchFamily="50" charset="-128"/>
                  </a:rPr>
                  <a:t>章　</a:t>
                </a:r>
                <a:r>
                  <a:rPr lang="ja-JP" altLang="en-US" sz="1000" dirty="0">
                    <a:solidFill>
                      <a:schemeClr val="tx1"/>
                    </a:solidFill>
                    <a:latin typeface="Meiryo UI" panose="020B0604030504040204" pitchFamily="50" charset="-128"/>
                    <a:ea typeface="Meiryo UI" panose="020B0604030504040204" pitchFamily="50" charset="-128"/>
                  </a:rPr>
                  <a:t>第</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rPr>
                  <a:t>次計画の評価</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D01B3E4B-F470-8771-2D89-4B974BE87E39}"/>
                  </a:ext>
                </a:extLst>
              </p:cNvPr>
              <p:cNvSpPr/>
              <p:nvPr/>
            </p:nvSpPr>
            <p:spPr>
              <a:xfrm>
                <a:off x="52562" y="2954341"/>
                <a:ext cx="3060000" cy="2139065"/>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r>
                  <a:rPr kumimoji="1" lang="ja-JP" altLang="en-US" sz="900" b="1" dirty="0">
                    <a:solidFill>
                      <a:prstClr val="black"/>
                    </a:solidFill>
                    <a:latin typeface="Meiryo UI" panose="020B0604030504040204" pitchFamily="50" charset="-128"/>
                    <a:ea typeface="Meiryo UI" panose="020B0604030504040204" pitchFamily="50" charset="-128"/>
                  </a:rPr>
                  <a:t>評価概要　</a:t>
                </a:r>
                <a:r>
                  <a:rPr kumimoji="1" lang="ja-JP" altLang="en-US" sz="900" dirty="0">
                    <a:solidFill>
                      <a:prstClr val="black"/>
                    </a:solidFill>
                    <a:latin typeface="Meiryo UI" panose="020B0604030504040204" pitchFamily="50" charset="-128"/>
                    <a:ea typeface="Meiryo UI" panose="020B0604030504040204" pitchFamily="50" charset="-128"/>
                  </a:rPr>
                  <a:t>計画期間内の数値で評価をした</a:t>
                </a:r>
                <a:r>
                  <a:rPr kumimoji="1" lang="en-US" altLang="ja-JP" sz="900" dirty="0">
                    <a:solidFill>
                      <a:prstClr val="black"/>
                    </a:solidFill>
                    <a:latin typeface="Meiryo UI" panose="020B0604030504040204" pitchFamily="50" charset="-128"/>
                    <a:ea typeface="Meiryo UI" panose="020B0604030504040204" pitchFamily="50" charset="-128"/>
                  </a:rPr>
                  <a:t>13</a:t>
                </a:r>
                <a:r>
                  <a:rPr kumimoji="1" lang="ja-JP" altLang="en-US" sz="900" dirty="0">
                    <a:solidFill>
                      <a:prstClr val="black"/>
                    </a:solidFill>
                    <a:latin typeface="Meiryo UI" panose="020B0604030504040204" pitchFamily="50" charset="-128"/>
                    <a:ea typeface="Meiryo UI" panose="020B0604030504040204" pitchFamily="50" charset="-128"/>
                  </a:rPr>
                  <a:t>項目</a:t>
                </a:r>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成果</a:t>
                </a:r>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　</a:t>
                </a:r>
                <a:endParaRPr kumimoji="1"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よく噛んで食べることに気をつけている府民の割合</a:t>
                </a:r>
              </a:p>
              <a:p>
                <a:r>
                  <a:rPr lang="ja-JP" altLang="en-US" sz="900" dirty="0">
                    <a:solidFill>
                      <a:prstClr val="black"/>
                    </a:solidFill>
                    <a:latin typeface="Meiryo UI" panose="020B0604030504040204" pitchFamily="50" charset="-128"/>
                    <a:ea typeface="Meiryo UI" panose="020B0604030504040204" pitchFamily="50" charset="-128"/>
                  </a:rPr>
                  <a:t> 食育に関心を持っている府民の割合</a:t>
                </a:r>
              </a:p>
              <a:p>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課題</a:t>
                </a:r>
                <a:r>
                  <a:rPr kumimoji="1" lang="en-US" altLang="ja-JP" sz="900" b="1" dirty="0">
                    <a:solidFill>
                      <a:prstClr val="black"/>
                    </a:solidFill>
                    <a:latin typeface="Meiryo UI" panose="020B0604030504040204" pitchFamily="50" charset="-128"/>
                    <a:ea typeface="Meiryo UI" panose="020B0604030504040204" pitchFamily="50" charset="-128"/>
                  </a:rPr>
                  <a:t>】</a:t>
                </a:r>
              </a:p>
              <a:p>
                <a:r>
                  <a:rPr lang="ja-JP" altLang="en-US" sz="9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地域や職場等の所属コミュニティで共食したい人の共食割合</a:t>
                </a:r>
                <a:endParaRPr kumimoji="1"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食育推進に携わるボランティアの増加</a:t>
                </a:r>
                <a:endParaRPr kumimoji="1" lang="ja-JP" altLang="en-US" sz="900" dirty="0">
                  <a:solidFill>
                    <a:prstClr val="black"/>
                  </a:solidFill>
                  <a:latin typeface="Meiryo UI" panose="020B0604030504040204" pitchFamily="50" charset="-128"/>
                  <a:ea typeface="Meiryo UI" panose="020B0604030504040204" pitchFamily="50" charset="-128"/>
                </a:endParaRPr>
              </a:p>
            </p:txBody>
          </p:sp>
        </p:grpSp>
        <p:sp>
          <p:nvSpPr>
            <p:cNvPr id="23" name="正方形/長方形 22">
              <a:extLst>
                <a:ext uri="{FF2B5EF4-FFF2-40B4-BE49-F238E27FC236}">
                  <a16:creationId xmlns:a16="http://schemas.microsoft.com/office/drawing/2014/main" id="{E1E77280-9451-7E19-732F-C8BDD0487B8D}"/>
                </a:ext>
              </a:extLst>
            </p:cNvPr>
            <p:cNvSpPr/>
            <p:nvPr/>
          </p:nvSpPr>
          <p:spPr>
            <a:xfrm>
              <a:off x="6653266" y="623608"/>
              <a:ext cx="3168000" cy="2139065"/>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r>
                <a:rPr lang="ja-JP" altLang="en-US" sz="900" b="1" u="sng" dirty="0">
                  <a:solidFill>
                    <a:prstClr val="black"/>
                  </a:solidFill>
                  <a:latin typeface="Meiryo UI" panose="020B0604030504040204" pitchFamily="50" charset="-128"/>
                  <a:ea typeface="Meiryo UI" panose="020B0604030504040204" pitchFamily="50" charset="-128"/>
                </a:rPr>
                <a:t>１　社会情勢の変化</a:t>
              </a:r>
              <a:endParaRPr lang="en-US" altLang="ja-JP" sz="900" b="1" u="sng" dirty="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食育</a:t>
              </a:r>
              <a:r>
                <a:rPr lang="ja-JP" altLang="en-US" sz="900" dirty="0">
                  <a:solidFill>
                    <a:prstClr val="black"/>
                  </a:solidFill>
                  <a:latin typeface="Meiryo UI" panose="020B0604030504040204" pitchFamily="50" charset="-128"/>
                  <a:ea typeface="Meiryo UI" panose="020B0604030504040204" pitchFamily="50" charset="-128"/>
                </a:rPr>
                <a:t>を通じた持続可能な開発目標（</a:t>
              </a:r>
              <a:r>
                <a:rPr lang="en-US" altLang="ja-JP" sz="900" dirty="0">
                  <a:solidFill>
                    <a:prstClr val="black"/>
                  </a:solidFill>
                  <a:latin typeface="Meiryo UI" panose="020B0604030504040204" pitchFamily="50" charset="-128"/>
                  <a:ea typeface="Meiryo UI" panose="020B0604030504040204" pitchFamily="50" charset="-128"/>
                </a:rPr>
                <a:t>SDGs</a:t>
              </a:r>
              <a:r>
                <a:rPr lang="ja-JP" altLang="en-US" sz="900" dirty="0">
                  <a:solidFill>
                    <a:prstClr val="black"/>
                  </a:solidFill>
                  <a:latin typeface="Meiryo UI" panose="020B0604030504040204" pitchFamily="50" charset="-128"/>
                  <a:ea typeface="Meiryo UI" panose="020B0604030504040204" pitchFamily="50" charset="-128"/>
                </a:rPr>
                <a:t>）への貢献</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新しい生活様式」と社会のデジタル化の進展</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２</a:t>
              </a:r>
              <a:r>
                <a:rPr lang="ja-JP" altLang="en-US" sz="900" b="1" dirty="0">
                  <a:solidFill>
                    <a:prstClr val="black"/>
                  </a:solidFill>
                  <a:latin typeface="Meiryo UI" panose="020B0604030504040204" pitchFamily="50" charset="-128"/>
                  <a:ea typeface="Meiryo UI" panose="020B0604030504040204" pitchFamily="50" charset="-128"/>
                </a:rPr>
                <a:t>　身体状況</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肥満・やせの状況、低栄養傾向者の状況</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３</a:t>
              </a:r>
              <a:r>
                <a:rPr kumimoji="1" lang="ja-JP" altLang="en-US" sz="900" b="1" dirty="0">
                  <a:solidFill>
                    <a:prstClr val="black"/>
                  </a:solidFill>
                  <a:latin typeface="Meiryo UI" panose="020B0604030504040204" pitchFamily="50" charset="-128"/>
                  <a:ea typeface="Meiryo UI" panose="020B0604030504040204" pitchFamily="50" charset="-128"/>
                </a:rPr>
                <a:t>　食生活と歯と口の健康</a:t>
              </a:r>
              <a:endParaRPr kumimoji="1" lang="en-US" altLang="ja-JP" sz="900" b="1" dirty="0">
                <a:solidFill>
                  <a:prstClr val="black"/>
                </a:solidFill>
                <a:latin typeface="Meiryo UI" panose="020B0604030504040204" pitchFamily="50" charset="-128"/>
                <a:ea typeface="Meiryo UI" panose="020B0604030504040204" pitchFamily="50" charset="-128"/>
              </a:endParaRPr>
            </a:p>
            <a:p>
              <a:r>
                <a:rPr kumimoji="1" lang="ja-JP" altLang="en-US"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府民の食生活：栄養バランス、野菜、</a:t>
              </a:r>
              <a:r>
                <a:rPr lang="ja-JP" altLang="en-US" sz="900" u="sng">
                  <a:solidFill>
                    <a:prstClr val="black"/>
                  </a:solidFill>
                  <a:latin typeface="Meiryo UI" panose="020B0604030504040204" pitchFamily="50" charset="-128"/>
                  <a:ea typeface="Meiryo UI" panose="020B0604030504040204" pitchFamily="50" charset="-128"/>
                </a:rPr>
                <a:t>果物</a:t>
              </a:r>
              <a:r>
                <a:rPr lang="ja-JP" altLang="en-US" sz="900">
                  <a:solidFill>
                    <a:prstClr val="black"/>
                  </a:solidFill>
                  <a:latin typeface="Meiryo UI" panose="020B0604030504040204" pitchFamily="50" charset="-128"/>
                  <a:ea typeface="Meiryo UI" panose="020B0604030504040204" pitchFamily="50" charset="-128"/>
                </a:rPr>
                <a:t>、食塩、朝食</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歯と口の健康：咀嚼への意識及び咀嚼良好者の状況</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食をとりまく環境：保育所・学校等、外食等、共食</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４　食の安全安心</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食の安全安心に関する情報発信</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５</a:t>
              </a:r>
              <a:r>
                <a:rPr lang="ja-JP" altLang="en-US" sz="900" b="1" dirty="0">
                  <a:solidFill>
                    <a:prstClr val="black"/>
                  </a:solidFill>
                  <a:latin typeface="Meiryo UI" panose="020B0604030504040204" pitchFamily="50" charset="-128"/>
                  <a:ea typeface="Meiryo UI" panose="020B0604030504040204" pitchFamily="50" charset="-128"/>
                </a:rPr>
                <a:t>　食の生産・流通・消費</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大阪府の農業・漁業の状況</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農産物に対する理解を深める取組み状況</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大阪産（もん）に対する府民のニーズ</a:t>
              </a:r>
              <a:endParaRPr lang="en-US" altLang="ja-JP" sz="900">
                <a:solidFill>
                  <a:prstClr val="black"/>
                </a:solidFill>
                <a:latin typeface="Meiryo UI" panose="020B0604030504040204" pitchFamily="50" charset="-128"/>
                <a:ea typeface="Meiryo UI" panose="020B0604030504040204" pitchFamily="50" charset="-128"/>
              </a:endParaRPr>
            </a:p>
            <a:p>
              <a:r>
                <a:rPr lang="ja-JP" altLang="en-US" sz="900">
                  <a:solidFill>
                    <a:prstClr val="black"/>
                  </a:solidFill>
                  <a:latin typeface="Meiryo UI" panose="020B0604030504040204" pitchFamily="50" charset="-128"/>
                  <a:ea typeface="Meiryo UI" panose="020B0604030504040204" pitchFamily="50" charset="-128"/>
                </a:rPr>
                <a:t>　食品ロスの発生状況、食文化の継承</a:t>
              </a:r>
              <a:endParaRPr lang="en-US" altLang="ja-JP" sz="900">
                <a:solidFill>
                  <a:prstClr val="black"/>
                </a:solidFill>
                <a:latin typeface="Meiryo UI" panose="020B0604030504040204" pitchFamily="50" charset="-128"/>
                <a:ea typeface="Meiryo UI" panose="020B0604030504040204" pitchFamily="50" charset="-128"/>
              </a:endParaRPr>
            </a:p>
          </p:txBody>
        </p:sp>
      </p:grpSp>
      <p:graphicFrame>
        <p:nvGraphicFramePr>
          <p:cNvPr id="17" name="表 17">
            <a:extLst>
              <a:ext uri="{FF2B5EF4-FFF2-40B4-BE49-F238E27FC236}">
                <a16:creationId xmlns:a16="http://schemas.microsoft.com/office/drawing/2014/main" id="{FF6C8088-CC83-33EA-EBAB-43F556ADAABD}"/>
              </a:ext>
            </a:extLst>
          </p:cNvPr>
          <p:cNvGraphicFramePr>
            <a:graphicFrameLocks noGrp="1"/>
          </p:cNvGraphicFramePr>
          <p:nvPr>
            <p:extLst>
              <p:ext uri="{D42A27DB-BD31-4B8C-83A1-F6EECF244321}">
                <p14:modId xmlns:p14="http://schemas.microsoft.com/office/powerpoint/2010/main" val="3003873779"/>
              </p:ext>
            </p:extLst>
          </p:nvPr>
        </p:nvGraphicFramePr>
        <p:xfrm>
          <a:off x="3668477" y="891744"/>
          <a:ext cx="2808000" cy="11684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2895959166"/>
                    </a:ext>
                  </a:extLst>
                </a:gridCol>
                <a:gridCol w="2052000">
                  <a:extLst>
                    <a:ext uri="{9D8B030D-6E8A-4147-A177-3AD203B41FA5}">
                      <a16:colId xmlns:a16="http://schemas.microsoft.com/office/drawing/2014/main" val="1672891153"/>
                    </a:ext>
                  </a:extLst>
                </a:gridCol>
                <a:gridCol w="432000">
                  <a:extLst>
                    <a:ext uri="{9D8B030D-6E8A-4147-A177-3AD203B41FA5}">
                      <a16:colId xmlns:a16="http://schemas.microsoft.com/office/drawing/2014/main" val="1415389539"/>
                    </a:ext>
                  </a:extLst>
                </a:gridCol>
              </a:tblGrid>
              <a:tr h="177809">
                <a:tc>
                  <a:txBody>
                    <a:bodyPr/>
                    <a:lstStyle/>
                    <a:p>
                      <a:pPr algn="ctr">
                        <a:lnSpc>
                          <a:spcPts val="700"/>
                        </a:lnSpc>
                      </a:pPr>
                      <a:r>
                        <a:rPr kumimoji="1" lang="ja-JP" altLang="en-US" sz="800" dirty="0">
                          <a:latin typeface="Meiryo UI" panose="020B0604030504040204" pitchFamily="50" charset="-128"/>
                          <a:ea typeface="Meiryo UI" panose="020B0604030504040204" pitchFamily="50" charset="-128"/>
                        </a:rPr>
                        <a:t>区分</a:t>
                      </a:r>
                    </a:p>
                  </a:txBody>
                  <a:tcPr marL="45720" marR="4572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700"/>
                        </a:lnSpc>
                      </a:pPr>
                      <a:r>
                        <a:rPr kumimoji="1" lang="ja-JP" altLang="en-US" sz="800" dirty="0">
                          <a:latin typeface="Meiryo UI" panose="020B0604030504040204" pitchFamily="50" charset="-128"/>
                          <a:ea typeface="Meiryo UI" panose="020B0604030504040204" pitchFamily="50" charset="-128"/>
                        </a:rPr>
                        <a:t>評価</a:t>
                      </a:r>
                    </a:p>
                  </a:txBody>
                  <a:tcPr marL="45720" marR="4572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700"/>
                        </a:lnSpc>
                      </a:pPr>
                      <a:r>
                        <a:rPr kumimoji="1" lang="ja-JP" altLang="en-US" sz="800" dirty="0">
                          <a:latin typeface="Meiryo UI" panose="020B0604030504040204" pitchFamily="50" charset="-128"/>
                          <a:ea typeface="Meiryo UI" panose="020B0604030504040204" pitchFamily="50" charset="-128"/>
                        </a:rPr>
                        <a:t>項目数</a:t>
                      </a:r>
                    </a:p>
                  </a:txBody>
                  <a:tcPr marL="45720" marR="4572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35962264"/>
                  </a:ext>
                </a:extLst>
              </a:tr>
              <a:tr h="204451">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すでに目標値に達した、または計画終了時点で</a:t>
                      </a:r>
                      <a:endParaRPr lang="en-US" altLang="ja-JP" sz="800" kern="100" dirty="0">
                        <a:effectLst/>
                        <a:latin typeface="Meiryo UI" panose="020B0604030504040204" pitchFamily="50" charset="-128"/>
                        <a:ea typeface="Meiryo UI" panose="020B0604030504040204" pitchFamily="50" charset="-128"/>
                      </a:endParaRPr>
                    </a:p>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目標値に達すると見込まれる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a:latin typeface="Meiryo UI" panose="020B0604030504040204" pitchFamily="50" charset="-128"/>
                          <a:ea typeface="Meiryo UI" panose="020B0604030504040204" pitchFamily="50" charset="-128"/>
                        </a:rPr>
                        <a:t>5</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7727736"/>
                  </a:ext>
                </a:extLst>
              </a:tr>
              <a:tr h="265461">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Ｂ</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計画終了時点で目標値に達する見込みはない</a:t>
                      </a:r>
                      <a:endParaRPr lang="en-US" altLang="ja-JP" sz="800" kern="100" dirty="0">
                        <a:effectLst/>
                        <a:latin typeface="Meiryo UI" panose="020B0604030504040204" pitchFamily="50" charset="-128"/>
                        <a:ea typeface="Meiryo UI" panose="020B0604030504040204" pitchFamily="50" charset="-128"/>
                      </a:endParaRPr>
                    </a:p>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ものの、ベースライン値と比較して改善傾向にある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a:latin typeface="Meiryo UI" panose="020B0604030504040204" pitchFamily="50" charset="-128"/>
                          <a:ea typeface="Meiryo UI" panose="020B0604030504040204" pitchFamily="50" charset="-128"/>
                        </a:rPr>
                        <a:t>4</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3774261"/>
                  </a:ext>
                </a:extLst>
              </a:tr>
              <a:tr h="242035">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Ｃ</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ベースライン値と同程度で、明確な改善傾向も</a:t>
                      </a:r>
                      <a:endParaRPr lang="en-US" altLang="ja-JP" sz="800" kern="100" dirty="0">
                        <a:effectLst/>
                        <a:latin typeface="Meiryo UI" panose="020B0604030504040204" pitchFamily="50" charset="-128"/>
                        <a:ea typeface="Meiryo UI" panose="020B0604030504040204" pitchFamily="50" charset="-128"/>
                      </a:endParaRPr>
                    </a:p>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悪化傾向もみられない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a:latin typeface="Meiryo UI" panose="020B0604030504040204" pitchFamily="50" charset="-128"/>
                          <a:ea typeface="Meiryo UI" panose="020B0604030504040204" pitchFamily="50" charset="-128"/>
                        </a:rPr>
                        <a:t>2</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536827"/>
                  </a:ext>
                </a:extLst>
              </a:tr>
              <a:tr h="177809">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ベースライン値よりも悪化している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dirty="0">
                          <a:latin typeface="Meiryo UI" panose="020B0604030504040204" pitchFamily="50" charset="-128"/>
                          <a:ea typeface="Meiryo UI" panose="020B0604030504040204" pitchFamily="50" charset="-128"/>
                        </a:rPr>
                        <a:t>2</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5153182"/>
                  </a:ext>
                </a:extLst>
              </a:tr>
            </a:tbl>
          </a:graphicData>
        </a:graphic>
      </p:graphicFrame>
      <p:sp>
        <p:nvSpPr>
          <p:cNvPr id="21" name="正方形/長方形 20">
            <a:extLst>
              <a:ext uri="{FF2B5EF4-FFF2-40B4-BE49-F238E27FC236}">
                <a16:creationId xmlns:a16="http://schemas.microsoft.com/office/drawing/2014/main" id="{99BE03A0-CAD6-0258-F880-B232D4B7C1BF}"/>
              </a:ext>
            </a:extLst>
          </p:cNvPr>
          <p:cNvSpPr/>
          <p:nvPr/>
        </p:nvSpPr>
        <p:spPr>
          <a:xfrm>
            <a:off x="6662978" y="477198"/>
            <a:ext cx="2160000"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900" dirty="0">
                <a:solidFill>
                  <a:schemeClr val="bg1"/>
                </a:solidFill>
                <a:latin typeface="ＭＳ Ｐゴシック" panose="020B0600070205080204" pitchFamily="50" charset="-128"/>
                <a:ea typeface="ＭＳ Ｐゴシック" panose="020B0600070205080204" pitchFamily="50" charset="-128"/>
              </a:rPr>
              <a:t> </a:t>
            </a:r>
            <a:r>
              <a:rPr lang="ja-JP" altLang="en-US" sz="900" dirty="0">
                <a:solidFill>
                  <a:schemeClr val="bg1"/>
                </a:solidFill>
                <a:latin typeface="ＭＳ Ｐゴシック" panose="020B0600070205080204" pitchFamily="50" charset="-128"/>
                <a:ea typeface="ＭＳ Ｐゴシック" panose="020B060007020508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rPr>
              <a:t>第</a:t>
            </a:r>
            <a:r>
              <a:rPr lang="en-US" altLang="ja-JP" sz="1000" b="1" dirty="0">
                <a:solidFill>
                  <a:schemeClr val="tx1"/>
                </a:solidFill>
                <a:latin typeface="Meiryo UI" panose="020B0604030504040204" pitchFamily="50" charset="-128"/>
                <a:ea typeface="Meiryo UI" panose="020B0604030504040204" pitchFamily="50" charset="-128"/>
              </a:rPr>
              <a:t>3</a:t>
            </a:r>
            <a:r>
              <a:rPr lang="ja-JP" altLang="en-US" sz="1000" b="1" dirty="0">
                <a:solidFill>
                  <a:schemeClr val="tx1"/>
                </a:solidFill>
                <a:latin typeface="Meiryo UI" panose="020B0604030504040204" pitchFamily="50" charset="-128"/>
                <a:ea typeface="Meiryo UI" panose="020B0604030504040204" pitchFamily="50" charset="-128"/>
              </a:rPr>
              <a:t>章　</a:t>
            </a:r>
            <a:r>
              <a:rPr lang="ja-JP" altLang="en-US" sz="1000" dirty="0">
                <a:solidFill>
                  <a:schemeClr val="tx1"/>
                </a:solidFill>
                <a:latin typeface="Meiryo UI" panose="020B0604030504040204" pitchFamily="50" charset="-128"/>
                <a:ea typeface="Meiryo UI" panose="020B0604030504040204" pitchFamily="50" charset="-128"/>
              </a:rPr>
              <a:t>府民の食育をめぐる現状と課題</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30" name="表 30">
            <a:extLst>
              <a:ext uri="{FF2B5EF4-FFF2-40B4-BE49-F238E27FC236}">
                <a16:creationId xmlns:a16="http://schemas.microsoft.com/office/drawing/2014/main" id="{257D2231-94EB-84B6-E9D1-E4CB6DCD3F2A}"/>
              </a:ext>
            </a:extLst>
          </p:cNvPr>
          <p:cNvGraphicFramePr>
            <a:graphicFrameLocks noGrp="1"/>
          </p:cNvGraphicFramePr>
          <p:nvPr>
            <p:extLst>
              <p:ext uri="{D42A27DB-BD31-4B8C-83A1-F6EECF244321}">
                <p14:modId xmlns:p14="http://schemas.microsoft.com/office/powerpoint/2010/main" val="4214689406"/>
              </p:ext>
            </p:extLst>
          </p:nvPr>
        </p:nvGraphicFramePr>
        <p:xfrm>
          <a:off x="65185" y="3832289"/>
          <a:ext cx="9792000" cy="2747052"/>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3176633737"/>
                    </a:ext>
                  </a:extLst>
                </a:gridCol>
                <a:gridCol w="3636000">
                  <a:extLst>
                    <a:ext uri="{9D8B030D-6E8A-4147-A177-3AD203B41FA5}">
                      <a16:colId xmlns:a16="http://schemas.microsoft.com/office/drawing/2014/main" val="3214850168"/>
                    </a:ext>
                  </a:extLst>
                </a:gridCol>
                <a:gridCol w="2484000">
                  <a:extLst>
                    <a:ext uri="{9D8B030D-6E8A-4147-A177-3AD203B41FA5}">
                      <a16:colId xmlns:a16="http://schemas.microsoft.com/office/drawing/2014/main" val="1275653366"/>
                    </a:ext>
                  </a:extLst>
                </a:gridCol>
                <a:gridCol w="576000">
                  <a:extLst>
                    <a:ext uri="{9D8B030D-6E8A-4147-A177-3AD203B41FA5}">
                      <a16:colId xmlns:a16="http://schemas.microsoft.com/office/drawing/2014/main" val="2887274852"/>
                    </a:ext>
                  </a:extLst>
                </a:gridCol>
                <a:gridCol w="864000">
                  <a:extLst>
                    <a:ext uri="{9D8B030D-6E8A-4147-A177-3AD203B41FA5}">
                      <a16:colId xmlns:a16="http://schemas.microsoft.com/office/drawing/2014/main" val="1588302368"/>
                    </a:ext>
                  </a:extLst>
                </a:gridCol>
              </a:tblGrid>
              <a:tr h="230526">
                <a:tc gridSpan="5">
                  <a:txBody>
                    <a:bodyPr/>
                    <a:lstStyle/>
                    <a:p>
                      <a:pPr algn="l">
                        <a:lnSpc>
                          <a:spcPct val="100000"/>
                        </a:lnSpc>
                      </a:pPr>
                      <a:r>
                        <a:rPr kumimoji="1" lang="en-US" altLang="ja-JP" sz="900" b="1"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基本方針</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　健康的な食生活の実践と食に関する理解の促進</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lnL w="3175" cap="flat" cmpd="sng" algn="ctr">
                      <a:solidFill>
                        <a:schemeClr val="tx1"/>
                      </a:solidFill>
                      <a:prstDash val="solid"/>
                      <a:round/>
                      <a:headEnd type="none" w="med" len="med"/>
                      <a:tailEnd type="none" w="med" len="med"/>
                    </a:lnL>
                  </a:tcPr>
                </a:tc>
                <a:tc hMerge="1">
                  <a:txBody>
                    <a:bodyPr/>
                    <a:lstStyle/>
                    <a:p>
                      <a:pPr algn="ct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328615"/>
                  </a:ext>
                </a:extLst>
              </a:tr>
              <a:tr h="230526">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府民の行動目標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具体的な取組み</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主な取組みの目標</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現状値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目標値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77817604"/>
                  </a:ext>
                </a:extLst>
              </a:tr>
              <a:tr h="230526">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▶健康的な食生活の実践の促進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nSpc>
                          <a:spcPct val="100000"/>
                        </a:lnSpc>
                      </a:pPr>
                      <a:r>
                        <a:rPr kumimoji="1" lang="ja-JP" altLang="en-US" sz="900" u="none" dirty="0">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家庭での健康的な食生活の実践を促す取組み</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・多様な暮らしに対応した豊かな食体験につながる取組み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地域等での共食の推進</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子ども食堂への支援</a:t>
                      </a:r>
                      <a:r>
                        <a:rPr kumimoji="1" lang="en-US" altLang="ja-JP" sz="900" u="none" dirty="0">
                          <a:solidFill>
                            <a:schemeClr val="tx1"/>
                          </a:solidFill>
                          <a:latin typeface="Meiryo UI" panose="020B0604030504040204" pitchFamily="50" charset="-128"/>
                          <a:ea typeface="Meiryo UI" panose="020B0604030504040204" pitchFamily="50" charset="-128"/>
                        </a:rPr>
                        <a:t>/</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身近な地域で相談できる体制の推進</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a:t>
                      </a:r>
                      <a:r>
                        <a:rPr kumimoji="1" lang="ja-JP" altLang="en-US" sz="900" u="sng" dirty="0">
                          <a:solidFill>
                            <a:schemeClr val="tx1"/>
                          </a:solidFill>
                          <a:latin typeface="Meiryo UI" panose="020B0604030504040204" pitchFamily="50" charset="-128"/>
                          <a:ea typeface="Meiryo UI" panose="020B0604030504040204" pitchFamily="50" charset="-128"/>
                        </a:rPr>
                        <a:t>社会の変化に即した新しい食育の推進</a:t>
                      </a:r>
                      <a:endParaRPr kumimoji="1" lang="en-US" altLang="ja-JP" sz="900" u="sng"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自然に健康になれる食環境の整備</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デジタル化に対応する食育の推進</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・食品関連事業者等との連携による健康的な食生活の実践を促す取組み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外食や中食、給食施設における取組み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健康づくりに役立つ食品表示の活用を促す取組み</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・ライフステージに応じた取組み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保育所・認定こども園・幼稚園における取組み</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小</a:t>
                      </a:r>
                      <a:r>
                        <a:rPr kumimoji="1" lang="ja-JP" altLang="en-US" sz="900" u="none">
                          <a:solidFill>
                            <a:schemeClr val="tx1"/>
                          </a:solidFill>
                          <a:latin typeface="Meiryo UI" panose="020B0604030504040204" pitchFamily="50" charset="-128"/>
                          <a:ea typeface="Meiryo UI" panose="020B0604030504040204" pitchFamily="50" charset="-128"/>
                        </a:rPr>
                        <a:t>・中学校等に</a:t>
                      </a:r>
                      <a:r>
                        <a:rPr kumimoji="1" lang="ja-JP" altLang="en-US" sz="900" u="none" dirty="0">
                          <a:solidFill>
                            <a:schemeClr val="tx1"/>
                          </a:solidFill>
                          <a:latin typeface="Meiryo UI" panose="020B0604030504040204" pitchFamily="50" charset="-128"/>
                          <a:ea typeface="Meiryo UI" panose="020B0604030504040204" pitchFamily="50" charset="-128"/>
                        </a:rPr>
                        <a:t>おける取組み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高等学校等における取組み</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大学や職場等における取組み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高齢者の低栄養予防のため</a:t>
                      </a:r>
                      <a:r>
                        <a:rPr kumimoji="1" lang="ja-JP" altLang="en-US" sz="900" u="none">
                          <a:solidFill>
                            <a:schemeClr val="tx1"/>
                          </a:solidFill>
                          <a:latin typeface="Meiryo UI" panose="020B0604030504040204" pitchFamily="50" charset="-128"/>
                          <a:ea typeface="Meiryo UI" panose="020B0604030504040204" pitchFamily="50" charset="-128"/>
                        </a:rPr>
                        <a:t>の取組み</a:t>
                      </a:r>
                      <a:endParaRPr kumimoji="1" lang="en-US" altLang="ja-JP" sz="900" u="none">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a:solidFill>
                            <a:schemeClr val="tx1"/>
                          </a:solidFill>
                          <a:latin typeface="Meiryo UI" panose="020B0604030504040204" pitchFamily="50" charset="-128"/>
                          <a:ea typeface="Meiryo UI" panose="020B0604030504040204" pitchFamily="50" charset="-128"/>
                        </a:rPr>
                        <a:t>　</a:t>
                      </a:r>
                      <a:r>
                        <a:rPr kumimoji="1" lang="en-US" altLang="ja-JP" sz="900" u="none">
                          <a:solidFill>
                            <a:schemeClr val="tx1"/>
                          </a:solidFill>
                          <a:latin typeface="Meiryo UI" panose="020B0604030504040204" pitchFamily="50" charset="-128"/>
                          <a:ea typeface="Meiryo UI" panose="020B0604030504040204" pitchFamily="50" charset="-128"/>
                        </a:rPr>
                        <a:t>/</a:t>
                      </a:r>
                      <a:r>
                        <a:rPr kumimoji="1" lang="ja-JP" altLang="en-US" sz="900" u="sng" dirty="0">
                          <a:solidFill>
                            <a:schemeClr val="tx1"/>
                          </a:solidFill>
                          <a:latin typeface="Meiryo UI" panose="020B0604030504040204" pitchFamily="50" charset="-128"/>
                          <a:ea typeface="Meiryo UI" panose="020B0604030504040204" pitchFamily="50" charset="-128"/>
                        </a:rPr>
                        <a:t>ライフコースアプローチを踏まえた取組み</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・歯と口の健康づくりの取組み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a:t>
                      </a:r>
                      <a:r>
                        <a:rPr kumimoji="1" lang="ja-JP" altLang="en-US" sz="900" u="sng" dirty="0">
                          <a:solidFill>
                            <a:schemeClr val="tx1"/>
                          </a:solidFill>
                          <a:latin typeface="Meiryo UI" panose="020B0604030504040204" pitchFamily="50" charset="-128"/>
                          <a:ea typeface="Meiryo UI" panose="020B0604030504040204" pitchFamily="50" charset="-128"/>
                        </a:rPr>
                        <a:t>災害時に備えた食育の推進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・栄養バランスのとれた食生活を実践する</a:t>
                      </a:r>
                      <a:r>
                        <a:rPr kumimoji="1" lang="ja-JP" altLang="en-US" sz="900">
                          <a:latin typeface="Meiryo UI" panose="020B0604030504040204" pitchFamily="50" charset="-128"/>
                          <a:ea typeface="Meiryo UI" panose="020B0604030504040204" pitchFamily="50" charset="-128"/>
                        </a:rPr>
                        <a:t>府民の</a:t>
                      </a:r>
                      <a:endParaRPr kumimoji="1" lang="en-US" altLang="ja-JP" sz="90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　割合</a:t>
                      </a:r>
                      <a:r>
                        <a:rPr kumimoji="1" lang="ja-JP" altLang="en-US" sz="900" dirty="0">
                          <a:latin typeface="Meiryo UI" panose="020B0604030504040204" pitchFamily="50" charset="-128"/>
                          <a:ea typeface="Meiryo UI" panose="020B0604030504040204" pitchFamily="50" charset="-128"/>
                        </a:rPr>
                        <a:t>の増加</a:t>
                      </a:r>
                    </a:p>
                    <a:p>
                      <a:pPr algn="l">
                        <a:lnSpc>
                          <a:spcPct val="100000"/>
                        </a:lnSpc>
                      </a:pPr>
                      <a:r>
                        <a:rPr kumimoji="1" lang="ja-JP" altLang="en-US" sz="900" dirty="0">
                          <a:latin typeface="Meiryo UI" panose="020B0604030504040204" pitchFamily="50" charset="-128"/>
                          <a:ea typeface="Meiryo UI" panose="020B0604030504040204" pitchFamily="50" charset="-128"/>
                        </a:rPr>
                        <a:t>・朝食を欠食する府民の割合</a:t>
                      </a:r>
                      <a:r>
                        <a:rPr kumimoji="1" lang="ja-JP" altLang="en-US" sz="900">
                          <a:latin typeface="Meiryo UI" panose="020B0604030504040204" pitchFamily="50" charset="-128"/>
                          <a:ea typeface="Meiryo UI" panose="020B0604030504040204" pitchFamily="50" charset="-128"/>
                        </a:rPr>
                        <a:t>の減少</a:t>
                      </a:r>
                      <a:r>
                        <a:rPr kumimoji="1" lang="ja-JP" altLang="en-US" sz="800">
                          <a:latin typeface="Meiryo UI" panose="020B0604030504040204" pitchFamily="50" charset="-128"/>
                          <a:ea typeface="Meiryo UI" panose="020B0604030504040204" pitchFamily="50" charset="-128"/>
                        </a:rPr>
                        <a:t>（</a:t>
                      </a:r>
                      <a:r>
                        <a:rPr kumimoji="1" lang="en-US" altLang="ja-JP" sz="800">
                          <a:latin typeface="Meiryo UI" panose="020B0604030504040204" pitchFamily="50" charset="-128"/>
                          <a:ea typeface="Meiryo UI" panose="020B0604030504040204" pitchFamily="50" charset="-128"/>
                        </a:rPr>
                        <a:t>20-30</a:t>
                      </a:r>
                      <a:r>
                        <a:rPr kumimoji="1" lang="ja-JP" altLang="en-US" sz="800">
                          <a:latin typeface="Meiryo UI" panose="020B0604030504040204" pitchFamily="50" charset="-128"/>
                          <a:ea typeface="Meiryo UI" panose="020B0604030504040204" pitchFamily="50" charset="-128"/>
                        </a:rPr>
                        <a:t>歳代）</a:t>
                      </a:r>
                      <a:endParaRPr kumimoji="1" lang="ja-JP" altLang="en-US" sz="8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・野菜摂取量</a:t>
                      </a:r>
                      <a:r>
                        <a:rPr kumimoji="1" lang="ja-JP" altLang="en-US" sz="900">
                          <a:latin typeface="Meiryo UI" panose="020B0604030504040204" pitchFamily="50" charset="-128"/>
                          <a:ea typeface="Meiryo UI" panose="020B0604030504040204" pitchFamily="50" charset="-128"/>
                        </a:rPr>
                        <a:t>の増加</a:t>
                      </a:r>
                      <a:r>
                        <a:rPr kumimoji="1" lang="ja-JP" altLang="en-US" sz="800">
                          <a:latin typeface="Meiryo UI" panose="020B0604030504040204" pitchFamily="50" charset="-128"/>
                          <a:ea typeface="Meiryo UI" panose="020B0604030504040204" pitchFamily="50" charset="-128"/>
                        </a:rPr>
                        <a:t>（</a:t>
                      </a:r>
                      <a:r>
                        <a:rPr kumimoji="1" lang="en-US" altLang="ja-JP" sz="800">
                          <a:latin typeface="Meiryo UI" panose="020B0604030504040204" pitchFamily="50" charset="-128"/>
                          <a:ea typeface="Meiryo UI" panose="020B0604030504040204" pitchFamily="50" charset="-128"/>
                        </a:rPr>
                        <a:t>20</a:t>
                      </a:r>
                      <a:r>
                        <a:rPr kumimoji="1" lang="ja-JP" altLang="en-US" sz="800">
                          <a:latin typeface="Meiryo UI" panose="020B0604030504040204" pitchFamily="50" charset="-128"/>
                          <a:ea typeface="Meiryo UI" panose="020B0604030504040204" pitchFamily="50" charset="-128"/>
                        </a:rPr>
                        <a:t>歳以上）</a:t>
                      </a:r>
                      <a:endParaRPr kumimoji="1" lang="en-US" altLang="ja-JP" sz="800" dirty="0">
                        <a:latin typeface="Meiryo UI" panose="020B0604030504040204" pitchFamily="50" charset="-128"/>
                        <a:ea typeface="Meiryo UI" panose="020B0604030504040204" pitchFamily="50" charset="-128"/>
                      </a:endParaRPr>
                    </a:p>
                    <a:p>
                      <a:pPr marL="0" marR="0" lvl="0" indent="0" algn="l" defTabSz="914436"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果物摂取量</a:t>
                      </a:r>
                      <a:r>
                        <a:rPr kumimoji="1" lang="ja-JP" altLang="en-US" sz="900" u="sng">
                          <a:latin typeface="Meiryo UI" panose="020B0604030504040204" pitchFamily="50" charset="-128"/>
                          <a:ea typeface="Meiryo UI" panose="020B0604030504040204" pitchFamily="50" charset="-128"/>
                        </a:rPr>
                        <a:t>の増加</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歳以上）</a:t>
                      </a:r>
                      <a:endParaRPr kumimoji="1" lang="ja-JP" altLang="en-US" sz="900" u="sng"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・食塩摂取量</a:t>
                      </a:r>
                      <a:r>
                        <a:rPr kumimoji="1" lang="ja-JP" altLang="en-US" sz="900">
                          <a:latin typeface="Meiryo UI" panose="020B0604030504040204" pitchFamily="50" charset="-128"/>
                          <a:ea typeface="Meiryo UI" panose="020B0604030504040204" pitchFamily="50" charset="-128"/>
                        </a:rPr>
                        <a:t>の減少</a:t>
                      </a:r>
                      <a:r>
                        <a:rPr kumimoji="1" lang="ja-JP" altLang="en-US" sz="800">
                          <a:latin typeface="Meiryo UI" panose="020B0604030504040204" pitchFamily="50" charset="-128"/>
                          <a:ea typeface="Meiryo UI" panose="020B0604030504040204" pitchFamily="50" charset="-128"/>
                        </a:rPr>
                        <a:t>（</a:t>
                      </a:r>
                      <a:r>
                        <a:rPr kumimoji="1" lang="en-US" altLang="ja-JP" sz="800">
                          <a:latin typeface="Meiryo UI" panose="020B0604030504040204" pitchFamily="50" charset="-128"/>
                          <a:ea typeface="Meiryo UI" panose="020B0604030504040204" pitchFamily="50" charset="-128"/>
                        </a:rPr>
                        <a:t>20</a:t>
                      </a:r>
                      <a:r>
                        <a:rPr kumimoji="1" lang="ja-JP" altLang="en-US" sz="800">
                          <a:latin typeface="Meiryo UI" panose="020B0604030504040204" pitchFamily="50" charset="-128"/>
                          <a:ea typeface="Meiryo UI" panose="020B0604030504040204" pitchFamily="50" charset="-128"/>
                        </a:rPr>
                        <a:t>歳以上）</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・よく噛んで食べることに気を付けている</a:t>
                      </a:r>
                      <a:r>
                        <a:rPr kumimoji="1" lang="ja-JP" altLang="en-US" sz="900">
                          <a:latin typeface="Meiryo UI" panose="020B0604030504040204" pitchFamily="50" charset="-128"/>
                          <a:ea typeface="Meiryo UI" panose="020B0604030504040204" pitchFamily="50" charset="-128"/>
                        </a:rPr>
                        <a:t>府民の</a:t>
                      </a:r>
                      <a:endParaRPr kumimoji="1" lang="en-US" altLang="ja-JP" sz="90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　割合</a:t>
                      </a:r>
                      <a:r>
                        <a:rPr kumimoji="1" lang="ja-JP" altLang="en-US" sz="900" dirty="0">
                          <a:latin typeface="Meiryo UI" panose="020B0604030504040204" pitchFamily="50" charset="-128"/>
                          <a:ea typeface="Meiryo UI" panose="020B0604030504040204" pitchFamily="50" charset="-128"/>
                        </a:rPr>
                        <a:t>の増加</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小・中学校で栄養教諭等による食に関する</a:t>
                      </a:r>
                      <a:r>
                        <a:rPr kumimoji="1" lang="ja-JP" altLang="en-US" sz="900" u="sng">
                          <a:latin typeface="Meiryo UI" panose="020B0604030504040204" pitchFamily="50" charset="-128"/>
                          <a:ea typeface="Meiryo UI" panose="020B0604030504040204" pitchFamily="50" charset="-128"/>
                        </a:rPr>
                        <a:t>指導の</a:t>
                      </a:r>
                      <a:endParaRPr kumimoji="1" lang="en-US" altLang="ja-JP" sz="900" u="sng">
                        <a:latin typeface="Meiryo UI" panose="020B0604030504040204" pitchFamily="50" charset="-128"/>
                        <a:ea typeface="Meiryo UI" panose="020B0604030504040204" pitchFamily="50" charset="-128"/>
                      </a:endParaRPr>
                    </a:p>
                    <a:p>
                      <a:pPr algn="l">
                        <a:lnSpc>
                          <a:spcPct val="100000"/>
                        </a:lnSpc>
                      </a:pPr>
                      <a:r>
                        <a:rPr kumimoji="1" lang="ja-JP" altLang="en-US" sz="900" u="none">
                          <a:latin typeface="Meiryo UI" panose="020B0604030504040204" pitchFamily="50" charset="-128"/>
                          <a:ea typeface="Meiryo UI" panose="020B0604030504040204" pitchFamily="50" charset="-128"/>
                        </a:rPr>
                        <a:t>　</a:t>
                      </a:r>
                      <a:r>
                        <a:rPr kumimoji="1" lang="en-US" altLang="ja-JP" sz="900" u="sng">
                          <a:latin typeface="Meiryo UI" panose="020B0604030504040204" pitchFamily="50" charset="-128"/>
                          <a:ea typeface="Meiryo UI" panose="020B0604030504040204" pitchFamily="50" charset="-128"/>
                        </a:rPr>
                        <a:t>1</a:t>
                      </a:r>
                      <a:r>
                        <a:rPr kumimoji="1" lang="ja-JP" altLang="en-US" sz="900" u="sng" dirty="0">
                          <a:latin typeface="Meiryo UI" panose="020B0604030504040204" pitchFamily="50" charset="-128"/>
                          <a:ea typeface="Meiryo UI" panose="020B0604030504040204" pitchFamily="50" charset="-128"/>
                        </a:rPr>
                        <a:t>校</a:t>
                      </a:r>
                      <a:r>
                        <a:rPr kumimoji="1" lang="ja-JP" altLang="en-US" sz="900" u="sng">
                          <a:latin typeface="Meiryo UI" panose="020B0604030504040204" pitchFamily="50" charset="-128"/>
                          <a:ea typeface="Meiryo UI" panose="020B0604030504040204" pitchFamily="50" charset="-128"/>
                        </a:rPr>
                        <a:t>あたりの年間</a:t>
                      </a:r>
                      <a:r>
                        <a:rPr kumimoji="1" lang="ja-JP" altLang="en-US" sz="900" u="sng" dirty="0">
                          <a:latin typeface="Meiryo UI" panose="020B0604030504040204" pitchFamily="50" charset="-128"/>
                          <a:ea typeface="Meiryo UI" panose="020B0604030504040204" pitchFamily="50" charset="-128"/>
                        </a:rPr>
                        <a:t>平均取組回数</a:t>
                      </a:r>
                      <a:endParaRPr kumimoji="1" lang="en-US" altLang="ja-JP" sz="900" u="sng"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V.O.S.</a:t>
                      </a:r>
                      <a:r>
                        <a:rPr kumimoji="1" lang="ja-JP" altLang="en-US" sz="900" dirty="0">
                          <a:latin typeface="Meiryo UI" panose="020B0604030504040204" pitchFamily="50" charset="-128"/>
                          <a:ea typeface="Meiryo UI" panose="020B0604030504040204" pitchFamily="50" charset="-128"/>
                        </a:rPr>
                        <a:t>メニューロゴマーク使用承認件数</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・朝食</a:t>
                      </a:r>
                      <a:r>
                        <a:rPr kumimoji="1" lang="ja-JP" altLang="en-US" sz="900" dirty="0">
                          <a:latin typeface="Meiryo UI" panose="020B0604030504040204" pitchFamily="50" charset="-128"/>
                          <a:ea typeface="Meiryo UI" panose="020B0604030504040204" pitchFamily="50" charset="-128"/>
                        </a:rPr>
                        <a:t>又は夕食を家族と一緒に食べる「共食」の回数</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u="none" dirty="0">
                          <a:latin typeface="Meiryo UI" panose="020B0604030504040204" pitchFamily="50" charset="-128"/>
                          <a:ea typeface="Meiryo UI" panose="020B0604030504040204" pitchFamily="50" charset="-128"/>
                        </a:rPr>
                        <a:t>・</a:t>
                      </a:r>
                      <a:r>
                        <a:rPr kumimoji="1" lang="ja-JP" altLang="en-US" sz="900" u="sng">
                          <a:latin typeface="Meiryo UI" panose="020B0604030504040204" pitchFamily="50" charset="-128"/>
                          <a:ea typeface="Meiryo UI" panose="020B0604030504040204" pitchFamily="50" charset="-128"/>
                        </a:rPr>
                        <a:t>地域</a:t>
                      </a:r>
                      <a:r>
                        <a:rPr kumimoji="1" lang="ja-JP" altLang="en-US" sz="900" u="sng" dirty="0">
                          <a:latin typeface="Meiryo UI" panose="020B0604030504040204" pitchFamily="50" charset="-128"/>
                          <a:ea typeface="Meiryo UI" panose="020B0604030504040204" pitchFamily="50" charset="-128"/>
                        </a:rPr>
                        <a:t>や職場等の所属コミュニティで「共食</a:t>
                      </a:r>
                      <a:r>
                        <a:rPr kumimoji="1" lang="ja-JP" altLang="en-US" sz="900" u="sng">
                          <a:latin typeface="Meiryo UI" panose="020B0604030504040204" pitchFamily="50" charset="-128"/>
                          <a:ea typeface="Meiryo UI" panose="020B0604030504040204" pitchFamily="50" charset="-128"/>
                        </a:rPr>
                        <a:t>」する割合</a:t>
                      </a:r>
                      <a:endParaRPr kumimoji="1" lang="ja-JP" altLang="en-US" sz="900" u="sng"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r">
                        <a:lnSpc>
                          <a:spcPct val="100000"/>
                        </a:lnSpc>
                      </a:pPr>
                      <a:r>
                        <a:rPr kumimoji="1" lang="en-US" altLang="ja-JP" sz="900" u="none">
                          <a:latin typeface="Meiryo UI" panose="020B0604030504040204" pitchFamily="50" charset="-128"/>
                          <a:ea typeface="Meiryo UI" panose="020B0604030504040204" pitchFamily="50" charset="-128"/>
                        </a:rPr>
                        <a:t>49.6%</a:t>
                      </a: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24.8%</a:t>
                      </a:r>
                    </a:p>
                    <a:p>
                      <a:pPr algn="r">
                        <a:lnSpc>
                          <a:spcPct val="100000"/>
                        </a:lnSpc>
                      </a:pPr>
                      <a:r>
                        <a:rPr kumimoji="1" lang="en-US" altLang="ja-JP" sz="900" u="none">
                          <a:latin typeface="Meiryo UI" panose="020B0604030504040204" pitchFamily="50" charset="-128"/>
                          <a:ea typeface="Meiryo UI" panose="020B0604030504040204" pitchFamily="50" charset="-128"/>
                        </a:rPr>
                        <a:t>256</a:t>
                      </a:r>
                      <a:r>
                        <a:rPr kumimoji="1" lang="ja-JP" altLang="en-US" sz="900" u="none">
                          <a:latin typeface="Meiryo UI" panose="020B0604030504040204" pitchFamily="50" charset="-128"/>
                          <a:ea typeface="Meiryo UI" panose="020B0604030504040204" pitchFamily="50" charset="-128"/>
                        </a:rPr>
                        <a:t>ｇ</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91.1g</a:t>
                      </a:r>
                    </a:p>
                    <a:p>
                      <a:pPr algn="r">
                        <a:lnSpc>
                          <a:spcPct val="100000"/>
                        </a:lnSpc>
                      </a:pPr>
                      <a:r>
                        <a:rPr kumimoji="1" lang="en-US" altLang="ja-JP" sz="900" u="none">
                          <a:latin typeface="Meiryo UI" panose="020B0604030504040204" pitchFamily="50" charset="-128"/>
                          <a:ea typeface="Meiryo UI" panose="020B0604030504040204" pitchFamily="50" charset="-128"/>
                        </a:rPr>
                        <a:t>9.7</a:t>
                      </a:r>
                      <a:r>
                        <a:rPr kumimoji="1" lang="ja-JP" altLang="en-US" sz="900" u="none">
                          <a:latin typeface="Meiryo UI" panose="020B0604030504040204" pitchFamily="50" charset="-128"/>
                          <a:ea typeface="Meiryo UI" panose="020B0604030504040204" pitchFamily="50" charset="-128"/>
                        </a:rPr>
                        <a:t>ｇ</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64.7%</a:t>
                      </a: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88</a:t>
                      </a:r>
                      <a:r>
                        <a:rPr kumimoji="1" lang="ja-JP" altLang="en-US" sz="900" u="none">
                          <a:latin typeface="Meiryo UI" panose="020B0604030504040204" pitchFamily="50" charset="-128"/>
                          <a:ea typeface="Meiryo UI" panose="020B0604030504040204" pitchFamily="50" charset="-128"/>
                        </a:rPr>
                        <a:t>回</a:t>
                      </a:r>
                      <a:endParaRPr kumimoji="1" lang="en-US" altLang="ja-JP" sz="900" u="none">
                        <a:latin typeface="Meiryo UI" panose="020B0604030504040204" pitchFamily="50" charset="-128"/>
                        <a:ea typeface="Meiryo UI" panose="020B0604030504040204" pitchFamily="50" charset="-128"/>
                      </a:endParaRP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791</a:t>
                      </a:r>
                      <a:r>
                        <a:rPr kumimoji="1" lang="ja-JP" altLang="en-US" sz="900" u="none">
                          <a:latin typeface="Meiryo UI" panose="020B0604030504040204" pitchFamily="50" charset="-128"/>
                          <a:ea typeface="Meiryo UI" panose="020B0604030504040204" pitchFamily="50" charset="-128"/>
                        </a:rPr>
                        <a:t>件</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ja-JP" altLang="en-US" sz="900" u="none">
                          <a:latin typeface="Meiryo UI" panose="020B0604030504040204" pitchFamily="50" charset="-128"/>
                          <a:ea typeface="Meiryo UI" panose="020B0604030504040204" pitchFamily="50" charset="-128"/>
                        </a:rPr>
                        <a:t>週</a:t>
                      </a:r>
                      <a:r>
                        <a:rPr kumimoji="1" lang="en-US" altLang="ja-JP" sz="900" u="none">
                          <a:latin typeface="Meiryo UI" panose="020B0604030504040204" pitchFamily="50" charset="-128"/>
                          <a:ea typeface="Meiryo UI" panose="020B0604030504040204" pitchFamily="50" charset="-128"/>
                        </a:rPr>
                        <a:t>9.6</a:t>
                      </a:r>
                      <a:r>
                        <a:rPr kumimoji="1" lang="ja-JP" altLang="en-US" sz="900" u="none">
                          <a:latin typeface="Meiryo UI" panose="020B0604030504040204" pitchFamily="50" charset="-128"/>
                          <a:ea typeface="Meiryo UI" panose="020B0604030504040204" pitchFamily="50" charset="-128"/>
                        </a:rPr>
                        <a:t>回</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29.6%</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r">
                        <a:lnSpc>
                          <a:spcPct val="100000"/>
                        </a:lnSpc>
                      </a:pPr>
                      <a:r>
                        <a:rPr kumimoji="1" lang="en-US" altLang="ja-JP" sz="900" u="sng">
                          <a:latin typeface="Meiryo UI" panose="020B0604030504040204" pitchFamily="50" charset="-128"/>
                          <a:ea typeface="Meiryo UI" panose="020B0604030504040204" pitchFamily="50" charset="-128"/>
                        </a:rPr>
                        <a:t>60%</a:t>
                      </a:r>
                      <a:r>
                        <a:rPr kumimoji="1" lang="ja-JP" altLang="en-US" sz="900" u="sng">
                          <a:latin typeface="Meiryo UI" panose="020B0604030504040204" pitchFamily="50" charset="-128"/>
                          <a:ea typeface="Meiryo UI" panose="020B0604030504040204" pitchFamily="50" charset="-128"/>
                        </a:rPr>
                        <a:t>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15%</a:t>
                      </a:r>
                      <a:r>
                        <a:rPr kumimoji="1" lang="ja-JP" altLang="en-US" sz="900" u="none">
                          <a:latin typeface="Meiryo UI" panose="020B0604030504040204" pitchFamily="50" charset="-128"/>
                          <a:ea typeface="Meiryo UI" panose="020B0604030504040204" pitchFamily="50" charset="-128"/>
                        </a:rPr>
                        <a:t>以下</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350</a:t>
                      </a:r>
                      <a:r>
                        <a:rPr kumimoji="1" lang="ja-JP" altLang="en-US" sz="900" u="none">
                          <a:latin typeface="Meiryo UI" panose="020B0604030504040204" pitchFamily="50" charset="-128"/>
                          <a:ea typeface="Meiryo UI" panose="020B0604030504040204" pitchFamily="50" charset="-128"/>
                        </a:rPr>
                        <a:t>ｇ以上</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200</a:t>
                      </a:r>
                      <a:r>
                        <a:rPr kumimoji="1" lang="ja-JP" altLang="en-US" sz="900" u="sng">
                          <a:latin typeface="Meiryo UI" panose="020B0604030504040204" pitchFamily="50" charset="-128"/>
                          <a:ea typeface="Meiryo UI" panose="020B0604030504040204" pitchFamily="50" charset="-128"/>
                        </a:rPr>
                        <a:t>ｇ</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7g</a:t>
                      </a:r>
                      <a:r>
                        <a:rPr kumimoji="1" lang="ja-JP" altLang="en-US" sz="900" u="sng">
                          <a:latin typeface="Meiryo UI" panose="020B0604030504040204" pitchFamily="50" charset="-128"/>
                          <a:ea typeface="Meiryo UI" panose="020B0604030504040204" pitchFamily="50" charset="-128"/>
                        </a:rPr>
                        <a:t>未満</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70%</a:t>
                      </a:r>
                      <a:r>
                        <a:rPr kumimoji="1" lang="ja-JP" altLang="en-US" sz="900" u="sng">
                          <a:latin typeface="Meiryo UI" panose="020B0604030504040204" pitchFamily="50" charset="-128"/>
                          <a:ea typeface="Meiryo UI" panose="020B0604030504040204" pitchFamily="50" charset="-128"/>
                        </a:rPr>
                        <a:t>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130</a:t>
                      </a:r>
                      <a:r>
                        <a:rPr kumimoji="1" lang="ja-JP" altLang="en-US" sz="900" u="sng">
                          <a:latin typeface="Meiryo UI" panose="020B0604030504040204" pitchFamily="50" charset="-128"/>
                          <a:ea typeface="Meiryo UI" panose="020B0604030504040204" pitchFamily="50" charset="-128"/>
                        </a:rPr>
                        <a:t>回以上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2,000</a:t>
                      </a:r>
                      <a:r>
                        <a:rPr kumimoji="1" lang="ja-JP" altLang="en-US" sz="900" u="sng">
                          <a:latin typeface="Meiryo UI" panose="020B0604030504040204" pitchFamily="50" charset="-128"/>
                          <a:ea typeface="Meiryo UI" panose="020B0604030504040204" pitchFamily="50" charset="-128"/>
                        </a:rPr>
                        <a:t>件</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ja-JP" altLang="en-US" sz="900" u="none">
                          <a:latin typeface="Meiryo UI" panose="020B0604030504040204" pitchFamily="50" charset="-128"/>
                          <a:ea typeface="Meiryo UI" panose="020B0604030504040204" pitchFamily="50" charset="-128"/>
                        </a:rPr>
                        <a:t>週</a:t>
                      </a:r>
                      <a:r>
                        <a:rPr kumimoji="1" lang="en-US" altLang="ja-JP" sz="900" u="none">
                          <a:latin typeface="Meiryo UI" panose="020B0604030504040204" pitchFamily="50" charset="-128"/>
                          <a:ea typeface="Meiryo UI" panose="020B0604030504040204" pitchFamily="50" charset="-128"/>
                        </a:rPr>
                        <a:t>11</a:t>
                      </a:r>
                      <a:r>
                        <a:rPr kumimoji="1" lang="ja-JP" altLang="en-US" sz="900" u="none">
                          <a:latin typeface="Meiryo UI" panose="020B0604030504040204" pitchFamily="50" charset="-128"/>
                          <a:ea typeface="Meiryo UI" panose="020B0604030504040204" pitchFamily="50" charset="-128"/>
                        </a:rPr>
                        <a:t>回以上</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40%</a:t>
                      </a:r>
                      <a:r>
                        <a:rPr kumimoji="1" lang="ja-JP" altLang="en-US" sz="900" u="sng">
                          <a:latin typeface="Meiryo UI" panose="020B0604030504040204" pitchFamily="50" charset="-128"/>
                          <a:ea typeface="Meiryo UI" panose="020B0604030504040204" pitchFamily="50" charset="-128"/>
                        </a:rPr>
                        <a:t>以上</a:t>
                      </a:r>
                      <a:endParaRPr kumimoji="1" lang="ja-JP" altLang="en-US" sz="900" u="sng"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3742267"/>
                  </a:ext>
                </a:extLst>
              </a:tr>
              <a:tr h="1936422">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生涯を通じて健やかな生活を送ることができるよう、栄養バランスのとれた食事、朝食や野菜摂取、食塩をとりすぎないこと、よく噛んで食べること、適正体重等の重要性を理解し、習慣的に実践します。</a:t>
                      </a:r>
                    </a:p>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pP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59130645"/>
                  </a:ext>
                </a:extLst>
              </a:tr>
            </a:tbl>
          </a:graphicData>
        </a:graphic>
      </p:graphicFrame>
      <p:grpSp>
        <p:nvGrpSpPr>
          <p:cNvPr id="8" name="グループ化 7"/>
          <p:cNvGrpSpPr/>
          <p:nvPr/>
        </p:nvGrpSpPr>
        <p:grpSpPr>
          <a:xfrm>
            <a:off x="57000" y="3068960"/>
            <a:ext cx="9802666" cy="636631"/>
            <a:chOff x="112974" y="2815490"/>
            <a:chExt cx="9802666" cy="476735"/>
          </a:xfrm>
        </p:grpSpPr>
        <p:sp>
          <p:nvSpPr>
            <p:cNvPr id="3" name="正方形/長方形 2">
              <a:extLst>
                <a:ext uri="{FF2B5EF4-FFF2-40B4-BE49-F238E27FC236}">
                  <a16:creationId xmlns:a16="http://schemas.microsoft.com/office/drawing/2014/main" id="{318CCF78-586E-E940-576A-E68CFD2854FC}"/>
                </a:ext>
              </a:extLst>
            </p:cNvPr>
            <p:cNvSpPr/>
            <p:nvPr/>
          </p:nvSpPr>
          <p:spPr>
            <a:xfrm>
              <a:off x="112974" y="2815490"/>
              <a:ext cx="2160000"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ja-JP" altLang="en-US" sz="900" b="1" dirty="0">
                  <a:solidFill>
                    <a:schemeClr val="bg1"/>
                  </a:solidFill>
                  <a:latin typeface="Meiryo UI" panose="020B0604030504040204" pitchFamily="50" charset="-128"/>
                  <a:ea typeface="Meiryo UI" panose="020B0604030504040204" pitchFamily="50" charset="-128"/>
                </a:rPr>
                <a:t>　</a:t>
              </a:r>
              <a:r>
                <a:rPr lang="ja-JP" altLang="en-US" sz="1000" b="1" dirty="0">
                  <a:solidFill>
                    <a:sysClr val="windowText" lastClr="000000"/>
                  </a:solidFill>
                  <a:latin typeface="Meiryo UI" panose="020B0604030504040204" pitchFamily="50" charset="-128"/>
                  <a:ea typeface="Meiryo UI" panose="020B0604030504040204" pitchFamily="50" charset="-128"/>
                </a:rPr>
                <a:t>第</a:t>
              </a:r>
              <a:r>
                <a:rPr lang="en-US" altLang="ja-JP" sz="1000" b="1" dirty="0">
                  <a:solidFill>
                    <a:sysClr val="windowText" lastClr="000000"/>
                  </a:solidFill>
                  <a:latin typeface="Meiryo UI" panose="020B0604030504040204" pitchFamily="50" charset="-128"/>
                  <a:ea typeface="Meiryo UI" panose="020B0604030504040204" pitchFamily="50" charset="-128"/>
                </a:rPr>
                <a:t>4</a:t>
              </a:r>
              <a:r>
                <a:rPr lang="ja-JP" altLang="en-US" sz="1000" b="1" dirty="0">
                  <a:solidFill>
                    <a:sysClr val="windowText" lastClr="000000"/>
                  </a:solidFill>
                  <a:latin typeface="Meiryo UI" panose="020B0604030504040204" pitchFamily="50" charset="-128"/>
                  <a:ea typeface="Meiryo UI" panose="020B0604030504040204" pitchFamily="50" charset="-128"/>
                </a:rPr>
                <a:t>章　</a:t>
              </a:r>
              <a:r>
                <a:rPr lang="ja-JP" altLang="en-US" sz="1000" dirty="0">
                  <a:solidFill>
                    <a:sysClr val="windowText" lastClr="000000"/>
                  </a:solidFill>
                  <a:latin typeface="Meiryo UI" panose="020B0604030504040204" pitchFamily="50" charset="-128"/>
                  <a:ea typeface="Meiryo UI" panose="020B0604030504040204" pitchFamily="50" charset="-128"/>
                </a:rPr>
                <a:t>基本的な考え方</a:t>
              </a: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F15753C-65CF-DC4F-39AC-F048A77729C2}"/>
                </a:ext>
              </a:extLst>
            </p:cNvPr>
            <p:cNvSpPr/>
            <p:nvPr/>
          </p:nvSpPr>
          <p:spPr>
            <a:xfrm>
              <a:off x="118678" y="2995684"/>
              <a:ext cx="9796962" cy="296541"/>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ctr" anchorCtr="0">
              <a:noAutofit/>
            </a:bodyPr>
            <a:lstStyle/>
            <a:p>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基本</a:t>
              </a:r>
              <a:r>
                <a:rPr kumimoji="1" lang="ja-JP" altLang="en-US" sz="900" b="1">
                  <a:solidFill>
                    <a:prstClr val="black"/>
                  </a:solidFill>
                  <a:latin typeface="Meiryo UI" panose="020B0604030504040204" pitchFamily="50" charset="-128"/>
                  <a:ea typeface="Meiryo UI" panose="020B0604030504040204" pitchFamily="50" charset="-128"/>
                </a:rPr>
                <a:t>理念</a:t>
              </a:r>
              <a:r>
                <a:rPr kumimoji="1" lang="en-US" altLang="ja-JP"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全て</a:t>
              </a:r>
              <a:r>
                <a:rPr lang="ja-JP" altLang="en-US" sz="900" dirty="0">
                  <a:solidFill>
                    <a:prstClr val="black"/>
                  </a:solidFill>
                  <a:latin typeface="Meiryo UI" panose="020B0604030504040204" pitchFamily="50" charset="-128"/>
                  <a:ea typeface="Meiryo UI" panose="020B0604030504040204" pitchFamily="50" charset="-128"/>
                </a:rPr>
                <a:t>の府民が健やかで心豊かに生活できる活力ある社会</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いのち輝く健康未来都市・大阪の実現</a:t>
              </a: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b="1" dirty="0">
                  <a:solidFill>
                    <a:prstClr val="black"/>
                  </a:solidFill>
                  <a:latin typeface="Meiryo UI" panose="020B0604030504040204" pitchFamily="50" charset="-128"/>
                  <a:ea typeface="Meiryo UI" panose="020B0604030504040204" pitchFamily="50" charset="-128"/>
                </a:rPr>
                <a:t>【</a:t>
              </a:r>
              <a:r>
                <a:rPr lang="ja-JP" altLang="en-US" sz="900" b="1" dirty="0">
                  <a:solidFill>
                    <a:prstClr val="black"/>
                  </a:solidFill>
                  <a:latin typeface="Meiryo UI" panose="020B0604030504040204" pitchFamily="50" charset="-128"/>
                  <a:ea typeface="Meiryo UI" panose="020B0604030504040204" pitchFamily="50" charset="-128"/>
                </a:rPr>
                <a:t>基本方針</a:t>
              </a:r>
              <a:r>
                <a:rPr lang="en-US" altLang="ja-JP" sz="900" b="1" dirty="0">
                  <a:solidFill>
                    <a:prstClr val="black"/>
                  </a:solidFill>
                  <a:latin typeface="Meiryo UI" panose="020B0604030504040204" pitchFamily="50" charset="-128"/>
                  <a:ea typeface="Meiryo UI" panose="020B0604030504040204" pitchFamily="50" charset="-128"/>
                </a:rPr>
                <a:t>】</a:t>
              </a:r>
              <a:r>
                <a:rPr lang="ja-JP" altLang="en-US"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健康的な食生活の実践と食に関する理解の促進</a:t>
              </a:r>
              <a:r>
                <a:rPr lang="en-US" altLang="ja-JP" sz="900" dirty="0">
                  <a:solidFill>
                    <a:prstClr val="black"/>
                  </a:solidFill>
                  <a:latin typeface="Meiryo UI" panose="020B0604030504040204" pitchFamily="50" charset="-128"/>
                  <a:ea typeface="Meiryo UI" panose="020B0604030504040204" pitchFamily="50" charset="-128"/>
                </a:rPr>
                <a:t>/</a:t>
              </a:r>
              <a:r>
                <a:rPr kumimoji="1" lang="ja-JP" altLang="en-US" sz="900" dirty="0">
                  <a:solidFill>
                    <a:prstClr val="black"/>
                  </a:solidFill>
                  <a:latin typeface="Meiryo UI" panose="020B0604030504040204" pitchFamily="50" charset="-128"/>
                  <a:ea typeface="Meiryo UI" panose="020B0604030504040204" pitchFamily="50" charset="-128"/>
                </a:rPr>
                <a:t>食育を支える社会環境整備</a:t>
              </a:r>
              <a:endParaRPr kumimoji="1" lang="en-US" altLang="ja-JP" sz="900" dirty="0">
                <a:solidFill>
                  <a:prstClr val="black"/>
                </a:solidFill>
                <a:latin typeface="Meiryo UI" panose="020B0604030504040204" pitchFamily="50" charset="-128"/>
                <a:ea typeface="Meiryo UI" panose="020B0604030504040204" pitchFamily="50" charset="-128"/>
              </a:endParaRPr>
            </a:p>
            <a:p>
              <a:r>
                <a:rPr lang="en-US" altLang="ja-JP" sz="900" b="1" dirty="0">
                  <a:solidFill>
                    <a:prstClr val="black"/>
                  </a:solidFill>
                  <a:latin typeface="Meiryo UI" panose="020B0604030504040204" pitchFamily="50" charset="-128"/>
                  <a:ea typeface="Meiryo UI" panose="020B0604030504040204" pitchFamily="50" charset="-128"/>
                </a:rPr>
                <a:t>【</a:t>
              </a:r>
              <a:r>
                <a:rPr lang="ja-JP" altLang="en-US" sz="900" b="1" dirty="0">
                  <a:solidFill>
                    <a:prstClr val="black"/>
                  </a:solidFill>
                  <a:latin typeface="Meiryo UI" panose="020B0604030504040204" pitchFamily="50" charset="-128"/>
                  <a:ea typeface="Meiryo UI" panose="020B0604030504040204" pitchFamily="50" charset="-128"/>
                </a:rPr>
                <a:t>基本</a:t>
              </a:r>
              <a:r>
                <a:rPr lang="ja-JP" altLang="en-US" sz="900" b="1">
                  <a:solidFill>
                    <a:prstClr val="black"/>
                  </a:solidFill>
                  <a:latin typeface="Meiryo UI" panose="020B0604030504040204" pitchFamily="50" charset="-128"/>
                  <a:ea typeface="Meiryo UI" panose="020B0604030504040204" pitchFamily="50" charset="-128"/>
                </a:rPr>
                <a:t>目標</a:t>
              </a:r>
              <a:r>
                <a:rPr lang="en-US" altLang="ja-JP"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食</a:t>
              </a:r>
              <a:r>
                <a:rPr lang="ja-JP" altLang="en-US" sz="900" dirty="0">
                  <a:solidFill>
                    <a:prstClr val="black"/>
                  </a:solidFill>
                  <a:latin typeface="Meiryo UI" panose="020B0604030504040204" pitchFamily="50" charset="-128"/>
                  <a:ea typeface="Meiryo UI" panose="020B0604030504040204" pitchFamily="50" charset="-128"/>
                </a:rPr>
                <a:t>を通じた健康づくり</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食を通じた豊かな心の育成</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rPr>
                <a:t>自然に健康になれる持続可能な食環境づくり</a:t>
              </a:r>
              <a:r>
                <a:rPr lang="ja-JP" altLang="en-US" sz="900" dirty="0">
                  <a:solidFill>
                    <a:prstClr val="black"/>
                  </a:solidFill>
                  <a:latin typeface="Meiryo UI" panose="020B0604030504040204" pitchFamily="50" charset="-128"/>
                  <a:ea typeface="Meiryo UI" panose="020B0604030504040204" pitchFamily="50" charset="-128"/>
                </a:rPr>
                <a:t>　　　（合言葉）野菜バリバリ朝食モリモリ！</a:t>
              </a:r>
              <a:r>
                <a:rPr lang="ja-JP" altLang="en-US" sz="900" u="sng" dirty="0">
                  <a:solidFill>
                    <a:prstClr val="black"/>
                  </a:solidFill>
                  <a:latin typeface="Meiryo UI" panose="020B0604030504040204" pitchFamily="50" charset="-128"/>
                  <a:ea typeface="Meiryo UI" panose="020B0604030504040204" pitchFamily="50" charset="-128"/>
                </a:rPr>
                <a:t>みんなでつなぐ大阪の食</a:t>
              </a:r>
              <a:endParaRPr kumimoji="1" lang="en-US" altLang="ja-JP" sz="900" u="sng" dirty="0">
                <a:solidFill>
                  <a:prstClr val="black"/>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00641FFD-7389-ED97-1CA2-43EDE89977CE}"/>
                </a:ext>
              </a:extLst>
            </p:cNvPr>
            <p:cNvSpPr/>
            <p:nvPr/>
          </p:nvSpPr>
          <p:spPr>
            <a:xfrm>
              <a:off x="2268637" y="2815490"/>
              <a:ext cx="2160000"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ja-JP" altLang="en-US" sz="900" b="1" dirty="0">
                  <a:solidFill>
                    <a:schemeClr val="bg1"/>
                  </a:solidFill>
                  <a:latin typeface="Meiryo UI" panose="020B0604030504040204" pitchFamily="50" charset="-128"/>
                  <a:ea typeface="Meiryo UI" panose="020B0604030504040204" pitchFamily="50" charset="-128"/>
                </a:rPr>
                <a:t>　</a:t>
              </a:r>
              <a:r>
                <a:rPr lang="ja-JP" altLang="en-US" sz="1000" b="1" dirty="0">
                  <a:solidFill>
                    <a:sysClr val="windowText" lastClr="000000"/>
                  </a:solidFill>
                  <a:latin typeface="Meiryo UI" panose="020B0604030504040204" pitchFamily="50" charset="-128"/>
                  <a:ea typeface="Meiryo UI" panose="020B0604030504040204" pitchFamily="50" charset="-128"/>
                </a:rPr>
                <a:t>第</a:t>
              </a:r>
              <a:r>
                <a:rPr lang="en-US" altLang="ja-JP" sz="1000" b="1" dirty="0">
                  <a:solidFill>
                    <a:sysClr val="windowText" lastClr="000000"/>
                  </a:solidFill>
                  <a:latin typeface="Meiryo UI" panose="020B0604030504040204" pitchFamily="50" charset="-128"/>
                  <a:ea typeface="Meiryo UI" panose="020B0604030504040204" pitchFamily="50" charset="-128"/>
                </a:rPr>
                <a:t>5</a:t>
              </a:r>
              <a:r>
                <a:rPr lang="ja-JP" altLang="en-US" sz="1000" b="1" dirty="0">
                  <a:solidFill>
                    <a:sysClr val="windowText" lastClr="000000"/>
                  </a:solidFill>
                  <a:latin typeface="Meiryo UI" panose="020B0604030504040204" pitchFamily="50" charset="-128"/>
                  <a:ea typeface="Meiryo UI" panose="020B0604030504040204" pitchFamily="50" charset="-128"/>
                </a:rPr>
                <a:t>章　</a:t>
              </a:r>
              <a:r>
                <a:rPr lang="ja-JP" altLang="en-US" sz="1000" dirty="0">
                  <a:solidFill>
                    <a:sysClr val="windowText" lastClr="000000"/>
                  </a:solidFill>
                  <a:latin typeface="Meiryo UI" panose="020B0604030504040204" pitchFamily="50" charset="-128"/>
                  <a:ea typeface="Meiryo UI" panose="020B0604030504040204" pitchFamily="50" charset="-128"/>
                </a:rPr>
                <a:t>取組みと目標</a:t>
              </a: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p:txBody>
        </p:sp>
      </p:grpSp>
      <p:sp>
        <p:nvSpPr>
          <p:cNvPr id="2" name="テキスト ボックス 20">
            <a:extLst>
              <a:ext uri="{FF2B5EF4-FFF2-40B4-BE49-F238E27FC236}">
                <a16:creationId xmlns:a16="http://schemas.microsoft.com/office/drawing/2014/main" id="{2115973B-AE81-FD22-9BA7-AE8461C8B0AA}"/>
              </a:ext>
            </a:extLst>
          </p:cNvPr>
          <p:cNvSpPr txBox="1"/>
          <p:nvPr/>
        </p:nvSpPr>
        <p:spPr>
          <a:xfrm>
            <a:off x="8671620" y="-20"/>
            <a:ext cx="1257300" cy="35052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50" kern="100" dirty="0">
                <a:latin typeface="Century" panose="02040604050505020304" pitchFamily="18" charset="0"/>
                <a:ea typeface="Meiryo UI" panose="020B0604030504040204" pitchFamily="50" charset="-128"/>
                <a:cs typeface="Times New Roman" panose="02020603050405020304" pitchFamily="18" charset="0"/>
              </a:rPr>
              <a:t>資料３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662683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1AF96C3-7EA4-6CD9-00DF-56A06B787117}"/>
              </a:ext>
            </a:extLst>
          </p:cNvPr>
          <p:cNvSpPr/>
          <p:nvPr/>
        </p:nvSpPr>
        <p:spPr>
          <a:xfrm>
            <a:off x="0" y="0"/>
            <a:ext cx="9928920" cy="288000"/>
          </a:xfrm>
          <a:prstGeom prst="rect">
            <a:avLst/>
          </a:prstGeom>
          <a:solidFill>
            <a:srgbClr val="002060"/>
          </a:solidFill>
          <a:ln w="3175">
            <a:no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kumimoji="1" lang="ja-JP" altLang="en-US" sz="1200" b="1" dirty="0">
                <a:solidFill>
                  <a:schemeClr val="bg1"/>
                </a:solidFill>
                <a:latin typeface="ＭＳ Ｐゴシック" panose="020B0600070205080204" pitchFamily="50" charset="-128"/>
                <a:ea typeface="ＭＳ Ｐゴシック" panose="020B0600070205080204" pitchFamily="50" charset="-128"/>
              </a:rPr>
              <a:t>　　</a:t>
            </a:r>
            <a:r>
              <a:rPr kumimoji="1" lang="ja-JP" altLang="en-US" sz="1050" b="1" dirty="0">
                <a:solidFill>
                  <a:schemeClr val="bg1"/>
                </a:solidFill>
                <a:latin typeface="Meiryo UI" panose="020B0604030504040204" pitchFamily="50" charset="-128"/>
                <a:ea typeface="Meiryo UI" panose="020B0604030504040204" pitchFamily="50" charset="-128"/>
              </a:rPr>
              <a:t>第</a:t>
            </a:r>
            <a:r>
              <a:rPr kumimoji="1" lang="en-US" altLang="ja-JP" sz="1050" b="1" dirty="0">
                <a:solidFill>
                  <a:schemeClr val="bg1"/>
                </a:solidFill>
                <a:latin typeface="Meiryo UI" panose="020B0604030504040204" pitchFamily="50" charset="-128"/>
                <a:ea typeface="Meiryo UI" panose="020B0604030504040204" pitchFamily="50" charset="-128"/>
              </a:rPr>
              <a:t>4</a:t>
            </a:r>
            <a:r>
              <a:rPr kumimoji="1" lang="ja-JP" altLang="en-US" sz="1050" b="1" dirty="0">
                <a:solidFill>
                  <a:schemeClr val="bg1"/>
                </a:solidFill>
                <a:latin typeface="Meiryo UI" panose="020B0604030504040204" pitchFamily="50" charset="-128"/>
                <a:ea typeface="Meiryo UI" panose="020B0604030504040204" pitchFamily="50" charset="-128"/>
              </a:rPr>
              <a:t>次大阪府食育推進計画案の概要</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aphicFrame>
        <p:nvGraphicFramePr>
          <p:cNvPr id="30" name="表 30">
            <a:extLst>
              <a:ext uri="{FF2B5EF4-FFF2-40B4-BE49-F238E27FC236}">
                <a16:creationId xmlns:a16="http://schemas.microsoft.com/office/drawing/2014/main" id="{257D2231-94EB-84B6-E9D1-E4CB6DCD3F2A}"/>
              </a:ext>
            </a:extLst>
          </p:cNvPr>
          <p:cNvGraphicFramePr>
            <a:graphicFrameLocks noGrp="1"/>
          </p:cNvGraphicFramePr>
          <p:nvPr>
            <p:extLst>
              <p:ext uri="{D42A27DB-BD31-4B8C-83A1-F6EECF244321}">
                <p14:modId xmlns:p14="http://schemas.microsoft.com/office/powerpoint/2010/main" val="3334736879"/>
              </p:ext>
            </p:extLst>
          </p:nvPr>
        </p:nvGraphicFramePr>
        <p:xfrm>
          <a:off x="55049" y="461525"/>
          <a:ext cx="9792000" cy="4487376"/>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3176633737"/>
                    </a:ext>
                  </a:extLst>
                </a:gridCol>
                <a:gridCol w="3636000">
                  <a:extLst>
                    <a:ext uri="{9D8B030D-6E8A-4147-A177-3AD203B41FA5}">
                      <a16:colId xmlns:a16="http://schemas.microsoft.com/office/drawing/2014/main" val="3214850168"/>
                    </a:ext>
                  </a:extLst>
                </a:gridCol>
                <a:gridCol w="2484000">
                  <a:extLst>
                    <a:ext uri="{9D8B030D-6E8A-4147-A177-3AD203B41FA5}">
                      <a16:colId xmlns:a16="http://schemas.microsoft.com/office/drawing/2014/main" val="1275653366"/>
                    </a:ext>
                  </a:extLst>
                </a:gridCol>
                <a:gridCol w="576000">
                  <a:extLst>
                    <a:ext uri="{9D8B030D-6E8A-4147-A177-3AD203B41FA5}">
                      <a16:colId xmlns:a16="http://schemas.microsoft.com/office/drawing/2014/main" val="1281504287"/>
                    </a:ext>
                  </a:extLst>
                </a:gridCol>
                <a:gridCol w="864000">
                  <a:extLst>
                    <a:ext uri="{9D8B030D-6E8A-4147-A177-3AD203B41FA5}">
                      <a16:colId xmlns:a16="http://schemas.microsoft.com/office/drawing/2014/main" val="2024716417"/>
                    </a:ext>
                  </a:extLst>
                </a:gridCol>
              </a:tblGrid>
              <a:tr h="191617">
                <a:tc gridSpan="5">
                  <a:txBody>
                    <a:bodyPr/>
                    <a:lstStyle/>
                    <a:p>
                      <a:pPr algn="l">
                        <a:lnSpc>
                          <a:spcPct val="100000"/>
                        </a:lnSpc>
                      </a:pPr>
                      <a:r>
                        <a:rPr kumimoji="1" lang="en-US" altLang="ja-JP" sz="900" b="1"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基本方針</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　健康的な食生活の実践と食に関する理解の促進</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lnL w="3175" cap="flat" cmpd="sng" algn="ctr">
                      <a:solidFill>
                        <a:schemeClr val="tx1"/>
                      </a:solidFill>
                      <a:prstDash val="solid"/>
                      <a:round/>
                      <a:headEnd type="none" w="med" len="med"/>
                      <a:tailEnd type="none" w="med" len="med"/>
                    </a:lnL>
                  </a:tcPr>
                </a:tc>
                <a:tc hMerge="1">
                  <a:txBody>
                    <a:bodyPr/>
                    <a:lstStyle/>
                    <a:p>
                      <a:pPr algn="ct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328615"/>
                  </a:ext>
                </a:extLst>
              </a:tr>
              <a:tr h="191617">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府民の行動目標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具体的な取組み</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取組み</a:t>
                      </a:r>
                      <a:r>
                        <a:rPr kumimoji="1" lang="ja-JP" altLang="en-US" sz="900">
                          <a:latin typeface="Meiryo UI" panose="020B0604030504040204" pitchFamily="50" charset="-128"/>
                          <a:ea typeface="Meiryo UI" panose="020B0604030504040204" pitchFamily="50" charset="-128"/>
                        </a:rPr>
                        <a:t>の目標</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現状値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目標値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77817604"/>
                  </a:ext>
                </a:extLst>
              </a:tr>
              <a:tr h="292468">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▶食の安全安心の取組み</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食品の選び方や適切な調理・保管の方法等、食の安全安心に関する基礎的な知識を学び、その知識を踏まえて行動します。</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・食の安全安心の情報提供の推進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正確でわかりやすい食の安全安心に関する情報の提供</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食に関する社会の動向を踏まえた食品衛生に関する情報の提供</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・食品表示の理解促進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食品表示に関する基礎的知識の普及</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・リスクコミュニケーションの促進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食の安全に関するリスクコミュニケーションの促進</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・大阪府食の安全安心メールマガジンの</a:t>
                      </a:r>
                      <a:r>
                        <a:rPr kumimoji="1" lang="ja-JP" altLang="en-US" sz="900" u="sng">
                          <a:latin typeface="Meiryo UI" panose="020B0604030504040204" pitchFamily="50" charset="-128"/>
                          <a:ea typeface="Meiryo UI" panose="020B0604030504040204" pitchFamily="50" charset="-128"/>
                        </a:rPr>
                        <a:t>登録者の</a:t>
                      </a:r>
                      <a:endParaRPr kumimoji="1" lang="en-US" altLang="ja-JP" sz="900" u="sng">
                        <a:latin typeface="Meiryo UI" panose="020B0604030504040204" pitchFamily="50" charset="-128"/>
                        <a:ea typeface="Meiryo UI" panose="020B0604030504040204" pitchFamily="50" charset="-128"/>
                      </a:endParaRPr>
                    </a:p>
                    <a:p>
                      <a:pPr algn="l">
                        <a:lnSpc>
                          <a:spcPct val="100000"/>
                        </a:lnSpc>
                      </a:pPr>
                      <a:r>
                        <a:rPr kumimoji="1" lang="ja-JP" altLang="en-US" sz="900" u="none">
                          <a:latin typeface="Meiryo UI" panose="020B0604030504040204" pitchFamily="50" charset="-128"/>
                          <a:ea typeface="Meiryo UI" panose="020B0604030504040204" pitchFamily="50" charset="-128"/>
                        </a:rPr>
                        <a:t>　</a:t>
                      </a:r>
                      <a:r>
                        <a:rPr kumimoji="1" lang="ja-JP" altLang="en-US" sz="900" u="sng">
                          <a:latin typeface="Meiryo UI" panose="020B0604030504040204" pitchFamily="50" charset="-128"/>
                          <a:ea typeface="Meiryo UI" panose="020B0604030504040204" pitchFamily="50" charset="-128"/>
                        </a:rPr>
                        <a:t>増加</a:t>
                      </a:r>
                      <a:endParaRPr kumimoji="1" lang="en-US" altLang="ja-JP" sz="900" u="sng"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大阪府の食の安全安心関連</a:t>
                      </a:r>
                      <a:r>
                        <a:rPr kumimoji="1" lang="ja-JP" altLang="en-US" sz="900" u="sng">
                          <a:latin typeface="Meiryo UI" panose="020B0604030504040204" pitchFamily="50" charset="-128"/>
                          <a:ea typeface="Meiryo UI" panose="020B0604030504040204" pitchFamily="50" charset="-128"/>
                        </a:rPr>
                        <a:t>ホームページの</a:t>
                      </a:r>
                      <a:endParaRPr kumimoji="1" lang="en-US" altLang="ja-JP" sz="900" u="sng">
                        <a:latin typeface="Meiryo UI" panose="020B0604030504040204" pitchFamily="50" charset="-128"/>
                        <a:ea typeface="Meiryo UI" panose="020B0604030504040204" pitchFamily="50" charset="-128"/>
                      </a:endParaRPr>
                    </a:p>
                    <a:p>
                      <a:pPr algn="l">
                        <a:lnSpc>
                          <a:spcPct val="100000"/>
                        </a:lnSpc>
                      </a:pPr>
                      <a:r>
                        <a:rPr kumimoji="1" lang="ja-JP" altLang="en-US" sz="900" u="none">
                          <a:latin typeface="Meiryo UI" panose="020B0604030504040204" pitchFamily="50" charset="-128"/>
                          <a:ea typeface="Meiryo UI" panose="020B0604030504040204" pitchFamily="50" charset="-128"/>
                        </a:rPr>
                        <a:t>　</a:t>
                      </a:r>
                      <a:r>
                        <a:rPr kumimoji="1" lang="ja-JP" altLang="en-US" sz="900" u="sng">
                          <a:latin typeface="Meiryo UI" panose="020B0604030504040204" pitchFamily="50" charset="-128"/>
                          <a:ea typeface="Meiryo UI" panose="020B0604030504040204" pitchFamily="50" charset="-128"/>
                        </a:rPr>
                        <a:t>アクセス数</a:t>
                      </a:r>
                      <a:r>
                        <a:rPr kumimoji="1" lang="ja-JP" altLang="en-US" sz="900" u="sng" dirty="0">
                          <a:latin typeface="Meiryo UI" panose="020B0604030504040204" pitchFamily="50" charset="-128"/>
                          <a:ea typeface="Meiryo UI" panose="020B0604030504040204" pitchFamily="50" charset="-128"/>
                        </a:rPr>
                        <a:t>の増加</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u="none">
                          <a:latin typeface="Meiryo UI" panose="020B0604030504040204" pitchFamily="50" charset="-128"/>
                          <a:ea typeface="Meiryo UI" panose="020B0604030504040204" pitchFamily="50" charset="-128"/>
                        </a:rPr>
                        <a:t>9,012</a:t>
                      </a:r>
                      <a:r>
                        <a:rPr kumimoji="1" lang="ja-JP" altLang="en-US" sz="900" u="none">
                          <a:latin typeface="Meiryo UI" panose="020B0604030504040204" pitchFamily="50" charset="-128"/>
                          <a:ea typeface="Meiryo UI" panose="020B0604030504040204" pitchFamily="50" charset="-128"/>
                        </a:rPr>
                        <a:t>人</a:t>
                      </a:r>
                      <a:endParaRPr kumimoji="1" lang="en-US" altLang="ja-JP" sz="900" u="none">
                        <a:latin typeface="Meiryo UI" panose="020B0604030504040204" pitchFamily="50" charset="-128"/>
                        <a:ea typeface="Meiryo UI" panose="020B0604030504040204" pitchFamily="50" charset="-128"/>
                      </a:endParaRPr>
                    </a:p>
                    <a:p>
                      <a:pPr algn="r">
                        <a:lnSpc>
                          <a:spcPct val="100000"/>
                        </a:lnSpc>
                      </a:pP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110</a:t>
                      </a:r>
                      <a:r>
                        <a:rPr kumimoji="1" lang="ja-JP" altLang="en-US" sz="900" u="none">
                          <a:latin typeface="Meiryo UI" panose="020B0604030504040204" pitchFamily="50" charset="-128"/>
                          <a:ea typeface="Meiryo UI" panose="020B0604030504040204" pitchFamily="50" charset="-128"/>
                        </a:rPr>
                        <a:t>万</a:t>
                      </a:r>
                      <a:r>
                        <a:rPr kumimoji="1" lang="en-US" altLang="ja-JP" sz="900" u="none">
                          <a:latin typeface="Meiryo UI" panose="020B0604030504040204" pitchFamily="50" charset="-128"/>
                          <a:ea typeface="Meiryo UI" panose="020B0604030504040204" pitchFamily="50" charset="-128"/>
                        </a:rPr>
                        <a:t>PV</a:t>
                      </a:r>
                      <a:endParaRPr kumimoji="1" lang="ja-JP" altLang="en-US" sz="900" u="none"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u="sng">
                          <a:latin typeface="Meiryo UI" panose="020B0604030504040204" pitchFamily="50" charset="-128"/>
                          <a:ea typeface="Meiryo UI" panose="020B0604030504040204" pitchFamily="50" charset="-128"/>
                        </a:rPr>
                        <a:t>15,000</a:t>
                      </a:r>
                      <a:r>
                        <a:rPr kumimoji="1" lang="ja-JP" altLang="en-US" sz="900" u="sng">
                          <a:latin typeface="Meiryo UI" panose="020B0604030504040204" pitchFamily="50" charset="-128"/>
                          <a:ea typeface="Meiryo UI" panose="020B0604030504040204" pitchFamily="50" charset="-128"/>
                        </a:rPr>
                        <a:t>人以上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120</a:t>
                      </a:r>
                      <a:r>
                        <a:rPr kumimoji="1" lang="ja-JP" altLang="en-US" sz="900" u="sng">
                          <a:latin typeface="Meiryo UI" panose="020B0604030504040204" pitchFamily="50" charset="-128"/>
                          <a:ea typeface="Meiryo UI" panose="020B0604030504040204" pitchFamily="50" charset="-128"/>
                        </a:rPr>
                        <a:t>万</a:t>
                      </a:r>
                      <a:r>
                        <a:rPr kumimoji="1" lang="en-US" altLang="ja-JP" sz="900" u="sng">
                          <a:latin typeface="Meiryo UI" panose="020B0604030504040204" pitchFamily="50" charset="-128"/>
                          <a:ea typeface="Meiryo UI" panose="020B0604030504040204" pitchFamily="50" charset="-128"/>
                        </a:rPr>
                        <a:t>PV</a:t>
                      </a:r>
                      <a:r>
                        <a:rPr kumimoji="1" lang="ja-JP" altLang="en-US" sz="900" u="sng">
                          <a:latin typeface="Meiryo UI" panose="020B0604030504040204" pitchFamily="50" charset="-128"/>
                          <a:ea typeface="Meiryo UI" panose="020B0604030504040204" pitchFamily="50" charset="-128"/>
                        </a:rPr>
                        <a:t>以上</a:t>
                      </a:r>
                      <a:endParaRPr kumimoji="1" lang="ja-JP" altLang="en-US" sz="900" u="sng"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9446689"/>
                  </a:ext>
                </a:extLst>
              </a:tr>
              <a:tr h="653778">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▶生産から消費までを通した食育の推進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生産から消費に至る食の循環を意識し、大阪でとれる農林水産物等を積極的に利用するとともに、食品ロスの削減に主体的に取り組み、地域や家庭で受け継がれてきた郷土料理、伝統食材等の食文化を次世代に伝えます。</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・地産地消の推進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食の生産・流通に関する体験・交流の促進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大阪産農林水産物の利用促進及び消費拡大</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大阪産農林水産物を府民が身近に触れられる場の情報発信</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環境と調和のとれた持続可能</a:t>
                      </a:r>
                      <a:r>
                        <a:rPr kumimoji="1" lang="ja-JP" altLang="en-US" sz="900" u="sng">
                          <a:latin typeface="Meiryo UI" panose="020B0604030504040204" pitchFamily="50" charset="-128"/>
                          <a:ea typeface="Meiryo UI" panose="020B0604030504040204" pitchFamily="50" charset="-128"/>
                        </a:rPr>
                        <a:t>な食料生産</a:t>
                      </a:r>
                      <a:r>
                        <a:rPr kumimoji="1" lang="ja-JP" altLang="en-US" sz="900" u="sng" dirty="0">
                          <a:latin typeface="Meiryo UI" panose="020B0604030504040204" pitchFamily="50" charset="-128"/>
                          <a:ea typeface="Meiryo UI" panose="020B0604030504040204" pitchFamily="50" charset="-128"/>
                        </a:rPr>
                        <a:t>とその消費にも</a:t>
                      </a:r>
                      <a:r>
                        <a:rPr kumimoji="1" lang="ja-JP" altLang="en-US" sz="900" u="sng">
                          <a:latin typeface="Meiryo UI" panose="020B0604030504040204" pitchFamily="50" charset="-128"/>
                          <a:ea typeface="Meiryo UI" panose="020B0604030504040204" pitchFamily="50" charset="-128"/>
                        </a:rPr>
                        <a:t>配慮した</a:t>
                      </a:r>
                      <a:endParaRPr kumimoji="1" lang="en-US" altLang="ja-JP" sz="900" u="sng">
                        <a:latin typeface="Meiryo UI" panose="020B0604030504040204" pitchFamily="50" charset="-128"/>
                        <a:ea typeface="Meiryo UI" panose="020B0604030504040204" pitchFamily="50" charset="-128"/>
                      </a:endParaRPr>
                    </a:p>
                    <a:p>
                      <a:pPr>
                        <a:lnSpc>
                          <a:spcPct val="100000"/>
                        </a:lnSpc>
                      </a:pPr>
                      <a:r>
                        <a:rPr kumimoji="1" lang="ja-JP" altLang="en-US" sz="900" u="none">
                          <a:latin typeface="Meiryo UI" panose="020B0604030504040204" pitchFamily="50" charset="-128"/>
                          <a:ea typeface="Meiryo UI" panose="020B0604030504040204" pitchFamily="50" charset="-128"/>
                        </a:rPr>
                        <a:t>　</a:t>
                      </a:r>
                      <a:r>
                        <a:rPr kumimoji="1" lang="ja-JP" altLang="en-US" sz="900" u="sng">
                          <a:latin typeface="Meiryo UI" panose="020B0604030504040204" pitchFamily="50" charset="-128"/>
                          <a:ea typeface="Meiryo UI" panose="020B0604030504040204" pitchFamily="50" charset="-128"/>
                        </a:rPr>
                        <a:t>食育</a:t>
                      </a:r>
                      <a:r>
                        <a:rPr kumimoji="1" lang="ja-JP" altLang="en-US" sz="900" u="sng" dirty="0">
                          <a:latin typeface="Meiryo UI" panose="020B0604030504040204" pitchFamily="50" charset="-128"/>
                          <a:ea typeface="Meiryo UI" panose="020B0604030504040204" pitchFamily="50" charset="-128"/>
                        </a:rPr>
                        <a:t>の推進</a:t>
                      </a:r>
                      <a:endParaRPr kumimoji="1" lang="en-US" altLang="ja-JP" sz="900" u="sng"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・食品ロス</a:t>
                      </a:r>
                      <a:r>
                        <a:rPr kumimoji="1" lang="ja-JP" altLang="en-US" sz="900">
                          <a:latin typeface="Meiryo UI" panose="020B0604030504040204" pitchFamily="50" charset="-128"/>
                          <a:ea typeface="Meiryo UI" panose="020B0604030504040204" pitchFamily="50" charset="-128"/>
                        </a:rPr>
                        <a:t>の削減・</a:t>
                      </a:r>
                      <a:r>
                        <a:rPr kumimoji="1" lang="ja-JP" altLang="en-US" sz="900" dirty="0">
                          <a:latin typeface="Meiryo UI" panose="020B0604030504040204" pitchFamily="50" charset="-128"/>
                          <a:ea typeface="Meiryo UI" panose="020B0604030504040204" pitchFamily="50" charset="-128"/>
                        </a:rPr>
                        <a:t>食文化の継承</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・郷土料理等の地域や家庭で受け継がれて</a:t>
                      </a:r>
                      <a:r>
                        <a:rPr kumimoji="1" lang="ja-JP" altLang="en-US" sz="900">
                          <a:latin typeface="Meiryo UI" panose="020B0604030504040204" pitchFamily="50" charset="-128"/>
                          <a:ea typeface="Meiryo UI" panose="020B0604030504040204" pitchFamily="50" charset="-128"/>
                        </a:rPr>
                        <a:t>きた料理</a:t>
                      </a:r>
                      <a:endParaRPr kumimoji="1" lang="en-US" altLang="ja-JP" sz="90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　や味、箸づかい</a:t>
                      </a:r>
                      <a:r>
                        <a:rPr kumimoji="1" lang="ja-JP" altLang="en-US" sz="900" dirty="0">
                          <a:latin typeface="Meiryo UI" panose="020B0604030504040204" pitchFamily="50" charset="-128"/>
                          <a:ea typeface="Meiryo UI" panose="020B0604030504040204" pitchFamily="50" charset="-128"/>
                        </a:rPr>
                        <a:t>等の食べ方・作法を継承し</a:t>
                      </a:r>
                      <a:r>
                        <a:rPr kumimoji="1" lang="ja-JP" altLang="en-US" sz="900">
                          <a:latin typeface="Meiryo UI" panose="020B0604030504040204" pitchFamily="50" charset="-128"/>
                          <a:ea typeface="Meiryo UI" panose="020B0604030504040204" pitchFamily="50" charset="-128"/>
                        </a:rPr>
                        <a:t>、伝えて</a:t>
                      </a:r>
                      <a:endParaRPr kumimoji="1" lang="en-US" altLang="ja-JP" sz="90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　いる</a:t>
                      </a:r>
                      <a:r>
                        <a:rPr kumimoji="1" lang="ja-JP" altLang="en-US" sz="900" dirty="0">
                          <a:latin typeface="Meiryo UI" panose="020B0604030504040204" pitchFamily="50" charset="-128"/>
                          <a:ea typeface="Meiryo UI" panose="020B0604030504040204" pitchFamily="50" charset="-128"/>
                        </a:rPr>
                        <a:t>府民の割合の増加</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a:latin typeface="Meiryo UI" panose="020B0604030504040204" pitchFamily="50" charset="-128"/>
                          <a:ea typeface="Meiryo UI" panose="020B0604030504040204" pitchFamily="50" charset="-128"/>
                        </a:rPr>
                        <a:t>28.6%</a:t>
                      </a: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a:latin typeface="Meiryo UI" panose="020B0604030504040204" pitchFamily="50" charset="-128"/>
                          <a:ea typeface="Meiryo UI" panose="020B0604030504040204" pitchFamily="50" charset="-128"/>
                        </a:rPr>
                        <a:t>30%</a:t>
                      </a:r>
                      <a:r>
                        <a:rPr kumimoji="1" lang="ja-JP" altLang="en-US" sz="900">
                          <a:latin typeface="Meiryo UI" panose="020B0604030504040204" pitchFamily="50" charset="-128"/>
                          <a:ea typeface="Meiryo UI" panose="020B0604030504040204" pitchFamily="50" charset="-128"/>
                        </a:rPr>
                        <a:t>以上</a:t>
                      </a: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5335243"/>
                  </a:ext>
                </a:extLst>
              </a:tr>
              <a:tr h="464016">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万博を契機とした食育の推進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新たな食文化の提案</a:t>
                      </a:r>
                      <a:endParaRPr kumimoji="1" lang="en-US" altLang="ja-JP" sz="900" u="sng"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持続可能な食を支える食育の推進</a:t>
                      </a:r>
                      <a:endParaRPr kumimoji="1" lang="en-US" altLang="ja-JP" sz="900" u="sng"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2482316"/>
                  </a:ext>
                </a:extLst>
              </a:tr>
              <a:tr h="191617">
                <a:tc gridSpan="5">
                  <a:txBody>
                    <a:bodyPr/>
                    <a:lstStyle/>
                    <a:p>
                      <a:pPr algn="l">
                        <a:lnSpc>
                          <a:spcPct val="100000"/>
                        </a:lnSpc>
                      </a:pPr>
                      <a:r>
                        <a:rPr kumimoji="1" lang="ja-JP" altLang="en-US" sz="900" b="1" dirty="0">
                          <a:latin typeface="Meiryo UI" panose="020B0604030504040204" pitchFamily="50" charset="-128"/>
                          <a:ea typeface="Meiryo UI" panose="020B0604030504040204" pitchFamily="50" charset="-128"/>
                        </a:rPr>
                        <a:t>　</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基本方針</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　　食育を支える社会環境整備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3058056"/>
                  </a:ext>
                </a:extLst>
              </a:tr>
              <a:tr h="191617">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府民の行動目標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具体的な取組み</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取組み</a:t>
                      </a:r>
                      <a:r>
                        <a:rPr kumimoji="1" lang="ja-JP" altLang="en-US" sz="900">
                          <a:latin typeface="Meiryo UI" panose="020B0604030504040204" pitchFamily="50" charset="-128"/>
                          <a:ea typeface="Meiryo UI" panose="020B0604030504040204" pitchFamily="50" charset="-128"/>
                        </a:rPr>
                        <a:t>の目標</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現状値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目標値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31780843"/>
                  </a:ext>
                </a:extLst>
              </a:tr>
              <a:tr h="191617">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▶多様な主体による食育推進運動の展開</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・食育を府民運動とする機運を高める取組み</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・「大阪府食育推進強化月間」及び「野菜バリバリ朝食モリモリ推進の日</a:t>
                      </a:r>
                      <a:r>
                        <a:rPr kumimoji="1" lang="ja-JP" altLang="en-US" sz="900">
                          <a:latin typeface="Meiryo UI" panose="020B0604030504040204" pitchFamily="50" charset="-128"/>
                          <a:ea typeface="Meiryo UI" panose="020B0604030504040204" pitchFamily="50" charset="-128"/>
                        </a:rPr>
                        <a:t>」の</a:t>
                      </a:r>
                      <a:endParaRPr kumimoji="1" lang="en-US" altLang="ja-JP" sz="900">
                        <a:latin typeface="Meiryo UI" panose="020B0604030504040204" pitchFamily="50" charset="-128"/>
                        <a:ea typeface="Meiryo UI" panose="020B0604030504040204" pitchFamily="50" charset="-128"/>
                      </a:endParaRPr>
                    </a:p>
                    <a:p>
                      <a:pPr>
                        <a:lnSpc>
                          <a:spcPct val="100000"/>
                        </a:lnSpc>
                      </a:pPr>
                      <a:r>
                        <a:rPr kumimoji="1" lang="ja-JP" altLang="en-US" sz="900">
                          <a:latin typeface="Meiryo UI" panose="020B0604030504040204" pitchFamily="50" charset="-128"/>
                          <a:ea typeface="Meiryo UI" panose="020B0604030504040204" pitchFamily="50" charset="-128"/>
                        </a:rPr>
                        <a:t>　取組み</a:t>
                      </a:r>
                      <a:r>
                        <a:rPr kumimoji="1" lang="ja-JP" altLang="en-US" sz="900" dirty="0">
                          <a:latin typeface="Meiryo UI" panose="020B0604030504040204" pitchFamily="50" charset="-128"/>
                          <a:ea typeface="Meiryo UI" panose="020B0604030504040204" pitchFamily="50" charset="-128"/>
                        </a:rPr>
                        <a:t>の充実</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・市町村食育推進計画の策定促進と施策の推進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・食に関するボランティア等が行う食育活動への支援</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・食育に関心を持っている府民の割合の増加</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・食育推進に携わるボランティアの増加</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a:latin typeface="Meiryo UI" panose="020B0604030504040204" pitchFamily="50" charset="-128"/>
                          <a:ea typeface="Meiryo UI" panose="020B0604030504040204" pitchFamily="50" charset="-128"/>
                        </a:rPr>
                        <a:t>71.0%</a:t>
                      </a:r>
                    </a:p>
                    <a:p>
                      <a:pPr algn="r">
                        <a:lnSpc>
                          <a:spcPct val="100000"/>
                        </a:lnSpc>
                      </a:pPr>
                      <a:r>
                        <a:rPr kumimoji="1" lang="en-US" altLang="ja-JP" sz="900">
                          <a:latin typeface="Meiryo UI" panose="020B0604030504040204" pitchFamily="50" charset="-128"/>
                          <a:ea typeface="Meiryo UI" panose="020B0604030504040204" pitchFamily="50" charset="-128"/>
                        </a:rPr>
                        <a:t>4,753</a:t>
                      </a:r>
                      <a:r>
                        <a:rPr kumimoji="1" lang="ja-JP" altLang="en-US" sz="90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u="sng">
                          <a:latin typeface="Meiryo UI" panose="020B0604030504040204" pitchFamily="50" charset="-128"/>
                          <a:ea typeface="Meiryo UI" panose="020B0604030504040204" pitchFamily="50" charset="-128"/>
                        </a:rPr>
                        <a:t>75%</a:t>
                      </a:r>
                      <a:r>
                        <a:rPr kumimoji="1" lang="ja-JP" altLang="en-US" sz="900" u="sng">
                          <a:latin typeface="Meiryo UI" panose="020B0604030504040204" pitchFamily="50" charset="-128"/>
                          <a:ea typeface="Meiryo UI" panose="020B0604030504040204" pitchFamily="50" charset="-128"/>
                        </a:rPr>
                        <a:t>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ja-JP" altLang="en-US" sz="900">
                          <a:latin typeface="Meiryo UI" panose="020B0604030504040204" pitchFamily="50" charset="-128"/>
                          <a:ea typeface="Meiryo UI" panose="020B0604030504040204" pitchFamily="50" charset="-128"/>
                        </a:rPr>
                        <a:t>増加</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547002"/>
                  </a:ext>
                </a:extLst>
              </a:tr>
              <a:tr h="132958">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▶多様な主体が参画したネットワークの強化</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a:latin typeface="Meiryo UI" panose="020B0604030504040204" pitchFamily="50" charset="-128"/>
                          <a:ea typeface="Meiryo UI" panose="020B0604030504040204" pitchFamily="50" charset="-128"/>
                        </a:rPr>
                        <a:t>・「大阪府食育推進ネットワーク会議」参画団体や民間企業との連携・協働</a:t>
                      </a: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7587352"/>
                  </a:ext>
                </a:extLst>
              </a:tr>
            </a:tbl>
          </a:graphicData>
        </a:graphic>
      </p:graphicFrame>
      <p:sp>
        <p:nvSpPr>
          <p:cNvPr id="34" name="正方形/長方形 33">
            <a:extLst>
              <a:ext uri="{FF2B5EF4-FFF2-40B4-BE49-F238E27FC236}">
                <a16:creationId xmlns:a16="http://schemas.microsoft.com/office/drawing/2014/main" id="{1721B02D-8143-A14D-1558-99323ED61AFE}"/>
              </a:ext>
            </a:extLst>
          </p:cNvPr>
          <p:cNvSpPr/>
          <p:nvPr/>
        </p:nvSpPr>
        <p:spPr>
          <a:xfrm>
            <a:off x="55049" y="5127799"/>
            <a:ext cx="2192239"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ja-JP" altLang="en-US" sz="900" b="1" dirty="0">
                <a:solidFill>
                  <a:schemeClr val="bg1"/>
                </a:solidFill>
                <a:latin typeface="Meiryo UI" panose="020B0604030504040204" pitchFamily="50" charset="-128"/>
                <a:ea typeface="Meiryo UI" panose="020B0604030504040204" pitchFamily="50" charset="-128"/>
              </a:rPr>
              <a:t>　</a:t>
            </a:r>
            <a:r>
              <a:rPr lang="ja-JP" altLang="en-US" sz="1000" b="1" dirty="0">
                <a:solidFill>
                  <a:sysClr val="windowText" lastClr="000000"/>
                </a:solidFill>
                <a:latin typeface="Meiryo UI" panose="020B0604030504040204" pitchFamily="50" charset="-128"/>
                <a:ea typeface="Meiryo UI" panose="020B0604030504040204" pitchFamily="50" charset="-128"/>
              </a:rPr>
              <a:t>第</a:t>
            </a:r>
            <a:r>
              <a:rPr lang="en-US" altLang="ja-JP" sz="1000" b="1" dirty="0">
                <a:solidFill>
                  <a:sysClr val="windowText" lastClr="000000"/>
                </a:solidFill>
                <a:latin typeface="Meiryo UI" panose="020B0604030504040204" pitchFamily="50" charset="-128"/>
                <a:ea typeface="Meiryo UI" panose="020B0604030504040204" pitchFamily="50" charset="-128"/>
              </a:rPr>
              <a:t>6</a:t>
            </a:r>
            <a:r>
              <a:rPr lang="ja-JP" altLang="en-US" sz="1000" b="1" dirty="0">
                <a:solidFill>
                  <a:sysClr val="windowText" lastClr="000000"/>
                </a:solidFill>
                <a:latin typeface="Meiryo UI" panose="020B0604030504040204" pitchFamily="50" charset="-128"/>
                <a:ea typeface="Meiryo UI" panose="020B0604030504040204" pitchFamily="50" charset="-128"/>
              </a:rPr>
              <a:t>章　</a:t>
            </a:r>
            <a:r>
              <a:rPr lang="ja-JP" altLang="en-US" sz="1000" dirty="0">
                <a:solidFill>
                  <a:sysClr val="windowText" lastClr="000000"/>
                </a:solidFill>
                <a:latin typeface="Meiryo UI" panose="020B0604030504040204" pitchFamily="50" charset="-128"/>
                <a:ea typeface="Meiryo UI" panose="020B0604030504040204" pitchFamily="50" charset="-128"/>
              </a:rPr>
              <a:t>計画の推進体制</a:t>
            </a: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45389EFC-6F27-77B1-1F4C-A0E2B880EC98}"/>
              </a:ext>
            </a:extLst>
          </p:cNvPr>
          <p:cNvSpPr/>
          <p:nvPr/>
        </p:nvSpPr>
        <p:spPr>
          <a:xfrm>
            <a:off x="55049" y="5301324"/>
            <a:ext cx="9792000" cy="1224000"/>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pPr>
              <a:lnSpc>
                <a:spcPct val="150000"/>
              </a:lnSpc>
            </a:pPr>
            <a:r>
              <a:rPr lang="ja-JP" altLang="en-US" sz="900" b="1" dirty="0">
                <a:solidFill>
                  <a:prstClr val="black"/>
                </a:solidFill>
                <a:latin typeface="Meiryo UI" panose="020B0604030504040204" pitchFamily="50" charset="-128"/>
                <a:ea typeface="Meiryo UI" panose="020B0604030504040204" pitchFamily="50" charset="-128"/>
              </a:rPr>
              <a:t>１　計画の推進体制</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オール大阪の推進体制</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庁内の推進体制</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地域における推進体制</a:t>
            </a:r>
            <a:endParaRPr lang="en-US" altLang="ja-JP" sz="900" dirty="0">
              <a:solidFill>
                <a:prstClr val="black"/>
              </a:solidFill>
              <a:latin typeface="Meiryo UI" panose="020B0604030504040204" pitchFamily="50" charset="-128"/>
              <a:ea typeface="Meiryo UI" panose="020B0604030504040204" pitchFamily="50" charset="-128"/>
            </a:endParaRPr>
          </a:p>
          <a:p>
            <a:pPr>
              <a:lnSpc>
                <a:spcPct val="150000"/>
              </a:lnSpc>
            </a:pPr>
            <a:r>
              <a:rPr lang="ja-JP" altLang="en-US" sz="900" b="1" dirty="0">
                <a:solidFill>
                  <a:prstClr val="black"/>
                </a:solidFill>
                <a:latin typeface="Meiryo UI" panose="020B0604030504040204" pitchFamily="50" charset="-128"/>
                <a:ea typeface="Meiryo UI" panose="020B0604030504040204" pitchFamily="50" charset="-128"/>
              </a:rPr>
              <a:t>２　進捗管理</a:t>
            </a:r>
            <a:endParaRPr lang="en-US" altLang="ja-JP" sz="900" b="1" dirty="0">
              <a:solidFill>
                <a:prstClr val="black"/>
              </a:solidFill>
              <a:latin typeface="Meiryo UI" panose="020B0604030504040204" pitchFamily="50" charset="-128"/>
              <a:ea typeface="Meiryo UI" panose="020B0604030504040204" pitchFamily="50" charset="-128"/>
            </a:endParaRPr>
          </a:p>
          <a:p>
            <a:pPr>
              <a:lnSpc>
                <a:spcPct val="150000"/>
              </a:lnSpc>
            </a:pPr>
            <a:r>
              <a:rPr lang="ja-JP" altLang="en-US" sz="900" b="1" dirty="0">
                <a:solidFill>
                  <a:prstClr val="black"/>
                </a:solidFill>
                <a:latin typeface="Meiryo UI" panose="020B0604030504040204" pitchFamily="50" charset="-128"/>
                <a:ea typeface="Meiryo UI" panose="020B0604030504040204" pitchFamily="50" charset="-128"/>
              </a:rPr>
              <a:t>３　計画を推進する各主体</a:t>
            </a:r>
            <a:r>
              <a:rPr lang="ja-JP" altLang="en-US" sz="900" b="1">
                <a:solidFill>
                  <a:prstClr val="black"/>
                </a:solidFill>
                <a:latin typeface="Meiryo UI" panose="020B0604030504040204" pitchFamily="50" charset="-128"/>
                <a:ea typeface="Meiryo UI" panose="020B0604030504040204" pitchFamily="50" charset="-128"/>
              </a:rPr>
              <a:t>の役割</a:t>
            </a:r>
            <a:endParaRPr lang="en-US" altLang="ja-JP" sz="900" b="1">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府民</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大阪府</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市町村</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保育・教育関係者</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職場</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保健医療関係団体</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食品関連事業者等</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生産者</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地域組織・ボランティア団体・</a:t>
            </a:r>
            <a:r>
              <a:rPr lang="en-US" altLang="ja-JP" sz="900">
                <a:solidFill>
                  <a:prstClr val="black"/>
                </a:solidFill>
                <a:latin typeface="Meiryo UI" panose="020B0604030504040204" pitchFamily="50" charset="-128"/>
                <a:ea typeface="Meiryo UI" panose="020B0604030504040204" pitchFamily="50" charset="-128"/>
              </a:rPr>
              <a:t>NPO</a:t>
            </a:r>
            <a:r>
              <a:rPr lang="ja-JP" altLang="en-US" sz="900">
                <a:solidFill>
                  <a:prstClr val="black"/>
                </a:solidFill>
                <a:latin typeface="Meiryo UI" panose="020B0604030504040204" pitchFamily="50" charset="-128"/>
                <a:ea typeface="Meiryo UI" panose="020B0604030504040204" pitchFamily="50" charset="-128"/>
              </a:rPr>
              <a:t>法人等</a:t>
            </a:r>
            <a:endParaRPr lang="en-US" altLang="ja-JP" sz="900">
              <a:solidFill>
                <a:prstClr val="black"/>
              </a:solidFill>
              <a:latin typeface="Meiryo UI" panose="020B0604030504040204" pitchFamily="50" charset="-128"/>
              <a:ea typeface="Meiryo UI" panose="020B0604030504040204" pitchFamily="50" charset="-128"/>
            </a:endParaRPr>
          </a:p>
          <a:p>
            <a:r>
              <a:rPr kumimoji="1" lang="ja-JP" altLang="en-US" sz="900">
                <a:solidFill>
                  <a:prstClr val="black"/>
                </a:solidFill>
                <a:latin typeface="Meiryo UI" panose="020B0604030504040204" pitchFamily="50" charset="-128"/>
                <a:ea typeface="Meiryo UI" panose="020B0604030504040204" pitchFamily="50" charset="-128"/>
              </a:rPr>
              <a:t>　　　大阪府食育推進ネットワーク会議</a:t>
            </a:r>
            <a:r>
              <a:rPr kumimoji="1" lang="en-US" altLang="ja-JP" sz="900">
                <a:solidFill>
                  <a:prstClr val="black"/>
                </a:solidFill>
                <a:latin typeface="Meiryo UI" panose="020B0604030504040204" pitchFamily="50" charset="-128"/>
                <a:ea typeface="Meiryo UI" panose="020B0604030504040204" pitchFamily="50" charset="-128"/>
              </a:rPr>
              <a:t>/</a:t>
            </a:r>
            <a:r>
              <a:rPr kumimoji="1" lang="ja-JP" altLang="en-US" sz="900">
                <a:solidFill>
                  <a:prstClr val="black"/>
                </a:solidFill>
                <a:latin typeface="Meiryo UI" panose="020B0604030504040204" pitchFamily="50" charset="-128"/>
                <a:ea typeface="Meiryo UI" panose="020B0604030504040204" pitchFamily="50" charset="-128"/>
              </a:rPr>
              <a:t>家庭</a:t>
            </a:r>
            <a:endParaRPr kumimoji="1" lang="en-US" altLang="ja-JP" sz="900" dirty="0">
              <a:solidFill>
                <a:prstClr val="black"/>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BAA0894D-CDD6-ABEA-AC5E-E686A52091DE}"/>
              </a:ext>
            </a:extLst>
          </p:cNvPr>
          <p:cNvSpPr txBox="1"/>
          <p:nvPr/>
        </p:nvSpPr>
        <p:spPr>
          <a:xfrm>
            <a:off x="7713645" y="6583433"/>
            <a:ext cx="2182830" cy="230832"/>
          </a:xfrm>
          <a:prstGeom prst="rect">
            <a:avLst/>
          </a:prstGeom>
          <a:noFill/>
        </p:spPr>
        <p:txBody>
          <a:bodyPr wrap="square" rtlCol="0">
            <a:spAutoFit/>
          </a:bodyPr>
          <a:lstStyle/>
          <a:p>
            <a:r>
              <a:rPr lang="ja-JP" altLang="en-US" sz="900" u="sng" dirty="0">
                <a:latin typeface="Meiryo UI" panose="020B0604030504040204" pitchFamily="50" charset="-128"/>
                <a:ea typeface="Meiryo UI" panose="020B0604030504040204" pitchFamily="50" charset="-128"/>
              </a:rPr>
              <a:t>下線部</a:t>
            </a:r>
            <a:r>
              <a:rPr lang="ja-JP" altLang="en-US" sz="900" dirty="0">
                <a:latin typeface="Meiryo UI" panose="020B0604030504040204" pitchFamily="50" charset="-128"/>
                <a:ea typeface="Meiryo UI" panose="020B0604030504040204" pitchFamily="50" charset="-128"/>
              </a:rPr>
              <a:t>が</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次計画</a:t>
            </a:r>
            <a:r>
              <a:rPr lang="ja-JP" altLang="en-US" sz="900">
                <a:latin typeface="Meiryo UI" panose="020B0604030504040204" pitchFamily="50" charset="-128"/>
                <a:ea typeface="Meiryo UI" panose="020B0604030504040204" pitchFamily="50" charset="-128"/>
              </a:rPr>
              <a:t>からの主な変更</a:t>
            </a:r>
            <a:r>
              <a:rPr lang="ja-JP" altLang="en-US" sz="900" dirty="0">
                <a:latin typeface="Meiryo UI" panose="020B0604030504040204" pitchFamily="50" charset="-128"/>
                <a:ea typeface="Meiryo UI" panose="020B0604030504040204" pitchFamily="50" charset="-128"/>
              </a:rPr>
              <a:t>箇所</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15435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3175">
          <a:solidFill>
            <a:schemeClr val="tx1"/>
          </a:solidFill>
          <a:prstDash val="solid"/>
        </a:ln>
      </a:spPr>
      <a:bodyPr wrap="square" rtlCol="0" anchor="t" anchorCtr="0">
        <a:noAutofit/>
      </a:bodyPr>
      <a:lstStyle>
        <a:defPPr>
          <a:defRPr sz="1200" dirty="0" smtClean="0">
            <a:solidFill>
              <a:prstClr val="black"/>
            </a:solidFill>
            <a:latin typeface="ＭＳ Ｐゴシック" panose="020B0600070205080204" pitchFamily="50" charset="-128"/>
            <a:ea typeface="ＭＳ Ｐゴシック" panose="020B0600070205080204" pitchFamily="50" charset="-128"/>
          </a:defRPr>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1728</Words>
  <Application>Microsoft Office PowerPoint</Application>
  <PresentationFormat>A4 210 x 297 mm</PresentationFormat>
  <Paragraphs>209</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Arial</vt:lpstr>
      <vt:lpstr>Calibri</vt:lpstr>
      <vt:lpstr>Century</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2019-03-18T07:47:32Z</dcterms:created>
  <dcterms:modified xsi:type="dcterms:W3CDTF">2024-01-10T10:48:34Z</dcterms:modified>
</cp:coreProperties>
</file>