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
  </p:notesMasterIdLst>
  <p:handoutMasterIdLst>
    <p:handoutMasterId r:id="rId8"/>
  </p:handoutMasterIdLst>
  <p:sldIdLst>
    <p:sldId id="327" r:id="rId2"/>
    <p:sldId id="328" r:id="rId3"/>
    <p:sldId id="329" r:id="rId4"/>
    <p:sldId id="324" r:id="rId5"/>
    <p:sldId id="325" r:id="rId6"/>
  </p:sldIdLst>
  <p:sldSz cx="9906000" cy="6858000" type="A4"/>
  <p:notesSz cx="6807200" cy="9939338"/>
  <p:defaultTextStyle>
    <a:defPPr>
      <a:defRPr lang="ja-JP"/>
    </a:defPPr>
    <a:lvl1pPr marL="0" algn="l" defTabSz="957700" rtl="0" eaLnBrk="1" latinLnBrk="0" hangingPunct="1">
      <a:defRPr kumimoji="1" sz="1885" kern="1200">
        <a:solidFill>
          <a:schemeClr val="tx1"/>
        </a:solidFill>
        <a:latin typeface="+mn-lt"/>
        <a:ea typeface="+mn-ea"/>
        <a:cs typeface="+mn-cs"/>
      </a:defRPr>
    </a:lvl1pPr>
    <a:lvl2pPr marL="478850" algn="l" defTabSz="957700" rtl="0" eaLnBrk="1" latinLnBrk="0" hangingPunct="1">
      <a:defRPr kumimoji="1" sz="1885" kern="1200">
        <a:solidFill>
          <a:schemeClr val="tx1"/>
        </a:solidFill>
        <a:latin typeface="+mn-lt"/>
        <a:ea typeface="+mn-ea"/>
        <a:cs typeface="+mn-cs"/>
      </a:defRPr>
    </a:lvl2pPr>
    <a:lvl3pPr marL="957700" algn="l" defTabSz="957700" rtl="0" eaLnBrk="1" latinLnBrk="0" hangingPunct="1">
      <a:defRPr kumimoji="1" sz="1885" kern="1200">
        <a:solidFill>
          <a:schemeClr val="tx1"/>
        </a:solidFill>
        <a:latin typeface="+mn-lt"/>
        <a:ea typeface="+mn-ea"/>
        <a:cs typeface="+mn-cs"/>
      </a:defRPr>
    </a:lvl3pPr>
    <a:lvl4pPr marL="1436551" algn="l" defTabSz="957700" rtl="0" eaLnBrk="1" latinLnBrk="0" hangingPunct="1">
      <a:defRPr kumimoji="1" sz="1885" kern="1200">
        <a:solidFill>
          <a:schemeClr val="tx1"/>
        </a:solidFill>
        <a:latin typeface="+mn-lt"/>
        <a:ea typeface="+mn-ea"/>
        <a:cs typeface="+mn-cs"/>
      </a:defRPr>
    </a:lvl4pPr>
    <a:lvl5pPr marL="1915402" algn="l" defTabSz="957700" rtl="0" eaLnBrk="1" latinLnBrk="0" hangingPunct="1">
      <a:defRPr kumimoji="1" sz="1885" kern="1200">
        <a:solidFill>
          <a:schemeClr val="tx1"/>
        </a:solidFill>
        <a:latin typeface="+mn-lt"/>
        <a:ea typeface="+mn-ea"/>
        <a:cs typeface="+mn-cs"/>
      </a:defRPr>
    </a:lvl5pPr>
    <a:lvl6pPr marL="2394252" algn="l" defTabSz="957700" rtl="0" eaLnBrk="1" latinLnBrk="0" hangingPunct="1">
      <a:defRPr kumimoji="1" sz="1885" kern="1200">
        <a:solidFill>
          <a:schemeClr val="tx1"/>
        </a:solidFill>
        <a:latin typeface="+mn-lt"/>
        <a:ea typeface="+mn-ea"/>
        <a:cs typeface="+mn-cs"/>
      </a:defRPr>
    </a:lvl6pPr>
    <a:lvl7pPr marL="2873102" algn="l" defTabSz="957700" rtl="0" eaLnBrk="1" latinLnBrk="0" hangingPunct="1">
      <a:defRPr kumimoji="1" sz="1885" kern="1200">
        <a:solidFill>
          <a:schemeClr val="tx1"/>
        </a:solidFill>
        <a:latin typeface="+mn-lt"/>
        <a:ea typeface="+mn-ea"/>
        <a:cs typeface="+mn-cs"/>
      </a:defRPr>
    </a:lvl7pPr>
    <a:lvl8pPr marL="3351952" algn="l" defTabSz="957700" rtl="0" eaLnBrk="1" latinLnBrk="0" hangingPunct="1">
      <a:defRPr kumimoji="1" sz="1885" kern="1200">
        <a:solidFill>
          <a:schemeClr val="tx1"/>
        </a:solidFill>
        <a:latin typeface="+mn-lt"/>
        <a:ea typeface="+mn-ea"/>
        <a:cs typeface="+mn-cs"/>
      </a:defRPr>
    </a:lvl8pPr>
    <a:lvl9pPr marL="3830803" algn="l" defTabSz="957700" rtl="0" eaLnBrk="1" latinLnBrk="0" hangingPunct="1">
      <a:defRPr kumimoji="1" sz="1885"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1F1A923A-E939-4D56-B384-F84CCB52D5AF}">
          <p14:sldIdLst>
            <p14:sldId id="327"/>
            <p14:sldId id="328"/>
            <p14:sldId id="329"/>
            <p14:sldId id="324"/>
            <p14:sldId id="325"/>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8FFD1"/>
    <a:srgbClr val="DBFFB7"/>
    <a:srgbClr val="CCFF99"/>
    <a:srgbClr val="FFCCCC"/>
    <a:srgbClr val="FF99CC"/>
    <a:srgbClr val="1D3B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30" autoAdjust="0"/>
    <p:restoredTop sz="94434" autoAdjust="0"/>
  </p:normalViewPr>
  <p:slideViewPr>
    <p:cSldViewPr>
      <p:cViewPr varScale="1">
        <p:scale>
          <a:sx n="74" d="100"/>
          <a:sy n="74" d="100"/>
        </p:scale>
        <p:origin x="1140" y="72"/>
      </p:cViewPr>
      <p:guideLst>
        <p:guide orient="horz" pos="2160"/>
        <p:guide pos="312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0"/>
            <a:ext cx="2949575" cy="496888"/>
          </a:xfrm>
          <a:prstGeom prst="rect">
            <a:avLst/>
          </a:prstGeom>
        </p:spPr>
        <p:txBody>
          <a:bodyPr vert="horz" lIns="91401" tIns="45700" rIns="91401" bIns="4570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5" y="0"/>
            <a:ext cx="2949575" cy="496888"/>
          </a:xfrm>
          <a:prstGeom prst="rect">
            <a:avLst/>
          </a:prstGeom>
        </p:spPr>
        <p:txBody>
          <a:bodyPr vert="horz" lIns="91401" tIns="45700" rIns="91401" bIns="45700" rtlCol="0"/>
          <a:lstStyle>
            <a:lvl1pPr algn="r">
              <a:defRPr sz="1200"/>
            </a:lvl1pPr>
          </a:lstStyle>
          <a:p>
            <a:fld id="{E2B4D0E0-6539-4688-BD3B-14E68F079C13}" type="datetimeFigureOut">
              <a:rPr kumimoji="1" lang="ja-JP" altLang="en-US" smtClean="0"/>
              <a:t>2023/8/31</a:t>
            </a:fld>
            <a:endParaRPr kumimoji="1" lang="ja-JP" altLang="en-US"/>
          </a:p>
        </p:txBody>
      </p:sp>
      <p:sp>
        <p:nvSpPr>
          <p:cNvPr id="4" name="フッター プレースホルダー 3"/>
          <p:cNvSpPr>
            <a:spLocks noGrp="1"/>
          </p:cNvSpPr>
          <p:nvPr>
            <p:ph type="ftr" sz="quarter" idx="2"/>
          </p:nvPr>
        </p:nvSpPr>
        <p:spPr>
          <a:xfrm>
            <a:off x="7" y="9440863"/>
            <a:ext cx="2949575" cy="496887"/>
          </a:xfrm>
          <a:prstGeom prst="rect">
            <a:avLst/>
          </a:prstGeom>
        </p:spPr>
        <p:txBody>
          <a:bodyPr vert="horz" lIns="91401" tIns="45700" rIns="91401" bIns="4570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5" y="9440863"/>
            <a:ext cx="2949575" cy="496887"/>
          </a:xfrm>
          <a:prstGeom prst="rect">
            <a:avLst/>
          </a:prstGeom>
        </p:spPr>
        <p:txBody>
          <a:bodyPr vert="horz" lIns="91401" tIns="45700" rIns="91401" bIns="45700" rtlCol="0" anchor="b"/>
          <a:lstStyle>
            <a:lvl1pPr algn="r">
              <a:defRPr sz="1200"/>
            </a:lvl1pPr>
          </a:lstStyle>
          <a:p>
            <a:fld id="{D9B4F904-B0B3-40BF-8A83-98BB06353D69}" type="slidenum">
              <a:rPr kumimoji="1" lang="ja-JP" altLang="en-US" smtClean="0"/>
              <a:t>‹#›</a:t>
            </a:fld>
            <a:endParaRPr kumimoji="1" lang="ja-JP" altLang="en-US"/>
          </a:p>
        </p:txBody>
      </p:sp>
    </p:spTree>
    <p:extLst>
      <p:ext uri="{BB962C8B-B14F-4D97-AF65-F5344CB8AC3E}">
        <p14:creationId xmlns:p14="http://schemas.microsoft.com/office/powerpoint/2010/main" val="35289798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0"/>
            <a:ext cx="2949575" cy="496888"/>
          </a:xfrm>
          <a:prstGeom prst="rect">
            <a:avLst/>
          </a:prstGeom>
        </p:spPr>
        <p:txBody>
          <a:bodyPr vert="horz" lIns="91401" tIns="45700" rIns="91401" bIns="4570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5" y="0"/>
            <a:ext cx="2949575" cy="496888"/>
          </a:xfrm>
          <a:prstGeom prst="rect">
            <a:avLst/>
          </a:prstGeom>
        </p:spPr>
        <p:txBody>
          <a:bodyPr vert="horz" lIns="91401" tIns="45700" rIns="91401" bIns="45700" rtlCol="0"/>
          <a:lstStyle>
            <a:lvl1pPr algn="r">
              <a:defRPr sz="1200"/>
            </a:lvl1pPr>
          </a:lstStyle>
          <a:p>
            <a:fld id="{31AB1D8C-D73B-4189-8131-09C7C8AA31A9}" type="datetimeFigureOut">
              <a:rPr kumimoji="1" lang="ja-JP" altLang="en-US" smtClean="0"/>
              <a:t>2023/8/31</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01" tIns="45700" rIns="91401" bIns="45700" rtlCol="0" anchor="ctr"/>
          <a:lstStyle/>
          <a:p>
            <a:endParaRPr lang="ja-JP" altLang="en-US"/>
          </a:p>
        </p:txBody>
      </p:sp>
      <p:sp>
        <p:nvSpPr>
          <p:cNvPr id="5" name="ノート プレースホルダー 4"/>
          <p:cNvSpPr>
            <a:spLocks noGrp="1"/>
          </p:cNvSpPr>
          <p:nvPr>
            <p:ph type="body" sz="quarter" idx="3"/>
          </p:nvPr>
        </p:nvSpPr>
        <p:spPr>
          <a:xfrm>
            <a:off x="681045" y="4721225"/>
            <a:ext cx="5445125" cy="4471988"/>
          </a:xfrm>
          <a:prstGeom prst="rect">
            <a:avLst/>
          </a:prstGeom>
        </p:spPr>
        <p:txBody>
          <a:bodyPr vert="horz" lIns="91401" tIns="45700" rIns="91401" bIns="4570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7" y="9440863"/>
            <a:ext cx="2949575" cy="496887"/>
          </a:xfrm>
          <a:prstGeom prst="rect">
            <a:avLst/>
          </a:prstGeom>
        </p:spPr>
        <p:txBody>
          <a:bodyPr vert="horz" lIns="91401" tIns="45700" rIns="91401" bIns="4570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5" y="9440863"/>
            <a:ext cx="2949575" cy="496887"/>
          </a:xfrm>
          <a:prstGeom prst="rect">
            <a:avLst/>
          </a:prstGeom>
        </p:spPr>
        <p:txBody>
          <a:bodyPr vert="horz" lIns="91401" tIns="45700" rIns="91401" bIns="45700" rtlCol="0" anchor="b"/>
          <a:lstStyle>
            <a:lvl1pPr algn="r">
              <a:defRPr sz="1200"/>
            </a:lvl1pPr>
          </a:lstStyle>
          <a:p>
            <a:fld id="{9DC635DE-FDCE-4FA9-BDB4-5386CB75D906}" type="slidenum">
              <a:rPr kumimoji="1" lang="ja-JP" altLang="en-US" smtClean="0"/>
              <a:t>‹#›</a:t>
            </a:fld>
            <a:endParaRPr kumimoji="1" lang="ja-JP" altLang="en-US"/>
          </a:p>
        </p:txBody>
      </p:sp>
    </p:spTree>
    <p:extLst>
      <p:ext uri="{BB962C8B-B14F-4D97-AF65-F5344CB8AC3E}">
        <p14:creationId xmlns:p14="http://schemas.microsoft.com/office/powerpoint/2010/main" val="4030485559"/>
      </p:ext>
    </p:extLst>
  </p:cSld>
  <p:clrMap bg1="lt1" tx1="dk1" bg2="lt2" tx2="dk2" accent1="accent1" accent2="accent2" accent3="accent3" accent4="accent4" accent5="accent5" accent6="accent6" hlink="hlink" folHlink="folHlink"/>
  <p:hf hdr="0" ftr="0" dt="0"/>
  <p:notesStyle>
    <a:lvl1pPr marL="0" algn="l" defTabSz="957700" rtl="0" eaLnBrk="1" latinLnBrk="0" hangingPunct="1">
      <a:defRPr kumimoji="1" sz="1257" kern="1200">
        <a:solidFill>
          <a:schemeClr val="tx1"/>
        </a:solidFill>
        <a:latin typeface="+mn-lt"/>
        <a:ea typeface="+mn-ea"/>
        <a:cs typeface="+mn-cs"/>
      </a:defRPr>
    </a:lvl1pPr>
    <a:lvl2pPr marL="478850" algn="l" defTabSz="957700" rtl="0" eaLnBrk="1" latinLnBrk="0" hangingPunct="1">
      <a:defRPr kumimoji="1" sz="1257" kern="1200">
        <a:solidFill>
          <a:schemeClr val="tx1"/>
        </a:solidFill>
        <a:latin typeface="+mn-lt"/>
        <a:ea typeface="+mn-ea"/>
        <a:cs typeface="+mn-cs"/>
      </a:defRPr>
    </a:lvl2pPr>
    <a:lvl3pPr marL="957700" algn="l" defTabSz="957700" rtl="0" eaLnBrk="1" latinLnBrk="0" hangingPunct="1">
      <a:defRPr kumimoji="1" sz="1257" kern="1200">
        <a:solidFill>
          <a:schemeClr val="tx1"/>
        </a:solidFill>
        <a:latin typeface="+mn-lt"/>
        <a:ea typeface="+mn-ea"/>
        <a:cs typeface="+mn-cs"/>
      </a:defRPr>
    </a:lvl3pPr>
    <a:lvl4pPr marL="1436551" algn="l" defTabSz="957700" rtl="0" eaLnBrk="1" latinLnBrk="0" hangingPunct="1">
      <a:defRPr kumimoji="1" sz="1257" kern="1200">
        <a:solidFill>
          <a:schemeClr val="tx1"/>
        </a:solidFill>
        <a:latin typeface="+mn-lt"/>
        <a:ea typeface="+mn-ea"/>
        <a:cs typeface="+mn-cs"/>
      </a:defRPr>
    </a:lvl4pPr>
    <a:lvl5pPr marL="1915402" algn="l" defTabSz="957700" rtl="0" eaLnBrk="1" latinLnBrk="0" hangingPunct="1">
      <a:defRPr kumimoji="1" sz="1257" kern="1200">
        <a:solidFill>
          <a:schemeClr val="tx1"/>
        </a:solidFill>
        <a:latin typeface="+mn-lt"/>
        <a:ea typeface="+mn-ea"/>
        <a:cs typeface="+mn-cs"/>
      </a:defRPr>
    </a:lvl5pPr>
    <a:lvl6pPr marL="2394252" algn="l" defTabSz="957700" rtl="0" eaLnBrk="1" latinLnBrk="0" hangingPunct="1">
      <a:defRPr kumimoji="1" sz="1257" kern="1200">
        <a:solidFill>
          <a:schemeClr val="tx1"/>
        </a:solidFill>
        <a:latin typeface="+mn-lt"/>
        <a:ea typeface="+mn-ea"/>
        <a:cs typeface="+mn-cs"/>
      </a:defRPr>
    </a:lvl6pPr>
    <a:lvl7pPr marL="2873102" algn="l" defTabSz="957700" rtl="0" eaLnBrk="1" latinLnBrk="0" hangingPunct="1">
      <a:defRPr kumimoji="1" sz="1257" kern="1200">
        <a:solidFill>
          <a:schemeClr val="tx1"/>
        </a:solidFill>
        <a:latin typeface="+mn-lt"/>
        <a:ea typeface="+mn-ea"/>
        <a:cs typeface="+mn-cs"/>
      </a:defRPr>
    </a:lvl7pPr>
    <a:lvl8pPr marL="3351952" algn="l" defTabSz="957700" rtl="0" eaLnBrk="1" latinLnBrk="0" hangingPunct="1">
      <a:defRPr kumimoji="1" sz="1257" kern="1200">
        <a:solidFill>
          <a:schemeClr val="tx1"/>
        </a:solidFill>
        <a:latin typeface="+mn-lt"/>
        <a:ea typeface="+mn-ea"/>
        <a:cs typeface="+mn-cs"/>
      </a:defRPr>
    </a:lvl8pPr>
    <a:lvl9pPr marL="3830803" algn="l" defTabSz="957700" rtl="0" eaLnBrk="1" latinLnBrk="0" hangingPunct="1">
      <a:defRPr kumimoji="1" sz="125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7"/>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18" indent="0" algn="ctr">
              <a:buNone/>
              <a:defRPr>
                <a:solidFill>
                  <a:schemeClr val="tx1">
                    <a:tint val="75000"/>
                  </a:schemeClr>
                </a:solidFill>
              </a:defRPr>
            </a:lvl2pPr>
            <a:lvl3pPr marL="914436" indent="0" algn="ctr">
              <a:buNone/>
              <a:defRPr>
                <a:solidFill>
                  <a:schemeClr val="tx1">
                    <a:tint val="75000"/>
                  </a:schemeClr>
                </a:solidFill>
              </a:defRPr>
            </a:lvl3pPr>
            <a:lvl4pPr marL="1371655" indent="0" algn="ctr">
              <a:buNone/>
              <a:defRPr>
                <a:solidFill>
                  <a:schemeClr val="tx1">
                    <a:tint val="75000"/>
                  </a:schemeClr>
                </a:solidFill>
              </a:defRPr>
            </a:lvl4pPr>
            <a:lvl5pPr marL="1828874" indent="0" algn="ctr">
              <a:buNone/>
              <a:defRPr>
                <a:solidFill>
                  <a:schemeClr val="tx1">
                    <a:tint val="75000"/>
                  </a:schemeClr>
                </a:solidFill>
              </a:defRPr>
            </a:lvl5pPr>
            <a:lvl6pPr marL="2286091" indent="0" algn="ctr">
              <a:buNone/>
              <a:defRPr>
                <a:solidFill>
                  <a:schemeClr val="tx1">
                    <a:tint val="75000"/>
                  </a:schemeClr>
                </a:solidFill>
              </a:defRPr>
            </a:lvl6pPr>
            <a:lvl7pPr marL="2743310" indent="0" algn="ctr">
              <a:buNone/>
              <a:defRPr>
                <a:solidFill>
                  <a:schemeClr val="tx1">
                    <a:tint val="75000"/>
                  </a:schemeClr>
                </a:solidFill>
              </a:defRPr>
            </a:lvl7pPr>
            <a:lvl8pPr marL="3200528" indent="0" algn="ctr">
              <a:buNone/>
              <a:defRPr>
                <a:solidFill>
                  <a:schemeClr val="tx1">
                    <a:tint val="75000"/>
                  </a:schemeClr>
                </a:solidFill>
              </a:defRPr>
            </a:lvl8pPr>
            <a:lvl9pPr marL="3657746"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D572F05-ACC0-470A-B788-79423D4DD79F}" type="datetime1">
              <a:rPr kumimoji="1" lang="ja-JP" altLang="en-US" smtClean="0"/>
              <a:t>2023/8/31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7D177D41-3AF1-49AB-A3C7-BBFE4AF8C3E6}" type="slidenum">
              <a:rPr kumimoji="1" lang="ja-JP" altLang="en-US" smtClean="0"/>
              <a:t>‹#›</a:t>
            </a:fld>
            <a:endParaRPr kumimoji="1" lang="ja-JP" altLang="en-US" dirty="0"/>
          </a:p>
        </p:txBody>
      </p:sp>
    </p:spTree>
    <p:extLst>
      <p:ext uri="{BB962C8B-B14F-4D97-AF65-F5344CB8AC3E}">
        <p14:creationId xmlns:p14="http://schemas.microsoft.com/office/powerpoint/2010/main" val="1811385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A801597-B678-4F33-BF72-A99C5F7E6C6E}" type="datetime1">
              <a:rPr kumimoji="1" lang="ja-JP" altLang="en-US" smtClean="0"/>
              <a:t>2023/8/31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7D177D41-3AF1-49AB-A3C7-BBFE4AF8C3E6}" type="slidenum">
              <a:rPr kumimoji="1" lang="ja-JP" altLang="en-US" smtClean="0"/>
              <a:t>‹#›</a:t>
            </a:fld>
            <a:endParaRPr kumimoji="1" lang="ja-JP" altLang="en-US" dirty="0"/>
          </a:p>
        </p:txBody>
      </p:sp>
    </p:spTree>
    <p:extLst>
      <p:ext uri="{BB962C8B-B14F-4D97-AF65-F5344CB8AC3E}">
        <p14:creationId xmlns:p14="http://schemas.microsoft.com/office/powerpoint/2010/main" val="301710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0"/>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40"/>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686E735-9301-47C4-949E-EFF090FB74B9}" type="datetime1">
              <a:rPr kumimoji="1" lang="ja-JP" altLang="en-US" smtClean="0"/>
              <a:t>2023/8/31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7D177D41-3AF1-49AB-A3C7-BBFE4AF8C3E6}" type="slidenum">
              <a:rPr kumimoji="1" lang="ja-JP" altLang="en-US" smtClean="0"/>
              <a:t>‹#›</a:t>
            </a:fld>
            <a:endParaRPr kumimoji="1" lang="ja-JP" altLang="en-US" dirty="0"/>
          </a:p>
        </p:txBody>
      </p:sp>
    </p:spTree>
    <p:extLst>
      <p:ext uri="{BB962C8B-B14F-4D97-AF65-F5344CB8AC3E}">
        <p14:creationId xmlns:p14="http://schemas.microsoft.com/office/powerpoint/2010/main" val="2719435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BDD6BAA-9F94-4927-8101-FD0B27F23B3C}" type="datetime1">
              <a:rPr kumimoji="1" lang="ja-JP" altLang="en-US" smtClean="0"/>
              <a:t>2023/8/31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7D177D41-3AF1-49AB-A3C7-BBFE4AF8C3E6}" type="slidenum">
              <a:rPr kumimoji="1" lang="ja-JP" altLang="en-US" smtClean="0"/>
              <a:t>‹#›</a:t>
            </a:fld>
            <a:endParaRPr kumimoji="1" lang="ja-JP" altLang="en-US" dirty="0"/>
          </a:p>
        </p:txBody>
      </p:sp>
    </p:spTree>
    <p:extLst>
      <p:ext uri="{BB962C8B-B14F-4D97-AF65-F5344CB8AC3E}">
        <p14:creationId xmlns:p14="http://schemas.microsoft.com/office/powerpoint/2010/main" val="3627962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2"/>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4"/>
            <a:ext cx="8420100" cy="1500187"/>
          </a:xfrm>
        </p:spPr>
        <p:txBody>
          <a:bodyPr anchor="b"/>
          <a:lstStyle>
            <a:lvl1pPr marL="0" indent="0">
              <a:buNone/>
              <a:defRPr sz="2000">
                <a:solidFill>
                  <a:schemeClr val="tx1">
                    <a:tint val="75000"/>
                  </a:schemeClr>
                </a:solidFill>
              </a:defRPr>
            </a:lvl1pPr>
            <a:lvl2pPr marL="457218" indent="0">
              <a:buNone/>
              <a:defRPr sz="1800">
                <a:solidFill>
                  <a:schemeClr val="tx1">
                    <a:tint val="75000"/>
                  </a:schemeClr>
                </a:solidFill>
              </a:defRPr>
            </a:lvl2pPr>
            <a:lvl3pPr marL="914436" indent="0">
              <a:buNone/>
              <a:defRPr sz="1600">
                <a:solidFill>
                  <a:schemeClr val="tx1">
                    <a:tint val="75000"/>
                  </a:schemeClr>
                </a:solidFill>
              </a:defRPr>
            </a:lvl3pPr>
            <a:lvl4pPr marL="1371655" indent="0">
              <a:buNone/>
              <a:defRPr sz="1400">
                <a:solidFill>
                  <a:schemeClr val="tx1">
                    <a:tint val="75000"/>
                  </a:schemeClr>
                </a:solidFill>
              </a:defRPr>
            </a:lvl4pPr>
            <a:lvl5pPr marL="1828874" indent="0">
              <a:buNone/>
              <a:defRPr sz="1400">
                <a:solidFill>
                  <a:schemeClr val="tx1">
                    <a:tint val="75000"/>
                  </a:schemeClr>
                </a:solidFill>
              </a:defRPr>
            </a:lvl5pPr>
            <a:lvl6pPr marL="2286091" indent="0">
              <a:buNone/>
              <a:defRPr sz="1400">
                <a:solidFill>
                  <a:schemeClr val="tx1">
                    <a:tint val="75000"/>
                  </a:schemeClr>
                </a:solidFill>
              </a:defRPr>
            </a:lvl6pPr>
            <a:lvl7pPr marL="2743310" indent="0">
              <a:buNone/>
              <a:defRPr sz="1400">
                <a:solidFill>
                  <a:schemeClr val="tx1">
                    <a:tint val="75000"/>
                  </a:schemeClr>
                </a:solidFill>
              </a:defRPr>
            </a:lvl7pPr>
            <a:lvl8pPr marL="3200528" indent="0">
              <a:buNone/>
              <a:defRPr sz="1400">
                <a:solidFill>
                  <a:schemeClr val="tx1">
                    <a:tint val="75000"/>
                  </a:schemeClr>
                </a:solidFill>
              </a:defRPr>
            </a:lvl8pPr>
            <a:lvl9pPr marL="3657746"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4036CDF-D6BD-4721-8D75-18D99362A71B}" type="datetime1">
              <a:rPr kumimoji="1" lang="ja-JP" altLang="en-US" smtClean="0"/>
              <a:t>2023/8/31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7D177D41-3AF1-49AB-A3C7-BBFE4AF8C3E6}" type="slidenum">
              <a:rPr kumimoji="1" lang="ja-JP" altLang="en-US" smtClean="0"/>
              <a:t>‹#›</a:t>
            </a:fld>
            <a:endParaRPr kumimoji="1" lang="ja-JP" altLang="en-US" dirty="0"/>
          </a:p>
        </p:txBody>
      </p:sp>
    </p:spTree>
    <p:extLst>
      <p:ext uri="{BB962C8B-B14F-4D97-AF65-F5344CB8AC3E}">
        <p14:creationId xmlns:p14="http://schemas.microsoft.com/office/powerpoint/2010/main" val="3034783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33D7D1F-DF89-41F0-973F-56CC098F3593}" type="datetime1">
              <a:rPr kumimoji="1" lang="ja-JP" altLang="en-US" smtClean="0"/>
              <a:t>2023/8/31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7D177D41-3AF1-49AB-A3C7-BBFE4AF8C3E6}" type="slidenum">
              <a:rPr kumimoji="1" lang="ja-JP" altLang="en-US" smtClean="0"/>
              <a:t>‹#›</a:t>
            </a:fld>
            <a:endParaRPr kumimoji="1" lang="ja-JP" altLang="en-US" dirty="0"/>
          </a:p>
        </p:txBody>
      </p:sp>
    </p:spTree>
    <p:extLst>
      <p:ext uri="{BB962C8B-B14F-4D97-AF65-F5344CB8AC3E}">
        <p14:creationId xmlns:p14="http://schemas.microsoft.com/office/powerpoint/2010/main" val="3217666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18" indent="0">
              <a:buNone/>
              <a:defRPr sz="2000" b="1"/>
            </a:lvl2pPr>
            <a:lvl3pPr marL="914436" indent="0">
              <a:buNone/>
              <a:defRPr sz="1800" b="1"/>
            </a:lvl3pPr>
            <a:lvl4pPr marL="1371655" indent="0">
              <a:buNone/>
              <a:defRPr sz="1600" b="1"/>
            </a:lvl4pPr>
            <a:lvl5pPr marL="1828874" indent="0">
              <a:buNone/>
              <a:defRPr sz="1600" b="1"/>
            </a:lvl5pPr>
            <a:lvl6pPr marL="2286091" indent="0">
              <a:buNone/>
              <a:defRPr sz="1600" b="1"/>
            </a:lvl6pPr>
            <a:lvl7pPr marL="2743310" indent="0">
              <a:buNone/>
              <a:defRPr sz="1600" b="1"/>
            </a:lvl7pPr>
            <a:lvl8pPr marL="3200528" indent="0">
              <a:buNone/>
              <a:defRPr sz="1600" b="1"/>
            </a:lvl8pPr>
            <a:lvl9pPr marL="3657746"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2" y="1535113"/>
            <a:ext cx="4378590" cy="639762"/>
          </a:xfrm>
        </p:spPr>
        <p:txBody>
          <a:bodyPr anchor="b"/>
          <a:lstStyle>
            <a:lvl1pPr marL="0" indent="0">
              <a:buNone/>
              <a:defRPr sz="2400" b="1"/>
            </a:lvl1pPr>
            <a:lvl2pPr marL="457218" indent="0">
              <a:buNone/>
              <a:defRPr sz="2000" b="1"/>
            </a:lvl2pPr>
            <a:lvl3pPr marL="914436" indent="0">
              <a:buNone/>
              <a:defRPr sz="1800" b="1"/>
            </a:lvl3pPr>
            <a:lvl4pPr marL="1371655" indent="0">
              <a:buNone/>
              <a:defRPr sz="1600" b="1"/>
            </a:lvl4pPr>
            <a:lvl5pPr marL="1828874" indent="0">
              <a:buNone/>
              <a:defRPr sz="1600" b="1"/>
            </a:lvl5pPr>
            <a:lvl6pPr marL="2286091" indent="0">
              <a:buNone/>
              <a:defRPr sz="1600" b="1"/>
            </a:lvl6pPr>
            <a:lvl7pPr marL="2743310" indent="0">
              <a:buNone/>
              <a:defRPr sz="1600" b="1"/>
            </a:lvl7pPr>
            <a:lvl8pPr marL="3200528" indent="0">
              <a:buNone/>
              <a:defRPr sz="1600" b="1"/>
            </a:lvl8pPr>
            <a:lvl9pPr marL="3657746"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EE66647-E15D-4BFC-90F3-C81C19E0B7B7}" type="datetime1">
              <a:rPr kumimoji="1" lang="ja-JP" altLang="en-US" smtClean="0"/>
              <a:t>2023/8/31</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7D177D41-3AF1-49AB-A3C7-BBFE4AF8C3E6}" type="slidenum">
              <a:rPr kumimoji="1" lang="ja-JP" altLang="en-US" smtClean="0"/>
              <a:t>‹#›</a:t>
            </a:fld>
            <a:endParaRPr kumimoji="1" lang="ja-JP" altLang="en-US" dirty="0"/>
          </a:p>
        </p:txBody>
      </p:sp>
    </p:spTree>
    <p:extLst>
      <p:ext uri="{BB962C8B-B14F-4D97-AF65-F5344CB8AC3E}">
        <p14:creationId xmlns:p14="http://schemas.microsoft.com/office/powerpoint/2010/main" val="274883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19B1159-0418-41FE-AEBC-6AEF658D235B}" type="datetime1">
              <a:rPr kumimoji="1" lang="ja-JP" altLang="en-US" smtClean="0"/>
              <a:t>2023/8/31</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7D177D41-3AF1-49AB-A3C7-BBFE4AF8C3E6}" type="slidenum">
              <a:rPr kumimoji="1" lang="ja-JP" altLang="en-US" smtClean="0"/>
              <a:t>‹#›</a:t>
            </a:fld>
            <a:endParaRPr kumimoji="1" lang="ja-JP" altLang="en-US" dirty="0"/>
          </a:p>
        </p:txBody>
      </p:sp>
    </p:spTree>
    <p:extLst>
      <p:ext uri="{BB962C8B-B14F-4D97-AF65-F5344CB8AC3E}">
        <p14:creationId xmlns:p14="http://schemas.microsoft.com/office/powerpoint/2010/main" val="224127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74305A5-C790-444B-9E14-0459372F31FB}" type="datetime1">
              <a:rPr kumimoji="1" lang="ja-JP" altLang="en-US" smtClean="0"/>
              <a:t>2023/8/31</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7D177D41-3AF1-49AB-A3C7-BBFE4AF8C3E6}" type="slidenum">
              <a:rPr kumimoji="1" lang="ja-JP" altLang="en-US" smtClean="0"/>
              <a:t>‹#›</a:t>
            </a:fld>
            <a:endParaRPr kumimoji="1" lang="ja-JP" altLang="en-US" dirty="0"/>
          </a:p>
        </p:txBody>
      </p:sp>
    </p:spTree>
    <p:extLst>
      <p:ext uri="{BB962C8B-B14F-4D97-AF65-F5344CB8AC3E}">
        <p14:creationId xmlns:p14="http://schemas.microsoft.com/office/powerpoint/2010/main" val="712228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1" y="1435101"/>
            <a:ext cx="3259006" cy="4691063"/>
          </a:xfrm>
        </p:spPr>
        <p:txBody>
          <a:bodyPr/>
          <a:lstStyle>
            <a:lvl1pPr marL="0" indent="0">
              <a:buNone/>
              <a:defRPr sz="1400"/>
            </a:lvl1pPr>
            <a:lvl2pPr marL="457218" indent="0">
              <a:buNone/>
              <a:defRPr sz="1200"/>
            </a:lvl2pPr>
            <a:lvl3pPr marL="914436" indent="0">
              <a:buNone/>
              <a:defRPr sz="1000"/>
            </a:lvl3pPr>
            <a:lvl4pPr marL="1371655" indent="0">
              <a:buNone/>
              <a:defRPr sz="900"/>
            </a:lvl4pPr>
            <a:lvl5pPr marL="1828874" indent="0">
              <a:buNone/>
              <a:defRPr sz="900"/>
            </a:lvl5pPr>
            <a:lvl6pPr marL="2286091" indent="0">
              <a:buNone/>
              <a:defRPr sz="900"/>
            </a:lvl6pPr>
            <a:lvl7pPr marL="2743310" indent="0">
              <a:buNone/>
              <a:defRPr sz="900"/>
            </a:lvl7pPr>
            <a:lvl8pPr marL="3200528" indent="0">
              <a:buNone/>
              <a:defRPr sz="900"/>
            </a:lvl8pPr>
            <a:lvl9pPr marL="3657746"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9F8D1C9-60D8-4CDF-8AAB-CCD122181DD2}" type="datetime1">
              <a:rPr kumimoji="1" lang="ja-JP" altLang="en-US" smtClean="0"/>
              <a:t>2023/8/31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7D177D41-3AF1-49AB-A3C7-BBFE4AF8C3E6}" type="slidenum">
              <a:rPr kumimoji="1" lang="ja-JP" altLang="en-US" smtClean="0"/>
              <a:t>‹#›</a:t>
            </a:fld>
            <a:endParaRPr kumimoji="1" lang="ja-JP" altLang="en-US" dirty="0"/>
          </a:p>
        </p:txBody>
      </p:sp>
    </p:spTree>
    <p:extLst>
      <p:ext uri="{BB962C8B-B14F-4D97-AF65-F5344CB8AC3E}">
        <p14:creationId xmlns:p14="http://schemas.microsoft.com/office/powerpoint/2010/main" val="904459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18" indent="0">
              <a:buNone/>
              <a:defRPr sz="2800"/>
            </a:lvl2pPr>
            <a:lvl3pPr marL="914436" indent="0">
              <a:buNone/>
              <a:defRPr sz="2400"/>
            </a:lvl3pPr>
            <a:lvl4pPr marL="1371655" indent="0">
              <a:buNone/>
              <a:defRPr sz="2000"/>
            </a:lvl4pPr>
            <a:lvl5pPr marL="1828874" indent="0">
              <a:buNone/>
              <a:defRPr sz="2000"/>
            </a:lvl5pPr>
            <a:lvl6pPr marL="2286091" indent="0">
              <a:buNone/>
              <a:defRPr sz="2000"/>
            </a:lvl6pPr>
            <a:lvl7pPr marL="2743310" indent="0">
              <a:buNone/>
              <a:defRPr sz="2000"/>
            </a:lvl7pPr>
            <a:lvl8pPr marL="3200528" indent="0">
              <a:buNone/>
              <a:defRPr sz="2000"/>
            </a:lvl8pPr>
            <a:lvl9pPr marL="3657746"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18" indent="0">
              <a:buNone/>
              <a:defRPr sz="1200"/>
            </a:lvl2pPr>
            <a:lvl3pPr marL="914436" indent="0">
              <a:buNone/>
              <a:defRPr sz="1000"/>
            </a:lvl3pPr>
            <a:lvl4pPr marL="1371655" indent="0">
              <a:buNone/>
              <a:defRPr sz="900"/>
            </a:lvl4pPr>
            <a:lvl5pPr marL="1828874" indent="0">
              <a:buNone/>
              <a:defRPr sz="900"/>
            </a:lvl5pPr>
            <a:lvl6pPr marL="2286091" indent="0">
              <a:buNone/>
              <a:defRPr sz="900"/>
            </a:lvl6pPr>
            <a:lvl7pPr marL="2743310" indent="0">
              <a:buNone/>
              <a:defRPr sz="900"/>
            </a:lvl7pPr>
            <a:lvl8pPr marL="3200528" indent="0">
              <a:buNone/>
              <a:defRPr sz="900"/>
            </a:lvl8pPr>
            <a:lvl9pPr marL="3657746"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EFCBB82-E312-44E9-9322-B56E08FCBBB0}" type="datetime1">
              <a:rPr kumimoji="1" lang="ja-JP" altLang="en-US" smtClean="0"/>
              <a:t>2023/8/31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7D177D41-3AF1-49AB-A3C7-BBFE4AF8C3E6}" type="slidenum">
              <a:rPr kumimoji="1" lang="ja-JP" altLang="en-US" smtClean="0"/>
              <a:t>‹#›</a:t>
            </a:fld>
            <a:endParaRPr kumimoji="1" lang="ja-JP" altLang="en-US" dirty="0"/>
          </a:p>
        </p:txBody>
      </p:sp>
    </p:spTree>
    <p:extLst>
      <p:ext uri="{BB962C8B-B14F-4D97-AF65-F5344CB8AC3E}">
        <p14:creationId xmlns:p14="http://schemas.microsoft.com/office/powerpoint/2010/main" val="237534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D72FC7-B9A5-48BA-B691-986E7E276BDE}" type="datetime1">
              <a:rPr kumimoji="1" lang="ja-JP" altLang="en-US" smtClean="0"/>
              <a:t>2023/8/31</a:t>
            </a:fld>
            <a:endParaRPr kumimoji="1" lang="ja-JP" altLang="en-US" dirty="0"/>
          </a:p>
        </p:txBody>
      </p:sp>
      <p:sp>
        <p:nvSpPr>
          <p:cNvPr id="5" name="フッター プレースホルダー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177D41-3AF1-49AB-A3C7-BBFE4AF8C3E6}" type="slidenum">
              <a:rPr kumimoji="1" lang="ja-JP" altLang="en-US" smtClean="0"/>
              <a:t>‹#›</a:t>
            </a:fld>
            <a:endParaRPr kumimoji="1" lang="ja-JP" altLang="en-US" dirty="0"/>
          </a:p>
        </p:txBody>
      </p:sp>
    </p:spTree>
    <p:extLst>
      <p:ext uri="{BB962C8B-B14F-4D97-AF65-F5344CB8AC3E}">
        <p14:creationId xmlns:p14="http://schemas.microsoft.com/office/powerpoint/2010/main" val="2741056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36" rtl="0" eaLnBrk="1" latinLnBrk="0" hangingPunct="1">
        <a:spcBef>
          <a:spcPct val="0"/>
        </a:spcBef>
        <a:buNone/>
        <a:defRPr kumimoji="1" sz="4400" kern="1200">
          <a:solidFill>
            <a:schemeClr val="tx1"/>
          </a:solidFill>
          <a:latin typeface="+mj-lt"/>
          <a:ea typeface="+mj-ea"/>
          <a:cs typeface="+mj-cs"/>
        </a:defRPr>
      </a:lvl1pPr>
    </p:titleStyle>
    <p:bodyStyle>
      <a:lvl1pPr marL="342914" indent="-342914" algn="l" defTabSz="914436"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80" indent="-285761" algn="l" defTabSz="914436"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46" indent="-228610" algn="l" defTabSz="914436"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64" indent="-228610" algn="l" defTabSz="914436"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82" indent="-228610" algn="l" defTabSz="914436"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700" indent="-228610" algn="l" defTabSz="914436"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919" indent="-228610" algn="l" defTabSz="914436"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138" indent="-228610" algn="l" defTabSz="914436"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356" indent="-228610" algn="l" defTabSz="914436"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36" rtl="0" eaLnBrk="1" latinLnBrk="0" hangingPunct="1">
        <a:defRPr kumimoji="1" sz="1800" kern="1200">
          <a:solidFill>
            <a:schemeClr val="tx1"/>
          </a:solidFill>
          <a:latin typeface="+mn-lt"/>
          <a:ea typeface="+mn-ea"/>
          <a:cs typeface="+mn-cs"/>
        </a:defRPr>
      </a:lvl1pPr>
      <a:lvl2pPr marL="457218" algn="l" defTabSz="914436" rtl="0" eaLnBrk="1" latinLnBrk="0" hangingPunct="1">
        <a:defRPr kumimoji="1" sz="1800" kern="1200">
          <a:solidFill>
            <a:schemeClr val="tx1"/>
          </a:solidFill>
          <a:latin typeface="+mn-lt"/>
          <a:ea typeface="+mn-ea"/>
          <a:cs typeface="+mn-cs"/>
        </a:defRPr>
      </a:lvl2pPr>
      <a:lvl3pPr marL="914436" algn="l" defTabSz="914436" rtl="0" eaLnBrk="1" latinLnBrk="0" hangingPunct="1">
        <a:defRPr kumimoji="1" sz="1800" kern="1200">
          <a:solidFill>
            <a:schemeClr val="tx1"/>
          </a:solidFill>
          <a:latin typeface="+mn-lt"/>
          <a:ea typeface="+mn-ea"/>
          <a:cs typeface="+mn-cs"/>
        </a:defRPr>
      </a:lvl3pPr>
      <a:lvl4pPr marL="1371655" algn="l" defTabSz="914436" rtl="0" eaLnBrk="1" latinLnBrk="0" hangingPunct="1">
        <a:defRPr kumimoji="1" sz="1800" kern="1200">
          <a:solidFill>
            <a:schemeClr val="tx1"/>
          </a:solidFill>
          <a:latin typeface="+mn-lt"/>
          <a:ea typeface="+mn-ea"/>
          <a:cs typeface="+mn-cs"/>
        </a:defRPr>
      </a:lvl4pPr>
      <a:lvl5pPr marL="1828874" algn="l" defTabSz="914436" rtl="0" eaLnBrk="1" latinLnBrk="0" hangingPunct="1">
        <a:defRPr kumimoji="1" sz="1800" kern="1200">
          <a:solidFill>
            <a:schemeClr val="tx1"/>
          </a:solidFill>
          <a:latin typeface="+mn-lt"/>
          <a:ea typeface="+mn-ea"/>
          <a:cs typeface="+mn-cs"/>
        </a:defRPr>
      </a:lvl5pPr>
      <a:lvl6pPr marL="2286091" algn="l" defTabSz="914436" rtl="0" eaLnBrk="1" latinLnBrk="0" hangingPunct="1">
        <a:defRPr kumimoji="1" sz="1800" kern="1200">
          <a:solidFill>
            <a:schemeClr val="tx1"/>
          </a:solidFill>
          <a:latin typeface="+mn-lt"/>
          <a:ea typeface="+mn-ea"/>
          <a:cs typeface="+mn-cs"/>
        </a:defRPr>
      </a:lvl6pPr>
      <a:lvl7pPr marL="2743310" algn="l" defTabSz="914436" rtl="0" eaLnBrk="1" latinLnBrk="0" hangingPunct="1">
        <a:defRPr kumimoji="1" sz="1800" kern="1200">
          <a:solidFill>
            <a:schemeClr val="tx1"/>
          </a:solidFill>
          <a:latin typeface="+mn-lt"/>
          <a:ea typeface="+mn-ea"/>
          <a:cs typeface="+mn-cs"/>
        </a:defRPr>
      </a:lvl7pPr>
      <a:lvl8pPr marL="3200528" algn="l" defTabSz="914436" rtl="0" eaLnBrk="1" latinLnBrk="0" hangingPunct="1">
        <a:defRPr kumimoji="1" sz="1800" kern="1200">
          <a:solidFill>
            <a:schemeClr val="tx1"/>
          </a:solidFill>
          <a:latin typeface="+mn-lt"/>
          <a:ea typeface="+mn-ea"/>
          <a:cs typeface="+mn-cs"/>
        </a:defRPr>
      </a:lvl8pPr>
      <a:lvl9pPr marL="3657746" algn="l" defTabSz="914436"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a:srcRect t="8735"/>
          <a:stretch/>
        </p:blipFill>
        <p:spPr>
          <a:xfrm>
            <a:off x="504730" y="720000"/>
            <a:ext cx="8896540" cy="5760000"/>
          </a:xfrm>
          <a:prstGeom prst="rect">
            <a:avLst/>
          </a:prstGeom>
        </p:spPr>
      </p:pic>
      <p:sp>
        <p:nvSpPr>
          <p:cNvPr id="4" name="正方形/長方形 3">
            <a:extLst>
              <a:ext uri="{FF2B5EF4-FFF2-40B4-BE49-F238E27FC236}">
                <a16:creationId xmlns:a16="http://schemas.microsoft.com/office/drawing/2014/main" id="{B1AF96C3-7EA4-6CD9-00DF-56A06B787117}"/>
              </a:ext>
            </a:extLst>
          </p:cNvPr>
          <p:cNvSpPr/>
          <p:nvPr/>
        </p:nvSpPr>
        <p:spPr>
          <a:xfrm>
            <a:off x="0" y="0"/>
            <a:ext cx="9928920" cy="288000"/>
          </a:xfrm>
          <a:prstGeom prst="rect">
            <a:avLst/>
          </a:prstGeom>
          <a:solidFill>
            <a:srgbClr val="002060"/>
          </a:solidFill>
          <a:ln w="3175">
            <a:noFill/>
            <a:prstDash val="solid"/>
          </a:ln>
        </p:spPr>
        <p:style>
          <a:lnRef idx="2">
            <a:schemeClr val="accent6"/>
          </a:lnRef>
          <a:fillRef idx="1">
            <a:schemeClr val="lt1"/>
          </a:fillRef>
          <a:effectRef idx="0">
            <a:schemeClr val="accent6"/>
          </a:effectRef>
          <a:fontRef idx="minor">
            <a:schemeClr val="dk1"/>
          </a:fontRef>
        </p:style>
        <p:txBody>
          <a:bodyPr wrap="square" lIns="0" tIns="0" rIns="0" bIns="0" rtlCol="0" anchor="ctr" anchorCtr="0">
            <a:normAutofit/>
          </a:bodyPr>
          <a:lstStyle/>
          <a:p>
            <a:r>
              <a:rPr kumimoji="1" lang="ja-JP" altLang="en-US" sz="1200" b="1" dirty="0">
                <a:solidFill>
                  <a:schemeClr val="bg1"/>
                </a:solidFill>
                <a:latin typeface="ＭＳ Ｐゴシック" panose="020B0600070205080204" pitchFamily="50" charset="-128"/>
                <a:ea typeface="ＭＳ Ｐゴシック" panose="020B0600070205080204" pitchFamily="50" charset="-128"/>
              </a:rPr>
              <a:t>　　</a:t>
            </a:r>
            <a:r>
              <a:rPr kumimoji="1" lang="ja-JP" altLang="en-US" sz="1050" b="1" dirty="0">
                <a:solidFill>
                  <a:schemeClr val="bg1"/>
                </a:solidFill>
                <a:latin typeface="Meiryo UI" panose="020B0604030504040204" pitchFamily="50" charset="-128"/>
                <a:ea typeface="Meiryo UI" panose="020B0604030504040204" pitchFamily="50" charset="-128"/>
              </a:rPr>
              <a:t>第</a:t>
            </a:r>
            <a:r>
              <a:rPr kumimoji="1" lang="en-US" altLang="ja-JP" sz="1050" b="1" dirty="0">
                <a:solidFill>
                  <a:schemeClr val="bg1"/>
                </a:solidFill>
                <a:latin typeface="Meiryo UI" panose="020B0604030504040204" pitchFamily="50" charset="-128"/>
                <a:ea typeface="Meiryo UI" panose="020B0604030504040204" pitchFamily="50" charset="-128"/>
              </a:rPr>
              <a:t>4</a:t>
            </a:r>
            <a:r>
              <a:rPr kumimoji="1" lang="ja-JP" altLang="en-US" sz="1050" b="1" dirty="0">
                <a:solidFill>
                  <a:schemeClr val="bg1"/>
                </a:solidFill>
                <a:latin typeface="Meiryo UI" panose="020B0604030504040204" pitchFamily="50" charset="-128"/>
                <a:ea typeface="Meiryo UI" panose="020B0604030504040204" pitchFamily="50" charset="-128"/>
              </a:rPr>
              <a:t>次大阪府食育推進計画</a:t>
            </a:r>
            <a:r>
              <a:rPr lang="ja-JP" altLang="en-US" sz="1050" b="1" dirty="0">
                <a:solidFill>
                  <a:schemeClr val="bg1"/>
                </a:solidFill>
                <a:latin typeface="Meiryo UI" panose="020B0604030504040204" pitchFamily="50" charset="-128"/>
                <a:ea typeface="Meiryo UI" panose="020B0604030504040204" pitchFamily="50" charset="-128"/>
              </a:rPr>
              <a:t>素案</a:t>
            </a:r>
            <a:r>
              <a:rPr kumimoji="1" lang="ja-JP" altLang="en-US" sz="1050" b="1" dirty="0">
                <a:solidFill>
                  <a:schemeClr val="bg1"/>
                </a:solidFill>
                <a:latin typeface="Meiryo UI" panose="020B0604030504040204" pitchFamily="50" charset="-128"/>
                <a:ea typeface="Meiryo UI" panose="020B0604030504040204" pitchFamily="50" charset="-128"/>
              </a:rPr>
              <a:t>の概要　</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80000" y="431551"/>
            <a:ext cx="4320480" cy="261610"/>
          </a:xfrm>
          <a:prstGeom prst="rect">
            <a:avLst/>
          </a:prstGeom>
          <a:noFill/>
          <a:ln w="3175">
            <a:solidFill>
              <a:schemeClr val="tx1"/>
            </a:solidFill>
          </a:ln>
        </p:spPr>
        <p:txBody>
          <a:bodyPr wrap="square" rtlCol="0">
            <a:spAutoFit/>
          </a:bodyPr>
          <a:lstStyle/>
          <a:p>
            <a:pPr algn="ctr"/>
            <a:r>
              <a:rPr kumimoji="1" lang="ja-JP" altLang="en-US" sz="1100" smtClean="0">
                <a:latin typeface="Meiryo UI" panose="020B0604030504040204" pitchFamily="50" charset="-128"/>
                <a:ea typeface="Meiryo UI" panose="020B0604030504040204" pitchFamily="50" charset="-128"/>
              </a:rPr>
              <a:t>国 第</a:t>
            </a:r>
            <a:r>
              <a:rPr kumimoji="1" lang="en-US" altLang="ja-JP" sz="1100" smtClean="0">
                <a:latin typeface="Meiryo UI" panose="020B0604030504040204" pitchFamily="50" charset="-128"/>
                <a:ea typeface="Meiryo UI" panose="020B0604030504040204" pitchFamily="50" charset="-128"/>
              </a:rPr>
              <a:t>4</a:t>
            </a:r>
            <a:r>
              <a:rPr kumimoji="1" lang="ja-JP" altLang="en-US" sz="1100" smtClean="0">
                <a:latin typeface="Meiryo UI" panose="020B0604030504040204" pitchFamily="50" charset="-128"/>
                <a:ea typeface="Meiryo UI" panose="020B0604030504040204" pitchFamily="50" charset="-128"/>
              </a:rPr>
              <a:t>次食育推進基本計画（令和</a:t>
            </a:r>
            <a:r>
              <a:rPr kumimoji="1" lang="en-US" altLang="ja-JP" sz="1100" smtClean="0">
                <a:latin typeface="Meiryo UI" panose="020B0604030504040204" pitchFamily="50" charset="-128"/>
                <a:ea typeface="Meiryo UI" panose="020B0604030504040204" pitchFamily="50" charset="-128"/>
              </a:rPr>
              <a:t>3</a:t>
            </a:r>
            <a:r>
              <a:rPr kumimoji="1" lang="ja-JP" altLang="en-US" sz="1100" smtClean="0">
                <a:latin typeface="Meiryo UI" panose="020B0604030504040204" pitchFamily="50" charset="-128"/>
                <a:ea typeface="Meiryo UI" panose="020B0604030504040204" pitchFamily="50" charset="-128"/>
              </a:rPr>
              <a:t>年度から令和</a:t>
            </a:r>
            <a:r>
              <a:rPr kumimoji="1" lang="en-US" altLang="ja-JP" sz="1100" smtClean="0">
                <a:latin typeface="Meiryo UI" panose="020B0604030504040204" pitchFamily="50" charset="-128"/>
                <a:ea typeface="Meiryo UI" panose="020B0604030504040204" pitchFamily="50" charset="-128"/>
              </a:rPr>
              <a:t>7</a:t>
            </a:r>
            <a:r>
              <a:rPr kumimoji="1" lang="ja-JP" altLang="en-US" sz="1100" smtClean="0">
                <a:latin typeface="Meiryo UI" panose="020B0604030504040204" pitchFamily="50" charset="-128"/>
                <a:ea typeface="Meiryo UI" panose="020B0604030504040204" pitchFamily="50" charset="-128"/>
              </a:rPr>
              <a:t>年度）の概要</a:t>
            </a:r>
            <a:endParaRPr kumimoji="1" lang="ja-JP" altLang="en-US" sz="1100">
              <a:latin typeface="Meiryo UI" panose="020B0604030504040204" pitchFamily="50" charset="-128"/>
              <a:ea typeface="Meiryo UI" panose="020B0604030504040204" pitchFamily="50" charset="-128"/>
            </a:endParaRPr>
          </a:p>
        </p:txBody>
      </p:sp>
      <p:sp>
        <p:nvSpPr>
          <p:cNvPr id="5" name="テキスト ボックス 1"/>
          <p:cNvSpPr txBox="1"/>
          <p:nvPr/>
        </p:nvSpPr>
        <p:spPr>
          <a:xfrm rot="5400000">
            <a:off x="8987159" y="5947569"/>
            <a:ext cx="914400" cy="485775"/>
          </a:xfrm>
          <a:prstGeom prst="rect">
            <a:avLst/>
          </a:prstGeom>
          <a:solidFill>
            <a:schemeClr val="lt1"/>
          </a:solidFill>
          <a:ln w="6350">
            <a:solidFill>
              <a:prstClr val="black"/>
            </a:solidFill>
          </a:ln>
        </p:spPr>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ja-JP" sz="1200" kern="100" smtClean="0">
                <a:effectLst/>
                <a:latin typeface="游明朝" panose="02020400000000000000" pitchFamily="18" charset="-128"/>
                <a:ea typeface="Meiryo UI" panose="020B0604030504040204" pitchFamily="50" charset="-128"/>
                <a:cs typeface="Times New Roman" panose="02020603050405020304" pitchFamily="18" charset="0"/>
              </a:rPr>
              <a:t>資料</a:t>
            </a:r>
            <a:r>
              <a:rPr lang="ja-JP" altLang="en-US" sz="1200" kern="100">
                <a:latin typeface="游明朝" panose="02020400000000000000" pitchFamily="18" charset="-128"/>
                <a:ea typeface="Meiryo UI" panose="020B0604030504040204" pitchFamily="50" charset="-128"/>
                <a:cs typeface="Times New Roman" panose="02020603050405020304" pitchFamily="18" charset="0"/>
              </a:rPr>
              <a:t>３</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429051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a:srcRect t="11229"/>
          <a:stretch/>
        </p:blipFill>
        <p:spPr>
          <a:xfrm>
            <a:off x="516070" y="792000"/>
            <a:ext cx="8970727" cy="5724000"/>
          </a:xfrm>
          <a:prstGeom prst="rect">
            <a:avLst/>
          </a:prstGeom>
        </p:spPr>
      </p:pic>
      <p:sp>
        <p:nvSpPr>
          <p:cNvPr id="4" name="正方形/長方形 3">
            <a:extLst>
              <a:ext uri="{FF2B5EF4-FFF2-40B4-BE49-F238E27FC236}">
                <a16:creationId xmlns:a16="http://schemas.microsoft.com/office/drawing/2014/main" id="{B1AF96C3-7EA4-6CD9-00DF-56A06B787117}"/>
              </a:ext>
            </a:extLst>
          </p:cNvPr>
          <p:cNvSpPr/>
          <p:nvPr/>
        </p:nvSpPr>
        <p:spPr>
          <a:xfrm>
            <a:off x="0" y="0"/>
            <a:ext cx="9928920" cy="288000"/>
          </a:xfrm>
          <a:prstGeom prst="rect">
            <a:avLst/>
          </a:prstGeom>
          <a:solidFill>
            <a:srgbClr val="002060"/>
          </a:solidFill>
          <a:ln w="3175">
            <a:noFill/>
            <a:prstDash val="solid"/>
          </a:ln>
        </p:spPr>
        <p:style>
          <a:lnRef idx="2">
            <a:schemeClr val="accent6"/>
          </a:lnRef>
          <a:fillRef idx="1">
            <a:schemeClr val="lt1"/>
          </a:fillRef>
          <a:effectRef idx="0">
            <a:schemeClr val="accent6"/>
          </a:effectRef>
          <a:fontRef idx="minor">
            <a:schemeClr val="dk1"/>
          </a:fontRef>
        </p:style>
        <p:txBody>
          <a:bodyPr wrap="square" lIns="0" tIns="0" rIns="0" bIns="0" rtlCol="0" anchor="ctr" anchorCtr="0">
            <a:normAutofit/>
          </a:bodyPr>
          <a:lstStyle/>
          <a:p>
            <a:r>
              <a:rPr kumimoji="1" lang="ja-JP" altLang="en-US" sz="1200" b="1" dirty="0">
                <a:solidFill>
                  <a:schemeClr val="bg1"/>
                </a:solidFill>
                <a:latin typeface="ＭＳ Ｐゴシック" panose="020B0600070205080204" pitchFamily="50" charset="-128"/>
                <a:ea typeface="ＭＳ Ｐゴシック" panose="020B0600070205080204" pitchFamily="50" charset="-128"/>
              </a:rPr>
              <a:t>　　</a:t>
            </a:r>
            <a:r>
              <a:rPr kumimoji="1" lang="ja-JP" altLang="en-US" sz="1050" b="1" dirty="0">
                <a:solidFill>
                  <a:schemeClr val="bg1"/>
                </a:solidFill>
                <a:latin typeface="Meiryo UI" panose="020B0604030504040204" pitchFamily="50" charset="-128"/>
                <a:ea typeface="Meiryo UI" panose="020B0604030504040204" pitchFamily="50" charset="-128"/>
              </a:rPr>
              <a:t>第</a:t>
            </a:r>
            <a:r>
              <a:rPr kumimoji="1" lang="en-US" altLang="ja-JP" sz="1050" b="1" dirty="0">
                <a:solidFill>
                  <a:schemeClr val="bg1"/>
                </a:solidFill>
                <a:latin typeface="Meiryo UI" panose="020B0604030504040204" pitchFamily="50" charset="-128"/>
                <a:ea typeface="Meiryo UI" panose="020B0604030504040204" pitchFamily="50" charset="-128"/>
              </a:rPr>
              <a:t>4</a:t>
            </a:r>
            <a:r>
              <a:rPr kumimoji="1" lang="ja-JP" altLang="en-US" sz="1050" b="1" dirty="0">
                <a:solidFill>
                  <a:schemeClr val="bg1"/>
                </a:solidFill>
                <a:latin typeface="Meiryo UI" panose="020B0604030504040204" pitchFamily="50" charset="-128"/>
                <a:ea typeface="Meiryo UI" panose="020B0604030504040204" pitchFamily="50" charset="-128"/>
              </a:rPr>
              <a:t>次大阪府食育推進計画</a:t>
            </a:r>
            <a:r>
              <a:rPr lang="ja-JP" altLang="en-US" sz="1050" b="1" dirty="0">
                <a:solidFill>
                  <a:schemeClr val="bg1"/>
                </a:solidFill>
                <a:latin typeface="Meiryo UI" panose="020B0604030504040204" pitchFamily="50" charset="-128"/>
                <a:ea typeface="Meiryo UI" panose="020B0604030504040204" pitchFamily="50" charset="-128"/>
              </a:rPr>
              <a:t>素案</a:t>
            </a:r>
            <a:r>
              <a:rPr kumimoji="1" lang="ja-JP" altLang="en-US" sz="1050" b="1" dirty="0">
                <a:solidFill>
                  <a:schemeClr val="bg1"/>
                </a:solidFill>
                <a:latin typeface="Meiryo UI" panose="020B0604030504040204" pitchFamily="50" charset="-128"/>
                <a:ea typeface="Meiryo UI" panose="020B0604030504040204" pitchFamily="50" charset="-128"/>
              </a:rPr>
              <a:t>の概要　</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80000" y="431551"/>
            <a:ext cx="4320480" cy="261610"/>
          </a:xfrm>
          <a:prstGeom prst="rect">
            <a:avLst/>
          </a:prstGeom>
          <a:noFill/>
          <a:ln w="3175">
            <a:solidFill>
              <a:schemeClr val="tx1"/>
            </a:solidFill>
          </a:ln>
        </p:spPr>
        <p:txBody>
          <a:bodyPr wrap="square" rtlCol="0">
            <a:spAutoFit/>
          </a:bodyPr>
          <a:lstStyle/>
          <a:p>
            <a:pPr algn="ctr"/>
            <a:r>
              <a:rPr lang="ja-JP" altLang="en-US" sz="1100" smtClean="0">
                <a:latin typeface="Meiryo UI" panose="020B0604030504040204" pitchFamily="50" charset="-128"/>
                <a:ea typeface="Meiryo UI" panose="020B0604030504040204" pitchFamily="50" charset="-128"/>
              </a:rPr>
              <a:t>国 </a:t>
            </a:r>
            <a:r>
              <a:rPr kumimoji="1" lang="ja-JP" altLang="en-US" sz="1100" smtClean="0">
                <a:latin typeface="Meiryo UI" panose="020B0604030504040204" pitchFamily="50" charset="-128"/>
                <a:ea typeface="Meiryo UI" panose="020B0604030504040204" pitchFamily="50" charset="-128"/>
              </a:rPr>
              <a:t>第</a:t>
            </a:r>
            <a:r>
              <a:rPr kumimoji="1" lang="en-US" altLang="ja-JP" sz="1100" smtClean="0">
                <a:latin typeface="Meiryo UI" panose="020B0604030504040204" pitchFamily="50" charset="-128"/>
                <a:ea typeface="Meiryo UI" panose="020B0604030504040204" pitchFamily="50" charset="-128"/>
              </a:rPr>
              <a:t>4</a:t>
            </a:r>
            <a:r>
              <a:rPr kumimoji="1" lang="ja-JP" altLang="en-US" sz="1100" smtClean="0">
                <a:latin typeface="Meiryo UI" panose="020B0604030504040204" pitchFamily="50" charset="-128"/>
                <a:ea typeface="Meiryo UI" panose="020B0604030504040204" pitchFamily="50" charset="-128"/>
              </a:rPr>
              <a:t>次食育推進基本計画における食育の推進に当たっての目標</a:t>
            </a:r>
            <a:endParaRPr kumimoji="1" lang="ja-JP" altLang="en-US" sz="11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75046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D47228CC-A9F0-7B0F-B197-217957CF94E2}"/>
              </a:ext>
            </a:extLst>
          </p:cNvPr>
          <p:cNvGraphicFramePr>
            <a:graphicFrameLocks noGrp="1"/>
          </p:cNvGraphicFramePr>
          <p:nvPr>
            <p:extLst>
              <p:ext uri="{D42A27DB-BD31-4B8C-83A1-F6EECF244321}">
                <p14:modId xmlns:p14="http://schemas.microsoft.com/office/powerpoint/2010/main" val="2799263006"/>
              </p:ext>
            </p:extLst>
          </p:nvPr>
        </p:nvGraphicFramePr>
        <p:xfrm>
          <a:off x="309006" y="831189"/>
          <a:ext cx="8999994" cy="3012580"/>
        </p:xfrm>
        <a:graphic>
          <a:graphicData uri="http://schemas.openxmlformats.org/drawingml/2006/table">
            <a:tbl>
              <a:tblPr firstRow="1" bandRow="1">
                <a:tableStyleId>{5940675A-B579-460E-94D1-54222C63F5DA}</a:tableStyleId>
              </a:tblPr>
              <a:tblGrid>
                <a:gridCol w="622182">
                  <a:extLst>
                    <a:ext uri="{9D8B030D-6E8A-4147-A177-3AD203B41FA5}">
                      <a16:colId xmlns:a16="http://schemas.microsoft.com/office/drawing/2014/main" val="414711184"/>
                    </a:ext>
                  </a:extLst>
                </a:gridCol>
                <a:gridCol w="622182">
                  <a:extLst>
                    <a:ext uri="{9D8B030D-6E8A-4147-A177-3AD203B41FA5}">
                      <a16:colId xmlns:a16="http://schemas.microsoft.com/office/drawing/2014/main" val="553322999"/>
                    </a:ext>
                  </a:extLst>
                </a:gridCol>
                <a:gridCol w="622182">
                  <a:extLst>
                    <a:ext uri="{9D8B030D-6E8A-4147-A177-3AD203B41FA5}">
                      <a16:colId xmlns:a16="http://schemas.microsoft.com/office/drawing/2014/main" val="3469449040"/>
                    </a:ext>
                  </a:extLst>
                </a:gridCol>
                <a:gridCol w="622182">
                  <a:extLst>
                    <a:ext uri="{9D8B030D-6E8A-4147-A177-3AD203B41FA5}">
                      <a16:colId xmlns:a16="http://schemas.microsoft.com/office/drawing/2014/main" val="4023242257"/>
                    </a:ext>
                  </a:extLst>
                </a:gridCol>
                <a:gridCol w="622182">
                  <a:extLst>
                    <a:ext uri="{9D8B030D-6E8A-4147-A177-3AD203B41FA5}">
                      <a16:colId xmlns:a16="http://schemas.microsoft.com/office/drawing/2014/main" val="2935174983"/>
                    </a:ext>
                  </a:extLst>
                </a:gridCol>
                <a:gridCol w="622182">
                  <a:extLst>
                    <a:ext uri="{9D8B030D-6E8A-4147-A177-3AD203B41FA5}">
                      <a16:colId xmlns:a16="http://schemas.microsoft.com/office/drawing/2014/main" val="1544301230"/>
                    </a:ext>
                  </a:extLst>
                </a:gridCol>
                <a:gridCol w="622182">
                  <a:extLst>
                    <a:ext uri="{9D8B030D-6E8A-4147-A177-3AD203B41FA5}">
                      <a16:colId xmlns:a16="http://schemas.microsoft.com/office/drawing/2014/main" val="1240489527"/>
                    </a:ext>
                  </a:extLst>
                </a:gridCol>
                <a:gridCol w="622182">
                  <a:extLst>
                    <a:ext uri="{9D8B030D-6E8A-4147-A177-3AD203B41FA5}">
                      <a16:colId xmlns:a16="http://schemas.microsoft.com/office/drawing/2014/main" val="1171963558"/>
                    </a:ext>
                  </a:extLst>
                </a:gridCol>
                <a:gridCol w="622182">
                  <a:extLst>
                    <a:ext uri="{9D8B030D-6E8A-4147-A177-3AD203B41FA5}">
                      <a16:colId xmlns:a16="http://schemas.microsoft.com/office/drawing/2014/main" val="2752914610"/>
                    </a:ext>
                  </a:extLst>
                </a:gridCol>
                <a:gridCol w="622182">
                  <a:extLst>
                    <a:ext uri="{9D8B030D-6E8A-4147-A177-3AD203B41FA5}">
                      <a16:colId xmlns:a16="http://schemas.microsoft.com/office/drawing/2014/main" val="854068466"/>
                    </a:ext>
                  </a:extLst>
                </a:gridCol>
                <a:gridCol w="622182">
                  <a:extLst>
                    <a:ext uri="{9D8B030D-6E8A-4147-A177-3AD203B41FA5}">
                      <a16:colId xmlns:a16="http://schemas.microsoft.com/office/drawing/2014/main" val="2977099363"/>
                    </a:ext>
                  </a:extLst>
                </a:gridCol>
                <a:gridCol w="622182">
                  <a:extLst>
                    <a:ext uri="{9D8B030D-6E8A-4147-A177-3AD203B41FA5}">
                      <a16:colId xmlns:a16="http://schemas.microsoft.com/office/drawing/2014/main" val="1320033362"/>
                    </a:ext>
                  </a:extLst>
                </a:gridCol>
                <a:gridCol w="622182">
                  <a:extLst>
                    <a:ext uri="{9D8B030D-6E8A-4147-A177-3AD203B41FA5}">
                      <a16:colId xmlns:a16="http://schemas.microsoft.com/office/drawing/2014/main" val="616569477"/>
                    </a:ext>
                  </a:extLst>
                </a:gridCol>
                <a:gridCol w="911628">
                  <a:extLst>
                    <a:ext uri="{9D8B030D-6E8A-4147-A177-3AD203B41FA5}">
                      <a16:colId xmlns:a16="http://schemas.microsoft.com/office/drawing/2014/main" val="547771252"/>
                    </a:ext>
                  </a:extLst>
                </a:gridCol>
              </a:tblGrid>
              <a:tr h="262505">
                <a:tc gridSpan="2">
                  <a:txBody>
                    <a:bodyPr/>
                    <a:lstStyle/>
                    <a:p>
                      <a:r>
                        <a:rPr kumimoji="1" lang="ja-JP" altLang="en-US" sz="1100">
                          <a:latin typeface="Meiryo UI" panose="020B0604030504040204" pitchFamily="50" charset="-128"/>
                          <a:ea typeface="Meiryo UI" panose="020B0604030504040204" pitchFamily="50" charset="-128"/>
                        </a:rPr>
                        <a:t>令和</a:t>
                      </a:r>
                      <a:r>
                        <a:rPr kumimoji="1" lang="en-US" altLang="ja-JP" sz="1100">
                          <a:latin typeface="Meiryo UI" panose="020B0604030504040204" pitchFamily="50" charset="-128"/>
                          <a:ea typeface="Meiryo UI" panose="020B0604030504040204" pitchFamily="50" charset="-128"/>
                        </a:rPr>
                        <a:t>4</a:t>
                      </a:r>
                      <a:r>
                        <a:rPr kumimoji="1" lang="ja-JP" altLang="en-US" sz="1100">
                          <a:latin typeface="Meiryo UI" panose="020B0604030504040204" pitchFamily="50" charset="-128"/>
                          <a:ea typeface="Meiryo UI" panose="020B0604030504040204" pitchFamily="50" charset="-128"/>
                        </a:rPr>
                        <a:t>年度</a:t>
                      </a:r>
                      <a:endParaRPr kumimoji="1" lang="ja-JP" altLang="en-US" sz="1100" dirty="0">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12">
                  <a:txBody>
                    <a:bodyPr/>
                    <a:lstStyle/>
                    <a:p>
                      <a:r>
                        <a:rPr kumimoji="1" lang="ja-JP" altLang="en-US" sz="1100" dirty="0">
                          <a:latin typeface="Meiryo UI" panose="020B0604030504040204" pitchFamily="50" charset="-128"/>
                          <a:ea typeface="Meiryo UI" panose="020B0604030504040204" pitchFamily="50" charset="-128"/>
                        </a:rPr>
                        <a:t>令和</a:t>
                      </a:r>
                      <a:r>
                        <a:rPr kumimoji="1" lang="en-US" altLang="ja-JP" sz="1100" dirty="0">
                          <a:latin typeface="Meiryo UI" panose="020B0604030504040204" pitchFamily="50" charset="-128"/>
                          <a:ea typeface="Meiryo UI" panose="020B0604030504040204" pitchFamily="50" charset="-128"/>
                        </a:rPr>
                        <a:t>5</a:t>
                      </a:r>
                      <a:r>
                        <a:rPr kumimoji="1" lang="ja-JP" altLang="en-US" sz="1100" dirty="0">
                          <a:latin typeface="Meiryo UI" panose="020B0604030504040204" pitchFamily="50" charset="-128"/>
                          <a:ea typeface="Meiryo UI" panose="020B0604030504040204" pitchFamily="50" charset="-128"/>
                        </a:rPr>
                        <a:t>年度</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3736626408"/>
                  </a:ext>
                </a:extLst>
              </a:tr>
              <a:tr h="262505">
                <a:tc>
                  <a:txBody>
                    <a:bodyPr/>
                    <a:lstStyle/>
                    <a:p>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月</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en-US" altLang="ja-JP" sz="1100">
                          <a:latin typeface="Meiryo UI" panose="020B0604030504040204" pitchFamily="50" charset="-128"/>
                          <a:ea typeface="Meiryo UI" panose="020B0604030504040204" pitchFamily="50" charset="-128"/>
                        </a:rPr>
                        <a:t>3</a:t>
                      </a:r>
                      <a:r>
                        <a:rPr kumimoji="1" lang="ja-JP" altLang="en-US" sz="110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月</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en-US" altLang="ja-JP" sz="1100" dirty="0">
                          <a:latin typeface="Meiryo UI" panose="020B0604030504040204" pitchFamily="50" charset="-128"/>
                          <a:ea typeface="Meiryo UI" panose="020B0604030504040204" pitchFamily="50" charset="-128"/>
                        </a:rPr>
                        <a:t>5</a:t>
                      </a:r>
                      <a:r>
                        <a:rPr kumimoji="1" lang="ja-JP" altLang="en-US" sz="1100" dirty="0">
                          <a:latin typeface="Meiryo UI" panose="020B0604030504040204" pitchFamily="50" charset="-128"/>
                          <a:ea typeface="Meiryo UI" panose="020B0604030504040204" pitchFamily="50" charset="-128"/>
                        </a:rPr>
                        <a:t>月</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en-US" altLang="ja-JP" sz="1100" dirty="0">
                          <a:latin typeface="Meiryo UI" panose="020B0604030504040204" pitchFamily="50" charset="-128"/>
                          <a:ea typeface="Meiryo UI" panose="020B0604030504040204" pitchFamily="50" charset="-128"/>
                        </a:rPr>
                        <a:t>6</a:t>
                      </a:r>
                      <a:r>
                        <a:rPr kumimoji="1" lang="ja-JP" altLang="en-US" sz="1100" dirty="0">
                          <a:latin typeface="Meiryo UI" panose="020B0604030504040204" pitchFamily="50" charset="-128"/>
                          <a:ea typeface="Meiryo UI" panose="020B0604030504040204" pitchFamily="50" charset="-128"/>
                        </a:rPr>
                        <a:t>月</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en-US" altLang="ja-JP" sz="1100" dirty="0">
                          <a:latin typeface="Meiryo UI" panose="020B0604030504040204" pitchFamily="50" charset="-128"/>
                          <a:ea typeface="Meiryo UI" panose="020B0604030504040204" pitchFamily="50" charset="-128"/>
                        </a:rPr>
                        <a:t>7</a:t>
                      </a:r>
                      <a:r>
                        <a:rPr kumimoji="1" lang="ja-JP" altLang="en-US" sz="1100" dirty="0">
                          <a:latin typeface="Meiryo UI" panose="020B0604030504040204" pitchFamily="50" charset="-128"/>
                          <a:ea typeface="Meiryo UI" panose="020B0604030504040204" pitchFamily="50" charset="-128"/>
                        </a:rPr>
                        <a:t>月</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en-US" altLang="ja-JP" sz="1100" dirty="0">
                          <a:latin typeface="Meiryo UI" panose="020B0604030504040204" pitchFamily="50" charset="-128"/>
                          <a:ea typeface="Meiryo UI" panose="020B0604030504040204" pitchFamily="50" charset="-128"/>
                        </a:rPr>
                        <a:t>8</a:t>
                      </a:r>
                      <a:r>
                        <a:rPr kumimoji="1" lang="ja-JP" altLang="en-US" sz="1100" dirty="0">
                          <a:latin typeface="Meiryo UI" panose="020B0604030504040204" pitchFamily="50" charset="-128"/>
                          <a:ea typeface="Meiryo UI" panose="020B0604030504040204" pitchFamily="50" charset="-128"/>
                        </a:rPr>
                        <a:t>月</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en-US" altLang="ja-JP" sz="1100" dirty="0">
                          <a:latin typeface="Meiryo UI" panose="020B0604030504040204" pitchFamily="50" charset="-128"/>
                          <a:ea typeface="Meiryo UI" panose="020B0604030504040204" pitchFamily="50" charset="-128"/>
                        </a:rPr>
                        <a:t>9</a:t>
                      </a:r>
                      <a:r>
                        <a:rPr kumimoji="1" lang="ja-JP" altLang="en-US" sz="1100" dirty="0">
                          <a:latin typeface="Meiryo UI" panose="020B0604030504040204" pitchFamily="50" charset="-128"/>
                          <a:ea typeface="Meiryo UI" panose="020B0604030504040204" pitchFamily="50" charset="-128"/>
                        </a:rPr>
                        <a:t>月</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en-US" altLang="ja-JP" sz="1100" dirty="0">
                          <a:latin typeface="Meiryo UI" panose="020B0604030504040204" pitchFamily="50" charset="-128"/>
                          <a:ea typeface="Meiryo UI" panose="020B0604030504040204" pitchFamily="50" charset="-128"/>
                        </a:rPr>
                        <a:t>10</a:t>
                      </a:r>
                      <a:r>
                        <a:rPr kumimoji="1" lang="ja-JP" altLang="en-US" sz="1100" dirty="0">
                          <a:latin typeface="Meiryo UI" panose="020B0604030504040204" pitchFamily="50" charset="-128"/>
                          <a:ea typeface="Meiryo UI" panose="020B0604030504040204" pitchFamily="50" charset="-128"/>
                        </a:rPr>
                        <a:t>月</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en-US" altLang="ja-JP" sz="1100" dirty="0">
                          <a:latin typeface="Meiryo UI" panose="020B0604030504040204" pitchFamily="50" charset="-128"/>
                          <a:ea typeface="Meiryo UI" panose="020B0604030504040204" pitchFamily="50" charset="-128"/>
                        </a:rPr>
                        <a:t>11</a:t>
                      </a:r>
                      <a:r>
                        <a:rPr kumimoji="1" lang="ja-JP" altLang="en-US" sz="1100" dirty="0">
                          <a:latin typeface="Meiryo UI" panose="020B0604030504040204" pitchFamily="50" charset="-128"/>
                          <a:ea typeface="Meiryo UI" panose="020B0604030504040204" pitchFamily="50" charset="-128"/>
                        </a:rPr>
                        <a:t>月</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en-US" altLang="ja-JP" sz="1100" dirty="0">
                          <a:latin typeface="Meiryo UI" panose="020B0604030504040204" pitchFamily="50" charset="-128"/>
                          <a:ea typeface="Meiryo UI" panose="020B0604030504040204" pitchFamily="50" charset="-128"/>
                        </a:rPr>
                        <a:t>12</a:t>
                      </a:r>
                      <a:r>
                        <a:rPr kumimoji="1" lang="ja-JP" altLang="en-US" sz="1100" dirty="0">
                          <a:latin typeface="Meiryo UI" panose="020B0604030504040204" pitchFamily="50" charset="-128"/>
                          <a:ea typeface="Meiryo UI" panose="020B0604030504040204" pitchFamily="50" charset="-128"/>
                        </a:rPr>
                        <a:t>月</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月</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月</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月</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86973287"/>
                  </a:ext>
                </a:extLst>
              </a:tr>
              <a:tr h="1515570">
                <a:tc>
                  <a:txBody>
                    <a:bodyPr/>
                    <a:lstStyle/>
                    <a:p>
                      <a:endParaRPr kumimoji="1" lang="ja-JP" altLang="en-US" sz="1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7464421"/>
                  </a:ext>
                </a:extLst>
              </a:tr>
              <a:tr h="972000">
                <a:tc gridSpan="14">
                  <a:txBody>
                    <a:bodyPr/>
                    <a:lstStyle/>
                    <a:p>
                      <a:endParaRPr kumimoji="1" lang="ja-JP" altLang="en-US" sz="1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6758976"/>
                  </a:ext>
                </a:extLst>
              </a:tr>
            </a:tbl>
          </a:graphicData>
        </a:graphic>
      </p:graphicFrame>
      <p:sp>
        <p:nvSpPr>
          <p:cNvPr id="7" name="ホームベース 11">
            <a:extLst>
              <a:ext uri="{FF2B5EF4-FFF2-40B4-BE49-F238E27FC236}">
                <a16:creationId xmlns:a16="http://schemas.microsoft.com/office/drawing/2014/main" id="{E533332E-71A7-B09F-47A8-AFE0F46D7377}"/>
              </a:ext>
            </a:extLst>
          </p:cNvPr>
          <p:cNvSpPr/>
          <p:nvPr/>
        </p:nvSpPr>
        <p:spPr>
          <a:xfrm>
            <a:off x="1437616" y="2082426"/>
            <a:ext cx="2736000" cy="216000"/>
          </a:xfrm>
          <a:prstGeom prst="homePlate">
            <a:avLst>
              <a:gd name="adj" fmla="val 59360"/>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ja-JP" altLang="en-US" sz="1000" dirty="0">
                <a:latin typeface="Meiryo UI" panose="020B0604030504040204" pitchFamily="50" charset="-128"/>
                <a:ea typeface="Meiryo UI" panose="020B0604030504040204" pitchFamily="50" charset="-128"/>
              </a:rPr>
              <a:t>次期計画素案調整・作成</a:t>
            </a:r>
            <a:endParaRPr lang="en-US" altLang="ja-JP" sz="1000" dirty="0">
              <a:latin typeface="Meiryo UI" panose="020B0604030504040204" pitchFamily="50" charset="-128"/>
              <a:ea typeface="Meiryo UI" panose="020B0604030504040204" pitchFamily="50" charset="-128"/>
            </a:endParaRPr>
          </a:p>
        </p:txBody>
      </p:sp>
      <p:sp>
        <p:nvSpPr>
          <p:cNvPr id="8" name="角丸四角形 13">
            <a:extLst>
              <a:ext uri="{FF2B5EF4-FFF2-40B4-BE49-F238E27FC236}">
                <a16:creationId xmlns:a16="http://schemas.microsoft.com/office/drawing/2014/main" id="{06A4FB1D-F2A7-E6ED-80F3-F7AF5109A92F}"/>
              </a:ext>
            </a:extLst>
          </p:cNvPr>
          <p:cNvSpPr/>
          <p:nvPr/>
        </p:nvSpPr>
        <p:spPr>
          <a:xfrm>
            <a:off x="4230366" y="1396436"/>
            <a:ext cx="382754" cy="1080000"/>
          </a:xfrm>
          <a:prstGeom prst="roundRect">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dirty="0">
                <a:latin typeface="Meiryo UI" panose="020B0604030504040204" pitchFamily="50" charset="-128"/>
                <a:ea typeface="Meiryo UI" panose="020B0604030504040204" pitchFamily="50" charset="-128"/>
              </a:rPr>
              <a:t>審議会　②</a:t>
            </a:r>
          </a:p>
        </p:txBody>
      </p:sp>
      <p:sp>
        <p:nvSpPr>
          <p:cNvPr id="9" name="ホームベース 8">
            <a:extLst>
              <a:ext uri="{FF2B5EF4-FFF2-40B4-BE49-F238E27FC236}">
                <a16:creationId xmlns:a16="http://schemas.microsoft.com/office/drawing/2014/main" id="{1D71A026-F4FC-3C81-A6DD-372B6E338CCB}"/>
              </a:ext>
            </a:extLst>
          </p:cNvPr>
          <p:cNvSpPr/>
          <p:nvPr/>
        </p:nvSpPr>
        <p:spPr>
          <a:xfrm>
            <a:off x="4609288" y="2082426"/>
            <a:ext cx="1872000" cy="216000"/>
          </a:xfrm>
          <a:prstGeom prst="homePlate">
            <a:avLst>
              <a:gd name="adj" fmla="val 50447"/>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ja-JP" altLang="en-US" sz="1000" dirty="0">
                <a:latin typeface="Meiryo UI" panose="020B0604030504040204" pitchFamily="50" charset="-128"/>
                <a:ea typeface="Meiryo UI" panose="020B0604030504040204" pitchFamily="50" charset="-128"/>
              </a:rPr>
              <a:t>次期計画案検討・作成</a:t>
            </a:r>
            <a:endParaRPr lang="en-US" altLang="ja-JP" sz="1000" dirty="0">
              <a:latin typeface="Meiryo UI" panose="020B0604030504040204" pitchFamily="50" charset="-128"/>
              <a:ea typeface="Meiryo UI" panose="020B0604030504040204" pitchFamily="50" charset="-128"/>
            </a:endParaRPr>
          </a:p>
        </p:txBody>
      </p:sp>
      <p:sp>
        <p:nvSpPr>
          <p:cNvPr id="10" name="角丸四角形 13">
            <a:extLst>
              <a:ext uri="{FF2B5EF4-FFF2-40B4-BE49-F238E27FC236}">
                <a16:creationId xmlns:a16="http://schemas.microsoft.com/office/drawing/2014/main" id="{46DC7E2B-F94A-BEF6-793E-68F3BC8C87FC}"/>
              </a:ext>
            </a:extLst>
          </p:cNvPr>
          <p:cNvSpPr/>
          <p:nvPr/>
        </p:nvSpPr>
        <p:spPr>
          <a:xfrm>
            <a:off x="6546715" y="1396436"/>
            <a:ext cx="396000" cy="1080000"/>
          </a:xfrm>
          <a:prstGeom prst="roundRect">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dirty="0">
                <a:latin typeface="Meiryo UI" panose="020B0604030504040204" pitchFamily="50" charset="-128"/>
                <a:ea typeface="Meiryo UI" panose="020B0604030504040204" pitchFamily="50" charset="-128"/>
              </a:rPr>
              <a:t>審議会　③</a:t>
            </a:r>
            <a:endParaRPr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（開催又は書面）</a:t>
            </a:r>
          </a:p>
        </p:txBody>
      </p:sp>
      <p:sp>
        <p:nvSpPr>
          <p:cNvPr id="11" name="角丸四角形 13">
            <a:extLst>
              <a:ext uri="{FF2B5EF4-FFF2-40B4-BE49-F238E27FC236}">
                <a16:creationId xmlns:a16="http://schemas.microsoft.com/office/drawing/2014/main" id="{23DED5BB-D9E3-C535-98FA-7377C1ED2871}"/>
              </a:ext>
            </a:extLst>
          </p:cNvPr>
          <p:cNvSpPr/>
          <p:nvPr/>
        </p:nvSpPr>
        <p:spPr>
          <a:xfrm>
            <a:off x="8509140" y="1396436"/>
            <a:ext cx="396000" cy="1080000"/>
          </a:xfrm>
          <a:prstGeom prst="roundRect">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dirty="0">
                <a:latin typeface="Meiryo UI" panose="020B0604030504040204" pitchFamily="50" charset="-128"/>
                <a:ea typeface="Meiryo UI" panose="020B0604030504040204" pitchFamily="50" charset="-128"/>
              </a:rPr>
              <a:t>審議会 ④</a:t>
            </a:r>
          </a:p>
        </p:txBody>
      </p:sp>
      <p:sp>
        <p:nvSpPr>
          <p:cNvPr id="12" name="角丸四角形 21">
            <a:extLst>
              <a:ext uri="{FF2B5EF4-FFF2-40B4-BE49-F238E27FC236}">
                <a16:creationId xmlns:a16="http://schemas.microsoft.com/office/drawing/2014/main" id="{D7D7C857-82D1-D217-1775-DC1B555C3C7B}"/>
              </a:ext>
            </a:extLst>
          </p:cNvPr>
          <p:cNvSpPr/>
          <p:nvPr/>
        </p:nvSpPr>
        <p:spPr>
          <a:xfrm flipH="1">
            <a:off x="8988503" y="1396436"/>
            <a:ext cx="216000" cy="1080000"/>
          </a:xfrm>
          <a:prstGeom prst="round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dirty="0">
                <a:latin typeface="Meiryo UI" panose="020B0604030504040204" pitchFamily="50" charset="-128"/>
                <a:ea typeface="Meiryo UI" panose="020B0604030504040204" pitchFamily="50" charset="-128"/>
              </a:rPr>
              <a:t>公   表</a:t>
            </a:r>
          </a:p>
        </p:txBody>
      </p:sp>
      <p:sp>
        <p:nvSpPr>
          <p:cNvPr id="13" name="ホームベース 11">
            <a:extLst>
              <a:ext uri="{FF2B5EF4-FFF2-40B4-BE49-F238E27FC236}">
                <a16:creationId xmlns:a16="http://schemas.microsoft.com/office/drawing/2014/main" id="{E533332E-71A7-B09F-47A8-AFE0F46D7377}"/>
              </a:ext>
            </a:extLst>
          </p:cNvPr>
          <p:cNvSpPr/>
          <p:nvPr/>
        </p:nvSpPr>
        <p:spPr>
          <a:xfrm>
            <a:off x="1467829" y="1622856"/>
            <a:ext cx="2736000" cy="216000"/>
          </a:xfrm>
          <a:prstGeom prst="homePlate">
            <a:avLst>
              <a:gd name="adj" fmla="val 59360"/>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ja-JP" altLang="en-US" sz="1000" dirty="0">
                <a:latin typeface="Meiryo UI" panose="020B0604030504040204" pitchFamily="50" charset="-128"/>
                <a:ea typeface="Meiryo UI" panose="020B0604030504040204" pitchFamily="50" charset="-128"/>
              </a:rPr>
              <a:t>現行</a:t>
            </a:r>
            <a:r>
              <a:rPr lang="ja-JP" altLang="en-US" sz="1000" smtClean="0">
                <a:latin typeface="Meiryo UI" panose="020B0604030504040204" pitchFamily="50" charset="-128"/>
                <a:ea typeface="Meiryo UI" panose="020B0604030504040204" pitchFamily="50" charset="-128"/>
              </a:rPr>
              <a:t>計画</a:t>
            </a:r>
            <a:r>
              <a:rPr lang="ja-JP" altLang="en-US" sz="1000" dirty="0">
                <a:latin typeface="Meiryo UI" panose="020B0604030504040204" pitchFamily="50" charset="-128"/>
                <a:ea typeface="Meiryo UI" panose="020B0604030504040204" pitchFamily="50" charset="-128"/>
              </a:rPr>
              <a:t>最終評価案の作成</a:t>
            </a:r>
            <a:endParaRPr lang="en-US" altLang="ja-JP" sz="1000" dirty="0">
              <a:latin typeface="Meiryo UI" panose="020B0604030504040204" pitchFamily="50" charset="-128"/>
              <a:ea typeface="Meiryo UI" panose="020B0604030504040204" pitchFamily="50" charset="-128"/>
            </a:endParaRPr>
          </a:p>
        </p:txBody>
      </p:sp>
      <p:sp>
        <p:nvSpPr>
          <p:cNvPr id="15" name="角丸四角形 13">
            <a:extLst>
              <a:ext uri="{FF2B5EF4-FFF2-40B4-BE49-F238E27FC236}">
                <a16:creationId xmlns:a16="http://schemas.microsoft.com/office/drawing/2014/main" id="{06A4FB1D-F2A7-E6ED-80F3-F7AF5109A92F}"/>
              </a:ext>
            </a:extLst>
          </p:cNvPr>
          <p:cNvSpPr/>
          <p:nvPr/>
        </p:nvSpPr>
        <p:spPr>
          <a:xfrm>
            <a:off x="1072619" y="1396436"/>
            <a:ext cx="396000" cy="1080000"/>
          </a:xfrm>
          <a:prstGeom prst="roundRect">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dirty="0">
                <a:latin typeface="Meiryo UI" panose="020B0604030504040204" pitchFamily="50" charset="-128"/>
                <a:ea typeface="Meiryo UI" panose="020B0604030504040204" pitchFamily="50" charset="-128"/>
              </a:rPr>
              <a:t>審議会　①</a:t>
            </a:r>
          </a:p>
        </p:txBody>
      </p:sp>
      <p:sp>
        <p:nvSpPr>
          <p:cNvPr id="14" name="ホームベース 11">
            <a:extLst>
              <a:ext uri="{FF2B5EF4-FFF2-40B4-BE49-F238E27FC236}">
                <a16:creationId xmlns:a16="http://schemas.microsoft.com/office/drawing/2014/main" id="{E533332E-71A7-B09F-47A8-AFE0F46D7377}"/>
              </a:ext>
            </a:extLst>
          </p:cNvPr>
          <p:cNvSpPr/>
          <p:nvPr/>
        </p:nvSpPr>
        <p:spPr>
          <a:xfrm>
            <a:off x="299166" y="2541996"/>
            <a:ext cx="3060000" cy="216000"/>
          </a:xfrm>
          <a:prstGeom prst="homePlate">
            <a:avLst>
              <a:gd name="adj" fmla="val 59360"/>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ja-JP" altLang="en-US" sz="1000" dirty="0">
                <a:latin typeface="Meiryo UI" panose="020B0604030504040204" pitchFamily="50" charset="-128"/>
                <a:ea typeface="Meiryo UI" panose="020B0604030504040204" pitchFamily="50" charset="-128"/>
              </a:rPr>
              <a:t>健康づくり実態調査</a:t>
            </a:r>
            <a:r>
              <a:rPr lang="en-US" altLang="ja-JP" sz="1000" baseline="30000" dirty="0">
                <a:latin typeface="Meiryo UI" panose="020B0604030504040204" pitchFamily="50" charset="-128"/>
                <a:ea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rPr>
              <a:t>の集計・分析</a:t>
            </a:r>
            <a:endParaRPr lang="en-US" altLang="ja-JP" sz="10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848563" y="2831523"/>
            <a:ext cx="2759129" cy="938719"/>
          </a:xfrm>
          <a:prstGeom prst="rect">
            <a:avLst/>
          </a:prstGeom>
          <a:noFill/>
        </p:spPr>
        <p:txBody>
          <a:bodyPr wrap="square" rtlCol="0">
            <a:spAutoFit/>
          </a:bodyPr>
          <a:lstStyle/>
          <a:p>
            <a:pPr>
              <a:lnSpc>
                <a:spcPct val="150000"/>
              </a:lnSpc>
            </a:pPr>
            <a:r>
              <a:rPr lang="ja-JP" altLang="en-US" sz="1000" b="1" u="sng" dirty="0">
                <a:latin typeface="Meiryo UI" panose="020B0604030504040204" pitchFamily="50" charset="-128"/>
                <a:ea typeface="Meiryo UI" panose="020B0604030504040204" pitchFamily="50" charset="-128"/>
              </a:rPr>
              <a:t>審議会①</a:t>
            </a:r>
            <a:endParaRPr lang="en-US" altLang="ja-JP" sz="1000" b="1" u="sng" dirty="0">
              <a:latin typeface="Meiryo UI" panose="020B0604030504040204" pitchFamily="50" charset="-128"/>
              <a:ea typeface="Meiryo UI" panose="020B0604030504040204" pitchFamily="50" charset="-128"/>
            </a:endParaRPr>
          </a:p>
          <a:p>
            <a:r>
              <a:rPr lang="ja-JP" altLang="en-US" sz="1000">
                <a:latin typeface="Meiryo UI" panose="020B0604030504040204" pitchFamily="50" charset="-128"/>
                <a:ea typeface="Meiryo UI" panose="020B0604030504040204" pitchFamily="50" charset="-128"/>
              </a:rPr>
              <a:t>・現行計画　年次</a:t>
            </a:r>
            <a:r>
              <a:rPr lang="ja-JP" altLang="en-US" sz="1000" dirty="0">
                <a:latin typeface="Meiryo UI" panose="020B0604030504040204" pitchFamily="50" charset="-128"/>
                <a:ea typeface="Meiryo UI" panose="020B0604030504040204" pitchFamily="50" charset="-128"/>
              </a:rPr>
              <a:t>進捗報告</a:t>
            </a:r>
            <a:endParaRPr lang="en-US" altLang="ja-JP" sz="1000" dirty="0">
              <a:latin typeface="Meiryo UI" panose="020B0604030504040204" pitchFamily="50" charset="-128"/>
              <a:ea typeface="Meiryo UI" panose="020B0604030504040204" pitchFamily="50" charset="-128"/>
            </a:endParaRPr>
          </a:p>
          <a:p>
            <a:r>
              <a:rPr lang="ja-JP" altLang="en-US" sz="1000">
                <a:latin typeface="Meiryo UI" panose="020B0604030504040204" pitchFamily="50" charset="-128"/>
                <a:ea typeface="Meiryo UI" panose="020B0604030504040204" pitchFamily="50" charset="-128"/>
              </a:rPr>
              <a:t>　　　　　　　　最終評価の方針提示</a:t>
            </a:r>
            <a:endParaRPr lang="en-US" altLang="ja-JP" sz="1000" dirty="0">
              <a:latin typeface="Meiryo UI" panose="020B0604030504040204" pitchFamily="50" charset="-128"/>
              <a:ea typeface="Meiryo UI" panose="020B0604030504040204" pitchFamily="50" charset="-128"/>
            </a:endParaRPr>
          </a:p>
          <a:p>
            <a:r>
              <a:rPr lang="ja-JP" altLang="en-US" sz="1000">
                <a:latin typeface="Meiryo UI" panose="020B0604030504040204" pitchFamily="50" charset="-128"/>
                <a:ea typeface="Meiryo UI" panose="020B0604030504040204" pitchFamily="50" charset="-128"/>
              </a:rPr>
              <a:t>・次期計画　諮問</a:t>
            </a:r>
            <a:endParaRPr lang="en-US" altLang="ja-JP" sz="1000">
              <a:latin typeface="Meiryo UI" panose="020B0604030504040204" pitchFamily="50" charset="-128"/>
              <a:ea typeface="Meiryo UI" panose="020B0604030504040204" pitchFamily="50" charset="-128"/>
            </a:endParaRPr>
          </a:p>
          <a:p>
            <a:r>
              <a:rPr lang="ja-JP" altLang="en-US" sz="1000">
                <a:latin typeface="Meiryo UI" panose="020B0604030504040204" pitchFamily="50" charset="-128"/>
                <a:ea typeface="Meiryo UI" panose="020B0604030504040204" pitchFamily="50" charset="-128"/>
              </a:rPr>
              <a:t>　　　　　　　　改定スケジュール・方向性の提示</a:t>
            </a:r>
            <a:endParaRPr lang="ja-JP" altLang="en-US" sz="10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3815918" y="2831523"/>
            <a:ext cx="2376264" cy="630942"/>
          </a:xfrm>
          <a:prstGeom prst="rect">
            <a:avLst/>
          </a:prstGeom>
          <a:noFill/>
        </p:spPr>
        <p:txBody>
          <a:bodyPr wrap="square" rtlCol="0">
            <a:spAutoFit/>
          </a:bodyPr>
          <a:lstStyle/>
          <a:p>
            <a:pPr>
              <a:lnSpc>
                <a:spcPct val="150000"/>
              </a:lnSpc>
            </a:pPr>
            <a:r>
              <a:rPr lang="ja-JP" altLang="en-US" sz="1000" b="1" u="sng" dirty="0">
                <a:latin typeface="Meiryo UI" panose="020B0604030504040204" pitchFamily="50" charset="-128"/>
                <a:ea typeface="Meiryo UI" panose="020B0604030504040204" pitchFamily="50" charset="-128"/>
              </a:rPr>
              <a:t>審議会②</a:t>
            </a:r>
            <a:endParaRPr lang="en-US" altLang="ja-JP" sz="1000" b="1" u="sng" dirty="0">
              <a:latin typeface="Meiryo UI" panose="020B0604030504040204" pitchFamily="50" charset="-128"/>
              <a:ea typeface="Meiryo UI" panose="020B0604030504040204" pitchFamily="50" charset="-128"/>
            </a:endParaRPr>
          </a:p>
          <a:p>
            <a:r>
              <a:rPr lang="ja-JP" altLang="en-US" sz="1000">
                <a:latin typeface="Meiryo UI" panose="020B0604030504040204" pitchFamily="50" charset="-128"/>
                <a:ea typeface="Meiryo UI" panose="020B0604030504040204" pitchFamily="50" charset="-128"/>
              </a:rPr>
              <a:t>　現行計画　最終</a:t>
            </a:r>
            <a:r>
              <a:rPr lang="ja-JP" altLang="en-US" sz="1000" dirty="0">
                <a:latin typeface="Meiryo UI" panose="020B0604030504040204" pitchFamily="50" charset="-128"/>
                <a:ea typeface="Meiryo UI" panose="020B0604030504040204" pitchFamily="50" charset="-128"/>
              </a:rPr>
              <a:t>評価案の審議</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a:latin typeface="Meiryo UI" panose="020B0604030504040204" pitchFamily="50" charset="-128"/>
                <a:ea typeface="Meiryo UI" panose="020B0604030504040204" pitchFamily="50" charset="-128"/>
              </a:rPr>
              <a:t>次期計画　素案</a:t>
            </a:r>
            <a:r>
              <a:rPr lang="ja-JP" altLang="en-US" sz="1000" dirty="0">
                <a:latin typeface="Meiryo UI" panose="020B0604030504040204" pitchFamily="50" charset="-128"/>
                <a:ea typeface="Meiryo UI" panose="020B0604030504040204" pitchFamily="50" charset="-128"/>
              </a:rPr>
              <a:t>の提示</a:t>
            </a:r>
          </a:p>
        </p:txBody>
      </p:sp>
      <p:sp>
        <p:nvSpPr>
          <p:cNvPr id="20" name="テキスト ボックス 19"/>
          <p:cNvSpPr txBox="1"/>
          <p:nvPr/>
        </p:nvSpPr>
        <p:spPr>
          <a:xfrm>
            <a:off x="6465191" y="2831523"/>
            <a:ext cx="1431545" cy="477054"/>
          </a:xfrm>
          <a:prstGeom prst="rect">
            <a:avLst/>
          </a:prstGeom>
          <a:noFill/>
        </p:spPr>
        <p:txBody>
          <a:bodyPr wrap="square" rtlCol="0">
            <a:spAutoFit/>
          </a:bodyPr>
          <a:lstStyle/>
          <a:p>
            <a:pPr>
              <a:lnSpc>
                <a:spcPct val="150000"/>
              </a:lnSpc>
            </a:pPr>
            <a:r>
              <a:rPr lang="ja-JP" altLang="en-US" sz="1000" b="1" u="sng" dirty="0">
                <a:latin typeface="Meiryo UI" panose="020B0604030504040204" pitchFamily="50" charset="-128"/>
                <a:ea typeface="Meiryo UI" panose="020B0604030504040204" pitchFamily="50" charset="-128"/>
              </a:rPr>
              <a:t>審議会③</a:t>
            </a:r>
            <a:endParaRPr lang="en-US" altLang="ja-JP" sz="1000" b="1" u="sng"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次期計画案の提示</a:t>
            </a:r>
          </a:p>
        </p:txBody>
      </p:sp>
      <p:sp>
        <p:nvSpPr>
          <p:cNvPr id="21" name="テキスト ボックス 20"/>
          <p:cNvSpPr txBox="1"/>
          <p:nvPr/>
        </p:nvSpPr>
        <p:spPr>
          <a:xfrm>
            <a:off x="7742281" y="2831523"/>
            <a:ext cx="1490278" cy="630942"/>
          </a:xfrm>
          <a:prstGeom prst="rect">
            <a:avLst/>
          </a:prstGeom>
          <a:noFill/>
        </p:spPr>
        <p:txBody>
          <a:bodyPr wrap="square" rtlCol="0">
            <a:spAutoFit/>
          </a:bodyPr>
          <a:lstStyle/>
          <a:p>
            <a:pPr>
              <a:lnSpc>
                <a:spcPct val="150000"/>
              </a:lnSpc>
            </a:pPr>
            <a:r>
              <a:rPr lang="ja-JP" altLang="en-US" sz="1000" b="1" u="sng" dirty="0">
                <a:latin typeface="Meiryo UI" panose="020B0604030504040204" pitchFamily="50" charset="-128"/>
                <a:ea typeface="Meiryo UI" panose="020B0604030504040204" pitchFamily="50" charset="-128"/>
              </a:rPr>
              <a:t>審議会④</a:t>
            </a:r>
            <a:endParaRPr lang="en-US" altLang="ja-JP" sz="1000" b="1" u="sng"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次期計画最終案の審議</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答申</a:t>
            </a:r>
          </a:p>
        </p:txBody>
      </p:sp>
      <p:sp>
        <p:nvSpPr>
          <p:cNvPr id="22" name="正方形/長方形 21"/>
          <p:cNvSpPr/>
          <p:nvPr/>
        </p:nvSpPr>
        <p:spPr>
          <a:xfrm>
            <a:off x="416496" y="4247081"/>
            <a:ext cx="8679500" cy="2431435"/>
          </a:xfrm>
          <a:prstGeom prst="rect">
            <a:avLst/>
          </a:prstGeom>
          <a:solidFill>
            <a:schemeClr val="accent6">
              <a:lumMod val="40000"/>
              <a:lumOff val="60000"/>
            </a:schemeClr>
          </a:solidFill>
        </p:spPr>
        <p:txBody>
          <a:bodyPr wrap="square" anchor="ctr" anchorCtr="0">
            <a:spAutoFit/>
          </a:bodyPr>
          <a:lstStyle/>
          <a:p>
            <a:r>
              <a:rPr lang="en-US" altLang="ja-JP" sz="1100" b="1" dirty="0">
                <a:latin typeface="Meiryo UI" panose="020B0604030504040204" pitchFamily="50" charset="-128"/>
                <a:ea typeface="Meiryo UI" panose="020B0604030504040204" pitchFamily="50" charset="-128"/>
              </a:rPr>
              <a:t>1 </a:t>
            </a:r>
            <a:r>
              <a:rPr lang="ja-JP" altLang="en-US" sz="1100" b="1" dirty="0">
                <a:latin typeface="Meiryo UI" panose="020B0604030504040204" pitchFamily="50" charset="-128"/>
                <a:ea typeface="Meiryo UI" panose="020B0604030504040204" pitchFamily="50" charset="-128"/>
              </a:rPr>
              <a:t>調査目的　 </a:t>
            </a:r>
            <a:r>
              <a:rPr lang="ja-JP" altLang="en-US" sz="1100" dirty="0">
                <a:latin typeface="Meiryo UI" panose="020B0604030504040204" pitchFamily="50" charset="-128"/>
                <a:ea typeface="Meiryo UI" panose="020B0604030504040204" pitchFamily="50" charset="-128"/>
              </a:rPr>
              <a:t>府民の生活習慣病の予防及び健康の増進に関する実態を把握</a:t>
            </a:r>
            <a:r>
              <a:rPr lang="ja-JP" altLang="en-US" sz="1100">
                <a:latin typeface="Meiryo UI" panose="020B0604030504040204" pitchFamily="50" charset="-128"/>
                <a:ea typeface="Meiryo UI" panose="020B0604030504040204" pitchFamily="50" charset="-128"/>
              </a:rPr>
              <a:t>し</a:t>
            </a:r>
            <a:r>
              <a:rPr lang="ja-JP" altLang="en-US" sz="1100" smtClean="0">
                <a:latin typeface="Meiryo UI" panose="020B0604030504040204" pitchFamily="50" charset="-128"/>
                <a:ea typeface="Meiryo UI" panose="020B0604030504040204" pitchFamily="50" charset="-128"/>
              </a:rPr>
              <a:t>、</a:t>
            </a:r>
            <a:r>
              <a:rPr lang="ja-JP" altLang="en-US" sz="1100">
                <a:latin typeface="Meiryo UI" panose="020B0604030504040204" pitchFamily="50" charset="-128"/>
                <a:ea typeface="Meiryo UI" panose="020B0604030504040204" pitchFamily="50" charset="-128"/>
              </a:rPr>
              <a:t>次期</a:t>
            </a:r>
            <a:r>
              <a:rPr lang="ja-JP" altLang="en-US" sz="1100" smtClean="0">
                <a:latin typeface="Meiryo UI" panose="020B0604030504040204" pitchFamily="50" charset="-128"/>
                <a:ea typeface="Meiryo UI" panose="020B0604030504040204" pitchFamily="50" charset="-128"/>
              </a:rPr>
              <a:t>大阪府</a:t>
            </a:r>
            <a:r>
              <a:rPr lang="ja-JP" altLang="en-US" sz="1100" dirty="0">
                <a:latin typeface="Meiryo UI" panose="020B0604030504040204" pitchFamily="50" charset="-128"/>
                <a:ea typeface="Meiryo UI" panose="020B0604030504040204" pitchFamily="50" charset="-128"/>
              </a:rPr>
              <a:t>健康増進計画等の策定のための</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基礎資料を得る</a:t>
            </a:r>
            <a:endParaRPr lang="en-US" altLang="ja-JP" sz="1100" dirty="0">
              <a:latin typeface="Meiryo UI" panose="020B0604030504040204" pitchFamily="50" charset="-128"/>
              <a:ea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endParaRPr>
          </a:p>
          <a:p>
            <a:r>
              <a:rPr lang="en-US" altLang="ja-JP" sz="1100" b="1" dirty="0">
                <a:latin typeface="Meiryo UI" panose="020B0604030504040204" pitchFamily="50" charset="-128"/>
                <a:ea typeface="Meiryo UI" panose="020B0604030504040204" pitchFamily="50" charset="-128"/>
              </a:rPr>
              <a:t>2 </a:t>
            </a:r>
            <a:r>
              <a:rPr lang="ja-JP" altLang="en-US" sz="1100" b="1" dirty="0">
                <a:latin typeface="Meiryo UI" panose="020B0604030504040204" pitchFamily="50" charset="-128"/>
                <a:ea typeface="Meiryo UI" panose="020B0604030504040204" pitchFamily="50" charset="-128"/>
              </a:rPr>
              <a:t>調査対象　 </a:t>
            </a:r>
            <a:r>
              <a:rPr lang="ja-JP" altLang="en-US" sz="1100" dirty="0">
                <a:latin typeface="Meiryo UI" panose="020B0604030504040204" pitchFamily="50" charset="-128"/>
                <a:ea typeface="Meiryo UI" panose="020B0604030504040204" pitchFamily="50" charset="-128"/>
              </a:rPr>
              <a:t>府内に居住する</a:t>
            </a:r>
            <a:r>
              <a:rPr lang="en-US" altLang="ja-JP" sz="1100" dirty="0">
                <a:latin typeface="Meiryo UI" panose="020B0604030504040204" pitchFamily="50" charset="-128"/>
                <a:ea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rPr>
              <a:t>歳以上の男女、</a:t>
            </a:r>
            <a:r>
              <a:rPr lang="en-US" altLang="ja-JP" sz="1100" dirty="0">
                <a:latin typeface="Meiryo UI" panose="020B0604030504040204" pitchFamily="50" charset="-128"/>
                <a:ea typeface="Meiryo UI" panose="020B0604030504040204" pitchFamily="50" charset="-128"/>
              </a:rPr>
              <a:t>13,200</a:t>
            </a:r>
            <a:r>
              <a:rPr lang="ja-JP" altLang="en-US" sz="1100" dirty="0">
                <a:latin typeface="Meiryo UI" panose="020B0604030504040204" pitchFamily="50" charset="-128"/>
                <a:ea typeface="Meiryo UI" panose="020B0604030504040204" pitchFamily="50" charset="-128"/>
              </a:rPr>
              <a:t>人</a:t>
            </a:r>
            <a:endParaRPr lang="en-US" altLang="ja-JP" sz="1100" dirty="0">
              <a:latin typeface="Meiryo UI" panose="020B0604030504040204" pitchFamily="50" charset="-128"/>
              <a:ea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endParaRPr>
          </a:p>
          <a:p>
            <a:r>
              <a:rPr lang="en-US" altLang="ja-JP" sz="1100" b="1" dirty="0">
                <a:latin typeface="Meiryo UI" panose="020B0604030504040204" pitchFamily="50" charset="-128"/>
                <a:ea typeface="Meiryo UI" panose="020B0604030504040204" pitchFamily="50" charset="-128"/>
              </a:rPr>
              <a:t>3</a:t>
            </a:r>
            <a:r>
              <a:rPr lang="ja-JP" altLang="en-US" sz="1100" b="1" dirty="0">
                <a:latin typeface="Meiryo UI" panose="020B0604030504040204" pitchFamily="50" charset="-128"/>
                <a:ea typeface="Meiryo UI" panose="020B0604030504040204" pitchFamily="50" charset="-128"/>
              </a:rPr>
              <a:t> 調査項目  </a:t>
            </a:r>
            <a:r>
              <a:rPr lang="en-US" altLang="ja-JP" sz="1100" dirty="0">
                <a:latin typeface="Meiryo UI" panose="020B0604030504040204" pitchFamily="50" charset="-128"/>
                <a:ea typeface="Meiryo UI" panose="020B0604030504040204" pitchFamily="50" charset="-128"/>
              </a:rPr>
              <a:t> (1) </a:t>
            </a:r>
            <a:r>
              <a:rPr lang="ja-JP" altLang="en-US" sz="1100" dirty="0">
                <a:latin typeface="Meiryo UI" panose="020B0604030504040204" pitchFamily="50" charset="-128"/>
                <a:ea typeface="Meiryo UI" panose="020B0604030504040204" pitchFamily="50" charset="-128"/>
              </a:rPr>
              <a:t>性別、年齢、住所地及び職業　</a:t>
            </a:r>
            <a:r>
              <a:rPr lang="en-US" altLang="ja-JP" sz="1100" dirty="0">
                <a:latin typeface="Meiryo UI" panose="020B0604030504040204" pitchFamily="50" charset="-128"/>
                <a:ea typeface="Meiryo UI" panose="020B0604030504040204" pitchFamily="50" charset="-128"/>
              </a:rPr>
              <a:t> (2) </a:t>
            </a:r>
            <a:r>
              <a:rPr lang="ja-JP" altLang="en-US" sz="1100" dirty="0">
                <a:latin typeface="Meiryo UI" panose="020B0604030504040204" pitchFamily="50" charset="-128"/>
                <a:ea typeface="Meiryo UI" panose="020B0604030504040204" pitchFamily="50" charset="-128"/>
              </a:rPr>
              <a:t>運動に関する事項　</a:t>
            </a:r>
            <a:r>
              <a:rPr lang="en-US" altLang="ja-JP" sz="1100" dirty="0">
                <a:latin typeface="Meiryo UI" panose="020B0604030504040204" pitchFamily="50" charset="-128"/>
                <a:ea typeface="Meiryo UI" panose="020B0604030504040204" pitchFamily="50" charset="-128"/>
              </a:rPr>
              <a:t> (3) </a:t>
            </a:r>
            <a:r>
              <a:rPr lang="ja-JP" altLang="en-US" sz="1100" dirty="0">
                <a:latin typeface="Meiryo UI" panose="020B0604030504040204" pitchFamily="50" charset="-128"/>
                <a:ea typeface="Meiryo UI" panose="020B0604030504040204" pitchFamily="50" charset="-128"/>
              </a:rPr>
              <a:t>食及び栄養に関する事項　</a:t>
            </a:r>
            <a:r>
              <a:rPr lang="en-US" altLang="ja-JP" sz="1100" dirty="0">
                <a:latin typeface="Meiryo UI" panose="020B0604030504040204" pitchFamily="50" charset="-128"/>
                <a:ea typeface="Meiryo UI" panose="020B0604030504040204" pitchFamily="50" charset="-128"/>
              </a:rPr>
              <a:t> (4) </a:t>
            </a:r>
            <a:r>
              <a:rPr lang="ja-JP" altLang="en-US" sz="1100" dirty="0">
                <a:latin typeface="Meiryo UI" panose="020B0604030504040204" pitchFamily="50" charset="-128"/>
                <a:ea typeface="Meiryo UI" panose="020B0604030504040204" pitchFamily="50" charset="-128"/>
              </a:rPr>
              <a:t>睡眠に関する事項　</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 (5) </a:t>
            </a:r>
            <a:r>
              <a:rPr lang="ja-JP" altLang="en-US" sz="1100" dirty="0">
                <a:latin typeface="Meiryo UI" panose="020B0604030504040204" pitchFamily="50" charset="-128"/>
                <a:ea typeface="Meiryo UI" panose="020B0604030504040204" pitchFamily="50" charset="-128"/>
              </a:rPr>
              <a:t>飲酒及び喫煙に</a:t>
            </a:r>
            <a:r>
              <a:rPr lang="ja-JP" altLang="en-US" sz="1100">
                <a:latin typeface="Meiryo UI" panose="020B0604030504040204" pitchFamily="50" charset="-128"/>
                <a:ea typeface="Meiryo UI" panose="020B0604030504040204" pitchFamily="50" charset="-128"/>
              </a:rPr>
              <a:t>関する</a:t>
            </a:r>
            <a:r>
              <a:rPr lang="ja-JP" altLang="en-US" sz="1100" smtClean="0">
                <a:latin typeface="Meiryo UI" panose="020B0604030504040204" pitchFamily="50" charset="-128"/>
                <a:ea typeface="Meiryo UI" panose="020B0604030504040204" pitchFamily="50" charset="-128"/>
              </a:rPr>
              <a:t>事項　　 </a:t>
            </a:r>
            <a:r>
              <a:rPr lang="en-US" altLang="ja-JP" sz="1100" smtClean="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(6) </a:t>
            </a:r>
            <a:r>
              <a:rPr lang="ja-JP" altLang="en-US" sz="1100" dirty="0">
                <a:latin typeface="Meiryo UI" panose="020B0604030504040204" pitchFamily="50" charset="-128"/>
                <a:ea typeface="Meiryo UI" panose="020B0604030504040204" pitchFamily="50" charset="-128"/>
              </a:rPr>
              <a:t>歯及び口腔に関する事項　 </a:t>
            </a:r>
            <a:r>
              <a:rPr lang="en-US" altLang="ja-JP" sz="1100" dirty="0">
                <a:latin typeface="Meiryo UI" panose="020B0604030504040204" pitchFamily="50" charset="-128"/>
                <a:ea typeface="Meiryo UI" panose="020B0604030504040204" pitchFamily="50" charset="-128"/>
              </a:rPr>
              <a:t>(7) </a:t>
            </a:r>
            <a:r>
              <a:rPr lang="ja-JP" altLang="en-US" sz="1100" dirty="0">
                <a:latin typeface="Meiryo UI" panose="020B0604030504040204" pitchFamily="50" charset="-128"/>
                <a:ea typeface="Meiryo UI" panose="020B0604030504040204" pitchFamily="50" charset="-128"/>
              </a:rPr>
              <a:t>健康診断に</a:t>
            </a:r>
            <a:r>
              <a:rPr lang="ja-JP" altLang="en-US" sz="1100">
                <a:latin typeface="Meiryo UI" panose="020B0604030504040204" pitchFamily="50" charset="-128"/>
                <a:ea typeface="Meiryo UI" panose="020B0604030504040204" pitchFamily="50" charset="-128"/>
              </a:rPr>
              <a:t>関する</a:t>
            </a:r>
            <a:r>
              <a:rPr lang="ja-JP" altLang="en-US" sz="1100" smtClean="0">
                <a:latin typeface="Meiryo UI" panose="020B0604030504040204" pitchFamily="50" charset="-128"/>
                <a:ea typeface="Meiryo UI" panose="020B0604030504040204" pitchFamily="50" charset="-128"/>
              </a:rPr>
              <a:t>事項</a:t>
            </a:r>
            <a:endParaRPr lang="en-US" altLang="ja-JP" sz="1100" dirty="0">
              <a:latin typeface="Meiryo UI" panose="020B0604030504040204" pitchFamily="50" charset="-128"/>
              <a:ea typeface="Meiryo UI" panose="020B0604030504040204" pitchFamily="50" charset="-128"/>
            </a:endParaRPr>
          </a:p>
          <a:p>
            <a:r>
              <a:rPr lang="ja-JP" altLang="en-US" sz="1100">
                <a:latin typeface="Meiryo UI" panose="020B0604030504040204" pitchFamily="50" charset="-128"/>
                <a:ea typeface="Meiryo UI" panose="020B0604030504040204" pitchFamily="50" charset="-128"/>
              </a:rPr>
              <a:t>　</a:t>
            </a:r>
            <a:r>
              <a:rPr lang="ja-JP" altLang="en-US" sz="1100" smtClean="0">
                <a:latin typeface="Meiryo UI" panose="020B0604030504040204" pitchFamily="50" charset="-128"/>
                <a:ea typeface="Meiryo UI" panose="020B0604030504040204" pitchFamily="50" charset="-128"/>
              </a:rPr>
              <a:t>　　　　　　　</a:t>
            </a:r>
            <a:r>
              <a:rPr lang="en-US" altLang="ja-JP" sz="1100" smtClean="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8) </a:t>
            </a:r>
            <a:r>
              <a:rPr lang="ja-JP" altLang="en-US" sz="1100" dirty="0">
                <a:latin typeface="Meiryo UI" panose="020B0604030504040204" pitchFamily="50" charset="-128"/>
                <a:ea typeface="Meiryo UI" panose="020B0604030504040204" pitchFamily="50" charset="-128"/>
              </a:rPr>
              <a:t>コミュニティとのつながりに関する事項</a:t>
            </a:r>
            <a:endParaRPr lang="en-US" altLang="ja-JP" sz="1100" dirty="0">
              <a:latin typeface="Meiryo UI" panose="020B0604030504040204" pitchFamily="50" charset="-128"/>
              <a:ea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endParaRPr>
          </a:p>
          <a:p>
            <a:r>
              <a:rPr lang="en-US" altLang="ja-JP" sz="1100" b="1" dirty="0">
                <a:latin typeface="Meiryo UI" panose="020B0604030504040204" pitchFamily="50" charset="-128"/>
                <a:ea typeface="Meiryo UI" panose="020B0604030504040204" pitchFamily="50" charset="-128"/>
              </a:rPr>
              <a:t>4 </a:t>
            </a:r>
            <a:r>
              <a:rPr lang="ja-JP" altLang="en-US" sz="1100" b="1" dirty="0">
                <a:latin typeface="Meiryo UI" panose="020B0604030504040204" pitchFamily="50" charset="-128"/>
                <a:ea typeface="Meiryo UI" panose="020B0604030504040204" pitchFamily="50" charset="-128"/>
              </a:rPr>
              <a:t>標本抽出 </a:t>
            </a:r>
            <a:r>
              <a:rPr lang="en-US" altLang="ja-JP" sz="1100" dirty="0">
                <a:latin typeface="Meiryo UI" panose="020B0604030504040204" pitchFamily="50" charset="-128"/>
                <a:ea typeface="Meiryo UI" panose="020B0604030504040204" pitchFamily="50" charset="-128"/>
              </a:rPr>
              <a:t>  (1)</a:t>
            </a:r>
            <a:r>
              <a:rPr lang="ja-JP" altLang="en-US" sz="1100" dirty="0">
                <a:latin typeface="Meiryo UI" panose="020B0604030504040204" pitchFamily="50" charset="-128"/>
                <a:ea typeface="Meiryo UI" panose="020B0604030504040204" pitchFamily="50" charset="-128"/>
              </a:rPr>
              <a:t> 地域別の指標として運用するため、各二次医療圏から</a:t>
            </a:r>
            <a:r>
              <a:rPr lang="en-US" altLang="ja-JP" sz="1100" dirty="0">
                <a:latin typeface="Meiryo UI" panose="020B0604030504040204" pitchFamily="50" charset="-128"/>
                <a:ea typeface="Meiryo UI" panose="020B0604030504040204" pitchFamily="50" charset="-128"/>
              </a:rPr>
              <a:t>1,200</a:t>
            </a:r>
            <a:r>
              <a:rPr lang="ja-JP" altLang="en-US" sz="1100" dirty="0">
                <a:latin typeface="Meiryo UI" panose="020B0604030504040204" pitchFamily="50" charset="-128"/>
                <a:ea typeface="Meiryo UI" panose="020B0604030504040204" pitchFamily="50" charset="-128"/>
              </a:rPr>
              <a:t>人</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　（大阪市二次医療圏は４つの基本保健医療圏からそれぞれ</a:t>
            </a:r>
            <a:r>
              <a:rPr lang="en-US" altLang="ja-JP" sz="1100" dirty="0">
                <a:latin typeface="Meiryo UI" panose="020B0604030504040204" pitchFamily="50" charset="-128"/>
                <a:ea typeface="Meiryo UI" panose="020B0604030504040204" pitchFamily="50" charset="-128"/>
              </a:rPr>
              <a:t>1,200</a:t>
            </a:r>
            <a:r>
              <a:rPr lang="ja-JP" altLang="en-US" sz="1100" dirty="0">
                <a:latin typeface="Meiryo UI" panose="020B0604030504040204" pitchFamily="50" charset="-128"/>
                <a:ea typeface="Meiryo UI" panose="020B0604030504040204" pitchFamily="50" charset="-128"/>
              </a:rPr>
              <a:t>人）</a:t>
            </a:r>
            <a:r>
              <a:rPr lang="ja-JP" altLang="en-US" sz="1100" dirty="0" err="1">
                <a:latin typeface="Meiryo UI" panose="020B0604030504040204" pitchFamily="50" charset="-128"/>
                <a:ea typeface="Meiryo UI" panose="020B0604030504040204" pitchFamily="50" charset="-128"/>
              </a:rPr>
              <a:t>ずつ抽</a:t>
            </a:r>
            <a:r>
              <a:rPr lang="ja-JP" altLang="en-US" sz="1100" dirty="0">
                <a:latin typeface="Meiryo UI" panose="020B0604030504040204" pitchFamily="50" charset="-128"/>
                <a:ea typeface="Meiryo UI" panose="020B0604030504040204" pitchFamily="50" charset="-128"/>
              </a:rPr>
              <a:t>出</a:t>
            </a:r>
          </a:p>
          <a:p>
            <a:r>
              <a:rPr lang="en-US" altLang="ja-JP" sz="1100" dirty="0">
                <a:latin typeface="Meiryo UI" panose="020B0604030504040204" pitchFamily="50" charset="-128"/>
                <a:ea typeface="Meiryo UI" panose="020B0604030504040204" pitchFamily="50" charset="-128"/>
              </a:rPr>
              <a:t>                  (2) </a:t>
            </a:r>
            <a:r>
              <a:rPr lang="ja-JP" altLang="en-US" sz="1100" dirty="0">
                <a:latin typeface="Meiryo UI" panose="020B0604030504040204" pitchFamily="50" charset="-128"/>
                <a:ea typeface="Meiryo UI" panose="020B0604030504040204" pitchFamily="50" charset="-128"/>
              </a:rPr>
              <a:t>各市区町村の人口構成比に応じて地域を構成する市区町村に標本数を配分（</a:t>
            </a:r>
            <a:r>
              <a:rPr lang="en-US" altLang="ja-JP" sz="1100" dirty="0">
                <a:latin typeface="Meiryo UI" panose="020B0604030504040204" pitchFamily="50" charset="-128"/>
                <a:ea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rPr>
              <a:t>歳以上の年齢階級別、男女別）</a:t>
            </a:r>
          </a:p>
          <a:p>
            <a:r>
              <a:rPr lang="en-US" altLang="ja-JP" sz="1100" dirty="0">
                <a:latin typeface="Meiryo UI" panose="020B0604030504040204" pitchFamily="50" charset="-128"/>
                <a:ea typeface="Meiryo UI" panose="020B0604030504040204" pitchFamily="50" charset="-128"/>
              </a:rPr>
              <a:t>                  (3) </a:t>
            </a:r>
            <a:r>
              <a:rPr lang="ja-JP" altLang="en-US" sz="1100" dirty="0">
                <a:latin typeface="Meiryo UI" panose="020B0604030504040204" pitchFamily="50" charset="-128"/>
                <a:ea typeface="Meiryo UI" panose="020B0604030504040204" pitchFamily="50" charset="-128"/>
              </a:rPr>
              <a:t>対象者は、抽出時点において各市区町村の住民基本台帳から無作為に抽出</a:t>
            </a:r>
            <a:endParaRPr lang="en-US" altLang="ja-JP" sz="1100" dirty="0">
              <a:latin typeface="Meiryo UI" panose="020B0604030504040204" pitchFamily="50" charset="-128"/>
              <a:ea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endParaRPr>
          </a:p>
          <a:p>
            <a:r>
              <a:rPr lang="en-US" altLang="ja-JP" sz="1100" b="1" dirty="0">
                <a:latin typeface="Meiryo UI" panose="020B0604030504040204" pitchFamily="50" charset="-128"/>
                <a:ea typeface="Meiryo UI" panose="020B0604030504040204" pitchFamily="50" charset="-128"/>
              </a:rPr>
              <a:t>5 </a:t>
            </a:r>
            <a:r>
              <a:rPr lang="ja-JP" altLang="en-US" sz="1100" b="1" dirty="0">
                <a:latin typeface="Meiryo UI" panose="020B0604030504040204" pitchFamily="50" charset="-128"/>
                <a:ea typeface="Meiryo UI" panose="020B0604030504040204" pitchFamily="50" charset="-128"/>
              </a:rPr>
              <a:t>調査方法 </a:t>
            </a:r>
            <a:r>
              <a:rPr lang="en-US" altLang="ja-JP" sz="1100" b="1"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郵送調査法（オンライン回答可能）</a:t>
            </a:r>
            <a:endParaRPr lang="en-US" altLang="ja-JP" sz="1100" dirty="0">
              <a:latin typeface="Meiryo UI" panose="020B0604030504040204" pitchFamily="50" charset="-128"/>
              <a:ea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endParaRPr>
          </a:p>
          <a:p>
            <a:r>
              <a:rPr lang="en-US" altLang="ja-JP" sz="1100" b="1" dirty="0">
                <a:latin typeface="Meiryo UI" panose="020B0604030504040204" pitchFamily="50" charset="-128"/>
                <a:ea typeface="Meiryo UI" panose="020B0604030504040204" pitchFamily="50" charset="-128"/>
              </a:rPr>
              <a:t>6 </a:t>
            </a:r>
            <a:r>
              <a:rPr lang="ja-JP" altLang="en-US" sz="1100" b="1" dirty="0">
                <a:latin typeface="Meiryo UI" panose="020B0604030504040204" pitchFamily="50" charset="-128"/>
                <a:ea typeface="Meiryo UI" panose="020B0604030504040204" pitchFamily="50" charset="-128"/>
              </a:rPr>
              <a:t>調査時期   </a:t>
            </a:r>
            <a:r>
              <a:rPr lang="ja-JP" altLang="en-US" sz="1100" dirty="0">
                <a:latin typeface="Meiryo UI" panose="020B0604030504040204" pitchFamily="50" charset="-128"/>
                <a:ea typeface="Meiryo UI" panose="020B0604030504040204" pitchFamily="50" charset="-128"/>
              </a:rPr>
              <a:t>令和</a:t>
            </a:r>
            <a:r>
              <a:rPr lang="en-US" altLang="ja-JP" sz="1100" dirty="0">
                <a:latin typeface="Meiryo UI" panose="020B0604030504040204" pitchFamily="50" charset="-128"/>
                <a:ea typeface="Meiryo UI" panose="020B0604030504040204" pitchFamily="50" charset="-128"/>
              </a:rPr>
              <a:t>5</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rPr>
              <a:t>31</a:t>
            </a:r>
            <a:r>
              <a:rPr lang="ja-JP" altLang="en-US" sz="1100" dirty="0">
                <a:latin typeface="Meiryo UI" panose="020B0604030504040204" pitchFamily="50" charset="-128"/>
                <a:ea typeface="Meiryo UI" panose="020B0604030504040204" pitchFamily="50" charset="-128"/>
              </a:rPr>
              <a:t>日から令和</a:t>
            </a:r>
            <a:r>
              <a:rPr lang="en-US" altLang="ja-JP" sz="1100" dirty="0">
                <a:latin typeface="Meiryo UI" panose="020B0604030504040204" pitchFamily="50" charset="-128"/>
                <a:ea typeface="Meiryo UI" panose="020B0604030504040204" pitchFamily="50" charset="-128"/>
              </a:rPr>
              <a:t>5</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rPr>
              <a:t>28</a:t>
            </a:r>
            <a:r>
              <a:rPr lang="ja-JP" altLang="en-US" sz="1100" dirty="0">
                <a:latin typeface="Meiryo UI" panose="020B0604030504040204" pitchFamily="50" charset="-128"/>
                <a:ea typeface="Meiryo UI" panose="020B0604030504040204" pitchFamily="50" charset="-128"/>
              </a:rPr>
              <a:t>日</a:t>
            </a:r>
            <a:endParaRPr lang="en-US" altLang="ja-JP" sz="1100" dirty="0">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5F65DBB2-3B77-BF25-6448-368D5F8DC51D}"/>
              </a:ext>
            </a:extLst>
          </p:cNvPr>
          <p:cNvSpPr/>
          <p:nvPr/>
        </p:nvSpPr>
        <p:spPr>
          <a:xfrm>
            <a:off x="7250531" y="1569538"/>
            <a:ext cx="943057" cy="73379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lnSpc>
                <a:spcPts val="1300"/>
              </a:lnSpc>
            </a:pPr>
            <a:r>
              <a:rPr lang="ja-JP" altLang="en-US" sz="1000" dirty="0">
                <a:solidFill>
                  <a:schemeClr val="tx1"/>
                </a:solidFill>
                <a:latin typeface="Meiryo UI" panose="020B0604030504040204" pitchFamily="50" charset="-128"/>
                <a:ea typeface="Meiryo UI" panose="020B0604030504040204" pitchFamily="50" charset="-128"/>
              </a:rPr>
              <a:t>パブリック</a:t>
            </a:r>
            <a:endParaRPr lang="en-US" altLang="ja-JP" sz="1000" dirty="0">
              <a:solidFill>
                <a:schemeClr val="tx1"/>
              </a:solidFill>
              <a:latin typeface="Meiryo UI" panose="020B0604030504040204" pitchFamily="50" charset="-128"/>
              <a:ea typeface="Meiryo UI" panose="020B0604030504040204" pitchFamily="50" charset="-128"/>
            </a:endParaRPr>
          </a:p>
          <a:p>
            <a:pPr algn="ctr">
              <a:lnSpc>
                <a:spcPts val="1300"/>
              </a:lnSpc>
            </a:pPr>
            <a:r>
              <a:rPr lang="ja-JP" altLang="en-US" sz="1000" dirty="0">
                <a:solidFill>
                  <a:schemeClr val="tx1"/>
                </a:solidFill>
                <a:latin typeface="Meiryo UI" panose="020B0604030504040204" pitchFamily="50" charset="-128"/>
                <a:ea typeface="Meiryo UI" panose="020B0604030504040204" pitchFamily="50" charset="-128"/>
              </a:rPr>
              <a:t>コメント</a:t>
            </a:r>
          </a:p>
        </p:txBody>
      </p:sp>
      <p:sp>
        <p:nvSpPr>
          <p:cNvPr id="17" name="テキスト ボックス 16">
            <a:extLst>
              <a:ext uri="{FF2B5EF4-FFF2-40B4-BE49-F238E27FC236}">
                <a16:creationId xmlns:a16="http://schemas.microsoft.com/office/drawing/2014/main" id="{C405E6A2-9719-B550-D612-2ACE49689DB8}"/>
              </a:ext>
            </a:extLst>
          </p:cNvPr>
          <p:cNvSpPr txBox="1"/>
          <p:nvPr/>
        </p:nvSpPr>
        <p:spPr>
          <a:xfrm>
            <a:off x="200472" y="3947687"/>
            <a:ext cx="2808312" cy="261610"/>
          </a:xfrm>
          <a:prstGeom prst="rect">
            <a:avLst/>
          </a:prstGeom>
          <a:noFill/>
        </p:spPr>
        <p:txBody>
          <a:bodyPr wrap="square">
            <a:spAutoFit/>
          </a:bodyPr>
          <a:lstStyle/>
          <a:p>
            <a:pPr algn="ct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a:t>
            </a:r>
            <a:r>
              <a:rPr lang="ja-JP" altLang="en-US" sz="1100" u="sng" dirty="0">
                <a:latin typeface="Meiryo UI" panose="020B0604030504040204" pitchFamily="50" charset="-128"/>
                <a:ea typeface="Meiryo UI" panose="020B0604030504040204" pitchFamily="50" charset="-128"/>
              </a:rPr>
              <a:t>大阪府健康づくり実態調査</a:t>
            </a:r>
            <a:r>
              <a:rPr lang="ja-JP" altLang="en-US" sz="1100" dirty="0">
                <a:latin typeface="Meiryo UI" panose="020B0604030504040204" pitchFamily="50" charset="-128"/>
                <a:ea typeface="Meiryo UI" panose="020B0604030504040204" pitchFamily="50" charset="-128"/>
              </a:rPr>
              <a:t>の概要</a:t>
            </a:r>
          </a:p>
        </p:txBody>
      </p:sp>
      <p:sp>
        <p:nvSpPr>
          <p:cNvPr id="24" name="正方形/長方形 23">
            <a:extLst>
              <a:ext uri="{FF2B5EF4-FFF2-40B4-BE49-F238E27FC236}">
                <a16:creationId xmlns:a16="http://schemas.microsoft.com/office/drawing/2014/main" id="{B1AF96C3-7EA4-6CD9-00DF-56A06B787117}"/>
              </a:ext>
            </a:extLst>
          </p:cNvPr>
          <p:cNvSpPr/>
          <p:nvPr/>
        </p:nvSpPr>
        <p:spPr>
          <a:xfrm>
            <a:off x="0" y="0"/>
            <a:ext cx="9928920" cy="288000"/>
          </a:xfrm>
          <a:prstGeom prst="rect">
            <a:avLst/>
          </a:prstGeom>
          <a:solidFill>
            <a:srgbClr val="002060"/>
          </a:solidFill>
          <a:ln w="3175">
            <a:noFill/>
            <a:prstDash val="solid"/>
          </a:ln>
        </p:spPr>
        <p:style>
          <a:lnRef idx="2">
            <a:schemeClr val="accent6"/>
          </a:lnRef>
          <a:fillRef idx="1">
            <a:schemeClr val="lt1"/>
          </a:fillRef>
          <a:effectRef idx="0">
            <a:schemeClr val="accent6"/>
          </a:effectRef>
          <a:fontRef idx="minor">
            <a:schemeClr val="dk1"/>
          </a:fontRef>
        </p:style>
        <p:txBody>
          <a:bodyPr wrap="square" lIns="0" tIns="0" rIns="0" bIns="0" rtlCol="0" anchor="ctr" anchorCtr="0">
            <a:normAutofit/>
          </a:bodyPr>
          <a:lstStyle/>
          <a:p>
            <a:r>
              <a:rPr kumimoji="1" lang="ja-JP" altLang="en-US" sz="1200" b="1" dirty="0">
                <a:solidFill>
                  <a:schemeClr val="bg1"/>
                </a:solidFill>
                <a:latin typeface="ＭＳ Ｐゴシック" panose="020B0600070205080204" pitchFamily="50" charset="-128"/>
                <a:ea typeface="ＭＳ Ｐゴシック" panose="020B0600070205080204" pitchFamily="50" charset="-128"/>
              </a:rPr>
              <a:t>　　</a:t>
            </a:r>
            <a:r>
              <a:rPr kumimoji="1" lang="ja-JP" altLang="en-US" sz="1050" b="1" dirty="0">
                <a:solidFill>
                  <a:schemeClr val="bg1"/>
                </a:solidFill>
                <a:latin typeface="Meiryo UI" panose="020B0604030504040204" pitchFamily="50" charset="-128"/>
                <a:ea typeface="Meiryo UI" panose="020B0604030504040204" pitchFamily="50" charset="-128"/>
              </a:rPr>
              <a:t>第</a:t>
            </a:r>
            <a:r>
              <a:rPr kumimoji="1" lang="en-US" altLang="ja-JP" sz="1050" b="1" dirty="0">
                <a:solidFill>
                  <a:schemeClr val="bg1"/>
                </a:solidFill>
                <a:latin typeface="Meiryo UI" panose="020B0604030504040204" pitchFamily="50" charset="-128"/>
                <a:ea typeface="Meiryo UI" panose="020B0604030504040204" pitchFamily="50" charset="-128"/>
              </a:rPr>
              <a:t>4</a:t>
            </a:r>
            <a:r>
              <a:rPr kumimoji="1" lang="ja-JP" altLang="en-US" sz="1050" b="1" dirty="0">
                <a:solidFill>
                  <a:schemeClr val="bg1"/>
                </a:solidFill>
                <a:latin typeface="Meiryo UI" panose="020B0604030504040204" pitchFamily="50" charset="-128"/>
                <a:ea typeface="Meiryo UI" panose="020B0604030504040204" pitchFamily="50" charset="-128"/>
              </a:rPr>
              <a:t>次大阪府食育推進計画</a:t>
            </a:r>
            <a:r>
              <a:rPr lang="ja-JP" altLang="en-US" sz="1050" b="1" dirty="0">
                <a:solidFill>
                  <a:schemeClr val="bg1"/>
                </a:solidFill>
                <a:latin typeface="Meiryo UI" panose="020B0604030504040204" pitchFamily="50" charset="-128"/>
                <a:ea typeface="Meiryo UI" panose="020B0604030504040204" pitchFamily="50" charset="-128"/>
              </a:rPr>
              <a:t>素案</a:t>
            </a:r>
            <a:r>
              <a:rPr kumimoji="1" lang="ja-JP" altLang="en-US" sz="1050" b="1" dirty="0">
                <a:solidFill>
                  <a:schemeClr val="bg1"/>
                </a:solidFill>
                <a:latin typeface="Meiryo UI" panose="020B0604030504040204" pitchFamily="50" charset="-128"/>
                <a:ea typeface="Meiryo UI" panose="020B0604030504040204" pitchFamily="50" charset="-128"/>
              </a:rPr>
              <a:t>の概要　</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200472" y="431551"/>
            <a:ext cx="4032448" cy="261610"/>
          </a:xfrm>
          <a:prstGeom prst="rect">
            <a:avLst/>
          </a:prstGeom>
          <a:noFill/>
          <a:ln w="3175">
            <a:solidFill>
              <a:schemeClr val="tx1"/>
            </a:solidFill>
          </a:ln>
        </p:spPr>
        <p:txBody>
          <a:bodyPr wrap="square" rtlCol="0">
            <a:spAutoFit/>
          </a:bodyPr>
          <a:lstStyle/>
          <a:p>
            <a:pPr algn="ctr"/>
            <a:r>
              <a:rPr lang="ja-JP" altLang="en-US" sz="1100">
                <a:latin typeface="Meiryo UI" panose="020B0604030504040204" pitchFamily="50" charset="-128"/>
                <a:ea typeface="Meiryo UI" panose="020B0604030504040204" pitchFamily="50" charset="-128"/>
              </a:rPr>
              <a:t>大阪府食育推進計画の改定に向けたスケジュール（案）</a:t>
            </a:r>
          </a:p>
        </p:txBody>
      </p:sp>
    </p:spTree>
    <p:extLst>
      <p:ext uri="{BB962C8B-B14F-4D97-AF65-F5344CB8AC3E}">
        <p14:creationId xmlns:p14="http://schemas.microsoft.com/office/powerpoint/2010/main" val="1824037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1AF96C3-7EA4-6CD9-00DF-56A06B787117}"/>
              </a:ext>
            </a:extLst>
          </p:cNvPr>
          <p:cNvSpPr/>
          <p:nvPr/>
        </p:nvSpPr>
        <p:spPr>
          <a:xfrm>
            <a:off x="0" y="0"/>
            <a:ext cx="9928920" cy="288000"/>
          </a:xfrm>
          <a:prstGeom prst="rect">
            <a:avLst/>
          </a:prstGeom>
          <a:solidFill>
            <a:srgbClr val="002060"/>
          </a:solidFill>
          <a:ln w="3175">
            <a:noFill/>
            <a:prstDash val="solid"/>
          </a:ln>
        </p:spPr>
        <p:style>
          <a:lnRef idx="2">
            <a:schemeClr val="accent6"/>
          </a:lnRef>
          <a:fillRef idx="1">
            <a:schemeClr val="lt1"/>
          </a:fillRef>
          <a:effectRef idx="0">
            <a:schemeClr val="accent6"/>
          </a:effectRef>
          <a:fontRef idx="minor">
            <a:schemeClr val="dk1"/>
          </a:fontRef>
        </p:style>
        <p:txBody>
          <a:bodyPr wrap="square" lIns="0" tIns="0" rIns="0" bIns="0" rtlCol="0" anchor="ctr" anchorCtr="0">
            <a:normAutofit/>
          </a:bodyPr>
          <a:lstStyle/>
          <a:p>
            <a:r>
              <a:rPr kumimoji="1" lang="ja-JP" altLang="en-US" sz="1200" b="1" dirty="0">
                <a:solidFill>
                  <a:schemeClr val="bg1"/>
                </a:solidFill>
                <a:latin typeface="ＭＳ Ｐゴシック" panose="020B0600070205080204" pitchFamily="50" charset="-128"/>
                <a:ea typeface="ＭＳ Ｐゴシック" panose="020B0600070205080204" pitchFamily="50" charset="-128"/>
              </a:rPr>
              <a:t>　　</a:t>
            </a:r>
            <a:r>
              <a:rPr kumimoji="1" lang="ja-JP" altLang="en-US" sz="1050" b="1" dirty="0">
                <a:solidFill>
                  <a:schemeClr val="bg1"/>
                </a:solidFill>
                <a:latin typeface="Meiryo UI" panose="020B0604030504040204" pitchFamily="50" charset="-128"/>
                <a:ea typeface="Meiryo UI" panose="020B0604030504040204" pitchFamily="50" charset="-128"/>
              </a:rPr>
              <a:t>第</a:t>
            </a:r>
            <a:r>
              <a:rPr kumimoji="1" lang="en-US" altLang="ja-JP" sz="1050" b="1" dirty="0">
                <a:solidFill>
                  <a:schemeClr val="bg1"/>
                </a:solidFill>
                <a:latin typeface="Meiryo UI" panose="020B0604030504040204" pitchFamily="50" charset="-128"/>
                <a:ea typeface="Meiryo UI" panose="020B0604030504040204" pitchFamily="50" charset="-128"/>
              </a:rPr>
              <a:t>4</a:t>
            </a:r>
            <a:r>
              <a:rPr kumimoji="1" lang="ja-JP" altLang="en-US" sz="1050" b="1" dirty="0">
                <a:solidFill>
                  <a:schemeClr val="bg1"/>
                </a:solidFill>
                <a:latin typeface="Meiryo UI" panose="020B0604030504040204" pitchFamily="50" charset="-128"/>
                <a:ea typeface="Meiryo UI" panose="020B0604030504040204" pitchFamily="50" charset="-128"/>
              </a:rPr>
              <a:t>次大阪府食育推進計画</a:t>
            </a:r>
            <a:r>
              <a:rPr lang="ja-JP" altLang="en-US" sz="1050" b="1" dirty="0">
                <a:solidFill>
                  <a:schemeClr val="bg1"/>
                </a:solidFill>
                <a:latin typeface="Meiryo UI" panose="020B0604030504040204" pitchFamily="50" charset="-128"/>
                <a:ea typeface="Meiryo UI" panose="020B0604030504040204" pitchFamily="50" charset="-128"/>
              </a:rPr>
              <a:t>素案</a:t>
            </a:r>
            <a:r>
              <a:rPr kumimoji="1" lang="ja-JP" altLang="en-US" sz="1050" b="1" dirty="0">
                <a:solidFill>
                  <a:schemeClr val="bg1"/>
                </a:solidFill>
                <a:latin typeface="Meiryo UI" panose="020B0604030504040204" pitchFamily="50" charset="-128"/>
                <a:ea typeface="Meiryo UI" panose="020B0604030504040204" pitchFamily="50" charset="-128"/>
              </a:rPr>
              <a:t>の概要　</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grpSp>
        <p:nvGrpSpPr>
          <p:cNvPr id="20" name="グループ化 19">
            <a:extLst>
              <a:ext uri="{FF2B5EF4-FFF2-40B4-BE49-F238E27FC236}">
                <a16:creationId xmlns:a16="http://schemas.microsoft.com/office/drawing/2014/main" id="{1E448664-8D42-7DFC-1B6C-98762866CD44}"/>
              </a:ext>
            </a:extLst>
          </p:cNvPr>
          <p:cNvGrpSpPr/>
          <p:nvPr/>
        </p:nvGrpSpPr>
        <p:grpSpPr>
          <a:xfrm>
            <a:off x="122499" y="322114"/>
            <a:ext cx="9661002" cy="2605186"/>
            <a:chOff x="52264" y="444252"/>
            <a:chExt cx="9661002" cy="2418690"/>
          </a:xfrm>
        </p:grpSpPr>
        <p:grpSp>
          <p:nvGrpSpPr>
            <p:cNvPr id="10" name="グループ化 9">
              <a:extLst>
                <a:ext uri="{FF2B5EF4-FFF2-40B4-BE49-F238E27FC236}">
                  <a16:creationId xmlns:a16="http://schemas.microsoft.com/office/drawing/2014/main" id="{6B04D910-50B8-8D89-9BDC-95158A230462}"/>
                </a:ext>
              </a:extLst>
            </p:cNvPr>
            <p:cNvGrpSpPr/>
            <p:nvPr/>
          </p:nvGrpSpPr>
          <p:grpSpPr>
            <a:xfrm>
              <a:off x="52264" y="444252"/>
              <a:ext cx="3420000" cy="2418689"/>
              <a:chOff x="272480" y="548680"/>
              <a:chExt cx="3420000" cy="2163361"/>
            </a:xfrm>
          </p:grpSpPr>
          <p:sp>
            <p:nvSpPr>
              <p:cNvPr id="6" name="正方形/長方形 5">
                <a:extLst>
                  <a:ext uri="{FF2B5EF4-FFF2-40B4-BE49-F238E27FC236}">
                    <a16:creationId xmlns:a16="http://schemas.microsoft.com/office/drawing/2014/main" id="{91297F9F-3427-C362-11BF-3064CF896DFE}"/>
                  </a:ext>
                </a:extLst>
              </p:cNvPr>
              <p:cNvSpPr/>
              <p:nvPr/>
            </p:nvSpPr>
            <p:spPr>
              <a:xfrm>
                <a:off x="272480" y="548680"/>
                <a:ext cx="2160000" cy="160999"/>
              </a:xfrm>
              <a:prstGeom prst="rect">
                <a:avLst/>
              </a:prstGeom>
              <a:solidFill>
                <a:schemeClr val="accent1">
                  <a:lumMod val="60000"/>
                  <a:lumOff val="40000"/>
                </a:schemeClr>
              </a:solidFill>
              <a:ln w="3175">
                <a:solidFill>
                  <a:schemeClr val="tx1"/>
                </a:solidFill>
                <a:prstDash val="solid"/>
              </a:ln>
            </p:spPr>
            <p:style>
              <a:lnRef idx="2">
                <a:schemeClr val="accent6"/>
              </a:lnRef>
              <a:fillRef idx="1">
                <a:schemeClr val="lt1"/>
              </a:fillRef>
              <a:effectRef idx="0">
                <a:schemeClr val="accent6"/>
              </a:effectRef>
              <a:fontRef idx="minor">
                <a:schemeClr val="dk1"/>
              </a:fontRef>
            </p:style>
            <p:txBody>
              <a:bodyPr wrap="square" lIns="0" tIns="0" rIns="0" bIns="0" rtlCol="0" anchor="ctr" anchorCtr="0">
                <a:normAutofit/>
              </a:bodyPr>
              <a:lstStyle/>
              <a:p>
                <a:r>
                  <a:rPr lang="en-US" altLang="ja-JP" sz="1000" b="1" dirty="0">
                    <a:solidFill>
                      <a:schemeClr val="bg1"/>
                    </a:solidFill>
                    <a:latin typeface="Meiryo UI" panose="020B0604030504040204" pitchFamily="50" charset="-128"/>
                    <a:ea typeface="Meiryo UI" panose="020B0604030504040204" pitchFamily="50" charset="-128"/>
                  </a:rPr>
                  <a:t> </a:t>
                </a:r>
                <a:r>
                  <a:rPr lang="ja-JP" altLang="en-US" sz="1000" b="1" dirty="0">
                    <a:solidFill>
                      <a:schemeClr val="bg1"/>
                    </a:solidFill>
                    <a:latin typeface="Meiryo UI" panose="020B0604030504040204" pitchFamily="50" charset="-128"/>
                    <a:ea typeface="Meiryo UI" panose="020B0604030504040204" pitchFamily="50" charset="-128"/>
                  </a:rPr>
                  <a:t> </a:t>
                </a:r>
                <a:r>
                  <a:rPr lang="ja-JP" altLang="en-US" sz="1000" b="1" dirty="0">
                    <a:solidFill>
                      <a:schemeClr val="tx1"/>
                    </a:solidFill>
                    <a:latin typeface="Meiryo UI" panose="020B0604030504040204" pitchFamily="50" charset="-128"/>
                    <a:ea typeface="Meiryo UI" panose="020B0604030504040204" pitchFamily="50" charset="-128"/>
                  </a:rPr>
                  <a:t>第</a:t>
                </a:r>
                <a:r>
                  <a:rPr lang="en-US" altLang="ja-JP" sz="1000" b="1" dirty="0">
                    <a:solidFill>
                      <a:schemeClr val="tx1"/>
                    </a:solidFill>
                    <a:latin typeface="Meiryo UI" panose="020B0604030504040204" pitchFamily="50" charset="-128"/>
                    <a:ea typeface="Meiryo UI" panose="020B0604030504040204" pitchFamily="50" charset="-128"/>
                  </a:rPr>
                  <a:t>1</a:t>
                </a:r>
                <a:r>
                  <a:rPr lang="ja-JP" altLang="en-US" sz="1000" b="1" dirty="0">
                    <a:solidFill>
                      <a:schemeClr val="tx1"/>
                    </a:solidFill>
                    <a:latin typeface="Meiryo UI" panose="020B0604030504040204" pitchFamily="50" charset="-128"/>
                    <a:ea typeface="Meiryo UI" panose="020B0604030504040204" pitchFamily="50" charset="-128"/>
                  </a:rPr>
                  <a:t>章　</a:t>
                </a:r>
                <a:r>
                  <a:rPr lang="ja-JP" altLang="en-US" sz="1000" dirty="0">
                    <a:solidFill>
                      <a:schemeClr val="tx1"/>
                    </a:solidFill>
                    <a:latin typeface="Meiryo UI" panose="020B0604030504040204" pitchFamily="50" charset="-128"/>
                    <a:ea typeface="Meiryo UI" panose="020B0604030504040204" pitchFamily="50" charset="-128"/>
                  </a:rPr>
                  <a:t>第</a:t>
                </a:r>
                <a:r>
                  <a:rPr lang="en-US" altLang="ja-JP" sz="1000" dirty="0">
                    <a:solidFill>
                      <a:schemeClr val="tx1"/>
                    </a:solidFill>
                    <a:latin typeface="Meiryo UI" panose="020B0604030504040204" pitchFamily="50" charset="-128"/>
                    <a:ea typeface="Meiryo UI" panose="020B0604030504040204" pitchFamily="50" charset="-128"/>
                  </a:rPr>
                  <a:t>4</a:t>
                </a:r>
                <a:r>
                  <a:rPr lang="ja-JP" altLang="en-US" sz="1000" dirty="0">
                    <a:solidFill>
                      <a:schemeClr val="tx1"/>
                    </a:solidFill>
                    <a:latin typeface="Meiryo UI" panose="020B0604030504040204" pitchFamily="50" charset="-128"/>
                    <a:ea typeface="Meiryo UI" panose="020B0604030504040204" pitchFamily="50" charset="-128"/>
                  </a:rPr>
                  <a:t>次計画の基本的事項</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13D4C8D4-4B83-1059-4C06-43ED30443023}"/>
                  </a:ext>
                </a:extLst>
              </p:cNvPr>
              <p:cNvSpPr/>
              <p:nvPr/>
            </p:nvSpPr>
            <p:spPr>
              <a:xfrm>
                <a:off x="272480" y="709102"/>
                <a:ext cx="3420000" cy="2002939"/>
              </a:xfrm>
              <a:prstGeom prst="rect">
                <a:avLst/>
              </a:prstGeom>
              <a:ln w="3175">
                <a:solidFill>
                  <a:schemeClr val="tx1"/>
                </a:solidFill>
                <a:prstDash val="solid"/>
              </a:ln>
            </p:spPr>
            <p:style>
              <a:lnRef idx="2">
                <a:schemeClr val="accent6"/>
              </a:lnRef>
              <a:fillRef idx="1">
                <a:schemeClr val="lt1"/>
              </a:fillRef>
              <a:effectRef idx="0">
                <a:schemeClr val="accent6"/>
              </a:effectRef>
              <a:fontRef idx="minor">
                <a:schemeClr val="dk1"/>
              </a:fontRef>
            </p:style>
            <p:txBody>
              <a:bodyPr wrap="square" lIns="72000" tIns="72000" rIns="72000" bIns="72000" rtlCol="0" anchor="t" anchorCtr="0">
                <a:noAutofit/>
              </a:bodyPr>
              <a:lstStyle/>
              <a:p>
                <a:r>
                  <a:rPr lang="en-US" altLang="ja-JP" sz="900" b="1" dirty="0">
                    <a:solidFill>
                      <a:prstClr val="black"/>
                    </a:solidFill>
                    <a:latin typeface="Meiryo UI" panose="020B0604030504040204" pitchFamily="50" charset="-128"/>
                    <a:ea typeface="Meiryo UI" panose="020B0604030504040204" pitchFamily="50" charset="-128"/>
                  </a:rPr>
                  <a:t>1</a:t>
                </a:r>
                <a:r>
                  <a:rPr lang="ja-JP" altLang="en-US" sz="900" b="1" dirty="0">
                    <a:solidFill>
                      <a:prstClr val="black"/>
                    </a:solidFill>
                    <a:latin typeface="Meiryo UI" panose="020B0604030504040204" pitchFamily="50" charset="-128"/>
                    <a:ea typeface="Meiryo UI" panose="020B0604030504040204" pitchFamily="50" charset="-128"/>
                  </a:rPr>
                  <a:t> 計画策定の趣旨</a:t>
                </a:r>
                <a:endParaRPr lang="en-US" altLang="ja-JP" sz="900" b="1" dirty="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府民が生涯を通じて健やかで心豊かに生活できる活力ある社会を実</a:t>
                </a:r>
                <a:endParaRPr lang="en-US" altLang="ja-JP" sz="900" dirty="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現するため、府民の食生活における課題を把握し、その解決を図るため</a:t>
                </a:r>
                <a:endParaRPr lang="en-US" altLang="ja-JP" sz="900" dirty="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の取組みを総合的かつ計画的に推進するために策定</a:t>
                </a:r>
                <a:endParaRPr lang="en-US" altLang="ja-JP" sz="900" dirty="0">
                  <a:solidFill>
                    <a:prstClr val="black"/>
                  </a:solidFill>
                  <a:latin typeface="Meiryo UI" panose="020B0604030504040204" pitchFamily="50" charset="-128"/>
                  <a:ea typeface="Meiryo UI" panose="020B0604030504040204" pitchFamily="50" charset="-128"/>
                </a:endParaRPr>
              </a:p>
              <a:p>
                <a:r>
                  <a:rPr lang="en-US" altLang="ja-JP" sz="900" b="1" dirty="0">
                    <a:solidFill>
                      <a:prstClr val="black"/>
                    </a:solidFill>
                    <a:latin typeface="Meiryo UI" panose="020B0604030504040204" pitchFamily="50" charset="-128"/>
                    <a:ea typeface="Meiryo UI" panose="020B0604030504040204" pitchFamily="50" charset="-128"/>
                  </a:rPr>
                  <a:t>2</a:t>
                </a:r>
                <a:r>
                  <a:rPr lang="ja-JP" altLang="en-US" sz="900" b="1" dirty="0">
                    <a:solidFill>
                      <a:prstClr val="black"/>
                    </a:solidFill>
                    <a:latin typeface="Meiryo UI" panose="020B0604030504040204" pitchFamily="50" charset="-128"/>
                    <a:ea typeface="Meiryo UI" panose="020B0604030504040204" pitchFamily="50" charset="-128"/>
                  </a:rPr>
                  <a:t>　計画の位置づけ</a:t>
                </a:r>
                <a:endParaRPr lang="en-US" altLang="ja-JP" sz="900" b="1" dirty="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・食育基本法第</a:t>
                </a:r>
                <a:r>
                  <a:rPr lang="en-US" altLang="ja-JP" sz="900" dirty="0">
                    <a:solidFill>
                      <a:prstClr val="black"/>
                    </a:solidFill>
                    <a:latin typeface="Meiryo UI" panose="020B0604030504040204" pitchFamily="50" charset="-128"/>
                    <a:ea typeface="Meiryo UI" panose="020B0604030504040204" pitchFamily="50" charset="-128"/>
                  </a:rPr>
                  <a:t>17</a:t>
                </a:r>
                <a:r>
                  <a:rPr lang="ja-JP" altLang="en-US" sz="900" dirty="0">
                    <a:solidFill>
                      <a:prstClr val="black"/>
                    </a:solidFill>
                    <a:latin typeface="Meiryo UI" panose="020B0604030504040204" pitchFamily="50" charset="-128"/>
                    <a:ea typeface="Meiryo UI" panose="020B0604030504040204" pitchFamily="50" charset="-128"/>
                  </a:rPr>
                  <a:t>条に基づく都道府県計画</a:t>
                </a:r>
                <a:endParaRPr lang="en-US" altLang="ja-JP" sz="900" dirty="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u="sng" dirty="0">
                    <a:solidFill>
                      <a:prstClr val="black"/>
                    </a:solidFill>
                    <a:latin typeface="Meiryo UI" panose="020B0604030504040204" pitchFamily="50" charset="-128"/>
                    <a:ea typeface="Meiryo UI" panose="020B0604030504040204" pitchFamily="50" charset="-128"/>
                  </a:rPr>
                  <a:t>大阪府健康づくり推進条例（</a:t>
                </a:r>
                <a:r>
                  <a:rPr lang="en-US" altLang="ja-JP" sz="900" u="sng" dirty="0">
                    <a:solidFill>
                      <a:prstClr val="black"/>
                    </a:solidFill>
                    <a:latin typeface="Meiryo UI" panose="020B0604030504040204" pitchFamily="50" charset="-128"/>
                    <a:ea typeface="Meiryo UI" panose="020B0604030504040204" pitchFamily="50" charset="-128"/>
                  </a:rPr>
                  <a:t>H30.10</a:t>
                </a:r>
                <a:r>
                  <a:rPr lang="ja-JP" altLang="en-US" sz="900" u="sng" dirty="0">
                    <a:solidFill>
                      <a:prstClr val="black"/>
                    </a:solidFill>
                    <a:latin typeface="Meiryo UI" panose="020B0604030504040204" pitchFamily="50" charset="-128"/>
                    <a:ea typeface="Meiryo UI" panose="020B0604030504040204" pitchFamily="50" charset="-128"/>
                  </a:rPr>
                  <a:t>）</a:t>
                </a:r>
              </a:p>
              <a:p>
                <a:r>
                  <a:rPr lang="ja-JP" altLang="en-US" sz="900" dirty="0">
                    <a:solidFill>
                      <a:prstClr val="black"/>
                    </a:solidFill>
                    <a:latin typeface="Meiryo UI" panose="020B0604030504040204" pitchFamily="50" charset="-128"/>
                    <a:ea typeface="Meiryo UI" panose="020B0604030504040204" pitchFamily="50" charset="-128"/>
                  </a:rPr>
                  <a:t>　・府関連計画との整合</a:t>
                </a:r>
                <a:endParaRPr lang="en-US" altLang="ja-JP" sz="900" dirty="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医療計画、健康増進計画、歯科口腔保健計画（</a:t>
                </a:r>
                <a:r>
                  <a:rPr lang="en-US" altLang="ja-JP" sz="900" dirty="0">
                    <a:solidFill>
                      <a:prstClr val="black"/>
                    </a:solidFill>
                    <a:latin typeface="Meiryo UI" panose="020B0604030504040204" pitchFamily="50" charset="-128"/>
                    <a:ea typeface="Meiryo UI" panose="020B0604030504040204" pitchFamily="50" charset="-128"/>
                  </a:rPr>
                  <a:t>R6.3</a:t>
                </a:r>
                <a:r>
                  <a:rPr lang="ja-JP" altLang="en-US" sz="900" dirty="0">
                    <a:solidFill>
                      <a:prstClr val="black"/>
                    </a:solidFill>
                    <a:latin typeface="Meiryo UI" panose="020B0604030504040204" pitchFamily="50" charset="-128"/>
                    <a:ea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教育振興基本計画（</a:t>
                </a:r>
                <a:r>
                  <a:rPr lang="en-US" altLang="ja-JP" sz="900" dirty="0">
                    <a:solidFill>
                      <a:prstClr val="black"/>
                    </a:solidFill>
                    <a:latin typeface="Meiryo UI" panose="020B0604030504040204" pitchFamily="50" charset="-128"/>
                    <a:ea typeface="Meiryo UI" panose="020B0604030504040204" pitchFamily="50" charset="-128"/>
                  </a:rPr>
                  <a:t>R5.3</a:t>
                </a:r>
                <a:r>
                  <a:rPr lang="ja-JP" altLang="en-US" sz="900" dirty="0">
                    <a:solidFill>
                      <a:prstClr val="black"/>
                    </a:solidFill>
                    <a:latin typeface="Meiryo UI" panose="020B0604030504040204" pitchFamily="50" charset="-128"/>
                    <a:ea typeface="Meiryo UI" panose="020B0604030504040204" pitchFamily="50" charset="-128"/>
                  </a:rPr>
                  <a:t>）食の安全安心推進計画（</a:t>
                </a:r>
                <a:r>
                  <a:rPr lang="en-US" altLang="ja-JP" sz="900" dirty="0">
                    <a:solidFill>
                      <a:prstClr val="black"/>
                    </a:solidFill>
                    <a:latin typeface="Meiryo UI" panose="020B0604030504040204" pitchFamily="50" charset="-128"/>
                    <a:ea typeface="Meiryo UI" panose="020B0604030504040204" pitchFamily="50" charset="-128"/>
                  </a:rPr>
                  <a:t>R5.3</a:t>
                </a:r>
                <a:r>
                  <a:rPr lang="ja-JP" altLang="en-US" sz="900" dirty="0">
                    <a:solidFill>
                      <a:prstClr val="black"/>
                    </a:solidFill>
                    <a:latin typeface="Meiryo UI" panose="020B0604030504040204" pitchFamily="50" charset="-128"/>
                    <a:ea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循環型社会推進計画（</a:t>
                </a:r>
                <a:r>
                  <a:rPr lang="en-US" altLang="ja-JP" sz="900" dirty="0">
                    <a:solidFill>
                      <a:prstClr val="black"/>
                    </a:solidFill>
                    <a:latin typeface="Meiryo UI" panose="020B0604030504040204" pitchFamily="50" charset="-128"/>
                    <a:ea typeface="Meiryo UI" panose="020B0604030504040204" pitchFamily="50" charset="-128"/>
                  </a:rPr>
                  <a:t>R3.3</a:t>
                </a:r>
                <a:r>
                  <a:rPr lang="ja-JP" altLang="en-US" sz="900" dirty="0">
                    <a:solidFill>
                      <a:prstClr val="black"/>
                    </a:solidFill>
                    <a:latin typeface="Meiryo UI" panose="020B0604030504040204" pitchFamily="50" charset="-128"/>
                    <a:ea typeface="Meiryo UI" panose="020B0604030504040204" pitchFamily="50" charset="-128"/>
                  </a:rPr>
                  <a:t>）</a:t>
                </a:r>
                <a:r>
                  <a:rPr lang="ja-JP" altLang="en-US" sz="900" u="sng" dirty="0">
                    <a:solidFill>
                      <a:prstClr val="black"/>
                    </a:solidFill>
                    <a:latin typeface="Meiryo UI" panose="020B0604030504040204" pitchFamily="50" charset="-128"/>
                    <a:ea typeface="Meiryo UI" panose="020B0604030504040204" pitchFamily="50" charset="-128"/>
                  </a:rPr>
                  <a:t>食品ロス削減推進計画（</a:t>
                </a:r>
                <a:r>
                  <a:rPr lang="en-US" altLang="ja-JP" sz="900" u="sng" dirty="0">
                    <a:solidFill>
                      <a:prstClr val="black"/>
                    </a:solidFill>
                    <a:latin typeface="Meiryo UI" panose="020B0604030504040204" pitchFamily="50" charset="-128"/>
                    <a:ea typeface="Meiryo UI" panose="020B0604030504040204" pitchFamily="50" charset="-128"/>
                  </a:rPr>
                  <a:t>R3.3</a:t>
                </a:r>
                <a:r>
                  <a:rPr lang="ja-JP" altLang="en-US" sz="900" u="sng" dirty="0">
                    <a:solidFill>
                      <a:prstClr val="black"/>
                    </a:solidFill>
                    <a:latin typeface="Meiryo UI" panose="020B0604030504040204" pitchFamily="50" charset="-128"/>
                    <a:ea typeface="Meiryo UI" panose="020B0604030504040204" pitchFamily="50" charset="-128"/>
                  </a:rPr>
                  <a:t>）</a:t>
                </a:r>
                <a:endParaRPr lang="en-US" altLang="ja-JP" sz="900" u="sng" dirty="0">
                  <a:solidFill>
                    <a:prstClr val="black"/>
                  </a:solidFill>
                  <a:latin typeface="Meiryo UI" panose="020B0604030504040204" pitchFamily="50" charset="-128"/>
                  <a:ea typeface="Meiryo UI" panose="020B0604030504040204" pitchFamily="50" charset="-128"/>
                </a:endParaRPr>
              </a:p>
              <a:p>
                <a:r>
                  <a:rPr lang="en-US" altLang="ja-JP" sz="900" b="1" dirty="0">
                    <a:solidFill>
                      <a:prstClr val="black"/>
                    </a:solidFill>
                    <a:latin typeface="Meiryo UI" panose="020B0604030504040204" pitchFamily="50" charset="-128"/>
                    <a:ea typeface="Meiryo UI" panose="020B0604030504040204" pitchFamily="50" charset="-128"/>
                  </a:rPr>
                  <a:t>3</a:t>
                </a:r>
                <a:r>
                  <a:rPr lang="ja-JP" altLang="en-US" sz="900" b="1" dirty="0">
                    <a:solidFill>
                      <a:prstClr val="black"/>
                    </a:solidFill>
                    <a:latin typeface="Meiryo UI" panose="020B0604030504040204" pitchFamily="50" charset="-128"/>
                    <a:ea typeface="Meiryo UI" panose="020B0604030504040204" pitchFamily="50" charset="-128"/>
                  </a:rPr>
                  <a:t>　計画の期間</a:t>
                </a:r>
                <a:endParaRPr lang="en-US" altLang="ja-JP" sz="900" b="1" dirty="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令和</a:t>
                </a:r>
                <a:r>
                  <a:rPr lang="en-US" altLang="ja-JP" sz="900" dirty="0">
                    <a:solidFill>
                      <a:prstClr val="black"/>
                    </a:solidFill>
                    <a:latin typeface="Meiryo UI" panose="020B0604030504040204" pitchFamily="50" charset="-128"/>
                    <a:ea typeface="Meiryo UI" panose="020B0604030504040204" pitchFamily="50" charset="-128"/>
                  </a:rPr>
                  <a:t>6</a:t>
                </a:r>
                <a:r>
                  <a:rPr lang="ja-JP" altLang="en-US" sz="900" dirty="0">
                    <a:solidFill>
                      <a:prstClr val="black"/>
                    </a:solidFill>
                    <a:latin typeface="Meiryo UI" panose="020B0604030504040204" pitchFamily="50" charset="-128"/>
                    <a:ea typeface="Meiryo UI" panose="020B0604030504040204" pitchFamily="50" charset="-128"/>
                  </a:rPr>
                  <a:t>（</a:t>
                </a:r>
                <a:r>
                  <a:rPr lang="en-US" altLang="ja-JP" sz="900" dirty="0">
                    <a:solidFill>
                      <a:prstClr val="black"/>
                    </a:solidFill>
                    <a:latin typeface="Meiryo UI" panose="020B0604030504040204" pitchFamily="50" charset="-128"/>
                    <a:ea typeface="Meiryo UI" panose="020B0604030504040204" pitchFamily="50" charset="-128"/>
                  </a:rPr>
                  <a:t>2024</a:t>
                </a:r>
                <a:r>
                  <a:rPr lang="ja-JP" altLang="en-US" sz="900" dirty="0">
                    <a:solidFill>
                      <a:prstClr val="black"/>
                    </a:solidFill>
                    <a:latin typeface="Meiryo UI" panose="020B0604030504040204" pitchFamily="50" charset="-128"/>
                    <a:ea typeface="Meiryo UI" panose="020B0604030504040204" pitchFamily="50" charset="-128"/>
                  </a:rPr>
                  <a:t>）年度から令和</a:t>
                </a:r>
                <a:r>
                  <a:rPr lang="en-US" altLang="ja-JP" sz="900" dirty="0">
                    <a:solidFill>
                      <a:prstClr val="black"/>
                    </a:solidFill>
                    <a:latin typeface="Meiryo UI" panose="020B0604030504040204" pitchFamily="50" charset="-128"/>
                    <a:ea typeface="Meiryo UI" panose="020B0604030504040204" pitchFamily="50" charset="-128"/>
                  </a:rPr>
                  <a:t>17</a:t>
                </a:r>
                <a:r>
                  <a:rPr lang="ja-JP" altLang="en-US" sz="900" dirty="0">
                    <a:solidFill>
                      <a:prstClr val="black"/>
                    </a:solidFill>
                    <a:latin typeface="Meiryo UI" panose="020B0604030504040204" pitchFamily="50" charset="-128"/>
                    <a:ea typeface="Meiryo UI" panose="020B0604030504040204" pitchFamily="50" charset="-128"/>
                  </a:rPr>
                  <a:t>（</a:t>
                </a:r>
                <a:r>
                  <a:rPr lang="en-US" altLang="ja-JP" sz="900" dirty="0">
                    <a:solidFill>
                      <a:prstClr val="black"/>
                    </a:solidFill>
                    <a:latin typeface="Meiryo UI" panose="020B0604030504040204" pitchFamily="50" charset="-128"/>
                    <a:ea typeface="Meiryo UI" panose="020B0604030504040204" pitchFamily="50" charset="-128"/>
                  </a:rPr>
                  <a:t>2035</a:t>
                </a:r>
                <a:r>
                  <a:rPr lang="ja-JP" altLang="en-US" sz="900" dirty="0">
                    <a:solidFill>
                      <a:prstClr val="black"/>
                    </a:solidFill>
                    <a:latin typeface="Meiryo UI" panose="020B0604030504040204" pitchFamily="50" charset="-128"/>
                    <a:ea typeface="Meiryo UI" panose="020B0604030504040204" pitchFamily="50" charset="-128"/>
                  </a:rPr>
                  <a:t>）年度までの</a:t>
                </a:r>
                <a:r>
                  <a:rPr lang="en-US" altLang="ja-JP" sz="900" u="sng" dirty="0">
                    <a:solidFill>
                      <a:prstClr val="black"/>
                    </a:solidFill>
                    <a:latin typeface="Meiryo UI" panose="020B0604030504040204" pitchFamily="50" charset="-128"/>
                    <a:ea typeface="Meiryo UI" panose="020B0604030504040204" pitchFamily="50" charset="-128"/>
                  </a:rPr>
                  <a:t>12</a:t>
                </a:r>
                <a:r>
                  <a:rPr lang="ja-JP" altLang="en-US" sz="900" u="sng" dirty="0">
                    <a:solidFill>
                      <a:prstClr val="black"/>
                    </a:solidFill>
                    <a:latin typeface="Meiryo UI" panose="020B0604030504040204" pitchFamily="50" charset="-128"/>
                    <a:ea typeface="Meiryo UI" panose="020B0604030504040204" pitchFamily="50" charset="-128"/>
                  </a:rPr>
                  <a:t>か年</a:t>
                </a:r>
                <a:endParaRPr lang="en-US" altLang="ja-JP" sz="900" u="sng" dirty="0">
                  <a:solidFill>
                    <a:prstClr val="black"/>
                  </a:solidFill>
                  <a:latin typeface="Meiryo UI" panose="020B0604030504040204" pitchFamily="50" charset="-128"/>
                  <a:ea typeface="Meiryo UI" panose="020B0604030504040204" pitchFamily="50" charset="-128"/>
                </a:endParaRPr>
              </a:p>
              <a:p>
                <a:r>
                  <a:rPr kumimoji="1" lang="ja-JP" altLang="en-US" sz="900" dirty="0">
                    <a:solidFill>
                      <a:prstClr val="black"/>
                    </a:solidFill>
                    <a:latin typeface="Meiryo UI" panose="020B0604030504040204" pitchFamily="50" charset="-128"/>
                    <a:ea typeface="Meiryo UI" panose="020B0604030504040204" pitchFamily="50" charset="-128"/>
                  </a:rPr>
                  <a:t>　中間評価を令和</a:t>
                </a:r>
                <a:r>
                  <a:rPr kumimoji="1" lang="en-US" altLang="ja-JP" sz="900" dirty="0">
                    <a:solidFill>
                      <a:prstClr val="black"/>
                    </a:solidFill>
                    <a:latin typeface="Meiryo UI" panose="020B0604030504040204" pitchFamily="50" charset="-128"/>
                    <a:ea typeface="Meiryo UI" panose="020B0604030504040204" pitchFamily="50" charset="-128"/>
                  </a:rPr>
                  <a:t>11</a:t>
                </a:r>
                <a:r>
                  <a:rPr kumimoji="1" lang="ja-JP" altLang="en-US" sz="900" dirty="0">
                    <a:solidFill>
                      <a:prstClr val="black"/>
                    </a:solidFill>
                    <a:latin typeface="Meiryo UI" panose="020B0604030504040204" pitchFamily="50" charset="-128"/>
                    <a:ea typeface="Meiryo UI" panose="020B0604030504040204" pitchFamily="50" charset="-128"/>
                  </a:rPr>
                  <a:t>（</a:t>
                </a:r>
                <a:r>
                  <a:rPr kumimoji="1" lang="en-US" altLang="ja-JP" sz="900" dirty="0">
                    <a:solidFill>
                      <a:prstClr val="black"/>
                    </a:solidFill>
                    <a:latin typeface="Meiryo UI" panose="020B0604030504040204" pitchFamily="50" charset="-128"/>
                    <a:ea typeface="Meiryo UI" panose="020B0604030504040204" pitchFamily="50" charset="-128"/>
                  </a:rPr>
                  <a:t>2029</a:t>
                </a:r>
                <a:r>
                  <a:rPr kumimoji="1" lang="ja-JP" altLang="en-US" sz="900" dirty="0">
                    <a:solidFill>
                      <a:prstClr val="black"/>
                    </a:solidFill>
                    <a:latin typeface="Meiryo UI" panose="020B0604030504040204" pitchFamily="50" charset="-128"/>
                    <a:ea typeface="Meiryo UI" panose="020B0604030504040204" pitchFamily="50" charset="-128"/>
                  </a:rPr>
                  <a:t>）年度、最終評価を令和</a:t>
                </a:r>
                <a:r>
                  <a:rPr kumimoji="1" lang="en-US" altLang="ja-JP" sz="900" dirty="0">
                    <a:solidFill>
                      <a:prstClr val="black"/>
                    </a:solidFill>
                    <a:latin typeface="Meiryo UI" panose="020B0604030504040204" pitchFamily="50" charset="-128"/>
                    <a:ea typeface="Meiryo UI" panose="020B0604030504040204" pitchFamily="50" charset="-128"/>
                  </a:rPr>
                  <a:t>17</a:t>
                </a:r>
                <a:r>
                  <a:rPr kumimoji="1" lang="ja-JP" altLang="en-US" sz="900" dirty="0">
                    <a:solidFill>
                      <a:prstClr val="black"/>
                    </a:solidFill>
                    <a:latin typeface="Meiryo UI" panose="020B0604030504040204" pitchFamily="50" charset="-128"/>
                    <a:ea typeface="Meiryo UI" panose="020B0604030504040204" pitchFamily="50" charset="-128"/>
                  </a:rPr>
                  <a:t>（</a:t>
                </a:r>
                <a:r>
                  <a:rPr kumimoji="1" lang="en-US" altLang="ja-JP" sz="900" dirty="0">
                    <a:solidFill>
                      <a:prstClr val="black"/>
                    </a:solidFill>
                    <a:latin typeface="Meiryo UI" panose="020B0604030504040204" pitchFamily="50" charset="-128"/>
                    <a:ea typeface="Meiryo UI" panose="020B0604030504040204" pitchFamily="50" charset="-128"/>
                  </a:rPr>
                  <a:t>2035</a:t>
                </a:r>
                <a:r>
                  <a:rPr kumimoji="1" lang="ja-JP" altLang="en-US" sz="900" dirty="0">
                    <a:solidFill>
                      <a:prstClr val="black"/>
                    </a:solidFill>
                    <a:latin typeface="Meiryo UI" panose="020B0604030504040204" pitchFamily="50" charset="-128"/>
                    <a:ea typeface="Meiryo UI" panose="020B0604030504040204" pitchFamily="50" charset="-128"/>
                  </a:rPr>
                  <a:t>）</a:t>
                </a:r>
                <a:endParaRPr kumimoji="1" lang="en-US" altLang="ja-JP" sz="900" dirty="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kumimoji="1" lang="ja-JP" altLang="en-US" sz="900" dirty="0">
                    <a:solidFill>
                      <a:prstClr val="black"/>
                    </a:solidFill>
                    <a:latin typeface="Meiryo UI" panose="020B0604030504040204" pitchFamily="50" charset="-128"/>
                    <a:ea typeface="Meiryo UI" panose="020B0604030504040204" pitchFamily="50" charset="-128"/>
                  </a:rPr>
                  <a:t>年度に実施予定</a:t>
                </a:r>
                <a:endParaRPr kumimoji="1" lang="ja-JP" altLang="en-US" sz="1100" dirty="0">
                  <a:solidFill>
                    <a:prstClr val="black"/>
                  </a:solidFill>
                  <a:latin typeface="ＭＳ Ｐゴシック" panose="020B0600070205080204" pitchFamily="50" charset="-128"/>
                  <a:ea typeface="ＭＳ Ｐゴシック" panose="020B0600070205080204" pitchFamily="50" charset="-128"/>
                </a:endParaRPr>
              </a:p>
            </p:txBody>
          </p:sp>
        </p:grpSp>
        <p:grpSp>
          <p:nvGrpSpPr>
            <p:cNvPr id="14" name="グループ化 13">
              <a:extLst>
                <a:ext uri="{FF2B5EF4-FFF2-40B4-BE49-F238E27FC236}">
                  <a16:creationId xmlns:a16="http://schemas.microsoft.com/office/drawing/2014/main" id="{9AEE4CF2-2856-1435-BCF0-1BBD26A3ED0D}"/>
                </a:ext>
              </a:extLst>
            </p:cNvPr>
            <p:cNvGrpSpPr/>
            <p:nvPr/>
          </p:nvGrpSpPr>
          <p:grpSpPr>
            <a:xfrm>
              <a:off x="3532765" y="444252"/>
              <a:ext cx="3060000" cy="2418690"/>
              <a:chOff x="52562" y="2774985"/>
              <a:chExt cx="3060000" cy="2418690"/>
            </a:xfrm>
          </p:grpSpPr>
          <p:sp>
            <p:nvSpPr>
              <p:cNvPr id="12" name="正方形/長方形 11">
                <a:extLst>
                  <a:ext uri="{FF2B5EF4-FFF2-40B4-BE49-F238E27FC236}">
                    <a16:creationId xmlns:a16="http://schemas.microsoft.com/office/drawing/2014/main" id="{A7A282EB-A014-130E-9777-D73BCC2337CA}"/>
                  </a:ext>
                </a:extLst>
              </p:cNvPr>
              <p:cNvSpPr/>
              <p:nvPr/>
            </p:nvSpPr>
            <p:spPr>
              <a:xfrm>
                <a:off x="52562" y="2774985"/>
                <a:ext cx="2160000" cy="180000"/>
              </a:xfrm>
              <a:prstGeom prst="rect">
                <a:avLst/>
              </a:prstGeom>
              <a:solidFill>
                <a:schemeClr val="accent1">
                  <a:lumMod val="60000"/>
                  <a:lumOff val="40000"/>
                </a:schemeClr>
              </a:solidFill>
              <a:ln w="3175">
                <a:solidFill>
                  <a:schemeClr val="tx1"/>
                </a:solidFill>
                <a:prstDash val="solid"/>
              </a:ln>
            </p:spPr>
            <p:style>
              <a:lnRef idx="2">
                <a:schemeClr val="accent6"/>
              </a:lnRef>
              <a:fillRef idx="1">
                <a:schemeClr val="lt1"/>
              </a:fillRef>
              <a:effectRef idx="0">
                <a:schemeClr val="accent6"/>
              </a:effectRef>
              <a:fontRef idx="minor">
                <a:schemeClr val="dk1"/>
              </a:fontRef>
            </p:style>
            <p:txBody>
              <a:bodyPr wrap="square" lIns="0" tIns="0" rIns="0" bIns="0" rtlCol="0" anchor="ctr" anchorCtr="0">
                <a:normAutofit/>
              </a:bodyPr>
              <a:lstStyle/>
              <a:p>
                <a:r>
                  <a:rPr lang="en-US" altLang="ja-JP" sz="900" dirty="0">
                    <a:solidFill>
                      <a:schemeClr val="bg1"/>
                    </a:solidFill>
                    <a:latin typeface="ＭＳ Ｐゴシック" panose="020B0600070205080204" pitchFamily="50" charset="-128"/>
                    <a:ea typeface="ＭＳ Ｐゴシック" panose="020B0600070205080204" pitchFamily="50" charset="-128"/>
                  </a:rPr>
                  <a:t> </a:t>
                </a:r>
                <a:r>
                  <a:rPr lang="ja-JP" altLang="en-US" sz="900" dirty="0">
                    <a:solidFill>
                      <a:schemeClr val="bg1"/>
                    </a:solidFill>
                    <a:latin typeface="ＭＳ Ｐゴシック" panose="020B0600070205080204" pitchFamily="50" charset="-128"/>
                    <a:ea typeface="ＭＳ Ｐゴシック" panose="020B0600070205080204" pitchFamily="50" charset="-128"/>
                  </a:rPr>
                  <a:t> </a:t>
                </a:r>
                <a:r>
                  <a:rPr lang="ja-JP" altLang="en-US" sz="1000" b="1" dirty="0">
                    <a:solidFill>
                      <a:schemeClr val="tx1"/>
                    </a:solidFill>
                    <a:latin typeface="Meiryo UI" panose="020B0604030504040204" pitchFamily="50" charset="-128"/>
                    <a:ea typeface="Meiryo UI" panose="020B0604030504040204" pitchFamily="50" charset="-128"/>
                  </a:rPr>
                  <a:t>第</a:t>
                </a:r>
                <a:r>
                  <a:rPr lang="en-US" altLang="ja-JP" sz="1000" b="1" dirty="0">
                    <a:solidFill>
                      <a:schemeClr val="tx1"/>
                    </a:solidFill>
                    <a:latin typeface="Meiryo UI" panose="020B0604030504040204" pitchFamily="50" charset="-128"/>
                    <a:ea typeface="Meiryo UI" panose="020B0604030504040204" pitchFamily="50" charset="-128"/>
                  </a:rPr>
                  <a:t>2</a:t>
                </a:r>
                <a:r>
                  <a:rPr lang="ja-JP" altLang="en-US" sz="1000" b="1" dirty="0">
                    <a:solidFill>
                      <a:schemeClr val="tx1"/>
                    </a:solidFill>
                    <a:latin typeface="Meiryo UI" panose="020B0604030504040204" pitchFamily="50" charset="-128"/>
                    <a:ea typeface="Meiryo UI" panose="020B0604030504040204" pitchFamily="50" charset="-128"/>
                  </a:rPr>
                  <a:t>章　</a:t>
                </a:r>
                <a:r>
                  <a:rPr lang="ja-JP" altLang="en-US" sz="1000" dirty="0">
                    <a:solidFill>
                      <a:schemeClr val="tx1"/>
                    </a:solidFill>
                    <a:latin typeface="Meiryo UI" panose="020B0604030504040204" pitchFamily="50" charset="-128"/>
                    <a:ea typeface="Meiryo UI" panose="020B0604030504040204" pitchFamily="50" charset="-128"/>
                  </a:rPr>
                  <a:t>第</a:t>
                </a:r>
                <a:r>
                  <a:rPr lang="en-US" altLang="ja-JP" sz="1000" dirty="0">
                    <a:solidFill>
                      <a:schemeClr val="tx1"/>
                    </a:solidFill>
                    <a:latin typeface="Meiryo UI" panose="020B0604030504040204" pitchFamily="50" charset="-128"/>
                    <a:ea typeface="Meiryo UI" panose="020B0604030504040204" pitchFamily="50" charset="-128"/>
                  </a:rPr>
                  <a:t>3</a:t>
                </a:r>
                <a:r>
                  <a:rPr lang="ja-JP" altLang="en-US" sz="1000" dirty="0">
                    <a:solidFill>
                      <a:schemeClr val="tx1"/>
                    </a:solidFill>
                    <a:latin typeface="Meiryo UI" panose="020B0604030504040204" pitchFamily="50" charset="-128"/>
                    <a:ea typeface="Meiryo UI" panose="020B0604030504040204" pitchFamily="50" charset="-128"/>
                  </a:rPr>
                  <a:t>次計画の評価</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D01B3E4B-F470-8771-2D89-4B974BE87E39}"/>
                  </a:ext>
                </a:extLst>
              </p:cNvPr>
              <p:cNvSpPr/>
              <p:nvPr/>
            </p:nvSpPr>
            <p:spPr>
              <a:xfrm>
                <a:off x="52562" y="2954341"/>
                <a:ext cx="3060000" cy="2239334"/>
              </a:xfrm>
              <a:prstGeom prst="rect">
                <a:avLst/>
              </a:prstGeom>
              <a:ln w="3175">
                <a:solidFill>
                  <a:schemeClr val="tx1"/>
                </a:solidFill>
                <a:prstDash val="solid"/>
              </a:ln>
            </p:spPr>
            <p:style>
              <a:lnRef idx="2">
                <a:schemeClr val="accent6"/>
              </a:lnRef>
              <a:fillRef idx="1">
                <a:schemeClr val="lt1"/>
              </a:fillRef>
              <a:effectRef idx="0">
                <a:schemeClr val="accent6"/>
              </a:effectRef>
              <a:fontRef idx="minor">
                <a:schemeClr val="dk1"/>
              </a:fontRef>
            </p:style>
            <p:txBody>
              <a:bodyPr wrap="square" lIns="72000" tIns="72000" rIns="72000" bIns="72000" rtlCol="0" anchor="t" anchorCtr="0">
                <a:noAutofit/>
              </a:bodyPr>
              <a:lstStyle/>
              <a:p>
                <a:r>
                  <a:rPr kumimoji="1" lang="ja-JP" altLang="en-US" sz="900" b="1" dirty="0">
                    <a:solidFill>
                      <a:prstClr val="black"/>
                    </a:solidFill>
                    <a:latin typeface="Meiryo UI" panose="020B0604030504040204" pitchFamily="50" charset="-128"/>
                    <a:ea typeface="Meiryo UI" panose="020B0604030504040204" pitchFamily="50" charset="-128"/>
                  </a:rPr>
                  <a:t>評価概要　</a:t>
                </a:r>
                <a:r>
                  <a:rPr kumimoji="1" lang="ja-JP" altLang="en-US" sz="900" dirty="0">
                    <a:solidFill>
                      <a:prstClr val="black"/>
                    </a:solidFill>
                    <a:latin typeface="Meiryo UI" panose="020B0604030504040204" pitchFamily="50" charset="-128"/>
                    <a:ea typeface="Meiryo UI" panose="020B0604030504040204" pitchFamily="50" charset="-128"/>
                  </a:rPr>
                  <a:t>計画期間内の数値で評価をした</a:t>
                </a:r>
                <a:r>
                  <a:rPr kumimoji="1" lang="en-US" altLang="ja-JP" sz="900" dirty="0">
                    <a:solidFill>
                      <a:prstClr val="black"/>
                    </a:solidFill>
                    <a:latin typeface="Meiryo UI" panose="020B0604030504040204" pitchFamily="50" charset="-128"/>
                    <a:ea typeface="Meiryo UI" panose="020B0604030504040204" pitchFamily="50" charset="-128"/>
                  </a:rPr>
                  <a:t>13</a:t>
                </a:r>
                <a:r>
                  <a:rPr kumimoji="1" lang="ja-JP" altLang="en-US" sz="900" dirty="0">
                    <a:solidFill>
                      <a:prstClr val="black"/>
                    </a:solidFill>
                    <a:latin typeface="Meiryo UI" panose="020B0604030504040204" pitchFamily="50" charset="-128"/>
                    <a:ea typeface="Meiryo UI" panose="020B0604030504040204" pitchFamily="50" charset="-128"/>
                  </a:rPr>
                  <a:t>項目</a:t>
                </a:r>
                <a:endParaRPr kumimoji="1" lang="en-US" altLang="ja-JP" sz="900" dirty="0">
                  <a:solidFill>
                    <a:prstClr val="black"/>
                  </a:solidFill>
                  <a:latin typeface="Meiryo UI" panose="020B0604030504040204" pitchFamily="50" charset="-128"/>
                  <a:ea typeface="Meiryo UI" panose="020B0604030504040204" pitchFamily="50" charset="-128"/>
                </a:endParaRPr>
              </a:p>
              <a:p>
                <a:endParaRPr lang="en-US" altLang="ja-JP" sz="900" dirty="0">
                  <a:solidFill>
                    <a:prstClr val="black"/>
                  </a:solidFill>
                  <a:latin typeface="Meiryo UI" panose="020B0604030504040204" pitchFamily="50" charset="-128"/>
                  <a:ea typeface="Meiryo UI" panose="020B0604030504040204" pitchFamily="50" charset="-128"/>
                </a:endParaRPr>
              </a:p>
              <a:p>
                <a:endParaRPr kumimoji="1" lang="en-US" altLang="ja-JP" sz="900" dirty="0">
                  <a:solidFill>
                    <a:prstClr val="black"/>
                  </a:solidFill>
                  <a:latin typeface="Meiryo UI" panose="020B0604030504040204" pitchFamily="50" charset="-128"/>
                  <a:ea typeface="Meiryo UI" panose="020B0604030504040204" pitchFamily="50" charset="-128"/>
                </a:endParaRPr>
              </a:p>
              <a:p>
                <a:endParaRPr lang="en-US" altLang="ja-JP" sz="900" dirty="0">
                  <a:solidFill>
                    <a:prstClr val="black"/>
                  </a:solidFill>
                  <a:latin typeface="Meiryo UI" panose="020B0604030504040204" pitchFamily="50" charset="-128"/>
                  <a:ea typeface="Meiryo UI" panose="020B0604030504040204" pitchFamily="50" charset="-128"/>
                </a:endParaRPr>
              </a:p>
              <a:p>
                <a:endParaRPr kumimoji="1" lang="en-US" altLang="ja-JP" sz="900" dirty="0">
                  <a:solidFill>
                    <a:prstClr val="black"/>
                  </a:solidFill>
                  <a:latin typeface="Meiryo UI" panose="020B0604030504040204" pitchFamily="50" charset="-128"/>
                  <a:ea typeface="Meiryo UI" panose="020B0604030504040204" pitchFamily="50" charset="-128"/>
                </a:endParaRPr>
              </a:p>
              <a:p>
                <a:endParaRPr lang="en-US" altLang="ja-JP" sz="900" dirty="0">
                  <a:solidFill>
                    <a:prstClr val="black"/>
                  </a:solidFill>
                  <a:latin typeface="Meiryo UI" panose="020B0604030504040204" pitchFamily="50" charset="-128"/>
                  <a:ea typeface="Meiryo UI" panose="020B0604030504040204" pitchFamily="50" charset="-128"/>
                </a:endParaRPr>
              </a:p>
              <a:p>
                <a:endParaRPr kumimoji="1" lang="en-US" altLang="ja-JP" sz="900" dirty="0">
                  <a:solidFill>
                    <a:prstClr val="black"/>
                  </a:solidFill>
                  <a:latin typeface="Meiryo UI" panose="020B0604030504040204" pitchFamily="50" charset="-128"/>
                  <a:ea typeface="Meiryo UI" panose="020B0604030504040204" pitchFamily="50" charset="-128"/>
                </a:endParaRPr>
              </a:p>
              <a:p>
                <a:endParaRPr lang="en-US" altLang="ja-JP" sz="900" dirty="0">
                  <a:solidFill>
                    <a:prstClr val="black"/>
                  </a:solidFill>
                  <a:latin typeface="Meiryo UI" panose="020B0604030504040204" pitchFamily="50" charset="-128"/>
                  <a:ea typeface="Meiryo UI" panose="020B0604030504040204" pitchFamily="50" charset="-128"/>
                </a:endParaRPr>
              </a:p>
              <a:p>
                <a:endParaRPr kumimoji="1" lang="en-US" altLang="ja-JP" sz="900" dirty="0">
                  <a:solidFill>
                    <a:prstClr val="black"/>
                  </a:solidFill>
                  <a:latin typeface="Meiryo UI" panose="020B0604030504040204" pitchFamily="50" charset="-128"/>
                  <a:ea typeface="Meiryo UI" panose="020B0604030504040204" pitchFamily="50" charset="-128"/>
                </a:endParaRPr>
              </a:p>
              <a:p>
                <a:endParaRPr lang="en-US" altLang="ja-JP" sz="900" dirty="0">
                  <a:solidFill>
                    <a:prstClr val="black"/>
                  </a:solidFill>
                  <a:latin typeface="Meiryo UI" panose="020B0604030504040204" pitchFamily="50" charset="-128"/>
                  <a:ea typeface="Meiryo UI" panose="020B0604030504040204" pitchFamily="50" charset="-128"/>
                </a:endParaRPr>
              </a:p>
              <a:p>
                <a:r>
                  <a:rPr kumimoji="1" lang="en-US" altLang="ja-JP" sz="900" b="1" dirty="0">
                    <a:solidFill>
                      <a:prstClr val="black"/>
                    </a:solidFill>
                    <a:latin typeface="Meiryo UI" panose="020B0604030504040204" pitchFamily="50" charset="-128"/>
                    <a:ea typeface="Meiryo UI" panose="020B0604030504040204" pitchFamily="50" charset="-128"/>
                  </a:rPr>
                  <a:t>【</a:t>
                </a:r>
                <a:r>
                  <a:rPr kumimoji="1" lang="ja-JP" altLang="en-US" sz="900" b="1" dirty="0">
                    <a:solidFill>
                      <a:prstClr val="black"/>
                    </a:solidFill>
                    <a:latin typeface="Meiryo UI" panose="020B0604030504040204" pitchFamily="50" charset="-128"/>
                    <a:ea typeface="Meiryo UI" panose="020B0604030504040204" pitchFamily="50" charset="-128"/>
                  </a:rPr>
                  <a:t>成果</a:t>
                </a:r>
                <a:r>
                  <a:rPr kumimoji="1" lang="en-US" altLang="ja-JP" sz="900" b="1" dirty="0">
                    <a:solidFill>
                      <a:prstClr val="black"/>
                    </a:solidFill>
                    <a:latin typeface="Meiryo UI" panose="020B0604030504040204" pitchFamily="50" charset="-128"/>
                    <a:ea typeface="Meiryo UI" panose="020B0604030504040204" pitchFamily="50" charset="-128"/>
                  </a:rPr>
                  <a:t>】</a:t>
                </a:r>
                <a:r>
                  <a:rPr kumimoji="1" lang="ja-JP" altLang="en-US" sz="900" b="1" dirty="0">
                    <a:solidFill>
                      <a:prstClr val="black"/>
                    </a:solidFill>
                    <a:latin typeface="Meiryo UI" panose="020B0604030504040204" pitchFamily="50" charset="-128"/>
                    <a:ea typeface="Meiryo UI" panose="020B0604030504040204" pitchFamily="50" charset="-128"/>
                  </a:rPr>
                  <a:t>　</a:t>
                </a:r>
                <a:endParaRPr kumimoji="1" lang="en-US" altLang="ja-JP" sz="900" b="1" dirty="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よく噛んで食べることに気をつけている府民の割合</a:t>
                </a:r>
              </a:p>
              <a:p>
                <a:r>
                  <a:rPr lang="ja-JP" altLang="en-US" sz="900" dirty="0">
                    <a:solidFill>
                      <a:prstClr val="black"/>
                    </a:solidFill>
                    <a:latin typeface="Meiryo UI" panose="020B0604030504040204" pitchFamily="50" charset="-128"/>
                    <a:ea typeface="Meiryo UI" panose="020B0604030504040204" pitchFamily="50" charset="-128"/>
                  </a:rPr>
                  <a:t> 食育に関心を持っている府民の割合</a:t>
                </a:r>
              </a:p>
              <a:p>
                <a:r>
                  <a:rPr kumimoji="1" lang="en-US" altLang="ja-JP" sz="900" b="1" dirty="0">
                    <a:solidFill>
                      <a:prstClr val="black"/>
                    </a:solidFill>
                    <a:latin typeface="Meiryo UI" panose="020B0604030504040204" pitchFamily="50" charset="-128"/>
                    <a:ea typeface="Meiryo UI" panose="020B0604030504040204" pitchFamily="50" charset="-128"/>
                  </a:rPr>
                  <a:t>【</a:t>
                </a:r>
                <a:r>
                  <a:rPr kumimoji="1" lang="ja-JP" altLang="en-US" sz="900" b="1" dirty="0">
                    <a:solidFill>
                      <a:prstClr val="black"/>
                    </a:solidFill>
                    <a:latin typeface="Meiryo UI" panose="020B0604030504040204" pitchFamily="50" charset="-128"/>
                    <a:ea typeface="Meiryo UI" panose="020B0604030504040204" pitchFamily="50" charset="-128"/>
                  </a:rPr>
                  <a:t>課題</a:t>
                </a:r>
                <a:r>
                  <a:rPr kumimoji="1" lang="en-US" altLang="ja-JP" sz="900" b="1" dirty="0">
                    <a:solidFill>
                      <a:prstClr val="black"/>
                    </a:solidFill>
                    <a:latin typeface="Meiryo UI" panose="020B0604030504040204" pitchFamily="50" charset="-128"/>
                    <a:ea typeface="Meiryo UI" panose="020B0604030504040204" pitchFamily="50" charset="-128"/>
                  </a:rPr>
                  <a:t>】</a:t>
                </a:r>
              </a:p>
              <a:p>
                <a:r>
                  <a:rPr lang="ja-JP" altLang="en-US" sz="900" dirty="0">
                    <a:solidFill>
                      <a:prstClr val="black"/>
                    </a:solidFill>
                    <a:latin typeface="Meiryo UI" panose="020B0604030504040204" pitchFamily="50" charset="-128"/>
                    <a:ea typeface="Meiryo UI" panose="020B0604030504040204" pitchFamily="50" charset="-128"/>
                  </a:rPr>
                  <a:t> </a:t>
                </a:r>
                <a:r>
                  <a:rPr kumimoji="1" lang="ja-JP" altLang="en-US" sz="900" dirty="0">
                    <a:solidFill>
                      <a:prstClr val="black"/>
                    </a:solidFill>
                    <a:latin typeface="Meiryo UI" panose="020B0604030504040204" pitchFamily="50" charset="-128"/>
                    <a:ea typeface="Meiryo UI" panose="020B0604030504040204" pitchFamily="50" charset="-128"/>
                  </a:rPr>
                  <a:t>地域や職場等の所属コミュニティで共食したい人の共食割合</a:t>
                </a:r>
                <a:endParaRPr kumimoji="1" lang="en-US" altLang="ja-JP" sz="900" dirty="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食育推進に携わるボランティアの増加</a:t>
                </a:r>
                <a:endParaRPr kumimoji="1" lang="ja-JP" altLang="en-US" sz="900" dirty="0">
                  <a:solidFill>
                    <a:prstClr val="black"/>
                  </a:solidFill>
                  <a:latin typeface="Meiryo UI" panose="020B0604030504040204" pitchFamily="50" charset="-128"/>
                  <a:ea typeface="Meiryo UI" panose="020B0604030504040204" pitchFamily="50" charset="-128"/>
                </a:endParaRPr>
              </a:p>
            </p:txBody>
          </p:sp>
        </p:grpSp>
        <p:sp>
          <p:nvSpPr>
            <p:cNvPr id="23" name="正方形/長方形 22">
              <a:extLst>
                <a:ext uri="{FF2B5EF4-FFF2-40B4-BE49-F238E27FC236}">
                  <a16:creationId xmlns:a16="http://schemas.microsoft.com/office/drawing/2014/main" id="{E1E77280-9451-7E19-732F-C8BDD0487B8D}"/>
                </a:ext>
              </a:extLst>
            </p:cNvPr>
            <p:cNvSpPr/>
            <p:nvPr/>
          </p:nvSpPr>
          <p:spPr>
            <a:xfrm>
              <a:off x="6653266" y="623608"/>
              <a:ext cx="3060000" cy="2239334"/>
            </a:xfrm>
            <a:prstGeom prst="rect">
              <a:avLst/>
            </a:prstGeom>
            <a:ln w="3175">
              <a:solidFill>
                <a:schemeClr val="tx1"/>
              </a:solidFill>
              <a:prstDash val="solid"/>
            </a:ln>
          </p:spPr>
          <p:style>
            <a:lnRef idx="2">
              <a:schemeClr val="accent6"/>
            </a:lnRef>
            <a:fillRef idx="1">
              <a:schemeClr val="lt1"/>
            </a:fillRef>
            <a:effectRef idx="0">
              <a:schemeClr val="accent6"/>
            </a:effectRef>
            <a:fontRef idx="minor">
              <a:schemeClr val="dk1"/>
            </a:fontRef>
          </p:style>
          <p:txBody>
            <a:bodyPr wrap="square" lIns="72000" tIns="72000" rIns="72000" bIns="72000" rtlCol="0" anchor="t" anchorCtr="0">
              <a:noAutofit/>
            </a:bodyPr>
            <a:lstStyle/>
            <a:p>
              <a:r>
                <a:rPr lang="ja-JP" altLang="en-US" sz="900" b="1" u="sng" dirty="0">
                  <a:solidFill>
                    <a:prstClr val="black"/>
                  </a:solidFill>
                  <a:latin typeface="Meiryo UI" panose="020B0604030504040204" pitchFamily="50" charset="-128"/>
                  <a:ea typeface="Meiryo UI" panose="020B0604030504040204" pitchFamily="50" charset="-128"/>
                </a:rPr>
                <a:t>１　社会情勢の変化</a:t>
              </a:r>
              <a:endParaRPr lang="en-US" altLang="ja-JP" sz="900" b="1" u="sng" dirty="0">
                <a:solidFill>
                  <a:prstClr val="black"/>
                </a:solidFill>
                <a:latin typeface="Meiryo UI" panose="020B0604030504040204" pitchFamily="50" charset="-128"/>
                <a:ea typeface="Meiryo UI" panose="020B0604030504040204" pitchFamily="50" charset="-128"/>
              </a:endParaRPr>
            </a:p>
            <a:p>
              <a:r>
                <a:rPr lang="ja-JP" altLang="en-US" sz="900" b="1">
                  <a:solidFill>
                    <a:prstClr val="black"/>
                  </a:solidFill>
                  <a:latin typeface="Meiryo UI" panose="020B0604030504040204" pitchFamily="50" charset="-128"/>
                  <a:ea typeface="Meiryo UI" panose="020B0604030504040204" pitchFamily="50" charset="-128"/>
                </a:rPr>
                <a:t>　</a:t>
              </a:r>
              <a:r>
                <a:rPr lang="ja-JP" altLang="en-US" sz="900">
                  <a:solidFill>
                    <a:prstClr val="black"/>
                  </a:solidFill>
                  <a:latin typeface="Meiryo UI" panose="020B0604030504040204" pitchFamily="50" charset="-128"/>
                  <a:ea typeface="Meiryo UI" panose="020B0604030504040204" pitchFamily="50" charset="-128"/>
                </a:rPr>
                <a:t>食育</a:t>
              </a:r>
              <a:r>
                <a:rPr lang="ja-JP" altLang="en-US" sz="900" dirty="0">
                  <a:solidFill>
                    <a:prstClr val="black"/>
                  </a:solidFill>
                  <a:latin typeface="Meiryo UI" panose="020B0604030504040204" pitchFamily="50" charset="-128"/>
                  <a:ea typeface="Meiryo UI" panose="020B0604030504040204" pitchFamily="50" charset="-128"/>
                </a:rPr>
                <a:t>を通じた持続可能な開発目標（</a:t>
              </a:r>
              <a:r>
                <a:rPr lang="en-US" altLang="ja-JP" sz="900" dirty="0">
                  <a:solidFill>
                    <a:prstClr val="black"/>
                  </a:solidFill>
                  <a:latin typeface="Meiryo UI" panose="020B0604030504040204" pitchFamily="50" charset="-128"/>
                  <a:ea typeface="Meiryo UI" panose="020B0604030504040204" pitchFamily="50" charset="-128"/>
                </a:rPr>
                <a:t>SDGs</a:t>
              </a:r>
              <a:r>
                <a:rPr lang="ja-JP" altLang="en-US" sz="900" dirty="0">
                  <a:solidFill>
                    <a:prstClr val="black"/>
                  </a:solidFill>
                  <a:latin typeface="Meiryo UI" panose="020B0604030504040204" pitchFamily="50" charset="-128"/>
                  <a:ea typeface="Meiryo UI" panose="020B0604030504040204" pitchFamily="50" charset="-128"/>
                </a:rPr>
                <a:t>）への貢献</a:t>
              </a:r>
              <a:endParaRPr lang="en-US" altLang="ja-JP" sz="900" dirty="0">
                <a:solidFill>
                  <a:prstClr val="black"/>
                </a:solidFill>
                <a:latin typeface="Meiryo UI" panose="020B0604030504040204" pitchFamily="50" charset="-128"/>
                <a:ea typeface="Meiryo UI" panose="020B0604030504040204" pitchFamily="50" charset="-128"/>
              </a:endParaRPr>
            </a:p>
            <a:p>
              <a:r>
                <a:rPr lang="ja-JP" altLang="en-US" sz="90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新しい生活様式」と社会のデジタル化の進展</a:t>
              </a:r>
              <a:endParaRPr lang="en-US" altLang="ja-JP" sz="900" dirty="0">
                <a:solidFill>
                  <a:prstClr val="black"/>
                </a:solidFill>
                <a:latin typeface="Meiryo UI" panose="020B0604030504040204" pitchFamily="50" charset="-128"/>
                <a:ea typeface="Meiryo UI" panose="020B0604030504040204" pitchFamily="50" charset="-128"/>
              </a:endParaRPr>
            </a:p>
            <a:p>
              <a:r>
                <a:rPr lang="ja-JP" altLang="en-US" sz="900" b="1">
                  <a:solidFill>
                    <a:prstClr val="black"/>
                  </a:solidFill>
                  <a:latin typeface="Meiryo UI" panose="020B0604030504040204" pitchFamily="50" charset="-128"/>
                  <a:ea typeface="Meiryo UI" panose="020B0604030504040204" pitchFamily="50" charset="-128"/>
                </a:rPr>
                <a:t>２</a:t>
              </a:r>
              <a:r>
                <a:rPr lang="ja-JP" altLang="en-US" sz="900" b="1" dirty="0">
                  <a:solidFill>
                    <a:prstClr val="black"/>
                  </a:solidFill>
                  <a:latin typeface="Meiryo UI" panose="020B0604030504040204" pitchFamily="50" charset="-128"/>
                  <a:ea typeface="Meiryo UI" panose="020B0604030504040204" pitchFamily="50" charset="-128"/>
                </a:rPr>
                <a:t>　身体状況</a:t>
              </a:r>
              <a:endParaRPr lang="en-US" altLang="ja-JP" sz="900" b="1" dirty="0">
                <a:solidFill>
                  <a:prstClr val="black"/>
                </a:solidFill>
                <a:latin typeface="Meiryo UI" panose="020B0604030504040204" pitchFamily="50" charset="-128"/>
                <a:ea typeface="Meiryo UI" panose="020B0604030504040204" pitchFamily="50" charset="-128"/>
              </a:endParaRPr>
            </a:p>
            <a:p>
              <a:r>
                <a:rPr lang="ja-JP" altLang="en-US" sz="900">
                  <a:solidFill>
                    <a:prstClr val="black"/>
                  </a:solidFill>
                  <a:latin typeface="Meiryo UI" panose="020B0604030504040204" pitchFamily="50" charset="-128"/>
                  <a:ea typeface="Meiryo UI" panose="020B0604030504040204" pitchFamily="50" charset="-128"/>
                </a:rPr>
                <a:t>　肥満・やせの状況、低栄養傾向者の状況</a:t>
              </a:r>
              <a:endParaRPr lang="en-US" altLang="ja-JP" sz="900">
                <a:solidFill>
                  <a:prstClr val="black"/>
                </a:solidFill>
                <a:latin typeface="Meiryo UI" panose="020B0604030504040204" pitchFamily="50" charset="-128"/>
                <a:ea typeface="Meiryo UI" panose="020B0604030504040204" pitchFamily="50" charset="-128"/>
              </a:endParaRPr>
            </a:p>
            <a:p>
              <a:r>
                <a:rPr lang="ja-JP" altLang="en-US" sz="900" b="1">
                  <a:solidFill>
                    <a:prstClr val="black"/>
                  </a:solidFill>
                  <a:latin typeface="Meiryo UI" panose="020B0604030504040204" pitchFamily="50" charset="-128"/>
                  <a:ea typeface="Meiryo UI" panose="020B0604030504040204" pitchFamily="50" charset="-128"/>
                </a:rPr>
                <a:t>３</a:t>
              </a:r>
              <a:r>
                <a:rPr kumimoji="1" lang="ja-JP" altLang="en-US" sz="900" b="1" dirty="0">
                  <a:solidFill>
                    <a:prstClr val="black"/>
                  </a:solidFill>
                  <a:latin typeface="Meiryo UI" panose="020B0604030504040204" pitchFamily="50" charset="-128"/>
                  <a:ea typeface="Meiryo UI" panose="020B0604030504040204" pitchFamily="50" charset="-128"/>
                </a:rPr>
                <a:t>　食生活と歯と口の健康</a:t>
              </a:r>
              <a:endParaRPr kumimoji="1" lang="en-US" altLang="ja-JP" sz="900" b="1" dirty="0">
                <a:solidFill>
                  <a:prstClr val="black"/>
                </a:solidFill>
                <a:latin typeface="Meiryo UI" panose="020B0604030504040204" pitchFamily="50" charset="-128"/>
                <a:ea typeface="Meiryo UI" panose="020B0604030504040204" pitchFamily="50" charset="-128"/>
              </a:endParaRPr>
            </a:p>
            <a:p>
              <a:r>
                <a:rPr kumimoji="1" lang="ja-JP" altLang="en-US" sz="900" b="1">
                  <a:solidFill>
                    <a:prstClr val="black"/>
                  </a:solidFill>
                  <a:latin typeface="Meiryo UI" panose="020B0604030504040204" pitchFamily="50" charset="-128"/>
                  <a:ea typeface="Meiryo UI" panose="020B0604030504040204" pitchFamily="50" charset="-128"/>
                </a:rPr>
                <a:t>　</a:t>
              </a:r>
              <a:r>
                <a:rPr lang="ja-JP" altLang="en-US" sz="900">
                  <a:solidFill>
                    <a:prstClr val="black"/>
                  </a:solidFill>
                  <a:latin typeface="Meiryo UI" panose="020B0604030504040204" pitchFamily="50" charset="-128"/>
                  <a:ea typeface="Meiryo UI" panose="020B0604030504040204" pitchFamily="50" charset="-128"/>
                </a:rPr>
                <a:t>府民の食生活：栄養バランス、野菜、</a:t>
              </a:r>
              <a:r>
                <a:rPr lang="ja-JP" altLang="en-US" sz="900" u="sng">
                  <a:solidFill>
                    <a:prstClr val="black"/>
                  </a:solidFill>
                  <a:latin typeface="Meiryo UI" panose="020B0604030504040204" pitchFamily="50" charset="-128"/>
                  <a:ea typeface="Meiryo UI" panose="020B0604030504040204" pitchFamily="50" charset="-128"/>
                </a:rPr>
                <a:t>果物</a:t>
              </a:r>
              <a:r>
                <a:rPr lang="ja-JP" altLang="en-US" sz="900">
                  <a:solidFill>
                    <a:prstClr val="black"/>
                  </a:solidFill>
                  <a:latin typeface="Meiryo UI" panose="020B0604030504040204" pitchFamily="50" charset="-128"/>
                  <a:ea typeface="Meiryo UI" panose="020B0604030504040204" pitchFamily="50" charset="-128"/>
                </a:rPr>
                <a:t>、食塩、朝食</a:t>
              </a:r>
              <a:endParaRPr lang="en-US" altLang="ja-JP" sz="900">
                <a:solidFill>
                  <a:prstClr val="black"/>
                </a:solidFill>
                <a:latin typeface="Meiryo UI" panose="020B0604030504040204" pitchFamily="50" charset="-128"/>
                <a:ea typeface="Meiryo UI" panose="020B0604030504040204" pitchFamily="50" charset="-128"/>
              </a:endParaRPr>
            </a:p>
            <a:p>
              <a:r>
                <a:rPr lang="ja-JP" altLang="en-US" sz="900">
                  <a:solidFill>
                    <a:prstClr val="black"/>
                  </a:solidFill>
                  <a:latin typeface="Meiryo UI" panose="020B0604030504040204" pitchFamily="50" charset="-128"/>
                  <a:ea typeface="Meiryo UI" panose="020B0604030504040204" pitchFamily="50" charset="-128"/>
                </a:rPr>
                <a:t>　歯と口の健康：咀嚼への意識及び咀嚼良好者の</a:t>
              </a:r>
              <a:r>
                <a:rPr lang="ja-JP" altLang="en-US" sz="900" smtClean="0">
                  <a:solidFill>
                    <a:prstClr val="black"/>
                  </a:solidFill>
                  <a:latin typeface="Meiryo UI" panose="020B0604030504040204" pitchFamily="50" charset="-128"/>
                  <a:ea typeface="Meiryo UI" panose="020B0604030504040204" pitchFamily="50" charset="-128"/>
                </a:rPr>
                <a:t>状況</a:t>
              </a:r>
              <a:endParaRPr lang="en-US" altLang="ja-JP" sz="900" smtClean="0">
                <a:solidFill>
                  <a:prstClr val="black"/>
                </a:solidFill>
                <a:latin typeface="Meiryo UI" panose="020B0604030504040204" pitchFamily="50" charset="-128"/>
                <a:ea typeface="Meiryo UI" panose="020B0604030504040204" pitchFamily="50" charset="-128"/>
              </a:endParaRPr>
            </a:p>
            <a:p>
              <a:r>
                <a:rPr lang="ja-JP" altLang="en-US" sz="900">
                  <a:solidFill>
                    <a:prstClr val="black"/>
                  </a:solidFill>
                  <a:latin typeface="Meiryo UI" panose="020B0604030504040204" pitchFamily="50" charset="-128"/>
                  <a:ea typeface="Meiryo UI" panose="020B0604030504040204" pitchFamily="50" charset="-128"/>
                </a:rPr>
                <a:t>　</a:t>
              </a:r>
              <a:r>
                <a:rPr lang="ja-JP" altLang="en-US" sz="900" smtClean="0">
                  <a:solidFill>
                    <a:prstClr val="black"/>
                  </a:solidFill>
                  <a:latin typeface="Meiryo UI" panose="020B0604030504040204" pitchFamily="50" charset="-128"/>
                  <a:ea typeface="Meiryo UI" panose="020B0604030504040204" pitchFamily="50" charset="-128"/>
                </a:rPr>
                <a:t>食をとりまく環境：保育所・学校等、外食等、共食</a:t>
              </a:r>
              <a:endParaRPr lang="en-US" altLang="ja-JP" sz="900" dirty="0">
                <a:solidFill>
                  <a:prstClr val="black"/>
                </a:solidFill>
                <a:latin typeface="Meiryo UI" panose="020B0604030504040204" pitchFamily="50" charset="-128"/>
                <a:ea typeface="Meiryo UI" panose="020B0604030504040204" pitchFamily="50" charset="-128"/>
              </a:endParaRPr>
            </a:p>
            <a:p>
              <a:r>
                <a:rPr lang="ja-JP" altLang="en-US" sz="900" b="1" dirty="0">
                  <a:solidFill>
                    <a:prstClr val="black"/>
                  </a:solidFill>
                  <a:latin typeface="Meiryo UI" panose="020B0604030504040204" pitchFamily="50" charset="-128"/>
                  <a:ea typeface="Meiryo UI" panose="020B0604030504040204" pitchFamily="50" charset="-128"/>
                </a:rPr>
                <a:t>４　食の安全安心</a:t>
              </a:r>
              <a:endParaRPr lang="en-US" altLang="ja-JP" sz="900" b="1" dirty="0">
                <a:solidFill>
                  <a:prstClr val="black"/>
                </a:solidFill>
                <a:latin typeface="Meiryo UI" panose="020B0604030504040204" pitchFamily="50" charset="-128"/>
                <a:ea typeface="Meiryo UI" panose="020B0604030504040204" pitchFamily="50" charset="-128"/>
              </a:endParaRPr>
            </a:p>
            <a:p>
              <a:r>
                <a:rPr lang="ja-JP" altLang="en-US" sz="900">
                  <a:solidFill>
                    <a:prstClr val="black"/>
                  </a:solidFill>
                  <a:latin typeface="Meiryo UI" panose="020B0604030504040204" pitchFamily="50" charset="-128"/>
                  <a:ea typeface="Meiryo UI" panose="020B0604030504040204" pitchFamily="50" charset="-128"/>
                </a:rPr>
                <a:t>　食の安全安心に関する情報発信</a:t>
              </a:r>
              <a:endParaRPr lang="en-US" altLang="ja-JP" sz="900">
                <a:solidFill>
                  <a:prstClr val="black"/>
                </a:solidFill>
                <a:latin typeface="Meiryo UI" panose="020B0604030504040204" pitchFamily="50" charset="-128"/>
                <a:ea typeface="Meiryo UI" panose="020B0604030504040204" pitchFamily="50" charset="-128"/>
              </a:endParaRPr>
            </a:p>
            <a:p>
              <a:r>
                <a:rPr lang="ja-JP" altLang="en-US" sz="900" b="1">
                  <a:solidFill>
                    <a:prstClr val="black"/>
                  </a:solidFill>
                  <a:latin typeface="Meiryo UI" panose="020B0604030504040204" pitchFamily="50" charset="-128"/>
                  <a:ea typeface="Meiryo UI" panose="020B0604030504040204" pitchFamily="50" charset="-128"/>
                </a:rPr>
                <a:t>５</a:t>
              </a:r>
              <a:r>
                <a:rPr lang="ja-JP" altLang="en-US" sz="900" b="1" dirty="0">
                  <a:solidFill>
                    <a:prstClr val="black"/>
                  </a:solidFill>
                  <a:latin typeface="Meiryo UI" panose="020B0604030504040204" pitchFamily="50" charset="-128"/>
                  <a:ea typeface="Meiryo UI" panose="020B0604030504040204" pitchFamily="50" charset="-128"/>
                </a:rPr>
                <a:t>　食の生産・流通・消費</a:t>
              </a:r>
              <a:endParaRPr lang="en-US" altLang="ja-JP" sz="900" b="1" dirty="0">
                <a:solidFill>
                  <a:prstClr val="black"/>
                </a:solidFill>
                <a:latin typeface="Meiryo UI" panose="020B0604030504040204" pitchFamily="50" charset="-128"/>
                <a:ea typeface="Meiryo UI" panose="020B0604030504040204" pitchFamily="50" charset="-128"/>
              </a:endParaRPr>
            </a:p>
            <a:p>
              <a:r>
                <a:rPr lang="ja-JP" altLang="en-US" sz="900" b="1">
                  <a:solidFill>
                    <a:prstClr val="black"/>
                  </a:solidFill>
                  <a:latin typeface="Meiryo UI" panose="020B0604030504040204" pitchFamily="50" charset="-128"/>
                  <a:ea typeface="Meiryo UI" panose="020B0604030504040204" pitchFamily="50" charset="-128"/>
                </a:rPr>
                <a:t>　</a:t>
              </a:r>
              <a:r>
                <a:rPr lang="ja-JP" altLang="en-US" sz="900">
                  <a:solidFill>
                    <a:prstClr val="black"/>
                  </a:solidFill>
                  <a:latin typeface="Meiryo UI" panose="020B0604030504040204" pitchFamily="50" charset="-128"/>
                  <a:ea typeface="Meiryo UI" panose="020B0604030504040204" pitchFamily="50" charset="-128"/>
                </a:rPr>
                <a:t>大阪府の農業・漁業の状況</a:t>
              </a:r>
              <a:endParaRPr lang="en-US" altLang="ja-JP" sz="900">
                <a:solidFill>
                  <a:prstClr val="black"/>
                </a:solidFill>
                <a:latin typeface="Meiryo UI" panose="020B0604030504040204" pitchFamily="50" charset="-128"/>
                <a:ea typeface="Meiryo UI" panose="020B0604030504040204" pitchFamily="50" charset="-128"/>
              </a:endParaRPr>
            </a:p>
            <a:p>
              <a:r>
                <a:rPr lang="ja-JP" altLang="en-US" sz="900">
                  <a:solidFill>
                    <a:prstClr val="black"/>
                  </a:solidFill>
                  <a:latin typeface="Meiryo UI" panose="020B0604030504040204" pitchFamily="50" charset="-128"/>
                  <a:ea typeface="Meiryo UI" panose="020B0604030504040204" pitchFamily="50" charset="-128"/>
                </a:rPr>
                <a:t>　農産物に対する理解を深める取組み状況</a:t>
              </a:r>
              <a:endParaRPr lang="en-US" altLang="ja-JP" sz="900">
                <a:solidFill>
                  <a:prstClr val="black"/>
                </a:solidFill>
                <a:latin typeface="Meiryo UI" panose="020B0604030504040204" pitchFamily="50" charset="-128"/>
                <a:ea typeface="Meiryo UI" panose="020B0604030504040204" pitchFamily="50" charset="-128"/>
              </a:endParaRPr>
            </a:p>
            <a:p>
              <a:r>
                <a:rPr lang="ja-JP" altLang="en-US" sz="900" b="1">
                  <a:solidFill>
                    <a:prstClr val="black"/>
                  </a:solidFill>
                  <a:latin typeface="Meiryo UI" panose="020B0604030504040204" pitchFamily="50" charset="-128"/>
                  <a:ea typeface="Meiryo UI" panose="020B0604030504040204" pitchFamily="50" charset="-128"/>
                </a:rPr>
                <a:t>　</a:t>
              </a:r>
              <a:r>
                <a:rPr lang="ja-JP" altLang="en-US" sz="900">
                  <a:solidFill>
                    <a:prstClr val="black"/>
                  </a:solidFill>
                  <a:latin typeface="Meiryo UI" panose="020B0604030504040204" pitchFamily="50" charset="-128"/>
                  <a:ea typeface="Meiryo UI" panose="020B0604030504040204" pitchFamily="50" charset="-128"/>
                </a:rPr>
                <a:t>大阪産（もん）に対する府民のニーズ</a:t>
              </a:r>
              <a:endParaRPr lang="en-US" altLang="ja-JP" sz="900">
                <a:solidFill>
                  <a:prstClr val="black"/>
                </a:solidFill>
                <a:latin typeface="Meiryo UI" panose="020B0604030504040204" pitchFamily="50" charset="-128"/>
                <a:ea typeface="Meiryo UI" panose="020B0604030504040204" pitchFamily="50" charset="-128"/>
              </a:endParaRPr>
            </a:p>
            <a:p>
              <a:r>
                <a:rPr lang="ja-JP" altLang="en-US" sz="900">
                  <a:solidFill>
                    <a:prstClr val="black"/>
                  </a:solidFill>
                  <a:latin typeface="Meiryo UI" panose="020B0604030504040204" pitchFamily="50" charset="-128"/>
                  <a:ea typeface="Meiryo UI" panose="020B0604030504040204" pitchFamily="50" charset="-128"/>
                </a:rPr>
                <a:t>　食品ロスの発生状況、食文化の継承</a:t>
              </a:r>
              <a:endParaRPr lang="en-US" altLang="ja-JP" sz="900">
                <a:solidFill>
                  <a:prstClr val="black"/>
                </a:solidFill>
                <a:latin typeface="Meiryo UI" panose="020B0604030504040204" pitchFamily="50" charset="-128"/>
                <a:ea typeface="Meiryo UI" panose="020B0604030504040204" pitchFamily="50" charset="-128"/>
              </a:endParaRPr>
            </a:p>
          </p:txBody>
        </p:sp>
      </p:grpSp>
      <p:graphicFrame>
        <p:nvGraphicFramePr>
          <p:cNvPr id="17" name="表 17">
            <a:extLst>
              <a:ext uri="{FF2B5EF4-FFF2-40B4-BE49-F238E27FC236}">
                <a16:creationId xmlns:a16="http://schemas.microsoft.com/office/drawing/2014/main" id="{FF6C8088-CC83-33EA-EBAB-43F556ADAABD}"/>
              </a:ext>
            </a:extLst>
          </p:cNvPr>
          <p:cNvGraphicFramePr>
            <a:graphicFrameLocks noGrp="1"/>
          </p:cNvGraphicFramePr>
          <p:nvPr>
            <p:extLst>
              <p:ext uri="{D42A27DB-BD31-4B8C-83A1-F6EECF244321}">
                <p14:modId xmlns:p14="http://schemas.microsoft.com/office/powerpoint/2010/main" val="4248082078"/>
              </p:ext>
            </p:extLst>
          </p:nvPr>
        </p:nvGraphicFramePr>
        <p:xfrm>
          <a:off x="3729000" y="759003"/>
          <a:ext cx="2808000" cy="1168400"/>
        </p:xfrm>
        <a:graphic>
          <a:graphicData uri="http://schemas.openxmlformats.org/drawingml/2006/table">
            <a:tbl>
              <a:tblPr firstRow="1" bandRow="1">
                <a:tableStyleId>{5940675A-B579-460E-94D1-54222C63F5DA}</a:tableStyleId>
              </a:tblPr>
              <a:tblGrid>
                <a:gridCol w="324000">
                  <a:extLst>
                    <a:ext uri="{9D8B030D-6E8A-4147-A177-3AD203B41FA5}">
                      <a16:colId xmlns:a16="http://schemas.microsoft.com/office/drawing/2014/main" val="2895959166"/>
                    </a:ext>
                  </a:extLst>
                </a:gridCol>
                <a:gridCol w="2052000">
                  <a:extLst>
                    <a:ext uri="{9D8B030D-6E8A-4147-A177-3AD203B41FA5}">
                      <a16:colId xmlns:a16="http://schemas.microsoft.com/office/drawing/2014/main" val="1672891153"/>
                    </a:ext>
                  </a:extLst>
                </a:gridCol>
                <a:gridCol w="432000">
                  <a:extLst>
                    <a:ext uri="{9D8B030D-6E8A-4147-A177-3AD203B41FA5}">
                      <a16:colId xmlns:a16="http://schemas.microsoft.com/office/drawing/2014/main" val="1415389539"/>
                    </a:ext>
                  </a:extLst>
                </a:gridCol>
              </a:tblGrid>
              <a:tr h="177809">
                <a:tc>
                  <a:txBody>
                    <a:bodyPr/>
                    <a:lstStyle/>
                    <a:p>
                      <a:pPr algn="ctr">
                        <a:lnSpc>
                          <a:spcPts val="700"/>
                        </a:lnSpc>
                      </a:pPr>
                      <a:r>
                        <a:rPr kumimoji="1" lang="ja-JP" altLang="en-US" sz="800" dirty="0">
                          <a:latin typeface="Meiryo UI" panose="020B0604030504040204" pitchFamily="50" charset="-128"/>
                          <a:ea typeface="Meiryo UI" panose="020B0604030504040204" pitchFamily="50" charset="-128"/>
                        </a:rPr>
                        <a:t>区分</a:t>
                      </a:r>
                    </a:p>
                  </a:txBody>
                  <a:tcPr marL="45720" marR="4572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ts val="700"/>
                        </a:lnSpc>
                      </a:pPr>
                      <a:r>
                        <a:rPr kumimoji="1" lang="ja-JP" altLang="en-US" sz="800" dirty="0">
                          <a:latin typeface="Meiryo UI" panose="020B0604030504040204" pitchFamily="50" charset="-128"/>
                          <a:ea typeface="Meiryo UI" panose="020B0604030504040204" pitchFamily="50" charset="-128"/>
                        </a:rPr>
                        <a:t>評価</a:t>
                      </a:r>
                    </a:p>
                  </a:txBody>
                  <a:tcPr marL="45720" marR="4572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ts val="700"/>
                        </a:lnSpc>
                      </a:pPr>
                      <a:r>
                        <a:rPr kumimoji="1" lang="ja-JP" altLang="en-US" sz="800" dirty="0">
                          <a:latin typeface="Meiryo UI" panose="020B0604030504040204" pitchFamily="50" charset="-128"/>
                          <a:ea typeface="Meiryo UI" panose="020B0604030504040204" pitchFamily="50" charset="-128"/>
                        </a:rPr>
                        <a:t>項目数</a:t>
                      </a:r>
                    </a:p>
                  </a:txBody>
                  <a:tcPr marL="45720" marR="4572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35962264"/>
                  </a:ext>
                </a:extLst>
              </a:tr>
              <a:tr h="204451">
                <a:tc>
                  <a:txBody>
                    <a:bodyPr/>
                    <a:lstStyle/>
                    <a:p>
                      <a:pPr algn="ctr">
                        <a:lnSpc>
                          <a:spcPts val="700"/>
                        </a:lnSpc>
                        <a:spcAft>
                          <a:spcPts val="0"/>
                        </a:spcAft>
                      </a:pPr>
                      <a:r>
                        <a:rPr lang="ja-JP" sz="800" kern="100" dirty="0">
                          <a:effectLst/>
                          <a:latin typeface="Meiryo UI" panose="020B0604030504040204" pitchFamily="50" charset="-128"/>
                          <a:ea typeface="Meiryo UI" panose="020B0604030504040204" pitchFamily="50" charset="-128"/>
                        </a:rPr>
                        <a:t>Ａ</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ts val="700"/>
                        </a:lnSpc>
                        <a:spcAft>
                          <a:spcPts val="0"/>
                        </a:spcAft>
                      </a:pPr>
                      <a:r>
                        <a:rPr lang="ja-JP" sz="800" kern="100" dirty="0">
                          <a:effectLst/>
                          <a:latin typeface="Meiryo UI" panose="020B0604030504040204" pitchFamily="50" charset="-128"/>
                          <a:ea typeface="Meiryo UI" panose="020B0604030504040204" pitchFamily="50" charset="-128"/>
                        </a:rPr>
                        <a:t>すでに目標値に達した、または計画終了時点で</a:t>
                      </a:r>
                      <a:endParaRPr lang="en-US" altLang="ja-JP" sz="800" kern="100" dirty="0">
                        <a:effectLst/>
                        <a:latin typeface="Meiryo UI" panose="020B0604030504040204" pitchFamily="50" charset="-128"/>
                        <a:ea typeface="Meiryo UI" panose="020B0604030504040204" pitchFamily="50" charset="-128"/>
                      </a:endParaRPr>
                    </a:p>
                    <a:p>
                      <a:pPr algn="l">
                        <a:lnSpc>
                          <a:spcPts val="700"/>
                        </a:lnSpc>
                        <a:spcAft>
                          <a:spcPts val="0"/>
                        </a:spcAft>
                      </a:pPr>
                      <a:r>
                        <a:rPr lang="ja-JP" sz="800" kern="100" dirty="0">
                          <a:effectLst/>
                          <a:latin typeface="Meiryo UI" panose="020B0604030504040204" pitchFamily="50" charset="-128"/>
                          <a:ea typeface="Meiryo UI" panose="020B0604030504040204" pitchFamily="50" charset="-128"/>
                        </a:rPr>
                        <a:t>目標値に達すると見込まれる</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700"/>
                        </a:lnSpc>
                      </a:pPr>
                      <a:r>
                        <a:rPr kumimoji="1" lang="en-US" altLang="ja-JP" sz="800">
                          <a:latin typeface="Meiryo UI" panose="020B0604030504040204" pitchFamily="50" charset="-128"/>
                          <a:ea typeface="Meiryo UI" panose="020B0604030504040204" pitchFamily="50" charset="-128"/>
                        </a:rPr>
                        <a:t>5</a:t>
                      </a:r>
                      <a:endParaRPr kumimoji="1" lang="ja-JP" altLang="en-US" sz="800" dirty="0">
                        <a:latin typeface="Meiryo UI" panose="020B0604030504040204" pitchFamily="50" charset="-128"/>
                        <a:ea typeface="Meiryo UI" panose="020B0604030504040204"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7727736"/>
                  </a:ext>
                </a:extLst>
              </a:tr>
              <a:tr h="265461">
                <a:tc>
                  <a:txBody>
                    <a:bodyPr/>
                    <a:lstStyle/>
                    <a:p>
                      <a:pPr algn="ctr">
                        <a:lnSpc>
                          <a:spcPts val="700"/>
                        </a:lnSpc>
                        <a:spcAft>
                          <a:spcPts val="0"/>
                        </a:spcAft>
                      </a:pPr>
                      <a:r>
                        <a:rPr lang="ja-JP" sz="800" kern="100" dirty="0">
                          <a:effectLst/>
                          <a:latin typeface="Meiryo UI" panose="020B0604030504040204" pitchFamily="50" charset="-128"/>
                          <a:ea typeface="Meiryo UI" panose="020B0604030504040204" pitchFamily="50" charset="-128"/>
                        </a:rPr>
                        <a:t>Ｂ</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ts val="700"/>
                        </a:lnSpc>
                        <a:spcAft>
                          <a:spcPts val="0"/>
                        </a:spcAft>
                      </a:pPr>
                      <a:r>
                        <a:rPr lang="ja-JP" sz="800" kern="100" dirty="0">
                          <a:effectLst/>
                          <a:latin typeface="Meiryo UI" panose="020B0604030504040204" pitchFamily="50" charset="-128"/>
                          <a:ea typeface="Meiryo UI" panose="020B0604030504040204" pitchFamily="50" charset="-128"/>
                        </a:rPr>
                        <a:t>計画終了時点で目標値に達する見込みはない</a:t>
                      </a:r>
                      <a:endParaRPr lang="en-US" altLang="ja-JP" sz="800" kern="100" dirty="0">
                        <a:effectLst/>
                        <a:latin typeface="Meiryo UI" panose="020B0604030504040204" pitchFamily="50" charset="-128"/>
                        <a:ea typeface="Meiryo UI" panose="020B0604030504040204" pitchFamily="50" charset="-128"/>
                      </a:endParaRPr>
                    </a:p>
                    <a:p>
                      <a:pPr algn="l">
                        <a:lnSpc>
                          <a:spcPts val="700"/>
                        </a:lnSpc>
                        <a:spcAft>
                          <a:spcPts val="0"/>
                        </a:spcAft>
                      </a:pPr>
                      <a:r>
                        <a:rPr lang="ja-JP" sz="800" kern="100" dirty="0">
                          <a:effectLst/>
                          <a:latin typeface="Meiryo UI" panose="020B0604030504040204" pitchFamily="50" charset="-128"/>
                          <a:ea typeface="Meiryo UI" panose="020B0604030504040204" pitchFamily="50" charset="-128"/>
                        </a:rPr>
                        <a:t>ものの、ベースライン値と比較して改善傾向にある</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700"/>
                        </a:lnSpc>
                      </a:pPr>
                      <a:r>
                        <a:rPr kumimoji="1" lang="en-US" altLang="ja-JP" sz="800">
                          <a:latin typeface="Meiryo UI" panose="020B0604030504040204" pitchFamily="50" charset="-128"/>
                          <a:ea typeface="Meiryo UI" panose="020B0604030504040204" pitchFamily="50" charset="-128"/>
                        </a:rPr>
                        <a:t>4</a:t>
                      </a:r>
                      <a:endParaRPr kumimoji="1" lang="ja-JP" altLang="en-US" sz="800" dirty="0">
                        <a:latin typeface="Meiryo UI" panose="020B0604030504040204" pitchFamily="50" charset="-128"/>
                        <a:ea typeface="Meiryo UI" panose="020B0604030504040204"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3774261"/>
                  </a:ext>
                </a:extLst>
              </a:tr>
              <a:tr h="242035">
                <a:tc>
                  <a:txBody>
                    <a:bodyPr/>
                    <a:lstStyle/>
                    <a:p>
                      <a:pPr algn="ctr">
                        <a:lnSpc>
                          <a:spcPts val="700"/>
                        </a:lnSpc>
                        <a:spcAft>
                          <a:spcPts val="0"/>
                        </a:spcAft>
                      </a:pPr>
                      <a:r>
                        <a:rPr lang="ja-JP" sz="800" kern="100" dirty="0">
                          <a:effectLst/>
                          <a:latin typeface="Meiryo UI" panose="020B0604030504040204" pitchFamily="50" charset="-128"/>
                          <a:ea typeface="Meiryo UI" panose="020B0604030504040204" pitchFamily="50" charset="-128"/>
                        </a:rPr>
                        <a:t>Ｃ</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ts val="700"/>
                        </a:lnSpc>
                        <a:spcAft>
                          <a:spcPts val="0"/>
                        </a:spcAft>
                      </a:pPr>
                      <a:r>
                        <a:rPr lang="ja-JP" sz="800" kern="100" dirty="0">
                          <a:effectLst/>
                          <a:latin typeface="Meiryo UI" panose="020B0604030504040204" pitchFamily="50" charset="-128"/>
                          <a:ea typeface="Meiryo UI" panose="020B0604030504040204" pitchFamily="50" charset="-128"/>
                        </a:rPr>
                        <a:t>ベースライン値と同程度で、明確な改善傾向も</a:t>
                      </a:r>
                      <a:endParaRPr lang="en-US" altLang="ja-JP" sz="800" kern="100" dirty="0">
                        <a:effectLst/>
                        <a:latin typeface="Meiryo UI" panose="020B0604030504040204" pitchFamily="50" charset="-128"/>
                        <a:ea typeface="Meiryo UI" panose="020B0604030504040204" pitchFamily="50" charset="-128"/>
                      </a:endParaRPr>
                    </a:p>
                    <a:p>
                      <a:pPr algn="l">
                        <a:lnSpc>
                          <a:spcPts val="700"/>
                        </a:lnSpc>
                        <a:spcAft>
                          <a:spcPts val="0"/>
                        </a:spcAft>
                      </a:pPr>
                      <a:r>
                        <a:rPr lang="ja-JP" sz="800" kern="100" dirty="0">
                          <a:effectLst/>
                          <a:latin typeface="Meiryo UI" panose="020B0604030504040204" pitchFamily="50" charset="-128"/>
                          <a:ea typeface="Meiryo UI" panose="020B0604030504040204" pitchFamily="50" charset="-128"/>
                        </a:rPr>
                        <a:t>悪化傾向もみられない</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700"/>
                        </a:lnSpc>
                      </a:pPr>
                      <a:r>
                        <a:rPr kumimoji="1" lang="en-US" altLang="ja-JP" sz="800">
                          <a:latin typeface="Meiryo UI" panose="020B0604030504040204" pitchFamily="50" charset="-128"/>
                          <a:ea typeface="Meiryo UI" panose="020B0604030504040204" pitchFamily="50" charset="-128"/>
                        </a:rPr>
                        <a:t>2</a:t>
                      </a:r>
                      <a:endParaRPr kumimoji="1" lang="ja-JP" altLang="en-US" sz="800" dirty="0">
                        <a:latin typeface="Meiryo UI" panose="020B0604030504040204" pitchFamily="50" charset="-128"/>
                        <a:ea typeface="Meiryo UI" panose="020B0604030504040204"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536827"/>
                  </a:ext>
                </a:extLst>
              </a:tr>
              <a:tr h="177809">
                <a:tc>
                  <a:txBody>
                    <a:bodyPr/>
                    <a:lstStyle/>
                    <a:p>
                      <a:pPr algn="ctr">
                        <a:lnSpc>
                          <a:spcPts val="700"/>
                        </a:lnSpc>
                        <a:spcAft>
                          <a:spcPts val="0"/>
                        </a:spcAft>
                      </a:pPr>
                      <a:r>
                        <a:rPr lang="ja-JP" sz="800" kern="100" dirty="0">
                          <a:effectLst/>
                          <a:latin typeface="Meiryo UI" panose="020B0604030504040204" pitchFamily="50" charset="-128"/>
                          <a:ea typeface="Meiryo UI" panose="020B0604030504040204" pitchFamily="50" charset="-128"/>
                        </a:rPr>
                        <a:t>Ｄ</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ts val="700"/>
                        </a:lnSpc>
                        <a:spcAft>
                          <a:spcPts val="0"/>
                        </a:spcAft>
                      </a:pPr>
                      <a:r>
                        <a:rPr lang="ja-JP" sz="800" kern="100" dirty="0">
                          <a:effectLst/>
                          <a:latin typeface="Meiryo UI" panose="020B0604030504040204" pitchFamily="50" charset="-128"/>
                          <a:ea typeface="Meiryo UI" panose="020B0604030504040204" pitchFamily="50" charset="-128"/>
                        </a:rPr>
                        <a:t>ベースライン値よりも悪化している</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700"/>
                        </a:lnSpc>
                      </a:pPr>
                      <a:r>
                        <a:rPr kumimoji="1" lang="en-US" altLang="ja-JP" sz="800" dirty="0">
                          <a:latin typeface="Meiryo UI" panose="020B0604030504040204" pitchFamily="50" charset="-128"/>
                          <a:ea typeface="Meiryo UI" panose="020B0604030504040204" pitchFamily="50" charset="-128"/>
                        </a:rPr>
                        <a:t>2</a:t>
                      </a:r>
                      <a:endParaRPr kumimoji="1" lang="ja-JP" altLang="en-US" sz="800" dirty="0">
                        <a:latin typeface="Meiryo UI" panose="020B0604030504040204" pitchFamily="50" charset="-128"/>
                        <a:ea typeface="Meiryo UI" panose="020B0604030504040204"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5153182"/>
                  </a:ext>
                </a:extLst>
              </a:tr>
            </a:tbl>
          </a:graphicData>
        </a:graphic>
      </p:graphicFrame>
      <p:sp>
        <p:nvSpPr>
          <p:cNvPr id="21" name="正方形/長方形 20">
            <a:extLst>
              <a:ext uri="{FF2B5EF4-FFF2-40B4-BE49-F238E27FC236}">
                <a16:creationId xmlns:a16="http://schemas.microsoft.com/office/drawing/2014/main" id="{99BE03A0-CAD6-0258-F880-B232D4B7C1BF}"/>
              </a:ext>
            </a:extLst>
          </p:cNvPr>
          <p:cNvSpPr/>
          <p:nvPr/>
        </p:nvSpPr>
        <p:spPr>
          <a:xfrm>
            <a:off x="6722260" y="324283"/>
            <a:ext cx="2160000" cy="180000"/>
          </a:xfrm>
          <a:prstGeom prst="rect">
            <a:avLst/>
          </a:prstGeom>
          <a:solidFill>
            <a:schemeClr val="accent1">
              <a:lumMod val="60000"/>
              <a:lumOff val="40000"/>
            </a:schemeClr>
          </a:solidFill>
          <a:ln w="3175">
            <a:solidFill>
              <a:schemeClr val="tx1"/>
            </a:solidFill>
            <a:prstDash val="solid"/>
          </a:ln>
        </p:spPr>
        <p:style>
          <a:lnRef idx="2">
            <a:schemeClr val="accent6"/>
          </a:lnRef>
          <a:fillRef idx="1">
            <a:schemeClr val="lt1"/>
          </a:fillRef>
          <a:effectRef idx="0">
            <a:schemeClr val="accent6"/>
          </a:effectRef>
          <a:fontRef idx="minor">
            <a:schemeClr val="dk1"/>
          </a:fontRef>
        </p:style>
        <p:txBody>
          <a:bodyPr wrap="square" lIns="0" tIns="0" rIns="0" bIns="0" rtlCol="0" anchor="ctr" anchorCtr="0">
            <a:normAutofit/>
          </a:bodyPr>
          <a:lstStyle/>
          <a:p>
            <a:r>
              <a:rPr lang="en-US" altLang="ja-JP" sz="900" dirty="0">
                <a:solidFill>
                  <a:schemeClr val="bg1"/>
                </a:solidFill>
                <a:latin typeface="ＭＳ Ｐゴシック" panose="020B0600070205080204" pitchFamily="50" charset="-128"/>
                <a:ea typeface="ＭＳ Ｐゴシック" panose="020B0600070205080204" pitchFamily="50" charset="-128"/>
              </a:rPr>
              <a:t> </a:t>
            </a:r>
            <a:r>
              <a:rPr lang="ja-JP" altLang="en-US" sz="900" dirty="0">
                <a:solidFill>
                  <a:schemeClr val="bg1"/>
                </a:solidFill>
                <a:latin typeface="ＭＳ Ｐゴシック" panose="020B0600070205080204" pitchFamily="50" charset="-128"/>
                <a:ea typeface="ＭＳ Ｐゴシック" panose="020B0600070205080204" pitchFamily="50" charset="-128"/>
              </a:rPr>
              <a:t> </a:t>
            </a:r>
            <a:r>
              <a:rPr lang="ja-JP" altLang="en-US" sz="1000" b="1" dirty="0">
                <a:solidFill>
                  <a:schemeClr val="tx1"/>
                </a:solidFill>
                <a:latin typeface="Meiryo UI" panose="020B0604030504040204" pitchFamily="50" charset="-128"/>
                <a:ea typeface="Meiryo UI" panose="020B0604030504040204" pitchFamily="50" charset="-128"/>
              </a:rPr>
              <a:t>第</a:t>
            </a:r>
            <a:r>
              <a:rPr lang="en-US" altLang="ja-JP" sz="1000" b="1" dirty="0">
                <a:solidFill>
                  <a:schemeClr val="tx1"/>
                </a:solidFill>
                <a:latin typeface="Meiryo UI" panose="020B0604030504040204" pitchFamily="50" charset="-128"/>
                <a:ea typeface="Meiryo UI" panose="020B0604030504040204" pitchFamily="50" charset="-128"/>
              </a:rPr>
              <a:t>3</a:t>
            </a:r>
            <a:r>
              <a:rPr lang="ja-JP" altLang="en-US" sz="1000" b="1" dirty="0">
                <a:solidFill>
                  <a:schemeClr val="tx1"/>
                </a:solidFill>
                <a:latin typeface="Meiryo UI" panose="020B0604030504040204" pitchFamily="50" charset="-128"/>
                <a:ea typeface="Meiryo UI" panose="020B0604030504040204" pitchFamily="50" charset="-128"/>
              </a:rPr>
              <a:t>章　</a:t>
            </a:r>
            <a:r>
              <a:rPr lang="ja-JP" altLang="en-US" sz="1000" dirty="0">
                <a:solidFill>
                  <a:schemeClr val="tx1"/>
                </a:solidFill>
                <a:latin typeface="Meiryo UI" panose="020B0604030504040204" pitchFamily="50" charset="-128"/>
                <a:ea typeface="Meiryo UI" panose="020B0604030504040204" pitchFamily="50" charset="-128"/>
              </a:rPr>
              <a:t>府民の食育をめぐる現状と課題</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graphicFrame>
        <p:nvGraphicFramePr>
          <p:cNvPr id="30" name="表 30">
            <a:extLst>
              <a:ext uri="{FF2B5EF4-FFF2-40B4-BE49-F238E27FC236}">
                <a16:creationId xmlns:a16="http://schemas.microsoft.com/office/drawing/2014/main" id="{257D2231-94EB-84B6-E9D1-E4CB6DCD3F2A}"/>
              </a:ext>
            </a:extLst>
          </p:cNvPr>
          <p:cNvGraphicFramePr>
            <a:graphicFrameLocks noGrp="1"/>
          </p:cNvGraphicFramePr>
          <p:nvPr>
            <p:extLst>
              <p:ext uri="{D42A27DB-BD31-4B8C-83A1-F6EECF244321}">
                <p14:modId xmlns:p14="http://schemas.microsoft.com/office/powerpoint/2010/main" val="3520674001"/>
              </p:ext>
            </p:extLst>
          </p:nvPr>
        </p:nvGraphicFramePr>
        <p:xfrm>
          <a:off x="114194" y="3825224"/>
          <a:ext cx="9648000" cy="2664000"/>
        </p:xfrm>
        <a:graphic>
          <a:graphicData uri="http://schemas.openxmlformats.org/drawingml/2006/table">
            <a:tbl>
              <a:tblPr firstRow="1" bandRow="1">
                <a:tableStyleId>{5940675A-B579-460E-94D1-54222C63F5DA}</a:tableStyleId>
              </a:tblPr>
              <a:tblGrid>
                <a:gridCol w="2772000">
                  <a:extLst>
                    <a:ext uri="{9D8B030D-6E8A-4147-A177-3AD203B41FA5}">
                      <a16:colId xmlns:a16="http://schemas.microsoft.com/office/drawing/2014/main" val="3176633737"/>
                    </a:ext>
                  </a:extLst>
                </a:gridCol>
                <a:gridCol w="3708000">
                  <a:extLst>
                    <a:ext uri="{9D8B030D-6E8A-4147-A177-3AD203B41FA5}">
                      <a16:colId xmlns:a16="http://schemas.microsoft.com/office/drawing/2014/main" val="3214850168"/>
                    </a:ext>
                  </a:extLst>
                </a:gridCol>
                <a:gridCol w="3168000">
                  <a:extLst>
                    <a:ext uri="{9D8B030D-6E8A-4147-A177-3AD203B41FA5}">
                      <a16:colId xmlns:a16="http://schemas.microsoft.com/office/drawing/2014/main" val="1275653366"/>
                    </a:ext>
                  </a:extLst>
                </a:gridCol>
              </a:tblGrid>
              <a:tr h="233684">
                <a:tc gridSpan="3">
                  <a:txBody>
                    <a:bodyPr/>
                    <a:lstStyle/>
                    <a:p>
                      <a:pPr algn="l">
                        <a:lnSpc>
                          <a:spcPct val="100000"/>
                        </a:lnSpc>
                      </a:pPr>
                      <a:r>
                        <a:rPr kumimoji="1" lang="en-US" altLang="ja-JP" sz="900" b="1" dirty="0">
                          <a:latin typeface="Meiryo UI" panose="020B0604030504040204" pitchFamily="50" charset="-128"/>
                          <a:ea typeface="Meiryo UI" panose="020B0604030504040204" pitchFamily="50" charset="-128"/>
                        </a:rPr>
                        <a:t> 【</a:t>
                      </a:r>
                      <a:r>
                        <a:rPr kumimoji="1" lang="ja-JP" altLang="en-US" sz="900" b="1" dirty="0">
                          <a:latin typeface="Meiryo UI" panose="020B0604030504040204" pitchFamily="50" charset="-128"/>
                          <a:ea typeface="Meiryo UI" panose="020B0604030504040204" pitchFamily="50" charset="-128"/>
                        </a:rPr>
                        <a:t>基本方針</a:t>
                      </a:r>
                      <a:r>
                        <a:rPr kumimoji="1" lang="en-US" altLang="ja-JP" sz="900" b="1" dirty="0">
                          <a:latin typeface="Meiryo UI" panose="020B0604030504040204" pitchFamily="50" charset="-128"/>
                          <a:ea typeface="Meiryo UI" panose="020B0604030504040204" pitchFamily="50" charset="-128"/>
                        </a:rPr>
                        <a:t>】</a:t>
                      </a:r>
                      <a:r>
                        <a:rPr kumimoji="1" lang="ja-JP" altLang="en-US" sz="900" b="1" dirty="0">
                          <a:latin typeface="Meiryo UI" panose="020B0604030504040204" pitchFamily="50" charset="-128"/>
                          <a:ea typeface="Meiryo UI" panose="020B0604030504040204" pitchFamily="50" charset="-128"/>
                        </a:rPr>
                        <a:t>　健康的な食生活の実践と食に関する理解の促進</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lnL w="3175" cap="flat" cmpd="sng" algn="ctr">
                      <a:solidFill>
                        <a:schemeClr val="tx1"/>
                      </a:solidFill>
                      <a:prstDash val="solid"/>
                      <a:round/>
                      <a:headEnd type="none" w="med" len="med"/>
                      <a:tailEnd type="none" w="med" len="med"/>
                    </a:lnL>
                  </a:tcPr>
                </a:tc>
                <a:tc hMerge="1">
                  <a:txBody>
                    <a:bodyPr/>
                    <a:lstStyle/>
                    <a:p>
                      <a:pPr algn="ctr">
                        <a:lnSpc>
                          <a:spcPts val="800"/>
                        </a:lnSpc>
                      </a:pPr>
                      <a:endParaRPr kumimoji="1" lang="ja-JP" altLang="en-US" sz="800" dirty="0">
                        <a:latin typeface="Meiryo UI" panose="020B0604030504040204" pitchFamily="50" charset="-128"/>
                        <a:ea typeface="Meiryo UI" panose="020B0604030504040204"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88328615"/>
                  </a:ext>
                </a:extLst>
              </a:tr>
              <a:tr h="233684">
                <a:tc>
                  <a:txBody>
                    <a:bodyPr/>
                    <a:lstStyle/>
                    <a:p>
                      <a:pPr algn="ctr">
                        <a:lnSpc>
                          <a:spcPct val="100000"/>
                        </a:lnSpc>
                      </a:pPr>
                      <a:r>
                        <a:rPr kumimoji="1" lang="ja-JP" altLang="en-US" sz="900" dirty="0">
                          <a:latin typeface="Meiryo UI" panose="020B0604030504040204" pitchFamily="50" charset="-128"/>
                          <a:ea typeface="Meiryo UI" panose="020B0604030504040204" pitchFamily="50" charset="-128"/>
                        </a:rPr>
                        <a:t>府民の行動目標</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kumimoji="1" lang="ja-JP" altLang="en-US" sz="900" dirty="0">
                          <a:latin typeface="Meiryo UI" panose="020B0604030504040204" pitchFamily="50" charset="-128"/>
                          <a:ea typeface="Meiryo UI" panose="020B0604030504040204" pitchFamily="50" charset="-128"/>
                        </a:rPr>
                        <a:t>具体的な取組み</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kumimoji="1" lang="ja-JP" altLang="en-US" sz="900" dirty="0">
                          <a:latin typeface="Meiryo UI" panose="020B0604030504040204" pitchFamily="50" charset="-128"/>
                          <a:ea typeface="Meiryo UI" panose="020B0604030504040204" pitchFamily="50" charset="-128"/>
                        </a:rPr>
                        <a:t>取組みの目標（詳細別紙）</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77817604"/>
                  </a:ext>
                </a:extLst>
              </a:tr>
              <a:tr h="233684">
                <a:tc>
                  <a:txBody>
                    <a:bodyPr/>
                    <a:lstStyle/>
                    <a:p>
                      <a:pPr algn="l">
                        <a:lnSpc>
                          <a:spcPct val="100000"/>
                        </a:lnSpc>
                      </a:pPr>
                      <a:r>
                        <a:rPr kumimoji="1" lang="ja-JP" altLang="en-US" sz="900" dirty="0">
                          <a:latin typeface="Meiryo UI" panose="020B0604030504040204" pitchFamily="50" charset="-128"/>
                          <a:ea typeface="Meiryo UI" panose="020B0604030504040204" pitchFamily="50" charset="-128"/>
                        </a:rPr>
                        <a:t>▶健康的な食生活の実践の促進</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rowSpan="2">
                  <a:txBody>
                    <a:bodyPr/>
                    <a:lstStyle/>
                    <a:p>
                      <a:pPr>
                        <a:lnSpc>
                          <a:spcPct val="100000"/>
                        </a:lnSpc>
                      </a:pPr>
                      <a:r>
                        <a:rPr kumimoji="1" lang="ja-JP" altLang="en-US" sz="900" u="none" dirty="0">
                          <a:latin typeface="Meiryo UI" panose="020B0604030504040204" pitchFamily="50" charset="-128"/>
                          <a:ea typeface="Meiryo UI" panose="020B0604030504040204" pitchFamily="50" charset="-128"/>
                        </a:rPr>
                        <a:t>・</a:t>
                      </a:r>
                      <a:r>
                        <a:rPr kumimoji="1" lang="ja-JP" altLang="en-US" sz="900" u="none" dirty="0">
                          <a:solidFill>
                            <a:schemeClr val="tx1"/>
                          </a:solidFill>
                          <a:latin typeface="Meiryo UI" panose="020B0604030504040204" pitchFamily="50" charset="-128"/>
                          <a:ea typeface="Meiryo UI" panose="020B0604030504040204" pitchFamily="50" charset="-128"/>
                        </a:rPr>
                        <a:t>家庭での健康的な食生活の実践を促す取組み</a:t>
                      </a:r>
                    </a:p>
                    <a:p>
                      <a:pPr>
                        <a:lnSpc>
                          <a:spcPct val="100000"/>
                        </a:lnSpc>
                      </a:pPr>
                      <a:r>
                        <a:rPr kumimoji="1" lang="ja-JP" altLang="en-US" sz="900" u="none" dirty="0">
                          <a:solidFill>
                            <a:schemeClr val="tx1"/>
                          </a:solidFill>
                          <a:latin typeface="Meiryo UI" panose="020B0604030504040204" pitchFamily="50" charset="-128"/>
                          <a:ea typeface="Meiryo UI" panose="020B0604030504040204" pitchFamily="50" charset="-128"/>
                        </a:rPr>
                        <a:t>・多様な暮らしに対応した豊かな食体験につながる取組み</a:t>
                      </a:r>
                      <a:endParaRPr kumimoji="1" lang="en-US" altLang="ja-JP" sz="900" u="none" dirty="0">
                        <a:solidFill>
                          <a:schemeClr val="tx1"/>
                        </a:solidFill>
                        <a:latin typeface="Meiryo UI" panose="020B0604030504040204" pitchFamily="50" charset="-128"/>
                        <a:ea typeface="Meiryo UI" panose="020B0604030504040204" pitchFamily="50" charset="-128"/>
                      </a:endParaRPr>
                    </a:p>
                    <a:p>
                      <a:pPr>
                        <a:lnSpc>
                          <a:spcPct val="100000"/>
                        </a:lnSpc>
                      </a:pPr>
                      <a:r>
                        <a:rPr kumimoji="1" lang="ja-JP" altLang="en-US" sz="900" u="none" dirty="0">
                          <a:solidFill>
                            <a:schemeClr val="tx1"/>
                          </a:solidFill>
                          <a:latin typeface="Meiryo UI" panose="020B0604030504040204" pitchFamily="50" charset="-128"/>
                          <a:ea typeface="Meiryo UI" panose="020B0604030504040204" pitchFamily="50" charset="-128"/>
                        </a:rPr>
                        <a:t>　地域等での共食の推進</a:t>
                      </a:r>
                      <a:r>
                        <a:rPr kumimoji="1" lang="en-US" altLang="ja-JP" sz="900" u="none" dirty="0">
                          <a:solidFill>
                            <a:schemeClr val="tx1"/>
                          </a:solidFill>
                          <a:latin typeface="Meiryo UI" panose="020B0604030504040204" pitchFamily="50" charset="-128"/>
                          <a:ea typeface="Meiryo UI" panose="020B0604030504040204" pitchFamily="50" charset="-128"/>
                        </a:rPr>
                        <a:t>/</a:t>
                      </a:r>
                      <a:r>
                        <a:rPr kumimoji="1" lang="ja-JP" altLang="en-US" sz="900" u="none" dirty="0">
                          <a:solidFill>
                            <a:schemeClr val="tx1"/>
                          </a:solidFill>
                          <a:latin typeface="Meiryo UI" panose="020B0604030504040204" pitchFamily="50" charset="-128"/>
                          <a:ea typeface="Meiryo UI" panose="020B0604030504040204" pitchFamily="50" charset="-128"/>
                        </a:rPr>
                        <a:t>子ども食堂への支援</a:t>
                      </a:r>
                      <a:r>
                        <a:rPr kumimoji="1" lang="en-US" altLang="ja-JP" sz="900" u="none" dirty="0">
                          <a:solidFill>
                            <a:schemeClr val="tx1"/>
                          </a:solidFill>
                          <a:latin typeface="Meiryo UI" panose="020B0604030504040204" pitchFamily="50" charset="-128"/>
                          <a:ea typeface="Meiryo UI" panose="020B0604030504040204" pitchFamily="50" charset="-128"/>
                        </a:rPr>
                        <a:t>/</a:t>
                      </a:r>
                    </a:p>
                    <a:p>
                      <a:pPr>
                        <a:lnSpc>
                          <a:spcPct val="100000"/>
                        </a:lnSpc>
                      </a:pPr>
                      <a:r>
                        <a:rPr kumimoji="1" lang="ja-JP" altLang="en-US" sz="900" u="none" dirty="0">
                          <a:solidFill>
                            <a:schemeClr val="tx1"/>
                          </a:solidFill>
                          <a:latin typeface="Meiryo UI" panose="020B0604030504040204" pitchFamily="50" charset="-128"/>
                          <a:ea typeface="Meiryo UI" panose="020B0604030504040204" pitchFamily="50" charset="-128"/>
                        </a:rPr>
                        <a:t>　身近な地域で相談できる体制の推進</a:t>
                      </a:r>
                      <a:endParaRPr kumimoji="1" lang="en-US" altLang="ja-JP" sz="900" u="none" dirty="0">
                        <a:solidFill>
                          <a:schemeClr val="tx1"/>
                        </a:solidFill>
                        <a:latin typeface="Meiryo UI" panose="020B0604030504040204" pitchFamily="50" charset="-128"/>
                        <a:ea typeface="Meiryo UI" panose="020B0604030504040204" pitchFamily="50" charset="-128"/>
                      </a:endParaRPr>
                    </a:p>
                    <a:p>
                      <a:pPr>
                        <a:lnSpc>
                          <a:spcPct val="100000"/>
                        </a:lnSpc>
                      </a:pPr>
                      <a:r>
                        <a:rPr kumimoji="1" lang="ja-JP" altLang="en-US" sz="900" u="none" dirty="0">
                          <a:solidFill>
                            <a:schemeClr val="tx1"/>
                          </a:solidFill>
                          <a:latin typeface="Meiryo UI" panose="020B0604030504040204" pitchFamily="50" charset="-128"/>
                          <a:ea typeface="Meiryo UI" panose="020B0604030504040204" pitchFamily="50" charset="-128"/>
                        </a:rPr>
                        <a:t>・</a:t>
                      </a:r>
                      <a:r>
                        <a:rPr kumimoji="1" lang="ja-JP" altLang="en-US" sz="900" u="sng" dirty="0">
                          <a:solidFill>
                            <a:schemeClr val="tx1"/>
                          </a:solidFill>
                          <a:latin typeface="Meiryo UI" panose="020B0604030504040204" pitchFamily="50" charset="-128"/>
                          <a:ea typeface="Meiryo UI" panose="020B0604030504040204" pitchFamily="50" charset="-128"/>
                        </a:rPr>
                        <a:t>社会の変化に即した新しい食育の推進</a:t>
                      </a:r>
                      <a:endParaRPr kumimoji="1" lang="en-US" altLang="ja-JP" sz="900" u="sng" dirty="0">
                        <a:solidFill>
                          <a:schemeClr val="tx1"/>
                        </a:solidFill>
                        <a:latin typeface="Meiryo UI" panose="020B0604030504040204" pitchFamily="50" charset="-128"/>
                        <a:ea typeface="Meiryo UI" panose="020B0604030504040204" pitchFamily="50" charset="-128"/>
                      </a:endParaRPr>
                    </a:p>
                    <a:p>
                      <a:pPr>
                        <a:lnSpc>
                          <a:spcPct val="100000"/>
                        </a:lnSpc>
                      </a:pPr>
                      <a:r>
                        <a:rPr kumimoji="1" lang="ja-JP" altLang="en-US" sz="900" u="none" dirty="0">
                          <a:solidFill>
                            <a:schemeClr val="tx1"/>
                          </a:solidFill>
                          <a:latin typeface="Meiryo UI" panose="020B0604030504040204" pitchFamily="50" charset="-128"/>
                          <a:ea typeface="Meiryo UI" panose="020B0604030504040204" pitchFamily="50" charset="-128"/>
                        </a:rPr>
                        <a:t>　自然に健康になれる食環境の整備</a:t>
                      </a:r>
                      <a:r>
                        <a:rPr kumimoji="1" lang="en-US" altLang="ja-JP" sz="900" u="none" dirty="0">
                          <a:solidFill>
                            <a:schemeClr val="tx1"/>
                          </a:solidFill>
                          <a:latin typeface="Meiryo UI" panose="020B0604030504040204" pitchFamily="50" charset="-128"/>
                          <a:ea typeface="Meiryo UI" panose="020B0604030504040204" pitchFamily="50" charset="-128"/>
                        </a:rPr>
                        <a:t>/</a:t>
                      </a:r>
                      <a:r>
                        <a:rPr kumimoji="1" lang="ja-JP" altLang="en-US" sz="900" u="none" dirty="0">
                          <a:solidFill>
                            <a:schemeClr val="tx1"/>
                          </a:solidFill>
                          <a:latin typeface="Meiryo UI" panose="020B0604030504040204" pitchFamily="50" charset="-128"/>
                          <a:ea typeface="Meiryo UI" panose="020B0604030504040204" pitchFamily="50" charset="-128"/>
                        </a:rPr>
                        <a:t>デジタル化に対応する食育の推進</a:t>
                      </a:r>
                    </a:p>
                    <a:p>
                      <a:pPr>
                        <a:lnSpc>
                          <a:spcPct val="100000"/>
                        </a:lnSpc>
                      </a:pPr>
                      <a:r>
                        <a:rPr kumimoji="1" lang="ja-JP" altLang="en-US" sz="900" u="none" dirty="0">
                          <a:solidFill>
                            <a:schemeClr val="tx1"/>
                          </a:solidFill>
                          <a:latin typeface="Meiryo UI" panose="020B0604030504040204" pitchFamily="50" charset="-128"/>
                          <a:ea typeface="Meiryo UI" panose="020B0604030504040204" pitchFamily="50" charset="-128"/>
                        </a:rPr>
                        <a:t>・食品関連事業者等との連携による健康的な食生活の実践を促す取組み</a:t>
                      </a:r>
                      <a:endParaRPr kumimoji="1" lang="en-US" altLang="ja-JP" sz="900" u="none" dirty="0">
                        <a:solidFill>
                          <a:schemeClr val="tx1"/>
                        </a:solidFill>
                        <a:latin typeface="Meiryo UI" panose="020B0604030504040204" pitchFamily="50" charset="-128"/>
                        <a:ea typeface="Meiryo UI" panose="020B0604030504040204" pitchFamily="50" charset="-128"/>
                      </a:endParaRPr>
                    </a:p>
                    <a:p>
                      <a:pPr>
                        <a:lnSpc>
                          <a:spcPct val="100000"/>
                        </a:lnSpc>
                      </a:pPr>
                      <a:r>
                        <a:rPr kumimoji="1" lang="ja-JP" altLang="en-US" sz="900" u="none" dirty="0">
                          <a:solidFill>
                            <a:schemeClr val="tx1"/>
                          </a:solidFill>
                          <a:latin typeface="Meiryo UI" panose="020B0604030504040204" pitchFamily="50" charset="-128"/>
                          <a:ea typeface="Meiryo UI" panose="020B0604030504040204" pitchFamily="50" charset="-128"/>
                        </a:rPr>
                        <a:t>　外食や中食、給食施設における取組み</a:t>
                      </a:r>
                      <a:endParaRPr kumimoji="1" lang="en-US" altLang="ja-JP" sz="900" u="none" dirty="0">
                        <a:solidFill>
                          <a:schemeClr val="tx1"/>
                        </a:solidFill>
                        <a:latin typeface="Meiryo UI" panose="020B0604030504040204" pitchFamily="50" charset="-128"/>
                        <a:ea typeface="Meiryo UI" panose="020B0604030504040204" pitchFamily="50" charset="-128"/>
                      </a:endParaRPr>
                    </a:p>
                    <a:p>
                      <a:pPr>
                        <a:lnSpc>
                          <a:spcPct val="100000"/>
                        </a:lnSpc>
                      </a:pPr>
                      <a:r>
                        <a:rPr kumimoji="1" lang="ja-JP" altLang="en-US" sz="900" u="none" dirty="0">
                          <a:solidFill>
                            <a:schemeClr val="tx1"/>
                          </a:solidFill>
                          <a:latin typeface="Meiryo UI" panose="020B0604030504040204" pitchFamily="50" charset="-128"/>
                          <a:ea typeface="Meiryo UI" panose="020B0604030504040204" pitchFamily="50" charset="-128"/>
                        </a:rPr>
                        <a:t>　健康づくりに役立つ食品表示の活用を促す取組み</a:t>
                      </a:r>
                    </a:p>
                    <a:p>
                      <a:pPr>
                        <a:lnSpc>
                          <a:spcPct val="100000"/>
                        </a:lnSpc>
                      </a:pPr>
                      <a:r>
                        <a:rPr kumimoji="1" lang="ja-JP" altLang="en-US" sz="900" u="none" dirty="0">
                          <a:solidFill>
                            <a:schemeClr val="tx1"/>
                          </a:solidFill>
                          <a:latin typeface="Meiryo UI" panose="020B0604030504040204" pitchFamily="50" charset="-128"/>
                          <a:ea typeface="Meiryo UI" panose="020B0604030504040204" pitchFamily="50" charset="-128"/>
                        </a:rPr>
                        <a:t>・ライフステージに応じた取組み</a:t>
                      </a:r>
                      <a:endParaRPr kumimoji="1" lang="en-US" altLang="ja-JP" sz="900" u="none" dirty="0">
                        <a:solidFill>
                          <a:schemeClr val="tx1"/>
                        </a:solidFill>
                        <a:latin typeface="Meiryo UI" panose="020B0604030504040204" pitchFamily="50" charset="-128"/>
                        <a:ea typeface="Meiryo UI" panose="020B0604030504040204" pitchFamily="50" charset="-128"/>
                      </a:endParaRPr>
                    </a:p>
                    <a:p>
                      <a:pPr>
                        <a:lnSpc>
                          <a:spcPct val="100000"/>
                        </a:lnSpc>
                      </a:pPr>
                      <a:r>
                        <a:rPr kumimoji="1" lang="ja-JP" altLang="en-US" sz="900" u="none" dirty="0">
                          <a:solidFill>
                            <a:schemeClr val="tx1"/>
                          </a:solidFill>
                          <a:latin typeface="Meiryo UI" panose="020B0604030504040204" pitchFamily="50" charset="-128"/>
                          <a:ea typeface="Meiryo UI" panose="020B0604030504040204" pitchFamily="50" charset="-128"/>
                        </a:rPr>
                        <a:t>　保育所・認定こども園・幼稚園における取組み</a:t>
                      </a:r>
                      <a:r>
                        <a:rPr kumimoji="1" lang="en-US" altLang="ja-JP" sz="900" u="none" dirty="0">
                          <a:solidFill>
                            <a:schemeClr val="tx1"/>
                          </a:solidFill>
                          <a:latin typeface="Meiryo UI" panose="020B0604030504040204" pitchFamily="50" charset="-128"/>
                          <a:ea typeface="Meiryo UI" panose="020B0604030504040204" pitchFamily="50" charset="-128"/>
                        </a:rPr>
                        <a:t>/</a:t>
                      </a:r>
                      <a:r>
                        <a:rPr kumimoji="1" lang="ja-JP" altLang="en-US" sz="900" u="none" dirty="0">
                          <a:solidFill>
                            <a:schemeClr val="tx1"/>
                          </a:solidFill>
                          <a:latin typeface="Meiryo UI" panose="020B0604030504040204" pitchFamily="50" charset="-128"/>
                          <a:ea typeface="Meiryo UI" panose="020B0604030504040204" pitchFamily="50" charset="-128"/>
                        </a:rPr>
                        <a:t>小</a:t>
                      </a:r>
                      <a:r>
                        <a:rPr kumimoji="1" lang="ja-JP" altLang="en-US" sz="900" u="none">
                          <a:solidFill>
                            <a:schemeClr val="tx1"/>
                          </a:solidFill>
                          <a:latin typeface="Meiryo UI" panose="020B0604030504040204" pitchFamily="50" charset="-128"/>
                          <a:ea typeface="Meiryo UI" panose="020B0604030504040204" pitchFamily="50" charset="-128"/>
                        </a:rPr>
                        <a:t>・</a:t>
                      </a:r>
                      <a:r>
                        <a:rPr kumimoji="1" lang="ja-JP" altLang="en-US" sz="900" u="none" smtClean="0">
                          <a:solidFill>
                            <a:schemeClr val="tx1"/>
                          </a:solidFill>
                          <a:latin typeface="Meiryo UI" panose="020B0604030504040204" pitchFamily="50" charset="-128"/>
                          <a:ea typeface="Meiryo UI" panose="020B0604030504040204" pitchFamily="50" charset="-128"/>
                        </a:rPr>
                        <a:t>中学校等に</a:t>
                      </a:r>
                      <a:r>
                        <a:rPr kumimoji="1" lang="ja-JP" altLang="en-US" sz="900" u="none" dirty="0">
                          <a:solidFill>
                            <a:schemeClr val="tx1"/>
                          </a:solidFill>
                          <a:latin typeface="Meiryo UI" panose="020B0604030504040204" pitchFamily="50" charset="-128"/>
                          <a:ea typeface="Meiryo UI" panose="020B0604030504040204" pitchFamily="50" charset="-128"/>
                        </a:rPr>
                        <a:t>おける取組み</a:t>
                      </a:r>
                      <a:endParaRPr kumimoji="1" lang="en-US" altLang="ja-JP" sz="900" u="none" dirty="0">
                        <a:solidFill>
                          <a:schemeClr val="tx1"/>
                        </a:solidFill>
                        <a:latin typeface="Meiryo UI" panose="020B0604030504040204" pitchFamily="50" charset="-128"/>
                        <a:ea typeface="Meiryo UI" panose="020B0604030504040204" pitchFamily="50" charset="-128"/>
                      </a:endParaRPr>
                    </a:p>
                    <a:p>
                      <a:pPr>
                        <a:lnSpc>
                          <a:spcPct val="100000"/>
                        </a:lnSpc>
                      </a:pPr>
                      <a:r>
                        <a:rPr kumimoji="1" lang="ja-JP" altLang="en-US" sz="900" u="none" dirty="0">
                          <a:solidFill>
                            <a:schemeClr val="tx1"/>
                          </a:solidFill>
                          <a:latin typeface="Meiryo UI" panose="020B0604030504040204" pitchFamily="50" charset="-128"/>
                          <a:ea typeface="Meiryo UI" panose="020B0604030504040204" pitchFamily="50" charset="-128"/>
                        </a:rPr>
                        <a:t>　高等学校等における取組み</a:t>
                      </a:r>
                      <a:r>
                        <a:rPr kumimoji="1" lang="en-US" altLang="ja-JP" sz="900" u="none" dirty="0">
                          <a:solidFill>
                            <a:schemeClr val="tx1"/>
                          </a:solidFill>
                          <a:latin typeface="Meiryo UI" panose="020B0604030504040204" pitchFamily="50" charset="-128"/>
                          <a:ea typeface="Meiryo UI" panose="020B0604030504040204" pitchFamily="50" charset="-128"/>
                        </a:rPr>
                        <a:t>/</a:t>
                      </a:r>
                      <a:r>
                        <a:rPr kumimoji="1" lang="ja-JP" altLang="en-US" sz="900" u="none" dirty="0">
                          <a:solidFill>
                            <a:schemeClr val="tx1"/>
                          </a:solidFill>
                          <a:latin typeface="Meiryo UI" panose="020B0604030504040204" pitchFamily="50" charset="-128"/>
                          <a:ea typeface="Meiryo UI" panose="020B0604030504040204" pitchFamily="50" charset="-128"/>
                        </a:rPr>
                        <a:t>大学や職場等における取組み</a:t>
                      </a:r>
                      <a:endParaRPr kumimoji="1" lang="en-US" altLang="ja-JP" sz="900" u="none" dirty="0">
                        <a:solidFill>
                          <a:schemeClr val="tx1"/>
                        </a:solidFill>
                        <a:latin typeface="Meiryo UI" panose="020B0604030504040204" pitchFamily="50" charset="-128"/>
                        <a:ea typeface="Meiryo UI" panose="020B0604030504040204" pitchFamily="50" charset="-128"/>
                      </a:endParaRPr>
                    </a:p>
                    <a:p>
                      <a:pPr>
                        <a:lnSpc>
                          <a:spcPct val="100000"/>
                        </a:lnSpc>
                      </a:pPr>
                      <a:r>
                        <a:rPr kumimoji="1" lang="ja-JP" altLang="en-US" sz="900" u="none" dirty="0">
                          <a:solidFill>
                            <a:schemeClr val="tx1"/>
                          </a:solidFill>
                          <a:latin typeface="Meiryo UI" panose="020B0604030504040204" pitchFamily="50" charset="-128"/>
                          <a:ea typeface="Meiryo UI" panose="020B0604030504040204" pitchFamily="50" charset="-128"/>
                        </a:rPr>
                        <a:t>　高齢者の低栄養予防のための取組み</a:t>
                      </a:r>
                      <a:r>
                        <a:rPr kumimoji="1" lang="en-US" altLang="ja-JP" sz="900" u="none" dirty="0">
                          <a:solidFill>
                            <a:schemeClr val="tx1"/>
                          </a:solidFill>
                          <a:latin typeface="Meiryo UI" panose="020B0604030504040204" pitchFamily="50" charset="-128"/>
                          <a:ea typeface="Meiryo UI" panose="020B0604030504040204" pitchFamily="50" charset="-128"/>
                        </a:rPr>
                        <a:t>/</a:t>
                      </a:r>
                      <a:r>
                        <a:rPr kumimoji="1" lang="ja-JP" altLang="en-US" sz="900" u="sng" dirty="0">
                          <a:solidFill>
                            <a:schemeClr val="tx1"/>
                          </a:solidFill>
                          <a:latin typeface="Meiryo UI" panose="020B0604030504040204" pitchFamily="50" charset="-128"/>
                          <a:ea typeface="Meiryo UI" panose="020B0604030504040204" pitchFamily="50" charset="-128"/>
                        </a:rPr>
                        <a:t>ライフコースアプローチを踏まえた取組み</a:t>
                      </a:r>
                    </a:p>
                    <a:p>
                      <a:pPr>
                        <a:lnSpc>
                          <a:spcPct val="100000"/>
                        </a:lnSpc>
                      </a:pPr>
                      <a:r>
                        <a:rPr kumimoji="1" lang="ja-JP" altLang="en-US" sz="900" u="none" dirty="0">
                          <a:solidFill>
                            <a:schemeClr val="tx1"/>
                          </a:solidFill>
                          <a:latin typeface="Meiryo UI" panose="020B0604030504040204" pitchFamily="50" charset="-128"/>
                          <a:ea typeface="Meiryo UI" panose="020B0604030504040204" pitchFamily="50" charset="-128"/>
                        </a:rPr>
                        <a:t>・歯と口の健康づくりの取組み</a:t>
                      </a:r>
                      <a:endParaRPr kumimoji="1" lang="en-US" altLang="ja-JP" sz="900" u="none" dirty="0">
                        <a:solidFill>
                          <a:schemeClr val="tx1"/>
                        </a:solidFill>
                        <a:latin typeface="Meiryo UI" panose="020B0604030504040204" pitchFamily="50" charset="-128"/>
                        <a:ea typeface="Meiryo UI" panose="020B0604030504040204" pitchFamily="50" charset="-128"/>
                      </a:endParaRPr>
                    </a:p>
                    <a:p>
                      <a:pPr>
                        <a:lnSpc>
                          <a:spcPct val="100000"/>
                        </a:lnSpc>
                      </a:pPr>
                      <a:r>
                        <a:rPr kumimoji="1" lang="ja-JP" altLang="en-US" sz="900" u="none" dirty="0">
                          <a:solidFill>
                            <a:schemeClr val="tx1"/>
                          </a:solidFill>
                          <a:latin typeface="Meiryo UI" panose="020B0604030504040204" pitchFamily="50" charset="-128"/>
                          <a:ea typeface="Meiryo UI" panose="020B0604030504040204" pitchFamily="50" charset="-128"/>
                        </a:rPr>
                        <a:t>・</a:t>
                      </a:r>
                      <a:r>
                        <a:rPr kumimoji="1" lang="ja-JP" altLang="en-US" sz="900" u="sng" dirty="0">
                          <a:solidFill>
                            <a:schemeClr val="tx1"/>
                          </a:solidFill>
                          <a:latin typeface="Meiryo UI" panose="020B0604030504040204" pitchFamily="50" charset="-128"/>
                          <a:ea typeface="Meiryo UI" panose="020B0604030504040204" pitchFamily="50" charset="-128"/>
                        </a:rPr>
                        <a:t>災害時に備えた食育の推進</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rowSpan="2">
                  <a:txBody>
                    <a:bodyPr/>
                    <a:lstStyle/>
                    <a:p>
                      <a:pPr algn="l">
                        <a:lnSpc>
                          <a:spcPct val="100000"/>
                        </a:lnSpc>
                      </a:pPr>
                      <a:r>
                        <a:rPr kumimoji="1" lang="ja-JP" altLang="en-US" sz="900" dirty="0">
                          <a:latin typeface="Meiryo UI" panose="020B0604030504040204" pitchFamily="50" charset="-128"/>
                          <a:ea typeface="Meiryo UI" panose="020B0604030504040204" pitchFamily="50" charset="-128"/>
                        </a:rPr>
                        <a:t>・栄養バランスのとれた食生活を実践する府民の割合の増加</a:t>
                      </a:r>
                    </a:p>
                    <a:p>
                      <a:pPr algn="l">
                        <a:lnSpc>
                          <a:spcPct val="100000"/>
                        </a:lnSpc>
                      </a:pPr>
                      <a:r>
                        <a:rPr kumimoji="1" lang="ja-JP" altLang="en-US" sz="900" dirty="0">
                          <a:latin typeface="Meiryo UI" panose="020B0604030504040204" pitchFamily="50" charset="-128"/>
                          <a:ea typeface="Meiryo UI" panose="020B0604030504040204" pitchFamily="50" charset="-128"/>
                        </a:rPr>
                        <a:t>・朝食を欠食する府民の割合の減少</a:t>
                      </a:r>
                    </a:p>
                    <a:p>
                      <a:pPr algn="l">
                        <a:lnSpc>
                          <a:spcPct val="100000"/>
                        </a:lnSpc>
                      </a:pPr>
                      <a:r>
                        <a:rPr kumimoji="1" lang="ja-JP" altLang="en-US" sz="900" dirty="0">
                          <a:latin typeface="Meiryo UI" panose="020B0604030504040204" pitchFamily="50" charset="-128"/>
                          <a:ea typeface="Meiryo UI" panose="020B0604030504040204" pitchFamily="50" charset="-128"/>
                        </a:rPr>
                        <a:t>・野菜摂取量の増加</a:t>
                      </a:r>
                      <a:endParaRPr kumimoji="1" lang="en-US" altLang="ja-JP" sz="900" dirty="0">
                        <a:latin typeface="Meiryo UI" panose="020B0604030504040204" pitchFamily="50" charset="-128"/>
                        <a:ea typeface="Meiryo UI" panose="020B0604030504040204" pitchFamily="50" charset="-128"/>
                      </a:endParaRPr>
                    </a:p>
                    <a:p>
                      <a:pPr algn="l">
                        <a:lnSpc>
                          <a:spcPct val="100000"/>
                        </a:lnSpc>
                      </a:pPr>
                      <a:r>
                        <a:rPr kumimoji="1" lang="ja-JP" altLang="en-US" sz="900" dirty="0">
                          <a:latin typeface="Meiryo UI" panose="020B0604030504040204" pitchFamily="50" charset="-128"/>
                          <a:ea typeface="Meiryo UI" panose="020B0604030504040204" pitchFamily="50" charset="-128"/>
                        </a:rPr>
                        <a:t>・</a:t>
                      </a:r>
                      <a:r>
                        <a:rPr kumimoji="1" lang="ja-JP" altLang="en-US" sz="900" u="sng" dirty="0">
                          <a:latin typeface="Meiryo UI" panose="020B0604030504040204" pitchFamily="50" charset="-128"/>
                          <a:ea typeface="Meiryo UI" panose="020B0604030504040204" pitchFamily="50" charset="-128"/>
                        </a:rPr>
                        <a:t>果物摂取量の増加</a:t>
                      </a:r>
                    </a:p>
                    <a:p>
                      <a:pPr algn="l">
                        <a:lnSpc>
                          <a:spcPct val="100000"/>
                        </a:lnSpc>
                      </a:pPr>
                      <a:r>
                        <a:rPr kumimoji="1" lang="ja-JP" altLang="en-US" sz="900" dirty="0">
                          <a:latin typeface="Meiryo UI" panose="020B0604030504040204" pitchFamily="50" charset="-128"/>
                          <a:ea typeface="Meiryo UI" panose="020B0604030504040204" pitchFamily="50" charset="-128"/>
                        </a:rPr>
                        <a:t>・食塩摂取量の減少</a:t>
                      </a:r>
                      <a:endParaRPr kumimoji="1" lang="en-US" altLang="ja-JP" sz="900" dirty="0">
                        <a:latin typeface="Meiryo UI" panose="020B0604030504040204" pitchFamily="50" charset="-128"/>
                        <a:ea typeface="Meiryo UI" panose="020B0604030504040204" pitchFamily="50" charset="-128"/>
                      </a:endParaRPr>
                    </a:p>
                    <a:p>
                      <a:pPr algn="l">
                        <a:lnSpc>
                          <a:spcPct val="100000"/>
                        </a:lnSpc>
                      </a:pPr>
                      <a:r>
                        <a:rPr kumimoji="1" lang="ja-JP" altLang="en-US" sz="900" dirty="0">
                          <a:latin typeface="Meiryo UI" panose="020B0604030504040204" pitchFamily="50" charset="-128"/>
                          <a:ea typeface="Meiryo UI" panose="020B0604030504040204" pitchFamily="50" charset="-128"/>
                        </a:rPr>
                        <a:t>・よく噛んで食べることに気を付けている府民の割合の増加</a:t>
                      </a:r>
                      <a:endParaRPr kumimoji="1" lang="en-US" altLang="ja-JP" sz="900" dirty="0">
                        <a:latin typeface="Meiryo UI" panose="020B0604030504040204" pitchFamily="50" charset="-128"/>
                        <a:ea typeface="Meiryo UI" panose="020B0604030504040204" pitchFamily="50" charset="-128"/>
                      </a:endParaRPr>
                    </a:p>
                    <a:p>
                      <a:pPr algn="l">
                        <a:lnSpc>
                          <a:spcPct val="100000"/>
                        </a:lnSpc>
                      </a:pPr>
                      <a:r>
                        <a:rPr kumimoji="1" lang="ja-JP" altLang="en-US" sz="900" dirty="0">
                          <a:latin typeface="Meiryo UI" panose="020B0604030504040204" pitchFamily="50" charset="-128"/>
                          <a:ea typeface="Meiryo UI" panose="020B0604030504040204" pitchFamily="50" charset="-128"/>
                        </a:rPr>
                        <a:t>・</a:t>
                      </a:r>
                      <a:r>
                        <a:rPr kumimoji="1" lang="ja-JP" altLang="en-US" sz="900" u="sng" dirty="0">
                          <a:latin typeface="Meiryo UI" panose="020B0604030504040204" pitchFamily="50" charset="-128"/>
                          <a:ea typeface="Meiryo UI" panose="020B0604030504040204" pitchFamily="50" charset="-128"/>
                        </a:rPr>
                        <a:t>小・中学校で栄養教諭等による食に関する指導の</a:t>
                      </a:r>
                      <a:r>
                        <a:rPr kumimoji="1" lang="en-US" altLang="ja-JP" sz="900" u="sng" dirty="0">
                          <a:latin typeface="Meiryo UI" panose="020B0604030504040204" pitchFamily="50" charset="-128"/>
                          <a:ea typeface="Meiryo UI" panose="020B0604030504040204" pitchFamily="50" charset="-128"/>
                        </a:rPr>
                        <a:t>1</a:t>
                      </a:r>
                      <a:r>
                        <a:rPr kumimoji="1" lang="ja-JP" altLang="en-US" sz="900" u="sng" dirty="0">
                          <a:latin typeface="Meiryo UI" panose="020B0604030504040204" pitchFamily="50" charset="-128"/>
                          <a:ea typeface="Meiryo UI" panose="020B0604030504040204" pitchFamily="50" charset="-128"/>
                        </a:rPr>
                        <a:t>校あたりの</a:t>
                      </a:r>
                      <a:endParaRPr kumimoji="1" lang="en-US" altLang="ja-JP" sz="900" u="sng" dirty="0">
                        <a:latin typeface="Meiryo UI" panose="020B0604030504040204" pitchFamily="50" charset="-128"/>
                        <a:ea typeface="Meiryo UI" panose="020B0604030504040204" pitchFamily="50" charset="-128"/>
                      </a:endParaRPr>
                    </a:p>
                    <a:p>
                      <a:pPr algn="l">
                        <a:lnSpc>
                          <a:spcPct val="100000"/>
                        </a:lnSpc>
                      </a:pPr>
                      <a:r>
                        <a:rPr kumimoji="1" lang="ja-JP" altLang="en-US" sz="900" u="none" dirty="0">
                          <a:latin typeface="Meiryo UI" panose="020B0604030504040204" pitchFamily="50" charset="-128"/>
                          <a:ea typeface="Meiryo UI" panose="020B0604030504040204" pitchFamily="50" charset="-128"/>
                        </a:rPr>
                        <a:t>　</a:t>
                      </a:r>
                      <a:r>
                        <a:rPr kumimoji="1" lang="ja-JP" altLang="en-US" sz="900" u="sng" dirty="0">
                          <a:latin typeface="Meiryo UI" panose="020B0604030504040204" pitchFamily="50" charset="-128"/>
                          <a:ea typeface="Meiryo UI" panose="020B0604030504040204" pitchFamily="50" charset="-128"/>
                        </a:rPr>
                        <a:t>年間平均取組回数</a:t>
                      </a:r>
                      <a:endParaRPr kumimoji="1" lang="en-US" altLang="ja-JP" sz="900" u="sng" dirty="0">
                        <a:latin typeface="Meiryo UI" panose="020B0604030504040204" pitchFamily="50" charset="-128"/>
                        <a:ea typeface="Meiryo UI" panose="020B0604030504040204" pitchFamily="50" charset="-128"/>
                      </a:endParaRPr>
                    </a:p>
                    <a:p>
                      <a:pPr algn="l">
                        <a:lnSpc>
                          <a:spcPct val="100000"/>
                        </a:lnSpc>
                      </a:pP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V.O.S.</a:t>
                      </a:r>
                      <a:r>
                        <a:rPr kumimoji="1" lang="ja-JP" altLang="en-US" sz="900" dirty="0">
                          <a:latin typeface="Meiryo UI" panose="020B0604030504040204" pitchFamily="50" charset="-128"/>
                          <a:ea typeface="Meiryo UI" panose="020B0604030504040204" pitchFamily="50" charset="-128"/>
                        </a:rPr>
                        <a:t>メニューロゴマーク使用承認件数</a:t>
                      </a:r>
                      <a:endParaRPr kumimoji="1" lang="en-US" altLang="ja-JP" sz="900" dirty="0">
                        <a:latin typeface="Meiryo UI" panose="020B0604030504040204" pitchFamily="50" charset="-128"/>
                        <a:ea typeface="Meiryo UI" panose="020B0604030504040204" pitchFamily="50" charset="-128"/>
                      </a:endParaRPr>
                    </a:p>
                    <a:p>
                      <a:pPr algn="l">
                        <a:lnSpc>
                          <a:spcPct val="100000"/>
                        </a:lnSpc>
                      </a:pPr>
                      <a:r>
                        <a:rPr kumimoji="1" lang="ja-JP" altLang="en-US" sz="900" dirty="0">
                          <a:latin typeface="Meiryo UI" panose="020B0604030504040204" pitchFamily="50" charset="-128"/>
                          <a:ea typeface="Meiryo UI" panose="020B0604030504040204" pitchFamily="50" charset="-128"/>
                        </a:rPr>
                        <a:t>・誰かと一緒に食べる「共食」の増加</a:t>
                      </a:r>
                      <a:endParaRPr kumimoji="1" lang="en-US" altLang="ja-JP" sz="900" dirty="0">
                        <a:latin typeface="Meiryo UI" panose="020B0604030504040204" pitchFamily="50" charset="-128"/>
                        <a:ea typeface="Meiryo UI" panose="020B0604030504040204" pitchFamily="50" charset="-128"/>
                      </a:endParaRPr>
                    </a:p>
                    <a:p>
                      <a:pPr algn="l">
                        <a:lnSpc>
                          <a:spcPct val="100000"/>
                        </a:lnSpc>
                      </a:pPr>
                      <a:r>
                        <a:rPr kumimoji="1" lang="ja-JP" altLang="en-US" sz="900" dirty="0">
                          <a:latin typeface="Meiryo UI" panose="020B0604030504040204" pitchFamily="50" charset="-128"/>
                          <a:ea typeface="Meiryo UI" panose="020B0604030504040204" pitchFamily="50" charset="-128"/>
                        </a:rPr>
                        <a:t>　朝食又は夕食を家族と一緒に食べる「共食」の回数</a:t>
                      </a:r>
                      <a:endParaRPr kumimoji="1" lang="en-US" altLang="ja-JP" sz="900" dirty="0">
                        <a:latin typeface="Meiryo UI" panose="020B0604030504040204" pitchFamily="50" charset="-128"/>
                        <a:ea typeface="Meiryo UI" panose="020B0604030504040204" pitchFamily="50" charset="-128"/>
                      </a:endParaRPr>
                    </a:p>
                    <a:p>
                      <a:pPr algn="l">
                        <a:lnSpc>
                          <a:spcPct val="100000"/>
                        </a:lnSpc>
                      </a:pPr>
                      <a:r>
                        <a:rPr kumimoji="1" lang="ja-JP" altLang="en-US" sz="900" dirty="0">
                          <a:latin typeface="Meiryo UI" panose="020B0604030504040204" pitchFamily="50" charset="-128"/>
                          <a:ea typeface="Meiryo UI" panose="020B0604030504040204" pitchFamily="50" charset="-128"/>
                        </a:rPr>
                        <a:t>　</a:t>
                      </a:r>
                      <a:r>
                        <a:rPr kumimoji="1" lang="ja-JP" altLang="en-US" sz="900" u="sng" dirty="0">
                          <a:latin typeface="Meiryo UI" panose="020B0604030504040204" pitchFamily="50" charset="-128"/>
                          <a:ea typeface="Meiryo UI" panose="020B0604030504040204" pitchFamily="50" charset="-128"/>
                        </a:rPr>
                        <a:t>地域や職場等の所属コミュニティで「共食</a:t>
                      </a:r>
                      <a:r>
                        <a:rPr kumimoji="1" lang="ja-JP" altLang="en-US" sz="900" u="sng">
                          <a:latin typeface="Meiryo UI" panose="020B0604030504040204" pitchFamily="50" charset="-128"/>
                          <a:ea typeface="Meiryo UI" panose="020B0604030504040204" pitchFamily="50" charset="-128"/>
                        </a:rPr>
                        <a:t>」</a:t>
                      </a:r>
                      <a:r>
                        <a:rPr kumimoji="1" lang="ja-JP" altLang="en-US" sz="900" u="sng" smtClean="0">
                          <a:latin typeface="Meiryo UI" panose="020B0604030504040204" pitchFamily="50" charset="-128"/>
                          <a:ea typeface="Meiryo UI" panose="020B0604030504040204" pitchFamily="50" charset="-128"/>
                        </a:rPr>
                        <a:t>する割合</a:t>
                      </a:r>
                      <a:endParaRPr kumimoji="1" lang="ja-JP" altLang="en-US" sz="900" u="sng" dirty="0">
                        <a:latin typeface="Meiryo UI" panose="020B0604030504040204" pitchFamily="50" charset="-128"/>
                        <a:ea typeface="Meiryo UI" panose="020B0604030504040204" pitchFamily="50" charset="-128"/>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3742267"/>
                  </a:ext>
                </a:extLst>
              </a:tr>
              <a:tr h="1962948">
                <a:tc>
                  <a:txBody>
                    <a:bodyPr/>
                    <a:lstStyle/>
                    <a:p>
                      <a:pPr algn="l">
                        <a:lnSpc>
                          <a:spcPct val="100000"/>
                        </a:lnSpc>
                      </a:pPr>
                      <a:r>
                        <a:rPr kumimoji="1" lang="ja-JP" altLang="en-US" sz="900" dirty="0">
                          <a:latin typeface="Meiryo UI" panose="020B0604030504040204" pitchFamily="50" charset="-128"/>
                          <a:ea typeface="Meiryo UI" panose="020B0604030504040204" pitchFamily="50" charset="-128"/>
                        </a:rPr>
                        <a:t>生涯を通じて健やかな生活を送ることができるよう、栄養バランスのとれた食事、朝食や野菜摂取、食塩をとりすぎないこと、よく噛んで食べること、適正体重等の重要性を理解し、習慣的に実践します。</a:t>
                      </a:r>
                    </a:p>
                    <a:p>
                      <a:pPr algn="l">
                        <a:lnSpc>
                          <a:spcPct val="100000"/>
                        </a:lnSpc>
                      </a:pPr>
                      <a:endParaRPr kumimoji="1" lang="ja-JP" altLang="en-US" sz="900" dirty="0">
                        <a:latin typeface="Meiryo UI" panose="020B0604030504040204" pitchFamily="50" charset="-128"/>
                        <a:ea typeface="Meiryo UI" panose="020B0604030504040204" pitchFamily="50" charset="-128"/>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vMerge="1">
                  <a:txBody>
                    <a:bodyPr/>
                    <a:lstStyle/>
                    <a:p>
                      <a:pPr>
                        <a:lnSpc>
                          <a:spcPts val="800"/>
                        </a:lnSpc>
                      </a:pPr>
                      <a:endParaRPr kumimoji="1" lang="ja-JP" altLang="en-US" sz="800" dirty="0">
                        <a:latin typeface="Meiryo UI" panose="020B0604030504040204" pitchFamily="50" charset="-128"/>
                        <a:ea typeface="Meiryo UI" panose="020B0604030504040204" pitchFamily="50" charset="-128"/>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vMerge="1">
                  <a:txBody>
                    <a:bodyPr/>
                    <a:lstStyle/>
                    <a:p>
                      <a:pPr algn="l">
                        <a:lnSpc>
                          <a:spcPts val="800"/>
                        </a:lnSpc>
                      </a:pPr>
                      <a:endParaRPr kumimoji="1" lang="ja-JP" altLang="en-US" sz="800" dirty="0">
                        <a:latin typeface="Meiryo UI" panose="020B0604030504040204" pitchFamily="50" charset="-128"/>
                        <a:ea typeface="Meiryo UI" panose="020B0604030504040204" pitchFamily="50" charset="-128"/>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9130645"/>
                  </a:ext>
                </a:extLst>
              </a:tr>
            </a:tbl>
          </a:graphicData>
        </a:graphic>
      </p:graphicFrame>
      <p:grpSp>
        <p:nvGrpSpPr>
          <p:cNvPr id="8" name="グループ化 7"/>
          <p:cNvGrpSpPr/>
          <p:nvPr/>
        </p:nvGrpSpPr>
        <p:grpSpPr>
          <a:xfrm>
            <a:off x="93797" y="3008401"/>
            <a:ext cx="9689704" cy="708631"/>
            <a:chOff x="112974" y="2815490"/>
            <a:chExt cx="9689704" cy="530651"/>
          </a:xfrm>
        </p:grpSpPr>
        <p:sp>
          <p:nvSpPr>
            <p:cNvPr id="3" name="正方形/長方形 2">
              <a:extLst>
                <a:ext uri="{FF2B5EF4-FFF2-40B4-BE49-F238E27FC236}">
                  <a16:creationId xmlns:a16="http://schemas.microsoft.com/office/drawing/2014/main" id="{318CCF78-586E-E940-576A-E68CFD2854FC}"/>
                </a:ext>
              </a:extLst>
            </p:cNvPr>
            <p:cNvSpPr/>
            <p:nvPr/>
          </p:nvSpPr>
          <p:spPr>
            <a:xfrm>
              <a:off x="112974" y="2815490"/>
              <a:ext cx="2160000" cy="180000"/>
            </a:xfrm>
            <a:prstGeom prst="rect">
              <a:avLst/>
            </a:prstGeom>
            <a:solidFill>
              <a:schemeClr val="accent1">
                <a:lumMod val="60000"/>
                <a:lumOff val="40000"/>
              </a:schemeClr>
            </a:solidFill>
            <a:ln w="3175">
              <a:solidFill>
                <a:schemeClr val="tx1"/>
              </a:solidFill>
              <a:prstDash val="solid"/>
            </a:ln>
          </p:spPr>
          <p:style>
            <a:lnRef idx="2">
              <a:schemeClr val="accent6"/>
            </a:lnRef>
            <a:fillRef idx="1">
              <a:schemeClr val="lt1"/>
            </a:fillRef>
            <a:effectRef idx="0">
              <a:schemeClr val="accent6"/>
            </a:effectRef>
            <a:fontRef idx="minor">
              <a:schemeClr val="dk1"/>
            </a:fontRef>
          </p:style>
          <p:txBody>
            <a:bodyPr wrap="square" lIns="0" tIns="0" rIns="0" bIns="0" rtlCol="0" anchor="ctr" anchorCtr="0">
              <a:normAutofit/>
            </a:bodyPr>
            <a:lstStyle/>
            <a:p>
              <a:r>
                <a:rPr lang="ja-JP" altLang="en-US" sz="900" b="1" dirty="0">
                  <a:solidFill>
                    <a:schemeClr val="bg1"/>
                  </a:solidFill>
                  <a:latin typeface="Meiryo UI" panose="020B0604030504040204" pitchFamily="50" charset="-128"/>
                  <a:ea typeface="Meiryo UI" panose="020B0604030504040204" pitchFamily="50" charset="-128"/>
                </a:rPr>
                <a:t>　</a:t>
              </a:r>
              <a:r>
                <a:rPr lang="ja-JP" altLang="en-US" sz="1000" b="1" dirty="0">
                  <a:solidFill>
                    <a:sysClr val="windowText" lastClr="000000"/>
                  </a:solidFill>
                  <a:latin typeface="Meiryo UI" panose="020B0604030504040204" pitchFamily="50" charset="-128"/>
                  <a:ea typeface="Meiryo UI" panose="020B0604030504040204" pitchFamily="50" charset="-128"/>
                </a:rPr>
                <a:t>第</a:t>
              </a:r>
              <a:r>
                <a:rPr lang="en-US" altLang="ja-JP" sz="1000" b="1" dirty="0">
                  <a:solidFill>
                    <a:sysClr val="windowText" lastClr="000000"/>
                  </a:solidFill>
                  <a:latin typeface="Meiryo UI" panose="020B0604030504040204" pitchFamily="50" charset="-128"/>
                  <a:ea typeface="Meiryo UI" panose="020B0604030504040204" pitchFamily="50" charset="-128"/>
                </a:rPr>
                <a:t>4</a:t>
              </a:r>
              <a:r>
                <a:rPr lang="ja-JP" altLang="en-US" sz="1000" b="1" dirty="0">
                  <a:solidFill>
                    <a:sysClr val="windowText" lastClr="000000"/>
                  </a:solidFill>
                  <a:latin typeface="Meiryo UI" panose="020B0604030504040204" pitchFamily="50" charset="-128"/>
                  <a:ea typeface="Meiryo UI" panose="020B0604030504040204" pitchFamily="50" charset="-128"/>
                </a:rPr>
                <a:t>章　</a:t>
              </a:r>
              <a:r>
                <a:rPr lang="ja-JP" altLang="en-US" sz="1000" dirty="0">
                  <a:solidFill>
                    <a:sysClr val="windowText" lastClr="000000"/>
                  </a:solidFill>
                  <a:latin typeface="Meiryo UI" panose="020B0604030504040204" pitchFamily="50" charset="-128"/>
                  <a:ea typeface="Meiryo UI" panose="020B0604030504040204" pitchFamily="50" charset="-128"/>
                </a:rPr>
                <a:t>基本的な考え方</a:t>
              </a:r>
              <a:endParaRPr kumimoji="1" lang="ja-JP" altLang="en-US" sz="800" dirty="0">
                <a:solidFill>
                  <a:sysClr val="windowText" lastClr="000000"/>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3F15753C-65CF-DC4F-39AC-F048A77729C2}"/>
                </a:ext>
              </a:extLst>
            </p:cNvPr>
            <p:cNvSpPr/>
            <p:nvPr/>
          </p:nvSpPr>
          <p:spPr>
            <a:xfrm>
              <a:off x="118678" y="2995684"/>
              <a:ext cx="9684000" cy="350457"/>
            </a:xfrm>
            <a:prstGeom prst="rect">
              <a:avLst/>
            </a:prstGeom>
            <a:ln w="3175">
              <a:solidFill>
                <a:schemeClr val="tx1"/>
              </a:solidFill>
              <a:prstDash val="solid"/>
            </a:ln>
          </p:spPr>
          <p:style>
            <a:lnRef idx="2">
              <a:schemeClr val="accent6"/>
            </a:lnRef>
            <a:fillRef idx="1">
              <a:schemeClr val="lt1"/>
            </a:fillRef>
            <a:effectRef idx="0">
              <a:schemeClr val="accent6"/>
            </a:effectRef>
            <a:fontRef idx="minor">
              <a:schemeClr val="dk1"/>
            </a:fontRef>
          </p:style>
          <p:txBody>
            <a:bodyPr wrap="square" lIns="72000" tIns="72000" rIns="72000" bIns="72000" rtlCol="0" anchor="ctr" anchorCtr="0">
              <a:noAutofit/>
            </a:bodyPr>
            <a:lstStyle/>
            <a:p>
              <a:r>
                <a:rPr kumimoji="1" lang="en-US" altLang="ja-JP" sz="900" b="1" dirty="0">
                  <a:solidFill>
                    <a:prstClr val="black"/>
                  </a:solidFill>
                  <a:latin typeface="Meiryo UI" panose="020B0604030504040204" pitchFamily="50" charset="-128"/>
                  <a:ea typeface="Meiryo UI" panose="020B0604030504040204" pitchFamily="50" charset="-128"/>
                </a:rPr>
                <a:t>【</a:t>
              </a:r>
              <a:r>
                <a:rPr kumimoji="1" lang="ja-JP" altLang="en-US" sz="900" b="1" dirty="0">
                  <a:solidFill>
                    <a:prstClr val="black"/>
                  </a:solidFill>
                  <a:latin typeface="Meiryo UI" panose="020B0604030504040204" pitchFamily="50" charset="-128"/>
                  <a:ea typeface="Meiryo UI" panose="020B0604030504040204" pitchFamily="50" charset="-128"/>
                </a:rPr>
                <a:t>基本</a:t>
              </a:r>
              <a:r>
                <a:rPr kumimoji="1" lang="ja-JP" altLang="en-US" sz="900" b="1">
                  <a:solidFill>
                    <a:prstClr val="black"/>
                  </a:solidFill>
                  <a:latin typeface="Meiryo UI" panose="020B0604030504040204" pitchFamily="50" charset="-128"/>
                  <a:ea typeface="Meiryo UI" panose="020B0604030504040204" pitchFamily="50" charset="-128"/>
                </a:rPr>
                <a:t>理念</a:t>
              </a:r>
              <a:r>
                <a:rPr kumimoji="1" lang="en-US" altLang="ja-JP" sz="900" b="1" smtClean="0">
                  <a:solidFill>
                    <a:prstClr val="black"/>
                  </a:solidFill>
                  <a:latin typeface="Meiryo UI" panose="020B0604030504040204" pitchFamily="50" charset="-128"/>
                  <a:ea typeface="Meiryo UI" panose="020B0604030504040204" pitchFamily="50" charset="-128"/>
                </a:rPr>
                <a:t>】 </a:t>
              </a:r>
              <a:r>
                <a:rPr lang="ja-JP" altLang="en-US" sz="900" smtClean="0">
                  <a:solidFill>
                    <a:prstClr val="black"/>
                  </a:solidFill>
                  <a:latin typeface="Meiryo UI" panose="020B0604030504040204" pitchFamily="50" charset="-128"/>
                  <a:ea typeface="Meiryo UI" panose="020B0604030504040204" pitchFamily="50" charset="-128"/>
                </a:rPr>
                <a:t>全て</a:t>
              </a:r>
              <a:r>
                <a:rPr lang="ja-JP" altLang="en-US" sz="900" dirty="0">
                  <a:solidFill>
                    <a:prstClr val="black"/>
                  </a:solidFill>
                  <a:latin typeface="Meiryo UI" panose="020B0604030504040204" pitchFamily="50" charset="-128"/>
                  <a:ea typeface="Meiryo UI" panose="020B0604030504040204" pitchFamily="50" charset="-128"/>
                </a:rPr>
                <a:t>の府民が健やかで心豊かに生活できる活力ある社会</a:t>
              </a:r>
              <a:r>
                <a:rPr lang="en-US" altLang="ja-JP" sz="900" dirty="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いのち輝く健康未来都市・大阪の実現</a:t>
              </a:r>
              <a:r>
                <a:rPr lang="en-US" altLang="ja-JP" sz="900" dirty="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　</a:t>
              </a:r>
              <a:r>
                <a:rPr lang="en-US" altLang="ja-JP" sz="900" b="1" dirty="0">
                  <a:solidFill>
                    <a:prstClr val="black"/>
                  </a:solidFill>
                  <a:latin typeface="Meiryo UI" panose="020B0604030504040204" pitchFamily="50" charset="-128"/>
                  <a:ea typeface="Meiryo UI" panose="020B0604030504040204" pitchFamily="50" charset="-128"/>
                </a:rPr>
                <a:t>【</a:t>
              </a:r>
              <a:r>
                <a:rPr lang="ja-JP" altLang="en-US" sz="900" b="1" dirty="0">
                  <a:solidFill>
                    <a:prstClr val="black"/>
                  </a:solidFill>
                  <a:latin typeface="Meiryo UI" panose="020B0604030504040204" pitchFamily="50" charset="-128"/>
                  <a:ea typeface="Meiryo UI" panose="020B0604030504040204" pitchFamily="50" charset="-128"/>
                </a:rPr>
                <a:t>基本方針</a:t>
              </a:r>
              <a:r>
                <a:rPr lang="en-US" altLang="ja-JP" sz="900" b="1" dirty="0">
                  <a:solidFill>
                    <a:prstClr val="black"/>
                  </a:solidFill>
                  <a:latin typeface="Meiryo UI" panose="020B0604030504040204" pitchFamily="50" charset="-128"/>
                  <a:ea typeface="Meiryo UI" panose="020B0604030504040204" pitchFamily="50" charset="-128"/>
                </a:rPr>
                <a:t>】</a:t>
              </a:r>
              <a:r>
                <a:rPr lang="ja-JP" altLang="en-US" sz="900" b="1" dirty="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健康的な食生活の実践と食に関する理解の促進</a:t>
              </a:r>
              <a:r>
                <a:rPr lang="en-US" altLang="ja-JP" sz="900" dirty="0">
                  <a:solidFill>
                    <a:prstClr val="black"/>
                  </a:solidFill>
                  <a:latin typeface="Meiryo UI" panose="020B0604030504040204" pitchFamily="50" charset="-128"/>
                  <a:ea typeface="Meiryo UI" panose="020B0604030504040204" pitchFamily="50" charset="-128"/>
                </a:rPr>
                <a:t>/</a:t>
              </a:r>
              <a:r>
                <a:rPr kumimoji="1" lang="ja-JP" altLang="en-US" sz="900" dirty="0">
                  <a:solidFill>
                    <a:prstClr val="black"/>
                  </a:solidFill>
                  <a:latin typeface="Meiryo UI" panose="020B0604030504040204" pitchFamily="50" charset="-128"/>
                  <a:ea typeface="Meiryo UI" panose="020B0604030504040204" pitchFamily="50" charset="-128"/>
                </a:rPr>
                <a:t>食育を支える社会環境整備</a:t>
              </a:r>
              <a:endParaRPr kumimoji="1" lang="en-US" altLang="ja-JP" sz="900" dirty="0">
                <a:solidFill>
                  <a:prstClr val="black"/>
                </a:solidFill>
                <a:latin typeface="Meiryo UI" panose="020B0604030504040204" pitchFamily="50" charset="-128"/>
                <a:ea typeface="Meiryo UI" panose="020B0604030504040204" pitchFamily="50" charset="-128"/>
              </a:endParaRPr>
            </a:p>
            <a:p>
              <a:r>
                <a:rPr lang="en-US" altLang="ja-JP" sz="900" b="1" dirty="0">
                  <a:solidFill>
                    <a:prstClr val="black"/>
                  </a:solidFill>
                  <a:latin typeface="Meiryo UI" panose="020B0604030504040204" pitchFamily="50" charset="-128"/>
                  <a:ea typeface="Meiryo UI" panose="020B0604030504040204" pitchFamily="50" charset="-128"/>
                </a:rPr>
                <a:t>【</a:t>
              </a:r>
              <a:r>
                <a:rPr lang="ja-JP" altLang="en-US" sz="900" b="1" dirty="0">
                  <a:solidFill>
                    <a:prstClr val="black"/>
                  </a:solidFill>
                  <a:latin typeface="Meiryo UI" panose="020B0604030504040204" pitchFamily="50" charset="-128"/>
                  <a:ea typeface="Meiryo UI" panose="020B0604030504040204" pitchFamily="50" charset="-128"/>
                </a:rPr>
                <a:t>基本</a:t>
              </a:r>
              <a:r>
                <a:rPr lang="ja-JP" altLang="en-US" sz="900" b="1">
                  <a:solidFill>
                    <a:prstClr val="black"/>
                  </a:solidFill>
                  <a:latin typeface="Meiryo UI" panose="020B0604030504040204" pitchFamily="50" charset="-128"/>
                  <a:ea typeface="Meiryo UI" panose="020B0604030504040204" pitchFamily="50" charset="-128"/>
                </a:rPr>
                <a:t>目標</a:t>
              </a:r>
              <a:r>
                <a:rPr lang="en-US" altLang="ja-JP" sz="900" b="1" smtClean="0">
                  <a:solidFill>
                    <a:prstClr val="black"/>
                  </a:solidFill>
                  <a:latin typeface="Meiryo UI" panose="020B0604030504040204" pitchFamily="50" charset="-128"/>
                  <a:ea typeface="Meiryo UI" panose="020B0604030504040204" pitchFamily="50" charset="-128"/>
                </a:rPr>
                <a:t>】 </a:t>
              </a:r>
              <a:r>
                <a:rPr lang="ja-JP" altLang="en-US" sz="900" smtClean="0">
                  <a:solidFill>
                    <a:prstClr val="black"/>
                  </a:solidFill>
                  <a:latin typeface="Meiryo UI" panose="020B0604030504040204" pitchFamily="50" charset="-128"/>
                  <a:ea typeface="Meiryo UI" panose="020B0604030504040204" pitchFamily="50" charset="-128"/>
                </a:rPr>
                <a:t>食</a:t>
              </a:r>
              <a:r>
                <a:rPr lang="ja-JP" altLang="en-US" sz="900" dirty="0">
                  <a:solidFill>
                    <a:prstClr val="black"/>
                  </a:solidFill>
                  <a:latin typeface="Meiryo UI" panose="020B0604030504040204" pitchFamily="50" charset="-128"/>
                  <a:ea typeface="Meiryo UI" panose="020B0604030504040204" pitchFamily="50" charset="-128"/>
                </a:rPr>
                <a:t>を通じた健康づくり</a:t>
              </a:r>
              <a:r>
                <a:rPr lang="en-US" altLang="ja-JP" sz="900" dirty="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食を通じた豊かな心の育成</a:t>
              </a:r>
              <a:r>
                <a:rPr lang="en-US" altLang="ja-JP" sz="900" dirty="0">
                  <a:solidFill>
                    <a:prstClr val="black"/>
                  </a:solidFill>
                  <a:latin typeface="Meiryo UI" panose="020B0604030504040204" pitchFamily="50" charset="-128"/>
                  <a:ea typeface="Meiryo UI" panose="020B0604030504040204" pitchFamily="50" charset="-128"/>
                </a:rPr>
                <a:t>/</a:t>
              </a:r>
              <a:r>
                <a:rPr lang="ja-JP" altLang="en-US" sz="900" u="sng" dirty="0">
                  <a:solidFill>
                    <a:prstClr val="black"/>
                  </a:solidFill>
                  <a:latin typeface="Meiryo UI" panose="020B0604030504040204" pitchFamily="50" charset="-128"/>
                  <a:ea typeface="Meiryo UI" panose="020B0604030504040204" pitchFamily="50" charset="-128"/>
                </a:rPr>
                <a:t>自然に健康になれる持続可能な食環境づくり</a:t>
              </a:r>
              <a:r>
                <a:rPr lang="ja-JP" altLang="en-US" sz="900" dirty="0">
                  <a:solidFill>
                    <a:prstClr val="black"/>
                  </a:solidFill>
                  <a:latin typeface="Meiryo UI" panose="020B0604030504040204" pitchFamily="50" charset="-128"/>
                  <a:ea typeface="Meiryo UI" panose="020B0604030504040204" pitchFamily="50" charset="-128"/>
                </a:rPr>
                <a:t>　　　（合言葉）野菜バリバリ朝食モリモリ！</a:t>
              </a:r>
              <a:r>
                <a:rPr lang="ja-JP" altLang="en-US" sz="900" u="sng" dirty="0">
                  <a:solidFill>
                    <a:prstClr val="black"/>
                  </a:solidFill>
                  <a:latin typeface="Meiryo UI" panose="020B0604030504040204" pitchFamily="50" charset="-128"/>
                  <a:ea typeface="Meiryo UI" panose="020B0604030504040204" pitchFamily="50" charset="-128"/>
                </a:rPr>
                <a:t>みんなでつなぐ大阪の食</a:t>
              </a:r>
              <a:endParaRPr kumimoji="1" lang="en-US" altLang="ja-JP" sz="900" u="sng" dirty="0">
                <a:solidFill>
                  <a:prstClr val="black"/>
                </a:solidFill>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00641FFD-7389-ED97-1CA2-43EDE89977CE}"/>
                </a:ext>
              </a:extLst>
            </p:cNvPr>
            <p:cNvSpPr/>
            <p:nvPr/>
          </p:nvSpPr>
          <p:spPr>
            <a:xfrm>
              <a:off x="2268637" y="2815490"/>
              <a:ext cx="2160000" cy="180000"/>
            </a:xfrm>
            <a:prstGeom prst="rect">
              <a:avLst/>
            </a:prstGeom>
            <a:solidFill>
              <a:schemeClr val="accent1">
                <a:lumMod val="60000"/>
                <a:lumOff val="40000"/>
              </a:schemeClr>
            </a:solidFill>
            <a:ln w="3175">
              <a:solidFill>
                <a:schemeClr val="tx1"/>
              </a:solidFill>
              <a:prstDash val="solid"/>
            </a:ln>
          </p:spPr>
          <p:style>
            <a:lnRef idx="2">
              <a:schemeClr val="accent6"/>
            </a:lnRef>
            <a:fillRef idx="1">
              <a:schemeClr val="lt1"/>
            </a:fillRef>
            <a:effectRef idx="0">
              <a:schemeClr val="accent6"/>
            </a:effectRef>
            <a:fontRef idx="minor">
              <a:schemeClr val="dk1"/>
            </a:fontRef>
          </p:style>
          <p:txBody>
            <a:bodyPr wrap="square" lIns="0" tIns="0" rIns="0" bIns="0" rtlCol="0" anchor="ctr" anchorCtr="0">
              <a:normAutofit/>
            </a:bodyPr>
            <a:lstStyle/>
            <a:p>
              <a:r>
                <a:rPr lang="ja-JP" altLang="en-US" sz="900" b="1" dirty="0">
                  <a:solidFill>
                    <a:schemeClr val="bg1"/>
                  </a:solidFill>
                  <a:latin typeface="Meiryo UI" panose="020B0604030504040204" pitchFamily="50" charset="-128"/>
                  <a:ea typeface="Meiryo UI" panose="020B0604030504040204" pitchFamily="50" charset="-128"/>
                </a:rPr>
                <a:t>　</a:t>
              </a:r>
              <a:r>
                <a:rPr lang="ja-JP" altLang="en-US" sz="1000" b="1" dirty="0">
                  <a:solidFill>
                    <a:sysClr val="windowText" lastClr="000000"/>
                  </a:solidFill>
                  <a:latin typeface="Meiryo UI" panose="020B0604030504040204" pitchFamily="50" charset="-128"/>
                  <a:ea typeface="Meiryo UI" panose="020B0604030504040204" pitchFamily="50" charset="-128"/>
                </a:rPr>
                <a:t>第</a:t>
              </a:r>
              <a:r>
                <a:rPr lang="en-US" altLang="ja-JP" sz="1000" b="1" dirty="0">
                  <a:solidFill>
                    <a:sysClr val="windowText" lastClr="000000"/>
                  </a:solidFill>
                  <a:latin typeface="Meiryo UI" panose="020B0604030504040204" pitchFamily="50" charset="-128"/>
                  <a:ea typeface="Meiryo UI" panose="020B0604030504040204" pitchFamily="50" charset="-128"/>
                </a:rPr>
                <a:t>5</a:t>
              </a:r>
              <a:r>
                <a:rPr lang="ja-JP" altLang="en-US" sz="1000" b="1" dirty="0">
                  <a:solidFill>
                    <a:sysClr val="windowText" lastClr="000000"/>
                  </a:solidFill>
                  <a:latin typeface="Meiryo UI" panose="020B0604030504040204" pitchFamily="50" charset="-128"/>
                  <a:ea typeface="Meiryo UI" panose="020B0604030504040204" pitchFamily="50" charset="-128"/>
                </a:rPr>
                <a:t>章　</a:t>
              </a:r>
              <a:r>
                <a:rPr lang="ja-JP" altLang="en-US" sz="1000" dirty="0">
                  <a:solidFill>
                    <a:sysClr val="windowText" lastClr="000000"/>
                  </a:solidFill>
                  <a:latin typeface="Meiryo UI" panose="020B0604030504040204" pitchFamily="50" charset="-128"/>
                  <a:ea typeface="Meiryo UI" panose="020B0604030504040204" pitchFamily="50" charset="-128"/>
                </a:rPr>
                <a:t>取組みと目標</a:t>
              </a:r>
              <a:endParaRPr kumimoji="1" lang="ja-JP" altLang="en-US" sz="800" dirty="0">
                <a:solidFill>
                  <a:sysClr val="windowText" lastClr="000000"/>
                </a:solidFill>
                <a:latin typeface="Meiryo UI" panose="020B0604030504040204" pitchFamily="50" charset="-128"/>
                <a:ea typeface="Meiryo UI" panose="020B0604030504040204" pitchFamily="50" charset="-128"/>
              </a:endParaRPr>
            </a:p>
          </p:txBody>
        </p:sp>
      </p:grpSp>
      <p:sp>
        <p:nvSpPr>
          <p:cNvPr id="18" name="テキスト ボックス 17">
            <a:extLst>
              <a:ext uri="{FF2B5EF4-FFF2-40B4-BE49-F238E27FC236}">
                <a16:creationId xmlns:a16="http://schemas.microsoft.com/office/drawing/2014/main" id="{BAA0894D-CDD6-ABEA-AC5E-E686A52091DE}"/>
              </a:ext>
            </a:extLst>
          </p:cNvPr>
          <p:cNvSpPr txBox="1"/>
          <p:nvPr/>
        </p:nvSpPr>
        <p:spPr>
          <a:xfrm>
            <a:off x="7704000" y="6480000"/>
            <a:ext cx="1994427" cy="230832"/>
          </a:xfrm>
          <a:prstGeom prst="rect">
            <a:avLst/>
          </a:prstGeom>
          <a:noFill/>
        </p:spPr>
        <p:txBody>
          <a:bodyPr wrap="square" rtlCol="0">
            <a:spAutoFit/>
          </a:bodyPr>
          <a:lstStyle/>
          <a:p>
            <a:r>
              <a:rPr lang="ja-JP" altLang="en-US" sz="900" u="sng" dirty="0">
                <a:latin typeface="Meiryo UI" panose="020B0604030504040204" pitchFamily="50" charset="-128"/>
                <a:ea typeface="Meiryo UI" panose="020B0604030504040204" pitchFamily="50" charset="-128"/>
              </a:rPr>
              <a:t>下線部</a:t>
            </a:r>
            <a:r>
              <a:rPr lang="ja-JP" altLang="en-US" sz="900" dirty="0">
                <a:latin typeface="Meiryo UI" panose="020B0604030504040204" pitchFamily="50" charset="-128"/>
                <a:ea typeface="Meiryo UI" panose="020B0604030504040204" pitchFamily="50" charset="-128"/>
              </a:rPr>
              <a:t>が</a:t>
            </a:r>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次計画</a:t>
            </a:r>
            <a:r>
              <a:rPr lang="ja-JP" altLang="en-US" sz="900">
                <a:latin typeface="Meiryo UI" panose="020B0604030504040204" pitchFamily="50" charset="-128"/>
                <a:ea typeface="Meiryo UI" panose="020B0604030504040204" pitchFamily="50" charset="-128"/>
              </a:rPr>
              <a:t>から</a:t>
            </a:r>
            <a:r>
              <a:rPr lang="ja-JP" altLang="en-US" sz="900" smtClean="0">
                <a:latin typeface="Meiryo UI" panose="020B0604030504040204" pitchFamily="50" charset="-128"/>
                <a:ea typeface="Meiryo UI" panose="020B0604030504040204" pitchFamily="50" charset="-128"/>
              </a:rPr>
              <a:t>の主な変更</a:t>
            </a:r>
            <a:r>
              <a:rPr lang="ja-JP" altLang="en-US" sz="900" dirty="0">
                <a:latin typeface="Meiryo UI" panose="020B0604030504040204" pitchFamily="50" charset="-128"/>
                <a:ea typeface="Meiryo UI" panose="020B0604030504040204" pitchFamily="50" charset="-128"/>
              </a:rPr>
              <a:t>箇所</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62683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1AF96C3-7EA4-6CD9-00DF-56A06B787117}"/>
              </a:ext>
            </a:extLst>
          </p:cNvPr>
          <p:cNvSpPr/>
          <p:nvPr/>
        </p:nvSpPr>
        <p:spPr>
          <a:xfrm>
            <a:off x="0" y="0"/>
            <a:ext cx="9928920" cy="288000"/>
          </a:xfrm>
          <a:prstGeom prst="rect">
            <a:avLst/>
          </a:prstGeom>
          <a:solidFill>
            <a:srgbClr val="002060"/>
          </a:solidFill>
          <a:ln w="3175">
            <a:noFill/>
            <a:prstDash val="solid"/>
          </a:ln>
        </p:spPr>
        <p:style>
          <a:lnRef idx="2">
            <a:schemeClr val="accent6"/>
          </a:lnRef>
          <a:fillRef idx="1">
            <a:schemeClr val="lt1"/>
          </a:fillRef>
          <a:effectRef idx="0">
            <a:schemeClr val="accent6"/>
          </a:effectRef>
          <a:fontRef idx="minor">
            <a:schemeClr val="dk1"/>
          </a:fontRef>
        </p:style>
        <p:txBody>
          <a:bodyPr wrap="square" lIns="0" tIns="0" rIns="0" bIns="0" rtlCol="0" anchor="ctr" anchorCtr="0">
            <a:normAutofit/>
          </a:bodyPr>
          <a:lstStyle/>
          <a:p>
            <a:r>
              <a:rPr kumimoji="1" lang="ja-JP" altLang="en-US" sz="1200" b="1" dirty="0">
                <a:solidFill>
                  <a:schemeClr val="bg1"/>
                </a:solidFill>
                <a:latin typeface="ＭＳ Ｐゴシック" panose="020B0600070205080204" pitchFamily="50" charset="-128"/>
                <a:ea typeface="ＭＳ Ｐゴシック" panose="020B0600070205080204" pitchFamily="50" charset="-128"/>
              </a:rPr>
              <a:t>　　</a:t>
            </a:r>
            <a:r>
              <a:rPr kumimoji="1" lang="ja-JP" altLang="en-US" sz="1050" b="1" dirty="0">
                <a:solidFill>
                  <a:schemeClr val="bg1"/>
                </a:solidFill>
                <a:latin typeface="Meiryo UI" panose="020B0604030504040204" pitchFamily="50" charset="-128"/>
                <a:ea typeface="Meiryo UI" panose="020B0604030504040204" pitchFamily="50" charset="-128"/>
              </a:rPr>
              <a:t>第</a:t>
            </a:r>
            <a:r>
              <a:rPr kumimoji="1" lang="en-US" altLang="ja-JP" sz="1050" b="1" dirty="0">
                <a:solidFill>
                  <a:schemeClr val="bg1"/>
                </a:solidFill>
                <a:latin typeface="Meiryo UI" panose="020B0604030504040204" pitchFamily="50" charset="-128"/>
                <a:ea typeface="Meiryo UI" panose="020B0604030504040204" pitchFamily="50" charset="-128"/>
              </a:rPr>
              <a:t>4</a:t>
            </a:r>
            <a:r>
              <a:rPr kumimoji="1" lang="ja-JP" altLang="en-US" sz="1050" b="1" dirty="0">
                <a:solidFill>
                  <a:schemeClr val="bg1"/>
                </a:solidFill>
                <a:latin typeface="Meiryo UI" panose="020B0604030504040204" pitchFamily="50" charset="-128"/>
                <a:ea typeface="Meiryo UI" panose="020B0604030504040204" pitchFamily="50" charset="-128"/>
              </a:rPr>
              <a:t>次大阪府食育推進計画素案の概要</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graphicFrame>
        <p:nvGraphicFramePr>
          <p:cNvPr id="30" name="表 30">
            <a:extLst>
              <a:ext uri="{FF2B5EF4-FFF2-40B4-BE49-F238E27FC236}">
                <a16:creationId xmlns:a16="http://schemas.microsoft.com/office/drawing/2014/main" id="{257D2231-94EB-84B6-E9D1-E4CB6DCD3F2A}"/>
              </a:ext>
            </a:extLst>
          </p:cNvPr>
          <p:cNvGraphicFramePr>
            <a:graphicFrameLocks noGrp="1"/>
          </p:cNvGraphicFramePr>
          <p:nvPr>
            <p:extLst>
              <p:ext uri="{D42A27DB-BD31-4B8C-83A1-F6EECF244321}">
                <p14:modId xmlns:p14="http://schemas.microsoft.com/office/powerpoint/2010/main" val="3733029564"/>
              </p:ext>
            </p:extLst>
          </p:nvPr>
        </p:nvGraphicFramePr>
        <p:xfrm>
          <a:off x="109051" y="548680"/>
          <a:ext cx="9648000" cy="4350216"/>
        </p:xfrm>
        <a:graphic>
          <a:graphicData uri="http://schemas.openxmlformats.org/drawingml/2006/table">
            <a:tbl>
              <a:tblPr firstRow="1" bandRow="1">
                <a:tableStyleId>{5940675A-B579-460E-94D1-54222C63F5DA}</a:tableStyleId>
              </a:tblPr>
              <a:tblGrid>
                <a:gridCol w="2772000">
                  <a:extLst>
                    <a:ext uri="{9D8B030D-6E8A-4147-A177-3AD203B41FA5}">
                      <a16:colId xmlns:a16="http://schemas.microsoft.com/office/drawing/2014/main" val="3176633737"/>
                    </a:ext>
                  </a:extLst>
                </a:gridCol>
                <a:gridCol w="3708000">
                  <a:extLst>
                    <a:ext uri="{9D8B030D-6E8A-4147-A177-3AD203B41FA5}">
                      <a16:colId xmlns:a16="http://schemas.microsoft.com/office/drawing/2014/main" val="3214850168"/>
                    </a:ext>
                  </a:extLst>
                </a:gridCol>
                <a:gridCol w="3168000">
                  <a:extLst>
                    <a:ext uri="{9D8B030D-6E8A-4147-A177-3AD203B41FA5}">
                      <a16:colId xmlns:a16="http://schemas.microsoft.com/office/drawing/2014/main" val="1275653366"/>
                    </a:ext>
                  </a:extLst>
                </a:gridCol>
              </a:tblGrid>
              <a:tr h="191617">
                <a:tc gridSpan="3">
                  <a:txBody>
                    <a:bodyPr/>
                    <a:lstStyle/>
                    <a:p>
                      <a:pPr algn="l">
                        <a:lnSpc>
                          <a:spcPct val="100000"/>
                        </a:lnSpc>
                      </a:pPr>
                      <a:r>
                        <a:rPr kumimoji="1" lang="en-US" altLang="ja-JP" sz="900" b="1" dirty="0">
                          <a:latin typeface="Meiryo UI" panose="020B0604030504040204" pitchFamily="50" charset="-128"/>
                          <a:ea typeface="Meiryo UI" panose="020B0604030504040204" pitchFamily="50" charset="-128"/>
                        </a:rPr>
                        <a:t> 【</a:t>
                      </a:r>
                      <a:r>
                        <a:rPr kumimoji="1" lang="ja-JP" altLang="en-US" sz="900" b="1" dirty="0">
                          <a:latin typeface="Meiryo UI" panose="020B0604030504040204" pitchFamily="50" charset="-128"/>
                          <a:ea typeface="Meiryo UI" panose="020B0604030504040204" pitchFamily="50" charset="-128"/>
                        </a:rPr>
                        <a:t>基本方針</a:t>
                      </a:r>
                      <a:r>
                        <a:rPr kumimoji="1" lang="en-US" altLang="ja-JP" sz="900" b="1" dirty="0">
                          <a:latin typeface="Meiryo UI" panose="020B0604030504040204" pitchFamily="50" charset="-128"/>
                          <a:ea typeface="Meiryo UI" panose="020B0604030504040204" pitchFamily="50" charset="-128"/>
                        </a:rPr>
                        <a:t>】</a:t>
                      </a:r>
                      <a:r>
                        <a:rPr kumimoji="1" lang="ja-JP" altLang="en-US" sz="900" b="1" dirty="0">
                          <a:latin typeface="Meiryo UI" panose="020B0604030504040204" pitchFamily="50" charset="-128"/>
                          <a:ea typeface="Meiryo UI" panose="020B0604030504040204" pitchFamily="50" charset="-128"/>
                        </a:rPr>
                        <a:t>　健康的な食生活の実践と食に関する理解の促進</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lnL w="3175" cap="flat" cmpd="sng" algn="ctr">
                      <a:solidFill>
                        <a:schemeClr val="tx1"/>
                      </a:solidFill>
                      <a:prstDash val="solid"/>
                      <a:round/>
                      <a:headEnd type="none" w="med" len="med"/>
                      <a:tailEnd type="none" w="med" len="med"/>
                    </a:lnL>
                  </a:tcPr>
                </a:tc>
                <a:tc hMerge="1">
                  <a:txBody>
                    <a:bodyPr/>
                    <a:lstStyle/>
                    <a:p>
                      <a:pPr algn="ctr">
                        <a:lnSpc>
                          <a:spcPts val="800"/>
                        </a:lnSpc>
                      </a:pPr>
                      <a:endParaRPr kumimoji="1" lang="ja-JP" altLang="en-US" sz="800" dirty="0">
                        <a:latin typeface="Meiryo UI" panose="020B0604030504040204" pitchFamily="50" charset="-128"/>
                        <a:ea typeface="Meiryo UI" panose="020B0604030504040204"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88328615"/>
                  </a:ext>
                </a:extLst>
              </a:tr>
              <a:tr h="191617">
                <a:tc>
                  <a:txBody>
                    <a:bodyPr/>
                    <a:lstStyle/>
                    <a:p>
                      <a:pPr algn="ctr">
                        <a:lnSpc>
                          <a:spcPct val="100000"/>
                        </a:lnSpc>
                      </a:pPr>
                      <a:r>
                        <a:rPr kumimoji="1" lang="ja-JP" altLang="en-US" sz="900" dirty="0">
                          <a:latin typeface="Meiryo UI" panose="020B0604030504040204" pitchFamily="50" charset="-128"/>
                          <a:ea typeface="Meiryo UI" panose="020B0604030504040204" pitchFamily="50" charset="-128"/>
                        </a:rPr>
                        <a:t>府民の行動目標</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kumimoji="1" lang="ja-JP" altLang="en-US" sz="900" dirty="0">
                          <a:latin typeface="Meiryo UI" panose="020B0604030504040204" pitchFamily="50" charset="-128"/>
                          <a:ea typeface="Meiryo UI" panose="020B0604030504040204" pitchFamily="50" charset="-128"/>
                        </a:rPr>
                        <a:t>具体的な取組み</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kumimoji="1" lang="ja-JP" altLang="en-US" sz="900" dirty="0">
                          <a:latin typeface="Meiryo UI" panose="020B0604030504040204" pitchFamily="50" charset="-128"/>
                          <a:ea typeface="Meiryo UI" panose="020B0604030504040204" pitchFamily="50" charset="-128"/>
                        </a:rPr>
                        <a:t>取組みの目標（詳細別紙）</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77817604"/>
                  </a:ext>
                </a:extLst>
              </a:tr>
              <a:tr h="292468">
                <a:tc>
                  <a:txBody>
                    <a:bodyPr/>
                    <a:lstStyle/>
                    <a:p>
                      <a:pPr>
                        <a:lnSpc>
                          <a:spcPct val="100000"/>
                        </a:lnSpc>
                      </a:pPr>
                      <a:r>
                        <a:rPr kumimoji="1" lang="ja-JP" altLang="en-US" sz="900" dirty="0">
                          <a:latin typeface="Meiryo UI" panose="020B0604030504040204" pitchFamily="50" charset="-128"/>
                          <a:ea typeface="Meiryo UI" panose="020B0604030504040204" pitchFamily="50" charset="-128"/>
                        </a:rPr>
                        <a:t>▶食の安全安心の取組み</a:t>
                      </a:r>
                      <a:endParaRPr kumimoji="1" lang="en-US" altLang="ja-JP" sz="900" dirty="0">
                        <a:latin typeface="Meiryo UI" panose="020B0604030504040204" pitchFamily="50" charset="-128"/>
                        <a:ea typeface="Meiryo UI" panose="020B0604030504040204" pitchFamily="50" charset="-128"/>
                      </a:endParaRPr>
                    </a:p>
                    <a:p>
                      <a:pPr>
                        <a:lnSpc>
                          <a:spcPct val="100000"/>
                        </a:lnSpc>
                      </a:pPr>
                      <a:r>
                        <a:rPr kumimoji="1" lang="ja-JP" altLang="en-US" sz="900" dirty="0">
                          <a:latin typeface="Meiryo UI" panose="020B0604030504040204" pitchFamily="50" charset="-128"/>
                          <a:ea typeface="Meiryo UI" panose="020B0604030504040204" pitchFamily="50" charset="-128"/>
                        </a:rPr>
                        <a:t>食品の選び方や適切な調理・保管の方法等、食の安全安心に関する基礎的な知識を学び、その知識を踏まえて行動します。</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nSpc>
                          <a:spcPct val="100000"/>
                        </a:lnSpc>
                      </a:pPr>
                      <a:r>
                        <a:rPr kumimoji="1" lang="ja-JP" altLang="en-US" sz="900" dirty="0">
                          <a:latin typeface="Meiryo UI" panose="020B0604030504040204" pitchFamily="50" charset="-128"/>
                          <a:ea typeface="Meiryo UI" panose="020B0604030504040204" pitchFamily="50" charset="-128"/>
                        </a:rPr>
                        <a:t>・食の安全安心の情報提供の推進</a:t>
                      </a:r>
                      <a:endParaRPr kumimoji="1" lang="en-US" altLang="ja-JP" sz="900" dirty="0">
                        <a:latin typeface="Meiryo UI" panose="020B0604030504040204" pitchFamily="50" charset="-128"/>
                        <a:ea typeface="Meiryo UI" panose="020B0604030504040204" pitchFamily="50" charset="-128"/>
                      </a:endParaRPr>
                    </a:p>
                    <a:p>
                      <a:pPr>
                        <a:lnSpc>
                          <a:spcPct val="100000"/>
                        </a:lnSpc>
                      </a:pPr>
                      <a:r>
                        <a:rPr kumimoji="1" lang="ja-JP" altLang="en-US" sz="900" dirty="0">
                          <a:latin typeface="Meiryo UI" panose="020B0604030504040204" pitchFamily="50" charset="-128"/>
                          <a:ea typeface="Meiryo UI" panose="020B0604030504040204" pitchFamily="50" charset="-128"/>
                        </a:rPr>
                        <a:t>　正確でわかりやすい食の安全安心に関する情報の提供</a:t>
                      </a:r>
                      <a:endParaRPr kumimoji="1" lang="en-US" altLang="ja-JP" sz="900" dirty="0">
                        <a:latin typeface="Meiryo UI" panose="020B0604030504040204" pitchFamily="50" charset="-128"/>
                        <a:ea typeface="Meiryo UI" panose="020B0604030504040204" pitchFamily="50" charset="-128"/>
                      </a:endParaRPr>
                    </a:p>
                    <a:p>
                      <a:pPr>
                        <a:lnSpc>
                          <a:spcPct val="100000"/>
                        </a:lnSpc>
                      </a:pPr>
                      <a:r>
                        <a:rPr kumimoji="1" lang="ja-JP" altLang="en-US" sz="900" dirty="0">
                          <a:latin typeface="Meiryo UI" panose="020B0604030504040204" pitchFamily="50" charset="-128"/>
                          <a:ea typeface="Meiryo UI" panose="020B0604030504040204" pitchFamily="50" charset="-128"/>
                        </a:rPr>
                        <a:t>　食に関する社会の動向を踏まえた食品衛生に関する情報の提供</a:t>
                      </a:r>
                      <a:endParaRPr kumimoji="1" lang="en-US" altLang="ja-JP" sz="900" dirty="0">
                        <a:latin typeface="Meiryo UI" panose="020B0604030504040204" pitchFamily="50" charset="-128"/>
                        <a:ea typeface="Meiryo UI" panose="020B0604030504040204" pitchFamily="50" charset="-128"/>
                      </a:endParaRPr>
                    </a:p>
                    <a:p>
                      <a:pPr>
                        <a:lnSpc>
                          <a:spcPct val="100000"/>
                        </a:lnSpc>
                      </a:pPr>
                      <a:r>
                        <a:rPr kumimoji="1" lang="ja-JP" altLang="en-US" sz="900" dirty="0">
                          <a:latin typeface="Meiryo UI" panose="020B0604030504040204" pitchFamily="50" charset="-128"/>
                          <a:ea typeface="Meiryo UI" panose="020B0604030504040204" pitchFamily="50" charset="-128"/>
                        </a:rPr>
                        <a:t>・食品表示の理解促進</a:t>
                      </a:r>
                      <a:endParaRPr kumimoji="1" lang="en-US" altLang="ja-JP" sz="900" dirty="0">
                        <a:latin typeface="Meiryo UI" panose="020B0604030504040204" pitchFamily="50" charset="-128"/>
                        <a:ea typeface="Meiryo UI" panose="020B0604030504040204" pitchFamily="50" charset="-128"/>
                      </a:endParaRPr>
                    </a:p>
                    <a:p>
                      <a:pPr>
                        <a:lnSpc>
                          <a:spcPct val="100000"/>
                        </a:lnSpc>
                      </a:pPr>
                      <a:r>
                        <a:rPr kumimoji="1" lang="ja-JP" altLang="en-US" sz="900" dirty="0">
                          <a:latin typeface="Meiryo UI" panose="020B0604030504040204" pitchFamily="50" charset="-128"/>
                          <a:ea typeface="Meiryo UI" panose="020B0604030504040204" pitchFamily="50" charset="-128"/>
                        </a:rPr>
                        <a:t>　食品表示に関する基礎的知識の普及</a:t>
                      </a:r>
                      <a:endParaRPr kumimoji="1" lang="en-US" altLang="ja-JP" sz="900" dirty="0">
                        <a:latin typeface="Meiryo UI" panose="020B0604030504040204" pitchFamily="50" charset="-128"/>
                        <a:ea typeface="Meiryo UI" panose="020B0604030504040204" pitchFamily="50" charset="-128"/>
                      </a:endParaRPr>
                    </a:p>
                    <a:p>
                      <a:pPr>
                        <a:lnSpc>
                          <a:spcPct val="100000"/>
                        </a:lnSpc>
                      </a:pPr>
                      <a:r>
                        <a:rPr kumimoji="1" lang="ja-JP" altLang="en-US" sz="900" dirty="0">
                          <a:latin typeface="Meiryo UI" panose="020B0604030504040204" pitchFamily="50" charset="-128"/>
                          <a:ea typeface="Meiryo UI" panose="020B0604030504040204" pitchFamily="50" charset="-128"/>
                        </a:rPr>
                        <a:t>・リスクコミュニケーションの促進</a:t>
                      </a:r>
                      <a:endParaRPr kumimoji="1" lang="en-US" altLang="ja-JP" sz="900" dirty="0">
                        <a:latin typeface="Meiryo UI" panose="020B0604030504040204" pitchFamily="50" charset="-128"/>
                        <a:ea typeface="Meiryo UI" panose="020B0604030504040204" pitchFamily="50" charset="-128"/>
                      </a:endParaRPr>
                    </a:p>
                    <a:p>
                      <a:pPr>
                        <a:lnSpc>
                          <a:spcPct val="100000"/>
                        </a:lnSpc>
                      </a:pPr>
                      <a:r>
                        <a:rPr kumimoji="1" lang="ja-JP" altLang="en-US" sz="900" dirty="0">
                          <a:latin typeface="Meiryo UI" panose="020B0604030504040204" pitchFamily="50" charset="-128"/>
                          <a:ea typeface="Meiryo UI" panose="020B0604030504040204" pitchFamily="50" charset="-128"/>
                        </a:rPr>
                        <a:t>　食の安全に関するリスクコミュニケーションの促進</a:t>
                      </a:r>
                      <a:endParaRPr kumimoji="1" lang="en-US" altLang="ja-JP" sz="900" dirty="0">
                        <a:latin typeface="Meiryo UI" panose="020B0604030504040204" pitchFamily="50" charset="-128"/>
                        <a:ea typeface="Meiryo UI" panose="020B0604030504040204" pitchFamily="50" charset="-128"/>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0000"/>
                        </a:lnSpc>
                      </a:pPr>
                      <a:r>
                        <a:rPr kumimoji="1" lang="ja-JP" altLang="en-US" sz="900" dirty="0">
                          <a:latin typeface="Meiryo UI" panose="020B0604030504040204" pitchFamily="50" charset="-128"/>
                          <a:ea typeface="Meiryo UI" panose="020B0604030504040204" pitchFamily="50" charset="-128"/>
                        </a:rPr>
                        <a:t>・大阪府食の安全安心メールマガジンの登録者の増加</a:t>
                      </a:r>
                      <a:endParaRPr kumimoji="1" lang="en-US" altLang="ja-JP" sz="900" dirty="0">
                        <a:latin typeface="Meiryo UI" panose="020B0604030504040204" pitchFamily="50" charset="-128"/>
                        <a:ea typeface="Meiryo UI" panose="020B0604030504040204" pitchFamily="50" charset="-128"/>
                      </a:endParaRPr>
                    </a:p>
                    <a:p>
                      <a:pPr algn="l">
                        <a:lnSpc>
                          <a:spcPct val="100000"/>
                        </a:lnSpc>
                      </a:pPr>
                      <a:r>
                        <a:rPr kumimoji="1" lang="ja-JP" altLang="en-US" sz="900" dirty="0">
                          <a:latin typeface="Meiryo UI" panose="020B0604030504040204" pitchFamily="50" charset="-128"/>
                          <a:ea typeface="Meiryo UI" panose="020B0604030504040204" pitchFamily="50" charset="-128"/>
                        </a:rPr>
                        <a:t>・</a:t>
                      </a:r>
                      <a:r>
                        <a:rPr kumimoji="1" lang="ja-JP" altLang="en-US" sz="900" u="sng" dirty="0">
                          <a:latin typeface="Meiryo UI" panose="020B0604030504040204" pitchFamily="50" charset="-128"/>
                          <a:ea typeface="Meiryo UI" panose="020B0604030504040204" pitchFamily="50" charset="-128"/>
                        </a:rPr>
                        <a:t>大阪府の食の安全安心関連ホームページのアクセス数の増加</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9446689"/>
                  </a:ext>
                </a:extLst>
              </a:tr>
              <a:tr h="653778">
                <a:tc>
                  <a:txBody>
                    <a:bodyPr/>
                    <a:lstStyle/>
                    <a:p>
                      <a:pPr>
                        <a:lnSpc>
                          <a:spcPct val="100000"/>
                        </a:lnSpc>
                      </a:pPr>
                      <a:r>
                        <a:rPr kumimoji="1" lang="ja-JP" altLang="en-US" sz="900" dirty="0">
                          <a:latin typeface="Meiryo UI" panose="020B0604030504040204" pitchFamily="50" charset="-128"/>
                          <a:ea typeface="Meiryo UI" panose="020B0604030504040204" pitchFamily="50" charset="-128"/>
                        </a:rPr>
                        <a:t>▶生産から消費までを通した食育の推進</a:t>
                      </a:r>
                      <a:endParaRPr kumimoji="1" lang="en-US" altLang="ja-JP" sz="900" dirty="0">
                        <a:latin typeface="Meiryo UI" panose="020B0604030504040204" pitchFamily="50" charset="-128"/>
                        <a:ea typeface="Meiryo UI" panose="020B0604030504040204" pitchFamily="50" charset="-128"/>
                      </a:endParaRPr>
                    </a:p>
                    <a:p>
                      <a:pPr>
                        <a:lnSpc>
                          <a:spcPct val="100000"/>
                        </a:lnSpc>
                      </a:pPr>
                      <a:r>
                        <a:rPr kumimoji="1" lang="ja-JP" altLang="en-US" sz="900" dirty="0">
                          <a:latin typeface="Meiryo UI" panose="020B0604030504040204" pitchFamily="50" charset="-128"/>
                          <a:ea typeface="Meiryo UI" panose="020B0604030504040204" pitchFamily="50" charset="-128"/>
                        </a:rPr>
                        <a:t>生産から消費に至る食の循環を意識し、大阪でとれる農林水産物等を積極的に利用するとともに、食品ロスの削減に主体的に取り組み、地域や家庭で受け継がれてきた郷土料理、伝統食材等の食文化を次世代に伝えます。</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00000"/>
                        </a:lnSpc>
                      </a:pPr>
                      <a:r>
                        <a:rPr kumimoji="1" lang="ja-JP" altLang="en-US" sz="900" dirty="0">
                          <a:latin typeface="Meiryo UI" panose="020B0604030504040204" pitchFamily="50" charset="-128"/>
                          <a:ea typeface="Meiryo UI" panose="020B0604030504040204" pitchFamily="50" charset="-128"/>
                        </a:rPr>
                        <a:t>・地産地消の推進</a:t>
                      </a:r>
                      <a:endParaRPr kumimoji="1" lang="en-US" altLang="ja-JP" sz="900" dirty="0">
                        <a:latin typeface="Meiryo UI" panose="020B0604030504040204" pitchFamily="50" charset="-128"/>
                        <a:ea typeface="Meiryo UI" panose="020B0604030504040204" pitchFamily="50" charset="-128"/>
                      </a:endParaRPr>
                    </a:p>
                    <a:p>
                      <a:pPr>
                        <a:lnSpc>
                          <a:spcPct val="100000"/>
                        </a:lnSpc>
                      </a:pPr>
                      <a:r>
                        <a:rPr kumimoji="1" lang="ja-JP" altLang="en-US" sz="900" dirty="0">
                          <a:latin typeface="Meiryo UI" panose="020B0604030504040204" pitchFamily="50" charset="-128"/>
                          <a:ea typeface="Meiryo UI" panose="020B0604030504040204" pitchFamily="50" charset="-128"/>
                        </a:rPr>
                        <a:t>　食の生産・流通に関する体験・交流の促進</a:t>
                      </a:r>
                      <a:endParaRPr kumimoji="1" lang="en-US" altLang="ja-JP" sz="900" dirty="0">
                        <a:latin typeface="Meiryo UI" panose="020B0604030504040204" pitchFamily="50" charset="-128"/>
                        <a:ea typeface="Meiryo UI" panose="020B0604030504040204" pitchFamily="50" charset="-128"/>
                      </a:endParaRPr>
                    </a:p>
                    <a:p>
                      <a:pPr>
                        <a:lnSpc>
                          <a:spcPct val="100000"/>
                        </a:lnSpc>
                      </a:pPr>
                      <a:r>
                        <a:rPr kumimoji="1" lang="en-US" altLang="ja-JP"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大阪産農林水産物の利用促進及び消費拡大</a:t>
                      </a:r>
                      <a:endParaRPr kumimoji="1" lang="en-US" altLang="ja-JP" sz="900" dirty="0">
                        <a:latin typeface="Meiryo UI" panose="020B0604030504040204" pitchFamily="50" charset="-128"/>
                        <a:ea typeface="Meiryo UI" panose="020B0604030504040204" pitchFamily="50" charset="-128"/>
                      </a:endParaRPr>
                    </a:p>
                    <a:p>
                      <a:pPr>
                        <a:lnSpc>
                          <a:spcPct val="100000"/>
                        </a:lnSpc>
                      </a:pPr>
                      <a:r>
                        <a:rPr kumimoji="1" lang="ja-JP" altLang="en-US" sz="900" dirty="0">
                          <a:latin typeface="Meiryo UI" panose="020B0604030504040204" pitchFamily="50" charset="-128"/>
                          <a:ea typeface="Meiryo UI" panose="020B0604030504040204" pitchFamily="50" charset="-128"/>
                        </a:rPr>
                        <a:t>　大阪産農林水産物を府民が身近に触れられる場の情報発信</a:t>
                      </a:r>
                      <a:endParaRPr kumimoji="1" lang="en-US" altLang="ja-JP" sz="900" dirty="0">
                        <a:latin typeface="Meiryo UI" panose="020B0604030504040204" pitchFamily="50" charset="-128"/>
                        <a:ea typeface="Meiryo UI" panose="020B0604030504040204" pitchFamily="50" charset="-128"/>
                      </a:endParaRPr>
                    </a:p>
                    <a:p>
                      <a:pPr>
                        <a:lnSpc>
                          <a:spcPct val="100000"/>
                        </a:lnSpc>
                      </a:pPr>
                      <a:r>
                        <a:rPr kumimoji="1" lang="ja-JP" altLang="en-US" sz="900" dirty="0">
                          <a:latin typeface="Meiryo UI" panose="020B0604030504040204" pitchFamily="50" charset="-128"/>
                          <a:ea typeface="Meiryo UI" panose="020B0604030504040204" pitchFamily="50" charset="-128"/>
                        </a:rPr>
                        <a:t>　</a:t>
                      </a:r>
                      <a:r>
                        <a:rPr kumimoji="1" lang="ja-JP" altLang="en-US" sz="900" u="sng" dirty="0">
                          <a:latin typeface="Meiryo UI" panose="020B0604030504040204" pitchFamily="50" charset="-128"/>
                          <a:ea typeface="Meiryo UI" panose="020B0604030504040204" pitchFamily="50" charset="-128"/>
                        </a:rPr>
                        <a:t>環境と調和のとれた持続可能</a:t>
                      </a:r>
                      <a:r>
                        <a:rPr kumimoji="1" lang="ja-JP" altLang="en-US" sz="900" u="sng">
                          <a:latin typeface="Meiryo UI" panose="020B0604030504040204" pitchFamily="50" charset="-128"/>
                          <a:ea typeface="Meiryo UI" panose="020B0604030504040204" pitchFamily="50" charset="-128"/>
                        </a:rPr>
                        <a:t>な</a:t>
                      </a:r>
                      <a:r>
                        <a:rPr kumimoji="1" lang="ja-JP" altLang="en-US" sz="900" u="sng" smtClean="0">
                          <a:latin typeface="Meiryo UI" panose="020B0604030504040204" pitchFamily="50" charset="-128"/>
                          <a:ea typeface="Meiryo UI" panose="020B0604030504040204" pitchFamily="50" charset="-128"/>
                        </a:rPr>
                        <a:t>食料生産</a:t>
                      </a:r>
                      <a:r>
                        <a:rPr kumimoji="1" lang="ja-JP" altLang="en-US" sz="900" u="sng" dirty="0">
                          <a:latin typeface="Meiryo UI" panose="020B0604030504040204" pitchFamily="50" charset="-128"/>
                          <a:ea typeface="Meiryo UI" panose="020B0604030504040204" pitchFamily="50" charset="-128"/>
                        </a:rPr>
                        <a:t>とその消費にも配慮した食育の推進</a:t>
                      </a:r>
                      <a:endParaRPr kumimoji="1" lang="en-US" altLang="ja-JP" sz="900" u="sng" dirty="0">
                        <a:latin typeface="Meiryo UI" panose="020B0604030504040204" pitchFamily="50" charset="-128"/>
                        <a:ea typeface="Meiryo UI" panose="020B0604030504040204" pitchFamily="50" charset="-128"/>
                      </a:endParaRPr>
                    </a:p>
                    <a:p>
                      <a:pPr>
                        <a:lnSpc>
                          <a:spcPct val="100000"/>
                        </a:lnSpc>
                      </a:pPr>
                      <a:r>
                        <a:rPr kumimoji="1" lang="ja-JP" altLang="en-US" sz="900" dirty="0">
                          <a:latin typeface="Meiryo UI" panose="020B0604030504040204" pitchFamily="50" charset="-128"/>
                          <a:ea typeface="Meiryo UI" panose="020B0604030504040204" pitchFamily="50" charset="-128"/>
                        </a:rPr>
                        <a:t>・食品ロス</a:t>
                      </a:r>
                      <a:r>
                        <a:rPr kumimoji="1" lang="ja-JP" altLang="en-US" sz="900">
                          <a:latin typeface="Meiryo UI" panose="020B0604030504040204" pitchFamily="50" charset="-128"/>
                          <a:ea typeface="Meiryo UI" panose="020B0604030504040204" pitchFamily="50" charset="-128"/>
                        </a:rPr>
                        <a:t>の</a:t>
                      </a:r>
                      <a:r>
                        <a:rPr kumimoji="1" lang="ja-JP" altLang="en-US" sz="900" smtClean="0">
                          <a:latin typeface="Meiryo UI" panose="020B0604030504040204" pitchFamily="50" charset="-128"/>
                          <a:ea typeface="Meiryo UI" panose="020B0604030504040204" pitchFamily="50" charset="-128"/>
                        </a:rPr>
                        <a:t>削減・</a:t>
                      </a:r>
                      <a:r>
                        <a:rPr kumimoji="1" lang="ja-JP" altLang="en-US" sz="900" dirty="0">
                          <a:latin typeface="Meiryo UI" panose="020B0604030504040204" pitchFamily="50" charset="-128"/>
                          <a:ea typeface="Meiryo UI" panose="020B0604030504040204" pitchFamily="50" charset="-128"/>
                        </a:rPr>
                        <a:t>食文化の継承</a:t>
                      </a:r>
                      <a:endParaRPr kumimoji="1" lang="en-US" altLang="ja-JP" sz="900" dirty="0">
                        <a:latin typeface="Meiryo UI" panose="020B0604030504040204" pitchFamily="50" charset="-128"/>
                        <a:ea typeface="Meiryo UI" panose="020B0604030504040204" pitchFamily="50" charset="-128"/>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0000"/>
                        </a:lnSpc>
                      </a:pPr>
                      <a:r>
                        <a:rPr kumimoji="1" lang="ja-JP" altLang="en-US" sz="900" dirty="0">
                          <a:latin typeface="Meiryo UI" panose="020B0604030504040204" pitchFamily="50" charset="-128"/>
                          <a:ea typeface="Meiryo UI" panose="020B0604030504040204" pitchFamily="50" charset="-128"/>
                        </a:rPr>
                        <a:t>・郷土料理等の地域や家庭で受け継がれてきた料理や味、</a:t>
                      </a:r>
                      <a:endParaRPr kumimoji="1" lang="en-US" altLang="ja-JP" sz="900" dirty="0">
                        <a:latin typeface="Meiryo UI" panose="020B0604030504040204" pitchFamily="50" charset="-128"/>
                        <a:ea typeface="Meiryo UI" panose="020B0604030504040204" pitchFamily="50" charset="-128"/>
                      </a:endParaRPr>
                    </a:p>
                    <a:p>
                      <a:pPr algn="l">
                        <a:lnSpc>
                          <a:spcPct val="100000"/>
                        </a:lnSpc>
                      </a:pPr>
                      <a:r>
                        <a:rPr kumimoji="1" lang="ja-JP" altLang="en-US" sz="900" dirty="0">
                          <a:latin typeface="Meiryo UI" panose="020B0604030504040204" pitchFamily="50" charset="-128"/>
                          <a:ea typeface="Meiryo UI" panose="020B0604030504040204" pitchFamily="50" charset="-128"/>
                        </a:rPr>
                        <a:t> 箸づかい等の食べ方・作法を継承し、伝えている府民の割合の増加</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5335243"/>
                  </a:ext>
                </a:extLst>
              </a:tr>
              <a:tr h="464016">
                <a:tc>
                  <a:txBody>
                    <a:bodyPr/>
                    <a:lstStyle/>
                    <a:p>
                      <a:pPr>
                        <a:lnSpc>
                          <a:spcPct val="100000"/>
                        </a:lnSpc>
                      </a:pPr>
                      <a:r>
                        <a:rPr kumimoji="1" lang="ja-JP" altLang="en-US" sz="900" dirty="0">
                          <a:latin typeface="Meiryo UI" panose="020B0604030504040204" pitchFamily="50" charset="-128"/>
                          <a:ea typeface="Meiryo UI" panose="020B0604030504040204" pitchFamily="50" charset="-128"/>
                        </a:rPr>
                        <a:t>▶</a:t>
                      </a:r>
                      <a:r>
                        <a:rPr kumimoji="1" lang="ja-JP" altLang="en-US" sz="900" u="sng" dirty="0">
                          <a:latin typeface="Meiryo UI" panose="020B0604030504040204" pitchFamily="50" charset="-128"/>
                          <a:ea typeface="Meiryo UI" panose="020B0604030504040204" pitchFamily="50" charset="-128"/>
                        </a:rPr>
                        <a:t>万博を契機とした食育の推進</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00000"/>
                        </a:lnSpc>
                      </a:pPr>
                      <a:r>
                        <a:rPr kumimoji="1" lang="ja-JP" altLang="en-US" sz="900" dirty="0">
                          <a:latin typeface="Meiryo UI" panose="020B0604030504040204" pitchFamily="50" charset="-128"/>
                          <a:ea typeface="Meiryo UI" panose="020B0604030504040204" pitchFamily="50" charset="-128"/>
                        </a:rPr>
                        <a:t>・</a:t>
                      </a:r>
                      <a:r>
                        <a:rPr kumimoji="1" lang="ja-JP" altLang="en-US" sz="900" u="sng" dirty="0">
                          <a:latin typeface="Meiryo UI" panose="020B0604030504040204" pitchFamily="50" charset="-128"/>
                          <a:ea typeface="Meiryo UI" panose="020B0604030504040204" pitchFamily="50" charset="-128"/>
                        </a:rPr>
                        <a:t>新たな食文化の提案</a:t>
                      </a:r>
                      <a:endParaRPr kumimoji="1" lang="en-US" altLang="ja-JP" sz="900" u="sng" dirty="0">
                        <a:latin typeface="Meiryo UI" panose="020B0604030504040204" pitchFamily="50" charset="-128"/>
                        <a:ea typeface="Meiryo UI" panose="020B0604030504040204" pitchFamily="50" charset="-128"/>
                      </a:endParaRPr>
                    </a:p>
                    <a:p>
                      <a:pPr>
                        <a:lnSpc>
                          <a:spcPct val="100000"/>
                        </a:lnSpc>
                      </a:pPr>
                      <a:r>
                        <a:rPr kumimoji="1" lang="ja-JP" altLang="en-US" sz="900" dirty="0">
                          <a:latin typeface="Meiryo UI" panose="020B0604030504040204" pitchFamily="50" charset="-128"/>
                          <a:ea typeface="Meiryo UI" panose="020B0604030504040204" pitchFamily="50" charset="-128"/>
                        </a:rPr>
                        <a:t>・</a:t>
                      </a:r>
                      <a:r>
                        <a:rPr kumimoji="1" lang="ja-JP" altLang="en-US" sz="900" u="sng" dirty="0">
                          <a:latin typeface="Meiryo UI" panose="020B0604030504040204" pitchFamily="50" charset="-128"/>
                          <a:ea typeface="Meiryo UI" panose="020B0604030504040204" pitchFamily="50" charset="-128"/>
                        </a:rPr>
                        <a:t>持続可能な食を支える食育の推進</a:t>
                      </a:r>
                      <a:endParaRPr kumimoji="1" lang="en-US" altLang="ja-JP" sz="900" u="sng" dirty="0">
                        <a:latin typeface="Meiryo UI" panose="020B0604030504040204" pitchFamily="50" charset="-128"/>
                        <a:ea typeface="Meiryo UI" panose="020B0604030504040204" pitchFamily="50" charset="-128"/>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0000"/>
                        </a:lnSpc>
                      </a:pPr>
                      <a:endParaRPr kumimoji="1" lang="ja-JP" altLang="en-US" sz="900" dirty="0">
                        <a:latin typeface="Meiryo UI" panose="020B0604030504040204" pitchFamily="50" charset="-128"/>
                        <a:ea typeface="Meiryo UI" panose="020B0604030504040204" pitchFamily="50" charset="-128"/>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2482316"/>
                  </a:ext>
                </a:extLst>
              </a:tr>
              <a:tr h="191617">
                <a:tc gridSpan="3">
                  <a:txBody>
                    <a:bodyPr/>
                    <a:lstStyle/>
                    <a:p>
                      <a:pPr algn="l">
                        <a:lnSpc>
                          <a:spcPct val="100000"/>
                        </a:lnSpc>
                      </a:pPr>
                      <a:r>
                        <a:rPr kumimoji="1" lang="ja-JP" altLang="en-US" sz="900" b="1" dirty="0">
                          <a:latin typeface="Meiryo UI" panose="020B0604030504040204" pitchFamily="50" charset="-128"/>
                          <a:ea typeface="Meiryo UI" panose="020B0604030504040204" pitchFamily="50" charset="-128"/>
                        </a:rPr>
                        <a:t>　</a:t>
                      </a:r>
                      <a:r>
                        <a:rPr kumimoji="1" lang="en-US" altLang="ja-JP" sz="900" b="1" dirty="0">
                          <a:latin typeface="Meiryo UI" panose="020B0604030504040204" pitchFamily="50" charset="-128"/>
                          <a:ea typeface="Meiryo UI" panose="020B0604030504040204" pitchFamily="50" charset="-128"/>
                        </a:rPr>
                        <a:t>【</a:t>
                      </a:r>
                      <a:r>
                        <a:rPr kumimoji="1" lang="ja-JP" altLang="en-US" sz="900" b="1" dirty="0">
                          <a:latin typeface="Meiryo UI" panose="020B0604030504040204" pitchFamily="50" charset="-128"/>
                          <a:ea typeface="Meiryo UI" panose="020B0604030504040204" pitchFamily="50" charset="-128"/>
                        </a:rPr>
                        <a:t>基本方針</a:t>
                      </a:r>
                      <a:r>
                        <a:rPr kumimoji="1" lang="en-US" altLang="ja-JP" sz="900" b="1" dirty="0">
                          <a:latin typeface="Meiryo UI" panose="020B0604030504040204" pitchFamily="50" charset="-128"/>
                          <a:ea typeface="Meiryo UI" panose="020B0604030504040204" pitchFamily="50" charset="-128"/>
                        </a:rPr>
                        <a:t>】</a:t>
                      </a:r>
                      <a:r>
                        <a:rPr kumimoji="1" lang="ja-JP" altLang="en-US" sz="900" b="1" dirty="0">
                          <a:latin typeface="Meiryo UI" panose="020B0604030504040204" pitchFamily="50" charset="-128"/>
                          <a:ea typeface="Meiryo UI" panose="020B0604030504040204" pitchFamily="50" charset="-128"/>
                        </a:rPr>
                        <a:t>　　食育を支える社会環境整備</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lnSpc>
                          <a:spcPts val="800"/>
                        </a:lnSpc>
                      </a:pPr>
                      <a:endParaRPr kumimoji="1" lang="ja-JP" altLang="en-US" sz="800" dirty="0">
                        <a:latin typeface="Meiryo UI" panose="020B0604030504040204" pitchFamily="50" charset="-128"/>
                        <a:ea typeface="Meiryo UI" panose="020B0604030504040204"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l">
                        <a:lnSpc>
                          <a:spcPts val="800"/>
                        </a:lnSpc>
                      </a:pPr>
                      <a:endParaRPr kumimoji="1" lang="ja-JP" altLang="en-US" sz="800" dirty="0">
                        <a:latin typeface="Meiryo UI" panose="020B0604030504040204" pitchFamily="50" charset="-128"/>
                        <a:ea typeface="Meiryo UI" panose="020B0604030504040204"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63058056"/>
                  </a:ext>
                </a:extLst>
              </a:tr>
              <a:tr h="191617">
                <a:tc>
                  <a:txBody>
                    <a:bodyPr/>
                    <a:lstStyle/>
                    <a:p>
                      <a:pPr algn="ctr">
                        <a:lnSpc>
                          <a:spcPct val="100000"/>
                        </a:lnSpc>
                      </a:pPr>
                      <a:r>
                        <a:rPr kumimoji="1" lang="ja-JP" altLang="en-US" sz="900" dirty="0">
                          <a:latin typeface="Meiryo UI" panose="020B0604030504040204" pitchFamily="50" charset="-128"/>
                          <a:ea typeface="Meiryo UI" panose="020B0604030504040204" pitchFamily="50" charset="-128"/>
                        </a:rPr>
                        <a:t>府民の行動目標</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kumimoji="1" lang="ja-JP" altLang="en-US" sz="900" dirty="0">
                          <a:latin typeface="Meiryo UI" panose="020B0604030504040204" pitchFamily="50" charset="-128"/>
                          <a:ea typeface="Meiryo UI" panose="020B0604030504040204" pitchFamily="50" charset="-128"/>
                        </a:rPr>
                        <a:t>具体的な取組み</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kumimoji="1" lang="ja-JP" altLang="en-US" sz="900" dirty="0">
                          <a:latin typeface="Meiryo UI" panose="020B0604030504040204" pitchFamily="50" charset="-128"/>
                          <a:ea typeface="Meiryo UI" panose="020B0604030504040204" pitchFamily="50" charset="-128"/>
                        </a:rPr>
                        <a:t>取組みの目標（詳細別紙）</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31780843"/>
                  </a:ext>
                </a:extLst>
              </a:tr>
              <a:tr h="191617">
                <a:tc>
                  <a:txBody>
                    <a:bodyPr/>
                    <a:lstStyle/>
                    <a:p>
                      <a:pPr>
                        <a:lnSpc>
                          <a:spcPct val="100000"/>
                        </a:lnSpc>
                      </a:pPr>
                      <a:r>
                        <a:rPr kumimoji="1" lang="ja-JP" altLang="en-US" sz="900" dirty="0">
                          <a:latin typeface="Meiryo UI" panose="020B0604030504040204" pitchFamily="50" charset="-128"/>
                          <a:ea typeface="Meiryo UI" panose="020B0604030504040204" pitchFamily="50" charset="-128"/>
                        </a:rPr>
                        <a:t>▶多様な主体による食育推進運動の展開</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00000"/>
                        </a:lnSpc>
                      </a:pPr>
                      <a:r>
                        <a:rPr kumimoji="1" lang="ja-JP" altLang="en-US" sz="900" dirty="0">
                          <a:latin typeface="Meiryo UI" panose="020B0604030504040204" pitchFamily="50" charset="-128"/>
                          <a:ea typeface="Meiryo UI" panose="020B0604030504040204" pitchFamily="50" charset="-128"/>
                        </a:rPr>
                        <a:t>・食育を府民運動とする機運を高める取組み</a:t>
                      </a:r>
                      <a:endParaRPr kumimoji="1" lang="en-US" altLang="ja-JP" sz="900" dirty="0">
                        <a:latin typeface="Meiryo UI" panose="020B0604030504040204" pitchFamily="50" charset="-128"/>
                        <a:ea typeface="Meiryo UI" panose="020B0604030504040204" pitchFamily="50" charset="-128"/>
                      </a:endParaRPr>
                    </a:p>
                    <a:p>
                      <a:pPr>
                        <a:lnSpc>
                          <a:spcPct val="100000"/>
                        </a:lnSpc>
                      </a:pPr>
                      <a:r>
                        <a:rPr kumimoji="1" lang="ja-JP" altLang="en-US" sz="900" dirty="0">
                          <a:latin typeface="Meiryo UI" panose="020B0604030504040204" pitchFamily="50" charset="-128"/>
                          <a:ea typeface="Meiryo UI" panose="020B0604030504040204" pitchFamily="50" charset="-128"/>
                        </a:rPr>
                        <a:t>・「大阪府食育推進強化月間」及び「野菜バリバリ朝食モリモリ推進の日</a:t>
                      </a:r>
                      <a:r>
                        <a:rPr kumimoji="1" lang="ja-JP" altLang="en-US" sz="900">
                          <a:latin typeface="Meiryo UI" panose="020B0604030504040204" pitchFamily="50" charset="-128"/>
                          <a:ea typeface="Meiryo UI" panose="020B0604030504040204" pitchFamily="50" charset="-128"/>
                        </a:rPr>
                        <a:t>」</a:t>
                      </a:r>
                      <a:r>
                        <a:rPr kumimoji="1" lang="ja-JP" altLang="en-US" sz="900" smtClean="0">
                          <a:latin typeface="Meiryo UI" panose="020B0604030504040204" pitchFamily="50" charset="-128"/>
                          <a:ea typeface="Meiryo UI" panose="020B0604030504040204" pitchFamily="50" charset="-128"/>
                        </a:rPr>
                        <a:t>の</a:t>
                      </a:r>
                      <a:endParaRPr kumimoji="1" lang="en-US" altLang="ja-JP" sz="900" smtClean="0">
                        <a:latin typeface="Meiryo UI" panose="020B0604030504040204" pitchFamily="50" charset="-128"/>
                        <a:ea typeface="Meiryo UI" panose="020B0604030504040204" pitchFamily="50" charset="-128"/>
                      </a:endParaRPr>
                    </a:p>
                    <a:p>
                      <a:pPr>
                        <a:lnSpc>
                          <a:spcPct val="100000"/>
                        </a:lnSpc>
                      </a:pPr>
                      <a:r>
                        <a:rPr kumimoji="1" lang="ja-JP" altLang="en-US" sz="900" smtClean="0">
                          <a:latin typeface="Meiryo UI" panose="020B0604030504040204" pitchFamily="50" charset="-128"/>
                          <a:ea typeface="Meiryo UI" panose="020B0604030504040204" pitchFamily="50" charset="-128"/>
                        </a:rPr>
                        <a:t>　取組み</a:t>
                      </a:r>
                      <a:r>
                        <a:rPr kumimoji="1" lang="ja-JP" altLang="en-US" sz="900" dirty="0">
                          <a:latin typeface="Meiryo UI" panose="020B0604030504040204" pitchFamily="50" charset="-128"/>
                          <a:ea typeface="Meiryo UI" panose="020B0604030504040204" pitchFamily="50" charset="-128"/>
                        </a:rPr>
                        <a:t>の充実</a:t>
                      </a:r>
                      <a:endParaRPr kumimoji="1" lang="en-US" altLang="ja-JP" sz="900" dirty="0">
                        <a:latin typeface="Meiryo UI" panose="020B0604030504040204" pitchFamily="50" charset="-128"/>
                        <a:ea typeface="Meiryo UI" panose="020B0604030504040204" pitchFamily="50" charset="-128"/>
                      </a:endParaRPr>
                    </a:p>
                    <a:p>
                      <a:pPr>
                        <a:lnSpc>
                          <a:spcPct val="100000"/>
                        </a:lnSpc>
                      </a:pPr>
                      <a:r>
                        <a:rPr kumimoji="1" lang="ja-JP" altLang="en-US" sz="900" dirty="0">
                          <a:latin typeface="Meiryo UI" panose="020B0604030504040204" pitchFamily="50" charset="-128"/>
                          <a:ea typeface="Meiryo UI" panose="020B0604030504040204" pitchFamily="50" charset="-128"/>
                        </a:rPr>
                        <a:t>・市町村食育推進計画の策定促進と施策の推進</a:t>
                      </a:r>
                      <a:endParaRPr kumimoji="1" lang="en-US" altLang="ja-JP" sz="900" dirty="0">
                        <a:latin typeface="Meiryo UI" panose="020B0604030504040204" pitchFamily="50" charset="-128"/>
                        <a:ea typeface="Meiryo UI" panose="020B0604030504040204" pitchFamily="50" charset="-128"/>
                      </a:endParaRPr>
                    </a:p>
                    <a:p>
                      <a:pPr>
                        <a:lnSpc>
                          <a:spcPct val="100000"/>
                        </a:lnSpc>
                      </a:pPr>
                      <a:r>
                        <a:rPr kumimoji="1" lang="ja-JP" altLang="en-US" sz="900" dirty="0">
                          <a:latin typeface="Meiryo UI" panose="020B0604030504040204" pitchFamily="50" charset="-128"/>
                          <a:ea typeface="Meiryo UI" panose="020B0604030504040204" pitchFamily="50" charset="-128"/>
                        </a:rPr>
                        <a:t>・食に関するボランティア等が行う食育活動への支援</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0000"/>
                        </a:lnSpc>
                      </a:pPr>
                      <a:r>
                        <a:rPr kumimoji="1" lang="ja-JP" altLang="en-US" sz="900" dirty="0">
                          <a:latin typeface="Meiryo UI" panose="020B0604030504040204" pitchFamily="50" charset="-128"/>
                          <a:ea typeface="Meiryo UI" panose="020B0604030504040204" pitchFamily="50" charset="-128"/>
                        </a:rPr>
                        <a:t>・食育に関心を持っている府民の割合の増加</a:t>
                      </a:r>
                      <a:endParaRPr kumimoji="1" lang="en-US" altLang="ja-JP" sz="900" dirty="0">
                        <a:latin typeface="Meiryo UI" panose="020B0604030504040204" pitchFamily="50" charset="-128"/>
                        <a:ea typeface="Meiryo UI" panose="020B0604030504040204" pitchFamily="50" charset="-128"/>
                      </a:endParaRPr>
                    </a:p>
                    <a:p>
                      <a:pPr algn="l">
                        <a:lnSpc>
                          <a:spcPct val="100000"/>
                        </a:lnSpc>
                      </a:pPr>
                      <a:r>
                        <a:rPr kumimoji="1" lang="ja-JP" altLang="en-US" sz="900" dirty="0">
                          <a:latin typeface="Meiryo UI" panose="020B0604030504040204" pitchFamily="50" charset="-128"/>
                          <a:ea typeface="Meiryo UI" panose="020B0604030504040204" pitchFamily="50" charset="-128"/>
                        </a:rPr>
                        <a:t>・食育推進に携わるボランティアの増加</a:t>
                      </a:r>
                      <a:endParaRPr kumimoji="1" lang="en-US" altLang="ja-JP" sz="900" dirty="0">
                        <a:latin typeface="Meiryo UI" panose="020B0604030504040204" pitchFamily="50" charset="-128"/>
                        <a:ea typeface="Meiryo UI" panose="020B0604030504040204" pitchFamily="50" charset="-128"/>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547002"/>
                  </a:ext>
                </a:extLst>
              </a:tr>
              <a:tr h="132958">
                <a:tc>
                  <a:txBody>
                    <a:bodyPr/>
                    <a:lstStyle/>
                    <a:p>
                      <a:pPr>
                        <a:lnSpc>
                          <a:spcPct val="100000"/>
                        </a:lnSpc>
                      </a:pPr>
                      <a:r>
                        <a:rPr kumimoji="1" lang="ja-JP" altLang="en-US" sz="900" dirty="0">
                          <a:latin typeface="Meiryo UI" panose="020B0604030504040204" pitchFamily="50" charset="-128"/>
                          <a:ea typeface="Meiryo UI" panose="020B0604030504040204" pitchFamily="50" charset="-128"/>
                        </a:rPr>
                        <a:t>▶多様な主体が参画したネットワークの強化</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00000"/>
                        </a:lnSpc>
                      </a:pPr>
                      <a:endParaRPr kumimoji="1" lang="ja-JP" altLang="en-US" sz="900" dirty="0">
                        <a:latin typeface="Meiryo UI" panose="020B0604030504040204" pitchFamily="50" charset="-128"/>
                        <a:ea typeface="Meiryo UI" panose="020B0604030504040204" pitchFamily="50" charset="-128"/>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0000"/>
                        </a:lnSpc>
                      </a:pPr>
                      <a:endParaRPr kumimoji="1" lang="en-US" altLang="ja-JP" sz="900" dirty="0">
                        <a:latin typeface="Meiryo UI" panose="020B0604030504040204" pitchFamily="50" charset="-128"/>
                        <a:ea typeface="Meiryo UI" panose="020B0604030504040204" pitchFamily="50" charset="-128"/>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7587352"/>
                  </a:ext>
                </a:extLst>
              </a:tr>
            </a:tbl>
          </a:graphicData>
        </a:graphic>
      </p:graphicFrame>
      <p:sp>
        <p:nvSpPr>
          <p:cNvPr id="34" name="正方形/長方形 33">
            <a:extLst>
              <a:ext uri="{FF2B5EF4-FFF2-40B4-BE49-F238E27FC236}">
                <a16:creationId xmlns:a16="http://schemas.microsoft.com/office/drawing/2014/main" id="{1721B02D-8143-A14D-1558-99323ED61AFE}"/>
              </a:ext>
            </a:extLst>
          </p:cNvPr>
          <p:cNvSpPr/>
          <p:nvPr/>
        </p:nvSpPr>
        <p:spPr>
          <a:xfrm>
            <a:off x="109051" y="5038350"/>
            <a:ext cx="2160000" cy="180000"/>
          </a:xfrm>
          <a:prstGeom prst="rect">
            <a:avLst/>
          </a:prstGeom>
          <a:solidFill>
            <a:schemeClr val="accent1">
              <a:lumMod val="60000"/>
              <a:lumOff val="40000"/>
            </a:schemeClr>
          </a:solidFill>
          <a:ln w="3175">
            <a:solidFill>
              <a:schemeClr val="tx1"/>
            </a:solidFill>
            <a:prstDash val="solid"/>
          </a:ln>
        </p:spPr>
        <p:style>
          <a:lnRef idx="2">
            <a:schemeClr val="accent6"/>
          </a:lnRef>
          <a:fillRef idx="1">
            <a:schemeClr val="lt1"/>
          </a:fillRef>
          <a:effectRef idx="0">
            <a:schemeClr val="accent6"/>
          </a:effectRef>
          <a:fontRef idx="minor">
            <a:schemeClr val="dk1"/>
          </a:fontRef>
        </p:style>
        <p:txBody>
          <a:bodyPr wrap="square" lIns="0" tIns="0" rIns="0" bIns="0" rtlCol="0" anchor="ctr" anchorCtr="0">
            <a:normAutofit/>
          </a:bodyPr>
          <a:lstStyle/>
          <a:p>
            <a:r>
              <a:rPr lang="ja-JP" altLang="en-US" sz="900" b="1" dirty="0">
                <a:solidFill>
                  <a:schemeClr val="bg1"/>
                </a:solidFill>
                <a:latin typeface="Meiryo UI" panose="020B0604030504040204" pitchFamily="50" charset="-128"/>
                <a:ea typeface="Meiryo UI" panose="020B0604030504040204" pitchFamily="50" charset="-128"/>
              </a:rPr>
              <a:t>　</a:t>
            </a:r>
            <a:r>
              <a:rPr lang="ja-JP" altLang="en-US" sz="1000" b="1" dirty="0">
                <a:solidFill>
                  <a:sysClr val="windowText" lastClr="000000"/>
                </a:solidFill>
                <a:latin typeface="Meiryo UI" panose="020B0604030504040204" pitchFamily="50" charset="-128"/>
                <a:ea typeface="Meiryo UI" panose="020B0604030504040204" pitchFamily="50" charset="-128"/>
              </a:rPr>
              <a:t>第</a:t>
            </a:r>
            <a:r>
              <a:rPr lang="en-US" altLang="ja-JP" sz="1000" b="1" dirty="0">
                <a:solidFill>
                  <a:sysClr val="windowText" lastClr="000000"/>
                </a:solidFill>
                <a:latin typeface="Meiryo UI" panose="020B0604030504040204" pitchFamily="50" charset="-128"/>
                <a:ea typeface="Meiryo UI" panose="020B0604030504040204" pitchFamily="50" charset="-128"/>
              </a:rPr>
              <a:t>6</a:t>
            </a:r>
            <a:r>
              <a:rPr lang="ja-JP" altLang="en-US" sz="1000" b="1" dirty="0">
                <a:solidFill>
                  <a:sysClr val="windowText" lastClr="000000"/>
                </a:solidFill>
                <a:latin typeface="Meiryo UI" panose="020B0604030504040204" pitchFamily="50" charset="-128"/>
                <a:ea typeface="Meiryo UI" panose="020B0604030504040204" pitchFamily="50" charset="-128"/>
              </a:rPr>
              <a:t>章　</a:t>
            </a:r>
            <a:r>
              <a:rPr lang="ja-JP" altLang="en-US" sz="1000" dirty="0">
                <a:solidFill>
                  <a:sysClr val="windowText" lastClr="000000"/>
                </a:solidFill>
                <a:latin typeface="Meiryo UI" panose="020B0604030504040204" pitchFamily="50" charset="-128"/>
                <a:ea typeface="Meiryo UI" panose="020B0604030504040204" pitchFamily="50" charset="-128"/>
              </a:rPr>
              <a:t>計画の推進体制</a:t>
            </a:r>
            <a:endParaRPr kumimoji="1" lang="ja-JP" altLang="en-US" sz="800" dirty="0">
              <a:solidFill>
                <a:sysClr val="windowText" lastClr="000000"/>
              </a:solidFill>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45389EFC-6F27-77B1-1F4C-A0E2B880EC98}"/>
              </a:ext>
            </a:extLst>
          </p:cNvPr>
          <p:cNvSpPr/>
          <p:nvPr/>
        </p:nvSpPr>
        <p:spPr>
          <a:xfrm>
            <a:off x="109050" y="5211875"/>
            <a:ext cx="9647999" cy="1224000"/>
          </a:xfrm>
          <a:prstGeom prst="rect">
            <a:avLst/>
          </a:prstGeom>
          <a:ln w="3175">
            <a:solidFill>
              <a:schemeClr val="tx1"/>
            </a:solidFill>
            <a:prstDash val="solid"/>
          </a:ln>
        </p:spPr>
        <p:style>
          <a:lnRef idx="2">
            <a:schemeClr val="accent6"/>
          </a:lnRef>
          <a:fillRef idx="1">
            <a:schemeClr val="lt1"/>
          </a:fillRef>
          <a:effectRef idx="0">
            <a:schemeClr val="accent6"/>
          </a:effectRef>
          <a:fontRef idx="minor">
            <a:schemeClr val="dk1"/>
          </a:fontRef>
        </p:style>
        <p:txBody>
          <a:bodyPr wrap="square" lIns="72000" tIns="72000" rIns="72000" bIns="72000" rtlCol="0" anchor="t" anchorCtr="0">
            <a:noAutofit/>
          </a:bodyPr>
          <a:lstStyle/>
          <a:p>
            <a:pPr>
              <a:lnSpc>
                <a:spcPct val="150000"/>
              </a:lnSpc>
            </a:pPr>
            <a:r>
              <a:rPr lang="ja-JP" altLang="en-US" sz="900" b="1" dirty="0">
                <a:solidFill>
                  <a:prstClr val="black"/>
                </a:solidFill>
                <a:latin typeface="Meiryo UI" panose="020B0604030504040204" pitchFamily="50" charset="-128"/>
                <a:ea typeface="Meiryo UI" panose="020B0604030504040204" pitchFamily="50" charset="-128"/>
              </a:rPr>
              <a:t>１　計画の推進体制</a:t>
            </a:r>
            <a:endParaRPr lang="en-US" altLang="ja-JP" sz="900" b="1" dirty="0">
              <a:solidFill>
                <a:prstClr val="black"/>
              </a:solidFill>
              <a:latin typeface="Meiryo UI" panose="020B0604030504040204" pitchFamily="50" charset="-128"/>
              <a:ea typeface="Meiryo UI" panose="020B0604030504040204" pitchFamily="50" charset="-128"/>
            </a:endParaRPr>
          </a:p>
          <a:p>
            <a:r>
              <a:rPr lang="ja-JP" altLang="en-US" sz="900" b="1" dirty="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オール大阪の推進体制</a:t>
            </a:r>
            <a:r>
              <a:rPr lang="en-US" altLang="ja-JP" sz="900" dirty="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庁内の推進体制</a:t>
            </a:r>
            <a:r>
              <a:rPr lang="en-US" altLang="ja-JP" sz="900" dirty="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地域における推進体制</a:t>
            </a:r>
            <a:endParaRPr lang="en-US" altLang="ja-JP" sz="900"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sz="900" b="1" dirty="0">
                <a:solidFill>
                  <a:prstClr val="black"/>
                </a:solidFill>
                <a:latin typeface="Meiryo UI" panose="020B0604030504040204" pitchFamily="50" charset="-128"/>
                <a:ea typeface="Meiryo UI" panose="020B0604030504040204" pitchFamily="50" charset="-128"/>
              </a:rPr>
              <a:t>２　進捗管理</a:t>
            </a:r>
            <a:endParaRPr lang="en-US" altLang="ja-JP" sz="900" b="1"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sz="900" b="1" dirty="0">
                <a:solidFill>
                  <a:prstClr val="black"/>
                </a:solidFill>
                <a:latin typeface="Meiryo UI" panose="020B0604030504040204" pitchFamily="50" charset="-128"/>
                <a:ea typeface="Meiryo UI" panose="020B0604030504040204" pitchFamily="50" charset="-128"/>
              </a:rPr>
              <a:t>３　計画を推進する各主体</a:t>
            </a:r>
            <a:r>
              <a:rPr lang="ja-JP" altLang="en-US" sz="900" b="1">
                <a:solidFill>
                  <a:prstClr val="black"/>
                </a:solidFill>
                <a:latin typeface="Meiryo UI" panose="020B0604030504040204" pitchFamily="50" charset="-128"/>
                <a:ea typeface="Meiryo UI" panose="020B0604030504040204" pitchFamily="50" charset="-128"/>
              </a:rPr>
              <a:t>の</a:t>
            </a:r>
            <a:r>
              <a:rPr lang="ja-JP" altLang="en-US" sz="900" b="1" smtClean="0">
                <a:solidFill>
                  <a:prstClr val="black"/>
                </a:solidFill>
                <a:latin typeface="Meiryo UI" panose="020B0604030504040204" pitchFamily="50" charset="-128"/>
                <a:ea typeface="Meiryo UI" panose="020B0604030504040204" pitchFamily="50" charset="-128"/>
              </a:rPr>
              <a:t>役割</a:t>
            </a:r>
            <a:endParaRPr lang="en-US" altLang="ja-JP" sz="900" b="1" smtClean="0">
              <a:solidFill>
                <a:prstClr val="black"/>
              </a:solidFill>
              <a:latin typeface="Meiryo UI" panose="020B0604030504040204" pitchFamily="50" charset="-128"/>
              <a:ea typeface="Meiryo UI" panose="020B0604030504040204" pitchFamily="50" charset="-128"/>
            </a:endParaRPr>
          </a:p>
          <a:p>
            <a:r>
              <a:rPr lang="ja-JP" altLang="en-US" sz="900" b="1">
                <a:solidFill>
                  <a:prstClr val="black"/>
                </a:solidFill>
                <a:latin typeface="Meiryo UI" panose="020B0604030504040204" pitchFamily="50" charset="-128"/>
                <a:ea typeface="Meiryo UI" panose="020B0604030504040204" pitchFamily="50" charset="-128"/>
              </a:rPr>
              <a:t>　</a:t>
            </a:r>
            <a:r>
              <a:rPr lang="ja-JP" altLang="en-US" sz="900" b="1" smtClean="0">
                <a:solidFill>
                  <a:prstClr val="black"/>
                </a:solidFill>
                <a:latin typeface="Meiryo UI" panose="020B0604030504040204" pitchFamily="50" charset="-128"/>
                <a:ea typeface="Meiryo UI" panose="020B0604030504040204" pitchFamily="50" charset="-128"/>
              </a:rPr>
              <a:t>　　</a:t>
            </a:r>
            <a:r>
              <a:rPr lang="ja-JP" altLang="en-US" sz="900" smtClean="0">
                <a:solidFill>
                  <a:prstClr val="black"/>
                </a:solidFill>
                <a:latin typeface="Meiryo UI" panose="020B0604030504040204" pitchFamily="50" charset="-128"/>
                <a:ea typeface="Meiryo UI" panose="020B0604030504040204" pitchFamily="50" charset="-128"/>
              </a:rPr>
              <a:t>府民</a:t>
            </a:r>
            <a:r>
              <a:rPr lang="en-US" altLang="ja-JP" sz="900" smtClean="0">
                <a:solidFill>
                  <a:prstClr val="black"/>
                </a:solidFill>
                <a:latin typeface="Meiryo UI" panose="020B0604030504040204" pitchFamily="50" charset="-128"/>
                <a:ea typeface="Meiryo UI" panose="020B0604030504040204" pitchFamily="50" charset="-128"/>
              </a:rPr>
              <a:t>/</a:t>
            </a:r>
            <a:r>
              <a:rPr lang="ja-JP" altLang="en-US" sz="900" smtClean="0">
                <a:solidFill>
                  <a:prstClr val="black"/>
                </a:solidFill>
                <a:latin typeface="Meiryo UI" panose="020B0604030504040204" pitchFamily="50" charset="-128"/>
                <a:ea typeface="Meiryo UI" panose="020B0604030504040204" pitchFamily="50" charset="-128"/>
              </a:rPr>
              <a:t>大阪府</a:t>
            </a:r>
            <a:r>
              <a:rPr lang="en-US" altLang="ja-JP" sz="900" smtClean="0">
                <a:solidFill>
                  <a:prstClr val="black"/>
                </a:solidFill>
                <a:latin typeface="Meiryo UI" panose="020B0604030504040204" pitchFamily="50" charset="-128"/>
                <a:ea typeface="Meiryo UI" panose="020B0604030504040204" pitchFamily="50" charset="-128"/>
              </a:rPr>
              <a:t>/</a:t>
            </a:r>
            <a:r>
              <a:rPr lang="ja-JP" altLang="en-US" sz="900" smtClean="0">
                <a:solidFill>
                  <a:prstClr val="black"/>
                </a:solidFill>
                <a:latin typeface="Meiryo UI" panose="020B0604030504040204" pitchFamily="50" charset="-128"/>
                <a:ea typeface="Meiryo UI" panose="020B0604030504040204" pitchFamily="50" charset="-128"/>
              </a:rPr>
              <a:t>市町村</a:t>
            </a:r>
            <a:r>
              <a:rPr lang="en-US" altLang="ja-JP" sz="900" smtClean="0">
                <a:solidFill>
                  <a:prstClr val="black"/>
                </a:solidFill>
                <a:latin typeface="Meiryo UI" panose="020B0604030504040204" pitchFamily="50" charset="-128"/>
                <a:ea typeface="Meiryo UI" panose="020B0604030504040204" pitchFamily="50" charset="-128"/>
              </a:rPr>
              <a:t>/</a:t>
            </a:r>
            <a:r>
              <a:rPr lang="ja-JP" altLang="en-US" sz="900" smtClean="0">
                <a:solidFill>
                  <a:prstClr val="black"/>
                </a:solidFill>
                <a:latin typeface="Meiryo UI" panose="020B0604030504040204" pitchFamily="50" charset="-128"/>
                <a:ea typeface="Meiryo UI" panose="020B0604030504040204" pitchFamily="50" charset="-128"/>
              </a:rPr>
              <a:t>保育・教育関係者</a:t>
            </a:r>
            <a:r>
              <a:rPr lang="en-US" altLang="ja-JP" sz="900" smtClean="0">
                <a:solidFill>
                  <a:prstClr val="black"/>
                </a:solidFill>
                <a:latin typeface="Meiryo UI" panose="020B0604030504040204" pitchFamily="50" charset="-128"/>
                <a:ea typeface="Meiryo UI" panose="020B0604030504040204" pitchFamily="50" charset="-128"/>
              </a:rPr>
              <a:t>/</a:t>
            </a:r>
            <a:r>
              <a:rPr lang="ja-JP" altLang="en-US" sz="900" smtClean="0">
                <a:solidFill>
                  <a:prstClr val="black"/>
                </a:solidFill>
                <a:latin typeface="Meiryo UI" panose="020B0604030504040204" pitchFamily="50" charset="-128"/>
                <a:ea typeface="Meiryo UI" panose="020B0604030504040204" pitchFamily="50" charset="-128"/>
              </a:rPr>
              <a:t>職場</a:t>
            </a:r>
            <a:r>
              <a:rPr lang="en-US" altLang="ja-JP" sz="900" smtClean="0">
                <a:solidFill>
                  <a:prstClr val="black"/>
                </a:solidFill>
                <a:latin typeface="Meiryo UI" panose="020B0604030504040204" pitchFamily="50" charset="-128"/>
                <a:ea typeface="Meiryo UI" panose="020B0604030504040204" pitchFamily="50" charset="-128"/>
              </a:rPr>
              <a:t>/</a:t>
            </a:r>
            <a:r>
              <a:rPr lang="ja-JP" altLang="en-US" sz="900" smtClean="0">
                <a:solidFill>
                  <a:prstClr val="black"/>
                </a:solidFill>
                <a:latin typeface="Meiryo UI" panose="020B0604030504040204" pitchFamily="50" charset="-128"/>
                <a:ea typeface="Meiryo UI" panose="020B0604030504040204" pitchFamily="50" charset="-128"/>
              </a:rPr>
              <a:t>保健医療関係団体</a:t>
            </a:r>
            <a:r>
              <a:rPr lang="en-US" altLang="ja-JP" sz="900" smtClean="0">
                <a:solidFill>
                  <a:prstClr val="black"/>
                </a:solidFill>
                <a:latin typeface="Meiryo UI" panose="020B0604030504040204" pitchFamily="50" charset="-128"/>
                <a:ea typeface="Meiryo UI" panose="020B0604030504040204" pitchFamily="50" charset="-128"/>
              </a:rPr>
              <a:t>/</a:t>
            </a:r>
            <a:r>
              <a:rPr lang="ja-JP" altLang="en-US" sz="900" smtClean="0">
                <a:solidFill>
                  <a:prstClr val="black"/>
                </a:solidFill>
                <a:latin typeface="Meiryo UI" panose="020B0604030504040204" pitchFamily="50" charset="-128"/>
                <a:ea typeface="Meiryo UI" panose="020B0604030504040204" pitchFamily="50" charset="-128"/>
              </a:rPr>
              <a:t>食品関連事業者等</a:t>
            </a:r>
            <a:r>
              <a:rPr lang="en-US" altLang="ja-JP" sz="900" smtClean="0">
                <a:solidFill>
                  <a:prstClr val="black"/>
                </a:solidFill>
                <a:latin typeface="Meiryo UI" panose="020B0604030504040204" pitchFamily="50" charset="-128"/>
                <a:ea typeface="Meiryo UI" panose="020B0604030504040204" pitchFamily="50" charset="-128"/>
              </a:rPr>
              <a:t>/</a:t>
            </a:r>
            <a:r>
              <a:rPr lang="ja-JP" altLang="en-US" sz="900" smtClean="0">
                <a:solidFill>
                  <a:prstClr val="black"/>
                </a:solidFill>
                <a:latin typeface="Meiryo UI" panose="020B0604030504040204" pitchFamily="50" charset="-128"/>
                <a:ea typeface="Meiryo UI" panose="020B0604030504040204" pitchFamily="50" charset="-128"/>
              </a:rPr>
              <a:t>生産者</a:t>
            </a:r>
            <a:r>
              <a:rPr lang="en-US" altLang="ja-JP" sz="900" smtClean="0">
                <a:solidFill>
                  <a:prstClr val="black"/>
                </a:solidFill>
                <a:latin typeface="Meiryo UI" panose="020B0604030504040204" pitchFamily="50" charset="-128"/>
                <a:ea typeface="Meiryo UI" panose="020B0604030504040204" pitchFamily="50" charset="-128"/>
              </a:rPr>
              <a:t>/</a:t>
            </a:r>
            <a:r>
              <a:rPr lang="ja-JP" altLang="en-US" sz="900" smtClean="0">
                <a:solidFill>
                  <a:prstClr val="black"/>
                </a:solidFill>
                <a:latin typeface="Meiryo UI" panose="020B0604030504040204" pitchFamily="50" charset="-128"/>
                <a:ea typeface="Meiryo UI" panose="020B0604030504040204" pitchFamily="50" charset="-128"/>
              </a:rPr>
              <a:t>地域組織・ボランティア団体・</a:t>
            </a:r>
            <a:r>
              <a:rPr lang="en-US" altLang="ja-JP" sz="900" smtClean="0">
                <a:solidFill>
                  <a:prstClr val="black"/>
                </a:solidFill>
                <a:latin typeface="Meiryo UI" panose="020B0604030504040204" pitchFamily="50" charset="-128"/>
                <a:ea typeface="Meiryo UI" panose="020B0604030504040204" pitchFamily="50" charset="-128"/>
              </a:rPr>
              <a:t>NPO</a:t>
            </a:r>
            <a:r>
              <a:rPr lang="ja-JP" altLang="en-US" sz="900" smtClean="0">
                <a:solidFill>
                  <a:prstClr val="black"/>
                </a:solidFill>
                <a:latin typeface="Meiryo UI" panose="020B0604030504040204" pitchFamily="50" charset="-128"/>
                <a:ea typeface="Meiryo UI" panose="020B0604030504040204" pitchFamily="50" charset="-128"/>
              </a:rPr>
              <a:t>法人等</a:t>
            </a:r>
            <a:endParaRPr lang="en-US" altLang="ja-JP" sz="900">
              <a:solidFill>
                <a:prstClr val="black"/>
              </a:solidFill>
              <a:latin typeface="Meiryo UI" panose="020B0604030504040204" pitchFamily="50" charset="-128"/>
              <a:ea typeface="Meiryo UI" panose="020B0604030504040204" pitchFamily="50" charset="-128"/>
            </a:endParaRPr>
          </a:p>
          <a:p>
            <a:r>
              <a:rPr kumimoji="1" lang="ja-JP" altLang="en-US" sz="900" smtClean="0">
                <a:solidFill>
                  <a:prstClr val="black"/>
                </a:solidFill>
                <a:latin typeface="Meiryo UI" panose="020B0604030504040204" pitchFamily="50" charset="-128"/>
                <a:ea typeface="Meiryo UI" panose="020B0604030504040204" pitchFamily="50" charset="-128"/>
              </a:rPr>
              <a:t>　　　大阪府食育推進ネットワーク会議</a:t>
            </a:r>
            <a:r>
              <a:rPr kumimoji="1" lang="en-US" altLang="ja-JP" sz="900" smtClean="0">
                <a:solidFill>
                  <a:prstClr val="black"/>
                </a:solidFill>
                <a:latin typeface="Meiryo UI" panose="020B0604030504040204" pitchFamily="50" charset="-128"/>
                <a:ea typeface="Meiryo UI" panose="020B0604030504040204" pitchFamily="50" charset="-128"/>
              </a:rPr>
              <a:t>/</a:t>
            </a:r>
            <a:r>
              <a:rPr kumimoji="1" lang="ja-JP" altLang="en-US" sz="900" smtClean="0">
                <a:solidFill>
                  <a:prstClr val="black"/>
                </a:solidFill>
                <a:latin typeface="Meiryo UI" panose="020B0604030504040204" pitchFamily="50" charset="-128"/>
                <a:ea typeface="Meiryo UI" panose="020B0604030504040204" pitchFamily="50" charset="-128"/>
              </a:rPr>
              <a:t>家庭</a:t>
            </a:r>
            <a:endParaRPr kumimoji="1" lang="en-US" altLang="ja-JP" sz="900" dirty="0">
              <a:solidFill>
                <a:prstClr val="black"/>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BAA0894D-CDD6-ABEA-AC5E-E686A52091DE}"/>
              </a:ext>
            </a:extLst>
          </p:cNvPr>
          <p:cNvSpPr txBox="1"/>
          <p:nvPr/>
        </p:nvSpPr>
        <p:spPr>
          <a:xfrm>
            <a:off x="7704000" y="6480000"/>
            <a:ext cx="2182830" cy="230832"/>
          </a:xfrm>
          <a:prstGeom prst="rect">
            <a:avLst/>
          </a:prstGeom>
          <a:noFill/>
        </p:spPr>
        <p:txBody>
          <a:bodyPr wrap="square" rtlCol="0">
            <a:spAutoFit/>
          </a:bodyPr>
          <a:lstStyle/>
          <a:p>
            <a:r>
              <a:rPr lang="ja-JP" altLang="en-US" sz="900" u="sng" dirty="0">
                <a:latin typeface="Meiryo UI" panose="020B0604030504040204" pitchFamily="50" charset="-128"/>
                <a:ea typeface="Meiryo UI" panose="020B0604030504040204" pitchFamily="50" charset="-128"/>
              </a:rPr>
              <a:t>下線部</a:t>
            </a:r>
            <a:r>
              <a:rPr lang="ja-JP" altLang="en-US" sz="900" dirty="0">
                <a:latin typeface="Meiryo UI" panose="020B0604030504040204" pitchFamily="50" charset="-128"/>
                <a:ea typeface="Meiryo UI" panose="020B0604030504040204" pitchFamily="50" charset="-128"/>
              </a:rPr>
              <a:t>が</a:t>
            </a:r>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次計画</a:t>
            </a:r>
            <a:r>
              <a:rPr lang="ja-JP" altLang="en-US" sz="900">
                <a:latin typeface="Meiryo UI" panose="020B0604030504040204" pitchFamily="50" charset="-128"/>
                <a:ea typeface="Meiryo UI" panose="020B0604030504040204" pitchFamily="50" charset="-128"/>
              </a:rPr>
              <a:t>から</a:t>
            </a:r>
            <a:r>
              <a:rPr lang="ja-JP" altLang="en-US" sz="900" smtClean="0">
                <a:latin typeface="Meiryo UI" panose="020B0604030504040204" pitchFamily="50" charset="-128"/>
                <a:ea typeface="Meiryo UI" panose="020B0604030504040204" pitchFamily="50" charset="-128"/>
              </a:rPr>
              <a:t>の主な変更</a:t>
            </a:r>
            <a:r>
              <a:rPr lang="ja-JP" altLang="en-US" sz="900" dirty="0">
                <a:latin typeface="Meiryo UI" panose="020B0604030504040204" pitchFamily="50" charset="-128"/>
                <a:ea typeface="Meiryo UI" panose="020B0604030504040204" pitchFamily="50" charset="-128"/>
              </a:rPr>
              <a:t>箇所</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2154351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175">
          <a:solidFill>
            <a:schemeClr val="tx1"/>
          </a:solidFill>
          <a:prstDash val="solid"/>
        </a:ln>
      </a:spPr>
      <a:bodyPr wrap="square" rtlCol="0" anchor="t" anchorCtr="0">
        <a:noAutofit/>
      </a:bodyPr>
      <a:lstStyle>
        <a:defPPr>
          <a:defRPr sz="1200" dirty="0" smtClean="0">
            <a:solidFill>
              <a:prstClr val="black"/>
            </a:solidFill>
            <a:latin typeface="ＭＳ Ｐゴシック" panose="020B0600070205080204" pitchFamily="50" charset="-128"/>
            <a:ea typeface="ＭＳ Ｐゴシック" panose="020B0600070205080204" pitchFamily="50" charset="-128"/>
          </a:defRPr>
        </a:defPPr>
      </a:lstStyle>
      <a:style>
        <a:lnRef idx="2">
          <a:schemeClr val="accent6"/>
        </a:lnRef>
        <a:fillRef idx="1">
          <a:schemeClr val="lt1"/>
        </a:fillRef>
        <a:effectRef idx="0">
          <a:schemeClr val="accent6"/>
        </a:effectRef>
        <a:fontRef idx="minor">
          <a:schemeClr val="dk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2182</Words>
  <Application>Microsoft Office PowerPoint</Application>
  <PresentationFormat>A4 210 x 297 mm</PresentationFormat>
  <Paragraphs>223</Paragraphs>
  <Slides>5</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vt:i4>
      </vt:variant>
    </vt:vector>
  </HeadingPairs>
  <TitlesOfParts>
    <vt:vector size="12" baseType="lpstr">
      <vt:lpstr>Meiryo UI</vt:lpstr>
      <vt:lpstr>ＭＳ Ｐゴシック</vt:lpstr>
      <vt:lpstr>游明朝</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2023-08-31T02:15:45Z</dcterms:created>
  <dcterms:modified xsi:type="dcterms:W3CDTF">2023-08-31T02:15:55Z</dcterms:modified>
</cp:coreProperties>
</file>