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handoutMasterIdLst>
    <p:handoutMasterId r:id="rId18"/>
  </p:handoutMasterIdLst>
  <p:sldIdLst>
    <p:sldId id="324" r:id="rId2"/>
    <p:sldId id="314" r:id="rId3"/>
    <p:sldId id="289" r:id="rId4"/>
    <p:sldId id="269" r:id="rId5"/>
    <p:sldId id="291" r:id="rId6"/>
    <p:sldId id="325" r:id="rId7"/>
    <p:sldId id="328" r:id="rId8"/>
    <p:sldId id="294" r:id="rId9"/>
    <p:sldId id="304" r:id="rId10"/>
    <p:sldId id="296" r:id="rId11"/>
    <p:sldId id="329" r:id="rId12"/>
    <p:sldId id="330" r:id="rId13"/>
    <p:sldId id="300" r:id="rId14"/>
    <p:sldId id="317" r:id="rId15"/>
    <p:sldId id="301" r:id="rId1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49" autoAdjust="0"/>
    <p:restoredTop sz="94660"/>
  </p:normalViewPr>
  <p:slideViewPr>
    <p:cSldViewPr snapToGrid="0">
      <p:cViewPr varScale="1">
        <p:scale>
          <a:sx n="96" d="100"/>
          <a:sy n="96" d="100"/>
        </p:scale>
        <p:origin x="869" y="7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483D6F3-1AA9-467D-A994-C1DF717CD769}" type="datetimeFigureOut">
              <a:rPr kumimoji="1" lang="ja-JP" altLang="en-US" smtClean="0"/>
              <a:t>2024/3/15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FEBAAD8-047F-4132-80C9-1D1B1FE3D077}" type="slidenum">
              <a:rPr kumimoji="1" lang="ja-JP" altLang="en-US" smtClean="0"/>
              <a:t>‹#›</a:t>
            </a:fld>
            <a:endParaRPr kumimoji="1" lang="ja-JP" altLang="en-US"/>
          </a:p>
        </p:txBody>
      </p:sp>
    </p:spTree>
    <p:extLst>
      <p:ext uri="{BB962C8B-B14F-4D97-AF65-F5344CB8AC3E}">
        <p14:creationId xmlns:p14="http://schemas.microsoft.com/office/powerpoint/2010/main" val="1130745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2024/3/15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487987"/>
            <a:ext cx="9906000" cy="1224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a:solidFill>
                  <a:schemeClr val="tx1"/>
                </a:solidFill>
                <a:latin typeface="Meiryo UI" panose="020B0604030504040204" pitchFamily="50" charset="-128"/>
                <a:ea typeface="Meiryo UI" panose="020B0604030504040204" pitchFamily="50" charset="-128"/>
              </a:rPr>
              <a:t>第</a:t>
            </a:r>
            <a:r>
              <a:rPr kumimoji="1" lang="en-US" altLang="ja-JP" sz="2400" b="1" dirty="0">
                <a:solidFill>
                  <a:schemeClr val="tx1"/>
                </a:solidFill>
                <a:latin typeface="Meiryo UI" panose="020B0604030504040204" pitchFamily="50" charset="-128"/>
                <a:ea typeface="Meiryo UI" panose="020B0604030504040204" pitchFamily="50" charset="-128"/>
              </a:rPr>
              <a:t>3</a:t>
            </a:r>
            <a:r>
              <a:rPr kumimoji="1" lang="ja-JP" altLang="en-US" sz="2400" b="1" dirty="0">
                <a:solidFill>
                  <a:schemeClr val="tx1"/>
                </a:solidFill>
                <a:latin typeface="Meiryo UI" panose="020B0604030504040204" pitchFamily="50" charset="-128"/>
                <a:ea typeface="Meiryo UI" panose="020B0604030504040204" pitchFamily="50" charset="-128"/>
              </a:rPr>
              <a:t>次</a:t>
            </a:r>
            <a:r>
              <a:rPr kumimoji="1" lang="zh-TW" altLang="en-US" sz="2400" b="1" dirty="0">
                <a:solidFill>
                  <a:schemeClr val="tx1"/>
                </a:solidFill>
                <a:latin typeface="Meiryo UI" panose="020B0604030504040204" pitchFamily="50" charset="-128"/>
                <a:ea typeface="Meiryo UI" panose="020B0604030504040204" pitchFamily="50" charset="-128"/>
              </a:rPr>
              <a:t>大阪府</a:t>
            </a:r>
            <a:r>
              <a:rPr kumimoji="1" lang="ja-JP" altLang="en-US" sz="2400" b="1" dirty="0">
                <a:solidFill>
                  <a:schemeClr val="tx1"/>
                </a:solidFill>
                <a:latin typeface="Meiryo UI" panose="020B0604030504040204" pitchFamily="50" charset="-128"/>
                <a:ea typeface="Meiryo UI" panose="020B0604030504040204" pitchFamily="50" charset="-128"/>
              </a:rPr>
              <a:t>食育推進計画 </a:t>
            </a:r>
            <a:endParaRPr kumimoji="1" lang="en-US" altLang="ja-JP" sz="2400" b="1" dirty="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a:solidFill>
                  <a:schemeClr val="tx1"/>
                </a:solidFill>
                <a:latin typeface="Meiryo UI" panose="020B0604030504040204" pitchFamily="50" charset="-128"/>
                <a:ea typeface="Meiryo UI" panose="020B0604030504040204" pitchFamily="50" charset="-128"/>
              </a:rPr>
              <a:t>令和</a:t>
            </a:r>
            <a:r>
              <a:rPr kumimoji="1" lang="en-US" altLang="ja-JP" sz="2400" b="1" dirty="0">
                <a:solidFill>
                  <a:schemeClr val="tx1"/>
                </a:solidFill>
                <a:latin typeface="Meiryo UI" panose="020B0604030504040204" pitchFamily="50" charset="-128"/>
                <a:ea typeface="Meiryo UI" panose="020B0604030504040204" pitchFamily="50" charset="-128"/>
              </a:rPr>
              <a:t>5</a:t>
            </a:r>
            <a:r>
              <a:rPr kumimoji="1" lang="zh-TW" altLang="en-US" sz="2400" b="1" dirty="0">
                <a:solidFill>
                  <a:schemeClr val="tx1"/>
                </a:solidFill>
                <a:latin typeface="Meiryo UI" panose="020B0604030504040204" pitchFamily="50" charset="-128"/>
                <a:ea typeface="Meiryo UI" panose="020B0604030504040204" pitchFamily="50" charset="-128"/>
              </a:rPr>
              <a:t>年度</a:t>
            </a:r>
            <a:r>
              <a:rPr kumimoji="1" lang="en-US" altLang="zh-TW" sz="2400" b="1" dirty="0">
                <a:solidFill>
                  <a:schemeClr val="tx1"/>
                </a:solidFill>
                <a:latin typeface="Meiryo UI" panose="020B0604030504040204" pitchFamily="50" charset="-128"/>
                <a:ea typeface="Meiryo UI" panose="020B0604030504040204" pitchFamily="50" charset="-128"/>
              </a:rPr>
              <a:t>PDCA</a:t>
            </a:r>
            <a:r>
              <a:rPr kumimoji="1" lang="zh-TW" altLang="en-US" sz="2400" b="1" dirty="0">
                <a:solidFill>
                  <a:schemeClr val="tx1"/>
                </a:solidFill>
                <a:latin typeface="Meiryo UI" panose="020B0604030504040204" pitchFamily="50" charset="-128"/>
                <a:ea typeface="Meiryo UI" panose="020B0604030504040204" pitchFamily="50" charset="-128"/>
              </a:rPr>
              <a:t>進捗管理票（案）</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068600"/>
            <a:ext cx="9288000" cy="288000"/>
          </a:xfrm>
          <a:prstGeom prst="rect">
            <a:avLst/>
          </a:prstGeom>
        </p:spPr>
        <p:txBody>
          <a:bodyPr wrap="square" lIns="36000" tIns="72000" rIns="36000" bIns="36000">
            <a:noAutofit/>
          </a:bodyPr>
          <a:lstStyle/>
          <a:p>
            <a:pPr algn="ctr"/>
            <a:r>
              <a:rPr lang="ja-JP" altLang="en-US" sz="2000" b="1" dirty="0">
                <a:latin typeface="Meiryo UI" panose="020B0604030504040204" pitchFamily="50" charset="-128"/>
                <a:ea typeface="Meiryo UI" panose="020B0604030504040204" pitchFamily="50" charset="-128"/>
              </a:rPr>
              <a:t>大阪府健康医療部健康推進室健康づくり課</a:t>
            </a:r>
            <a:endParaRPr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rot="5400000">
            <a:off x="8877000" y="5924600"/>
            <a:ext cx="1152000" cy="288000"/>
          </a:xfrm>
          <a:prstGeom prst="rect">
            <a:avLst/>
          </a:prstGeom>
          <a:noFill/>
          <a:ln>
            <a:solidFill>
              <a:schemeClr val="tx1"/>
            </a:solidFill>
          </a:ln>
        </p:spPr>
        <p:txBody>
          <a:bodyPr wrap="square" rtlCol="0">
            <a:spAutoFit/>
          </a:bodyPr>
          <a:lstStyle/>
          <a:p>
            <a:pPr algn="ctr"/>
            <a:r>
              <a:rPr kumimoji="1" lang="ja-JP" altLang="en-US" sz="1200">
                <a:latin typeface="Meiryo UI" panose="020B0604030504040204" pitchFamily="50" charset="-128"/>
                <a:ea typeface="Meiryo UI" panose="020B0604030504040204" pitchFamily="50" charset="-128"/>
              </a:rPr>
              <a:t>資料１</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3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13995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a:solidFill>
                  <a:schemeClr val="bg1"/>
                </a:solidFill>
                <a:latin typeface="游ゴシック" panose="020B0400000000000000" pitchFamily="50" charset="-128"/>
                <a:ea typeface="游ゴシック" panose="020B0400000000000000" pitchFamily="50" charset="-128"/>
              </a:rPr>
              <a:t>生産から消費までを通した食育の推進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45</a:t>
            </a: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2522415962"/>
              </p:ext>
            </p:extLst>
          </p:nvPr>
        </p:nvGraphicFramePr>
        <p:xfrm>
          <a:off x="633000" y="1414045"/>
          <a:ext cx="8640000" cy="1766975"/>
        </p:xfrm>
        <a:graphic>
          <a:graphicData uri="http://schemas.openxmlformats.org/drawingml/2006/table">
            <a:tbl>
              <a:tblPr firstRow="1" firstCol="1" bandRow="1"/>
              <a:tblGrid>
                <a:gridCol w="538037">
                  <a:extLst>
                    <a:ext uri="{9D8B030D-6E8A-4147-A177-3AD203B41FA5}">
                      <a16:colId xmlns:a16="http://schemas.microsoft.com/office/drawing/2014/main" val="2164378908"/>
                    </a:ext>
                  </a:extLst>
                </a:gridCol>
                <a:gridCol w="1432816">
                  <a:extLst>
                    <a:ext uri="{9D8B030D-6E8A-4147-A177-3AD203B41FA5}">
                      <a16:colId xmlns:a16="http://schemas.microsoft.com/office/drawing/2014/main" val="792606200"/>
                    </a:ext>
                  </a:extLst>
                </a:gridCol>
                <a:gridCol w="2130310">
                  <a:extLst>
                    <a:ext uri="{9D8B030D-6E8A-4147-A177-3AD203B41FA5}">
                      <a16:colId xmlns:a16="http://schemas.microsoft.com/office/drawing/2014/main" val="1299391930"/>
                    </a:ext>
                  </a:extLst>
                </a:gridCol>
                <a:gridCol w="2229821">
                  <a:extLst>
                    <a:ext uri="{9D8B030D-6E8A-4147-A177-3AD203B41FA5}">
                      <a16:colId xmlns:a16="http://schemas.microsoft.com/office/drawing/2014/main" val="2282382137"/>
                    </a:ext>
                  </a:extLst>
                </a:gridCol>
                <a:gridCol w="2309016">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もん</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について</a:t>
                      </a:r>
                      <a:endParaRPr lang="en-US" altLang="ja-JP" sz="1200" b="1" kern="100" spc="-10" dirty="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もん</a:t>
                      </a:r>
                      <a:r>
                        <a:rPr lang="en-US" altLang="ja-JP" sz="1200" b="1" kern="100" spc="-10" dirty="0">
                          <a:solidFill>
                            <a:srgbClr val="000000"/>
                          </a:solidFill>
                          <a:effectLst/>
                          <a:latin typeface="+mn-ea"/>
                          <a:ea typeface="+mn-ea"/>
                          <a:cs typeface="Times New Roman" panose="02020603050405020304" pitchFamily="18" charset="0"/>
                        </a:rPr>
                        <a:t>)</a:t>
                      </a:r>
                      <a:r>
                        <a:rPr lang="ja-JP" sz="1200" b="1" kern="100" spc="-10" dirty="0">
                          <a:solidFill>
                            <a:srgbClr val="000000"/>
                          </a:solidFill>
                          <a:effectLst/>
                          <a:latin typeface="+mn-ea"/>
                          <a:ea typeface="+mn-ea"/>
                          <a:cs typeface="Times New Roman" panose="02020603050405020304" pitchFamily="18" charset="0"/>
                        </a:rPr>
                        <a:t>に触れる機会に参加し、積極的に利用します。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81772" y="72226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81772"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719656083"/>
              </p:ext>
            </p:extLst>
          </p:nvPr>
        </p:nvGraphicFramePr>
        <p:xfrm>
          <a:off x="633000" y="3502670"/>
          <a:ext cx="8639998" cy="1343494"/>
        </p:xfrm>
        <a:graphic>
          <a:graphicData uri="http://schemas.openxmlformats.org/drawingml/2006/table">
            <a:tbl>
              <a:tblPr firstRow="1" firstCol="1" bandRow="1">
                <a:tableStyleId>{5C22544A-7EE6-4342-B048-85BDC9FD1C3A}</a:tableStyleId>
              </a:tblPr>
              <a:tblGrid>
                <a:gridCol w="260521">
                  <a:extLst>
                    <a:ext uri="{9D8B030D-6E8A-4147-A177-3AD203B41FA5}">
                      <a16:colId xmlns:a16="http://schemas.microsoft.com/office/drawing/2014/main" val="20000"/>
                    </a:ext>
                  </a:extLst>
                </a:gridCol>
                <a:gridCol w="3383544">
                  <a:extLst>
                    <a:ext uri="{9D8B030D-6E8A-4147-A177-3AD203B41FA5}">
                      <a16:colId xmlns:a16="http://schemas.microsoft.com/office/drawing/2014/main" val="20001"/>
                    </a:ext>
                  </a:extLst>
                </a:gridCol>
                <a:gridCol w="1665311">
                  <a:extLst>
                    <a:ext uri="{9D8B030D-6E8A-4147-A177-3AD203B41FA5}">
                      <a16:colId xmlns:a16="http://schemas.microsoft.com/office/drawing/2014/main" val="20003"/>
                    </a:ext>
                  </a:extLst>
                </a:gridCol>
                <a:gridCol w="1665311">
                  <a:extLst>
                    <a:ext uri="{9D8B030D-6E8A-4147-A177-3AD203B41FA5}">
                      <a16:colId xmlns:a16="http://schemas.microsoft.com/office/drawing/2014/main" val="2204503950"/>
                    </a:ext>
                  </a:extLst>
                </a:gridCol>
                <a:gridCol w="1665311">
                  <a:extLst>
                    <a:ext uri="{9D8B030D-6E8A-4147-A177-3AD203B41FA5}">
                      <a16:colId xmlns:a16="http://schemas.microsoft.com/office/drawing/2014/main" val="20004"/>
                    </a:ext>
                  </a:extLst>
                </a:gridCol>
              </a:tblGrid>
              <a:tr h="104747">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大阪産</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もん</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を購入できる販売店や</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料理店の増加（大阪産</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もん</a:t>
                      </a:r>
                      <a:r>
                        <a:rPr lang="en-US" altLang="ja-JP" sz="1200" b="1" dirty="0">
                          <a:solidFill>
                            <a:srgbClr val="000000"/>
                          </a:solidFill>
                          <a:effectLst/>
                          <a:latin typeface="+mn-ea"/>
                          <a:ea typeface="+mn-ea"/>
                          <a:cs typeface="HG丸ｺﾞｼｯｸM-PRO"/>
                        </a:rPr>
                        <a:t>)</a:t>
                      </a:r>
                      <a:r>
                        <a:rPr lang="ja-JP" altLang="en-US" sz="1200" b="1" dirty="0">
                          <a:solidFill>
                            <a:srgbClr val="000000"/>
                          </a:solidFill>
                          <a:effectLst/>
                          <a:latin typeface="+mn-ea"/>
                          <a:ea typeface="+mn-ea"/>
                          <a:cs typeface="HG丸ｺﾞｼｯｸM-PRO"/>
                        </a:rPr>
                        <a:t>ロゴマーク</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effectLst/>
                          <a:latin typeface="+mn-ea"/>
                          <a:ea typeface="+mn-ea"/>
                        </a:rPr>
                        <a:t>385</a:t>
                      </a:r>
                      <a:r>
                        <a:rPr lang="ja-JP" altLang="en-US" sz="1200" b="1" dirty="0">
                          <a:effectLst/>
                          <a:latin typeface="+mn-ea"/>
                          <a:ea typeface="+mn-ea"/>
                        </a:rPr>
                        <a:t>件</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667</a:t>
                      </a:r>
                      <a:r>
                        <a:rPr lang="ja-JP" altLang="en-US" sz="1200" b="1" dirty="0">
                          <a:solidFill>
                            <a:schemeClr val="tx1"/>
                          </a:solidFill>
                          <a:effectLst/>
                          <a:latin typeface="+mn-ea"/>
                          <a:ea typeface="+mn-ea"/>
                          <a:cs typeface="HG丸ｺﾞｼｯｸM-PRO"/>
                        </a:rPr>
                        <a:t>件（</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endParaRPr lang="en-US"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530</a:t>
                      </a:r>
                      <a:r>
                        <a:rPr lang="ja-JP" altLang="en-US" sz="1200" b="1" dirty="0">
                          <a:solidFill>
                            <a:schemeClr val="tx1"/>
                          </a:solidFill>
                          <a:effectLst/>
                          <a:latin typeface="+mn-ea"/>
                          <a:ea typeface="+mn-ea"/>
                          <a:cs typeface="HG丸ｺﾞｼｯｸM-PRO"/>
                        </a:rPr>
                        <a:t>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郷土料理等の地域や家庭で受け継がれてきた</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21.9%</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28.6%</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30%</a:t>
                      </a:r>
                      <a:r>
                        <a:rPr lang="ja-JP" altLang="en-US" sz="1200" b="1" dirty="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8907899" cy="415498"/>
          </a:xfrm>
          <a:prstGeom prst="rect">
            <a:avLst/>
          </a:prstGeom>
        </p:spPr>
        <p:txBody>
          <a:bodyPr wrap="square">
            <a:spAutoFit/>
          </a:bodyPr>
          <a:lstStyle/>
          <a:p>
            <a:pPr marL="269240" indent="101600">
              <a:spcAft>
                <a:spcPts val="0"/>
              </a:spcAft>
            </a:pPr>
            <a:r>
              <a:rPr lang="en-US" altLang="ja-JP" sz="1050" kern="100" dirty="0">
                <a:latin typeface="+mn-ea"/>
                <a:cs typeface="Times New Roman" panose="02020603050405020304" pitchFamily="18" charset="0"/>
              </a:rPr>
              <a:t>1</a:t>
            </a:r>
            <a:r>
              <a:rPr lang="ja-JP" altLang="ja-JP" sz="1050" kern="100" dirty="0">
                <a:latin typeface="+mn-ea"/>
                <a:cs typeface="Times New Roman" panose="02020603050405020304" pitchFamily="18" charset="0"/>
              </a:rPr>
              <a:t>　大阪府環境農林水産部流通対策室調べ</a:t>
            </a:r>
            <a:endParaRPr lang="en-US" altLang="ja-JP" sz="1050" kern="100" dirty="0">
              <a:latin typeface="+mn-ea"/>
              <a:cs typeface="Times New Roman" panose="02020603050405020304" pitchFamily="18" charset="0"/>
            </a:endParaRPr>
          </a:p>
          <a:p>
            <a:pPr marL="269240" indent="101600" algn="just">
              <a:spcAft>
                <a:spcPts val="0"/>
              </a:spcAft>
            </a:pPr>
            <a:r>
              <a:rPr lang="en-US" altLang="ja-JP" sz="1050" kern="100" dirty="0">
                <a:latin typeface="+mn-ea"/>
                <a:cs typeface="Times New Roman" panose="02020603050405020304" pitchFamily="18" charset="0"/>
              </a:rPr>
              <a:t>2</a:t>
            </a:r>
            <a:r>
              <a:rPr lang="ja-JP" altLang="ja-JP" sz="1050" kern="100" dirty="0">
                <a:latin typeface="+mn-ea"/>
                <a:cs typeface="Times New Roman" panose="02020603050405020304" pitchFamily="18" charset="0"/>
              </a:rPr>
              <a:t>　「お口の健康」と「食育」に関するアンケート（大阪府）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a:t>
            </a: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467561441"/>
              </p:ext>
            </p:extLst>
          </p:nvPr>
        </p:nvGraphicFramePr>
        <p:xfrm>
          <a:off x="633000" y="5500047"/>
          <a:ext cx="8640000" cy="1005840"/>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489255635"/>
                    </a:ext>
                  </a:extLst>
                </a:gridCol>
              </a:tblGrid>
              <a:tr h="952383">
                <a:tc>
                  <a:txBody>
                    <a:bodyPr/>
                    <a:lstStyle/>
                    <a:p>
                      <a:r>
                        <a:rPr kumimoji="1" lang="ja-JP" altLang="en-US" sz="1200" b="1" dirty="0">
                          <a:solidFill>
                            <a:schemeClr val="tx1"/>
                          </a:solidFill>
                          <a:latin typeface="+mn-ea"/>
                          <a:ea typeface="+mn-ea"/>
                        </a:rPr>
                        <a:t>▽府民が身近に生産から消費まで体験できる機会づくりを進めることが必要です。</a:t>
                      </a:r>
                    </a:p>
                    <a:p>
                      <a:r>
                        <a:rPr kumimoji="1" lang="ja-JP" altLang="en-US" sz="1200" b="1" dirty="0">
                          <a:solidFill>
                            <a:schemeClr val="tx1"/>
                          </a:solidFill>
                          <a:latin typeface="+mn-ea"/>
                          <a:ea typeface="+mn-ea"/>
                        </a:rPr>
                        <a:t>▽大阪産</a:t>
                      </a:r>
                      <a:r>
                        <a:rPr kumimoji="1" lang="en-US" altLang="ja-JP" sz="1200" b="1" dirty="0">
                          <a:solidFill>
                            <a:schemeClr val="tx1"/>
                          </a:solidFill>
                          <a:latin typeface="+mn-ea"/>
                          <a:ea typeface="+mn-ea"/>
                        </a:rPr>
                        <a:t>(</a:t>
                      </a:r>
                      <a:r>
                        <a:rPr kumimoji="1" lang="ja-JP" altLang="en-US" sz="1200" b="1" dirty="0">
                          <a:solidFill>
                            <a:schemeClr val="tx1"/>
                          </a:solidFill>
                          <a:latin typeface="+mn-ea"/>
                          <a:ea typeface="+mn-ea"/>
                        </a:rPr>
                        <a:t>もん</a:t>
                      </a:r>
                      <a:r>
                        <a:rPr kumimoji="1" lang="en-US" altLang="ja-JP" sz="1200" b="1" dirty="0">
                          <a:solidFill>
                            <a:schemeClr val="tx1"/>
                          </a:solidFill>
                          <a:latin typeface="+mn-ea"/>
                          <a:ea typeface="+mn-ea"/>
                        </a:rPr>
                        <a:t>)</a:t>
                      </a:r>
                      <a:r>
                        <a:rPr kumimoji="1" lang="ja-JP" altLang="en-US" sz="1200" b="1" dirty="0">
                          <a:solidFill>
                            <a:schemeClr val="tx1"/>
                          </a:solidFill>
                          <a:latin typeface="+mn-ea"/>
                          <a:ea typeface="+mn-ea"/>
                        </a:rPr>
                        <a:t>を実際に手にし、購入できる販売店や料理店等を増やし、地産地消、消費拡大を図ることが必要です。</a:t>
                      </a:r>
                    </a:p>
                    <a:p>
                      <a:r>
                        <a:rPr kumimoji="1" lang="ja-JP" altLang="en-US" sz="1200" b="1" dirty="0">
                          <a:solidFill>
                            <a:schemeClr val="tx1"/>
                          </a:solidFill>
                          <a:latin typeface="+mn-ea"/>
                          <a:ea typeface="+mn-ea"/>
                        </a:rPr>
                        <a:t>▽府民一人ひとりが食への感謝の気持ちを深めるとともに、食品ロスの現状や削減の必要性についても認識を深め、食品</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ロスの削減に主体的に取り組むことが必要です。</a:t>
                      </a:r>
                    </a:p>
                    <a:p>
                      <a:r>
                        <a:rPr kumimoji="1" lang="ja-JP" altLang="en-US" sz="1200" b="1" dirty="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9" name="テキスト ボックス 18"/>
          <p:cNvSpPr txBox="1"/>
          <p:nvPr/>
        </p:nvSpPr>
        <p:spPr>
          <a:xfrm>
            <a:off x="9222216" y="6332187"/>
            <a:ext cx="434365" cy="338554"/>
          </a:xfrm>
          <a:prstGeom prst="rect">
            <a:avLst/>
          </a:prstGeom>
          <a:noFill/>
        </p:spPr>
        <p:txBody>
          <a:bodyPr wrap="square" rtlCol="0">
            <a:spAutoFit/>
          </a:bodyPr>
          <a:lstStyle/>
          <a:p>
            <a:pPr algn="r"/>
            <a:r>
              <a:rPr kumimoji="1" lang="en-US" altLang="ja-JP" sz="1600" dirty="0">
                <a:latin typeface="+mn-ea"/>
              </a:rPr>
              <a:t>9</a:t>
            </a:r>
            <a:endParaRPr kumimoji="1" lang="ja-JP" altLang="en-US" sz="1600" dirty="0">
              <a:latin typeface="+mn-ea"/>
            </a:endParaRPr>
          </a:p>
        </p:txBody>
      </p:sp>
    </p:spTree>
    <p:extLst>
      <p:ext uri="{BB962C8B-B14F-4D97-AF65-F5344CB8AC3E}">
        <p14:creationId xmlns:p14="http://schemas.microsoft.com/office/powerpoint/2010/main" val="1189989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extLst>
              <p:ext uri="{D42A27DB-BD31-4B8C-83A1-F6EECF244321}">
                <p14:modId xmlns:p14="http://schemas.microsoft.com/office/powerpoint/2010/main" val="102002632"/>
              </p:ext>
            </p:extLst>
          </p:nvPr>
        </p:nvGraphicFramePr>
        <p:xfrm>
          <a:off x="629696" y="803552"/>
          <a:ext cx="8646609" cy="5358856"/>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490152">
                <a:tc>
                  <a:txBody>
                    <a:bodyPr/>
                    <a:lstStyle/>
                    <a:p>
                      <a:pPr>
                        <a:lnSpc>
                          <a:spcPts val="1600"/>
                        </a:lnSpc>
                      </a:pPr>
                      <a:r>
                        <a:rPr kumimoji="1" lang="ja-JP" altLang="en-US" sz="1600" dirty="0"/>
                        <a:t> </a:t>
                      </a:r>
                      <a:r>
                        <a:rPr kumimoji="1" lang="ja-JP" altLang="en-US" sz="1600" dirty="0">
                          <a:solidFill>
                            <a:schemeClr val="bg1"/>
                          </a:solidFill>
                        </a:rPr>
                        <a:t>本年度の     </a:t>
                      </a:r>
                      <a:endParaRPr kumimoji="1" lang="en-US" altLang="ja-JP" sz="1600" dirty="0">
                        <a:solidFill>
                          <a:schemeClr val="bg1"/>
                        </a:solidFill>
                      </a:endParaRPr>
                    </a:p>
                    <a:p>
                      <a:pPr>
                        <a:lnSpc>
                          <a:spcPts val="1600"/>
                        </a:lnSpc>
                      </a:pPr>
                      <a:r>
                        <a:rPr kumimoji="1" lang="en-US" altLang="ja-JP" sz="1600" dirty="0">
                          <a:solidFill>
                            <a:schemeClr val="bg1"/>
                          </a:solidFill>
                        </a:rPr>
                        <a:t> </a:t>
                      </a:r>
                      <a:r>
                        <a:rPr kumimoji="1" lang="ja-JP" altLang="en-US" sz="1600" dirty="0">
                          <a:solidFill>
                            <a:schemeClr val="bg1"/>
                          </a:solidFill>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rPr>
                        <a:t>《</a:t>
                      </a:r>
                      <a:r>
                        <a:rPr kumimoji="1" lang="ja-JP" altLang="en-US" sz="1200" b="1" u="sng" dirty="0">
                          <a:solidFill>
                            <a:schemeClr val="tx1"/>
                          </a:solidFill>
                          <a:latin typeface="+mn-ea"/>
                          <a:ea typeface="+mn-ea"/>
                        </a:rPr>
                        <a:t>食の生産・流通に関する体験・交流の促進</a:t>
                      </a:r>
                      <a:r>
                        <a:rPr kumimoji="1" lang="en-US" altLang="ja-JP" sz="12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■直売所で開設支援に係るチラシを作成・配布、開催する販売イベント等について</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で情報発信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■出前魚講習会の開催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大阪府企画室推進課、阪南市役所と連携し、阪南市立上荘小学校及び桃の木台小学校にて</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ｓ出前講座（大阪湾のお魚と漁業）を実施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■地場産物を活用した食育教材ポータルサイトの作成</a:t>
                      </a:r>
                    </a:p>
                    <a:p>
                      <a:pPr marL="174625" indent="-174625"/>
                      <a:r>
                        <a:rPr kumimoji="1" lang="ja-JP" altLang="en-US" sz="1100" b="1" dirty="0">
                          <a:solidFill>
                            <a:schemeClr val="tx1"/>
                          </a:solidFill>
                          <a:latin typeface="+mn-ea"/>
                          <a:ea typeface="+mn-ea"/>
                        </a:rPr>
                        <a:t>　各市町村で実践された地場産物を活用した食育教材を収集し、多くの学校で活用できるように活用例とともに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ウェブサイトに掲載</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大阪産農水産物の利用促進及び消費拡大</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■大阪産</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もん</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を購入できる販売店や料理店等の拡大　</a:t>
                      </a:r>
                      <a:r>
                        <a:rPr kumimoji="1" lang="en-US" altLang="ja-JP" sz="1100" b="1" dirty="0">
                          <a:solidFill>
                            <a:schemeClr val="tx1"/>
                          </a:solidFill>
                          <a:latin typeface="+mn-ea"/>
                          <a:ea typeface="+mn-ea"/>
                        </a:rPr>
                        <a:t>667</a:t>
                      </a:r>
                      <a:r>
                        <a:rPr kumimoji="1" lang="ja-JP" altLang="en-US" sz="1100" b="1" dirty="0">
                          <a:solidFill>
                            <a:schemeClr val="tx1"/>
                          </a:solidFill>
                          <a:latin typeface="+mn-ea"/>
                          <a:ea typeface="+mn-ea"/>
                        </a:rPr>
                        <a:t>件（</a:t>
                      </a:r>
                      <a:r>
                        <a:rPr kumimoji="1" lang="en-US" altLang="ja-JP" sz="1100" b="1" dirty="0">
                          <a:solidFill>
                            <a:schemeClr val="tx1"/>
                          </a:solidFill>
                          <a:latin typeface="+mn-ea"/>
                          <a:ea typeface="+mn-ea"/>
                        </a:rPr>
                        <a:t>R4</a:t>
                      </a:r>
                      <a:r>
                        <a:rPr kumimoji="1" lang="ja-JP" altLang="en-US"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■市町村や民間団体等が実施する地産地消、食文化継承等の食育活動への補助</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（事業実施主体者</a:t>
                      </a:r>
                      <a:r>
                        <a:rPr kumimoji="1" lang="en-US" altLang="ja-JP" sz="1100" b="1" dirty="0">
                          <a:solidFill>
                            <a:schemeClr val="tx1"/>
                          </a:solidFill>
                          <a:latin typeface="+mn-ea"/>
                          <a:ea typeface="+mn-ea"/>
                        </a:rPr>
                        <a:t>5</a:t>
                      </a:r>
                      <a:r>
                        <a:rPr kumimoji="1" lang="ja-JP" altLang="en-US" sz="1100" b="1" dirty="0">
                          <a:solidFill>
                            <a:schemeClr val="tx1"/>
                          </a:solidFill>
                          <a:latin typeface="+mn-ea"/>
                          <a:ea typeface="+mn-ea"/>
                        </a:rPr>
                        <a:t>者、</a:t>
                      </a:r>
                      <a:r>
                        <a:rPr kumimoji="1" lang="en-US" altLang="ja-JP" sz="1100" b="1" dirty="0">
                          <a:solidFill>
                            <a:schemeClr val="tx1"/>
                          </a:solidFill>
                          <a:latin typeface="+mn-ea"/>
                          <a:ea typeface="+mn-ea"/>
                        </a:rPr>
                        <a:t>23,732</a:t>
                      </a:r>
                      <a:r>
                        <a:rPr kumimoji="1" lang="ja-JP" altLang="en-US" sz="1100" b="1" dirty="0">
                          <a:solidFill>
                            <a:schemeClr val="tx1"/>
                          </a:solidFill>
                          <a:latin typeface="+mn-ea"/>
                          <a:ea typeface="+mn-ea"/>
                        </a:rPr>
                        <a:t>人想定）</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■「大阪の魚と漁業を</a:t>
                      </a:r>
                      <a:r>
                        <a:rPr kumimoji="1" lang="en-US" altLang="ja-JP" sz="1100" b="1" dirty="0">
                          <a:solidFill>
                            <a:schemeClr val="tx1"/>
                          </a:solidFill>
                          <a:latin typeface="+mn-ea"/>
                          <a:ea typeface="+mn-ea"/>
                        </a:rPr>
                        <a:t>10</a:t>
                      </a:r>
                      <a:r>
                        <a:rPr kumimoji="1" lang="ja-JP" altLang="en-US" sz="1100" b="1" dirty="0">
                          <a:solidFill>
                            <a:schemeClr val="tx1"/>
                          </a:solidFill>
                          <a:latin typeface="+mn-ea"/>
                          <a:ea typeface="+mn-ea"/>
                        </a:rPr>
                        <a:t>倍楽しむ本」「大阪の畜産えぇもん</a:t>
                      </a:r>
                      <a:r>
                        <a:rPr kumimoji="1" lang="en-US" altLang="ja-JP" sz="1100" b="1" dirty="0">
                          <a:solidFill>
                            <a:schemeClr val="tx1"/>
                          </a:solidFill>
                          <a:latin typeface="+mn-ea"/>
                          <a:ea typeface="+mn-ea"/>
                        </a:rPr>
                        <a:t>BOOK</a:t>
                      </a:r>
                      <a:r>
                        <a:rPr kumimoji="1" lang="ja-JP" altLang="en-US" sz="1100" b="1" dirty="0">
                          <a:solidFill>
                            <a:schemeClr val="tx1"/>
                          </a:solidFill>
                          <a:latin typeface="+mn-ea"/>
                          <a:ea typeface="+mn-ea"/>
                        </a:rPr>
                        <a:t>」等を活用した情報発信</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大阪産農林水産物を府民が身近に触れられる場の情報発信</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游ゴシック" panose="020B0400000000000000" pitchFamily="50" charset="-128"/>
                          <a:ea typeface="+mn-ea"/>
                        </a:rPr>
                        <a:t>■魚庭の海づくり大会の開催（</a:t>
                      </a:r>
                      <a:r>
                        <a:rPr kumimoji="1" lang="en-US" altLang="ja-JP" sz="1100" b="1" dirty="0">
                          <a:solidFill>
                            <a:schemeClr val="tx1"/>
                          </a:solidFill>
                          <a:latin typeface="游ゴシック" panose="020B0400000000000000" pitchFamily="50" charset="-128"/>
                          <a:ea typeface="+mn-ea"/>
                        </a:rPr>
                        <a:t>R5.11.5</a:t>
                      </a:r>
                      <a:r>
                        <a:rPr kumimoji="1" lang="ja-JP" altLang="en-US" sz="1100" b="1" dirty="0">
                          <a:solidFill>
                            <a:schemeClr val="tx1"/>
                          </a:solidFill>
                          <a:latin typeface="游ゴシック" panose="020B0400000000000000" pitchFamily="50" charset="-128"/>
                          <a:ea typeface="+mn-ea"/>
                        </a:rPr>
                        <a:t>）来場者約</a:t>
                      </a:r>
                      <a:r>
                        <a:rPr kumimoji="1" lang="en-US" altLang="ja-JP" sz="1100" b="1" dirty="0">
                          <a:solidFill>
                            <a:schemeClr val="tx1"/>
                          </a:solidFill>
                          <a:latin typeface="游ゴシック" panose="020B0400000000000000" pitchFamily="50" charset="-128"/>
                          <a:ea typeface="+mn-ea"/>
                        </a:rPr>
                        <a:t>10,000</a:t>
                      </a:r>
                      <a:r>
                        <a:rPr kumimoji="1" lang="ja-JP" altLang="en-US" sz="1100" b="1" dirty="0">
                          <a:solidFill>
                            <a:schemeClr val="tx1"/>
                          </a:solidFill>
                          <a:latin typeface="游ゴシック" panose="020B0400000000000000" pitchFamily="50" charset="-128"/>
                          <a:ea typeface="+mn-ea"/>
                        </a:rPr>
                        <a:t>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■ホームページ、大阪産</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もん</a:t>
                      </a:r>
                      <a:r>
                        <a:rPr kumimoji="1" lang="en-US" altLang="ja-JP" sz="1100" b="1" dirty="0">
                          <a:solidFill>
                            <a:schemeClr val="tx1"/>
                          </a:solidFill>
                          <a:latin typeface="游ゴシック" panose="020B0400000000000000" pitchFamily="50" charset="-128"/>
                          <a:ea typeface="+mn-ea"/>
                        </a:rPr>
                        <a:t>)Facebook</a:t>
                      </a:r>
                      <a:r>
                        <a:rPr kumimoji="1" lang="ja-JP" altLang="en-US" sz="1100" b="1" dirty="0">
                          <a:solidFill>
                            <a:schemeClr val="tx1"/>
                          </a:solidFill>
                          <a:latin typeface="游ゴシック" panose="020B0400000000000000" pitchFamily="50" charset="-128"/>
                          <a:ea typeface="+mn-ea"/>
                        </a:rPr>
                        <a:t>、大阪産</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もん</a:t>
                      </a:r>
                      <a:r>
                        <a:rPr kumimoji="1" lang="en-US" altLang="ja-JP"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a:t>
                      </a:r>
                      <a:r>
                        <a:rPr kumimoji="1" lang="ja-JP" altLang="en-US" sz="1100" b="1" dirty="0">
                          <a:solidFill>
                            <a:schemeClr val="tx1"/>
                          </a:solidFill>
                          <a:latin typeface="游ゴシック" panose="020B0400000000000000" pitchFamily="50" charset="-128"/>
                          <a:ea typeface="+mn-ea"/>
                        </a:rPr>
                        <a:t>、大阪産</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もん</a:t>
                      </a:r>
                      <a:r>
                        <a:rPr kumimoji="1" lang="en-US" altLang="ja-JP" sz="1100" b="1" dirty="0">
                          <a:solidFill>
                            <a:schemeClr val="tx1"/>
                          </a:solidFill>
                          <a:latin typeface="游ゴシック" panose="020B0400000000000000" pitchFamily="50" charset="-128"/>
                          <a:ea typeface="+mn-ea"/>
                        </a:rPr>
                        <a:t>)</a:t>
                      </a:r>
                      <a:r>
                        <a:rPr kumimoji="1" lang="ja-JP" altLang="en-US" sz="1100" b="1" dirty="0">
                          <a:solidFill>
                            <a:schemeClr val="tx1"/>
                          </a:solidFill>
                          <a:latin typeface="游ゴシック" panose="020B0400000000000000" pitchFamily="50" charset="-128"/>
                          <a:ea typeface="+mn-ea"/>
                        </a:rPr>
                        <a:t>ファン通信イベント等を</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活用した情報発信</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3233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■直売所の認知度向上や大阪産</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もん</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の消費拡大</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■直売所等についての情報発信</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■府内小中学校等での出前講習会の開催</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■大阪産</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もん</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に関する情報発信を進めるとともに、イベントを実施し、店舗での利用拡大に努める</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■イベント等の機会を活用した府内畜産物の認知度向上と魅力発信　</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57330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最終予算案　　</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大阪産</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もん</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全国魅力発信事業　</a:t>
                      </a:r>
                      <a:r>
                        <a:rPr kumimoji="1" lang="en-US" altLang="ja-JP" sz="1100" b="1" dirty="0">
                          <a:solidFill>
                            <a:schemeClr val="tx1"/>
                          </a:solidFill>
                          <a:latin typeface="+mn-ea"/>
                          <a:ea typeface="+mn-ea"/>
                        </a:rPr>
                        <a:t>7,575</a:t>
                      </a:r>
                      <a:r>
                        <a:rPr kumimoji="1" lang="ja-JP" altLang="en-US" sz="1100" b="1" dirty="0">
                          <a:solidFill>
                            <a:schemeClr val="tx1"/>
                          </a:solidFill>
                          <a:latin typeface="+mn-ea"/>
                          <a:ea typeface="+mn-ea"/>
                        </a:rPr>
                        <a:t>千円　　大阪府農水産物消費拡大事業</a:t>
                      </a:r>
                      <a:r>
                        <a:rPr kumimoji="1" lang="ja-JP" altLang="en-US" sz="1100" b="1" dirty="0">
                          <a:solidFill>
                            <a:schemeClr val="tx1"/>
                          </a:solidFill>
                          <a:latin typeface="游ゴシック" panose="020B0400000000000000" pitchFamily="50" charset="-128"/>
                          <a:ea typeface="+mn-ea"/>
                        </a:rPr>
                        <a:t>　</a:t>
                      </a:r>
                      <a:r>
                        <a:rPr kumimoji="1" lang="en-US" altLang="ja-JP" sz="1100" b="1" dirty="0">
                          <a:solidFill>
                            <a:schemeClr val="tx1"/>
                          </a:solidFill>
                          <a:latin typeface="+mn-ea"/>
                          <a:ea typeface="+mn-ea"/>
                        </a:rPr>
                        <a:t>1,650</a:t>
                      </a:r>
                      <a:r>
                        <a:rPr kumimoji="1" lang="ja-JP" altLang="en-US" sz="1100" b="1"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485484"/>
            <a:ext cx="8718118" cy="338554"/>
          </a:xfrm>
          <a:prstGeom prst="rect">
            <a:avLst/>
          </a:prstGeom>
          <a:noFill/>
        </p:spPr>
        <p:txBody>
          <a:bodyPr wrap="square" rtlCol="0">
            <a:spAutoFit/>
          </a:bodyPr>
          <a:lstStyle/>
          <a:p>
            <a:r>
              <a:rPr kumimoji="1" lang="ja-JP" altLang="en-US" sz="1600" b="1" dirty="0">
                <a:latin typeface="+mn-ea"/>
              </a:rPr>
              <a:t>①地産地消の推進　</a:t>
            </a:r>
            <a:r>
              <a:rPr kumimoji="1" lang="en-US" altLang="ja-JP" sz="1600" b="1" dirty="0">
                <a:latin typeface="+mn-ea"/>
              </a:rPr>
              <a:t>P45</a:t>
            </a:r>
            <a:r>
              <a:rPr kumimoji="1" lang="ja-JP" altLang="en-US" sz="1600" b="1" dirty="0">
                <a:latin typeface="+mn-ea"/>
              </a:rPr>
              <a:t>　</a:t>
            </a:r>
          </a:p>
        </p:txBody>
      </p:sp>
      <p:grpSp>
        <p:nvGrpSpPr>
          <p:cNvPr id="7" name="グループ化 6"/>
          <p:cNvGrpSpPr/>
          <p:nvPr/>
        </p:nvGrpSpPr>
        <p:grpSpPr>
          <a:xfrm>
            <a:off x="8346172" y="262517"/>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10</a:t>
            </a:r>
            <a:endParaRPr kumimoji="1" lang="ja-JP" altLang="en-US" sz="1600" dirty="0">
              <a:latin typeface="+mn-ea"/>
            </a:endParaRPr>
          </a:p>
        </p:txBody>
      </p:sp>
    </p:spTree>
    <p:extLst>
      <p:ext uri="{BB962C8B-B14F-4D97-AF65-F5344CB8AC3E}">
        <p14:creationId xmlns:p14="http://schemas.microsoft.com/office/powerpoint/2010/main" val="3023760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524392480"/>
              </p:ext>
            </p:extLst>
          </p:nvPr>
        </p:nvGraphicFramePr>
        <p:xfrm>
          <a:off x="629696" y="540000"/>
          <a:ext cx="8630215" cy="2696274"/>
        </p:xfrm>
        <a:graphic>
          <a:graphicData uri="http://schemas.openxmlformats.org/drawingml/2006/table">
            <a:tbl>
              <a:tblPr firstRow="1" bandRow="1">
                <a:tableStyleId>{5C22544A-7EE6-4342-B048-85BDC9FD1C3A}</a:tableStyleId>
              </a:tblPr>
              <a:tblGrid>
                <a:gridCol w="1272862">
                  <a:extLst>
                    <a:ext uri="{9D8B030D-6E8A-4147-A177-3AD203B41FA5}">
                      <a16:colId xmlns:a16="http://schemas.microsoft.com/office/drawing/2014/main" val="528851062"/>
                    </a:ext>
                  </a:extLst>
                </a:gridCol>
                <a:gridCol w="7357353">
                  <a:extLst>
                    <a:ext uri="{9D8B030D-6E8A-4147-A177-3AD203B41FA5}">
                      <a16:colId xmlns:a16="http://schemas.microsoft.com/office/drawing/2014/main" val="89849022"/>
                    </a:ext>
                  </a:extLst>
                </a:gridCol>
              </a:tblGrid>
              <a:tr h="1493617">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■食育・</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ｓ教育関係者との連携</a:t>
                      </a:r>
                    </a:p>
                    <a:p>
                      <a:pPr marL="174625" indent="-174625"/>
                      <a:r>
                        <a:rPr kumimoji="1" lang="ja-JP" altLang="en-US" sz="1100" b="1" dirty="0">
                          <a:solidFill>
                            <a:schemeClr val="tx1"/>
                          </a:solidFill>
                          <a:latin typeface="+mn-ea"/>
                          <a:ea typeface="+mn-ea"/>
                        </a:rPr>
                        <a:t>・親子食べきりクッキングイベントの実施</a:t>
                      </a:r>
                    </a:p>
                    <a:p>
                      <a:pPr marL="174625" indent="-174625"/>
                      <a:r>
                        <a:rPr kumimoji="1" lang="ja-JP" altLang="en-US" sz="1100" b="1" dirty="0">
                          <a:solidFill>
                            <a:schemeClr val="tx1"/>
                          </a:solidFill>
                          <a:latin typeface="+mn-ea"/>
                          <a:ea typeface="+mn-ea"/>
                        </a:rPr>
                        <a:t>・府内栄養士養成課程</a:t>
                      </a:r>
                      <a:r>
                        <a:rPr kumimoji="1" lang="en-US" altLang="ja-JP" sz="1100" b="1" dirty="0">
                          <a:solidFill>
                            <a:schemeClr val="tx1"/>
                          </a:solidFill>
                          <a:latin typeface="+mn-ea"/>
                          <a:ea typeface="+mn-ea"/>
                        </a:rPr>
                        <a:t>8</a:t>
                      </a:r>
                      <a:r>
                        <a:rPr kumimoji="1" lang="ja-JP" altLang="en-US" sz="1100" b="1" dirty="0">
                          <a:solidFill>
                            <a:schemeClr val="tx1"/>
                          </a:solidFill>
                          <a:latin typeface="+mn-ea"/>
                          <a:ea typeface="+mn-ea"/>
                        </a:rPr>
                        <a:t>大学と連携したプロジェクトにより、食育イベントで食品ロス削減を啓発</a:t>
                      </a:r>
                    </a:p>
                    <a:p>
                      <a:pPr marL="174625" indent="-174625"/>
                      <a:r>
                        <a:rPr kumimoji="1" lang="ja-JP" altLang="en-US" sz="1100" b="1" dirty="0">
                          <a:solidFill>
                            <a:schemeClr val="tx1"/>
                          </a:solidFill>
                          <a:latin typeface="+mn-ea"/>
                          <a:ea typeface="+mn-ea"/>
                        </a:rPr>
                        <a:t>・市町村の教育委員会や担当者に対し、カードゲームなどの授業教材について情報提供し、</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    </a:t>
                      </a:r>
                      <a:r>
                        <a:rPr kumimoji="1" lang="ja-JP" altLang="en-US" sz="1100" b="1" dirty="0">
                          <a:solidFill>
                            <a:schemeClr val="tx1"/>
                          </a:solidFill>
                          <a:latin typeface="+mn-ea"/>
                          <a:ea typeface="+mn-ea"/>
                        </a:rPr>
                        <a:t>学校</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ｓ授業にカードゲームを貸出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■「大阪府食品ロス削減推進計画」に基づく市町村や事業者と連携した普及啓発の取組みを推進</a:t>
                      </a:r>
                    </a:p>
                    <a:p>
                      <a:pPr marL="174625" indent="-174625"/>
                      <a:r>
                        <a:rPr kumimoji="1" lang="ja-JP" altLang="en-US" sz="1100" b="1" dirty="0">
                          <a:solidFill>
                            <a:schemeClr val="tx1"/>
                          </a:solidFill>
                          <a:latin typeface="+mn-ea"/>
                          <a:ea typeface="+mn-ea"/>
                        </a:rPr>
                        <a:t>・食品ロス削減キャンペーン等の実施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・ポータルサイト、カードゲーム等の活用</a:t>
                      </a:r>
                    </a:p>
                    <a:p>
                      <a:pPr marL="174625" indent="-174625"/>
                      <a:r>
                        <a:rPr kumimoji="1" lang="ja-JP" altLang="en-US" sz="1100" b="1" dirty="0">
                          <a:solidFill>
                            <a:schemeClr val="tx1"/>
                          </a:solidFill>
                          <a:latin typeface="+mn-ea"/>
                          <a:ea typeface="+mn-ea"/>
                        </a:rPr>
                        <a:t>・食品ロス削減を実践・啓発するボランティアの養成</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58995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■府内栄養士養成課程の</a:t>
                      </a:r>
                      <a:r>
                        <a:rPr kumimoji="1" lang="en-US" altLang="ja-JP" sz="1100" b="1" dirty="0">
                          <a:solidFill>
                            <a:schemeClr val="tx1"/>
                          </a:solidFill>
                          <a:latin typeface="+mn-ea"/>
                          <a:ea typeface="+mn-ea"/>
                        </a:rPr>
                        <a:t>8</a:t>
                      </a:r>
                      <a:r>
                        <a:rPr kumimoji="1" lang="ja-JP" altLang="en-US" sz="1100" b="1" dirty="0">
                          <a:solidFill>
                            <a:schemeClr val="tx1"/>
                          </a:solidFill>
                          <a:latin typeface="+mn-ea"/>
                          <a:ea typeface="+mn-ea"/>
                        </a:rPr>
                        <a:t>大学と連携したプロジェクトによる様々な啓発手法の検討と情報発信</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■学校教育におけるポータルサイト、カードゲーム等の啓発ツールの活用を促進</a:t>
                      </a:r>
                      <a:endParaRPr kumimoji="1" lang="en-US" altLang="ja-JP" sz="1100" b="1"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091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　　</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游ゴシック" panose="020B0400000000000000" pitchFamily="50" charset="-128"/>
                          <a:ea typeface="+mn-ea"/>
                        </a:rPr>
                        <a:t>消費者行動促進支援事業　</a:t>
                      </a:r>
                      <a:r>
                        <a:rPr kumimoji="1" lang="en-US" altLang="ja-JP" sz="1100" b="1" dirty="0">
                          <a:solidFill>
                            <a:schemeClr val="tx1"/>
                          </a:solidFill>
                          <a:latin typeface="游ゴシック" panose="020B0400000000000000" pitchFamily="50" charset="-128"/>
                          <a:ea typeface="+mn-ea"/>
                        </a:rPr>
                        <a:t>3,020</a:t>
                      </a:r>
                      <a:r>
                        <a:rPr kumimoji="1" lang="ja-JP" altLang="en-US" sz="1100" b="1" dirty="0">
                          <a:solidFill>
                            <a:schemeClr val="tx1"/>
                          </a:solidFill>
                          <a:latin typeface="游ゴシック" panose="020B0400000000000000" pitchFamily="50" charset="-128"/>
                          <a:ea typeface="+mn-ea"/>
                        </a:rPr>
                        <a:t>千円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272836" y="189000"/>
            <a:ext cx="2804208" cy="338554"/>
          </a:xfrm>
          <a:prstGeom prst="rect">
            <a:avLst/>
          </a:prstGeom>
          <a:noFill/>
        </p:spPr>
        <p:txBody>
          <a:bodyPr wrap="square" rtlCol="0">
            <a:spAutoFit/>
          </a:bodyPr>
          <a:lstStyle/>
          <a:p>
            <a:r>
              <a:rPr kumimoji="1" lang="ja-JP" altLang="en-US" sz="1600" b="1" dirty="0"/>
              <a:t>②食品ロスの削減　</a:t>
            </a:r>
            <a:r>
              <a:rPr kumimoji="1" lang="en-US" altLang="ja-JP" sz="1600" b="1" dirty="0">
                <a:latin typeface="+mn-ea"/>
              </a:rPr>
              <a:t>P46</a:t>
            </a:r>
            <a:endParaRPr kumimoji="1" lang="ja-JP" altLang="en-US" sz="1600" b="1" dirty="0">
              <a:latin typeface="+mn-ea"/>
            </a:endParaRPr>
          </a:p>
        </p:txBody>
      </p:sp>
      <p:grpSp>
        <p:nvGrpSpPr>
          <p:cNvPr id="7" name="グループ化 6"/>
          <p:cNvGrpSpPr/>
          <p:nvPr/>
        </p:nvGrpSpPr>
        <p:grpSpPr>
          <a:xfrm>
            <a:off x="8354955" y="24795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extLst>
              <p:ext uri="{D42A27DB-BD31-4B8C-83A1-F6EECF244321}">
                <p14:modId xmlns:p14="http://schemas.microsoft.com/office/powerpoint/2010/main" val="57878743"/>
              </p:ext>
            </p:extLst>
          </p:nvPr>
        </p:nvGraphicFramePr>
        <p:xfrm>
          <a:off x="613302" y="3549689"/>
          <a:ext cx="8646609" cy="277423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008162">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■全国学校給食週間での取組み実施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市町村及び府立学校で地域の食材や郷土料理等を取り入れた給食献立を実施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■食育の日（毎月</a:t>
                      </a:r>
                      <a:r>
                        <a:rPr kumimoji="1" lang="en-US" altLang="ja-JP" sz="1100" b="1" dirty="0">
                          <a:solidFill>
                            <a:schemeClr val="tx1"/>
                          </a:solidFill>
                          <a:latin typeface="+mn-ea"/>
                          <a:ea typeface="+mn-ea"/>
                        </a:rPr>
                        <a:t>19</a:t>
                      </a:r>
                      <a:r>
                        <a:rPr kumimoji="1" lang="ja-JP" altLang="en-US" sz="1100" b="1" dirty="0">
                          <a:solidFill>
                            <a:schemeClr val="tx1"/>
                          </a:solidFill>
                          <a:latin typeface="+mn-ea"/>
                          <a:ea typeface="+mn-ea"/>
                        </a:rPr>
                        <a:t>日）での取組み実施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給食献立の工夫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■大阪府食生活改善連絡協議会との連携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協議会が行う日本型食生活の普及啓発活動への支援</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8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■好事例を共有し、地域の食材や郷土料理を取り入れた給食献立を実施</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■地場産物を活用した食育教材ポータルサイトの啓発</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■食文化の継承に向け、</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等を活用した情報発信を行うとともに、関係団体の取組みを支援</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536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269453" y="3257550"/>
            <a:ext cx="2681080" cy="338554"/>
          </a:xfrm>
          <a:prstGeom prst="rect">
            <a:avLst/>
          </a:prstGeom>
          <a:noFill/>
        </p:spPr>
        <p:txBody>
          <a:bodyPr wrap="square" rtlCol="0">
            <a:spAutoFit/>
          </a:bodyPr>
          <a:lstStyle/>
          <a:p>
            <a:r>
              <a:rPr kumimoji="1" lang="ja-JP" altLang="en-US" sz="1600" b="1" dirty="0"/>
              <a:t>③</a:t>
            </a:r>
            <a:r>
              <a:rPr lang="ja-JP" altLang="en-US" sz="1600" b="1" dirty="0"/>
              <a:t>食文化の継承　</a:t>
            </a:r>
            <a:r>
              <a:rPr lang="en-US" altLang="ja-JP" sz="1600" b="1" dirty="0">
                <a:latin typeface="+mn-ea"/>
              </a:rPr>
              <a:t>P46</a:t>
            </a:r>
            <a:r>
              <a:rPr lang="ja-JP" altLang="en-US" sz="1600" b="1" dirty="0">
                <a:latin typeface="+mn-ea"/>
              </a:rPr>
              <a:t> </a:t>
            </a:r>
            <a:endParaRPr kumimoji="1" lang="ja-JP" altLang="en-US" sz="1600" b="1" dirty="0">
              <a:latin typeface="+mn-ea"/>
            </a:endParaRPr>
          </a:p>
        </p:txBody>
      </p:sp>
      <p:sp>
        <p:nvSpPr>
          <p:cNvPr id="18" name="テキスト ボックス 17"/>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11</a:t>
            </a:r>
            <a:endParaRPr kumimoji="1" lang="ja-JP" altLang="en-US" sz="1600" dirty="0">
              <a:latin typeface="+mn-ea"/>
            </a:endParaRPr>
          </a:p>
        </p:txBody>
      </p:sp>
    </p:spTree>
    <p:extLst>
      <p:ext uri="{BB962C8B-B14F-4D97-AF65-F5344CB8AC3E}">
        <p14:creationId xmlns:p14="http://schemas.microsoft.com/office/powerpoint/2010/main" val="1944724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88000" y="906448"/>
            <a:ext cx="9360000" cy="5789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２　食育を支える社会環境整備　</a:t>
            </a: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313743" y="3306168"/>
            <a:ext cx="9099985" cy="553998"/>
          </a:xfrm>
          <a:prstGeom prst="rect">
            <a:avLst/>
          </a:prstGeom>
        </p:spPr>
        <p:txBody>
          <a:bodyPr wrap="square">
            <a:spAutoFit/>
          </a:bodyPr>
          <a:lstStyle/>
          <a:p>
            <a:pPr marL="269240" indent="90170" algn="just">
              <a:spcAft>
                <a:spcPts val="0"/>
              </a:spcAft>
            </a:pPr>
            <a:r>
              <a:rPr lang="en-US" altLang="ja-JP" sz="1000" kern="100" dirty="0">
                <a:latin typeface="+mn-ea"/>
                <a:cs typeface="Times New Roman" panose="02020603050405020304" pitchFamily="18" charset="0"/>
              </a:rPr>
              <a:t>1</a:t>
            </a:r>
            <a:r>
              <a:rPr lang="ja-JP" altLang="ja-JP" sz="1000" kern="100" dirty="0">
                <a:latin typeface="+mn-ea"/>
                <a:cs typeface="Times New Roman" panose="02020603050405020304" pitchFamily="18" charset="0"/>
              </a:rPr>
              <a:t>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2</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a:t>
            </a:r>
            <a:r>
              <a:rPr lang="ja-JP" altLang="ja-JP" sz="1000" kern="100" dirty="0">
                <a:latin typeface="+mn-ea"/>
                <a:cs typeface="Times New Roman" panose="02020603050405020304" pitchFamily="18" charset="0"/>
              </a:rPr>
              <a:t>室調べ</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3</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健康推進室</a:t>
            </a:r>
            <a:r>
              <a:rPr lang="ja-JP" altLang="ja-JP" sz="1000" kern="100" dirty="0">
                <a:latin typeface="+mn-ea"/>
                <a:cs typeface="Times New Roman" panose="02020603050405020304" pitchFamily="18" charset="0"/>
              </a:rPr>
              <a:t>調</a:t>
            </a:r>
            <a:r>
              <a:rPr lang="ja-JP" altLang="en-US" sz="1000" kern="100" dirty="0">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2275042636"/>
              </p:ext>
            </p:extLst>
          </p:nvPr>
        </p:nvGraphicFramePr>
        <p:xfrm>
          <a:off x="633000" y="1606528"/>
          <a:ext cx="8640001" cy="1686804"/>
        </p:xfrm>
        <a:graphic>
          <a:graphicData uri="http://schemas.openxmlformats.org/drawingml/2006/table">
            <a:tbl>
              <a:tblPr firstRow="1" firstCol="1" bandRow="1">
                <a:tableStyleId>{5C22544A-7EE6-4342-B048-85BDC9FD1C3A}</a:tableStyleId>
              </a:tblPr>
              <a:tblGrid>
                <a:gridCol w="364134">
                  <a:extLst>
                    <a:ext uri="{9D8B030D-6E8A-4147-A177-3AD203B41FA5}">
                      <a16:colId xmlns:a16="http://schemas.microsoft.com/office/drawing/2014/main" val="20000"/>
                    </a:ext>
                  </a:extLst>
                </a:gridCol>
                <a:gridCol w="3513967">
                  <a:extLst>
                    <a:ext uri="{9D8B030D-6E8A-4147-A177-3AD203B41FA5}">
                      <a16:colId xmlns:a16="http://schemas.microsoft.com/office/drawing/2014/main" val="20001"/>
                    </a:ext>
                  </a:extLst>
                </a:gridCol>
                <a:gridCol w="1587300">
                  <a:extLst>
                    <a:ext uri="{9D8B030D-6E8A-4147-A177-3AD203B41FA5}">
                      <a16:colId xmlns:a16="http://schemas.microsoft.com/office/drawing/2014/main" val="20003"/>
                    </a:ext>
                  </a:extLst>
                </a:gridCol>
                <a:gridCol w="1587300">
                  <a:extLst>
                    <a:ext uri="{9D8B030D-6E8A-4147-A177-3AD203B41FA5}">
                      <a16:colId xmlns:a16="http://schemas.microsoft.com/office/drawing/2014/main" val="2204503950"/>
                    </a:ext>
                  </a:extLst>
                </a:gridCol>
                <a:gridCol w="1587300">
                  <a:extLst>
                    <a:ext uri="{9D8B030D-6E8A-4147-A177-3AD203B41FA5}">
                      <a16:colId xmlns:a16="http://schemas.microsoft.com/office/drawing/2014/main" val="20004"/>
                    </a:ext>
                  </a:extLst>
                </a:gridCol>
              </a:tblGrid>
              <a:tr h="303351">
                <a:tc>
                  <a:txBody>
                    <a:bodyPr/>
                    <a:lstStyle/>
                    <a:p>
                      <a:pPr algn="ctr" fontAlgn="auto">
                        <a:lnSpc>
                          <a:spcPct val="100000"/>
                        </a:lnSpc>
                        <a:spcAft>
                          <a:spcPts val="0"/>
                        </a:spcAft>
                      </a:pPr>
                      <a:r>
                        <a:rPr lang="en-US" sz="1200" b="0" dirty="0">
                          <a:solidFill>
                            <a:schemeClr val="tx1"/>
                          </a:solidFill>
                          <a:effectLst/>
                          <a:latin typeface="+mn-ea"/>
                          <a:ea typeface="+mn-ea"/>
                        </a:rPr>
                        <a:t> </a:t>
                      </a:r>
                      <a:endParaRPr lang="ja-JP" sz="1200" b="0"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solidFill>
                            <a:schemeClr val="bg1"/>
                          </a:solidFill>
                          <a:effectLst/>
                          <a:latin typeface="+mn-ea"/>
                          <a:ea typeface="+mn-ea"/>
                        </a:rPr>
                        <a:t>個別目標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solidFill>
                            <a:schemeClr val="bg1"/>
                          </a:solidFill>
                          <a:effectLst/>
                          <a:latin typeface="+mn-ea"/>
                          <a:ea typeface="+mn-ea"/>
                        </a:rPr>
                        <a:t>計画策定時</a:t>
                      </a:r>
                      <a:r>
                        <a:rPr lang="ja-JP" sz="1200" b="1" dirty="0">
                          <a:solidFill>
                            <a:schemeClr val="bg1"/>
                          </a:solidFill>
                          <a:effectLst/>
                          <a:latin typeface="+mn-ea"/>
                          <a:ea typeface="+mn-ea"/>
                        </a:rPr>
                        <a:t>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mn-ea"/>
                          <a:ea typeface="+mn-ea"/>
                        </a:rPr>
                        <a:t>現在の状況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mn-ea"/>
                          <a:ea typeface="+mn-ea"/>
                        </a:rPr>
                        <a:t>2023</a:t>
                      </a:r>
                      <a:r>
                        <a:rPr lang="ja-JP" sz="1200" b="1" dirty="0">
                          <a:solidFill>
                            <a:schemeClr val="bg1"/>
                          </a:solidFill>
                          <a:effectLst/>
                          <a:latin typeface="+mn-ea"/>
                          <a:ea typeface="+mn-ea"/>
                        </a:rPr>
                        <a:t>年度の目標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rPr>
                        <a:t>1</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71.0%</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effectLst/>
                          <a:latin typeface="+mn-ea"/>
                          <a:ea typeface="+mn-ea"/>
                        </a:rPr>
                        <a:t>70</a:t>
                      </a:r>
                      <a:r>
                        <a:rPr lang="ja-JP" altLang="en-US" sz="1200" b="1" i="0" u="none" strike="noStrike" dirty="0">
                          <a:solidFill>
                            <a:schemeClr val="tx1"/>
                          </a:solidFill>
                          <a:effectLst/>
                          <a:latin typeface="+mn-ea"/>
                          <a:ea typeface="+mn-ea"/>
                        </a:rPr>
                        <a:t>％以上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食育推進計画を策定・実施している</a:t>
                      </a:r>
                      <a:endParaRPr lang="en-US" altLang="ja-JP" sz="1200" b="1" dirty="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H29</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95.3%</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100</a:t>
                      </a:r>
                      <a:r>
                        <a:rPr lang="ja-JP" altLang="en-US" sz="1200" b="1" i="0" u="none" strike="noStrike" dirty="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5,622</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4,753</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R3</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2" name="テキスト ボックス 11"/>
          <p:cNvSpPr txBox="1"/>
          <p:nvPr/>
        </p:nvSpPr>
        <p:spPr>
          <a:xfrm>
            <a:off x="9198799" y="6336000"/>
            <a:ext cx="434365" cy="338554"/>
          </a:xfrm>
          <a:prstGeom prst="rect">
            <a:avLst/>
          </a:prstGeom>
          <a:noFill/>
        </p:spPr>
        <p:txBody>
          <a:bodyPr wrap="square" rtlCol="0">
            <a:spAutoFit/>
          </a:bodyPr>
          <a:lstStyle/>
          <a:p>
            <a:pPr algn="ctr"/>
            <a:r>
              <a:rPr kumimoji="1" lang="en-US" altLang="ja-JP" sz="1600" dirty="0">
                <a:latin typeface="+mn-ea"/>
              </a:rPr>
              <a:t>12</a:t>
            </a:r>
            <a:endParaRPr kumimoji="1" lang="ja-JP" altLang="en-US" sz="1600" dirty="0">
              <a:latin typeface="+mn-ea"/>
            </a:endParaRPr>
          </a:p>
        </p:txBody>
      </p:sp>
    </p:spTree>
    <p:extLst>
      <p:ext uri="{BB962C8B-B14F-4D97-AF65-F5344CB8AC3E}">
        <p14:creationId xmlns:p14="http://schemas.microsoft.com/office/powerpoint/2010/main" val="2808761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231993698"/>
              </p:ext>
            </p:extLst>
          </p:nvPr>
        </p:nvGraphicFramePr>
        <p:xfrm>
          <a:off x="629695" y="576000"/>
          <a:ext cx="8646609" cy="579717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131172">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食育を府民運動とする機運を高める取組み</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ja-JP" altLang="en-US" sz="1100" b="1" dirty="0">
                          <a:solidFill>
                            <a:schemeClr val="tx1"/>
                          </a:solidFill>
                          <a:latin typeface="游ゴシック" panose="020B0400000000000000" pitchFamily="50" charset="-128"/>
                          <a:ea typeface="+mn-ea"/>
                        </a:rPr>
                        <a:t>健活１０</a:t>
                      </a:r>
                      <a:r>
                        <a:rPr kumimoji="1" lang="en-US" altLang="ja-JP" sz="1100" b="1" dirty="0">
                          <a:solidFill>
                            <a:schemeClr val="tx1"/>
                          </a:solidFill>
                          <a:latin typeface="游ゴシック" panose="020B0400000000000000" pitchFamily="50" charset="-128"/>
                          <a:ea typeface="+mn-ea"/>
                        </a:rPr>
                        <a:t>X</a:t>
                      </a:r>
                      <a:r>
                        <a:rPr kumimoji="1" lang="ja-JP" altLang="en-US" sz="1100" b="1" dirty="0">
                          <a:solidFill>
                            <a:schemeClr val="tx1"/>
                          </a:solidFill>
                          <a:latin typeface="游ゴシック" panose="020B0400000000000000" pitchFamily="50" charset="-128"/>
                          <a:ea typeface="+mn-ea"/>
                        </a:rPr>
                        <a:t>（旧</a:t>
                      </a:r>
                      <a:r>
                        <a:rPr kumimoji="1" lang="en-US" altLang="ja-JP" sz="1100" b="1" dirty="0">
                          <a:solidFill>
                            <a:schemeClr val="tx1"/>
                          </a:solidFill>
                          <a:latin typeface="游ゴシック" panose="020B0400000000000000" pitchFamily="50" charset="-128"/>
                          <a:ea typeface="+mn-ea"/>
                        </a:rPr>
                        <a:t>Twitter</a:t>
                      </a:r>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mn-ea"/>
                          <a:ea typeface="+mn-ea"/>
                        </a:rPr>
                        <a:t>17</a:t>
                      </a:r>
                      <a:r>
                        <a:rPr kumimoji="1" lang="ja-JP" altLang="en-US" sz="1100" b="1" dirty="0">
                          <a:solidFill>
                            <a:schemeClr val="tx1"/>
                          </a:solidFill>
                          <a:latin typeface="+mn-ea"/>
                          <a:ea typeface="+mn-ea"/>
                        </a:rPr>
                        <a:t>回・おおさか食育通信</a:t>
                      </a:r>
                      <a:r>
                        <a:rPr kumimoji="1" lang="en-US" altLang="ja-JP" sz="1100" b="1" dirty="0">
                          <a:solidFill>
                            <a:schemeClr val="tx1"/>
                          </a:solidFill>
                          <a:latin typeface="+mn-ea"/>
                          <a:ea typeface="+mn-ea"/>
                        </a:rPr>
                        <a:t>Facebook48</a:t>
                      </a:r>
                      <a:r>
                        <a:rPr kumimoji="1" lang="ja-JP" altLang="en-US" sz="1100" b="1" dirty="0">
                          <a:solidFill>
                            <a:schemeClr val="tx1"/>
                          </a:solidFill>
                          <a:latin typeface="+mn-ea"/>
                          <a:ea typeface="+mn-ea"/>
                        </a:rPr>
                        <a:t>回・大阪府公式</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5</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「大阪府食育推進強化月間」及び「野菜バリバリ朝食モリモリ推進の日」の取組みの充実</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■府健康アプリ「アスマイル」を活用した食育に関する情報発信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大阪府食育推進強化月間及び各月の食育の日に食生活の改善を促すコラムを配信 </a:t>
                      </a:r>
                      <a:r>
                        <a:rPr kumimoji="1" lang="en-US" altLang="ja-JP" sz="1100" b="1" dirty="0">
                          <a:solidFill>
                            <a:schemeClr val="tx1"/>
                          </a:solidFill>
                          <a:latin typeface="+mn-ea"/>
                          <a:ea typeface="+mn-ea"/>
                        </a:rPr>
                        <a:t>14</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■企業連携による啓発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味の素のメニューブックに大阪府市からのメッセージ、</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レシピを掲載し関係店舗にて啓発</a:t>
                      </a: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市町村食育推進計画の策定促進と施策の推進</a:t>
                      </a:r>
                      <a:r>
                        <a:rPr kumimoji="1" lang="en-US" altLang="ja-JP" sz="1200" b="1" dirty="0">
                          <a:solidFill>
                            <a:schemeClr val="tx1"/>
                          </a:solidFill>
                          <a:latin typeface="+mn-ea"/>
                          <a:ea typeface="+mn-ea"/>
                        </a:rPr>
                        <a:t>》</a:t>
                      </a:r>
                    </a:p>
                    <a:p>
                      <a:pPr marL="174625" indent="-174625"/>
                      <a:r>
                        <a:rPr kumimoji="1" lang="ja-JP" altLang="en-US" sz="1200" b="1" dirty="0">
                          <a:solidFill>
                            <a:schemeClr val="tx1"/>
                          </a:solidFill>
                          <a:latin typeface="+mn-ea"/>
                          <a:ea typeface="+mn-ea"/>
                        </a:rPr>
                        <a:t>■保健所での取組み</a:t>
                      </a:r>
                      <a:endParaRPr kumimoji="1" lang="en-US" altLang="ja-JP"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・市町村に対し、計画の策定及び改定を支援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a:t>
                      </a:r>
                      <a:r>
                        <a:rPr kumimoji="1" lang="zh-TW" altLang="en-US" sz="1100" b="1" dirty="0">
                          <a:solidFill>
                            <a:schemeClr val="tx1"/>
                          </a:solidFill>
                          <a:latin typeface="游ゴシック" panose="020B0400000000000000" pitchFamily="50" charset="-128"/>
                          <a:ea typeface="游ゴシック" panose="020B0400000000000000" pitchFamily="50" charset="-128"/>
                        </a:rPr>
                        <a:t>市町</a:t>
                      </a:r>
                      <a:r>
                        <a:rPr kumimoji="1" lang="ja-JP" altLang="en-US" sz="1100" b="1" dirty="0">
                          <a:solidFill>
                            <a:schemeClr val="tx1"/>
                          </a:solidFill>
                          <a:latin typeface="游ゴシック" panose="020B0400000000000000" pitchFamily="50" charset="-128"/>
                          <a:ea typeface="游ゴシック" panose="020B0400000000000000" pitchFamily="50" charset="-128"/>
                        </a:rPr>
                        <a:t>村</a:t>
                      </a:r>
                      <a:r>
                        <a:rPr kumimoji="1" lang="zh-TW" altLang="en-US" sz="1100" b="1" dirty="0">
                          <a:solidFill>
                            <a:schemeClr val="tx1"/>
                          </a:solidFill>
                          <a:latin typeface="游ゴシック" panose="020B0400000000000000" pitchFamily="50" charset="-128"/>
                          <a:ea typeface="游ゴシック" panose="020B0400000000000000" pitchFamily="50" charset="-128"/>
                        </a:rPr>
                        <a:t>栄養事業担当者連絡会議</a:t>
                      </a:r>
                      <a:r>
                        <a:rPr kumimoji="1" lang="ja-JP" altLang="en-US" sz="1100" b="1" dirty="0">
                          <a:solidFill>
                            <a:schemeClr val="tx1"/>
                          </a:solidFill>
                          <a:latin typeface="游ゴシック" panose="020B0400000000000000" pitchFamily="50" charset="-128"/>
                          <a:ea typeface="游ゴシック" panose="020B0400000000000000" pitchFamily="50" charset="-128"/>
                        </a:rPr>
                        <a:t>の開催</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a:solidFill>
                            <a:schemeClr val="tx1"/>
                          </a:solidFill>
                          <a:latin typeface="+mn-ea"/>
                          <a:ea typeface="+mn-ea"/>
                        </a:rPr>
                        <a:t>・地域の優先的な課題の把握、地域の特性を踏まえた取組みを推進する仕組みづくりを検討</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食に関するボランティア等が行う食育活動への支援</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■食生活改善推進員リーダー研修会の開催（</a:t>
                      </a:r>
                      <a:r>
                        <a:rPr kumimoji="1" lang="en-US" altLang="ja-JP" sz="1100" b="1" dirty="0">
                          <a:solidFill>
                            <a:schemeClr val="tx1"/>
                          </a:solidFill>
                          <a:latin typeface="+mn-ea"/>
                          <a:ea typeface="+mn-ea"/>
                        </a:rPr>
                        <a:t>R6.3.27</a:t>
                      </a:r>
                      <a:r>
                        <a:rPr kumimoji="1" lang="ja-JP" altLang="en-US" sz="1100" b="1" dirty="0">
                          <a:solidFill>
                            <a:schemeClr val="tx1"/>
                          </a:solidFill>
                          <a:latin typeface="+mn-ea"/>
                          <a:ea typeface="+mn-ea"/>
                        </a:rPr>
                        <a:t>）</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対象：食生活改善推進員及び行政関係者</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■保健所での取組み</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・地域活動栄養士会や食生活改善推進協議会の支援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・養成施設と連携した地域での食育活動の検討</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996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■市町村に向けて、食育の取組みの充実を図れるよう、情報提供や技術的支援を実施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■関係機関・団体による取組みを支援するとともに、各団体の連携・協働を推進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6663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46062" y="258752"/>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13</a:t>
            </a:r>
            <a:endParaRPr kumimoji="1" lang="ja-JP" altLang="en-US" sz="1600" dirty="0">
              <a:latin typeface="+mn-ea"/>
            </a:endParaRPr>
          </a:p>
        </p:txBody>
      </p:sp>
    </p:spTree>
    <p:extLst>
      <p:ext uri="{BB962C8B-B14F-4D97-AF65-F5344CB8AC3E}">
        <p14:creationId xmlns:p14="http://schemas.microsoft.com/office/powerpoint/2010/main" val="130636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88184"/>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559634749"/>
              </p:ext>
            </p:extLst>
          </p:nvPr>
        </p:nvGraphicFramePr>
        <p:xfrm>
          <a:off x="629695" y="812764"/>
          <a:ext cx="8646609" cy="5544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283779">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■「大阪府食育推進ネットワーク会議」において、各団体活動を活性化</a:t>
                      </a: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等による各団体が行う取組みの</a:t>
                      </a:r>
                      <a:r>
                        <a:rPr kumimoji="1" lang="en-US" altLang="ja-JP" sz="1100" b="1" dirty="0">
                          <a:solidFill>
                            <a:schemeClr val="tx1"/>
                          </a:solidFill>
                          <a:latin typeface="+mn-ea"/>
                          <a:ea typeface="+mn-ea"/>
                        </a:rPr>
                        <a:t>PR</a:t>
                      </a:r>
                    </a:p>
                    <a:p>
                      <a:pPr marL="174625" indent="-174625"/>
                      <a:r>
                        <a:rPr kumimoji="1" lang="ja-JP" altLang="en-US" sz="1100" b="1" dirty="0">
                          <a:solidFill>
                            <a:schemeClr val="tx1"/>
                          </a:solidFill>
                          <a:latin typeface="+mn-ea"/>
                          <a:ea typeface="+mn-ea"/>
                        </a:rPr>
                        <a:t>　おおさか食育通信</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「大阪府食育推進ネットワーク会議からのつぶやき」</a:t>
                      </a:r>
                      <a:r>
                        <a:rPr kumimoji="1" lang="en-US" altLang="ja-JP" sz="1100" b="1" dirty="0">
                          <a:solidFill>
                            <a:schemeClr val="tx1"/>
                          </a:solidFill>
                          <a:latin typeface="+mn-ea"/>
                          <a:ea typeface="+mn-ea"/>
                        </a:rPr>
                        <a:t>4</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11</a:t>
                      </a:r>
                      <a:r>
                        <a:rPr kumimoji="1" lang="ja-JP" altLang="en-US" sz="1100" b="1" dirty="0">
                          <a:solidFill>
                            <a:schemeClr val="tx1"/>
                          </a:solidFill>
                          <a:latin typeface="+mn-ea"/>
                          <a:ea typeface="+mn-ea"/>
                        </a:rPr>
                        <a:t>回</a:t>
                      </a:r>
                    </a:p>
                    <a:p>
                      <a:pPr marL="174625" indent="-174625"/>
                      <a:r>
                        <a:rPr kumimoji="1" lang="ja-JP" altLang="en-US" sz="1100" b="1" dirty="0">
                          <a:solidFill>
                            <a:schemeClr val="tx1"/>
                          </a:solidFill>
                          <a:latin typeface="+mn-ea"/>
                          <a:ea typeface="+mn-ea"/>
                        </a:rPr>
                        <a:t>・のぼりやファイル等の啓発媒体を活用し、参画団体等が主催する事業で食育啓発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活用状況　のぼり延べ</a:t>
                      </a:r>
                      <a:r>
                        <a:rPr kumimoji="1" lang="en-US" altLang="ja-JP" sz="1100" b="1" dirty="0">
                          <a:solidFill>
                            <a:schemeClr val="tx1"/>
                          </a:solidFill>
                          <a:latin typeface="+mn-ea"/>
                          <a:ea typeface="+mn-ea"/>
                        </a:rPr>
                        <a:t>2</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枚、クリアファイル延べ</a:t>
                      </a:r>
                      <a:r>
                        <a:rPr kumimoji="1" lang="en-US" altLang="ja-JP" sz="1100" b="1" dirty="0">
                          <a:solidFill>
                            <a:schemeClr val="tx1"/>
                          </a:solidFill>
                          <a:latin typeface="+mn-ea"/>
                          <a:ea typeface="+mn-ea"/>
                        </a:rPr>
                        <a:t>3</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200</a:t>
                      </a:r>
                      <a:r>
                        <a:rPr kumimoji="1" lang="ja-JP" altLang="en-US" sz="1100" b="1" dirty="0">
                          <a:solidFill>
                            <a:schemeClr val="tx1"/>
                          </a:solidFill>
                          <a:latin typeface="+mn-ea"/>
                          <a:ea typeface="+mn-ea"/>
                        </a:rPr>
                        <a:t>枚</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■大阪府食育推進ネットワーク会議による食育イベントの開催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「食育ワクワク </a:t>
                      </a:r>
                      <a:r>
                        <a:rPr kumimoji="1" lang="en-US" altLang="ja-JP" sz="1100" b="1" dirty="0">
                          <a:solidFill>
                            <a:schemeClr val="tx1"/>
                          </a:solidFill>
                          <a:latin typeface="+mn-ea"/>
                          <a:ea typeface="+mn-ea"/>
                        </a:rPr>
                        <a:t>EXPO</a:t>
                      </a: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R6.1.6</a:t>
                      </a:r>
                      <a:r>
                        <a:rPr kumimoji="1" lang="ja-JP" altLang="en-US" sz="1100" b="1" dirty="0">
                          <a:solidFill>
                            <a:schemeClr val="tx1"/>
                          </a:solidFill>
                          <a:latin typeface="+mn-ea"/>
                          <a:ea typeface="+mn-ea"/>
                        </a:rPr>
                        <a:t>）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会場　　阪急百貨店うめだ本店</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階うめだホール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参加企業・団体　</a:t>
                      </a:r>
                      <a:r>
                        <a:rPr kumimoji="1" lang="en-US" altLang="ja-JP" sz="1100" b="1" dirty="0">
                          <a:solidFill>
                            <a:schemeClr val="tx1"/>
                          </a:solidFill>
                          <a:latin typeface="+mn-ea"/>
                          <a:ea typeface="+mn-ea"/>
                        </a:rPr>
                        <a:t>6</a:t>
                      </a:r>
                      <a:r>
                        <a:rPr kumimoji="1" lang="ja-JP" altLang="en-US" sz="1100" b="1" dirty="0">
                          <a:solidFill>
                            <a:schemeClr val="tx1"/>
                          </a:solidFill>
                          <a:latin typeface="+mn-ea"/>
                          <a:ea typeface="+mn-ea"/>
                        </a:rPr>
                        <a:t>企業・</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団体</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参加者　</a:t>
                      </a:r>
                      <a:r>
                        <a:rPr kumimoji="1" lang="en-US" altLang="ja-JP" sz="1100" b="1" dirty="0">
                          <a:solidFill>
                            <a:schemeClr val="tx1"/>
                          </a:solidFill>
                          <a:latin typeface="+mn-ea"/>
                          <a:ea typeface="+mn-ea"/>
                        </a:rPr>
                        <a:t>1,802</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23162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■大阪府食育推進ネットワーク会議の活性化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■大阪府食育推進ネットワーク会議と連携し、食育を推進</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・食育イベントの開催</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・共通の啓発媒体を活用し、府及び各参画団体が実施するイベント等で食育啓発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SNS</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の活用による情報発信　等</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■企業等との連携を強化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食育を府民運動として推進することに賛同する団体・企業等を増やし、連携事業を実施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2859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71478" y="15546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45639" y="501173"/>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7" name="テキスト ボックス 16"/>
          <p:cNvSpPr txBox="1"/>
          <p:nvPr/>
        </p:nvSpPr>
        <p:spPr>
          <a:xfrm>
            <a:off x="9198799" y="6355163"/>
            <a:ext cx="434365" cy="338554"/>
          </a:xfrm>
          <a:prstGeom prst="rect">
            <a:avLst/>
          </a:prstGeom>
          <a:noFill/>
        </p:spPr>
        <p:txBody>
          <a:bodyPr wrap="square" rtlCol="0">
            <a:spAutoFit/>
          </a:bodyPr>
          <a:lstStyle/>
          <a:p>
            <a:pPr algn="r"/>
            <a:r>
              <a:rPr kumimoji="1" lang="en-US" altLang="ja-JP" sz="1600" dirty="0">
                <a:latin typeface="+mn-ea"/>
              </a:rPr>
              <a:t>14</a:t>
            </a:r>
            <a:endParaRPr kumimoji="1" lang="ja-JP" altLang="en-US" sz="1600" dirty="0">
              <a:latin typeface="+mn-ea"/>
            </a:endParaRPr>
          </a:p>
        </p:txBody>
      </p:sp>
    </p:spTree>
    <p:extLst>
      <p:ext uri="{BB962C8B-B14F-4D97-AF65-F5344CB8AC3E}">
        <p14:creationId xmlns:p14="http://schemas.microsoft.com/office/powerpoint/2010/main" val="405910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１　健康的な食生活の実践と食に関する理解の促進</a:t>
            </a: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73201" y="652963"/>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31</a:t>
            </a:r>
          </a:p>
        </p:txBody>
      </p:sp>
      <p:sp>
        <p:nvSpPr>
          <p:cNvPr id="7" name="正方形/長方形 6"/>
          <p:cNvSpPr/>
          <p:nvPr/>
        </p:nvSpPr>
        <p:spPr>
          <a:xfrm>
            <a:off x="283299" y="1184342"/>
            <a:ext cx="2080235" cy="266996"/>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504038"/>
            <a:ext cx="8640000" cy="462612"/>
          </a:xfrm>
          <a:prstGeom prst="rect">
            <a:avLst/>
          </a:prstGeom>
          <a:noFill/>
          <a:ln>
            <a:noFill/>
          </a:ln>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extLst>
              <p:ext uri="{D42A27DB-BD31-4B8C-83A1-F6EECF244321}">
                <p14:modId xmlns:p14="http://schemas.microsoft.com/office/powerpoint/2010/main" val="1667171158"/>
              </p:ext>
            </p:extLst>
          </p:nvPr>
        </p:nvGraphicFramePr>
        <p:xfrm>
          <a:off x="633000" y="1964073"/>
          <a:ext cx="8640000" cy="1429254"/>
        </p:xfrm>
        <a:graphic>
          <a:graphicData uri="http://schemas.openxmlformats.org/drawingml/2006/table">
            <a:tbl>
              <a:tblPr firstRow="1" bandRow="1">
                <a:tableStyleId>{5940675A-B579-460E-94D1-54222C63F5DA}</a:tableStyleId>
              </a:tblPr>
              <a:tblGrid>
                <a:gridCol w="551490">
                  <a:extLst>
                    <a:ext uri="{9D8B030D-6E8A-4147-A177-3AD203B41FA5}">
                      <a16:colId xmlns:a16="http://schemas.microsoft.com/office/drawing/2014/main" val="2915326736"/>
                    </a:ext>
                  </a:extLst>
                </a:gridCol>
                <a:gridCol w="1838297">
                  <a:extLst>
                    <a:ext uri="{9D8B030D-6E8A-4147-A177-3AD203B41FA5}">
                      <a16:colId xmlns:a16="http://schemas.microsoft.com/office/drawing/2014/main" val="2573364579"/>
                    </a:ext>
                  </a:extLst>
                </a:gridCol>
                <a:gridCol w="6250213">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生活習慣病の発症・重症化に留意し、健康的な食生活を実践・維持します。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低栄養予防等、個々の健康状態に合った食生活を実践し、食を通じて豊かな生活を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実現します。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457530"/>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2135949389"/>
              </p:ext>
            </p:extLst>
          </p:nvPr>
        </p:nvGraphicFramePr>
        <p:xfrm>
          <a:off x="633001" y="3798377"/>
          <a:ext cx="8639999" cy="2288753"/>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1668312672"/>
                    </a:ext>
                  </a:extLst>
                </a:gridCol>
                <a:gridCol w="1806318">
                  <a:extLst>
                    <a:ext uri="{9D8B030D-6E8A-4147-A177-3AD203B41FA5}">
                      <a16:colId xmlns:a16="http://schemas.microsoft.com/office/drawing/2014/main" val="2358818107"/>
                    </a:ext>
                  </a:extLst>
                </a:gridCol>
                <a:gridCol w="1120461">
                  <a:extLst>
                    <a:ext uri="{9D8B030D-6E8A-4147-A177-3AD203B41FA5}">
                      <a16:colId xmlns:a16="http://schemas.microsoft.com/office/drawing/2014/main" val="3106642344"/>
                    </a:ext>
                  </a:extLst>
                </a:gridCol>
                <a:gridCol w="1093298">
                  <a:extLst>
                    <a:ext uri="{9D8B030D-6E8A-4147-A177-3AD203B41FA5}">
                      <a16:colId xmlns:a16="http://schemas.microsoft.com/office/drawing/2014/main" val="2825566381"/>
                    </a:ext>
                  </a:extLst>
                </a:gridCol>
                <a:gridCol w="1352434">
                  <a:extLst>
                    <a:ext uri="{9D8B030D-6E8A-4147-A177-3AD203B41FA5}">
                      <a16:colId xmlns:a16="http://schemas.microsoft.com/office/drawing/2014/main" val="157304712"/>
                    </a:ext>
                  </a:extLst>
                </a:gridCol>
                <a:gridCol w="1549848">
                  <a:extLst>
                    <a:ext uri="{9D8B030D-6E8A-4147-A177-3AD203B41FA5}">
                      <a16:colId xmlns:a16="http://schemas.microsoft.com/office/drawing/2014/main" val="2441815434"/>
                    </a:ext>
                  </a:extLst>
                </a:gridCol>
                <a:gridCol w="1451141">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3</a:t>
                      </a:r>
                      <a:r>
                        <a:rPr lang="en-US" altLang="ja-JP" sz="1200" b="1" dirty="0">
                          <a:solidFill>
                            <a:schemeClr val="tx1"/>
                          </a:solidFill>
                          <a:effectLst/>
                          <a:latin typeface="游ゴシック" panose="020B0400000000000000" pitchFamily="50" charset="-128"/>
                          <a:ea typeface="游ゴシック" panose="020B0400000000000000" pitchFamily="50" charset="-128"/>
                        </a:rPr>
                        <a:t>4.6</a:t>
                      </a: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49.6%</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朝食を欠食する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ja-JP" sz="1000" b="1" dirty="0">
                          <a:solidFill>
                            <a:schemeClr val="tx1"/>
                          </a:solidFill>
                          <a:latin typeface="游ゴシック" panose="020B0400000000000000" pitchFamily="50" charset="-128"/>
                          <a:ea typeface="游ゴシック" panose="020B0400000000000000" pitchFamily="50" charset="-128"/>
                        </a:rPr>
                        <a:t>H25-27</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endParaRPr kumimoji="1" lang="en-US" altLang="ja-JP" sz="10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現　在：</a:t>
                      </a:r>
                      <a:r>
                        <a:rPr kumimoji="1" lang="en-US" altLang="ja-JP" sz="1000" b="1" dirty="0">
                          <a:solidFill>
                            <a:schemeClr val="tx1"/>
                          </a:solidFill>
                          <a:latin typeface="游ゴシック" panose="020B0400000000000000" pitchFamily="50" charset="-128"/>
                          <a:ea typeface="游ゴシック" panose="020B0400000000000000" pitchFamily="50" charset="-128"/>
                        </a:rPr>
                        <a:t>H29-R1</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野菜摂取量の増加</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237</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59</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25</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646561" y="6103349"/>
            <a:ext cx="8565886" cy="415498"/>
          </a:xfrm>
          <a:prstGeom prst="rect">
            <a:avLst/>
          </a:prstGeom>
        </p:spPr>
        <p:txBody>
          <a:bodyPr wrap="square">
            <a:spAutoFit/>
          </a:bodyPr>
          <a:lstStyle/>
          <a:p>
            <a:pPr>
              <a:spcAft>
                <a:spcPts val="0"/>
              </a:spcAft>
            </a:pPr>
            <a:r>
              <a:rPr lang="en-US" altLang="ja-JP" sz="1050" kern="100" dirty="0">
                <a:latin typeface="+mn-ea"/>
                <a:cs typeface="Times New Roman" panose="02020603050405020304" pitchFamily="18" charset="0"/>
              </a:rPr>
              <a:t>1</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　　</a:t>
            </a:r>
            <a:endParaRPr lang="en-US" altLang="ja-JP" sz="1050" kern="100" dirty="0">
              <a:latin typeface="+mn-ea"/>
              <a:cs typeface="Times New Roman" panose="02020603050405020304" pitchFamily="18" charset="0"/>
            </a:endParaRPr>
          </a:p>
          <a:p>
            <a:pPr>
              <a:spcAft>
                <a:spcPts val="0"/>
              </a:spcAft>
            </a:pPr>
            <a:r>
              <a:rPr lang="en-US" altLang="ja-JP" sz="1050" kern="100" dirty="0">
                <a:latin typeface="+mn-ea"/>
                <a:cs typeface="Times New Roman" panose="02020603050405020304" pitchFamily="18" charset="0"/>
              </a:rPr>
              <a:t>2</a:t>
            </a:r>
            <a:r>
              <a:rPr lang="ja-JP" altLang="en-US" sz="1050" kern="100" dirty="0">
                <a:latin typeface="+mn-ea"/>
                <a:cs typeface="Times New Roman" panose="02020603050405020304" pitchFamily="18" charset="0"/>
              </a:rPr>
              <a:t>･</a:t>
            </a:r>
            <a:r>
              <a:rPr lang="en-US" altLang="ja-JP" sz="1050" kern="100" dirty="0">
                <a:latin typeface="+mn-ea"/>
                <a:cs typeface="Times New Roman" panose="02020603050405020304" pitchFamily="18" charset="0"/>
              </a:rPr>
              <a:t>3</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国民健康・栄養調査（厚生労働省）</a:t>
            </a:r>
            <a:endParaRPr lang="en-US" altLang="ja-JP" sz="1050" kern="100" dirty="0">
              <a:latin typeface="+mn-ea"/>
              <a:cs typeface="Times New Roman" panose="02020603050405020304" pitchFamily="18" charset="0"/>
            </a:endParaRPr>
          </a:p>
        </p:txBody>
      </p:sp>
      <p:sp>
        <p:nvSpPr>
          <p:cNvPr id="2" name="テキスト ボックス 1"/>
          <p:cNvSpPr txBox="1"/>
          <p:nvPr/>
        </p:nvSpPr>
        <p:spPr>
          <a:xfrm>
            <a:off x="9198799" y="6382459"/>
            <a:ext cx="434365" cy="338554"/>
          </a:xfrm>
          <a:prstGeom prst="rect">
            <a:avLst/>
          </a:prstGeom>
          <a:noFill/>
        </p:spPr>
        <p:txBody>
          <a:bodyPr wrap="square" rtlCol="0">
            <a:spAutoFit/>
          </a:bodyPr>
          <a:lstStyle/>
          <a:p>
            <a:pPr algn="r"/>
            <a:r>
              <a:rPr kumimoji="1" lang="en-US" altLang="ja-JP" sz="1600" dirty="0">
                <a:latin typeface="+mn-ea"/>
              </a:rPr>
              <a:t>1</a:t>
            </a:r>
            <a:endParaRPr kumimoji="1" lang="ja-JP" altLang="en-US" sz="1600" dirty="0">
              <a:latin typeface="+mn-ea"/>
            </a:endParaRPr>
          </a:p>
        </p:txBody>
      </p:sp>
    </p:spTree>
    <p:extLst>
      <p:ext uri="{BB962C8B-B14F-4D97-AF65-F5344CB8AC3E}">
        <p14:creationId xmlns:p14="http://schemas.microsoft.com/office/powerpoint/2010/main" val="787188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86437" y="227527"/>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38472" y="3814681"/>
            <a:ext cx="8722062" cy="1015663"/>
          </a:xfrm>
          <a:prstGeom prst="rect">
            <a:avLst/>
          </a:prstGeom>
        </p:spPr>
        <p:txBody>
          <a:bodyPr wrap="square">
            <a:spAutoFit/>
          </a:bodyPr>
          <a:lstStyle/>
          <a:p>
            <a:pPr algn="just">
              <a:spcAft>
                <a:spcPts val="0"/>
              </a:spcAft>
            </a:pPr>
            <a:r>
              <a:rPr lang="ja-JP" altLang="en-US" sz="1000" kern="100" dirty="0">
                <a:latin typeface="+mn-ea"/>
                <a:cs typeface="Times New Roman" panose="02020603050405020304" pitchFamily="18" charset="0"/>
              </a:rPr>
              <a:t>４ </a:t>
            </a:r>
            <a:r>
              <a:rPr lang="ja-JP" altLang="ja-JP" sz="1000" kern="100" dirty="0">
                <a:latin typeface="+mn-ea"/>
                <a:cs typeface="Times New Roman" panose="02020603050405020304" pitchFamily="18" charset="0"/>
              </a:rPr>
              <a:t>国民健康・栄養調査（厚生労働省）</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５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p>
          <a:p>
            <a:pPr algn="just">
              <a:spcAft>
                <a:spcPts val="0"/>
              </a:spcAft>
            </a:pPr>
            <a:r>
              <a:rPr lang="ja-JP" altLang="en-US" sz="1000" kern="100" dirty="0">
                <a:latin typeface="+mn-ea"/>
                <a:cs typeface="Times New Roman" panose="02020603050405020304" pitchFamily="18" charset="0"/>
              </a:rPr>
              <a:t>６ 大阪府教育庁調べ</a:t>
            </a:r>
          </a:p>
          <a:p>
            <a:pPr algn="just">
              <a:spcAft>
                <a:spcPts val="0"/>
              </a:spcAft>
            </a:pPr>
            <a:r>
              <a:rPr lang="ja-JP" altLang="en-US" sz="1000" kern="100" dirty="0">
                <a:latin typeface="+mn-ea"/>
                <a:cs typeface="Times New Roman" panose="02020603050405020304" pitchFamily="18" charset="0"/>
              </a:rPr>
              <a:t>７ 大阪ヘルシー外食推進協議会調べ、大阪府健康医療部健康推進室調べ</a:t>
            </a:r>
          </a:p>
          <a:p>
            <a:pPr algn="just">
              <a:spcAft>
                <a:spcPts val="0"/>
              </a:spcAft>
            </a:pPr>
            <a:r>
              <a:rPr lang="ja-JP" altLang="en-US" sz="1000" kern="100" dirty="0">
                <a:latin typeface="+mn-ea"/>
                <a:cs typeface="Times New Roman" panose="02020603050405020304" pitchFamily="18" charset="0"/>
              </a:rPr>
              <a:t>８家族共食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　地域共食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387759166"/>
              </p:ext>
            </p:extLst>
          </p:nvPr>
        </p:nvGraphicFramePr>
        <p:xfrm>
          <a:off x="633000" y="385478"/>
          <a:ext cx="8640000" cy="3401010"/>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20000"/>
                    </a:ext>
                  </a:extLst>
                </a:gridCol>
                <a:gridCol w="1806318">
                  <a:extLst>
                    <a:ext uri="{9D8B030D-6E8A-4147-A177-3AD203B41FA5}">
                      <a16:colId xmlns:a16="http://schemas.microsoft.com/office/drawing/2014/main" val="20001"/>
                    </a:ext>
                  </a:extLst>
                </a:gridCol>
                <a:gridCol w="1296985">
                  <a:extLst>
                    <a:ext uri="{9D8B030D-6E8A-4147-A177-3AD203B41FA5}">
                      <a16:colId xmlns:a16="http://schemas.microsoft.com/office/drawing/2014/main" val="2382597531"/>
                    </a:ext>
                  </a:extLst>
                </a:gridCol>
                <a:gridCol w="916775">
                  <a:extLst>
                    <a:ext uri="{9D8B030D-6E8A-4147-A177-3AD203B41FA5}">
                      <a16:colId xmlns:a16="http://schemas.microsoft.com/office/drawing/2014/main" val="1518054483"/>
                    </a:ext>
                  </a:extLst>
                </a:gridCol>
                <a:gridCol w="1451141">
                  <a:extLst>
                    <a:ext uri="{9D8B030D-6E8A-4147-A177-3AD203B41FA5}">
                      <a16:colId xmlns:a16="http://schemas.microsoft.com/office/drawing/2014/main" val="20003"/>
                    </a:ext>
                  </a:extLst>
                </a:gridCol>
                <a:gridCol w="1451141">
                  <a:extLst>
                    <a:ext uri="{9D8B030D-6E8A-4147-A177-3AD203B41FA5}">
                      <a16:colId xmlns:a16="http://schemas.microsoft.com/office/drawing/2014/main" val="2204503950"/>
                    </a:ext>
                  </a:extLst>
                </a:gridCol>
                <a:gridCol w="1451141">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 </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食塩摂取量の減少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9.7g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mn-ea"/>
                        </a:rPr>
                        <a:t>64.7%</a:t>
                      </a:r>
                      <a:r>
                        <a:rPr lang="ja-JP" altLang="en-US" sz="1200" b="1" i="0" u="none" strike="noStrike" dirty="0">
                          <a:solidFill>
                            <a:schemeClr val="tx1"/>
                          </a:solidFill>
                          <a:effectLst/>
                          <a:latin typeface="游ゴシック" panose="020B0400000000000000" pitchFamily="50" charset="-128"/>
                          <a:ea typeface="+mn-ea"/>
                        </a:rPr>
                        <a:t>（</a:t>
                      </a:r>
                      <a:r>
                        <a:rPr lang="en-US" altLang="ja-JP" sz="1200" b="1" i="0" u="none" strike="noStrike" dirty="0">
                          <a:solidFill>
                            <a:schemeClr val="tx1"/>
                          </a:solidFill>
                          <a:effectLst/>
                          <a:latin typeface="游ゴシック" panose="020B0400000000000000" pitchFamily="50" charset="-128"/>
                          <a:ea typeface="+mn-ea"/>
                        </a:rPr>
                        <a:t>R4</a:t>
                      </a:r>
                      <a:r>
                        <a:rPr lang="ja-JP" altLang="en-US" sz="1200" b="1" i="0" u="none" strike="noStrike" dirty="0">
                          <a:solidFill>
                            <a:schemeClr val="tx1"/>
                          </a:solidFill>
                          <a:effectLst/>
                          <a:latin typeface="游ゴシック" panose="020B0400000000000000" pitchFamily="50" charset="-128"/>
                          <a:ea typeface="+mn-ea"/>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学校評価で食育を評価している小・中学校の割合の増加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99.2%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ヘルシーメニューを提供する飲食店・特定給食施設等の増加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「うちのお店も健康づくり</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応援団の店」協力店舗数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mn-ea"/>
                        </a:rPr>
                        <a:t>13,984</a:t>
                      </a:r>
                      <a:r>
                        <a:rPr lang="ja-JP" altLang="en-US" sz="1200" b="1" i="0" u="none" strike="noStrike" dirty="0">
                          <a:solidFill>
                            <a:schemeClr val="tx1"/>
                          </a:solidFill>
                          <a:effectLst/>
                          <a:latin typeface="游ゴシック" panose="020B0400000000000000" pitchFamily="50" charset="-128"/>
                          <a:ea typeface="+mn-ea"/>
                        </a:rPr>
                        <a:t>店舗</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rPr>
                        <a:t>V.O.S.</a:t>
                      </a:r>
                      <a:r>
                        <a:rPr kumimoji="1" lang="ja-JP" altLang="en-US" sz="1200" b="1" dirty="0">
                          <a:solidFill>
                            <a:schemeClr val="tx1"/>
                          </a:solidFill>
                          <a:latin typeface="游ゴシック" panose="020B0400000000000000" pitchFamily="50" charset="-128"/>
                          <a:ea typeface="游ゴシック" panose="020B0400000000000000" pitchFamily="50" charset="-128"/>
                        </a:rPr>
                        <a:t>メニューロゴマーク使用承認件数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440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351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誰かと一緒に食べる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「共食」の増加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55.5%</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893918934"/>
              </p:ext>
            </p:extLst>
          </p:nvPr>
        </p:nvGraphicFramePr>
        <p:xfrm>
          <a:off x="591969" y="5224190"/>
          <a:ext cx="8640000" cy="1242309"/>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a:solidFill>
                            <a:schemeClr val="tx1"/>
                          </a:solidFill>
                          <a:latin typeface="+mn-ea"/>
                          <a:ea typeface="+mn-ea"/>
                        </a:rPr>
                        <a:t>▽家庭だけでなく、地域での共食を推進していくことが必要です。</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719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0" name="テキスト ボックス 9"/>
          <p:cNvSpPr txBox="1"/>
          <p:nvPr/>
        </p:nvSpPr>
        <p:spPr>
          <a:xfrm>
            <a:off x="9198799" y="6376165"/>
            <a:ext cx="434365" cy="338554"/>
          </a:xfrm>
          <a:prstGeom prst="rect">
            <a:avLst/>
          </a:prstGeom>
          <a:noFill/>
        </p:spPr>
        <p:txBody>
          <a:bodyPr wrap="square" rtlCol="0">
            <a:spAutoFit/>
          </a:bodyPr>
          <a:lstStyle/>
          <a:p>
            <a:pPr algn="r"/>
            <a:r>
              <a:rPr kumimoji="1" lang="en-US" altLang="ja-JP" sz="1600" dirty="0">
                <a:latin typeface="+mn-ea"/>
              </a:rPr>
              <a:t>2</a:t>
            </a:r>
            <a:endParaRPr kumimoji="1" lang="ja-JP" altLang="en-US" sz="1600" dirty="0">
              <a:latin typeface="+mn-ea"/>
            </a:endParaRPr>
          </a:p>
        </p:txBody>
      </p:sp>
    </p:spTree>
    <p:extLst>
      <p:ext uri="{BB962C8B-B14F-4D97-AF65-F5344CB8AC3E}">
        <p14:creationId xmlns:p14="http://schemas.microsoft.com/office/powerpoint/2010/main" val="367052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4400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045653299"/>
              </p:ext>
            </p:extLst>
          </p:nvPr>
        </p:nvGraphicFramePr>
        <p:xfrm>
          <a:off x="633000" y="609479"/>
          <a:ext cx="8640000" cy="269671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08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■「早寝早起き朝ごはん」推進校事業の活動内容を周知</a:t>
                      </a:r>
                    </a:p>
                    <a:p>
                      <a:pPr marL="174625" indent="-174625"/>
                      <a:r>
                        <a:rPr kumimoji="1" lang="ja-JP" altLang="en-US" sz="1100" b="1" dirty="0">
                          <a:solidFill>
                            <a:schemeClr val="tx1"/>
                          </a:solidFill>
                          <a:latin typeface="+mn-ea"/>
                          <a:ea typeface="+mn-ea"/>
                        </a:rPr>
                        <a:t>■家庭での実践に向けた情報発信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・府健康アプリ「アスマイル」で、朝食や野菜、共食等、食に関する健康コラムを配信 </a:t>
                      </a:r>
                      <a:r>
                        <a:rPr kumimoji="1" lang="en-US" altLang="ja-JP" sz="1100" b="1" dirty="0">
                          <a:solidFill>
                            <a:schemeClr val="tx1"/>
                          </a:solidFill>
                          <a:latin typeface="+mn-ea"/>
                          <a:ea typeface="+mn-ea"/>
                        </a:rPr>
                        <a:t>14</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・府ホームページ「</a:t>
                      </a:r>
                      <a:r>
                        <a:rPr kumimoji="1" lang="ja-JP" altLang="en-US" sz="1100" b="1" kern="1200" dirty="0">
                          <a:solidFill>
                            <a:schemeClr val="tx1"/>
                          </a:solidFill>
                          <a:effectLst/>
                          <a:latin typeface="+mn-ea"/>
                          <a:ea typeface="+mn-ea"/>
                          <a:cs typeface="+mn-cs"/>
                        </a:rPr>
                        <a:t>みんなで</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 を始めよう！」で、家庭でできる</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レシピを掲載 </a:t>
                      </a:r>
                      <a:r>
                        <a:rPr kumimoji="1" lang="en-US" altLang="ja-JP" sz="1100" b="1" kern="1200" dirty="0">
                          <a:solidFill>
                            <a:schemeClr val="tx1"/>
                          </a:solidFill>
                          <a:effectLst/>
                          <a:latin typeface="+mn-ea"/>
                          <a:ea typeface="+mn-ea"/>
                          <a:cs typeface="+mn-cs"/>
                        </a:rPr>
                        <a:t>40</a:t>
                      </a:r>
                      <a:r>
                        <a:rPr kumimoji="1" lang="ja-JP" altLang="en-US" sz="1100" b="1" kern="1200" dirty="0">
                          <a:solidFill>
                            <a:schemeClr val="tx1"/>
                          </a:solidFill>
                          <a:effectLst/>
                          <a:latin typeface="+mn-ea"/>
                          <a:ea typeface="+mn-ea"/>
                          <a:cs typeface="+mn-cs"/>
                        </a:rPr>
                        <a:t>メニュー</a:t>
                      </a:r>
                      <a:endParaRPr kumimoji="1" lang="en-US" altLang="ja-JP" sz="1100" b="1" kern="1200" dirty="0">
                        <a:solidFill>
                          <a:schemeClr val="tx1"/>
                        </a:solidFill>
                        <a:effectLst/>
                        <a:latin typeface="+mn-ea"/>
                        <a:ea typeface="+mn-ea"/>
                        <a:cs typeface="+mn-cs"/>
                      </a:endParaRPr>
                    </a:p>
                    <a:p>
                      <a:pPr marL="174625" indent="-174625"/>
                      <a:r>
                        <a:rPr kumimoji="1" lang="ja-JP" altLang="en-US" sz="1100" b="1" dirty="0">
                          <a:solidFill>
                            <a:schemeClr val="tx1"/>
                          </a:solidFill>
                          <a:latin typeface="+mn-ea"/>
                          <a:ea typeface="+mn-ea"/>
                        </a:rPr>
                        <a:t>・大阪いずみ市民生協：宅配食材セットの</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承認 </a:t>
                      </a:r>
                      <a:r>
                        <a:rPr kumimoji="1" lang="en-US" altLang="ja-JP" sz="1100" b="1" dirty="0">
                          <a:solidFill>
                            <a:schemeClr val="tx1"/>
                          </a:solidFill>
                          <a:latin typeface="+mn-ea"/>
                          <a:ea typeface="+mn-ea"/>
                        </a:rPr>
                        <a:t>34</a:t>
                      </a:r>
                      <a:r>
                        <a:rPr kumimoji="1" lang="ja-JP" altLang="en-US" sz="1100" b="1" dirty="0">
                          <a:solidFill>
                            <a:schemeClr val="tx1"/>
                          </a:solidFill>
                          <a:latin typeface="+mn-ea"/>
                          <a:ea typeface="+mn-ea"/>
                        </a:rPr>
                        <a:t>商品（</a:t>
                      </a:r>
                      <a:r>
                        <a:rPr kumimoji="1" lang="en-US" altLang="ja-JP" sz="1100" b="1" dirty="0">
                          <a:solidFill>
                            <a:schemeClr val="tx1"/>
                          </a:solidFill>
                          <a:latin typeface="+mn-ea"/>
                          <a:ea typeface="+mn-ea"/>
                        </a:rPr>
                        <a:t>R5</a:t>
                      </a:r>
                      <a:r>
                        <a:rPr kumimoji="1" lang="ja-JP" altLang="en-US" sz="1100" b="1" dirty="0">
                          <a:solidFill>
                            <a:schemeClr val="tx1"/>
                          </a:solidFill>
                          <a:latin typeface="+mn-ea"/>
                          <a:ea typeface="+mn-ea"/>
                        </a:rPr>
                        <a:t>新規）</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5786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indent="-174625"/>
                      <a:r>
                        <a:rPr kumimoji="1" lang="ja-JP" altLang="en-US" sz="1100" b="1" dirty="0">
                          <a:solidFill>
                            <a:schemeClr val="tx1"/>
                          </a:solidFill>
                          <a:latin typeface="+mn-ea"/>
                          <a:ea typeface="+mn-ea"/>
                        </a:rPr>
                        <a:t>■全く朝食をとらない児童生徒への対応</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■家庭における共食に関する効果的な啓発</a:t>
                      </a:r>
                      <a:endParaRPr kumimoji="1" lang="en-US" altLang="ja-JP" sz="1100" b="1"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mn-ea"/>
                          <a:ea typeface="+mn-ea"/>
                          <a:cs typeface="+mn-cs"/>
                        </a:rPr>
                        <a:t>保護者や児童生徒への情報発信及び指導の好事例の収集・発信</a:t>
                      </a:r>
                      <a:endParaRPr kumimoji="1" lang="en-US" altLang="ja-JP" sz="1100" b="1"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■共食にかかる啓発媒体の作成・活用、府健康アプリ「アスマイル」を活用した情報発信</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5,987</a:t>
                      </a:r>
                      <a:r>
                        <a:rPr kumimoji="1" lang="ja-JP" altLang="en-US" sz="1100" b="1" baseline="0" dirty="0">
                          <a:solidFill>
                            <a:schemeClr val="tx1"/>
                          </a:solidFill>
                          <a:latin typeface="+mn-ea"/>
                          <a:ea typeface="+mn-ea"/>
                        </a:rPr>
                        <a:t>千円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45155" y="288576"/>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40000" y="324056"/>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①家庭での健康的な食生活の実践を促す取組み　</a:t>
            </a:r>
            <a:r>
              <a:rPr kumimoji="1" lang="en-US" altLang="ja-JP" sz="1600" b="1" dirty="0">
                <a:latin typeface="+mn-ea"/>
              </a:rPr>
              <a:t>P31</a:t>
            </a:r>
            <a:r>
              <a:rPr kumimoji="1" lang="ja-JP" altLang="en-US" sz="1600" b="1" dirty="0">
                <a:latin typeface="+mn-ea"/>
              </a:rPr>
              <a:t> 　</a:t>
            </a:r>
            <a:endParaRPr kumimoji="1" lang="en-US" altLang="ja-JP" sz="1600" b="1" dirty="0">
              <a:latin typeface="+mn-ea"/>
            </a:endParaRPr>
          </a:p>
        </p:txBody>
      </p:sp>
      <p:sp>
        <p:nvSpPr>
          <p:cNvPr id="23" name="Rectangle 1"/>
          <p:cNvSpPr>
            <a:spLocks noChangeArrowheads="1"/>
          </p:cNvSpPr>
          <p:nvPr/>
        </p:nvSpPr>
        <p:spPr bwMode="auto">
          <a:xfrm>
            <a:off x="286447" y="12396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65693599"/>
              </p:ext>
            </p:extLst>
          </p:nvPr>
        </p:nvGraphicFramePr>
        <p:xfrm>
          <a:off x="633000" y="3575009"/>
          <a:ext cx="8640001" cy="307975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144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地域等での共食の推進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■大阪府栄養士会等による子ども料理教室の開催 </a:t>
                      </a:r>
                      <a:r>
                        <a:rPr kumimoji="1" lang="en-US" altLang="ja-JP" sz="1100" b="1" u="none" dirty="0">
                          <a:solidFill>
                            <a:schemeClr val="tx1"/>
                          </a:solidFill>
                          <a:latin typeface="+mn-ea"/>
                          <a:ea typeface="+mn-ea"/>
                        </a:rPr>
                        <a:t>3</a:t>
                      </a:r>
                      <a:r>
                        <a:rPr kumimoji="1" lang="ja-JP" altLang="en-US" sz="1100" b="1" u="none" dirty="0">
                          <a:solidFill>
                            <a:schemeClr val="tx1"/>
                          </a:solidFill>
                          <a:latin typeface="+mn-ea"/>
                          <a:ea typeface="+mn-ea"/>
                        </a:rPr>
                        <a:t>回</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■子ども食堂など居場所の整備を行う市町村を支援</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新子育て支援交付金の優先配分枠に、居場所づくり事業を位置づけ</a:t>
                      </a:r>
                      <a:endParaRPr kumimoji="1" lang="en-US" altLang="ja-JP" sz="1100" b="1" u="none"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身近な地域で相談できる体制の推進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■大阪府栄養士会と連携し、栄養ケアサービスを提供する拠点を整備</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登録栄養士数 </a:t>
                      </a:r>
                      <a:r>
                        <a:rPr kumimoji="1" lang="en-US" altLang="ja-JP" sz="1100" b="1" u="none" dirty="0">
                          <a:solidFill>
                            <a:schemeClr val="tx1"/>
                          </a:solidFill>
                          <a:latin typeface="+mn-ea"/>
                          <a:ea typeface="+mn-ea"/>
                        </a:rPr>
                        <a:t>239</a:t>
                      </a:r>
                      <a:r>
                        <a:rPr kumimoji="1" lang="ja-JP" altLang="en-US" sz="1100" b="1" u="none" dirty="0">
                          <a:solidFill>
                            <a:schemeClr val="tx1"/>
                          </a:solidFill>
                          <a:latin typeface="+mn-ea"/>
                          <a:ea typeface="+mn-ea"/>
                        </a:rPr>
                        <a:t>名、大阪府栄養士会による無料栄養相談の実施 </a:t>
                      </a:r>
                      <a:r>
                        <a:rPr kumimoji="1" lang="en-US" altLang="ja-JP" sz="1100" b="1" u="none" dirty="0">
                          <a:solidFill>
                            <a:schemeClr val="tx1"/>
                          </a:solidFill>
                          <a:latin typeface="+mn-ea"/>
                          <a:ea typeface="+mn-ea"/>
                        </a:rPr>
                        <a:t>31</a:t>
                      </a:r>
                      <a:r>
                        <a:rPr kumimoji="1" lang="ja-JP" altLang="en-US" sz="1100" b="1" u="none" dirty="0">
                          <a:solidFill>
                            <a:schemeClr val="tx1"/>
                          </a:solidFill>
                          <a:latin typeface="+mn-ea"/>
                          <a:ea typeface="+mn-ea"/>
                        </a:rPr>
                        <a:t>回</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日本栄養士会認定栄養ケア・ステーション </a:t>
                      </a:r>
                      <a:r>
                        <a:rPr kumimoji="1" lang="en-US" altLang="ja-JP" sz="1100" b="1" u="none" dirty="0">
                          <a:solidFill>
                            <a:schemeClr val="tx1"/>
                          </a:solidFill>
                          <a:latin typeface="+mn-ea"/>
                          <a:ea typeface="+mn-ea"/>
                        </a:rPr>
                        <a:t>22</a:t>
                      </a:r>
                      <a:r>
                        <a:rPr kumimoji="1" lang="ja-JP" altLang="en-US" sz="1100" b="1" u="none" dirty="0">
                          <a:solidFill>
                            <a:schemeClr val="tx1"/>
                          </a:solidFill>
                          <a:latin typeface="+mn-ea"/>
                          <a:ea typeface="+mn-ea"/>
                        </a:rPr>
                        <a:t>団体、大阪府栄養士会登録栄養ケアチーム </a:t>
                      </a:r>
                      <a:r>
                        <a:rPr kumimoji="1" lang="en-US" altLang="ja-JP" sz="1100" b="1" u="none" dirty="0">
                          <a:solidFill>
                            <a:schemeClr val="tx1"/>
                          </a:solidFill>
                          <a:latin typeface="+mn-ea"/>
                          <a:ea typeface="+mn-ea"/>
                        </a:rPr>
                        <a:t>14</a:t>
                      </a:r>
                      <a:r>
                        <a:rPr kumimoji="1" lang="ja-JP" altLang="en-US" sz="1100" b="1" u="none" dirty="0">
                          <a:solidFill>
                            <a:schemeClr val="tx1"/>
                          </a:solidFill>
                          <a:latin typeface="+mn-ea"/>
                          <a:ea typeface="+mn-ea"/>
                        </a:rPr>
                        <a:t>団体</a:t>
                      </a:r>
                      <a:endParaRPr kumimoji="1" lang="en-US" altLang="ja-JP" sz="1100" b="1" u="non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■市町村及び関係団体と連携した共食の推進</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■栄養ケアサービスを提供する拠点の活用</a:t>
                      </a: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■健診やイベント等の機会を活用し、共食を広く府民に啓発</a:t>
                      </a:r>
                    </a:p>
                    <a:p>
                      <a:pPr marL="174625" indent="-174625"/>
                      <a:r>
                        <a:rPr kumimoji="1" lang="ja-JP" altLang="en-US" sz="1100" b="1" dirty="0">
                          <a:solidFill>
                            <a:schemeClr val="tx1"/>
                          </a:solidFill>
                          <a:latin typeface="+mn-ea"/>
                          <a:ea typeface="+mn-ea"/>
                        </a:rPr>
                        <a:t>■在宅栄養ケアに関する医師会・栄養士会等関係機関との連携推進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858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5,987</a:t>
                      </a:r>
                      <a:r>
                        <a:rPr kumimoji="1" lang="ja-JP" altLang="en-US" sz="1100" b="1" baseline="0" dirty="0">
                          <a:solidFill>
                            <a:schemeClr val="tx1"/>
                          </a:solidFill>
                          <a:latin typeface="+mn-ea"/>
                          <a:ea typeface="+mn-ea"/>
                        </a:rPr>
                        <a:t>千円（再掲）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69235" y="3295463"/>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②多様な暮らしに対応した豊かな食体験につながる取組み　</a:t>
            </a:r>
            <a:r>
              <a:rPr kumimoji="1" lang="en-US" altLang="ja-JP" sz="1600" b="1" dirty="0">
                <a:latin typeface="+mn-ea"/>
              </a:rPr>
              <a:t>P32</a:t>
            </a:r>
            <a:endParaRPr kumimoji="1" lang="en-US" altLang="ja-JP" sz="1600" b="1" u="sng" dirty="0">
              <a:latin typeface="+mn-ea"/>
            </a:endParaRPr>
          </a:p>
        </p:txBody>
      </p:sp>
      <p:sp>
        <p:nvSpPr>
          <p:cNvPr id="24" name="テキスト ボックス 23"/>
          <p:cNvSpPr txBox="1"/>
          <p:nvPr/>
        </p:nvSpPr>
        <p:spPr>
          <a:xfrm>
            <a:off x="9198799" y="6396107"/>
            <a:ext cx="434365" cy="338554"/>
          </a:xfrm>
          <a:prstGeom prst="rect">
            <a:avLst/>
          </a:prstGeom>
          <a:noFill/>
        </p:spPr>
        <p:txBody>
          <a:bodyPr wrap="square" rtlCol="0">
            <a:spAutoFit/>
          </a:bodyPr>
          <a:lstStyle/>
          <a:p>
            <a:pPr algn="r"/>
            <a:r>
              <a:rPr kumimoji="1" lang="en-US" altLang="ja-JP" sz="1600" dirty="0">
                <a:latin typeface="+mn-ea"/>
              </a:rPr>
              <a:t>3</a:t>
            </a:r>
            <a:endParaRPr kumimoji="1" lang="ja-JP" altLang="en-US" sz="1600" dirty="0">
              <a:latin typeface="+mn-ea"/>
            </a:endParaRPr>
          </a:p>
        </p:txBody>
      </p:sp>
      <p:grpSp>
        <p:nvGrpSpPr>
          <p:cNvPr id="18" name="グループ化 17"/>
          <p:cNvGrpSpPr/>
          <p:nvPr/>
        </p:nvGrpSpPr>
        <p:grpSpPr>
          <a:xfrm>
            <a:off x="8344603" y="3283746"/>
            <a:ext cx="1188525" cy="864000"/>
            <a:chOff x="8151251" y="1209252"/>
            <a:chExt cx="1188525" cy="864000"/>
          </a:xfrm>
        </p:grpSpPr>
        <p:sp>
          <p:nvSpPr>
            <p:cNvPr id="19" name="角丸四角形 18"/>
            <p:cNvSpPr/>
            <p:nvPr/>
          </p:nvSpPr>
          <p:spPr>
            <a:xfrm>
              <a:off x="8151251" y="1209252"/>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79108"/>
              <a:ext cx="1060651" cy="720145"/>
              <a:chOff x="509841" y="2832501"/>
              <a:chExt cx="1112897" cy="770916"/>
            </a:xfrm>
          </p:grpSpPr>
          <p:sp>
            <p:nvSpPr>
              <p:cNvPr id="21" name="角丸四角形 20"/>
              <p:cNvSpPr/>
              <p:nvPr/>
            </p:nvSpPr>
            <p:spPr>
              <a:xfrm>
                <a:off x="509841" y="2832501"/>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99059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187486105"/>
              </p:ext>
            </p:extLst>
          </p:nvPr>
        </p:nvGraphicFramePr>
        <p:xfrm>
          <a:off x="629696" y="468000"/>
          <a:ext cx="8646609" cy="611251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56959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外食や中食、給食施設における取組み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■大阪ヘルシー外食推進協議会と連携した取組み</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ヘルシー外食コンテスト</a:t>
                      </a:r>
                      <a:r>
                        <a:rPr kumimoji="1" lang="en-US" altLang="ja-JP" sz="1100" b="1" u="none" dirty="0">
                          <a:solidFill>
                            <a:schemeClr val="tx1"/>
                          </a:solidFill>
                          <a:latin typeface="+mn-ea"/>
                          <a:ea typeface="+mn-ea"/>
                        </a:rPr>
                        <a:t>2023</a:t>
                      </a:r>
                      <a:r>
                        <a:rPr kumimoji="1" lang="ja-JP" altLang="en-US" sz="1100" b="1" u="none" dirty="0">
                          <a:solidFill>
                            <a:schemeClr val="tx1"/>
                          </a:solidFill>
                          <a:latin typeface="+mn-ea"/>
                          <a:ea typeface="+mn-ea"/>
                        </a:rPr>
                        <a:t>の実施</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募集期間　</a:t>
                      </a:r>
                      <a:r>
                        <a:rPr kumimoji="1" lang="en-US" altLang="ja-JP" sz="1100" b="1" u="none" dirty="0">
                          <a:solidFill>
                            <a:schemeClr val="tx1"/>
                          </a:solidFill>
                          <a:latin typeface="+mn-ea"/>
                          <a:ea typeface="+mn-ea"/>
                        </a:rPr>
                        <a:t>R4.8.17-10.4</a:t>
                      </a:r>
                      <a:r>
                        <a:rPr kumimoji="1" lang="ja-JP" altLang="en-US" sz="1100" b="1" u="none" dirty="0">
                          <a:solidFill>
                            <a:schemeClr val="tx1"/>
                          </a:solidFill>
                          <a:latin typeface="+mn-ea"/>
                          <a:ea typeface="+mn-ea"/>
                        </a:rPr>
                        <a:t>、応募数</a:t>
                      </a:r>
                      <a:r>
                        <a:rPr kumimoji="1" lang="en-US" altLang="ja-JP" sz="1100" b="1" u="none" dirty="0">
                          <a:solidFill>
                            <a:schemeClr val="tx1"/>
                          </a:solidFill>
                          <a:latin typeface="+mn-ea"/>
                          <a:ea typeface="+mn-ea"/>
                        </a:rPr>
                        <a:t>29</a:t>
                      </a:r>
                      <a:r>
                        <a:rPr kumimoji="1" lang="ja-JP" altLang="en-US" sz="1100" b="1" u="none" dirty="0">
                          <a:solidFill>
                            <a:schemeClr val="tx1"/>
                          </a:solidFill>
                          <a:latin typeface="+mn-ea"/>
                          <a:ea typeface="+mn-ea"/>
                        </a:rPr>
                        <a:t>メニュー</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審査状況　ウェブによる人気投票（</a:t>
                      </a:r>
                      <a:r>
                        <a:rPr kumimoji="1" lang="en-US" altLang="ja-JP" sz="1100" b="1" u="none" dirty="0">
                          <a:solidFill>
                            <a:schemeClr val="tx1"/>
                          </a:solidFill>
                          <a:latin typeface="+mn-ea"/>
                          <a:ea typeface="+mn-ea"/>
                        </a:rPr>
                        <a:t>R5.11.1-12.2 1,545</a:t>
                      </a:r>
                      <a:r>
                        <a:rPr kumimoji="1" lang="ja-JP" altLang="en-US" sz="1100" b="1" u="none" dirty="0">
                          <a:solidFill>
                            <a:schemeClr val="tx1"/>
                          </a:solidFill>
                          <a:latin typeface="+mn-ea"/>
                          <a:ea typeface="+mn-ea"/>
                        </a:rPr>
                        <a:t>名の投票）</a:t>
                      </a:r>
                      <a:r>
                        <a:rPr kumimoji="1" lang="ja-JP" altLang="en-US" sz="1100" b="1" u="none" baseline="0" dirty="0">
                          <a:solidFill>
                            <a:schemeClr val="tx1"/>
                          </a:solidFill>
                          <a:latin typeface="+mn-ea"/>
                          <a:ea typeface="+mn-ea"/>
                        </a:rPr>
                        <a:t>及び協議会関係者による書類審査</a:t>
                      </a:r>
                      <a:r>
                        <a:rPr kumimoji="1" lang="ja-JP" altLang="en-US" sz="1100" b="1" u="none" dirty="0">
                          <a:solidFill>
                            <a:schemeClr val="tx1"/>
                          </a:solidFill>
                          <a:latin typeface="+mn-ea"/>
                          <a:ea typeface="+mn-ea"/>
                        </a:rPr>
                        <a:t>　</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表彰式　   イベント「フードスタイル関西」の会場にて実施（</a:t>
                      </a:r>
                      <a:r>
                        <a:rPr kumimoji="1" lang="en-US" altLang="ja-JP" sz="1100" b="1" u="none" dirty="0">
                          <a:solidFill>
                            <a:schemeClr val="tx1"/>
                          </a:solidFill>
                          <a:latin typeface="+mn-ea"/>
                          <a:ea typeface="+mn-ea"/>
                        </a:rPr>
                        <a:t>R6.1.24</a:t>
                      </a:r>
                      <a:r>
                        <a:rPr kumimoji="1" lang="ja-JP" altLang="en-US" sz="1100" b="1" u="none" dirty="0">
                          <a:solidFill>
                            <a:schemeClr val="tx1"/>
                          </a:solidFill>
                          <a:latin typeface="+mn-ea"/>
                          <a:ea typeface="+mn-ea"/>
                        </a:rPr>
                        <a:t>）　</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■企業と連携した取組み</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・ほっかほっか亭総本部、すかいらーくグループ</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：企業単位で「うちのお店も健康づくり応援団の店」に登録。新規店舗を追加承認</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・阪急百貨店：冷凍総菜を</a:t>
                      </a:r>
                      <a:r>
                        <a:rPr kumimoji="1" lang="en-US" altLang="ja-JP" sz="1100" b="1" u="none" dirty="0">
                          <a:solidFill>
                            <a:schemeClr val="tx1"/>
                          </a:solidFill>
                          <a:latin typeface="+mn-ea"/>
                          <a:ea typeface="+mn-ea"/>
                        </a:rPr>
                        <a:t>V.O.S.</a:t>
                      </a:r>
                      <a:r>
                        <a:rPr kumimoji="1" lang="ja-JP" altLang="en-US" sz="1100" b="1" u="none" dirty="0">
                          <a:solidFill>
                            <a:schemeClr val="tx1"/>
                          </a:solidFill>
                          <a:latin typeface="+mn-ea"/>
                          <a:ea typeface="+mn-ea"/>
                        </a:rPr>
                        <a:t>メニューに追加承認 </a:t>
                      </a:r>
                      <a:r>
                        <a:rPr kumimoji="1" lang="en-US" altLang="ja-JP" sz="1100" b="1" u="none" baseline="0" dirty="0">
                          <a:solidFill>
                            <a:schemeClr val="tx1"/>
                          </a:solidFill>
                          <a:latin typeface="+mn-ea"/>
                          <a:ea typeface="+mn-ea"/>
                        </a:rPr>
                        <a:t>7</a:t>
                      </a:r>
                      <a:r>
                        <a:rPr kumimoji="1" lang="ja-JP" altLang="en-US" sz="1100" b="1" u="none" dirty="0">
                          <a:solidFill>
                            <a:schemeClr val="tx1"/>
                          </a:solidFill>
                          <a:latin typeface="+mn-ea"/>
                          <a:ea typeface="+mn-ea"/>
                        </a:rPr>
                        <a:t>メニュー</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・江崎グリコ：「グリコ</a:t>
                      </a:r>
                      <a:r>
                        <a:rPr kumimoji="1" lang="en-US" altLang="ja-JP" sz="1100" b="1" u="none" dirty="0">
                          <a:solidFill>
                            <a:schemeClr val="tx1"/>
                          </a:solidFill>
                          <a:latin typeface="+mn-ea"/>
                          <a:ea typeface="+mn-ea"/>
                        </a:rPr>
                        <a:t>×V.O.S.</a:t>
                      </a:r>
                      <a:r>
                        <a:rPr kumimoji="1" lang="ja-JP" altLang="en-US" sz="1100" b="1" u="none" dirty="0">
                          <a:solidFill>
                            <a:schemeClr val="tx1"/>
                          </a:solidFill>
                          <a:latin typeface="+mn-ea"/>
                          <a:ea typeface="+mn-ea"/>
                        </a:rPr>
                        <a:t>コラボ定食」を府庁地下食堂で提供（</a:t>
                      </a:r>
                      <a:r>
                        <a:rPr kumimoji="1" lang="en-US" altLang="ja-JP" sz="1100" b="1" u="none" dirty="0">
                          <a:solidFill>
                            <a:schemeClr val="tx1"/>
                          </a:solidFill>
                          <a:latin typeface="+mn-ea"/>
                          <a:ea typeface="+mn-ea"/>
                        </a:rPr>
                        <a:t>R5.11.10-11.24</a:t>
                      </a:r>
                      <a:r>
                        <a:rPr kumimoji="1" lang="ja-JP" altLang="en-US" sz="1100" b="1" u="none" dirty="0">
                          <a:solidFill>
                            <a:schemeClr val="tx1"/>
                          </a:solidFill>
                          <a:latin typeface="+mn-ea"/>
                          <a:ea typeface="+mn-ea"/>
                        </a:rPr>
                        <a:t>）</a:t>
                      </a:r>
                      <a:endParaRPr kumimoji="1" lang="en-US" altLang="ja-JP" sz="1100" b="1" u="none" dirty="0">
                        <a:solidFill>
                          <a:schemeClr val="tx1"/>
                        </a:solidFill>
                        <a:latin typeface="+mn-ea"/>
                        <a:ea typeface="+mn-ea"/>
                      </a:endParaRPr>
                    </a:p>
                    <a:p>
                      <a:pPr marL="174625" indent="-174625"/>
                      <a:r>
                        <a:rPr kumimoji="1" lang="ja-JP" altLang="en-US" sz="1100" b="1" dirty="0">
                          <a:solidFill>
                            <a:schemeClr val="tx1"/>
                          </a:solidFill>
                          <a:latin typeface="游ゴシック" panose="020B0400000000000000" pitchFamily="50" charset="-128"/>
                          <a:ea typeface="+mn-ea"/>
                        </a:rPr>
                        <a:t>■給食施設と連携した取組み</a:t>
                      </a:r>
                    </a:p>
                    <a:p>
                      <a:pPr marL="174625" indent="-174625"/>
                      <a:r>
                        <a:rPr kumimoji="1" lang="ja-JP" altLang="en-US" sz="1100" b="1" dirty="0">
                          <a:solidFill>
                            <a:schemeClr val="tx1"/>
                          </a:solidFill>
                          <a:latin typeface="游ゴシック" panose="020B0400000000000000" pitchFamily="50" charset="-128"/>
                          <a:ea typeface="+mn-ea"/>
                        </a:rPr>
                        <a:t>　大学と連携し、学生食堂メニューを</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に承認　</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大阪大学</a:t>
                      </a:r>
                      <a:r>
                        <a:rPr kumimoji="1" lang="en-US" altLang="ja-JP" sz="1100" b="1" dirty="0">
                          <a:solidFill>
                            <a:schemeClr val="tx1"/>
                          </a:solidFill>
                          <a:latin typeface="游ゴシック" panose="020B0400000000000000" pitchFamily="50" charset="-128"/>
                          <a:ea typeface="+mn-ea"/>
                        </a:rPr>
                        <a:t>24</a:t>
                      </a:r>
                      <a:r>
                        <a:rPr kumimoji="1" lang="ja-JP" altLang="en-US" sz="1100" b="1" dirty="0">
                          <a:solidFill>
                            <a:schemeClr val="tx1"/>
                          </a:solidFill>
                          <a:latin typeface="游ゴシック" panose="020B0400000000000000" pitchFamily="50" charset="-128"/>
                          <a:ea typeface="+mn-ea"/>
                        </a:rPr>
                        <a:t>メニュー・梅花女子大学</a:t>
                      </a:r>
                      <a:r>
                        <a:rPr kumimoji="1" lang="en-US" altLang="ja-JP" sz="1100" b="1" dirty="0">
                          <a:solidFill>
                            <a:schemeClr val="tx1"/>
                          </a:solidFill>
                          <a:latin typeface="游ゴシック" panose="020B0400000000000000" pitchFamily="50" charset="-128"/>
                          <a:ea typeface="+mn-ea"/>
                        </a:rPr>
                        <a:t>6</a:t>
                      </a:r>
                      <a:r>
                        <a:rPr kumimoji="1" lang="ja-JP" altLang="en-US" sz="1100" b="1" dirty="0">
                          <a:solidFill>
                            <a:schemeClr val="tx1"/>
                          </a:solidFill>
                          <a:latin typeface="游ゴシック" panose="020B0400000000000000" pitchFamily="50" charset="-128"/>
                          <a:ea typeface="+mn-ea"/>
                        </a:rPr>
                        <a:t>メニュー・大阪工業大学</a:t>
                      </a:r>
                      <a:r>
                        <a:rPr kumimoji="1" lang="en-US" altLang="ja-JP" sz="1100" b="1" dirty="0">
                          <a:solidFill>
                            <a:schemeClr val="tx1"/>
                          </a:solidFill>
                          <a:latin typeface="游ゴシック" panose="020B0400000000000000" pitchFamily="50" charset="-128"/>
                          <a:ea typeface="+mn-ea"/>
                        </a:rPr>
                        <a:t>1</a:t>
                      </a:r>
                      <a:r>
                        <a:rPr kumimoji="1" lang="ja-JP" altLang="en-US" sz="1100" b="1" dirty="0">
                          <a:solidFill>
                            <a:schemeClr val="tx1"/>
                          </a:solidFill>
                          <a:latin typeface="游ゴシック" panose="020B0400000000000000" pitchFamily="50" charset="-128"/>
                          <a:ea typeface="+mn-ea"/>
                        </a:rPr>
                        <a:t>メニュー・立命館大学</a:t>
                      </a:r>
                      <a:r>
                        <a:rPr kumimoji="1" lang="en-US" altLang="ja-JP" sz="1100" b="1" dirty="0">
                          <a:solidFill>
                            <a:schemeClr val="tx1"/>
                          </a:solidFill>
                          <a:latin typeface="游ゴシック" panose="020B0400000000000000" pitchFamily="50" charset="-128"/>
                          <a:ea typeface="+mn-ea"/>
                        </a:rPr>
                        <a:t>2</a:t>
                      </a:r>
                      <a:r>
                        <a:rPr kumimoji="1" lang="ja-JP" altLang="en-US" sz="1100" b="1" dirty="0">
                          <a:solidFill>
                            <a:schemeClr val="tx1"/>
                          </a:solidFill>
                          <a:latin typeface="游ゴシック" panose="020B0400000000000000" pitchFamily="50" charset="-128"/>
                          <a:ea typeface="+mn-ea"/>
                        </a:rPr>
                        <a:t>メニュー</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■地域に根差した</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の普及啓発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「食べて元気に！</a:t>
                      </a:r>
                      <a:r>
                        <a:rPr kumimoji="1" lang="en-US" altLang="ja-JP" sz="1100" b="1" dirty="0">
                          <a:solidFill>
                            <a:schemeClr val="tx1"/>
                          </a:solidFill>
                          <a:latin typeface="游ゴシック" panose="020B0400000000000000" pitchFamily="50" charset="-128"/>
                          <a:ea typeface="+mn-ea"/>
                        </a:rPr>
                        <a:t>V</a:t>
                      </a:r>
                      <a:r>
                        <a:rPr kumimoji="1" lang="en-US" altLang="ja-JP" sz="1100" b="1" dirty="0">
                          <a:solidFill>
                            <a:srgbClr val="FF0000"/>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O.S.&amp;</a:t>
                      </a:r>
                      <a:r>
                        <a:rPr kumimoji="1" lang="ja-JP" altLang="en-US" sz="1100" b="1" dirty="0">
                          <a:solidFill>
                            <a:schemeClr val="tx1"/>
                          </a:solidFill>
                          <a:latin typeface="游ゴシック" panose="020B0400000000000000" pitchFamily="50" charset="-128"/>
                          <a:ea typeface="+mn-ea"/>
                        </a:rPr>
                        <a:t>野菜たっぷりキャンペーン」の実施 </a:t>
                      </a:r>
                      <a:r>
                        <a:rPr kumimoji="1" lang="en-US" altLang="ja-JP" sz="1100" b="1" dirty="0">
                          <a:solidFill>
                            <a:schemeClr val="tx1"/>
                          </a:solidFill>
                          <a:latin typeface="游ゴシック" panose="020B0400000000000000" pitchFamily="50" charset="-128"/>
                          <a:ea typeface="+mn-ea"/>
                        </a:rPr>
                        <a:t>3</a:t>
                      </a:r>
                      <a:r>
                        <a:rPr kumimoji="1" lang="ja-JP" altLang="en-US" sz="1100" b="1" dirty="0">
                          <a:solidFill>
                            <a:schemeClr val="tx1"/>
                          </a:solidFill>
                          <a:latin typeface="游ゴシック" panose="020B0400000000000000" pitchFamily="50" charset="-128"/>
                          <a:ea typeface="+mn-ea"/>
                        </a:rPr>
                        <a:t>保健所</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■特定給食講演会の開催</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方法　大阪府公式</a:t>
                      </a:r>
                      <a:r>
                        <a:rPr kumimoji="1" lang="en-US" altLang="ja-JP" sz="1100" b="1" dirty="0">
                          <a:solidFill>
                            <a:schemeClr val="tx1"/>
                          </a:solidFill>
                          <a:latin typeface="游ゴシック" panose="020B0400000000000000" pitchFamily="50" charset="-128"/>
                          <a:ea typeface="+mn-ea"/>
                        </a:rPr>
                        <a:t>YouTube</a:t>
                      </a:r>
                      <a:r>
                        <a:rPr kumimoji="1" lang="ja-JP" altLang="en-US" sz="1100" b="1" dirty="0">
                          <a:solidFill>
                            <a:schemeClr val="tx1"/>
                          </a:solidFill>
                          <a:latin typeface="游ゴシック" panose="020B0400000000000000" pitchFamily="50" charset="-128"/>
                          <a:ea typeface="+mn-ea"/>
                        </a:rPr>
                        <a:t>チャンネルでの限定公開（</a:t>
                      </a:r>
                      <a:r>
                        <a:rPr kumimoji="1" lang="en-US" altLang="ja-JP" sz="1100" b="1" dirty="0">
                          <a:solidFill>
                            <a:schemeClr val="tx1"/>
                          </a:solidFill>
                          <a:latin typeface="游ゴシック" panose="020B0400000000000000" pitchFamily="50" charset="-128"/>
                          <a:ea typeface="+mn-ea"/>
                        </a:rPr>
                        <a:t>R6.2.29-3.29</a:t>
                      </a:r>
                      <a:r>
                        <a:rPr kumimoji="1" lang="ja-JP" altLang="en-US" sz="1100" b="1" dirty="0">
                          <a:solidFill>
                            <a:schemeClr val="tx1"/>
                          </a:solidFill>
                          <a:latin typeface="游ゴシック" panose="020B0400000000000000" pitchFamily="50" charset="-128"/>
                          <a:ea typeface="+mn-ea"/>
                        </a:rPr>
                        <a:t>）</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内容　講演「日本人の栄養・食生活の課題～国民健康・栄養調査からわかってきたこと～」、情報提供</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en-US" altLang="ja-JP" sz="1200" b="1" u="sng" dirty="0">
                          <a:solidFill>
                            <a:schemeClr val="tx1"/>
                          </a:solidFill>
                          <a:latin typeface="游ゴシック" panose="020B0400000000000000" pitchFamily="50" charset="-128"/>
                          <a:ea typeface="+mn-ea"/>
                        </a:rPr>
                        <a:t>SNS</a:t>
                      </a:r>
                      <a:r>
                        <a:rPr kumimoji="1" lang="ja-JP" altLang="en-US" sz="1200" b="1" u="sng" dirty="0">
                          <a:solidFill>
                            <a:schemeClr val="tx1"/>
                          </a:solidFill>
                          <a:latin typeface="游ゴシック" panose="020B0400000000000000" pitchFamily="50" charset="-128"/>
                          <a:ea typeface="+mn-ea"/>
                        </a:rPr>
                        <a:t>等を活用した情報発信</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dirty="0">
                          <a:solidFill>
                            <a:schemeClr val="tx1"/>
                          </a:solidFill>
                          <a:latin typeface="游ゴシック" panose="020B0400000000000000" pitchFamily="50" charset="-128"/>
                          <a:ea typeface="+mn-ea"/>
                        </a:rPr>
                        <a:t>■若い世代に向けた食に関する情報発信</a:t>
                      </a:r>
                    </a:p>
                    <a:p>
                      <a:pPr marL="174625" indent="-174625"/>
                      <a:r>
                        <a:rPr kumimoji="1" lang="ja-JP" altLang="en-US" sz="1100" b="1" dirty="0">
                          <a:solidFill>
                            <a:schemeClr val="tx1"/>
                          </a:solidFill>
                          <a:latin typeface="游ゴシック" panose="020B0400000000000000" pitchFamily="50" charset="-128"/>
                          <a:ea typeface="+mn-ea"/>
                        </a:rPr>
                        <a:t>　健活１０</a:t>
                      </a:r>
                      <a:r>
                        <a:rPr kumimoji="1" lang="en-US" altLang="ja-JP" sz="1100" b="1" dirty="0">
                          <a:solidFill>
                            <a:schemeClr val="tx1"/>
                          </a:solidFill>
                          <a:latin typeface="游ゴシック" panose="020B0400000000000000" pitchFamily="50" charset="-128"/>
                          <a:ea typeface="+mn-ea"/>
                        </a:rPr>
                        <a:t>X</a:t>
                      </a:r>
                      <a:r>
                        <a:rPr kumimoji="1" lang="ja-JP" altLang="en-US" sz="1100" b="1" dirty="0">
                          <a:solidFill>
                            <a:schemeClr val="tx1"/>
                          </a:solidFill>
                          <a:latin typeface="游ゴシック" panose="020B0400000000000000" pitchFamily="50" charset="-128"/>
                          <a:ea typeface="+mn-ea"/>
                        </a:rPr>
                        <a:t>（旧</a:t>
                      </a:r>
                      <a:r>
                        <a:rPr kumimoji="1" lang="en-US" altLang="ja-JP" sz="1100" b="1" dirty="0">
                          <a:solidFill>
                            <a:schemeClr val="tx1"/>
                          </a:solidFill>
                          <a:latin typeface="游ゴシック" panose="020B0400000000000000" pitchFamily="50" charset="-128"/>
                          <a:ea typeface="+mn-ea"/>
                        </a:rPr>
                        <a:t>Twitter</a:t>
                      </a:r>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17</a:t>
                      </a:r>
                      <a:r>
                        <a:rPr kumimoji="1" lang="ja-JP" altLang="en-US" sz="1100" b="1" dirty="0">
                          <a:solidFill>
                            <a:schemeClr val="tx1"/>
                          </a:solidFill>
                          <a:latin typeface="游ゴシック" panose="020B0400000000000000" pitchFamily="50" charset="-128"/>
                          <a:ea typeface="+mn-ea"/>
                        </a:rPr>
                        <a:t>回・おおさか食育通信</a:t>
                      </a:r>
                      <a:r>
                        <a:rPr kumimoji="1" lang="en-US" altLang="ja-JP" sz="1100" b="1" dirty="0">
                          <a:solidFill>
                            <a:schemeClr val="tx1"/>
                          </a:solidFill>
                          <a:latin typeface="游ゴシック" panose="020B0400000000000000" pitchFamily="50" charset="-128"/>
                          <a:ea typeface="+mn-ea"/>
                        </a:rPr>
                        <a:t>Facebook 48</a:t>
                      </a:r>
                      <a:r>
                        <a:rPr kumimoji="1" lang="ja-JP" altLang="en-US" sz="1100" b="1" dirty="0">
                          <a:solidFill>
                            <a:schemeClr val="tx1"/>
                          </a:solidFill>
                          <a:latin typeface="游ゴシック" panose="020B0400000000000000" pitchFamily="50" charset="-128"/>
                          <a:ea typeface="+mn-ea"/>
                        </a:rPr>
                        <a:t>回・大阪府公式</a:t>
                      </a:r>
                      <a:r>
                        <a:rPr kumimoji="1" lang="en-US" altLang="ja-JP" sz="1100" b="1" dirty="0">
                          <a:solidFill>
                            <a:schemeClr val="tx1"/>
                          </a:solidFill>
                          <a:latin typeface="游ゴシック" panose="020B0400000000000000" pitchFamily="50" charset="-128"/>
                          <a:ea typeface="+mn-ea"/>
                        </a:rPr>
                        <a:t>X(</a:t>
                      </a:r>
                      <a:r>
                        <a:rPr kumimoji="1" lang="ja-JP" altLang="en-US" sz="1100" b="1" dirty="0">
                          <a:solidFill>
                            <a:schemeClr val="tx1"/>
                          </a:solidFill>
                          <a:latin typeface="游ゴシック" panose="020B0400000000000000" pitchFamily="50" charset="-128"/>
                          <a:ea typeface="+mn-ea"/>
                        </a:rPr>
                        <a:t>旧</a:t>
                      </a:r>
                      <a:r>
                        <a:rPr kumimoji="1" lang="en-US" altLang="ja-JP" sz="1100" b="1" dirty="0">
                          <a:solidFill>
                            <a:schemeClr val="tx1"/>
                          </a:solidFill>
                          <a:latin typeface="游ゴシック" panose="020B0400000000000000" pitchFamily="50" charset="-128"/>
                          <a:ea typeface="+mn-ea"/>
                        </a:rPr>
                        <a:t>Twitter</a:t>
                      </a:r>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5</a:t>
                      </a:r>
                      <a:r>
                        <a:rPr kumimoji="1" lang="ja-JP" altLang="en-US" sz="1100" b="1" dirty="0">
                          <a:solidFill>
                            <a:schemeClr val="tx1"/>
                          </a:solidFill>
                          <a:latin typeface="游ゴシック" panose="020B0400000000000000" pitchFamily="50" charset="-128"/>
                          <a:ea typeface="+mn-ea"/>
                        </a:rPr>
                        <a:t>回</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の実践を促す情報発信</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府ホームページにおいて</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が食べられるお店や、政令中核市が承認するヘルシーなお店の情報を掲載</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a:solidFill>
                            <a:schemeClr val="tx1"/>
                          </a:solidFill>
                          <a:latin typeface="游ゴシック" panose="020B0400000000000000" pitchFamily="50" charset="-128"/>
                          <a:ea typeface="+mn-ea"/>
                        </a:rPr>
                        <a:t>》</a:t>
                      </a:r>
                      <a:r>
                        <a:rPr kumimoji="1" lang="ja-JP" altLang="en-US" sz="1200" b="1" dirty="0">
                          <a:solidFill>
                            <a:schemeClr val="tx1"/>
                          </a:solidFill>
                          <a:latin typeface="游ゴシック" panose="020B0400000000000000" pitchFamily="50" charset="-128"/>
                          <a:ea typeface="+mn-ea"/>
                        </a:rPr>
                        <a:t>　</a:t>
                      </a:r>
                      <a:endParaRPr kumimoji="1" lang="en-US" altLang="ja-JP" sz="12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■大阪府消費者フェア</a:t>
                      </a:r>
                      <a:r>
                        <a:rPr kumimoji="1" lang="en-US" altLang="ja-JP" sz="1100" b="1" dirty="0">
                          <a:solidFill>
                            <a:schemeClr val="tx1"/>
                          </a:solidFill>
                          <a:latin typeface="游ゴシック" panose="020B0400000000000000" pitchFamily="50" charset="-128"/>
                          <a:ea typeface="+mn-ea"/>
                        </a:rPr>
                        <a:t>2023</a:t>
                      </a:r>
                      <a:r>
                        <a:rPr kumimoji="1" lang="ja-JP" altLang="en-US" sz="1100" b="1" dirty="0">
                          <a:solidFill>
                            <a:schemeClr val="tx1"/>
                          </a:solidFill>
                          <a:latin typeface="游ゴシック" panose="020B0400000000000000" pitchFamily="50" charset="-128"/>
                          <a:ea typeface="+mn-ea"/>
                        </a:rPr>
                        <a:t>での啓発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baseline="0" dirty="0">
                          <a:solidFill>
                            <a:schemeClr val="tx1"/>
                          </a:solidFill>
                          <a:latin typeface="游ゴシック" panose="020B0400000000000000" pitchFamily="50" charset="-128"/>
                          <a:ea typeface="+mn-ea"/>
                        </a:rPr>
                        <a:t>　</a:t>
                      </a:r>
                      <a:r>
                        <a:rPr kumimoji="1" lang="ja-JP" altLang="en-US" sz="1100" b="1" dirty="0">
                          <a:solidFill>
                            <a:schemeClr val="tx1"/>
                          </a:solidFill>
                          <a:latin typeface="游ゴシック" panose="020B0400000000000000" pitchFamily="50" charset="-128"/>
                          <a:ea typeface="+mn-ea"/>
                        </a:rPr>
                        <a:t>動画にて食品表示の活用を啓発　</a:t>
                      </a:r>
                      <a:r>
                        <a:rPr kumimoji="1" lang="en-US" altLang="ja-JP" sz="1100" b="1" dirty="0">
                          <a:solidFill>
                            <a:schemeClr val="tx1"/>
                          </a:solidFill>
                          <a:latin typeface="游ゴシック" panose="020B0400000000000000" pitchFamily="50" charset="-128"/>
                          <a:ea typeface="+mn-ea"/>
                        </a:rPr>
                        <a:t>R5.10.13-11.6</a:t>
                      </a:r>
                      <a:r>
                        <a:rPr kumimoji="1" lang="ja-JP" altLang="en-US" sz="1100" b="1" dirty="0">
                          <a:solidFill>
                            <a:schemeClr val="tx1"/>
                          </a:solidFill>
                          <a:latin typeface="游ゴシック" panose="020B0400000000000000" pitchFamily="50" charset="-128"/>
                          <a:ea typeface="+mn-ea"/>
                        </a:rPr>
                        <a:t>　府民</a:t>
                      </a:r>
                      <a:r>
                        <a:rPr kumimoji="1" lang="en-US" altLang="ja-JP" sz="1100" b="1" dirty="0">
                          <a:solidFill>
                            <a:schemeClr val="tx1"/>
                          </a:solidFill>
                          <a:latin typeface="游ゴシック" panose="020B0400000000000000" pitchFamily="50" charset="-128"/>
                          <a:ea typeface="+mn-ea"/>
                        </a:rPr>
                        <a:t>2,116</a:t>
                      </a:r>
                      <a:r>
                        <a:rPr kumimoji="1" lang="ja-JP" altLang="en-US" sz="1100" b="1" dirty="0">
                          <a:solidFill>
                            <a:schemeClr val="tx1"/>
                          </a:solidFill>
                          <a:latin typeface="游ゴシック" panose="020B0400000000000000" pitchFamily="50" charset="-128"/>
                          <a:ea typeface="+mn-ea"/>
                        </a:rPr>
                        <a:t>名参加（</a:t>
                      </a:r>
                      <a:r>
                        <a:rPr kumimoji="1" lang="en-US" altLang="ja-JP" sz="1100" b="1" dirty="0">
                          <a:solidFill>
                            <a:schemeClr val="tx1"/>
                          </a:solidFill>
                          <a:latin typeface="游ゴシック" panose="020B0400000000000000" pitchFamily="50" charset="-128"/>
                          <a:ea typeface="+mn-ea"/>
                        </a:rPr>
                        <a:t>web</a:t>
                      </a:r>
                      <a:r>
                        <a:rPr kumimoji="1" lang="ja-JP" altLang="en-US" sz="1100" b="1" dirty="0">
                          <a:solidFill>
                            <a:schemeClr val="tx1"/>
                          </a:solidFill>
                          <a:latin typeface="游ゴシック" panose="020B0400000000000000" pitchFamily="50" charset="-128"/>
                          <a:ea typeface="+mn-ea"/>
                        </a:rPr>
                        <a:t>配信閲覧者数）</a:t>
                      </a:r>
                      <a:endParaRPr kumimoji="1" lang="en-US" altLang="ja-JP" sz="1100" b="1"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83886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■「うちのお店も健康づくり応援団の店」及び</a:t>
                      </a:r>
                      <a:r>
                        <a:rPr kumimoji="1" lang="en-US" altLang="ja-JP" sz="1100" b="1" dirty="0">
                          <a:solidFill>
                            <a:schemeClr val="tx1"/>
                          </a:solidFill>
                          <a:latin typeface="+mn-ea"/>
                          <a:ea typeface="+mn-ea"/>
                        </a:rPr>
                        <a:t>V.O.S.</a:t>
                      </a:r>
                      <a:r>
                        <a:rPr kumimoji="1" lang="ja-JP" altLang="en-US" sz="1100" b="1" dirty="0" err="1">
                          <a:solidFill>
                            <a:schemeClr val="tx1"/>
                          </a:solidFill>
                          <a:latin typeface="+mn-ea"/>
                          <a:ea typeface="+mn-ea"/>
                        </a:rPr>
                        <a:t>の拡</a:t>
                      </a:r>
                      <a:r>
                        <a:rPr kumimoji="1" lang="ja-JP" altLang="en-US" sz="1100" b="1" dirty="0">
                          <a:solidFill>
                            <a:schemeClr val="tx1"/>
                          </a:solidFill>
                          <a:latin typeface="+mn-ea"/>
                          <a:ea typeface="+mn-ea"/>
                        </a:rPr>
                        <a:t>大及び認知度向上</a:t>
                      </a:r>
                      <a:endParaRPr kumimoji="1" lang="en-US" altLang="ja-JP" sz="1100" b="1"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■波及効果の高い飲食店等と連携した事業推進</a:t>
                      </a:r>
                    </a:p>
                    <a:p>
                      <a:pPr marL="174625" indent="-174625"/>
                      <a:r>
                        <a:rPr kumimoji="1" lang="ja-JP" altLang="en-US" sz="1100" b="1" u="none" dirty="0">
                          <a:solidFill>
                            <a:schemeClr val="tx1"/>
                          </a:solidFill>
                          <a:latin typeface="+mn-ea"/>
                          <a:ea typeface="+mn-ea"/>
                        </a:rPr>
                        <a:t>■啓発媒体を活用した協力店舗（施設）の獲得と店頭（施設）での府民啓発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5,987</a:t>
                      </a:r>
                      <a:r>
                        <a:rPr kumimoji="1" lang="ja-JP" altLang="en-US" sz="1100" b="1" baseline="0" dirty="0">
                          <a:solidFill>
                            <a:schemeClr val="tx1"/>
                          </a:solidFill>
                          <a:latin typeface="+mn-ea"/>
                          <a:ea typeface="+mn-ea"/>
                        </a:rPr>
                        <a:t>千円</a:t>
                      </a:r>
                      <a:r>
                        <a:rPr kumimoji="1" lang="ja-JP" altLang="en-US" sz="1100" b="1" dirty="0">
                          <a:solidFill>
                            <a:schemeClr val="tx1"/>
                          </a:solidFill>
                          <a:latin typeface="+mn-ea"/>
                          <a:ea typeface="+mn-ea"/>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40000" y="156572"/>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③食品関連事業者等との連携による健康的な食生活の実践を促す取組み　</a:t>
            </a:r>
            <a:r>
              <a:rPr kumimoji="1" lang="en-US" altLang="ja-JP" sz="1600" b="1" dirty="0">
                <a:latin typeface="+mn-ea"/>
              </a:rPr>
              <a:t>P32</a:t>
            </a:r>
          </a:p>
        </p:txBody>
      </p:sp>
      <p:grpSp>
        <p:nvGrpSpPr>
          <p:cNvPr id="7" name="グループ化 6"/>
          <p:cNvGrpSpPr/>
          <p:nvPr/>
        </p:nvGrpSpPr>
        <p:grpSpPr>
          <a:xfrm>
            <a:off x="8346297" y="171159"/>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 name="テキスト ボックス 3"/>
          <p:cNvSpPr txBox="1"/>
          <p:nvPr/>
        </p:nvSpPr>
        <p:spPr>
          <a:xfrm>
            <a:off x="6363623" y="530585"/>
            <a:ext cx="1866899" cy="577081"/>
          </a:xfrm>
          <a:prstGeom prst="rect">
            <a:avLst/>
          </a:prstGeom>
          <a:noFill/>
          <a:ln>
            <a:solidFill>
              <a:schemeClr val="tx1"/>
            </a:solidFill>
          </a:ln>
        </p:spPr>
        <p:txBody>
          <a:bodyPr wrap="square" rtlCol="0">
            <a:spAutoFit/>
          </a:bodyPr>
          <a:lstStyle/>
          <a:p>
            <a:r>
              <a:rPr kumimoji="1" lang="en-US" altLang="ja-JP" sz="1050" b="1" dirty="0">
                <a:latin typeface="+mn-ea"/>
              </a:rPr>
              <a:t>R5 V.O.S.</a:t>
            </a:r>
            <a:r>
              <a:rPr kumimoji="1" lang="ja-JP" altLang="en-US" sz="1050" b="1" dirty="0">
                <a:latin typeface="+mn-ea"/>
              </a:rPr>
              <a:t>新規承認数 </a:t>
            </a:r>
            <a:r>
              <a:rPr kumimoji="1" lang="en-US" altLang="ja-JP" sz="1050" b="1" dirty="0">
                <a:latin typeface="+mn-ea"/>
              </a:rPr>
              <a:t>536</a:t>
            </a:r>
            <a:endParaRPr kumimoji="1" lang="en-US" altLang="ja-JP" sz="1050" b="1" dirty="0">
              <a:highlight>
                <a:srgbClr val="FFFF00"/>
              </a:highlight>
              <a:latin typeface="+mn-ea"/>
            </a:endParaRPr>
          </a:p>
          <a:p>
            <a:r>
              <a:rPr kumimoji="1" lang="ja-JP" altLang="en-US" sz="1050" b="1" dirty="0">
                <a:latin typeface="+mn-ea"/>
              </a:rPr>
              <a:t>・</a:t>
            </a:r>
            <a:r>
              <a:rPr kumimoji="1" lang="en-US" altLang="ja-JP" sz="1050" b="1" dirty="0">
                <a:latin typeface="+mn-ea"/>
              </a:rPr>
              <a:t>V.O.S.</a:t>
            </a:r>
            <a:r>
              <a:rPr kumimoji="1" lang="ja-JP" altLang="en-US" sz="1050" b="1" dirty="0">
                <a:latin typeface="+mn-ea"/>
              </a:rPr>
              <a:t>メニュー </a:t>
            </a:r>
            <a:r>
              <a:rPr kumimoji="1" lang="en-US" altLang="ja-JP" sz="1050" b="1" dirty="0">
                <a:latin typeface="+mn-ea"/>
              </a:rPr>
              <a:t>106</a:t>
            </a:r>
            <a:endParaRPr kumimoji="1" lang="en-US" altLang="ja-JP" sz="1050" b="1" dirty="0">
              <a:highlight>
                <a:srgbClr val="FFFF00"/>
              </a:highlight>
              <a:latin typeface="+mn-ea"/>
            </a:endParaRPr>
          </a:p>
          <a:p>
            <a:r>
              <a:rPr kumimoji="1" lang="ja-JP" altLang="en-US" sz="1050" b="1" dirty="0">
                <a:latin typeface="+mn-ea"/>
              </a:rPr>
              <a:t>・プレ</a:t>
            </a:r>
            <a:r>
              <a:rPr kumimoji="1" lang="en-US" altLang="ja-JP" sz="1050" b="1" dirty="0">
                <a:latin typeface="+mn-ea"/>
              </a:rPr>
              <a:t>V.O.S.</a:t>
            </a:r>
            <a:r>
              <a:rPr kumimoji="1" lang="ja-JP" altLang="en-US" sz="1050" b="1" dirty="0">
                <a:latin typeface="+mn-ea"/>
              </a:rPr>
              <a:t>　　 </a:t>
            </a:r>
            <a:r>
              <a:rPr kumimoji="1" lang="en-US" altLang="ja-JP" sz="1050" b="1" dirty="0">
                <a:latin typeface="+mn-ea"/>
              </a:rPr>
              <a:t>430</a:t>
            </a:r>
            <a:endParaRPr kumimoji="1" lang="ja-JP" altLang="en-US" b="1" dirty="0">
              <a:highlight>
                <a:srgbClr val="FFFF00"/>
              </a:highlight>
              <a:latin typeface="+mn-ea"/>
            </a:endParaRPr>
          </a:p>
        </p:txBody>
      </p:sp>
      <p:sp>
        <p:nvSpPr>
          <p:cNvPr id="16" name="テキスト ボックス 15"/>
          <p:cNvSpPr txBox="1"/>
          <p:nvPr/>
        </p:nvSpPr>
        <p:spPr>
          <a:xfrm>
            <a:off x="9198799" y="6382459"/>
            <a:ext cx="434365" cy="338554"/>
          </a:xfrm>
          <a:prstGeom prst="rect">
            <a:avLst/>
          </a:prstGeom>
          <a:noFill/>
        </p:spPr>
        <p:txBody>
          <a:bodyPr wrap="square" rtlCol="0">
            <a:spAutoFit/>
          </a:bodyPr>
          <a:lstStyle/>
          <a:p>
            <a:pPr algn="r"/>
            <a:r>
              <a:rPr kumimoji="1" lang="en-US" altLang="ja-JP" sz="1600" dirty="0">
                <a:latin typeface="+mn-ea"/>
              </a:rPr>
              <a:t>4</a:t>
            </a:r>
            <a:endParaRPr kumimoji="1" lang="ja-JP" altLang="en-US" sz="1600" dirty="0">
              <a:latin typeface="+mn-ea"/>
            </a:endParaRPr>
          </a:p>
        </p:txBody>
      </p:sp>
    </p:spTree>
    <p:extLst>
      <p:ext uri="{BB962C8B-B14F-4D97-AF65-F5344CB8AC3E}">
        <p14:creationId xmlns:p14="http://schemas.microsoft.com/office/powerpoint/2010/main" val="285728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799643967"/>
              </p:ext>
            </p:extLst>
          </p:nvPr>
        </p:nvGraphicFramePr>
        <p:xfrm>
          <a:off x="629695" y="468000"/>
          <a:ext cx="8646609" cy="612000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5065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保育所･認定こども園・幼稚園における取組み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 </a:t>
                      </a:r>
                      <a:r>
                        <a:rPr kumimoji="1" lang="ja-JP" altLang="en-US" sz="1100" b="1" u="none" dirty="0">
                          <a:solidFill>
                            <a:schemeClr val="tx1"/>
                          </a:solidFill>
                          <a:latin typeface="游ゴシック" panose="020B0400000000000000" pitchFamily="50" charset="-128"/>
                          <a:ea typeface="+mn-ea"/>
                        </a:rPr>
                        <a:t>■児童福祉施設研修会（食事提供関係）の開催</a:t>
                      </a:r>
                    </a:p>
                    <a:p>
                      <a:pPr marL="174625" indent="-174625"/>
                      <a:r>
                        <a:rPr kumimoji="1" lang="ja-JP" altLang="en-US" sz="1100" b="1" u="none" dirty="0">
                          <a:solidFill>
                            <a:schemeClr val="tx1"/>
                          </a:solidFill>
                          <a:latin typeface="游ゴシック" panose="020B0400000000000000" pitchFamily="50" charset="-128"/>
                          <a:ea typeface="+mn-ea"/>
                        </a:rPr>
                        <a:t>・食育に関する講演：大阪府公式</a:t>
                      </a:r>
                      <a:r>
                        <a:rPr kumimoji="1" lang="en-US" altLang="ja-JP" sz="1100" b="1" u="none" dirty="0">
                          <a:solidFill>
                            <a:schemeClr val="tx1"/>
                          </a:solidFill>
                          <a:latin typeface="游ゴシック" panose="020B0400000000000000" pitchFamily="50" charset="-128"/>
                          <a:ea typeface="+mn-ea"/>
                        </a:rPr>
                        <a:t>YouTube</a:t>
                      </a:r>
                      <a:r>
                        <a:rPr kumimoji="1" lang="ja-JP" altLang="en-US" sz="1100" b="1" u="none" dirty="0">
                          <a:solidFill>
                            <a:schemeClr val="tx1"/>
                          </a:solidFill>
                          <a:latin typeface="游ゴシック" panose="020B0400000000000000" pitchFamily="50" charset="-128"/>
                          <a:ea typeface="+mn-ea"/>
                        </a:rPr>
                        <a:t>チャンネルによる動画配信 （</a:t>
                      </a:r>
                      <a:r>
                        <a:rPr kumimoji="1" lang="en-US" altLang="ja-JP" sz="1100" b="1" u="none" dirty="0">
                          <a:solidFill>
                            <a:schemeClr val="tx1"/>
                          </a:solidFill>
                          <a:latin typeface="游ゴシック" panose="020B0400000000000000" pitchFamily="50" charset="-128"/>
                          <a:ea typeface="+mn-ea"/>
                        </a:rPr>
                        <a:t>R6.2.4-R6.3.16</a:t>
                      </a:r>
                      <a:r>
                        <a:rPr kumimoji="1" lang="ja-JP" altLang="en-US" sz="11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mn-ea"/>
                        </a:rPr>
                        <a:t>・保健所と連携した施設関係者への食事提供研修 ５保健所</a:t>
                      </a:r>
                      <a:r>
                        <a:rPr kumimoji="1" lang="en-US" altLang="ja-JP" sz="1100" b="1" u="none" dirty="0">
                          <a:solidFill>
                            <a:schemeClr val="tx1"/>
                          </a:solidFill>
                          <a:latin typeface="游ゴシック" panose="020B0400000000000000" pitchFamily="50" charset="-128"/>
                          <a:ea typeface="+mn-ea"/>
                        </a:rPr>
                        <a:t>166</a:t>
                      </a:r>
                      <a:r>
                        <a:rPr kumimoji="1" lang="ja-JP" altLang="en-US" sz="1100" b="1" u="none" dirty="0">
                          <a:solidFill>
                            <a:schemeClr val="tx1"/>
                          </a:solidFill>
                          <a:latin typeface="游ゴシック" panose="020B0400000000000000" pitchFamily="50" charset="-128"/>
                          <a:ea typeface="+mn-ea"/>
                        </a:rPr>
                        <a:t>名</a:t>
                      </a: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小･中学校等における取組み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食育の普及啓発に向けた教職員対象研修の開催</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a:t>
                      </a:r>
                      <a:r>
                        <a:rPr kumimoji="1" lang="ja-JP" altLang="en-US" sz="1100" b="1" u="none" dirty="0">
                          <a:solidFill>
                            <a:schemeClr val="tx1"/>
                          </a:solidFill>
                          <a:latin typeface="游ゴシック" panose="020B0400000000000000" pitchFamily="50" charset="-128"/>
                          <a:ea typeface="+mn-ea"/>
                        </a:rPr>
                        <a:t>大阪府栄養教諭連絡協議会、学校給食･食育研究協議会、学校給食に関する管理職研修会 等</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■大阪府立支援学校の食育公開研究授業の実施</a:t>
                      </a:r>
                    </a:p>
                    <a:p>
                      <a:pPr marL="174625" indent="-174625"/>
                      <a:r>
                        <a:rPr kumimoji="1" lang="ja-JP" altLang="en-US" sz="1100" b="1" u="none" dirty="0">
                          <a:solidFill>
                            <a:schemeClr val="tx1"/>
                          </a:solidFill>
                          <a:latin typeface="游ゴシック" panose="020B0400000000000000" pitchFamily="50" charset="-128"/>
                          <a:ea typeface="+mn-ea"/>
                        </a:rPr>
                        <a:t>■家庭と連携した食育の推進</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給食だよりや食育通信等で保護者や児童生徒へ啓発した好事例を紹介</a:t>
                      </a:r>
                      <a:endParaRPr kumimoji="1" lang="en-US" altLang="ja-JP" sz="1100" b="1" u="none" baseline="0"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高等学校等における取組み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保健所が高校と連携して作成した食育プログラムを府ホームページに掲載 </a:t>
                      </a:r>
                      <a:r>
                        <a:rPr kumimoji="1" lang="en-US" altLang="ja-JP" sz="1100" b="1" u="none" dirty="0">
                          <a:solidFill>
                            <a:schemeClr val="tx1"/>
                          </a:solidFill>
                          <a:latin typeface="游ゴシック" panose="020B0400000000000000" pitchFamily="50" charset="-128"/>
                          <a:ea typeface="+mn-ea"/>
                        </a:rPr>
                        <a:t>11</a:t>
                      </a:r>
                      <a:r>
                        <a:rPr kumimoji="1" lang="ja-JP" altLang="en-US" sz="1100" b="1" u="none" dirty="0">
                          <a:solidFill>
                            <a:schemeClr val="tx1"/>
                          </a:solidFill>
                          <a:latin typeface="游ゴシック" panose="020B0400000000000000" pitchFamily="50" charset="-128"/>
                          <a:ea typeface="+mn-ea"/>
                        </a:rPr>
                        <a:t>事例</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大学や職場等における取組み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游ゴシック" panose="020B0400000000000000" pitchFamily="50" charset="-128"/>
                        </a:rPr>
                        <a:t>■</a:t>
                      </a:r>
                      <a:r>
                        <a:rPr kumimoji="1" lang="ja-JP" altLang="en-US" sz="1100" b="1" u="none" dirty="0">
                          <a:solidFill>
                            <a:schemeClr val="tx1"/>
                          </a:solidFill>
                          <a:latin typeface="游ゴシック" panose="020B0400000000000000" pitchFamily="50" charset="-128"/>
                          <a:ea typeface="+mn-ea"/>
                        </a:rPr>
                        <a:t>近畿大学との連携による</a:t>
                      </a:r>
                      <a:r>
                        <a:rPr kumimoji="1" lang="en-US" altLang="ja-JP" sz="1100" b="1" u="none" dirty="0">
                          <a:solidFill>
                            <a:schemeClr val="tx1"/>
                          </a:solidFill>
                          <a:latin typeface="游ゴシック" panose="020B0400000000000000" pitchFamily="50" charset="-128"/>
                          <a:ea typeface="+mn-ea"/>
                        </a:rPr>
                        <a:t>V.O.S.PR</a:t>
                      </a:r>
                      <a:r>
                        <a:rPr kumimoji="1" lang="ja-JP" altLang="en-US" sz="1100" b="1" u="none" dirty="0">
                          <a:solidFill>
                            <a:schemeClr val="tx1"/>
                          </a:solidFill>
                          <a:latin typeface="游ゴシック" panose="020B0400000000000000" pitchFamily="50" charset="-128"/>
                          <a:ea typeface="+mn-ea"/>
                        </a:rPr>
                        <a:t>動画及び料理動画の作成</a:t>
                      </a:r>
                      <a:r>
                        <a:rPr kumimoji="1" lang="en-US" altLang="ja-JP" sz="1100" b="1" u="none" dirty="0">
                          <a:solidFill>
                            <a:schemeClr val="tx1"/>
                          </a:solidFill>
                          <a:latin typeface="游ゴシック" panose="020B0400000000000000" pitchFamily="50" charset="-128"/>
                          <a:ea typeface="+mn-ea"/>
                        </a:rPr>
                        <a:t> 3</a:t>
                      </a:r>
                      <a:r>
                        <a:rPr kumimoji="1" lang="ja-JP" altLang="en-US" sz="1100" b="1" u="none" dirty="0">
                          <a:solidFill>
                            <a:schemeClr val="tx1"/>
                          </a:solidFill>
                          <a:latin typeface="游ゴシック" panose="020B0400000000000000" pitchFamily="50" charset="-128"/>
                          <a:ea typeface="+mn-ea"/>
                        </a:rPr>
                        <a:t>メニュー</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管理栄養士養成施設と連携し、若い世代の食生活改善に向けた事業企画、啓発媒体作成 </a:t>
                      </a:r>
                      <a:r>
                        <a:rPr kumimoji="1" lang="en-US" altLang="ja-JP" sz="1100" b="1" u="none" dirty="0">
                          <a:solidFill>
                            <a:schemeClr val="tx1"/>
                          </a:solidFill>
                          <a:latin typeface="游ゴシック" panose="020B0400000000000000" pitchFamily="50" charset="-128"/>
                          <a:ea typeface="+mn-ea"/>
                        </a:rPr>
                        <a:t>9</a:t>
                      </a:r>
                      <a:r>
                        <a:rPr kumimoji="1" lang="ja-JP" altLang="en-US" sz="1100" b="1" u="none" dirty="0">
                          <a:solidFill>
                            <a:schemeClr val="tx1"/>
                          </a:solidFill>
                          <a:latin typeface="游ゴシック" panose="020B0400000000000000" pitchFamily="50" charset="-128"/>
                          <a:ea typeface="+mn-ea"/>
                        </a:rPr>
                        <a:t>保健所</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■食生活の取組みを含め、積極的に健康づくり活動を行う企業・団体を表彰する「健康づくりアワード」の実施</a:t>
                      </a:r>
                    </a:p>
                    <a:p>
                      <a:pPr marL="174625" indent="-174625"/>
                      <a:r>
                        <a:rPr kumimoji="1" lang="ja-JP" altLang="en-US" sz="1100" b="1" u="none" dirty="0">
                          <a:solidFill>
                            <a:schemeClr val="tx1"/>
                          </a:solidFill>
                          <a:latin typeface="游ゴシック" panose="020B0400000000000000" pitchFamily="50" charset="-128"/>
                          <a:ea typeface="+mn-ea"/>
                        </a:rPr>
                        <a:t>■商工会議所における集団健診の場を活用し、生活習慣病予防を啓発 </a:t>
                      </a:r>
                      <a:r>
                        <a:rPr kumimoji="1" lang="en-US" altLang="ja-JP" sz="1100" b="1" u="none" dirty="0">
                          <a:solidFill>
                            <a:schemeClr val="tx1"/>
                          </a:solidFill>
                          <a:latin typeface="游ゴシック" panose="020B0400000000000000" pitchFamily="50" charset="-128"/>
                          <a:ea typeface="+mn-ea"/>
                        </a:rPr>
                        <a:t>2</a:t>
                      </a:r>
                      <a:r>
                        <a:rPr kumimoji="1" lang="ja-JP" altLang="en-US" sz="1100" b="1" u="none" dirty="0">
                          <a:solidFill>
                            <a:schemeClr val="tx1"/>
                          </a:solidFill>
                          <a:latin typeface="游ゴシック" panose="020B0400000000000000" pitchFamily="50" charset="-128"/>
                          <a:ea typeface="+mn-ea"/>
                        </a:rPr>
                        <a:t>保健所</a:t>
                      </a: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none" dirty="0">
                          <a:solidFill>
                            <a:schemeClr val="tx1"/>
                          </a:solidFill>
                          <a:latin typeface="游ゴシック" panose="020B0400000000000000" pitchFamily="50" charset="-128"/>
                          <a:ea typeface="+mn-ea"/>
                        </a:rPr>
                        <a:t>高齢者の低栄養予防のための取組み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mn-ea"/>
                        </a:rPr>
                        <a:t>■高齢者の食支援を行う関係機関の育成を目的とした研修会の開催 </a:t>
                      </a:r>
                      <a:r>
                        <a:rPr kumimoji="1" lang="en-US" altLang="ja-JP" sz="1100" b="1" u="none" dirty="0">
                          <a:solidFill>
                            <a:schemeClr val="tx1"/>
                          </a:solidFill>
                          <a:latin typeface="游ゴシック" panose="020B0400000000000000" pitchFamily="50" charset="-128"/>
                          <a:ea typeface="+mn-ea"/>
                        </a:rPr>
                        <a:t>2</a:t>
                      </a:r>
                      <a:r>
                        <a:rPr kumimoji="1" lang="ja-JP" altLang="en-US" sz="1100" b="1" u="none" dirty="0">
                          <a:solidFill>
                            <a:schemeClr val="tx1"/>
                          </a:solidFill>
                          <a:latin typeface="游ゴシック" panose="020B0400000000000000" pitchFamily="50" charset="-128"/>
                          <a:ea typeface="+mn-ea"/>
                        </a:rPr>
                        <a:t>保健所</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■高齢者への食支援を目的とした配食事業者の実態把握、市町村及び関係機関との共有 </a:t>
                      </a:r>
                      <a:r>
                        <a:rPr kumimoji="1" lang="en-US" altLang="ja-JP" sz="1100" b="1" u="none" dirty="0">
                          <a:solidFill>
                            <a:schemeClr val="tx1"/>
                          </a:solidFill>
                          <a:latin typeface="游ゴシック" panose="020B0400000000000000" pitchFamily="50" charset="-128"/>
                          <a:ea typeface="+mn-ea"/>
                        </a:rPr>
                        <a:t>8</a:t>
                      </a:r>
                      <a:r>
                        <a:rPr kumimoji="1" lang="ja-JP" altLang="en-US" sz="1100" b="1" u="none" dirty="0">
                          <a:solidFill>
                            <a:schemeClr val="tx1"/>
                          </a:solidFill>
                          <a:latin typeface="游ゴシック" panose="020B0400000000000000" pitchFamily="50" charset="-128"/>
                          <a:ea typeface="+mn-ea"/>
                        </a:rPr>
                        <a:t>保健所</a:t>
                      </a:r>
                      <a:endParaRPr kumimoji="1" lang="ja-JP" altLang="en-US" sz="1050" b="1" u="none"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1130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■動画配信による研修会の参加者意見の把握、評価</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■より多くの学校で実施できる実践内容の収集と発信</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■高等学校における主体的かつ継続的な食育の推進</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■電子申請システムによるアンケートの回収率を上げる手法を検討</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■児童生徒等の健康課題の解決に向けた研修内容を精査し、質の向上をめざす</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■特定給食施設等指導を利用者の健康づくりにつなげ、大学生のヘルスリテラシー向上を目的に実施する</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■健康キャンパス・プロジェクトや、健康づくりアワードの活用等により、職場等における食育の取組みを支援</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5803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最終予算案</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5,987</a:t>
                      </a:r>
                      <a:r>
                        <a:rPr kumimoji="1" lang="ja-JP" altLang="en-US" sz="1100" b="1" dirty="0">
                          <a:solidFill>
                            <a:schemeClr val="tx1"/>
                          </a:solidFill>
                          <a:latin typeface="+mn-ea"/>
                          <a:ea typeface="+mn-ea"/>
                        </a:rPr>
                        <a:t>千円（再掲）　</a:t>
                      </a:r>
                      <a:endParaRPr kumimoji="1" lang="en-US" altLang="ja-JP" sz="1100" b="1" dirty="0">
                        <a:solidFill>
                          <a:schemeClr val="tx1"/>
                        </a:solidFill>
                        <a:latin typeface="+mn-ea"/>
                        <a:ea typeface="+mn-ea"/>
                      </a:endParaRPr>
                    </a:p>
                    <a:p>
                      <a:r>
                        <a:rPr kumimoji="1" lang="ja-JP" altLang="en-US" sz="1100" b="1" strike="noStrike" dirty="0">
                          <a:solidFill>
                            <a:schemeClr val="tx1"/>
                          </a:solidFill>
                          <a:latin typeface="+mn-ea"/>
                          <a:ea typeface="+mn-ea"/>
                        </a:rPr>
                        <a:t>健活会議関連推進事業　</a:t>
                      </a:r>
                      <a:r>
                        <a:rPr kumimoji="1" lang="en-US" altLang="ja-JP" sz="1100" b="1" strike="noStrike" dirty="0">
                          <a:solidFill>
                            <a:schemeClr val="tx1"/>
                          </a:solidFill>
                          <a:latin typeface="+mn-ea"/>
                          <a:ea typeface="+mn-ea"/>
                        </a:rPr>
                        <a:t>4,200</a:t>
                      </a:r>
                      <a:r>
                        <a:rPr kumimoji="1" lang="ja-JP" altLang="en-US" sz="1100" b="1" strike="noStrike" dirty="0">
                          <a:solidFill>
                            <a:schemeClr val="tx1"/>
                          </a:solidFill>
                          <a:latin typeface="+mn-ea"/>
                          <a:ea typeface="+mn-ea"/>
                        </a:rPr>
                        <a:t>千円</a:t>
                      </a:r>
                      <a:endParaRPr kumimoji="1" lang="ja-JP" altLang="en-US" sz="1100" b="1"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46297" y="142657"/>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40000" y="158400"/>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④ライフステージに応じた取組み　</a:t>
            </a:r>
            <a:r>
              <a:rPr kumimoji="1" lang="en-US" altLang="ja-JP" sz="1600" b="1" dirty="0">
                <a:latin typeface="游ゴシック" panose="020B0400000000000000" pitchFamily="50" charset="-128"/>
              </a:rPr>
              <a:t>P33</a:t>
            </a:r>
          </a:p>
        </p:txBody>
      </p:sp>
      <p:sp>
        <p:nvSpPr>
          <p:cNvPr id="11" name="テキスト ボックス 10"/>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5</a:t>
            </a:r>
            <a:endParaRPr kumimoji="1" lang="ja-JP" altLang="en-US" sz="1600" dirty="0">
              <a:latin typeface="+mn-ea"/>
            </a:endParaRPr>
          </a:p>
        </p:txBody>
      </p:sp>
    </p:spTree>
    <p:extLst>
      <p:ext uri="{BB962C8B-B14F-4D97-AF65-F5344CB8AC3E}">
        <p14:creationId xmlns:p14="http://schemas.microsoft.com/office/powerpoint/2010/main" val="1961944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40000" y="161728"/>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健康づくりの取組み　</a:t>
            </a:r>
            <a:r>
              <a:rPr kumimoji="1" lang="en-US" altLang="ja-JP" sz="1600" b="1" dirty="0">
                <a:latin typeface="+mn-ea"/>
              </a:rPr>
              <a:t>P34</a:t>
            </a:r>
            <a:endParaRPr kumimoji="1" lang="ja-JP" altLang="en-US" sz="1600" b="1"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248998499"/>
              </p:ext>
            </p:extLst>
          </p:nvPr>
        </p:nvGraphicFramePr>
        <p:xfrm>
          <a:off x="630000" y="468000"/>
          <a:ext cx="8640000" cy="5932800"/>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3324448">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■府ホームページや啓発資材等を活用した普及啓発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・府ホームページを通じた歯と口の健康に関する情報発信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・歯と口の健康づくり小読本の配布</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・公民連携の枠組みを活用した普及啓発（企業広報ツール・健康イベントでの連携）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・府健康アプリ「アスマイル」を活用した普及啓発（歯磨きや健診受診、健康づくりイベントへの参加等に対する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インセンティブ付与、健康コラムに歯と口の話題掲載）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■大阪府歯科口腔保健推進研修会の実施 「ライフコースアプローチにおける小児歯科の重要性」</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　</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■歯科医療サービス提供困難者への歯科保健医療推進事業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障がい者施設職員を対象に、作成した口腔スクリーニングツールを活用した研修会を６医療圏で実施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運動特別推進事業（</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地域で活動する保健医療関係者に向けた研修会を実施 </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医療圏</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■在宅療養者経口摂取支援チーム育成事業</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高次歯科医療機関及び、在宅ＮＳＴ等との連携を行いながら医療圏完結型の経口摂取支援体制を支える、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歯科医療人材の育成 </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口の機能の維持・向上を図るため、作成した動画教材とリーフレットを活用し、デイサービス施設職員向け</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研修を実施 </a:t>
                      </a:r>
                      <a:r>
                        <a:rPr kumimoji="1" lang="en-US" altLang="ja-JP" sz="1100" b="1" baseline="0" dirty="0">
                          <a:solidFill>
                            <a:schemeClr val="tx1"/>
                          </a:solidFill>
                          <a:latin typeface="+mn-ea"/>
                          <a:ea typeface="+mn-ea"/>
                        </a:rPr>
                        <a:t>20</a:t>
                      </a:r>
                      <a:r>
                        <a:rPr kumimoji="1" lang="ja-JP" altLang="en-US" sz="1100" b="1" baseline="0" dirty="0">
                          <a:solidFill>
                            <a:schemeClr val="tx1"/>
                          </a:solidFill>
                          <a:latin typeface="+mn-ea"/>
                          <a:ea typeface="+mn-ea"/>
                        </a:rPr>
                        <a:t>地域で研修実施</a:t>
                      </a:r>
                      <a:endParaRPr kumimoji="1" lang="en-US" altLang="ja-JP" sz="1100" b="1"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7555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■ホームページを閲覧するなど、自発的な動きをしない府民への　働きかけ</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■施設職員等に対する研修参加の働きかけ</a:t>
                      </a: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次年度の主な取組み</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■府健康アプリ「アスマイル」、府の広報媒体、公民連携の枠組みを活用し、幅広い世代の府民への啓発</a:t>
                      </a:r>
                    </a:p>
                    <a:p>
                      <a:pPr marL="174625" indent="-174625">
                        <a:lnSpc>
                          <a:spcPct val="100000"/>
                        </a:lnSpc>
                      </a:pPr>
                      <a:r>
                        <a:rPr kumimoji="1" lang="ja-JP" altLang="en-US" sz="1100" b="1" baseline="0" dirty="0">
                          <a:solidFill>
                            <a:schemeClr val="tx1"/>
                          </a:solidFill>
                          <a:latin typeface="+mn-ea"/>
                          <a:ea typeface="+mn-ea"/>
                        </a:rPr>
                        <a:t>■地域の多職種と連携して在宅療養者の経口摂取支援を行う歯科医師・歯科衛生士の育成</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■介護者に対する啓発・人材育成</a:t>
                      </a:r>
                    </a:p>
                    <a:p>
                      <a:pPr marL="174625" indent="-174625">
                        <a:lnSpc>
                          <a:spcPct val="100000"/>
                        </a:lnSpc>
                      </a:pPr>
                      <a:r>
                        <a:rPr kumimoji="1" lang="ja-JP" altLang="en-US" sz="1100" b="1" baseline="0" dirty="0">
                          <a:solidFill>
                            <a:schemeClr val="tx1"/>
                          </a:solidFill>
                          <a:latin typeface="+mn-ea"/>
                          <a:ea typeface="+mn-ea"/>
                        </a:rPr>
                        <a:t>■他職種と連携した歯科保健の取組みの推進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8328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最終予算案</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生涯歯科保健推進事業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1,809</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大阪府歯科口腔保健計画推進事業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5,059</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baseline="0"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８０２０運動推進特別事業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2,505</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歯科医療サービス提供困難者への歯科保健医療推進事業   </a:t>
                      </a:r>
                      <a:r>
                        <a:rPr kumimoji="1" lang="en-US" altLang="ja-JP" sz="1100" b="1" baseline="0" dirty="0">
                          <a:solidFill>
                            <a:schemeClr val="tx1"/>
                          </a:solidFill>
                          <a:latin typeface="游ゴシック" panose="020B0400000000000000" pitchFamily="50" charset="-128"/>
                          <a:ea typeface="+mn-ea"/>
                        </a:rPr>
                        <a:t>2,137</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1" baseline="0" dirty="0">
                          <a:solidFill>
                            <a:schemeClr val="tx1"/>
                          </a:solidFill>
                          <a:latin typeface="游ゴシック" panose="020B0400000000000000" pitchFamily="50" charset="-128"/>
                          <a:ea typeface="+mn-ea"/>
                        </a:rPr>
                        <a:t>在宅医療</a:t>
                      </a:r>
                      <a:r>
                        <a:rPr kumimoji="1" lang="en-US" altLang="ja-JP" sz="1100" b="1" baseline="0" dirty="0">
                          <a:solidFill>
                            <a:schemeClr val="tx1"/>
                          </a:solidFill>
                          <a:latin typeface="游ゴシック" panose="020B0400000000000000" pitchFamily="50" charset="-128"/>
                          <a:ea typeface="+mn-ea"/>
                        </a:rPr>
                        <a:t>NST</a:t>
                      </a:r>
                      <a:r>
                        <a:rPr kumimoji="1" lang="ja-JP" altLang="en-US" sz="1100" b="1" baseline="0" dirty="0">
                          <a:solidFill>
                            <a:schemeClr val="tx1"/>
                          </a:solidFill>
                          <a:latin typeface="游ゴシック" panose="020B0400000000000000" pitchFamily="50" charset="-128"/>
                          <a:ea typeface="+mn-ea"/>
                        </a:rPr>
                        <a:t>連携歯科チーム育成事業　</a:t>
                      </a:r>
                      <a:r>
                        <a:rPr kumimoji="1" lang="en-US" altLang="ja-JP" sz="1100" b="1" baseline="0" dirty="0">
                          <a:solidFill>
                            <a:schemeClr val="tx1"/>
                          </a:solidFill>
                          <a:latin typeface="游ゴシック" panose="020B0400000000000000" pitchFamily="50" charset="-128"/>
                          <a:ea typeface="+mn-ea"/>
                        </a:rPr>
                        <a:t>3,473</a:t>
                      </a:r>
                      <a:r>
                        <a:rPr kumimoji="1" lang="ja-JP" altLang="en-US" sz="1100" b="1" baseline="0" dirty="0">
                          <a:solidFill>
                            <a:schemeClr val="tx1"/>
                          </a:solidFill>
                          <a:latin typeface="游ゴシック" panose="020B0400000000000000" pitchFamily="50" charset="-128"/>
                          <a:ea typeface="+mn-ea"/>
                        </a:rPr>
                        <a:t>千円　　障がい者歯科診療センター運営委託事業        </a:t>
                      </a:r>
                      <a:r>
                        <a:rPr kumimoji="1" lang="en-US" altLang="ja-JP" sz="1100" b="1" baseline="0" dirty="0">
                          <a:solidFill>
                            <a:schemeClr val="tx1"/>
                          </a:solidFill>
                          <a:latin typeface="游ゴシック" panose="020B0400000000000000" pitchFamily="50" charset="-128"/>
                          <a:ea typeface="+mn-ea"/>
                        </a:rPr>
                        <a:t>23,968</a:t>
                      </a:r>
                      <a:r>
                        <a:rPr kumimoji="1" lang="ja-JP" altLang="en-US" sz="1100" b="1" baseline="0" dirty="0">
                          <a:solidFill>
                            <a:schemeClr val="tx1"/>
                          </a:solidFill>
                          <a:latin typeface="游ゴシック" panose="020B0400000000000000" pitchFamily="50" charset="-128"/>
                          <a:ea typeface="+mn-ea"/>
                        </a:rPr>
                        <a:t>千円</a:t>
                      </a:r>
                      <a:endParaRPr kumimoji="1" lang="en-US" altLang="ja-JP" sz="1100" b="1"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游ゴシック" panose="020B0400000000000000" pitchFamily="50" charset="-128"/>
                          <a:ea typeface="+mn-ea"/>
                        </a:rPr>
                        <a:t>新しい生活様式に対応した口腔保健指導推進事業　</a:t>
                      </a:r>
                      <a:r>
                        <a:rPr kumimoji="1" lang="en-US" altLang="ja-JP" sz="1100" b="1" baseline="0" dirty="0">
                          <a:solidFill>
                            <a:schemeClr val="tx1"/>
                          </a:solidFill>
                          <a:latin typeface="游ゴシック" panose="020B0400000000000000" pitchFamily="50" charset="-128"/>
                          <a:ea typeface="+mn-ea"/>
                        </a:rPr>
                        <a:t>6,058</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55011" y="147451"/>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8" name="テキスト ボックス 17"/>
          <p:cNvSpPr txBox="1"/>
          <p:nvPr/>
        </p:nvSpPr>
        <p:spPr>
          <a:xfrm>
            <a:off x="9198799" y="6331056"/>
            <a:ext cx="434365" cy="338554"/>
          </a:xfrm>
          <a:prstGeom prst="rect">
            <a:avLst/>
          </a:prstGeom>
          <a:noFill/>
        </p:spPr>
        <p:txBody>
          <a:bodyPr wrap="square" rtlCol="0">
            <a:spAutoFit/>
          </a:bodyPr>
          <a:lstStyle/>
          <a:p>
            <a:pPr algn="r"/>
            <a:r>
              <a:rPr kumimoji="1" lang="en-US" altLang="ja-JP" sz="1600" dirty="0">
                <a:latin typeface="+mn-ea"/>
              </a:rPr>
              <a:t>6</a:t>
            </a:r>
            <a:endParaRPr kumimoji="1" lang="ja-JP" altLang="en-US" sz="1600" dirty="0">
              <a:latin typeface="+mn-ea"/>
            </a:endParaRPr>
          </a:p>
        </p:txBody>
      </p:sp>
    </p:spTree>
    <p:extLst>
      <p:ext uri="{BB962C8B-B14F-4D97-AF65-F5344CB8AC3E}">
        <p14:creationId xmlns:p14="http://schemas.microsoft.com/office/powerpoint/2010/main" val="324076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69573"/>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5692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（２）食の安全安心の取組み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41</a:t>
            </a:r>
          </a:p>
        </p:txBody>
      </p:sp>
      <p:sp>
        <p:nvSpPr>
          <p:cNvPr id="4" name="正方形/長方形 3"/>
          <p:cNvSpPr/>
          <p:nvPr/>
        </p:nvSpPr>
        <p:spPr>
          <a:xfrm>
            <a:off x="260680" y="4109101"/>
            <a:ext cx="4809883" cy="220573"/>
          </a:xfrm>
          <a:prstGeom prst="rect">
            <a:avLst/>
          </a:prstGeom>
        </p:spPr>
        <p:txBody>
          <a:bodyPr wrap="square">
            <a:spAutoFit/>
          </a:bodyPr>
          <a:lstStyle/>
          <a:p>
            <a:pPr marL="269240" indent="90170">
              <a:lnSpc>
                <a:spcPts val="1000"/>
              </a:lnSpc>
              <a:spcAft>
                <a:spcPts val="0"/>
              </a:spcAft>
            </a:pPr>
            <a:r>
              <a:rPr lang="en-US" altLang="ja-JP" sz="1050" kern="100" dirty="0">
                <a:latin typeface="+mn-ea"/>
                <a:cs typeface="Times New Roman" panose="02020603050405020304" pitchFamily="18" charset="0"/>
              </a:rPr>
              <a:t>1  </a:t>
            </a:r>
            <a:r>
              <a:rPr lang="ja-JP" altLang="ja-JP" sz="1050" kern="100" dirty="0">
                <a:latin typeface="+mn-ea"/>
                <a:cs typeface="Times New Roman" panose="02020603050405020304" pitchFamily="18" charset="0"/>
              </a:rPr>
              <a:t>大阪府健康医療部</a:t>
            </a:r>
            <a:r>
              <a:rPr lang="ja-JP" altLang="en-US" sz="1050" kern="100" dirty="0">
                <a:latin typeface="+mn-ea"/>
                <a:cs typeface="Times New Roman" panose="02020603050405020304" pitchFamily="18" charset="0"/>
              </a:rPr>
              <a:t>生活衛生室</a:t>
            </a:r>
            <a:r>
              <a:rPr lang="ja-JP" altLang="ja-JP" sz="1050" kern="100" dirty="0">
                <a:latin typeface="+mn-ea"/>
                <a:cs typeface="Times New Roman" panose="02020603050405020304" pitchFamily="18" charset="0"/>
              </a:rPr>
              <a:t>食の安全推進課調べ</a:t>
            </a:r>
            <a:endParaRPr lang="ja-JP" altLang="ja-JP" sz="1400" kern="100" dirty="0">
              <a:effectLst/>
              <a:latin typeface="+mn-ea"/>
              <a:cs typeface="Times New Roman" panose="02020603050405020304" pitchFamily="18" charset="0"/>
            </a:endParaRPr>
          </a:p>
        </p:txBody>
      </p:sp>
      <p:graphicFrame>
        <p:nvGraphicFramePr>
          <p:cNvPr id="10" name="表 9"/>
          <p:cNvGraphicFramePr>
            <a:graphicFrameLocks noGrp="1"/>
          </p:cNvGraphicFramePr>
          <p:nvPr>
            <p:extLst>
              <p:ext uri="{D42A27DB-BD31-4B8C-83A1-F6EECF244321}">
                <p14:modId xmlns:p14="http://schemas.microsoft.com/office/powerpoint/2010/main" val="276801556"/>
              </p:ext>
            </p:extLst>
          </p:nvPr>
        </p:nvGraphicFramePr>
        <p:xfrm>
          <a:off x="633001" y="3268045"/>
          <a:ext cx="8639999" cy="818325"/>
        </p:xfrm>
        <a:graphic>
          <a:graphicData uri="http://schemas.openxmlformats.org/drawingml/2006/table">
            <a:tbl>
              <a:tblPr firstRow="1" firstCol="1" bandRow="1">
                <a:tableStyleId>{5C22544A-7EE6-4342-B048-85BDC9FD1C3A}</a:tableStyleId>
              </a:tblPr>
              <a:tblGrid>
                <a:gridCol w="283031">
                  <a:extLst>
                    <a:ext uri="{9D8B030D-6E8A-4147-A177-3AD203B41FA5}">
                      <a16:colId xmlns:a16="http://schemas.microsoft.com/office/drawing/2014/main" val="20000"/>
                    </a:ext>
                  </a:extLst>
                </a:gridCol>
                <a:gridCol w="3769764">
                  <a:extLst>
                    <a:ext uri="{9D8B030D-6E8A-4147-A177-3AD203B41FA5}">
                      <a16:colId xmlns:a16="http://schemas.microsoft.com/office/drawing/2014/main" val="20001"/>
                    </a:ext>
                  </a:extLst>
                </a:gridCol>
                <a:gridCol w="1529068">
                  <a:extLst>
                    <a:ext uri="{9D8B030D-6E8A-4147-A177-3AD203B41FA5}">
                      <a16:colId xmlns:a16="http://schemas.microsoft.com/office/drawing/2014/main" val="20003"/>
                    </a:ext>
                  </a:extLst>
                </a:gridCol>
                <a:gridCol w="1529068">
                  <a:extLst>
                    <a:ext uri="{9D8B030D-6E8A-4147-A177-3AD203B41FA5}">
                      <a16:colId xmlns:a16="http://schemas.microsoft.com/office/drawing/2014/main" val="2204503950"/>
                    </a:ext>
                  </a:extLst>
                </a:gridCol>
                <a:gridCol w="1529068">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a:solidFill>
                            <a:srgbClr val="000000"/>
                          </a:solidFill>
                          <a:effectLst/>
                          <a:latin typeface="+mn-ea"/>
                          <a:ea typeface="+mn-ea"/>
                          <a:cs typeface="HG丸ｺﾞｼｯｸM-PRO"/>
                        </a:rPr>
                        <a:t>大阪府食の安全安心メールマガジンによる</a:t>
                      </a:r>
                      <a:endParaRPr lang="en-US" altLang="ja-JP" sz="1200" b="1" dirty="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effectLst/>
                          <a:latin typeface="+mn-ea"/>
                          <a:ea typeface="+mn-ea"/>
                        </a:rPr>
                        <a:t>130</a:t>
                      </a:r>
                      <a:r>
                        <a:rPr lang="ja-JP" altLang="en-US" sz="1200" b="1" dirty="0">
                          <a:effectLst/>
                          <a:latin typeface="+mn-ea"/>
                          <a:ea typeface="+mn-ea"/>
                        </a:rPr>
                        <a:t>万件</a:t>
                      </a:r>
                      <a:endParaRPr lang="en-US" altLang="ja-JP" sz="1200" b="1" dirty="0">
                        <a:effectLst/>
                        <a:latin typeface="+mn-ea"/>
                        <a:ea typeface="+mn-ea"/>
                      </a:endParaRPr>
                    </a:p>
                    <a:p>
                      <a:pPr algn="ctr" fontAlgn="auto">
                        <a:lnSpc>
                          <a:spcPts val="1680"/>
                        </a:lnSpc>
                        <a:spcAft>
                          <a:spcPts val="0"/>
                        </a:spcAft>
                      </a:pP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130</a:t>
                      </a:r>
                      <a:r>
                        <a:rPr lang="ja-JP" altLang="en-US" sz="1200" b="1" dirty="0">
                          <a:solidFill>
                            <a:schemeClr val="tx1"/>
                          </a:solidFill>
                          <a:effectLst/>
                          <a:latin typeface="+mn-ea"/>
                          <a:ea typeface="+mn-ea"/>
                          <a:cs typeface="HG丸ｺﾞｼｯｸM-PRO"/>
                        </a:rPr>
                        <a:t>万件</a:t>
                      </a:r>
                      <a:endParaRPr lang="en-US" altLang="ja-JP" sz="1200" b="1" dirty="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　</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230</a:t>
                      </a:r>
                      <a:r>
                        <a:rPr lang="ja-JP" altLang="en-US" sz="1200" b="1" dirty="0">
                          <a:solidFill>
                            <a:schemeClr val="tx1"/>
                          </a:solidFill>
                          <a:effectLst/>
                          <a:latin typeface="+mn-ea"/>
                          <a:ea typeface="+mn-ea"/>
                          <a:cs typeface="HG丸ｺﾞｼｯｸM-PRO"/>
                        </a:rPr>
                        <a:t>万件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64977"/>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82301" y="737689"/>
            <a:ext cx="3240000" cy="304333"/>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83864935"/>
              </p:ext>
            </p:extLst>
          </p:nvPr>
        </p:nvGraphicFramePr>
        <p:xfrm>
          <a:off x="633000" y="1355545"/>
          <a:ext cx="8640001" cy="1296000"/>
        </p:xfrm>
        <a:graphic>
          <a:graphicData uri="http://schemas.openxmlformats.org/drawingml/2006/table">
            <a:tbl>
              <a:tblPr firstRow="1" firstCol="1" bandRow="1"/>
              <a:tblGrid>
                <a:gridCol w="551490">
                  <a:extLst>
                    <a:ext uri="{9D8B030D-6E8A-4147-A177-3AD203B41FA5}">
                      <a16:colId xmlns:a16="http://schemas.microsoft.com/office/drawing/2014/main" val="2813334177"/>
                    </a:ext>
                  </a:extLst>
                </a:gridCol>
                <a:gridCol w="1838298">
                  <a:extLst>
                    <a:ext uri="{9D8B030D-6E8A-4147-A177-3AD203B41FA5}">
                      <a16:colId xmlns:a16="http://schemas.microsoft.com/office/drawing/2014/main" val="2437283432"/>
                    </a:ext>
                  </a:extLst>
                </a:gridCol>
                <a:gridCol w="6250213">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食の安全安心に関する知識と理解を深め、日常生活の中で実践するとともに、</a:t>
                      </a:r>
                      <a:endParaRPr lang="en-US" altLang="ja-JP" sz="1200" b="1" kern="100" dirty="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82301" y="292989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101510740"/>
              </p:ext>
            </p:extLst>
          </p:nvPr>
        </p:nvGraphicFramePr>
        <p:xfrm>
          <a:off x="633000" y="4848959"/>
          <a:ext cx="8640000" cy="968185"/>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328953327"/>
                    </a:ext>
                  </a:extLst>
                </a:gridCol>
              </a:tblGrid>
              <a:tr h="968185">
                <a:tc>
                  <a:txBody>
                    <a:bodyPr/>
                    <a:lstStyle/>
                    <a:p>
                      <a:r>
                        <a:rPr kumimoji="1" lang="ja-JP" altLang="en-US" sz="1200" b="1" dirty="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減らしていくために、食の安全安心に対する取組みの推進が必要です。</a:t>
                      </a:r>
                    </a:p>
                    <a:p>
                      <a:r>
                        <a:rPr kumimoji="1" lang="ja-JP" altLang="en-US" sz="1200" b="1" dirty="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府民一人ひとりが、正しい情報を選択する力を身につけ、安全安心な食生活を実践することが必要です。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82301" y="4513161"/>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6" name="テキスト ボックス 15"/>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7</a:t>
            </a:r>
            <a:endParaRPr kumimoji="1" lang="ja-JP" altLang="en-US" sz="1600" dirty="0">
              <a:latin typeface="+mn-ea"/>
            </a:endParaRPr>
          </a:p>
        </p:txBody>
      </p:sp>
    </p:spTree>
    <p:extLst>
      <p:ext uri="{BB962C8B-B14F-4D97-AF65-F5344CB8AC3E}">
        <p14:creationId xmlns:p14="http://schemas.microsoft.com/office/powerpoint/2010/main" val="417234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539609850"/>
              </p:ext>
            </p:extLst>
          </p:nvPr>
        </p:nvGraphicFramePr>
        <p:xfrm>
          <a:off x="629696" y="468000"/>
          <a:ext cx="8646609" cy="6120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935034">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正確でわかりやすい食の安全安心に関する情報の提供</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）等で食の安全安心に関する情報を配信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・食の安全安心メールマガジン　</a:t>
                      </a:r>
                      <a:r>
                        <a:rPr kumimoji="1" lang="en-US" altLang="ja-JP" sz="1100" b="1" dirty="0">
                          <a:solidFill>
                            <a:schemeClr val="tx1"/>
                          </a:solidFill>
                          <a:latin typeface="+mn-ea"/>
                          <a:ea typeface="+mn-ea"/>
                        </a:rPr>
                        <a:t>130</a:t>
                      </a:r>
                      <a:r>
                        <a:rPr kumimoji="1" lang="ja-JP" altLang="en-US" sz="1100" b="1" dirty="0">
                          <a:solidFill>
                            <a:schemeClr val="tx1"/>
                          </a:solidFill>
                          <a:latin typeface="+mn-ea"/>
                          <a:ea typeface="+mn-ea"/>
                        </a:rPr>
                        <a:t>万件   （</a:t>
                      </a:r>
                      <a:r>
                        <a:rPr kumimoji="1" lang="en-US" altLang="ja-JP" sz="1100" b="1" dirty="0">
                          <a:solidFill>
                            <a:schemeClr val="tx1"/>
                          </a:solidFill>
                          <a:latin typeface="+mn-ea"/>
                          <a:ea typeface="+mn-ea"/>
                        </a:rPr>
                        <a:t>R4</a:t>
                      </a:r>
                      <a:r>
                        <a:rPr kumimoji="1" lang="ja-JP" altLang="en-US" sz="1100" b="1" dirty="0">
                          <a:solidFill>
                            <a:schemeClr val="tx1"/>
                          </a:solidFill>
                          <a:latin typeface="+mn-ea"/>
                          <a:ea typeface="+mn-ea"/>
                        </a:rPr>
                        <a:t>年度末時点）</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・大阪府公式</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23</a:t>
                      </a:r>
                      <a:r>
                        <a:rPr kumimoji="1" lang="ja-JP" altLang="en-US" sz="1100" b="1" dirty="0">
                          <a:solidFill>
                            <a:schemeClr val="tx1"/>
                          </a:solidFill>
                          <a:latin typeface="+mn-ea"/>
                          <a:ea typeface="+mn-ea"/>
                        </a:rPr>
                        <a:t>回配信（</a:t>
                      </a:r>
                      <a:r>
                        <a:rPr kumimoji="1" lang="en-US" altLang="ja-JP" sz="1100" b="1" dirty="0">
                          <a:solidFill>
                            <a:schemeClr val="tx1"/>
                          </a:solidFill>
                          <a:latin typeface="+mn-ea"/>
                          <a:ea typeface="+mn-ea"/>
                        </a:rPr>
                        <a:t>R5.11</a:t>
                      </a:r>
                      <a:r>
                        <a:rPr kumimoji="1" lang="ja-JP" altLang="en-US" sz="1100" b="1" dirty="0">
                          <a:solidFill>
                            <a:schemeClr val="tx1"/>
                          </a:solidFill>
                          <a:latin typeface="+mn-ea"/>
                          <a:ea typeface="+mn-ea"/>
                        </a:rPr>
                        <a:t>末時点）</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■消費者に対して、食品衛生講習会等を実施　</a:t>
                      </a:r>
                      <a:r>
                        <a:rPr kumimoji="1" lang="en-US" altLang="ja-JP" sz="1100" b="1" dirty="0">
                          <a:solidFill>
                            <a:schemeClr val="tx1"/>
                          </a:solidFill>
                          <a:latin typeface="+mn-ea"/>
                          <a:ea typeface="+mn-ea"/>
                        </a:rPr>
                        <a:t>53</a:t>
                      </a:r>
                      <a:r>
                        <a:rPr kumimoji="1" lang="ja-JP" altLang="en-US" sz="1100" b="1" dirty="0">
                          <a:solidFill>
                            <a:schemeClr val="tx1"/>
                          </a:solidFill>
                          <a:latin typeface="+mn-ea"/>
                          <a:ea typeface="+mn-ea"/>
                        </a:rPr>
                        <a:t>回、参加者計</a:t>
                      </a:r>
                      <a:r>
                        <a:rPr kumimoji="1" lang="en-US" altLang="ja-JP" sz="1100" b="1" dirty="0">
                          <a:solidFill>
                            <a:schemeClr val="tx1"/>
                          </a:solidFill>
                          <a:latin typeface="+mn-ea"/>
                          <a:ea typeface="+mn-ea"/>
                        </a:rPr>
                        <a:t>1,442</a:t>
                      </a:r>
                      <a:r>
                        <a:rPr kumimoji="1" lang="ja-JP" altLang="en-US" sz="1100" b="1" dirty="0">
                          <a:solidFill>
                            <a:schemeClr val="tx1"/>
                          </a:solidFill>
                          <a:latin typeface="+mn-ea"/>
                          <a:ea typeface="+mn-ea"/>
                        </a:rPr>
                        <a:t>名（</a:t>
                      </a:r>
                      <a:r>
                        <a:rPr kumimoji="1" lang="en-US" altLang="ja-JP" sz="1100" b="1" dirty="0">
                          <a:solidFill>
                            <a:schemeClr val="tx1"/>
                          </a:solidFill>
                          <a:latin typeface="+mn-ea"/>
                          <a:ea typeface="+mn-ea"/>
                        </a:rPr>
                        <a:t>R5.11</a:t>
                      </a:r>
                      <a:r>
                        <a:rPr kumimoji="1" lang="ja-JP" altLang="en-US" sz="1100" b="1" dirty="0">
                          <a:solidFill>
                            <a:schemeClr val="tx1"/>
                          </a:solidFill>
                          <a:latin typeface="+mn-ea"/>
                          <a:ea typeface="+mn-ea"/>
                        </a:rPr>
                        <a:t>末時点）</a:t>
                      </a:r>
                    </a:p>
                    <a:p>
                      <a:pPr marL="174625" indent="-174625"/>
                      <a:r>
                        <a:rPr kumimoji="1" lang="ja-JP" altLang="en-US" sz="1100" b="1" dirty="0">
                          <a:solidFill>
                            <a:schemeClr val="tx1"/>
                          </a:solidFill>
                          <a:latin typeface="+mn-ea"/>
                          <a:ea typeface="+mn-ea"/>
                        </a:rPr>
                        <a:t>■学生への講習等による啓発を実施　支援学校高等部</a:t>
                      </a:r>
                      <a:r>
                        <a:rPr kumimoji="1" lang="en-US" altLang="ja-JP" sz="1100" b="1" dirty="0">
                          <a:solidFill>
                            <a:schemeClr val="tx1"/>
                          </a:solidFill>
                          <a:latin typeface="+mn-ea"/>
                          <a:ea typeface="+mn-ea"/>
                        </a:rPr>
                        <a:t>2</a:t>
                      </a:r>
                      <a:r>
                        <a:rPr kumimoji="1" lang="ja-JP" altLang="en-US" sz="1100" b="1" dirty="0">
                          <a:solidFill>
                            <a:schemeClr val="tx1"/>
                          </a:solidFill>
                          <a:latin typeface="+mn-ea"/>
                          <a:ea typeface="+mn-ea"/>
                        </a:rPr>
                        <a:t>回、参加者計</a:t>
                      </a:r>
                      <a:r>
                        <a:rPr kumimoji="1" lang="en-US" altLang="ja-JP" sz="1100" b="1" dirty="0">
                          <a:solidFill>
                            <a:schemeClr val="tx1"/>
                          </a:solidFill>
                          <a:latin typeface="+mn-ea"/>
                          <a:ea typeface="+mn-ea"/>
                        </a:rPr>
                        <a:t>83</a:t>
                      </a:r>
                      <a:r>
                        <a:rPr kumimoji="1" lang="ja-JP" altLang="en-US" sz="1100" b="1" dirty="0">
                          <a:solidFill>
                            <a:schemeClr val="tx1"/>
                          </a:solidFill>
                          <a:latin typeface="+mn-ea"/>
                          <a:ea typeface="+mn-ea"/>
                        </a:rPr>
                        <a:t>名</a:t>
                      </a:r>
                    </a:p>
                    <a:p>
                      <a:pPr marL="174625" indent="-174625"/>
                      <a:r>
                        <a:rPr kumimoji="1" lang="ja-JP" altLang="en-US" sz="1100" b="1" dirty="0">
                          <a:solidFill>
                            <a:schemeClr val="tx1"/>
                          </a:solidFill>
                          <a:latin typeface="+mn-ea"/>
                          <a:ea typeface="+mn-ea"/>
                        </a:rPr>
                        <a:t>■生き物が食べ物になるまでの過程を知ることで、食中毒予防・残食減少・命について考える出前授業を実施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中学校１回、参加者</a:t>
                      </a:r>
                      <a:r>
                        <a:rPr kumimoji="1" lang="en-US" altLang="ja-JP" sz="1100" b="1" dirty="0">
                          <a:solidFill>
                            <a:schemeClr val="tx1"/>
                          </a:solidFill>
                          <a:latin typeface="+mn-ea"/>
                          <a:ea typeface="+mn-ea"/>
                        </a:rPr>
                        <a:t>10</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食肉の生食による食中毒の予防啓発</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■監視業務を通じ、事業者に食肉の十分な加熱について指導</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■鶏肉の生食によるカンピロバクター食中毒のリスクについて、</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で発信、学生への啓発を府内大学に依頼</a:t>
                      </a: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食品表示に関する基礎的知識の普及</a:t>
                      </a:r>
                      <a:r>
                        <a:rPr kumimoji="1" lang="en-US" altLang="ja-JP" sz="1200" b="1" dirty="0">
                          <a:solidFill>
                            <a:schemeClr val="tx1"/>
                          </a:solidFill>
                          <a:latin typeface="+mn-ea"/>
                          <a:ea typeface="+mn-ea"/>
                        </a:rPr>
                        <a:t>》</a:t>
                      </a:r>
                    </a:p>
                    <a:p>
                      <a:pPr marL="174625" indent="-174625"/>
                      <a:r>
                        <a:rPr kumimoji="1" lang="ja-JP" altLang="en-US" sz="1200" b="1" dirty="0">
                          <a:solidFill>
                            <a:schemeClr val="tx1"/>
                          </a:solidFill>
                          <a:latin typeface="+mn-ea"/>
                          <a:ea typeface="+mn-ea"/>
                        </a:rPr>
                        <a:t>■食品表示研修会の実施   事業者向け研修会を</a:t>
                      </a:r>
                      <a:r>
                        <a:rPr kumimoji="1" lang="en-US" altLang="ja-JP" sz="1200" b="1" dirty="0">
                          <a:solidFill>
                            <a:schemeClr val="tx1"/>
                          </a:solidFill>
                          <a:latin typeface="+mn-ea"/>
                          <a:ea typeface="+mn-ea"/>
                        </a:rPr>
                        <a:t>10</a:t>
                      </a:r>
                      <a:r>
                        <a:rPr kumimoji="1" lang="ja-JP" altLang="en-US" sz="1200" b="1" dirty="0">
                          <a:solidFill>
                            <a:schemeClr val="tx1"/>
                          </a:solidFill>
                          <a:latin typeface="+mn-ea"/>
                          <a:ea typeface="+mn-ea"/>
                        </a:rPr>
                        <a:t>府市共催で実施</a:t>
                      </a:r>
                      <a:endParaRPr kumimoji="1" lang="en-US" altLang="ja-JP"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■消費者フェアで動画などを用いた食中毒予防、食品表示に関する啓発を実施</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リスクコミュニケーションの促進</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■食の安全安心シンポジウムの開催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「食品添加物を考える」（</a:t>
                      </a:r>
                      <a:r>
                        <a:rPr kumimoji="1" lang="en-US" altLang="ja-JP" sz="1100" b="1" dirty="0">
                          <a:solidFill>
                            <a:schemeClr val="tx1"/>
                          </a:solidFill>
                          <a:latin typeface="+mn-ea"/>
                          <a:ea typeface="+mn-ea"/>
                        </a:rPr>
                        <a:t>R6.2.2</a:t>
                      </a:r>
                      <a:r>
                        <a:rPr kumimoji="1" lang="ja-JP" altLang="en-US" sz="1100" b="1" dirty="0">
                          <a:solidFill>
                            <a:schemeClr val="tx1"/>
                          </a:solidFill>
                          <a:latin typeface="+mn-ea"/>
                          <a:ea typeface="+mn-ea"/>
                        </a:rPr>
                        <a:t>開催）（大阪府主催）において、食品添加物に関する安全性や有用性</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等の基礎知識の講演及び、消費者、食品関係事業者、有識者等による意見交換を実施（参加者数</a:t>
                      </a:r>
                      <a:r>
                        <a:rPr kumimoji="1" lang="en-US" altLang="ja-JP" sz="1100" b="1" dirty="0">
                          <a:solidFill>
                            <a:schemeClr val="tx1"/>
                          </a:solidFill>
                          <a:latin typeface="+mn-ea"/>
                          <a:ea typeface="+mn-ea"/>
                        </a:rPr>
                        <a:t>100</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■様々な手法でのリスクコミュニケーションの実施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食の安全安心体験学習会として、食の安全安心を守る食品販売店や行政の取組みについて、食品売場や</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バックヤードの見学、手洗い教室やクイズ等により、食中毒の予防法や食品衛生の知識の普及啓発を実施</a:t>
                      </a:r>
                    </a:p>
                    <a:p>
                      <a:pPr marL="174625" indent="-174625"/>
                      <a:r>
                        <a:rPr kumimoji="1" lang="ja-JP" altLang="en-US" sz="1100" b="1" dirty="0">
                          <a:solidFill>
                            <a:schemeClr val="tx1"/>
                          </a:solidFill>
                          <a:latin typeface="+mn-ea"/>
                          <a:ea typeface="+mn-ea"/>
                        </a:rPr>
                        <a:t>　（参加者数</a:t>
                      </a:r>
                      <a:r>
                        <a:rPr kumimoji="1" lang="en-US" altLang="ja-JP" sz="1100" b="1" dirty="0">
                          <a:solidFill>
                            <a:schemeClr val="tx1"/>
                          </a:solidFill>
                          <a:latin typeface="+mn-ea"/>
                          <a:ea typeface="+mn-ea"/>
                        </a:rPr>
                        <a:t>21</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83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X</a:t>
                      </a:r>
                      <a:r>
                        <a:rPr kumimoji="1" lang="ja-JP" altLang="en-US" sz="1100" b="1" dirty="0">
                          <a:solidFill>
                            <a:schemeClr val="tx1"/>
                          </a:solidFill>
                          <a:latin typeface="+mn-ea"/>
                          <a:ea typeface="+mn-ea"/>
                        </a:rPr>
                        <a:t>（旧</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）等で発信した食の安全安心に関する情報に対する府民の反応確認等</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より具体な効果の検証</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■食の安全性に対する知識について、対象者の年齢等に合わせたより理解しやすい学習内容の検討</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■府民の関心やニーズの高い発信内容の検討、実施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■日常生活で実践できる授業内容の検討、実施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■ウェブ視聴等のオンラインツールを活用したリスクコミュニケーションの検討、実施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66659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最終予算案</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a:solidFill>
                            <a:schemeClr val="tx1"/>
                          </a:solidFill>
                          <a:latin typeface="游ゴシック" panose="020B0400000000000000" pitchFamily="50" charset="-128"/>
                          <a:ea typeface="游ゴシック" panose="020B0400000000000000" pitchFamily="50" charset="-128"/>
                        </a:rPr>
                        <a:t>食中毒予防対策事業費</a:t>
                      </a:r>
                      <a:r>
                        <a:rPr kumimoji="1" lang="ja-JP" altLang="en-US" sz="1100" b="1" dirty="0">
                          <a:solidFill>
                            <a:schemeClr val="tx1"/>
                          </a:solidFill>
                          <a:latin typeface="游ゴシック" panose="020B0400000000000000" pitchFamily="50" charset="-128"/>
                          <a:ea typeface="游ゴシック" panose="020B0400000000000000" pitchFamily="50" charset="-128"/>
                        </a:rPr>
                        <a:t>　   </a:t>
                      </a:r>
                      <a:r>
                        <a:rPr kumimoji="1" lang="en-US" altLang="ja-JP" sz="1100" b="1" dirty="0">
                          <a:solidFill>
                            <a:schemeClr val="tx1"/>
                          </a:solidFill>
                          <a:latin typeface="游ゴシック" panose="020B0400000000000000" pitchFamily="50" charset="-128"/>
                          <a:ea typeface="+mn-ea"/>
                        </a:rPr>
                        <a:t>1,397</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r>
                        <a:rPr kumimoji="1" lang="ja-JP" altLang="en-US" sz="1100" b="1" dirty="0">
                          <a:solidFill>
                            <a:schemeClr val="tx1"/>
                          </a:solidFill>
                          <a:latin typeface="游ゴシック" panose="020B0400000000000000" pitchFamily="50" charset="-128"/>
                          <a:ea typeface="+mn-ea"/>
                        </a:rPr>
                        <a:t>　　食の安全安心推進協議会運営事業費　　</a:t>
                      </a:r>
                      <a:r>
                        <a:rPr kumimoji="1" lang="en-US" altLang="ja-JP" sz="1100" b="1" dirty="0">
                          <a:solidFill>
                            <a:schemeClr val="tx1"/>
                          </a:solidFill>
                          <a:latin typeface="游ゴシック" panose="020B0400000000000000" pitchFamily="50" charset="-128"/>
                          <a:ea typeface="+mn-ea"/>
                        </a:rPr>
                        <a:t>1,228</a:t>
                      </a:r>
                      <a:r>
                        <a:rPr kumimoji="1" lang="ja-JP" altLang="en-US" sz="1100" b="1" dirty="0">
                          <a:solidFill>
                            <a:schemeClr val="tx1"/>
                          </a:solidFill>
                          <a:latin typeface="游ゴシック" panose="020B0400000000000000" pitchFamily="50" charset="-128"/>
                          <a:ea typeface="+mn-ea"/>
                        </a:rPr>
                        <a:t>千円</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zh-TW" altLang="en-US" sz="1100" b="1" dirty="0">
                          <a:solidFill>
                            <a:schemeClr val="tx1"/>
                          </a:solidFill>
                          <a:latin typeface="游ゴシック" panose="020B0400000000000000" pitchFamily="50" charset="-128"/>
                          <a:ea typeface="游ゴシック" panose="020B0400000000000000" pitchFamily="50" charset="-128"/>
                        </a:rPr>
                        <a:t>食品表示適正化推進事業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dirty="0">
                          <a:solidFill>
                            <a:schemeClr val="tx1"/>
                          </a:solidFill>
                          <a:latin typeface="游ゴシック" panose="020B0400000000000000" pitchFamily="50" charset="-128"/>
                          <a:ea typeface="游ゴシック" panose="020B0400000000000000" pitchFamily="50" charset="-128"/>
                        </a:rPr>
                        <a:t>7,557</a:t>
                      </a:r>
                      <a:r>
                        <a:rPr kumimoji="1" lang="ja-JP" altLang="en-US" sz="1100" b="1" dirty="0">
                          <a:solidFill>
                            <a:schemeClr val="tx1"/>
                          </a:solidFill>
                          <a:latin typeface="游ゴシック" panose="020B0400000000000000" pitchFamily="50" charset="-128"/>
                          <a:ea typeface="游ゴシック" panose="020B0400000000000000" pitchFamily="50" charset="-128"/>
                        </a:rPr>
                        <a:t>千円　　リスクコミュニケーション推進事業費　</a:t>
                      </a:r>
                      <a:r>
                        <a:rPr kumimoji="1" lang="en-US" altLang="ja-JP" sz="1100" b="1" dirty="0">
                          <a:solidFill>
                            <a:schemeClr val="tx1"/>
                          </a:solidFill>
                          <a:latin typeface="游ゴシック" panose="020B0400000000000000" pitchFamily="50" charset="-128"/>
                          <a:ea typeface="+mn-ea"/>
                        </a:rPr>
                        <a:t>1,207</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47433" y="177931"/>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88000" y="15349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8</a:t>
            </a:r>
            <a:endParaRPr kumimoji="1" lang="ja-JP" altLang="en-US" sz="1600" dirty="0">
              <a:latin typeface="+mn-ea"/>
            </a:endParaRPr>
          </a:p>
        </p:txBody>
      </p:sp>
    </p:spTree>
    <p:extLst>
      <p:ext uri="{BB962C8B-B14F-4D97-AF65-F5344CB8AC3E}">
        <p14:creationId xmlns:p14="http://schemas.microsoft.com/office/powerpoint/2010/main" val="16013964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6028</Words>
  <Application>Microsoft Office PowerPoint</Application>
  <PresentationFormat>A4 210 x 297 mm</PresentationFormat>
  <Paragraphs>644</Paragraphs>
  <Slides>15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HG丸ｺﾞｼｯｸM-PRO</vt:lpstr>
      <vt:lpstr>Meiryo UI</vt:lpstr>
      <vt:lpstr>ＭＳ 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2024-03-12T08:49:31Z</dcterms:created>
  <dcterms:modified xsi:type="dcterms:W3CDTF">2024-03-15T13:18:00Z</dcterms:modified>
</cp:coreProperties>
</file>