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
  </p:notesMasterIdLst>
  <p:sldIdLst>
    <p:sldId id="258" r:id="rId2"/>
    <p:sldId id="257" r:id="rId3"/>
    <p:sldId id="256" r:id="rId4"/>
    <p:sldId id="260" r:id="rId5"/>
  </p:sldIdLst>
  <p:sldSz cx="12192000" cy="16256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33" d="100"/>
          <a:sy n="33" d="100"/>
        </p:scale>
        <p:origin x="21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420" cy="497597"/>
          </a:xfrm>
          <a:prstGeom prst="rect">
            <a:avLst/>
          </a:prstGeom>
        </p:spPr>
        <p:txBody>
          <a:bodyPr vert="horz" lIns="90562" tIns="45281" rIns="90562" bIns="4528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210" y="0"/>
            <a:ext cx="2949420" cy="497597"/>
          </a:xfrm>
          <a:prstGeom prst="rect">
            <a:avLst/>
          </a:prstGeom>
        </p:spPr>
        <p:txBody>
          <a:bodyPr vert="horz" lIns="90562" tIns="45281" rIns="90562" bIns="45281" rtlCol="0"/>
          <a:lstStyle>
            <a:lvl1pPr algn="r">
              <a:defRPr sz="1200"/>
            </a:lvl1pPr>
          </a:lstStyle>
          <a:p>
            <a:fld id="{5F9A39D1-ACE9-4907-8474-88324C0BB2B4}" type="datetimeFigureOut">
              <a:rPr kumimoji="1" lang="ja-JP" altLang="en-US" smtClean="0"/>
              <a:t>2023/10/20</a:t>
            </a:fld>
            <a:endParaRPr kumimoji="1" lang="ja-JP" altLang="en-US"/>
          </a:p>
        </p:txBody>
      </p:sp>
      <p:sp>
        <p:nvSpPr>
          <p:cNvPr id="4" name="スライド イメージ プレースホルダー 3"/>
          <p:cNvSpPr>
            <a:spLocks noGrp="1" noRot="1" noChangeAspect="1"/>
          </p:cNvSpPr>
          <p:nvPr>
            <p:ph type="sldImg" idx="2"/>
          </p:nvPr>
        </p:nvSpPr>
        <p:spPr>
          <a:xfrm>
            <a:off x="2146300" y="1243013"/>
            <a:ext cx="2514600" cy="3352800"/>
          </a:xfrm>
          <a:prstGeom prst="rect">
            <a:avLst/>
          </a:prstGeom>
          <a:noFill/>
          <a:ln w="12700">
            <a:solidFill>
              <a:prstClr val="black"/>
            </a:solidFill>
          </a:ln>
        </p:spPr>
        <p:txBody>
          <a:bodyPr vert="horz" lIns="90562" tIns="45281" rIns="90562" bIns="45281" rtlCol="0" anchor="ctr"/>
          <a:lstStyle/>
          <a:p>
            <a:endParaRPr lang="ja-JP" altLang="en-US"/>
          </a:p>
        </p:txBody>
      </p:sp>
      <p:sp>
        <p:nvSpPr>
          <p:cNvPr id="5" name="ノート プレースホルダー 4"/>
          <p:cNvSpPr>
            <a:spLocks noGrp="1"/>
          </p:cNvSpPr>
          <p:nvPr>
            <p:ph type="body" sz="quarter" idx="3"/>
          </p:nvPr>
        </p:nvSpPr>
        <p:spPr>
          <a:xfrm>
            <a:off x="680877" y="4783857"/>
            <a:ext cx="5445446" cy="3913064"/>
          </a:xfrm>
          <a:prstGeom prst="rect">
            <a:avLst/>
          </a:prstGeom>
        </p:spPr>
        <p:txBody>
          <a:bodyPr vert="horz" lIns="90562" tIns="45281" rIns="90562" bIns="4528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1741"/>
            <a:ext cx="2949420" cy="497597"/>
          </a:xfrm>
          <a:prstGeom prst="rect">
            <a:avLst/>
          </a:prstGeom>
        </p:spPr>
        <p:txBody>
          <a:bodyPr vert="horz" lIns="90562" tIns="45281" rIns="90562" bIns="4528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210" y="9441741"/>
            <a:ext cx="2949420" cy="497597"/>
          </a:xfrm>
          <a:prstGeom prst="rect">
            <a:avLst/>
          </a:prstGeom>
        </p:spPr>
        <p:txBody>
          <a:bodyPr vert="horz" lIns="90562" tIns="45281" rIns="90562" bIns="45281" rtlCol="0" anchor="b"/>
          <a:lstStyle>
            <a:lvl1pPr algn="r">
              <a:defRPr sz="1200"/>
            </a:lvl1pPr>
          </a:lstStyle>
          <a:p>
            <a:fld id="{367F262F-8B05-4EC0-BE78-0CDBFD59D5B7}" type="slidenum">
              <a:rPr kumimoji="1" lang="ja-JP" altLang="en-US" smtClean="0"/>
              <a:t>‹#›</a:t>
            </a:fld>
            <a:endParaRPr kumimoji="1" lang="ja-JP" altLang="en-US"/>
          </a:p>
        </p:txBody>
      </p:sp>
    </p:spTree>
    <p:extLst>
      <p:ext uri="{BB962C8B-B14F-4D97-AF65-F5344CB8AC3E}">
        <p14:creationId xmlns:p14="http://schemas.microsoft.com/office/powerpoint/2010/main" val="25766713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58382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38646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364131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163188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1147634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153045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349596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392103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116534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1006085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smtClean="0"/>
              <a:t>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7C72B60-6E4C-4688-92E6-762250FAC361}" type="datetimeFigureOut">
              <a:rPr kumimoji="1" lang="ja-JP" altLang="en-US" smtClean="0"/>
              <a:t>2023/10/20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111336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C7C72B60-6E4C-4688-92E6-762250FAC361}" type="datetimeFigureOut">
              <a:rPr kumimoji="1" lang="ja-JP" altLang="en-US" smtClean="0"/>
              <a:t>2023/10/20</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8B7DF926-A06D-4586-95E3-7D5D419650D2}" type="slidenum">
              <a:rPr kumimoji="1" lang="ja-JP" altLang="en-US" smtClean="0"/>
              <a:t>‹#›</a:t>
            </a:fld>
            <a:endParaRPr kumimoji="1" lang="ja-JP" altLang="en-US"/>
          </a:p>
        </p:txBody>
      </p:sp>
    </p:spTree>
    <p:extLst>
      <p:ext uri="{BB962C8B-B14F-4D97-AF65-F5344CB8AC3E}">
        <p14:creationId xmlns:p14="http://schemas.microsoft.com/office/powerpoint/2010/main" val="2797580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8.emf"/><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 Id="rId9"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39143" y="2877692"/>
            <a:ext cx="11493337" cy="2913618"/>
          </a:xfrm>
          <a:prstGeom prst="rect">
            <a:avLst/>
          </a:prstGeom>
        </p:spPr>
        <p:txBody>
          <a:bodyPr wrap="square">
            <a:spAutoFit/>
          </a:bodyPr>
          <a:lstStyle/>
          <a:p>
            <a:pPr algn="just">
              <a:lnSpc>
                <a:spcPts val="2500"/>
              </a:lnSpc>
              <a:spcAft>
                <a:spcPts val="0"/>
              </a:spcAft>
            </a:pPr>
            <a:r>
              <a:rPr lang="ja-JP" altLang="en-US" sz="3200" b="1" kern="100" dirty="0">
                <a:latin typeface="Century" panose="02040604050505020304" pitchFamily="18" charset="0"/>
                <a:ea typeface="HG丸ｺﾞｼｯｸM-PRO" panose="020F0600000000000000" pitchFamily="50" charset="-128"/>
                <a:cs typeface="Times New Roman" panose="02020603050405020304" pitchFamily="18" charset="0"/>
              </a:rPr>
              <a:t>①</a:t>
            </a:r>
            <a:r>
              <a:rPr lang="ja-JP" altLang="en-US" sz="3200" b="1"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kumimoji="1" lang="ja-JP" altLang="en-US" sz="2800" dirty="0">
                <a:latin typeface="ＭＳ Ｐゴシック" panose="020B0600070205080204" pitchFamily="50" charset="-128"/>
                <a:ea typeface="ＭＳ Ｐゴシック" panose="020B0600070205080204" pitchFamily="50" charset="-128"/>
              </a:rPr>
              <a:t>西天満小校下「子どもはぐくみ隊</a:t>
            </a:r>
            <a:r>
              <a:rPr kumimoji="1" lang="ja-JP" altLang="en-US" sz="2800" dirty="0" smtClean="0">
                <a:latin typeface="ＭＳ Ｐゴシック" panose="020B0600070205080204" pitchFamily="50" charset="-128"/>
                <a:ea typeface="ＭＳ Ｐゴシック" panose="020B0600070205080204" pitchFamily="50" charset="-128"/>
              </a:rPr>
              <a:t>」</a:t>
            </a:r>
            <a:endParaRPr kumimoji="1" lang="en-US" altLang="ja-JP" sz="2800" dirty="0" smtClean="0">
              <a:latin typeface="ＭＳ Ｐゴシック" panose="020B0600070205080204" pitchFamily="50" charset="-128"/>
              <a:ea typeface="ＭＳ Ｐゴシック" panose="020B0600070205080204" pitchFamily="50" charset="-128"/>
            </a:endParaRPr>
          </a:p>
          <a:p>
            <a:pPr algn="just">
              <a:lnSpc>
                <a:spcPts val="2500"/>
              </a:lnSpc>
              <a:spcAft>
                <a:spcPts val="0"/>
              </a:spcAft>
            </a:pP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2500"/>
              </a:lnSpc>
              <a:spcAft>
                <a:spcPts val="0"/>
              </a:spcAft>
            </a:pP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設立</a:t>
            </a:r>
            <a:r>
              <a:rPr lang="ja-JP" altLang="ja-JP"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ja-JP"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平成</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１８年</a:t>
            </a: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３</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月</a:t>
            </a:r>
            <a:r>
              <a:rPr lang="ja-JP" altLang="ja-JP"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活動地域</a:t>
            </a:r>
            <a:r>
              <a:rPr lang="ja-JP" altLang="ja-JP"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大阪市</a:t>
            </a:r>
            <a:endParaRPr lang="en-US" altLang="ja-JP"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indent="152400" algn="just">
              <a:lnSpc>
                <a:spcPts val="2500"/>
              </a:lnSpc>
              <a:spcAft>
                <a:spcPts val="0"/>
              </a:spcAft>
            </a:pPr>
            <a:endParaRPr lang="ja-JP" altLang="ja-JP" sz="2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r>
              <a:rPr lang="ja-JP" altLang="ja-JP"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地元</a:t>
            </a: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企業の尼崎信用金庫大阪支店と連携し、週２回登下校時に合同で見守り活動を実施している。</a:t>
            </a:r>
          </a:p>
          <a:p>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毎年、小学校に招待され、朝礼時に活動メンバーが紹介されるなど、児童に広く認知されている。毎年、意見交換会も実施し、必要に応じて見守り箇所の変更を行うなど、積極的な活動を行っており、令和２年には、天満警察署長から地域の交通安全指導等を実施するセーフティリーダーにも任命された。</a:t>
            </a:r>
          </a:p>
          <a:p>
            <a:endParaRPr lang="ja-JP" altLang="ja-JP" sz="2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25" name="図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05" y="5947547"/>
            <a:ext cx="3725189" cy="2820670"/>
          </a:xfrm>
          <a:prstGeom prst="rect">
            <a:avLst/>
          </a:prstGeom>
        </p:spPr>
      </p:pic>
      <p:pic>
        <p:nvPicPr>
          <p:cNvPr id="26" name="図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433" y="5947547"/>
            <a:ext cx="3760893" cy="2820670"/>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7465" y="5947547"/>
            <a:ext cx="3787084" cy="2820670"/>
          </a:xfrm>
          <a:prstGeom prst="rect">
            <a:avLst/>
          </a:prstGeom>
        </p:spPr>
      </p:pic>
      <p:sp>
        <p:nvSpPr>
          <p:cNvPr id="28" name="正方形/長方形 27"/>
          <p:cNvSpPr/>
          <p:nvPr/>
        </p:nvSpPr>
        <p:spPr>
          <a:xfrm>
            <a:off x="554735" y="8933382"/>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見守り活動</a:t>
            </a:r>
            <a:endParaRPr kumimoji="1" lang="ja-JP" altLang="en-US" dirty="0">
              <a:solidFill>
                <a:schemeClr val="tx2"/>
              </a:solidFill>
            </a:endParaRPr>
          </a:p>
        </p:txBody>
      </p:sp>
      <p:sp>
        <p:nvSpPr>
          <p:cNvPr id="29" name="正方形/長方形 28"/>
          <p:cNvSpPr/>
          <p:nvPr/>
        </p:nvSpPr>
        <p:spPr>
          <a:xfrm>
            <a:off x="7776850" y="8933382"/>
            <a:ext cx="4177424"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セーフティリーダー任命式の状況</a:t>
            </a:r>
            <a:endParaRPr kumimoji="1" lang="ja-JP" altLang="en-US" dirty="0">
              <a:solidFill>
                <a:schemeClr val="tx2"/>
              </a:solidFill>
            </a:endParaRPr>
          </a:p>
        </p:txBody>
      </p:sp>
      <p:sp>
        <p:nvSpPr>
          <p:cNvPr id="30" name="正方形/長方形 29"/>
          <p:cNvSpPr/>
          <p:nvPr/>
        </p:nvSpPr>
        <p:spPr>
          <a:xfrm>
            <a:off x="4066388" y="8922143"/>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意見交換会の様子</a:t>
            </a:r>
            <a:endParaRPr kumimoji="1" lang="ja-JP" altLang="en-US" dirty="0">
              <a:solidFill>
                <a:schemeClr val="tx2"/>
              </a:solidFill>
            </a:endParaRPr>
          </a:p>
        </p:txBody>
      </p:sp>
      <p:sp>
        <p:nvSpPr>
          <p:cNvPr id="17" name="正方形/長方形 16"/>
          <p:cNvSpPr/>
          <p:nvPr/>
        </p:nvSpPr>
        <p:spPr>
          <a:xfrm>
            <a:off x="640743" y="9677512"/>
            <a:ext cx="11178214" cy="2913618"/>
          </a:xfrm>
          <a:prstGeom prst="rect">
            <a:avLst/>
          </a:prstGeom>
        </p:spPr>
        <p:txBody>
          <a:bodyPr wrap="square">
            <a:spAutoFit/>
          </a:bodyPr>
          <a:lstStyle/>
          <a:p>
            <a:pPr algn="just">
              <a:lnSpc>
                <a:spcPts val="2500"/>
              </a:lnSpc>
              <a:spcAft>
                <a:spcPts val="0"/>
              </a:spcAft>
            </a:pPr>
            <a:r>
              <a:rPr lang="ja-JP" altLang="en-US" sz="3200" b="1" kern="100" dirty="0">
                <a:latin typeface="Century" panose="02040604050505020304" pitchFamily="18" charset="0"/>
                <a:ea typeface="HG丸ｺﾞｼｯｸM-PRO" panose="020F0600000000000000" pitchFamily="50" charset="-128"/>
                <a:cs typeface="Times New Roman" panose="02020603050405020304" pitchFamily="18" charset="0"/>
              </a:rPr>
              <a:t>②</a:t>
            </a:r>
            <a:r>
              <a:rPr lang="ja-JP" altLang="en-US" sz="3200" b="1"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en-US" sz="2800" u="sng" dirty="0">
                <a:latin typeface="ＭＳ Ｐゴシック" panose="020B0600070205080204" pitchFamily="50" charset="-128"/>
                <a:ea typeface="ＭＳ Ｐゴシック" panose="020B0600070205080204" pitchFamily="50" charset="-128"/>
              </a:rPr>
              <a:t>阪南連合町会「子供見守り隊</a:t>
            </a:r>
            <a:r>
              <a:rPr lang="ja-JP" altLang="en-US" sz="2800" u="sng" dirty="0" smtClean="0">
                <a:latin typeface="ＭＳ Ｐゴシック" panose="020B0600070205080204" pitchFamily="50" charset="-128"/>
                <a:ea typeface="ＭＳ Ｐゴシック" panose="020B0600070205080204" pitchFamily="50" charset="-128"/>
              </a:rPr>
              <a:t>」</a:t>
            </a:r>
            <a:endParaRPr lang="en-US" altLang="ja-JP" sz="2800" u="sng" dirty="0" smtClean="0">
              <a:latin typeface="ＭＳ Ｐゴシック" panose="020B0600070205080204" pitchFamily="50" charset="-128"/>
              <a:ea typeface="ＭＳ Ｐゴシック" panose="020B0600070205080204" pitchFamily="50" charset="-128"/>
            </a:endParaRPr>
          </a:p>
          <a:p>
            <a:pPr algn="just">
              <a:lnSpc>
                <a:spcPts val="2500"/>
              </a:lnSpc>
              <a:spcAft>
                <a:spcPts val="0"/>
              </a:spcAft>
            </a:pPr>
            <a:endParaRPr lang="en-US"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indent="152400" algn="just">
              <a:lnSpc>
                <a:spcPts val="2500"/>
              </a:lnSpc>
              <a:spcAft>
                <a:spcPts val="0"/>
              </a:spcAft>
            </a:pP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設立：</a:t>
            </a: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平成１９年１０月</a:t>
            </a:r>
            <a:r>
              <a:rPr lang="ja-JP" altLang="ja-JP" sz="2000" kern="100" dirty="0">
                <a:latin typeface="Century" panose="02040604050505020304" pitchFamily="18" charset="0"/>
                <a:ea typeface="HG丸ｺﾞｼｯｸM-PRO" panose="020F0600000000000000" pitchFamily="50" charset="-128"/>
                <a:cs typeface="Times New Roman" panose="02020603050405020304" pitchFamily="18" charset="0"/>
              </a:rPr>
              <a:t>　　活動地域</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a:t>
            </a:r>
            <a:r>
              <a:rPr lang="ja-JP" altLang="en-US" sz="2000" kern="100" dirty="0">
                <a:latin typeface="Century" panose="02040604050505020304" pitchFamily="18" charset="0"/>
                <a:ea typeface="HG丸ｺﾞｼｯｸM-PRO" panose="020F0600000000000000" pitchFamily="50" charset="-128"/>
                <a:cs typeface="Times New Roman" panose="02020603050405020304" pitchFamily="18" charset="0"/>
              </a:rPr>
              <a:t>大阪市</a:t>
            </a:r>
            <a:endParaRPr lang="en-US"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indent="152400" algn="ctr">
              <a:lnSpc>
                <a:spcPts val="2500"/>
              </a:lnSpc>
              <a:spcAft>
                <a:spcPts val="0"/>
              </a:spcAft>
            </a:pPr>
            <a:endParaRPr lang="ja-JP" altLang="ja-JP" sz="2000" kern="1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ja-JP" sz="2000" kern="100" dirty="0">
                <a:latin typeface="Century" panose="02040604050505020304" pitchFamily="18" charset="0"/>
                <a:ea typeface="HG丸ｺﾞｼｯｸM-PRO" panose="020F0600000000000000" pitchFamily="50" charset="-128"/>
                <a:cs typeface="Times New Roman" panose="02020603050405020304" pitchFamily="18" charset="0"/>
              </a:rPr>
              <a:t>　</a:t>
            </a:r>
            <a:r>
              <a:rPr kumimoji="1" lang="ja-JP" altLang="en-US" sz="2000" dirty="0" smtClean="0">
                <a:latin typeface="ＭＳ Ｐゴシック" panose="020B0600070205080204" pitchFamily="50" charset="-128"/>
                <a:ea typeface="ＭＳ Ｐゴシック" panose="020B0600070205080204" pitchFamily="50" charset="-128"/>
              </a:rPr>
              <a:t>阪南</a:t>
            </a:r>
            <a:r>
              <a:rPr kumimoji="1" lang="ja-JP" altLang="en-US" sz="2000" dirty="0">
                <a:latin typeface="ＭＳ Ｐゴシック" panose="020B0600070205080204" pitchFamily="50" charset="-128"/>
                <a:ea typeface="ＭＳ Ｐゴシック" panose="020B0600070205080204" pitchFamily="50" charset="-128"/>
              </a:rPr>
              <a:t>小学校の登下校時に合わせて横断歩道や三叉路などに立ち、年間２０６回、延べ６１３０人（１回約３０名程度）が子どもの見守り活動を行っている。</a:t>
            </a:r>
          </a:p>
          <a:p>
            <a:r>
              <a:rPr kumimoji="1" lang="ja-JP" altLang="en-US" sz="2000" dirty="0" smtClean="0">
                <a:latin typeface="ＭＳ Ｐゴシック" panose="020B0600070205080204" pitchFamily="50" charset="-128"/>
                <a:ea typeface="ＭＳ Ｐゴシック" panose="020B0600070205080204" pitchFamily="50" charset="-128"/>
              </a:rPr>
              <a:t>　平成１９年１０月から約１５年にわたり、活動を続けており、阪南連合町会の活動をきっかけに周辺地区でも防犯ボランティア団体活動が活発になるなど、地域防犯力向上に多大な貢献をしている。</a:t>
            </a:r>
          </a:p>
          <a:p>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31" name="図 30" descr="X:\ユーザ作業用フォルダ\地域・街づくり担当\ぼ　防犯\令和５年度\22 大阪府安全なまちづくりボランティア団体表彰\写真（久保会長より受け）\IMG_4437.JPG"/>
          <p:cNvPicPr/>
          <p:nvPr/>
        </p:nvPicPr>
        <p:blipFill>
          <a:blip r:embed="rId5" cstate="print">
            <a:extLst>
              <a:ext uri="{28A0092B-C50C-407E-A947-70E740481C1C}">
                <a14:useLocalDpi xmlns:a14="http://schemas.microsoft.com/office/drawing/2010/main" val="0"/>
              </a:ext>
            </a:extLst>
          </a:blip>
          <a:stretch>
            <a:fillRect/>
          </a:stretch>
        </p:blipFill>
        <p:spPr bwMode="auto">
          <a:xfrm>
            <a:off x="4704574" y="12677847"/>
            <a:ext cx="3972716" cy="2739316"/>
          </a:xfrm>
          <a:prstGeom prst="rect">
            <a:avLst/>
          </a:prstGeom>
          <a:noFill/>
          <a:ln>
            <a:noFill/>
          </a:ln>
        </p:spPr>
      </p:pic>
      <p:pic>
        <p:nvPicPr>
          <p:cNvPr id="32" name="図 31" descr="X:\ユーザ作業用フォルダ\地域・街づくり担当\ぼ　防犯\令和５年度\22 大阪府安全なまちづくりボランティア団体表彰\写真（久保会長より受け）\14.09.12.4.JPG"/>
          <p:cNvPicPr/>
          <p:nvPr/>
        </p:nvPicPr>
        <p:blipFill>
          <a:blip r:embed="rId6" cstate="print">
            <a:extLst>
              <a:ext uri="{28A0092B-C50C-407E-A947-70E740481C1C}">
                <a14:useLocalDpi xmlns:a14="http://schemas.microsoft.com/office/drawing/2010/main" val="0"/>
              </a:ext>
            </a:extLst>
          </a:blip>
          <a:stretch>
            <a:fillRect/>
          </a:stretch>
        </p:blipFill>
        <p:spPr bwMode="auto">
          <a:xfrm>
            <a:off x="640743" y="12677847"/>
            <a:ext cx="3944862" cy="2739316"/>
          </a:xfrm>
          <a:prstGeom prst="rect">
            <a:avLst/>
          </a:prstGeom>
          <a:noFill/>
          <a:ln>
            <a:noFill/>
          </a:ln>
        </p:spPr>
      </p:pic>
      <p:pic>
        <p:nvPicPr>
          <p:cNvPr id="33" name="図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6260" y="12438078"/>
            <a:ext cx="3033211" cy="3470637"/>
          </a:xfrm>
          <a:prstGeom prst="rect">
            <a:avLst/>
          </a:prstGeom>
        </p:spPr>
      </p:pic>
      <p:sp>
        <p:nvSpPr>
          <p:cNvPr id="34" name="正方形/長方形 33"/>
          <p:cNvSpPr/>
          <p:nvPr/>
        </p:nvSpPr>
        <p:spPr>
          <a:xfrm>
            <a:off x="754879" y="15579550"/>
            <a:ext cx="3689782" cy="329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平成２６年のころの活動写真</a:t>
            </a:r>
            <a:endParaRPr kumimoji="1" lang="ja-JP" altLang="en-US" dirty="0">
              <a:solidFill>
                <a:schemeClr val="tx2"/>
              </a:solidFill>
            </a:endParaRPr>
          </a:p>
        </p:txBody>
      </p:sp>
      <p:sp>
        <p:nvSpPr>
          <p:cNvPr id="35" name="正方形/長方形 34"/>
          <p:cNvSpPr/>
          <p:nvPr/>
        </p:nvSpPr>
        <p:spPr>
          <a:xfrm>
            <a:off x="4789206" y="15579548"/>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今年の活動写真</a:t>
            </a:r>
            <a:endParaRPr kumimoji="1" lang="ja-JP" altLang="en-US" dirty="0">
              <a:solidFill>
                <a:schemeClr val="tx2"/>
              </a:solidFill>
            </a:endParaRPr>
          </a:p>
        </p:txBody>
      </p:sp>
      <p:sp>
        <p:nvSpPr>
          <p:cNvPr id="36" name="正方形/長方形 35"/>
          <p:cNvSpPr/>
          <p:nvPr/>
        </p:nvSpPr>
        <p:spPr>
          <a:xfrm>
            <a:off x="325621" y="753973"/>
            <a:ext cx="11337337" cy="1695336"/>
          </a:xfrm>
          <a:prstGeom prst="rect">
            <a:avLst/>
          </a:prstGeom>
        </p:spPr>
        <p:txBody>
          <a:bodyPr wrap="square">
            <a:spAutoFit/>
          </a:bodyPr>
          <a:lstStyle/>
          <a:p>
            <a:pPr indent="-66040" algn="ctr">
              <a:lnSpc>
                <a:spcPts val="2500"/>
              </a:lnSpc>
              <a:spcAft>
                <a:spcPts val="0"/>
              </a:spcAft>
            </a:pPr>
            <a:r>
              <a:rPr lang="ja-JP" altLang="ja-JP" sz="4000" b="1" kern="100" dirty="0" smtClean="0">
                <a:latin typeface="Century" panose="02040604050505020304" pitchFamily="18" charset="0"/>
                <a:ea typeface="HG丸ｺﾞｼｯｸM-PRO" panose="020F0600000000000000" pitchFamily="50" charset="-128"/>
                <a:cs typeface="Times New Roman" panose="02020603050405020304" pitchFamily="18" charset="0"/>
              </a:rPr>
              <a:t>令和</a:t>
            </a:r>
            <a:r>
              <a:rPr lang="ja-JP" altLang="en-US" sz="4000" b="1" kern="100" dirty="0">
                <a:latin typeface="Century" panose="02040604050505020304" pitchFamily="18" charset="0"/>
                <a:ea typeface="HG丸ｺﾞｼｯｸM-PRO" panose="020F0600000000000000" pitchFamily="50" charset="-128"/>
                <a:cs typeface="Times New Roman" panose="02020603050405020304" pitchFamily="18" charset="0"/>
              </a:rPr>
              <a:t>５</a:t>
            </a:r>
            <a:r>
              <a:rPr lang="ja-JP" altLang="ja-JP" sz="4000" b="1" kern="100" dirty="0" smtClean="0">
                <a:latin typeface="Century" panose="02040604050505020304" pitchFamily="18" charset="0"/>
                <a:ea typeface="HG丸ｺﾞｼｯｸM-PRO" panose="020F0600000000000000" pitchFamily="50" charset="-128"/>
                <a:cs typeface="Times New Roman" panose="02020603050405020304" pitchFamily="18" charset="0"/>
              </a:rPr>
              <a:t>年度</a:t>
            </a:r>
            <a:endParaRPr lang="en-US" altLang="ja-JP" sz="4000" b="1"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indent="-66040" algn="ctr">
              <a:lnSpc>
                <a:spcPts val="2500"/>
              </a:lnSpc>
              <a:spcAft>
                <a:spcPts val="0"/>
              </a:spcAft>
            </a:pP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indent="-66040" algn="ctr">
              <a:lnSpc>
                <a:spcPts val="2500"/>
              </a:lnSpc>
              <a:spcAft>
                <a:spcPts val="0"/>
              </a:spcAft>
            </a:pPr>
            <a:r>
              <a:rPr lang="ja-JP" altLang="ja-JP" sz="4000" b="1" kern="100" dirty="0">
                <a:latin typeface="Century" panose="02040604050505020304" pitchFamily="18" charset="0"/>
                <a:ea typeface="HG丸ｺﾞｼｯｸM-PRO" panose="020F0600000000000000" pitchFamily="50" charset="-128"/>
                <a:cs typeface="Times New Roman" panose="02020603050405020304" pitchFamily="18" charset="0"/>
              </a:rPr>
              <a:t>大阪府安全なまちづくりボランティア団体表彰　</a:t>
            </a:r>
            <a:endParaRPr lang="en-US" altLang="ja-JP" sz="4000" b="1"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indent="-66040" algn="ctr">
              <a:lnSpc>
                <a:spcPts val="2500"/>
              </a:lnSpc>
              <a:spcAft>
                <a:spcPts val="0"/>
              </a:spcAft>
            </a:pPr>
            <a:endParaRPr lang="en-US" altLang="ja-JP" sz="4000" b="1" kern="100" dirty="0">
              <a:latin typeface="Century" panose="02040604050505020304" pitchFamily="18" charset="0"/>
              <a:ea typeface="HG丸ｺﾞｼｯｸM-PRO" panose="020F0600000000000000" pitchFamily="50" charset="-128"/>
              <a:cs typeface="Times New Roman" panose="02020603050405020304" pitchFamily="18" charset="0"/>
            </a:endParaRPr>
          </a:p>
          <a:p>
            <a:pPr indent="-66040" algn="ctr">
              <a:lnSpc>
                <a:spcPts val="2500"/>
              </a:lnSpc>
              <a:spcAft>
                <a:spcPts val="0"/>
              </a:spcAft>
            </a:pPr>
            <a:r>
              <a:rPr lang="ja-JP" altLang="en-US" sz="4000" b="1" kern="100" dirty="0" smtClean="0">
                <a:latin typeface="Century" panose="02040604050505020304" pitchFamily="18" charset="0"/>
                <a:ea typeface="HG丸ｺﾞｼｯｸM-PRO" panose="020F0600000000000000" pitchFamily="50" charset="-128"/>
                <a:cs typeface="Times New Roman" panose="02020603050405020304" pitchFamily="18" charset="0"/>
              </a:rPr>
              <a:t>表彰７</a:t>
            </a:r>
            <a:r>
              <a:rPr lang="ja-JP" altLang="ja-JP" sz="4000" b="1" kern="100" dirty="0" smtClean="0">
                <a:latin typeface="Century" panose="02040604050505020304" pitchFamily="18" charset="0"/>
                <a:ea typeface="HG丸ｺﾞｼｯｸM-PRO" panose="020F0600000000000000" pitchFamily="50" charset="-128"/>
                <a:cs typeface="Times New Roman" panose="02020603050405020304" pitchFamily="18" charset="0"/>
              </a:rPr>
              <a:t>団体</a:t>
            </a:r>
            <a:r>
              <a:rPr lang="ja-JP" altLang="ja-JP" sz="4000" b="1" kern="100" dirty="0">
                <a:latin typeface="Century" panose="02040604050505020304" pitchFamily="18" charset="0"/>
                <a:ea typeface="HG丸ｺﾞｼｯｸM-PRO" panose="020F0600000000000000" pitchFamily="50" charset="-128"/>
                <a:cs typeface="Times New Roman" panose="02020603050405020304" pitchFamily="18" charset="0"/>
              </a:rPr>
              <a:t>の</a:t>
            </a:r>
            <a:r>
              <a:rPr lang="ja-JP" altLang="ja-JP" sz="4000" b="1" kern="100" dirty="0" smtClean="0">
                <a:latin typeface="Century" panose="02040604050505020304" pitchFamily="18" charset="0"/>
                <a:ea typeface="HG丸ｺﾞｼｯｸM-PRO" panose="020F0600000000000000" pitchFamily="50" charset="-128"/>
                <a:cs typeface="Times New Roman" panose="02020603050405020304" pitchFamily="18" charset="0"/>
              </a:rPr>
              <a:t>概要</a:t>
            </a: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232764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17181" y="5450344"/>
            <a:ext cx="11493336" cy="369332"/>
          </a:xfrm>
          <a:prstGeom prst="rect">
            <a:avLst/>
          </a:prstGeom>
        </p:spPr>
        <p:txBody>
          <a:bodyPr wrap="square">
            <a:spAutoFit/>
          </a:bodyPr>
          <a:lstStyle/>
          <a:p>
            <a:r>
              <a:rPr lang="ja-JP" altLang="en-US" dirty="0"/>
              <a:t>　</a:t>
            </a:r>
          </a:p>
        </p:txBody>
      </p:sp>
      <p:sp>
        <p:nvSpPr>
          <p:cNvPr id="8" name="正方形/長方形 7"/>
          <p:cNvSpPr/>
          <p:nvPr/>
        </p:nvSpPr>
        <p:spPr>
          <a:xfrm>
            <a:off x="577729" y="8705442"/>
            <a:ext cx="11323276" cy="3036729"/>
          </a:xfrm>
          <a:prstGeom prst="rect">
            <a:avLst/>
          </a:prstGeom>
        </p:spPr>
        <p:txBody>
          <a:bodyPr wrap="square">
            <a:spAutoFit/>
          </a:bodyPr>
          <a:lstStyle/>
          <a:p>
            <a:pPr algn="just">
              <a:lnSpc>
                <a:spcPts val="2500"/>
              </a:lnSpc>
              <a:spcAft>
                <a:spcPts val="0"/>
              </a:spcAft>
            </a:pPr>
            <a:r>
              <a:rPr lang="ja-JP" altLang="en-US" sz="3200" b="1" kern="100" dirty="0">
                <a:latin typeface="Century" panose="02040604050505020304" pitchFamily="18" charset="0"/>
                <a:ea typeface="HG丸ｺﾞｼｯｸM-PRO" panose="020F0600000000000000" pitchFamily="50" charset="-128"/>
                <a:cs typeface="Times New Roman" panose="02020603050405020304" pitchFamily="18" charset="0"/>
              </a:rPr>
              <a:t>④</a:t>
            </a:r>
            <a:r>
              <a:rPr lang="ja-JP" altLang="en-US" sz="3200" b="1"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kumimoji="1" lang="ja-JP" altLang="en-US" sz="3200" u="sng" dirty="0">
                <a:latin typeface="ＭＳ Ｐゴシック" panose="020B0600070205080204" pitchFamily="50" charset="-128"/>
                <a:ea typeface="ＭＳ Ｐゴシック" panose="020B0600070205080204" pitchFamily="50" charset="-128"/>
              </a:rPr>
              <a:t>久宝寺地区地域安全</a:t>
            </a:r>
            <a:r>
              <a:rPr kumimoji="1" lang="ja-JP" altLang="en-US" sz="3200" u="sng" dirty="0" smtClean="0">
                <a:latin typeface="ＭＳ Ｐゴシック" panose="020B0600070205080204" pitchFamily="50" charset="-128"/>
                <a:ea typeface="ＭＳ Ｐゴシック" panose="020B0600070205080204" pitchFamily="50" charset="-128"/>
              </a:rPr>
              <a:t>見守り隊</a:t>
            </a:r>
            <a:endParaRPr kumimoji="1" lang="en-US" altLang="ja-JP" sz="3200" u="sng" dirty="0" smtClean="0">
              <a:latin typeface="ＭＳ Ｐゴシック" panose="020B0600070205080204" pitchFamily="50" charset="-128"/>
              <a:ea typeface="ＭＳ Ｐゴシック" panose="020B0600070205080204" pitchFamily="50" charset="-128"/>
            </a:endParaRPr>
          </a:p>
          <a:p>
            <a:pPr algn="just">
              <a:lnSpc>
                <a:spcPts val="2500"/>
              </a:lnSpc>
              <a:spcAft>
                <a:spcPts val="0"/>
              </a:spcAft>
            </a:pPr>
            <a:endParaRPr lang="ja-JP" altLang="ja-JP" sz="3200" kern="100" dirty="0">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2500"/>
              </a:lnSpc>
              <a:spcAft>
                <a:spcPts val="0"/>
              </a:spcAft>
            </a:pPr>
            <a:r>
              <a:rPr lang="ja-JP" altLang="en-US" kern="100" dirty="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000" kern="100" dirty="0">
                <a:latin typeface="Century" panose="02040604050505020304" pitchFamily="18" charset="0"/>
                <a:ea typeface="HG丸ｺﾞｼｯｸM-PRO" panose="020F0600000000000000" pitchFamily="50" charset="-128"/>
                <a:cs typeface="Times New Roman" panose="02020603050405020304" pitchFamily="18" charset="0"/>
              </a:rPr>
              <a:t>設立：</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平成</a:t>
            </a: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１７</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年</a:t>
            </a:r>
            <a:r>
              <a:rPr lang="ja-JP" altLang="en-US" sz="2000" kern="100" dirty="0">
                <a:latin typeface="Century" panose="02040604050505020304" pitchFamily="18" charset="0"/>
                <a:ea typeface="HG丸ｺﾞｼｯｸM-PRO" panose="020F0600000000000000" pitchFamily="50" charset="-128"/>
                <a:cs typeface="Times New Roman" panose="02020603050405020304" pitchFamily="18" charset="0"/>
              </a:rPr>
              <a:t>７</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月</a:t>
            </a:r>
            <a:r>
              <a:rPr lang="ja-JP" altLang="ja-JP" sz="2000" kern="100" dirty="0">
                <a:latin typeface="Century" panose="02040604050505020304" pitchFamily="18" charset="0"/>
                <a:ea typeface="HG丸ｺﾞｼｯｸM-PRO" panose="020F0600000000000000" pitchFamily="50" charset="-128"/>
                <a:cs typeface="Times New Roman" panose="02020603050405020304" pitchFamily="18" charset="0"/>
              </a:rPr>
              <a:t>　　活動地域</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a:t>
            </a:r>
            <a:r>
              <a:rPr lang="ja-JP" altLang="en-US" sz="2000" kern="100" dirty="0">
                <a:latin typeface="Century" panose="02040604050505020304" pitchFamily="18" charset="0"/>
                <a:ea typeface="HG丸ｺﾞｼｯｸM-PRO" panose="020F0600000000000000" pitchFamily="50" charset="-128"/>
                <a:cs typeface="Times New Roman" panose="02020603050405020304" pitchFamily="18" charset="0"/>
              </a:rPr>
              <a:t>八尾市</a:t>
            </a:r>
            <a:endParaRPr lang="en-US"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indent="152400" algn="just">
              <a:lnSpc>
                <a:spcPts val="2500"/>
              </a:lnSpc>
              <a:spcAft>
                <a:spcPts val="0"/>
              </a:spcAft>
            </a:pPr>
            <a:endParaRPr lang="en-US" altLang="ja-JP" sz="2000" kern="100" dirty="0">
              <a:latin typeface="Century" panose="02040604050505020304" pitchFamily="18" charset="0"/>
              <a:ea typeface="HG丸ｺﾞｼｯｸM-PRO" panose="020F0600000000000000" pitchFamily="50" charset="-128"/>
              <a:cs typeface="Times New Roman" panose="02020603050405020304" pitchFamily="18" charset="0"/>
            </a:endParaRPr>
          </a:p>
          <a:p>
            <a:r>
              <a:rPr lang="ja-JP" altLang="en-US" sz="2000" dirty="0" smtClean="0">
                <a:latin typeface="HG丸ｺﾞｼｯｸM-PRO" panose="020F0600000000000000" pitchFamily="50" charset="-128"/>
                <a:ea typeface="HG丸ｺﾞｼｯｸM-PRO" panose="020F0600000000000000" pitchFamily="50" charset="-128"/>
              </a:rPr>
              <a:t>　</a:t>
            </a:r>
            <a:r>
              <a:rPr kumimoji="1" lang="ja-JP" altLang="en-US" sz="2000" dirty="0">
                <a:latin typeface="ＭＳ Ｐゴシック" panose="020B0600070205080204" pitchFamily="50" charset="-128"/>
                <a:ea typeface="ＭＳ Ｐゴシック" panose="020B0600070205080204" pitchFamily="50" charset="-128"/>
              </a:rPr>
              <a:t>小型拡声スピーカーを導入し、音声テープによる巡回を実施。振り込め詐欺などの注意喚起を行っている。</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また、子どもの見守り活動、交通きけんマップ作製（毎年更新）、意見交換会の開催（警察や小学校校長など出席）、久宝寺小学校において、見守り隊メンバーとの顔合わせ式（ＳＮＳで発信）などを実施し、幅広い活動を行っている。</a:t>
            </a:r>
            <a:endParaRPr kumimoji="1" lang="en-US" altLang="ja-JP" sz="2000" dirty="0">
              <a:latin typeface="ＭＳ Ｐゴシック" panose="020B0600070205080204" pitchFamily="50" charset="-128"/>
              <a:ea typeface="ＭＳ Ｐゴシック" panose="020B0600070205080204" pitchFamily="50" charset="-128"/>
            </a:endParaRPr>
          </a:p>
          <a:p>
            <a:endParaRPr lang="ja-JP" altLang="ja-JP" sz="800" dirty="0">
              <a:latin typeface="HG丸ｺﾞｼｯｸM-PRO" panose="020F0600000000000000" pitchFamily="50" charset="-128"/>
              <a:ea typeface="HG丸ｺﾞｼｯｸM-PRO" panose="020F0600000000000000" pitchFamily="50" charset="-128"/>
            </a:endParaRPr>
          </a:p>
        </p:txBody>
      </p:sp>
      <p:sp>
        <p:nvSpPr>
          <p:cNvPr id="20" name="正方形/長方形 19"/>
          <p:cNvSpPr/>
          <p:nvPr/>
        </p:nvSpPr>
        <p:spPr>
          <a:xfrm>
            <a:off x="1037315" y="14575061"/>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latin typeface="ＭＳ Ｐゴシック" panose="020B0600070205080204" pitchFamily="50" charset="-128"/>
                <a:ea typeface="ＭＳ Ｐゴシック" panose="020B0600070205080204" pitchFamily="50" charset="-128"/>
              </a:rPr>
              <a:t>※</a:t>
            </a:r>
            <a:r>
              <a:rPr kumimoji="1" lang="ja-JP" altLang="en-US" dirty="0" smtClean="0">
                <a:solidFill>
                  <a:schemeClr val="tx2"/>
                </a:solidFill>
                <a:latin typeface="ＭＳ Ｐゴシック" panose="020B0600070205080204" pitchFamily="50" charset="-128"/>
                <a:ea typeface="ＭＳ Ｐゴシック" panose="020B0600070205080204" pitchFamily="50" charset="-128"/>
              </a:rPr>
              <a:t>　活動時の写真</a:t>
            </a:r>
            <a:endParaRPr kumimoji="1" lang="ja-JP" altLang="en-US" dirty="0">
              <a:solidFill>
                <a:schemeClr val="tx2"/>
              </a:solidFill>
              <a:latin typeface="ＭＳ Ｐゴシック" panose="020B0600070205080204" pitchFamily="50" charset="-128"/>
              <a:ea typeface="ＭＳ Ｐゴシック" panose="020B0600070205080204" pitchFamily="50" charset="-128"/>
            </a:endParaRPr>
          </a:p>
        </p:txBody>
      </p:sp>
      <p:sp>
        <p:nvSpPr>
          <p:cNvPr id="21" name="正方形/長方形 20"/>
          <p:cNvSpPr/>
          <p:nvPr/>
        </p:nvSpPr>
        <p:spPr>
          <a:xfrm>
            <a:off x="7730153" y="14582541"/>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latin typeface="ＭＳ Ｐゴシック" panose="020B0600070205080204" pitchFamily="50" charset="-128"/>
                <a:ea typeface="ＭＳ Ｐゴシック" panose="020B0600070205080204" pitchFamily="50" charset="-128"/>
              </a:rPr>
              <a:t>※</a:t>
            </a:r>
            <a:r>
              <a:rPr kumimoji="1" lang="ja-JP" altLang="en-US" dirty="0" smtClean="0">
                <a:solidFill>
                  <a:schemeClr val="tx2"/>
                </a:solidFill>
                <a:latin typeface="ＭＳ Ｐゴシック" panose="020B0600070205080204" pitchFamily="50" charset="-128"/>
                <a:ea typeface="ＭＳ Ｐゴシック" panose="020B0600070205080204" pitchFamily="50" charset="-128"/>
              </a:rPr>
              <a:t>　危険マップ</a:t>
            </a:r>
            <a:endParaRPr kumimoji="1" lang="ja-JP" altLang="en-US" dirty="0">
              <a:solidFill>
                <a:schemeClr val="tx2"/>
              </a:solidFill>
              <a:latin typeface="ＭＳ Ｐゴシック" panose="020B0600070205080204" pitchFamily="50" charset="-128"/>
              <a:ea typeface="ＭＳ Ｐゴシック" panose="020B0600070205080204" pitchFamily="50" charset="-128"/>
            </a:endParaRPr>
          </a:p>
        </p:txBody>
      </p:sp>
      <p:pic>
        <p:nvPicPr>
          <p:cNvPr id="26" name="図 25"/>
          <p:cNvPicPr>
            <a:picLocks noChangeAspect="1"/>
          </p:cNvPicPr>
          <p:nvPr/>
        </p:nvPicPr>
        <p:blipFill>
          <a:blip r:embed="rId3"/>
          <a:stretch>
            <a:fillRect/>
          </a:stretch>
        </p:blipFill>
        <p:spPr>
          <a:xfrm>
            <a:off x="1037315" y="11820833"/>
            <a:ext cx="3533687" cy="2650266"/>
          </a:xfrm>
          <a:prstGeom prst="rect">
            <a:avLst/>
          </a:prstGeom>
        </p:spPr>
      </p:pic>
      <p:pic>
        <p:nvPicPr>
          <p:cNvPr id="30" name="図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896" y="11641793"/>
            <a:ext cx="2051127" cy="2829306"/>
          </a:xfrm>
          <a:prstGeom prst="rect">
            <a:avLst/>
          </a:prstGeom>
        </p:spPr>
      </p:pic>
      <p:pic>
        <p:nvPicPr>
          <p:cNvPr id="31" name="図 30"/>
          <p:cNvPicPr>
            <a:picLocks noChangeAspect="1"/>
          </p:cNvPicPr>
          <p:nvPr/>
        </p:nvPicPr>
        <p:blipFill>
          <a:blip r:embed="rId5"/>
          <a:stretch>
            <a:fillRect/>
          </a:stretch>
        </p:blipFill>
        <p:spPr>
          <a:xfrm>
            <a:off x="4768069" y="11834279"/>
            <a:ext cx="3515760" cy="2636820"/>
          </a:xfrm>
          <a:prstGeom prst="rect">
            <a:avLst/>
          </a:prstGeom>
        </p:spPr>
      </p:pic>
      <p:sp>
        <p:nvSpPr>
          <p:cNvPr id="16" name="正方形/長方形 15"/>
          <p:cNvSpPr/>
          <p:nvPr/>
        </p:nvSpPr>
        <p:spPr>
          <a:xfrm>
            <a:off x="487241" y="910245"/>
            <a:ext cx="11525250" cy="3477875"/>
          </a:xfrm>
          <a:prstGeom prst="rect">
            <a:avLst/>
          </a:prstGeom>
        </p:spPr>
        <p:txBody>
          <a:bodyPr wrap="square">
            <a:spAutoFit/>
          </a:bodyPr>
          <a:lstStyle/>
          <a:p>
            <a:r>
              <a:rPr lang="ja-JP" altLang="en-US" sz="3200" b="1" dirty="0">
                <a:latin typeface="HG丸ｺﾞｼｯｸM-PRO" panose="020F0600000000000000" pitchFamily="50" charset="-128"/>
                <a:ea typeface="HG丸ｺﾞｼｯｸM-PRO" panose="020F0600000000000000" pitchFamily="50" charset="-128"/>
              </a:rPr>
              <a:t>③</a:t>
            </a:r>
            <a:r>
              <a:rPr lang="ja-JP" altLang="en-US" sz="3200" b="1" dirty="0" smtClean="0">
                <a:latin typeface="HG丸ｺﾞｼｯｸM-PRO" panose="020F0600000000000000" pitchFamily="50" charset="-128"/>
                <a:ea typeface="HG丸ｺﾞｼｯｸM-PRO" panose="020F0600000000000000" pitchFamily="50" charset="-128"/>
              </a:rPr>
              <a:t>　</a:t>
            </a:r>
            <a:r>
              <a:rPr lang="ja-JP" altLang="en-US" sz="3200" u="sng" dirty="0">
                <a:latin typeface="ＭＳ Ｐゴシック" panose="020B0600070205080204" pitchFamily="50" charset="-128"/>
                <a:ea typeface="ＭＳ Ｐゴシック" panose="020B0600070205080204" pitchFamily="50" charset="-128"/>
              </a:rPr>
              <a:t>中堺セーフティ・サポート・</a:t>
            </a:r>
            <a:r>
              <a:rPr lang="ja-JP" altLang="en-US" sz="3200" u="sng" dirty="0" smtClean="0">
                <a:latin typeface="ＭＳ Ｐゴシック" panose="020B0600070205080204" pitchFamily="50" charset="-128"/>
                <a:ea typeface="ＭＳ Ｐゴシック" panose="020B0600070205080204" pitchFamily="50" charset="-128"/>
              </a:rPr>
              <a:t>レディース</a:t>
            </a:r>
            <a:endParaRPr lang="en-US" altLang="ja-JP" sz="3200" u="sng" dirty="0" smtClean="0">
              <a:latin typeface="ＭＳ Ｐゴシック" panose="020B0600070205080204" pitchFamily="50" charset="-128"/>
              <a:ea typeface="ＭＳ Ｐゴシック" panose="020B0600070205080204" pitchFamily="50" charset="-128"/>
            </a:endParaRPr>
          </a:p>
          <a:p>
            <a:r>
              <a:rPr lang="ja-JP" altLang="en-US" sz="2000" dirty="0" smtClean="0">
                <a:latin typeface="HG丸ｺﾞｼｯｸM-PRO" panose="020F0600000000000000" pitchFamily="50" charset="-128"/>
                <a:ea typeface="HG丸ｺﾞｼｯｸM-PRO" panose="020F0600000000000000" pitchFamily="50" charset="-128"/>
              </a:rPr>
              <a:t>　</a:t>
            </a:r>
            <a:endParaRPr lang="en-US" altLang="ja-JP" sz="2000" dirty="0" smtClean="0">
              <a:latin typeface="HG丸ｺﾞｼｯｸM-PRO" panose="020F0600000000000000" pitchFamily="50" charset="-128"/>
              <a:ea typeface="HG丸ｺﾞｼｯｸM-PRO" panose="020F0600000000000000" pitchFamily="50" charset="-128"/>
            </a:endParaRPr>
          </a:p>
          <a:p>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2000" dirty="0" smtClean="0">
                <a:latin typeface="HG丸ｺﾞｼｯｸM-PRO" panose="020F0600000000000000" pitchFamily="50" charset="-128"/>
                <a:ea typeface="HG丸ｺﾞｼｯｸM-PRO" panose="020F0600000000000000" pitchFamily="50" charset="-128"/>
              </a:rPr>
              <a:t>設立：平成</a:t>
            </a:r>
            <a:r>
              <a:rPr lang="en-US" altLang="ja-JP" sz="2000" dirty="0" smtClean="0">
                <a:latin typeface="HG丸ｺﾞｼｯｸM-PRO" panose="020F0600000000000000" pitchFamily="50" charset="-128"/>
                <a:ea typeface="HG丸ｺﾞｼｯｸM-PRO" panose="020F0600000000000000" pitchFamily="50" charset="-128"/>
              </a:rPr>
              <a:t>1</a:t>
            </a:r>
            <a:r>
              <a:rPr lang="ja-JP" altLang="en-US" sz="2000" dirty="0" smtClean="0">
                <a:latin typeface="HG丸ｺﾞｼｯｸM-PRO" panose="020F0600000000000000" pitchFamily="50" charset="-128"/>
                <a:ea typeface="HG丸ｺﾞｼｯｸM-PRO" panose="020F0600000000000000" pitchFamily="50" charset="-128"/>
              </a:rPr>
              <a:t>４年</a:t>
            </a:r>
            <a:r>
              <a:rPr lang="ja-JP" altLang="en-US" sz="2000" dirty="0">
                <a:latin typeface="HG丸ｺﾞｼｯｸM-PRO" panose="020F0600000000000000" pitchFamily="50" charset="-128"/>
                <a:ea typeface="HG丸ｺﾞｼｯｸM-PRO" panose="020F0600000000000000" pitchFamily="50" charset="-128"/>
              </a:rPr>
              <a:t>４</a:t>
            </a:r>
            <a:r>
              <a:rPr lang="ja-JP" altLang="en-US" sz="2000" dirty="0" smtClean="0">
                <a:latin typeface="HG丸ｺﾞｼｯｸM-PRO" panose="020F0600000000000000" pitchFamily="50" charset="-128"/>
                <a:ea typeface="HG丸ｺﾞｼｯｸM-PRO" panose="020F0600000000000000" pitchFamily="50" charset="-128"/>
              </a:rPr>
              <a:t>月　活動地域：</a:t>
            </a:r>
            <a:r>
              <a:rPr lang="ja-JP" altLang="en-US" sz="2000" dirty="0">
                <a:latin typeface="HG丸ｺﾞｼｯｸM-PRO" panose="020F0600000000000000" pitchFamily="50" charset="-128"/>
                <a:ea typeface="HG丸ｺﾞｼｯｸM-PRO" panose="020F0600000000000000" pitchFamily="50" charset="-128"/>
              </a:rPr>
              <a:t>堺市</a:t>
            </a:r>
            <a:endParaRPr lang="en-US" altLang="ja-JP" sz="2000" dirty="0" smtClean="0">
              <a:latin typeface="HG丸ｺﾞｼｯｸM-PRO" panose="020F0600000000000000" pitchFamily="50" charset="-128"/>
              <a:ea typeface="HG丸ｺﾞｼｯｸM-PRO" panose="020F0600000000000000" pitchFamily="50" charset="-128"/>
            </a:endParaRPr>
          </a:p>
          <a:p>
            <a:endParaRPr lang="en-US" altLang="ja-JP" sz="2000" dirty="0" smtClean="0">
              <a:latin typeface="HG丸ｺﾞｼｯｸM-PRO" panose="020F0600000000000000" pitchFamily="50" charset="-128"/>
              <a:ea typeface="HG丸ｺﾞｼｯｸM-PRO" panose="020F0600000000000000" pitchFamily="50" charset="-128"/>
            </a:endParaRPr>
          </a:p>
          <a:p>
            <a:r>
              <a:rPr lang="ja-JP" altLang="en-US" sz="2000" dirty="0" smtClean="0">
                <a:latin typeface="HG丸ｺﾞｼｯｸM-PRO" panose="020F0600000000000000" pitchFamily="50" charset="-128"/>
                <a:ea typeface="HG丸ｺﾞｼｯｸM-PRO" panose="020F0600000000000000" pitchFamily="50" charset="-128"/>
              </a:rPr>
              <a:t>　</a:t>
            </a:r>
            <a:r>
              <a:rPr kumimoji="1" lang="ja-JP" altLang="en-US" sz="2000" dirty="0">
                <a:latin typeface="ＭＳ Ｐゴシック" panose="020B0600070205080204" pitchFamily="50" charset="-128"/>
                <a:ea typeface="ＭＳ Ｐゴシック" panose="020B0600070205080204" pitchFamily="50" charset="-128"/>
              </a:rPr>
              <a:t>平成１４年４月から、西堺セーフティ・サポート・レディースとして活動を開始し、令和３年７月に中堺警察署が開署されたことから、新たに中堺区居住のメンバーで活動を開始。</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毎年継続して防犯キャンペーンを実施して</a:t>
            </a:r>
            <a:r>
              <a:rPr kumimoji="1" lang="ja-JP" altLang="en-US" sz="2000" dirty="0" smtClean="0">
                <a:latin typeface="ＭＳ Ｐゴシック" panose="020B0600070205080204" pitchFamily="50" charset="-128"/>
                <a:ea typeface="ＭＳ Ｐゴシック" panose="020B0600070205080204" pitchFamily="50" charset="-128"/>
              </a:rPr>
              <a:t>いる。</a:t>
            </a:r>
            <a:endParaRPr kumimoji="1" lang="en-US" altLang="ja-JP" sz="2000" dirty="0" smtClean="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中堺防犯協会傘下に属し、活動においては、警察、区役所と連携して活動を行い、中区内における各種犯罪の減少、地域の防犯意識の向上に大きく貢献している。</a:t>
            </a:r>
            <a:endParaRPr kumimoji="1" lang="en-US" altLang="ja-JP" sz="2000" dirty="0">
              <a:latin typeface="ＭＳ Ｐゴシック" panose="020B0600070205080204" pitchFamily="50" charset="-128"/>
              <a:ea typeface="ＭＳ Ｐゴシック" panose="020B0600070205080204" pitchFamily="50" charset="-128"/>
            </a:endParaRPr>
          </a:p>
          <a:p>
            <a:endParaRPr lang="ja-JP" altLang="en-US" sz="2000"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6"/>
          <a:stretch>
            <a:fillRect/>
          </a:stretch>
        </p:blipFill>
        <p:spPr>
          <a:xfrm>
            <a:off x="4685957" y="4399068"/>
            <a:ext cx="3822197" cy="2906461"/>
          </a:xfrm>
          <a:prstGeom prst="rect">
            <a:avLst/>
          </a:prstGeom>
        </p:spPr>
      </p:pic>
      <p:graphicFrame>
        <p:nvGraphicFramePr>
          <p:cNvPr id="18" name="オブジェクト 17"/>
          <p:cNvGraphicFramePr>
            <a:graphicFrameLocks noChangeAspect="1"/>
          </p:cNvGraphicFramePr>
          <p:nvPr>
            <p:extLst>
              <p:ext uri="{D42A27DB-BD31-4B8C-83A1-F6EECF244321}">
                <p14:modId xmlns:p14="http://schemas.microsoft.com/office/powerpoint/2010/main" val="2253631645"/>
              </p:ext>
            </p:extLst>
          </p:nvPr>
        </p:nvGraphicFramePr>
        <p:xfrm>
          <a:off x="8699854" y="4399068"/>
          <a:ext cx="2272945" cy="3453946"/>
        </p:xfrm>
        <a:graphic>
          <a:graphicData uri="http://schemas.openxmlformats.org/presentationml/2006/ole">
            <mc:AlternateContent xmlns:mc="http://schemas.openxmlformats.org/markup-compatibility/2006">
              <mc:Choice xmlns:v="urn:schemas-microsoft-com:vml" Requires="v">
                <p:oleObj spid="_x0000_s2051" name="Acrobat Document" r:id="rId7" imgW="4933647" imgH="7495995" progId="AcroExch.Document.DC">
                  <p:embed/>
                </p:oleObj>
              </mc:Choice>
              <mc:Fallback>
                <p:oleObj name="Acrobat Document" r:id="rId7" imgW="4933647" imgH="7495995" progId="AcroExch.Document.DC">
                  <p:embed/>
                  <p:pic>
                    <p:nvPicPr>
                      <p:cNvPr id="27" name="オブジェクト 26"/>
                      <p:cNvPicPr/>
                      <p:nvPr/>
                    </p:nvPicPr>
                    <p:blipFill>
                      <a:blip r:embed="rId8"/>
                      <a:stretch>
                        <a:fillRect/>
                      </a:stretch>
                    </p:blipFill>
                    <p:spPr>
                      <a:xfrm>
                        <a:off x="8699854" y="4399068"/>
                        <a:ext cx="2272945" cy="3453946"/>
                      </a:xfrm>
                      <a:prstGeom prst="rect">
                        <a:avLst/>
                      </a:prstGeom>
                    </p:spPr>
                  </p:pic>
                </p:oleObj>
              </mc:Fallback>
            </mc:AlternateContent>
          </a:graphicData>
        </a:graphic>
      </p:graphicFrame>
      <p:sp>
        <p:nvSpPr>
          <p:cNvPr id="19" name="正方形/長方形 18"/>
          <p:cNvSpPr/>
          <p:nvPr/>
        </p:nvSpPr>
        <p:spPr>
          <a:xfrm>
            <a:off x="1521137" y="7653099"/>
            <a:ext cx="5367307" cy="223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2"/>
                </a:solidFill>
              </a:rPr>
              <a:t>特殊詐欺・女性被害防止キャンペーンの様子</a:t>
            </a:r>
            <a:endParaRPr kumimoji="1" lang="ja-JP" altLang="en-US" dirty="0">
              <a:solidFill>
                <a:schemeClr val="tx2"/>
              </a:solidFill>
            </a:endParaRPr>
          </a:p>
        </p:txBody>
      </p:sp>
      <p:pic>
        <p:nvPicPr>
          <p:cNvPr id="23" name="図 22"/>
          <p:cNvPicPr>
            <a:picLocks noChangeAspect="1"/>
          </p:cNvPicPr>
          <p:nvPr/>
        </p:nvPicPr>
        <p:blipFill>
          <a:blip r:embed="rId9"/>
          <a:stretch>
            <a:fillRect/>
          </a:stretch>
        </p:blipFill>
        <p:spPr>
          <a:xfrm>
            <a:off x="611274" y="4388120"/>
            <a:ext cx="3889878" cy="2917409"/>
          </a:xfrm>
          <a:prstGeom prst="rect">
            <a:avLst/>
          </a:prstGeom>
        </p:spPr>
      </p:pic>
      <p:sp>
        <p:nvSpPr>
          <p:cNvPr id="24" name="正方形/長方形 23"/>
          <p:cNvSpPr/>
          <p:nvPr/>
        </p:nvSpPr>
        <p:spPr>
          <a:xfrm>
            <a:off x="11118364" y="4603506"/>
            <a:ext cx="414441" cy="2508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2"/>
                </a:solidFill>
              </a:rPr>
              <a:t>中区広報誌に掲載</a:t>
            </a:r>
            <a:endParaRPr kumimoji="1" lang="ja-JP" altLang="en-US" dirty="0">
              <a:solidFill>
                <a:schemeClr val="tx2"/>
              </a:solidFill>
            </a:endParaRPr>
          </a:p>
        </p:txBody>
      </p:sp>
    </p:spTree>
    <p:extLst>
      <p:ext uri="{BB962C8B-B14F-4D97-AF65-F5344CB8AC3E}">
        <p14:creationId xmlns:p14="http://schemas.microsoft.com/office/powerpoint/2010/main" val="1523010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75856" y="1152371"/>
            <a:ext cx="11611536" cy="3298339"/>
          </a:xfrm>
          <a:prstGeom prst="rect">
            <a:avLst/>
          </a:prstGeom>
        </p:spPr>
        <p:txBody>
          <a:bodyPr wrap="square">
            <a:spAutoFit/>
          </a:bodyPr>
          <a:lstStyle/>
          <a:p>
            <a:pPr algn="just">
              <a:lnSpc>
                <a:spcPts val="2500"/>
              </a:lnSpc>
              <a:spcAft>
                <a:spcPts val="0"/>
              </a:spcAft>
            </a:pPr>
            <a:r>
              <a:rPr lang="ja-JP" altLang="en-US" sz="3200" b="1" kern="100" dirty="0" smtClean="0">
                <a:latin typeface="Century" panose="02040604050505020304" pitchFamily="18" charset="0"/>
                <a:ea typeface="HG丸ｺﾞｼｯｸM-PRO" panose="020F0600000000000000" pitchFamily="50" charset="-128"/>
                <a:cs typeface="Times New Roman" panose="02020603050405020304" pitchFamily="18" charset="0"/>
              </a:rPr>
              <a:t>⑤</a:t>
            </a:r>
            <a:r>
              <a:rPr lang="ja-JP" altLang="en-US" sz="3200" b="1"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en-US" sz="3200" u="sng" dirty="0">
                <a:latin typeface="ＭＳ Ｐゴシック" panose="020B0600070205080204" pitchFamily="50" charset="-128"/>
                <a:ea typeface="ＭＳ Ｐゴシック" panose="020B0600070205080204" pitchFamily="50" charset="-128"/>
              </a:rPr>
              <a:t>楠翠台</a:t>
            </a:r>
            <a:r>
              <a:rPr lang="ja-JP" altLang="en-US" sz="3200" u="sng" dirty="0" smtClean="0">
                <a:latin typeface="ＭＳ Ｐゴシック" panose="020B0600070205080204" pitchFamily="50" charset="-128"/>
                <a:ea typeface="ＭＳ Ｐゴシック" panose="020B0600070205080204" pitchFamily="50" charset="-128"/>
              </a:rPr>
              <a:t>自治会</a:t>
            </a:r>
            <a:endParaRPr lang="en-US" altLang="ja-JP" sz="3200" u="sng" dirty="0" smtClean="0">
              <a:latin typeface="ＭＳ Ｐゴシック" panose="020B0600070205080204" pitchFamily="50" charset="-128"/>
              <a:ea typeface="ＭＳ Ｐゴシック" panose="020B0600070205080204" pitchFamily="50" charset="-128"/>
            </a:endParaRPr>
          </a:p>
          <a:p>
            <a:pPr algn="just">
              <a:lnSpc>
                <a:spcPts val="2500"/>
              </a:lnSpc>
              <a:spcAft>
                <a:spcPts val="0"/>
              </a:spcAft>
            </a:pPr>
            <a:endParaRPr lang="ja-JP" altLang="ja-JP" sz="2800" kern="100" dirty="0">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2500"/>
              </a:lnSpc>
              <a:spcAft>
                <a:spcPts val="0"/>
              </a:spcAft>
            </a:pP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設立：</a:t>
            </a: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平成１１</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年</a:t>
            </a:r>
            <a:r>
              <a:rPr lang="ja-JP" altLang="ja-JP" sz="2000" kern="100" dirty="0">
                <a:latin typeface="Century" panose="02040604050505020304" pitchFamily="18" charset="0"/>
                <a:ea typeface="HG丸ｺﾞｼｯｸM-PRO" panose="020F0600000000000000" pitchFamily="50" charset="-128"/>
                <a:cs typeface="Times New Roman" panose="02020603050405020304" pitchFamily="18" charset="0"/>
              </a:rPr>
              <a:t>　　活動地域</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a:t>
            </a: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河内長野市</a:t>
            </a:r>
            <a:endParaRPr lang="en-US"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indent="152400" algn="just">
              <a:lnSpc>
                <a:spcPts val="2500"/>
              </a:lnSpc>
              <a:spcAft>
                <a:spcPts val="0"/>
              </a:spcAft>
            </a:pPr>
            <a:endParaRPr lang="ja-JP" altLang="ja-JP" sz="2000" kern="100" dirty="0">
              <a:latin typeface="Century" panose="02040604050505020304" pitchFamily="18" charset="0"/>
              <a:ea typeface="ＭＳ 明朝" panose="02020609040205080304" pitchFamily="17" charset="-128"/>
              <a:cs typeface="Times New Roman" panose="02020603050405020304" pitchFamily="18" charset="0"/>
            </a:endParaRPr>
          </a:p>
          <a:p>
            <a:pPr>
              <a:lnSpc>
                <a:spcPts val="2500"/>
              </a:lnSpc>
              <a:spcAft>
                <a:spcPts val="0"/>
              </a:spcAft>
            </a:pPr>
            <a:r>
              <a:rPr lang="ja-JP" altLang="en-US" sz="2000" kern="100" dirty="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これ</a:t>
            </a: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までに防犯カメラを２台設置・維持管理し、警察へ情報提供を行っている。</a:t>
            </a:r>
          </a:p>
          <a:p>
            <a:pPr>
              <a:lnSpc>
                <a:spcPts val="2500"/>
              </a:lnSpc>
              <a:spcAft>
                <a:spcPts val="0"/>
              </a:spcAft>
            </a:pP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　年</a:t>
            </a: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に１回１０月ころ「なんすい安全・安心フェスタ」を開催し、警察の協力を得て、防犯講話も行っている。</a:t>
            </a:r>
          </a:p>
          <a:p>
            <a:pPr>
              <a:lnSpc>
                <a:spcPts val="2500"/>
              </a:lnSpc>
              <a:spcAft>
                <a:spcPts val="0"/>
              </a:spcAft>
            </a:pP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市が行っている自動通話録音装置貸し出し事業を地域で周知し、申請や設置を支援している。</a:t>
            </a:r>
          </a:p>
          <a:p>
            <a:pPr>
              <a:lnSpc>
                <a:spcPts val="2500"/>
              </a:lnSpc>
              <a:spcAft>
                <a:spcPts val="0"/>
              </a:spcAft>
            </a:pP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２０年にわたり活動を継続</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し、毎学期</a:t>
            </a:r>
            <a:r>
              <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終了後に会議を開催して危険個所を共有するなどの活動を継続、安全なまちづくりのため問題意識をもって</a:t>
            </a:r>
            <a:r>
              <a:rPr lang="ja-JP" altLang="en-US" sz="2000" kern="100" dirty="0" smtClean="0">
                <a:latin typeface="ＭＳ Ｐゴシック" panose="020B0600070205080204" pitchFamily="50" charset="-128"/>
                <a:ea typeface="ＭＳ Ｐゴシック" panose="020B0600070205080204" pitchFamily="50" charset="-128"/>
                <a:cs typeface="Times New Roman" panose="02020603050405020304" pitchFamily="18" charset="0"/>
              </a:rPr>
              <a:t>取組んでいる。</a:t>
            </a:r>
            <a:endParaRPr lang="ja-JP" altLang="en-US" sz="2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nSpc>
                <a:spcPts val="2500"/>
              </a:lnSpc>
              <a:spcAft>
                <a:spcPts val="0"/>
              </a:spcAft>
            </a:pPr>
            <a:endParaRPr lang="ja-JP" altLang="ja-JP" sz="20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 name="正方形/長方形 1"/>
          <p:cNvSpPr/>
          <p:nvPr/>
        </p:nvSpPr>
        <p:spPr>
          <a:xfrm>
            <a:off x="600270" y="747144"/>
            <a:ext cx="2510972" cy="2768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なんすいだい</a:t>
            </a:r>
            <a:endParaRPr kumimoji="1" lang="ja-JP" altLang="en-US" dirty="0"/>
          </a:p>
        </p:txBody>
      </p:sp>
      <p:sp>
        <p:nvSpPr>
          <p:cNvPr id="37" name="正方形/長方形 36"/>
          <p:cNvSpPr/>
          <p:nvPr/>
        </p:nvSpPr>
        <p:spPr>
          <a:xfrm>
            <a:off x="4359480" y="7310452"/>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防犯カメラ設置状況</a:t>
            </a:r>
            <a:endParaRPr kumimoji="1" lang="ja-JP" altLang="en-US" dirty="0">
              <a:solidFill>
                <a:schemeClr val="tx2"/>
              </a:solidFill>
            </a:endParaRPr>
          </a:p>
        </p:txBody>
      </p:sp>
      <p:sp>
        <p:nvSpPr>
          <p:cNvPr id="38" name="正方形/長方形 37"/>
          <p:cNvSpPr/>
          <p:nvPr/>
        </p:nvSpPr>
        <p:spPr>
          <a:xfrm>
            <a:off x="8175581" y="7298332"/>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防犯カメラ設置状況</a:t>
            </a:r>
            <a:endParaRPr kumimoji="1" lang="ja-JP" altLang="en-US" dirty="0">
              <a:solidFill>
                <a:schemeClr val="tx2"/>
              </a:solidFill>
            </a:endParaRPr>
          </a:p>
        </p:txBody>
      </p:sp>
      <p:pic>
        <p:nvPicPr>
          <p:cNvPr id="39" name="図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496" y="4459824"/>
            <a:ext cx="3957907" cy="2581761"/>
          </a:xfrm>
          <a:prstGeom prst="rect">
            <a:avLst/>
          </a:prstGeom>
        </p:spPr>
      </p:pic>
      <p:pic>
        <p:nvPicPr>
          <p:cNvPr id="40" name="図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8374" y="4471822"/>
            <a:ext cx="3662701" cy="2569763"/>
          </a:xfrm>
          <a:prstGeom prst="rect">
            <a:avLst/>
          </a:prstGeom>
        </p:spPr>
      </p:pic>
      <p:pic>
        <p:nvPicPr>
          <p:cNvPr id="41" name="図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87" y="4475702"/>
            <a:ext cx="3646698" cy="2581760"/>
          </a:xfrm>
          <a:prstGeom prst="rect">
            <a:avLst/>
          </a:prstGeom>
        </p:spPr>
      </p:pic>
      <p:sp>
        <p:nvSpPr>
          <p:cNvPr id="42" name="正方形/長方形 41"/>
          <p:cNvSpPr/>
          <p:nvPr/>
        </p:nvSpPr>
        <p:spPr>
          <a:xfrm>
            <a:off x="254785" y="7298332"/>
            <a:ext cx="3924711" cy="341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なんすい安全・安心フェスタ</a:t>
            </a:r>
            <a:endParaRPr kumimoji="1" lang="ja-JP" altLang="en-US" dirty="0">
              <a:solidFill>
                <a:schemeClr val="tx2"/>
              </a:solidFill>
            </a:endParaRPr>
          </a:p>
        </p:txBody>
      </p:sp>
      <p:sp>
        <p:nvSpPr>
          <p:cNvPr id="17" name="正方形/長方形 16"/>
          <p:cNvSpPr/>
          <p:nvPr/>
        </p:nvSpPr>
        <p:spPr>
          <a:xfrm>
            <a:off x="394055" y="8285079"/>
            <a:ext cx="11493337" cy="3221395"/>
          </a:xfrm>
          <a:prstGeom prst="rect">
            <a:avLst/>
          </a:prstGeom>
        </p:spPr>
        <p:txBody>
          <a:bodyPr wrap="square">
            <a:spAutoFit/>
          </a:bodyPr>
          <a:lstStyle/>
          <a:p>
            <a:pPr algn="just">
              <a:lnSpc>
                <a:spcPts val="2500"/>
              </a:lnSpc>
              <a:spcAft>
                <a:spcPts val="0"/>
              </a:spcAft>
            </a:pPr>
            <a:r>
              <a:rPr lang="ja-JP" altLang="en-US" sz="3200" b="1" kern="100" dirty="0">
                <a:latin typeface="Century" panose="02040604050505020304" pitchFamily="18" charset="0"/>
                <a:ea typeface="HG丸ｺﾞｼｯｸM-PRO" panose="020F0600000000000000" pitchFamily="50" charset="-128"/>
                <a:cs typeface="Times New Roman" panose="02020603050405020304" pitchFamily="18" charset="0"/>
              </a:rPr>
              <a:t>⑥</a:t>
            </a:r>
            <a:r>
              <a:rPr lang="ja-JP" altLang="en-US" sz="3200" b="1"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en-US" sz="2800" u="sng" dirty="0" smtClean="0">
                <a:latin typeface="ＭＳ Ｐゴシック" panose="020B0600070205080204" pitchFamily="50" charset="-128"/>
                <a:ea typeface="ＭＳ Ｐゴシック" panose="020B0600070205080204" pitchFamily="50" charset="-128"/>
              </a:rPr>
              <a:t>高石市</a:t>
            </a:r>
            <a:r>
              <a:rPr lang="ja-JP" altLang="en-US" sz="2800" u="sng" dirty="0" smtClean="0">
                <a:latin typeface="ＭＳ Ｐゴシック" panose="020B0600070205080204" pitchFamily="50" charset="-128"/>
                <a:ea typeface="ＭＳ Ｐゴシック" panose="020B0600070205080204" pitchFamily="50" charset="-128"/>
              </a:rPr>
              <a:t>婦人</a:t>
            </a:r>
            <a:r>
              <a:rPr lang="en-US" altLang="ja-JP" sz="2800" u="sng" dirty="0" smtClean="0">
                <a:latin typeface="ＭＳ Ｐゴシック" panose="020B0600070205080204" pitchFamily="50" charset="-128"/>
                <a:ea typeface="ＭＳ Ｐゴシック" panose="020B0600070205080204" pitchFamily="50" charset="-128"/>
              </a:rPr>
              <a:t>	</a:t>
            </a:r>
            <a:r>
              <a:rPr lang="ja-JP" altLang="en-US" sz="2800" u="sng" dirty="0" smtClean="0">
                <a:latin typeface="ＭＳ Ｐゴシック" panose="020B0600070205080204" pitchFamily="50" charset="-128"/>
                <a:ea typeface="ＭＳ Ｐゴシック" panose="020B0600070205080204" pitchFamily="50" charset="-128"/>
              </a:rPr>
              <a:t>団体協</a:t>
            </a:r>
            <a:r>
              <a:rPr lang="ja-JP" altLang="en-US" sz="2800" u="sng" dirty="0" smtClean="0">
                <a:latin typeface="ＭＳ Ｐゴシック" panose="020B0600070205080204" pitchFamily="50" charset="-128"/>
                <a:ea typeface="ＭＳ Ｐゴシック" panose="020B0600070205080204" pitchFamily="50" charset="-128"/>
              </a:rPr>
              <a:t>議会</a:t>
            </a:r>
            <a:endParaRPr lang="ja-JP" altLang="ja-JP" sz="2800" u="sng" kern="100" dirty="0" smtClean="0">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2500"/>
              </a:lnSpc>
              <a:spcAft>
                <a:spcPts val="0"/>
              </a:spcAft>
            </a:pPr>
            <a:endParaRPr lang="en-US"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indent="152400" algn="just">
              <a:lnSpc>
                <a:spcPts val="2500"/>
              </a:lnSpc>
              <a:spcAft>
                <a:spcPts val="0"/>
              </a:spcAft>
            </a:pP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設立：</a:t>
            </a: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昭和４５年</a:t>
            </a:r>
            <a:r>
              <a:rPr lang="ja-JP" altLang="en-US" sz="2000" kern="100" dirty="0">
                <a:latin typeface="Century" panose="02040604050505020304" pitchFamily="18" charset="0"/>
                <a:ea typeface="HG丸ｺﾞｼｯｸM-PRO" panose="020F0600000000000000" pitchFamily="50" charset="-128"/>
                <a:cs typeface="Times New Roman" panose="02020603050405020304" pitchFamily="18" charset="0"/>
              </a:rPr>
              <a:t>６</a:t>
            </a: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月</a:t>
            </a:r>
            <a:r>
              <a:rPr lang="ja-JP" altLang="ja-JP" sz="2000" kern="100" dirty="0">
                <a:latin typeface="Century" panose="02040604050505020304" pitchFamily="18" charset="0"/>
                <a:ea typeface="HG丸ｺﾞｼｯｸM-PRO" panose="020F0600000000000000" pitchFamily="50" charset="-128"/>
                <a:cs typeface="Times New Roman" panose="02020603050405020304" pitchFamily="18" charset="0"/>
              </a:rPr>
              <a:t>　　活動地域</a:t>
            </a:r>
            <a:r>
              <a:rPr lang="ja-JP"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a:t>
            </a:r>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高石市</a:t>
            </a:r>
            <a:endParaRPr lang="en-US" altLang="ja-JP" sz="2000" kern="100" dirty="0" smtClean="0">
              <a:latin typeface="Century" panose="02040604050505020304" pitchFamily="18" charset="0"/>
              <a:ea typeface="HG丸ｺﾞｼｯｸM-PRO" panose="020F0600000000000000" pitchFamily="50" charset="-128"/>
              <a:cs typeface="Times New Roman" panose="02020603050405020304" pitchFamily="18" charset="0"/>
            </a:endParaRPr>
          </a:p>
          <a:p>
            <a:pPr indent="152400" algn="ctr">
              <a:lnSpc>
                <a:spcPts val="2500"/>
              </a:lnSpc>
              <a:spcAft>
                <a:spcPts val="0"/>
              </a:spcAft>
            </a:pPr>
            <a:endParaRPr lang="ja-JP" altLang="ja-JP" sz="2000" kern="1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en-US" sz="2000" kern="100" dirty="0" smtClean="0">
                <a:latin typeface="Century" panose="02040604050505020304" pitchFamily="18" charset="0"/>
                <a:ea typeface="HG丸ｺﾞｼｯｸM-PRO" panose="020F0600000000000000" pitchFamily="50" charset="-128"/>
                <a:cs typeface="Times New Roman" panose="02020603050405020304" pitchFamily="18" charset="0"/>
              </a:rPr>
              <a:t>　７</a:t>
            </a:r>
            <a:r>
              <a:rPr kumimoji="1" lang="ja-JP" altLang="en-US" sz="2000" dirty="0" smtClean="0">
                <a:latin typeface="ＭＳ Ｐゴシック" panose="020B0600070205080204" pitchFamily="50" charset="-128"/>
                <a:ea typeface="ＭＳ Ｐゴシック" panose="020B0600070205080204" pitchFamily="50" charset="-128"/>
              </a:rPr>
              <a:t>校区</a:t>
            </a:r>
            <a:r>
              <a:rPr kumimoji="1" lang="ja-JP" altLang="en-US" sz="2000" dirty="0">
                <a:latin typeface="ＭＳ Ｐゴシック" panose="020B0600070205080204" pitchFamily="50" charset="-128"/>
                <a:ea typeface="ＭＳ Ｐゴシック" panose="020B0600070205080204" pitchFamily="50" charset="-128"/>
              </a:rPr>
              <a:t>１１名の会員が高石警察の協力を得て、夏期（６月～９月）は午後７時から、その他の月は午後３時から市内各地域のパトロールを実施している（月１回、年間１２回）。</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a:t>
            </a:r>
            <a:r>
              <a:rPr kumimoji="1" lang="ja-JP" altLang="en-US" sz="2000" dirty="0" smtClean="0">
                <a:latin typeface="ＭＳ Ｐゴシック" panose="020B0600070205080204" pitchFamily="50" charset="-128"/>
                <a:ea typeface="ＭＳ Ｐゴシック" panose="020B0600070205080204" pitchFamily="50" charset="-128"/>
              </a:rPr>
              <a:t>昨年</a:t>
            </a:r>
            <a:r>
              <a:rPr kumimoji="1" lang="ja-JP" altLang="en-US" sz="2000" dirty="0">
                <a:latin typeface="ＭＳ Ｐゴシック" panose="020B0600070205080204" pitchFamily="50" charset="-128"/>
                <a:ea typeface="ＭＳ Ｐゴシック" panose="020B0600070205080204" pitchFamily="50" charset="-128"/>
              </a:rPr>
              <a:t>の暴力追放市民大会では、大会宣言を行い、安全なまちづくりに多大な貢献をしている。</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また、機関紙（たかいしの婦人）では、活動の広報啓発活動を行っている。</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５０年以上にわたり活動を継続し、安心安全に係る諸行事への協賛は、他団体の模範であり、高石市の治安維持に大きく貢献している団体である</a:t>
            </a:r>
            <a:r>
              <a:rPr kumimoji="1" lang="ja-JP" altLang="en-US" sz="2000" dirty="0" smtClean="0">
                <a:latin typeface="ＭＳ Ｐゴシック" panose="020B0600070205080204" pitchFamily="50" charset="-128"/>
                <a:ea typeface="ＭＳ Ｐゴシック" panose="020B0600070205080204" pitchFamily="50" charset="-128"/>
              </a:rPr>
              <a:t>。</a:t>
            </a:r>
            <a:endParaRPr kumimoji="1" lang="ja-JP" altLang="en-US" sz="2000" dirty="0">
              <a:latin typeface="ＭＳ Ｐゴシック" panose="020B0600070205080204" pitchFamily="50" charset="-128"/>
              <a:ea typeface="ＭＳ Ｐゴシック" panose="020B0600070205080204" pitchFamily="50" charset="-128"/>
            </a:endParaRPr>
          </a:p>
        </p:txBody>
      </p:sp>
      <p:sp>
        <p:nvSpPr>
          <p:cNvPr id="18" name="正方形/長方形 17"/>
          <p:cNvSpPr/>
          <p:nvPr/>
        </p:nvSpPr>
        <p:spPr>
          <a:xfrm>
            <a:off x="754860" y="15061030"/>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警察との合同パトロール</a:t>
            </a:r>
            <a:endParaRPr kumimoji="1" lang="ja-JP" altLang="en-US" dirty="0">
              <a:solidFill>
                <a:schemeClr val="tx2"/>
              </a:solidFill>
            </a:endParaRPr>
          </a:p>
        </p:txBody>
      </p:sp>
      <p:sp>
        <p:nvSpPr>
          <p:cNvPr id="20" name="正方形/長方形 19"/>
          <p:cNvSpPr/>
          <p:nvPr/>
        </p:nvSpPr>
        <p:spPr>
          <a:xfrm>
            <a:off x="4746721" y="15066967"/>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暴力追放大会</a:t>
            </a:r>
            <a:endParaRPr kumimoji="1" lang="ja-JP" altLang="en-US" dirty="0">
              <a:solidFill>
                <a:schemeClr val="tx2"/>
              </a:solidFill>
            </a:endParaRPr>
          </a:p>
        </p:txBody>
      </p:sp>
      <p:sp>
        <p:nvSpPr>
          <p:cNvPr id="21" name="正方形/長方形 20"/>
          <p:cNvSpPr/>
          <p:nvPr/>
        </p:nvSpPr>
        <p:spPr>
          <a:xfrm>
            <a:off x="8180341" y="15080454"/>
            <a:ext cx="3511653" cy="32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機関紙（たかいしの婦人</a:t>
            </a:r>
            <a:r>
              <a:rPr kumimoji="1" lang="ja-JP" altLang="en-US" dirty="0">
                <a:solidFill>
                  <a:schemeClr val="tx2"/>
                </a:solidFill>
              </a:rPr>
              <a:t>）</a:t>
            </a:r>
          </a:p>
        </p:txBody>
      </p:sp>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70" y="11838978"/>
            <a:ext cx="3820835" cy="2879397"/>
          </a:xfrm>
          <a:prstGeom prst="rect">
            <a:avLst/>
          </a:prstGeom>
        </p:spPr>
      </p:pic>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7403" y="11838979"/>
            <a:ext cx="3830291" cy="2879396"/>
          </a:xfrm>
          <a:prstGeom prst="rect">
            <a:avLst/>
          </a:prstGeom>
        </p:spPr>
      </p:pic>
      <p:pic>
        <p:nvPicPr>
          <p:cNvPr id="24" name="図 23"/>
          <p:cNvPicPr>
            <a:picLocks noChangeAspect="1"/>
          </p:cNvPicPr>
          <p:nvPr/>
        </p:nvPicPr>
        <p:blipFill>
          <a:blip r:embed="rId7"/>
          <a:stretch>
            <a:fillRect/>
          </a:stretch>
        </p:blipFill>
        <p:spPr>
          <a:xfrm>
            <a:off x="8651392" y="11515588"/>
            <a:ext cx="2569553" cy="3377083"/>
          </a:xfrm>
          <a:prstGeom prst="rect">
            <a:avLst/>
          </a:prstGeom>
        </p:spPr>
      </p:pic>
    </p:spTree>
    <p:extLst>
      <p:ext uri="{BB962C8B-B14F-4D97-AF65-F5344CB8AC3E}">
        <p14:creationId xmlns:p14="http://schemas.microsoft.com/office/powerpoint/2010/main" val="311103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17181" y="5450344"/>
            <a:ext cx="11493336" cy="369332"/>
          </a:xfrm>
          <a:prstGeom prst="rect">
            <a:avLst/>
          </a:prstGeom>
        </p:spPr>
        <p:txBody>
          <a:bodyPr wrap="square">
            <a:spAutoFit/>
          </a:bodyPr>
          <a:lstStyle/>
          <a:p>
            <a:r>
              <a:rPr lang="ja-JP" altLang="en-US" dirty="0"/>
              <a:t>　</a:t>
            </a:r>
          </a:p>
        </p:txBody>
      </p:sp>
      <p:sp>
        <p:nvSpPr>
          <p:cNvPr id="15" name="正方形/長方形 14"/>
          <p:cNvSpPr/>
          <p:nvPr/>
        </p:nvSpPr>
        <p:spPr>
          <a:xfrm>
            <a:off x="445832" y="1270785"/>
            <a:ext cx="11364685" cy="3662541"/>
          </a:xfrm>
          <a:prstGeom prst="rect">
            <a:avLst/>
          </a:prstGeom>
        </p:spPr>
        <p:txBody>
          <a:bodyPr wrap="square">
            <a:spAutoFit/>
          </a:bodyPr>
          <a:lstStyle/>
          <a:p>
            <a:r>
              <a:rPr lang="ja-JP" altLang="en-US" sz="3200" b="1" dirty="0" smtClean="0">
                <a:latin typeface="HG丸ｺﾞｼｯｸM-PRO" panose="020F0600000000000000" pitchFamily="50" charset="-128"/>
                <a:ea typeface="HG丸ｺﾞｼｯｸM-PRO" panose="020F0600000000000000" pitchFamily="50" charset="-128"/>
              </a:rPr>
              <a:t>⑦</a:t>
            </a:r>
            <a:r>
              <a:rPr lang="ja-JP" altLang="en-US" sz="3200" b="1" dirty="0" smtClean="0">
                <a:latin typeface="HG丸ｺﾞｼｯｸM-PRO" panose="020F0600000000000000" pitchFamily="50" charset="-128"/>
                <a:ea typeface="HG丸ｺﾞｼｯｸM-PRO" panose="020F0600000000000000" pitchFamily="50" charset="-128"/>
              </a:rPr>
              <a:t>　</a:t>
            </a:r>
            <a:r>
              <a:rPr lang="ja-JP" altLang="en-US" sz="3200" u="sng" dirty="0">
                <a:latin typeface="ＭＳ Ｐゴシック" panose="020B0600070205080204" pitchFamily="50" charset="-128"/>
                <a:ea typeface="ＭＳ Ｐゴシック" panose="020B0600070205080204" pitchFamily="50" charset="-128"/>
              </a:rPr>
              <a:t>太平寺防犯青色</a:t>
            </a:r>
            <a:r>
              <a:rPr lang="ja-JP" altLang="en-US" sz="3200" u="sng" dirty="0" smtClean="0">
                <a:latin typeface="ＭＳ Ｐゴシック" panose="020B0600070205080204" pitchFamily="50" charset="-128"/>
                <a:ea typeface="ＭＳ Ｐゴシック" panose="020B0600070205080204" pitchFamily="50" charset="-128"/>
              </a:rPr>
              <a:t>パトロール隊</a:t>
            </a:r>
            <a:endParaRPr lang="en-US" altLang="ja-JP" sz="3200" u="sng" dirty="0" smtClean="0">
              <a:latin typeface="ＭＳ Ｐゴシック" panose="020B0600070205080204" pitchFamily="50" charset="-128"/>
              <a:ea typeface="ＭＳ Ｐゴシック" panose="020B0600070205080204" pitchFamily="50" charset="-128"/>
            </a:endParaRPr>
          </a:p>
          <a:p>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smtClean="0">
                <a:latin typeface="HG丸ｺﾞｼｯｸM-PRO" panose="020F0600000000000000" pitchFamily="50" charset="-128"/>
                <a:ea typeface="HG丸ｺﾞｼｯｸM-PRO" panose="020F0600000000000000" pitchFamily="50" charset="-128"/>
              </a:rPr>
              <a:t>　設立：平成１９年９月　活動地域：東大阪市</a:t>
            </a:r>
            <a:endParaRPr lang="en-US" altLang="ja-JP" sz="2000" dirty="0" smtClean="0">
              <a:latin typeface="HG丸ｺﾞｼｯｸM-PRO" panose="020F0600000000000000" pitchFamily="50" charset="-128"/>
              <a:ea typeface="HG丸ｺﾞｼｯｸM-PRO" panose="020F0600000000000000" pitchFamily="50" charset="-128"/>
            </a:endParaRPr>
          </a:p>
          <a:p>
            <a:endParaRPr lang="en-US" altLang="ja-JP" sz="2000" dirty="0" smtClean="0">
              <a:latin typeface="HG丸ｺﾞｼｯｸM-PRO" panose="020F0600000000000000" pitchFamily="50" charset="-128"/>
              <a:ea typeface="HG丸ｺﾞｼｯｸM-PRO" panose="020F0600000000000000" pitchFamily="50" charset="-128"/>
            </a:endParaRPr>
          </a:p>
          <a:p>
            <a:r>
              <a:rPr lang="ja-JP" altLang="en-US" sz="2000" dirty="0" smtClean="0">
                <a:latin typeface="HG丸ｺﾞｼｯｸM-PRO" panose="020F0600000000000000" pitchFamily="50" charset="-128"/>
                <a:ea typeface="HG丸ｺﾞｼｯｸM-PRO" panose="020F0600000000000000" pitchFamily="50" charset="-128"/>
              </a:rPr>
              <a:t>　</a:t>
            </a:r>
            <a:r>
              <a:rPr kumimoji="1" lang="ja-JP" altLang="en-US" sz="2000" dirty="0">
                <a:latin typeface="ＭＳ Ｐゴシック" panose="020B0600070205080204" pitchFamily="50" charset="-128"/>
                <a:ea typeface="ＭＳ Ｐゴシック" panose="020B0600070205080204" pitchFamily="50" charset="-128"/>
              </a:rPr>
              <a:t>布施署管内で最初に活動を始めたパトロール隊で、太平寺校区を１週間に５日、巡回</a:t>
            </a:r>
            <a:r>
              <a:rPr kumimoji="1" lang="ja-JP" altLang="en-US" sz="2000" dirty="0" smtClean="0">
                <a:latin typeface="ＭＳ Ｐゴシック" panose="020B0600070205080204" pitchFamily="50" charset="-128"/>
                <a:ea typeface="ＭＳ Ｐゴシック" panose="020B0600070205080204" pitchFamily="50" charset="-128"/>
              </a:rPr>
              <a:t>して見守り</a:t>
            </a:r>
            <a:r>
              <a:rPr kumimoji="1" lang="ja-JP" altLang="en-US" sz="2000" dirty="0">
                <a:latin typeface="ＭＳ Ｐゴシック" panose="020B0600070205080204" pitchFamily="50" charset="-128"/>
                <a:ea typeface="ＭＳ Ｐゴシック" panose="020B0600070205080204" pitchFamily="50" charset="-128"/>
              </a:rPr>
              <a:t>活動を行っている。</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東大阪市民ふれあい祭りや、東大阪市交通安全市民大会などのイベントで市と協力</a:t>
            </a:r>
            <a:r>
              <a:rPr kumimoji="1" lang="ja-JP" altLang="en-US" sz="2000" dirty="0" smtClean="0">
                <a:latin typeface="ＭＳ Ｐゴシック" panose="020B0600070205080204" pitchFamily="50" charset="-128"/>
                <a:ea typeface="ＭＳ Ｐゴシック" panose="020B0600070205080204" pitchFamily="50" charset="-128"/>
              </a:rPr>
              <a:t>して活動</a:t>
            </a:r>
            <a:r>
              <a:rPr kumimoji="1" lang="ja-JP" altLang="en-US" sz="2000" dirty="0">
                <a:latin typeface="ＭＳ Ｐゴシック" panose="020B0600070205080204" pitchFamily="50" charset="-128"/>
                <a:ea typeface="ＭＳ Ｐゴシック" panose="020B0600070205080204" pitchFamily="50" charset="-128"/>
              </a:rPr>
              <a:t>している。</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また、毎年年末には、大晦日まで歳末特別夜間巡回を実施。</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パトロール巡回時には、オリジナルの音源で防犯啓発を行うなどの工夫を行っている。</a:t>
            </a:r>
            <a:endParaRPr kumimoji="1" lang="en-US" altLang="ja-JP" sz="2000" dirty="0">
              <a:latin typeface="ＭＳ Ｐゴシック" panose="020B0600070205080204" pitchFamily="50" charset="-128"/>
              <a:ea typeface="ＭＳ Ｐゴシック" panose="020B0600070205080204" pitchFamily="50" charset="-128"/>
            </a:endParaRPr>
          </a:p>
          <a:p>
            <a:r>
              <a:rPr kumimoji="1" lang="ja-JP" altLang="en-US" sz="2000" dirty="0">
                <a:latin typeface="ＭＳ Ｐゴシック" panose="020B0600070205080204" pitchFamily="50" charset="-128"/>
                <a:ea typeface="ＭＳ Ｐゴシック" panose="020B0600070205080204" pitchFamily="50" charset="-128"/>
              </a:rPr>
              <a:t>　今年の夏休みには、布施小学校・布施警察署と協力して、「夏休み生活安全教室」を開催</a:t>
            </a:r>
            <a:r>
              <a:rPr kumimoji="1" lang="ja-JP" altLang="en-US" sz="2000" dirty="0" smtClean="0">
                <a:latin typeface="ＭＳ Ｐゴシック" panose="020B0600070205080204" pitchFamily="50" charset="-128"/>
                <a:ea typeface="ＭＳ Ｐゴシック" panose="020B0600070205080204" pitchFamily="50" charset="-128"/>
              </a:rPr>
              <a:t>し子ども</a:t>
            </a:r>
            <a:r>
              <a:rPr kumimoji="1" lang="ja-JP" altLang="en-US" sz="2000" dirty="0">
                <a:latin typeface="ＭＳ Ｐゴシック" panose="020B0600070205080204" pitchFamily="50" charset="-128"/>
                <a:ea typeface="ＭＳ Ｐゴシック" panose="020B0600070205080204" pitchFamily="50" charset="-128"/>
              </a:rPr>
              <a:t>の安全を守っている。</a:t>
            </a:r>
            <a:endParaRPr lang="ja-JP" altLang="en-US" sz="2000" dirty="0">
              <a:latin typeface="Meiryo UI" panose="020B0604030504040204" pitchFamily="50" charset="-128"/>
              <a:ea typeface="Meiryo UI" panose="020B0604030504040204" pitchFamily="50" charset="-128"/>
            </a:endParaRPr>
          </a:p>
        </p:txBody>
      </p:sp>
      <p:pic>
        <p:nvPicPr>
          <p:cNvPr id="32" name="図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45" y="5292126"/>
            <a:ext cx="3610066" cy="2349408"/>
          </a:xfrm>
          <a:prstGeom prst="rect">
            <a:avLst/>
          </a:prstGeom>
        </p:spPr>
      </p:pic>
      <p:pic>
        <p:nvPicPr>
          <p:cNvPr id="33" name="図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098" y="5292125"/>
            <a:ext cx="3243412" cy="2144667"/>
          </a:xfrm>
          <a:prstGeom prst="rect">
            <a:avLst/>
          </a:prstGeom>
        </p:spPr>
      </p:pic>
      <p:pic>
        <p:nvPicPr>
          <p:cNvPr id="34" name="図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598" y="5292125"/>
            <a:ext cx="3942536" cy="2172912"/>
          </a:xfrm>
          <a:prstGeom prst="rect">
            <a:avLst/>
          </a:prstGeom>
        </p:spPr>
      </p:pic>
      <p:sp>
        <p:nvSpPr>
          <p:cNvPr id="35" name="正方形/長方形 34"/>
          <p:cNvSpPr/>
          <p:nvPr/>
        </p:nvSpPr>
        <p:spPr>
          <a:xfrm>
            <a:off x="7496510" y="7583463"/>
            <a:ext cx="3942536" cy="381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夏休み生活安全教室の様子</a:t>
            </a:r>
            <a:endParaRPr kumimoji="1" lang="ja-JP" altLang="en-US" dirty="0">
              <a:solidFill>
                <a:schemeClr val="tx2"/>
              </a:solidFill>
            </a:endParaRPr>
          </a:p>
        </p:txBody>
      </p:sp>
      <p:sp>
        <p:nvSpPr>
          <p:cNvPr id="36" name="正方形/長方形 35"/>
          <p:cNvSpPr/>
          <p:nvPr/>
        </p:nvSpPr>
        <p:spPr>
          <a:xfrm>
            <a:off x="4515664" y="7583463"/>
            <a:ext cx="2524103" cy="381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2"/>
                </a:solidFill>
              </a:rPr>
              <a:t>※</a:t>
            </a:r>
            <a:r>
              <a:rPr kumimoji="1" lang="ja-JP" altLang="en-US" dirty="0" smtClean="0">
                <a:solidFill>
                  <a:schemeClr val="tx2"/>
                </a:solidFill>
              </a:rPr>
              <a:t>　出発式の</a:t>
            </a:r>
            <a:r>
              <a:rPr kumimoji="1" lang="ja-JP" altLang="en-US" dirty="0">
                <a:solidFill>
                  <a:schemeClr val="tx2"/>
                </a:solidFill>
              </a:rPr>
              <a:t>様子</a:t>
            </a:r>
          </a:p>
        </p:txBody>
      </p:sp>
    </p:spTree>
    <p:extLst>
      <p:ext uri="{BB962C8B-B14F-4D97-AF65-F5344CB8AC3E}">
        <p14:creationId xmlns:p14="http://schemas.microsoft.com/office/powerpoint/2010/main" val="401924050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853</TotalTime>
  <Words>1007</Words>
  <Application>Microsoft Office PowerPoint</Application>
  <PresentationFormat>ユーザー設定</PresentationFormat>
  <Paragraphs>75</Paragraphs>
  <Slides>4</Slides>
  <Notes>0</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4</vt:i4>
      </vt:variant>
    </vt:vector>
  </HeadingPairs>
  <TitlesOfParts>
    <vt:vector size="17" baseType="lpstr">
      <vt:lpstr>HG丸ｺﾞｼｯｸM-PRO</vt:lpstr>
      <vt:lpstr>Meiryo UI</vt:lpstr>
      <vt:lpstr>ＭＳ Ｐゴシック</vt:lpstr>
      <vt:lpstr>ＭＳ 明朝</vt:lpstr>
      <vt:lpstr>游ゴシック</vt:lpstr>
      <vt:lpstr>游ゴシック Light</vt:lpstr>
      <vt:lpstr>Arial</vt:lpstr>
      <vt:lpstr>Calibri</vt:lpstr>
      <vt:lpstr>Calibri Light</vt:lpstr>
      <vt:lpstr>Century</vt:lpstr>
      <vt:lpstr>Times New Roman</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大峠　智照</dc:creator>
  <cp:lastModifiedBy>池田　秀史</cp:lastModifiedBy>
  <cp:revision>76</cp:revision>
  <cp:lastPrinted>2023-10-16T02:42:23Z</cp:lastPrinted>
  <dcterms:created xsi:type="dcterms:W3CDTF">2021-08-13T07:00:08Z</dcterms:created>
  <dcterms:modified xsi:type="dcterms:W3CDTF">2023-10-20T01:52:14Z</dcterms:modified>
</cp:coreProperties>
</file>