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7" autoAdjust="0"/>
    <p:restoredTop sz="96863" autoAdjust="0"/>
  </p:normalViewPr>
  <p:slideViewPr>
    <p:cSldViewPr>
      <p:cViewPr varScale="1">
        <p:scale>
          <a:sx n="67" d="100"/>
          <a:sy n="67" d="100"/>
        </p:scale>
        <p:origin x="154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51E45A4-0F83-49B5-A82F-66CC962C90C9}" type="datetimeFigureOut">
              <a:rPr kumimoji="1" lang="ja-JP" altLang="en-US" smtClean="0"/>
              <a:t>2021/5/25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46608FF-714C-4257-AE6B-D78104FB6232}" type="slidenum">
              <a:rPr kumimoji="1" lang="ja-JP" altLang="en-US" smtClean="0"/>
              <a:t>‹#›</a:t>
            </a:fld>
            <a:endParaRPr kumimoji="1" lang="ja-JP" altLang="en-US"/>
          </a:p>
        </p:txBody>
      </p:sp>
    </p:spTree>
    <p:extLst>
      <p:ext uri="{BB962C8B-B14F-4D97-AF65-F5344CB8AC3E}">
        <p14:creationId xmlns:p14="http://schemas.microsoft.com/office/powerpoint/2010/main" val="39069186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6608FF-714C-4257-AE6B-D78104FB6232}" type="slidenum">
              <a:rPr kumimoji="1" lang="ja-JP" altLang="en-US" smtClean="0"/>
              <a:t>1</a:t>
            </a:fld>
            <a:endParaRPr kumimoji="1" lang="ja-JP" altLang="en-US"/>
          </a:p>
        </p:txBody>
      </p:sp>
    </p:spTree>
    <p:extLst>
      <p:ext uri="{BB962C8B-B14F-4D97-AF65-F5344CB8AC3E}">
        <p14:creationId xmlns:p14="http://schemas.microsoft.com/office/powerpoint/2010/main" val="170919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6608FF-714C-4257-AE6B-D78104FB6232}" type="slidenum">
              <a:rPr kumimoji="1" lang="ja-JP" altLang="en-US" smtClean="0"/>
              <a:t>2</a:t>
            </a:fld>
            <a:endParaRPr kumimoji="1" lang="ja-JP" altLang="en-US"/>
          </a:p>
        </p:txBody>
      </p:sp>
    </p:spTree>
    <p:extLst>
      <p:ext uri="{BB962C8B-B14F-4D97-AF65-F5344CB8AC3E}">
        <p14:creationId xmlns:p14="http://schemas.microsoft.com/office/powerpoint/2010/main" val="234354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E221949-C4D8-4E32-BD84-0727B1C82025}" type="datetimeFigureOut">
              <a:rPr kumimoji="1" lang="ja-JP" altLang="en-US" smtClean="0"/>
              <a:t>2021/5/25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214456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E221949-C4D8-4E32-BD84-0727B1C82025}" type="datetimeFigureOut">
              <a:rPr kumimoji="1" lang="ja-JP" altLang="en-US" smtClean="0"/>
              <a:t>2021/5/25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101249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E221949-C4D8-4E32-BD84-0727B1C82025}" type="datetimeFigureOut">
              <a:rPr kumimoji="1" lang="ja-JP" altLang="en-US" smtClean="0"/>
              <a:t>2021/5/25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341006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E221949-C4D8-4E32-BD84-0727B1C82025}" type="datetimeFigureOut">
              <a:rPr kumimoji="1" lang="ja-JP" altLang="en-US" smtClean="0"/>
              <a:t>2021/5/25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324863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E221949-C4D8-4E32-BD84-0727B1C82025}" type="datetimeFigureOut">
              <a:rPr kumimoji="1" lang="ja-JP" altLang="en-US" smtClean="0"/>
              <a:t>2021/5/25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87825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221949-C4D8-4E32-BD84-0727B1C82025}" type="datetimeFigureOut">
              <a:rPr kumimoji="1" lang="ja-JP" altLang="en-US" smtClean="0"/>
              <a:t>2021/5/25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8190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E221949-C4D8-4E32-BD84-0727B1C82025}" type="datetimeFigureOut">
              <a:rPr kumimoji="1" lang="ja-JP" altLang="en-US" smtClean="0"/>
              <a:t>2021/5/25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174545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E221949-C4D8-4E32-BD84-0727B1C82025}" type="datetimeFigureOut">
              <a:rPr kumimoji="1" lang="ja-JP" altLang="en-US" smtClean="0"/>
              <a:t>2021/5/25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64825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221949-C4D8-4E32-BD84-0727B1C82025}" type="datetimeFigureOut">
              <a:rPr kumimoji="1" lang="ja-JP" altLang="en-US" smtClean="0"/>
              <a:t>2021/5/25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423991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E221949-C4D8-4E32-BD84-0727B1C82025}" type="datetimeFigureOut">
              <a:rPr kumimoji="1" lang="ja-JP" altLang="en-US" smtClean="0"/>
              <a:t>2021/5/25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98731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E221949-C4D8-4E32-BD84-0727B1C82025}" type="datetimeFigureOut">
              <a:rPr kumimoji="1" lang="ja-JP" altLang="en-US" smtClean="0"/>
              <a:t>2021/5/25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279452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21949-C4D8-4E32-BD84-0727B1C82025}" type="datetimeFigureOut">
              <a:rPr kumimoji="1" lang="ja-JP" altLang="en-US" smtClean="0"/>
              <a:t>2021/5/25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595642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2DD16DAC-A7F6-4BC8-8946-C09C433B2B54}"/>
              </a:ext>
            </a:extLst>
          </p:cNvPr>
          <p:cNvSpPr/>
          <p:nvPr/>
        </p:nvSpPr>
        <p:spPr>
          <a:xfrm>
            <a:off x="0" y="-27384"/>
            <a:ext cx="9144000" cy="523220"/>
          </a:xfrm>
          <a:prstGeom prst="rect">
            <a:avLst/>
          </a:prstGeom>
          <a:solidFill>
            <a:srgbClr val="0070C0"/>
          </a:solidFill>
        </p:spPr>
        <p:txBody>
          <a:bodyPr wrap="square">
            <a:spAutoFit/>
          </a:bodyPr>
          <a:lstStyle/>
          <a:p>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前回評価委員会の指摘事項</a:t>
            </a:r>
            <a:r>
              <a:rPr lang="ja-JP" altLang="en-US" sz="2800" b="1">
                <a:solidFill>
                  <a:schemeClr val="bg1"/>
                </a:solidFill>
                <a:latin typeface="Meiryo UI" panose="020B0604030504040204" pitchFamily="50" charset="-128"/>
                <a:ea typeface="Meiryo UI" panose="020B0604030504040204" pitchFamily="50" charset="-128"/>
                <a:cs typeface="Meiryo UI" panose="020B0604030504040204" pitchFamily="50" charset="-128"/>
              </a:rPr>
              <a:t>への対応状況</a:t>
            </a:r>
            <a:endPar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700F3772-4D87-4C47-9FFE-AF8837E56786}"/>
              </a:ext>
            </a:extLst>
          </p:cNvPr>
          <p:cNvSpPr txBox="1"/>
          <p:nvPr/>
        </p:nvSpPr>
        <p:spPr>
          <a:xfrm>
            <a:off x="8011223" y="-3933"/>
            <a:ext cx="1132777" cy="380480"/>
          </a:xfrm>
          <a:prstGeom prst="rect">
            <a:avLst/>
          </a:prstGeom>
          <a:solidFill>
            <a:schemeClr val="bg1"/>
          </a:solidFill>
          <a:ln w="9525">
            <a:solidFill>
              <a:schemeClr val="tx1"/>
            </a:solidFill>
          </a:ln>
        </p:spPr>
        <p:txBody>
          <a:bodyPr wrap="square" lIns="36000" tIns="36000" rIns="36000" bIns="36000" rtlCol="0" anchor="ctr">
            <a:spAutoFit/>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資料１</a:t>
            </a:r>
          </a:p>
        </p:txBody>
      </p:sp>
      <p:sp>
        <p:nvSpPr>
          <p:cNvPr id="5" name="二等辺三角形 4"/>
          <p:cNvSpPr/>
          <p:nvPr/>
        </p:nvSpPr>
        <p:spPr>
          <a:xfrm rot="10800000">
            <a:off x="3006503" y="4509119"/>
            <a:ext cx="3064822"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3" name="正方形/長方形 52"/>
          <p:cNvSpPr/>
          <p:nvPr/>
        </p:nvSpPr>
        <p:spPr>
          <a:xfrm>
            <a:off x="283731" y="1272049"/>
            <a:ext cx="8761621" cy="1220847"/>
          </a:xfrm>
          <a:prstGeom prst="rect">
            <a:avLst/>
          </a:prstGeom>
        </p:spPr>
        <p:txBody>
          <a:bodyPr wrap="square">
            <a:spAutoFit/>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○施設の設置目的及び管理運営方針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・利用台数及び回転率の向上に努めていると認められるが、全駐車場で目標値に達していない。しかし</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な</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がら、これは新型コロナウイルス感染症による影響が大きいと考えられる。感染状況を注視しつつ、社会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情勢に応じて、引き続き利用台数及び回転率の向上に努められたい。</a:t>
            </a:r>
          </a:p>
        </p:txBody>
      </p:sp>
      <p:sp>
        <p:nvSpPr>
          <p:cNvPr id="54" name="テキスト ボックス 53"/>
          <p:cNvSpPr txBox="1"/>
          <p:nvPr/>
        </p:nvSpPr>
        <p:spPr>
          <a:xfrm>
            <a:off x="16339" y="753294"/>
            <a:ext cx="3800523" cy="369332"/>
          </a:xfrm>
          <a:prstGeom prst="rect">
            <a:avLst/>
          </a:prstGeom>
          <a:noFill/>
          <a:ln w="15875">
            <a:noFill/>
          </a:ln>
        </p:spPr>
        <p:txBody>
          <a:bodyPr wrap="square" rtlCol="0">
            <a:spAutoFit/>
          </a:bodyPr>
          <a:lstStyle/>
          <a:p>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評価委員の指摘・提言</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5" name="正方形/長方形 54"/>
          <p:cNvSpPr/>
          <p:nvPr/>
        </p:nvSpPr>
        <p:spPr>
          <a:xfrm>
            <a:off x="283731" y="2712209"/>
            <a:ext cx="8568952" cy="1220847"/>
          </a:xfrm>
          <a:prstGeom prst="rect">
            <a:avLst/>
          </a:prstGeom>
        </p:spPr>
        <p:txBody>
          <a:bodyPr wrap="square">
            <a:spAutoFit/>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○収支計画の内容、適格性及び実現の程度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・収入の向上に努めていると認められるが、全駐車場で目標値に達していない。しかしながら、これは新</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型コロナウイルス感染症による影響が大きいと考えられる。感染状況を注視しつつ、社会情勢に応じて、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引き続き収入の向上に努められたい。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32476" y="669796"/>
            <a:ext cx="9012876" cy="3570181"/>
          </a:xfrm>
          <a:prstGeom prst="roundRect">
            <a:avLst>
              <a:gd name="adj" fmla="val 7080"/>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7" name="角丸四角形 56"/>
          <p:cNvSpPr/>
          <p:nvPr/>
        </p:nvSpPr>
        <p:spPr>
          <a:xfrm>
            <a:off x="47797" y="5076666"/>
            <a:ext cx="8997555" cy="1296144"/>
          </a:xfrm>
          <a:prstGeom prst="roundRect">
            <a:avLst>
              <a:gd name="adj" fmla="val 8334"/>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8" name="テキスト ボックス 57"/>
          <p:cNvSpPr txBox="1"/>
          <p:nvPr/>
        </p:nvSpPr>
        <p:spPr>
          <a:xfrm>
            <a:off x="59764" y="5261485"/>
            <a:ext cx="1508436" cy="369332"/>
          </a:xfrm>
          <a:prstGeom prst="rect">
            <a:avLst/>
          </a:prstGeom>
          <a:noFill/>
          <a:ln w="15875">
            <a:noFill/>
          </a:ln>
        </p:spPr>
        <p:txBody>
          <a:bodyPr wrap="square" rtlCol="0">
            <a:spAutoFit/>
          </a:bodyPr>
          <a:lstStyle/>
          <a:p>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対応方針</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9" name="正方形/長方形 58"/>
          <p:cNvSpPr/>
          <p:nvPr/>
        </p:nvSpPr>
        <p:spPr>
          <a:xfrm>
            <a:off x="152442" y="5724738"/>
            <a:ext cx="8740038" cy="656590"/>
          </a:xfrm>
          <a:prstGeom prst="rect">
            <a:avLst/>
          </a:prstGeom>
        </p:spPr>
        <p:txBody>
          <a:bodyPr wrap="square">
            <a:spAutoFit/>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○感染状況を注視しつつ、利用台数向上や収入向上に関するこれまでの取組みを引き続き実施する。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156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2DD16DAC-A7F6-4BC8-8946-C09C433B2B54}"/>
              </a:ext>
            </a:extLst>
          </p:cNvPr>
          <p:cNvSpPr/>
          <p:nvPr/>
        </p:nvSpPr>
        <p:spPr>
          <a:xfrm>
            <a:off x="0" y="-27384"/>
            <a:ext cx="9144000" cy="523220"/>
          </a:xfrm>
          <a:prstGeom prst="rect">
            <a:avLst/>
          </a:prstGeom>
          <a:solidFill>
            <a:srgbClr val="0070C0"/>
          </a:solidFill>
        </p:spPr>
        <p:txBody>
          <a:bodyPr wrap="square">
            <a:spAutoFit/>
          </a:bodyPr>
          <a:lstStyle/>
          <a:p>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前回評価委員会のご意見への対応状況</a:t>
            </a:r>
          </a:p>
        </p:txBody>
      </p:sp>
      <p:sp>
        <p:nvSpPr>
          <p:cNvPr id="31" name="テキスト ボックス 30">
            <a:extLst>
              <a:ext uri="{FF2B5EF4-FFF2-40B4-BE49-F238E27FC236}">
                <a16:creationId xmlns:a16="http://schemas.microsoft.com/office/drawing/2014/main" id="{B1654A93-9502-4C9F-935E-2C0A4D036A68}"/>
              </a:ext>
            </a:extLst>
          </p:cNvPr>
          <p:cNvSpPr txBox="1"/>
          <p:nvPr/>
        </p:nvSpPr>
        <p:spPr>
          <a:xfrm>
            <a:off x="3934881" y="881425"/>
            <a:ext cx="2674130" cy="1323439"/>
          </a:xfrm>
          <a:prstGeom prst="rect">
            <a:avLst/>
          </a:prstGeom>
          <a:noFill/>
        </p:spPr>
        <p:txBody>
          <a:bodyPr wrap="none" rtlCol="0">
            <a:spAutoFit/>
          </a:bodyPr>
          <a:lstStyle/>
          <a:p>
            <a:r>
              <a:rPr kumimoji="1" lang="ja-JP" altLang="en-US" sz="1600" b="1" dirty="0" smtClean="0">
                <a:solidFill>
                  <a:srgbClr val="FF0000"/>
                </a:solidFill>
                <a:latin typeface="Meiryo UI" panose="020B0604030504040204" pitchFamily="50" charset="-128"/>
                <a:ea typeface="Meiryo UI" panose="020B0604030504040204" pitchFamily="50" charset="-128"/>
              </a:rPr>
              <a:t>○</a:t>
            </a:r>
            <a:r>
              <a:rPr lang="en-US" altLang="ja-JP" sz="1600" b="1" dirty="0">
                <a:solidFill>
                  <a:srgbClr val="FF0000"/>
                </a:solidFill>
                <a:latin typeface="Meiryo UI" panose="020B0604030504040204" pitchFamily="50" charset="-128"/>
                <a:ea typeface="Meiryo UI" panose="020B0604030504040204" pitchFamily="50" charset="-128"/>
              </a:rPr>
              <a:t>2</a:t>
            </a:r>
            <a:r>
              <a:rPr lang="ja-JP" altLang="en-US" sz="1600" b="1" dirty="0" smtClean="0">
                <a:solidFill>
                  <a:srgbClr val="FF0000"/>
                </a:solidFill>
                <a:latin typeface="Meiryo UI" panose="020B0604030504040204" pitchFamily="50" charset="-128"/>
                <a:ea typeface="Meiryo UI" panose="020B0604030504040204" pitchFamily="50" charset="-128"/>
              </a:rPr>
              <a:t>階やスロープ部の特</a:t>
            </a:r>
            <a:r>
              <a:rPr kumimoji="1" lang="ja-JP" altLang="en-US" sz="1600" b="1" dirty="0" smtClean="0">
                <a:solidFill>
                  <a:srgbClr val="FF0000"/>
                </a:solidFill>
                <a:latin typeface="Meiryo UI" panose="020B0604030504040204" pitchFamily="50" charset="-128"/>
                <a:ea typeface="Meiryo UI" panose="020B0604030504040204" pitchFamily="50" charset="-128"/>
              </a:rPr>
              <a:t>に</a:t>
            </a:r>
            <a:endParaRPr kumimoji="1" lang="en-US" altLang="ja-JP" sz="1600" b="1" dirty="0" smtClean="0">
              <a:solidFill>
                <a:srgbClr val="FF0000"/>
              </a:solidFill>
              <a:latin typeface="Meiryo UI" panose="020B0604030504040204" pitchFamily="50" charset="-128"/>
              <a:ea typeface="Meiryo UI" panose="020B0604030504040204" pitchFamily="50" charset="-128"/>
            </a:endParaRPr>
          </a:p>
          <a:p>
            <a:r>
              <a:rPr lang="ja-JP" altLang="en-US" sz="1600" b="1" dirty="0">
                <a:solidFill>
                  <a:srgbClr val="FF0000"/>
                </a:solidFill>
                <a:latin typeface="Meiryo UI" panose="020B0604030504040204" pitchFamily="50" charset="-128"/>
                <a:ea typeface="Meiryo UI" panose="020B0604030504040204" pitchFamily="50" charset="-128"/>
              </a:rPr>
              <a:t>　</a:t>
            </a:r>
            <a:r>
              <a:rPr lang="ja-JP" altLang="en-US" sz="1600" b="1" dirty="0" smtClean="0">
                <a:solidFill>
                  <a:srgbClr val="FF0000"/>
                </a:solidFill>
                <a:latin typeface="Meiryo UI" panose="020B0604030504040204" pitchFamily="50" charset="-128"/>
                <a:ea typeface="Meiryo UI" panose="020B0604030504040204" pitchFamily="50" charset="-128"/>
              </a:rPr>
              <a:t> </a:t>
            </a:r>
            <a:r>
              <a:rPr kumimoji="1" lang="ja-JP" altLang="en-US" sz="1600" b="1" dirty="0" smtClean="0">
                <a:solidFill>
                  <a:srgbClr val="FF0000"/>
                </a:solidFill>
                <a:latin typeface="Meiryo UI" panose="020B0604030504040204" pitchFamily="50" charset="-128"/>
                <a:ea typeface="Meiryo UI" panose="020B0604030504040204" pitchFamily="50" charset="-128"/>
              </a:rPr>
              <a:t>舗装</a:t>
            </a:r>
            <a:r>
              <a:rPr kumimoji="1" lang="ja-JP" altLang="en-US" sz="1600" b="1" dirty="0">
                <a:solidFill>
                  <a:srgbClr val="FF0000"/>
                </a:solidFill>
                <a:latin typeface="Meiryo UI" panose="020B0604030504040204" pitchFamily="50" charset="-128"/>
                <a:ea typeface="Meiryo UI" panose="020B0604030504040204" pitchFamily="50" charset="-128"/>
              </a:rPr>
              <a:t>が劣化して</a:t>
            </a:r>
            <a:r>
              <a:rPr kumimoji="1" lang="ja-JP" altLang="en-US" sz="1600" b="1" dirty="0" smtClean="0">
                <a:solidFill>
                  <a:srgbClr val="FF0000"/>
                </a:solidFill>
                <a:latin typeface="Meiryo UI" panose="020B0604030504040204" pitchFamily="50" charset="-128"/>
                <a:ea typeface="Meiryo UI" panose="020B0604030504040204" pitchFamily="50" charset="-128"/>
              </a:rPr>
              <a:t>いる箇所</a:t>
            </a:r>
            <a:endParaRPr kumimoji="1" lang="en-US" altLang="ja-JP" sz="1600" b="1" dirty="0" smtClean="0">
              <a:solidFill>
                <a:srgbClr val="FF0000"/>
              </a:solidFill>
              <a:latin typeface="Meiryo UI" panose="020B0604030504040204" pitchFamily="50" charset="-128"/>
              <a:ea typeface="Meiryo UI" panose="020B0604030504040204" pitchFamily="50" charset="-128"/>
            </a:endParaRPr>
          </a:p>
          <a:p>
            <a:r>
              <a:rPr lang="en-US" altLang="ja-JP" sz="1600" b="1" dirty="0">
                <a:solidFill>
                  <a:srgbClr val="FF0000"/>
                </a:solidFill>
                <a:latin typeface="Meiryo UI" panose="020B0604030504040204" pitchFamily="50" charset="-128"/>
                <a:ea typeface="Meiryo UI" panose="020B0604030504040204" pitchFamily="50" charset="-128"/>
              </a:rPr>
              <a:t> </a:t>
            </a:r>
            <a:r>
              <a:rPr lang="en-US" altLang="ja-JP" sz="1600" b="1" dirty="0" smtClean="0">
                <a:solidFill>
                  <a:srgbClr val="FF0000"/>
                </a:solidFill>
                <a:latin typeface="Meiryo UI" panose="020B0604030504040204" pitchFamily="50" charset="-128"/>
                <a:ea typeface="Meiryo UI" panose="020B0604030504040204" pitchFamily="50" charset="-128"/>
              </a:rPr>
              <a:t>  </a:t>
            </a:r>
            <a:r>
              <a:rPr kumimoji="1" lang="ja-JP" altLang="en-US" sz="1600" b="1" dirty="0" smtClean="0">
                <a:solidFill>
                  <a:srgbClr val="FF0000"/>
                </a:solidFill>
                <a:latin typeface="Meiryo UI" panose="020B0604030504040204" pitchFamily="50" charset="-128"/>
                <a:ea typeface="Meiryo UI" panose="020B0604030504040204" pitchFamily="50" charset="-128"/>
              </a:rPr>
              <a:t>について</a:t>
            </a:r>
            <a:r>
              <a:rPr kumimoji="1" lang="ja-JP" altLang="en-US" sz="1600" b="1" dirty="0" smtClean="0">
                <a:solidFill>
                  <a:srgbClr val="FF0000"/>
                </a:solidFill>
                <a:latin typeface="Meiryo UI" panose="020B0604030504040204" pitchFamily="50" charset="-128"/>
                <a:ea typeface="Meiryo UI" panose="020B0604030504040204" pitchFamily="50" charset="-128"/>
              </a:rPr>
              <a:t>補修</a:t>
            </a:r>
            <a:r>
              <a:rPr kumimoji="1" lang="ja-JP" altLang="en-US" sz="1600" b="1" dirty="0" smtClean="0">
                <a:solidFill>
                  <a:srgbClr val="FF0000"/>
                </a:solidFill>
                <a:latin typeface="Meiryo UI" panose="020B0604030504040204" pitchFamily="50" charset="-128"/>
                <a:ea typeface="Meiryo UI" panose="020B0604030504040204" pitchFamily="50" charset="-128"/>
              </a:rPr>
              <a:t>を検討</a:t>
            </a:r>
            <a:r>
              <a:rPr kumimoji="1" lang="ja-JP" altLang="en-US" sz="1600" b="1" dirty="0">
                <a:solidFill>
                  <a:srgbClr val="FF0000"/>
                </a:solidFill>
                <a:latin typeface="Meiryo UI" panose="020B0604030504040204" pitchFamily="50" charset="-128"/>
                <a:ea typeface="Meiryo UI" panose="020B0604030504040204" pitchFamily="50" charset="-128"/>
              </a:rPr>
              <a:t>（府）</a:t>
            </a:r>
            <a:endParaRPr kumimoji="1" lang="en-US" altLang="ja-JP" sz="1600" b="1" dirty="0">
              <a:solidFill>
                <a:srgbClr val="FF0000"/>
              </a:solidFill>
              <a:latin typeface="Meiryo UI" panose="020B0604030504040204" pitchFamily="50" charset="-128"/>
              <a:ea typeface="Meiryo UI" panose="020B0604030504040204" pitchFamily="50" charset="-128"/>
            </a:endParaRPr>
          </a:p>
          <a:p>
            <a:endParaRPr kumimoji="1" lang="en-US" altLang="ja-JP" sz="1600" b="1" dirty="0">
              <a:solidFill>
                <a:srgbClr val="FF0000"/>
              </a:solidFill>
              <a:latin typeface="Meiryo UI" panose="020B0604030504040204" pitchFamily="50" charset="-128"/>
              <a:ea typeface="Meiryo UI" panose="020B0604030504040204" pitchFamily="50" charset="-128"/>
            </a:endParaRPr>
          </a:p>
          <a:p>
            <a:r>
              <a:rPr lang="ja-JP" altLang="en-US" sz="1600" b="1" dirty="0">
                <a:solidFill>
                  <a:srgbClr val="FF0000"/>
                </a:solidFill>
                <a:latin typeface="Meiryo UI" panose="020B0604030504040204" pitchFamily="50" charset="-128"/>
                <a:ea typeface="Meiryo UI" panose="020B0604030504040204" pitchFamily="50" charset="-128"/>
              </a:rPr>
              <a:t>○指定管理者により、対応済</a:t>
            </a:r>
            <a:endParaRPr kumimoji="1" lang="en-US" altLang="ja-JP" sz="1600" b="1" dirty="0">
              <a:solidFill>
                <a:srgbClr val="FF0000"/>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27D19C9E-B04D-44C7-9246-4441F527A238}"/>
              </a:ext>
            </a:extLst>
          </p:cNvPr>
          <p:cNvSpPr txBox="1"/>
          <p:nvPr/>
        </p:nvSpPr>
        <p:spPr>
          <a:xfrm>
            <a:off x="134910" y="620688"/>
            <a:ext cx="1620957" cy="338553"/>
          </a:xfrm>
          <a:prstGeom prst="rect">
            <a:avLst/>
          </a:prstGeom>
          <a:solidFill>
            <a:schemeClr val="tx2">
              <a:lumMod val="20000"/>
              <a:lumOff val="80000"/>
            </a:schemeClr>
          </a:solidFill>
          <a:ln>
            <a:solidFill>
              <a:schemeClr val="tx1"/>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江坂立体駐車場</a:t>
            </a:r>
            <a:endParaRPr lang="en-US" altLang="ja-JP" sz="16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15D80E5C-4693-4DB6-86F2-0C20E0961748}"/>
              </a:ext>
            </a:extLst>
          </p:cNvPr>
          <p:cNvSpPr txBox="1"/>
          <p:nvPr/>
        </p:nvSpPr>
        <p:spPr>
          <a:xfrm>
            <a:off x="71444" y="1092807"/>
            <a:ext cx="337540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・舗装及び路面標示が劣化している。</a:t>
            </a:r>
            <a:endParaRPr lang="en-US" altLang="ja-JP" sz="1600" dirty="0">
              <a:latin typeface="Meiryo UI" panose="020B0604030504040204" pitchFamily="50" charset="-128"/>
              <a:ea typeface="Meiryo UI" panose="020B0604030504040204" pitchFamily="50" charset="-128"/>
            </a:endParaRPr>
          </a:p>
        </p:txBody>
      </p:sp>
      <p:sp>
        <p:nvSpPr>
          <p:cNvPr id="34" name="矢印: 右 43">
            <a:extLst>
              <a:ext uri="{FF2B5EF4-FFF2-40B4-BE49-F238E27FC236}">
                <a16:creationId xmlns:a16="http://schemas.microsoft.com/office/drawing/2014/main" id="{5A45BBFA-F362-4EB1-B2E8-1B7124BDF1AC}"/>
              </a:ext>
            </a:extLst>
          </p:cNvPr>
          <p:cNvSpPr/>
          <p:nvPr/>
        </p:nvSpPr>
        <p:spPr>
          <a:xfrm>
            <a:off x="3365173" y="1296940"/>
            <a:ext cx="468811" cy="321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nvGrpSpPr>
          <p:cNvPr id="35" name="グループ化 34">
            <a:extLst>
              <a:ext uri="{FF2B5EF4-FFF2-40B4-BE49-F238E27FC236}">
                <a16:creationId xmlns:a16="http://schemas.microsoft.com/office/drawing/2014/main" id="{A1E45CF6-8802-4DB5-9C6F-7ED61DA674F8}"/>
              </a:ext>
            </a:extLst>
          </p:cNvPr>
          <p:cNvGrpSpPr/>
          <p:nvPr/>
        </p:nvGrpSpPr>
        <p:grpSpPr>
          <a:xfrm>
            <a:off x="58047" y="2412176"/>
            <a:ext cx="6525350" cy="1016824"/>
            <a:chOff x="2743898" y="5119744"/>
            <a:chExt cx="6525350" cy="974846"/>
          </a:xfrm>
        </p:grpSpPr>
        <p:sp>
          <p:nvSpPr>
            <p:cNvPr id="36" name="テキスト ボックス 35">
              <a:extLst>
                <a:ext uri="{FF2B5EF4-FFF2-40B4-BE49-F238E27FC236}">
                  <a16:creationId xmlns:a16="http://schemas.microsoft.com/office/drawing/2014/main" id="{B1654A93-9502-4C9F-935E-2C0A4D036A68}"/>
                </a:ext>
              </a:extLst>
            </p:cNvPr>
            <p:cNvSpPr txBox="1"/>
            <p:nvPr/>
          </p:nvSpPr>
          <p:spPr>
            <a:xfrm>
              <a:off x="6622370" y="5613962"/>
              <a:ext cx="2646878" cy="324578"/>
            </a:xfrm>
            <a:prstGeom prst="rect">
              <a:avLst/>
            </a:prstGeom>
            <a:noFill/>
          </p:spPr>
          <p:txBody>
            <a:bodyPr wrap="none" rtlCol="0">
              <a:spAutoFit/>
            </a:bodyPr>
            <a:lstStyle/>
            <a:p>
              <a:r>
                <a:rPr lang="ja-JP" altLang="en-US" sz="1600" b="1" dirty="0">
                  <a:solidFill>
                    <a:srgbClr val="FF0000"/>
                  </a:solidFill>
                  <a:latin typeface="Meiryo UI" panose="020B0604030504040204" pitchFamily="50" charset="-128"/>
                  <a:ea typeface="Meiryo UI" panose="020B0604030504040204" pitchFamily="50" charset="-128"/>
                </a:rPr>
                <a:t>○指定管理者により、対応済</a:t>
              </a:r>
              <a:endParaRPr lang="en-US" altLang="ja-JP" sz="1600" b="1" dirty="0">
                <a:solidFill>
                  <a:srgbClr val="FF0000"/>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27D19C9E-B04D-44C7-9246-4441F527A238}"/>
                </a:ext>
              </a:extLst>
            </p:cNvPr>
            <p:cNvSpPr txBox="1"/>
            <p:nvPr/>
          </p:nvSpPr>
          <p:spPr>
            <a:xfrm>
              <a:off x="2820760" y="5119744"/>
              <a:ext cx="1826141" cy="324578"/>
            </a:xfrm>
            <a:prstGeom prst="rect">
              <a:avLst/>
            </a:prstGeom>
            <a:solidFill>
              <a:schemeClr val="tx2">
                <a:lumMod val="20000"/>
                <a:lumOff val="80000"/>
              </a:schemeClr>
            </a:solidFill>
            <a:ln>
              <a:solidFill>
                <a:schemeClr val="tx1"/>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新石切立体駐車場</a:t>
              </a:r>
              <a:endParaRPr lang="en-US" altLang="ja-JP"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15D80E5C-4693-4DB6-86F2-0C20E0961748}"/>
                </a:ext>
              </a:extLst>
            </p:cNvPr>
            <p:cNvSpPr txBox="1"/>
            <p:nvPr/>
          </p:nvSpPr>
          <p:spPr>
            <a:xfrm>
              <a:off x="2743898" y="5533956"/>
              <a:ext cx="3388518" cy="56063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・消火器の使用方法表示が劣化して</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おり、読めなくなっている。</a:t>
              </a:r>
              <a:endParaRPr lang="en-US" altLang="ja-JP" sz="1600" dirty="0">
                <a:latin typeface="Meiryo UI" panose="020B0604030504040204" pitchFamily="50" charset="-128"/>
                <a:ea typeface="Meiryo UI" panose="020B0604030504040204" pitchFamily="50" charset="-128"/>
              </a:endParaRPr>
            </a:p>
          </p:txBody>
        </p:sp>
        <p:sp>
          <p:nvSpPr>
            <p:cNvPr id="39" name="矢印: 右 43">
              <a:extLst>
                <a:ext uri="{FF2B5EF4-FFF2-40B4-BE49-F238E27FC236}">
                  <a16:creationId xmlns:a16="http://schemas.microsoft.com/office/drawing/2014/main" id="{5A45BBFA-F362-4EB1-B2E8-1B7124BDF1AC}"/>
                </a:ext>
              </a:extLst>
            </p:cNvPr>
            <p:cNvSpPr/>
            <p:nvPr/>
          </p:nvSpPr>
          <p:spPr>
            <a:xfrm>
              <a:off x="6064133" y="5633657"/>
              <a:ext cx="468811"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grpSp>
        <p:nvGrpSpPr>
          <p:cNvPr id="40" name="グループ化 39">
            <a:extLst>
              <a:ext uri="{FF2B5EF4-FFF2-40B4-BE49-F238E27FC236}">
                <a16:creationId xmlns:a16="http://schemas.microsoft.com/office/drawing/2014/main" id="{A1E45CF6-8802-4DB5-9C6F-7ED61DA674F8}"/>
              </a:ext>
            </a:extLst>
          </p:cNvPr>
          <p:cNvGrpSpPr/>
          <p:nvPr/>
        </p:nvGrpSpPr>
        <p:grpSpPr>
          <a:xfrm>
            <a:off x="71156" y="3666509"/>
            <a:ext cx="6510603" cy="1253173"/>
            <a:chOff x="2743897" y="5178759"/>
            <a:chExt cx="6510603" cy="1201437"/>
          </a:xfrm>
        </p:grpSpPr>
        <p:sp>
          <p:nvSpPr>
            <p:cNvPr id="45" name="テキスト ボックス 44">
              <a:extLst>
                <a:ext uri="{FF2B5EF4-FFF2-40B4-BE49-F238E27FC236}">
                  <a16:creationId xmlns:a16="http://schemas.microsoft.com/office/drawing/2014/main" id="{B1654A93-9502-4C9F-935E-2C0A4D036A68}"/>
                </a:ext>
              </a:extLst>
            </p:cNvPr>
            <p:cNvSpPr txBox="1"/>
            <p:nvPr/>
          </p:nvSpPr>
          <p:spPr>
            <a:xfrm>
              <a:off x="6607622" y="5712668"/>
              <a:ext cx="2646878" cy="324577"/>
            </a:xfrm>
            <a:prstGeom prst="rect">
              <a:avLst/>
            </a:prstGeom>
            <a:noFill/>
          </p:spPr>
          <p:txBody>
            <a:bodyPr wrap="none" rtlCol="0">
              <a:spAutoFit/>
            </a:bodyPr>
            <a:lstStyle/>
            <a:p>
              <a:r>
                <a:rPr lang="ja-JP" altLang="en-US" sz="1600" b="1" dirty="0">
                  <a:solidFill>
                    <a:srgbClr val="FF0000"/>
                  </a:solidFill>
                  <a:latin typeface="Meiryo UI" panose="020B0604030504040204" pitchFamily="50" charset="-128"/>
                  <a:ea typeface="Meiryo UI" panose="020B0604030504040204" pitchFamily="50" charset="-128"/>
                </a:rPr>
                <a:t>○指定管理者により、</a:t>
              </a:r>
              <a:r>
                <a:rPr lang="ja-JP" altLang="en-US" sz="1600" b="1" dirty="0" smtClean="0">
                  <a:solidFill>
                    <a:srgbClr val="FF0000"/>
                  </a:solidFill>
                  <a:latin typeface="Meiryo UI" panose="020B0604030504040204" pitchFamily="50" charset="-128"/>
                  <a:ea typeface="Meiryo UI" panose="020B0604030504040204" pitchFamily="50" charset="-128"/>
                </a:rPr>
                <a:t>対応済</a:t>
              </a:r>
              <a:endParaRPr lang="en-US" altLang="ja-JP" sz="1600" b="1" dirty="0">
                <a:solidFill>
                  <a:srgbClr val="FF0000"/>
                </a:solidFill>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27D19C9E-B04D-44C7-9246-4441F527A238}"/>
                </a:ext>
              </a:extLst>
            </p:cNvPr>
            <p:cNvSpPr txBox="1"/>
            <p:nvPr/>
          </p:nvSpPr>
          <p:spPr>
            <a:xfrm>
              <a:off x="2820760" y="5178759"/>
              <a:ext cx="1620957" cy="324577"/>
            </a:xfrm>
            <a:prstGeom prst="rect">
              <a:avLst/>
            </a:prstGeom>
            <a:solidFill>
              <a:schemeClr val="tx2">
                <a:lumMod val="20000"/>
                <a:lumOff val="80000"/>
              </a:schemeClr>
            </a:solidFill>
            <a:ln>
              <a:solidFill>
                <a:schemeClr val="tx1"/>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茨木地下駐車場</a:t>
              </a:r>
              <a:endParaRPr lang="en-US" altLang="ja-JP" sz="1600" dirty="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15D80E5C-4693-4DB6-86F2-0C20E0961748}"/>
                </a:ext>
              </a:extLst>
            </p:cNvPr>
            <p:cNvSpPr txBox="1"/>
            <p:nvPr/>
          </p:nvSpPr>
          <p:spPr>
            <a:xfrm>
              <a:off x="2743897" y="5594640"/>
              <a:ext cx="3200911" cy="560633"/>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・トイレの個室が年末からしばらく</a:t>
              </a:r>
              <a:r>
                <a:rPr lang="ja-JP" altLang="en-US" sz="1600" dirty="0" smtClean="0">
                  <a:latin typeface="Meiryo UI" panose="020B0604030504040204" pitchFamily="50" charset="-128"/>
                  <a:ea typeface="Meiryo UI" panose="020B0604030504040204" pitchFamily="50" charset="-128"/>
                </a:rPr>
                <a:t>故障</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中</a:t>
              </a:r>
              <a:r>
                <a:rPr lang="ja-JP" altLang="en-US" sz="1600" dirty="0">
                  <a:latin typeface="Meiryo UI" panose="020B0604030504040204" pitchFamily="50" charset="-128"/>
                  <a:ea typeface="Meiryo UI" panose="020B0604030504040204" pitchFamily="50" charset="-128"/>
                </a:rPr>
                <a:t>となっている</a:t>
              </a:r>
              <a:r>
                <a:rPr lang="ja-JP" altLang="en-US"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48" name="矢印: 右 43">
              <a:extLst>
                <a:ext uri="{FF2B5EF4-FFF2-40B4-BE49-F238E27FC236}">
                  <a16:creationId xmlns:a16="http://schemas.microsoft.com/office/drawing/2014/main" id="{5A45BBFA-F362-4EB1-B2E8-1B7124BDF1AC}"/>
                </a:ext>
              </a:extLst>
            </p:cNvPr>
            <p:cNvSpPr/>
            <p:nvPr/>
          </p:nvSpPr>
          <p:spPr>
            <a:xfrm>
              <a:off x="6051023" y="6072419"/>
              <a:ext cx="468811"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sp>
        <p:nvSpPr>
          <p:cNvPr id="2" name="正方形/長方形 1"/>
          <p:cNvSpPr/>
          <p:nvPr/>
        </p:nvSpPr>
        <p:spPr>
          <a:xfrm>
            <a:off x="58047" y="1866310"/>
            <a:ext cx="3388518"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・消火器の格納庫の取手が開きにくい。</a:t>
            </a:r>
            <a:endParaRPr lang="en-US" altLang="ja-JP" sz="1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34400EFD-0F7B-49A4-A7CA-91D08A3FF448}"/>
              </a:ext>
            </a:extLst>
          </p:cNvPr>
          <p:cNvPicPr>
            <a:picLocks noChangeAspect="1"/>
          </p:cNvPicPr>
          <p:nvPr/>
        </p:nvPicPr>
        <p:blipFill>
          <a:blip r:embed="rId3"/>
          <a:stretch>
            <a:fillRect/>
          </a:stretch>
        </p:blipFill>
        <p:spPr>
          <a:xfrm>
            <a:off x="6716333" y="2660719"/>
            <a:ext cx="2137689" cy="1200329"/>
          </a:xfrm>
          <a:prstGeom prst="rect">
            <a:avLst/>
          </a:prstGeom>
        </p:spPr>
      </p:pic>
      <p:pic>
        <p:nvPicPr>
          <p:cNvPr id="4" name="図 3">
            <a:extLst>
              <a:ext uri="{FF2B5EF4-FFF2-40B4-BE49-F238E27FC236}">
                <a16:creationId xmlns:a16="http://schemas.microsoft.com/office/drawing/2014/main" id="{AB0AB9B1-2919-4ED9-BB58-AEB1EC47DD17}"/>
              </a:ext>
            </a:extLst>
          </p:cNvPr>
          <p:cNvPicPr>
            <a:picLocks noChangeAspect="1"/>
          </p:cNvPicPr>
          <p:nvPr/>
        </p:nvPicPr>
        <p:blipFill rotWithShape="1">
          <a:blip r:embed="rId4"/>
          <a:srcRect l="5078" t="21647" r="5394" b="3963"/>
          <a:stretch/>
        </p:blipFill>
        <p:spPr>
          <a:xfrm>
            <a:off x="3851920" y="5542672"/>
            <a:ext cx="2016224" cy="1256525"/>
          </a:xfrm>
          <a:prstGeom prst="rect">
            <a:avLst/>
          </a:prstGeom>
        </p:spPr>
      </p:pic>
      <p:pic>
        <p:nvPicPr>
          <p:cNvPr id="5" name="図 4">
            <a:extLst>
              <a:ext uri="{FF2B5EF4-FFF2-40B4-BE49-F238E27FC236}">
                <a16:creationId xmlns:a16="http://schemas.microsoft.com/office/drawing/2014/main" id="{F92DA749-9681-467F-86AA-3546A5608FF6}"/>
              </a:ext>
            </a:extLst>
          </p:cNvPr>
          <p:cNvPicPr>
            <a:picLocks noChangeAspect="1"/>
          </p:cNvPicPr>
          <p:nvPr/>
        </p:nvPicPr>
        <p:blipFill rotWithShape="1">
          <a:blip r:embed="rId5"/>
          <a:srcRect t="24721"/>
          <a:stretch/>
        </p:blipFill>
        <p:spPr>
          <a:xfrm>
            <a:off x="6724218" y="5613047"/>
            <a:ext cx="2126000" cy="1200329"/>
          </a:xfrm>
          <a:prstGeom prst="rect">
            <a:avLst/>
          </a:prstGeom>
        </p:spPr>
      </p:pic>
      <p:pic>
        <p:nvPicPr>
          <p:cNvPr id="7" name="図 6"/>
          <p:cNvPicPr>
            <a:picLocks noChangeAspect="1"/>
          </p:cNvPicPr>
          <p:nvPr/>
        </p:nvPicPr>
        <p:blipFill rotWithShape="1">
          <a:blip r:embed="rId6"/>
          <a:srcRect l="10106" t="20798" b="4469"/>
          <a:stretch/>
        </p:blipFill>
        <p:spPr>
          <a:xfrm>
            <a:off x="1426198" y="5570011"/>
            <a:ext cx="1921666" cy="1201849"/>
          </a:xfrm>
          <a:prstGeom prst="rect">
            <a:avLst/>
          </a:prstGeom>
        </p:spPr>
      </p:pic>
      <p:sp>
        <p:nvSpPr>
          <p:cNvPr id="8" name="正方形/長方形 7"/>
          <p:cNvSpPr/>
          <p:nvPr/>
        </p:nvSpPr>
        <p:spPr>
          <a:xfrm>
            <a:off x="70998" y="4653136"/>
            <a:ext cx="3201069" cy="830997"/>
          </a:xfrm>
          <a:prstGeom prst="rect">
            <a:avLst/>
          </a:prstGeom>
        </p:spPr>
        <p:txBody>
          <a:bodyPr wrap="square">
            <a:spAutoFit/>
          </a:bodyPr>
          <a:lstStyle/>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・入口のバック禁止の表示が、他の</a:t>
            </a:r>
            <a:r>
              <a:rPr lang="ja-JP" altLang="en-US" sz="1600" dirty="0" smtClean="0">
                <a:latin typeface="Meiryo UI" panose="020B0604030504040204" pitchFamily="50" charset="-128"/>
                <a:ea typeface="Meiryo UI" panose="020B0604030504040204" pitchFamily="50" charset="-128"/>
              </a:rPr>
              <a:t>表</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示</a:t>
            </a:r>
            <a:r>
              <a:rPr lang="ja-JP" altLang="en-US" sz="1600" dirty="0">
                <a:latin typeface="Meiryo UI" panose="020B0604030504040204" pitchFamily="50" charset="-128"/>
                <a:ea typeface="Meiryo UI" panose="020B0604030504040204" pitchFamily="50" charset="-128"/>
              </a:rPr>
              <a:t>もあり、分かりにくい。</a:t>
            </a:r>
            <a:endParaRPr lang="en-US" altLang="ja-JP" sz="1600" dirty="0">
              <a:latin typeface="Meiryo UI" panose="020B0604030504040204" pitchFamily="50" charset="-128"/>
              <a:ea typeface="Meiryo UI" panose="020B0604030504040204" pitchFamily="50" charset="-128"/>
            </a:endParaRPr>
          </a:p>
        </p:txBody>
      </p:sp>
      <p:sp>
        <p:nvSpPr>
          <p:cNvPr id="9" name="正方形/長方形 8"/>
          <p:cNvSpPr/>
          <p:nvPr/>
        </p:nvSpPr>
        <p:spPr>
          <a:xfrm>
            <a:off x="3934881" y="5043665"/>
            <a:ext cx="2646878" cy="338554"/>
          </a:xfrm>
          <a:prstGeom prst="rect">
            <a:avLst/>
          </a:prstGeom>
        </p:spPr>
        <p:txBody>
          <a:bodyPr wrap="none">
            <a:spAutoFit/>
          </a:bodyPr>
          <a:lstStyle/>
          <a:p>
            <a:r>
              <a:rPr lang="ja-JP" altLang="en-US" sz="1600" b="1" dirty="0">
                <a:solidFill>
                  <a:srgbClr val="FF0000"/>
                </a:solidFill>
                <a:latin typeface="Meiryo UI" panose="020B0604030504040204" pitchFamily="50" charset="-128"/>
                <a:ea typeface="Meiryo UI" panose="020B0604030504040204" pitchFamily="50" charset="-128"/>
              </a:rPr>
              <a:t>○指定管理者により、対応済</a:t>
            </a:r>
            <a:endParaRPr lang="en-US" altLang="ja-JP" sz="1600" b="1" dirty="0">
              <a:solidFill>
                <a:srgbClr val="FF0000"/>
              </a:solidFill>
              <a:latin typeface="Meiryo UI" panose="020B0604030504040204" pitchFamily="50" charset="-128"/>
              <a:ea typeface="Meiryo UI" panose="020B0604030504040204" pitchFamily="50" charset="-128"/>
            </a:endParaRPr>
          </a:p>
        </p:txBody>
      </p:sp>
      <p:sp>
        <p:nvSpPr>
          <p:cNvPr id="10" name="右矢印 9"/>
          <p:cNvSpPr/>
          <p:nvPr/>
        </p:nvSpPr>
        <p:spPr>
          <a:xfrm>
            <a:off x="3460364" y="6149816"/>
            <a:ext cx="261339" cy="1496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rotWithShape="1">
          <a:blip r:embed="rId7"/>
          <a:srcRect b="7977"/>
          <a:stretch/>
        </p:blipFill>
        <p:spPr>
          <a:xfrm>
            <a:off x="6893902" y="3995148"/>
            <a:ext cx="1782554" cy="1234052"/>
          </a:xfrm>
          <a:prstGeom prst="rect">
            <a:avLst/>
          </a:prstGeom>
        </p:spPr>
      </p:pic>
      <p:sp>
        <p:nvSpPr>
          <p:cNvPr id="28" name="右矢印 27"/>
          <p:cNvSpPr/>
          <p:nvPr/>
        </p:nvSpPr>
        <p:spPr>
          <a:xfrm rot="5400000">
            <a:off x="7654507" y="5357877"/>
            <a:ext cx="261339" cy="1496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8"/>
          <a:stretch>
            <a:fillRect/>
          </a:stretch>
        </p:blipFill>
        <p:spPr>
          <a:xfrm>
            <a:off x="6716333" y="1340768"/>
            <a:ext cx="2133885" cy="1197197"/>
          </a:xfrm>
          <a:prstGeom prst="rect">
            <a:avLst/>
          </a:prstGeom>
        </p:spPr>
      </p:pic>
    </p:spTree>
    <p:extLst>
      <p:ext uri="{BB962C8B-B14F-4D97-AF65-F5344CB8AC3E}">
        <p14:creationId xmlns:p14="http://schemas.microsoft.com/office/powerpoint/2010/main" val="29962958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335</Words>
  <Application>Microsoft Office PowerPoint</Application>
  <PresentationFormat>画面に合わせる (4:3)</PresentationFormat>
  <Paragraphs>36</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Meiryo UI</vt:lpstr>
      <vt:lpstr>ＭＳ Ｐゴシック</vt:lpstr>
      <vt:lpstr>游ゴシック</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青木　大児</dc:creator>
  <cp:lastModifiedBy>嘉戸　善胤</cp:lastModifiedBy>
  <cp:revision>116</cp:revision>
  <cp:lastPrinted>2021-05-19T00:30:35Z</cp:lastPrinted>
  <dcterms:created xsi:type="dcterms:W3CDTF">2018-05-02T08:40:18Z</dcterms:created>
  <dcterms:modified xsi:type="dcterms:W3CDTF">2021-05-25T00:06:06Z</dcterms:modified>
</cp:coreProperties>
</file>