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8"/>
  </p:notesMasterIdLst>
  <p:sldIdLst>
    <p:sldId id="398" r:id="rId2"/>
    <p:sldId id="399" r:id="rId3"/>
    <p:sldId id="400" r:id="rId4"/>
    <p:sldId id="401" r:id="rId5"/>
    <p:sldId id="402" r:id="rId6"/>
    <p:sldId id="403"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92D050"/>
    <a:srgbClr val="BDD7EE"/>
    <a:srgbClr val="FF99CC"/>
    <a:srgbClr val="8FAADC"/>
    <a:srgbClr val="FFFF7F"/>
    <a:srgbClr val="FFFF4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96" autoAdjust="0"/>
    <p:restoredTop sz="93470" autoAdjust="0"/>
  </p:normalViewPr>
  <p:slideViewPr>
    <p:cSldViewPr snapToGrid="0">
      <p:cViewPr varScale="1">
        <p:scale>
          <a:sx n="84" d="100"/>
          <a:sy n="84" d="100"/>
        </p:scale>
        <p:origin x="81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8475"/>
          </a:xfrm>
          <a:prstGeom prst="rect">
            <a:avLst/>
          </a:prstGeom>
        </p:spPr>
        <p:txBody>
          <a:bodyPr vert="horz" lIns="91409" tIns="45704" rIns="91409" bIns="4570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0"/>
            <a:ext cx="2949575" cy="498475"/>
          </a:xfrm>
          <a:prstGeom prst="rect">
            <a:avLst/>
          </a:prstGeom>
        </p:spPr>
        <p:txBody>
          <a:bodyPr vert="horz" lIns="91409" tIns="45704" rIns="91409" bIns="45704" rtlCol="0"/>
          <a:lstStyle>
            <a:lvl1pPr algn="r">
              <a:defRPr sz="1200"/>
            </a:lvl1pPr>
          </a:lstStyle>
          <a:p>
            <a:fld id="{D8564777-0996-4719-A79D-17D8F11977A6}"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09" tIns="45704" rIns="91409" bIns="45704" rtlCol="0" anchor="ctr"/>
          <a:lstStyle/>
          <a:p>
            <a:endParaRPr lang="ja-JP" altLang="en-US"/>
          </a:p>
        </p:txBody>
      </p:sp>
      <p:sp>
        <p:nvSpPr>
          <p:cNvPr id="5" name="ノート プレースホルダー 4"/>
          <p:cNvSpPr>
            <a:spLocks noGrp="1"/>
          </p:cNvSpPr>
          <p:nvPr>
            <p:ph type="body" sz="quarter" idx="3"/>
          </p:nvPr>
        </p:nvSpPr>
        <p:spPr>
          <a:xfrm>
            <a:off x="681038" y="4783142"/>
            <a:ext cx="5445125" cy="3913187"/>
          </a:xfrm>
          <a:prstGeom prst="rect">
            <a:avLst/>
          </a:prstGeom>
        </p:spPr>
        <p:txBody>
          <a:bodyPr vert="horz" lIns="91409" tIns="45704" rIns="91409" bIns="4570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7"/>
            <a:ext cx="2949575" cy="498475"/>
          </a:xfrm>
          <a:prstGeom prst="rect">
            <a:avLst/>
          </a:prstGeom>
        </p:spPr>
        <p:txBody>
          <a:bodyPr vert="horz" lIns="91409" tIns="45704" rIns="91409" bIns="4570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7"/>
            <a:ext cx="2949575" cy="498475"/>
          </a:xfrm>
          <a:prstGeom prst="rect">
            <a:avLst/>
          </a:prstGeom>
        </p:spPr>
        <p:txBody>
          <a:bodyPr vert="horz" lIns="91409" tIns="45704" rIns="91409" bIns="45704" rtlCol="0" anchor="b"/>
          <a:lstStyle>
            <a:lvl1pPr algn="r">
              <a:defRPr sz="1200"/>
            </a:lvl1pPr>
          </a:lstStyle>
          <a:p>
            <a:fld id="{27C4A8F1-784E-4D21-8C37-07BF0C6EA395}" type="slidenum">
              <a:rPr kumimoji="1" lang="ja-JP" altLang="en-US" smtClean="0"/>
              <a:t>‹#›</a:t>
            </a:fld>
            <a:endParaRPr kumimoji="1" lang="ja-JP" altLang="en-US"/>
          </a:p>
        </p:txBody>
      </p:sp>
    </p:spTree>
    <p:extLst>
      <p:ext uri="{BB962C8B-B14F-4D97-AF65-F5344CB8AC3E}">
        <p14:creationId xmlns:p14="http://schemas.microsoft.com/office/powerpoint/2010/main" val="52582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CC69F5-9D88-4B7E-9663-C9EF1890A0F3}"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669066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67284A5-FAC5-43B8-8BD5-F41699890757}"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405936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76ADF90-8981-4F81-8F3F-B6D9BFE05216}"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240925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199A6B8-C50C-4B38-9A33-A28795803A2E}"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06839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DFB607C-10A7-4395-842B-540A573642EC}" type="datetime1">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138709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670D177-6C82-426A-9C19-865157C9531A}"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945618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EF9ECEF-46E4-40B9-95A9-A4644E702B8D}" type="datetime1">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7691288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9148A25-AFED-494C-A188-E47A41F32340}" type="datetime1">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35338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C7318A-ED29-4B7E-9B99-B8B305047CE5}" type="datetime1">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1296682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74354F-ABD3-4262-9AD8-04D2C847FF3C}"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055396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F6414-515D-4AFE-84DB-D29ED9A7E625}" type="datetime1">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2844287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8511B-C5FA-4551-A158-4FA564E67714}" type="datetime1">
              <a:rPr kumimoji="1" lang="ja-JP" altLang="en-US" smtClean="0"/>
              <a:t>2022/3/30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BF8691-B551-4A97-871C-1FDA0DECA438}" type="slidenum">
              <a:rPr kumimoji="1" lang="ja-JP" altLang="en-US" smtClean="0"/>
              <a:t>‹#›</a:t>
            </a:fld>
            <a:endParaRPr kumimoji="1" lang="ja-JP" altLang="en-US"/>
          </a:p>
        </p:txBody>
      </p:sp>
    </p:spTree>
    <p:extLst>
      <p:ext uri="{BB962C8B-B14F-4D97-AF65-F5344CB8AC3E}">
        <p14:creationId xmlns:p14="http://schemas.microsoft.com/office/powerpoint/2010/main" val="36403325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用語解説</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F6BF1BE-B4F5-4E30-B392-43950B79FC45}"/>
              </a:ext>
            </a:extLst>
          </p:cNvPr>
          <p:cNvSpPr/>
          <p:nvPr/>
        </p:nvSpPr>
        <p:spPr>
          <a:xfrm>
            <a:off x="6653412" y="6168232"/>
            <a:ext cx="2920621"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1000" b="1" dirty="0">
              <a:solidFill>
                <a:schemeClr val="tx1"/>
              </a:solidFill>
            </a:endParaRPr>
          </a:p>
        </p:txBody>
      </p:sp>
      <p:graphicFrame>
        <p:nvGraphicFramePr>
          <p:cNvPr id="6" name="表 9">
            <a:extLst>
              <a:ext uri="{FF2B5EF4-FFF2-40B4-BE49-F238E27FC236}">
                <a16:creationId xmlns:a16="http://schemas.microsoft.com/office/drawing/2014/main" id="{9C8A2BEE-6B56-44BC-A414-EB2FFA718CD5}"/>
              </a:ext>
            </a:extLst>
          </p:cNvPr>
          <p:cNvGraphicFramePr>
            <a:graphicFrameLocks noGrp="1"/>
          </p:cNvGraphicFramePr>
          <p:nvPr>
            <p:extLst>
              <p:ext uri="{D42A27DB-BD31-4B8C-83A1-F6EECF244321}">
                <p14:modId xmlns:p14="http://schemas.microsoft.com/office/powerpoint/2010/main" val="3890513994"/>
              </p:ext>
            </p:extLst>
          </p:nvPr>
        </p:nvGraphicFramePr>
        <p:xfrm>
          <a:off x="174762" y="610446"/>
          <a:ext cx="9483588" cy="534924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ア行</a:t>
                      </a:r>
                    </a:p>
                  </a:txBody>
                  <a:tcPr marL="45720" marR="45720" anchor="ctr">
                    <a:solidFill>
                      <a:schemeClr val="accent6"/>
                    </a:solidFill>
                  </a:tcPr>
                </a:tc>
                <a:tc>
                  <a:txBody>
                    <a:bodyPr/>
                    <a:lstStyle/>
                    <a:p>
                      <a:endParaRPr kumimoji="1" lang="ja-JP" altLang="en-US" sz="1050" dirty="0"/>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solidFill>
                            <a:schemeClr val="tx1"/>
                          </a:solidFill>
                        </a:rPr>
                        <a:t>インショップ</a:t>
                      </a:r>
                    </a:p>
                  </a:txBody>
                  <a:tcPr marL="108000" marR="45720" anchor="ctr"/>
                </a:tc>
                <a:tc>
                  <a:txBody>
                    <a:bodyPr/>
                    <a:lstStyle/>
                    <a:p>
                      <a:r>
                        <a:rPr kumimoji="1" lang="ja-JP" altLang="en-US" sz="1050" dirty="0">
                          <a:solidFill>
                            <a:schemeClr val="tx1"/>
                          </a:solidFill>
                        </a:rPr>
                        <a:t>　デパートやスーパー</a:t>
                      </a:r>
                      <a:r>
                        <a:rPr kumimoji="1" lang="ja-JP" altLang="en-US" sz="1050" dirty="0" smtClean="0">
                          <a:solidFill>
                            <a:schemeClr val="tx1"/>
                          </a:solidFill>
                        </a:rPr>
                        <a:t>など店舗</a:t>
                      </a:r>
                      <a:r>
                        <a:rPr kumimoji="1" lang="ja-JP" altLang="en-US" sz="1050" dirty="0">
                          <a:solidFill>
                            <a:schemeClr val="tx1"/>
                          </a:solidFill>
                        </a:rPr>
                        <a:t>の一角に、近郊の農産物などの独立した売り場を設けること。</a:t>
                      </a:r>
                    </a:p>
                  </a:txBody>
                  <a:tcPr marL="45720" marR="45720" anchor="ctr"/>
                </a:tc>
                <a:extLst>
                  <a:ext uri="{0D108BD9-81ED-4DB2-BD59-A6C34878D82A}">
                    <a16:rowId xmlns:a16="http://schemas.microsoft.com/office/drawing/2014/main" val="4202965621"/>
                  </a:ext>
                </a:extLst>
              </a:tr>
              <a:tr h="227251">
                <a:tc>
                  <a:txBody>
                    <a:bodyPr/>
                    <a:lstStyle/>
                    <a:p>
                      <a:r>
                        <a:rPr kumimoji="1" lang="ja-JP" altLang="en-US" sz="1050" dirty="0"/>
                        <a:t>大阪エコ農産物</a:t>
                      </a:r>
                    </a:p>
                  </a:txBody>
                  <a:tcPr marL="108000" marR="45720" anchor="ctr"/>
                </a:tc>
                <a:tc>
                  <a:txBody>
                    <a:bodyPr/>
                    <a:lstStyle/>
                    <a:p>
                      <a:r>
                        <a:rPr kumimoji="1" lang="ja-JP" altLang="en-US" sz="1050" dirty="0">
                          <a:solidFill>
                            <a:schemeClr val="tx1"/>
                          </a:solidFill>
                        </a:rPr>
                        <a:t>　化学合成農薬の使用回数、化学肥料（チッソ）の使用量が府内の標準的な使用回数・量の半分以下になるよう府が基準を設定し、基準以下で栽培される農産物を府が認証したもの。</a:t>
                      </a:r>
                    </a:p>
                  </a:txBody>
                  <a:tcPr marL="45720" marR="45720" anchor="ctr"/>
                </a:tc>
                <a:extLst>
                  <a:ext uri="{0D108BD9-81ED-4DB2-BD59-A6C34878D82A}">
                    <a16:rowId xmlns:a16="http://schemas.microsoft.com/office/drawing/2014/main" val="2201799944"/>
                  </a:ext>
                </a:extLst>
              </a:tr>
              <a:tr h="227251">
                <a:tc>
                  <a:txBody>
                    <a:bodyPr/>
                    <a:lstStyle/>
                    <a:p>
                      <a:r>
                        <a:rPr kumimoji="1" lang="ja-JP" altLang="en-US" sz="1050" dirty="0"/>
                        <a:t>大阪スマート農業推進指針</a:t>
                      </a:r>
                    </a:p>
                  </a:txBody>
                  <a:tcPr marL="108000" marR="45720" anchor="ctr"/>
                </a:tc>
                <a:tc>
                  <a:txBody>
                    <a:bodyPr/>
                    <a:lstStyle/>
                    <a:p>
                      <a:r>
                        <a:rPr kumimoji="1" lang="ja-JP" altLang="en-US" sz="1050" dirty="0" smtClean="0">
                          <a:solidFill>
                            <a:schemeClr val="tx1"/>
                          </a:solidFill>
                        </a:rPr>
                        <a:t>　府におけるスマート農業の対象範囲や将来像を定めた指針。農業・農空間と府⺠⽣活が関連する分野を幅広く府のスマート農業の対象範囲とし、生産性の向上、持続可能な農業、農のある豊かな府民生活の提供、ポストコロナ社会を⾒据えた⾮接触社会への対応の４つの方向性で推進することとしている。</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1403754652"/>
                  </a:ext>
                </a:extLst>
              </a:tr>
              <a:tr h="227251">
                <a:tc>
                  <a:txBody>
                    <a:bodyPr/>
                    <a:lstStyle/>
                    <a:p>
                      <a:r>
                        <a:rPr kumimoji="1" lang="ja-JP" altLang="en-US" sz="1050" dirty="0"/>
                        <a:t>大阪農業つなぐセンター</a:t>
                      </a:r>
                    </a:p>
                  </a:txBody>
                  <a:tcPr marL="108000" marR="45720" anchor="ctr"/>
                </a:tc>
                <a:tc>
                  <a:txBody>
                    <a:bodyPr/>
                    <a:lstStyle/>
                    <a:p>
                      <a:r>
                        <a:rPr kumimoji="1" lang="ja-JP" altLang="en-US" sz="1050" dirty="0">
                          <a:solidFill>
                            <a:schemeClr val="tx1"/>
                          </a:solidFill>
                        </a:rPr>
                        <a:t>　</a:t>
                      </a:r>
                      <a:r>
                        <a:rPr kumimoji="1" lang="ja-JP" altLang="en-US" sz="1050" dirty="0" smtClean="0">
                          <a:solidFill>
                            <a:schemeClr val="tx1"/>
                          </a:solidFill>
                        </a:rPr>
                        <a:t>新規就農相談窓口とハートフルアグリサポートセンターの担い手確保に加え、マルチワーク等で農業に取り組む方や副業等に農業を取り入れる企業と農家のマッチングを行い、半農・半</a:t>
                      </a:r>
                      <a:r>
                        <a:rPr kumimoji="1" lang="en-US" altLang="ja-JP" sz="1050" dirty="0" smtClean="0">
                          <a:solidFill>
                            <a:schemeClr val="tx1"/>
                          </a:solidFill>
                        </a:rPr>
                        <a:t>X</a:t>
                      </a:r>
                      <a:r>
                        <a:rPr kumimoji="1" lang="ja-JP" altLang="en-US" sz="1050" dirty="0" smtClean="0">
                          <a:solidFill>
                            <a:schemeClr val="tx1"/>
                          </a:solidFill>
                        </a:rPr>
                        <a:t>や副業など、府民のライフスタイルに応じた農業への参画を促進するため、令和３年度に設置したもの。</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1577712421"/>
                  </a:ext>
                </a:extLst>
              </a:tr>
              <a:tr h="227251">
                <a:tc>
                  <a:txBody>
                    <a:bodyPr/>
                    <a:lstStyle/>
                    <a:p>
                      <a:r>
                        <a:rPr kumimoji="1" lang="ja-JP" altLang="en-US" sz="1050" dirty="0"/>
                        <a:t>おおさか農空間づくりプラットフォーム</a:t>
                      </a:r>
                    </a:p>
                  </a:txBody>
                  <a:tcPr marL="108000" marR="45720" anchor="ctr"/>
                </a:tc>
                <a:tc>
                  <a:txBody>
                    <a:bodyPr/>
                    <a:lstStyle/>
                    <a:p>
                      <a:r>
                        <a:rPr kumimoji="1" lang="ja-JP" altLang="en-US" sz="1050" dirty="0" smtClean="0">
                          <a:solidFill>
                            <a:schemeClr val="tx1"/>
                          </a:solidFill>
                        </a:rPr>
                        <a:t>　府民が農業・農空間を愉しみ、交流するプログラム等の情報発信や地域とのマッチング、活動団体同士の情報交換・交流や、府民が活動に参加しやすい環境づくりの基盤となることを目的として平成２９年度に設置したもの。</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391486338"/>
                  </a:ext>
                </a:extLst>
              </a:tr>
              <a:tr h="227251">
                <a:tc>
                  <a:txBody>
                    <a:bodyPr/>
                    <a:lstStyle/>
                    <a:p>
                      <a:r>
                        <a:rPr kumimoji="1" lang="ja-JP" altLang="en-US" sz="1050" dirty="0"/>
                        <a:t>大阪版認定農業者</a:t>
                      </a:r>
                    </a:p>
                  </a:txBody>
                  <a:tcPr marL="108000" marR="45720" anchor="ctr"/>
                </a:tc>
                <a:tc>
                  <a:txBody>
                    <a:bodyPr/>
                    <a:lstStyle/>
                    <a:p>
                      <a:r>
                        <a:rPr kumimoji="1" lang="ja-JP" altLang="en-US" sz="1050" dirty="0">
                          <a:solidFill>
                            <a:schemeClr val="tx1"/>
                          </a:solidFill>
                        </a:rPr>
                        <a:t>　小規模でも地産地消に貢献する農業者を認定し、育成、支援する大阪府独自の制度。「都市農業の推進及び農空間の保全と活用に関する条例」で定められた。</a:t>
                      </a:r>
                    </a:p>
                  </a:txBody>
                  <a:tcPr marL="45720" marR="45720" anchor="ctr"/>
                </a:tc>
                <a:extLst>
                  <a:ext uri="{0D108BD9-81ED-4DB2-BD59-A6C34878D82A}">
                    <a16:rowId xmlns:a16="http://schemas.microsoft.com/office/drawing/2014/main" val="4022415570"/>
                  </a:ext>
                </a:extLst>
              </a:tr>
              <a:tr h="227251">
                <a:tc>
                  <a:txBody>
                    <a:bodyPr/>
                    <a:lstStyle/>
                    <a:p>
                      <a:r>
                        <a:rPr kumimoji="1" lang="ja-JP" altLang="en-US" sz="1050" dirty="0"/>
                        <a:t>大阪府都市農業の推進及び農空間の保全と活用に関する条例</a:t>
                      </a:r>
                    </a:p>
                  </a:txBody>
                  <a:tcPr marL="108000" marR="45720" anchor="ctr"/>
                </a:tc>
                <a:tc>
                  <a:txBody>
                    <a:bodyPr/>
                    <a:lstStyle/>
                    <a:p>
                      <a:r>
                        <a:rPr kumimoji="1" lang="ja-JP" altLang="en-US" sz="1050" dirty="0">
                          <a:solidFill>
                            <a:schemeClr val="tx1"/>
                          </a:solidFill>
                        </a:rPr>
                        <a:t>　農業者をはじめとする都市農業の担い手を育成・確保し、府民の健康的で快適な暮らしの実現及び安全で活気と魅力に満ちたまちづくりの推進に寄与することを目的に平成２０年４月に施行。</a:t>
                      </a:r>
                    </a:p>
                  </a:txBody>
                  <a:tcPr marL="45720" marR="45720" anchor="ctr"/>
                </a:tc>
                <a:extLst>
                  <a:ext uri="{0D108BD9-81ED-4DB2-BD59-A6C34878D82A}">
                    <a16:rowId xmlns:a16="http://schemas.microsoft.com/office/drawing/2014/main" val="1493761137"/>
                  </a:ext>
                </a:extLst>
              </a:tr>
              <a:tr h="227251">
                <a:tc>
                  <a:txBody>
                    <a:bodyPr/>
                    <a:lstStyle/>
                    <a:p>
                      <a:r>
                        <a:rPr kumimoji="1" lang="ja-JP" altLang="en-US" sz="1050" dirty="0"/>
                        <a:t>大阪府農業振興地域整備審議会</a:t>
                      </a:r>
                    </a:p>
                  </a:txBody>
                  <a:tcPr marL="108000" marR="45720" anchor="ctr"/>
                </a:tc>
                <a:tc>
                  <a:txBody>
                    <a:bodyPr/>
                    <a:lstStyle/>
                    <a:p>
                      <a:r>
                        <a:rPr kumimoji="1" lang="ja-JP" altLang="en-US" sz="1050" dirty="0">
                          <a:solidFill>
                            <a:schemeClr val="tx1"/>
                          </a:solidFill>
                        </a:rPr>
                        <a:t>　大阪府農業振興地域整備基本方針の策定、農業振興地域の指定など、農業振興地域の整備と農業の振興に関する重要事項の調査審議を行うために、大阪府附属機関条例に基づいて設置された機関。</a:t>
                      </a:r>
                    </a:p>
                  </a:txBody>
                  <a:tcPr marL="45720" marR="45720" anchor="ctr"/>
                </a:tc>
                <a:extLst>
                  <a:ext uri="{0D108BD9-81ED-4DB2-BD59-A6C34878D82A}">
                    <a16:rowId xmlns:a16="http://schemas.microsoft.com/office/drawing/2014/main" val="3547630502"/>
                  </a:ext>
                </a:extLst>
              </a:tr>
              <a:tr h="227251">
                <a:tc>
                  <a:txBody>
                    <a:bodyPr/>
                    <a:lstStyle/>
                    <a:p>
                      <a:r>
                        <a:rPr kumimoji="1" lang="ja-JP" altLang="en-US" sz="1050" dirty="0"/>
                        <a:t>大阪府普及指導計画</a:t>
                      </a:r>
                    </a:p>
                  </a:txBody>
                  <a:tcPr marL="108000" marR="45720" anchor="ctr"/>
                </a:tc>
                <a:tc>
                  <a:txBody>
                    <a:bodyPr/>
                    <a:lstStyle/>
                    <a:p>
                      <a:r>
                        <a:rPr kumimoji="1" lang="ja-JP" altLang="en-US" sz="1050" dirty="0" smtClean="0">
                          <a:solidFill>
                            <a:schemeClr val="tx1"/>
                          </a:solidFill>
                        </a:rPr>
                        <a:t>　農業改良助長法に基づく大阪府協同農業普及事業の実施に関する方針に即し、農と緑の総合事務所農の普及課が、管内農業・農業地域の課題解決に向け、普及指導活動を計画的・効率的に実施するために作成する計画。</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234711163"/>
                  </a:ext>
                </a:extLst>
              </a:tr>
              <a:tr h="227251">
                <a:tc>
                  <a:txBody>
                    <a:bodyPr/>
                    <a:lstStyle/>
                    <a:p>
                      <a:r>
                        <a:rPr kumimoji="1" lang="ja-JP" altLang="en-US" sz="1050" dirty="0">
                          <a:solidFill>
                            <a:schemeClr val="tx1"/>
                          </a:solidFill>
                        </a:rPr>
                        <a:t>大阪産（もん）</a:t>
                      </a:r>
                    </a:p>
                  </a:txBody>
                  <a:tcPr marL="108000" marR="45720" anchor="ctr"/>
                </a:tc>
                <a:tc>
                  <a:txBody>
                    <a:bodyPr/>
                    <a:lstStyle/>
                    <a:p>
                      <a:r>
                        <a:rPr kumimoji="1" lang="ja-JP" altLang="en-US" sz="1050" dirty="0" smtClean="0">
                          <a:solidFill>
                            <a:schemeClr val="tx1"/>
                          </a:solidFill>
                        </a:rPr>
                        <a:t>　府域で栽培・生産される農産物、畜産物、林産物、大阪湾で採取され府内の港に水揚げされる魚介類、府域の内水面で生産・採取される魚介類と、それらを原材料として使用した加工品のこと。</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1819411082"/>
                  </a:ext>
                </a:extLst>
              </a:tr>
              <a:tr h="227251">
                <a:tc>
                  <a:txBody>
                    <a:bodyPr/>
                    <a:lstStyle/>
                    <a:p>
                      <a:r>
                        <a:rPr kumimoji="1" lang="ja-JP" altLang="en-US" sz="1050" dirty="0"/>
                        <a:t>大阪産（もん）グローアッププラン</a:t>
                      </a:r>
                    </a:p>
                  </a:txBody>
                  <a:tcPr marL="108000" marR="45720" anchor="ctr"/>
                </a:tc>
                <a:tc>
                  <a:txBody>
                    <a:bodyPr/>
                    <a:lstStyle/>
                    <a:p>
                      <a:r>
                        <a:rPr kumimoji="1" lang="ja-JP" altLang="en-US" sz="1050" dirty="0" smtClean="0"/>
                        <a:t>　マーケットインの考えのもと、需要拡大が見込まれる品目を重点品目として定め、水なすに続く特産品づくりに向けて、「新たな需要創出等の販売戦略の展開」、「新規就農者の育成などによる生産体制の強化」、「スマート農業技術の普及などによる技術革新」を３本柱として、分野別・品目別の取組み内容を整理した計画。令和３年度に策定。</a:t>
                      </a:r>
                      <a:endParaRPr kumimoji="1" lang="ja-JP" altLang="en-US" sz="1050" dirty="0"/>
                    </a:p>
                  </a:txBody>
                  <a:tcPr marL="45720" marR="45720" anchor="ctr"/>
                </a:tc>
                <a:extLst>
                  <a:ext uri="{0D108BD9-81ED-4DB2-BD59-A6C34878D82A}">
                    <a16:rowId xmlns:a16="http://schemas.microsoft.com/office/drawing/2014/main" val="377256140"/>
                  </a:ext>
                </a:extLst>
              </a:tr>
              <a:tr h="227251">
                <a:tc>
                  <a:txBody>
                    <a:bodyPr/>
                    <a:lstStyle/>
                    <a:p>
                      <a:r>
                        <a:rPr kumimoji="1" lang="ja-JP" altLang="en-US" sz="1050" dirty="0"/>
                        <a:t>オープンイノベーション</a:t>
                      </a:r>
                    </a:p>
                  </a:txBody>
                  <a:tcPr marL="108000" marR="45720" anchor="ctr"/>
                </a:tc>
                <a:tc>
                  <a:txBody>
                    <a:bodyPr/>
                    <a:lstStyle/>
                    <a:p>
                      <a:r>
                        <a:rPr kumimoji="1" lang="ja-JP" altLang="en-US" sz="1050" dirty="0"/>
                        <a:t>　組織の壁を越えて知識や技術、経営資源を組み合わせ、新しい取組を推進すること</a:t>
                      </a:r>
                      <a:r>
                        <a:rPr kumimoji="1" lang="ja-JP" altLang="en-US" sz="1050" dirty="0" smtClean="0"/>
                        <a:t>。</a:t>
                      </a:r>
                      <a:endParaRPr kumimoji="1" lang="ja-JP" altLang="en-US" sz="1050" dirty="0"/>
                    </a:p>
                  </a:txBody>
                  <a:tcPr marL="45720" marR="45720" anchor="ctr"/>
                </a:tc>
                <a:extLst>
                  <a:ext uri="{0D108BD9-81ED-4DB2-BD59-A6C34878D82A}">
                    <a16:rowId xmlns:a16="http://schemas.microsoft.com/office/drawing/2014/main" val="2273021051"/>
                  </a:ext>
                </a:extLst>
              </a:tr>
            </a:tbl>
          </a:graphicData>
        </a:graphic>
      </p:graphicFrame>
    </p:spTree>
    <p:extLst>
      <p:ext uri="{BB962C8B-B14F-4D97-AF65-F5344CB8AC3E}">
        <p14:creationId xmlns:p14="http://schemas.microsoft.com/office/powerpoint/2010/main" val="371663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用語解説</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7" name="表 9">
            <a:extLst>
              <a:ext uri="{FF2B5EF4-FFF2-40B4-BE49-F238E27FC236}">
                <a16:creationId xmlns:a16="http://schemas.microsoft.com/office/drawing/2014/main" id="{6950C58D-36C6-450A-ACBD-5FC440A2A546}"/>
              </a:ext>
            </a:extLst>
          </p:cNvPr>
          <p:cNvGraphicFramePr>
            <a:graphicFrameLocks noGrp="1"/>
          </p:cNvGraphicFramePr>
          <p:nvPr>
            <p:extLst>
              <p:ext uri="{D42A27DB-BD31-4B8C-83A1-F6EECF244321}">
                <p14:modId xmlns:p14="http://schemas.microsoft.com/office/powerpoint/2010/main" val="789484109"/>
              </p:ext>
            </p:extLst>
          </p:nvPr>
        </p:nvGraphicFramePr>
        <p:xfrm>
          <a:off x="174762" y="608028"/>
          <a:ext cx="9483588" cy="224028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pPr marL="0" algn="l" defTabSz="914400" rtl="0" eaLnBrk="1" latinLnBrk="0" hangingPunct="1"/>
                      <a:r>
                        <a:rPr kumimoji="1" lang="ja-JP" altLang="en-US" sz="1050" b="1" kern="1200" dirty="0">
                          <a:solidFill>
                            <a:schemeClr val="bg1"/>
                          </a:solidFill>
                          <a:latin typeface="+mn-lt"/>
                          <a:ea typeface="+mn-ea"/>
                          <a:cs typeface="+mn-cs"/>
                        </a:rPr>
                        <a:t>カ行</a:t>
                      </a:r>
                    </a:p>
                  </a:txBody>
                  <a:tcPr marL="45720" marR="45720" anchor="ctr">
                    <a:solidFill>
                      <a:schemeClr val="accent6"/>
                    </a:solidFill>
                  </a:tcPr>
                </a:tc>
                <a:tc>
                  <a:txBody>
                    <a:bodyPr/>
                    <a:lstStyle/>
                    <a:p>
                      <a:pPr marL="0" algn="l" defTabSz="914400" rtl="0" eaLnBrk="1" latinLnBrk="0" hangingPunct="1"/>
                      <a:endParaRPr kumimoji="1" lang="ja-JP" altLang="en-US" sz="1050" b="1" kern="1200" dirty="0">
                        <a:solidFill>
                          <a:schemeClr val="bg1"/>
                        </a:solidFill>
                        <a:latin typeface="+mn-lt"/>
                        <a:ea typeface="+mn-ea"/>
                        <a:cs typeface="+mn-cs"/>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t>グリーンアグリ戦略</a:t>
                      </a:r>
                    </a:p>
                  </a:txBody>
                  <a:tcPr marL="108000" marR="45720" anchor="ctr"/>
                </a:tc>
                <a:tc>
                  <a:txBody>
                    <a:bodyPr/>
                    <a:lstStyle/>
                    <a:p>
                      <a:r>
                        <a:rPr kumimoji="1" lang="ja-JP" altLang="en-US" sz="1050" dirty="0" smtClean="0"/>
                        <a:t>　大阪の農業分野における脱炭素社会実現に向けた取組み推進⽅針として、令和３年度に策定した戦略。</a:t>
                      </a:r>
                      <a:endParaRPr kumimoji="1" lang="ja-JP" altLang="en-US" sz="1050" dirty="0"/>
                    </a:p>
                  </a:txBody>
                  <a:tcPr marL="45720" marR="45720" anchor="ctr"/>
                </a:tc>
                <a:extLst>
                  <a:ext uri="{0D108BD9-81ED-4DB2-BD59-A6C34878D82A}">
                    <a16:rowId xmlns:a16="http://schemas.microsoft.com/office/drawing/2014/main" val="444675630"/>
                  </a:ext>
                </a:extLst>
              </a:tr>
              <a:tr h="227251">
                <a:tc>
                  <a:txBody>
                    <a:bodyPr/>
                    <a:lstStyle/>
                    <a:p>
                      <a:r>
                        <a:rPr kumimoji="1" lang="ja-JP" altLang="en-US" sz="1050" dirty="0"/>
                        <a:t>経営耕地面積</a:t>
                      </a:r>
                    </a:p>
                  </a:txBody>
                  <a:tcPr marL="108000" marR="45720" anchor="ctr"/>
                </a:tc>
                <a:tc>
                  <a:txBody>
                    <a:bodyPr/>
                    <a:lstStyle/>
                    <a:p>
                      <a:r>
                        <a:rPr kumimoji="1" lang="ja-JP" altLang="en-US" sz="1050" dirty="0"/>
                        <a:t>　</a:t>
                      </a:r>
                      <a:r>
                        <a:rPr kumimoji="1" lang="ja-JP" altLang="en-US" sz="1050" dirty="0" smtClean="0"/>
                        <a:t>農林業センサスにおいて、農林業</a:t>
                      </a:r>
                      <a:r>
                        <a:rPr kumimoji="1" lang="ja-JP" altLang="en-US" sz="1050" dirty="0"/>
                        <a:t>経営体が経営している耕地（けい畔を含む田、樹園地及び畑）の面積をいい、自ら所有し耕作している耕地（自作地）と、他から借りて耕作している耕地（借入耕地）の合計面積。</a:t>
                      </a:r>
                    </a:p>
                  </a:txBody>
                  <a:tcPr marL="45720" marR="45720" anchor="ctr"/>
                </a:tc>
                <a:extLst>
                  <a:ext uri="{0D108BD9-81ED-4DB2-BD59-A6C34878D82A}">
                    <a16:rowId xmlns:a16="http://schemas.microsoft.com/office/drawing/2014/main" val="3671063295"/>
                  </a:ext>
                </a:extLst>
              </a:tr>
              <a:tr h="227251">
                <a:tc>
                  <a:txBody>
                    <a:bodyPr/>
                    <a:lstStyle/>
                    <a:p>
                      <a:r>
                        <a:rPr kumimoji="1" lang="ja-JP" altLang="en-US" sz="1050" dirty="0"/>
                        <a:t>基幹的農業従事者</a:t>
                      </a:r>
                    </a:p>
                  </a:txBody>
                  <a:tcPr marL="108000" marR="45720" anchor="ctr"/>
                </a:tc>
                <a:tc>
                  <a:txBody>
                    <a:bodyPr/>
                    <a:lstStyle/>
                    <a:p>
                      <a:r>
                        <a:rPr kumimoji="1" lang="ja-JP" altLang="en-US" sz="1050" dirty="0">
                          <a:solidFill>
                            <a:schemeClr val="tx1"/>
                          </a:solidFill>
                        </a:rPr>
                        <a:t>　</a:t>
                      </a:r>
                      <a:r>
                        <a:rPr kumimoji="1" lang="ja-JP" altLang="en-US" sz="1050" dirty="0" smtClean="0">
                          <a:solidFill>
                            <a:schemeClr val="tx1"/>
                          </a:solidFill>
                        </a:rPr>
                        <a:t>農林業センサスにおいて、</a:t>
                      </a:r>
                      <a:r>
                        <a:rPr kumimoji="1" lang="en-US" altLang="ja-JP" sz="1050" dirty="0" smtClean="0">
                          <a:solidFill>
                            <a:schemeClr val="tx1"/>
                          </a:solidFill>
                        </a:rPr>
                        <a:t>15</a:t>
                      </a:r>
                      <a:r>
                        <a:rPr kumimoji="1" lang="ja-JP" altLang="en-US" sz="1050" dirty="0">
                          <a:solidFill>
                            <a:schemeClr val="tx1"/>
                          </a:solidFill>
                        </a:rPr>
                        <a:t>歳以上の世帯員のうち、ふだん仕事として主に自営農業に従事している者をいう。</a:t>
                      </a:r>
                    </a:p>
                  </a:txBody>
                  <a:tcPr marL="45720" marR="45720" anchor="ctr"/>
                </a:tc>
                <a:extLst>
                  <a:ext uri="{0D108BD9-81ED-4DB2-BD59-A6C34878D82A}">
                    <a16:rowId xmlns:a16="http://schemas.microsoft.com/office/drawing/2014/main" val="84543705"/>
                  </a:ext>
                </a:extLst>
              </a:tr>
              <a:tr h="227251">
                <a:tc>
                  <a:txBody>
                    <a:bodyPr/>
                    <a:lstStyle/>
                    <a:p>
                      <a:r>
                        <a:rPr kumimoji="1" lang="ja-JP" altLang="en-US" sz="1050" dirty="0"/>
                        <a:t>関係人口</a:t>
                      </a:r>
                    </a:p>
                  </a:txBody>
                  <a:tcPr marL="108000" marR="45720" anchor="ctr"/>
                </a:tc>
                <a:tc>
                  <a:txBody>
                    <a:bodyPr/>
                    <a:lstStyle/>
                    <a:p>
                      <a:r>
                        <a:rPr kumimoji="1" lang="ja-JP" altLang="en-US" sz="1050" dirty="0">
                          <a:solidFill>
                            <a:schemeClr val="tx1"/>
                          </a:solidFill>
                        </a:rPr>
                        <a:t>　</a:t>
                      </a:r>
                      <a:r>
                        <a:rPr kumimoji="1" lang="ja-JP" altLang="en-US" sz="1050" dirty="0" smtClean="0">
                          <a:solidFill>
                            <a:schemeClr val="tx1"/>
                          </a:solidFill>
                        </a:rPr>
                        <a:t>移住や観光でもなく、単なる帰省でもない、日常生活県や通勤圏以外の特定の地域と継続的かつ多様な形で関わり、地域の課題の解決に資する人などのこと。</a:t>
                      </a:r>
                      <a:endParaRPr kumimoji="1" lang="en-US" altLang="ja-JP" sz="1050" dirty="0">
                        <a:solidFill>
                          <a:schemeClr val="tx1"/>
                        </a:solidFill>
                      </a:endParaRPr>
                    </a:p>
                  </a:txBody>
                  <a:tcPr marL="45720" marR="45720" anchor="ctr"/>
                </a:tc>
                <a:extLst>
                  <a:ext uri="{0D108BD9-81ED-4DB2-BD59-A6C34878D82A}">
                    <a16:rowId xmlns:a16="http://schemas.microsoft.com/office/drawing/2014/main" val="2035082232"/>
                  </a:ext>
                </a:extLst>
              </a:tr>
              <a:tr h="227251">
                <a:tc>
                  <a:txBody>
                    <a:bodyPr/>
                    <a:lstStyle/>
                    <a:p>
                      <a:r>
                        <a:rPr kumimoji="1" lang="ja-JP" altLang="en-US" sz="1050" dirty="0"/>
                        <a:t>クラウドファンディング</a:t>
                      </a:r>
                    </a:p>
                  </a:txBody>
                  <a:tcPr marL="108000" marR="45720" anchor="ctr"/>
                </a:tc>
                <a:tc>
                  <a:txBody>
                    <a:bodyPr/>
                    <a:lstStyle/>
                    <a:p>
                      <a:r>
                        <a:rPr kumimoji="1" lang="ja-JP" altLang="en-US" sz="1050" dirty="0"/>
                        <a:t>　インターネット上で公開した資金募集案件に対して投資者や寄付金を募る仕組みであり、支援金で開発した商品・サービスの事前購入や、寄付先から進捗報告等の受領が可能に</a:t>
                      </a:r>
                      <a:r>
                        <a:rPr kumimoji="1" lang="ja-JP" altLang="en-US" sz="1050"/>
                        <a:t>なる</a:t>
                      </a:r>
                      <a:r>
                        <a:rPr kumimoji="1" lang="ja-JP" altLang="en-US" sz="1050" smtClean="0"/>
                        <a:t>もの。</a:t>
                      </a:r>
                      <a:endParaRPr kumimoji="1" lang="en-US" altLang="ja-JP" sz="1050" dirty="0"/>
                    </a:p>
                  </a:txBody>
                  <a:tcPr marL="45720" marR="45720" anchor="ctr"/>
                </a:tc>
                <a:extLst>
                  <a:ext uri="{0D108BD9-81ED-4DB2-BD59-A6C34878D82A}">
                    <a16:rowId xmlns:a16="http://schemas.microsoft.com/office/drawing/2014/main" val="1808931238"/>
                  </a:ext>
                </a:extLst>
              </a:tr>
              <a:tr h="227251">
                <a:tc>
                  <a:txBody>
                    <a:bodyPr/>
                    <a:lstStyle/>
                    <a:p>
                      <a:r>
                        <a:rPr kumimoji="1" lang="ja-JP" altLang="en-US" sz="1050" dirty="0"/>
                        <a:t>グリーンインフラ</a:t>
                      </a:r>
                    </a:p>
                  </a:txBody>
                  <a:tcPr marL="108000" marR="45720" anchor="ctr"/>
                </a:tc>
                <a:tc>
                  <a:txBody>
                    <a:bodyPr/>
                    <a:lstStyle/>
                    <a:p>
                      <a:r>
                        <a:rPr kumimoji="1" lang="ja-JP" altLang="en-US" sz="1050" dirty="0"/>
                        <a:t>　</a:t>
                      </a:r>
                      <a:r>
                        <a:rPr lang="ja-JP" altLang="en-US" sz="1050" dirty="0">
                          <a:effectLst/>
                        </a:rPr>
                        <a:t>自然環境が有する機能を社会における様々な課題解決に活用しようとする</a:t>
                      </a:r>
                      <a:r>
                        <a:rPr lang="ja-JP" altLang="en-US" sz="1050" dirty="0" smtClean="0">
                          <a:effectLst/>
                        </a:rPr>
                        <a:t>考え方。</a:t>
                      </a:r>
                      <a:endParaRPr kumimoji="1" lang="ja-JP" altLang="en-US" sz="1050" dirty="0"/>
                    </a:p>
                  </a:txBody>
                  <a:tcPr marL="45720" marR="45720" anchor="ctr"/>
                </a:tc>
                <a:extLst>
                  <a:ext uri="{0D108BD9-81ED-4DB2-BD59-A6C34878D82A}">
                    <a16:rowId xmlns:a16="http://schemas.microsoft.com/office/drawing/2014/main" val="262660281"/>
                  </a:ext>
                </a:extLst>
              </a:tr>
            </a:tbl>
          </a:graphicData>
        </a:graphic>
      </p:graphicFrame>
      <p:graphicFrame>
        <p:nvGraphicFramePr>
          <p:cNvPr id="28" name="表 9">
            <a:extLst>
              <a:ext uri="{FF2B5EF4-FFF2-40B4-BE49-F238E27FC236}">
                <a16:creationId xmlns:a16="http://schemas.microsoft.com/office/drawing/2014/main" id="{8EDA37DF-AC65-43C8-9563-931391C027A8}"/>
              </a:ext>
            </a:extLst>
          </p:cNvPr>
          <p:cNvGraphicFramePr>
            <a:graphicFrameLocks noGrp="1"/>
          </p:cNvGraphicFramePr>
          <p:nvPr>
            <p:extLst>
              <p:ext uri="{D42A27DB-BD31-4B8C-83A1-F6EECF244321}">
                <p14:modId xmlns:p14="http://schemas.microsoft.com/office/powerpoint/2010/main" val="4019674832"/>
              </p:ext>
            </p:extLst>
          </p:nvPr>
        </p:nvGraphicFramePr>
        <p:xfrm>
          <a:off x="174762" y="3059011"/>
          <a:ext cx="9483588" cy="224028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サ行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t>自給的農家</a:t>
                      </a:r>
                    </a:p>
                  </a:txBody>
                  <a:tcPr marL="108000" marR="45720" anchor="ctr"/>
                </a:tc>
                <a:tc>
                  <a:txBody>
                    <a:bodyPr/>
                    <a:lstStyle/>
                    <a:p>
                      <a:r>
                        <a:rPr kumimoji="1" lang="ja-JP" altLang="en-US" sz="1050" dirty="0">
                          <a:solidFill>
                            <a:schemeClr val="tx1"/>
                          </a:solidFill>
                        </a:rPr>
                        <a:t>　</a:t>
                      </a:r>
                      <a:r>
                        <a:rPr kumimoji="1" lang="ja-JP" altLang="en-US" sz="1050" dirty="0" smtClean="0">
                          <a:solidFill>
                            <a:schemeClr val="tx1"/>
                          </a:solidFill>
                        </a:rPr>
                        <a:t>農林業センサスにおいて、経営</a:t>
                      </a:r>
                      <a:r>
                        <a:rPr kumimoji="1" lang="ja-JP" altLang="en-US" sz="1050" dirty="0">
                          <a:solidFill>
                            <a:schemeClr val="tx1"/>
                          </a:solidFill>
                        </a:rPr>
                        <a:t>耕地面積</a:t>
                      </a:r>
                      <a:r>
                        <a:rPr kumimoji="1" lang="en-US" altLang="ja-JP" sz="1050" dirty="0">
                          <a:solidFill>
                            <a:schemeClr val="tx1"/>
                          </a:solidFill>
                        </a:rPr>
                        <a:t>30a</a:t>
                      </a:r>
                      <a:r>
                        <a:rPr kumimoji="1" lang="ja-JP" altLang="en-US" sz="1050" dirty="0">
                          <a:solidFill>
                            <a:schemeClr val="tx1"/>
                          </a:solidFill>
                        </a:rPr>
                        <a:t>未満、かつ過去</a:t>
                      </a:r>
                      <a:r>
                        <a:rPr kumimoji="1" lang="en-US" altLang="ja-JP" sz="1050" dirty="0">
                          <a:solidFill>
                            <a:schemeClr val="tx1"/>
                          </a:solidFill>
                        </a:rPr>
                        <a:t>1</a:t>
                      </a:r>
                      <a:r>
                        <a:rPr kumimoji="1" lang="ja-JP" altLang="en-US" sz="1050" dirty="0">
                          <a:solidFill>
                            <a:schemeClr val="tx1"/>
                          </a:solidFill>
                        </a:rPr>
                        <a:t>年間の農産物販売金額</a:t>
                      </a:r>
                      <a:r>
                        <a:rPr kumimoji="1" lang="ja-JP" altLang="en-US" sz="1050" dirty="0" smtClean="0">
                          <a:solidFill>
                            <a:schemeClr val="tx1"/>
                          </a:solidFill>
                        </a:rPr>
                        <a:t>が</a:t>
                      </a:r>
                      <a:r>
                        <a:rPr kumimoji="1" lang="en-US" altLang="ja-JP" sz="1050" dirty="0" smtClean="0">
                          <a:solidFill>
                            <a:schemeClr val="tx1"/>
                          </a:solidFill>
                        </a:rPr>
                        <a:t>50</a:t>
                      </a:r>
                      <a:r>
                        <a:rPr kumimoji="1" lang="ja-JP" altLang="en-US" sz="1050" dirty="0" smtClean="0">
                          <a:solidFill>
                            <a:schemeClr val="tx1"/>
                          </a:solidFill>
                        </a:rPr>
                        <a:t>万円</a:t>
                      </a:r>
                      <a:r>
                        <a:rPr kumimoji="1" lang="ja-JP" altLang="en-US" sz="1050" dirty="0">
                          <a:solidFill>
                            <a:schemeClr val="tx1"/>
                          </a:solidFill>
                        </a:rPr>
                        <a:t>未満の農家のこと。</a:t>
                      </a:r>
                    </a:p>
                  </a:txBody>
                  <a:tcPr marL="45720" marR="45720" anchor="ctr"/>
                </a:tc>
                <a:extLst>
                  <a:ext uri="{0D108BD9-81ED-4DB2-BD59-A6C34878D82A}">
                    <a16:rowId xmlns:a16="http://schemas.microsoft.com/office/drawing/2014/main" val="444675630"/>
                  </a:ext>
                </a:extLst>
              </a:tr>
              <a:tr h="227251">
                <a:tc>
                  <a:txBody>
                    <a:bodyPr/>
                    <a:lstStyle/>
                    <a:p>
                      <a:r>
                        <a:rPr kumimoji="1" lang="ja-JP" altLang="en-US" sz="1050" dirty="0"/>
                        <a:t>スマート農業</a:t>
                      </a:r>
                    </a:p>
                  </a:txBody>
                  <a:tcPr marL="108000" marR="45720" anchor="ctr"/>
                </a:tc>
                <a:tc>
                  <a:txBody>
                    <a:bodyPr/>
                    <a:lstStyle/>
                    <a:p>
                      <a:r>
                        <a:rPr kumimoji="1" lang="ja-JP" altLang="en-US" sz="1050" dirty="0">
                          <a:solidFill>
                            <a:schemeClr val="tx1"/>
                          </a:solidFill>
                        </a:rPr>
                        <a:t>　ロボット技術や</a:t>
                      </a:r>
                      <a:r>
                        <a:rPr kumimoji="1" lang="en-US" altLang="ja-JP" sz="1050" dirty="0">
                          <a:solidFill>
                            <a:schemeClr val="tx1"/>
                          </a:solidFill>
                        </a:rPr>
                        <a:t>ICT</a:t>
                      </a:r>
                      <a:r>
                        <a:rPr kumimoji="1" lang="ja-JP" altLang="en-US" sz="1050" dirty="0">
                          <a:solidFill>
                            <a:schemeClr val="tx1"/>
                          </a:solidFill>
                        </a:rPr>
                        <a:t>を活用して超省力・高品質生産を実現する新たな農業。</a:t>
                      </a:r>
                    </a:p>
                  </a:txBody>
                  <a:tcPr marL="45720" marR="45720" anchor="ctr"/>
                </a:tc>
                <a:extLst>
                  <a:ext uri="{0D108BD9-81ED-4DB2-BD59-A6C34878D82A}">
                    <a16:rowId xmlns:a16="http://schemas.microsoft.com/office/drawing/2014/main" val="1580494434"/>
                  </a:ext>
                </a:extLst>
              </a:tr>
              <a:tr h="227251">
                <a:tc>
                  <a:txBody>
                    <a:bodyPr/>
                    <a:lstStyle/>
                    <a:p>
                      <a:r>
                        <a:rPr kumimoji="1" lang="ja-JP" altLang="en-US" sz="1050" dirty="0"/>
                        <a:t>スタートアップ</a:t>
                      </a:r>
                    </a:p>
                  </a:txBody>
                  <a:tcPr marL="108000" marR="45720" anchor="ctr"/>
                </a:tc>
                <a:tc>
                  <a:txBody>
                    <a:bodyPr/>
                    <a:lstStyle/>
                    <a:p>
                      <a:r>
                        <a:rPr kumimoji="1" lang="ja-JP" altLang="en-US" sz="1050" dirty="0">
                          <a:solidFill>
                            <a:schemeClr val="tx1"/>
                          </a:solidFill>
                        </a:rPr>
                        <a:t>　ユニークな技術や製品・サービスでイノベーションを起こし、社会に新しい価値をもたらすことを目的とし、短期間で資金調達やスケールアップをするため、具体的な製品またはビジネスモデル・プランを有する、企業・起業家</a:t>
                      </a:r>
                      <a:r>
                        <a:rPr kumimoji="1" lang="ja-JP" altLang="en-US" sz="1050" dirty="0" smtClean="0">
                          <a:solidFill>
                            <a:schemeClr val="tx1"/>
                          </a:solidFill>
                        </a:rPr>
                        <a:t>。</a:t>
                      </a:r>
                      <a:endParaRPr kumimoji="1" lang="en-US" altLang="ja-JP" sz="1050" dirty="0">
                        <a:solidFill>
                          <a:schemeClr val="tx1"/>
                        </a:solidFill>
                      </a:endParaRPr>
                    </a:p>
                  </a:txBody>
                  <a:tcPr marL="45720" marR="45720" anchor="ctr"/>
                </a:tc>
                <a:extLst>
                  <a:ext uri="{0D108BD9-81ED-4DB2-BD59-A6C34878D82A}">
                    <a16:rowId xmlns:a16="http://schemas.microsoft.com/office/drawing/2014/main" val="3671063295"/>
                  </a:ext>
                </a:extLst>
              </a:tr>
              <a:tr h="227251">
                <a:tc>
                  <a:txBody>
                    <a:bodyPr/>
                    <a:lstStyle/>
                    <a:p>
                      <a:r>
                        <a:rPr kumimoji="1" lang="ja-JP" altLang="en-US" sz="1050" dirty="0"/>
                        <a:t>産地リレー（農業参画）</a:t>
                      </a:r>
                    </a:p>
                  </a:txBody>
                  <a:tcPr marL="108000" marR="45720" anchor="ctr"/>
                </a:tc>
                <a:tc>
                  <a:txBody>
                    <a:bodyPr/>
                    <a:lstStyle/>
                    <a:p>
                      <a:r>
                        <a:rPr kumimoji="1" lang="ja-JP" altLang="en-US" sz="1050" dirty="0"/>
                        <a:t>　繁忙期の異なる複数の産地に順次労働力を導入し、各産地での労働力確保と、新たな担い手の一年を通じた農業参画の場づくりを行うもの。</a:t>
                      </a:r>
                    </a:p>
                  </a:txBody>
                  <a:tcPr marL="45720" marR="45720" anchor="ctr"/>
                </a:tc>
                <a:extLst>
                  <a:ext uri="{0D108BD9-81ED-4DB2-BD59-A6C34878D82A}">
                    <a16:rowId xmlns:a16="http://schemas.microsoft.com/office/drawing/2014/main" val="2652210148"/>
                  </a:ext>
                </a:extLst>
              </a:tr>
              <a:tr h="227251">
                <a:tc>
                  <a:txBody>
                    <a:bodyPr/>
                    <a:lstStyle/>
                    <a:p>
                      <a:r>
                        <a:rPr kumimoji="1" lang="ja-JP" altLang="en-US" sz="1050" dirty="0"/>
                        <a:t>自動環境</a:t>
                      </a:r>
                      <a:r>
                        <a:rPr kumimoji="1" lang="ja-JP" altLang="en-US" sz="1050" dirty="0" smtClean="0"/>
                        <a:t>制御</a:t>
                      </a:r>
                      <a:endParaRPr kumimoji="1" lang="ja-JP" altLang="en-US" sz="1050" dirty="0">
                        <a:solidFill>
                          <a:srgbClr val="FF0000"/>
                        </a:solidFill>
                      </a:endParaRPr>
                    </a:p>
                  </a:txBody>
                  <a:tcPr marL="108000" marR="45720" anchor="ctr"/>
                </a:tc>
                <a:tc>
                  <a:txBody>
                    <a:bodyPr/>
                    <a:lstStyle/>
                    <a:p>
                      <a:r>
                        <a:rPr kumimoji="1" lang="ja-JP" altLang="en-US" sz="1050" dirty="0"/>
                        <a:t>　ほ場やハウス内外の環境（温湿度、日射量、風速、</a:t>
                      </a:r>
                      <a:r>
                        <a:rPr kumimoji="1" lang="en-US" altLang="ja-JP" sz="1050" dirty="0"/>
                        <a:t>CO₂</a:t>
                      </a:r>
                      <a:r>
                        <a:rPr kumimoji="1" lang="ja-JP" altLang="en-US" sz="1050" dirty="0"/>
                        <a:t>濃度等）を各種センサーで自動測定し、農業者による設定値と測定値に基づき、自動で天窓の開閉やかん水等を実施する</a:t>
                      </a:r>
                      <a:r>
                        <a:rPr kumimoji="1" lang="ja-JP" altLang="en-US" sz="1050" dirty="0" smtClean="0"/>
                        <a:t>もの。</a:t>
                      </a:r>
                      <a:endParaRPr kumimoji="1" lang="en-US" altLang="ja-JP" sz="1050" dirty="0"/>
                    </a:p>
                  </a:txBody>
                  <a:tcPr marL="45720" marR="45720" anchor="ctr"/>
                </a:tc>
                <a:extLst>
                  <a:ext uri="{0D108BD9-81ED-4DB2-BD59-A6C34878D82A}">
                    <a16:rowId xmlns:a16="http://schemas.microsoft.com/office/drawing/2014/main" val="2604906118"/>
                  </a:ext>
                </a:extLst>
              </a:tr>
              <a:tr h="227251">
                <a:tc>
                  <a:txBody>
                    <a:bodyPr/>
                    <a:lstStyle/>
                    <a:p>
                      <a:r>
                        <a:rPr kumimoji="1" lang="ja-JP" altLang="en-US" sz="1050" dirty="0"/>
                        <a:t>サプライチェーン</a:t>
                      </a:r>
                    </a:p>
                  </a:txBody>
                  <a:tcPr marL="108000" marR="45720" anchor="ctr"/>
                </a:tc>
                <a:tc>
                  <a:txBody>
                    <a:bodyPr/>
                    <a:lstStyle/>
                    <a:p>
                      <a:r>
                        <a:rPr kumimoji="1" lang="ja-JP" altLang="en-US" sz="1050" dirty="0"/>
                        <a:t>　農産物を生産し、食品加工、流通、販売により消費者に食品が届き、最終的に廃棄されるまでの一連の流れ</a:t>
                      </a:r>
                      <a:r>
                        <a:rPr kumimoji="1" lang="ja-JP" altLang="en-US" sz="1050" dirty="0" smtClean="0"/>
                        <a:t>。</a:t>
                      </a:r>
                    </a:p>
                  </a:txBody>
                  <a:tcPr marL="45720" marR="45720" anchor="ctr"/>
                </a:tc>
                <a:extLst>
                  <a:ext uri="{0D108BD9-81ED-4DB2-BD59-A6C34878D82A}">
                    <a16:rowId xmlns:a16="http://schemas.microsoft.com/office/drawing/2014/main" val="1861984114"/>
                  </a:ext>
                </a:extLst>
              </a:tr>
            </a:tbl>
          </a:graphicData>
        </a:graphic>
      </p:graphicFrame>
    </p:spTree>
    <p:extLst>
      <p:ext uri="{BB962C8B-B14F-4D97-AF65-F5344CB8AC3E}">
        <p14:creationId xmlns:p14="http://schemas.microsoft.com/office/powerpoint/2010/main" val="340614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用語解説</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F6BF1BE-B4F5-4E30-B392-43950B79FC45}"/>
              </a:ext>
            </a:extLst>
          </p:cNvPr>
          <p:cNvSpPr/>
          <p:nvPr/>
        </p:nvSpPr>
        <p:spPr>
          <a:xfrm>
            <a:off x="6653412" y="6168232"/>
            <a:ext cx="2920621"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1000" b="1" dirty="0">
              <a:solidFill>
                <a:schemeClr val="tx1"/>
              </a:solidFill>
            </a:endParaRPr>
          </a:p>
        </p:txBody>
      </p:sp>
      <p:graphicFrame>
        <p:nvGraphicFramePr>
          <p:cNvPr id="6" name="表 9">
            <a:extLst>
              <a:ext uri="{FF2B5EF4-FFF2-40B4-BE49-F238E27FC236}">
                <a16:creationId xmlns:a16="http://schemas.microsoft.com/office/drawing/2014/main" id="{9C8A2BEE-6B56-44BC-A414-EB2FFA718CD5}"/>
              </a:ext>
            </a:extLst>
          </p:cNvPr>
          <p:cNvGraphicFramePr>
            <a:graphicFrameLocks noGrp="1"/>
          </p:cNvGraphicFramePr>
          <p:nvPr>
            <p:extLst>
              <p:ext uri="{D42A27DB-BD31-4B8C-83A1-F6EECF244321}">
                <p14:modId xmlns:p14="http://schemas.microsoft.com/office/powerpoint/2010/main" val="3832961327"/>
              </p:ext>
            </p:extLst>
          </p:nvPr>
        </p:nvGraphicFramePr>
        <p:xfrm>
          <a:off x="174762" y="610446"/>
          <a:ext cx="9483588" cy="411480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タ行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t>棚田ふるさとファンクラブ</a:t>
                      </a:r>
                    </a:p>
                  </a:txBody>
                  <a:tcPr marL="108000" marR="45720" anchor="ctr"/>
                </a:tc>
                <a:tc>
                  <a:txBody>
                    <a:bodyPr/>
                    <a:lstStyle/>
                    <a:p>
                      <a:r>
                        <a:rPr kumimoji="1" lang="ja-JP" altLang="en-US" sz="1050" dirty="0">
                          <a:solidFill>
                            <a:schemeClr val="tx1"/>
                          </a:solidFill>
                        </a:rPr>
                        <a:t>　美しい景観を持つ棚田の保全を目的に、府が募集し、運営する府民ボランティア組織。登録されたボランティアは、地元農家とともに草刈や水路の掃除、獣害防止柵設置等の棚田保全活動を行っている。</a:t>
                      </a:r>
                    </a:p>
                  </a:txBody>
                  <a:tcPr marL="45720" marR="45720" anchor="ctr"/>
                </a:tc>
                <a:extLst>
                  <a:ext uri="{0D108BD9-81ED-4DB2-BD59-A6C34878D82A}">
                    <a16:rowId xmlns:a16="http://schemas.microsoft.com/office/drawing/2014/main" val="2201799944"/>
                  </a:ext>
                </a:extLst>
              </a:tr>
              <a:tr h="227251">
                <a:tc>
                  <a:txBody>
                    <a:bodyPr/>
                    <a:lstStyle/>
                    <a:p>
                      <a:r>
                        <a:rPr kumimoji="1" lang="ja-JP" altLang="en-US" sz="1050" dirty="0"/>
                        <a:t>多面的機能支払</a:t>
                      </a:r>
                    </a:p>
                  </a:txBody>
                  <a:tcPr marL="108000" marR="45720" anchor="ctr"/>
                </a:tc>
                <a:tc>
                  <a:txBody>
                    <a:bodyPr/>
                    <a:lstStyle/>
                    <a:p>
                      <a:r>
                        <a:rPr kumimoji="1" lang="ja-JP" altLang="en-US" sz="1050" dirty="0">
                          <a:solidFill>
                            <a:schemeClr val="tx1"/>
                          </a:solidFill>
                        </a:rPr>
                        <a:t>　平成</a:t>
                      </a:r>
                      <a:r>
                        <a:rPr kumimoji="1" lang="en-US" altLang="ja-JP" sz="1050" dirty="0">
                          <a:solidFill>
                            <a:schemeClr val="tx1"/>
                          </a:solidFill>
                        </a:rPr>
                        <a:t>26</a:t>
                      </a:r>
                      <a:r>
                        <a:rPr kumimoji="1" lang="ja-JP" altLang="en-US" sz="1050" dirty="0">
                          <a:solidFill>
                            <a:schemeClr val="tx1"/>
                          </a:solidFill>
                        </a:rPr>
                        <a:t>年に制定された農業の有する多面的機能の発揮の促進に関する法律に基づく日本型直接支払の一つ。地域が共同で行う農地の法面の草刈りや水路の泥上げなど</a:t>
                      </a:r>
                      <a:r>
                        <a:rPr kumimoji="1" lang="ja-JP" altLang="en-US" sz="1050" dirty="0" smtClean="0">
                          <a:solidFill>
                            <a:schemeClr val="tx1"/>
                          </a:solidFill>
                        </a:rPr>
                        <a:t>の農地維持活動や生態</a:t>
                      </a:r>
                      <a:r>
                        <a:rPr kumimoji="1" lang="ja-JP" altLang="en-US" sz="1050" dirty="0">
                          <a:solidFill>
                            <a:schemeClr val="tx1"/>
                          </a:solidFill>
                        </a:rPr>
                        <a:t>系保全や景観</a:t>
                      </a:r>
                      <a:r>
                        <a:rPr kumimoji="1" lang="ja-JP" altLang="en-US" sz="1050" dirty="0" smtClean="0">
                          <a:solidFill>
                            <a:schemeClr val="tx1"/>
                          </a:solidFill>
                        </a:rPr>
                        <a:t>形成などの資源向上活動に加え、施設の長寿命化に取組む活動</a:t>
                      </a:r>
                      <a:r>
                        <a:rPr kumimoji="1" lang="ja-JP" altLang="en-US" sz="1050" dirty="0">
                          <a:solidFill>
                            <a:schemeClr val="tx1"/>
                          </a:solidFill>
                        </a:rPr>
                        <a:t>に</a:t>
                      </a:r>
                      <a:r>
                        <a:rPr kumimoji="1" lang="ja-JP" altLang="en-US" sz="1050" dirty="0" smtClean="0">
                          <a:solidFill>
                            <a:schemeClr val="tx1"/>
                          </a:solidFill>
                        </a:rPr>
                        <a:t>対して交付</a:t>
                      </a:r>
                      <a:r>
                        <a:rPr kumimoji="1" lang="ja-JP" altLang="en-US" sz="1050" dirty="0">
                          <a:solidFill>
                            <a:schemeClr val="tx1"/>
                          </a:solidFill>
                        </a:rPr>
                        <a:t>金が</a:t>
                      </a:r>
                      <a:r>
                        <a:rPr kumimoji="1" lang="ja-JP" altLang="en-US" sz="1050" dirty="0" smtClean="0">
                          <a:solidFill>
                            <a:schemeClr val="tx1"/>
                          </a:solidFill>
                        </a:rPr>
                        <a:t>支払われる制度。</a:t>
                      </a:r>
                      <a:r>
                        <a:rPr kumimoji="1" lang="ja-JP" altLang="en-US" sz="1050" dirty="0">
                          <a:solidFill>
                            <a:schemeClr val="tx1"/>
                          </a:solidFill>
                        </a:rPr>
                        <a:t>大阪府で</a:t>
                      </a:r>
                      <a:r>
                        <a:rPr kumimoji="1" lang="ja-JP" altLang="en-US" sz="1050" dirty="0" smtClean="0">
                          <a:solidFill>
                            <a:schemeClr val="tx1"/>
                          </a:solidFill>
                        </a:rPr>
                        <a:t>は、農</a:t>
                      </a:r>
                      <a:r>
                        <a:rPr kumimoji="1" lang="ja-JP" altLang="en-US" sz="1050" dirty="0">
                          <a:solidFill>
                            <a:schemeClr val="tx1"/>
                          </a:solidFill>
                        </a:rPr>
                        <a:t>空間保全地域であること、農業者以外の多様な府民が参加すること等の要件を付加した上で実施して</a:t>
                      </a:r>
                      <a:r>
                        <a:rPr kumimoji="1" lang="ja-JP" altLang="en-US" sz="1050" dirty="0" smtClean="0">
                          <a:solidFill>
                            <a:schemeClr val="tx1"/>
                          </a:solidFill>
                        </a:rPr>
                        <a:t>いる。</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3547630502"/>
                  </a:ext>
                </a:extLst>
              </a:tr>
              <a:tr h="227251">
                <a:tc>
                  <a:txBody>
                    <a:bodyPr/>
                    <a:lstStyle/>
                    <a:p>
                      <a:r>
                        <a:rPr kumimoji="1" lang="ja-JP" altLang="en-US" sz="1050" dirty="0"/>
                        <a:t>都市農業振興基本法</a:t>
                      </a:r>
                      <a:endParaRPr kumimoji="1" lang="en-US" altLang="ja-JP" sz="1050" dirty="0"/>
                    </a:p>
                    <a:p>
                      <a:r>
                        <a:rPr kumimoji="1" lang="ja-JP" altLang="en-US" sz="1050" dirty="0"/>
                        <a:t>（都市農業振興基本計画）</a:t>
                      </a:r>
                    </a:p>
                  </a:txBody>
                  <a:tcPr marL="108000" marR="45720" anchor="ctr"/>
                </a:tc>
                <a:tc>
                  <a:txBody>
                    <a:bodyPr/>
                    <a:lstStyle/>
                    <a:p>
                      <a:r>
                        <a:rPr kumimoji="1" lang="ja-JP" altLang="en-US" sz="1050" dirty="0">
                          <a:solidFill>
                            <a:schemeClr val="tx1"/>
                          </a:solidFill>
                        </a:rPr>
                        <a:t>　都市農業の安定的な継続を図るとともに、都市農業の多様な機能の発揮を通じ良好な都市環境の形成に資することを目的として平成</a:t>
                      </a:r>
                      <a:r>
                        <a:rPr kumimoji="1" lang="en-US" altLang="ja-JP" sz="1050" dirty="0">
                          <a:solidFill>
                            <a:schemeClr val="tx1"/>
                          </a:solidFill>
                        </a:rPr>
                        <a:t>27</a:t>
                      </a:r>
                      <a:r>
                        <a:rPr kumimoji="1" lang="ja-JP" altLang="en-US" sz="1050" dirty="0">
                          <a:solidFill>
                            <a:schemeClr val="tx1"/>
                          </a:solidFill>
                        </a:rPr>
                        <a:t>年</a:t>
                      </a:r>
                      <a:r>
                        <a:rPr kumimoji="1" lang="en-US" altLang="ja-JP" sz="1050" dirty="0">
                          <a:solidFill>
                            <a:schemeClr val="tx1"/>
                          </a:solidFill>
                        </a:rPr>
                        <a:t>4</a:t>
                      </a:r>
                      <a:r>
                        <a:rPr kumimoji="1" lang="ja-JP" altLang="en-US" sz="1050" dirty="0">
                          <a:solidFill>
                            <a:schemeClr val="tx1"/>
                          </a:solidFill>
                        </a:rPr>
                        <a:t>月に施行。基本理念等を定めることにより、都市農業の振興に関する施策を総合的かつ計画的に推進することで都市農業が安定的に継続できる環境整備を進める。国はこの法律に基づいて、都市農業の振興に関する施策の総合的かつ計画的な推進を図るための基本的な計画を平成</a:t>
                      </a:r>
                      <a:r>
                        <a:rPr kumimoji="1" lang="en-US" altLang="ja-JP" sz="1050" dirty="0">
                          <a:solidFill>
                            <a:schemeClr val="tx1"/>
                          </a:solidFill>
                        </a:rPr>
                        <a:t>28</a:t>
                      </a:r>
                      <a:r>
                        <a:rPr kumimoji="1" lang="ja-JP" altLang="en-US" sz="1050" dirty="0">
                          <a:solidFill>
                            <a:schemeClr val="tx1"/>
                          </a:solidFill>
                        </a:rPr>
                        <a:t>年</a:t>
                      </a:r>
                      <a:r>
                        <a:rPr kumimoji="1" lang="en-US" altLang="ja-JP" sz="1050" dirty="0">
                          <a:solidFill>
                            <a:schemeClr val="tx1"/>
                          </a:solidFill>
                        </a:rPr>
                        <a:t>5</a:t>
                      </a:r>
                      <a:r>
                        <a:rPr kumimoji="1" lang="ja-JP" altLang="en-US" sz="1050" dirty="0">
                          <a:solidFill>
                            <a:schemeClr val="tx1"/>
                          </a:solidFill>
                        </a:rPr>
                        <a:t>月に策定しており、都道府県及び市町村については「地方計画」の策定に努めることとされている。</a:t>
                      </a:r>
                    </a:p>
                  </a:txBody>
                  <a:tcPr marL="45720" marR="45720" anchor="ctr"/>
                </a:tc>
                <a:extLst>
                  <a:ext uri="{0D108BD9-81ED-4DB2-BD59-A6C34878D82A}">
                    <a16:rowId xmlns:a16="http://schemas.microsoft.com/office/drawing/2014/main" val="3265714920"/>
                  </a:ext>
                </a:extLst>
              </a:tr>
              <a:tr h="227251">
                <a:tc>
                  <a:txBody>
                    <a:bodyPr/>
                    <a:lstStyle/>
                    <a:p>
                      <a:r>
                        <a:rPr kumimoji="1" lang="ja-JP" altLang="en-US" sz="1050" dirty="0"/>
                        <a:t>脱炭素社会</a:t>
                      </a:r>
                    </a:p>
                  </a:txBody>
                  <a:tcPr marL="108000" marR="45720" anchor="ctr"/>
                </a:tc>
                <a:tc>
                  <a:txBody>
                    <a:bodyPr/>
                    <a:lstStyle/>
                    <a:p>
                      <a:r>
                        <a:rPr kumimoji="1" lang="ja-JP" altLang="en-US" sz="1050" dirty="0" smtClean="0"/>
                        <a:t>　二酸化炭素をはじめとする温室効果ガスの「排出量」から「吸収量」を差し引いた合計が実質的にゼロになる社会。</a:t>
                      </a:r>
                      <a:endParaRPr kumimoji="1" lang="en-US" altLang="ja-JP" sz="1050" dirty="0" smtClean="0"/>
                    </a:p>
                  </a:txBody>
                  <a:tcPr marL="45720" marR="45720" anchor="ctr"/>
                </a:tc>
                <a:extLst>
                  <a:ext uri="{0D108BD9-81ED-4DB2-BD59-A6C34878D82A}">
                    <a16:rowId xmlns:a16="http://schemas.microsoft.com/office/drawing/2014/main" val="444675630"/>
                  </a:ext>
                </a:extLst>
              </a:tr>
              <a:tr h="227251">
                <a:tc>
                  <a:txBody>
                    <a:bodyPr/>
                    <a:lstStyle/>
                    <a:p>
                      <a:r>
                        <a:rPr kumimoji="1" lang="ja-JP" altLang="en-US" sz="1050" dirty="0"/>
                        <a:t>土地持ち非農家</a:t>
                      </a:r>
                    </a:p>
                  </a:txBody>
                  <a:tcPr marL="108000" marR="45720" anchor="ctr"/>
                </a:tc>
                <a:tc>
                  <a:txBody>
                    <a:bodyPr/>
                    <a:lstStyle/>
                    <a:p>
                      <a:r>
                        <a:rPr kumimoji="1" lang="ja-JP" altLang="en-US" sz="1050" dirty="0"/>
                        <a:t>　</a:t>
                      </a:r>
                      <a:r>
                        <a:rPr kumimoji="1" lang="ja-JP" altLang="en-US" sz="1050" dirty="0" smtClean="0"/>
                        <a:t>農林業センサスにおいて、農家</a:t>
                      </a:r>
                      <a:r>
                        <a:rPr kumimoji="1" lang="ja-JP" altLang="en-US" sz="1050" dirty="0"/>
                        <a:t>以外で耕地等を５</a:t>
                      </a:r>
                      <a:r>
                        <a:rPr kumimoji="1" lang="en-US" altLang="ja-JP" sz="1050" dirty="0"/>
                        <a:t>a</a:t>
                      </a:r>
                      <a:r>
                        <a:rPr kumimoji="1" lang="ja-JP" altLang="en-US" sz="1050" dirty="0"/>
                        <a:t>以上所有している世帯をいう。</a:t>
                      </a:r>
                    </a:p>
                  </a:txBody>
                  <a:tcPr marL="45720" marR="45720" anchor="ctr"/>
                </a:tc>
                <a:extLst>
                  <a:ext uri="{0D108BD9-81ED-4DB2-BD59-A6C34878D82A}">
                    <a16:rowId xmlns:a16="http://schemas.microsoft.com/office/drawing/2014/main" val="3671063295"/>
                  </a:ext>
                </a:extLst>
              </a:tr>
              <a:tr h="227251">
                <a:tc>
                  <a:txBody>
                    <a:bodyPr/>
                    <a:lstStyle/>
                    <a:p>
                      <a:r>
                        <a:rPr kumimoji="1" lang="ja-JP" altLang="en-US" sz="1050" dirty="0"/>
                        <a:t>データ駆動型農業</a:t>
                      </a:r>
                    </a:p>
                  </a:txBody>
                  <a:tcPr marL="108000" marR="45720" anchor="ctr"/>
                </a:tc>
                <a:tc>
                  <a:txBody>
                    <a:bodyPr/>
                    <a:lstStyle/>
                    <a:p>
                      <a:r>
                        <a:rPr kumimoji="1" lang="ja-JP" altLang="en-US" sz="1050" dirty="0"/>
                        <a:t>　主に施設園芸を対象として、農業者の生産環境等に関するデータを蓄積・共有し、データ分析結果に基づき栽培技術・経営の最適化を図り、生産性・収益向上に結び付ける</a:t>
                      </a:r>
                      <a:r>
                        <a:rPr kumimoji="1" lang="ja-JP" altLang="en-US" sz="1050" dirty="0" smtClean="0"/>
                        <a:t>もの。</a:t>
                      </a:r>
                      <a:endParaRPr kumimoji="1" lang="ja-JP" altLang="en-US" sz="1050" dirty="0"/>
                    </a:p>
                  </a:txBody>
                  <a:tcPr marL="45720" marR="45720" anchor="ctr"/>
                </a:tc>
                <a:extLst>
                  <a:ext uri="{0D108BD9-81ED-4DB2-BD59-A6C34878D82A}">
                    <a16:rowId xmlns:a16="http://schemas.microsoft.com/office/drawing/2014/main" val="43288271"/>
                  </a:ext>
                </a:extLst>
              </a:tr>
              <a:tr h="227251">
                <a:tc>
                  <a:txBody>
                    <a:bodyPr/>
                    <a:lstStyle/>
                    <a:p>
                      <a:r>
                        <a:rPr kumimoji="1" lang="ja-JP" altLang="en-US" sz="1050" dirty="0"/>
                        <a:t>ドローン</a:t>
                      </a:r>
                    </a:p>
                  </a:txBody>
                  <a:tcPr marL="108000" marR="45720" anchor="ctr"/>
                </a:tc>
                <a:tc>
                  <a:txBody>
                    <a:bodyPr/>
                    <a:lstStyle/>
                    <a:p>
                      <a:r>
                        <a:rPr kumimoji="1" lang="ja-JP" altLang="en-US" sz="1050" dirty="0" smtClean="0"/>
                        <a:t>　小型の無人航空機。農業分野では、農薬・肥料散布、</a:t>
                      </a:r>
                      <a:r>
                        <a:rPr kumimoji="1" lang="ja-JP" altLang="en-US" sz="1050" dirty="0" err="1" smtClean="0"/>
                        <a:t>ほ</a:t>
                      </a:r>
                      <a:r>
                        <a:rPr kumimoji="1" lang="ja-JP" altLang="en-US" sz="1050" dirty="0" smtClean="0"/>
                        <a:t>場センシング、鳥獣被害対策等で活用されている。</a:t>
                      </a:r>
                      <a:endParaRPr kumimoji="1" lang="ja-JP" altLang="en-US" sz="1050" dirty="0"/>
                    </a:p>
                  </a:txBody>
                  <a:tcPr marL="45720" marR="45720" anchor="ctr"/>
                </a:tc>
                <a:extLst>
                  <a:ext uri="{0D108BD9-81ED-4DB2-BD59-A6C34878D82A}">
                    <a16:rowId xmlns:a16="http://schemas.microsoft.com/office/drawing/2014/main" val="3649687099"/>
                  </a:ext>
                </a:extLst>
              </a:tr>
              <a:tr h="227251">
                <a:tc>
                  <a:txBody>
                    <a:bodyPr/>
                    <a:lstStyle/>
                    <a:p>
                      <a:r>
                        <a:rPr kumimoji="1" lang="ja-JP" altLang="en-US" sz="1050" dirty="0"/>
                        <a:t>地域支援型農業（</a:t>
                      </a:r>
                      <a:r>
                        <a:rPr kumimoji="1" lang="en-US" altLang="ja-JP" sz="1050" dirty="0"/>
                        <a:t>CSA</a:t>
                      </a:r>
                      <a:r>
                        <a:rPr kumimoji="1" lang="ja-JP" altLang="en-US" sz="1050" dirty="0"/>
                        <a:t>）</a:t>
                      </a:r>
                    </a:p>
                  </a:txBody>
                  <a:tcPr marL="108000" marR="45720" anchor="ctr"/>
                </a:tc>
                <a:tc>
                  <a:txBody>
                    <a:bodyPr/>
                    <a:lstStyle/>
                    <a:p>
                      <a:r>
                        <a:rPr kumimoji="1" lang="ja-JP" altLang="en-US" sz="1050" dirty="0"/>
                        <a:t>　特定の消費者が、生産者と農産物の種類、生産量、価格、分配方法等について、代金前払い契約を結ぶ農業。</a:t>
                      </a:r>
                    </a:p>
                  </a:txBody>
                  <a:tcPr marL="45720" marR="45720" anchor="ctr"/>
                </a:tc>
                <a:extLst>
                  <a:ext uri="{0D108BD9-81ED-4DB2-BD59-A6C34878D82A}">
                    <a16:rowId xmlns:a16="http://schemas.microsoft.com/office/drawing/2014/main" val="1615203260"/>
                  </a:ext>
                </a:extLst>
              </a:tr>
              <a:tr h="227251">
                <a:tc>
                  <a:txBody>
                    <a:bodyPr/>
                    <a:lstStyle/>
                    <a:p>
                      <a:r>
                        <a:rPr kumimoji="1" lang="ja-JP" altLang="en-US" sz="1050" dirty="0"/>
                        <a:t>土地改良区</a:t>
                      </a:r>
                    </a:p>
                  </a:txBody>
                  <a:tcPr marL="108000" marR="45720" anchor="ctr"/>
                </a:tc>
                <a:tc>
                  <a:txBody>
                    <a:bodyPr/>
                    <a:lstStyle/>
                    <a:p>
                      <a:r>
                        <a:rPr kumimoji="1" lang="ja-JP" altLang="en-US" sz="1050" dirty="0"/>
                        <a:t>　土地改良法に基づき地域の関係農業者により組織された団体で、農業用用排水施設の整備、区画整理等の土地改良事業を実施するほか、造成した土地改良施設の維持管理等を行う。</a:t>
                      </a:r>
                    </a:p>
                  </a:txBody>
                  <a:tcPr marL="45720" marR="45720" anchor="ctr"/>
                </a:tc>
                <a:extLst>
                  <a:ext uri="{0D108BD9-81ED-4DB2-BD59-A6C34878D82A}">
                    <a16:rowId xmlns:a16="http://schemas.microsoft.com/office/drawing/2014/main" val="102676497"/>
                  </a:ext>
                </a:extLst>
              </a:tr>
            </a:tbl>
          </a:graphicData>
        </a:graphic>
      </p:graphicFrame>
    </p:spTree>
    <p:extLst>
      <p:ext uri="{BB962C8B-B14F-4D97-AF65-F5344CB8AC3E}">
        <p14:creationId xmlns:p14="http://schemas.microsoft.com/office/powerpoint/2010/main" val="844883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用語解説</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F6BF1BE-B4F5-4E30-B392-43950B79FC45}"/>
              </a:ext>
            </a:extLst>
          </p:cNvPr>
          <p:cNvSpPr/>
          <p:nvPr/>
        </p:nvSpPr>
        <p:spPr>
          <a:xfrm>
            <a:off x="6653412" y="6168232"/>
            <a:ext cx="2920621"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1000" b="1" dirty="0">
              <a:solidFill>
                <a:schemeClr val="tx1"/>
              </a:solidFill>
            </a:endParaRPr>
          </a:p>
        </p:txBody>
      </p:sp>
      <p:graphicFrame>
        <p:nvGraphicFramePr>
          <p:cNvPr id="27" name="表 9">
            <a:extLst>
              <a:ext uri="{FF2B5EF4-FFF2-40B4-BE49-F238E27FC236}">
                <a16:creationId xmlns:a16="http://schemas.microsoft.com/office/drawing/2014/main" id="{6950C58D-36C6-450A-ACBD-5FC440A2A546}"/>
              </a:ext>
            </a:extLst>
          </p:cNvPr>
          <p:cNvGraphicFramePr>
            <a:graphicFrameLocks noGrp="1"/>
          </p:cNvGraphicFramePr>
          <p:nvPr>
            <p:extLst>
              <p:ext uri="{D42A27DB-BD31-4B8C-83A1-F6EECF244321}">
                <p14:modId xmlns:p14="http://schemas.microsoft.com/office/powerpoint/2010/main" val="792402647"/>
              </p:ext>
            </p:extLst>
          </p:nvPr>
        </p:nvGraphicFramePr>
        <p:xfrm>
          <a:off x="174762" y="608029"/>
          <a:ext cx="9483588" cy="573786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ナ行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solidFill>
                            <a:schemeClr val="tx1"/>
                          </a:solidFill>
                        </a:rPr>
                        <a:t>認定農業者</a:t>
                      </a:r>
                    </a:p>
                  </a:txBody>
                  <a:tcPr marL="108000" marR="45720" anchor="ctr"/>
                </a:tc>
                <a:tc>
                  <a:txBody>
                    <a:bodyPr/>
                    <a:lstStyle/>
                    <a:p>
                      <a:r>
                        <a:rPr kumimoji="1" lang="ja-JP" altLang="en-US" sz="1050" dirty="0">
                          <a:solidFill>
                            <a:schemeClr val="tx1"/>
                          </a:solidFill>
                        </a:rPr>
                        <a:t>　他産業並みの労働時間で同等の生涯所得を得られるように農業経営の改善を図るための計画をつくり、その計画の認定を市町村から受けた農業者。農業経営基盤強化</a:t>
                      </a:r>
                      <a:r>
                        <a:rPr kumimoji="1" lang="ja-JP" altLang="en-US" sz="1050" dirty="0" smtClean="0">
                          <a:solidFill>
                            <a:schemeClr val="tx1"/>
                          </a:solidFill>
                        </a:rPr>
                        <a:t>促進法に</a:t>
                      </a:r>
                      <a:r>
                        <a:rPr kumimoji="1" lang="ja-JP" altLang="en-US" sz="1050" dirty="0">
                          <a:solidFill>
                            <a:schemeClr val="tx1"/>
                          </a:solidFill>
                        </a:rPr>
                        <a:t>規定されており、国はこれらの農業者が農業生産の主力をしめるよう、重点的に支援策を講じている。</a:t>
                      </a:r>
                    </a:p>
                  </a:txBody>
                  <a:tcPr marL="45720" marR="45720" anchor="ctr"/>
                </a:tc>
                <a:extLst>
                  <a:ext uri="{0D108BD9-81ED-4DB2-BD59-A6C34878D82A}">
                    <a16:rowId xmlns:a16="http://schemas.microsoft.com/office/drawing/2014/main" val="3253342503"/>
                  </a:ext>
                </a:extLst>
              </a:tr>
              <a:tr h="227251">
                <a:tc>
                  <a:txBody>
                    <a:bodyPr/>
                    <a:lstStyle/>
                    <a:p>
                      <a:r>
                        <a:rPr kumimoji="1" lang="ja-JP" altLang="en-US" sz="1050" dirty="0">
                          <a:solidFill>
                            <a:schemeClr val="tx1"/>
                          </a:solidFill>
                        </a:rPr>
                        <a:t>農業経営体</a:t>
                      </a:r>
                    </a:p>
                  </a:txBody>
                  <a:tcPr marL="108000" marR="45720" anchor="ctr"/>
                </a:tc>
                <a:tc>
                  <a:txBody>
                    <a:bodyPr/>
                    <a:lstStyle/>
                    <a:p>
                      <a:r>
                        <a:rPr kumimoji="1" lang="ja-JP" altLang="en-US" sz="1050" dirty="0">
                          <a:solidFill>
                            <a:schemeClr val="tx1"/>
                          </a:solidFill>
                        </a:rPr>
                        <a:t>　農林業センサスにおいて、農産物の生産を行うか又は委託を受けて農作業を行い、生産又は作業に係る面積・頭羽数が、次の規定のいずれかに該当する事業を行う者をいう。</a:t>
                      </a:r>
                      <a:endParaRPr kumimoji="1" lang="en-US" altLang="ja-JP" sz="1050" dirty="0">
                        <a:solidFill>
                          <a:schemeClr val="tx1"/>
                        </a:solidFill>
                      </a:endParaRPr>
                    </a:p>
                    <a:p>
                      <a:r>
                        <a:rPr kumimoji="1" lang="ja-JP" altLang="en-US" sz="1050" dirty="0">
                          <a:solidFill>
                            <a:schemeClr val="tx1"/>
                          </a:solidFill>
                        </a:rPr>
                        <a:t>　</a:t>
                      </a:r>
                      <a:r>
                        <a:rPr kumimoji="1" lang="en-US" altLang="ja-JP" sz="1050" dirty="0">
                          <a:solidFill>
                            <a:schemeClr val="tx1"/>
                          </a:solidFill>
                        </a:rPr>
                        <a:t>(1) </a:t>
                      </a:r>
                      <a:r>
                        <a:rPr kumimoji="1" lang="ja-JP" altLang="en-US" sz="1050" dirty="0">
                          <a:solidFill>
                            <a:schemeClr val="tx1"/>
                          </a:solidFill>
                        </a:rPr>
                        <a:t>経営耕地面積が</a:t>
                      </a:r>
                      <a:r>
                        <a:rPr kumimoji="1" lang="en-US" altLang="ja-JP" sz="1050" dirty="0">
                          <a:solidFill>
                            <a:schemeClr val="tx1"/>
                          </a:solidFill>
                        </a:rPr>
                        <a:t>30</a:t>
                      </a:r>
                      <a:r>
                        <a:rPr kumimoji="1" lang="ja-JP" altLang="en-US" sz="1050" dirty="0">
                          <a:solidFill>
                            <a:schemeClr val="tx1"/>
                          </a:solidFill>
                        </a:rPr>
                        <a:t>ａ以上の規模の農業</a:t>
                      </a:r>
                    </a:p>
                    <a:p>
                      <a:r>
                        <a:rPr kumimoji="1" lang="ja-JP" altLang="en-US" sz="1050" dirty="0">
                          <a:solidFill>
                            <a:schemeClr val="tx1"/>
                          </a:solidFill>
                        </a:rPr>
                        <a:t>　</a:t>
                      </a:r>
                      <a:r>
                        <a:rPr kumimoji="1" lang="en-US" altLang="ja-JP" sz="1050" dirty="0">
                          <a:solidFill>
                            <a:schemeClr val="tx1"/>
                          </a:solidFill>
                        </a:rPr>
                        <a:t>(2) </a:t>
                      </a:r>
                      <a:r>
                        <a:rPr kumimoji="1" lang="ja-JP" altLang="en-US" sz="1050" dirty="0">
                          <a:solidFill>
                            <a:schemeClr val="tx1"/>
                          </a:solidFill>
                        </a:rPr>
                        <a:t>農作物の作付面積又は栽培面積の規模が一定基準以上の農業</a:t>
                      </a:r>
                      <a:endParaRPr kumimoji="1" lang="en-US" altLang="ja-JP" sz="1050" dirty="0">
                        <a:solidFill>
                          <a:schemeClr val="tx1"/>
                        </a:solidFill>
                      </a:endParaRPr>
                    </a:p>
                    <a:p>
                      <a:r>
                        <a:rPr kumimoji="1" lang="ja-JP" altLang="en-US" sz="1050" dirty="0">
                          <a:solidFill>
                            <a:schemeClr val="tx1"/>
                          </a:solidFill>
                        </a:rPr>
                        <a:t>　</a:t>
                      </a:r>
                      <a:r>
                        <a:rPr kumimoji="1" lang="en-US" altLang="ja-JP" sz="1050" dirty="0">
                          <a:solidFill>
                            <a:schemeClr val="tx1"/>
                          </a:solidFill>
                        </a:rPr>
                        <a:t>(3) </a:t>
                      </a:r>
                      <a:r>
                        <a:rPr kumimoji="1" lang="ja-JP" altLang="en-US" sz="1050" dirty="0">
                          <a:solidFill>
                            <a:schemeClr val="tx1"/>
                          </a:solidFill>
                        </a:rPr>
                        <a:t>農作業の受託の事業</a:t>
                      </a:r>
                    </a:p>
                  </a:txBody>
                  <a:tcPr marL="45720" marR="45720" anchor="ctr"/>
                </a:tc>
                <a:extLst>
                  <a:ext uri="{0D108BD9-81ED-4DB2-BD59-A6C34878D82A}">
                    <a16:rowId xmlns:a16="http://schemas.microsoft.com/office/drawing/2014/main" val="2309744158"/>
                  </a:ext>
                </a:extLst>
              </a:tr>
              <a:tr h="227251">
                <a:tc>
                  <a:txBody>
                    <a:bodyPr/>
                    <a:lstStyle/>
                    <a:p>
                      <a:r>
                        <a:rPr kumimoji="1" lang="ja-JP" altLang="en-US" sz="1050" dirty="0">
                          <a:solidFill>
                            <a:schemeClr val="tx1"/>
                          </a:solidFill>
                        </a:rPr>
                        <a:t>農業産出額</a:t>
                      </a:r>
                    </a:p>
                  </a:txBody>
                  <a:tcPr marL="108000" marR="45720" anchor="ctr"/>
                </a:tc>
                <a:tc>
                  <a:txBody>
                    <a:bodyPr/>
                    <a:lstStyle/>
                    <a:p>
                      <a:r>
                        <a:rPr kumimoji="1" lang="ja-JP" altLang="en-US" sz="1050" dirty="0">
                          <a:solidFill>
                            <a:schemeClr val="tx1"/>
                          </a:solidFill>
                        </a:rPr>
                        <a:t>　農業生産活動による最終生産物の品目ごとの生産量に、品目ごとの農家庭先販売価格（消費税を含む。）を乗じた額を合計して求めたもの。</a:t>
                      </a:r>
                    </a:p>
                  </a:txBody>
                  <a:tcPr marL="45720" marR="45720" anchor="ctr"/>
                </a:tc>
                <a:extLst>
                  <a:ext uri="{0D108BD9-81ED-4DB2-BD59-A6C34878D82A}">
                    <a16:rowId xmlns:a16="http://schemas.microsoft.com/office/drawing/2014/main" val="2203517179"/>
                  </a:ext>
                </a:extLst>
              </a:tr>
              <a:tr h="227251">
                <a:tc>
                  <a:txBody>
                    <a:bodyPr/>
                    <a:lstStyle/>
                    <a:p>
                      <a:r>
                        <a:rPr kumimoji="1" lang="ja-JP" altLang="en-US" sz="1050" dirty="0">
                          <a:solidFill>
                            <a:schemeClr val="tx1"/>
                          </a:solidFill>
                        </a:rPr>
                        <a:t>農業</a:t>
                      </a:r>
                      <a:r>
                        <a:rPr kumimoji="1" lang="en-US" altLang="ja-JP" sz="1050" dirty="0" smtClean="0">
                          <a:solidFill>
                            <a:schemeClr val="tx1"/>
                          </a:solidFill>
                        </a:rPr>
                        <a:t>DX</a:t>
                      </a:r>
                      <a:r>
                        <a:rPr kumimoji="1" lang="ja-JP" altLang="en-US" sz="1050" dirty="0" smtClean="0">
                          <a:solidFill>
                            <a:schemeClr val="tx1"/>
                          </a:solidFill>
                        </a:rPr>
                        <a:t>（デジタルトランスフォーメーション）</a:t>
                      </a:r>
                      <a:endParaRPr kumimoji="1" lang="ja-JP" altLang="en-US" sz="1050" dirty="0">
                        <a:solidFill>
                          <a:schemeClr val="tx1"/>
                        </a:solidFill>
                      </a:endParaRPr>
                    </a:p>
                  </a:txBody>
                  <a:tcPr marL="108000" marR="45720" anchor="ctr"/>
                </a:tc>
                <a:tc>
                  <a:txBody>
                    <a:bodyPr/>
                    <a:lstStyle/>
                    <a:p>
                      <a:r>
                        <a:rPr kumimoji="1" lang="ja-JP" altLang="en-US" sz="1050" dirty="0">
                          <a:solidFill>
                            <a:schemeClr val="tx1"/>
                          </a:solidFill>
                        </a:rPr>
                        <a:t>　ロボット、</a:t>
                      </a:r>
                      <a:r>
                        <a:rPr kumimoji="1" lang="en-US" altLang="ja-JP" sz="1050" dirty="0">
                          <a:solidFill>
                            <a:schemeClr val="tx1"/>
                          </a:solidFill>
                        </a:rPr>
                        <a:t>AI</a:t>
                      </a:r>
                      <a:r>
                        <a:rPr kumimoji="1" lang="ja-JP" altLang="en-US" sz="1050" dirty="0">
                          <a:solidFill>
                            <a:schemeClr val="tx1"/>
                          </a:solidFill>
                        </a:rPr>
                        <a:t>、</a:t>
                      </a:r>
                      <a:r>
                        <a:rPr kumimoji="1" lang="en-US" altLang="ja-JP" sz="1050" dirty="0">
                          <a:solidFill>
                            <a:schemeClr val="tx1"/>
                          </a:solidFill>
                        </a:rPr>
                        <a:t>IoT </a:t>
                      </a:r>
                      <a:r>
                        <a:rPr kumimoji="1" lang="ja-JP" altLang="en-US" sz="1050" dirty="0">
                          <a:solidFill>
                            <a:schemeClr val="tx1"/>
                          </a:solidFill>
                        </a:rPr>
                        <a:t>等の技術の現場実装を強力に進めることによりデータを活用した生産効率の高い営農を実行しつつ、消費者の需要をデータで捉え、消費者が価値を実感できるような形で農産物や食品を提供していく取組</a:t>
                      </a:r>
                      <a:r>
                        <a:rPr kumimoji="1" lang="ja-JP" altLang="en-US" sz="1050" dirty="0" smtClean="0">
                          <a:solidFill>
                            <a:schemeClr val="tx1"/>
                          </a:solidFill>
                        </a:rPr>
                        <a:t>。</a:t>
                      </a:r>
                      <a:endParaRPr kumimoji="1" lang="en-US" altLang="ja-JP" sz="1050" dirty="0">
                        <a:solidFill>
                          <a:schemeClr val="tx1"/>
                        </a:solidFill>
                      </a:endParaRPr>
                    </a:p>
                  </a:txBody>
                  <a:tcPr marL="45720" marR="45720" anchor="ctr"/>
                </a:tc>
                <a:extLst>
                  <a:ext uri="{0D108BD9-81ED-4DB2-BD59-A6C34878D82A}">
                    <a16:rowId xmlns:a16="http://schemas.microsoft.com/office/drawing/2014/main" val="1983268591"/>
                  </a:ext>
                </a:extLst>
              </a:tr>
              <a:tr h="227251">
                <a:tc>
                  <a:txBody>
                    <a:bodyPr/>
                    <a:lstStyle/>
                    <a:p>
                      <a:r>
                        <a:rPr kumimoji="1" lang="ja-JP" altLang="en-US" sz="1050" dirty="0">
                          <a:solidFill>
                            <a:schemeClr val="tx1"/>
                          </a:solidFill>
                        </a:rPr>
                        <a:t>農空間</a:t>
                      </a:r>
                    </a:p>
                  </a:txBody>
                  <a:tcPr marL="108000" marR="45720" anchor="ctr"/>
                </a:tc>
                <a:tc>
                  <a:txBody>
                    <a:bodyPr/>
                    <a:lstStyle/>
                    <a:p>
                      <a:r>
                        <a:rPr kumimoji="1" lang="ja-JP" altLang="en-US" sz="1050" dirty="0">
                          <a:solidFill>
                            <a:schemeClr val="tx1"/>
                          </a:solidFill>
                        </a:rPr>
                        <a:t>　農業振興地域を中心とし、農地、里山、集落、農業用水路等やため池などの農業用施設が一体となった地域のこと。</a:t>
                      </a:r>
                    </a:p>
                  </a:txBody>
                  <a:tcPr marL="45720" marR="45720" anchor="ctr"/>
                </a:tc>
                <a:extLst>
                  <a:ext uri="{0D108BD9-81ED-4DB2-BD59-A6C34878D82A}">
                    <a16:rowId xmlns:a16="http://schemas.microsoft.com/office/drawing/2014/main" val="3234147695"/>
                  </a:ext>
                </a:extLst>
              </a:tr>
              <a:tr h="227251">
                <a:tc>
                  <a:txBody>
                    <a:bodyPr/>
                    <a:lstStyle/>
                    <a:p>
                      <a:r>
                        <a:rPr kumimoji="1" lang="ja-JP" altLang="en-US" sz="1050" dirty="0">
                          <a:solidFill>
                            <a:schemeClr val="tx1"/>
                          </a:solidFill>
                        </a:rPr>
                        <a:t>農</a:t>
                      </a:r>
                      <a:r>
                        <a:rPr kumimoji="1" lang="ja-JP" altLang="en-US" sz="1050" dirty="0" smtClean="0">
                          <a:solidFill>
                            <a:schemeClr val="tx1"/>
                          </a:solidFill>
                        </a:rPr>
                        <a:t>空間づくりプラン</a:t>
                      </a:r>
                      <a:endParaRPr kumimoji="1" lang="ja-JP" altLang="en-US" sz="1050" dirty="0">
                        <a:solidFill>
                          <a:schemeClr val="tx1"/>
                        </a:solidFill>
                      </a:endParaRPr>
                    </a:p>
                  </a:txBody>
                  <a:tcPr marL="108000" marR="45720" anchor="ctr"/>
                </a:tc>
                <a:tc>
                  <a:txBody>
                    <a:bodyPr/>
                    <a:lstStyle/>
                    <a:p>
                      <a:r>
                        <a:rPr kumimoji="1" lang="ja-JP" altLang="en-US" sz="1050" dirty="0" smtClean="0">
                          <a:solidFill>
                            <a:schemeClr val="tx1"/>
                          </a:solidFill>
                        </a:rPr>
                        <a:t>　農業者や地域住民等で構成され、「都市農業の推進及び農空間の保全と活用に関する条例」により知事の認定を受けた農空間づくり協議会が地域の将来像を話し合い、その実現するための担い手の確保や土地利用、地域活性化等を取りまとめた計画。府や市町村等は、計画づくりや計画に基づいて行う地域活動を支援する。</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1466260119"/>
                  </a:ext>
                </a:extLst>
              </a:tr>
              <a:tr h="227251">
                <a:tc>
                  <a:txBody>
                    <a:bodyPr/>
                    <a:lstStyle/>
                    <a:p>
                      <a:r>
                        <a:rPr kumimoji="1" lang="ja-JP" altLang="en-US" sz="1050" dirty="0">
                          <a:solidFill>
                            <a:schemeClr val="tx1"/>
                          </a:solidFill>
                        </a:rPr>
                        <a:t>農空間保全地域</a:t>
                      </a:r>
                    </a:p>
                  </a:txBody>
                  <a:tcPr marL="108000" marR="45720" anchor="ctr"/>
                </a:tc>
                <a:tc>
                  <a:txBody>
                    <a:bodyPr/>
                    <a:lstStyle/>
                    <a:p>
                      <a:r>
                        <a:rPr kumimoji="1" lang="ja-JP" altLang="en-US" sz="1050" dirty="0">
                          <a:solidFill>
                            <a:schemeClr val="tx1"/>
                          </a:solidFill>
                        </a:rPr>
                        <a:t>　農空間の保全・公益的機能を発揮するため、関係市町村との協議を行い、知事が指定した地域のこと。「都市農業の推進及び農空間の保全と活用に関する条例」で定められた。</a:t>
                      </a:r>
                    </a:p>
                  </a:txBody>
                  <a:tcPr marL="45720" marR="45720" anchor="ctr"/>
                </a:tc>
                <a:extLst>
                  <a:ext uri="{0D108BD9-81ED-4DB2-BD59-A6C34878D82A}">
                    <a16:rowId xmlns:a16="http://schemas.microsoft.com/office/drawing/2014/main" val="2384039400"/>
                  </a:ext>
                </a:extLst>
              </a:tr>
              <a:tr h="227251">
                <a:tc>
                  <a:txBody>
                    <a:bodyPr/>
                    <a:lstStyle/>
                    <a:p>
                      <a:r>
                        <a:rPr kumimoji="1" lang="ja-JP" altLang="en-US" sz="1050" dirty="0" smtClean="0">
                          <a:solidFill>
                            <a:schemeClr val="tx1"/>
                          </a:solidFill>
                        </a:rPr>
                        <a:t>農山漁村発イノベーション</a:t>
                      </a:r>
                      <a:endParaRPr kumimoji="1" lang="ja-JP" altLang="en-US" sz="1050" dirty="0">
                        <a:solidFill>
                          <a:schemeClr val="tx1"/>
                        </a:solidFill>
                      </a:endParaRPr>
                    </a:p>
                  </a:txBody>
                  <a:tcPr marL="108000" marR="45720" anchor="ctr"/>
                </a:tc>
                <a:tc>
                  <a:txBody>
                    <a:bodyPr/>
                    <a:lstStyle/>
                    <a:p>
                      <a:r>
                        <a:rPr kumimoji="1" lang="ja-JP" altLang="en-US" sz="1050" dirty="0" smtClean="0">
                          <a:solidFill>
                            <a:schemeClr val="tx1"/>
                          </a:solidFill>
                        </a:rPr>
                        <a:t>　６次産業化を発展させて、地域の文化・歴史や森林、景観など農林水産物以外の多様な地域資源も活用し、農林漁業者はもちろん、地元の企業なども含めた多様な主体の参画によって新事業や付加価値を創出していく取組。</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1181274992"/>
                  </a:ext>
                </a:extLst>
              </a:tr>
              <a:tr h="227251">
                <a:tc>
                  <a:txBody>
                    <a:bodyPr/>
                    <a:lstStyle/>
                    <a:p>
                      <a:r>
                        <a:rPr kumimoji="1" lang="ja-JP" altLang="en-US" sz="1050" dirty="0">
                          <a:solidFill>
                            <a:schemeClr val="tx1"/>
                          </a:solidFill>
                        </a:rPr>
                        <a:t>農地中間管理事業</a:t>
                      </a:r>
                    </a:p>
                  </a:txBody>
                  <a:tcPr marL="108000" marR="45720" anchor="ctr"/>
                </a:tc>
                <a:tc>
                  <a:txBody>
                    <a:bodyPr/>
                    <a:lstStyle/>
                    <a:p>
                      <a:r>
                        <a:rPr kumimoji="1" lang="ja-JP" altLang="en-US" sz="1050" dirty="0">
                          <a:solidFill>
                            <a:schemeClr val="tx1"/>
                          </a:solidFill>
                        </a:rPr>
                        <a:t>　農地中間管理事業の推進に関する法律に基づき、農業経営の規模拡大や農地の集団化等を進めるため、農地中間管理機構が、農地の貸付を希望する者から農地を借受け、農業経営の規模拡大や新規参入を希望する者に、農地を貸し付ける事業。大阪府では（一財）大阪府みどり公社を農地中間管理機構に指定している。</a:t>
                      </a:r>
                    </a:p>
                  </a:txBody>
                  <a:tcPr marL="45720" marR="45720" anchor="ctr"/>
                </a:tc>
                <a:extLst>
                  <a:ext uri="{0D108BD9-81ED-4DB2-BD59-A6C34878D82A}">
                    <a16:rowId xmlns:a16="http://schemas.microsoft.com/office/drawing/2014/main" val="4204405125"/>
                  </a:ext>
                </a:extLst>
              </a:tr>
              <a:tr h="227251">
                <a:tc>
                  <a:txBody>
                    <a:bodyPr/>
                    <a:lstStyle/>
                    <a:p>
                      <a:r>
                        <a:rPr kumimoji="1" lang="ja-JP" altLang="en-US" sz="1050" dirty="0">
                          <a:solidFill>
                            <a:schemeClr val="tx1"/>
                          </a:solidFill>
                        </a:rPr>
                        <a:t>農の匠</a:t>
                      </a:r>
                    </a:p>
                  </a:txBody>
                  <a:tcPr marL="108000" marR="45720" anchor="ctr"/>
                </a:tc>
                <a:tc>
                  <a:txBody>
                    <a:bodyPr/>
                    <a:lstStyle/>
                    <a:p>
                      <a:r>
                        <a:rPr kumimoji="1" lang="ja-JP" altLang="en-US" sz="1050" dirty="0">
                          <a:solidFill>
                            <a:schemeClr val="tx1"/>
                          </a:solidFill>
                        </a:rPr>
                        <a:t>　優れた農業経営を行っていることはもちろんのこと、青年農業者の育成や食育活動に積極的で、地域農業のリーダーとして活躍されている農業者を大阪府知事が認定する制度。平成５年度より制度発足。</a:t>
                      </a:r>
                    </a:p>
                  </a:txBody>
                  <a:tcPr marL="45720" marR="45720" anchor="ctr"/>
                </a:tc>
                <a:extLst>
                  <a:ext uri="{0D108BD9-81ED-4DB2-BD59-A6C34878D82A}">
                    <a16:rowId xmlns:a16="http://schemas.microsoft.com/office/drawing/2014/main" val="2050821545"/>
                  </a:ext>
                </a:extLst>
              </a:tr>
              <a:tr h="227251">
                <a:tc>
                  <a:txBody>
                    <a:bodyPr/>
                    <a:lstStyle/>
                    <a:p>
                      <a:r>
                        <a:rPr kumimoji="1" lang="ja-JP" altLang="en-US" sz="1050" dirty="0"/>
                        <a:t>農林業センサス</a:t>
                      </a:r>
                    </a:p>
                  </a:txBody>
                  <a:tcPr marL="108000" marR="45720" anchor="ctr"/>
                </a:tc>
                <a:tc>
                  <a:txBody>
                    <a:bodyPr/>
                    <a:lstStyle/>
                    <a:p>
                      <a:r>
                        <a:rPr kumimoji="1" lang="ja-JP" altLang="en-US" sz="1050" dirty="0"/>
                        <a:t>　我が国の農林業の生産構造や就業構造、農山村地域における土地資源など農林業・農山村の基本構造の実態とその変化を明らかにし、 農林業施策の企画・立案・推進のための基礎資料となる統計を作成し、提供することを目的に、</a:t>
                      </a:r>
                      <a:r>
                        <a:rPr kumimoji="1" lang="en-US" altLang="ja-JP" sz="1050" dirty="0"/>
                        <a:t>5</a:t>
                      </a:r>
                      <a:r>
                        <a:rPr kumimoji="1" lang="ja-JP" altLang="en-US" sz="1050" dirty="0"/>
                        <a:t>年ごとに国が行う調査</a:t>
                      </a:r>
                      <a:r>
                        <a:rPr kumimoji="1" lang="ja-JP" altLang="en-US" sz="1050" dirty="0" smtClean="0"/>
                        <a:t>。</a:t>
                      </a:r>
                      <a:endParaRPr kumimoji="1" lang="ja-JP" altLang="en-US" sz="1050" dirty="0"/>
                    </a:p>
                  </a:txBody>
                  <a:tcPr marL="45720" marR="45720" anchor="ctr"/>
                </a:tc>
                <a:extLst>
                  <a:ext uri="{0D108BD9-81ED-4DB2-BD59-A6C34878D82A}">
                    <a16:rowId xmlns:a16="http://schemas.microsoft.com/office/drawing/2014/main" val="2047288722"/>
                  </a:ext>
                </a:extLst>
              </a:tr>
            </a:tbl>
          </a:graphicData>
        </a:graphic>
      </p:graphicFrame>
    </p:spTree>
    <p:extLst>
      <p:ext uri="{BB962C8B-B14F-4D97-AF65-F5344CB8AC3E}">
        <p14:creationId xmlns:p14="http://schemas.microsoft.com/office/powerpoint/2010/main" val="3331945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用語解説</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9">
            <a:extLst>
              <a:ext uri="{FF2B5EF4-FFF2-40B4-BE49-F238E27FC236}">
                <a16:creationId xmlns:a16="http://schemas.microsoft.com/office/drawing/2014/main" id="{9C8A2BEE-6B56-44BC-A414-EB2FFA718CD5}"/>
              </a:ext>
            </a:extLst>
          </p:cNvPr>
          <p:cNvGraphicFramePr>
            <a:graphicFrameLocks noGrp="1"/>
          </p:cNvGraphicFramePr>
          <p:nvPr>
            <p:extLst>
              <p:ext uri="{D42A27DB-BD31-4B8C-83A1-F6EECF244321}">
                <p14:modId xmlns:p14="http://schemas.microsoft.com/office/powerpoint/2010/main" val="1595717331"/>
              </p:ext>
            </p:extLst>
          </p:nvPr>
        </p:nvGraphicFramePr>
        <p:xfrm>
          <a:off x="174762" y="610446"/>
          <a:ext cx="9483588" cy="313182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ハ行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solidFill>
                            <a:schemeClr val="tx1"/>
                          </a:solidFill>
                        </a:rPr>
                        <a:t>ハートフルアグリ</a:t>
                      </a:r>
                    </a:p>
                  </a:txBody>
                  <a:tcPr marL="108000" marR="45720" anchor="ctr"/>
                </a:tc>
                <a:tc>
                  <a:txBody>
                    <a:bodyPr/>
                    <a:lstStyle/>
                    <a:p>
                      <a:r>
                        <a:rPr kumimoji="1" lang="ja-JP" altLang="en-US" sz="1050" dirty="0">
                          <a:solidFill>
                            <a:schemeClr val="tx1"/>
                          </a:solidFill>
                        </a:rPr>
                        <a:t>　農業関連事業者と福祉関連事業者が連携して、農業の多様な担い手の確保と障がい者の雇用・就労の拡大を図ることを目的とした大阪府独自の施策名称。</a:t>
                      </a:r>
                    </a:p>
                  </a:txBody>
                  <a:tcPr marL="45720" marR="45720" anchor="ctr"/>
                </a:tc>
                <a:extLst>
                  <a:ext uri="{0D108BD9-81ED-4DB2-BD59-A6C34878D82A}">
                    <a16:rowId xmlns:a16="http://schemas.microsoft.com/office/drawing/2014/main" val="2201799944"/>
                  </a:ext>
                </a:extLst>
              </a:tr>
              <a:tr h="227251">
                <a:tc>
                  <a:txBody>
                    <a:bodyPr/>
                    <a:lstStyle/>
                    <a:p>
                      <a:r>
                        <a:rPr kumimoji="1" lang="ja-JP" altLang="en-US" sz="1050" dirty="0">
                          <a:solidFill>
                            <a:schemeClr val="tx1"/>
                          </a:solidFill>
                        </a:rPr>
                        <a:t>半農半</a:t>
                      </a:r>
                      <a:r>
                        <a:rPr kumimoji="1" lang="en-US" altLang="ja-JP" sz="1050" dirty="0">
                          <a:solidFill>
                            <a:schemeClr val="tx1"/>
                          </a:solidFill>
                        </a:rPr>
                        <a:t>X</a:t>
                      </a:r>
                      <a:endParaRPr kumimoji="1" lang="ja-JP" altLang="en-US" sz="1050" dirty="0">
                        <a:solidFill>
                          <a:schemeClr val="tx1"/>
                        </a:solidFill>
                      </a:endParaRPr>
                    </a:p>
                  </a:txBody>
                  <a:tcPr marL="108000" marR="45720" anchor="ctr"/>
                </a:tc>
                <a:tc>
                  <a:txBody>
                    <a:bodyPr/>
                    <a:lstStyle/>
                    <a:p>
                      <a:r>
                        <a:rPr kumimoji="1" lang="ja-JP" altLang="en-US" sz="1050" dirty="0">
                          <a:solidFill>
                            <a:schemeClr val="tx1"/>
                          </a:solidFill>
                        </a:rPr>
                        <a:t>　半自給的な農業とやりたい仕事を両立させる生き方。</a:t>
                      </a:r>
                    </a:p>
                  </a:txBody>
                  <a:tcPr marL="45720" marR="45720" anchor="ctr"/>
                </a:tc>
                <a:extLst>
                  <a:ext uri="{0D108BD9-81ED-4DB2-BD59-A6C34878D82A}">
                    <a16:rowId xmlns:a16="http://schemas.microsoft.com/office/drawing/2014/main" val="1493761137"/>
                  </a:ext>
                </a:extLst>
              </a:tr>
              <a:tr h="227251">
                <a:tc>
                  <a:txBody>
                    <a:bodyPr/>
                    <a:lstStyle/>
                    <a:p>
                      <a:r>
                        <a:rPr kumimoji="1" lang="ja-JP" altLang="en-US" sz="1050" dirty="0">
                          <a:solidFill>
                            <a:schemeClr val="tx1"/>
                          </a:solidFill>
                        </a:rPr>
                        <a:t>人・農地プラン</a:t>
                      </a:r>
                    </a:p>
                  </a:txBody>
                  <a:tcPr marL="108000" marR="45720" anchor="ctr"/>
                </a:tc>
                <a:tc>
                  <a:txBody>
                    <a:bodyPr/>
                    <a:lstStyle/>
                    <a:p>
                      <a:r>
                        <a:rPr kumimoji="1" lang="ja-JP" altLang="en-US" sz="1050" dirty="0" smtClean="0">
                          <a:solidFill>
                            <a:schemeClr val="tx1"/>
                          </a:solidFill>
                        </a:rPr>
                        <a:t>　人と農地の課題解決を図るため、集落単位で徹底的な話合いのもとに、地域農業の将来のビジョンや農地の利用を示した地図、今後の農業を担う中心的な経営体、農地の出し手となる農業者の情報等をまとめた計画のこと。地域単位での検討会を経て市町村が作成する。</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3547630502"/>
                  </a:ext>
                </a:extLst>
              </a:tr>
              <a:tr h="227251">
                <a:tc>
                  <a:txBody>
                    <a:bodyPr/>
                    <a:lstStyle/>
                    <a:p>
                      <a:r>
                        <a:rPr kumimoji="1" lang="ja-JP" altLang="en-US" sz="1050" dirty="0">
                          <a:solidFill>
                            <a:schemeClr val="tx1"/>
                          </a:solidFill>
                        </a:rPr>
                        <a:t>ファシリティマネジメント（公共施設等）</a:t>
                      </a:r>
                    </a:p>
                  </a:txBody>
                  <a:tcPr marL="108000" marR="45720" anchor="ctr"/>
                </a:tc>
                <a:tc>
                  <a:txBody>
                    <a:bodyPr/>
                    <a:lstStyle/>
                    <a:p>
                      <a:r>
                        <a:rPr kumimoji="1" lang="ja-JP" altLang="en-US" sz="1050" dirty="0">
                          <a:solidFill>
                            <a:schemeClr val="tx1"/>
                          </a:solidFill>
                        </a:rPr>
                        <a:t>　公共施設等について、行政サービスの向上に努めながらできる限り少ない経費で最適な経営管理を行うもの。大阪産（もん）の安定生産を支える農業用水路やポンプ場などの土地改良施設について、施設の老朽化に対する「長寿命化」や、現状及び将来の利用状況を考慮した「小型化」や「統合」などの取組み。</a:t>
                      </a:r>
                    </a:p>
                  </a:txBody>
                  <a:tcPr marL="45720" marR="45720" anchor="ctr"/>
                </a:tc>
                <a:extLst>
                  <a:ext uri="{0D108BD9-81ED-4DB2-BD59-A6C34878D82A}">
                    <a16:rowId xmlns:a16="http://schemas.microsoft.com/office/drawing/2014/main" val="3265714920"/>
                  </a:ext>
                </a:extLst>
              </a:tr>
              <a:tr h="227251">
                <a:tc>
                  <a:txBody>
                    <a:bodyPr/>
                    <a:lstStyle/>
                    <a:p>
                      <a:r>
                        <a:rPr kumimoji="1" lang="ja-JP" altLang="en-US" sz="1050" dirty="0">
                          <a:solidFill>
                            <a:schemeClr val="tx1"/>
                          </a:solidFill>
                        </a:rPr>
                        <a:t>販売農家</a:t>
                      </a:r>
                    </a:p>
                  </a:txBody>
                  <a:tcPr marL="108000" marR="45720" anchor="ctr"/>
                </a:tc>
                <a:tc>
                  <a:txBody>
                    <a:bodyPr/>
                    <a:lstStyle/>
                    <a:p>
                      <a:r>
                        <a:rPr kumimoji="1" lang="ja-JP" altLang="en-US" sz="1050" dirty="0">
                          <a:solidFill>
                            <a:schemeClr val="tx1"/>
                          </a:solidFill>
                        </a:rPr>
                        <a:t>　</a:t>
                      </a:r>
                      <a:r>
                        <a:rPr kumimoji="1" lang="ja-JP" altLang="en-US" sz="1050" dirty="0" smtClean="0">
                          <a:solidFill>
                            <a:schemeClr val="tx1"/>
                          </a:solidFill>
                        </a:rPr>
                        <a:t>農林業センサスにおいて、経営</a:t>
                      </a:r>
                      <a:r>
                        <a:rPr kumimoji="1" lang="ja-JP" altLang="en-US" sz="1050" dirty="0">
                          <a:solidFill>
                            <a:schemeClr val="tx1"/>
                          </a:solidFill>
                        </a:rPr>
                        <a:t>耕地面積が</a:t>
                      </a:r>
                      <a:r>
                        <a:rPr kumimoji="1" lang="en-US" altLang="ja-JP" sz="1050" dirty="0">
                          <a:solidFill>
                            <a:schemeClr val="tx1"/>
                          </a:solidFill>
                        </a:rPr>
                        <a:t>30</a:t>
                      </a:r>
                      <a:r>
                        <a:rPr kumimoji="1" lang="ja-JP" altLang="en-US" sz="1050" dirty="0">
                          <a:solidFill>
                            <a:schemeClr val="tx1"/>
                          </a:solidFill>
                        </a:rPr>
                        <a:t>ａ以上又は調査期日前１年間における農産物販売金額が</a:t>
                      </a:r>
                      <a:r>
                        <a:rPr kumimoji="1" lang="en-US" altLang="ja-JP" sz="1050" dirty="0">
                          <a:solidFill>
                            <a:schemeClr val="tx1"/>
                          </a:solidFill>
                        </a:rPr>
                        <a:t>50</a:t>
                      </a:r>
                      <a:r>
                        <a:rPr kumimoji="1" lang="ja-JP" altLang="en-US" sz="1050" dirty="0">
                          <a:solidFill>
                            <a:schemeClr val="tx1"/>
                          </a:solidFill>
                        </a:rPr>
                        <a:t>万円以上の農家をいう。</a:t>
                      </a:r>
                    </a:p>
                  </a:txBody>
                  <a:tcPr marL="45720" marR="45720" anchor="ctr"/>
                </a:tc>
                <a:extLst>
                  <a:ext uri="{0D108BD9-81ED-4DB2-BD59-A6C34878D82A}">
                    <a16:rowId xmlns:a16="http://schemas.microsoft.com/office/drawing/2014/main" val="2081658880"/>
                  </a:ext>
                </a:extLst>
              </a:tr>
              <a:tr h="227251">
                <a:tc>
                  <a:txBody>
                    <a:bodyPr/>
                    <a:lstStyle/>
                    <a:p>
                      <a:r>
                        <a:rPr kumimoji="1" lang="ja-JP" altLang="en-US" sz="1050" dirty="0"/>
                        <a:t>フードマイレージ</a:t>
                      </a:r>
                    </a:p>
                  </a:txBody>
                  <a:tcPr marL="108000" marR="45720" anchor="ctr"/>
                </a:tc>
                <a:tc>
                  <a:txBody>
                    <a:bodyPr/>
                    <a:lstStyle/>
                    <a:p>
                      <a:r>
                        <a:rPr kumimoji="1" lang="ja-JP" altLang="en-US" sz="1050" dirty="0"/>
                        <a:t>　</a:t>
                      </a:r>
                      <a:r>
                        <a:rPr kumimoji="1" lang="ja-JP" altLang="en-US" sz="1050" dirty="0" smtClean="0"/>
                        <a:t>食料輸送における環境負荷の把握のため、食料</a:t>
                      </a:r>
                      <a:r>
                        <a:rPr kumimoji="1" lang="ja-JP" altLang="en-US" sz="1050" dirty="0"/>
                        <a:t>の輸送量に輸送距離を掛け合わせた指標</a:t>
                      </a:r>
                      <a:r>
                        <a:rPr kumimoji="1" lang="ja-JP" altLang="en-US" sz="1050" dirty="0" smtClean="0"/>
                        <a:t>。</a:t>
                      </a:r>
                      <a:endParaRPr kumimoji="1" lang="ja-JP" altLang="en-US" sz="1050" dirty="0"/>
                    </a:p>
                  </a:txBody>
                  <a:tcPr marL="45720" marR="45720" anchor="ctr"/>
                </a:tc>
                <a:extLst>
                  <a:ext uri="{0D108BD9-81ED-4DB2-BD59-A6C34878D82A}">
                    <a16:rowId xmlns:a16="http://schemas.microsoft.com/office/drawing/2014/main" val="1879202751"/>
                  </a:ext>
                </a:extLst>
              </a:tr>
              <a:tr h="227251">
                <a:tc>
                  <a:txBody>
                    <a:bodyPr/>
                    <a:lstStyle/>
                    <a:p>
                      <a:r>
                        <a:rPr kumimoji="1" lang="ja-JP" altLang="en-US" sz="1050" dirty="0"/>
                        <a:t>バイオ炭施用</a:t>
                      </a:r>
                    </a:p>
                  </a:txBody>
                  <a:tcPr marL="108000" marR="45720" anchor="ctr"/>
                </a:tc>
                <a:tc>
                  <a:txBody>
                    <a:bodyPr/>
                    <a:lstStyle/>
                    <a:p>
                      <a:r>
                        <a:rPr kumimoji="1" lang="ja-JP" altLang="en-US" sz="1050" dirty="0"/>
                        <a:t>　バイオ炭とは、燃焼しない水準に管理された酸素濃度の下、</a:t>
                      </a:r>
                      <a:r>
                        <a:rPr kumimoji="1" lang="en-US" altLang="ja-JP" sz="1050" dirty="0"/>
                        <a:t>350℃</a:t>
                      </a:r>
                      <a:r>
                        <a:rPr kumimoji="1" lang="ja-JP" altLang="en-US" sz="1050" dirty="0"/>
                        <a:t>超の温度でバイオマスを加熱して作られる固形物であり、バイオ炭を農地土壌へ施用することで、難分解性の炭素を土壌に貯留し、</a:t>
                      </a:r>
                      <a:r>
                        <a:rPr kumimoji="1" lang="en-US" altLang="ja-JP" sz="1050" dirty="0"/>
                        <a:t>CO2</a:t>
                      </a:r>
                      <a:r>
                        <a:rPr kumimoji="1" lang="ja-JP" altLang="en-US" sz="1050" dirty="0"/>
                        <a:t>の排出量を削減できる。</a:t>
                      </a:r>
                    </a:p>
                  </a:txBody>
                  <a:tcPr marL="45720" marR="45720" anchor="ctr"/>
                </a:tc>
                <a:extLst>
                  <a:ext uri="{0D108BD9-81ED-4DB2-BD59-A6C34878D82A}">
                    <a16:rowId xmlns:a16="http://schemas.microsoft.com/office/drawing/2014/main" val="2624009112"/>
                  </a:ext>
                </a:extLst>
              </a:tr>
            </a:tbl>
          </a:graphicData>
        </a:graphic>
      </p:graphicFrame>
      <p:sp>
        <p:nvSpPr>
          <p:cNvPr id="7" name="正方形/長方形 6">
            <a:extLst>
              <a:ext uri="{FF2B5EF4-FFF2-40B4-BE49-F238E27FC236}">
                <a16:creationId xmlns:a16="http://schemas.microsoft.com/office/drawing/2014/main" id="{6BC5A48C-1D65-45E5-A61B-42DC41C8717E}"/>
              </a:ext>
            </a:extLst>
          </p:cNvPr>
          <p:cNvSpPr/>
          <p:nvPr/>
        </p:nvSpPr>
        <p:spPr>
          <a:xfrm>
            <a:off x="6653412" y="5222774"/>
            <a:ext cx="2920621"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1000" b="1" dirty="0">
              <a:solidFill>
                <a:schemeClr val="tx1"/>
              </a:solidFill>
            </a:endParaRPr>
          </a:p>
        </p:txBody>
      </p:sp>
      <p:graphicFrame>
        <p:nvGraphicFramePr>
          <p:cNvPr id="10" name="表 9">
            <a:extLst>
              <a:ext uri="{FF2B5EF4-FFF2-40B4-BE49-F238E27FC236}">
                <a16:creationId xmlns:a16="http://schemas.microsoft.com/office/drawing/2014/main" id="{D3015BDC-9B22-4373-BF76-11A505A809F3}"/>
              </a:ext>
            </a:extLst>
          </p:cNvPr>
          <p:cNvGraphicFramePr>
            <a:graphicFrameLocks noGrp="1"/>
          </p:cNvGraphicFramePr>
          <p:nvPr>
            <p:extLst>
              <p:ext uri="{D42A27DB-BD31-4B8C-83A1-F6EECF244321}">
                <p14:modId xmlns:p14="http://schemas.microsoft.com/office/powerpoint/2010/main" val="3803346748"/>
              </p:ext>
            </p:extLst>
          </p:nvPr>
        </p:nvGraphicFramePr>
        <p:xfrm>
          <a:off x="174762" y="3913609"/>
          <a:ext cx="9483588" cy="91440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マ行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t>マーケットイン</a:t>
                      </a:r>
                    </a:p>
                  </a:txBody>
                  <a:tcPr marL="108000" marR="45720" anchor="ctr"/>
                </a:tc>
                <a:tc>
                  <a:txBody>
                    <a:bodyPr/>
                    <a:lstStyle/>
                    <a:p>
                      <a:r>
                        <a:rPr kumimoji="1" lang="ja-JP" altLang="en-US" sz="1050" dirty="0">
                          <a:solidFill>
                            <a:schemeClr val="tx1"/>
                          </a:solidFill>
                        </a:rPr>
                        <a:t>　市場や消費者など買い手の立場に立って、買い手が必要とするものを提供していこうとする発想で商品開発・生産を行う考え方のこと。</a:t>
                      </a:r>
                    </a:p>
                  </a:txBody>
                  <a:tcPr marL="45720" marR="45720" anchor="ctr"/>
                </a:tc>
                <a:extLst>
                  <a:ext uri="{0D108BD9-81ED-4DB2-BD59-A6C34878D82A}">
                    <a16:rowId xmlns:a16="http://schemas.microsoft.com/office/drawing/2014/main" val="444675630"/>
                  </a:ext>
                </a:extLst>
              </a:tr>
              <a:tr h="227251">
                <a:tc>
                  <a:txBody>
                    <a:bodyPr/>
                    <a:lstStyle/>
                    <a:p>
                      <a:r>
                        <a:rPr kumimoji="1" lang="ja-JP" altLang="en-US" sz="1050" dirty="0"/>
                        <a:t>マイクロツーリズム</a:t>
                      </a:r>
                    </a:p>
                  </a:txBody>
                  <a:tcPr marL="108000" marR="45720" anchor="ctr"/>
                </a:tc>
                <a:tc>
                  <a:txBody>
                    <a:bodyPr/>
                    <a:lstStyle/>
                    <a:p>
                      <a:r>
                        <a:rPr kumimoji="1" lang="ja-JP" altLang="en-US" sz="1050" dirty="0" smtClean="0">
                          <a:solidFill>
                            <a:schemeClr val="tx1"/>
                          </a:solidFill>
                        </a:rPr>
                        <a:t>　近隣地域での短期の観光のこと。</a:t>
                      </a:r>
                      <a:endParaRPr kumimoji="1" lang="ja-JP" altLang="en-US" sz="1050" dirty="0">
                        <a:solidFill>
                          <a:schemeClr val="tx1"/>
                        </a:solidFill>
                      </a:endParaRPr>
                    </a:p>
                  </a:txBody>
                  <a:tcPr marL="45720" marR="45720" anchor="ctr"/>
                </a:tc>
                <a:extLst>
                  <a:ext uri="{0D108BD9-81ED-4DB2-BD59-A6C34878D82A}">
                    <a16:rowId xmlns:a16="http://schemas.microsoft.com/office/drawing/2014/main" val="2978452615"/>
                  </a:ext>
                </a:extLst>
              </a:tr>
            </a:tbl>
          </a:graphicData>
        </a:graphic>
      </p:graphicFrame>
      <p:graphicFrame>
        <p:nvGraphicFramePr>
          <p:cNvPr id="11" name="表 9">
            <a:extLst>
              <a:ext uri="{FF2B5EF4-FFF2-40B4-BE49-F238E27FC236}">
                <a16:creationId xmlns:a16="http://schemas.microsoft.com/office/drawing/2014/main" id="{77C6CD5F-9A13-4824-A3A2-0C4EB5026C5E}"/>
              </a:ext>
            </a:extLst>
          </p:cNvPr>
          <p:cNvGraphicFramePr>
            <a:graphicFrameLocks noGrp="1"/>
          </p:cNvGraphicFramePr>
          <p:nvPr>
            <p:extLst/>
          </p:nvPr>
        </p:nvGraphicFramePr>
        <p:xfrm>
          <a:off x="174762" y="4997963"/>
          <a:ext cx="9483588" cy="98298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ヤ行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t>有機農業</a:t>
                      </a:r>
                    </a:p>
                  </a:txBody>
                  <a:tcPr marL="108000" marR="45720" anchor="ctr"/>
                </a:tc>
                <a:tc>
                  <a:txBody>
                    <a:bodyPr/>
                    <a:lstStyle/>
                    <a:p>
                      <a:r>
                        <a:rPr kumimoji="1" lang="ja-JP" altLang="en-US" sz="1050" dirty="0"/>
                        <a:t>　生物の多様性、生物的循環及び土壌の生物活性等、農業生態系の健全性を促進し強化</a:t>
                      </a:r>
                      <a:r>
                        <a:rPr kumimoji="1" lang="ja-JP" altLang="en-US" sz="1050" dirty="0" smtClean="0"/>
                        <a:t>する生産</a:t>
                      </a:r>
                      <a:r>
                        <a:rPr kumimoji="1" lang="ja-JP" altLang="en-US" sz="1050" dirty="0"/>
                        <a:t>管理</a:t>
                      </a:r>
                      <a:r>
                        <a:rPr kumimoji="1" lang="ja-JP" altLang="en-US" sz="1050" dirty="0" smtClean="0"/>
                        <a:t>システムとされている。日本</a:t>
                      </a:r>
                      <a:r>
                        <a:rPr kumimoji="1" lang="ja-JP" altLang="en-US" sz="1050" dirty="0"/>
                        <a:t>では、平成</a:t>
                      </a:r>
                      <a:r>
                        <a:rPr kumimoji="1" lang="en-US" altLang="ja-JP" sz="1050" dirty="0"/>
                        <a:t>18</a:t>
                      </a:r>
                      <a:r>
                        <a:rPr kumimoji="1" lang="ja-JP" altLang="en-US" sz="1050" dirty="0"/>
                        <a:t>年度に策定された「有機農業推進法」において、「化学的に合成された肥料及び農薬を使用しないこと並びに遺伝子組換え技術を利用しないことを基本として、農業生産に由来する環境への負荷をできる限り低減した農業生産の方法を用いて行われる農業をいう。」と定義されている</a:t>
                      </a:r>
                      <a:r>
                        <a:rPr kumimoji="1" lang="ja-JP" altLang="en-US" sz="1050" dirty="0" smtClean="0"/>
                        <a:t>。</a:t>
                      </a:r>
                      <a:endParaRPr kumimoji="1" lang="ja-JP" altLang="en-US" sz="1050" dirty="0"/>
                    </a:p>
                  </a:txBody>
                  <a:tcPr marL="45720" marR="45720" anchor="ctr"/>
                </a:tc>
                <a:extLst>
                  <a:ext uri="{0D108BD9-81ED-4DB2-BD59-A6C34878D82A}">
                    <a16:rowId xmlns:a16="http://schemas.microsoft.com/office/drawing/2014/main" val="1580494434"/>
                  </a:ext>
                </a:extLst>
              </a:tr>
            </a:tbl>
          </a:graphicData>
        </a:graphic>
      </p:graphicFrame>
    </p:spTree>
    <p:extLst>
      <p:ext uri="{BB962C8B-B14F-4D97-AF65-F5344CB8AC3E}">
        <p14:creationId xmlns:p14="http://schemas.microsoft.com/office/powerpoint/2010/main" val="567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515B958B-A357-42FC-A0C4-A1F039605B60}"/>
              </a:ext>
            </a:extLst>
          </p:cNvPr>
          <p:cNvSpPr/>
          <p:nvPr/>
        </p:nvSpPr>
        <p:spPr>
          <a:xfrm>
            <a:off x="0" y="0"/>
            <a:ext cx="5544616"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a:extLst>
              <a:ext uri="{FF2B5EF4-FFF2-40B4-BE49-F238E27FC236}">
                <a16:creationId xmlns:a16="http://schemas.microsoft.com/office/drawing/2014/main" id="{51272985-71D8-4CA0-A820-4C10E5E37541}"/>
              </a:ext>
            </a:extLst>
          </p:cNvPr>
          <p:cNvSpPr/>
          <p:nvPr/>
        </p:nvSpPr>
        <p:spPr>
          <a:xfrm>
            <a:off x="114300" y="393700"/>
            <a:ext cx="9690100" cy="96838"/>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D005830C-EFB5-4B16-A394-DD11286A1182}"/>
              </a:ext>
            </a:extLst>
          </p:cNvPr>
          <p:cNvSpPr/>
          <p:nvPr/>
        </p:nvSpPr>
        <p:spPr>
          <a:xfrm>
            <a:off x="-1" y="2935"/>
            <a:ext cx="8259655" cy="363176"/>
          </a:xfrm>
          <a:prstGeom prst="rect">
            <a:avLst/>
          </a:prstGeom>
        </p:spPr>
        <p:txBody>
          <a:bodyPr wrap="square" lIns="72000" tIns="0" rIns="72000" bIns="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33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用語解説</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a:extLst>
              <a:ext uri="{FF2B5EF4-FFF2-40B4-BE49-F238E27FC236}">
                <a16:creationId xmlns:a16="http://schemas.microsoft.com/office/drawing/2014/main" id="{DF6BF1BE-B4F5-4E30-B392-43950B79FC45}"/>
              </a:ext>
            </a:extLst>
          </p:cNvPr>
          <p:cNvSpPr/>
          <p:nvPr/>
        </p:nvSpPr>
        <p:spPr>
          <a:xfrm>
            <a:off x="6653412" y="3758655"/>
            <a:ext cx="2920621" cy="5488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endParaRPr kumimoji="1" lang="en-US" altLang="ja-JP" sz="1000" b="1" dirty="0">
              <a:solidFill>
                <a:schemeClr val="tx1"/>
              </a:solidFill>
            </a:endParaRPr>
          </a:p>
        </p:txBody>
      </p:sp>
      <p:graphicFrame>
        <p:nvGraphicFramePr>
          <p:cNvPr id="6" name="表 9">
            <a:extLst>
              <a:ext uri="{FF2B5EF4-FFF2-40B4-BE49-F238E27FC236}">
                <a16:creationId xmlns:a16="http://schemas.microsoft.com/office/drawing/2014/main" id="{9C8A2BEE-6B56-44BC-A414-EB2FFA718CD5}"/>
              </a:ext>
            </a:extLst>
          </p:cNvPr>
          <p:cNvGraphicFramePr>
            <a:graphicFrameLocks noGrp="1"/>
          </p:cNvGraphicFramePr>
          <p:nvPr>
            <p:extLst>
              <p:ext uri="{D42A27DB-BD31-4B8C-83A1-F6EECF244321}">
                <p14:modId xmlns:p14="http://schemas.microsoft.com/office/powerpoint/2010/main" val="945717856"/>
              </p:ext>
            </p:extLst>
          </p:nvPr>
        </p:nvGraphicFramePr>
        <p:xfrm>
          <a:off x="174762" y="590353"/>
          <a:ext cx="9483588" cy="123444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ラ行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solidFill>
                            <a:schemeClr val="tx1"/>
                          </a:solidFill>
                        </a:rPr>
                        <a:t>６次産業化</a:t>
                      </a:r>
                    </a:p>
                  </a:txBody>
                  <a:tcPr marL="108000" marR="45720" anchor="ctr"/>
                </a:tc>
                <a:tc>
                  <a:txBody>
                    <a:bodyPr/>
                    <a:lstStyle/>
                    <a:p>
                      <a:r>
                        <a:rPr kumimoji="1" lang="ja-JP" altLang="en-US" sz="1050" dirty="0">
                          <a:solidFill>
                            <a:schemeClr val="tx1"/>
                          </a:solidFill>
                        </a:rPr>
                        <a:t>　農林水産業・農山漁村に</a:t>
                      </a:r>
                      <a:r>
                        <a:rPr kumimoji="1" lang="en-US" altLang="ja-JP" sz="1050" dirty="0">
                          <a:solidFill>
                            <a:schemeClr val="tx1"/>
                          </a:solidFill>
                        </a:rPr>
                        <a:t>2</a:t>
                      </a:r>
                      <a:r>
                        <a:rPr kumimoji="1" lang="ja-JP" altLang="en-US" sz="1050" dirty="0">
                          <a:solidFill>
                            <a:schemeClr val="tx1"/>
                          </a:solidFill>
                        </a:rPr>
                        <a:t>次産業・</a:t>
                      </a:r>
                      <a:r>
                        <a:rPr kumimoji="1" lang="en-US" altLang="ja-JP" sz="1050" dirty="0">
                          <a:solidFill>
                            <a:schemeClr val="tx1"/>
                          </a:solidFill>
                        </a:rPr>
                        <a:t>3</a:t>
                      </a:r>
                      <a:r>
                        <a:rPr kumimoji="1" lang="ja-JP" altLang="en-US" sz="1050" dirty="0">
                          <a:solidFill>
                            <a:schemeClr val="tx1"/>
                          </a:solidFill>
                        </a:rPr>
                        <a:t>次産業を取り込むことにより、農林水産物をはじめとする「資源」を利活用し、新たな付加価値を生み出す地域ビジネスや新産業を創出すること。</a:t>
                      </a:r>
                    </a:p>
                  </a:txBody>
                  <a:tcPr marL="45720" marR="45720" anchor="ctr"/>
                </a:tc>
                <a:extLst>
                  <a:ext uri="{0D108BD9-81ED-4DB2-BD59-A6C34878D82A}">
                    <a16:rowId xmlns:a16="http://schemas.microsoft.com/office/drawing/2014/main" val="2201799944"/>
                  </a:ext>
                </a:extLst>
              </a:tr>
              <a:tr h="227251">
                <a:tc>
                  <a:txBody>
                    <a:bodyPr/>
                    <a:lstStyle/>
                    <a:p>
                      <a:r>
                        <a:rPr kumimoji="1" lang="ja-JP" altLang="en-US" sz="1050" dirty="0">
                          <a:solidFill>
                            <a:schemeClr val="tx1"/>
                          </a:solidFill>
                        </a:rPr>
                        <a:t>６次産業化サポートセンター</a:t>
                      </a:r>
                    </a:p>
                  </a:txBody>
                  <a:tcPr marL="108000" marR="45720" anchor="ctr"/>
                </a:tc>
                <a:tc>
                  <a:txBody>
                    <a:bodyPr/>
                    <a:lstStyle/>
                    <a:p>
                      <a:r>
                        <a:rPr kumimoji="1" lang="ja-JP" altLang="en-US" sz="1050" dirty="0">
                          <a:solidFill>
                            <a:schemeClr val="tx1"/>
                          </a:solidFill>
                        </a:rPr>
                        <a:t>　農林漁業者が自らの農林水産物を活用した商品の製造・加工、さらには流通・販売までを手がける「６次産業化」の推進を支援する機関。６次産業化に取り組む農林漁業者等の個別相談への対応や、高度な知識と経験を持つ専門家の派遣、研修会の実施などにより、農林漁業者等による新事業の創出について支援を行う。</a:t>
                      </a:r>
                    </a:p>
                  </a:txBody>
                  <a:tcPr marL="45720" marR="45720" anchor="ctr"/>
                </a:tc>
                <a:extLst>
                  <a:ext uri="{0D108BD9-81ED-4DB2-BD59-A6C34878D82A}">
                    <a16:rowId xmlns:a16="http://schemas.microsoft.com/office/drawing/2014/main" val="1493761137"/>
                  </a:ext>
                </a:extLst>
              </a:tr>
            </a:tbl>
          </a:graphicData>
        </a:graphic>
      </p:graphicFrame>
      <p:graphicFrame>
        <p:nvGraphicFramePr>
          <p:cNvPr id="27" name="表 9">
            <a:extLst>
              <a:ext uri="{FF2B5EF4-FFF2-40B4-BE49-F238E27FC236}">
                <a16:creationId xmlns:a16="http://schemas.microsoft.com/office/drawing/2014/main" id="{6950C58D-36C6-450A-ACBD-5FC440A2A546}"/>
              </a:ext>
            </a:extLst>
          </p:cNvPr>
          <p:cNvGraphicFramePr>
            <a:graphicFrameLocks noGrp="1"/>
          </p:cNvGraphicFramePr>
          <p:nvPr>
            <p:extLst/>
          </p:nvPr>
        </p:nvGraphicFramePr>
        <p:xfrm>
          <a:off x="174762" y="1981161"/>
          <a:ext cx="9483588" cy="66294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ワ行</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ja-JP" altLang="en-US" sz="1050" dirty="0"/>
                        <a:t>ワーケーション</a:t>
                      </a:r>
                    </a:p>
                  </a:txBody>
                  <a:tcPr marL="108000" marR="45720" anchor="ctr"/>
                </a:tc>
                <a:tc>
                  <a:txBody>
                    <a:bodyPr/>
                    <a:lstStyle/>
                    <a:p>
                      <a:r>
                        <a:rPr kumimoji="1" lang="ja-JP" altLang="en-US" sz="1050" dirty="0" smtClean="0"/>
                        <a:t>　ワークとバケーションを組み合わせた言葉で、リゾート地や農村などでテレワークを活用し、余暇を楽しみつつ仕事を行うこと。</a:t>
                      </a:r>
                      <a:endParaRPr kumimoji="1" lang="ja-JP" altLang="en-US" sz="1050" dirty="0"/>
                    </a:p>
                  </a:txBody>
                  <a:tcPr marL="45720" marR="45720" anchor="ctr"/>
                </a:tc>
                <a:extLst>
                  <a:ext uri="{0D108BD9-81ED-4DB2-BD59-A6C34878D82A}">
                    <a16:rowId xmlns:a16="http://schemas.microsoft.com/office/drawing/2014/main" val="444675630"/>
                  </a:ext>
                </a:extLst>
              </a:tr>
            </a:tbl>
          </a:graphicData>
        </a:graphic>
      </p:graphicFrame>
      <p:graphicFrame>
        <p:nvGraphicFramePr>
          <p:cNvPr id="28" name="表 9">
            <a:extLst>
              <a:ext uri="{FF2B5EF4-FFF2-40B4-BE49-F238E27FC236}">
                <a16:creationId xmlns:a16="http://schemas.microsoft.com/office/drawing/2014/main" id="{8EDA37DF-AC65-43C8-9563-931391C027A8}"/>
              </a:ext>
            </a:extLst>
          </p:cNvPr>
          <p:cNvGraphicFramePr>
            <a:graphicFrameLocks noGrp="1"/>
          </p:cNvGraphicFramePr>
          <p:nvPr>
            <p:extLst/>
          </p:nvPr>
        </p:nvGraphicFramePr>
        <p:xfrm>
          <a:off x="174762" y="2802324"/>
          <a:ext cx="9483588" cy="1737360"/>
        </p:xfrm>
        <a:graphic>
          <a:graphicData uri="http://schemas.openxmlformats.org/drawingml/2006/table">
            <a:tbl>
              <a:tblPr firstRow="1" bandRow="1">
                <a:tableStyleId>{5940675A-B579-460E-94D1-54222C63F5DA}</a:tableStyleId>
              </a:tblPr>
              <a:tblGrid>
                <a:gridCol w="2408418">
                  <a:extLst>
                    <a:ext uri="{9D8B030D-6E8A-4147-A177-3AD203B41FA5}">
                      <a16:colId xmlns:a16="http://schemas.microsoft.com/office/drawing/2014/main" val="703178911"/>
                    </a:ext>
                  </a:extLst>
                </a:gridCol>
                <a:gridCol w="7075170">
                  <a:extLst>
                    <a:ext uri="{9D8B030D-6E8A-4147-A177-3AD203B41FA5}">
                      <a16:colId xmlns:a16="http://schemas.microsoft.com/office/drawing/2014/main" val="3218378385"/>
                    </a:ext>
                  </a:extLst>
                </a:gridCol>
              </a:tblGrid>
              <a:tr h="227251">
                <a:tc>
                  <a:txBody>
                    <a:bodyPr/>
                    <a:lstStyle/>
                    <a:p>
                      <a:r>
                        <a:rPr kumimoji="1" lang="ja-JP" altLang="en-US" sz="1050" b="1" dirty="0">
                          <a:solidFill>
                            <a:schemeClr val="bg1"/>
                          </a:solidFill>
                        </a:rPr>
                        <a:t>アルファベット</a:t>
                      </a:r>
                    </a:p>
                  </a:txBody>
                  <a:tcPr marL="45720" marR="45720" anchor="ctr">
                    <a:solidFill>
                      <a:schemeClr val="accent6"/>
                    </a:solidFill>
                  </a:tcPr>
                </a:tc>
                <a:tc>
                  <a:txBody>
                    <a:bodyPr/>
                    <a:lstStyle/>
                    <a:p>
                      <a:endParaRPr kumimoji="1" lang="ja-JP" altLang="en-US" sz="1050" b="1" dirty="0">
                        <a:solidFill>
                          <a:schemeClr val="bg1"/>
                        </a:solidFill>
                      </a:endParaRPr>
                    </a:p>
                  </a:txBody>
                  <a:tcPr marL="45720" marR="45720" anchor="ctr">
                    <a:solidFill>
                      <a:schemeClr val="accent6"/>
                    </a:solidFill>
                  </a:tcPr>
                </a:tc>
                <a:extLst>
                  <a:ext uri="{0D108BD9-81ED-4DB2-BD59-A6C34878D82A}">
                    <a16:rowId xmlns:a16="http://schemas.microsoft.com/office/drawing/2014/main" val="3957663568"/>
                  </a:ext>
                </a:extLst>
              </a:tr>
              <a:tr h="227251">
                <a:tc>
                  <a:txBody>
                    <a:bodyPr/>
                    <a:lstStyle/>
                    <a:p>
                      <a:r>
                        <a:rPr kumimoji="1" lang="en-US" altLang="ja-JP" sz="1050" dirty="0"/>
                        <a:t>ICT</a:t>
                      </a:r>
                      <a:endParaRPr kumimoji="1" lang="ja-JP" altLang="en-US" sz="1050" dirty="0"/>
                    </a:p>
                  </a:txBody>
                  <a:tcPr marL="108000" marR="45720" anchor="ctr"/>
                </a:tc>
                <a:tc>
                  <a:txBody>
                    <a:bodyPr/>
                    <a:lstStyle/>
                    <a:p>
                      <a:r>
                        <a:rPr kumimoji="1" lang="ja-JP" altLang="en-US" sz="1050" dirty="0" smtClean="0"/>
                        <a:t>　</a:t>
                      </a:r>
                      <a:r>
                        <a:rPr kumimoji="1" lang="en-US" altLang="ja-JP" sz="1050" dirty="0" smtClean="0"/>
                        <a:t>Information and Communication Technology</a:t>
                      </a:r>
                      <a:r>
                        <a:rPr kumimoji="1" lang="ja-JP" altLang="en-US" sz="1050" dirty="0" smtClean="0"/>
                        <a:t>の略。情報や通信に関する技術の総称。</a:t>
                      </a:r>
                      <a:endParaRPr kumimoji="1" lang="ja-JP" altLang="en-US" sz="1050" dirty="0"/>
                    </a:p>
                  </a:txBody>
                  <a:tcPr marL="45720" marR="45720" anchor="ctr"/>
                </a:tc>
                <a:extLst>
                  <a:ext uri="{0D108BD9-81ED-4DB2-BD59-A6C34878D82A}">
                    <a16:rowId xmlns:a16="http://schemas.microsoft.com/office/drawing/2014/main" val="1470203231"/>
                  </a:ext>
                </a:extLst>
              </a:tr>
              <a:tr h="227251">
                <a:tc>
                  <a:txBody>
                    <a:bodyPr/>
                    <a:lstStyle/>
                    <a:p>
                      <a:r>
                        <a:rPr kumimoji="1" lang="en-US" altLang="ja-JP" sz="1050" dirty="0"/>
                        <a:t>EC</a:t>
                      </a:r>
                      <a:r>
                        <a:rPr kumimoji="1" lang="ja-JP" altLang="en-US" sz="1050" dirty="0"/>
                        <a:t>サイト</a:t>
                      </a:r>
                    </a:p>
                  </a:txBody>
                  <a:tcPr marL="108000" marR="45720" anchor="ctr"/>
                </a:tc>
                <a:tc>
                  <a:txBody>
                    <a:bodyPr/>
                    <a:lstStyle/>
                    <a:p>
                      <a:r>
                        <a:rPr kumimoji="1" lang="ja-JP" altLang="en-US" sz="1050" dirty="0" smtClean="0"/>
                        <a:t>　</a:t>
                      </a:r>
                      <a:r>
                        <a:rPr kumimoji="1" lang="en-US" altLang="ja-JP" sz="1050" dirty="0" smtClean="0"/>
                        <a:t>EC</a:t>
                      </a:r>
                      <a:r>
                        <a:rPr kumimoji="1" lang="ja-JP" altLang="en-US" sz="1050" dirty="0" smtClean="0"/>
                        <a:t>は</a:t>
                      </a:r>
                      <a:r>
                        <a:rPr kumimoji="1" lang="en-US" altLang="ja-JP" sz="1050" dirty="0" smtClean="0"/>
                        <a:t>Electronic Commerce</a:t>
                      </a:r>
                      <a:r>
                        <a:rPr kumimoji="1" lang="ja-JP" altLang="en-US" sz="1050" dirty="0" smtClean="0"/>
                        <a:t>の略であり、商品やサービスをインターネット上で販売するウェブサイトのこと。</a:t>
                      </a:r>
                      <a:endParaRPr kumimoji="1" lang="ja-JP" altLang="en-US" sz="1050" dirty="0"/>
                    </a:p>
                  </a:txBody>
                  <a:tcPr marL="45720" marR="45720" anchor="ctr"/>
                </a:tc>
                <a:extLst>
                  <a:ext uri="{0D108BD9-81ED-4DB2-BD59-A6C34878D82A}">
                    <a16:rowId xmlns:a16="http://schemas.microsoft.com/office/drawing/2014/main" val="3671063295"/>
                  </a:ext>
                </a:extLst>
              </a:tr>
              <a:tr h="227251">
                <a:tc>
                  <a:txBody>
                    <a:bodyPr/>
                    <a:lstStyle/>
                    <a:p>
                      <a:r>
                        <a:rPr kumimoji="1" lang="en-US" altLang="ja-JP" sz="1050" dirty="0"/>
                        <a:t>SDG</a:t>
                      </a:r>
                      <a:r>
                        <a:rPr kumimoji="1" lang="ja-JP" altLang="en-US" sz="1050" dirty="0" smtClean="0"/>
                        <a:t>ｓ（持続可能な開発目標）</a:t>
                      </a:r>
                      <a:endParaRPr kumimoji="1" lang="ja-JP" altLang="en-US" sz="1050" dirty="0"/>
                    </a:p>
                  </a:txBody>
                  <a:tcPr marL="108000" marR="45720" anchor="ctr"/>
                </a:tc>
                <a:tc>
                  <a:txBody>
                    <a:bodyPr/>
                    <a:lstStyle/>
                    <a:p>
                      <a:r>
                        <a:rPr kumimoji="1" lang="ja-JP" altLang="en-US" sz="1050" dirty="0" smtClean="0"/>
                        <a:t>　</a:t>
                      </a:r>
                      <a:r>
                        <a:rPr kumimoji="1" lang="en-US" altLang="ja-JP" sz="1050" dirty="0" smtClean="0"/>
                        <a:t>Sustainable Development Goals</a:t>
                      </a:r>
                      <a:r>
                        <a:rPr kumimoji="1" lang="ja-JP" altLang="en-US" sz="1050" dirty="0" smtClean="0"/>
                        <a:t>の略。平成</a:t>
                      </a:r>
                      <a:r>
                        <a:rPr kumimoji="1" lang="en-US" altLang="ja-JP" sz="1050" dirty="0" smtClean="0"/>
                        <a:t>27</a:t>
                      </a:r>
                      <a:r>
                        <a:rPr kumimoji="1" lang="ja-JP" altLang="en-US" sz="1050" dirty="0" smtClean="0"/>
                        <a:t>（</a:t>
                      </a:r>
                      <a:r>
                        <a:rPr kumimoji="1" lang="en-US" altLang="ja-JP" sz="1050" dirty="0" smtClean="0"/>
                        <a:t>2015</a:t>
                      </a:r>
                      <a:r>
                        <a:rPr kumimoji="1" lang="ja-JP" altLang="en-US" sz="1050" dirty="0" smtClean="0"/>
                        <a:t>）年</a:t>
                      </a:r>
                      <a:r>
                        <a:rPr kumimoji="1" lang="en-US" altLang="ja-JP" sz="1050" dirty="0" smtClean="0"/>
                        <a:t>9</a:t>
                      </a:r>
                      <a:r>
                        <a:rPr kumimoji="1" lang="ja-JP" altLang="en-US" sz="1050" dirty="0" smtClean="0"/>
                        <a:t>月の国連サミットにおいて全会一致で採択された、令和</a:t>
                      </a:r>
                      <a:r>
                        <a:rPr kumimoji="1" lang="en-US" altLang="ja-JP" sz="1050" dirty="0" smtClean="0"/>
                        <a:t>12</a:t>
                      </a:r>
                      <a:r>
                        <a:rPr kumimoji="1" lang="ja-JP" altLang="en-US" sz="1050" dirty="0" smtClean="0"/>
                        <a:t>（</a:t>
                      </a:r>
                      <a:r>
                        <a:rPr kumimoji="1" lang="en-US" altLang="ja-JP" sz="1050" dirty="0" smtClean="0"/>
                        <a:t>2030</a:t>
                      </a:r>
                      <a:r>
                        <a:rPr kumimoji="1" lang="ja-JP" altLang="en-US" sz="1050" dirty="0" smtClean="0"/>
                        <a:t>）年を期限とする国際社会全体の開発目標。飢餓や貧困の撲滅、経済成長と雇用、気候変動対策等包括的な</a:t>
                      </a:r>
                      <a:r>
                        <a:rPr kumimoji="1" lang="en-US" altLang="ja-JP" sz="1050" dirty="0" smtClean="0"/>
                        <a:t>17</a:t>
                      </a:r>
                      <a:r>
                        <a:rPr kumimoji="1" lang="ja-JP" altLang="en-US" sz="1050" dirty="0" smtClean="0"/>
                        <a:t>の目標を設定。法的な拘束力はなく、各国の状況に応じた自主的な対応が求められる。</a:t>
                      </a:r>
                      <a:endParaRPr kumimoji="1" lang="ja-JP" altLang="en-US" sz="1050" dirty="0"/>
                    </a:p>
                  </a:txBody>
                  <a:tcPr marL="45720" marR="45720" anchor="ctr"/>
                </a:tc>
                <a:extLst>
                  <a:ext uri="{0D108BD9-81ED-4DB2-BD59-A6C34878D82A}">
                    <a16:rowId xmlns:a16="http://schemas.microsoft.com/office/drawing/2014/main" val="2088807957"/>
                  </a:ext>
                </a:extLst>
              </a:tr>
              <a:tr h="227251">
                <a:tc>
                  <a:txBody>
                    <a:bodyPr/>
                    <a:lstStyle/>
                    <a:p>
                      <a:r>
                        <a:rPr kumimoji="1" lang="en-US" altLang="ja-JP" sz="1050" dirty="0"/>
                        <a:t>AI</a:t>
                      </a:r>
                      <a:endParaRPr kumimoji="1" lang="ja-JP" altLang="en-US" sz="1050" dirty="0"/>
                    </a:p>
                  </a:txBody>
                  <a:tcPr marL="108000" marR="45720" anchor="ctr"/>
                </a:tc>
                <a:tc>
                  <a:txBody>
                    <a:bodyPr/>
                    <a:lstStyle/>
                    <a:p>
                      <a:r>
                        <a:rPr kumimoji="1" lang="ja-JP" altLang="en-US" sz="1050" dirty="0" smtClean="0"/>
                        <a:t>　</a:t>
                      </a:r>
                      <a:r>
                        <a:rPr kumimoji="1" lang="en-US" altLang="ja-JP" sz="1050" dirty="0" smtClean="0"/>
                        <a:t>Artificial Intelligence</a:t>
                      </a:r>
                      <a:r>
                        <a:rPr kumimoji="1" lang="ja-JP" altLang="en-US" sz="1050" dirty="0" smtClean="0"/>
                        <a:t>の略で、人工知能のこと。学習・推論・判断といった人間の知能の持つ機能を備えたコンピュータシステム。</a:t>
                      </a:r>
                      <a:endParaRPr kumimoji="1" lang="ja-JP" altLang="en-US" sz="1050" dirty="0"/>
                    </a:p>
                  </a:txBody>
                  <a:tcPr marL="45720" marR="45720" anchor="ctr"/>
                </a:tc>
                <a:extLst>
                  <a:ext uri="{0D108BD9-81ED-4DB2-BD59-A6C34878D82A}">
                    <a16:rowId xmlns:a16="http://schemas.microsoft.com/office/drawing/2014/main" val="2465490509"/>
                  </a:ext>
                </a:extLst>
              </a:tr>
            </a:tbl>
          </a:graphicData>
        </a:graphic>
      </p:graphicFrame>
    </p:spTree>
    <p:extLst>
      <p:ext uri="{BB962C8B-B14F-4D97-AF65-F5344CB8AC3E}">
        <p14:creationId xmlns:p14="http://schemas.microsoft.com/office/powerpoint/2010/main" val="6354698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3273</Words>
  <Application>Microsoft Office PowerPoint</Application>
  <PresentationFormat>A4 210 x 297 mm</PresentationFormat>
  <Paragraphs>149</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2022-03-30T01:35:33Z</dcterms:created>
  <dcterms:modified xsi:type="dcterms:W3CDTF">2022-03-30T01:35:37Z</dcterms:modified>
</cp:coreProperties>
</file>