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sldIdLst>
    <p:sldId id="357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92D050"/>
    <a:srgbClr val="BDD7EE"/>
    <a:srgbClr val="FF99CC"/>
    <a:srgbClr val="8FAADC"/>
    <a:srgbClr val="FFFF7F"/>
    <a:srgbClr val="FFFF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96" autoAdjust="0"/>
    <p:restoredTop sz="93470" autoAdjust="0"/>
  </p:normalViewPr>
  <p:slideViewPr>
    <p:cSldViewPr snapToGrid="0">
      <p:cViewPr varScale="1">
        <p:scale>
          <a:sx n="84" d="100"/>
          <a:sy n="84" d="100"/>
        </p:scale>
        <p:origin x="81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9575" cy="498475"/>
          </a:xfrm>
          <a:prstGeom prst="rect">
            <a:avLst/>
          </a:prstGeom>
        </p:spPr>
        <p:txBody>
          <a:bodyPr vert="horz" lIns="91409" tIns="45704" rIns="91409" bIns="4570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2" y="0"/>
            <a:ext cx="2949575" cy="498475"/>
          </a:xfrm>
          <a:prstGeom prst="rect">
            <a:avLst/>
          </a:prstGeom>
        </p:spPr>
        <p:txBody>
          <a:bodyPr vert="horz" lIns="91409" tIns="45704" rIns="91409" bIns="45704" rtlCol="0"/>
          <a:lstStyle>
            <a:lvl1pPr algn="r">
              <a:defRPr sz="1200"/>
            </a:lvl1pPr>
          </a:lstStyle>
          <a:p>
            <a:fld id="{D8564777-0996-4719-A79D-17D8F11977A6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9" tIns="45704" rIns="91409" bIns="4570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42"/>
            <a:ext cx="5445125" cy="3913187"/>
          </a:xfrm>
          <a:prstGeom prst="rect">
            <a:avLst/>
          </a:prstGeom>
        </p:spPr>
        <p:txBody>
          <a:bodyPr vert="horz" lIns="91409" tIns="45704" rIns="91409" bIns="4570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440867"/>
            <a:ext cx="2949575" cy="498475"/>
          </a:xfrm>
          <a:prstGeom prst="rect">
            <a:avLst/>
          </a:prstGeom>
        </p:spPr>
        <p:txBody>
          <a:bodyPr vert="horz" lIns="91409" tIns="45704" rIns="91409" bIns="4570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2" y="9440867"/>
            <a:ext cx="2949575" cy="498475"/>
          </a:xfrm>
          <a:prstGeom prst="rect">
            <a:avLst/>
          </a:prstGeom>
        </p:spPr>
        <p:txBody>
          <a:bodyPr vert="horz" lIns="91409" tIns="45704" rIns="91409" bIns="45704" rtlCol="0" anchor="b"/>
          <a:lstStyle>
            <a:lvl1pPr algn="r">
              <a:defRPr sz="1200"/>
            </a:lvl1pPr>
          </a:lstStyle>
          <a:p>
            <a:fld id="{27C4A8F1-784E-4D21-8C37-07BF0C6EA3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582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C69F5-9D88-4B7E-9663-C9EF1890A0F3}" type="datetime1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8691-B551-4A97-871C-1FDA0DECA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9066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284A5-FAC5-43B8-8BD5-F41699890757}" type="datetime1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8691-B551-4A97-871C-1FDA0DECA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9366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ADF90-8981-4F81-8F3F-B6D9BFE05216}" type="datetime1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8691-B551-4A97-871C-1FDA0DECA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0925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A6B8-C50C-4B38-9A33-A28795803A2E}" type="datetime1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8691-B551-4A97-871C-1FDA0DECA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6839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607C-10A7-4395-842B-540A573642EC}" type="datetime1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8691-B551-4A97-871C-1FDA0DECA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8709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0D177-6C82-426A-9C19-865157C9531A}" type="datetime1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8691-B551-4A97-871C-1FDA0DECA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618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9ECEF-46E4-40B9-95A9-A4644E702B8D}" type="datetime1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8691-B551-4A97-871C-1FDA0DECA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9128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48A25-AFED-494C-A188-E47A41F32340}" type="datetime1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8691-B551-4A97-871C-1FDA0DECA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3383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7318A-ED29-4B7E-9B99-B8B305047CE5}" type="datetime1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8691-B551-4A97-871C-1FDA0DECA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6682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4354F-ABD3-4262-9AD8-04D2C847FF3C}" type="datetime1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8691-B551-4A97-871C-1FDA0DECA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5396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F6414-515D-4AFE-84DB-D29ED9A7E625}" type="datetime1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8691-B551-4A97-871C-1FDA0DECA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287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98511B-C5FA-4551-A158-4FA564E67714}" type="datetime1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F8691-B551-4A97-871C-1FDA0DECA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0332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6292" y="1693939"/>
            <a:ext cx="4709811" cy="4399719"/>
          </a:xfrm>
          <a:prstGeom prst="rect">
            <a:avLst/>
          </a:prstGeom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15B958B-A357-42FC-A0C4-A1F039605B60}"/>
              </a:ext>
            </a:extLst>
          </p:cNvPr>
          <p:cNvSpPr/>
          <p:nvPr/>
        </p:nvSpPr>
        <p:spPr>
          <a:xfrm>
            <a:off x="0" y="0"/>
            <a:ext cx="5544616" cy="423193"/>
          </a:xfrm>
          <a:prstGeom prst="rect">
            <a:avLst/>
          </a:prstGeom>
        </p:spPr>
        <p:txBody>
          <a:bodyPr wrap="square" lIns="72000" tIns="0" rIns="7200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3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８．プランの進行管理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1272985-71D8-4CA0-A820-4C10E5E37541}"/>
              </a:ext>
            </a:extLst>
          </p:cNvPr>
          <p:cNvSpPr/>
          <p:nvPr/>
        </p:nvSpPr>
        <p:spPr>
          <a:xfrm>
            <a:off x="114300" y="393700"/>
            <a:ext cx="9690100" cy="968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5663086-DAA1-4DCB-B2C9-EC9EACD80AEA}"/>
              </a:ext>
            </a:extLst>
          </p:cNvPr>
          <p:cNvSpPr/>
          <p:nvPr/>
        </p:nvSpPr>
        <p:spPr>
          <a:xfrm>
            <a:off x="114300" y="577897"/>
            <a:ext cx="9582596" cy="14501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毎年、本プランの目標に対する実績の検証を行います。検証には、「大阪府農業振興地域整備審議会」に評価･点検するための部会を設置し、外部の有識者等の意見も含めた評価・点検を行うとともに、社会情勢の変化も踏まえ、必要に応じて、施策の見直しや新たな施策の検討などを行います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0000" indent="-457200" algn="just">
              <a:lnSpc>
                <a:spcPts val="18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オープンイノベーションによる施策改善を目指し、大阪に集積している大学や研究機関、企業と積極的に交流し、施策の見直しにつなげます。</a:t>
            </a:r>
          </a:p>
          <a:p>
            <a:pPr marL="180000" indent="-457200" algn="just">
              <a:lnSpc>
                <a:spcPts val="18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国の食料・農業・農村基本計画や都市農業振興基本計画、みどりの食料システム戦略等に基づき、今後示される制度や施策についても、このサイクルの中で検討し、適宜取り込んでいきます。</a:t>
            </a:r>
          </a:p>
          <a:p>
            <a:pPr marL="180000" indent="-457200" algn="just">
              <a:lnSpc>
                <a:spcPts val="1800"/>
              </a:lnSpc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7" name="Rectangle 74">
            <a:extLst>
              <a:ext uri="{FF2B5EF4-FFF2-40B4-BE49-F238E27FC236}">
                <a16:creationId xmlns:a16="http://schemas.microsoft.com/office/drawing/2014/main" id="{32E5B55E-B775-4210-B837-3AFE96F446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5398" y="1662474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30" name="テキスト ボックス 22"/>
          <p:cNvSpPr txBox="1">
            <a:spLocks noChangeArrowheads="1"/>
          </p:cNvSpPr>
          <p:nvPr/>
        </p:nvSpPr>
        <p:spPr bwMode="auto">
          <a:xfrm>
            <a:off x="6466704" y="4475807"/>
            <a:ext cx="1825226" cy="43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2000" b="1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取組みの実施</a:t>
            </a:r>
            <a:endParaRPr lang="en-US" altLang="ja-JP" sz="2000" b="1" kern="100" dirty="0">
              <a:solidFill>
                <a:srgbClr val="00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982936" y="3335492"/>
            <a:ext cx="1177398" cy="1222517"/>
          </a:xfrm>
          <a:prstGeom prst="rect">
            <a:avLst/>
          </a:prstGeom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40053" y="1640365"/>
            <a:ext cx="936987" cy="987241"/>
          </a:xfrm>
          <a:prstGeom prst="rect">
            <a:avLst/>
          </a:prstGeom>
        </p:spPr>
      </p:pic>
      <p:sp>
        <p:nvSpPr>
          <p:cNvPr id="32" name="テキスト ボックス 22"/>
          <p:cNvSpPr txBox="1">
            <a:spLocks noChangeArrowheads="1"/>
          </p:cNvSpPr>
          <p:nvPr/>
        </p:nvSpPr>
        <p:spPr bwMode="auto">
          <a:xfrm>
            <a:off x="5384693" y="2281948"/>
            <a:ext cx="2708455" cy="810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600" b="1" kern="1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 </a:t>
            </a:r>
            <a:r>
              <a:rPr lang="ja-JP" altLang="en-US" sz="2000" b="1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実行計画（施策）</a:t>
            </a:r>
            <a:endParaRPr lang="en-US" altLang="ja-JP" sz="20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altLang="en-US" sz="2000" b="1" kern="1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の企画・立案</a:t>
            </a:r>
            <a:endParaRPr lang="ja-JP" sz="2000" b="1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25" name="図 24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4616" y="5181496"/>
            <a:ext cx="887807" cy="1204346"/>
          </a:xfrm>
          <a:prstGeom prst="rect">
            <a:avLst/>
          </a:prstGeom>
        </p:spPr>
      </p:pic>
      <p:sp>
        <p:nvSpPr>
          <p:cNvPr id="88" name="テキスト ボックス 25"/>
          <p:cNvSpPr txBox="1"/>
          <p:nvPr/>
        </p:nvSpPr>
        <p:spPr>
          <a:xfrm>
            <a:off x="2591222" y="5629667"/>
            <a:ext cx="3067141" cy="756175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2000" b="1" kern="1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進捗状況の</a:t>
            </a:r>
            <a:r>
              <a:rPr lang="ja-JP" altLang="en-US" b="1" kern="1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把握</a:t>
            </a:r>
            <a:endParaRPr lang="en-US" altLang="ja-JP" sz="2000" b="1" kern="100" dirty="0">
              <a:solidFill>
                <a:srgbClr val="00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spcAft>
                <a:spcPts val="0"/>
              </a:spcAft>
            </a:pPr>
            <a:r>
              <a:rPr lang="ja-JP" altLang="en-US" sz="2000" b="1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施策の有効性の検証</a:t>
            </a:r>
            <a:r>
              <a:rPr lang="en-US" sz="1600" b="1" kern="1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 </a:t>
            </a:r>
            <a:endParaRPr lang="ja-JP" sz="1600" b="1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26" name="図 25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96736" y="2883441"/>
            <a:ext cx="1643264" cy="1745831"/>
          </a:xfrm>
          <a:prstGeom prst="rect">
            <a:avLst/>
          </a:prstGeom>
        </p:spPr>
      </p:pic>
      <p:sp>
        <p:nvSpPr>
          <p:cNvPr id="90" name="テキスト ボックス 28"/>
          <p:cNvSpPr txBox="1"/>
          <p:nvPr/>
        </p:nvSpPr>
        <p:spPr>
          <a:xfrm>
            <a:off x="1002639" y="3037019"/>
            <a:ext cx="2744407" cy="44901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 </a:t>
            </a:r>
            <a:r>
              <a:rPr lang="en-US" altLang="ja-JP" sz="2000" b="1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 </a:t>
            </a:r>
            <a:r>
              <a:rPr lang="ja-JP" altLang="ja-JP" sz="2000" b="1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取組みの見直し</a:t>
            </a:r>
            <a:endParaRPr lang="ja-JP" altLang="ja-JP" sz="2000" b="1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627435" y="4519504"/>
            <a:ext cx="27818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オープンイノベーションによる</a:t>
            </a:r>
            <a:endParaRPr kumimoji="1"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施策改善の検討</a:t>
            </a:r>
            <a:endParaRPr kumimoji="1"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3558642" y="6333644"/>
            <a:ext cx="321754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1"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有識者による部会での評価・点検</a:t>
            </a:r>
          </a:p>
        </p:txBody>
      </p:sp>
    </p:spTree>
    <p:extLst>
      <p:ext uri="{BB962C8B-B14F-4D97-AF65-F5344CB8AC3E}">
        <p14:creationId xmlns:p14="http://schemas.microsoft.com/office/powerpoint/2010/main" val="3141972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214</Words>
  <Application>Microsoft Office PowerPoint</Application>
  <PresentationFormat>A4 210 x 297 mm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2022-03-30T01:38:56Z</dcterms:created>
  <dcterms:modified xsi:type="dcterms:W3CDTF">2022-03-30T01:39:01Z</dcterms:modified>
</cp:coreProperties>
</file>