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39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92D050"/>
    <a:srgbClr val="BDD7EE"/>
    <a:srgbClr val="FF99CC"/>
    <a:srgbClr val="8FAADC"/>
    <a:srgbClr val="FFFF7F"/>
    <a:srgbClr val="FFFF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96" autoAdjust="0"/>
    <p:restoredTop sz="93470" autoAdjust="0"/>
  </p:normalViewPr>
  <p:slideViewPr>
    <p:cSldViewPr snapToGrid="0">
      <p:cViewPr varScale="1">
        <p:scale>
          <a:sx n="84" d="100"/>
          <a:sy n="84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9575" cy="498475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2" y="0"/>
            <a:ext cx="2949575" cy="498475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r">
              <a:defRPr sz="1200"/>
            </a:lvl1pPr>
          </a:lstStyle>
          <a:p>
            <a:fld id="{D8564777-0996-4719-A79D-17D8F11977A6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9" tIns="45704" rIns="91409" bIns="4570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42"/>
            <a:ext cx="5445125" cy="3913187"/>
          </a:xfrm>
          <a:prstGeom prst="rect">
            <a:avLst/>
          </a:prstGeom>
        </p:spPr>
        <p:txBody>
          <a:bodyPr vert="horz" lIns="91409" tIns="45704" rIns="91409" bIns="4570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867"/>
            <a:ext cx="2949575" cy="498475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2" y="9440867"/>
            <a:ext cx="2949575" cy="498475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r">
              <a:defRPr sz="1200"/>
            </a:lvl1pPr>
          </a:lstStyle>
          <a:p>
            <a:fld id="{27C4A8F1-784E-4D21-8C37-07BF0C6EA3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82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69F5-9D88-4B7E-9663-C9EF1890A0F3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9066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284A5-FAC5-43B8-8BD5-F41699890757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36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DF90-8981-4F81-8F3F-B6D9BFE05216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925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A6B8-C50C-4B38-9A33-A28795803A2E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6839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07C-10A7-4395-842B-540A573642EC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709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D177-6C82-426A-9C19-865157C9531A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618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9ECEF-46E4-40B9-95A9-A4644E702B8D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128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8A25-AFED-494C-A188-E47A41F32340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383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318A-ED29-4B7E-9B99-B8B305047CE5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682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4354F-ABD3-4262-9AD8-04D2C847FF3C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39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6414-515D-4AFE-84DB-D29ED9A7E625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287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8511B-C5FA-4551-A158-4FA564E67714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332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74">
            <a:extLst>
              <a:ext uri="{FF2B5EF4-FFF2-40B4-BE49-F238E27FC236}">
                <a16:creationId xmlns:a16="http://schemas.microsoft.com/office/drawing/2014/main" id="{32E5B55E-B775-4210-B837-3AFE96F44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5398" y="1662474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9418" y="1937297"/>
            <a:ext cx="5824119" cy="3276068"/>
          </a:xfrm>
          <a:prstGeom prst="rect">
            <a:avLst/>
          </a:prstGeom>
          <a:noFill/>
          <a:effectLst>
            <a:reflection blurRad="927100" stA="6000" endPos="65000" dist="50800" dir="5400000" sy="-100000" algn="bl" rotWithShape="0"/>
            <a:softEdge rad="635000"/>
          </a:effectLst>
        </p:spPr>
      </p:pic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515B958B-A357-42FC-A0C4-A1F039605B60}"/>
              </a:ext>
            </a:extLst>
          </p:cNvPr>
          <p:cNvSpPr/>
          <p:nvPr/>
        </p:nvSpPr>
        <p:spPr>
          <a:xfrm>
            <a:off x="0" y="0"/>
            <a:ext cx="5544616" cy="423193"/>
          </a:xfrm>
          <a:prstGeom prst="rect">
            <a:avLst/>
          </a:prstGeom>
        </p:spPr>
        <p:txBody>
          <a:bodyPr wrap="square" lIns="72000" tIns="0" rIns="7200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3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７．アクションプランの推進に向けた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各主体の役割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51272985-71D8-4CA0-A820-4C10E5E37541}"/>
              </a:ext>
            </a:extLst>
          </p:cNvPr>
          <p:cNvSpPr/>
          <p:nvPr/>
        </p:nvSpPr>
        <p:spPr>
          <a:xfrm>
            <a:off x="114300" y="393700"/>
            <a:ext cx="9690100" cy="968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35663086-DAA1-4DCB-B2C9-EC9EACD80AEA}"/>
              </a:ext>
            </a:extLst>
          </p:cNvPr>
          <p:cNvSpPr/>
          <p:nvPr/>
        </p:nvSpPr>
        <p:spPr>
          <a:xfrm>
            <a:off x="107504" y="620688"/>
            <a:ext cx="9582596" cy="526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>
              <a:lnSpc>
                <a:spcPts val="18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本プランによる施策を進めていくためには、大阪府をはじめ、関係機関、農業団体、農業者はもとより府民、企業など幅広い主体がそれぞれの役割を果たしつつ、協働して取り組むことが大切です。そこで、以下に各主体の役割や期待されることについて記載しま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1171506" y="1584871"/>
            <a:ext cx="2223127" cy="143753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・大阪産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もん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の供給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・農を活かした地域づくり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・生産活動を通じた農空間の多面的機能の発揮促進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・次世代の担い手の育成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・農から脱炭素社会への貢献</a:t>
            </a:r>
          </a:p>
        </p:txBody>
      </p:sp>
      <p:sp>
        <p:nvSpPr>
          <p:cNvPr id="31" name="角丸四角形 30"/>
          <p:cNvSpPr/>
          <p:nvPr/>
        </p:nvSpPr>
        <p:spPr>
          <a:xfrm>
            <a:off x="6764706" y="2999813"/>
            <a:ext cx="2767914" cy="180351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■農業関連企業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・大阪農業の発展に貢献する技術・製品の開発や販売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■食品関連企業</a:t>
            </a:r>
            <a:endParaRPr kumimoji="1" lang="en-US" altLang="ja-JP" sz="1200" strike="sngStrik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・食を通じた大阪産（もん）の活用</a:t>
            </a:r>
            <a:endParaRPr kumimoji="1" lang="en-US" altLang="ja-JP" sz="1200" strike="sngStrik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■その他産業の企業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・副業やボランティアでの農への参画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・脱炭素化・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の実現を目指した農分野での活動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5289670" y="4968950"/>
            <a:ext cx="3929081" cy="17002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9600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■大阪公立大学等、多様な研究領域を持つ大学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・農業分野の研究・開発、高度技術者の育成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・農業・農空間に関わる地域づくりなどの域学連携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■大学生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・地域団体と共同での農空間保全活動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・農の魅力発信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地独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大阪府立環境農林水産総合研究所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・現場に導入しやすい技術の研究・開発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980644" y="4839909"/>
            <a:ext cx="3516417" cy="180678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JA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グループ大阪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（大阪イノベーション事業協定締結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(R3)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■土地改良区・大阪府土地改良事業団体連合会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■農業委員会・ネットワーク機構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（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一社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大阪府農業会議）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■（一財）大阪府みどり公社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担い手育成、産地づくりの推進、農業用施設の維持管理、農地利用の最適化推進、担い手への農地の集積集約の促進など、それぞれの機能を発揮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3626957" y="1459129"/>
            <a:ext cx="2254017" cy="113908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・大阪産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もん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を食べる</a:t>
            </a: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・農に触れ合い、</a:t>
            </a:r>
            <a:r>
              <a:rPr kumimoji="1" lang="ja-JP" altLang="en-US" sz="12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愉しむ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・農空間を守る活動への参画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・大阪農業についての情報発信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638947" y="3433472"/>
            <a:ext cx="1970125" cy="125529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・大阪産（もん）の学校給食への活用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・農業体験・食育・花育等を通じた、農業・農空間への理解促進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6212126" y="1283401"/>
            <a:ext cx="2290185" cy="156701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2000" tIns="0" rIns="9144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■大阪府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・施策の企画・立案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・地域・市町村に対するプランニングや技術支援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■市町村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・府と連携した農業振興や農空間の保全・活用の推進</a:t>
            </a:r>
          </a:p>
        </p:txBody>
      </p:sp>
      <p:grpSp>
        <p:nvGrpSpPr>
          <p:cNvPr id="38" name="グループ化 37"/>
          <p:cNvGrpSpPr/>
          <p:nvPr/>
        </p:nvGrpSpPr>
        <p:grpSpPr>
          <a:xfrm>
            <a:off x="2475608" y="2447149"/>
            <a:ext cx="4581706" cy="2570042"/>
            <a:chOff x="2511192" y="2262571"/>
            <a:chExt cx="4581706" cy="2570042"/>
          </a:xfrm>
        </p:grpSpPr>
        <p:sp>
          <p:nvSpPr>
            <p:cNvPr id="39" name="角丸四角形 38"/>
            <p:cNvSpPr/>
            <p:nvPr/>
          </p:nvSpPr>
          <p:spPr>
            <a:xfrm>
              <a:off x="6023754" y="3505625"/>
              <a:ext cx="1069144" cy="588357"/>
            </a:xfrm>
            <a:prstGeom prst="roundRect">
              <a:avLst/>
            </a:prstGeom>
            <a:solidFill>
              <a:srgbClr val="A9DA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>
                  <a:solidFill>
                    <a:schemeClr val="tx1"/>
                  </a:solidFill>
                </a:rPr>
                <a:t>企業</a:t>
              </a:r>
            </a:p>
          </p:txBody>
        </p:sp>
        <p:sp>
          <p:nvSpPr>
            <p:cNvPr id="40" name="角丸四角形 39"/>
            <p:cNvSpPr/>
            <p:nvPr/>
          </p:nvSpPr>
          <p:spPr>
            <a:xfrm>
              <a:off x="3430217" y="4244255"/>
              <a:ext cx="1193361" cy="588357"/>
            </a:xfrm>
            <a:prstGeom prst="roundRect">
              <a:avLst/>
            </a:prstGeom>
            <a:solidFill>
              <a:srgbClr val="A9DA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>
                  <a:solidFill>
                    <a:schemeClr val="tx1"/>
                  </a:solidFill>
                </a:rPr>
                <a:t>農業</a:t>
              </a:r>
              <a:endParaRPr kumimoji="1" lang="en-US" altLang="ja-JP" b="1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b="1" dirty="0">
                  <a:solidFill>
                    <a:schemeClr val="tx1"/>
                  </a:solidFill>
                </a:rPr>
                <a:t>関係団体</a:t>
              </a:r>
            </a:p>
          </p:txBody>
        </p:sp>
        <p:sp>
          <p:nvSpPr>
            <p:cNvPr id="41" name="角丸四角形 40"/>
            <p:cNvSpPr/>
            <p:nvPr/>
          </p:nvSpPr>
          <p:spPr>
            <a:xfrm>
              <a:off x="4985041" y="4244256"/>
              <a:ext cx="1392672" cy="588357"/>
            </a:xfrm>
            <a:prstGeom prst="roundRect">
              <a:avLst/>
            </a:prstGeom>
            <a:solidFill>
              <a:srgbClr val="A9DA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>
                  <a:solidFill>
                    <a:schemeClr val="tx1"/>
                  </a:solidFill>
                </a:rPr>
                <a:t>大学</a:t>
              </a:r>
              <a:endParaRPr kumimoji="1" lang="en-US" altLang="ja-JP" b="1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b="1" dirty="0">
                  <a:solidFill>
                    <a:schemeClr val="tx1"/>
                  </a:solidFill>
                </a:rPr>
                <a:t>研究機関</a:t>
              </a:r>
            </a:p>
          </p:txBody>
        </p:sp>
        <p:sp>
          <p:nvSpPr>
            <p:cNvPr id="42" name="角丸四角形 41"/>
            <p:cNvSpPr/>
            <p:nvPr/>
          </p:nvSpPr>
          <p:spPr>
            <a:xfrm>
              <a:off x="2511192" y="3589699"/>
              <a:ext cx="1069144" cy="588357"/>
            </a:xfrm>
            <a:prstGeom prst="roundRect">
              <a:avLst/>
            </a:prstGeom>
            <a:solidFill>
              <a:srgbClr val="A9DA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>
                  <a:solidFill>
                    <a:schemeClr val="tx1"/>
                  </a:solidFill>
                </a:rPr>
                <a:t>学校</a:t>
              </a:r>
            </a:p>
          </p:txBody>
        </p:sp>
        <p:sp>
          <p:nvSpPr>
            <p:cNvPr id="43" name="角丸四角形 42"/>
            <p:cNvSpPr/>
            <p:nvPr/>
          </p:nvSpPr>
          <p:spPr>
            <a:xfrm>
              <a:off x="5466458" y="2556749"/>
              <a:ext cx="1069144" cy="588357"/>
            </a:xfrm>
            <a:prstGeom prst="roundRect">
              <a:avLst/>
            </a:prstGeom>
            <a:solidFill>
              <a:srgbClr val="A9DA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>
                  <a:solidFill>
                    <a:schemeClr val="tx1"/>
                  </a:solidFill>
                </a:rPr>
                <a:t>行政</a:t>
              </a:r>
            </a:p>
          </p:txBody>
        </p:sp>
        <p:sp>
          <p:nvSpPr>
            <p:cNvPr id="44" name="角丸四角形 43"/>
            <p:cNvSpPr/>
            <p:nvPr/>
          </p:nvSpPr>
          <p:spPr>
            <a:xfrm>
              <a:off x="2847913" y="2668751"/>
              <a:ext cx="1069144" cy="588357"/>
            </a:xfrm>
            <a:prstGeom prst="roundRect">
              <a:avLst/>
            </a:prstGeom>
            <a:solidFill>
              <a:srgbClr val="A9DA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>
                  <a:solidFill>
                    <a:schemeClr val="tx1"/>
                  </a:solidFill>
                </a:rPr>
                <a:t>農業者</a:t>
              </a:r>
            </a:p>
          </p:txBody>
        </p:sp>
        <p:sp>
          <p:nvSpPr>
            <p:cNvPr id="45" name="角丸四角形 44"/>
            <p:cNvSpPr/>
            <p:nvPr/>
          </p:nvSpPr>
          <p:spPr>
            <a:xfrm>
              <a:off x="4256111" y="2262571"/>
              <a:ext cx="1069144" cy="588357"/>
            </a:xfrm>
            <a:prstGeom prst="roundRect">
              <a:avLst/>
            </a:prstGeom>
            <a:solidFill>
              <a:srgbClr val="A9DA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>
                  <a:solidFill>
                    <a:schemeClr val="tx1"/>
                  </a:solidFill>
                </a:rPr>
                <a:t>府民</a:t>
              </a:r>
            </a:p>
          </p:txBody>
        </p:sp>
      </p:grpSp>
      <p:pic>
        <p:nvPicPr>
          <p:cNvPr id="46" name="図 4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53422" y="3082508"/>
            <a:ext cx="1474519" cy="1448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726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453</Words>
  <Application>Microsoft Office PowerPoint</Application>
  <PresentationFormat>A4 210 x 297 mm</PresentationFormat>
  <Paragraphs>49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2022-03-30T01:38:41Z</dcterms:created>
  <dcterms:modified xsi:type="dcterms:W3CDTF">2022-03-30T01:38:46Z</dcterms:modified>
</cp:coreProperties>
</file>