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3"/>
  </p:notesMasterIdLst>
  <p:sldIdLst>
    <p:sldId id="394" r:id="rId2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92D050"/>
    <a:srgbClr val="BDD7EE"/>
    <a:srgbClr val="FF99CC"/>
    <a:srgbClr val="8FAADC"/>
    <a:srgbClr val="FFFF7F"/>
    <a:srgbClr val="FFFF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C4B1156A-380E-4F78-BDF5-A606A8083BF9}" styleName="中間スタイル 4 - アクセント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中間スタイル 3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10A1B5D5-9B99-4C35-A422-299274C87663}" styleName="中間スタイル 1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96" autoAdjust="0"/>
    <p:restoredTop sz="93470" autoAdjust="0"/>
  </p:normalViewPr>
  <p:slideViewPr>
    <p:cSldViewPr snapToGrid="0">
      <p:cViewPr varScale="1">
        <p:scale>
          <a:sx n="84" d="100"/>
          <a:sy n="84" d="100"/>
        </p:scale>
        <p:origin x="81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9575" cy="498475"/>
          </a:xfrm>
          <a:prstGeom prst="rect">
            <a:avLst/>
          </a:prstGeom>
        </p:spPr>
        <p:txBody>
          <a:bodyPr vert="horz" lIns="91409" tIns="45704" rIns="91409" bIns="4570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42" y="0"/>
            <a:ext cx="2949575" cy="498475"/>
          </a:xfrm>
          <a:prstGeom prst="rect">
            <a:avLst/>
          </a:prstGeom>
        </p:spPr>
        <p:txBody>
          <a:bodyPr vert="horz" lIns="91409" tIns="45704" rIns="91409" bIns="45704" rtlCol="0"/>
          <a:lstStyle>
            <a:lvl1pPr algn="r">
              <a:defRPr sz="1200"/>
            </a:lvl1pPr>
          </a:lstStyle>
          <a:p>
            <a:fld id="{D8564777-0996-4719-A79D-17D8F11977A6}" type="datetimeFigureOut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09" tIns="45704" rIns="91409" bIns="4570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42"/>
            <a:ext cx="5445125" cy="3913187"/>
          </a:xfrm>
          <a:prstGeom prst="rect">
            <a:avLst/>
          </a:prstGeom>
        </p:spPr>
        <p:txBody>
          <a:bodyPr vert="horz" lIns="91409" tIns="45704" rIns="91409" bIns="4570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4" y="9440867"/>
            <a:ext cx="2949575" cy="498475"/>
          </a:xfrm>
          <a:prstGeom prst="rect">
            <a:avLst/>
          </a:prstGeom>
        </p:spPr>
        <p:txBody>
          <a:bodyPr vert="horz" lIns="91409" tIns="45704" rIns="91409" bIns="4570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42" y="9440867"/>
            <a:ext cx="2949575" cy="498475"/>
          </a:xfrm>
          <a:prstGeom prst="rect">
            <a:avLst/>
          </a:prstGeom>
        </p:spPr>
        <p:txBody>
          <a:bodyPr vert="horz" lIns="91409" tIns="45704" rIns="91409" bIns="45704" rtlCol="0" anchor="b"/>
          <a:lstStyle>
            <a:lvl1pPr algn="r">
              <a:defRPr sz="1200"/>
            </a:lvl1pPr>
          </a:lstStyle>
          <a:p>
            <a:fld id="{27C4A8F1-784E-4D21-8C37-07BF0C6EA3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582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CC69F5-9D88-4B7E-9663-C9EF1890A0F3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90663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284A5-FAC5-43B8-8BD5-F41699890757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9366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ADF90-8981-4F81-8F3F-B6D9BFE05216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0925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A6B8-C50C-4B38-9A33-A28795803A2E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83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B607C-10A7-4395-842B-540A573642EC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8709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0D177-6C82-426A-9C19-865157C9531A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5618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9ECEF-46E4-40B9-95A9-A4644E702B8D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91288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148A25-AFED-494C-A188-E47A41F32340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3383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7318A-ED29-4B7E-9B99-B8B305047CE5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6682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74354F-ABD3-4262-9AD8-04D2C847FF3C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396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F6414-515D-4AFE-84DB-D29ED9A7E625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4287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98511B-C5FA-4551-A158-4FA564E67714}" type="datetime1">
              <a:rPr kumimoji="1" lang="ja-JP" altLang="en-US" smtClean="0"/>
              <a:t>2022/3/30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F8691-B551-4A97-871C-1FDA0DECA4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3325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9FCAE13E-B959-42AD-AB4C-57C968E73C10}"/>
              </a:ext>
            </a:extLst>
          </p:cNvPr>
          <p:cNvSpPr txBox="1"/>
          <p:nvPr/>
        </p:nvSpPr>
        <p:spPr>
          <a:xfrm>
            <a:off x="112512" y="861382"/>
            <a:ext cx="9690100" cy="30698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noAutofit/>
          </a:bodyPr>
          <a:lstStyle/>
          <a:p>
            <a:endParaRPr kumimoji="1" lang="en-US" altLang="ja-JP" dirty="0"/>
          </a:p>
          <a:p>
            <a:endParaRPr kumimoji="1" lang="ja-JP" altLang="en-US" dirty="0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15B958B-A357-42FC-A0C4-A1F039605B60}"/>
              </a:ext>
            </a:extLst>
          </p:cNvPr>
          <p:cNvSpPr/>
          <p:nvPr/>
        </p:nvSpPr>
        <p:spPr>
          <a:xfrm>
            <a:off x="0" y="0"/>
            <a:ext cx="5544616" cy="363176"/>
          </a:xfrm>
          <a:prstGeom prst="rect">
            <a:avLst/>
          </a:prstGeom>
        </p:spPr>
        <p:txBody>
          <a:bodyPr wrap="square" lIns="72000" tIns="0" rIns="7200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3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51272985-71D8-4CA0-A820-4C10E5E37541}"/>
              </a:ext>
            </a:extLst>
          </p:cNvPr>
          <p:cNvSpPr/>
          <p:nvPr/>
        </p:nvSpPr>
        <p:spPr>
          <a:xfrm>
            <a:off x="114300" y="393700"/>
            <a:ext cx="9690100" cy="968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ABFB04B-132C-4D89-BD4B-6F24A103B429}"/>
              </a:ext>
            </a:extLst>
          </p:cNvPr>
          <p:cNvSpPr txBox="1"/>
          <p:nvPr/>
        </p:nvSpPr>
        <p:spPr>
          <a:xfrm>
            <a:off x="114300" y="490538"/>
            <a:ext cx="9690100" cy="3693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成果指標　</a:t>
            </a: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005830C-EFB5-4B16-A394-DD11286A1182}"/>
              </a:ext>
            </a:extLst>
          </p:cNvPr>
          <p:cNvSpPr/>
          <p:nvPr/>
        </p:nvSpPr>
        <p:spPr>
          <a:xfrm>
            <a:off x="-1" y="2935"/>
            <a:ext cx="8259655" cy="363176"/>
          </a:xfrm>
          <a:prstGeom prst="rect">
            <a:avLst/>
          </a:prstGeom>
        </p:spPr>
        <p:txBody>
          <a:bodyPr wrap="square" lIns="72000" tIns="0" rIns="72000" bIns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ts val="3300"/>
              </a:lnSpc>
            </a:pP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６－４．将来像実現のために取り組む方向性と施策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8" name="角丸四角形 127">
            <a:extLst>
              <a:ext uri="{FF2B5EF4-FFF2-40B4-BE49-F238E27FC236}">
                <a16:creationId xmlns:a16="http://schemas.microsoft.com/office/drawing/2014/main" id="{E562ED7C-1119-42E7-A1CD-6083236277FD}"/>
              </a:ext>
            </a:extLst>
          </p:cNvPr>
          <p:cNvSpPr/>
          <p:nvPr/>
        </p:nvSpPr>
        <p:spPr>
          <a:xfrm>
            <a:off x="8600793" y="440416"/>
            <a:ext cx="1008000" cy="367989"/>
          </a:xfrm>
          <a:prstGeom prst="roundRect">
            <a:avLst/>
          </a:prstGeom>
          <a:solidFill>
            <a:srgbClr val="FF99CC"/>
          </a:solidFill>
        </p:spPr>
        <p:txBody>
          <a:bodyPr wrap="square" anchor="ctr">
            <a:noAutofit/>
          </a:bodyPr>
          <a:lstStyle/>
          <a:p>
            <a:pPr algn="ctr"/>
            <a:r>
              <a:rPr lang="ja-JP" altLang="en-US" sz="12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地域</a:t>
            </a:r>
          </a:p>
        </p:txBody>
      </p:sp>
      <p:sp>
        <p:nvSpPr>
          <p:cNvPr id="19" name="角丸四角形 105">
            <a:extLst>
              <a:ext uri="{FF2B5EF4-FFF2-40B4-BE49-F238E27FC236}">
                <a16:creationId xmlns:a16="http://schemas.microsoft.com/office/drawing/2014/main" id="{90CCB352-DDF0-4FEE-93AD-BEAF751D3ED0}"/>
              </a:ext>
            </a:extLst>
          </p:cNvPr>
          <p:cNvSpPr/>
          <p:nvPr/>
        </p:nvSpPr>
        <p:spPr>
          <a:xfrm>
            <a:off x="6216683" y="454150"/>
            <a:ext cx="1008000" cy="340519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しごと</a:t>
            </a:r>
          </a:p>
        </p:txBody>
      </p:sp>
      <p:sp>
        <p:nvSpPr>
          <p:cNvPr id="20" name="角丸四角形 128">
            <a:extLst>
              <a:ext uri="{FF2B5EF4-FFF2-40B4-BE49-F238E27FC236}">
                <a16:creationId xmlns:a16="http://schemas.microsoft.com/office/drawing/2014/main" id="{E2FD073F-E250-48E6-A70C-1FCBEFE4AFED}"/>
              </a:ext>
            </a:extLst>
          </p:cNvPr>
          <p:cNvSpPr/>
          <p:nvPr/>
        </p:nvSpPr>
        <p:spPr>
          <a:xfrm>
            <a:off x="7427777" y="442119"/>
            <a:ext cx="1008000" cy="351998"/>
          </a:xfrm>
          <a:prstGeom prst="round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くらし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56FB5B47-332C-4C39-A072-B7F8B8373ACF}"/>
              </a:ext>
            </a:extLst>
          </p:cNvPr>
          <p:cNvSpPr/>
          <p:nvPr/>
        </p:nvSpPr>
        <p:spPr>
          <a:xfrm>
            <a:off x="0" y="1251852"/>
            <a:ext cx="3725700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力強い大阪農業の実現　～成長し、持続する農業へ～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2" name="表 21">
            <a:extLst>
              <a:ext uri="{FF2B5EF4-FFF2-40B4-BE49-F238E27FC236}">
                <a16:creationId xmlns:a16="http://schemas.microsoft.com/office/drawing/2014/main" id="{EAADAB61-1BE5-4B9E-83A8-F25D5C9505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570575"/>
              </p:ext>
            </p:extLst>
          </p:nvPr>
        </p:nvGraphicFramePr>
        <p:xfrm>
          <a:off x="320727" y="1550220"/>
          <a:ext cx="9035308" cy="1860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60151">
                  <a:extLst>
                    <a:ext uri="{9D8B030D-6E8A-4147-A177-3AD203B41FA5}">
                      <a16:colId xmlns:a16="http://schemas.microsoft.com/office/drawing/2014/main" val="2635917556"/>
                    </a:ext>
                  </a:extLst>
                </a:gridCol>
                <a:gridCol w="4775157">
                  <a:extLst>
                    <a:ext uri="{9D8B030D-6E8A-4147-A177-3AD203B41FA5}">
                      <a16:colId xmlns:a16="http://schemas.microsoft.com/office/drawing/2014/main" val="2957383705"/>
                    </a:ext>
                  </a:extLst>
                </a:gridCol>
              </a:tblGrid>
              <a:tr h="31915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（１）意欲の高い農業者の経営改善支援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育成対象農業者約１５０名の販売額向上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％（＋６億円）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141498"/>
                  </a:ext>
                </a:extLst>
              </a:tr>
              <a:tr h="31915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（２）新規就農者・企業の確保育成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新規就農者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名の確保と生産力強化（＋３億円）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新規参入企業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社の確保と生産力強化（＋４億円）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416331"/>
                  </a:ext>
                </a:extLst>
              </a:tr>
              <a:tr h="31915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（３）マーケットインの発想による重点品目の生産振興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各地域で取り組む重点プロジェクト（大阪産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もん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グローアッププラン）の目標達成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10.8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　➡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15.3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億円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4124277"/>
                  </a:ext>
                </a:extLst>
              </a:tr>
              <a:tr h="31915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（４）成長と持続を支える生産基盤の整備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農地集積集約を目的とした基盤整備の面積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56ha</a:t>
                      </a:r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2360186"/>
                  </a:ext>
                </a:extLst>
              </a:tr>
              <a:tr h="31915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（５）スマート技術導入の推進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スマート農業技術を導入する農業者　１８０名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852089"/>
                  </a:ext>
                </a:extLst>
              </a:tr>
            </a:tbl>
          </a:graphicData>
        </a:graphic>
      </p:graphicFrame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021E5723-9931-4606-A628-5BC7E6C672A6}"/>
              </a:ext>
            </a:extLst>
          </p:cNvPr>
          <p:cNvSpPr/>
          <p:nvPr/>
        </p:nvSpPr>
        <p:spPr>
          <a:xfrm>
            <a:off x="125488" y="872390"/>
            <a:ext cx="9703248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000" indent="-457200" algn="just">
              <a:lnSpc>
                <a:spcPts val="1800"/>
              </a:lnSpc>
            </a:pP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〇施策の効果を検証するため、令和８年度における成果指標を以下のとおり設定します。</a:t>
            </a: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D4DB4FDA-BCA8-4798-80EE-BBCAB727B872}"/>
              </a:ext>
            </a:extLst>
          </p:cNvPr>
          <p:cNvSpPr/>
          <p:nvPr/>
        </p:nvSpPr>
        <p:spPr>
          <a:xfrm>
            <a:off x="8676" y="3649437"/>
            <a:ext cx="487024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豊かな食や農に接する機会の充実　～農を通じた脱炭素社会への貢献～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134874A4-77BC-49B4-BFE7-FD5007079234}"/>
              </a:ext>
            </a:extLst>
          </p:cNvPr>
          <p:cNvSpPr/>
          <p:nvPr/>
        </p:nvSpPr>
        <p:spPr>
          <a:xfrm>
            <a:off x="-1" y="4836717"/>
            <a:ext cx="5820824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t">
            <a:sp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農業・農空間を活かした新たな価値創造　～ポストコロナの新たなライフスタイルを実現～</a:t>
            </a:r>
            <a:endParaRPr kumimoji="1" lang="en-US" altLang="ja-JP" sz="12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表 28">
            <a:extLst>
              <a:ext uri="{FF2B5EF4-FFF2-40B4-BE49-F238E27FC236}">
                <a16:creationId xmlns:a16="http://schemas.microsoft.com/office/drawing/2014/main" id="{A976A486-6B4A-4EEC-BAD1-1425D3A869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199520"/>
              </p:ext>
            </p:extLst>
          </p:nvPr>
        </p:nvGraphicFramePr>
        <p:xfrm>
          <a:off x="320726" y="5135085"/>
          <a:ext cx="9035308" cy="902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1274">
                  <a:extLst>
                    <a:ext uri="{9D8B030D-6E8A-4147-A177-3AD203B41FA5}">
                      <a16:colId xmlns:a16="http://schemas.microsoft.com/office/drawing/2014/main" val="2635917556"/>
                    </a:ext>
                  </a:extLst>
                </a:gridCol>
                <a:gridCol w="4784034">
                  <a:extLst>
                    <a:ext uri="{9D8B030D-6E8A-4147-A177-3AD203B41FA5}">
                      <a16:colId xmlns:a16="http://schemas.microsoft.com/office/drawing/2014/main" val="2957383705"/>
                    </a:ext>
                  </a:extLst>
                </a:gridCol>
              </a:tblGrid>
              <a:tr h="270747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（２）農を活かした地域づくりの推進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農空間づくり協議会の増加　３１（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R3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）⇒７１（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R8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各協議会での活動において都市住民の受け入れ拡大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141498"/>
                  </a:ext>
                </a:extLst>
              </a:tr>
              <a:tr h="205214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（３）農を知り、農に参画する機会の充実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99CC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農空間づくりに参加する府民の増加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49,500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H30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　➡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62,000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人（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R8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）</a:t>
                      </a:r>
                      <a:endParaRPr kumimoji="1" lang="en-US" altLang="ja-JP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　　　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※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新型コロナウイルスによる感染拡大の影響を受ける前</a:t>
                      </a:r>
                      <a:r>
                        <a:rPr kumimoji="1" lang="en-US" altLang="ja-JP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(H30)</a:t>
                      </a:r>
                      <a:r>
                        <a:rPr kumimoji="1" lang="ja-JP" altLang="en-US" sz="9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の人数からの増加を図る</a:t>
                      </a:r>
                      <a:endParaRPr kumimoji="1" lang="en-US" altLang="ja-JP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416331"/>
                  </a:ext>
                </a:extLst>
              </a:tr>
            </a:tbl>
          </a:graphicData>
        </a:graphic>
      </p:graphicFrame>
      <p:graphicFrame>
        <p:nvGraphicFramePr>
          <p:cNvPr id="23" name="表 22">
            <a:extLst>
              <a:ext uri="{FF2B5EF4-FFF2-40B4-BE49-F238E27FC236}">
                <a16:creationId xmlns:a16="http://schemas.microsoft.com/office/drawing/2014/main" id="{F6573785-710C-4EBF-A487-364DD17AAE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768084"/>
              </p:ext>
            </p:extLst>
          </p:nvPr>
        </p:nvGraphicFramePr>
        <p:xfrm>
          <a:off x="329403" y="3995381"/>
          <a:ext cx="9035308" cy="5475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51475">
                  <a:extLst>
                    <a:ext uri="{9D8B030D-6E8A-4147-A177-3AD203B41FA5}">
                      <a16:colId xmlns:a16="http://schemas.microsoft.com/office/drawing/2014/main" val="2635917556"/>
                    </a:ext>
                  </a:extLst>
                </a:gridCol>
                <a:gridCol w="4783833">
                  <a:extLst>
                    <a:ext uri="{9D8B030D-6E8A-4147-A177-3AD203B41FA5}">
                      <a16:colId xmlns:a16="http://schemas.microsoft.com/office/drawing/2014/main" val="2957383705"/>
                    </a:ext>
                  </a:extLst>
                </a:gridCol>
              </a:tblGrid>
              <a:tr h="286780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（１）大阪産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もん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購入拠点の充実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大阪産（もん）ロゴマークの申請登録者数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958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件⇒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1,200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農業者と事業者のマッチング数　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1,500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件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3141498"/>
                  </a:ext>
                </a:extLst>
              </a:tr>
              <a:tr h="205214">
                <a:tc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（２）食と農の連携による大阪産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(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もん</a:t>
                      </a:r>
                      <a:r>
                        <a:rPr kumimoji="1" lang="en-US" altLang="ja-JP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)</a:t>
                      </a:r>
                      <a:r>
                        <a:rPr kumimoji="1" lang="ja-JP" altLang="en-US" sz="105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の魅力向上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 vMerge="1">
                  <a:txBody>
                    <a:bodyPr/>
                    <a:lstStyle/>
                    <a:p>
                      <a:pPr>
                        <a:lnSpc>
                          <a:spcPts val="1500"/>
                        </a:lnSpc>
                      </a:pPr>
                      <a:endParaRPr kumimoji="1" lang="ja-JP" altLang="en-US" sz="105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74163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91644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392</Words>
  <Application>Microsoft Office PowerPoint</Application>
  <PresentationFormat>A4 210 x 297 mm</PresentationFormat>
  <Paragraphs>32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2022-03-30T01:38:27Z</dcterms:created>
  <dcterms:modified xsi:type="dcterms:W3CDTF">2022-03-30T01:38:31Z</dcterms:modified>
</cp:coreProperties>
</file>