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392" r:id="rId2"/>
    <p:sldId id="393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92D050"/>
    <a:srgbClr val="BDD7EE"/>
    <a:srgbClr val="FF99CC"/>
    <a:srgbClr val="8FAADC"/>
    <a:srgbClr val="FFFF7F"/>
    <a:srgbClr val="FFF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96" autoAdjust="0"/>
    <p:restoredTop sz="93470" autoAdjust="0"/>
  </p:normalViewPr>
  <p:slideViewPr>
    <p:cSldViewPr snapToGrid="0">
      <p:cViewPr varScale="1">
        <p:scale>
          <a:sx n="84" d="100"/>
          <a:sy n="84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0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D8564777-0996-4719-A79D-17D8F11977A6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2"/>
            <a:ext cx="5445125" cy="39131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7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27C4A8F1-784E-4D21-8C37-07BF0C6E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8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69F5-9D88-4B7E-9663-C9EF1890A0F3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6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84A5-FAC5-43B8-8BD5-F41699890757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36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DF90-8981-4F81-8F3F-B6D9BFE05216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92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A6B8-C50C-4B38-9A33-A28795803A2E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3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07C-10A7-4395-842B-540A573642EC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70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177-6C82-426A-9C19-865157C9531A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61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ECEF-46E4-40B9-95A9-A4644E702B8D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1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A25-AFED-494C-A188-E47A41F32340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38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318A-ED29-4B7E-9B99-B8B305047CE5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6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354F-ABD3-4262-9AD8-04D2C847FF3C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39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6414-515D-4AFE-84DB-D29ED9A7E625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8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8511B-C5FA-4551-A158-4FA564E67714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33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5B958B-A357-42FC-A0C4-A1F039605B60}"/>
              </a:ext>
            </a:extLst>
          </p:cNvPr>
          <p:cNvSpPr/>
          <p:nvPr/>
        </p:nvSpPr>
        <p:spPr>
          <a:xfrm>
            <a:off x="0" y="0"/>
            <a:ext cx="5544616" cy="363176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272985-71D8-4CA0-A820-4C10E5E37541}"/>
              </a:ext>
            </a:extLst>
          </p:cNvPr>
          <p:cNvSpPr/>
          <p:nvPr/>
        </p:nvSpPr>
        <p:spPr>
          <a:xfrm>
            <a:off x="114300" y="393700"/>
            <a:ext cx="9690100" cy="968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BFB04B-132C-4D89-BD4B-6F24A103B429}"/>
              </a:ext>
            </a:extLst>
          </p:cNvPr>
          <p:cNvSpPr txBox="1"/>
          <p:nvPr/>
        </p:nvSpPr>
        <p:spPr>
          <a:xfrm>
            <a:off x="114300" y="490538"/>
            <a:ext cx="96901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農業・農空間を活かした新たな価値創造　～ポストコロナの新たなライフスタイルを実現～　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005830C-EFB5-4B16-A394-DD11286A1182}"/>
              </a:ext>
            </a:extLst>
          </p:cNvPr>
          <p:cNvSpPr/>
          <p:nvPr/>
        </p:nvSpPr>
        <p:spPr>
          <a:xfrm>
            <a:off x="-1" y="2935"/>
            <a:ext cx="8259655" cy="423193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６－３．将来像実現のために取り組む方向性と施策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676" y="956708"/>
            <a:ext cx="3171061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（１）農業・農空間と府民をつなぐ機能の充実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" y="3101385"/>
            <a:ext cx="2715808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（２）農を活かした地域づくりの推進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042523"/>
              </p:ext>
            </p:extLst>
          </p:nvPr>
        </p:nvGraphicFramePr>
        <p:xfrm>
          <a:off x="329403" y="1248532"/>
          <a:ext cx="6237027" cy="16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7027">
                  <a:extLst>
                    <a:ext uri="{9D8B030D-6E8A-4147-A177-3AD203B41FA5}">
                      <a16:colId xmlns:a16="http://schemas.microsoft.com/office/drawing/2014/main" val="3004333235"/>
                    </a:ext>
                  </a:extLst>
                </a:gridCol>
              </a:tblGrid>
              <a:tr h="309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①多様な担い手を農業につなぐ機能の充実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40694"/>
                  </a:ext>
                </a:extLst>
              </a:tr>
              <a:tr h="30993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１）大阪農業つなぐセンターによる多様な担い手のマッチング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315067"/>
                  </a:ext>
                </a:extLst>
              </a:tr>
              <a:tr h="314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②農空間づくりに気軽に参加できる機会の充実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661975"/>
                  </a:ext>
                </a:extLst>
              </a:tr>
              <a:tr h="737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１）府民が農業、農空間を楽しみ、交流するプログラムの充実（おおさか農空間づくりプラットフォームの機能充実）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２）農空間への人流を創出させる都市部での情報発信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３）活動団体間の情報交換や交流、府民との交流機会の提供</a:t>
                      </a:r>
                      <a:endParaRPr kumimoji="1" lang="en-US" altLang="ja-JP" sz="1050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416331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329403" y="3464197"/>
          <a:ext cx="6237027" cy="2541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7027">
                  <a:extLst>
                    <a:ext uri="{9D8B030D-6E8A-4147-A177-3AD203B41FA5}">
                      <a16:colId xmlns:a16="http://schemas.microsoft.com/office/drawing/2014/main" val="3004333235"/>
                    </a:ext>
                  </a:extLst>
                </a:gridCol>
              </a:tblGrid>
              <a:tr h="2850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①地域農業を支えるコミュニティの形成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442136"/>
                  </a:ext>
                </a:extLst>
              </a:tr>
              <a:tr h="28502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１）農業者と地域住民や多様な人々の参画による農空間づくりの推進</a:t>
                      </a:r>
                      <a:endParaRPr kumimoji="1" lang="en-US" altLang="ja-JP" sz="1050" b="0" dirty="0">
                        <a:solidFill>
                          <a:srgbClr val="0070C0"/>
                        </a:solidFill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２）経営アドバイザー派遣による自立的な地域経営の支援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416331"/>
                  </a:ext>
                </a:extLst>
              </a:tr>
              <a:tr h="2850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②多様な人々の関わりによる農空間の保全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269790"/>
                  </a:ext>
                </a:extLst>
              </a:tr>
              <a:tr h="92777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１）地域づくりや交流プログラムを提案するコーディネーター派遣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２）地域サポーターの増加に向けた企業や大学等の参画促進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３）都市住民との協働による農空間の保全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trike="noStrik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（生産緑地を活用した防災協力農地等の推進）</a:t>
                      </a:r>
                      <a:endParaRPr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18325"/>
                  </a:ext>
                </a:extLst>
              </a:tr>
              <a:tr h="2850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③きめ細やかな基盤整備の推進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81231"/>
                  </a:ext>
                </a:extLst>
              </a:tr>
              <a:tr h="2850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１）農空間を支えるきめ細やかな基盤整備の推進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030764"/>
                  </a:ext>
                </a:extLst>
              </a:tr>
            </a:tbl>
          </a:graphicData>
        </a:graphic>
      </p:graphicFrame>
      <p:sp>
        <p:nvSpPr>
          <p:cNvPr id="18" name="角丸四角形 127">
            <a:extLst>
              <a:ext uri="{FF2B5EF4-FFF2-40B4-BE49-F238E27FC236}">
                <a16:creationId xmlns:a16="http://schemas.microsoft.com/office/drawing/2014/main" id="{E562ED7C-1119-42E7-A1CD-6083236277FD}"/>
              </a:ext>
            </a:extLst>
          </p:cNvPr>
          <p:cNvSpPr/>
          <p:nvPr/>
        </p:nvSpPr>
        <p:spPr>
          <a:xfrm>
            <a:off x="8600793" y="440416"/>
            <a:ext cx="1008000" cy="367989"/>
          </a:xfrm>
          <a:prstGeom prst="roundRect">
            <a:avLst/>
          </a:prstGeom>
          <a:solidFill>
            <a:srgbClr val="FF99CC"/>
          </a:solidFill>
        </p:spPr>
        <p:txBody>
          <a:bodyPr wrap="square" anchor="ctr">
            <a:no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720683" y="4080679"/>
            <a:ext cx="2888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● 多様なつながりによる農空間づくり</a:t>
            </a:r>
            <a:endParaRPr kumimoji="1" lang="en-US" altLang="ja-JP" sz="12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720683" y="1091504"/>
            <a:ext cx="2709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●</a:t>
            </a:r>
            <a:r>
              <a:rPr kumimoji="1" lang="ja-JP" altLang="en-US" sz="1200" b="1" dirty="0">
                <a:solidFill>
                  <a:srgbClr val="FF7C80"/>
                </a:solidFill>
              </a:rPr>
              <a:t> </a:t>
            </a:r>
            <a:r>
              <a:rPr kumimoji="1" lang="ja-JP" altLang="en-US" sz="1200" b="1" dirty="0"/>
              <a:t>府民と農空間をつなぐ情報発信</a:t>
            </a:r>
            <a:endParaRPr kumimoji="1" lang="en-US" altLang="ja-JP" sz="1200" b="1" dirty="0"/>
          </a:p>
        </p:txBody>
      </p:sp>
      <p:pic>
        <p:nvPicPr>
          <p:cNvPr id="23" name="Picture 123" descr="http://hidamarifarm.main.jp/content/wp-content/uploads/2019/06/cropped-P6050220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56"/>
          <a:stretch>
            <a:fillRect/>
          </a:stretch>
        </p:blipFill>
        <p:spPr bwMode="auto">
          <a:xfrm>
            <a:off x="6805307" y="4353502"/>
            <a:ext cx="1580870" cy="992469"/>
          </a:xfrm>
          <a:prstGeom prst="rect">
            <a:avLst/>
          </a:prstGeom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図 30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5892" y="4353502"/>
            <a:ext cx="1400392" cy="197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0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559" y="5414050"/>
            <a:ext cx="1581618" cy="1050250"/>
          </a:xfrm>
          <a:prstGeom prst="rect">
            <a:avLst/>
          </a:prstGeom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FFCC99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2F5A4DE-0386-4BCE-ACC4-C143D57A1C08}"/>
              </a:ext>
            </a:extLst>
          </p:cNvPr>
          <p:cNvSpPr/>
          <p:nvPr/>
        </p:nvSpPr>
        <p:spPr>
          <a:xfrm>
            <a:off x="6720683" y="6473133"/>
            <a:ext cx="25791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+mn-ea"/>
              </a:rPr>
              <a:t>惣代地区農空間づくり協議会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（地域と</a:t>
            </a:r>
            <a:r>
              <a:rPr lang="en-US" altLang="ja-JP" sz="1000" dirty="0">
                <a:latin typeface="+mn-ea"/>
              </a:rPr>
              <a:t>NPO</a:t>
            </a:r>
            <a:r>
              <a:rPr lang="ja-JP" altLang="en-US" sz="1000" dirty="0">
                <a:latin typeface="+mn-ea"/>
              </a:rPr>
              <a:t>、企業の協働で地域保全）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8362E25-F46E-45B8-A55A-0E1CD0F751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3313" y="1343506"/>
            <a:ext cx="1777480" cy="1319003"/>
          </a:xfrm>
          <a:prstGeom prst="rect">
            <a:avLst/>
          </a:prstGeom>
        </p:spPr>
      </p:pic>
      <p:pic>
        <p:nvPicPr>
          <p:cNvPr id="5" name="図 4" descr="草, 屋外, 立つ, 持つ が含まれている画像&#10;&#10;自動的に生成された説明">
            <a:extLst>
              <a:ext uri="{FF2B5EF4-FFF2-40B4-BE49-F238E27FC236}">
                <a16:creationId xmlns:a16="http://schemas.microsoft.com/office/drawing/2014/main" id="{A3DC232E-3BE2-4EFF-AF3E-9CC8B31F9F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313" y="2717600"/>
            <a:ext cx="2034164" cy="1114722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C9CCC84-42B8-4080-9E51-F386E0FB34A1}"/>
              </a:ext>
            </a:extLst>
          </p:cNvPr>
          <p:cNvSpPr/>
          <p:nvPr/>
        </p:nvSpPr>
        <p:spPr>
          <a:xfrm>
            <a:off x="8559236" y="1965881"/>
            <a:ext cx="16845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+mn-ea"/>
              </a:rPr>
              <a:t>棚田を活用した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地域活性化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（棚田ライトアップ）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D2A6D7D-B431-4304-9162-7D8DD9AD0839}"/>
              </a:ext>
            </a:extLst>
          </p:cNvPr>
          <p:cNvSpPr/>
          <p:nvPr/>
        </p:nvSpPr>
        <p:spPr>
          <a:xfrm>
            <a:off x="8820902" y="3113042"/>
            <a:ext cx="12167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+mn-ea"/>
              </a:rPr>
              <a:t>大学生からの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情報発信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（農業ファッ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　ションショー）</a:t>
            </a:r>
          </a:p>
        </p:txBody>
      </p:sp>
    </p:spTree>
    <p:extLst>
      <p:ext uri="{BB962C8B-B14F-4D97-AF65-F5344CB8AC3E}">
        <p14:creationId xmlns:p14="http://schemas.microsoft.com/office/powerpoint/2010/main" val="314739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5B958B-A357-42FC-A0C4-A1F039605B60}"/>
              </a:ext>
            </a:extLst>
          </p:cNvPr>
          <p:cNvSpPr/>
          <p:nvPr/>
        </p:nvSpPr>
        <p:spPr>
          <a:xfrm>
            <a:off x="0" y="0"/>
            <a:ext cx="5544616" cy="363176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272985-71D8-4CA0-A820-4C10E5E37541}"/>
              </a:ext>
            </a:extLst>
          </p:cNvPr>
          <p:cNvSpPr/>
          <p:nvPr/>
        </p:nvSpPr>
        <p:spPr>
          <a:xfrm>
            <a:off x="114300" y="393700"/>
            <a:ext cx="9690100" cy="968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BFB04B-132C-4D89-BD4B-6F24A103B429}"/>
              </a:ext>
            </a:extLst>
          </p:cNvPr>
          <p:cNvSpPr txBox="1"/>
          <p:nvPr/>
        </p:nvSpPr>
        <p:spPr>
          <a:xfrm>
            <a:off x="114300" y="490538"/>
            <a:ext cx="96901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農業・農空間を活かした新たな価値創造　～ポストコロナの新たなライフスタイルを実現～　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005830C-EFB5-4B16-A394-DD11286A1182}"/>
              </a:ext>
            </a:extLst>
          </p:cNvPr>
          <p:cNvSpPr/>
          <p:nvPr/>
        </p:nvSpPr>
        <p:spPr>
          <a:xfrm>
            <a:off x="-1" y="2935"/>
            <a:ext cx="8259655" cy="423193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６－３．将来像実現のために取り組む方向性と施策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3975" y="3700993"/>
            <a:ext cx="4588115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>
            <a:spAutoFit/>
          </a:bodyPr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〇農のインフラの充実と府民の安全・安心の確保（基幹的な取組み）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334699" y="4056666"/>
          <a:ext cx="6237030" cy="1334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515">
                  <a:extLst>
                    <a:ext uri="{9D8B030D-6E8A-4147-A177-3AD203B41FA5}">
                      <a16:colId xmlns:a16="http://schemas.microsoft.com/office/drawing/2014/main" val="2635917556"/>
                    </a:ext>
                  </a:extLst>
                </a:gridCol>
                <a:gridCol w="3118515">
                  <a:extLst>
                    <a:ext uri="{9D8B030D-6E8A-4147-A177-3AD203B41FA5}">
                      <a16:colId xmlns:a16="http://schemas.microsoft.com/office/drawing/2014/main" val="3004333235"/>
                    </a:ext>
                  </a:extLst>
                </a:gridCol>
              </a:tblGrid>
              <a:tr h="32791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①農空間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②安全・安心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16331"/>
                  </a:ext>
                </a:extLst>
              </a:tr>
              <a:tr h="100635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）農業用施設のファシリティマネジメントの推進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地域協働による農空間保全活動の支援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（土地改良区、農空間保全地域協議会等）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農空間の多面的機能の理解促進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600"/>
                        </a:lnSpc>
                        <a:buAutoNum type="arabicParenBoth"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ハード、ソフト両面でのため池等農業用施設の防災減災対策</a:t>
                      </a:r>
                      <a:endParaRPr kumimoji="1" lang="en-US" altLang="ja-JP" sz="1050" strike="dblStrike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28600" indent="-228600">
                        <a:lnSpc>
                          <a:spcPts val="1600"/>
                        </a:lnSpc>
                        <a:buAutoNum type="arabicParenBoth"/>
                      </a:pPr>
                      <a:r>
                        <a:rPr kumimoji="1" lang="ja-JP" altLang="en-US" sz="1050" strike="noStrik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グリーンインフラを活用した減災推進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631424"/>
                  </a:ext>
                </a:extLst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0" y="935466"/>
            <a:ext cx="2884123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（３）農を知り、農に参画する機会の充実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930478"/>
              </p:ext>
            </p:extLst>
          </p:nvPr>
        </p:nvGraphicFramePr>
        <p:xfrm>
          <a:off x="320726" y="1255067"/>
          <a:ext cx="6237027" cy="207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7027">
                  <a:extLst>
                    <a:ext uri="{9D8B030D-6E8A-4147-A177-3AD203B41FA5}">
                      <a16:colId xmlns:a16="http://schemas.microsoft.com/office/drawing/2014/main" val="3004333235"/>
                    </a:ext>
                  </a:extLst>
                </a:gridCol>
              </a:tblGrid>
              <a:tr h="3000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①農を知る機会の充実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200619"/>
                  </a:ext>
                </a:extLst>
              </a:tr>
              <a:tr h="9765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１）農業体験の促進、学校給食への大阪産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の提供、農を楽しむマイクロツーリズム等の実施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２）民間活力を生かした農的空間の形成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（未利用地を活用した市民農園等の開設促進）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３）府有施設（花の文化園、農業公園）の活用による農に触れ合う機会の創出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18325"/>
                  </a:ext>
                </a:extLst>
              </a:tr>
              <a:tr h="3000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②多様な農業参入の促進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739075"/>
                  </a:ext>
                </a:extLst>
              </a:tr>
              <a:tr h="3000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１）府立農業公園等を活用したハートフルアグリ（農と福祉の連携）の促進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２）半農半Ｘや副業等による農業参入の促進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403246"/>
                  </a:ext>
                </a:extLst>
              </a:tr>
            </a:tbl>
          </a:graphicData>
        </a:graphic>
      </p:graphicFrame>
      <p:sp>
        <p:nvSpPr>
          <p:cNvPr id="13" name="角丸四角形 127">
            <a:extLst>
              <a:ext uri="{FF2B5EF4-FFF2-40B4-BE49-F238E27FC236}">
                <a16:creationId xmlns:a16="http://schemas.microsoft.com/office/drawing/2014/main" id="{E562ED7C-1119-42E7-A1CD-6083236277FD}"/>
              </a:ext>
            </a:extLst>
          </p:cNvPr>
          <p:cNvSpPr/>
          <p:nvPr/>
        </p:nvSpPr>
        <p:spPr>
          <a:xfrm>
            <a:off x="8600793" y="440416"/>
            <a:ext cx="1008000" cy="367989"/>
          </a:xfrm>
          <a:prstGeom prst="roundRect">
            <a:avLst/>
          </a:prstGeom>
          <a:solidFill>
            <a:srgbClr val="FF99CC"/>
          </a:solidFill>
        </p:spPr>
        <p:txBody>
          <a:bodyPr wrap="square" anchor="ctr">
            <a:no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20683" y="3195946"/>
            <a:ext cx="2888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● 農のあるくらしとハートフルアグリ　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　の新たな拠点（府立農業公園）</a:t>
            </a:r>
            <a:endParaRPr kumimoji="1" lang="en-US" altLang="ja-JP" sz="12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720683" y="1195948"/>
            <a:ext cx="2709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● 府立「花の文化園」の魅力向上</a:t>
            </a:r>
            <a:endParaRPr kumimoji="1" lang="en-US" altLang="ja-JP" sz="12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20683" y="5012479"/>
            <a:ext cx="2709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● 農空間の多面的機能の理解促進</a:t>
            </a:r>
            <a:endParaRPr kumimoji="1" lang="en-US" altLang="ja-JP" sz="1200" b="1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5788" y="1472947"/>
            <a:ext cx="2320686" cy="1547124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60308" y="3648820"/>
            <a:ext cx="2180359" cy="1009471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5536" y="4190567"/>
            <a:ext cx="960712" cy="720209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0683" y="4315409"/>
            <a:ext cx="794181" cy="595367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CE98147-ED0C-4F73-9F89-CEC77035B12E}"/>
              </a:ext>
            </a:extLst>
          </p:cNvPr>
          <p:cNvSpPr/>
          <p:nvPr/>
        </p:nvSpPr>
        <p:spPr>
          <a:xfrm>
            <a:off x="6674963" y="6290158"/>
            <a:ext cx="15972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>
                <a:latin typeface="+mn-ea"/>
              </a:rPr>
              <a:t>地域住民との協働による草刈作業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43DE6C0-6CEB-4D3F-A934-C4358095A67A}"/>
              </a:ext>
            </a:extLst>
          </p:cNvPr>
          <p:cNvSpPr/>
          <p:nvPr/>
        </p:nvSpPr>
        <p:spPr>
          <a:xfrm>
            <a:off x="8259654" y="6297161"/>
            <a:ext cx="1467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+mn-ea"/>
              </a:rPr>
              <a:t>耕作放棄地を活用したコスモスの摘み取り</a:t>
            </a: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0683" y="5239988"/>
            <a:ext cx="1509463" cy="105016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9654" y="5228349"/>
            <a:ext cx="1415744" cy="106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7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651</Words>
  <Application>Microsoft Office PowerPoint</Application>
  <PresentationFormat>A4 210 x 297 mm</PresentationFormat>
  <Paragraphs>61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2022-03-30T01:38:11Z</dcterms:created>
  <dcterms:modified xsi:type="dcterms:W3CDTF">2022-03-30T01:38:16Z</dcterms:modified>
</cp:coreProperties>
</file>