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390" r:id="rId2"/>
    <p:sldId id="391"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xml"/><Relationship Id="rId5" Type="http://schemas.openxmlformats.org/officeDocument/2006/relationships/image" Target="../media/image11.jpe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ABFB04B-132C-4D89-BD4B-6F24A103B429}"/>
              </a:ext>
            </a:extLst>
          </p:cNvPr>
          <p:cNvSpPr txBox="1"/>
          <p:nvPr/>
        </p:nvSpPr>
        <p:spPr>
          <a:xfrm>
            <a:off x="114300" y="490538"/>
            <a:ext cx="9690100" cy="369332"/>
          </a:xfrm>
          <a:prstGeom prst="rect">
            <a:avLst/>
          </a:prstGeom>
          <a:solidFill>
            <a:schemeClr val="accent6">
              <a:lumMod val="60000"/>
              <a:lumOff val="40000"/>
            </a:schemeClr>
          </a:solid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豊かな食や農に接する機会の充実　～農を通じた脱炭素社会への貢献～　</a:t>
            </a:r>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６－２．将来像実現のために取り組む方向性と施策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0" y="3077590"/>
            <a:ext cx="352211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（２）食と農の連携による大阪産</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もん</a:t>
            </a:r>
            <a:r>
              <a:rPr kumimoji="1" lang="en-US" altLang="ja-JP" sz="1200" b="1" dirty="0">
                <a:solidFill>
                  <a:schemeClr val="tx1"/>
                </a:solidFill>
                <a:latin typeface="Meiryo UI" panose="020B0604030504040204" pitchFamily="50" charset="-128"/>
                <a:ea typeface="Meiryo UI" panose="020B0604030504040204" pitchFamily="50" charset="-128"/>
              </a:rPr>
              <a:t>)</a:t>
            </a:r>
            <a:r>
              <a:rPr kumimoji="1" lang="ja-JP" altLang="en-US" sz="1200" b="1" dirty="0">
                <a:solidFill>
                  <a:schemeClr val="tx1"/>
                </a:solidFill>
                <a:latin typeface="Meiryo UI" panose="020B0604030504040204" pitchFamily="50" charset="-128"/>
                <a:ea typeface="Meiryo UI" panose="020B0604030504040204" pitchFamily="50" charset="-128"/>
              </a:rPr>
              <a:t>の魅力向上</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0" y="930627"/>
            <a:ext cx="2800767"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（１）大阪産（もん）購入拠点の充実</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816546104"/>
              </p:ext>
            </p:extLst>
          </p:nvPr>
        </p:nvGraphicFramePr>
        <p:xfrm>
          <a:off x="320727" y="1239280"/>
          <a:ext cx="6287100" cy="1690880"/>
        </p:xfrm>
        <a:graphic>
          <a:graphicData uri="http://schemas.openxmlformats.org/drawingml/2006/table">
            <a:tbl>
              <a:tblPr firstRow="1" bandRow="1">
                <a:tableStyleId>{5C22544A-7EE6-4342-B048-85BDC9FD1C3A}</a:tableStyleId>
              </a:tblPr>
              <a:tblGrid>
                <a:gridCol w="6287100">
                  <a:extLst>
                    <a:ext uri="{9D8B030D-6E8A-4147-A177-3AD203B41FA5}">
                      <a16:colId xmlns:a16="http://schemas.microsoft.com/office/drawing/2014/main" val="3004333235"/>
                    </a:ext>
                  </a:extLst>
                </a:gridCol>
              </a:tblGrid>
              <a:tr h="243382">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①身近なところで</a:t>
                      </a:r>
                      <a:r>
                        <a:rPr kumimoji="1" lang="ja-JP" altLang="en-US" sz="1050" b="1" dirty="0" smtClean="0">
                          <a:solidFill>
                            <a:schemeClr val="tx1"/>
                          </a:solidFill>
                          <a:latin typeface="Meiryo UI" panose="020B0604030504040204" pitchFamily="50" charset="-128"/>
                          <a:ea typeface="Meiryo UI" panose="020B0604030504040204" pitchFamily="50" charset="-128"/>
                        </a:rPr>
                        <a:t>大阪産（もん）を</a:t>
                      </a:r>
                      <a:r>
                        <a:rPr kumimoji="1" lang="ja-JP" altLang="en-US" sz="1050" b="1" dirty="0">
                          <a:solidFill>
                            <a:schemeClr val="tx1"/>
                          </a:solidFill>
                          <a:latin typeface="Meiryo UI" panose="020B0604030504040204" pitchFamily="50" charset="-128"/>
                          <a:ea typeface="Meiryo UI" panose="020B0604030504040204" pitchFamily="50" charset="-128"/>
                        </a:rPr>
                        <a:t>購入できる機会の増加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785289379"/>
                  </a:ext>
                </a:extLst>
              </a:tr>
              <a:tr h="320977">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１）都心部及びその周辺での販売拡大</a:t>
                      </a:r>
                    </a:p>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　（キャッシュレス無人直売所やインショップの開設推進、飲⾷店との新たな取引など）</a:t>
                      </a:r>
                    </a:p>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２）飲食店、小売店、</a:t>
                      </a:r>
                      <a:r>
                        <a:rPr kumimoji="1" lang="en-US" altLang="ja-JP" sz="1050" b="0" dirty="0">
                          <a:solidFill>
                            <a:schemeClr val="tx1"/>
                          </a:solidFill>
                          <a:latin typeface="Meiryo UI" panose="020B0604030504040204" pitchFamily="50" charset="-128"/>
                          <a:ea typeface="Meiryo UI" panose="020B0604030504040204" pitchFamily="50" charset="-128"/>
                        </a:rPr>
                        <a:t>EC</a:t>
                      </a:r>
                      <a:r>
                        <a:rPr kumimoji="1" lang="ja-JP" altLang="en-US" sz="1050" b="0" dirty="0">
                          <a:solidFill>
                            <a:schemeClr val="tx1"/>
                          </a:solidFill>
                          <a:latin typeface="Meiryo UI" panose="020B0604030504040204" pitchFamily="50" charset="-128"/>
                          <a:ea typeface="Meiryo UI" panose="020B0604030504040204" pitchFamily="50" charset="-128"/>
                        </a:rPr>
                        <a:t>サイト等での大阪産</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もん</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フェア開催等による大阪産</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もん</a:t>
                      </a:r>
                      <a:r>
                        <a:rPr kumimoji="1" lang="en-US" altLang="ja-JP" sz="1050" b="0" dirty="0">
                          <a:solidFill>
                            <a:schemeClr val="tx1"/>
                          </a:solidFill>
                          <a:latin typeface="Meiryo UI" panose="020B0604030504040204" pitchFamily="50" charset="-128"/>
                          <a:ea typeface="Meiryo UI" panose="020B0604030504040204" pitchFamily="50" charset="-128"/>
                        </a:rPr>
                        <a:t>)</a:t>
                      </a:r>
                      <a:r>
                        <a:rPr kumimoji="1" lang="ja-JP" altLang="en-US" sz="1050" b="0" dirty="0">
                          <a:solidFill>
                            <a:schemeClr val="tx1"/>
                          </a:solidFill>
                          <a:latin typeface="Meiryo UI" panose="020B0604030504040204" pitchFamily="50" charset="-128"/>
                          <a:ea typeface="Meiryo UI" panose="020B0604030504040204" pitchFamily="50" charset="-128"/>
                        </a:rPr>
                        <a:t>を味わえる機会の提供</a:t>
                      </a:r>
                      <a:endParaRPr kumimoji="1" lang="ja-JP" altLang="en-US" sz="1050" b="0" strike="sngStrike" baseline="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３）直売所における品ぞろえの充実強化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②地産地消を支える効率的な物流の確保</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026795345"/>
                  </a:ext>
                </a:extLst>
              </a:tr>
              <a:tr h="0">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１）地域の農業者や民間企業と連携した効率的なサプライチェーン（物流システム）の構築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4124410236"/>
              </p:ext>
            </p:extLst>
          </p:nvPr>
        </p:nvGraphicFramePr>
        <p:xfrm>
          <a:off x="320726" y="3377186"/>
          <a:ext cx="6295227" cy="3056626"/>
        </p:xfrm>
        <a:graphic>
          <a:graphicData uri="http://schemas.openxmlformats.org/drawingml/2006/table">
            <a:tbl>
              <a:tblPr firstRow="1" bandRow="1">
                <a:tableStyleId>{5C22544A-7EE6-4342-B048-85BDC9FD1C3A}</a:tableStyleId>
              </a:tblPr>
              <a:tblGrid>
                <a:gridCol w="6295227">
                  <a:extLst>
                    <a:ext uri="{9D8B030D-6E8A-4147-A177-3AD203B41FA5}">
                      <a16:colId xmlns:a16="http://schemas.microsoft.com/office/drawing/2014/main" val="3004333235"/>
                    </a:ext>
                  </a:extLst>
                </a:gridCol>
              </a:tblGrid>
              <a:tr h="153601">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①食味や機能性の高い農産物の生産拡大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435013975"/>
                  </a:ext>
                </a:extLst>
              </a:tr>
              <a:tr h="219368">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１）食味や機能性向上に向けた栽培技術の実証（大阪産（もん）魅力向上・価値創造事業）</a:t>
                      </a:r>
                      <a:endParaRPr kumimoji="1" lang="en-US" altLang="ja-JP" sz="105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282626">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②食農連携等による販売促進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135062419"/>
                  </a:ext>
                </a:extLst>
              </a:tr>
              <a:tr h="40363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１）</a:t>
                      </a:r>
                      <a:r>
                        <a:rPr kumimoji="1" lang="en-US" altLang="ja-JP" sz="1050" b="0" dirty="0">
                          <a:solidFill>
                            <a:schemeClr val="tx1"/>
                          </a:solidFill>
                          <a:latin typeface="Meiryo UI" panose="020B0604030504040204" pitchFamily="50" charset="-128"/>
                          <a:ea typeface="Meiryo UI" panose="020B0604030504040204" pitchFamily="50" charset="-128"/>
                        </a:rPr>
                        <a:t>2025</a:t>
                      </a:r>
                      <a:r>
                        <a:rPr kumimoji="1" lang="ja-JP" altLang="en-US" sz="1050" b="0" dirty="0">
                          <a:solidFill>
                            <a:schemeClr val="tx1"/>
                          </a:solidFill>
                          <a:latin typeface="Meiryo UI" panose="020B0604030504040204" pitchFamily="50" charset="-128"/>
                          <a:ea typeface="Meiryo UI" panose="020B0604030504040204" pitchFamily="50" charset="-128"/>
                        </a:rPr>
                        <a:t>大阪・関西万博での大阪産（もん）の積極的な活用を目指したＰＲ</a:t>
                      </a:r>
                      <a:endParaRPr kumimoji="1" lang="en-US" altLang="ja-JP" sz="1050" b="0" strike="sngStrik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２）民間企業との連携による販路拡大、</a:t>
                      </a:r>
                      <a:r>
                        <a:rPr kumimoji="1" lang="en-US" altLang="ja-JP" sz="1050" dirty="0">
                          <a:solidFill>
                            <a:schemeClr val="tx1"/>
                          </a:solidFill>
                          <a:latin typeface="Meiryo UI" panose="020B0604030504040204" pitchFamily="50" charset="-128"/>
                          <a:ea typeface="Meiryo UI" panose="020B0604030504040204" pitchFamily="50" charset="-128"/>
                        </a:rPr>
                        <a:t>SNS</a:t>
                      </a:r>
                      <a:r>
                        <a:rPr kumimoji="1" lang="ja-JP" altLang="en-US" sz="1050" dirty="0">
                          <a:solidFill>
                            <a:schemeClr val="tx1"/>
                          </a:solidFill>
                          <a:latin typeface="Meiryo UI" panose="020B0604030504040204" pitchFamily="50" charset="-128"/>
                          <a:ea typeface="Meiryo UI" panose="020B0604030504040204" pitchFamily="50" charset="-128"/>
                        </a:rPr>
                        <a:t>・メールマガジン・府ホームページ等による情報発信等を通じた</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en-US" altLang="ja-JP" sz="1050" dirty="0">
                          <a:solidFill>
                            <a:schemeClr val="tx1"/>
                          </a:solidFill>
                          <a:latin typeface="Meiryo UI" panose="020B0604030504040204" pitchFamily="50" charset="-128"/>
                          <a:ea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rPr>
                        <a:t>大阪産（もん）の認知度向上</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３）飲食店、小売店、</a:t>
                      </a:r>
                      <a:r>
                        <a:rPr kumimoji="1" lang="en-US" altLang="ja-JP" sz="1050" dirty="0">
                          <a:solidFill>
                            <a:schemeClr val="tx1"/>
                          </a:solidFill>
                          <a:latin typeface="Meiryo UI" panose="020B0604030504040204" pitchFamily="50" charset="-128"/>
                          <a:ea typeface="Meiryo UI" panose="020B0604030504040204" pitchFamily="50" charset="-128"/>
                        </a:rPr>
                        <a:t>EC</a:t>
                      </a:r>
                      <a:r>
                        <a:rPr kumimoji="1" lang="ja-JP" altLang="en-US" sz="1050" dirty="0">
                          <a:solidFill>
                            <a:schemeClr val="tx1"/>
                          </a:solidFill>
                          <a:latin typeface="Meiryo UI" panose="020B0604030504040204" pitchFamily="50" charset="-128"/>
                          <a:ea typeface="Meiryo UI" panose="020B0604030504040204" pitchFamily="50" charset="-128"/>
                        </a:rPr>
                        <a:t>サイト等での大阪産</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もん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フェア開催等による大阪産</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もん</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を味わえる機会の提供</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　　（再掲）</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４）生産者と国内外の商社・飲食店・小売店等のマッチングによる販路拡大</a:t>
                      </a:r>
                      <a:endParaRPr kumimoji="1" lang="ja-JP" altLang="en-US" sz="1050" strike="sngStrik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５）大阪産（もん）食農連携プロジェクトの推進</a:t>
                      </a:r>
                      <a:r>
                        <a:rPr kumimoji="1" lang="ja-JP" altLang="en-US" sz="1050" strike="noStrike" dirty="0">
                          <a:solidFill>
                            <a:schemeClr val="tx1"/>
                          </a:solidFill>
                          <a:latin typeface="Meiryo UI" panose="020B0604030504040204" pitchFamily="50" charset="-128"/>
                          <a:ea typeface="Meiryo UI" panose="020B0604030504040204" pitchFamily="50" charset="-128"/>
                        </a:rPr>
                        <a:t>等</a:t>
                      </a:r>
                      <a:r>
                        <a:rPr kumimoji="1" lang="ja-JP" altLang="en-US" sz="1050" dirty="0">
                          <a:solidFill>
                            <a:schemeClr val="tx1"/>
                          </a:solidFill>
                          <a:latin typeface="Meiryo UI" panose="020B0604030504040204" pitchFamily="50" charset="-128"/>
                          <a:ea typeface="Meiryo UI" panose="020B0604030504040204" pitchFamily="50" charset="-128"/>
                        </a:rPr>
                        <a:t>による新たな食ビジネスの創出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r h="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③６次産業化の推進</a:t>
                      </a:r>
                      <a:endParaRPr kumimoji="1" lang="en-US" altLang="ja-JP" sz="1050" b="1"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075000613"/>
                  </a:ext>
                </a:extLst>
              </a:tr>
              <a:tr h="157945">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１）大阪産（もん）６次産業化サポートセンターによる農業者支援</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２）農山漁村発イノベーション推進支援事業等による新商品開発</a:t>
                      </a:r>
                      <a:endParaRPr kumimoji="1" lang="en-US" altLang="ja-JP" sz="105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8807003"/>
                  </a:ext>
                </a:extLst>
              </a:tr>
            </a:tbl>
          </a:graphicData>
        </a:graphic>
      </p:graphicFrame>
      <p:sp>
        <p:nvSpPr>
          <p:cNvPr id="17" name="角丸四角形 128">
            <a:extLst>
              <a:ext uri="{FF2B5EF4-FFF2-40B4-BE49-F238E27FC236}">
                <a16:creationId xmlns:a16="http://schemas.microsoft.com/office/drawing/2014/main" id="{D79330D6-4BA3-454C-A24E-23A8803AFD28}"/>
              </a:ext>
            </a:extLst>
          </p:cNvPr>
          <p:cNvSpPr/>
          <p:nvPr/>
        </p:nvSpPr>
        <p:spPr>
          <a:xfrm>
            <a:off x="8607220" y="442119"/>
            <a:ext cx="1008000" cy="351998"/>
          </a:xfrm>
          <a:prstGeom prst="roundRect">
            <a:avLst/>
          </a:prstGeom>
          <a:solidFill>
            <a:srgbClr val="92D050"/>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くらし</a:t>
            </a:r>
          </a:p>
        </p:txBody>
      </p:sp>
      <p:sp>
        <p:nvSpPr>
          <p:cNvPr id="19" name="テキスト ボックス 18"/>
          <p:cNvSpPr txBox="1"/>
          <p:nvPr/>
        </p:nvSpPr>
        <p:spPr>
          <a:xfrm>
            <a:off x="6750872" y="1190165"/>
            <a:ext cx="3014058" cy="276999"/>
          </a:xfrm>
          <a:prstGeom prst="rect">
            <a:avLst/>
          </a:prstGeom>
          <a:noFill/>
        </p:spPr>
        <p:txBody>
          <a:bodyPr wrap="square" rtlCol="0">
            <a:spAutoFit/>
          </a:bodyPr>
          <a:lstStyle/>
          <a:p>
            <a:r>
              <a:rPr kumimoji="1" lang="ja-JP" altLang="en-US" sz="1200" b="1" dirty="0"/>
              <a:t>● 大阪産</a:t>
            </a:r>
            <a:r>
              <a:rPr kumimoji="1" lang="en-US" altLang="ja-JP" sz="1200" b="1" dirty="0"/>
              <a:t>(</a:t>
            </a:r>
            <a:r>
              <a:rPr kumimoji="1" lang="ja-JP" altLang="en-US" sz="1200" b="1" dirty="0"/>
              <a:t>もん</a:t>
            </a:r>
            <a:r>
              <a:rPr kumimoji="1" lang="en-US" altLang="ja-JP" sz="1200" b="1" dirty="0"/>
              <a:t>)</a:t>
            </a:r>
            <a:r>
              <a:rPr kumimoji="1" lang="ja-JP" altLang="en-US" sz="1200" b="1" dirty="0"/>
              <a:t>を身近に買える街に</a:t>
            </a:r>
            <a:endParaRPr kumimoji="1" lang="en-US" altLang="ja-JP" sz="1200" b="1" dirty="0"/>
          </a:p>
        </p:txBody>
      </p:sp>
      <p:sp>
        <p:nvSpPr>
          <p:cNvPr id="20" name="テキスト ボックス 19"/>
          <p:cNvSpPr txBox="1"/>
          <p:nvPr/>
        </p:nvSpPr>
        <p:spPr>
          <a:xfrm>
            <a:off x="6783277" y="3940843"/>
            <a:ext cx="3081317" cy="461665"/>
          </a:xfrm>
          <a:prstGeom prst="rect">
            <a:avLst/>
          </a:prstGeom>
          <a:noFill/>
        </p:spPr>
        <p:txBody>
          <a:bodyPr wrap="square" rtlCol="0">
            <a:spAutoFit/>
          </a:bodyPr>
          <a:lstStyle/>
          <a:p>
            <a:r>
              <a:rPr kumimoji="1" lang="ja-JP" altLang="en-US" sz="1200" b="1" dirty="0"/>
              <a:t>● 食味や機能性など大阪産</a:t>
            </a:r>
            <a:r>
              <a:rPr kumimoji="1" lang="en-US" altLang="ja-JP" sz="1200" b="1" dirty="0"/>
              <a:t>(</a:t>
            </a:r>
            <a:r>
              <a:rPr kumimoji="1" lang="ja-JP" altLang="en-US" sz="1200" b="1" dirty="0"/>
              <a:t>もん</a:t>
            </a:r>
            <a:r>
              <a:rPr kumimoji="1" lang="en-US" altLang="ja-JP" sz="1200" b="1" dirty="0"/>
              <a:t>)</a:t>
            </a:r>
            <a:r>
              <a:rPr kumimoji="1" lang="ja-JP" altLang="en-US" sz="1200" b="1" dirty="0"/>
              <a:t>の</a:t>
            </a:r>
            <a:endParaRPr kumimoji="1" lang="en-US" altLang="ja-JP" sz="1200" b="1" dirty="0"/>
          </a:p>
          <a:p>
            <a:r>
              <a:rPr kumimoji="1" lang="ja-JP" altLang="en-US" sz="1200" b="1" dirty="0"/>
              <a:t>　　　　　　　　　　新たな魅力ＰＲ</a:t>
            </a:r>
            <a:endParaRPr kumimoji="1" lang="en-US" altLang="ja-JP" sz="1200" b="1" strike="dblStrike" dirty="0"/>
          </a:p>
        </p:txBody>
      </p:sp>
      <p:pic>
        <p:nvPicPr>
          <p:cNvPr id="22" name="図 2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941187" y="4337738"/>
            <a:ext cx="1349578" cy="1012184"/>
          </a:xfrm>
          <a:prstGeom prst="rect">
            <a:avLst/>
          </a:prstGeom>
          <a:ln>
            <a:noFill/>
          </a:ln>
        </p:spPr>
      </p:pic>
      <p:pic>
        <p:nvPicPr>
          <p:cNvPr id="23" name="図 2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333599" y="5641714"/>
            <a:ext cx="1369156" cy="1026866"/>
          </a:xfrm>
          <a:prstGeom prst="rect">
            <a:avLst/>
          </a:prstGeom>
        </p:spPr>
      </p:pic>
      <p:pic>
        <p:nvPicPr>
          <p:cNvPr id="25" name="コンテンツ プレースホルダー 4"/>
          <p:cNvPicPr>
            <a:picLocks noGrp="1" noChangeAspect="1"/>
          </p:cNvPicPr>
          <p:nvPr/>
        </p:nvPicPr>
        <p:blipFill>
          <a:blip r:embed="rId4" cstate="screen">
            <a:extLst>
              <a:ext uri="{28A0092B-C50C-407E-A947-70E740481C1C}">
                <a14:useLocalDpi xmlns:a14="http://schemas.microsoft.com/office/drawing/2010/main"/>
              </a:ext>
            </a:extLst>
          </a:blip>
          <a:stretch>
            <a:fillRect/>
          </a:stretch>
        </p:blipFill>
        <p:spPr>
          <a:xfrm>
            <a:off x="8113946" y="4690140"/>
            <a:ext cx="1582388" cy="1053277"/>
          </a:xfrm>
          <a:prstGeom prst="rect">
            <a:avLst/>
          </a:prstGeom>
        </p:spPr>
      </p:pic>
      <p:pic>
        <p:nvPicPr>
          <p:cNvPr id="21" name="図 20">
            <a:extLst>
              <a:ext uri="{FF2B5EF4-FFF2-40B4-BE49-F238E27FC236}">
                <a16:creationId xmlns:a16="http://schemas.microsoft.com/office/drawing/2014/main" id="{7E982796-FB99-4CC9-A674-0FF20BC06213}"/>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rot="5400000">
            <a:off x="8579298" y="1620497"/>
            <a:ext cx="1348442" cy="1119554"/>
          </a:xfrm>
          <a:prstGeom prst="rect">
            <a:avLst/>
          </a:prstGeom>
        </p:spPr>
      </p:pic>
      <p:sp>
        <p:nvSpPr>
          <p:cNvPr id="24" name="正方形/長方形 23">
            <a:extLst>
              <a:ext uri="{FF2B5EF4-FFF2-40B4-BE49-F238E27FC236}">
                <a16:creationId xmlns:a16="http://schemas.microsoft.com/office/drawing/2014/main" id="{4C76E848-CD55-4E21-BF42-B231EFDA6459}"/>
              </a:ext>
            </a:extLst>
          </p:cNvPr>
          <p:cNvSpPr/>
          <p:nvPr/>
        </p:nvSpPr>
        <p:spPr>
          <a:xfrm>
            <a:off x="8614152" y="2864473"/>
            <a:ext cx="1250443" cy="369332"/>
          </a:xfrm>
          <a:prstGeom prst="rect">
            <a:avLst/>
          </a:prstGeom>
        </p:spPr>
        <p:txBody>
          <a:bodyPr wrap="square">
            <a:spAutoFit/>
          </a:bodyPr>
          <a:lstStyle/>
          <a:p>
            <a:pPr algn="ctr"/>
            <a:r>
              <a:rPr kumimoji="1" lang="ja-JP" altLang="en-US" sz="900" dirty="0">
                <a:latin typeface="+mn-ea"/>
              </a:rPr>
              <a:t>空きスペースを活用した無人直売所</a:t>
            </a:r>
          </a:p>
        </p:txBody>
      </p:sp>
      <p:pic>
        <p:nvPicPr>
          <p:cNvPr id="26" name="図 25">
            <a:extLst>
              <a:ext uri="{FF2B5EF4-FFF2-40B4-BE49-F238E27FC236}">
                <a16:creationId xmlns:a16="http://schemas.microsoft.com/office/drawing/2014/main" id="{FC448E2B-C6D5-42AD-9483-D0C81173B288}"/>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7032682" y="1506053"/>
            <a:ext cx="719149" cy="958865"/>
          </a:xfrm>
          <a:prstGeom prst="rect">
            <a:avLst/>
          </a:prstGeom>
        </p:spPr>
      </p:pic>
      <p:sp>
        <p:nvSpPr>
          <p:cNvPr id="27" name="正方形/長方形 26">
            <a:extLst>
              <a:ext uri="{FF2B5EF4-FFF2-40B4-BE49-F238E27FC236}">
                <a16:creationId xmlns:a16="http://schemas.microsoft.com/office/drawing/2014/main" id="{BFAEA215-7862-46CB-8CAE-A6B1DEEC5541}"/>
              </a:ext>
            </a:extLst>
          </p:cNvPr>
          <p:cNvSpPr/>
          <p:nvPr/>
        </p:nvSpPr>
        <p:spPr>
          <a:xfrm>
            <a:off x="6998850" y="2451641"/>
            <a:ext cx="1475251" cy="369332"/>
          </a:xfrm>
          <a:prstGeom prst="rect">
            <a:avLst/>
          </a:prstGeom>
        </p:spPr>
        <p:txBody>
          <a:bodyPr wrap="square">
            <a:spAutoFit/>
          </a:bodyPr>
          <a:lstStyle/>
          <a:p>
            <a:pPr algn="ctr"/>
            <a:r>
              <a:rPr kumimoji="1" lang="ja-JP" altLang="en-US" sz="900" dirty="0">
                <a:latin typeface="+mn-ea"/>
              </a:rPr>
              <a:t>飲食店を拠点とした事前契約による農産物販売</a:t>
            </a:r>
          </a:p>
        </p:txBody>
      </p:sp>
      <p:pic>
        <p:nvPicPr>
          <p:cNvPr id="28" name="図 27">
            <a:extLst>
              <a:ext uri="{FF2B5EF4-FFF2-40B4-BE49-F238E27FC236}">
                <a16:creationId xmlns:a16="http://schemas.microsoft.com/office/drawing/2014/main" id="{E4D667EE-D0D6-4B14-BEB5-EAD3634CAC61}"/>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r="-1500"/>
          <a:stretch/>
        </p:blipFill>
        <p:spPr>
          <a:xfrm>
            <a:off x="7769314" y="1506053"/>
            <a:ext cx="704788" cy="961228"/>
          </a:xfrm>
          <a:prstGeom prst="rect">
            <a:avLst/>
          </a:prstGeom>
        </p:spPr>
      </p:pic>
      <p:sp>
        <p:nvSpPr>
          <p:cNvPr id="29" name="正方形/長方形 28">
            <a:extLst>
              <a:ext uri="{FF2B5EF4-FFF2-40B4-BE49-F238E27FC236}">
                <a16:creationId xmlns:a16="http://schemas.microsoft.com/office/drawing/2014/main" id="{C5F2B763-9429-4755-9D44-5A4F7B140270}"/>
              </a:ext>
            </a:extLst>
          </p:cNvPr>
          <p:cNvSpPr/>
          <p:nvPr/>
        </p:nvSpPr>
        <p:spPr>
          <a:xfrm>
            <a:off x="6770204" y="3658210"/>
            <a:ext cx="1998219" cy="230832"/>
          </a:xfrm>
          <a:prstGeom prst="rect">
            <a:avLst/>
          </a:prstGeom>
        </p:spPr>
        <p:txBody>
          <a:bodyPr wrap="square">
            <a:spAutoFit/>
          </a:bodyPr>
          <a:lstStyle/>
          <a:p>
            <a:pPr algn="ctr"/>
            <a:r>
              <a:rPr kumimoji="1" lang="ja-JP" altLang="en-US" sz="900" dirty="0">
                <a:latin typeface="+mn-ea"/>
              </a:rPr>
              <a:t>民間と連携した物流システム</a:t>
            </a:r>
          </a:p>
        </p:txBody>
      </p:sp>
      <p:pic>
        <p:nvPicPr>
          <p:cNvPr id="31" name="図 30">
            <a:extLst>
              <a:ext uri="{FF2B5EF4-FFF2-40B4-BE49-F238E27FC236}">
                <a16:creationId xmlns:a16="http://schemas.microsoft.com/office/drawing/2014/main" id="{76777942-2EE0-4B13-B7D6-91549CE06D53}"/>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7026477" y="2819334"/>
            <a:ext cx="1432837" cy="848923"/>
          </a:xfrm>
          <a:prstGeom prst="rect">
            <a:avLst/>
          </a:prstGeom>
        </p:spPr>
      </p:pic>
    </p:spTree>
    <p:extLst>
      <p:ext uri="{BB962C8B-B14F-4D97-AF65-F5344CB8AC3E}">
        <p14:creationId xmlns:p14="http://schemas.microsoft.com/office/powerpoint/2010/main" val="3056025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EABFB04B-132C-4D89-BD4B-6F24A103B429}"/>
              </a:ext>
            </a:extLst>
          </p:cNvPr>
          <p:cNvSpPr txBox="1"/>
          <p:nvPr/>
        </p:nvSpPr>
        <p:spPr>
          <a:xfrm>
            <a:off x="114300" y="490538"/>
            <a:ext cx="9690100" cy="369332"/>
          </a:xfrm>
          <a:prstGeom prst="rect">
            <a:avLst/>
          </a:prstGeom>
          <a:solidFill>
            <a:schemeClr val="accent6">
              <a:lumMod val="60000"/>
              <a:lumOff val="40000"/>
            </a:schemeClr>
          </a:solid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豊かな食や農に接する機会の充実　～農を通じた脱炭素社会への貢献～　</a:t>
            </a:r>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423193"/>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６－２．将来像実現のために取り組む方向性と施策</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6" name="表 15"/>
          <p:cNvGraphicFramePr>
            <a:graphicFrameLocks noGrp="1"/>
          </p:cNvGraphicFramePr>
          <p:nvPr/>
        </p:nvGraphicFramePr>
        <p:xfrm>
          <a:off x="321672" y="5352263"/>
          <a:ext cx="6250676" cy="792480"/>
        </p:xfrm>
        <a:graphic>
          <a:graphicData uri="http://schemas.openxmlformats.org/drawingml/2006/table">
            <a:tbl>
              <a:tblPr firstRow="1" bandRow="1">
                <a:tableStyleId>{5C22544A-7EE6-4342-B048-85BDC9FD1C3A}</a:tableStyleId>
              </a:tblPr>
              <a:tblGrid>
                <a:gridCol w="3125338">
                  <a:extLst>
                    <a:ext uri="{9D8B030D-6E8A-4147-A177-3AD203B41FA5}">
                      <a16:colId xmlns:a16="http://schemas.microsoft.com/office/drawing/2014/main" val="2635917556"/>
                    </a:ext>
                  </a:extLst>
                </a:gridCol>
                <a:gridCol w="3125338">
                  <a:extLst>
                    <a:ext uri="{9D8B030D-6E8A-4147-A177-3AD203B41FA5}">
                      <a16:colId xmlns:a16="http://schemas.microsoft.com/office/drawing/2014/main" val="1910922664"/>
                    </a:ext>
                  </a:extLst>
                </a:gridCol>
              </a:tblGrid>
              <a:tr h="182774">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①販売・流通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0" dirty="0">
                          <a:solidFill>
                            <a:schemeClr val="tx1"/>
                          </a:solidFill>
                          <a:latin typeface="Meiryo UI" panose="020B0604030504040204" pitchFamily="50" charset="-128"/>
                          <a:ea typeface="Meiryo UI" panose="020B0604030504040204" pitchFamily="50" charset="-128"/>
                        </a:rPr>
                        <a:t>②安全・安心</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347416331"/>
                  </a:ext>
                </a:extLst>
              </a:tr>
              <a:tr h="415394">
                <a:tc>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ParenBoth"/>
                        <a:tabLst/>
                        <a:defRPr/>
                      </a:pPr>
                      <a:r>
                        <a:rPr kumimoji="1" lang="ja-JP" altLang="en-US" sz="1050" b="0" dirty="0">
                          <a:solidFill>
                            <a:schemeClr val="tx1"/>
                          </a:solidFill>
                          <a:latin typeface="Meiryo UI" panose="020B0604030504040204" pitchFamily="50" charset="-128"/>
                          <a:ea typeface="Meiryo UI" panose="020B0604030504040204" pitchFamily="50" charset="-128"/>
                        </a:rPr>
                        <a:t>販路の多角化に向けた農業者の販路開拓支援</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                                                    </a:t>
                      </a:r>
                      <a:r>
                        <a:rPr kumimoji="1" lang="ja-JP" altLang="en-US" sz="1050" b="0" dirty="0">
                          <a:solidFill>
                            <a:schemeClr val="tx1"/>
                          </a:solidFill>
                          <a:latin typeface="Meiryo UI" panose="020B0604030504040204" pitchFamily="50" charset="-128"/>
                          <a:ea typeface="Meiryo UI" panose="020B0604030504040204" pitchFamily="50" charset="-128"/>
                        </a:rPr>
                        <a:t>（再掲）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8600" marR="0" lvl="0" indent="-228600" algn="l" defTabSz="914400" rtl="0" eaLnBrk="1" fontAlgn="auto" latinLnBrk="0" hangingPunct="1">
                        <a:lnSpc>
                          <a:spcPts val="1600"/>
                        </a:lnSpc>
                        <a:spcBef>
                          <a:spcPts val="0"/>
                        </a:spcBef>
                        <a:spcAft>
                          <a:spcPts val="0"/>
                        </a:spcAft>
                        <a:buClrTx/>
                        <a:buSzTx/>
                        <a:buFontTx/>
                        <a:buAutoNum type="arabicParenBoth"/>
                        <a:tabLst/>
                        <a:defRPr/>
                      </a:pPr>
                      <a:r>
                        <a:rPr kumimoji="1" lang="ja-JP" altLang="en-US" sz="1050" dirty="0">
                          <a:solidFill>
                            <a:schemeClr val="tx1"/>
                          </a:solidFill>
                          <a:latin typeface="Meiryo UI" panose="020B0604030504040204" pitchFamily="50" charset="-128"/>
                          <a:ea typeface="Meiryo UI" panose="020B0604030504040204" pitchFamily="50" charset="-128"/>
                        </a:rPr>
                        <a:t>農薬の安全使用対策（エコ農産物の推進）</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050" baseline="0" dirty="0">
                          <a:solidFill>
                            <a:schemeClr val="tx1"/>
                          </a:solidFill>
                          <a:latin typeface="Meiryo UI" panose="020B0604030504040204" pitchFamily="50" charset="-128"/>
                          <a:ea typeface="Meiryo UI" panose="020B0604030504040204" pitchFamily="50" charset="-128"/>
                        </a:rPr>
                        <a:t>                                                    </a:t>
                      </a:r>
                      <a:r>
                        <a:rPr kumimoji="1" lang="ja-JP" altLang="en-US" sz="1050" dirty="0">
                          <a:solidFill>
                            <a:schemeClr val="tx1"/>
                          </a:solidFill>
                          <a:latin typeface="Meiryo UI" panose="020B0604030504040204" pitchFamily="50" charset="-128"/>
                          <a:ea typeface="Meiryo UI" panose="020B0604030504040204" pitchFamily="50" charset="-128"/>
                        </a:rPr>
                        <a:t>（再掲）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82266776"/>
                  </a:ext>
                </a:extLst>
              </a:tr>
            </a:tbl>
          </a:graphicData>
        </a:graphic>
      </p:graphicFrame>
      <p:sp>
        <p:nvSpPr>
          <p:cNvPr id="18" name="正方形/長方形 17"/>
          <p:cNvSpPr/>
          <p:nvPr/>
        </p:nvSpPr>
        <p:spPr>
          <a:xfrm>
            <a:off x="14284" y="968270"/>
            <a:ext cx="2743059"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（３）農分野での脱炭素社会への貢献</a:t>
            </a:r>
            <a:endParaRPr kumimoji="1" lang="en-US" altLang="ja-JP" sz="1200" b="1" dirty="0">
              <a:solidFill>
                <a:schemeClr val="tx1"/>
              </a:solidFill>
              <a:latin typeface="Meiryo UI" panose="020B0604030504040204" pitchFamily="50" charset="-128"/>
              <a:ea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71166692"/>
              </p:ext>
            </p:extLst>
          </p:nvPr>
        </p:nvGraphicFramePr>
        <p:xfrm>
          <a:off x="335320" y="1271781"/>
          <a:ext cx="6237027" cy="3576320"/>
        </p:xfrm>
        <a:graphic>
          <a:graphicData uri="http://schemas.openxmlformats.org/drawingml/2006/table">
            <a:tbl>
              <a:tblPr firstRow="1" bandRow="1">
                <a:tableStyleId>{5C22544A-7EE6-4342-B048-85BDC9FD1C3A}</a:tableStyleId>
              </a:tblPr>
              <a:tblGrid>
                <a:gridCol w="6237027">
                  <a:extLst>
                    <a:ext uri="{9D8B030D-6E8A-4147-A177-3AD203B41FA5}">
                      <a16:colId xmlns:a16="http://schemas.microsoft.com/office/drawing/2014/main" val="3004333235"/>
                    </a:ext>
                  </a:extLst>
                </a:gridCol>
              </a:tblGrid>
              <a:tr h="19629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①府民ニーズに合った有機農業の推進と販路拡大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3069599119"/>
                  </a:ext>
                </a:extLst>
              </a:tr>
              <a:tr h="285668">
                <a:tc>
                  <a:txBody>
                    <a:bodyPr/>
                    <a:lstStyle/>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１）有機農業取組方針の策定と優良有機農業実践者の経営モデルの提示</a:t>
                      </a:r>
                    </a:p>
                    <a:p>
                      <a:pPr>
                        <a:lnSpc>
                          <a:spcPts val="1600"/>
                        </a:lnSpc>
                      </a:pPr>
                      <a:r>
                        <a:rPr kumimoji="1" lang="ja-JP" altLang="en-US" sz="1050" b="0" dirty="0">
                          <a:solidFill>
                            <a:schemeClr val="tx1"/>
                          </a:solidFill>
                          <a:latin typeface="Meiryo UI" panose="020B0604030504040204" pitchFamily="50" charset="-128"/>
                          <a:ea typeface="Meiryo UI" panose="020B0604030504040204" pitchFamily="50" charset="-128"/>
                        </a:rPr>
                        <a:t>２）有機農産物を取引する販売店、流通業者と農家とのマッチング</a:t>
                      </a:r>
                      <a:endParaRPr kumimoji="1" lang="ja-JP" altLang="en-US" sz="1050" b="0" strike="sngStrike"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7416331"/>
                  </a:ext>
                </a:extLst>
              </a:tr>
              <a:tr h="26190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②農業生産に伴う</a:t>
                      </a:r>
                      <a:r>
                        <a:rPr kumimoji="1" lang="en-US" altLang="ja-JP" sz="1050" b="1" dirty="0">
                          <a:solidFill>
                            <a:schemeClr val="tx1"/>
                          </a:solidFill>
                          <a:latin typeface="Meiryo UI" panose="020B0604030504040204" pitchFamily="50" charset="-128"/>
                          <a:ea typeface="Meiryo UI" panose="020B0604030504040204" pitchFamily="50" charset="-128"/>
                        </a:rPr>
                        <a:t>CO2</a:t>
                      </a:r>
                      <a:r>
                        <a:rPr kumimoji="1" lang="ja-JP" altLang="en-US" sz="1050" b="1" dirty="0">
                          <a:solidFill>
                            <a:schemeClr val="tx1"/>
                          </a:solidFill>
                          <a:latin typeface="Meiryo UI" panose="020B0604030504040204" pitchFamily="50" charset="-128"/>
                          <a:ea typeface="Meiryo UI" panose="020B0604030504040204" pitchFamily="50" charset="-128"/>
                        </a:rPr>
                        <a:t>の吸収・抑制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99298922"/>
                  </a:ext>
                </a:extLst>
              </a:tr>
              <a:tr h="396761">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１）堆肥及びバイオ炭施用の推進</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２）地域で育み環境に貢献する果樹園地等の促進　</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３）スマート技術を活⽤した肥料・燃料の節減（ムダなエネルギーの削減）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7818325"/>
                  </a:ext>
                </a:extLst>
              </a:tr>
              <a:tr h="199027">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③農業・農地でのクリーンエネルギーの活用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2595958377"/>
                  </a:ext>
                </a:extLst>
              </a:tr>
              <a:tr h="285668">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１）農地やため池での太陽光発電の活用</a:t>
                      </a:r>
                      <a:endParaRPr kumimoji="1" lang="ja-JP" altLang="en-US" sz="1050" strike="sngStrike"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２）小水力発電の活用（農業用ダムやポンプ場での実施検討）</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28807003"/>
                  </a:ext>
                </a:extLst>
              </a:tr>
              <a:tr h="17457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1" dirty="0">
                          <a:solidFill>
                            <a:schemeClr val="tx1"/>
                          </a:solidFill>
                          <a:latin typeface="Meiryo UI" panose="020B0604030504040204" pitchFamily="50" charset="-128"/>
                          <a:ea typeface="Meiryo UI" panose="020B0604030504040204" pitchFamily="50" charset="-128"/>
                        </a:rPr>
                        <a:t>④農分野からの脱炭素意識の啓発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1413853223"/>
                  </a:ext>
                </a:extLst>
              </a:tr>
              <a:tr h="285668">
                <a:tc>
                  <a:txBody>
                    <a:bodyPr/>
                    <a:lstStyle/>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１）事業者や消費者の行動変革を促す脱炭素活動の推進（</a:t>
                      </a:r>
                      <a:r>
                        <a:rPr kumimoji="1" lang="en-US" altLang="ja-JP" sz="1050" dirty="0">
                          <a:solidFill>
                            <a:schemeClr val="tx1"/>
                          </a:solidFill>
                          <a:latin typeface="Meiryo UI" panose="020B0604030504040204" pitchFamily="50" charset="-128"/>
                          <a:ea typeface="Meiryo UI" panose="020B0604030504040204" pitchFamily="50" charset="-128"/>
                        </a:rPr>
                        <a:t>Osaka</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A</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Green</a:t>
                      </a:r>
                      <a:r>
                        <a:rPr kumimoji="1" lang="ja-JP" altLang="en-US" sz="1050" dirty="0">
                          <a:solidFill>
                            <a:schemeClr val="tx1"/>
                          </a:solidFill>
                          <a:latin typeface="Meiryo UI" panose="020B0604030504040204" pitchFamily="50" charset="-128"/>
                          <a:ea typeface="Meiryo UI" panose="020B0604030504040204" pitchFamily="50" charset="-128"/>
                        </a:rPr>
                        <a:t>　</a:t>
                      </a:r>
                      <a:r>
                        <a:rPr kumimoji="1" lang="en-US" altLang="ja-JP" sz="1050" dirty="0">
                          <a:solidFill>
                            <a:schemeClr val="tx1"/>
                          </a:solidFill>
                          <a:latin typeface="Meiryo UI" panose="020B0604030504040204" pitchFamily="50" charset="-128"/>
                          <a:ea typeface="Meiryo UI" panose="020B0604030504040204" pitchFamily="50" charset="-128"/>
                        </a:rPr>
                        <a:t>Action</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２）生産資材、包装資材の脱プラ化、生分解性マルチ等の実証</a:t>
                      </a:r>
                    </a:p>
                    <a:p>
                      <a:pPr>
                        <a:lnSpc>
                          <a:spcPts val="1600"/>
                        </a:lnSpc>
                      </a:pPr>
                      <a:r>
                        <a:rPr kumimoji="1" lang="ja-JP" altLang="en-US" sz="1050" dirty="0">
                          <a:solidFill>
                            <a:schemeClr val="tx1"/>
                          </a:solidFill>
                          <a:latin typeface="Meiryo UI" panose="020B0604030504040204" pitchFamily="50" charset="-128"/>
                          <a:ea typeface="Meiryo UI" panose="020B0604030504040204" pitchFamily="50" charset="-128"/>
                        </a:rPr>
                        <a:t>３）地域支援型農業（</a:t>
                      </a:r>
                      <a:r>
                        <a:rPr kumimoji="1" lang="en-US" altLang="ja-JP" sz="1050" dirty="0">
                          <a:solidFill>
                            <a:schemeClr val="tx1"/>
                          </a:solidFill>
                          <a:latin typeface="Meiryo UI" panose="020B0604030504040204" pitchFamily="50" charset="-128"/>
                          <a:ea typeface="Meiryo UI" panose="020B0604030504040204" pitchFamily="50" charset="-128"/>
                        </a:rPr>
                        <a:t>CSA</a:t>
                      </a:r>
                      <a:r>
                        <a:rPr kumimoji="1" lang="ja-JP" altLang="en-US" sz="1050" dirty="0">
                          <a:solidFill>
                            <a:schemeClr val="tx1"/>
                          </a:solidFill>
                          <a:latin typeface="Meiryo UI" panose="020B0604030504040204" pitchFamily="50" charset="-128"/>
                          <a:ea typeface="Meiryo UI" panose="020B0604030504040204" pitchFamily="50" charset="-128"/>
                        </a:rPr>
                        <a:t>）など脱炭素に繋がる取組みの情報発信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083231"/>
                  </a:ext>
                </a:extLst>
              </a:tr>
            </a:tbl>
          </a:graphicData>
        </a:graphic>
      </p:graphicFrame>
      <p:sp>
        <p:nvSpPr>
          <p:cNvPr id="13" name="角丸四角形 128">
            <a:extLst>
              <a:ext uri="{FF2B5EF4-FFF2-40B4-BE49-F238E27FC236}">
                <a16:creationId xmlns:a16="http://schemas.microsoft.com/office/drawing/2014/main" id="{D79330D6-4BA3-454C-A24E-23A8803AFD28}"/>
              </a:ext>
            </a:extLst>
          </p:cNvPr>
          <p:cNvSpPr/>
          <p:nvPr/>
        </p:nvSpPr>
        <p:spPr>
          <a:xfrm>
            <a:off x="8607220" y="442119"/>
            <a:ext cx="1008000" cy="351998"/>
          </a:xfrm>
          <a:prstGeom prst="roundRect">
            <a:avLst/>
          </a:prstGeom>
          <a:solidFill>
            <a:srgbClr val="92D050"/>
          </a:solidFill>
        </p:spPr>
        <p:txBody>
          <a:bodyPr wrap="square">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くらし</a:t>
            </a:r>
          </a:p>
        </p:txBody>
      </p:sp>
      <p:sp>
        <p:nvSpPr>
          <p:cNvPr id="14" name="正方形/長方形 13"/>
          <p:cNvSpPr/>
          <p:nvPr/>
        </p:nvSpPr>
        <p:spPr>
          <a:xfrm>
            <a:off x="0" y="5034471"/>
            <a:ext cx="5035353"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spAutoFit/>
          </a:bodyPr>
          <a:lstStyle/>
          <a:p>
            <a:r>
              <a:rPr kumimoji="1" lang="ja-JP" altLang="en-US" sz="1200" dirty="0">
                <a:solidFill>
                  <a:schemeClr val="tx1"/>
                </a:solidFill>
                <a:latin typeface="Meiryo UI" panose="020B0604030504040204" pitchFamily="50" charset="-128"/>
                <a:ea typeface="Meiryo UI" panose="020B0604030504040204" pitchFamily="50" charset="-128"/>
              </a:rPr>
              <a:t>　〇農のインフラの充実と府民のくらしの安全・安心の確保（基幹的な取組み）</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6720682" y="3984861"/>
            <a:ext cx="3083717" cy="461665"/>
          </a:xfrm>
          <a:prstGeom prst="rect">
            <a:avLst/>
          </a:prstGeom>
          <a:noFill/>
        </p:spPr>
        <p:txBody>
          <a:bodyPr wrap="square" rtlCol="0">
            <a:spAutoFit/>
          </a:bodyPr>
          <a:lstStyle/>
          <a:p>
            <a:r>
              <a:rPr kumimoji="1" lang="ja-JP" altLang="en-US" sz="1200" b="1" dirty="0"/>
              <a:t>● 府民の行動を変える「食と農」からの</a:t>
            </a:r>
            <a:endParaRPr kumimoji="1" lang="en-US" altLang="ja-JP" sz="1200" b="1" dirty="0"/>
          </a:p>
          <a:p>
            <a:r>
              <a:rPr kumimoji="1" lang="ja-JP" altLang="en-US" sz="1200" b="1" dirty="0"/>
              <a:t>　脱炭素意識啓発</a:t>
            </a:r>
            <a:endParaRPr kumimoji="1" lang="en-US" altLang="ja-JP" sz="1200" b="1" dirty="0"/>
          </a:p>
        </p:txBody>
      </p:sp>
      <p:sp>
        <p:nvSpPr>
          <p:cNvPr id="23" name="テキスト ボックス 22"/>
          <p:cNvSpPr txBox="1"/>
          <p:nvPr/>
        </p:nvSpPr>
        <p:spPr>
          <a:xfrm>
            <a:off x="6720682" y="1252982"/>
            <a:ext cx="2976867" cy="276999"/>
          </a:xfrm>
          <a:prstGeom prst="rect">
            <a:avLst/>
          </a:prstGeom>
          <a:noFill/>
        </p:spPr>
        <p:txBody>
          <a:bodyPr wrap="square" rtlCol="0">
            <a:spAutoFit/>
          </a:bodyPr>
          <a:lstStyle/>
          <a:p>
            <a:r>
              <a:rPr kumimoji="1" lang="ja-JP" altLang="en-US" sz="1200" b="1" dirty="0"/>
              <a:t>●ニーズに合わせた有機農産物の供給</a:t>
            </a:r>
            <a:endParaRPr kumimoji="1" lang="en-US" altLang="ja-JP" sz="1200" b="1" dirty="0"/>
          </a:p>
        </p:txBody>
      </p:sp>
      <p:pic>
        <p:nvPicPr>
          <p:cNvPr id="25" name="図 24" descr="人, 食品, ボックス, テーブル が含まれている画像&#10;&#10;自動的に生成された説明">
            <a:extLst>
              <a:ext uri="{FF2B5EF4-FFF2-40B4-BE49-F238E27FC236}">
                <a16:creationId xmlns:a16="http://schemas.microsoft.com/office/drawing/2014/main" id="{A5BC744D-AF91-4F2D-AEB6-D0501334D53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6976640" y="1569385"/>
            <a:ext cx="1264941" cy="1048725"/>
          </a:xfrm>
          <a:prstGeom prst="rect">
            <a:avLst/>
          </a:prstGeom>
        </p:spPr>
      </p:pic>
      <p:pic>
        <p:nvPicPr>
          <p:cNvPr id="2051" name="図 2" descr="袋野菜の写真素材｜写真素材なら「写真AC」無料（フリー）ダウンロードOK"/>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643172" y="4426491"/>
            <a:ext cx="1054378" cy="1301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正方形/長方形 25"/>
          <p:cNvSpPr/>
          <p:nvPr/>
        </p:nvSpPr>
        <p:spPr>
          <a:xfrm>
            <a:off x="6936411" y="2657346"/>
            <a:ext cx="1342697" cy="553998"/>
          </a:xfrm>
          <a:prstGeom prst="rect">
            <a:avLst/>
          </a:prstGeom>
        </p:spPr>
        <p:txBody>
          <a:bodyPr wrap="square">
            <a:spAutoFit/>
          </a:bodyPr>
          <a:lstStyle/>
          <a:p>
            <a:r>
              <a:rPr kumimoji="1" lang="ja-JP" altLang="en-US" sz="1000" dirty="0"/>
              <a:t>有機農産物に特化した販売店・飲食店との農家のマッチング</a:t>
            </a:r>
            <a:endParaRPr kumimoji="1" lang="en-US" altLang="ja-JP" sz="1000" dirty="0"/>
          </a:p>
        </p:txBody>
      </p:sp>
      <p:sp>
        <p:nvSpPr>
          <p:cNvPr id="27" name="正方形/長方形 26"/>
          <p:cNvSpPr/>
          <p:nvPr/>
        </p:nvSpPr>
        <p:spPr>
          <a:xfrm>
            <a:off x="8685833" y="5664616"/>
            <a:ext cx="1155184" cy="301044"/>
          </a:xfrm>
          <a:prstGeom prst="rect">
            <a:avLst/>
          </a:prstGeom>
        </p:spPr>
        <p:txBody>
          <a:bodyPr wrap="square">
            <a:spAutoFit/>
          </a:bodyPr>
          <a:lstStyle/>
          <a:p>
            <a:pPr>
              <a:lnSpc>
                <a:spcPct val="150000"/>
              </a:lnSpc>
            </a:pPr>
            <a:r>
              <a:rPr kumimoji="1" lang="ja-JP" altLang="en-US" sz="1000" dirty="0"/>
              <a:t>紙の包装資材</a:t>
            </a:r>
            <a:endParaRPr kumimoji="1" lang="en-US" altLang="ja-JP" sz="1000" dirty="0"/>
          </a:p>
        </p:txBody>
      </p:sp>
      <p:sp>
        <p:nvSpPr>
          <p:cNvPr id="2" name="正方形/長方形 1">
            <a:extLst>
              <a:ext uri="{FF2B5EF4-FFF2-40B4-BE49-F238E27FC236}">
                <a16:creationId xmlns:a16="http://schemas.microsoft.com/office/drawing/2014/main" id="{A73ADC97-C82C-4268-A156-256A68350E03}"/>
              </a:ext>
            </a:extLst>
          </p:cNvPr>
          <p:cNvSpPr/>
          <p:nvPr/>
        </p:nvSpPr>
        <p:spPr>
          <a:xfrm>
            <a:off x="6788266" y="5574059"/>
            <a:ext cx="2041033" cy="707886"/>
          </a:xfrm>
          <a:prstGeom prst="rect">
            <a:avLst/>
          </a:prstGeom>
        </p:spPr>
        <p:txBody>
          <a:bodyPr wrap="square">
            <a:spAutoFit/>
          </a:bodyPr>
          <a:lstStyle/>
          <a:p>
            <a:r>
              <a:rPr lang="ja-JP" altLang="en-US" sz="1000" dirty="0">
                <a:latin typeface="+mn-ea"/>
              </a:rPr>
              <a:t>農に関わる生産者や事業者の</a:t>
            </a:r>
            <a:endParaRPr lang="en-US" altLang="ja-JP" sz="1000" dirty="0">
              <a:latin typeface="+mn-ea"/>
            </a:endParaRPr>
          </a:p>
          <a:p>
            <a:r>
              <a:rPr lang="ja-JP" altLang="en-US" sz="1000" dirty="0">
                <a:latin typeface="+mn-ea"/>
              </a:rPr>
              <a:t>脱炭素に繋がる活動を</a:t>
            </a:r>
            <a:endParaRPr lang="en-US" altLang="ja-JP" sz="1000" dirty="0">
              <a:latin typeface="+mn-ea"/>
            </a:endParaRPr>
          </a:p>
          <a:p>
            <a:r>
              <a:rPr lang="ja-JP" altLang="en-US" sz="1000" dirty="0">
                <a:latin typeface="+mn-ea"/>
              </a:rPr>
              <a:t>シンボルロゴで発信</a:t>
            </a:r>
          </a:p>
          <a:p>
            <a:r>
              <a:rPr lang="ja-JP" altLang="en-US" sz="1000" dirty="0">
                <a:latin typeface="+mn-ea"/>
              </a:rPr>
              <a:t>（ゼロカーボンマルシェ　等）</a:t>
            </a:r>
          </a:p>
        </p:txBody>
      </p:sp>
      <p:pic>
        <p:nvPicPr>
          <p:cNvPr id="24" name="図 23"/>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59463" y="4462955"/>
            <a:ext cx="1635374" cy="1071868"/>
          </a:xfrm>
          <a:prstGeom prst="rect">
            <a:avLst/>
          </a:prstGeom>
        </p:spPr>
      </p:pic>
      <p:pic>
        <p:nvPicPr>
          <p:cNvPr id="21" name="Picture 2" descr="TJ009"/>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bwMode="auto">
          <a:xfrm>
            <a:off x="8338222" y="1551919"/>
            <a:ext cx="1156747" cy="1156747"/>
          </a:xfrm>
          <a:prstGeom prst="rect">
            <a:avLst/>
          </a:prstGeom>
          <a:noFill/>
          <a:ln w="3175">
            <a:noFill/>
          </a:ln>
        </p:spPr>
      </p:pic>
      <p:sp>
        <p:nvSpPr>
          <p:cNvPr id="28" name="正方形/長方形 27"/>
          <p:cNvSpPr/>
          <p:nvPr/>
        </p:nvSpPr>
        <p:spPr>
          <a:xfrm>
            <a:off x="8365809" y="2617688"/>
            <a:ext cx="1249411" cy="400110"/>
          </a:xfrm>
          <a:prstGeom prst="rect">
            <a:avLst/>
          </a:prstGeom>
        </p:spPr>
        <p:txBody>
          <a:bodyPr wrap="square">
            <a:spAutoFit/>
          </a:bodyPr>
          <a:lstStyle/>
          <a:p>
            <a:r>
              <a:rPr kumimoji="1" lang="ja-JP" altLang="en-US" sz="1000" dirty="0"/>
              <a:t>有機農産物を使ったジュース</a:t>
            </a:r>
            <a:endParaRPr kumimoji="1" lang="en-US" altLang="ja-JP" sz="1000" dirty="0"/>
          </a:p>
        </p:txBody>
      </p:sp>
    </p:spTree>
    <p:extLst>
      <p:ext uri="{BB962C8B-B14F-4D97-AF65-F5344CB8AC3E}">
        <p14:creationId xmlns:p14="http://schemas.microsoft.com/office/powerpoint/2010/main" val="11017562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810</Words>
  <Application>Microsoft Office PowerPoint</Application>
  <PresentationFormat>A4 210 x 297 mm</PresentationFormat>
  <Paragraphs>68</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2022-03-30T01:37:54Z</dcterms:created>
  <dcterms:modified xsi:type="dcterms:W3CDTF">2022-03-30T01:37:58Z</dcterms:modified>
</cp:coreProperties>
</file>