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302" r:id="rId2"/>
    <p:sldId id="360" r:id="rId3"/>
    <p:sldId id="361"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7C4A8F1-784E-4D21-8C37-07BF0C6EA395}" type="slidenum">
              <a:rPr kumimoji="1" lang="ja-JP" altLang="en-US" smtClean="0"/>
              <a:t>3</a:t>
            </a:fld>
            <a:endParaRPr kumimoji="1" lang="ja-JP" altLang="en-US"/>
          </a:p>
        </p:txBody>
      </p:sp>
    </p:spTree>
    <p:extLst>
      <p:ext uri="{BB962C8B-B14F-4D97-AF65-F5344CB8AC3E}">
        <p14:creationId xmlns:p14="http://schemas.microsoft.com/office/powerpoint/2010/main" val="2076075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515B958B-A357-42FC-A0C4-A1F039605B60}"/>
              </a:ext>
            </a:extLst>
          </p:cNvPr>
          <p:cNvSpPr/>
          <p:nvPr/>
        </p:nvSpPr>
        <p:spPr>
          <a:xfrm>
            <a:off x="-1" y="0"/>
            <a:ext cx="6100763"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５．前「おおさか農政アクションプラン」の成果と課題</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265414143"/>
              </p:ext>
            </p:extLst>
          </p:nvPr>
        </p:nvGraphicFramePr>
        <p:xfrm>
          <a:off x="51518" y="1192730"/>
          <a:ext cx="9804399" cy="2331720"/>
        </p:xfrm>
        <a:graphic>
          <a:graphicData uri="http://schemas.openxmlformats.org/drawingml/2006/table">
            <a:tbl>
              <a:tblPr firstRow="1" bandRow="1">
                <a:tableStyleId>{10A1B5D5-9B99-4C35-A422-299274C87663}</a:tableStyleId>
              </a:tblPr>
              <a:tblGrid>
                <a:gridCol w="5525035">
                  <a:extLst>
                    <a:ext uri="{9D8B030D-6E8A-4147-A177-3AD203B41FA5}">
                      <a16:colId xmlns:a16="http://schemas.microsoft.com/office/drawing/2014/main" val="955155497"/>
                    </a:ext>
                  </a:extLst>
                </a:gridCol>
                <a:gridCol w="2473173">
                  <a:extLst>
                    <a:ext uri="{9D8B030D-6E8A-4147-A177-3AD203B41FA5}">
                      <a16:colId xmlns:a16="http://schemas.microsoft.com/office/drawing/2014/main" val="1809293519"/>
                    </a:ext>
                  </a:extLst>
                </a:gridCol>
                <a:gridCol w="1806191">
                  <a:extLst>
                    <a:ext uri="{9D8B030D-6E8A-4147-A177-3AD203B41FA5}">
                      <a16:colId xmlns:a16="http://schemas.microsoft.com/office/drawing/2014/main" val="766327126"/>
                    </a:ext>
                  </a:extLst>
                </a:gridCol>
              </a:tblGrid>
              <a:tr h="201285">
                <a:tc>
                  <a:txBody>
                    <a:bodyPr/>
                    <a:lstStyle/>
                    <a:p>
                      <a:pPr algn="ctr"/>
                      <a:r>
                        <a:rPr kumimoji="1" lang="ja-JP" altLang="en-US" sz="1050" dirty="0"/>
                        <a:t>成果目標・達成指標</a:t>
                      </a:r>
                    </a:p>
                  </a:txBody>
                  <a:tcPr/>
                </a:tc>
                <a:tc>
                  <a:txBody>
                    <a:bodyPr/>
                    <a:lstStyle/>
                    <a:p>
                      <a:pPr algn="ctr"/>
                      <a:r>
                        <a:rPr kumimoji="1" lang="ja-JP" altLang="en-US" sz="1050" dirty="0"/>
                        <a:t>計画</a:t>
                      </a:r>
                    </a:p>
                  </a:txBody>
                  <a:tcPr/>
                </a:tc>
                <a:tc>
                  <a:txBody>
                    <a:bodyPr/>
                    <a:lstStyle/>
                    <a:p>
                      <a:pPr algn="ctr"/>
                      <a:r>
                        <a:rPr kumimoji="1" lang="ja-JP" altLang="en-US" sz="1050" dirty="0"/>
                        <a:t>実績（Ｒ</a:t>
                      </a:r>
                      <a:r>
                        <a:rPr kumimoji="1" lang="en-US" altLang="ja-JP" sz="1050" dirty="0"/>
                        <a:t>3.3</a:t>
                      </a:r>
                      <a:r>
                        <a:rPr kumimoji="1" lang="ja-JP" altLang="en-US" sz="1050" dirty="0"/>
                        <a:t>末時点）</a:t>
                      </a:r>
                    </a:p>
                  </a:txBody>
                  <a:tcPr/>
                </a:tc>
                <a:extLst>
                  <a:ext uri="{0D108BD9-81ED-4DB2-BD59-A6C34878D82A}">
                    <a16:rowId xmlns:a16="http://schemas.microsoft.com/office/drawing/2014/main" val="1470197057"/>
                  </a:ext>
                </a:extLst>
              </a:tr>
              <a:tr h="201285">
                <a:tc>
                  <a:txBody>
                    <a:bodyPr/>
                    <a:lstStyle/>
                    <a:p>
                      <a:r>
                        <a:rPr lang="en-US" altLang="ja-JP" sz="1050" b="1" dirty="0"/>
                        <a:t>10</a:t>
                      </a:r>
                      <a:r>
                        <a:rPr lang="ja-JP" altLang="en-US" sz="1050" b="1" dirty="0"/>
                        <a:t>年後</a:t>
                      </a:r>
                      <a:r>
                        <a:rPr lang="en-US" altLang="ja-JP" sz="1050" b="1" dirty="0"/>
                        <a:t>(R8)</a:t>
                      </a:r>
                      <a:r>
                        <a:rPr lang="ja-JP" altLang="en-US" sz="1050" b="1" dirty="0"/>
                        <a:t>の姿　農業経営体の販売額の増加</a:t>
                      </a:r>
                      <a:endParaRPr kumimoji="1" lang="ja-JP" altLang="en-US" sz="1050" b="1" dirty="0"/>
                    </a:p>
                  </a:txBody>
                  <a:tcPr/>
                </a:tc>
                <a:tc>
                  <a:txBody>
                    <a:bodyPr/>
                    <a:lstStyle/>
                    <a:p>
                      <a:r>
                        <a:rPr kumimoji="1" lang="en-US" altLang="ja-JP" sz="1050" b="1" dirty="0"/>
                        <a:t>240</a:t>
                      </a:r>
                      <a:r>
                        <a:rPr kumimoji="1" lang="ja-JP" altLang="en-US" sz="1050" b="1" dirty="0"/>
                        <a:t>億円（</a:t>
                      </a:r>
                      <a:r>
                        <a:rPr kumimoji="1" lang="en-US" altLang="ja-JP" sz="1050" b="1" dirty="0"/>
                        <a:t>200</a:t>
                      </a:r>
                      <a:r>
                        <a:rPr kumimoji="1" lang="ja-JP" altLang="en-US" sz="1050" b="1" dirty="0"/>
                        <a:t>→</a:t>
                      </a:r>
                      <a:r>
                        <a:rPr kumimoji="1" lang="en-US" altLang="ja-JP" sz="1050" b="1" dirty="0"/>
                        <a:t>240</a:t>
                      </a:r>
                      <a:r>
                        <a:rPr kumimoji="1" lang="ja-JP" altLang="en-US" sz="1050" b="1" dirty="0"/>
                        <a:t>億円　年</a:t>
                      </a:r>
                      <a:r>
                        <a:rPr kumimoji="1" lang="en-US" altLang="ja-JP" sz="1050" b="1" dirty="0"/>
                        <a:t>2%</a:t>
                      </a:r>
                      <a:r>
                        <a:rPr kumimoji="1" lang="ja-JP" altLang="en-US" sz="1050" b="1" dirty="0"/>
                        <a:t>増）</a:t>
                      </a:r>
                    </a:p>
                  </a:txBody>
                  <a:tcPr/>
                </a:tc>
                <a:tc>
                  <a:txBody>
                    <a:bodyPr/>
                    <a:lstStyle/>
                    <a:p>
                      <a:r>
                        <a:rPr kumimoji="1" lang="en-US" altLang="ja-JP" sz="1050" b="1" dirty="0"/>
                        <a:t>189</a:t>
                      </a:r>
                      <a:r>
                        <a:rPr kumimoji="1" lang="ja-JP" altLang="en-US" sz="1050" b="1" dirty="0"/>
                        <a:t>億円</a:t>
                      </a:r>
                    </a:p>
                  </a:txBody>
                  <a:tcPr/>
                </a:tc>
                <a:extLst>
                  <a:ext uri="{0D108BD9-81ED-4DB2-BD59-A6C34878D82A}">
                    <a16:rowId xmlns:a16="http://schemas.microsoft.com/office/drawing/2014/main" val="740500317"/>
                  </a:ext>
                </a:extLst>
              </a:tr>
              <a:tr h="201285">
                <a:tc>
                  <a:txBody>
                    <a:bodyPr/>
                    <a:lstStyle/>
                    <a:p>
                      <a:r>
                        <a:rPr kumimoji="1" lang="en-US" altLang="ja-JP" sz="1000" dirty="0"/>
                        <a:t>5</a:t>
                      </a:r>
                      <a:r>
                        <a:rPr kumimoji="1" lang="ja-JP" altLang="en-US" sz="1000" dirty="0"/>
                        <a:t>年後</a:t>
                      </a:r>
                      <a:r>
                        <a:rPr kumimoji="1" lang="en-US" altLang="ja-JP" sz="1000" dirty="0"/>
                        <a:t>(R3)</a:t>
                      </a:r>
                      <a:r>
                        <a:rPr kumimoji="1" lang="ja-JP" altLang="en-US" sz="1000" dirty="0"/>
                        <a:t>の目標　①経営改善意欲の高い農業者の平均販売額の増加</a:t>
                      </a:r>
                    </a:p>
                  </a:txBody>
                  <a:tcPr/>
                </a:tc>
                <a:tc>
                  <a:txBody>
                    <a:bodyPr/>
                    <a:lstStyle/>
                    <a:p>
                      <a:r>
                        <a:rPr kumimoji="1" lang="en-US" altLang="ja-JP" sz="1000" dirty="0"/>
                        <a:t>30%</a:t>
                      </a:r>
                      <a:r>
                        <a:rPr kumimoji="1" lang="ja-JP" altLang="en-US" sz="1000" dirty="0"/>
                        <a:t>増（</a:t>
                      </a:r>
                      <a:r>
                        <a:rPr kumimoji="1" lang="en-US" altLang="ja-JP" sz="1000" dirty="0"/>
                        <a:t>300</a:t>
                      </a:r>
                      <a:r>
                        <a:rPr kumimoji="1" lang="ja-JP" altLang="en-US" sz="1000" dirty="0"/>
                        <a:t>名）</a:t>
                      </a:r>
                    </a:p>
                  </a:txBody>
                  <a:tcPr/>
                </a:tc>
                <a:tc>
                  <a:txBody>
                    <a:bodyPr/>
                    <a:lstStyle/>
                    <a:p>
                      <a:r>
                        <a:rPr kumimoji="1" lang="en-US" altLang="ja-JP" sz="1000" dirty="0"/>
                        <a:t>15%</a:t>
                      </a:r>
                      <a:r>
                        <a:rPr kumimoji="1" lang="ja-JP" altLang="en-US" sz="1000" dirty="0"/>
                        <a:t>増（</a:t>
                      </a:r>
                      <a:r>
                        <a:rPr kumimoji="1" lang="en-US" altLang="ja-JP" sz="1000" dirty="0"/>
                        <a:t>182</a:t>
                      </a:r>
                      <a:r>
                        <a:rPr kumimoji="1" lang="ja-JP" altLang="en-US" sz="1000" dirty="0"/>
                        <a:t>名）</a:t>
                      </a:r>
                    </a:p>
                  </a:txBody>
                  <a:tcPr/>
                </a:tc>
                <a:extLst>
                  <a:ext uri="{0D108BD9-81ED-4DB2-BD59-A6C34878D82A}">
                    <a16:rowId xmlns:a16="http://schemas.microsoft.com/office/drawing/2014/main" val="2817039797"/>
                  </a:ext>
                </a:extLst>
              </a:tr>
              <a:tr h="201285">
                <a:tc>
                  <a:txBody>
                    <a:bodyPr/>
                    <a:lstStyle/>
                    <a:p>
                      <a:r>
                        <a:rPr kumimoji="1" lang="ja-JP" altLang="en-US" sz="1000" dirty="0"/>
                        <a:t>　　　　　　　　</a:t>
                      </a:r>
                      <a:r>
                        <a:rPr lang="ja-JP" altLang="en-US" sz="1000" dirty="0"/>
                        <a:t>②新規就農者・準農家・企業の確保</a:t>
                      </a:r>
                      <a:endParaRPr kumimoji="1" lang="ja-JP" altLang="en-US" sz="1000" dirty="0"/>
                    </a:p>
                  </a:txBody>
                  <a:tcPr/>
                </a:tc>
                <a:tc>
                  <a:txBody>
                    <a:bodyPr/>
                    <a:lstStyle/>
                    <a:p>
                      <a:r>
                        <a:rPr kumimoji="1" lang="ja-JP" altLang="en-US" sz="1000" dirty="0"/>
                        <a:t>各</a:t>
                      </a:r>
                      <a:r>
                        <a:rPr kumimoji="1" lang="en-US" altLang="ja-JP" sz="1000" dirty="0"/>
                        <a:t>80</a:t>
                      </a:r>
                      <a:r>
                        <a:rPr kumimoji="1" lang="ja-JP" altLang="en-US" sz="1000" dirty="0"/>
                        <a:t>人・</a:t>
                      </a:r>
                      <a:r>
                        <a:rPr kumimoji="1" lang="en-US" altLang="ja-JP" sz="1000" dirty="0"/>
                        <a:t>90</a:t>
                      </a:r>
                      <a:r>
                        <a:rPr kumimoji="1" lang="ja-JP" altLang="en-US" sz="1000" dirty="0"/>
                        <a:t>人・</a:t>
                      </a:r>
                      <a:r>
                        <a:rPr kumimoji="1" lang="en-US" altLang="ja-JP" sz="1000" dirty="0"/>
                        <a:t>30</a:t>
                      </a:r>
                      <a:r>
                        <a:rPr kumimoji="1" lang="ja-JP" altLang="en-US" sz="1000" dirty="0"/>
                        <a:t>事業者</a:t>
                      </a:r>
                    </a:p>
                  </a:txBody>
                  <a:tcPr/>
                </a:tc>
                <a:tc>
                  <a:txBody>
                    <a:bodyPr/>
                    <a:lstStyle/>
                    <a:p>
                      <a:r>
                        <a:rPr kumimoji="1" lang="ja-JP" altLang="en-US" sz="1000" dirty="0"/>
                        <a:t>各</a:t>
                      </a:r>
                      <a:r>
                        <a:rPr kumimoji="1" lang="en-US" altLang="ja-JP" sz="1000" dirty="0"/>
                        <a:t>113</a:t>
                      </a:r>
                      <a:r>
                        <a:rPr kumimoji="1" lang="ja-JP" altLang="en-US" sz="1000" dirty="0"/>
                        <a:t>人・</a:t>
                      </a:r>
                      <a:r>
                        <a:rPr kumimoji="1" lang="en-US" altLang="ja-JP" sz="1000" dirty="0"/>
                        <a:t>74</a:t>
                      </a:r>
                      <a:r>
                        <a:rPr kumimoji="1" lang="ja-JP" altLang="en-US" sz="1000" dirty="0"/>
                        <a:t>人・</a:t>
                      </a:r>
                      <a:r>
                        <a:rPr kumimoji="1" lang="en-US" altLang="ja-JP" sz="1000" dirty="0"/>
                        <a:t>32</a:t>
                      </a:r>
                      <a:r>
                        <a:rPr kumimoji="1" lang="ja-JP" altLang="en-US" sz="1000" dirty="0"/>
                        <a:t>事業者</a:t>
                      </a:r>
                    </a:p>
                  </a:txBody>
                  <a:tcPr/>
                </a:tc>
                <a:extLst>
                  <a:ext uri="{0D108BD9-81ED-4DB2-BD59-A6C34878D82A}">
                    <a16:rowId xmlns:a16="http://schemas.microsoft.com/office/drawing/2014/main" val="2783025440"/>
                  </a:ext>
                </a:extLst>
              </a:tr>
              <a:tr h="201285">
                <a:tc>
                  <a:txBody>
                    <a:bodyPr/>
                    <a:lstStyle/>
                    <a:p>
                      <a:r>
                        <a:rPr kumimoji="1" lang="ja-JP" altLang="en-US" sz="1000" dirty="0"/>
                        <a:t>　　　　　　　　</a:t>
                      </a:r>
                      <a:r>
                        <a:rPr lang="ja-JP" altLang="en-US" sz="1000" dirty="0"/>
                        <a:t>③革新的な新技術の現地実証</a:t>
                      </a:r>
                      <a:endParaRPr lang="en-US" altLang="ja-JP" sz="1000" dirty="0"/>
                    </a:p>
                    <a:p>
                      <a:r>
                        <a:rPr kumimoji="1" lang="ja-JP" altLang="en-US" sz="1000" dirty="0"/>
                        <a:t>　　　　　　　　　高収益な作物の導入による高収益型農業を実現するための農地の確保</a:t>
                      </a:r>
                    </a:p>
                  </a:txBody>
                  <a:tcPr/>
                </a:tc>
                <a:tc>
                  <a:txBody>
                    <a:bodyPr/>
                    <a:lstStyle/>
                    <a:p>
                      <a:r>
                        <a:rPr kumimoji="1" lang="ja-JP" altLang="en-US" sz="1000" dirty="0"/>
                        <a:t>５技術以上</a:t>
                      </a:r>
                      <a:endParaRPr kumimoji="1" lang="en-US" altLang="ja-JP" sz="1000" dirty="0"/>
                    </a:p>
                    <a:p>
                      <a:r>
                        <a:rPr kumimoji="1" lang="en-US" altLang="ja-JP" sz="1000" dirty="0"/>
                        <a:t>80ha</a:t>
                      </a:r>
                    </a:p>
                  </a:txBody>
                  <a:tcPr/>
                </a:tc>
                <a:tc>
                  <a:txBody>
                    <a:bodyPr/>
                    <a:lstStyle/>
                    <a:p>
                      <a:r>
                        <a:rPr kumimoji="1" lang="en-US" altLang="ja-JP" sz="1000" dirty="0"/>
                        <a:t>4</a:t>
                      </a:r>
                      <a:r>
                        <a:rPr kumimoji="1" lang="ja-JP" altLang="en-US" sz="1000" dirty="0"/>
                        <a:t>技術</a:t>
                      </a:r>
                      <a:endParaRPr kumimoji="1" lang="en-US" altLang="ja-JP" sz="1000" dirty="0"/>
                    </a:p>
                    <a:p>
                      <a:r>
                        <a:rPr kumimoji="1" lang="en-US" altLang="ja-JP" sz="1000" dirty="0"/>
                        <a:t>76.5ha</a:t>
                      </a:r>
                      <a:endParaRPr kumimoji="1" lang="ja-JP" altLang="en-US" sz="1000" dirty="0"/>
                    </a:p>
                  </a:txBody>
                  <a:tcPr/>
                </a:tc>
                <a:extLst>
                  <a:ext uri="{0D108BD9-81ED-4DB2-BD59-A6C34878D82A}">
                    <a16:rowId xmlns:a16="http://schemas.microsoft.com/office/drawing/2014/main" val="1212821062"/>
                  </a:ext>
                </a:extLst>
              </a:tr>
              <a:tr h="201285">
                <a:tc>
                  <a:txBody>
                    <a:bodyPr/>
                    <a:lstStyle/>
                    <a:p>
                      <a:r>
                        <a:rPr kumimoji="1" lang="ja-JP" altLang="en-US" sz="1000" dirty="0"/>
                        <a:t>　　　　　　　　④主力野菜の供給量の増加</a:t>
                      </a:r>
                      <a:endParaRPr kumimoji="1" lang="en-US" altLang="ja-JP" sz="1000" dirty="0"/>
                    </a:p>
                    <a:p>
                      <a:r>
                        <a:rPr kumimoji="1" lang="ja-JP" altLang="en-US" sz="1000" dirty="0"/>
                        <a:t>　　　　　　　　　安全安心な農産物（エコ農産物）の栽培面積の増加</a:t>
                      </a:r>
                      <a:endParaRPr kumimoji="1" lang="en-US" altLang="ja-JP" sz="1000" dirty="0"/>
                    </a:p>
                    <a:p>
                      <a:r>
                        <a:rPr kumimoji="1" lang="ja-JP" altLang="en-US" sz="1000" dirty="0"/>
                        <a:t>　　　　　　　　　大阪産</a:t>
                      </a:r>
                      <a:r>
                        <a:rPr kumimoji="1" lang="en-US" altLang="ja-JP" sz="1000" dirty="0"/>
                        <a:t>(</a:t>
                      </a:r>
                      <a:r>
                        <a:rPr kumimoji="1" lang="ja-JP" altLang="en-US" sz="1000" dirty="0"/>
                        <a:t>もん</a:t>
                      </a:r>
                      <a:r>
                        <a:rPr kumimoji="1" lang="en-US" altLang="ja-JP" sz="1000" dirty="0"/>
                        <a:t>)</a:t>
                      </a:r>
                      <a:r>
                        <a:rPr kumimoji="1" lang="ja-JP" altLang="en-US" sz="1000" dirty="0"/>
                        <a:t>の供給を支える水利施設の健全化</a:t>
                      </a:r>
                      <a:endParaRPr kumimoji="1" lang="ja-JP" altLang="en-US" sz="1000" dirty="0">
                        <a:solidFill>
                          <a:schemeClr val="tx1"/>
                        </a:solidFill>
                      </a:endParaRPr>
                    </a:p>
                  </a:txBody>
                  <a:tcPr/>
                </a:tc>
                <a:tc>
                  <a:txBody>
                    <a:bodyPr/>
                    <a:lstStyle/>
                    <a:p>
                      <a:r>
                        <a:rPr kumimoji="1" lang="en-US" altLang="ja-JP" sz="1000" dirty="0"/>
                        <a:t>412t</a:t>
                      </a:r>
                      <a:r>
                        <a:rPr kumimoji="1" lang="ja-JP" altLang="en-US" sz="1000" dirty="0"/>
                        <a:t>増（</a:t>
                      </a:r>
                      <a:r>
                        <a:rPr kumimoji="1" lang="en-US" altLang="ja-JP" sz="1000" dirty="0"/>
                        <a:t>16,497t</a:t>
                      </a:r>
                      <a:r>
                        <a:rPr kumimoji="1" lang="ja-JP" altLang="en-US" sz="1000" dirty="0"/>
                        <a:t>→</a:t>
                      </a:r>
                      <a:r>
                        <a:rPr kumimoji="1" lang="en-US" altLang="ja-JP" sz="1000" dirty="0"/>
                        <a:t>16,909t</a:t>
                      </a:r>
                      <a:r>
                        <a:rPr kumimoji="1" lang="ja-JP" altLang="en-US" sz="1000" dirty="0"/>
                        <a:t>　年</a:t>
                      </a:r>
                      <a:r>
                        <a:rPr kumimoji="1" lang="en-US" altLang="ja-JP" sz="1000" dirty="0"/>
                        <a:t>0.5%</a:t>
                      </a:r>
                      <a:r>
                        <a:rPr kumimoji="1" lang="ja-JP" altLang="en-US" sz="1000" dirty="0"/>
                        <a:t>増）</a:t>
                      </a:r>
                      <a:endParaRPr kumimoji="1" lang="en-US" altLang="ja-JP" sz="1000" dirty="0"/>
                    </a:p>
                    <a:p>
                      <a:r>
                        <a:rPr kumimoji="1" lang="en-US" altLang="ja-JP" sz="1000" dirty="0"/>
                        <a:t>43ha</a:t>
                      </a:r>
                      <a:r>
                        <a:rPr kumimoji="1" lang="ja-JP" altLang="en-US" sz="1000" dirty="0"/>
                        <a:t>（</a:t>
                      </a:r>
                      <a:r>
                        <a:rPr kumimoji="1" lang="en-US" altLang="ja-JP" sz="1000" dirty="0"/>
                        <a:t>533</a:t>
                      </a:r>
                      <a:r>
                        <a:rPr kumimoji="1" lang="ja-JP" altLang="en-US" sz="1000" dirty="0"/>
                        <a:t>→</a:t>
                      </a:r>
                      <a:r>
                        <a:rPr kumimoji="1" lang="en-US" altLang="ja-JP" sz="1000" dirty="0"/>
                        <a:t>576ha</a:t>
                      </a:r>
                      <a:r>
                        <a:rPr kumimoji="1" lang="ja-JP" altLang="en-US" sz="1000" dirty="0"/>
                        <a:t>）</a:t>
                      </a:r>
                      <a:endParaRPr kumimoji="1" lang="en-US" altLang="ja-JP" sz="1000" dirty="0"/>
                    </a:p>
                    <a:p>
                      <a:r>
                        <a:rPr kumimoji="1" lang="ja-JP" altLang="en-US" sz="1000" dirty="0"/>
                        <a:t>受益農地面積</a:t>
                      </a:r>
                      <a:r>
                        <a:rPr kumimoji="1" lang="en-US" altLang="ja-JP" sz="1000" dirty="0"/>
                        <a:t>1,150ha</a:t>
                      </a:r>
                      <a:endParaRPr kumimoji="1" lang="en-US" altLang="ja-JP" sz="1000" dirty="0">
                        <a:solidFill>
                          <a:schemeClr val="tx1"/>
                        </a:solidFill>
                      </a:endParaRPr>
                    </a:p>
                  </a:txBody>
                  <a:tcPr/>
                </a:tc>
                <a:tc>
                  <a:txBody>
                    <a:bodyPr/>
                    <a:lstStyle/>
                    <a:p>
                      <a:r>
                        <a:rPr kumimoji="1" lang="en-US" altLang="ja-JP" sz="1000" dirty="0"/>
                        <a:t>2,258t</a:t>
                      </a:r>
                      <a:r>
                        <a:rPr kumimoji="1" lang="ja-JP" altLang="en-US" sz="1000" dirty="0"/>
                        <a:t>減（</a:t>
                      </a:r>
                      <a:r>
                        <a:rPr kumimoji="1" lang="en-US" altLang="ja-JP" sz="1000" dirty="0"/>
                        <a:t>14,239t</a:t>
                      </a:r>
                      <a:r>
                        <a:rPr kumimoji="1" lang="ja-JP" altLang="en-US" sz="1000" dirty="0"/>
                        <a:t>）</a:t>
                      </a:r>
                      <a:endParaRPr kumimoji="1" lang="en-US" altLang="ja-JP" sz="1000" dirty="0"/>
                    </a:p>
                    <a:p>
                      <a:r>
                        <a:rPr kumimoji="1" lang="en-US" altLang="ja-JP" sz="1000" dirty="0"/>
                        <a:t>517ha</a:t>
                      </a:r>
                    </a:p>
                    <a:p>
                      <a:r>
                        <a:rPr kumimoji="1" lang="en-US" altLang="ja-JP" sz="1000" dirty="0"/>
                        <a:t>597.9ha</a:t>
                      </a:r>
                      <a:endParaRPr kumimoji="1" lang="ja-JP" altLang="en-US" sz="1000" dirty="0"/>
                    </a:p>
                  </a:txBody>
                  <a:tcPr/>
                </a:tc>
                <a:extLst>
                  <a:ext uri="{0D108BD9-81ED-4DB2-BD59-A6C34878D82A}">
                    <a16:rowId xmlns:a16="http://schemas.microsoft.com/office/drawing/2014/main" val="4185191468"/>
                  </a:ext>
                </a:extLst>
              </a:tr>
              <a:tr h="201285">
                <a:tc>
                  <a:txBody>
                    <a:bodyPr/>
                    <a:lstStyle/>
                    <a:p>
                      <a:r>
                        <a:rPr kumimoji="1" lang="ja-JP" altLang="en-US" sz="1000" dirty="0"/>
                        <a:t>　　　　　　　　⑤戦略品目</a:t>
                      </a:r>
                      <a:r>
                        <a:rPr kumimoji="1" lang="en-US" altLang="ja-JP" sz="1000" dirty="0"/>
                        <a:t>(</a:t>
                      </a:r>
                      <a:r>
                        <a:rPr kumimoji="1" lang="ja-JP" altLang="en-US" sz="1000" dirty="0"/>
                        <a:t>泉州水なす</a:t>
                      </a:r>
                      <a:r>
                        <a:rPr kumimoji="1" lang="en-US" altLang="ja-JP" sz="1000" dirty="0"/>
                        <a:t>)</a:t>
                      </a:r>
                      <a:r>
                        <a:rPr kumimoji="1" lang="ja-JP" altLang="en-US" sz="1000" dirty="0"/>
                        <a:t>の首都圏向け出荷量の増加</a:t>
                      </a:r>
                      <a:endParaRPr kumimoji="1" lang="en-US" altLang="ja-JP" sz="1000" dirty="0"/>
                    </a:p>
                    <a:p>
                      <a:r>
                        <a:rPr kumimoji="1" lang="ja-JP" altLang="en-US" sz="1000" dirty="0"/>
                        <a:t>　　　　　　　　　６次産業化等に関する市町村戦略数</a:t>
                      </a:r>
                    </a:p>
                  </a:txBody>
                  <a:tcPr/>
                </a:tc>
                <a:tc>
                  <a:txBody>
                    <a:bodyPr/>
                    <a:lstStyle/>
                    <a:p>
                      <a:r>
                        <a:rPr kumimoji="1" lang="en-US" altLang="ja-JP" sz="1000" dirty="0"/>
                        <a:t>20t</a:t>
                      </a:r>
                      <a:r>
                        <a:rPr kumimoji="1" lang="ja-JP" altLang="en-US" sz="1000" dirty="0"/>
                        <a:t>増（</a:t>
                      </a:r>
                      <a:r>
                        <a:rPr kumimoji="1" lang="en-US" altLang="ja-JP" sz="1000" dirty="0"/>
                        <a:t>173</a:t>
                      </a:r>
                      <a:r>
                        <a:rPr kumimoji="1" lang="ja-JP" altLang="en-US" sz="1000" dirty="0"/>
                        <a:t>→</a:t>
                      </a:r>
                      <a:r>
                        <a:rPr kumimoji="1" lang="en-US" altLang="ja-JP" sz="1000" dirty="0"/>
                        <a:t>193t</a:t>
                      </a:r>
                      <a:r>
                        <a:rPr kumimoji="1" lang="ja-JP" altLang="en-US" sz="1000" dirty="0"/>
                        <a:t>）</a:t>
                      </a:r>
                      <a:endParaRPr kumimoji="1" lang="en-US" altLang="ja-JP" sz="1000" dirty="0"/>
                    </a:p>
                    <a:p>
                      <a:r>
                        <a:rPr kumimoji="1" lang="en-US" altLang="ja-JP" sz="1000" dirty="0"/>
                        <a:t>10</a:t>
                      </a:r>
                      <a:r>
                        <a:rPr kumimoji="1" lang="ja-JP" altLang="en-US" sz="1000" dirty="0"/>
                        <a:t>件（</a:t>
                      </a:r>
                      <a:r>
                        <a:rPr kumimoji="1" lang="en-US" altLang="ja-JP" sz="1000" dirty="0"/>
                        <a:t>6</a:t>
                      </a:r>
                      <a:r>
                        <a:rPr kumimoji="1" lang="ja-JP" altLang="en-US" sz="1000" dirty="0"/>
                        <a:t>→</a:t>
                      </a:r>
                      <a:r>
                        <a:rPr kumimoji="1" lang="en-US" altLang="ja-JP" sz="1000" dirty="0"/>
                        <a:t>10</a:t>
                      </a:r>
                      <a:r>
                        <a:rPr kumimoji="1" lang="ja-JP" altLang="en-US" sz="1000" dirty="0"/>
                        <a:t>件）</a:t>
                      </a:r>
                      <a:endParaRPr kumimoji="1" lang="en-US" altLang="ja-JP" sz="1000" dirty="0"/>
                    </a:p>
                  </a:txBody>
                  <a:tcPr/>
                </a:tc>
                <a:tc>
                  <a:txBody>
                    <a:bodyPr/>
                    <a:lstStyle/>
                    <a:p>
                      <a:r>
                        <a:rPr kumimoji="1" lang="en-US" altLang="ja-JP" sz="1000" dirty="0"/>
                        <a:t>125.3t</a:t>
                      </a:r>
                      <a:r>
                        <a:rPr kumimoji="1" lang="ja-JP" altLang="en-US" sz="1000" dirty="0"/>
                        <a:t>増（</a:t>
                      </a:r>
                      <a:r>
                        <a:rPr kumimoji="1" lang="en-US" altLang="ja-JP" sz="1000" dirty="0"/>
                        <a:t>298.3t</a:t>
                      </a:r>
                      <a:r>
                        <a:rPr kumimoji="1" lang="ja-JP" altLang="en-US" sz="1000" dirty="0"/>
                        <a:t>）</a:t>
                      </a:r>
                      <a:endParaRPr kumimoji="1" lang="en-US" altLang="ja-JP" sz="1000" dirty="0"/>
                    </a:p>
                    <a:p>
                      <a:r>
                        <a:rPr kumimoji="1" lang="en-US" altLang="ja-JP" sz="1000" dirty="0"/>
                        <a:t>14</a:t>
                      </a:r>
                      <a:r>
                        <a:rPr kumimoji="1" lang="ja-JP" altLang="en-US" sz="1000" dirty="0"/>
                        <a:t>件</a:t>
                      </a:r>
                    </a:p>
                  </a:txBody>
                  <a:tcPr/>
                </a:tc>
                <a:extLst>
                  <a:ext uri="{0D108BD9-81ED-4DB2-BD59-A6C34878D82A}">
                    <a16:rowId xmlns:a16="http://schemas.microsoft.com/office/drawing/2014/main" val="3056808734"/>
                  </a:ext>
                </a:extLst>
              </a:tr>
            </a:tbl>
          </a:graphicData>
        </a:graphic>
      </p:graphicFrame>
      <p:sp>
        <p:nvSpPr>
          <p:cNvPr id="11" name="角丸四角形 15">
            <a:extLst>
              <a:ext uri="{FF2B5EF4-FFF2-40B4-BE49-F238E27FC236}">
                <a16:creationId xmlns:a16="http://schemas.microsoft.com/office/drawing/2014/main" id="{3CB37E20-E8F3-4390-9B40-BBDC3075ED12}"/>
              </a:ext>
            </a:extLst>
          </p:cNvPr>
          <p:cNvSpPr/>
          <p:nvPr/>
        </p:nvSpPr>
        <p:spPr>
          <a:xfrm>
            <a:off x="114300" y="861635"/>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成果</a:t>
            </a:r>
          </a:p>
        </p:txBody>
      </p:sp>
      <p:sp>
        <p:nvSpPr>
          <p:cNvPr id="9" name="角丸四角形 15">
            <a:extLst>
              <a:ext uri="{FF2B5EF4-FFF2-40B4-BE49-F238E27FC236}">
                <a16:creationId xmlns:a16="http://schemas.microsoft.com/office/drawing/2014/main" id="{3CB37E20-E8F3-4390-9B40-BBDC3075ED12}"/>
              </a:ext>
            </a:extLst>
          </p:cNvPr>
          <p:cNvSpPr/>
          <p:nvPr/>
        </p:nvSpPr>
        <p:spPr>
          <a:xfrm>
            <a:off x="90583" y="3588892"/>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課題</a:t>
            </a:r>
          </a:p>
        </p:txBody>
      </p:sp>
      <p:graphicFrame>
        <p:nvGraphicFramePr>
          <p:cNvPr id="10" name="表 9"/>
          <p:cNvGraphicFramePr>
            <a:graphicFrameLocks noGrp="1"/>
          </p:cNvGraphicFramePr>
          <p:nvPr>
            <p:extLst>
              <p:ext uri="{D42A27DB-BD31-4B8C-83A1-F6EECF244321}">
                <p14:modId xmlns:p14="http://schemas.microsoft.com/office/powerpoint/2010/main" val="1575176557"/>
              </p:ext>
            </p:extLst>
          </p:nvPr>
        </p:nvGraphicFramePr>
        <p:xfrm>
          <a:off x="200602" y="3944671"/>
          <a:ext cx="9407373" cy="2817940"/>
        </p:xfrm>
        <a:graphic>
          <a:graphicData uri="http://schemas.openxmlformats.org/drawingml/2006/table">
            <a:tbl>
              <a:tblPr firstRow="1" bandRow="1">
                <a:tableStyleId>{5C22544A-7EE6-4342-B048-85BDC9FD1C3A}</a:tableStyleId>
              </a:tblPr>
              <a:tblGrid>
                <a:gridCol w="3067051">
                  <a:extLst>
                    <a:ext uri="{9D8B030D-6E8A-4147-A177-3AD203B41FA5}">
                      <a16:colId xmlns:a16="http://schemas.microsoft.com/office/drawing/2014/main" val="1722237578"/>
                    </a:ext>
                  </a:extLst>
                </a:gridCol>
                <a:gridCol w="3614738">
                  <a:extLst>
                    <a:ext uri="{9D8B030D-6E8A-4147-A177-3AD203B41FA5}">
                      <a16:colId xmlns:a16="http://schemas.microsoft.com/office/drawing/2014/main" val="4045501974"/>
                    </a:ext>
                  </a:extLst>
                </a:gridCol>
                <a:gridCol w="2725584">
                  <a:extLst>
                    <a:ext uri="{9D8B030D-6E8A-4147-A177-3AD203B41FA5}">
                      <a16:colId xmlns:a16="http://schemas.microsoft.com/office/drawing/2014/main" val="2965158840"/>
                    </a:ext>
                  </a:extLst>
                </a:gridCol>
              </a:tblGrid>
              <a:tr h="23994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これまで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78468806"/>
                  </a:ext>
                </a:extLst>
              </a:tr>
              <a:tr h="2564421">
                <a:tc>
                  <a:txBody>
                    <a:bodyPr/>
                    <a:lstStyle/>
                    <a:p>
                      <a:pPr>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主に個別農業者の育成による農業販売額の増加をめざし、経営改善を志向する農家の経営強化や新規参入の確保に取り組んできました。</a:t>
                      </a:r>
                      <a:endParaRPr kumimoji="1" lang="en-US" altLang="ja-JP" sz="100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●農業者数と農業販売額はともに減少</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dirty="0">
                          <a:solidFill>
                            <a:schemeClr val="tx1"/>
                          </a:solidFill>
                          <a:latin typeface="Meiryo UI" panose="020B0604030504040204" pitchFamily="50" charset="-128"/>
                          <a:ea typeface="Meiryo UI" panose="020B0604030504040204" pitchFamily="50" charset="-128"/>
                        </a:rPr>
                        <a:t>・府全体の農業経営体販売額は５％減少しました。</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0" u="none" dirty="0">
                          <a:solidFill>
                            <a:schemeClr val="tx1"/>
                          </a:solidFill>
                          <a:latin typeface="Meiryo UI" panose="020B0604030504040204" pitchFamily="50" charset="-128"/>
                          <a:ea typeface="Meiryo UI" panose="020B0604030504040204" pitchFamily="50" charset="-128"/>
                        </a:rPr>
                        <a:t>・販売額が</a:t>
                      </a:r>
                      <a:r>
                        <a:rPr kumimoji="1" lang="en-US" altLang="ja-JP" sz="1000" b="0" u="none" dirty="0">
                          <a:solidFill>
                            <a:schemeClr val="tx1"/>
                          </a:solidFill>
                          <a:latin typeface="Meiryo UI" panose="020B0604030504040204" pitchFamily="50" charset="-128"/>
                          <a:ea typeface="Meiryo UI" panose="020B0604030504040204" pitchFamily="50" charset="-128"/>
                        </a:rPr>
                        <a:t>500</a:t>
                      </a:r>
                      <a:r>
                        <a:rPr kumimoji="1" lang="ja-JP" altLang="en-US" sz="1000" b="0" u="none" dirty="0">
                          <a:solidFill>
                            <a:schemeClr val="tx1"/>
                          </a:solidFill>
                          <a:latin typeface="Meiryo UI" panose="020B0604030504040204" pitchFamily="50" charset="-128"/>
                          <a:ea typeface="Meiryo UI" panose="020B0604030504040204" pitchFamily="50" charset="-128"/>
                        </a:rPr>
                        <a:t>～</a:t>
                      </a:r>
                      <a:r>
                        <a:rPr kumimoji="1" lang="en-US" altLang="ja-JP" sz="1000" b="0" u="none" dirty="0">
                          <a:solidFill>
                            <a:schemeClr val="tx1"/>
                          </a:solidFill>
                          <a:latin typeface="Meiryo UI" panose="020B0604030504040204" pitchFamily="50" charset="-128"/>
                          <a:ea typeface="Meiryo UI" panose="020B0604030504040204" pitchFamily="50" charset="-128"/>
                        </a:rPr>
                        <a:t>3,000</a:t>
                      </a:r>
                      <a:r>
                        <a:rPr kumimoji="1" lang="ja-JP" altLang="en-US" sz="1000" b="0" u="none" dirty="0">
                          <a:solidFill>
                            <a:schemeClr val="tx1"/>
                          </a:solidFill>
                          <a:latin typeface="Meiryo UI" panose="020B0604030504040204" pitchFamily="50" charset="-128"/>
                          <a:ea typeface="Meiryo UI" panose="020B0604030504040204" pitchFamily="50" charset="-128"/>
                        </a:rPr>
                        <a:t>万の農業経営体の数が大幅に減少したことが、販売額を押し下げた要因です。（</a:t>
                      </a:r>
                      <a:r>
                        <a:rPr kumimoji="1" lang="en-US" altLang="ja-JP" sz="1000" b="0" u="none" dirty="0">
                          <a:solidFill>
                            <a:schemeClr val="tx1"/>
                          </a:solidFill>
                          <a:latin typeface="Meiryo UI" panose="020B0604030504040204" pitchFamily="50" charset="-128"/>
                          <a:ea typeface="Meiryo UI" panose="020B0604030504040204" pitchFamily="50" charset="-128"/>
                        </a:rPr>
                        <a:t>H27</a:t>
                      </a:r>
                      <a:r>
                        <a:rPr kumimoji="1" lang="ja-JP" altLang="en-US" sz="1000" b="0" u="none" dirty="0">
                          <a:solidFill>
                            <a:schemeClr val="tx1"/>
                          </a:solidFill>
                          <a:latin typeface="Meiryo UI" panose="020B0604030504040204" pitchFamily="50" charset="-128"/>
                          <a:ea typeface="Meiryo UI" panose="020B0604030504040204" pitchFamily="50" charset="-128"/>
                        </a:rPr>
                        <a:t>→</a:t>
                      </a:r>
                      <a:r>
                        <a:rPr kumimoji="1" lang="en-US" altLang="ja-JP" sz="1000" b="0" u="none" dirty="0">
                          <a:solidFill>
                            <a:schemeClr val="tx1"/>
                          </a:solidFill>
                          <a:latin typeface="Meiryo UI" panose="020B0604030504040204" pitchFamily="50" charset="-128"/>
                          <a:ea typeface="Meiryo UI" panose="020B0604030504040204" pitchFamily="50" charset="-128"/>
                        </a:rPr>
                        <a:t>R2</a:t>
                      </a:r>
                      <a:r>
                        <a:rPr kumimoji="1" lang="ja-JP" altLang="en-US" sz="1000" b="0" u="none" dirty="0">
                          <a:solidFill>
                            <a:schemeClr val="tx1"/>
                          </a:solidFill>
                          <a:latin typeface="Meiryo UI" panose="020B0604030504040204" pitchFamily="50" charset="-128"/>
                          <a:ea typeface="Meiryo UI" panose="020B0604030504040204" pitchFamily="50" charset="-128"/>
                        </a:rPr>
                        <a:t>　▲</a:t>
                      </a:r>
                      <a:r>
                        <a:rPr kumimoji="1" lang="en-US" altLang="ja-JP" sz="1000" b="0" u="none" dirty="0">
                          <a:solidFill>
                            <a:schemeClr val="tx1"/>
                          </a:solidFill>
                          <a:latin typeface="Meiryo UI" panose="020B0604030504040204" pitchFamily="50" charset="-128"/>
                          <a:ea typeface="Meiryo UI" panose="020B0604030504040204" pitchFamily="50" charset="-128"/>
                        </a:rPr>
                        <a:t>15</a:t>
                      </a:r>
                      <a:r>
                        <a:rPr kumimoji="1" lang="ja-JP" altLang="en-US" sz="1000" b="0" u="none" dirty="0">
                          <a:solidFill>
                            <a:schemeClr val="tx1"/>
                          </a:solidFill>
                          <a:latin typeface="Meiryo UI" panose="020B0604030504040204" pitchFamily="50" charset="-128"/>
                          <a:ea typeface="Meiryo UI" panose="020B0604030504040204" pitchFamily="50" charset="-128"/>
                        </a:rPr>
                        <a:t>％）</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dirty="0">
                          <a:solidFill>
                            <a:schemeClr val="tx1"/>
                          </a:solidFill>
                          <a:latin typeface="Meiryo UI" panose="020B0604030504040204" pitchFamily="50" charset="-128"/>
                          <a:ea typeface="Meiryo UI" panose="020B0604030504040204" pitchFamily="50" charset="-128"/>
                        </a:rPr>
                        <a:t>・新規参入数は目標以上ですが</a:t>
                      </a:r>
                      <a:r>
                        <a:rPr kumimoji="1" lang="ja-JP" altLang="en-US" sz="1000" b="0" u="none" dirty="0">
                          <a:solidFill>
                            <a:schemeClr val="tx1"/>
                          </a:solidFill>
                          <a:latin typeface="Meiryo UI" panose="020B0604030504040204" pitchFamily="50" charset="-128"/>
                          <a:ea typeface="Meiryo UI" panose="020B0604030504040204" pitchFamily="50" charset="-128"/>
                        </a:rPr>
                        <a:t>、販売金額は目標に届いていません。（新規就農者：販売額の二極化、企業：経営規模が小さい）。</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➡府全体の農業販売額を増加するためには、</a:t>
                      </a:r>
                      <a:r>
                        <a:rPr kumimoji="1" lang="ja-JP" altLang="en-US" sz="1000" b="1" u="none" dirty="0">
                          <a:solidFill>
                            <a:schemeClr val="tx1"/>
                          </a:solidFill>
                          <a:latin typeface="Meiryo UI" panose="020B0604030504040204" pitchFamily="50" charset="-128"/>
                          <a:ea typeface="Meiryo UI" panose="020B0604030504040204" pitchFamily="50" charset="-128"/>
                        </a:rPr>
                        <a:t>個別農業者の</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u="none" dirty="0">
                          <a:solidFill>
                            <a:schemeClr val="tx1"/>
                          </a:solidFill>
                          <a:latin typeface="Meiryo UI" panose="020B0604030504040204" pitchFamily="50" charset="-128"/>
                          <a:ea typeface="Meiryo UI" panose="020B0604030504040204" pitchFamily="50" charset="-128"/>
                        </a:rPr>
                        <a:t>　経営強化に加え、主要品目の産地を対象とした支援、</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u="none" dirty="0">
                          <a:solidFill>
                            <a:schemeClr val="tx1"/>
                          </a:solidFill>
                          <a:latin typeface="Meiryo UI" panose="020B0604030504040204" pitchFamily="50" charset="-128"/>
                          <a:ea typeface="Meiryo UI" panose="020B0604030504040204" pitchFamily="50" charset="-128"/>
                        </a:rPr>
                        <a:t>　更なる参入企業や新規就農者の確保、農業関連ビジネスの</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u="none" dirty="0">
                          <a:solidFill>
                            <a:schemeClr val="tx1"/>
                          </a:solidFill>
                          <a:latin typeface="Meiryo UI" panose="020B0604030504040204" pitchFamily="50" charset="-128"/>
                          <a:ea typeface="Meiryo UI" panose="020B0604030504040204" pitchFamily="50" charset="-128"/>
                        </a:rPr>
                        <a:t>　活性化が必要です。</a:t>
                      </a:r>
                      <a:endParaRPr kumimoji="1" lang="en-US" altLang="ja-JP" sz="1000" b="1"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266666"/>
                  </a:ext>
                </a:extLst>
              </a:tr>
            </a:tbl>
          </a:graphicData>
        </a:graphic>
      </p:graphicFrame>
      <p:sp>
        <p:nvSpPr>
          <p:cNvPr id="15" name="正方形/長方形 14"/>
          <p:cNvSpPr/>
          <p:nvPr/>
        </p:nvSpPr>
        <p:spPr>
          <a:xfrm>
            <a:off x="11239" y="523234"/>
            <a:ext cx="3925309" cy="307777"/>
          </a:xfrm>
          <a:prstGeom prst="rect">
            <a:avLst/>
          </a:prstGeom>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しごと</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「重要な産業」としての大阪農業の振興</a:t>
            </a:r>
          </a:p>
        </p:txBody>
      </p:sp>
      <p:pic>
        <p:nvPicPr>
          <p:cNvPr id="24" name="図 23"/>
          <p:cNvPicPr>
            <a:picLocks noChangeAspect="1"/>
          </p:cNvPicPr>
          <p:nvPr/>
        </p:nvPicPr>
        <p:blipFill>
          <a:blip r:embed="rId2"/>
          <a:stretch>
            <a:fillRect/>
          </a:stretch>
        </p:blipFill>
        <p:spPr>
          <a:xfrm>
            <a:off x="291297" y="4977318"/>
            <a:ext cx="2847079" cy="1780186"/>
          </a:xfrm>
          <a:prstGeom prst="rect">
            <a:avLst/>
          </a:prstGeom>
        </p:spPr>
      </p:pic>
      <p:pic>
        <p:nvPicPr>
          <p:cNvPr id="25" name="図 24"/>
          <p:cNvPicPr>
            <a:picLocks noChangeAspect="1"/>
          </p:cNvPicPr>
          <p:nvPr/>
        </p:nvPicPr>
        <p:blipFill>
          <a:blip r:embed="rId3"/>
          <a:stretch>
            <a:fillRect/>
          </a:stretch>
        </p:blipFill>
        <p:spPr>
          <a:xfrm>
            <a:off x="6641140" y="4245734"/>
            <a:ext cx="3371380" cy="2511770"/>
          </a:xfrm>
          <a:prstGeom prst="rect">
            <a:avLst/>
          </a:prstGeom>
        </p:spPr>
      </p:pic>
    </p:spTree>
    <p:extLst>
      <p:ext uri="{BB962C8B-B14F-4D97-AF65-F5344CB8AC3E}">
        <p14:creationId xmlns:p14="http://schemas.microsoft.com/office/powerpoint/2010/main" val="946634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515B958B-A357-42FC-A0C4-A1F039605B60}"/>
              </a:ext>
            </a:extLst>
          </p:cNvPr>
          <p:cNvSpPr/>
          <p:nvPr/>
        </p:nvSpPr>
        <p:spPr>
          <a:xfrm>
            <a:off x="-1" y="0"/>
            <a:ext cx="6100763"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５．前「おおさか農政アクションプラン」の成果と課題</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2" name="表 21"/>
          <p:cNvGraphicFramePr>
            <a:graphicFrameLocks noGrp="1"/>
          </p:cNvGraphicFramePr>
          <p:nvPr>
            <p:extLst>
              <p:ext uri="{D42A27DB-BD31-4B8C-83A1-F6EECF244321}">
                <p14:modId xmlns:p14="http://schemas.microsoft.com/office/powerpoint/2010/main" val="863330806"/>
              </p:ext>
            </p:extLst>
          </p:nvPr>
        </p:nvGraphicFramePr>
        <p:xfrm>
          <a:off x="57148" y="1237621"/>
          <a:ext cx="9812574" cy="1737360"/>
        </p:xfrm>
        <a:graphic>
          <a:graphicData uri="http://schemas.openxmlformats.org/drawingml/2006/table">
            <a:tbl>
              <a:tblPr firstRow="1" bandRow="1">
                <a:tableStyleId>{10A1B5D5-9B99-4C35-A422-299274C87663}</a:tableStyleId>
              </a:tblPr>
              <a:tblGrid>
                <a:gridCol w="5146066">
                  <a:extLst>
                    <a:ext uri="{9D8B030D-6E8A-4147-A177-3AD203B41FA5}">
                      <a16:colId xmlns:a16="http://schemas.microsoft.com/office/drawing/2014/main" val="955155497"/>
                    </a:ext>
                  </a:extLst>
                </a:gridCol>
                <a:gridCol w="2575696">
                  <a:extLst>
                    <a:ext uri="{9D8B030D-6E8A-4147-A177-3AD203B41FA5}">
                      <a16:colId xmlns:a16="http://schemas.microsoft.com/office/drawing/2014/main" val="1809293519"/>
                    </a:ext>
                  </a:extLst>
                </a:gridCol>
                <a:gridCol w="2090812">
                  <a:extLst>
                    <a:ext uri="{9D8B030D-6E8A-4147-A177-3AD203B41FA5}">
                      <a16:colId xmlns:a16="http://schemas.microsoft.com/office/drawing/2014/main" val="766327126"/>
                    </a:ext>
                  </a:extLst>
                </a:gridCol>
              </a:tblGrid>
              <a:tr h="201285">
                <a:tc>
                  <a:txBody>
                    <a:bodyPr/>
                    <a:lstStyle/>
                    <a:p>
                      <a:pPr algn="ctr"/>
                      <a:r>
                        <a:rPr kumimoji="1" lang="ja-JP" altLang="en-US" sz="1050" dirty="0"/>
                        <a:t>成果目標・達成指標</a:t>
                      </a:r>
                    </a:p>
                  </a:txBody>
                  <a:tcPr/>
                </a:tc>
                <a:tc>
                  <a:txBody>
                    <a:bodyPr/>
                    <a:lstStyle/>
                    <a:p>
                      <a:pPr algn="ctr"/>
                      <a:r>
                        <a:rPr kumimoji="1" lang="ja-JP" altLang="en-US" sz="1050" dirty="0"/>
                        <a:t>計画</a:t>
                      </a:r>
                    </a:p>
                  </a:txBody>
                  <a:tcPr/>
                </a:tc>
                <a:tc>
                  <a:txBody>
                    <a:bodyPr/>
                    <a:lstStyle/>
                    <a:p>
                      <a:pPr algn="ctr"/>
                      <a:r>
                        <a:rPr kumimoji="1" lang="ja-JP" altLang="en-US" sz="1050" dirty="0"/>
                        <a:t>実績（Ｒ</a:t>
                      </a:r>
                      <a:r>
                        <a:rPr kumimoji="1" lang="en-US" altLang="ja-JP" sz="1050" dirty="0"/>
                        <a:t>3.3</a:t>
                      </a:r>
                      <a:r>
                        <a:rPr kumimoji="1" lang="ja-JP" altLang="en-US" sz="1050" dirty="0"/>
                        <a:t>末時点）</a:t>
                      </a:r>
                    </a:p>
                  </a:txBody>
                  <a:tcPr/>
                </a:tc>
                <a:extLst>
                  <a:ext uri="{0D108BD9-81ED-4DB2-BD59-A6C34878D82A}">
                    <a16:rowId xmlns:a16="http://schemas.microsoft.com/office/drawing/2014/main" val="1470197057"/>
                  </a:ext>
                </a:extLst>
              </a:tr>
              <a:tr h="201285">
                <a:tc>
                  <a:txBody>
                    <a:bodyPr/>
                    <a:lstStyle/>
                    <a:p>
                      <a:r>
                        <a:rPr lang="en-US" altLang="ja-JP" sz="1050" b="1" dirty="0"/>
                        <a:t>10</a:t>
                      </a:r>
                      <a:r>
                        <a:rPr lang="ja-JP" altLang="en-US" sz="1050" b="1" dirty="0"/>
                        <a:t>年後</a:t>
                      </a:r>
                      <a:r>
                        <a:rPr lang="en-US" altLang="ja-JP" sz="1050" b="1" dirty="0"/>
                        <a:t>(R8)</a:t>
                      </a:r>
                      <a:r>
                        <a:rPr lang="ja-JP" altLang="en-US" sz="1050" b="1" dirty="0"/>
                        <a:t>の姿　府民が大阪産（もん）に直接ふれられる拠点数の増加</a:t>
                      </a:r>
                      <a:endParaRPr kumimoji="1" lang="ja-JP" altLang="en-US" sz="1050" b="1" dirty="0"/>
                    </a:p>
                  </a:txBody>
                  <a:tcPr/>
                </a:tc>
                <a:tc>
                  <a:txBody>
                    <a:bodyPr/>
                    <a:lstStyle/>
                    <a:p>
                      <a:r>
                        <a:rPr kumimoji="1" lang="en-US" altLang="ja-JP" sz="1050" b="1" dirty="0"/>
                        <a:t>712</a:t>
                      </a:r>
                      <a:r>
                        <a:rPr kumimoji="1" lang="ja-JP" altLang="en-US" sz="1050" b="1" dirty="0"/>
                        <a:t>件（＋</a:t>
                      </a:r>
                      <a:r>
                        <a:rPr kumimoji="1" lang="en-US" altLang="ja-JP" sz="1050" b="1" dirty="0"/>
                        <a:t>242</a:t>
                      </a:r>
                      <a:r>
                        <a:rPr kumimoji="1" lang="ja-JP" altLang="en-US" sz="1050" b="1" dirty="0"/>
                        <a:t>件）</a:t>
                      </a:r>
                    </a:p>
                  </a:txBody>
                  <a:tcPr/>
                </a:tc>
                <a:tc>
                  <a:txBody>
                    <a:bodyPr/>
                    <a:lstStyle/>
                    <a:p>
                      <a:r>
                        <a:rPr kumimoji="1" lang="en-US" altLang="ja-JP" sz="1050" b="1" dirty="0"/>
                        <a:t>604</a:t>
                      </a:r>
                      <a:r>
                        <a:rPr kumimoji="1" lang="ja-JP" altLang="en-US" sz="1050" b="1" dirty="0"/>
                        <a:t>件</a:t>
                      </a:r>
                    </a:p>
                  </a:txBody>
                  <a:tcPr/>
                </a:tc>
                <a:extLst>
                  <a:ext uri="{0D108BD9-81ED-4DB2-BD59-A6C34878D82A}">
                    <a16:rowId xmlns:a16="http://schemas.microsoft.com/office/drawing/2014/main" val="740500317"/>
                  </a:ext>
                </a:extLst>
              </a:tr>
              <a:tr h="201285">
                <a:tc>
                  <a:txBody>
                    <a:bodyPr/>
                    <a:lstStyle/>
                    <a:p>
                      <a:r>
                        <a:rPr kumimoji="1" lang="en-US" altLang="ja-JP" sz="1050" dirty="0"/>
                        <a:t>5</a:t>
                      </a:r>
                      <a:r>
                        <a:rPr kumimoji="1" lang="ja-JP" altLang="en-US" sz="1050" dirty="0"/>
                        <a:t>年後</a:t>
                      </a:r>
                      <a:r>
                        <a:rPr kumimoji="1" lang="en-US" altLang="ja-JP" sz="1050" dirty="0"/>
                        <a:t>(R3)</a:t>
                      </a:r>
                      <a:r>
                        <a:rPr kumimoji="1" lang="ja-JP" altLang="en-US" sz="1050" dirty="0"/>
                        <a:t>の目標　①大阪産（もん）</a:t>
                      </a:r>
                      <a:r>
                        <a:rPr kumimoji="1" lang="en-US" altLang="ja-JP" sz="1050" dirty="0"/>
                        <a:t>Facebook</a:t>
                      </a:r>
                      <a:r>
                        <a:rPr kumimoji="1" lang="ja-JP" altLang="en-US" sz="1050" dirty="0"/>
                        <a:t>発信</a:t>
                      </a:r>
                      <a:endParaRPr kumimoji="1" lang="en-US" altLang="ja-JP" sz="1050" dirty="0"/>
                    </a:p>
                    <a:p>
                      <a:r>
                        <a:rPr kumimoji="1" lang="ja-JP" altLang="en-US" sz="1050" dirty="0"/>
                        <a:t>　　　　　　　　　大阪産（もん）ホームページビュー数</a:t>
                      </a:r>
                      <a:endParaRPr kumimoji="1" lang="en-US" altLang="ja-JP" sz="1050" dirty="0"/>
                    </a:p>
                    <a:p>
                      <a:r>
                        <a:rPr kumimoji="1" lang="ja-JP" altLang="en-US" sz="1050" dirty="0"/>
                        <a:t>　　　　　　　　　農業・農空間について学ぶ学校等の数</a:t>
                      </a:r>
                    </a:p>
                  </a:txBody>
                  <a:tcPr/>
                </a:tc>
                <a:tc>
                  <a:txBody>
                    <a:bodyPr/>
                    <a:lstStyle/>
                    <a:p>
                      <a:r>
                        <a:rPr kumimoji="1" lang="ja-JP" altLang="en-US" sz="1050" dirty="0"/>
                        <a:t>年間　</a:t>
                      </a:r>
                      <a:r>
                        <a:rPr kumimoji="1" lang="en-US" altLang="ja-JP" sz="1050" dirty="0"/>
                        <a:t>120</a:t>
                      </a:r>
                      <a:r>
                        <a:rPr kumimoji="1" lang="ja-JP" altLang="en-US" sz="1050" dirty="0"/>
                        <a:t>回以上</a:t>
                      </a:r>
                      <a:endParaRPr kumimoji="1" lang="en-US" altLang="ja-JP" sz="1050" dirty="0"/>
                    </a:p>
                    <a:p>
                      <a:r>
                        <a:rPr kumimoji="1" lang="ja-JP" altLang="en-US" sz="1050" dirty="0"/>
                        <a:t>月平均　</a:t>
                      </a:r>
                      <a:r>
                        <a:rPr kumimoji="1" lang="en-US" altLang="ja-JP" sz="1050" dirty="0"/>
                        <a:t>10,200</a:t>
                      </a:r>
                      <a:r>
                        <a:rPr kumimoji="1" lang="ja-JP" altLang="en-US" sz="1050" dirty="0"/>
                        <a:t>ビュー（</a:t>
                      </a:r>
                      <a:r>
                        <a:rPr kumimoji="1" lang="en-US" altLang="ja-JP" sz="1050" dirty="0"/>
                        <a:t>+1,000</a:t>
                      </a:r>
                      <a:r>
                        <a:rPr kumimoji="1" lang="ja-JP" altLang="en-US" sz="1050" dirty="0"/>
                        <a:t>ビュー）</a:t>
                      </a:r>
                      <a:endParaRPr kumimoji="1" lang="en-US" altLang="ja-JP" sz="1050" dirty="0"/>
                    </a:p>
                    <a:p>
                      <a:r>
                        <a:rPr kumimoji="1" lang="en-US" altLang="ja-JP" sz="1050" dirty="0"/>
                        <a:t>100</a:t>
                      </a:r>
                      <a:r>
                        <a:rPr kumimoji="1" lang="ja-JP" altLang="en-US" sz="1050" dirty="0"/>
                        <a:t>件</a:t>
                      </a:r>
                    </a:p>
                  </a:txBody>
                  <a:tcPr/>
                </a:tc>
                <a:tc>
                  <a:txBody>
                    <a:bodyPr/>
                    <a:lstStyle/>
                    <a:p>
                      <a:r>
                        <a:rPr kumimoji="1" lang="en-US" altLang="ja-JP" sz="1050" dirty="0"/>
                        <a:t>237</a:t>
                      </a:r>
                      <a:r>
                        <a:rPr kumimoji="1" lang="ja-JP" altLang="en-US" sz="1050" dirty="0"/>
                        <a:t>回</a:t>
                      </a:r>
                      <a:endParaRPr kumimoji="1" lang="en-US" altLang="ja-JP" sz="1050" dirty="0"/>
                    </a:p>
                    <a:p>
                      <a:r>
                        <a:rPr kumimoji="1" lang="en-US" altLang="ja-JP" sz="1050" dirty="0"/>
                        <a:t>18,367</a:t>
                      </a:r>
                      <a:r>
                        <a:rPr kumimoji="1" lang="ja-JP" altLang="en-US" sz="1050" dirty="0"/>
                        <a:t>ビュー</a:t>
                      </a:r>
                      <a:endParaRPr kumimoji="1" lang="en-US" altLang="ja-JP" sz="1050" dirty="0"/>
                    </a:p>
                    <a:p>
                      <a:r>
                        <a:rPr kumimoji="1" lang="en-US" altLang="ja-JP" sz="1050" dirty="0"/>
                        <a:t>35</a:t>
                      </a:r>
                      <a:r>
                        <a:rPr kumimoji="1" lang="ja-JP" altLang="en-US" sz="1050" dirty="0"/>
                        <a:t>件　</a:t>
                      </a:r>
                      <a:r>
                        <a:rPr kumimoji="1" lang="en-US" altLang="ja-JP" sz="1050" dirty="0"/>
                        <a:t>※126</a:t>
                      </a:r>
                      <a:r>
                        <a:rPr kumimoji="1" lang="ja-JP" altLang="en-US" sz="1050" dirty="0"/>
                        <a:t>件（</a:t>
                      </a:r>
                      <a:r>
                        <a:rPr kumimoji="1" lang="en-US" altLang="ja-JP" sz="1050" dirty="0"/>
                        <a:t>H31</a:t>
                      </a:r>
                      <a:r>
                        <a:rPr kumimoji="1" lang="ja-JP" altLang="en-US" sz="1050" dirty="0"/>
                        <a:t>）</a:t>
                      </a:r>
                    </a:p>
                  </a:txBody>
                  <a:tcPr/>
                </a:tc>
                <a:extLst>
                  <a:ext uri="{0D108BD9-81ED-4DB2-BD59-A6C34878D82A}">
                    <a16:rowId xmlns:a16="http://schemas.microsoft.com/office/drawing/2014/main" val="2817039797"/>
                  </a:ext>
                </a:extLst>
              </a:tr>
              <a:tr h="201285">
                <a:tc>
                  <a:txBody>
                    <a:bodyPr/>
                    <a:lstStyle/>
                    <a:p>
                      <a:r>
                        <a:rPr kumimoji="1" lang="ja-JP" altLang="en-US" sz="1050" dirty="0"/>
                        <a:t>　　　　　　　　</a:t>
                      </a:r>
                      <a:r>
                        <a:rPr lang="ja-JP" altLang="en-US" sz="1050" dirty="0"/>
                        <a:t>②</a:t>
                      </a:r>
                      <a:r>
                        <a:rPr kumimoji="1" lang="ja-JP" altLang="en-US" sz="1050" dirty="0"/>
                        <a:t>大阪産（もん）ロゴマーク使用許可件数（販売者数）の増加</a:t>
                      </a:r>
                      <a:r>
                        <a:rPr lang="ja-JP" altLang="en-US" sz="1050" dirty="0"/>
                        <a:t>　</a:t>
                      </a:r>
                      <a:endParaRPr lang="en-US" altLang="ja-JP" sz="1050" dirty="0"/>
                    </a:p>
                    <a:p>
                      <a:r>
                        <a:rPr kumimoji="1" lang="ja-JP" altLang="en-US" sz="1050" dirty="0"/>
                        <a:t>　　　　　　　　　農産物直売所利用者数の増加</a:t>
                      </a:r>
                      <a:endParaRPr kumimoji="1" lang="en-US" altLang="ja-JP"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370</a:t>
                      </a:r>
                      <a:r>
                        <a:rPr kumimoji="1" lang="ja-JP" altLang="en-US" sz="1050" dirty="0"/>
                        <a:t>件（</a:t>
                      </a:r>
                      <a:r>
                        <a:rPr kumimoji="1" lang="en-US" altLang="ja-JP" sz="1050" dirty="0"/>
                        <a:t>+107</a:t>
                      </a:r>
                      <a:r>
                        <a:rPr kumimoji="1" lang="ja-JP" altLang="en-US" sz="1050" dirty="0"/>
                        <a:t>件）</a:t>
                      </a:r>
                    </a:p>
                    <a:p>
                      <a:r>
                        <a:rPr kumimoji="1" lang="en-US" altLang="ja-JP" sz="1050" dirty="0"/>
                        <a:t>508</a:t>
                      </a:r>
                      <a:r>
                        <a:rPr kumimoji="1" lang="ja-JP" altLang="en-US" sz="1050" dirty="0"/>
                        <a:t>万人（</a:t>
                      </a:r>
                      <a:r>
                        <a:rPr kumimoji="1" lang="en-US" altLang="ja-JP" sz="1050" dirty="0"/>
                        <a:t>+42</a:t>
                      </a:r>
                      <a:r>
                        <a:rPr kumimoji="1" lang="ja-JP" altLang="en-US" sz="1050" dirty="0"/>
                        <a:t>万人）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381</a:t>
                      </a:r>
                      <a:r>
                        <a:rPr kumimoji="1" lang="ja-JP" altLang="en-US" sz="1050" dirty="0"/>
                        <a:t>件</a:t>
                      </a:r>
                    </a:p>
                    <a:p>
                      <a:r>
                        <a:rPr kumimoji="1" lang="en-US" altLang="ja-JP" sz="1050" dirty="0"/>
                        <a:t>459</a:t>
                      </a:r>
                      <a:r>
                        <a:rPr kumimoji="1" lang="ja-JP" altLang="en-US" sz="1050" dirty="0"/>
                        <a:t>万人</a:t>
                      </a:r>
                      <a:endParaRPr kumimoji="1" lang="en-US" altLang="ja-JP" sz="1050" dirty="0"/>
                    </a:p>
                  </a:txBody>
                  <a:tcPr/>
                </a:tc>
                <a:extLst>
                  <a:ext uri="{0D108BD9-81ED-4DB2-BD59-A6C34878D82A}">
                    <a16:rowId xmlns:a16="http://schemas.microsoft.com/office/drawing/2014/main" val="2783025440"/>
                  </a:ext>
                </a:extLst>
              </a:tr>
              <a:tr h="201285">
                <a:tc>
                  <a:txBody>
                    <a:bodyPr/>
                    <a:lstStyle/>
                    <a:p>
                      <a:r>
                        <a:rPr kumimoji="1" lang="ja-JP" altLang="en-US" sz="1050" dirty="0"/>
                        <a:t>　　　　　　　　</a:t>
                      </a:r>
                      <a:r>
                        <a:rPr lang="ja-JP" altLang="en-US" sz="1050" dirty="0"/>
                        <a:t>③直売所での消費者と生産者との交流事例の増加　</a:t>
                      </a:r>
                      <a:endParaRPr kumimoji="1" lang="ja-JP" altLang="en-US" sz="1050" dirty="0"/>
                    </a:p>
                  </a:txBody>
                  <a:tcPr/>
                </a:tc>
                <a:tc>
                  <a:txBody>
                    <a:bodyPr/>
                    <a:lstStyle/>
                    <a:p>
                      <a:r>
                        <a:rPr kumimoji="1" lang="en-US" altLang="ja-JP" sz="1050" dirty="0"/>
                        <a:t>5</a:t>
                      </a:r>
                      <a:r>
                        <a:rPr kumimoji="1" lang="ja-JP" altLang="en-US" sz="1050" dirty="0"/>
                        <a:t>事例以上（年間</a:t>
                      </a:r>
                      <a:r>
                        <a:rPr kumimoji="1" lang="en-US" altLang="ja-JP" sz="1050" dirty="0"/>
                        <a:t>1</a:t>
                      </a:r>
                      <a:r>
                        <a:rPr kumimoji="1" lang="ja-JP" altLang="en-US" sz="1050" dirty="0"/>
                        <a:t>件以上）</a:t>
                      </a:r>
                    </a:p>
                  </a:txBody>
                  <a:tcPr/>
                </a:tc>
                <a:tc>
                  <a:txBody>
                    <a:bodyPr/>
                    <a:lstStyle/>
                    <a:p>
                      <a:r>
                        <a:rPr kumimoji="1" lang="en-US" altLang="ja-JP" sz="1050" dirty="0"/>
                        <a:t>4</a:t>
                      </a:r>
                      <a:r>
                        <a:rPr kumimoji="1" lang="ja-JP" altLang="en-US" sz="1050" dirty="0"/>
                        <a:t>事例</a:t>
                      </a:r>
                    </a:p>
                  </a:txBody>
                  <a:tcPr/>
                </a:tc>
                <a:extLst>
                  <a:ext uri="{0D108BD9-81ED-4DB2-BD59-A6C34878D82A}">
                    <a16:rowId xmlns:a16="http://schemas.microsoft.com/office/drawing/2014/main" val="1212821062"/>
                  </a:ext>
                </a:extLst>
              </a:tr>
            </a:tbl>
          </a:graphicData>
        </a:graphic>
      </p:graphicFrame>
      <p:sp>
        <p:nvSpPr>
          <p:cNvPr id="9" name="角丸四角形 15">
            <a:extLst>
              <a:ext uri="{FF2B5EF4-FFF2-40B4-BE49-F238E27FC236}">
                <a16:creationId xmlns:a16="http://schemas.microsoft.com/office/drawing/2014/main" id="{3CB37E20-E8F3-4390-9B40-BBDC3075ED12}"/>
              </a:ext>
            </a:extLst>
          </p:cNvPr>
          <p:cNvSpPr/>
          <p:nvPr/>
        </p:nvSpPr>
        <p:spPr>
          <a:xfrm>
            <a:off x="96543" y="3265031"/>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課題</a:t>
            </a:r>
          </a:p>
        </p:txBody>
      </p:sp>
      <p:graphicFrame>
        <p:nvGraphicFramePr>
          <p:cNvPr id="13" name="表 12"/>
          <p:cNvGraphicFramePr>
            <a:graphicFrameLocks noGrp="1"/>
          </p:cNvGraphicFramePr>
          <p:nvPr>
            <p:extLst>
              <p:ext uri="{D42A27DB-BD31-4B8C-83A1-F6EECF244321}">
                <p14:modId xmlns:p14="http://schemas.microsoft.com/office/powerpoint/2010/main" val="3573938381"/>
              </p:ext>
            </p:extLst>
          </p:nvPr>
        </p:nvGraphicFramePr>
        <p:xfrm>
          <a:off x="240380" y="3683968"/>
          <a:ext cx="9407373" cy="2849880"/>
        </p:xfrm>
        <a:graphic>
          <a:graphicData uri="http://schemas.openxmlformats.org/drawingml/2006/table">
            <a:tbl>
              <a:tblPr firstRow="1" bandRow="1">
                <a:tableStyleId>{5C22544A-7EE6-4342-B048-85BDC9FD1C3A}</a:tableStyleId>
              </a:tblPr>
              <a:tblGrid>
                <a:gridCol w="3067051">
                  <a:extLst>
                    <a:ext uri="{9D8B030D-6E8A-4147-A177-3AD203B41FA5}">
                      <a16:colId xmlns:a16="http://schemas.microsoft.com/office/drawing/2014/main" val="1722237578"/>
                    </a:ext>
                  </a:extLst>
                </a:gridCol>
                <a:gridCol w="3614738">
                  <a:extLst>
                    <a:ext uri="{9D8B030D-6E8A-4147-A177-3AD203B41FA5}">
                      <a16:colId xmlns:a16="http://schemas.microsoft.com/office/drawing/2014/main" val="4045501974"/>
                    </a:ext>
                  </a:extLst>
                </a:gridCol>
                <a:gridCol w="2725584">
                  <a:extLst>
                    <a:ext uri="{9D8B030D-6E8A-4147-A177-3AD203B41FA5}">
                      <a16:colId xmlns:a16="http://schemas.microsoft.com/office/drawing/2014/main" val="2965158840"/>
                    </a:ext>
                  </a:extLst>
                </a:gridCol>
              </a:tblGrid>
              <a:tr h="177818">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これまで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78468806"/>
                  </a:ext>
                </a:extLst>
              </a:tr>
              <a:tr h="2588402">
                <a:tc>
                  <a:txBody>
                    <a:bodyPr/>
                    <a:lstStyle/>
                    <a:p>
                      <a:pPr>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大阪産</a:t>
                      </a:r>
                      <a:r>
                        <a:rPr kumimoji="1" lang="en-US" altLang="ja-JP" sz="1000" b="1" u="none"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もん</a:t>
                      </a:r>
                      <a:r>
                        <a:rPr kumimoji="1" lang="en-US" altLang="ja-JP" sz="1000" b="1" u="none"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に直接触れられる拠点数の増加や、大阪産</a:t>
                      </a:r>
                      <a:r>
                        <a:rPr kumimoji="1" lang="en-US" altLang="ja-JP" sz="1000" b="1" u="none"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もん</a:t>
                      </a:r>
                      <a:r>
                        <a:rPr kumimoji="1" lang="en-US" altLang="ja-JP" sz="1000" b="1" u="none" dirty="0">
                          <a:solidFill>
                            <a:schemeClr val="tx1"/>
                          </a:solidFill>
                          <a:latin typeface="Meiryo UI" panose="020B0604030504040204" pitchFamily="50" charset="-128"/>
                          <a:ea typeface="Meiryo UI" panose="020B0604030504040204" pitchFamily="50" charset="-128"/>
                        </a:rPr>
                        <a:t>)</a:t>
                      </a:r>
                      <a:r>
                        <a:rPr kumimoji="1" lang="ja-JP" altLang="en-US" sz="1000" b="1" u="none" dirty="0">
                          <a:solidFill>
                            <a:schemeClr val="tx1"/>
                          </a:solidFill>
                          <a:latin typeface="Meiryo UI" panose="020B0604030504040204" pitchFamily="50" charset="-128"/>
                          <a:ea typeface="Meiryo UI" panose="020B0604030504040204" pitchFamily="50" charset="-128"/>
                        </a:rPr>
                        <a:t>の認知度の向上に取り組んできました。</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kumimoji="1" lang="ja-JP" altLang="en-US" sz="1000" b="1" u="none" dirty="0">
                          <a:solidFill>
                            <a:schemeClr val="tx1"/>
                          </a:solidFill>
                          <a:latin typeface="Meiryo UI" panose="020B0604030504040204" pitchFamily="50" charset="-128"/>
                          <a:ea typeface="Meiryo UI" panose="020B0604030504040204" pitchFamily="50" charset="-128"/>
                        </a:rPr>
                        <a:t>●大阪市を含む北部、中部地域での販売額が少ない</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0" u="none" dirty="0">
                          <a:solidFill>
                            <a:schemeClr val="tx1"/>
                          </a:solidFill>
                          <a:latin typeface="Meiryo UI" panose="020B0604030504040204" pitchFamily="50" charset="-128"/>
                          <a:ea typeface="Meiryo UI" panose="020B0604030504040204" pitchFamily="50" charset="-128"/>
                        </a:rPr>
                        <a:t>・直売所数は近年増えておらず、北部、中部地域の直売所数と販売金額は、人口規模から見てまだ少ない状況です</a:t>
                      </a:r>
                      <a:r>
                        <a:rPr kumimoji="1" lang="ja-JP" altLang="en-US" sz="1000" b="0" u="none" strike="noStrike" dirty="0">
                          <a:solidFill>
                            <a:schemeClr val="tx1"/>
                          </a:solidFill>
                          <a:latin typeface="Meiryo UI" panose="020B0604030504040204" pitchFamily="50" charset="-128"/>
                          <a:ea typeface="Meiryo UI" panose="020B0604030504040204" pitchFamily="50" charset="-128"/>
                        </a:rPr>
                        <a:t>。大阪産</a:t>
                      </a:r>
                      <a:r>
                        <a:rPr kumimoji="1" lang="en-US" altLang="ja-JP" sz="1000" b="0" u="none" strike="noStrike" dirty="0">
                          <a:solidFill>
                            <a:schemeClr val="tx1"/>
                          </a:solidFill>
                          <a:latin typeface="Meiryo UI" panose="020B0604030504040204" pitchFamily="50" charset="-128"/>
                          <a:ea typeface="Meiryo UI" panose="020B0604030504040204" pitchFamily="50" charset="-128"/>
                        </a:rPr>
                        <a:t>(</a:t>
                      </a:r>
                      <a:r>
                        <a:rPr kumimoji="1" lang="ja-JP" altLang="en-US" sz="1000" b="0" u="none" strike="noStrike" dirty="0">
                          <a:solidFill>
                            <a:schemeClr val="tx1"/>
                          </a:solidFill>
                          <a:latin typeface="Meiryo UI" panose="020B0604030504040204" pitchFamily="50" charset="-128"/>
                          <a:ea typeface="Meiryo UI" panose="020B0604030504040204" pitchFamily="50" charset="-128"/>
                        </a:rPr>
                        <a:t>もん</a:t>
                      </a:r>
                      <a:r>
                        <a:rPr kumimoji="1" lang="en-US" altLang="ja-JP" sz="1000" b="0" u="none" strike="noStrike" dirty="0">
                          <a:solidFill>
                            <a:schemeClr val="tx1"/>
                          </a:solidFill>
                          <a:latin typeface="Meiryo UI" panose="020B0604030504040204" pitchFamily="50" charset="-128"/>
                          <a:ea typeface="Meiryo UI" panose="020B0604030504040204" pitchFamily="50" charset="-128"/>
                        </a:rPr>
                        <a:t>)</a:t>
                      </a:r>
                      <a:r>
                        <a:rPr kumimoji="1" lang="ja-JP" altLang="en-US" sz="1000" b="0" u="none" strike="noStrike" dirty="0">
                          <a:solidFill>
                            <a:schemeClr val="tx1"/>
                          </a:solidFill>
                          <a:latin typeface="Meiryo UI" panose="020B0604030504040204" pitchFamily="50" charset="-128"/>
                          <a:ea typeface="Meiryo UI" panose="020B0604030504040204" pitchFamily="50" charset="-128"/>
                        </a:rPr>
                        <a:t>をよく購入する人の割合は、北部、中部地域は南河内、泉州地域の約半分です。</a:t>
                      </a:r>
                    </a:p>
                    <a:p>
                      <a:pPr>
                        <a:lnSpc>
                          <a:spcPct val="150000"/>
                        </a:lnSpc>
                      </a:pP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85725" indent="-85725">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➡大阪市や北部、中部でのインショップ等を含む購入機会の拡大が必要です。また、</a:t>
                      </a:r>
                      <a:r>
                        <a:rPr kumimoji="1" lang="en-US" altLang="ja-JP" sz="1000" b="1" dirty="0">
                          <a:solidFill>
                            <a:schemeClr val="tx1"/>
                          </a:solidFill>
                          <a:latin typeface="Meiryo UI" panose="020B0604030504040204" pitchFamily="50" charset="-128"/>
                          <a:ea typeface="Meiryo UI" panose="020B0604030504040204" pitchFamily="50" charset="-128"/>
                        </a:rPr>
                        <a:t>EC</a:t>
                      </a:r>
                      <a:r>
                        <a:rPr kumimoji="1" lang="ja-JP" altLang="en-US" sz="1000" b="1" dirty="0">
                          <a:solidFill>
                            <a:schemeClr val="tx1"/>
                          </a:solidFill>
                          <a:latin typeface="Meiryo UI" panose="020B0604030504040204" pitchFamily="50" charset="-128"/>
                          <a:ea typeface="Meiryo UI" panose="020B0604030504040204" pitchFamily="50" charset="-128"/>
                        </a:rPr>
                        <a:t>サイト等多様化した購入手段の活用も課題です。</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➡脱炭素社会の実現が求められる中、</a:t>
                      </a:r>
                      <a:r>
                        <a:rPr kumimoji="1" lang="ja-JP" altLang="en-US" sz="1000" b="1" u="none" dirty="0">
                          <a:solidFill>
                            <a:schemeClr val="tx1"/>
                          </a:solidFill>
                          <a:latin typeface="Meiryo UI" panose="020B0604030504040204" pitchFamily="50" charset="-128"/>
                          <a:ea typeface="Meiryo UI" panose="020B0604030504040204" pitchFamily="50" charset="-128"/>
                        </a:rPr>
                        <a:t>地産地消によるフードマイ</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000" b="1" u="none" dirty="0">
                          <a:solidFill>
                            <a:schemeClr val="tx1"/>
                          </a:solidFill>
                          <a:latin typeface="Meiryo UI" panose="020B0604030504040204" pitchFamily="50" charset="-128"/>
                          <a:ea typeface="Meiryo UI" panose="020B0604030504040204" pitchFamily="50" charset="-128"/>
                        </a:rPr>
                        <a:t>　レージの削減が必要です。</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266666"/>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742778956"/>
              </p:ext>
            </p:extLst>
          </p:nvPr>
        </p:nvGraphicFramePr>
        <p:xfrm>
          <a:off x="7061307" y="4228556"/>
          <a:ext cx="2506344" cy="703680"/>
        </p:xfrm>
        <a:graphic>
          <a:graphicData uri="http://schemas.openxmlformats.org/drawingml/2006/table">
            <a:tbl>
              <a:tblPr firstRow="1" bandRow="1">
                <a:tableStyleId>{5C22544A-7EE6-4342-B048-85BDC9FD1C3A}</a:tableStyleId>
              </a:tblPr>
              <a:tblGrid>
                <a:gridCol w="724995">
                  <a:extLst>
                    <a:ext uri="{9D8B030D-6E8A-4147-A177-3AD203B41FA5}">
                      <a16:colId xmlns:a16="http://schemas.microsoft.com/office/drawing/2014/main" val="20000"/>
                    </a:ext>
                  </a:extLst>
                </a:gridCol>
                <a:gridCol w="423537">
                  <a:extLst>
                    <a:ext uri="{9D8B030D-6E8A-4147-A177-3AD203B41FA5}">
                      <a16:colId xmlns:a16="http://schemas.microsoft.com/office/drawing/2014/main" val="20001"/>
                    </a:ext>
                  </a:extLst>
                </a:gridCol>
                <a:gridCol w="448452">
                  <a:extLst>
                    <a:ext uri="{9D8B030D-6E8A-4147-A177-3AD203B41FA5}">
                      <a16:colId xmlns:a16="http://schemas.microsoft.com/office/drawing/2014/main" val="20002"/>
                    </a:ext>
                  </a:extLst>
                </a:gridCol>
                <a:gridCol w="435995">
                  <a:extLst>
                    <a:ext uri="{9D8B030D-6E8A-4147-A177-3AD203B41FA5}">
                      <a16:colId xmlns:a16="http://schemas.microsoft.com/office/drawing/2014/main" val="20003"/>
                    </a:ext>
                  </a:extLst>
                </a:gridCol>
                <a:gridCol w="473365">
                  <a:extLst>
                    <a:ext uri="{9D8B030D-6E8A-4147-A177-3AD203B41FA5}">
                      <a16:colId xmlns:a16="http://schemas.microsoft.com/office/drawing/2014/main" val="20004"/>
                    </a:ext>
                  </a:extLst>
                </a:gridCol>
              </a:tblGrid>
              <a:tr h="0">
                <a:tc>
                  <a:txBody>
                    <a:bodyPr/>
                    <a:lstStyle/>
                    <a:p>
                      <a:pPr algn="ctr"/>
                      <a:r>
                        <a:rPr kumimoji="1" lang="ja-JP" altLang="en-US" sz="800" dirty="0"/>
                        <a:t>地域</a:t>
                      </a:r>
                    </a:p>
                  </a:txBody>
                  <a:tcPr marL="36000" marR="36000" marT="36000" marB="36000"/>
                </a:tc>
                <a:tc>
                  <a:txBody>
                    <a:bodyPr/>
                    <a:lstStyle/>
                    <a:p>
                      <a:pPr algn="ctr"/>
                      <a:r>
                        <a:rPr kumimoji="1" lang="ja-JP" altLang="en-US" sz="800" dirty="0"/>
                        <a:t>北部</a:t>
                      </a:r>
                    </a:p>
                  </a:txBody>
                  <a:tcPr marL="36000" marR="36000" marT="36000" marB="36000"/>
                </a:tc>
                <a:tc>
                  <a:txBody>
                    <a:bodyPr/>
                    <a:lstStyle/>
                    <a:p>
                      <a:pPr algn="ctr"/>
                      <a:r>
                        <a:rPr kumimoji="1" lang="ja-JP" altLang="en-US" sz="800" dirty="0"/>
                        <a:t>中部</a:t>
                      </a:r>
                    </a:p>
                  </a:txBody>
                  <a:tcPr marL="36000" marR="36000" marT="36000" marB="36000"/>
                </a:tc>
                <a:tc>
                  <a:txBody>
                    <a:bodyPr/>
                    <a:lstStyle/>
                    <a:p>
                      <a:pPr algn="ctr"/>
                      <a:r>
                        <a:rPr kumimoji="1" lang="ja-JP" altLang="en-US" sz="800" dirty="0"/>
                        <a:t>南河内</a:t>
                      </a:r>
                    </a:p>
                  </a:txBody>
                  <a:tcPr marL="36000" marR="36000" marT="36000" marB="36000"/>
                </a:tc>
                <a:tc>
                  <a:txBody>
                    <a:bodyPr/>
                    <a:lstStyle/>
                    <a:p>
                      <a:pPr algn="ctr"/>
                      <a:r>
                        <a:rPr kumimoji="1" lang="ja-JP" altLang="en-US" sz="800" dirty="0"/>
                        <a:t>泉州</a:t>
                      </a:r>
                    </a:p>
                  </a:txBody>
                  <a:tcPr marL="36000" marR="36000" marT="36000" marB="36000"/>
                </a:tc>
                <a:extLst>
                  <a:ext uri="{0D108BD9-81ED-4DB2-BD59-A6C34878D82A}">
                    <a16:rowId xmlns:a16="http://schemas.microsoft.com/office/drawing/2014/main" val="10000"/>
                  </a:ext>
                </a:extLst>
              </a:tr>
              <a:tr h="0">
                <a:tc>
                  <a:txBody>
                    <a:bodyPr/>
                    <a:lstStyle/>
                    <a:p>
                      <a:pPr algn="ctr"/>
                      <a:r>
                        <a:rPr kumimoji="1" lang="ja-JP" altLang="en-US" sz="800" dirty="0"/>
                        <a:t>店舗数</a:t>
                      </a:r>
                    </a:p>
                  </a:txBody>
                  <a:tcPr marL="36000" marR="36000" marT="36000" marB="36000"/>
                </a:tc>
                <a:tc>
                  <a:txBody>
                    <a:bodyPr/>
                    <a:lstStyle/>
                    <a:p>
                      <a:pPr algn="ctr"/>
                      <a:r>
                        <a:rPr kumimoji="1" lang="en-US" altLang="ja-JP" sz="800" dirty="0"/>
                        <a:t>46</a:t>
                      </a:r>
                      <a:endParaRPr kumimoji="1" lang="ja-JP" altLang="en-US" sz="800" dirty="0"/>
                    </a:p>
                  </a:txBody>
                  <a:tcPr marL="36000" marR="36000" marT="36000" marB="36000"/>
                </a:tc>
                <a:tc>
                  <a:txBody>
                    <a:bodyPr/>
                    <a:lstStyle/>
                    <a:p>
                      <a:pPr algn="ctr"/>
                      <a:r>
                        <a:rPr kumimoji="1" lang="en-US" altLang="ja-JP" sz="800" dirty="0"/>
                        <a:t>54</a:t>
                      </a:r>
                      <a:endParaRPr kumimoji="1" lang="ja-JP" altLang="en-US" sz="800" dirty="0"/>
                    </a:p>
                  </a:txBody>
                  <a:tcPr marL="36000" marR="36000" marT="36000" marB="36000"/>
                </a:tc>
                <a:tc>
                  <a:txBody>
                    <a:bodyPr/>
                    <a:lstStyle/>
                    <a:p>
                      <a:pPr algn="ctr"/>
                      <a:r>
                        <a:rPr kumimoji="1" lang="en-US" altLang="ja-JP" sz="800" dirty="0"/>
                        <a:t>17</a:t>
                      </a:r>
                      <a:endParaRPr kumimoji="1" lang="ja-JP" altLang="en-US" sz="800" dirty="0"/>
                    </a:p>
                  </a:txBody>
                  <a:tcPr marL="36000" marR="36000" marT="36000" marB="36000"/>
                </a:tc>
                <a:tc>
                  <a:txBody>
                    <a:bodyPr/>
                    <a:lstStyle/>
                    <a:p>
                      <a:pPr algn="ctr"/>
                      <a:r>
                        <a:rPr kumimoji="1" lang="en-US" altLang="ja-JP" sz="800" dirty="0"/>
                        <a:t>44</a:t>
                      </a:r>
                      <a:endParaRPr kumimoji="1" lang="ja-JP" altLang="en-US" sz="800" dirty="0"/>
                    </a:p>
                  </a:txBody>
                  <a:tcPr marL="36000" marR="36000" marT="36000" marB="36000"/>
                </a:tc>
                <a:extLst>
                  <a:ext uri="{0D108BD9-81ED-4DB2-BD59-A6C34878D82A}">
                    <a16:rowId xmlns:a16="http://schemas.microsoft.com/office/drawing/2014/main" val="10001"/>
                  </a:ext>
                </a:extLst>
              </a:tr>
              <a:tr h="0">
                <a:tc>
                  <a:txBody>
                    <a:bodyPr/>
                    <a:lstStyle/>
                    <a:p>
                      <a:pPr algn="ctr"/>
                      <a:r>
                        <a:rPr kumimoji="1" lang="ja-JP" altLang="en-US" sz="800" dirty="0"/>
                        <a:t>販売金額</a:t>
                      </a:r>
                      <a:endParaRPr kumimoji="1" lang="en-US" altLang="ja-JP" sz="800" dirty="0"/>
                    </a:p>
                    <a:p>
                      <a:pPr algn="ctr"/>
                      <a:r>
                        <a:rPr kumimoji="1" lang="en-US" altLang="ja-JP" sz="800" dirty="0"/>
                        <a:t>(</a:t>
                      </a:r>
                      <a:r>
                        <a:rPr kumimoji="1" lang="ja-JP" altLang="en-US" sz="800" dirty="0"/>
                        <a:t>万円</a:t>
                      </a:r>
                      <a:r>
                        <a:rPr kumimoji="1" lang="en-US" altLang="ja-JP" sz="800" dirty="0"/>
                        <a:t>)</a:t>
                      </a:r>
                      <a:endParaRPr kumimoji="1" lang="ja-JP" altLang="en-US" sz="800" dirty="0"/>
                    </a:p>
                  </a:txBody>
                  <a:tcPr marL="36000" marR="36000" marT="36000" marB="36000"/>
                </a:tc>
                <a:tc>
                  <a:txBody>
                    <a:bodyPr/>
                    <a:lstStyle/>
                    <a:p>
                      <a:pPr algn="ctr"/>
                      <a:r>
                        <a:rPr kumimoji="1" lang="en-US" altLang="ja-JP" sz="800" dirty="0"/>
                        <a:t>80,156</a:t>
                      </a:r>
                      <a:endParaRPr kumimoji="1" lang="ja-JP" altLang="en-US" sz="800" dirty="0"/>
                    </a:p>
                  </a:txBody>
                  <a:tcPr marL="36000" marR="36000" marT="36000" marB="36000"/>
                </a:tc>
                <a:tc>
                  <a:txBody>
                    <a:bodyPr/>
                    <a:lstStyle/>
                    <a:p>
                      <a:pPr algn="ctr"/>
                      <a:r>
                        <a:rPr kumimoji="1" lang="en-US" altLang="ja-JP" sz="800" dirty="0"/>
                        <a:t>73,667</a:t>
                      </a:r>
                      <a:endParaRPr kumimoji="1" lang="ja-JP" altLang="en-US" sz="800" dirty="0"/>
                    </a:p>
                  </a:txBody>
                  <a:tcPr marL="36000" marR="36000" marT="36000" marB="36000"/>
                </a:tc>
                <a:tc>
                  <a:txBody>
                    <a:bodyPr/>
                    <a:lstStyle/>
                    <a:p>
                      <a:pPr algn="ctr"/>
                      <a:r>
                        <a:rPr kumimoji="1" lang="en-US" altLang="ja-JP" sz="800" dirty="0"/>
                        <a:t>235,565</a:t>
                      </a:r>
                      <a:endParaRPr kumimoji="1" lang="ja-JP" altLang="en-US" sz="800" dirty="0"/>
                    </a:p>
                  </a:txBody>
                  <a:tcPr marL="36000" marR="36000" marT="36000" marB="36000"/>
                </a:tc>
                <a:tc>
                  <a:txBody>
                    <a:bodyPr/>
                    <a:lstStyle/>
                    <a:p>
                      <a:pPr algn="ctr"/>
                      <a:r>
                        <a:rPr kumimoji="1" lang="en-US" altLang="ja-JP" sz="800" dirty="0"/>
                        <a:t>491,798</a:t>
                      </a:r>
                      <a:endParaRPr kumimoji="1" lang="ja-JP" altLang="en-US" sz="800" dirty="0"/>
                    </a:p>
                  </a:txBody>
                  <a:tcPr marL="36000" marR="36000" marT="36000" marB="36000"/>
                </a:tc>
                <a:extLst>
                  <a:ext uri="{0D108BD9-81ED-4DB2-BD59-A6C34878D82A}">
                    <a16:rowId xmlns:a16="http://schemas.microsoft.com/office/drawing/2014/main" val="10002"/>
                  </a:ext>
                </a:extLst>
              </a:tr>
            </a:tbl>
          </a:graphicData>
        </a:graphic>
      </p:graphicFrame>
      <p:sp>
        <p:nvSpPr>
          <p:cNvPr id="15" name="タイトル 1"/>
          <p:cNvSpPr txBox="1">
            <a:spLocks/>
          </p:cNvSpPr>
          <p:nvPr/>
        </p:nvSpPr>
        <p:spPr bwMode="auto">
          <a:xfrm>
            <a:off x="7379117" y="3993788"/>
            <a:ext cx="2133973" cy="281176"/>
          </a:xfrm>
          <a:prstGeom prst="rect">
            <a:avLst/>
          </a:prstGeom>
          <a:noFill/>
          <a:ln>
            <a:noFill/>
          </a:ln>
          <a:effectLst/>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a:lstStyle>
          <a:p>
            <a:pPr>
              <a:defRPr/>
            </a:pPr>
            <a:r>
              <a:rPr lang="ja-JP" altLang="en-US" sz="900" kern="0" dirty="0">
                <a:solidFill>
                  <a:schemeClr val="tx1"/>
                </a:solidFill>
              </a:rPr>
              <a:t>地域別店舗数と販売金額（</a:t>
            </a:r>
            <a:r>
              <a:rPr lang="en-US" altLang="ja-JP" sz="900" kern="0" dirty="0">
                <a:solidFill>
                  <a:schemeClr val="tx1"/>
                </a:solidFill>
              </a:rPr>
              <a:t>R1</a:t>
            </a:r>
            <a:r>
              <a:rPr lang="ja-JP" altLang="en-US" sz="900" kern="0" dirty="0">
                <a:solidFill>
                  <a:schemeClr val="tx1"/>
                </a:solidFill>
              </a:rPr>
              <a:t>）</a:t>
            </a:r>
          </a:p>
        </p:txBody>
      </p:sp>
      <p:sp>
        <p:nvSpPr>
          <p:cNvPr id="19" name="角丸四角形 15">
            <a:extLst>
              <a:ext uri="{FF2B5EF4-FFF2-40B4-BE49-F238E27FC236}">
                <a16:creationId xmlns:a16="http://schemas.microsoft.com/office/drawing/2014/main" id="{7C4C4CA5-9D5C-415A-9960-0D359A6B325E}"/>
              </a:ext>
            </a:extLst>
          </p:cNvPr>
          <p:cNvSpPr/>
          <p:nvPr/>
        </p:nvSpPr>
        <p:spPr>
          <a:xfrm>
            <a:off x="114300" y="861635"/>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成果</a:t>
            </a:r>
          </a:p>
        </p:txBody>
      </p:sp>
      <p:sp>
        <p:nvSpPr>
          <p:cNvPr id="21" name="正方形/長方形 20">
            <a:extLst>
              <a:ext uri="{FF2B5EF4-FFF2-40B4-BE49-F238E27FC236}">
                <a16:creationId xmlns:a16="http://schemas.microsoft.com/office/drawing/2014/main" id="{008D67DF-F73D-402D-93EE-55D3EB61609B}"/>
              </a:ext>
            </a:extLst>
          </p:cNvPr>
          <p:cNvSpPr/>
          <p:nvPr/>
        </p:nvSpPr>
        <p:spPr>
          <a:xfrm>
            <a:off x="11239" y="523234"/>
            <a:ext cx="3925309" cy="307777"/>
          </a:xfrm>
          <a:prstGeom prst="rect">
            <a:avLst/>
          </a:prstGeom>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くらし</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農を身近に感じ愉しめる機会の充実</a:t>
            </a:r>
          </a:p>
        </p:txBody>
      </p:sp>
      <p:sp>
        <p:nvSpPr>
          <p:cNvPr id="23" name="テキスト ボックス 22">
            <a:extLst>
              <a:ext uri="{FF2B5EF4-FFF2-40B4-BE49-F238E27FC236}">
                <a16:creationId xmlns:a16="http://schemas.microsoft.com/office/drawing/2014/main" id="{3DFB1C4D-6FA2-4C62-B992-97086D3B907B}"/>
              </a:ext>
            </a:extLst>
          </p:cNvPr>
          <p:cNvSpPr txBox="1"/>
          <p:nvPr/>
        </p:nvSpPr>
        <p:spPr>
          <a:xfrm>
            <a:off x="8797740" y="6292963"/>
            <a:ext cx="1849822" cy="230832"/>
          </a:xfrm>
          <a:prstGeom prst="rect">
            <a:avLst/>
          </a:prstGeom>
          <a:noFill/>
          <a:ln>
            <a:noFill/>
          </a:ln>
        </p:spPr>
        <p:txBody>
          <a:bodyPr wrap="square" rtlCol="0">
            <a:spAutoFit/>
          </a:bodyPr>
          <a:lstStyle/>
          <a:p>
            <a:pPr lvl="0">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（大阪府調べ）</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25" name="図 24"/>
          <p:cNvPicPr>
            <a:picLocks noChangeAspect="1"/>
          </p:cNvPicPr>
          <p:nvPr/>
        </p:nvPicPr>
        <p:blipFill>
          <a:blip r:embed="rId2"/>
          <a:stretch>
            <a:fillRect/>
          </a:stretch>
        </p:blipFill>
        <p:spPr>
          <a:xfrm>
            <a:off x="325053" y="4377817"/>
            <a:ext cx="3206774" cy="2145978"/>
          </a:xfrm>
          <a:prstGeom prst="rect">
            <a:avLst/>
          </a:prstGeom>
        </p:spPr>
      </p:pic>
      <p:pic>
        <p:nvPicPr>
          <p:cNvPr id="28" name="図 27"/>
          <p:cNvPicPr>
            <a:picLocks noChangeAspect="1"/>
          </p:cNvPicPr>
          <p:nvPr/>
        </p:nvPicPr>
        <p:blipFill>
          <a:blip r:embed="rId3"/>
          <a:stretch>
            <a:fillRect/>
          </a:stretch>
        </p:blipFill>
        <p:spPr>
          <a:xfrm>
            <a:off x="6670784" y="5053279"/>
            <a:ext cx="3133616" cy="1359526"/>
          </a:xfrm>
          <a:prstGeom prst="rect">
            <a:avLst/>
          </a:prstGeom>
        </p:spPr>
      </p:pic>
    </p:spTree>
    <p:extLst>
      <p:ext uri="{BB962C8B-B14F-4D97-AF65-F5344CB8AC3E}">
        <p14:creationId xmlns:p14="http://schemas.microsoft.com/office/powerpoint/2010/main" val="335062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515B958B-A357-42FC-A0C4-A1F039605B60}"/>
              </a:ext>
            </a:extLst>
          </p:cNvPr>
          <p:cNvSpPr/>
          <p:nvPr/>
        </p:nvSpPr>
        <p:spPr>
          <a:xfrm>
            <a:off x="-1" y="0"/>
            <a:ext cx="6100763"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５．前「おおさか農政アクションプラン」の成果と課題</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5" name="表 24"/>
          <p:cNvGraphicFramePr>
            <a:graphicFrameLocks noGrp="1"/>
          </p:cNvGraphicFramePr>
          <p:nvPr>
            <p:extLst>
              <p:ext uri="{D42A27DB-BD31-4B8C-83A1-F6EECF244321}">
                <p14:modId xmlns:p14="http://schemas.microsoft.com/office/powerpoint/2010/main" val="2661985550"/>
              </p:ext>
            </p:extLst>
          </p:nvPr>
        </p:nvGraphicFramePr>
        <p:xfrm>
          <a:off x="51518" y="1254630"/>
          <a:ext cx="9804400" cy="1257300"/>
        </p:xfrm>
        <a:graphic>
          <a:graphicData uri="http://schemas.openxmlformats.org/drawingml/2006/table">
            <a:tbl>
              <a:tblPr firstRow="1" bandRow="1">
                <a:tableStyleId>{10A1B5D5-9B99-4C35-A422-299274C87663}</a:tableStyleId>
              </a:tblPr>
              <a:tblGrid>
                <a:gridCol w="5141779">
                  <a:extLst>
                    <a:ext uri="{9D8B030D-6E8A-4147-A177-3AD203B41FA5}">
                      <a16:colId xmlns:a16="http://schemas.microsoft.com/office/drawing/2014/main" val="955155497"/>
                    </a:ext>
                  </a:extLst>
                </a:gridCol>
                <a:gridCol w="2550528">
                  <a:extLst>
                    <a:ext uri="{9D8B030D-6E8A-4147-A177-3AD203B41FA5}">
                      <a16:colId xmlns:a16="http://schemas.microsoft.com/office/drawing/2014/main" val="1809293519"/>
                    </a:ext>
                  </a:extLst>
                </a:gridCol>
                <a:gridCol w="2112093">
                  <a:extLst>
                    <a:ext uri="{9D8B030D-6E8A-4147-A177-3AD203B41FA5}">
                      <a16:colId xmlns:a16="http://schemas.microsoft.com/office/drawing/2014/main" val="766327126"/>
                    </a:ext>
                  </a:extLst>
                </a:gridCol>
              </a:tblGrid>
              <a:tr h="201285">
                <a:tc>
                  <a:txBody>
                    <a:bodyPr/>
                    <a:lstStyle/>
                    <a:p>
                      <a:pPr algn="ctr"/>
                      <a:r>
                        <a:rPr kumimoji="1" lang="ja-JP" altLang="en-US" sz="1050" dirty="0"/>
                        <a:t>成果目標・達成指標</a:t>
                      </a:r>
                    </a:p>
                  </a:txBody>
                  <a:tcPr/>
                </a:tc>
                <a:tc>
                  <a:txBody>
                    <a:bodyPr/>
                    <a:lstStyle/>
                    <a:p>
                      <a:pPr algn="ctr"/>
                      <a:r>
                        <a:rPr kumimoji="1" lang="ja-JP" altLang="en-US" sz="1050" dirty="0"/>
                        <a:t>計画</a:t>
                      </a:r>
                    </a:p>
                  </a:txBody>
                  <a:tcPr/>
                </a:tc>
                <a:tc>
                  <a:txBody>
                    <a:bodyPr/>
                    <a:lstStyle/>
                    <a:p>
                      <a:pPr algn="ctr"/>
                      <a:r>
                        <a:rPr kumimoji="1" lang="ja-JP" altLang="en-US" sz="1050" dirty="0"/>
                        <a:t>実績（Ｒ</a:t>
                      </a:r>
                      <a:r>
                        <a:rPr kumimoji="1" lang="en-US" altLang="ja-JP" sz="1050" dirty="0"/>
                        <a:t>3.3</a:t>
                      </a:r>
                      <a:r>
                        <a:rPr kumimoji="1" lang="ja-JP" altLang="en-US" sz="1050" dirty="0"/>
                        <a:t>末時点）</a:t>
                      </a:r>
                    </a:p>
                  </a:txBody>
                  <a:tcPr/>
                </a:tc>
                <a:extLst>
                  <a:ext uri="{0D108BD9-81ED-4DB2-BD59-A6C34878D82A}">
                    <a16:rowId xmlns:a16="http://schemas.microsoft.com/office/drawing/2014/main" val="1470197057"/>
                  </a:ext>
                </a:extLst>
              </a:tr>
              <a:tr h="201285">
                <a:tc>
                  <a:txBody>
                    <a:bodyPr/>
                    <a:lstStyle/>
                    <a:p>
                      <a:r>
                        <a:rPr lang="en-US" altLang="ja-JP" sz="1050" b="1" dirty="0"/>
                        <a:t>10</a:t>
                      </a:r>
                      <a:r>
                        <a:rPr lang="ja-JP" altLang="en-US" sz="1050" b="1" dirty="0"/>
                        <a:t>年後</a:t>
                      </a:r>
                      <a:r>
                        <a:rPr lang="en-US" altLang="ja-JP" sz="1050" b="1" dirty="0"/>
                        <a:t>(R8)</a:t>
                      </a:r>
                      <a:r>
                        <a:rPr lang="ja-JP" altLang="en-US" sz="1050" b="1" dirty="0"/>
                        <a:t>の姿　地域の特色を活かした農空間づくりの実施</a:t>
                      </a:r>
                      <a:endParaRPr kumimoji="1" lang="ja-JP" altLang="en-US" sz="1050" b="1" dirty="0"/>
                    </a:p>
                  </a:txBody>
                  <a:tcPr/>
                </a:tc>
                <a:tc>
                  <a:txBody>
                    <a:bodyPr/>
                    <a:lstStyle/>
                    <a:p>
                      <a:r>
                        <a:rPr kumimoji="1" lang="en-US" altLang="ja-JP" sz="1050" b="1" dirty="0"/>
                        <a:t>43</a:t>
                      </a:r>
                      <a:r>
                        <a:rPr kumimoji="1" lang="ja-JP" altLang="en-US" sz="1050" b="1" dirty="0"/>
                        <a:t>市町村（</a:t>
                      </a:r>
                      <a:r>
                        <a:rPr kumimoji="1" lang="en-US" altLang="ja-JP" sz="1050" b="1" dirty="0"/>
                        <a:t>28</a:t>
                      </a:r>
                      <a:r>
                        <a:rPr kumimoji="1" lang="ja-JP" altLang="en-US" sz="1050" b="1" dirty="0"/>
                        <a:t>→</a:t>
                      </a:r>
                      <a:r>
                        <a:rPr kumimoji="1" lang="en-US" altLang="ja-JP" sz="1050" b="1" dirty="0"/>
                        <a:t>43</a:t>
                      </a:r>
                      <a:r>
                        <a:rPr kumimoji="1" lang="ja-JP" altLang="en-US" sz="1050" b="1" dirty="0"/>
                        <a:t>）</a:t>
                      </a:r>
                    </a:p>
                  </a:txBody>
                  <a:tcPr/>
                </a:tc>
                <a:tc>
                  <a:txBody>
                    <a:bodyPr/>
                    <a:lstStyle/>
                    <a:p>
                      <a:r>
                        <a:rPr kumimoji="1" lang="en-US" altLang="ja-JP" sz="1050" b="1" dirty="0"/>
                        <a:t>32</a:t>
                      </a:r>
                      <a:r>
                        <a:rPr kumimoji="1" lang="ja-JP" altLang="en-US" sz="1050" b="1" dirty="0"/>
                        <a:t>市町村</a:t>
                      </a:r>
                    </a:p>
                  </a:txBody>
                  <a:tcPr/>
                </a:tc>
                <a:extLst>
                  <a:ext uri="{0D108BD9-81ED-4DB2-BD59-A6C34878D82A}">
                    <a16:rowId xmlns:a16="http://schemas.microsoft.com/office/drawing/2014/main" val="740500317"/>
                  </a:ext>
                </a:extLst>
              </a:tr>
              <a:tr h="201285">
                <a:tc>
                  <a:txBody>
                    <a:bodyPr/>
                    <a:lstStyle/>
                    <a:p>
                      <a:r>
                        <a:rPr kumimoji="1" lang="en-US" altLang="ja-JP" sz="1050" dirty="0"/>
                        <a:t>5</a:t>
                      </a:r>
                      <a:r>
                        <a:rPr kumimoji="1" lang="ja-JP" altLang="en-US" sz="1050" dirty="0"/>
                        <a:t>年後</a:t>
                      </a:r>
                      <a:r>
                        <a:rPr kumimoji="1" lang="en-US" altLang="ja-JP" sz="1050" dirty="0"/>
                        <a:t>(R3)</a:t>
                      </a:r>
                      <a:r>
                        <a:rPr kumimoji="1" lang="ja-JP" altLang="en-US" sz="1050" dirty="0"/>
                        <a:t>の目標　①農空間づくりに参加する府民数の増加</a:t>
                      </a:r>
                    </a:p>
                  </a:txBody>
                  <a:tcPr/>
                </a:tc>
                <a:tc>
                  <a:txBody>
                    <a:bodyPr/>
                    <a:lstStyle/>
                    <a:p>
                      <a:r>
                        <a:rPr kumimoji="1" lang="en-US" altLang="ja-JP" sz="1050" dirty="0"/>
                        <a:t>48.000</a:t>
                      </a:r>
                      <a:r>
                        <a:rPr kumimoji="1" lang="ja-JP" altLang="en-US" sz="1050" dirty="0"/>
                        <a:t>人（＋</a:t>
                      </a:r>
                      <a:r>
                        <a:rPr kumimoji="1" lang="en-US" altLang="ja-JP" sz="1050" dirty="0"/>
                        <a:t>6,000</a:t>
                      </a:r>
                      <a:r>
                        <a:rPr kumimoji="1" lang="ja-JP" altLang="en-US" sz="1050" dirty="0"/>
                        <a:t>人）</a:t>
                      </a:r>
                    </a:p>
                  </a:txBody>
                  <a:tcPr/>
                </a:tc>
                <a:tc>
                  <a:txBody>
                    <a:bodyPr/>
                    <a:lstStyle/>
                    <a:p>
                      <a:r>
                        <a:rPr kumimoji="1" lang="en-US" altLang="ja-JP" sz="1050" dirty="0"/>
                        <a:t>23,685</a:t>
                      </a:r>
                      <a:r>
                        <a:rPr kumimoji="1" lang="ja-JP" altLang="en-US" sz="1050" dirty="0"/>
                        <a:t>人　</a:t>
                      </a:r>
                      <a:r>
                        <a:rPr kumimoji="1" lang="en-US" altLang="ja-JP" sz="1050" dirty="0"/>
                        <a:t>※49,588</a:t>
                      </a:r>
                      <a:r>
                        <a:rPr kumimoji="1" lang="ja-JP" altLang="en-US" sz="1050" dirty="0"/>
                        <a:t>人（</a:t>
                      </a:r>
                      <a:r>
                        <a:rPr kumimoji="1" lang="en-US" altLang="ja-JP" sz="1050" dirty="0"/>
                        <a:t>H30</a:t>
                      </a:r>
                      <a:r>
                        <a:rPr kumimoji="1" lang="ja-JP" altLang="en-US" sz="1050" dirty="0"/>
                        <a:t>）</a:t>
                      </a:r>
                    </a:p>
                  </a:txBody>
                  <a:tcPr/>
                </a:tc>
                <a:extLst>
                  <a:ext uri="{0D108BD9-81ED-4DB2-BD59-A6C34878D82A}">
                    <a16:rowId xmlns:a16="http://schemas.microsoft.com/office/drawing/2014/main" val="2817039797"/>
                  </a:ext>
                </a:extLst>
              </a:tr>
              <a:tr h="201285">
                <a:tc>
                  <a:txBody>
                    <a:bodyPr/>
                    <a:lstStyle/>
                    <a:p>
                      <a:r>
                        <a:rPr kumimoji="1" lang="ja-JP" altLang="en-US" sz="1050" dirty="0"/>
                        <a:t>　　　　　　　　</a:t>
                      </a:r>
                      <a:r>
                        <a:rPr lang="ja-JP" altLang="en-US" sz="1050" dirty="0"/>
                        <a:t>②協働活動に取り組む地区数の増加</a:t>
                      </a:r>
                      <a:endParaRPr kumimoji="1" lang="ja-JP" altLang="en-US" sz="1050" dirty="0"/>
                    </a:p>
                  </a:txBody>
                  <a:tcPr/>
                </a:tc>
                <a:tc>
                  <a:txBody>
                    <a:bodyPr/>
                    <a:lstStyle/>
                    <a:p>
                      <a:r>
                        <a:rPr kumimoji="1" lang="en-US" altLang="ja-JP" sz="1050" dirty="0"/>
                        <a:t>84</a:t>
                      </a:r>
                      <a:r>
                        <a:rPr kumimoji="1" lang="ja-JP" altLang="en-US" sz="1050" dirty="0"/>
                        <a:t>地区（＋</a:t>
                      </a:r>
                      <a:r>
                        <a:rPr kumimoji="1" lang="en-US" altLang="ja-JP" sz="1050" dirty="0"/>
                        <a:t>10</a:t>
                      </a:r>
                      <a:r>
                        <a:rPr kumimoji="1" lang="ja-JP" altLang="en-US" sz="1050" dirty="0"/>
                        <a:t>地区）</a:t>
                      </a:r>
                    </a:p>
                  </a:txBody>
                  <a:tcPr/>
                </a:tc>
                <a:tc>
                  <a:txBody>
                    <a:bodyPr/>
                    <a:lstStyle/>
                    <a:p>
                      <a:r>
                        <a:rPr kumimoji="1" lang="en-US" altLang="ja-JP" sz="1050" dirty="0"/>
                        <a:t>95</a:t>
                      </a:r>
                      <a:r>
                        <a:rPr kumimoji="1" lang="ja-JP" altLang="en-US" sz="1050" dirty="0"/>
                        <a:t>地区</a:t>
                      </a:r>
                    </a:p>
                  </a:txBody>
                  <a:tcPr/>
                </a:tc>
                <a:extLst>
                  <a:ext uri="{0D108BD9-81ED-4DB2-BD59-A6C34878D82A}">
                    <a16:rowId xmlns:a16="http://schemas.microsoft.com/office/drawing/2014/main" val="2783025440"/>
                  </a:ext>
                </a:extLst>
              </a:tr>
              <a:tr h="201285">
                <a:tc>
                  <a:txBody>
                    <a:bodyPr/>
                    <a:lstStyle/>
                    <a:p>
                      <a:r>
                        <a:rPr kumimoji="1" lang="ja-JP" altLang="en-US" sz="1050" dirty="0"/>
                        <a:t>　　　　　　　　</a:t>
                      </a:r>
                      <a:r>
                        <a:rPr lang="ja-JP" altLang="en-US" sz="1050" dirty="0"/>
                        <a:t>③ため池のハザードマップ作成などのソフト対策の取組割合</a:t>
                      </a:r>
                      <a:endParaRPr kumimoji="1" lang="ja-JP" altLang="en-US" sz="1050" dirty="0"/>
                    </a:p>
                  </a:txBody>
                  <a:tcPr/>
                </a:tc>
                <a:tc>
                  <a:txBody>
                    <a:bodyPr/>
                    <a:lstStyle/>
                    <a:p>
                      <a:r>
                        <a:rPr kumimoji="1" lang="en-US" altLang="ja-JP" sz="1050" dirty="0"/>
                        <a:t>70</a:t>
                      </a:r>
                      <a:r>
                        <a:rPr kumimoji="1" lang="ja-JP" altLang="en-US" sz="1050" dirty="0"/>
                        <a:t>％（＋</a:t>
                      </a:r>
                      <a:r>
                        <a:rPr kumimoji="1" lang="en-US" altLang="ja-JP" sz="1050" dirty="0"/>
                        <a:t>30%</a:t>
                      </a:r>
                      <a:r>
                        <a:rPr kumimoji="1" lang="ja-JP" altLang="en-US" sz="1050" dirty="0"/>
                        <a:t>）</a:t>
                      </a:r>
                    </a:p>
                  </a:txBody>
                  <a:tcPr/>
                </a:tc>
                <a:tc>
                  <a:txBody>
                    <a:bodyPr/>
                    <a:lstStyle/>
                    <a:p>
                      <a:r>
                        <a:rPr kumimoji="1" lang="en-US" altLang="ja-JP" sz="1050" dirty="0"/>
                        <a:t>72</a:t>
                      </a:r>
                      <a:r>
                        <a:rPr kumimoji="1" lang="ja-JP" altLang="en-US" sz="1050" dirty="0"/>
                        <a:t>％</a:t>
                      </a:r>
                    </a:p>
                  </a:txBody>
                  <a:tcPr/>
                </a:tc>
                <a:extLst>
                  <a:ext uri="{0D108BD9-81ED-4DB2-BD59-A6C34878D82A}">
                    <a16:rowId xmlns:a16="http://schemas.microsoft.com/office/drawing/2014/main" val="1212821062"/>
                  </a:ext>
                </a:extLst>
              </a:tr>
            </a:tbl>
          </a:graphicData>
        </a:graphic>
      </p:graphicFrame>
      <p:sp>
        <p:nvSpPr>
          <p:cNvPr id="9" name="角丸四角形 15">
            <a:extLst>
              <a:ext uri="{FF2B5EF4-FFF2-40B4-BE49-F238E27FC236}">
                <a16:creationId xmlns:a16="http://schemas.microsoft.com/office/drawing/2014/main" id="{3CB37E20-E8F3-4390-9B40-BBDC3075ED12}"/>
              </a:ext>
            </a:extLst>
          </p:cNvPr>
          <p:cNvSpPr/>
          <p:nvPr/>
        </p:nvSpPr>
        <p:spPr>
          <a:xfrm>
            <a:off x="114299" y="2635765"/>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課題</a:t>
            </a:r>
          </a:p>
        </p:txBody>
      </p:sp>
      <p:graphicFrame>
        <p:nvGraphicFramePr>
          <p:cNvPr id="13" name="表 12"/>
          <p:cNvGraphicFramePr>
            <a:graphicFrameLocks noGrp="1"/>
          </p:cNvGraphicFramePr>
          <p:nvPr>
            <p:extLst>
              <p:ext uri="{D42A27DB-BD31-4B8C-83A1-F6EECF244321}">
                <p14:modId xmlns:p14="http://schemas.microsoft.com/office/powerpoint/2010/main" val="3975571401"/>
              </p:ext>
            </p:extLst>
          </p:nvPr>
        </p:nvGraphicFramePr>
        <p:xfrm>
          <a:off x="240381" y="3057492"/>
          <a:ext cx="9272709" cy="3600759"/>
        </p:xfrm>
        <a:graphic>
          <a:graphicData uri="http://schemas.openxmlformats.org/drawingml/2006/table">
            <a:tbl>
              <a:tblPr firstRow="1" bandRow="1">
                <a:tableStyleId>{5C22544A-7EE6-4342-B048-85BDC9FD1C3A}</a:tableStyleId>
              </a:tblPr>
              <a:tblGrid>
                <a:gridCol w="3023147">
                  <a:extLst>
                    <a:ext uri="{9D8B030D-6E8A-4147-A177-3AD203B41FA5}">
                      <a16:colId xmlns:a16="http://schemas.microsoft.com/office/drawing/2014/main" val="1722237578"/>
                    </a:ext>
                  </a:extLst>
                </a:gridCol>
                <a:gridCol w="3562994">
                  <a:extLst>
                    <a:ext uri="{9D8B030D-6E8A-4147-A177-3AD203B41FA5}">
                      <a16:colId xmlns:a16="http://schemas.microsoft.com/office/drawing/2014/main" val="4045501974"/>
                    </a:ext>
                  </a:extLst>
                </a:gridCol>
                <a:gridCol w="2686568">
                  <a:extLst>
                    <a:ext uri="{9D8B030D-6E8A-4147-A177-3AD203B41FA5}">
                      <a16:colId xmlns:a16="http://schemas.microsoft.com/office/drawing/2014/main" val="2965158840"/>
                    </a:ext>
                  </a:extLst>
                </a:gridCol>
              </a:tblGrid>
              <a:tr h="256703">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これまで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78468806"/>
                  </a:ext>
                </a:extLst>
              </a:tr>
              <a:tr h="3344056">
                <a:tc>
                  <a:txBody>
                    <a:bodyPr/>
                    <a:lstStyle/>
                    <a:p>
                      <a:pPr marL="85725" indent="-85725">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●農空間づくり活動に参加する府民数や農空間づくりに取り組む地区数の増加に取り組んできました。</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85725" indent="-85725">
                        <a:lnSpc>
                          <a:spcPct val="150000"/>
                        </a:lnSpc>
                      </a:pP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5725" indent="-85725">
                        <a:lnSpc>
                          <a:spcPct val="150000"/>
                        </a:lnSpc>
                      </a:pPr>
                      <a:r>
                        <a:rPr kumimoji="1" lang="ja-JP" altLang="en-US" sz="1000" b="1" dirty="0">
                          <a:solidFill>
                            <a:schemeClr val="tx1"/>
                          </a:solidFill>
                          <a:latin typeface="Meiryo UI" panose="020B0604030504040204" pitchFamily="50" charset="-128"/>
                          <a:ea typeface="Meiryo UI" panose="020B0604030504040204" pitchFamily="50" charset="-128"/>
                        </a:rPr>
                        <a:t>●高齢化の進展により、農業者は今後も減少</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85725" indent="-85725">
                        <a:lnSpc>
                          <a:spcPct val="150000"/>
                        </a:lnSpc>
                      </a:pPr>
                      <a:r>
                        <a:rPr kumimoji="1" lang="ja-JP" altLang="en-US" sz="1000" b="0" dirty="0">
                          <a:solidFill>
                            <a:schemeClr val="tx1"/>
                          </a:solidFill>
                          <a:latin typeface="Meiryo UI" panose="020B0604030504040204" pitchFamily="50" charset="-128"/>
                          <a:ea typeface="Meiryo UI" panose="020B0604030504040204" pitchFamily="50" charset="-128"/>
                        </a:rPr>
                        <a:t>・農空間は自給的農家を含む幅広い農業者により保全されていますが、　基幹的農業従事者は</a:t>
                      </a:r>
                      <a:r>
                        <a:rPr kumimoji="1" lang="en-US" altLang="ja-JP" sz="1000" b="0" dirty="0">
                          <a:solidFill>
                            <a:schemeClr val="tx1"/>
                          </a:solidFill>
                          <a:latin typeface="Meiryo UI" panose="020B0604030504040204" pitchFamily="50" charset="-128"/>
                          <a:ea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rPr>
                        <a:t>歳以上が</a:t>
                      </a:r>
                      <a:r>
                        <a:rPr kumimoji="1" lang="en-US" altLang="ja-JP" sz="1000" b="0" dirty="0">
                          <a:solidFill>
                            <a:schemeClr val="tx1"/>
                          </a:solidFill>
                          <a:latin typeface="Meiryo UI" panose="020B0604030504040204" pitchFamily="50" charset="-128"/>
                          <a:ea typeface="Meiryo UI" panose="020B0604030504040204" pitchFamily="50" charset="-128"/>
                        </a:rPr>
                        <a:t>74%</a:t>
                      </a:r>
                      <a:r>
                        <a:rPr kumimoji="1" lang="ja-JP" altLang="en-US" sz="1000" b="0" dirty="0">
                          <a:solidFill>
                            <a:schemeClr val="tx1"/>
                          </a:solidFill>
                          <a:latin typeface="Meiryo UI" panose="020B0604030504040204" pitchFamily="50" charset="-128"/>
                          <a:ea typeface="Meiryo UI" panose="020B0604030504040204" pitchFamily="50" charset="-128"/>
                        </a:rPr>
                        <a:t>を占め、このまま推移すれば、</a:t>
                      </a: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年後には半減すると予想されます。</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➡今後も農空間を保全していくためには、</a:t>
                      </a:r>
                      <a:r>
                        <a:rPr lang="ja-JP" altLang="en-US" sz="1000" b="1" dirty="0">
                          <a:latin typeface="Meiryo UI" panose="020B0604030504040204" pitchFamily="50" charset="-128"/>
                          <a:ea typeface="Meiryo UI" panose="020B0604030504040204" pitchFamily="50" charset="-128"/>
                        </a:rPr>
                        <a:t>きめ細やかな基盤整備やスマート技術等による効率的な営農・施設管理、都市住民が農空間に継続的に関わる関係人口の増加、経済的自立を可能とする共同経営</a:t>
                      </a:r>
                      <a:r>
                        <a:rPr kumimoji="1" lang="ja-JP" altLang="en-US" sz="1000" b="1" dirty="0">
                          <a:solidFill>
                            <a:schemeClr val="tx1"/>
                          </a:solidFill>
                          <a:latin typeface="Meiryo UI" panose="020B0604030504040204" pitchFamily="50" charset="-128"/>
                          <a:ea typeface="Meiryo UI" panose="020B0604030504040204" pitchFamily="50" charset="-128"/>
                        </a:rPr>
                        <a:t>など、地域の農を支える仕組みが必要です。</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5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➡コロナ禍をきっかけとして新たなライフスタイルに関心が高まる中、農業・農空間でのつながりや体験に新たな価値を生み出し、農のある暮らしの定着から関係人口の増加につなげる必要があります。</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266666"/>
                  </a:ext>
                </a:extLst>
              </a:tr>
            </a:tbl>
          </a:graphicData>
        </a:graphic>
      </p:graphicFrame>
      <p:sp>
        <p:nvSpPr>
          <p:cNvPr id="20" name="角丸四角形 15">
            <a:extLst>
              <a:ext uri="{FF2B5EF4-FFF2-40B4-BE49-F238E27FC236}">
                <a16:creationId xmlns:a16="http://schemas.microsoft.com/office/drawing/2014/main" id="{75BC6E27-D353-43D9-ACC4-62CBABD38C06}"/>
              </a:ext>
            </a:extLst>
          </p:cNvPr>
          <p:cNvSpPr/>
          <p:nvPr/>
        </p:nvSpPr>
        <p:spPr>
          <a:xfrm>
            <a:off x="114300" y="861635"/>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成果</a:t>
            </a:r>
          </a:p>
        </p:txBody>
      </p:sp>
      <p:sp>
        <p:nvSpPr>
          <p:cNvPr id="21" name="正方形/長方形 20">
            <a:extLst>
              <a:ext uri="{FF2B5EF4-FFF2-40B4-BE49-F238E27FC236}">
                <a16:creationId xmlns:a16="http://schemas.microsoft.com/office/drawing/2014/main" id="{8975B365-DF03-4345-AB7A-D5AB1452418F}"/>
              </a:ext>
            </a:extLst>
          </p:cNvPr>
          <p:cNvSpPr/>
          <p:nvPr/>
        </p:nvSpPr>
        <p:spPr>
          <a:xfrm>
            <a:off x="11239" y="523234"/>
            <a:ext cx="3925309" cy="307777"/>
          </a:xfrm>
          <a:prstGeom prst="rect">
            <a:avLst/>
          </a:prstGeom>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地　域</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大阪農空間の多様な機能の発揮促進</a:t>
            </a:r>
          </a:p>
        </p:txBody>
      </p:sp>
      <p:sp>
        <p:nvSpPr>
          <p:cNvPr id="24" name="テキスト ボックス 23">
            <a:extLst>
              <a:ext uri="{FF2B5EF4-FFF2-40B4-BE49-F238E27FC236}">
                <a16:creationId xmlns:a16="http://schemas.microsoft.com/office/drawing/2014/main" id="{668E0844-3B88-4166-88E2-8215200C7451}"/>
              </a:ext>
            </a:extLst>
          </p:cNvPr>
          <p:cNvSpPr txBox="1"/>
          <p:nvPr/>
        </p:nvSpPr>
        <p:spPr>
          <a:xfrm>
            <a:off x="2159968" y="5909789"/>
            <a:ext cx="1849822" cy="230832"/>
          </a:xfrm>
          <a:prstGeom prst="rect">
            <a:avLst/>
          </a:prstGeom>
          <a:noFill/>
          <a:ln>
            <a:noFill/>
          </a:ln>
        </p:spPr>
        <p:txBody>
          <a:bodyPr wrap="square" rtlCol="0">
            <a:spAutoFit/>
          </a:bodyPr>
          <a:lstStyle/>
          <a:p>
            <a:pPr lvl="0">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（大阪府調べ）</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1E3A318A-822B-4837-A556-16BA2D8AC68F}"/>
              </a:ext>
            </a:extLst>
          </p:cNvPr>
          <p:cNvSpPr txBox="1"/>
          <p:nvPr/>
        </p:nvSpPr>
        <p:spPr>
          <a:xfrm>
            <a:off x="5808702" y="6407083"/>
            <a:ext cx="3796232" cy="230832"/>
          </a:xfrm>
          <a:prstGeom prst="rect">
            <a:avLst/>
          </a:prstGeom>
          <a:noFill/>
        </p:spPr>
        <p:txBody>
          <a:bodyPr wrap="none" rtlCol="0">
            <a:spAutoFit/>
          </a:bodyPr>
          <a:lstStyle/>
          <a:p>
            <a:r>
              <a:rPr kumimoji="1" lang="ja-JP" altLang="en-US" sz="900" dirty="0">
                <a:latin typeface="+mn-ea"/>
              </a:rPr>
              <a:t>（タキイ種苗（株）「令和元年 野菜と家庭菜園に関する調査」より）</a:t>
            </a:r>
          </a:p>
        </p:txBody>
      </p:sp>
      <p:pic>
        <p:nvPicPr>
          <p:cNvPr id="2" name="図 1"/>
          <p:cNvPicPr>
            <a:picLocks noChangeAspect="1"/>
          </p:cNvPicPr>
          <p:nvPr/>
        </p:nvPicPr>
        <p:blipFill>
          <a:blip r:embed="rId3"/>
          <a:stretch>
            <a:fillRect/>
          </a:stretch>
        </p:blipFill>
        <p:spPr>
          <a:xfrm>
            <a:off x="256090" y="4173854"/>
            <a:ext cx="3019373" cy="1952181"/>
          </a:xfrm>
          <a:prstGeom prst="rect">
            <a:avLst/>
          </a:prstGeom>
        </p:spPr>
      </p:pic>
      <p:pic>
        <p:nvPicPr>
          <p:cNvPr id="23" name="図 22"/>
          <p:cNvPicPr>
            <a:picLocks noChangeAspect="1"/>
          </p:cNvPicPr>
          <p:nvPr/>
        </p:nvPicPr>
        <p:blipFill>
          <a:blip r:embed="rId4"/>
          <a:stretch>
            <a:fillRect/>
          </a:stretch>
        </p:blipFill>
        <p:spPr>
          <a:xfrm>
            <a:off x="6725212" y="3345931"/>
            <a:ext cx="3158002" cy="3231160"/>
          </a:xfrm>
          <a:prstGeom prst="rect">
            <a:avLst/>
          </a:prstGeom>
        </p:spPr>
      </p:pic>
    </p:spTree>
    <p:extLst>
      <p:ext uri="{BB962C8B-B14F-4D97-AF65-F5344CB8AC3E}">
        <p14:creationId xmlns:p14="http://schemas.microsoft.com/office/powerpoint/2010/main" val="37238999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1320</Words>
  <Application>Microsoft Office PowerPoint</Application>
  <PresentationFormat>A4 210 x 297 mm</PresentationFormat>
  <Paragraphs>134</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2022-03-30T01:37:03Z</dcterms:created>
  <dcterms:modified xsi:type="dcterms:W3CDTF">2022-03-30T01:37:09Z</dcterms:modified>
</cp:coreProperties>
</file>