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sldIdLst>
    <p:sldId id="378" r:id="rId2"/>
    <p:sldId id="382" r:id="rId3"/>
    <p:sldId id="379" r:id="rId4"/>
    <p:sldId id="380" r:id="rId5"/>
    <p:sldId id="381" r:id="rId6"/>
    <p:sldId id="383"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sujitaN\AppData\Local\Microsoft\Windows\INetCache\Content.Outlook\WLLZB08V\02&#12463;&#12525;&#12473;&#38598;&#35336;&#34920;%20(00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nSpc>
                <a:spcPts val="1300"/>
              </a:lnSpc>
              <a:defRPr sz="1200" b="1" i="0" u="none" strike="noStrike" kern="1200" spc="0" baseline="0">
                <a:solidFill>
                  <a:schemeClr val="tx1"/>
                </a:solidFill>
                <a:latin typeface="+mn-lt"/>
                <a:ea typeface="+mn-ea"/>
                <a:cs typeface="+mn-cs"/>
              </a:defRPr>
            </a:pPr>
            <a:r>
              <a:rPr lang="ja-JP" altLang="ja-JP" sz="1200" b="1" i="0" baseline="0" dirty="0">
                <a:solidFill>
                  <a:schemeClr val="tx1"/>
                </a:solidFill>
                <a:effectLst/>
              </a:rPr>
              <a:t>大阪の農業に関心が</a:t>
            </a:r>
            <a:r>
              <a:rPr lang="ja-JP" altLang="en-US" sz="1200" b="1" i="0" baseline="0" dirty="0">
                <a:solidFill>
                  <a:schemeClr val="tx1"/>
                </a:solidFill>
                <a:effectLst/>
              </a:rPr>
              <a:t>無い</a:t>
            </a:r>
            <a:r>
              <a:rPr lang="ja-JP" altLang="ja-JP" sz="1200" b="1" i="0" baseline="0" dirty="0">
                <a:solidFill>
                  <a:schemeClr val="tx1"/>
                </a:solidFill>
                <a:effectLst/>
              </a:rPr>
              <a:t>人が</a:t>
            </a:r>
            <a:endParaRPr lang="en-US" altLang="ja-JP" sz="1200" b="1" i="0" baseline="0" dirty="0">
              <a:solidFill>
                <a:schemeClr val="tx1"/>
              </a:solidFill>
              <a:effectLst/>
            </a:endParaRPr>
          </a:p>
          <a:p>
            <a:pPr>
              <a:lnSpc>
                <a:spcPts val="1300"/>
              </a:lnSpc>
              <a:defRPr sz="1200" b="1">
                <a:solidFill>
                  <a:schemeClr val="tx1"/>
                </a:solidFill>
              </a:defRPr>
            </a:pPr>
            <a:r>
              <a:rPr lang="ja-JP" altLang="ja-JP" sz="1200" b="1" i="0" baseline="0" dirty="0">
                <a:solidFill>
                  <a:schemeClr val="tx1"/>
                </a:solidFill>
                <a:effectLst/>
              </a:rPr>
              <a:t>大阪産</a:t>
            </a:r>
            <a:r>
              <a:rPr lang="en-US" altLang="ja-JP" sz="1200" b="1" i="0" baseline="0" dirty="0">
                <a:solidFill>
                  <a:schemeClr val="tx1"/>
                </a:solidFill>
                <a:effectLst/>
              </a:rPr>
              <a:t>(</a:t>
            </a:r>
            <a:r>
              <a:rPr lang="ja-JP" altLang="ja-JP" sz="1200" b="1" i="0" baseline="0" dirty="0">
                <a:solidFill>
                  <a:schemeClr val="tx1"/>
                </a:solidFill>
                <a:effectLst/>
              </a:rPr>
              <a:t>もん</a:t>
            </a:r>
            <a:r>
              <a:rPr lang="en-US" altLang="ja-JP" sz="1200" b="1" i="0" baseline="0" dirty="0">
                <a:solidFill>
                  <a:schemeClr val="tx1"/>
                </a:solidFill>
                <a:effectLst/>
              </a:rPr>
              <a:t>)</a:t>
            </a:r>
            <a:r>
              <a:rPr lang="ja-JP" altLang="ja-JP" sz="1200" b="1" i="0" baseline="0" dirty="0">
                <a:solidFill>
                  <a:schemeClr val="tx1"/>
                </a:solidFill>
                <a:effectLst/>
              </a:rPr>
              <a:t>を購入しているか</a:t>
            </a:r>
            <a:endParaRPr lang="ja-JP" altLang="ja-JP" sz="1200" b="1" dirty="0">
              <a:solidFill>
                <a:schemeClr val="tx1"/>
              </a:solidFill>
              <a:effectLst/>
            </a:endParaRPr>
          </a:p>
        </c:rich>
      </c:tx>
      <c:layout/>
      <c:overlay val="0"/>
      <c:spPr>
        <a:noFill/>
        <a:ln>
          <a:noFill/>
        </a:ln>
        <a:effectLst/>
      </c:spPr>
      <c:txPr>
        <a:bodyPr rot="0" spcFirstLastPara="1" vertOverflow="ellipsis" vert="horz" wrap="square" anchor="ctr" anchorCtr="1"/>
        <a:lstStyle/>
        <a:p>
          <a:pPr>
            <a:lnSpc>
              <a:spcPts val="1300"/>
            </a:lnSpc>
            <a:defRPr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4.8792968813834998E-2"/>
          <c:y val="0.24162712083686697"/>
          <c:w val="0.47731875947461566"/>
          <c:h val="0.70853585855871326"/>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53329825729555413"/>
          <c:y val="0.30381043115696105"/>
          <c:w val="0.46670180929231619"/>
          <c:h val="0.3881149897760335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5EAA659-B2E8-467E-BEA8-7218EBCDC3E4}"/>
              </a:ext>
            </a:extLst>
          </p:cNvPr>
          <p:cNvSpPr txBox="1"/>
          <p:nvPr/>
        </p:nvSpPr>
        <p:spPr>
          <a:xfrm>
            <a:off x="114300" y="721452"/>
            <a:ext cx="9690100" cy="1668611"/>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0" name="角丸四角形 15">
            <a:extLst>
              <a:ext uri="{FF2B5EF4-FFF2-40B4-BE49-F238E27FC236}">
                <a16:creationId xmlns:a16="http://schemas.microsoft.com/office/drawing/2014/main" id="{2D3E0F19-19BC-4D83-B668-DA5C3A357A23}"/>
              </a:ext>
            </a:extLst>
          </p:cNvPr>
          <p:cNvSpPr/>
          <p:nvPr/>
        </p:nvSpPr>
        <p:spPr>
          <a:xfrm>
            <a:off x="114299" y="568874"/>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農業経営の現状</a:t>
            </a:r>
          </a:p>
        </p:txBody>
      </p:sp>
      <p:sp>
        <p:nvSpPr>
          <p:cNvPr id="62" name="正方形/長方形 61">
            <a:extLst>
              <a:ext uri="{FF2B5EF4-FFF2-40B4-BE49-F238E27FC236}">
                <a16:creationId xmlns:a16="http://schemas.microsoft.com/office/drawing/2014/main" id="{5710A23F-EBB9-4706-8825-9F9591608B51}"/>
              </a:ext>
            </a:extLst>
          </p:cNvPr>
          <p:cNvSpPr/>
          <p:nvPr/>
        </p:nvSpPr>
        <p:spPr>
          <a:xfrm>
            <a:off x="266571" y="858584"/>
            <a:ext cx="9385558" cy="1477328"/>
          </a:xfrm>
          <a:prstGeom prst="rect">
            <a:avLst/>
          </a:prstGeom>
        </p:spPr>
        <p:txBody>
          <a:bodyPr wrap="square">
            <a:spAutoFit/>
          </a:bodyPr>
          <a:lstStyle/>
          <a:p>
            <a:pPr marL="180000" indent="-457200" algn="just">
              <a:lnSpc>
                <a:spcPct val="150000"/>
              </a:lnSpc>
            </a:pPr>
            <a:r>
              <a:rPr kumimoji="1" lang="ja-JP" altLang="en-US" sz="1200" dirty="0">
                <a:latin typeface="Meiryo UI" panose="020B0604030504040204" pitchFamily="50" charset="-128"/>
                <a:ea typeface="Meiryo UI" panose="020B0604030504040204" pitchFamily="50" charset="-128"/>
              </a:rPr>
              <a:t>〇　農業産出額は平成</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年度から平成</a:t>
            </a:r>
            <a:r>
              <a:rPr kumimoji="1" lang="en-US" altLang="ja-JP" sz="1200" dirty="0">
                <a:latin typeface="Meiryo UI" panose="020B0604030504040204" pitchFamily="50" charset="-128"/>
                <a:ea typeface="Meiryo UI" panose="020B0604030504040204" pitchFamily="50" charset="-128"/>
              </a:rPr>
              <a:t>29</a:t>
            </a:r>
            <a:r>
              <a:rPr kumimoji="1" lang="ja-JP" altLang="en-US" sz="1200" dirty="0">
                <a:latin typeface="Meiryo UI" panose="020B0604030504040204" pitchFamily="50" charset="-128"/>
                <a:ea typeface="Meiryo UI" panose="020B0604030504040204" pitchFamily="50" charset="-128"/>
              </a:rPr>
              <a:t>年度にかけては増加傾向でしたが、平成</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年度以降減少し、令和２年度は</a:t>
            </a:r>
            <a:r>
              <a:rPr kumimoji="1" lang="en-US" altLang="ja-JP" sz="1200" dirty="0">
                <a:latin typeface="Meiryo UI" panose="020B0604030504040204" pitchFamily="50" charset="-128"/>
                <a:ea typeface="Meiryo UI" panose="020B0604030504040204" pitchFamily="50" charset="-128"/>
              </a:rPr>
              <a:t>311</a:t>
            </a:r>
            <a:r>
              <a:rPr kumimoji="1" lang="ja-JP" altLang="en-US" sz="1200" dirty="0">
                <a:latin typeface="Meiryo UI" panose="020B0604030504040204" pitchFamily="50" charset="-128"/>
                <a:ea typeface="Meiryo UI" panose="020B0604030504040204" pitchFamily="50" charset="-128"/>
              </a:rPr>
              <a:t>億円となりました。その一因として、平成</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年台風</a:t>
            </a:r>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号による農業用ハウスの被災を原因とする離農や経営規模の縮小があげられます。</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ct val="150000"/>
              </a:lnSpc>
            </a:pPr>
            <a:r>
              <a:rPr kumimoji="1" lang="ja-JP" altLang="en-US" sz="1200" dirty="0">
                <a:latin typeface="Meiryo UI" panose="020B0604030504040204" pitchFamily="50" charset="-128"/>
                <a:ea typeface="Meiryo UI" panose="020B0604030504040204" pitchFamily="50" charset="-128"/>
              </a:rPr>
              <a:t>〇　農業経営体数は平成</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年度から令和２年度で約</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1,260</a:t>
            </a:r>
            <a:r>
              <a:rPr kumimoji="1" lang="ja-JP" altLang="en-US" sz="1200" dirty="0">
                <a:latin typeface="Meiryo UI" panose="020B0604030504040204" pitchFamily="50" charset="-128"/>
                <a:ea typeface="Meiryo UI" panose="020B0604030504040204" pitchFamily="50" charset="-128"/>
              </a:rPr>
              <a:t>経営体）減少しました。うち、農産物販売額が</a:t>
            </a:r>
            <a:r>
              <a:rPr kumimoji="1" lang="en-US" altLang="ja-JP" sz="1200" dirty="0">
                <a:latin typeface="Meiryo UI" panose="020B0604030504040204" pitchFamily="50" charset="-128"/>
                <a:ea typeface="Meiryo UI" panose="020B0604030504040204" pitchFamily="50" charset="-128"/>
              </a:rPr>
              <a:t>1,000</a:t>
            </a:r>
            <a:r>
              <a:rPr kumimoji="1" lang="ja-JP" altLang="en-US" sz="1200" dirty="0">
                <a:latin typeface="Meiryo UI" panose="020B0604030504040204" pitchFamily="50" charset="-128"/>
                <a:ea typeface="Meiryo UI" panose="020B0604030504040204" pitchFamily="50" charset="-128"/>
              </a:rPr>
              <a:t>万円以上の経営体は約</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35</a:t>
            </a:r>
            <a:r>
              <a:rPr kumimoji="1" lang="ja-JP" altLang="en-US" sz="1200" dirty="0">
                <a:latin typeface="Meiryo UI" panose="020B0604030504040204" pitchFamily="50" charset="-128"/>
                <a:ea typeface="Meiryo UI" panose="020B0604030504040204" pitchFamily="50" charset="-128"/>
              </a:rPr>
              <a:t>経営体）減少しました。</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ct val="150000"/>
              </a:lnSpc>
            </a:pPr>
            <a:r>
              <a:rPr kumimoji="1" lang="ja-JP" altLang="en-US" sz="1200" dirty="0">
                <a:latin typeface="Meiryo UI" panose="020B0604030504040204" pitchFamily="50" charset="-128"/>
                <a:ea typeface="Meiryo UI" panose="020B0604030504040204" pitchFamily="50" charset="-128"/>
              </a:rPr>
              <a:t>〇　農産物販売額が</a:t>
            </a:r>
            <a:r>
              <a:rPr kumimoji="1" lang="en-US" altLang="ja-JP" sz="1200" dirty="0">
                <a:latin typeface="Meiryo UI" panose="020B0604030504040204" pitchFamily="50" charset="-128"/>
                <a:ea typeface="Meiryo UI" panose="020B0604030504040204" pitchFamily="50" charset="-128"/>
              </a:rPr>
              <a:t>1,000</a:t>
            </a:r>
            <a:r>
              <a:rPr kumimoji="1" lang="ja-JP" altLang="en-US" sz="1200" dirty="0">
                <a:latin typeface="Meiryo UI" panose="020B0604030504040204" pitchFamily="50" charset="-128"/>
                <a:ea typeface="Meiryo UI" panose="020B0604030504040204" pitchFamily="50" charset="-128"/>
              </a:rPr>
              <a:t>万円以上の経営体は全経営体の約</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％ですが、府全体の農産物販売額の約６割を占めています。</a:t>
            </a:r>
            <a:endParaRPr kumimoji="1" lang="en-US" altLang="ja-JP" sz="12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2"/>
          <a:stretch>
            <a:fillRect/>
          </a:stretch>
        </p:blipFill>
        <p:spPr>
          <a:xfrm>
            <a:off x="398088" y="2626399"/>
            <a:ext cx="8858256" cy="4011516"/>
          </a:xfrm>
          <a:prstGeom prst="rect">
            <a:avLst/>
          </a:prstGeom>
        </p:spPr>
      </p:pic>
    </p:spTree>
    <p:extLst>
      <p:ext uri="{BB962C8B-B14F-4D97-AF65-F5344CB8AC3E}">
        <p14:creationId xmlns:p14="http://schemas.microsoft.com/office/powerpoint/2010/main" val="2024730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5EAA659-B2E8-467E-BEA8-7218EBCDC3E4}"/>
              </a:ext>
            </a:extLst>
          </p:cNvPr>
          <p:cNvSpPr txBox="1"/>
          <p:nvPr/>
        </p:nvSpPr>
        <p:spPr>
          <a:xfrm>
            <a:off x="114300" y="721453"/>
            <a:ext cx="9690100" cy="1125034"/>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pPr>
              <a:lnSpc>
                <a:spcPct val="150000"/>
              </a:lnSpc>
            </a:pPr>
            <a:endParaRPr kumimoji="1" lang="en-US" altLang="ja-JP" dirty="0"/>
          </a:p>
          <a:p>
            <a:pPr>
              <a:lnSpc>
                <a:spcPct val="150000"/>
              </a:lnSpc>
            </a:pPr>
            <a:endParaRPr kumimoji="1" lang="ja-JP" altLang="en-US" dirty="0"/>
          </a:p>
        </p:txBody>
      </p:sp>
      <p:sp>
        <p:nvSpPr>
          <p:cNvPr id="30" name="角丸四角形 15">
            <a:extLst>
              <a:ext uri="{FF2B5EF4-FFF2-40B4-BE49-F238E27FC236}">
                <a16:creationId xmlns:a16="http://schemas.microsoft.com/office/drawing/2014/main" id="{2D3E0F19-19BC-4D83-B668-DA5C3A357A23}"/>
              </a:ext>
            </a:extLst>
          </p:cNvPr>
          <p:cNvSpPr/>
          <p:nvPr/>
        </p:nvSpPr>
        <p:spPr>
          <a:xfrm>
            <a:off x="114299" y="568874"/>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農業経営の現状</a:t>
            </a:r>
          </a:p>
        </p:txBody>
      </p:sp>
      <p:sp>
        <p:nvSpPr>
          <p:cNvPr id="62" name="正方形/長方形 61">
            <a:extLst>
              <a:ext uri="{FF2B5EF4-FFF2-40B4-BE49-F238E27FC236}">
                <a16:creationId xmlns:a16="http://schemas.microsoft.com/office/drawing/2014/main" id="{5710A23F-EBB9-4706-8825-9F9591608B51}"/>
              </a:ext>
            </a:extLst>
          </p:cNvPr>
          <p:cNvSpPr/>
          <p:nvPr/>
        </p:nvSpPr>
        <p:spPr>
          <a:xfrm>
            <a:off x="266571" y="863090"/>
            <a:ext cx="9385558" cy="923330"/>
          </a:xfrm>
          <a:prstGeom prst="rect">
            <a:avLst/>
          </a:prstGeom>
        </p:spPr>
        <p:txBody>
          <a:bodyPr wrap="square">
            <a:spAutoFit/>
          </a:bodyPr>
          <a:lstStyle/>
          <a:p>
            <a:pPr marL="180000" indent="-457200" algn="just">
              <a:lnSpc>
                <a:spcPct val="150000"/>
              </a:lnSpc>
            </a:pPr>
            <a:r>
              <a:rPr kumimoji="1" lang="ja-JP" altLang="en-US" sz="1200" dirty="0">
                <a:latin typeface="Meiryo UI" panose="020B0604030504040204" pitchFamily="50" charset="-128"/>
                <a:ea typeface="Meiryo UI" panose="020B0604030504040204" pitchFamily="50" charset="-128"/>
              </a:rPr>
              <a:t>〇　販売農家１戸あたりの経営耕地面積は令和２年度は</a:t>
            </a:r>
            <a:r>
              <a:rPr kumimoji="1" lang="en-US" altLang="ja-JP" sz="1200" dirty="0">
                <a:latin typeface="Meiryo UI" panose="020B0604030504040204" pitchFamily="50" charset="-128"/>
                <a:ea typeface="Meiryo UI" panose="020B0604030504040204" pitchFamily="50" charset="-128"/>
              </a:rPr>
              <a:t>0.69ha</a:t>
            </a:r>
            <a:r>
              <a:rPr kumimoji="1" lang="ja-JP" altLang="en-US" sz="1200" dirty="0">
                <a:latin typeface="Meiryo UI" panose="020B0604030504040204" pitchFamily="50" charset="-128"/>
                <a:ea typeface="Meiryo UI" panose="020B0604030504040204" pitchFamily="50" charset="-128"/>
              </a:rPr>
              <a:t>で平成</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年度から微増しました。</a:t>
            </a:r>
            <a:endParaRPr kumimoji="1" lang="en-US" altLang="ja-JP" sz="1200" dirty="0">
              <a:latin typeface="Meiryo UI" panose="020B0604030504040204" pitchFamily="50" charset="-128"/>
              <a:ea typeface="Meiryo UI" panose="020B0604030504040204" pitchFamily="50" charset="-128"/>
            </a:endParaRPr>
          </a:p>
          <a:p>
            <a:pPr marL="180000" indent="-457200" algn="just">
              <a:lnSpc>
                <a:spcPct val="150000"/>
              </a:lnSpc>
            </a:pPr>
            <a:r>
              <a:rPr kumimoji="1" lang="ja-JP" altLang="en-US" sz="1200" dirty="0">
                <a:latin typeface="Meiryo UI" panose="020B0604030504040204" pitchFamily="50" charset="-128"/>
                <a:ea typeface="Meiryo UI" panose="020B0604030504040204" pitchFamily="50" charset="-128"/>
              </a:rPr>
              <a:t>〇　経営耕地面積</a:t>
            </a:r>
            <a:r>
              <a:rPr kumimoji="1" lang="en-US" altLang="ja-JP" sz="1200" dirty="0">
                <a:latin typeface="Meiryo UI" panose="020B0604030504040204" pitchFamily="50" charset="-128"/>
                <a:ea typeface="Meiryo UI" panose="020B0604030504040204" pitchFamily="50" charset="-128"/>
              </a:rPr>
              <a:t>1ha</a:t>
            </a:r>
            <a:r>
              <a:rPr kumimoji="1" lang="ja-JP" altLang="en-US" sz="1200" dirty="0">
                <a:latin typeface="Meiryo UI" panose="020B0604030504040204" pitchFamily="50" charset="-128"/>
                <a:ea typeface="Meiryo UI" panose="020B0604030504040204" pitchFamily="50" charset="-128"/>
              </a:rPr>
              <a:t>あたりの農業産出額は平成</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年度よりも増加し、令和２年度は</a:t>
            </a:r>
            <a:r>
              <a:rPr kumimoji="1" lang="en-US" altLang="ja-JP" sz="1200" dirty="0">
                <a:latin typeface="Meiryo UI" panose="020B0604030504040204" pitchFamily="50" charset="-128"/>
                <a:ea typeface="Meiryo UI" panose="020B0604030504040204" pitchFamily="50" charset="-128"/>
              </a:rPr>
              <a:t>572</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ha</a:t>
            </a:r>
            <a:r>
              <a:rPr kumimoji="1" lang="ja-JP" altLang="en-US" sz="1200" dirty="0">
                <a:latin typeface="Meiryo UI" panose="020B0604030504040204" pitchFamily="50" charset="-128"/>
                <a:ea typeface="Meiryo UI" panose="020B0604030504040204" pitchFamily="50" charset="-128"/>
              </a:rPr>
              <a:t>で全国４位です。全国と比較して小規模でありながら高収益な農業が営まれています。</a:t>
            </a:r>
            <a:endParaRPr kumimoji="1" lang="en-US" altLang="ja-JP" sz="1200" dirty="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2"/>
          <a:stretch>
            <a:fillRect/>
          </a:stretch>
        </p:blipFill>
        <p:spPr>
          <a:xfrm>
            <a:off x="155243" y="1516498"/>
            <a:ext cx="9400847" cy="5303980"/>
          </a:xfrm>
          <a:prstGeom prst="rect">
            <a:avLst/>
          </a:prstGeom>
        </p:spPr>
      </p:pic>
    </p:spTree>
    <p:extLst>
      <p:ext uri="{BB962C8B-B14F-4D97-AF65-F5344CB8AC3E}">
        <p14:creationId xmlns:p14="http://schemas.microsoft.com/office/powerpoint/2010/main" val="19588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a:extLst>
              <a:ext uri="{FF2B5EF4-FFF2-40B4-BE49-F238E27FC236}">
                <a16:creationId xmlns:a16="http://schemas.microsoft.com/office/drawing/2014/main" id="{8C675013-AA88-4C8C-BAB6-E71B209471B3}"/>
              </a:ext>
            </a:extLst>
          </p:cNvPr>
          <p:cNvSpPr txBox="1"/>
          <p:nvPr/>
        </p:nvSpPr>
        <p:spPr>
          <a:xfrm>
            <a:off x="114300" y="721452"/>
            <a:ext cx="9690100" cy="1670429"/>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15">
            <a:extLst>
              <a:ext uri="{FF2B5EF4-FFF2-40B4-BE49-F238E27FC236}">
                <a16:creationId xmlns:a16="http://schemas.microsoft.com/office/drawing/2014/main" id="{2D3E0F19-19BC-4D83-B668-DA5C3A357A23}"/>
              </a:ext>
            </a:extLst>
          </p:cNvPr>
          <p:cNvSpPr/>
          <p:nvPr/>
        </p:nvSpPr>
        <p:spPr>
          <a:xfrm>
            <a:off x="170703" y="590572"/>
            <a:ext cx="1904985" cy="260805"/>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販路の現状</a:t>
            </a:r>
          </a:p>
        </p:txBody>
      </p:sp>
      <p:sp>
        <p:nvSpPr>
          <p:cNvPr id="54" name="正方形/長方形 53">
            <a:extLst>
              <a:ext uri="{FF2B5EF4-FFF2-40B4-BE49-F238E27FC236}">
                <a16:creationId xmlns:a16="http://schemas.microsoft.com/office/drawing/2014/main" id="{848C2BD4-5A65-43E3-AA34-5FFA3C689CE4}"/>
              </a:ext>
            </a:extLst>
          </p:cNvPr>
          <p:cNvSpPr/>
          <p:nvPr/>
        </p:nvSpPr>
        <p:spPr>
          <a:xfrm>
            <a:off x="187340" y="848653"/>
            <a:ext cx="9685583" cy="1200329"/>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農産物の売上１位の出荷先別経営体数の割合では、全国と比較して大阪は「消費者への直接販売」の割合が高くなっています。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直売所出荷者数は平成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年度からほぼ横ばいです（令和元年度約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10,300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直売所販売額は平成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億円から令和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億円へと約５億円増加しました。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コロナ禍において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サイト等のインターネット販売の需要が高まっています。（事業者ヒアリングより）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034769034"/>
              </p:ext>
            </p:extLst>
          </p:nvPr>
        </p:nvGraphicFramePr>
        <p:xfrm>
          <a:off x="4373219" y="5436161"/>
          <a:ext cx="5027226" cy="822648"/>
        </p:xfrm>
        <a:graphic>
          <a:graphicData uri="http://schemas.openxmlformats.org/drawingml/2006/table">
            <a:tbl>
              <a:tblPr firstRow="1" bandRow="1">
                <a:tableStyleId>{5C22544A-7EE6-4342-B048-85BDC9FD1C3A}</a:tableStyleId>
              </a:tblPr>
              <a:tblGrid>
                <a:gridCol w="1370356">
                  <a:extLst>
                    <a:ext uri="{9D8B030D-6E8A-4147-A177-3AD203B41FA5}">
                      <a16:colId xmlns:a16="http://schemas.microsoft.com/office/drawing/2014/main" val="20000"/>
                    </a:ext>
                  </a:extLst>
                </a:gridCol>
                <a:gridCol w="731374">
                  <a:extLst>
                    <a:ext uri="{9D8B030D-6E8A-4147-A177-3AD203B41FA5}">
                      <a16:colId xmlns:a16="http://schemas.microsoft.com/office/drawing/2014/main" val="20001"/>
                    </a:ext>
                  </a:extLst>
                </a:gridCol>
                <a:gridCol w="731374">
                  <a:extLst>
                    <a:ext uri="{9D8B030D-6E8A-4147-A177-3AD203B41FA5}">
                      <a16:colId xmlns:a16="http://schemas.microsoft.com/office/drawing/2014/main" val="20002"/>
                    </a:ext>
                  </a:extLst>
                </a:gridCol>
                <a:gridCol w="731374">
                  <a:extLst>
                    <a:ext uri="{9D8B030D-6E8A-4147-A177-3AD203B41FA5}">
                      <a16:colId xmlns:a16="http://schemas.microsoft.com/office/drawing/2014/main" val="20003"/>
                    </a:ext>
                  </a:extLst>
                </a:gridCol>
                <a:gridCol w="731374">
                  <a:extLst>
                    <a:ext uri="{9D8B030D-6E8A-4147-A177-3AD203B41FA5}">
                      <a16:colId xmlns:a16="http://schemas.microsoft.com/office/drawing/2014/main" val="20004"/>
                    </a:ext>
                  </a:extLst>
                </a:gridCol>
                <a:gridCol w="731374">
                  <a:extLst>
                    <a:ext uri="{9D8B030D-6E8A-4147-A177-3AD203B41FA5}">
                      <a16:colId xmlns:a16="http://schemas.microsoft.com/office/drawing/2014/main" val="20005"/>
                    </a:ext>
                  </a:extLst>
                </a:gridCol>
              </a:tblGrid>
              <a:tr h="241225">
                <a:tc>
                  <a:txBody>
                    <a:bodyPr/>
                    <a:lstStyle/>
                    <a:p>
                      <a:pPr algn="ctr"/>
                      <a:r>
                        <a:rPr kumimoji="1" lang="ja-JP" altLang="en-US" sz="1200" dirty="0"/>
                        <a:t>地域</a:t>
                      </a:r>
                    </a:p>
                  </a:txBody>
                  <a:tcPr marL="91427" marR="91427" marT="45668" marB="45668"/>
                </a:tc>
                <a:tc>
                  <a:txBody>
                    <a:bodyPr/>
                    <a:lstStyle/>
                    <a:p>
                      <a:pPr algn="ctr"/>
                      <a:r>
                        <a:rPr kumimoji="1" lang="ja-JP" altLang="en-US" sz="1200" dirty="0"/>
                        <a:t>北部</a:t>
                      </a:r>
                    </a:p>
                  </a:txBody>
                  <a:tcPr marL="91427" marR="91427" marT="45668" marB="45668"/>
                </a:tc>
                <a:tc>
                  <a:txBody>
                    <a:bodyPr/>
                    <a:lstStyle/>
                    <a:p>
                      <a:pPr algn="ctr"/>
                      <a:r>
                        <a:rPr kumimoji="1" lang="ja-JP" altLang="en-US" sz="1200" dirty="0"/>
                        <a:t>中部</a:t>
                      </a:r>
                    </a:p>
                  </a:txBody>
                  <a:tcPr marL="91427" marR="91427" marT="45668" marB="45668"/>
                </a:tc>
                <a:tc>
                  <a:txBody>
                    <a:bodyPr/>
                    <a:lstStyle/>
                    <a:p>
                      <a:pPr algn="ctr"/>
                      <a:r>
                        <a:rPr kumimoji="1" lang="ja-JP" altLang="en-US" sz="1200" dirty="0"/>
                        <a:t>南河内</a:t>
                      </a:r>
                    </a:p>
                  </a:txBody>
                  <a:tcPr marL="91427" marR="91427" marT="45668" marB="45668"/>
                </a:tc>
                <a:tc>
                  <a:txBody>
                    <a:bodyPr/>
                    <a:lstStyle/>
                    <a:p>
                      <a:pPr algn="ctr"/>
                      <a:r>
                        <a:rPr kumimoji="1" lang="ja-JP" altLang="en-US" sz="1200" dirty="0"/>
                        <a:t>泉州</a:t>
                      </a:r>
                    </a:p>
                  </a:txBody>
                  <a:tcPr marL="91427" marR="91427" marT="45668" marB="45668"/>
                </a:tc>
                <a:tc>
                  <a:txBody>
                    <a:bodyPr/>
                    <a:lstStyle/>
                    <a:p>
                      <a:pPr algn="ctr"/>
                      <a:r>
                        <a:rPr kumimoji="1" lang="ja-JP" altLang="en-US" sz="1200" dirty="0"/>
                        <a:t>合計</a:t>
                      </a:r>
                    </a:p>
                  </a:txBody>
                  <a:tcPr marL="91427" marR="91427" marT="45668" marB="45668"/>
                </a:tc>
                <a:extLst>
                  <a:ext uri="{0D108BD9-81ED-4DB2-BD59-A6C34878D82A}">
                    <a16:rowId xmlns:a16="http://schemas.microsoft.com/office/drawing/2014/main" val="10000"/>
                  </a:ext>
                </a:extLst>
              </a:tr>
              <a:tr h="241225">
                <a:tc>
                  <a:txBody>
                    <a:bodyPr/>
                    <a:lstStyle/>
                    <a:p>
                      <a:pPr algn="ctr"/>
                      <a:r>
                        <a:rPr kumimoji="1" lang="ja-JP" altLang="en-US" sz="1200" dirty="0"/>
                        <a:t>店舗数</a:t>
                      </a:r>
                    </a:p>
                  </a:txBody>
                  <a:tcPr marL="91427" marR="91427" marT="45668" marB="45668"/>
                </a:tc>
                <a:tc>
                  <a:txBody>
                    <a:bodyPr/>
                    <a:lstStyle/>
                    <a:p>
                      <a:pPr algn="ctr"/>
                      <a:r>
                        <a:rPr kumimoji="1" lang="en-US" altLang="ja-JP" sz="1200" dirty="0"/>
                        <a:t>46</a:t>
                      </a:r>
                      <a:endParaRPr kumimoji="1" lang="ja-JP" altLang="en-US" sz="1200" dirty="0"/>
                    </a:p>
                  </a:txBody>
                  <a:tcPr marL="91427" marR="91427" marT="45668" marB="45668"/>
                </a:tc>
                <a:tc>
                  <a:txBody>
                    <a:bodyPr/>
                    <a:lstStyle/>
                    <a:p>
                      <a:pPr algn="ctr"/>
                      <a:r>
                        <a:rPr kumimoji="1" lang="en-US" altLang="ja-JP" sz="1200" dirty="0"/>
                        <a:t>54</a:t>
                      </a:r>
                      <a:endParaRPr kumimoji="1" lang="ja-JP" altLang="en-US" sz="1200" dirty="0"/>
                    </a:p>
                  </a:txBody>
                  <a:tcPr marL="91427" marR="91427" marT="45668" marB="45668"/>
                </a:tc>
                <a:tc>
                  <a:txBody>
                    <a:bodyPr/>
                    <a:lstStyle/>
                    <a:p>
                      <a:pPr algn="ctr"/>
                      <a:r>
                        <a:rPr kumimoji="1" lang="en-US" altLang="ja-JP" sz="1200" dirty="0"/>
                        <a:t>17</a:t>
                      </a:r>
                      <a:endParaRPr kumimoji="1" lang="ja-JP" altLang="en-US" sz="1200" dirty="0"/>
                    </a:p>
                  </a:txBody>
                  <a:tcPr marL="91427" marR="91427" marT="45668" marB="45668"/>
                </a:tc>
                <a:tc>
                  <a:txBody>
                    <a:bodyPr/>
                    <a:lstStyle/>
                    <a:p>
                      <a:pPr algn="ctr"/>
                      <a:r>
                        <a:rPr kumimoji="1" lang="en-US" altLang="ja-JP" sz="1200" dirty="0"/>
                        <a:t>44</a:t>
                      </a:r>
                      <a:endParaRPr kumimoji="1" lang="ja-JP" altLang="en-US" sz="1200" dirty="0"/>
                    </a:p>
                  </a:txBody>
                  <a:tcPr marL="91427" marR="91427" marT="45668" marB="45668"/>
                </a:tc>
                <a:tc>
                  <a:txBody>
                    <a:bodyPr/>
                    <a:lstStyle/>
                    <a:p>
                      <a:pPr algn="ctr"/>
                      <a:r>
                        <a:rPr kumimoji="1" lang="en-US" altLang="ja-JP" sz="1200" dirty="0"/>
                        <a:t>161</a:t>
                      </a:r>
                      <a:endParaRPr kumimoji="1" lang="ja-JP" altLang="en-US" sz="1200" dirty="0"/>
                    </a:p>
                  </a:txBody>
                  <a:tcPr marL="91427" marR="91427" marT="45668" marB="45668"/>
                </a:tc>
                <a:extLst>
                  <a:ext uri="{0D108BD9-81ED-4DB2-BD59-A6C34878D82A}">
                    <a16:rowId xmlns:a16="http://schemas.microsoft.com/office/drawing/2014/main" val="10001"/>
                  </a:ext>
                </a:extLst>
              </a:tr>
              <a:tr h="241225">
                <a:tc>
                  <a:txBody>
                    <a:bodyPr/>
                    <a:lstStyle/>
                    <a:p>
                      <a:pPr algn="ctr"/>
                      <a:r>
                        <a:rPr kumimoji="1" lang="ja-JP" altLang="en-US" sz="1200" dirty="0"/>
                        <a:t>販売金額</a:t>
                      </a:r>
                      <a:r>
                        <a:rPr kumimoji="1" lang="en-US" altLang="ja-JP" sz="1200" dirty="0"/>
                        <a:t>(</a:t>
                      </a:r>
                      <a:r>
                        <a:rPr kumimoji="1" lang="ja-JP" altLang="en-US" sz="1200" dirty="0"/>
                        <a:t>万円</a:t>
                      </a:r>
                      <a:r>
                        <a:rPr kumimoji="1" lang="en-US" altLang="ja-JP" sz="1200" dirty="0"/>
                        <a:t>)</a:t>
                      </a:r>
                      <a:endParaRPr kumimoji="1" lang="ja-JP" altLang="en-US" sz="1200" dirty="0"/>
                    </a:p>
                  </a:txBody>
                  <a:tcPr marL="91427" marR="91427" marT="45668" marB="45668"/>
                </a:tc>
                <a:tc>
                  <a:txBody>
                    <a:bodyPr/>
                    <a:lstStyle/>
                    <a:p>
                      <a:pPr algn="ctr"/>
                      <a:r>
                        <a:rPr kumimoji="1" lang="en-US" altLang="ja-JP" sz="1200" dirty="0"/>
                        <a:t>80,156</a:t>
                      </a:r>
                      <a:endParaRPr kumimoji="1" lang="ja-JP" altLang="en-US" sz="1200" dirty="0"/>
                    </a:p>
                  </a:txBody>
                  <a:tcPr marL="91427" marR="91427" marT="45668" marB="45668"/>
                </a:tc>
                <a:tc>
                  <a:txBody>
                    <a:bodyPr/>
                    <a:lstStyle/>
                    <a:p>
                      <a:pPr algn="ctr"/>
                      <a:r>
                        <a:rPr kumimoji="1" lang="en-US" altLang="ja-JP" sz="1200" dirty="0"/>
                        <a:t>73,667</a:t>
                      </a:r>
                      <a:endParaRPr kumimoji="1" lang="ja-JP" altLang="en-US" sz="1200" dirty="0"/>
                    </a:p>
                  </a:txBody>
                  <a:tcPr marL="91427" marR="91427" marT="45668" marB="45668"/>
                </a:tc>
                <a:tc>
                  <a:txBody>
                    <a:bodyPr/>
                    <a:lstStyle/>
                    <a:p>
                      <a:pPr algn="ctr"/>
                      <a:r>
                        <a:rPr kumimoji="1" lang="en-US" altLang="ja-JP" sz="1200" dirty="0"/>
                        <a:t>235,565</a:t>
                      </a:r>
                      <a:endParaRPr kumimoji="1" lang="ja-JP" altLang="en-US" sz="1200" dirty="0"/>
                    </a:p>
                  </a:txBody>
                  <a:tcPr marL="91427" marR="91427" marT="45668" marB="45668"/>
                </a:tc>
                <a:tc>
                  <a:txBody>
                    <a:bodyPr/>
                    <a:lstStyle/>
                    <a:p>
                      <a:pPr algn="ctr"/>
                      <a:r>
                        <a:rPr kumimoji="1" lang="en-US" altLang="ja-JP" sz="1200" dirty="0"/>
                        <a:t>491,798</a:t>
                      </a:r>
                      <a:endParaRPr kumimoji="1" lang="ja-JP" altLang="en-US" sz="1200" dirty="0"/>
                    </a:p>
                  </a:txBody>
                  <a:tcPr marL="91427" marR="91427" marT="45668" marB="45668"/>
                </a:tc>
                <a:tc>
                  <a:txBody>
                    <a:bodyPr/>
                    <a:lstStyle/>
                    <a:p>
                      <a:pPr algn="ctr"/>
                      <a:r>
                        <a:rPr kumimoji="1" lang="en-US" altLang="ja-JP" sz="1200" dirty="0"/>
                        <a:t>881,186</a:t>
                      </a:r>
                      <a:endParaRPr kumimoji="1" lang="ja-JP" altLang="en-US" sz="1200" dirty="0"/>
                    </a:p>
                  </a:txBody>
                  <a:tcPr marL="91427" marR="91427" marT="45668" marB="45668"/>
                </a:tc>
                <a:extLst>
                  <a:ext uri="{0D108BD9-81ED-4DB2-BD59-A6C34878D82A}">
                    <a16:rowId xmlns:a16="http://schemas.microsoft.com/office/drawing/2014/main" val="10002"/>
                  </a:ext>
                </a:extLst>
              </a:tr>
            </a:tbl>
          </a:graphicData>
        </a:graphic>
      </p:graphicFrame>
      <p:sp>
        <p:nvSpPr>
          <p:cNvPr id="11" name="タイトル 1"/>
          <p:cNvSpPr txBox="1">
            <a:spLocks/>
          </p:cNvSpPr>
          <p:nvPr/>
        </p:nvSpPr>
        <p:spPr bwMode="auto">
          <a:xfrm>
            <a:off x="4550611" y="5139415"/>
            <a:ext cx="3556240" cy="450850"/>
          </a:xfrm>
          <a:prstGeom prst="rect">
            <a:avLst/>
          </a:prstGeom>
          <a:noFill/>
          <a:ln>
            <a:noFill/>
          </a:ln>
          <a:effectLst/>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a:lstStyle>
          <a:p>
            <a:pPr>
              <a:defRPr/>
            </a:pPr>
            <a:r>
              <a:rPr lang="ja-JP" altLang="en-US" sz="1400" kern="0" dirty="0">
                <a:solidFill>
                  <a:schemeClr val="tx1"/>
                </a:solidFill>
              </a:rPr>
              <a:t>〇地域別店舗数と販売金額（</a:t>
            </a:r>
            <a:r>
              <a:rPr lang="en-US" altLang="ja-JP" sz="1400" kern="0" dirty="0">
                <a:solidFill>
                  <a:schemeClr val="tx1"/>
                </a:solidFill>
              </a:rPr>
              <a:t>R1</a:t>
            </a:r>
            <a:r>
              <a:rPr lang="ja-JP" altLang="en-US" sz="1400" kern="0" dirty="0">
                <a:solidFill>
                  <a:schemeClr val="tx1"/>
                </a:solidFill>
              </a:rPr>
              <a:t>）</a:t>
            </a:r>
          </a:p>
        </p:txBody>
      </p:sp>
      <p:pic>
        <p:nvPicPr>
          <p:cNvPr id="16" name="図 1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505955" y="4542916"/>
            <a:ext cx="951879" cy="735387"/>
          </a:xfrm>
          <a:prstGeom prst="rect">
            <a:avLst/>
          </a:prstGeom>
        </p:spPr>
      </p:pic>
      <p:pic>
        <p:nvPicPr>
          <p:cNvPr id="22" name="図 2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92305" y="1600600"/>
            <a:ext cx="456195" cy="663556"/>
          </a:xfrm>
          <a:prstGeom prst="rect">
            <a:avLst/>
          </a:prstGeom>
        </p:spPr>
      </p:pic>
      <p:pic>
        <p:nvPicPr>
          <p:cNvPr id="23" name="図 2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939160" y="1511700"/>
            <a:ext cx="1963540" cy="751997"/>
          </a:xfrm>
          <a:prstGeom prst="rect">
            <a:avLst/>
          </a:prstGeom>
        </p:spPr>
      </p:pic>
      <p:sp>
        <p:nvSpPr>
          <p:cNvPr id="24" name="正方形/長方形 23"/>
          <p:cNvSpPr/>
          <p:nvPr/>
        </p:nvSpPr>
        <p:spPr>
          <a:xfrm>
            <a:off x="6892280" y="1582846"/>
            <a:ext cx="1956104" cy="507831"/>
          </a:xfrm>
          <a:prstGeom prst="rect">
            <a:avLst/>
          </a:prstGeom>
        </p:spPr>
        <p:txBody>
          <a:bodyPr wrap="square">
            <a:spAutoFit/>
          </a:bodyPr>
          <a:lstStyle/>
          <a:p>
            <a:pPr marL="180000" indent="-457200"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コロナ前と比べて</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売上約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倍！</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EC</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サイトヒアリング）</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id="{81CF76D2-00DC-4EEC-8482-8911200245E6}"/>
              </a:ext>
            </a:extLst>
          </p:cNvPr>
          <p:cNvSpPr txBox="1"/>
          <p:nvPr/>
        </p:nvSpPr>
        <p:spPr>
          <a:xfrm>
            <a:off x="8532923" y="6247013"/>
            <a:ext cx="1849822" cy="230832"/>
          </a:xfrm>
          <a:prstGeom prst="rect">
            <a:avLst/>
          </a:prstGeom>
          <a:noFill/>
          <a:ln>
            <a:noFill/>
          </a:ln>
        </p:spPr>
        <p:txBody>
          <a:bodyPr wrap="square" rtlCol="0">
            <a:spAutoFit/>
          </a:bodyPr>
          <a:lstStyle/>
          <a:p>
            <a:pPr lvl="0">
              <a:defRPr/>
            </a:pPr>
            <a:r>
              <a:rPr kumimoji="1"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（大阪府調べ）</a:t>
            </a:r>
            <a:endParaRPr kumimoji="1"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1" name="図 30"/>
          <p:cNvPicPr>
            <a:picLocks noChangeAspect="1"/>
          </p:cNvPicPr>
          <p:nvPr/>
        </p:nvPicPr>
        <p:blipFill>
          <a:blip r:embed="rId5"/>
          <a:stretch>
            <a:fillRect/>
          </a:stretch>
        </p:blipFill>
        <p:spPr>
          <a:xfrm>
            <a:off x="188545" y="2552660"/>
            <a:ext cx="8724132" cy="2895851"/>
          </a:xfrm>
          <a:prstGeom prst="rect">
            <a:avLst/>
          </a:prstGeom>
        </p:spPr>
      </p:pic>
    </p:spTree>
    <p:extLst>
      <p:ext uri="{BB962C8B-B14F-4D97-AF65-F5344CB8AC3E}">
        <p14:creationId xmlns:p14="http://schemas.microsoft.com/office/powerpoint/2010/main" val="987790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5EAA659-B2E8-467E-BEA8-7218EBCDC3E4}"/>
              </a:ext>
            </a:extLst>
          </p:cNvPr>
          <p:cNvSpPr txBox="1"/>
          <p:nvPr/>
        </p:nvSpPr>
        <p:spPr>
          <a:xfrm>
            <a:off x="114300" y="721452"/>
            <a:ext cx="9606885" cy="1462201"/>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0" name="角丸四角形 15">
            <a:extLst>
              <a:ext uri="{FF2B5EF4-FFF2-40B4-BE49-F238E27FC236}">
                <a16:creationId xmlns:a16="http://schemas.microsoft.com/office/drawing/2014/main" id="{2D3E0F19-19BC-4D83-B668-DA5C3A357A23}"/>
              </a:ext>
            </a:extLst>
          </p:cNvPr>
          <p:cNvSpPr/>
          <p:nvPr/>
        </p:nvSpPr>
        <p:spPr>
          <a:xfrm>
            <a:off x="223483" y="568874"/>
            <a:ext cx="1919217" cy="315364"/>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耕地面積の推移</a:t>
            </a:r>
          </a:p>
        </p:txBody>
      </p:sp>
      <p:sp>
        <p:nvSpPr>
          <p:cNvPr id="27" name="正方形/長方形 26">
            <a:extLst>
              <a:ext uri="{FF2B5EF4-FFF2-40B4-BE49-F238E27FC236}">
                <a16:creationId xmlns:a16="http://schemas.microsoft.com/office/drawing/2014/main" id="{848C2BD4-5A65-43E3-AA34-5FFA3C689CE4}"/>
              </a:ext>
            </a:extLst>
          </p:cNvPr>
          <p:cNvSpPr/>
          <p:nvPr/>
        </p:nvSpPr>
        <p:spPr>
          <a:xfrm>
            <a:off x="184815" y="897964"/>
            <a:ext cx="9486624" cy="1154162"/>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〇耕地面積は平成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年度で約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％減少し、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12,530ha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となっています。減少の大半は田で、畑は微減です。</a:t>
            </a:r>
            <a:endParaRPr lang="ja-JP" altLang="en-US" sz="1200" strike="sngStrike"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農林業センサスの調査対象となる一定規模以上の農家（</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）が経営する耕地面積は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7,510ha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年度で約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％減少しました。そのうち、販売農家が経営する耕地面積の減少幅が大きくなっています（全体▲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％、販売農家▲</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、自給的農家▲</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経営耕地面積</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以上の農業を営む世帯または経営耕地面積が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未満であっても農産物販売金額が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万円以上あった世帯）</a:t>
            </a:r>
          </a:p>
        </p:txBody>
      </p:sp>
      <p:pic>
        <p:nvPicPr>
          <p:cNvPr id="26" name="図 25"/>
          <p:cNvPicPr>
            <a:picLocks noChangeAspect="1"/>
          </p:cNvPicPr>
          <p:nvPr/>
        </p:nvPicPr>
        <p:blipFill>
          <a:blip r:embed="rId2"/>
          <a:stretch>
            <a:fillRect/>
          </a:stretch>
        </p:blipFill>
        <p:spPr>
          <a:xfrm>
            <a:off x="59708" y="2563703"/>
            <a:ext cx="9797121" cy="3511600"/>
          </a:xfrm>
          <a:prstGeom prst="rect">
            <a:avLst/>
          </a:prstGeom>
        </p:spPr>
      </p:pic>
    </p:spTree>
    <p:extLst>
      <p:ext uri="{BB962C8B-B14F-4D97-AF65-F5344CB8AC3E}">
        <p14:creationId xmlns:p14="http://schemas.microsoft.com/office/powerpoint/2010/main" val="3392102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5EAA659-B2E8-467E-BEA8-7218EBCDC3E4}"/>
              </a:ext>
            </a:extLst>
          </p:cNvPr>
          <p:cNvSpPr txBox="1"/>
          <p:nvPr/>
        </p:nvSpPr>
        <p:spPr>
          <a:xfrm>
            <a:off x="114300" y="721452"/>
            <a:ext cx="9690100" cy="1368486"/>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0" name="角丸四角形 15">
            <a:extLst>
              <a:ext uri="{FF2B5EF4-FFF2-40B4-BE49-F238E27FC236}">
                <a16:creationId xmlns:a16="http://schemas.microsoft.com/office/drawing/2014/main" id="{2D3E0F19-19BC-4D83-B668-DA5C3A357A23}"/>
              </a:ext>
            </a:extLst>
          </p:cNvPr>
          <p:cNvSpPr/>
          <p:nvPr/>
        </p:nvSpPr>
        <p:spPr>
          <a:xfrm>
            <a:off x="223483" y="568874"/>
            <a:ext cx="3352230" cy="315364"/>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府民の大阪産</a:t>
            </a:r>
            <a:r>
              <a:rPr kumimoji="1" lang="en-US" altLang="ja-JP" sz="1400" b="1" kern="0" dirty="0">
                <a:solidFill>
                  <a:prstClr val="white"/>
                </a:solidFill>
                <a:latin typeface="Meiryo UI" pitchFamily="50" charset="-128"/>
                <a:ea typeface="Meiryo UI" pitchFamily="50" charset="-128"/>
                <a:cs typeface="Meiryo UI" pitchFamily="50" charset="-128"/>
              </a:rPr>
              <a:t>(</a:t>
            </a:r>
            <a:r>
              <a:rPr kumimoji="1" lang="ja-JP" altLang="en-US" sz="1400" b="1" kern="0" dirty="0">
                <a:solidFill>
                  <a:prstClr val="white"/>
                </a:solidFill>
                <a:latin typeface="Meiryo UI" pitchFamily="50" charset="-128"/>
                <a:ea typeface="Meiryo UI" pitchFamily="50" charset="-128"/>
                <a:cs typeface="Meiryo UI" pitchFamily="50" charset="-128"/>
              </a:rPr>
              <a:t>もん</a:t>
            </a:r>
            <a:r>
              <a:rPr kumimoji="1" lang="en-US" altLang="ja-JP" sz="1400" b="1" kern="0" dirty="0">
                <a:solidFill>
                  <a:prstClr val="white"/>
                </a:solidFill>
                <a:latin typeface="Meiryo UI" pitchFamily="50" charset="-128"/>
                <a:ea typeface="Meiryo UI" pitchFamily="50" charset="-128"/>
                <a:cs typeface="Meiryo UI" pitchFamily="50" charset="-128"/>
              </a:rPr>
              <a:t>)</a:t>
            </a:r>
            <a:r>
              <a:rPr kumimoji="1" lang="ja-JP" altLang="en-US" sz="1400" b="1" kern="0" dirty="0">
                <a:solidFill>
                  <a:prstClr val="white"/>
                </a:solidFill>
                <a:latin typeface="Meiryo UI" pitchFamily="50" charset="-128"/>
                <a:ea typeface="Meiryo UI" pitchFamily="50" charset="-128"/>
                <a:cs typeface="Meiryo UI" pitchFamily="50" charset="-128"/>
              </a:rPr>
              <a:t>購入に係る意識</a:t>
            </a:r>
          </a:p>
        </p:txBody>
      </p:sp>
      <p:sp>
        <p:nvSpPr>
          <p:cNvPr id="54" name="正方形/長方形 53">
            <a:extLst>
              <a:ext uri="{FF2B5EF4-FFF2-40B4-BE49-F238E27FC236}">
                <a16:creationId xmlns:a16="http://schemas.microsoft.com/office/drawing/2014/main" id="{848C2BD4-5A65-43E3-AA34-5FFA3C689CE4}"/>
              </a:ext>
            </a:extLst>
          </p:cNvPr>
          <p:cNvSpPr/>
          <p:nvPr/>
        </p:nvSpPr>
        <p:spPr>
          <a:xfrm>
            <a:off x="122143" y="928338"/>
            <a:ext cx="9444938" cy="1200329"/>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アンケートに回答した府民の約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を知っており、約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％の府民が大阪産（もん）を率先して購入したいと思っています。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a:t>
            </a:r>
            <a:r>
              <a:rPr lang="ja-JP" altLang="en-US"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smtClean="0">
                <a:latin typeface="Meiryo UI" panose="020B0604030504040204" pitchFamily="50" charset="-128"/>
                <a:ea typeface="Meiryo UI" panose="020B0604030504040204" pitchFamily="50" charset="-128"/>
                <a:cs typeface="Meiryo UI" panose="020B0604030504040204" pitchFamily="50" charset="-128"/>
              </a:rPr>
              <a:t>大阪産（もん）を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よく購入している」と回答した府民の割合は約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「大阪の農業に関心がある」と回答した府民の方が、大阪産（もん）を購入する割合が高くなっています（関心のある府民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、関心のない府民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1361829561"/>
              </p:ext>
            </p:extLst>
          </p:nvPr>
        </p:nvGraphicFramePr>
        <p:xfrm>
          <a:off x="6367269" y="4407287"/>
          <a:ext cx="3120839" cy="2102413"/>
        </p:xfrm>
        <a:graphic>
          <a:graphicData uri="http://schemas.openxmlformats.org/drawingml/2006/chart">
            <c:chart xmlns:c="http://schemas.openxmlformats.org/drawingml/2006/chart" xmlns:r="http://schemas.openxmlformats.org/officeDocument/2006/relationships" r:id="rId2"/>
          </a:graphicData>
        </a:graphic>
      </p:graphicFrame>
      <p:pic>
        <p:nvPicPr>
          <p:cNvPr id="19" name="図 18"/>
          <p:cNvPicPr>
            <a:picLocks noChangeAspect="1"/>
          </p:cNvPicPr>
          <p:nvPr/>
        </p:nvPicPr>
        <p:blipFill>
          <a:blip r:embed="rId3"/>
          <a:stretch>
            <a:fillRect/>
          </a:stretch>
        </p:blipFill>
        <p:spPr>
          <a:xfrm>
            <a:off x="277216" y="2242516"/>
            <a:ext cx="9364268" cy="4334632"/>
          </a:xfrm>
          <a:prstGeom prst="rect">
            <a:avLst/>
          </a:prstGeom>
        </p:spPr>
      </p:pic>
    </p:spTree>
    <p:extLst>
      <p:ext uri="{BB962C8B-B14F-4D97-AF65-F5344CB8AC3E}">
        <p14:creationId xmlns:p14="http://schemas.microsoft.com/office/powerpoint/2010/main" val="1961968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３．大阪農業の現状</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05EAA659-B2E8-467E-BEA8-7218EBCDC3E4}"/>
              </a:ext>
            </a:extLst>
          </p:cNvPr>
          <p:cNvSpPr txBox="1"/>
          <p:nvPr/>
        </p:nvSpPr>
        <p:spPr>
          <a:xfrm>
            <a:off x="114300" y="721452"/>
            <a:ext cx="9690100" cy="927309"/>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0" name="角丸四角形 15">
            <a:extLst>
              <a:ext uri="{FF2B5EF4-FFF2-40B4-BE49-F238E27FC236}">
                <a16:creationId xmlns:a16="http://schemas.microsoft.com/office/drawing/2014/main" id="{2D3E0F19-19BC-4D83-B668-DA5C3A357A23}"/>
              </a:ext>
            </a:extLst>
          </p:cNvPr>
          <p:cNvSpPr/>
          <p:nvPr/>
        </p:nvSpPr>
        <p:spPr>
          <a:xfrm>
            <a:off x="223483" y="568874"/>
            <a:ext cx="3352230" cy="315364"/>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都市農業への意識と農業体験等の現状</a:t>
            </a:r>
          </a:p>
        </p:txBody>
      </p:sp>
      <p:sp>
        <p:nvSpPr>
          <p:cNvPr id="54" name="正方形/長方形 53">
            <a:extLst>
              <a:ext uri="{FF2B5EF4-FFF2-40B4-BE49-F238E27FC236}">
                <a16:creationId xmlns:a16="http://schemas.microsoft.com/office/drawing/2014/main" id="{848C2BD4-5A65-43E3-AA34-5FFA3C689CE4}"/>
              </a:ext>
            </a:extLst>
          </p:cNvPr>
          <p:cNvSpPr/>
          <p:nvPr/>
        </p:nvSpPr>
        <p:spPr>
          <a:xfrm>
            <a:off x="122143" y="928338"/>
            <a:ext cx="9444938" cy="646331"/>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新型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コロナウイルス感染症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による影響を受けて、アンケートに回答した人の約５割が都市農業の役割が高まったと思っています。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　アンケートに回答した府民のうち、令和２～３年に農業体験等を行った府民は約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％となっています。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287719" y="2173133"/>
            <a:ext cx="9516681" cy="3517697"/>
          </a:xfrm>
          <a:prstGeom prst="rect">
            <a:avLst/>
          </a:prstGeom>
        </p:spPr>
      </p:pic>
    </p:spTree>
    <p:extLst>
      <p:ext uri="{BB962C8B-B14F-4D97-AF65-F5344CB8AC3E}">
        <p14:creationId xmlns:p14="http://schemas.microsoft.com/office/powerpoint/2010/main" val="39617822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785</Words>
  <Application>Microsoft Office PowerPoint</Application>
  <PresentationFormat>A4 210 x 297 mm</PresentationFormat>
  <Paragraphs>54</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2022-03-30T01:36:26Z</dcterms:created>
  <dcterms:modified xsi:type="dcterms:W3CDTF">2022-03-30T01:36:32Z</dcterms:modified>
</cp:coreProperties>
</file>