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72"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テキスト ボックス 49">
            <a:extLst>
              <a:ext uri="{FF2B5EF4-FFF2-40B4-BE49-F238E27FC236}">
                <a16:creationId xmlns:a16="http://schemas.microsoft.com/office/drawing/2014/main" id="{0E3693A7-8501-44D9-A4FD-6608276C0F2C}"/>
              </a:ext>
            </a:extLst>
          </p:cNvPr>
          <p:cNvSpPr txBox="1"/>
          <p:nvPr/>
        </p:nvSpPr>
        <p:spPr>
          <a:xfrm>
            <a:off x="2799784" y="3538309"/>
            <a:ext cx="1695625" cy="415498"/>
          </a:xfrm>
          <a:prstGeom prst="rect">
            <a:avLst/>
          </a:prstGeom>
          <a:solidFill>
            <a:schemeClr val="bg1"/>
          </a:solidFill>
        </p:spPr>
        <p:txBody>
          <a:bodyPr wrap="square" rtlCol="0">
            <a:spAutoFit/>
          </a:bodyPr>
          <a:lstStyle/>
          <a:p>
            <a:r>
              <a:rPr kumimoji="1" lang="ja-JP" altLang="en-US" sz="1050" b="1" dirty="0"/>
              <a:t>おおさか農政</a:t>
            </a:r>
            <a:endParaRPr kumimoji="1" lang="en-US" altLang="ja-JP" sz="1050" b="1" dirty="0"/>
          </a:p>
          <a:p>
            <a:r>
              <a:rPr kumimoji="1" lang="ja-JP" altLang="en-US" sz="1050" b="1" dirty="0"/>
              <a:t>アクションプラン</a:t>
            </a:r>
          </a:p>
        </p:txBody>
      </p:sp>
      <p:sp>
        <p:nvSpPr>
          <p:cNvPr id="70" name="テキスト ボックス 69">
            <a:extLst>
              <a:ext uri="{FF2B5EF4-FFF2-40B4-BE49-F238E27FC236}">
                <a16:creationId xmlns:a16="http://schemas.microsoft.com/office/drawing/2014/main" id="{0E3693A7-8501-44D9-A4FD-6608276C0F2C}"/>
              </a:ext>
            </a:extLst>
          </p:cNvPr>
          <p:cNvSpPr txBox="1"/>
          <p:nvPr/>
        </p:nvSpPr>
        <p:spPr>
          <a:xfrm>
            <a:off x="989523" y="3359259"/>
            <a:ext cx="1695625" cy="415498"/>
          </a:xfrm>
          <a:prstGeom prst="rect">
            <a:avLst/>
          </a:prstGeom>
          <a:solidFill>
            <a:schemeClr val="bg1"/>
          </a:solidFill>
        </p:spPr>
        <p:txBody>
          <a:bodyPr wrap="square" rtlCol="0">
            <a:spAutoFit/>
          </a:bodyPr>
          <a:lstStyle/>
          <a:p>
            <a:r>
              <a:rPr kumimoji="1" lang="ja-JP" altLang="en-US" sz="1050" b="1" dirty="0"/>
              <a:t>前　おおさか農政</a:t>
            </a:r>
            <a:endParaRPr kumimoji="1" lang="en-US" altLang="ja-JP" sz="1050" b="1" dirty="0"/>
          </a:p>
          <a:p>
            <a:r>
              <a:rPr kumimoji="1" lang="ja-JP" altLang="en-US" sz="1050" b="1" dirty="0"/>
              <a:t>アクションプラン</a:t>
            </a:r>
          </a:p>
        </p:txBody>
      </p:sp>
      <p:sp>
        <p:nvSpPr>
          <p:cNvPr id="71" name="テキスト ボックス 70">
            <a:extLst>
              <a:ext uri="{FF2B5EF4-FFF2-40B4-BE49-F238E27FC236}">
                <a16:creationId xmlns:a16="http://schemas.microsoft.com/office/drawing/2014/main" id="{0E3693A7-8501-44D9-A4FD-6608276C0F2C}"/>
              </a:ext>
            </a:extLst>
          </p:cNvPr>
          <p:cNvSpPr txBox="1"/>
          <p:nvPr/>
        </p:nvSpPr>
        <p:spPr>
          <a:xfrm>
            <a:off x="4384616" y="3191392"/>
            <a:ext cx="1561557" cy="253315"/>
          </a:xfrm>
          <a:prstGeom prst="rect">
            <a:avLst/>
          </a:prstGeom>
          <a:solidFill>
            <a:schemeClr val="bg1"/>
          </a:solidFill>
        </p:spPr>
        <p:txBody>
          <a:bodyPr wrap="square" rtlCol="0">
            <a:spAutoFit/>
          </a:bodyPr>
          <a:lstStyle/>
          <a:p>
            <a:pPr algn="r"/>
            <a:r>
              <a:rPr kumimoji="1" lang="ja-JP" altLang="en-US" sz="1050" b="1" dirty="0"/>
              <a:t>（</a:t>
            </a:r>
            <a:r>
              <a:rPr kumimoji="1" lang="en-US" altLang="ja-JP" sz="1050" b="1" dirty="0"/>
              <a:t>10</a:t>
            </a:r>
            <a:r>
              <a:rPr kumimoji="1" lang="ja-JP" altLang="en-US" sz="1050" b="1" dirty="0"/>
              <a:t>年後の将来像）</a:t>
            </a:r>
          </a:p>
        </p:txBody>
      </p:sp>
      <p:sp>
        <p:nvSpPr>
          <p:cNvPr id="64" name="矢印: 右 18">
            <a:extLst>
              <a:ext uri="{FF2B5EF4-FFF2-40B4-BE49-F238E27FC236}">
                <a16:creationId xmlns:a16="http://schemas.microsoft.com/office/drawing/2014/main" id="{B583F789-9AC3-48A6-9B8A-E8A5A65FA8CA}"/>
              </a:ext>
            </a:extLst>
          </p:cNvPr>
          <p:cNvSpPr/>
          <p:nvPr/>
        </p:nvSpPr>
        <p:spPr>
          <a:xfrm>
            <a:off x="2686869" y="3206896"/>
            <a:ext cx="1984253" cy="167992"/>
          </a:xfrm>
          <a:prstGeom prst="homePlate">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4" name="矢印: 右 18">
            <a:extLst>
              <a:ext uri="{FF2B5EF4-FFF2-40B4-BE49-F238E27FC236}">
                <a16:creationId xmlns:a16="http://schemas.microsoft.com/office/drawing/2014/main" id="{B583F789-9AC3-48A6-9B8A-E8A5A65FA8CA}"/>
              </a:ext>
            </a:extLst>
          </p:cNvPr>
          <p:cNvSpPr/>
          <p:nvPr/>
        </p:nvSpPr>
        <p:spPr>
          <a:xfrm>
            <a:off x="4520076" y="3936027"/>
            <a:ext cx="4495333" cy="284458"/>
          </a:xfrm>
          <a:prstGeom prst="homePlat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40BD0F51-0653-4106-A1E9-4A2792C8B968}"/>
              </a:ext>
            </a:extLst>
          </p:cNvPr>
          <p:cNvSpPr txBox="1"/>
          <p:nvPr/>
        </p:nvSpPr>
        <p:spPr>
          <a:xfrm>
            <a:off x="2244077" y="2891775"/>
            <a:ext cx="1168010" cy="253916"/>
          </a:xfrm>
          <a:prstGeom prst="rect">
            <a:avLst/>
          </a:prstGeom>
          <a:solidFill>
            <a:schemeClr val="bg1"/>
          </a:solidFill>
        </p:spPr>
        <p:txBody>
          <a:bodyPr wrap="square" rtlCol="0">
            <a:spAutoFit/>
          </a:bodyPr>
          <a:lstStyle/>
          <a:p>
            <a:r>
              <a:rPr kumimoji="1" lang="en-US" altLang="ja-JP" sz="1050" dirty="0"/>
              <a:t>R3</a:t>
            </a:r>
            <a:r>
              <a:rPr kumimoji="1" lang="ja-JP" altLang="en-US" sz="1050" dirty="0"/>
              <a:t>年度　</a:t>
            </a:r>
            <a:r>
              <a:rPr kumimoji="1" lang="en-US" altLang="ja-JP" sz="1050" dirty="0"/>
              <a:t>R4</a:t>
            </a:r>
            <a:r>
              <a:rPr kumimoji="1" lang="ja-JP" altLang="en-US" sz="1050" dirty="0"/>
              <a:t>年度</a:t>
            </a:r>
          </a:p>
        </p:txBody>
      </p:sp>
      <p:sp>
        <p:nvSpPr>
          <p:cNvPr id="62" name="テキスト ボックス 61">
            <a:extLst>
              <a:ext uri="{FF2B5EF4-FFF2-40B4-BE49-F238E27FC236}">
                <a16:creationId xmlns:a16="http://schemas.microsoft.com/office/drawing/2014/main" id="{40BD0F51-0653-4106-A1E9-4A2792C8B968}"/>
              </a:ext>
            </a:extLst>
          </p:cNvPr>
          <p:cNvSpPr txBox="1"/>
          <p:nvPr/>
        </p:nvSpPr>
        <p:spPr>
          <a:xfrm>
            <a:off x="8532848" y="2891775"/>
            <a:ext cx="1168010" cy="253916"/>
          </a:xfrm>
          <a:prstGeom prst="rect">
            <a:avLst/>
          </a:prstGeom>
          <a:solidFill>
            <a:schemeClr val="bg1"/>
          </a:solidFill>
        </p:spPr>
        <p:txBody>
          <a:bodyPr wrap="square" rtlCol="0">
            <a:spAutoFit/>
          </a:bodyPr>
          <a:lstStyle/>
          <a:p>
            <a:r>
              <a:rPr kumimoji="1" lang="en-US" altLang="ja-JP" sz="1050" dirty="0"/>
              <a:t>R32</a:t>
            </a:r>
            <a:r>
              <a:rPr kumimoji="1" lang="ja-JP" altLang="en-US" sz="1050" dirty="0"/>
              <a:t>年度</a:t>
            </a:r>
          </a:p>
        </p:txBody>
      </p:sp>
      <p:sp>
        <p:nvSpPr>
          <p:cNvPr id="66" name="テキスト ボックス 65">
            <a:extLst>
              <a:ext uri="{FF2B5EF4-FFF2-40B4-BE49-F238E27FC236}">
                <a16:creationId xmlns:a16="http://schemas.microsoft.com/office/drawing/2014/main" id="{40BD0F51-0653-4106-A1E9-4A2792C8B968}"/>
              </a:ext>
            </a:extLst>
          </p:cNvPr>
          <p:cNvSpPr txBox="1"/>
          <p:nvPr/>
        </p:nvSpPr>
        <p:spPr>
          <a:xfrm>
            <a:off x="1020045" y="2891775"/>
            <a:ext cx="1168010" cy="253916"/>
          </a:xfrm>
          <a:prstGeom prst="rect">
            <a:avLst/>
          </a:prstGeom>
          <a:solidFill>
            <a:schemeClr val="bg1"/>
          </a:solidFill>
        </p:spPr>
        <p:txBody>
          <a:bodyPr wrap="square" rtlCol="0">
            <a:spAutoFit/>
          </a:bodyPr>
          <a:lstStyle/>
          <a:p>
            <a:r>
              <a:rPr kumimoji="1" lang="en-US" altLang="ja-JP" sz="1050" dirty="0"/>
              <a:t>H29</a:t>
            </a:r>
            <a:r>
              <a:rPr kumimoji="1" lang="ja-JP" altLang="en-US" sz="1050" dirty="0"/>
              <a:t>年度</a:t>
            </a:r>
          </a:p>
        </p:txBody>
      </p:sp>
      <p:sp>
        <p:nvSpPr>
          <p:cNvPr id="72" name="テキスト ボックス 71">
            <a:extLst>
              <a:ext uri="{FF2B5EF4-FFF2-40B4-BE49-F238E27FC236}">
                <a16:creationId xmlns:a16="http://schemas.microsoft.com/office/drawing/2014/main" id="{40BD0F51-0653-4106-A1E9-4A2792C8B968}"/>
              </a:ext>
            </a:extLst>
          </p:cNvPr>
          <p:cNvSpPr txBox="1"/>
          <p:nvPr/>
        </p:nvSpPr>
        <p:spPr>
          <a:xfrm>
            <a:off x="4057971" y="2891775"/>
            <a:ext cx="1168010" cy="253916"/>
          </a:xfrm>
          <a:prstGeom prst="rect">
            <a:avLst/>
          </a:prstGeom>
          <a:solidFill>
            <a:schemeClr val="bg1"/>
          </a:solidFill>
        </p:spPr>
        <p:txBody>
          <a:bodyPr wrap="square" rtlCol="0">
            <a:spAutoFit/>
          </a:bodyPr>
          <a:lstStyle/>
          <a:p>
            <a:r>
              <a:rPr kumimoji="1" lang="en-US" altLang="ja-JP" sz="1050" dirty="0"/>
              <a:t>R8</a:t>
            </a:r>
            <a:r>
              <a:rPr kumimoji="1" lang="ja-JP" altLang="en-US" sz="1050" dirty="0"/>
              <a:t>年度　</a:t>
            </a:r>
            <a:r>
              <a:rPr kumimoji="1" lang="en-US" altLang="ja-JP" sz="1050" dirty="0"/>
              <a:t>R9</a:t>
            </a:r>
            <a:r>
              <a:rPr kumimoji="1" lang="ja-JP" altLang="en-US" sz="1050" dirty="0"/>
              <a:t>年度</a:t>
            </a:r>
          </a:p>
        </p:txBody>
      </p:sp>
      <p:sp>
        <p:nvSpPr>
          <p:cNvPr id="73" name="テキスト ボックス 72">
            <a:extLst>
              <a:ext uri="{FF2B5EF4-FFF2-40B4-BE49-F238E27FC236}">
                <a16:creationId xmlns:a16="http://schemas.microsoft.com/office/drawing/2014/main" id="{40BD0F51-0653-4106-A1E9-4A2792C8B968}"/>
              </a:ext>
            </a:extLst>
          </p:cNvPr>
          <p:cNvSpPr txBox="1"/>
          <p:nvPr/>
        </p:nvSpPr>
        <p:spPr>
          <a:xfrm>
            <a:off x="5848777" y="2891775"/>
            <a:ext cx="1360440" cy="253916"/>
          </a:xfrm>
          <a:prstGeom prst="rect">
            <a:avLst/>
          </a:prstGeom>
          <a:solidFill>
            <a:schemeClr val="bg1"/>
          </a:solidFill>
        </p:spPr>
        <p:txBody>
          <a:bodyPr wrap="square" rtlCol="0">
            <a:spAutoFit/>
          </a:bodyPr>
          <a:lstStyle/>
          <a:p>
            <a:r>
              <a:rPr kumimoji="1" lang="en-US" altLang="ja-JP" sz="1050" dirty="0"/>
              <a:t>R13</a:t>
            </a:r>
            <a:r>
              <a:rPr kumimoji="1" lang="ja-JP" altLang="en-US" sz="1050" dirty="0"/>
              <a:t>年度　</a:t>
            </a:r>
            <a:r>
              <a:rPr kumimoji="1" lang="en-US" altLang="ja-JP" sz="1050" dirty="0"/>
              <a:t>R14</a:t>
            </a:r>
            <a:r>
              <a:rPr kumimoji="1" lang="ja-JP" altLang="en-US" sz="1050" dirty="0"/>
              <a:t>年度</a:t>
            </a:r>
          </a:p>
        </p:txBody>
      </p:sp>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２．プランの位置づけ</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AE83A6AA-8D69-434B-B372-C5F460227AB8}"/>
              </a:ext>
            </a:extLst>
          </p:cNvPr>
          <p:cNvSpPr txBox="1"/>
          <p:nvPr/>
        </p:nvSpPr>
        <p:spPr>
          <a:xfrm>
            <a:off x="114300" y="721453"/>
            <a:ext cx="9690100" cy="1434037"/>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pPr>
              <a:lnSpc>
                <a:spcPct val="150000"/>
              </a:lnSpc>
            </a:pPr>
            <a:endParaRPr kumimoji="1" lang="en-US" altLang="ja-JP" dirty="0"/>
          </a:p>
          <a:p>
            <a:pPr>
              <a:lnSpc>
                <a:spcPct val="150000"/>
              </a:lnSpc>
            </a:pPr>
            <a:endParaRPr kumimoji="1" lang="ja-JP" altLang="en-US" dirty="0"/>
          </a:p>
        </p:txBody>
      </p:sp>
      <p:sp>
        <p:nvSpPr>
          <p:cNvPr id="30" name="角丸四角形 15">
            <a:extLst>
              <a:ext uri="{FF2B5EF4-FFF2-40B4-BE49-F238E27FC236}">
                <a16:creationId xmlns:a16="http://schemas.microsoft.com/office/drawing/2014/main" id="{5D815D69-EDEB-47BD-8D6C-ABFD547844B5}"/>
              </a:ext>
            </a:extLst>
          </p:cNvPr>
          <p:cNvSpPr/>
          <p:nvPr/>
        </p:nvSpPr>
        <p:spPr>
          <a:xfrm>
            <a:off x="114299" y="568874"/>
            <a:ext cx="1521553" cy="288000"/>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プランの位置づけ</a:t>
            </a:r>
          </a:p>
        </p:txBody>
      </p:sp>
      <p:sp>
        <p:nvSpPr>
          <p:cNvPr id="32" name="正方形/長方形 31">
            <a:extLst>
              <a:ext uri="{FF2B5EF4-FFF2-40B4-BE49-F238E27FC236}">
                <a16:creationId xmlns:a16="http://schemas.microsoft.com/office/drawing/2014/main" id="{C9A383F9-C3CC-4F29-BDF1-6D623DAC053B}"/>
              </a:ext>
            </a:extLst>
          </p:cNvPr>
          <p:cNvSpPr/>
          <p:nvPr/>
        </p:nvSpPr>
        <p:spPr>
          <a:xfrm>
            <a:off x="218581" y="892370"/>
            <a:ext cx="9482277" cy="1200329"/>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〇本プランでは、前プランに設定した将来像を継承しつつ、これまでの取組成果と課題、社会情勢の変化を踏まえて施策の充実を図り、</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５年後を目標年次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とした取組みを示します。</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（計画期間　令和４年度～令和８年度）</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○なお、本プランは大阪農政の方向性と取り組む施策を示すものであり、それぞれの施策における具体的な年次目標等は個別計画において定めるものとします。（大阪産</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グローアッププラン、大阪スマート農業推進指針、グリーンアグリ戦略、大阪府普及指導計画　等）</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088C4FFD-9F89-40D0-BD27-2EE3217D14EB}"/>
              </a:ext>
            </a:extLst>
          </p:cNvPr>
          <p:cNvSpPr txBox="1"/>
          <p:nvPr/>
        </p:nvSpPr>
        <p:spPr>
          <a:xfrm>
            <a:off x="5362730" y="4428889"/>
            <a:ext cx="1316106" cy="415498"/>
          </a:xfrm>
          <a:prstGeom prst="rect">
            <a:avLst/>
          </a:prstGeom>
          <a:solidFill>
            <a:schemeClr val="bg1"/>
          </a:solidFill>
        </p:spPr>
        <p:txBody>
          <a:bodyPr wrap="square" rtlCol="0">
            <a:spAutoFit/>
          </a:bodyPr>
          <a:lstStyle/>
          <a:p>
            <a:r>
              <a:rPr kumimoji="1" lang="en-US" altLang="ja-JP" sz="1050" dirty="0"/>
              <a:t>SDG</a:t>
            </a:r>
            <a:r>
              <a:rPr kumimoji="1" lang="ja-JP" altLang="en-US" sz="1050" dirty="0" err="1"/>
              <a:t>ｓ</a:t>
            </a:r>
            <a:r>
              <a:rPr kumimoji="1" lang="ja-JP" altLang="en-US" sz="1050" dirty="0"/>
              <a:t>達成目標</a:t>
            </a:r>
            <a:endParaRPr kumimoji="1" lang="en-US" altLang="ja-JP" sz="1050" dirty="0"/>
          </a:p>
          <a:p>
            <a:r>
              <a:rPr kumimoji="1" lang="ja-JP" altLang="en-US" sz="1050" dirty="0"/>
              <a:t>令和</a:t>
            </a:r>
            <a:r>
              <a:rPr kumimoji="1" lang="en-US" altLang="ja-JP" sz="1050" dirty="0"/>
              <a:t>12</a:t>
            </a:r>
            <a:r>
              <a:rPr kumimoji="1" lang="ja-JP" altLang="en-US" sz="1050" dirty="0"/>
              <a:t>年（</a:t>
            </a:r>
            <a:r>
              <a:rPr kumimoji="1" lang="en-US" altLang="ja-JP" sz="1050" dirty="0"/>
              <a:t>2030</a:t>
            </a:r>
            <a:r>
              <a:rPr kumimoji="1" lang="ja-JP" altLang="en-US" sz="1050" dirty="0"/>
              <a:t>）</a:t>
            </a:r>
          </a:p>
        </p:txBody>
      </p:sp>
      <p:sp>
        <p:nvSpPr>
          <p:cNvPr id="56" name="二等辺三角形 55"/>
          <p:cNvSpPr/>
          <p:nvPr/>
        </p:nvSpPr>
        <p:spPr>
          <a:xfrm>
            <a:off x="4100227" y="4249067"/>
            <a:ext cx="200310" cy="144278"/>
          </a:xfrm>
          <a:prstGeom prst="triangle">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088C4FFD-9F89-40D0-BD27-2EE3217D14EB}"/>
              </a:ext>
            </a:extLst>
          </p:cNvPr>
          <p:cNvSpPr txBox="1"/>
          <p:nvPr/>
        </p:nvSpPr>
        <p:spPr>
          <a:xfrm>
            <a:off x="3554470" y="4435822"/>
            <a:ext cx="1316106" cy="415498"/>
          </a:xfrm>
          <a:prstGeom prst="rect">
            <a:avLst/>
          </a:prstGeom>
          <a:solidFill>
            <a:schemeClr val="bg1"/>
          </a:solidFill>
        </p:spPr>
        <p:txBody>
          <a:bodyPr wrap="square" rtlCol="0">
            <a:spAutoFit/>
          </a:bodyPr>
          <a:lstStyle/>
          <a:p>
            <a:r>
              <a:rPr kumimoji="1" lang="ja-JP" altLang="en-US" sz="1050" b="1" dirty="0"/>
              <a:t>大阪・関西万博</a:t>
            </a:r>
            <a:endParaRPr kumimoji="1" lang="en-US" altLang="ja-JP" sz="1050" b="1" dirty="0"/>
          </a:p>
          <a:p>
            <a:r>
              <a:rPr kumimoji="1" lang="ja-JP" altLang="en-US" sz="1050" b="1" dirty="0"/>
              <a:t>令和</a:t>
            </a:r>
            <a:r>
              <a:rPr kumimoji="1" lang="en-US" altLang="ja-JP" sz="1050" b="1" dirty="0"/>
              <a:t>7</a:t>
            </a:r>
            <a:r>
              <a:rPr kumimoji="1" lang="ja-JP" altLang="en-US" sz="1050" b="1" dirty="0"/>
              <a:t>年（</a:t>
            </a:r>
            <a:r>
              <a:rPr kumimoji="1" lang="en-US" altLang="ja-JP" sz="1050" b="1" dirty="0"/>
              <a:t>2025</a:t>
            </a:r>
            <a:r>
              <a:rPr kumimoji="1" lang="ja-JP" altLang="en-US" sz="1050" b="1" dirty="0"/>
              <a:t>）</a:t>
            </a:r>
          </a:p>
        </p:txBody>
      </p:sp>
      <p:sp>
        <p:nvSpPr>
          <p:cNvPr id="58" name="矢印: 右 19">
            <a:extLst>
              <a:ext uri="{FF2B5EF4-FFF2-40B4-BE49-F238E27FC236}">
                <a16:creationId xmlns:a16="http://schemas.microsoft.com/office/drawing/2014/main" id="{8EBF9FF4-FDDE-47E1-B520-EF56574518C4}"/>
              </a:ext>
            </a:extLst>
          </p:cNvPr>
          <p:cNvSpPr/>
          <p:nvPr/>
        </p:nvSpPr>
        <p:spPr>
          <a:xfrm>
            <a:off x="1002437" y="3199326"/>
            <a:ext cx="1795422" cy="175561"/>
          </a:xfrm>
          <a:prstGeom prst="homePlate">
            <a:avLst/>
          </a:prstGeom>
          <a:solidFill>
            <a:schemeClr val="accent1">
              <a:lumMod val="60000"/>
              <a:lumOff val="40000"/>
            </a:schemeClr>
          </a:solidFill>
          <a:ln>
            <a:solidFill>
              <a:srgbClr val="8FAA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5" name="直線コネクタ 64">
            <a:extLst>
              <a:ext uri="{FF2B5EF4-FFF2-40B4-BE49-F238E27FC236}">
                <a16:creationId xmlns:a16="http://schemas.microsoft.com/office/drawing/2014/main" id="{41BB2F2F-72A0-4294-AA11-2FDC838C4EFA}"/>
              </a:ext>
            </a:extLst>
          </p:cNvPr>
          <p:cNvCxnSpPr/>
          <p:nvPr/>
        </p:nvCxnSpPr>
        <p:spPr>
          <a:xfrm>
            <a:off x="1002437" y="2926244"/>
            <a:ext cx="0" cy="174426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矢印: 右 18">
            <a:extLst>
              <a:ext uri="{FF2B5EF4-FFF2-40B4-BE49-F238E27FC236}">
                <a16:creationId xmlns:a16="http://schemas.microsoft.com/office/drawing/2014/main" id="{B583F789-9AC3-48A6-9B8A-E8A5A65FA8CA}"/>
              </a:ext>
            </a:extLst>
          </p:cNvPr>
          <p:cNvSpPr/>
          <p:nvPr/>
        </p:nvSpPr>
        <p:spPr>
          <a:xfrm>
            <a:off x="2824450" y="3931925"/>
            <a:ext cx="1823287" cy="266616"/>
          </a:xfrm>
          <a:prstGeom prst="homePlat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テキスト ボックス 68">
            <a:extLst>
              <a:ext uri="{FF2B5EF4-FFF2-40B4-BE49-F238E27FC236}">
                <a16:creationId xmlns:a16="http://schemas.microsoft.com/office/drawing/2014/main" id="{088C4FFD-9F89-40D0-BD27-2EE3217D14EB}"/>
              </a:ext>
            </a:extLst>
          </p:cNvPr>
          <p:cNvSpPr txBox="1"/>
          <p:nvPr/>
        </p:nvSpPr>
        <p:spPr>
          <a:xfrm>
            <a:off x="7119938" y="4402863"/>
            <a:ext cx="2133607" cy="415498"/>
          </a:xfrm>
          <a:prstGeom prst="rect">
            <a:avLst/>
          </a:prstGeom>
          <a:solidFill>
            <a:schemeClr val="bg1"/>
          </a:solidFill>
        </p:spPr>
        <p:txBody>
          <a:bodyPr wrap="square" rtlCol="0">
            <a:spAutoFit/>
          </a:bodyPr>
          <a:lstStyle/>
          <a:p>
            <a:pPr algn="r"/>
            <a:r>
              <a:rPr kumimoji="1" lang="ja-JP" altLang="en-US" sz="1050" dirty="0"/>
              <a:t>カーボンニュートラル達成目標</a:t>
            </a:r>
            <a:endParaRPr kumimoji="1" lang="en-US" altLang="ja-JP" sz="1050" dirty="0"/>
          </a:p>
          <a:p>
            <a:pPr algn="r"/>
            <a:r>
              <a:rPr kumimoji="1" lang="ja-JP" altLang="en-US" sz="1050" dirty="0"/>
              <a:t>令和</a:t>
            </a:r>
            <a:r>
              <a:rPr kumimoji="1" lang="en-US" altLang="ja-JP" sz="1050" dirty="0"/>
              <a:t>32</a:t>
            </a:r>
            <a:r>
              <a:rPr kumimoji="1" lang="ja-JP" altLang="en-US" sz="1050" dirty="0"/>
              <a:t>年（</a:t>
            </a:r>
            <a:r>
              <a:rPr kumimoji="1" lang="en-US" altLang="ja-JP" sz="1050" dirty="0"/>
              <a:t>2050</a:t>
            </a:r>
            <a:r>
              <a:rPr kumimoji="1" lang="ja-JP" altLang="en-US" sz="1050" dirty="0"/>
              <a:t>）</a:t>
            </a:r>
          </a:p>
        </p:txBody>
      </p:sp>
      <p:sp>
        <p:nvSpPr>
          <p:cNvPr id="34" name="テキスト ボックス 33">
            <a:extLst>
              <a:ext uri="{FF2B5EF4-FFF2-40B4-BE49-F238E27FC236}">
                <a16:creationId xmlns:a16="http://schemas.microsoft.com/office/drawing/2014/main" id="{AE83A6AA-8D69-434B-B372-C5F460227AB8}"/>
              </a:ext>
            </a:extLst>
          </p:cNvPr>
          <p:cNvSpPr txBox="1"/>
          <p:nvPr/>
        </p:nvSpPr>
        <p:spPr>
          <a:xfrm>
            <a:off x="114300" y="5157576"/>
            <a:ext cx="9690100" cy="1340641"/>
          </a:xfrm>
          <a:prstGeom prst="rect">
            <a:avLst/>
          </a:prstGeom>
          <a:solidFill>
            <a:schemeClr val="accent6">
              <a:lumMod val="20000"/>
              <a:lumOff val="80000"/>
            </a:schemeClr>
          </a:solidFill>
          <a:ln>
            <a:solidFill>
              <a:schemeClr val="accent6">
                <a:lumMod val="75000"/>
              </a:schemeClr>
            </a:solidFill>
          </a:ln>
        </p:spPr>
        <p:txBody>
          <a:bodyPr wrap="square" rtlCol="0">
            <a:noAutofit/>
          </a:bodyPr>
          <a:lstStyle/>
          <a:p>
            <a:endParaRPr kumimoji="1" lang="en-US" altLang="ja-JP" dirty="0"/>
          </a:p>
          <a:p>
            <a:endParaRPr kumimoji="1" lang="ja-JP" altLang="en-US" dirty="0"/>
          </a:p>
        </p:txBody>
      </p:sp>
      <p:sp>
        <p:nvSpPr>
          <p:cNvPr id="35" name="正方形/長方形 34">
            <a:extLst>
              <a:ext uri="{FF2B5EF4-FFF2-40B4-BE49-F238E27FC236}">
                <a16:creationId xmlns:a16="http://schemas.microsoft.com/office/drawing/2014/main" id="{C9A383F9-C3CC-4F29-BDF1-6D623DAC053B}"/>
              </a:ext>
            </a:extLst>
          </p:cNvPr>
          <p:cNvSpPr/>
          <p:nvPr/>
        </p:nvSpPr>
        <p:spPr>
          <a:xfrm>
            <a:off x="218581" y="5278309"/>
            <a:ext cx="9366691" cy="1200329"/>
          </a:xfrm>
          <a:prstGeom prst="rect">
            <a:avLst/>
          </a:prstGeom>
        </p:spPr>
        <p:txBody>
          <a:bodyPr wrap="square">
            <a:spAutoFit/>
          </a:bodyPr>
          <a:lstStyle/>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○本プランは、都市農業振興基本法第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条に規定する、地方公共団体が定める都市農業の振興に関する計画（「地方計画」）を兼ねるものとします。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lnSpc>
                <a:spcPct val="1500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○なお、同法第２条に定める「都市農業」の範囲は、「大阪府都市農業の推進及び農空間の保全と活用に関する条例（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H20.4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施行）」において、都市農業を「府民に新鮮で安全安心な農産物を供給するとともに、多様な公益的機能を発揮している府の区域において行われている農業」と定義していることから、府内全域とします。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15">
            <a:extLst>
              <a:ext uri="{FF2B5EF4-FFF2-40B4-BE49-F238E27FC236}">
                <a16:creationId xmlns:a16="http://schemas.microsoft.com/office/drawing/2014/main" id="{FD6AE01A-EABB-46C5-AEEE-E2EBCFA6B11F}"/>
              </a:ext>
            </a:extLst>
          </p:cNvPr>
          <p:cNvSpPr/>
          <p:nvPr/>
        </p:nvSpPr>
        <p:spPr>
          <a:xfrm>
            <a:off x="105832" y="4997537"/>
            <a:ext cx="2489087" cy="320077"/>
          </a:xfrm>
          <a:prstGeom prst="roundRect">
            <a:avLst>
              <a:gd name="adj" fmla="val 50000"/>
            </a:avLst>
          </a:prstGeom>
          <a:solidFill>
            <a:schemeClr val="accent6">
              <a:lumMod val="50000"/>
            </a:schemeClr>
          </a:solidFill>
          <a:ln>
            <a:noFill/>
          </a:ln>
          <a:effectLst>
            <a:outerShdw blurRad="40000" dist="23000" dir="5400000" rotWithShape="0">
              <a:srgbClr val="000000">
                <a:alpha val="35000"/>
              </a:srgbClr>
            </a:outerShdw>
          </a:effectLst>
        </p:spPr>
        <p:txBody>
          <a:bodyPr lIns="72000" tIns="36000" rIns="72000" bIns="3600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lgn="ctr" defTabSz="914400">
              <a:defRPr/>
            </a:pPr>
            <a:r>
              <a:rPr kumimoji="1" lang="ja-JP" altLang="en-US" sz="1400" b="1" kern="0" dirty="0">
                <a:solidFill>
                  <a:prstClr val="white"/>
                </a:solidFill>
                <a:latin typeface="Meiryo UI" pitchFamily="50" charset="-128"/>
                <a:ea typeface="Meiryo UI" pitchFamily="50" charset="-128"/>
                <a:cs typeface="Meiryo UI" pitchFamily="50" charset="-128"/>
              </a:rPr>
              <a:t>都市農業振興基本法との関係</a:t>
            </a:r>
          </a:p>
        </p:txBody>
      </p:sp>
      <p:sp>
        <p:nvSpPr>
          <p:cNvPr id="39" name="二等辺三角形 38"/>
          <p:cNvSpPr/>
          <p:nvPr/>
        </p:nvSpPr>
        <p:spPr>
          <a:xfrm>
            <a:off x="5824253" y="4244302"/>
            <a:ext cx="200310" cy="144278"/>
          </a:xfrm>
          <a:prstGeom prst="triangle">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p:cNvSpPr/>
          <p:nvPr/>
        </p:nvSpPr>
        <p:spPr>
          <a:xfrm>
            <a:off x="8905607" y="4239535"/>
            <a:ext cx="200310" cy="144278"/>
          </a:xfrm>
          <a:prstGeom prst="triangle">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4" name="直線コネクタ 43">
            <a:extLst>
              <a:ext uri="{FF2B5EF4-FFF2-40B4-BE49-F238E27FC236}">
                <a16:creationId xmlns:a16="http://schemas.microsoft.com/office/drawing/2014/main" id="{41BB2F2F-72A0-4294-AA11-2FDC838C4EFA}"/>
              </a:ext>
            </a:extLst>
          </p:cNvPr>
          <p:cNvCxnSpPr/>
          <p:nvPr/>
        </p:nvCxnSpPr>
        <p:spPr>
          <a:xfrm>
            <a:off x="9163069" y="2954820"/>
            <a:ext cx="0" cy="174426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41BB2F2F-72A0-4294-AA11-2FDC838C4EFA}"/>
              </a:ext>
            </a:extLst>
          </p:cNvPr>
          <p:cNvCxnSpPr/>
          <p:nvPr/>
        </p:nvCxnSpPr>
        <p:spPr>
          <a:xfrm>
            <a:off x="6485747" y="2930958"/>
            <a:ext cx="0" cy="174426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41BB2F2F-72A0-4294-AA11-2FDC838C4EFA}"/>
              </a:ext>
            </a:extLst>
          </p:cNvPr>
          <p:cNvCxnSpPr/>
          <p:nvPr/>
        </p:nvCxnSpPr>
        <p:spPr>
          <a:xfrm>
            <a:off x="4662025" y="2926244"/>
            <a:ext cx="0" cy="174426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41BB2F2F-72A0-4294-AA11-2FDC838C4EFA}"/>
              </a:ext>
            </a:extLst>
          </p:cNvPr>
          <p:cNvCxnSpPr/>
          <p:nvPr/>
        </p:nvCxnSpPr>
        <p:spPr>
          <a:xfrm>
            <a:off x="2824450" y="2926244"/>
            <a:ext cx="0" cy="1744269"/>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1784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318</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2022-03-30T01:36:08Z</dcterms:created>
  <dcterms:modified xsi:type="dcterms:W3CDTF">2022-03-30T01:36:13Z</dcterms:modified>
</cp:coreProperties>
</file>