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7"/>
  </p:notesMasterIdLst>
  <p:handoutMasterIdLst>
    <p:handoutMasterId r:id="rId18"/>
  </p:handoutMasterIdLst>
  <p:sldIdLst>
    <p:sldId id="431" r:id="rId5"/>
    <p:sldId id="432" r:id="rId6"/>
    <p:sldId id="430" r:id="rId7"/>
    <p:sldId id="424" r:id="rId8"/>
    <p:sldId id="425" r:id="rId9"/>
    <p:sldId id="426" r:id="rId10"/>
    <p:sldId id="427" r:id="rId11"/>
    <p:sldId id="428" r:id="rId12"/>
    <p:sldId id="429" r:id="rId13"/>
    <p:sldId id="435" r:id="rId14"/>
    <p:sldId id="433" r:id="rId15"/>
    <p:sldId id="434" r:id="rId16"/>
  </p:sldIdLst>
  <p:sldSz cx="6858000" cy="9906000" type="A4"/>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タイトル" id="{44324199-1FCD-4A2E-B736-FEB9CA63DADC}">
          <p14:sldIdLst>
            <p14:sldId id="431"/>
            <p14:sldId id="432"/>
            <p14:sldId id="430"/>
            <p14:sldId id="424"/>
            <p14:sldId id="425"/>
            <p14:sldId id="426"/>
            <p14:sldId id="427"/>
            <p14:sldId id="428"/>
            <p14:sldId id="429"/>
            <p14:sldId id="435"/>
            <p14:sldId id="433"/>
            <p14:sldId id="434"/>
          </p14:sldIdLst>
        </p14:section>
      </p14:sectionLst>
    </p:ext>
    <p:ext uri="{EFAFB233-063F-42B5-8137-9DF3F51BA10A}">
      <p15:sldGuideLst xmlns:p15="http://schemas.microsoft.com/office/powerpoint/2012/main">
        <p15:guide id="1" orient="horz" pos="3120">
          <p15:clr>
            <a:srgbClr val="A4A3A4"/>
          </p15:clr>
        </p15:guide>
        <p15:guide id="2" pos="2160">
          <p15:clr>
            <a:srgbClr val="A4A3A4"/>
          </p15:clr>
        </p15:guide>
      </p15:sldGuideLst>
    </p:ext>
    <p:ext uri="{2D200454-40CA-4A62-9FC3-DE9A4176ACB9}">
      <p15:notesGuideLst xmlns:p15="http://schemas.microsoft.com/office/powerpoint/2012/main">
        <p15:guide id="1" orient="horz" pos="3130" userDrawn="1">
          <p15:clr>
            <a:srgbClr val="A4A3A4"/>
          </p15:clr>
        </p15:guide>
        <p15:guide id="2" pos="2145"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0000FF"/>
    <a:srgbClr val="95B3D7"/>
    <a:srgbClr val="FF3399"/>
    <a:srgbClr val="4AAE12"/>
    <a:srgbClr val="F14805"/>
    <a:srgbClr val="FEFBDA"/>
    <a:srgbClr val="FDF9CB"/>
    <a:srgbClr val="FDFDCB"/>
    <a:srgbClr val="FDF6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074" autoAdjust="0"/>
    <p:restoredTop sz="94434" autoAdjust="0"/>
  </p:normalViewPr>
  <p:slideViewPr>
    <p:cSldViewPr>
      <p:cViewPr>
        <p:scale>
          <a:sx n="66" d="100"/>
          <a:sy n="66" d="100"/>
        </p:scale>
        <p:origin x="2406" y="-990"/>
      </p:cViewPr>
      <p:guideLst>
        <p:guide orient="horz" pos="3120"/>
        <p:guide pos="2160"/>
      </p:guideLst>
    </p:cSldViewPr>
  </p:slideViewPr>
  <p:outlineViewPr>
    <p:cViewPr>
      <p:scale>
        <a:sx n="33" d="100"/>
        <a:sy n="33" d="100"/>
      </p:scale>
      <p:origin x="0" y="0"/>
    </p:cViewPr>
  </p:outlineViewPr>
  <p:notesTextViewPr>
    <p:cViewPr>
      <p:scale>
        <a:sx n="20" d="100"/>
        <a:sy n="20" d="100"/>
      </p:scale>
      <p:origin x="0" y="0"/>
    </p:cViewPr>
  </p:notesTextViewPr>
  <p:sorterViewPr>
    <p:cViewPr>
      <p:scale>
        <a:sx n="100" d="100"/>
        <a:sy n="100" d="100"/>
      </p:scale>
      <p:origin x="0" y="0"/>
    </p:cViewPr>
  </p:sorterViewPr>
  <p:notesViewPr>
    <p:cSldViewPr>
      <p:cViewPr varScale="1">
        <p:scale>
          <a:sx n="50" d="100"/>
          <a:sy n="50" d="100"/>
        </p:scale>
        <p:origin x="2898" y="36"/>
      </p:cViewPr>
      <p:guideLst>
        <p:guide orient="horz" pos="3130"/>
        <p:guide pos="2145"/>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3"/>
          </p:nvPr>
        </p:nvSpPr>
        <p:spPr>
          <a:xfrm>
            <a:off x="3856058" y="9440864"/>
            <a:ext cx="2949575" cy="496887"/>
          </a:xfrm>
          <a:prstGeom prst="rect">
            <a:avLst/>
          </a:prstGeom>
        </p:spPr>
        <p:txBody>
          <a:bodyPr vert="horz" lIns="91359" tIns="45681" rIns="91359" bIns="45681" rtlCol="0" anchor="b"/>
          <a:lstStyle>
            <a:lvl1pPr algn="r">
              <a:defRPr sz="1200"/>
            </a:lvl1pPr>
          </a:lstStyle>
          <a:p>
            <a:fld id="{919A1E07-5B6E-44D4-AB6D-6443BDAEC678}" type="slidenum">
              <a:rPr kumimoji="1" lang="ja-JP" altLang="en-US" smtClean="0"/>
              <a:t>‹#›</a:t>
            </a:fld>
            <a:endParaRPr kumimoji="1" lang="ja-JP" altLang="en-US"/>
          </a:p>
        </p:txBody>
      </p:sp>
    </p:spTree>
    <p:extLst>
      <p:ext uri="{BB962C8B-B14F-4D97-AF65-F5344CB8AC3E}">
        <p14:creationId xmlns:p14="http://schemas.microsoft.com/office/powerpoint/2010/main" val="27382839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4" y="18"/>
            <a:ext cx="2949790" cy="496967"/>
          </a:xfrm>
          <a:prstGeom prst="rect">
            <a:avLst/>
          </a:prstGeom>
        </p:spPr>
        <p:txBody>
          <a:bodyPr vert="horz" lIns="91359" tIns="45681" rIns="91359" bIns="45681"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45" y="18"/>
            <a:ext cx="2949790" cy="496967"/>
          </a:xfrm>
          <a:prstGeom prst="rect">
            <a:avLst/>
          </a:prstGeom>
        </p:spPr>
        <p:txBody>
          <a:bodyPr vert="horz" lIns="91359" tIns="45681" rIns="91359" bIns="45681" rtlCol="0"/>
          <a:lstStyle>
            <a:lvl1pPr algn="r">
              <a:defRPr sz="1200"/>
            </a:lvl1pPr>
          </a:lstStyle>
          <a:p>
            <a:fld id="{96320395-F39B-42D7-9562-8242D79D344F}" type="datetimeFigureOut">
              <a:rPr kumimoji="1" lang="ja-JP" altLang="en-US" smtClean="0"/>
              <a:t>2023/6/13</a:t>
            </a:fld>
            <a:endParaRPr kumimoji="1" lang="ja-JP" altLang="en-US"/>
          </a:p>
        </p:txBody>
      </p:sp>
      <p:sp>
        <p:nvSpPr>
          <p:cNvPr id="4" name="スライド イメージ プレースホルダー 3"/>
          <p:cNvSpPr>
            <a:spLocks noGrp="1" noRot="1" noChangeAspect="1"/>
          </p:cNvSpPr>
          <p:nvPr>
            <p:ph type="sldImg" idx="2"/>
          </p:nvPr>
        </p:nvSpPr>
        <p:spPr>
          <a:xfrm>
            <a:off x="2114550" y="746125"/>
            <a:ext cx="2578100" cy="3725863"/>
          </a:xfrm>
          <a:prstGeom prst="rect">
            <a:avLst/>
          </a:prstGeom>
          <a:noFill/>
          <a:ln w="12700">
            <a:solidFill>
              <a:prstClr val="black"/>
            </a:solidFill>
          </a:ln>
        </p:spPr>
        <p:txBody>
          <a:bodyPr vert="horz" lIns="91359" tIns="45681" rIns="91359" bIns="45681" rtlCol="0" anchor="ctr"/>
          <a:lstStyle/>
          <a:p>
            <a:endParaRPr lang="ja-JP" altLang="en-US"/>
          </a:p>
        </p:txBody>
      </p:sp>
      <p:sp>
        <p:nvSpPr>
          <p:cNvPr id="5" name="ノート プレースホルダー 4"/>
          <p:cNvSpPr>
            <a:spLocks noGrp="1"/>
          </p:cNvSpPr>
          <p:nvPr>
            <p:ph type="body" sz="quarter" idx="3"/>
          </p:nvPr>
        </p:nvSpPr>
        <p:spPr>
          <a:xfrm>
            <a:off x="680721" y="4721185"/>
            <a:ext cx="5445760" cy="4472702"/>
          </a:xfrm>
          <a:prstGeom prst="rect">
            <a:avLst/>
          </a:prstGeom>
        </p:spPr>
        <p:txBody>
          <a:bodyPr vert="horz" lIns="91359" tIns="45681" rIns="91359" bIns="45681"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4" y="9440668"/>
            <a:ext cx="2949790" cy="496967"/>
          </a:xfrm>
          <a:prstGeom prst="rect">
            <a:avLst/>
          </a:prstGeom>
        </p:spPr>
        <p:txBody>
          <a:bodyPr vert="horz" lIns="91359" tIns="45681" rIns="91359" bIns="45681"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45" y="9440668"/>
            <a:ext cx="2949790" cy="496967"/>
          </a:xfrm>
          <a:prstGeom prst="rect">
            <a:avLst/>
          </a:prstGeom>
        </p:spPr>
        <p:txBody>
          <a:bodyPr vert="horz" lIns="91359" tIns="45681" rIns="91359" bIns="45681" rtlCol="0" anchor="b"/>
          <a:lstStyle>
            <a:lvl1pPr algn="r">
              <a:defRPr sz="1200"/>
            </a:lvl1pPr>
          </a:lstStyle>
          <a:p>
            <a:fld id="{5B8A2593-B831-4156-887D-9FC9ED896D3D}" type="slidenum">
              <a:rPr kumimoji="1" lang="ja-JP" altLang="en-US" smtClean="0"/>
              <a:t>‹#›</a:t>
            </a:fld>
            <a:endParaRPr kumimoji="1" lang="ja-JP" altLang="en-US"/>
          </a:p>
        </p:txBody>
      </p:sp>
    </p:spTree>
    <p:extLst>
      <p:ext uri="{BB962C8B-B14F-4D97-AF65-F5344CB8AC3E}">
        <p14:creationId xmlns:p14="http://schemas.microsoft.com/office/powerpoint/2010/main" val="280477992"/>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174875" y="758825"/>
            <a:ext cx="2620963" cy="3787775"/>
          </a:xfrm>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0478672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4140087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1586805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81266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スライド番号プレースホルダー 5"/>
          <p:cNvSpPr>
            <a:spLocks noGrp="1"/>
          </p:cNvSpPr>
          <p:nvPr>
            <p:ph type="sldNum" sz="quarter" idx="12"/>
          </p:nvPr>
        </p:nvSpPr>
        <p:spPr>
          <a:xfrm>
            <a:off x="0" y="9610177"/>
            <a:ext cx="6858000" cy="527402"/>
          </a:xfrm>
          <a:prstGeom prst="rect">
            <a:avLst/>
          </a:prstGeom>
        </p:spPr>
        <p:txBody>
          <a:bodyPr/>
          <a:lstStyle>
            <a:lvl1pPr algn="ctr">
              <a:defRPr/>
            </a:lvl1pPr>
          </a:lstStyle>
          <a:p>
            <a:fld id="{8222FFE1-49D9-434A-9603-2EC61656C55C}" type="slidenum">
              <a:rPr lang="ja-JP" altLang="en-US" smtClean="0"/>
              <a:pPr/>
              <a:t>‹#›</a:t>
            </a:fld>
            <a:endParaRPr lang="ja-JP" altLang="en-US" dirty="0"/>
          </a:p>
        </p:txBody>
      </p:sp>
    </p:spTree>
    <p:extLst>
      <p:ext uri="{BB962C8B-B14F-4D97-AF65-F5344CB8AC3E}">
        <p14:creationId xmlns:p14="http://schemas.microsoft.com/office/powerpoint/2010/main" val="4627531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3729037" y="529698"/>
            <a:ext cx="1157288" cy="1126807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257176" y="529698"/>
            <a:ext cx="3357563" cy="1126807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スライド番号プレースホルダー 5"/>
          <p:cNvSpPr>
            <a:spLocks noGrp="1"/>
          </p:cNvSpPr>
          <p:nvPr>
            <p:ph type="sldNum" sz="quarter" idx="12"/>
          </p:nvPr>
        </p:nvSpPr>
        <p:spPr>
          <a:xfrm>
            <a:off x="0" y="9610177"/>
            <a:ext cx="6858000" cy="527402"/>
          </a:xfrm>
          <a:prstGeom prst="rect">
            <a:avLst/>
          </a:prstGeom>
        </p:spPr>
        <p:txBody>
          <a:bodyPr/>
          <a:lstStyle>
            <a:lvl1pPr algn="ctr">
              <a:defRPr/>
            </a:lvl1pPr>
          </a:lstStyle>
          <a:p>
            <a:fld id="{8222FFE1-49D9-434A-9603-2EC61656C55C}" type="slidenum">
              <a:rPr lang="ja-JP" altLang="en-US" smtClean="0"/>
              <a:pPr/>
              <a:t>‹#›</a:t>
            </a:fld>
            <a:endParaRPr lang="ja-JP" altLang="en-US"/>
          </a:p>
        </p:txBody>
      </p:sp>
    </p:spTree>
    <p:extLst>
      <p:ext uri="{BB962C8B-B14F-4D97-AF65-F5344CB8AC3E}">
        <p14:creationId xmlns:p14="http://schemas.microsoft.com/office/powerpoint/2010/main" val="151326267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スライド番号プレースホルダー 5"/>
          <p:cNvSpPr>
            <a:spLocks noGrp="1"/>
          </p:cNvSpPr>
          <p:nvPr>
            <p:ph type="sldNum" sz="quarter" idx="12"/>
          </p:nvPr>
        </p:nvSpPr>
        <p:spPr>
          <a:xfrm>
            <a:off x="0" y="9538170"/>
            <a:ext cx="6858000" cy="527402"/>
          </a:xfrm>
          <a:prstGeom prst="rect">
            <a:avLst/>
          </a:prstGeom>
        </p:spPr>
        <p:txBody>
          <a:bodyPr/>
          <a:lstStyle>
            <a:lvl1pPr algn="r">
              <a:defRPr/>
            </a:lvl1pPr>
          </a:lstStyle>
          <a:p>
            <a:fld id="{8222FFE1-49D9-434A-9603-2EC61656C55C}" type="slidenum">
              <a:rPr lang="ja-JP" altLang="en-US" smtClean="0"/>
              <a:pPr/>
              <a:t>‹#›</a:t>
            </a:fld>
            <a:endParaRPr lang="ja-JP" altLang="en-US" dirty="0"/>
          </a:p>
        </p:txBody>
      </p:sp>
    </p:spTree>
    <p:extLst>
      <p:ext uri="{BB962C8B-B14F-4D97-AF65-F5344CB8AC3E}">
        <p14:creationId xmlns:p14="http://schemas.microsoft.com/office/powerpoint/2010/main" val="122846001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541735" y="6365522"/>
            <a:ext cx="5829300" cy="1967442"/>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541735" y="4198589"/>
            <a:ext cx="5829300" cy="216693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7" name="スライド番号プレースホルダー 5"/>
          <p:cNvSpPr>
            <a:spLocks noGrp="1"/>
          </p:cNvSpPr>
          <p:nvPr>
            <p:ph type="sldNum" sz="quarter" idx="12"/>
          </p:nvPr>
        </p:nvSpPr>
        <p:spPr>
          <a:xfrm>
            <a:off x="0" y="9538170"/>
            <a:ext cx="6858000" cy="527402"/>
          </a:xfrm>
          <a:prstGeom prst="rect">
            <a:avLst/>
          </a:prstGeom>
        </p:spPr>
        <p:txBody>
          <a:bodyPr/>
          <a:lstStyle>
            <a:lvl1pPr algn="r">
              <a:defRPr/>
            </a:lvl1pPr>
          </a:lstStyle>
          <a:p>
            <a:fld id="{8222FFE1-49D9-434A-9603-2EC61656C55C}" type="slidenum">
              <a:rPr lang="ja-JP" altLang="en-US" smtClean="0"/>
              <a:pPr/>
              <a:t>‹#›</a:t>
            </a:fld>
            <a:endParaRPr lang="ja-JP" altLang="en-US"/>
          </a:p>
        </p:txBody>
      </p:sp>
    </p:spTree>
    <p:extLst>
      <p:ext uri="{BB962C8B-B14F-4D97-AF65-F5344CB8AC3E}">
        <p14:creationId xmlns:p14="http://schemas.microsoft.com/office/powerpoint/2010/main" val="25631324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257176" y="3081869"/>
            <a:ext cx="2257425" cy="871590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2628908" y="3081869"/>
            <a:ext cx="2257425" cy="871590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8" name="スライド番号プレースホルダー 5"/>
          <p:cNvSpPr>
            <a:spLocks noGrp="1"/>
          </p:cNvSpPr>
          <p:nvPr>
            <p:ph type="sldNum" sz="quarter" idx="12"/>
          </p:nvPr>
        </p:nvSpPr>
        <p:spPr>
          <a:xfrm>
            <a:off x="0" y="9538170"/>
            <a:ext cx="6858000" cy="527402"/>
          </a:xfrm>
          <a:prstGeom prst="rect">
            <a:avLst/>
          </a:prstGeom>
        </p:spPr>
        <p:txBody>
          <a:bodyPr/>
          <a:lstStyle>
            <a:lvl1pPr algn="r">
              <a:defRPr/>
            </a:lvl1pPr>
          </a:lstStyle>
          <a:p>
            <a:fld id="{8222FFE1-49D9-434A-9603-2EC61656C55C}" type="slidenum">
              <a:rPr lang="ja-JP" altLang="en-US" smtClean="0"/>
              <a:pPr/>
              <a:t>‹#›</a:t>
            </a:fld>
            <a:endParaRPr lang="ja-JP" altLang="en-US"/>
          </a:p>
        </p:txBody>
      </p:sp>
    </p:spTree>
    <p:extLst>
      <p:ext uri="{BB962C8B-B14F-4D97-AF65-F5344CB8AC3E}">
        <p14:creationId xmlns:p14="http://schemas.microsoft.com/office/powerpoint/2010/main" val="4072840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0" y="396699"/>
            <a:ext cx="6172200" cy="1651000"/>
          </a:xfrm>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342900" y="2217386"/>
            <a:ext cx="3030141" cy="924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342900" y="3141486"/>
            <a:ext cx="3030141"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3483770" y="2217386"/>
            <a:ext cx="3031331" cy="924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3483770" y="3141486"/>
            <a:ext cx="3031331"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10" name="スライド番号プレースホルダー 5"/>
          <p:cNvSpPr>
            <a:spLocks noGrp="1"/>
          </p:cNvSpPr>
          <p:nvPr>
            <p:ph type="sldNum" sz="quarter" idx="12"/>
          </p:nvPr>
        </p:nvSpPr>
        <p:spPr>
          <a:xfrm>
            <a:off x="0" y="9538170"/>
            <a:ext cx="6858000" cy="527402"/>
          </a:xfrm>
          <a:prstGeom prst="rect">
            <a:avLst/>
          </a:prstGeom>
        </p:spPr>
        <p:txBody>
          <a:bodyPr/>
          <a:lstStyle>
            <a:lvl1pPr algn="r">
              <a:defRPr/>
            </a:lvl1pPr>
          </a:lstStyle>
          <a:p>
            <a:fld id="{8222FFE1-49D9-434A-9603-2EC61656C55C}" type="slidenum">
              <a:rPr lang="ja-JP" altLang="en-US" smtClean="0"/>
              <a:pPr/>
              <a:t>‹#›</a:t>
            </a:fld>
            <a:endParaRPr lang="ja-JP" altLang="en-US"/>
          </a:p>
        </p:txBody>
      </p:sp>
    </p:spTree>
    <p:extLst>
      <p:ext uri="{BB962C8B-B14F-4D97-AF65-F5344CB8AC3E}">
        <p14:creationId xmlns:p14="http://schemas.microsoft.com/office/powerpoint/2010/main" val="3048919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6" name="スライド番号プレースホルダー 5"/>
          <p:cNvSpPr>
            <a:spLocks noGrp="1"/>
          </p:cNvSpPr>
          <p:nvPr>
            <p:ph type="sldNum" sz="quarter" idx="12"/>
          </p:nvPr>
        </p:nvSpPr>
        <p:spPr>
          <a:xfrm>
            <a:off x="0" y="9538170"/>
            <a:ext cx="6858000" cy="527402"/>
          </a:xfrm>
          <a:prstGeom prst="rect">
            <a:avLst/>
          </a:prstGeom>
        </p:spPr>
        <p:txBody>
          <a:bodyPr/>
          <a:lstStyle>
            <a:lvl1pPr algn="r">
              <a:defRPr/>
            </a:lvl1pPr>
          </a:lstStyle>
          <a:p>
            <a:fld id="{8222FFE1-49D9-434A-9603-2EC61656C55C}" type="slidenum">
              <a:rPr lang="ja-JP" altLang="en-US" smtClean="0"/>
              <a:pPr/>
              <a:t>‹#›</a:t>
            </a:fld>
            <a:endParaRPr lang="ja-JP" altLang="en-US"/>
          </a:p>
        </p:txBody>
      </p:sp>
    </p:spTree>
    <p:extLst>
      <p:ext uri="{BB962C8B-B14F-4D97-AF65-F5344CB8AC3E}">
        <p14:creationId xmlns:p14="http://schemas.microsoft.com/office/powerpoint/2010/main" val="359359739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5" name="スライド番号プレースホルダー 5"/>
          <p:cNvSpPr>
            <a:spLocks noGrp="1"/>
          </p:cNvSpPr>
          <p:nvPr>
            <p:ph type="sldNum" sz="quarter" idx="12"/>
          </p:nvPr>
        </p:nvSpPr>
        <p:spPr>
          <a:xfrm>
            <a:off x="44624" y="9642299"/>
            <a:ext cx="6858000" cy="263701"/>
          </a:xfrm>
          <a:prstGeom prst="rect">
            <a:avLst/>
          </a:prstGeom>
        </p:spPr>
        <p:txBody>
          <a:bodyPr/>
          <a:lstStyle>
            <a:lvl1pPr algn="r">
              <a:defRPr sz="900">
                <a:solidFill>
                  <a:schemeClr val="tx1"/>
                </a:solidFill>
              </a:defRPr>
            </a:lvl1pPr>
          </a:lstStyle>
          <a:p>
            <a:fld id="{8222FFE1-49D9-434A-9603-2EC61656C55C}" type="slidenum">
              <a:rPr lang="ja-JP" altLang="en-US" smtClean="0"/>
              <a:pPr/>
              <a:t>‹#›</a:t>
            </a:fld>
            <a:endParaRPr lang="ja-JP" altLang="en-US" dirty="0"/>
          </a:p>
        </p:txBody>
      </p:sp>
    </p:spTree>
    <p:extLst>
      <p:ext uri="{BB962C8B-B14F-4D97-AF65-F5344CB8AC3E}">
        <p14:creationId xmlns:p14="http://schemas.microsoft.com/office/powerpoint/2010/main" val="284640038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1" y="394409"/>
            <a:ext cx="2256235" cy="1678517"/>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2681296" y="394411"/>
            <a:ext cx="3833813" cy="845449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342901" y="2072923"/>
            <a:ext cx="2256235" cy="677598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8" name="スライド番号プレースホルダー 5"/>
          <p:cNvSpPr>
            <a:spLocks noGrp="1"/>
          </p:cNvSpPr>
          <p:nvPr>
            <p:ph type="sldNum" sz="quarter" idx="12"/>
          </p:nvPr>
        </p:nvSpPr>
        <p:spPr>
          <a:xfrm>
            <a:off x="0" y="9633524"/>
            <a:ext cx="6858000" cy="527402"/>
          </a:xfrm>
          <a:prstGeom prst="rect">
            <a:avLst/>
          </a:prstGeom>
        </p:spPr>
        <p:txBody>
          <a:bodyPr/>
          <a:lstStyle>
            <a:lvl1pPr algn="ctr">
              <a:defRPr/>
            </a:lvl1pPr>
          </a:lstStyle>
          <a:p>
            <a:fld id="{8222FFE1-49D9-434A-9603-2EC61656C55C}" type="slidenum">
              <a:rPr lang="ja-JP" altLang="en-US" smtClean="0"/>
              <a:pPr/>
              <a:t>‹#›</a:t>
            </a:fld>
            <a:endParaRPr lang="ja-JP" altLang="en-US"/>
          </a:p>
        </p:txBody>
      </p:sp>
    </p:spTree>
    <p:extLst>
      <p:ext uri="{BB962C8B-B14F-4D97-AF65-F5344CB8AC3E}">
        <p14:creationId xmlns:p14="http://schemas.microsoft.com/office/powerpoint/2010/main" val="260372562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344216" y="6934205"/>
            <a:ext cx="4114800" cy="818622"/>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344216" y="885119"/>
            <a:ext cx="4114800" cy="594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344216" y="7752827"/>
            <a:ext cx="4114800" cy="116257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8" name="スライド番号プレースホルダー 5"/>
          <p:cNvSpPr>
            <a:spLocks noGrp="1"/>
          </p:cNvSpPr>
          <p:nvPr>
            <p:ph type="sldNum" sz="quarter" idx="12"/>
          </p:nvPr>
        </p:nvSpPr>
        <p:spPr>
          <a:xfrm>
            <a:off x="0" y="9633524"/>
            <a:ext cx="6858000" cy="527402"/>
          </a:xfrm>
          <a:prstGeom prst="rect">
            <a:avLst/>
          </a:prstGeom>
        </p:spPr>
        <p:txBody>
          <a:bodyPr/>
          <a:lstStyle>
            <a:lvl1pPr algn="ctr">
              <a:defRPr/>
            </a:lvl1pPr>
          </a:lstStyle>
          <a:p>
            <a:fld id="{8222FFE1-49D9-434A-9603-2EC61656C55C}" type="slidenum">
              <a:rPr lang="ja-JP" altLang="en-US" smtClean="0"/>
              <a:pPr/>
              <a:t>‹#›</a:t>
            </a:fld>
            <a:endParaRPr lang="ja-JP" altLang="en-US"/>
          </a:p>
        </p:txBody>
      </p:sp>
    </p:spTree>
    <p:extLst>
      <p:ext uri="{BB962C8B-B14F-4D97-AF65-F5344CB8AC3E}">
        <p14:creationId xmlns:p14="http://schemas.microsoft.com/office/powerpoint/2010/main" val="42596659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342900" y="396699"/>
            <a:ext cx="6172200" cy="1651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342900" y="2311406"/>
            <a:ext cx="6172200" cy="6537502"/>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スライド番号プレースホルダー 5"/>
          <p:cNvSpPr>
            <a:spLocks noGrp="1"/>
          </p:cNvSpPr>
          <p:nvPr>
            <p:ph type="sldNum" sz="quarter" idx="4"/>
          </p:nvPr>
        </p:nvSpPr>
        <p:spPr>
          <a:xfrm>
            <a:off x="0" y="9633520"/>
            <a:ext cx="6858000" cy="229174"/>
          </a:xfrm>
          <a:prstGeom prst="rect">
            <a:avLst/>
          </a:prstGeom>
        </p:spPr>
        <p:txBody>
          <a:bodyPr/>
          <a:lstStyle>
            <a:lvl1pPr algn="ctr">
              <a:defRPr sz="1200"/>
            </a:lvl1pPr>
          </a:lstStyle>
          <a:p>
            <a:pPr algn="r"/>
            <a:fld id="{8222FFE1-49D9-434A-9603-2EC61656C55C}" type="slidenum">
              <a:rPr lang="ja-JP" altLang="en-US" smtClean="0"/>
              <a:pPr algn="r"/>
              <a:t>‹#›</a:t>
            </a:fld>
            <a:endParaRPr lang="ja-JP" altLang="en-US" dirty="0"/>
          </a:p>
        </p:txBody>
      </p:sp>
      <p:sp>
        <p:nvSpPr>
          <p:cNvPr id="8" name="フッター プレースホルダー 7"/>
          <p:cNvSpPr>
            <a:spLocks noGrp="1"/>
          </p:cNvSpPr>
          <p:nvPr>
            <p:ph type="ftr" sz="quarter" idx="3"/>
          </p:nvPr>
        </p:nvSpPr>
        <p:spPr>
          <a:xfrm>
            <a:off x="2343150" y="9182100"/>
            <a:ext cx="2171700" cy="5270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Tree>
    <p:extLst>
      <p:ext uri="{BB962C8B-B14F-4D97-AF65-F5344CB8AC3E}">
        <p14:creationId xmlns:p14="http://schemas.microsoft.com/office/powerpoint/2010/main" val="4448749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wmf"/><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jp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emf"/></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9.jpe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jpe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6.jpe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38.emf"/><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501534" y="408272"/>
            <a:ext cx="1775338" cy="58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1"/>
          <p:cNvSpPr txBox="1"/>
          <p:nvPr/>
        </p:nvSpPr>
        <p:spPr>
          <a:xfrm>
            <a:off x="2691456" y="2432720"/>
            <a:ext cx="1475084" cy="400110"/>
          </a:xfrm>
          <a:prstGeom prst="rect">
            <a:avLst/>
          </a:prstGeom>
          <a:noFill/>
        </p:spPr>
        <p:txBody>
          <a:bodyPr wrap="none" rtlCol="0">
            <a:spAutoFit/>
          </a:bodyPr>
          <a:lstStyle/>
          <a:p>
            <a:r>
              <a:rPr kumimoji="1" lang="ja-JP" altLang="en-US" sz="2000" b="1" dirty="0" smtClean="0">
                <a:latin typeface="HG丸ｺﾞｼｯｸM-PRO" panose="020F0600000000000000" pitchFamily="50" charset="-128"/>
                <a:ea typeface="HG丸ｺﾞｼｯｸM-PRO" panose="020F0600000000000000" pitchFamily="50" charset="-128"/>
              </a:rPr>
              <a:t>令和</a:t>
            </a:r>
            <a:r>
              <a:rPr lang="ja-JP" altLang="en-US" sz="2000" b="1" dirty="0">
                <a:latin typeface="HG丸ｺﾞｼｯｸM-PRO" panose="020F0600000000000000" pitchFamily="50" charset="-128"/>
                <a:ea typeface="HG丸ｺﾞｼｯｸM-PRO" panose="020F0600000000000000" pitchFamily="50" charset="-128"/>
              </a:rPr>
              <a:t>５</a:t>
            </a:r>
            <a:r>
              <a:rPr kumimoji="1" lang="ja-JP" altLang="en-US" sz="2000" b="1" dirty="0" smtClean="0">
                <a:latin typeface="HG丸ｺﾞｼｯｸM-PRO" panose="020F0600000000000000" pitchFamily="50" charset="-128"/>
                <a:ea typeface="HG丸ｺﾞｼｯｸM-PRO" panose="020F0600000000000000" pitchFamily="50" charset="-128"/>
              </a:rPr>
              <a:t>年度</a:t>
            </a:r>
            <a:endParaRPr kumimoji="1" lang="ja-JP" altLang="en-US" sz="2000" b="1" dirty="0">
              <a:latin typeface="HG丸ｺﾞｼｯｸM-PRO" panose="020F0600000000000000" pitchFamily="50" charset="-128"/>
              <a:ea typeface="HG丸ｺﾞｼｯｸM-PRO" panose="020F0600000000000000" pitchFamily="50" charset="-128"/>
            </a:endParaRPr>
          </a:p>
        </p:txBody>
      </p:sp>
      <p:sp>
        <p:nvSpPr>
          <p:cNvPr id="5" name="テキスト ボックス 4"/>
          <p:cNvSpPr txBox="1"/>
          <p:nvPr/>
        </p:nvSpPr>
        <p:spPr>
          <a:xfrm>
            <a:off x="1482793" y="3440835"/>
            <a:ext cx="3892411" cy="1077218"/>
          </a:xfrm>
          <a:prstGeom prst="rect">
            <a:avLst/>
          </a:prstGeom>
          <a:noFill/>
        </p:spPr>
        <p:txBody>
          <a:bodyPr wrap="none" rtlCol="0">
            <a:spAutoFit/>
          </a:bodyPr>
          <a:lstStyle/>
          <a:p>
            <a:pPr algn="ctr"/>
            <a:r>
              <a:rPr lang="ja-JP" altLang="en-US" sz="3200" b="1" dirty="0" smtClean="0">
                <a:latin typeface="HG丸ｺﾞｼｯｸM-PRO" panose="020F0600000000000000" pitchFamily="50" charset="-128"/>
                <a:ea typeface="HG丸ｺﾞｼｯｸM-PRO" panose="020F0600000000000000" pitchFamily="50" charset="-128"/>
              </a:rPr>
              <a:t>交通</a:t>
            </a:r>
            <a:r>
              <a:rPr kumimoji="1" lang="ja-JP" altLang="en-US" sz="3200" b="1" dirty="0" smtClean="0">
                <a:latin typeface="HG丸ｺﾞｼｯｸM-PRO" panose="020F0600000000000000" pitchFamily="50" charset="-128"/>
                <a:ea typeface="HG丸ｺﾞｼｯｸM-PRO" panose="020F0600000000000000" pitchFamily="50" charset="-128"/>
              </a:rPr>
              <a:t>施策のポイント</a:t>
            </a:r>
            <a:endParaRPr kumimoji="1" lang="en-US" altLang="ja-JP" sz="3200" b="1" dirty="0" smtClean="0">
              <a:latin typeface="HG丸ｺﾞｼｯｸM-PRO" panose="020F0600000000000000" pitchFamily="50" charset="-128"/>
              <a:ea typeface="HG丸ｺﾞｼｯｸM-PRO" panose="020F0600000000000000" pitchFamily="50" charset="-128"/>
            </a:endParaRPr>
          </a:p>
          <a:p>
            <a:pPr algn="ctr"/>
            <a:endParaRPr kumimoji="1" lang="ja-JP" altLang="en-US" sz="3200" b="1" dirty="0">
              <a:latin typeface="HG丸ｺﾞｼｯｸM-PRO" panose="020F0600000000000000" pitchFamily="50" charset="-128"/>
              <a:ea typeface="HG丸ｺﾞｼｯｸM-PRO" panose="020F0600000000000000" pitchFamily="50" charset="-128"/>
            </a:endParaRPr>
          </a:p>
        </p:txBody>
      </p:sp>
      <p:sp>
        <p:nvSpPr>
          <p:cNvPr id="6" name="テキスト ボックス 5"/>
          <p:cNvSpPr txBox="1"/>
          <p:nvPr/>
        </p:nvSpPr>
        <p:spPr>
          <a:xfrm>
            <a:off x="2099150" y="8154455"/>
            <a:ext cx="2659702" cy="830997"/>
          </a:xfrm>
          <a:prstGeom prst="rect">
            <a:avLst/>
          </a:prstGeom>
          <a:noFill/>
        </p:spPr>
        <p:txBody>
          <a:bodyPr wrap="none" rtlCol="0">
            <a:spAutoFit/>
          </a:bodyPr>
          <a:lstStyle/>
          <a:p>
            <a:pPr algn="ctr"/>
            <a:r>
              <a:rPr kumimoji="1" lang="ja-JP" altLang="en-US" sz="2400" b="1" dirty="0" smtClean="0">
                <a:latin typeface="HG丸ｺﾞｼｯｸM-PRO" panose="020F0600000000000000" pitchFamily="50" charset="-128"/>
                <a:ea typeface="HG丸ｺﾞｼｯｸM-PRO" panose="020F0600000000000000" pitchFamily="50" charset="-128"/>
              </a:rPr>
              <a:t>大阪府都市整備部</a:t>
            </a:r>
            <a:endParaRPr kumimoji="1" lang="en-US" altLang="ja-JP" sz="2400" b="1" dirty="0" smtClean="0">
              <a:latin typeface="HG丸ｺﾞｼｯｸM-PRO" panose="020F0600000000000000" pitchFamily="50" charset="-128"/>
              <a:ea typeface="HG丸ｺﾞｼｯｸM-PRO" panose="020F0600000000000000" pitchFamily="50" charset="-128"/>
            </a:endParaRPr>
          </a:p>
          <a:p>
            <a:pPr algn="ctr"/>
            <a:r>
              <a:rPr lang="ja-JP" altLang="en-US" sz="2400" b="1" dirty="0" smtClean="0">
                <a:latin typeface="HG丸ｺﾞｼｯｸM-PRO" panose="020F0600000000000000" pitchFamily="50" charset="-128"/>
                <a:ea typeface="HG丸ｺﾞｼｯｸM-PRO" panose="020F0600000000000000" pitchFamily="50" charset="-128"/>
              </a:rPr>
              <a:t>交通戦略室</a:t>
            </a:r>
            <a:endParaRPr kumimoji="1" lang="ja-JP" altLang="en-US" sz="2400" b="1" dirty="0">
              <a:latin typeface="HG丸ｺﾞｼｯｸM-PRO" panose="020F0600000000000000" pitchFamily="50" charset="-128"/>
              <a:ea typeface="HG丸ｺﾞｼｯｸM-PRO" panose="020F0600000000000000" pitchFamily="50" charset="-128"/>
            </a:endParaRPr>
          </a:p>
        </p:txBody>
      </p:sp>
      <p:sp>
        <p:nvSpPr>
          <p:cNvPr id="3" name="正方形/長方形 2"/>
          <p:cNvSpPr/>
          <p:nvPr/>
        </p:nvSpPr>
        <p:spPr>
          <a:xfrm>
            <a:off x="404664" y="337176"/>
            <a:ext cx="6048672" cy="9152328"/>
          </a:xfrm>
          <a:prstGeom prst="rect">
            <a:avLst/>
          </a:prstGeom>
          <a:noFill/>
          <a:ln w="60325" cmpd="thickThi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20182955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121459" y="302645"/>
            <a:ext cx="6640102" cy="332345"/>
          </a:xfrm>
          <a:prstGeom prst="round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交通戦略室</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道路室</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の予算</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R</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年度</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補正</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R</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5</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年度</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当初）</a:t>
            </a:r>
          </a:p>
        </p:txBody>
      </p:sp>
      <p:sp>
        <p:nvSpPr>
          <p:cNvPr id="9" name="テキスト ボックス 8"/>
          <p:cNvSpPr txBox="1"/>
          <p:nvPr/>
        </p:nvSpPr>
        <p:spPr>
          <a:xfrm>
            <a:off x="6416854" y="9676259"/>
            <a:ext cx="441146" cy="215444"/>
          </a:xfrm>
          <a:prstGeom prst="rect">
            <a:avLst/>
          </a:prstGeom>
          <a:noFill/>
        </p:spPr>
        <p:txBody>
          <a:bodyPr wrap="none" rtlCol="0">
            <a:spAutoFit/>
          </a:bodyPr>
          <a:lstStyle/>
          <a:p>
            <a:r>
              <a:rPr lang="ja-JP" altLang="en-US" sz="800" dirty="0" smtClean="0"/>
              <a:t>資料</a:t>
            </a:r>
            <a:r>
              <a:rPr lang="en-US" altLang="ja-JP" sz="800" dirty="0"/>
              <a:t>1</a:t>
            </a:r>
          </a:p>
        </p:txBody>
      </p:sp>
      <p:sp>
        <p:nvSpPr>
          <p:cNvPr id="11" name="テキスト ボックス 10"/>
          <p:cNvSpPr txBox="1"/>
          <p:nvPr/>
        </p:nvSpPr>
        <p:spPr>
          <a:xfrm>
            <a:off x="2465685" y="3493778"/>
            <a:ext cx="1877437" cy="461665"/>
          </a:xfrm>
          <a:prstGeom prst="rect">
            <a:avLst/>
          </a:prstGeom>
          <a:noFill/>
        </p:spPr>
        <p:txBody>
          <a:bodyPr wrap="none" rtlCol="0">
            <a:spAutoFit/>
          </a:bodyPr>
          <a:lstStyle/>
          <a:p>
            <a:pPr algn="ctr"/>
            <a:r>
              <a:rPr kumimoji="1" lang="ja-JP" altLang="en-US" sz="1200" b="1" dirty="0" smtClean="0">
                <a:latin typeface="HG丸ｺﾞｼｯｸM-PRO" panose="020F0600000000000000" pitchFamily="50" charset="-128"/>
                <a:ea typeface="HG丸ｺﾞｼｯｸM-PRO" panose="020F0600000000000000" pitchFamily="50" charset="-128"/>
              </a:rPr>
              <a:t>都市整備部一般会計予算</a:t>
            </a:r>
            <a:endParaRPr kumimoji="1" lang="en-US" altLang="ja-JP" sz="1200" b="1" dirty="0" smtClean="0">
              <a:latin typeface="HG丸ｺﾞｼｯｸM-PRO" panose="020F0600000000000000" pitchFamily="50" charset="-128"/>
              <a:ea typeface="HG丸ｺﾞｼｯｸM-PRO" panose="020F0600000000000000" pitchFamily="50" charset="-128"/>
            </a:endParaRPr>
          </a:p>
          <a:p>
            <a:pPr algn="ctr"/>
            <a:r>
              <a:rPr lang="en-US" altLang="ja-JP" sz="1200" b="1" dirty="0" smtClean="0">
                <a:latin typeface="HG丸ｺﾞｼｯｸM-PRO" panose="020F0600000000000000" pitchFamily="50" charset="-128"/>
                <a:ea typeface="HG丸ｺﾞｼｯｸM-PRO" panose="020F0600000000000000" pitchFamily="50" charset="-128"/>
              </a:rPr>
              <a:t>1,573</a:t>
            </a:r>
            <a:r>
              <a:rPr lang="ja-JP" altLang="en-US" sz="1200" b="1" dirty="0" smtClean="0">
                <a:latin typeface="HG丸ｺﾞｼｯｸM-PRO" panose="020F0600000000000000" pitchFamily="50" charset="-128"/>
                <a:ea typeface="HG丸ｺﾞｼｯｸM-PRO" panose="020F0600000000000000" pitchFamily="50" charset="-128"/>
              </a:rPr>
              <a:t>億円</a:t>
            </a:r>
            <a:endParaRPr kumimoji="1" lang="ja-JP" altLang="en-US" sz="1200" b="1" dirty="0">
              <a:latin typeface="HG丸ｺﾞｼｯｸM-PRO" panose="020F0600000000000000" pitchFamily="50" charset="-128"/>
              <a:ea typeface="HG丸ｺﾞｼｯｸM-PRO" panose="020F0600000000000000" pitchFamily="50" charset="-128"/>
            </a:endParaRPr>
          </a:p>
        </p:txBody>
      </p:sp>
      <p:pic>
        <p:nvPicPr>
          <p:cNvPr id="5" name="図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61" y="416496"/>
            <a:ext cx="6823413" cy="3185765"/>
          </a:xfrm>
          <a:prstGeom prst="rect">
            <a:avLst/>
          </a:prstGeom>
        </p:spPr>
      </p:pic>
      <p:pic>
        <p:nvPicPr>
          <p:cNvPr id="2" name="図 1"/>
          <p:cNvPicPr>
            <a:picLocks noChangeAspect="1"/>
          </p:cNvPicPr>
          <p:nvPr/>
        </p:nvPicPr>
        <p:blipFill>
          <a:blip r:embed="rId3"/>
          <a:stretch>
            <a:fillRect/>
          </a:stretch>
        </p:blipFill>
        <p:spPr>
          <a:xfrm>
            <a:off x="476672" y="3233983"/>
            <a:ext cx="5157663" cy="3322608"/>
          </a:xfrm>
          <a:prstGeom prst="rect">
            <a:avLst/>
          </a:prstGeom>
        </p:spPr>
      </p:pic>
      <p:pic>
        <p:nvPicPr>
          <p:cNvPr id="3" name="図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510" y="6511002"/>
            <a:ext cx="6858000" cy="3394998"/>
          </a:xfrm>
          <a:prstGeom prst="rect">
            <a:avLst/>
          </a:prstGeom>
        </p:spPr>
      </p:pic>
    </p:spTree>
    <p:extLst>
      <p:ext uri="{BB962C8B-B14F-4D97-AF65-F5344CB8AC3E}">
        <p14:creationId xmlns:p14="http://schemas.microsoft.com/office/powerpoint/2010/main" val="551983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メモ 4"/>
          <p:cNvSpPr/>
          <p:nvPr/>
        </p:nvSpPr>
        <p:spPr>
          <a:xfrm>
            <a:off x="33192" y="501055"/>
            <a:ext cx="2448273" cy="275481"/>
          </a:xfrm>
          <a:prstGeom prst="foldedCorner">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大阪モノレール</a:t>
            </a:r>
            <a:endPar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6" name="図 5"/>
          <p:cNvPicPr>
            <a:picLocks noChangeAspect="1"/>
          </p:cNvPicPr>
          <p:nvPr/>
        </p:nvPicPr>
        <p:blipFill>
          <a:blip r:embed="rId2">
            <a:extLst>
              <a:ext uri="{28A0092B-C50C-407E-A947-70E740481C1C}">
                <a14:useLocalDpi xmlns:a14="http://schemas.microsoft.com/office/drawing/2010/main" val="0"/>
              </a:ext>
            </a:extLst>
          </a:blip>
          <a:srcRect t="13361"/>
          <a:stretch>
            <a:fillRect/>
          </a:stretch>
        </p:blipFill>
        <p:spPr bwMode="auto">
          <a:xfrm>
            <a:off x="239737" y="1893184"/>
            <a:ext cx="5997575" cy="7591507"/>
          </a:xfrm>
          <a:prstGeom prst="rect">
            <a:avLst/>
          </a:prstGeom>
          <a:noFill/>
          <a:ln>
            <a:noFill/>
          </a:ln>
        </p:spPr>
      </p:pic>
      <p:grpSp>
        <p:nvGrpSpPr>
          <p:cNvPr id="7" name="グループ化 6"/>
          <p:cNvGrpSpPr/>
          <p:nvPr/>
        </p:nvGrpSpPr>
        <p:grpSpPr>
          <a:xfrm>
            <a:off x="5528738" y="8566145"/>
            <a:ext cx="444688" cy="1021207"/>
            <a:chOff x="614362" y="33337"/>
            <a:chExt cx="418440" cy="900113"/>
          </a:xfrm>
        </p:grpSpPr>
        <p:cxnSp>
          <p:nvCxnSpPr>
            <p:cNvPr id="8" name="直線矢印コネクタ 7"/>
            <p:cNvCxnSpPr/>
            <p:nvPr/>
          </p:nvCxnSpPr>
          <p:spPr>
            <a:xfrm>
              <a:off x="1009650" y="33337"/>
              <a:ext cx="0" cy="888938"/>
            </a:xfrm>
            <a:prstGeom prst="straightConnector1">
              <a:avLst/>
            </a:prstGeom>
            <a:ln w="3175">
              <a:headEnd type="arrow" w="sm" len="sm"/>
              <a:tailEnd type="arrow" w="sm" len="sm"/>
            </a:ln>
          </p:spPr>
          <p:style>
            <a:lnRef idx="1">
              <a:schemeClr val="dk1"/>
            </a:lnRef>
            <a:fillRef idx="0">
              <a:schemeClr val="dk1"/>
            </a:fillRef>
            <a:effectRef idx="0">
              <a:schemeClr val="dk1"/>
            </a:effectRef>
            <a:fontRef idx="minor">
              <a:schemeClr val="tx1"/>
            </a:fontRef>
          </p:style>
        </p:cxnSp>
        <p:cxnSp>
          <p:nvCxnSpPr>
            <p:cNvPr id="9" name="直線コネクタ 8"/>
            <p:cNvCxnSpPr/>
            <p:nvPr/>
          </p:nvCxnSpPr>
          <p:spPr>
            <a:xfrm>
              <a:off x="614362" y="933450"/>
              <a:ext cx="418440" cy="0"/>
            </a:xfrm>
            <a:prstGeom prst="line">
              <a:avLst/>
            </a:prstGeom>
            <a:ln w="3175">
              <a:headEnd type="none" w="sm" len="sm"/>
              <a:tailEnd type="none" w="sm" len="sm"/>
            </a:ln>
          </p:spPr>
          <p:style>
            <a:lnRef idx="1">
              <a:schemeClr val="dk1"/>
            </a:lnRef>
            <a:fillRef idx="0">
              <a:schemeClr val="dk1"/>
            </a:fillRef>
            <a:effectRef idx="0">
              <a:schemeClr val="dk1"/>
            </a:effectRef>
            <a:fontRef idx="minor">
              <a:schemeClr val="tx1"/>
            </a:fontRef>
          </p:style>
        </p:cxnSp>
      </p:grpSp>
      <p:graphicFrame>
        <p:nvGraphicFramePr>
          <p:cNvPr id="2" name="表 1"/>
          <p:cNvGraphicFramePr>
            <a:graphicFrameLocks noGrp="1"/>
          </p:cNvGraphicFramePr>
          <p:nvPr>
            <p:extLst/>
          </p:nvPr>
        </p:nvGraphicFramePr>
        <p:xfrm>
          <a:off x="260649" y="1075681"/>
          <a:ext cx="3961071" cy="745490"/>
        </p:xfrm>
        <a:graphic>
          <a:graphicData uri="http://schemas.openxmlformats.org/drawingml/2006/table">
            <a:tbl>
              <a:tblPr firstRow="1" firstCol="1" bandRow="1"/>
              <a:tblGrid>
                <a:gridCol w="2376895">
                  <a:extLst>
                    <a:ext uri="{9D8B030D-6E8A-4147-A177-3AD203B41FA5}">
                      <a16:colId xmlns:a16="http://schemas.microsoft.com/office/drawing/2014/main" val="20000"/>
                    </a:ext>
                  </a:extLst>
                </a:gridCol>
                <a:gridCol w="1584176">
                  <a:extLst>
                    <a:ext uri="{9D8B030D-6E8A-4147-A177-3AD203B41FA5}">
                      <a16:colId xmlns:a16="http://schemas.microsoft.com/office/drawing/2014/main" val="20001"/>
                    </a:ext>
                  </a:extLst>
                </a:gridCol>
              </a:tblGrid>
              <a:tr h="167640">
                <a:tc>
                  <a:txBody>
                    <a:bodyPr/>
                    <a:lstStyle/>
                    <a:p>
                      <a:pPr algn="ctr">
                        <a:spcAft>
                          <a:spcPts val="0"/>
                        </a:spcAft>
                      </a:pPr>
                      <a:r>
                        <a:rPr lang="ja-JP" sz="1100" kern="100" dirty="0">
                          <a:effectLst/>
                          <a:latin typeface="Century"/>
                          <a:ea typeface="HG丸ｺﾞｼｯｸM-PRO"/>
                          <a:cs typeface="Times New Roman"/>
                        </a:rPr>
                        <a:t>区間</a:t>
                      </a:r>
                      <a:endParaRPr lang="ja-JP" sz="1100" kern="100" dirty="0">
                        <a:effectLst/>
                        <a:latin typeface="Century"/>
                        <a:ea typeface="ＭＳ 明朝"/>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spcAft>
                          <a:spcPts val="0"/>
                        </a:spcAft>
                      </a:pPr>
                      <a:r>
                        <a:rPr lang="ja-JP" sz="1100" kern="100" dirty="0">
                          <a:effectLst/>
                          <a:latin typeface="Century"/>
                          <a:ea typeface="HG丸ｺﾞｼｯｸM-PRO"/>
                          <a:cs typeface="Times New Roman"/>
                        </a:rPr>
                        <a:t>距離</a:t>
                      </a:r>
                      <a:endParaRPr lang="ja-JP" sz="1100" kern="100" dirty="0">
                        <a:effectLst/>
                        <a:latin typeface="Century"/>
                        <a:ea typeface="ＭＳ 明朝"/>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10000"/>
                  </a:ext>
                </a:extLst>
              </a:tr>
              <a:tr h="296545">
                <a:tc>
                  <a:txBody>
                    <a:bodyPr/>
                    <a:lstStyle/>
                    <a:p>
                      <a:pPr algn="just">
                        <a:spcAft>
                          <a:spcPts val="0"/>
                        </a:spcAft>
                      </a:pPr>
                      <a:r>
                        <a:rPr lang="ja-JP" sz="1000" kern="100" dirty="0">
                          <a:effectLst/>
                          <a:latin typeface="Century"/>
                          <a:ea typeface="HG丸ｺﾞｼｯｸM-PRO"/>
                          <a:cs typeface="Times New Roman"/>
                        </a:rPr>
                        <a:t>大阪空港～門真市</a:t>
                      </a:r>
                      <a:endParaRPr lang="ja-JP" sz="1100" kern="100" dirty="0">
                        <a:effectLst/>
                        <a:latin typeface="Century"/>
                        <a:ea typeface="ＭＳ 明朝"/>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000" kern="100" dirty="0">
                          <a:effectLst/>
                          <a:latin typeface="HG丸ｺﾞｼｯｸM-PRO"/>
                          <a:ea typeface="ＭＳ 明朝"/>
                          <a:cs typeface="Times New Roman"/>
                        </a:rPr>
                        <a:t>21.7km</a:t>
                      </a:r>
                      <a:endParaRPr lang="ja-JP" sz="1100" kern="100" dirty="0">
                        <a:effectLst/>
                        <a:latin typeface="Century"/>
                        <a:ea typeface="ＭＳ 明朝"/>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81305">
                <a:tc>
                  <a:txBody>
                    <a:bodyPr/>
                    <a:lstStyle/>
                    <a:p>
                      <a:pPr algn="just">
                        <a:spcAft>
                          <a:spcPts val="0"/>
                        </a:spcAft>
                      </a:pPr>
                      <a:r>
                        <a:rPr lang="ja-JP" sz="1000" kern="100" dirty="0">
                          <a:effectLst/>
                          <a:latin typeface="Century"/>
                          <a:ea typeface="HG丸ｺﾞｼｯｸM-PRO"/>
                          <a:cs typeface="Times New Roman"/>
                        </a:rPr>
                        <a:t>万博記念公園～彩都西</a:t>
                      </a:r>
                      <a:endParaRPr lang="ja-JP" sz="1100" kern="100" dirty="0">
                        <a:effectLst/>
                        <a:latin typeface="Century"/>
                        <a:ea typeface="ＭＳ 明朝"/>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000" kern="100" dirty="0">
                          <a:effectLst/>
                          <a:latin typeface="HG丸ｺﾞｼｯｸM-PRO"/>
                          <a:ea typeface="ＭＳ 明朝"/>
                          <a:cs typeface="Times New Roman"/>
                        </a:rPr>
                        <a:t>6.9km</a:t>
                      </a:r>
                      <a:endParaRPr lang="ja-JP" sz="1100" kern="100" dirty="0">
                        <a:effectLst/>
                        <a:latin typeface="Century"/>
                        <a:ea typeface="ＭＳ 明朝"/>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13" name="Text Box 271"/>
          <p:cNvSpPr txBox="1">
            <a:spLocks noChangeArrowheads="1"/>
          </p:cNvSpPr>
          <p:nvPr/>
        </p:nvSpPr>
        <p:spPr bwMode="auto">
          <a:xfrm>
            <a:off x="260648" y="886804"/>
            <a:ext cx="1556792" cy="298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8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営業線</a:t>
            </a:r>
            <a:endParaRPr kumimoji="1" lang="ja-JP" altLang="en-US" sz="14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テキスト ボックス 15"/>
          <p:cNvSpPr txBox="1"/>
          <p:nvPr/>
        </p:nvSpPr>
        <p:spPr>
          <a:xfrm>
            <a:off x="5920281" y="8878825"/>
            <a:ext cx="278602" cy="646331"/>
          </a:xfrm>
          <a:prstGeom prst="rect">
            <a:avLst/>
          </a:prstGeom>
          <a:noFill/>
        </p:spPr>
        <p:txBody>
          <a:bodyPr vert="horz"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延伸区間</a:t>
            </a:r>
            <a:r>
              <a:rPr kumimoji="1" lang="ja-JP" altLang="en-US" sz="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r>
              <a:rPr kumimoji="1" lang="en-US" altLang="ja-JP" sz="6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8.9㎞</a:t>
            </a:r>
            <a:endParaRPr kumimoji="1" lang="ja-JP" altLang="en-US" sz="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cxnSp>
        <p:nvCxnSpPr>
          <p:cNvPr id="17" name="直線コネクタ 16"/>
          <p:cNvCxnSpPr/>
          <p:nvPr/>
        </p:nvCxnSpPr>
        <p:spPr>
          <a:xfrm flipH="1">
            <a:off x="590883" y="1908831"/>
            <a:ext cx="59794" cy="177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flipH="1">
            <a:off x="598125" y="2086627"/>
            <a:ext cx="14515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a:xfrm>
            <a:off x="4902765" y="9541187"/>
            <a:ext cx="625981" cy="92333"/>
          </a:xfrm>
          <a:prstGeom prst="rect">
            <a:avLst/>
          </a:prstGeom>
          <a:noFill/>
          <a:ln w="3175">
            <a:solidFill>
              <a:schemeClr val="tx1"/>
            </a:solidFill>
          </a:ln>
        </p:spPr>
        <p:txBody>
          <a:bodyPr wrap="square" lIns="36000" tIns="0" rIns="3600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東大阪市瓜生堂</a:t>
            </a:r>
            <a:endParaRPr kumimoji="1" lang="ja-JP" altLang="en-US" sz="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1" name="正方形/長方形 20"/>
          <p:cNvSpPr/>
          <p:nvPr/>
        </p:nvSpPr>
        <p:spPr>
          <a:xfrm>
            <a:off x="4822221" y="8901771"/>
            <a:ext cx="45719" cy="45719"/>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22" name="正方形/長方形 21"/>
          <p:cNvSpPr/>
          <p:nvPr/>
        </p:nvSpPr>
        <p:spPr>
          <a:xfrm>
            <a:off x="4822214" y="8820235"/>
            <a:ext cx="46282" cy="45719"/>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23" name="正方形/長方形 22"/>
          <p:cNvSpPr/>
          <p:nvPr/>
        </p:nvSpPr>
        <p:spPr>
          <a:xfrm>
            <a:off x="4826984" y="8736412"/>
            <a:ext cx="45719" cy="45719"/>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24" name="正方形/長方形 23"/>
          <p:cNvSpPr/>
          <p:nvPr/>
        </p:nvSpPr>
        <p:spPr>
          <a:xfrm>
            <a:off x="4826985" y="8651845"/>
            <a:ext cx="45719" cy="45719"/>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25" name="正方形/長方形 24"/>
          <p:cNvSpPr/>
          <p:nvPr/>
        </p:nvSpPr>
        <p:spPr>
          <a:xfrm>
            <a:off x="4831748" y="8575637"/>
            <a:ext cx="45719" cy="45719"/>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26" name="正方形/長方形 25"/>
          <p:cNvSpPr/>
          <p:nvPr/>
        </p:nvSpPr>
        <p:spPr>
          <a:xfrm>
            <a:off x="1824545" y="3333339"/>
            <a:ext cx="50012" cy="936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cxnSp>
        <p:nvCxnSpPr>
          <p:cNvPr id="32" name="直線コネクタ 31"/>
          <p:cNvCxnSpPr/>
          <p:nvPr/>
        </p:nvCxnSpPr>
        <p:spPr>
          <a:xfrm>
            <a:off x="1824545" y="3333343"/>
            <a:ext cx="0" cy="900000"/>
          </a:xfrm>
          <a:prstGeom prst="line">
            <a:avLst/>
          </a:prstGeom>
          <a:ln>
            <a:headEnd type="arrow" w="sm" len="sm"/>
            <a:tailEnd type="arrow" w="sm" len="sm"/>
          </a:ln>
        </p:spPr>
        <p:style>
          <a:lnRef idx="1">
            <a:schemeClr val="dk1"/>
          </a:lnRef>
          <a:fillRef idx="0">
            <a:schemeClr val="dk1"/>
          </a:fillRef>
          <a:effectRef idx="0">
            <a:schemeClr val="dk1"/>
          </a:effectRef>
          <a:fontRef idx="minor">
            <a:schemeClr val="tx1"/>
          </a:fontRef>
        </p:style>
      </p:cxnSp>
      <p:sp>
        <p:nvSpPr>
          <p:cNvPr id="49" name="正方形/長方形 48"/>
          <p:cNvSpPr/>
          <p:nvPr/>
        </p:nvSpPr>
        <p:spPr bwMode="white">
          <a:xfrm>
            <a:off x="646960" y="7437795"/>
            <a:ext cx="2617745"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grpSp>
        <p:nvGrpSpPr>
          <p:cNvPr id="10" name="グループ化 9"/>
          <p:cNvGrpSpPr/>
          <p:nvPr/>
        </p:nvGrpSpPr>
        <p:grpSpPr>
          <a:xfrm>
            <a:off x="4727495" y="467608"/>
            <a:ext cx="1934096" cy="2937739"/>
            <a:chOff x="7029400" y="236115"/>
            <a:chExt cx="1934096" cy="2937739"/>
          </a:xfrm>
        </p:grpSpPr>
        <p:sp>
          <p:nvSpPr>
            <p:cNvPr id="4" name="角丸四角形 3"/>
            <p:cNvSpPr/>
            <p:nvPr/>
          </p:nvSpPr>
          <p:spPr>
            <a:xfrm>
              <a:off x="7029400" y="236115"/>
              <a:ext cx="1934096" cy="2937739"/>
            </a:xfrm>
            <a:prstGeom prst="roundRect">
              <a:avLst>
                <a:gd name="adj" fmla="val 4848"/>
              </a:avLst>
            </a:prstGeom>
            <a:solidFill>
              <a:srgbClr val="FEFBDA"/>
            </a:solid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pic>
          <p:nvPicPr>
            <p:cNvPr id="29" name="図 1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384" t="17954" r="5055" b="6366"/>
            <a:stretch/>
          </p:blipFill>
          <p:spPr bwMode="auto">
            <a:xfrm>
              <a:off x="7155073" y="892200"/>
              <a:ext cx="1720850"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テキスト ボックス 2"/>
          <p:cNvSpPr txBox="1"/>
          <p:nvPr/>
        </p:nvSpPr>
        <p:spPr>
          <a:xfrm>
            <a:off x="5323449" y="720328"/>
            <a:ext cx="139333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インフラ部　：大阪府</a:t>
            </a:r>
            <a:endParaRPr kumimoji="1" lang="en-US" altLang="ja-JP" sz="600" b="0"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00" b="0"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インフラ外部：</a:t>
            </a:r>
            <a:r>
              <a:rPr kumimoji="1" lang="ja-JP" altLang="en-US" sz="600" b="0" i="0" u="none" strike="noStrike" kern="1200" cap="none" spc="0" normalizeH="0" baseline="0" noProof="0" dirty="0" smtClean="0">
                <a:ln>
                  <a:noFill/>
                </a:ln>
                <a:effectLst/>
                <a:uLnTx/>
                <a:uFillTx/>
                <a:latin typeface="HG丸ｺﾞｼｯｸM-PRO" panose="020F0600000000000000" pitchFamily="50" charset="-128"/>
                <a:ea typeface="HG丸ｺﾞｼｯｸM-PRO" panose="020F0600000000000000" pitchFamily="50" charset="-128"/>
                <a:cs typeface="+mn-cs"/>
              </a:rPr>
              <a:t>大阪</a:t>
            </a:r>
            <a:r>
              <a:rPr lang="ja-JP" altLang="en-US" sz="600" dirty="0">
                <a:latin typeface="HG丸ｺﾞｼｯｸM-PRO" panose="020F0600000000000000" pitchFamily="50" charset="-128"/>
                <a:ea typeface="HG丸ｺﾞｼｯｸM-PRO" panose="020F0600000000000000" pitchFamily="50" charset="-128"/>
              </a:rPr>
              <a:t>モノレール</a:t>
            </a:r>
            <a:r>
              <a:rPr kumimoji="1" lang="en-US" altLang="ja-JP" sz="600" b="0" i="0" u="none" strike="noStrike" kern="1200" cap="none" spc="0" normalizeH="0" baseline="0" noProof="0" dirty="0" smtClean="0">
                <a:ln>
                  <a:noFill/>
                </a:ln>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600" b="0"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株</a:t>
            </a:r>
            <a:r>
              <a:rPr kumimoji="1" lang="en-US" altLang="ja-JP" sz="600" b="0"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 </a:t>
            </a:r>
            <a:r>
              <a:rPr kumimoji="1" lang="en-US" altLang="ja-JP" sz="600" b="0"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                  </a:t>
            </a:r>
            <a:endParaRPr kumimoji="1" lang="ja-JP" altLang="en-US" sz="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11" name="正方形/長方形 10"/>
          <p:cNvSpPr/>
          <p:nvPr/>
        </p:nvSpPr>
        <p:spPr>
          <a:xfrm>
            <a:off x="4795858" y="525322"/>
            <a:ext cx="1585477" cy="19268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インフラ・インフラ外　区分</a:t>
            </a:r>
            <a:endParaRPr kumimoji="1" lang="ja-JP" altLang="en-US" sz="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19" name="正方形/長方形 18"/>
          <p:cNvSpPr/>
          <p:nvPr/>
        </p:nvSpPr>
        <p:spPr>
          <a:xfrm>
            <a:off x="5301208" y="780908"/>
            <a:ext cx="100383" cy="71442"/>
          </a:xfrm>
          <a:prstGeom prst="rect">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34" name="正方形/長方形 33"/>
          <p:cNvSpPr/>
          <p:nvPr/>
        </p:nvSpPr>
        <p:spPr>
          <a:xfrm>
            <a:off x="5301208" y="904414"/>
            <a:ext cx="100383" cy="71442"/>
          </a:xfrm>
          <a:prstGeom prst="rect">
            <a:avLst/>
          </a:prstGeom>
          <a:solidFill>
            <a:schemeClr val="accent1">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14" name="正方形/長方形 13"/>
          <p:cNvSpPr/>
          <p:nvPr/>
        </p:nvSpPr>
        <p:spPr bwMode="gray">
          <a:xfrm>
            <a:off x="2793094" y="2555850"/>
            <a:ext cx="707913" cy="2413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smtClean="0">
              <a:ln>
                <a:noFill/>
              </a:ln>
              <a:solidFill>
                <a:srgbClr val="FF0000"/>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31" name="正方形/長方形 30"/>
          <p:cNvSpPr/>
          <p:nvPr/>
        </p:nvSpPr>
        <p:spPr bwMode="gray">
          <a:xfrm>
            <a:off x="3386217" y="2628610"/>
            <a:ext cx="748155" cy="2418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smtClean="0">
              <a:ln>
                <a:noFill/>
              </a:ln>
              <a:solidFill>
                <a:srgbClr val="FF0000"/>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33" name="正方形/長方形 32"/>
          <p:cNvSpPr/>
          <p:nvPr/>
        </p:nvSpPr>
        <p:spPr bwMode="gray">
          <a:xfrm>
            <a:off x="2636912" y="2889250"/>
            <a:ext cx="657710" cy="2689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smtClean="0">
              <a:ln>
                <a:noFill/>
              </a:ln>
              <a:solidFill>
                <a:srgbClr val="FF0000"/>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36" name="正方形/長方形 35"/>
          <p:cNvSpPr/>
          <p:nvPr/>
        </p:nvSpPr>
        <p:spPr bwMode="white">
          <a:xfrm>
            <a:off x="1700808" y="2555851"/>
            <a:ext cx="1103454" cy="2014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smtClean="0">
              <a:ln>
                <a:noFill/>
              </a:ln>
              <a:solidFill>
                <a:srgbClr val="FF0000"/>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37" name="正方形/長方形 36"/>
          <p:cNvSpPr/>
          <p:nvPr/>
        </p:nvSpPr>
        <p:spPr bwMode="white">
          <a:xfrm rot="5400000">
            <a:off x="656153" y="3440812"/>
            <a:ext cx="927934" cy="441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smtClean="0">
              <a:ln>
                <a:noFill/>
              </a:ln>
              <a:solidFill>
                <a:srgbClr val="FF0000"/>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38" name="正方形/長方形 37"/>
          <p:cNvSpPr/>
          <p:nvPr/>
        </p:nvSpPr>
        <p:spPr bwMode="white">
          <a:xfrm rot="5400000">
            <a:off x="1195633" y="3892546"/>
            <a:ext cx="432048" cy="290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smtClean="0">
              <a:ln>
                <a:noFill/>
              </a:ln>
              <a:solidFill>
                <a:srgbClr val="FF0000"/>
              </a:solidFill>
              <a:effectLst/>
              <a:uLnTx/>
              <a:uFillTx/>
              <a:latin typeface="HG丸ｺﾞｼｯｸM-PRO" panose="020F0600000000000000" pitchFamily="50" charset="-128"/>
              <a:ea typeface="HG丸ｺﾞｼｯｸM-PRO" panose="020F0600000000000000" pitchFamily="50" charset="-128"/>
              <a:cs typeface="+mn-cs"/>
            </a:endParaRPr>
          </a:p>
        </p:txBody>
      </p:sp>
      <p:cxnSp>
        <p:nvCxnSpPr>
          <p:cNvPr id="27" name="直線コネクタ 26"/>
          <p:cNvCxnSpPr/>
          <p:nvPr/>
        </p:nvCxnSpPr>
        <p:spPr>
          <a:xfrm>
            <a:off x="2708920" y="2973139"/>
            <a:ext cx="217285" cy="2042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p:nvCxnSpPr>
        <p:spPr>
          <a:xfrm>
            <a:off x="2900312" y="2870499"/>
            <a:ext cx="184209" cy="3269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直線コネクタ 51"/>
          <p:cNvCxnSpPr/>
          <p:nvPr/>
        </p:nvCxnSpPr>
        <p:spPr>
          <a:xfrm>
            <a:off x="2854648" y="2555849"/>
            <a:ext cx="196001" cy="25259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直線コネクタ 54"/>
          <p:cNvCxnSpPr/>
          <p:nvPr/>
        </p:nvCxnSpPr>
        <p:spPr>
          <a:xfrm flipH="1">
            <a:off x="3468703" y="2628610"/>
            <a:ext cx="176321" cy="26372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線コネクタ 49"/>
          <p:cNvCxnSpPr/>
          <p:nvPr/>
        </p:nvCxnSpPr>
        <p:spPr>
          <a:xfrm flipV="1">
            <a:off x="2708920" y="2870499"/>
            <a:ext cx="191392" cy="1026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正方形/長方形 53"/>
          <p:cNvSpPr/>
          <p:nvPr/>
        </p:nvSpPr>
        <p:spPr bwMode="white">
          <a:xfrm rot="5400000" flipV="1">
            <a:off x="990364" y="3379521"/>
            <a:ext cx="1494240" cy="733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smtClean="0">
              <a:ln>
                <a:noFill/>
              </a:ln>
              <a:solidFill>
                <a:srgbClr val="FF0000"/>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15" name="テキスト ボックス 14"/>
          <p:cNvSpPr txBox="1"/>
          <p:nvPr/>
        </p:nvSpPr>
        <p:spPr>
          <a:xfrm>
            <a:off x="1063612" y="3151829"/>
            <a:ext cx="307777" cy="596903"/>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彩都西</a:t>
            </a:r>
            <a:endParaRPr kumimoji="1" lang="ja-JP" altLang="en-US" sz="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47" name="テキスト ボックス 46"/>
          <p:cNvSpPr txBox="1"/>
          <p:nvPr/>
        </p:nvSpPr>
        <p:spPr>
          <a:xfrm>
            <a:off x="963017" y="5157420"/>
            <a:ext cx="421072" cy="121414"/>
          </a:xfrm>
          <a:prstGeom prst="rect">
            <a:avLst/>
          </a:prstGeom>
          <a:solidFill>
            <a:schemeClr val="bg1"/>
          </a:solidFill>
          <a:ln w="9525">
            <a:solidFill>
              <a:schemeClr val="tx1"/>
            </a:solidFill>
          </a:ln>
        </p:spPr>
        <p:txBody>
          <a:bodyPr wrap="none" lIns="18000" tIns="18000" rIns="18000" bIns="1080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smtClean="0">
                <a:ln>
                  <a:noFill/>
                </a:ln>
                <a:effectLst/>
                <a:uLnTx/>
                <a:uFillTx/>
                <a:latin typeface="Calibri"/>
                <a:ea typeface="ＭＳ Ｐゴシック" panose="020B0600070205080204" pitchFamily="50" charset="-128"/>
                <a:cs typeface="+mn-cs"/>
              </a:rPr>
              <a:t>柴原阪大前</a:t>
            </a:r>
            <a:endParaRPr kumimoji="1" lang="ja-JP" altLang="en-US" sz="600" b="0" i="0" u="none" strike="noStrike" kern="1200" cap="none" spc="0" normalizeH="0" baseline="0" noProof="0" dirty="0">
              <a:ln>
                <a:noFill/>
              </a:ln>
              <a:effectLst/>
              <a:uLnTx/>
              <a:uFillTx/>
              <a:latin typeface="Calibri"/>
              <a:ea typeface="ＭＳ Ｐゴシック" panose="020B0600070205080204" pitchFamily="50" charset="-128"/>
              <a:cs typeface="+mn-cs"/>
            </a:endParaRPr>
          </a:p>
        </p:txBody>
      </p:sp>
      <p:pic>
        <p:nvPicPr>
          <p:cNvPr id="48" name="図 47"/>
          <p:cNvPicPr>
            <a:picLocks noChangeAspect="1"/>
          </p:cNvPicPr>
          <p:nvPr/>
        </p:nvPicPr>
        <p:blipFill rotWithShape="1">
          <a:blip r:embed="rId4"/>
          <a:srcRect l="2552" t="9098" r="2550" b="8657"/>
          <a:stretch/>
        </p:blipFill>
        <p:spPr>
          <a:xfrm>
            <a:off x="651595" y="8625408"/>
            <a:ext cx="2168376" cy="1224136"/>
          </a:xfrm>
          <a:prstGeom prst="rect">
            <a:avLst/>
          </a:prstGeom>
        </p:spPr>
      </p:pic>
      <p:sp>
        <p:nvSpPr>
          <p:cNvPr id="59" name="正方形/長方形 58"/>
          <p:cNvSpPr/>
          <p:nvPr/>
        </p:nvSpPr>
        <p:spPr bwMode="white">
          <a:xfrm rot="1458513">
            <a:off x="2915108" y="2798183"/>
            <a:ext cx="145781" cy="1032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smtClean="0">
              <a:ln>
                <a:noFill/>
              </a:ln>
              <a:solidFill>
                <a:srgbClr val="FF0000"/>
              </a:solidFill>
              <a:effectLst/>
              <a:uLnTx/>
              <a:uFillTx/>
              <a:latin typeface="HG丸ｺﾞｼｯｸM-PRO" panose="020F0600000000000000" pitchFamily="50" charset="-128"/>
              <a:ea typeface="HG丸ｺﾞｼｯｸM-PRO" panose="020F0600000000000000" pitchFamily="50" charset="-128"/>
              <a:cs typeface="+mn-cs"/>
            </a:endParaRPr>
          </a:p>
        </p:txBody>
      </p:sp>
      <p:cxnSp>
        <p:nvCxnSpPr>
          <p:cNvPr id="66" name="直線コネクタ 65"/>
          <p:cNvCxnSpPr/>
          <p:nvPr/>
        </p:nvCxnSpPr>
        <p:spPr>
          <a:xfrm>
            <a:off x="2634532" y="3053946"/>
            <a:ext cx="87676" cy="104240"/>
          </a:xfrm>
          <a:prstGeom prst="line">
            <a:avLst/>
          </a:prstGeom>
        </p:spPr>
        <p:style>
          <a:lnRef idx="1">
            <a:schemeClr val="dk1"/>
          </a:lnRef>
          <a:fillRef idx="0">
            <a:schemeClr val="dk1"/>
          </a:fillRef>
          <a:effectRef idx="0">
            <a:schemeClr val="dk1"/>
          </a:effectRef>
          <a:fontRef idx="minor">
            <a:schemeClr val="tx1"/>
          </a:fontRef>
        </p:style>
      </p:cxnSp>
      <p:cxnSp>
        <p:nvCxnSpPr>
          <p:cNvPr id="73" name="直線コネクタ 72"/>
          <p:cNvCxnSpPr/>
          <p:nvPr/>
        </p:nvCxnSpPr>
        <p:spPr>
          <a:xfrm>
            <a:off x="3264705" y="2878010"/>
            <a:ext cx="40272" cy="51168"/>
          </a:xfrm>
          <a:prstGeom prst="line">
            <a:avLst/>
          </a:prstGeom>
        </p:spPr>
        <p:style>
          <a:lnRef idx="1">
            <a:schemeClr val="dk1"/>
          </a:lnRef>
          <a:fillRef idx="0">
            <a:schemeClr val="dk1"/>
          </a:fillRef>
          <a:effectRef idx="0">
            <a:schemeClr val="dk1"/>
          </a:effectRef>
          <a:fontRef idx="minor">
            <a:schemeClr val="tx1"/>
          </a:fontRef>
        </p:style>
      </p:cxnSp>
      <p:sp>
        <p:nvSpPr>
          <p:cNvPr id="76" name="正方形/長方形 75"/>
          <p:cNvSpPr/>
          <p:nvPr/>
        </p:nvSpPr>
        <p:spPr bwMode="white">
          <a:xfrm>
            <a:off x="4795858" y="8566145"/>
            <a:ext cx="106907" cy="9185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smtClean="0">
              <a:ln>
                <a:noFill/>
              </a:ln>
              <a:solidFill>
                <a:srgbClr val="FF0000"/>
              </a:solidFill>
              <a:effectLst/>
              <a:uLnTx/>
              <a:uFillTx/>
              <a:latin typeface="HG丸ｺﾞｼｯｸM-PRO" panose="020F0600000000000000" pitchFamily="50" charset="-128"/>
              <a:ea typeface="HG丸ｺﾞｼｯｸM-PRO" panose="020F0600000000000000" pitchFamily="50" charset="-128"/>
              <a:cs typeface="+mn-cs"/>
            </a:endParaRPr>
          </a:p>
        </p:txBody>
      </p:sp>
      <p:cxnSp>
        <p:nvCxnSpPr>
          <p:cNvPr id="78" name="直線コネクタ 77"/>
          <p:cNvCxnSpPr/>
          <p:nvPr/>
        </p:nvCxnSpPr>
        <p:spPr>
          <a:xfrm>
            <a:off x="4877468" y="8566145"/>
            <a:ext cx="25297" cy="918546"/>
          </a:xfrm>
          <a:prstGeom prst="line">
            <a:avLst/>
          </a:prstGeom>
          <a:ln w="38100">
            <a:prstDash val="sysDot"/>
          </a:ln>
        </p:spPr>
        <p:style>
          <a:lnRef idx="1">
            <a:schemeClr val="dk1"/>
          </a:lnRef>
          <a:fillRef idx="0">
            <a:schemeClr val="dk1"/>
          </a:fillRef>
          <a:effectRef idx="0">
            <a:schemeClr val="dk1"/>
          </a:effectRef>
          <a:fontRef idx="minor">
            <a:schemeClr val="tx1"/>
          </a:fontRef>
        </p:style>
      </p:cxnSp>
      <p:sp>
        <p:nvSpPr>
          <p:cNvPr id="51" name="角丸四角形 50"/>
          <p:cNvSpPr/>
          <p:nvPr/>
        </p:nvSpPr>
        <p:spPr>
          <a:xfrm>
            <a:off x="116632" y="56460"/>
            <a:ext cx="6640102" cy="360040"/>
          </a:xfrm>
          <a:prstGeom prst="round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鉄</a:t>
            </a: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軌道</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整備状況</a:t>
            </a:r>
          </a:p>
        </p:txBody>
      </p:sp>
      <p:sp>
        <p:nvSpPr>
          <p:cNvPr id="53" name="テキスト ボックス 52"/>
          <p:cNvSpPr txBox="1"/>
          <p:nvPr/>
        </p:nvSpPr>
        <p:spPr>
          <a:xfrm>
            <a:off x="6416854" y="9676259"/>
            <a:ext cx="441146" cy="215444"/>
          </a:xfrm>
          <a:prstGeom prst="rect">
            <a:avLst/>
          </a:prstGeom>
          <a:noFill/>
        </p:spPr>
        <p:txBody>
          <a:bodyPr wrap="none" rtlCol="0">
            <a:spAutoFit/>
          </a:bodyPr>
          <a:lstStyle/>
          <a:p>
            <a:r>
              <a:rPr lang="ja-JP" altLang="en-US" sz="800" dirty="0" smtClean="0"/>
              <a:t>資料</a:t>
            </a:r>
            <a:r>
              <a:rPr lang="en-US" altLang="ja-JP" sz="800" dirty="0" smtClean="0"/>
              <a:t>2</a:t>
            </a:r>
          </a:p>
        </p:txBody>
      </p:sp>
    </p:spTree>
    <p:extLst>
      <p:ext uri="{BB962C8B-B14F-4D97-AF65-F5344CB8AC3E}">
        <p14:creationId xmlns:p14="http://schemas.microsoft.com/office/powerpoint/2010/main" val="26248586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9" name="グループ化 118"/>
          <p:cNvGrpSpPr/>
          <p:nvPr/>
        </p:nvGrpSpPr>
        <p:grpSpPr>
          <a:xfrm>
            <a:off x="2504097" y="4530778"/>
            <a:ext cx="4597313" cy="6038850"/>
            <a:chOff x="-6591572" y="1966912"/>
            <a:chExt cx="5851786" cy="7686675"/>
          </a:xfrm>
        </p:grpSpPr>
        <p:sp>
          <p:nvSpPr>
            <p:cNvPr id="120" name="Text Box 58"/>
            <p:cNvSpPr txBox="1">
              <a:spLocks noChangeArrowheads="1"/>
            </p:cNvSpPr>
            <p:nvPr/>
          </p:nvSpPr>
          <p:spPr bwMode="auto">
            <a:xfrm>
              <a:off x="-3060421" y="5759230"/>
              <a:ext cx="670811" cy="503052"/>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square" lIns="18288" tIns="18288"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1000"/>
              </a:pPr>
              <a:endParaRPr kumimoji="1" lang="ja-JP" altLang="en-US" sz="500" b="0" i="0" u="none"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sz="1000"/>
              </a:pPr>
              <a:r>
                <a:rPr kumimoji="1" lang="ja-JP" altLang="en-US" sz="5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大阪外環状線</a:t>
              </a:r>
            </a:p>
            <a:p>
              <a:pPr marL="0" marR="0" lvl="0" indent="0" algn="l" defTabSz="914400" rtl="0" eaLnBrk="1" fontAlgn="auto" latinLnBrk="0" hangingPunct="1">
                <a:lnSpc>
                  <a:spcPct val="100000"/>
                </a:lnSpc>
                <a:spcBef>
                  <a:spcPts val="0"/>
                </a:spcBef>
                <a:spcAft>
                  <a:spcPts val="0"/>
                </a:spcAft>
                <a:buClrTx/>
                <a:buSzTx/>
                <a:buFontTx/>
                <a:buNone/>
                <a:tabLst/>
                <a:defRPr sz="1000"/>
              </a:pPr>
              <a:r>
                <a:rPr kumimoji="1" lang="ja-JP" altLang="en-US" sz="5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（東大阪市）</a:t>
              </a:r>
            </a:p>
          </p:txBody>
        </p:sp>
        <p:sp>
          <p:nvSpPr>
            <p:cNvPr id="121" name="Text Box 49"/>
            <p:cNvSpPr txBox="1">
              <a:spLocks noChangeArrowheads="1"/>
            </p:cNvSpPr>
            <p:nvPr/>
          </p:nvSpPr>
          <p:spPr bwMode="auto">
            <a:xfrm>
              <a:off x="-1892311" y="4219341"/>
              <a:ext cx="1152525" cy="380999"/>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square" lIns="18288" tIns="18288"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1000"/>
              </a:pPr>
              <a:endParaRPr kumimoji="1" lang="ja-JP" altLang="en-US" sz="500" b="0" i="0" u="none"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sz="1000"/>
              </a:pPr>
              <a:r>
                <a:rPr kumimoji="1" lang="ja-JP" altLang="en-US" sz="500" b="0" i="0" u="none"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京阪本線・交野線</a:t>
              </a:r>
            </a:p>
            <a:p>
              <a:pPr marL="0" marR="0" lvl="0" indent="0" algn="l" defTabSz="914400" rtl="0" eaLnBrk="1" fontAlgn="auto" latinLnBrk="0" hangingPunct="1">
                <a:lnSpc>
                  <a:spcPts val="800"/>
                </a:lnSpc>
                <a:spcBef>
                  <a:spcPts val="0"/>
                </a:spcBef>
                <a:spcAft>
                  <a:spcPts val="0"/>
                </a:spcAft>
                <a:buClrTx/>
                <a:buSzTx/>
                <a:buFontTx/>
                <a:buNone/>
                <a:tabLst/>
                <a:defRPr sz="1000"/>
              </a:pPr>
              <a:r>
                <a:rPr kumimoji="1" lang="ja-JP" altLang="en-US" sz="500" b="0" i="0" u="none"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（枚方市）</a:t>
              </a:r>
            </a:p>
          </p:txBody>
        </p:sp>
        <p:sp>
          <p:nvSpPr>
            <p:cNvPr id="122" name="Text Box 54"/>
            <p:cNvSpPr txBox="1">
              <a:spLocks noChangeArrowheads="1"/>
            </p:cNvSpPr>
            <p:nvPr/>
          </p:nvSpPr>
          <p:spPr bwMode="auto">
            <a:xfrm>
              <a:off x="-2105297" y="5834062"/>
              <a:ext cx="1257300" cy="247650"/>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square" lIns="27432" tIns="18288"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1000"/>
              </a:pPr>
              <a:r>
                <a:rPr kumimoji="1" lang="ja-JP" altLang="en-US" sz="5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近鉄奈良線（東大阪市）</a:t>
              </a:r>
            </a:p>
          </p:txBody>
        </p:sp>
        <p:sp>
          <p:nvSpPr>
            <p:cNvPr id="123" name="Text Box 55"/>
            <p:cNvSpPr txBox="1">
              <a:spLocks noChangeArrowheads="1"/>
            </p:cNvSpPr>
            <p:nvPr/>
          </p:nvSpPr>
          <p:spPr bwMode="auto">
            <a:xfrm>
              <a:off x="-2095772" y="6081712"/>
              <a:ext cx="1190625" cy="247650"/>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square" lIns="18288" tIns="18288"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1000"/>
              </a:pPr>
              <a:r>
                <a:rPr kumimoji="1" lang="ja-JP" altLang="en-US" sz="500" b="0" i="0" u="none"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近鉄大阪線（八尾市）</a:t>
              </a:r>
            </a:p>
          </p:txBody>
        </p:sp>
        <p:sp>
          <p:nvSpPr>
            <p:cNvPr id="124" name="AutoShape 1"/>
            <p:cNvSpPr>
              <a:spLocks noChangeArrowheads="1"/>
            </p:cNvSpPr>
            <p:nvPr/>
          </p:nvSpPr>
          <p:spPr bwMode="auto">
            <a:xfrm>
              <a:off x="-1619522" y="2043112"/>
              <a:ext cx="381000" cy="400050"/>
            </a:xfrm>
            <a:prstGeom prst="flowChartConnector">
              <a:avLst/>
            </a:prstGeom>
            <a:noFill/>
            <a:ln w="19050">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25" name="Freeform 2"/>
            <p:cNvSpPr>
              <a:spLocks/>
            </p:cNvSpPr>
            <p:nvPr/>
          </p:nvSpPr>
          <p:spPr bwMode="auto">
            <a:xfrm>
              <a:off x="-1505222" y="2043112"/>
              <a:ext cx="142875" cy="390525"/>
            </a:xfrm>
            <a:custGeom>
              <a:avLst/>
              <a:gdLst>
                <a:gd name="T0" fmla="*/ 0 w 15"/>
                <a:gd name="T1" fmla="*/ 2147483647 h 41"/>
                <a:gd name="T2" fmla="*/ 2147483647 w 15"/>
                <a:gd name="T3" fmla="*/ 2147483647 h 41"/>
                <a:gd name="T4" fmla="*/ 2147483647 w 15"/>
                <a:gd name="T5" fmla="*/ 2147483647 h 41"/>
                <a:gd name="T6" fmla="*/ 2147483647 w 15"/>
                <a:gd name="T7" fmla="*/ 0 h 41"/>
                <a:gd name="T8" fmla="*/ 0 w 15"/>
                <a:gd name="T9" fmla="*/ 2147483647 h 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41">
                  <a:moveTo>
                    <a:pt x="0" y="41"/>
                  </a:moveTo>
                  <a:lnTo>
                    <a:pt x="8" y="36"/>
                  </a:lnTo>
                  <a:lnTo>
                    <a:pt x="15" y="40"/>
                  </a:lnTo>
                  <a:lnTo>
                    <a:pt x="8" y="0"/>
                  </a:lnTo>
                  <a:lnTo>
                    <a:pt x="0" y="41"/>
                  </a:lnTo>
                  <a:close/>
                </a:path>
              </a:pathLst>
            </a:custGeom>
            <a:solidFill>
              <a:srgbClr xmlns:mc="http://schemas.openxmlformats.org/markup-compatibility/2006" xmlns:a14="http://schemas.microsoft.com/office/drawing/2010/main" val="000000" mc:Ignorable="a14" a14:legacySpreadsheetColorIndex="8"/>
            </a:solidFill>
            <a:ln w="9525"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26" name="Freeform 3"/>
            <p:cNvSpPr>
              <a:spLocks/>
            </p:cNvSpPr>
            <p:nvPr/>
          </p:nvSpPr>
          <p:spPr bwMode="auto">
            <a:xfrm>
              <a:off x="-1457597" y="1966912"/>
              <a:ext cx="57150" cy="47625"/>
            </a:xfrm>
            <a:custGeom>
              <a:avLst/>
              <a:gdLst>
                <a:gd name="T0" fmla="*/ 0 w 6"/>
                <a:gd name="T1" fmla="*/ 2147483647 h 9"/>
                <a:gd name="T2" fmla="*/ 2147483647 w 6"/>
                <a:gd name="T3" fmla="*/ 0 h 9"/>
                <a:gd name="T4" fmla="*/ 2147483647 w 6"/>
                <a:gd name="T5" fmla="*/ 2147483647 h 9"/>
                <a:gd name="T6" fmla="*/ 2147483647 w 6"/>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9">
                  <a:moveTo>
                    <a:pt x="0" y="9"/>
                  </a:moveTo>
                  <a:lnTo>
                    <a:pt x="1" y="0"/>
                  </a:lnTo>
                  <a:lnTo>
                    <a:pt x="6" y="8"/>
                  </a:lnTo>
                  <a:lnTo>
                    <a:pt x="6" y="0"/>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27" name="Freeform 4"/>
            <p:cNvSpPr>
              <a:spLocks/>
            </p:cNvSpPr>
            <p:nvPr/>
          </p:nvSpPr>
          <p:spPr bwMode="auto">
            <a:xfrm>
              <a:off x="-4419872" y="2043112"/>
              <a:ext cx="3333750" cy="3771900"/>
            </a:xfrm>
            <a:custGeom>
              <a:avLst/>
              <a:gdLst>
                <a:gd name="T0" fmla="*/ 0 w 350"/>
                <a:gd name="T1" fmla="*/ 2147483647 h 390"/>
                <a:gd name="T2" fmla="*/ 2147483647 w 350"/>
                <a:gd name="T3" fmla="*/ 0 h 390"/>
                <a:gd name="T4" fmla="*/ 2147483647 w 350"/>
                <a:gd name="T5" fmla="*/ 2147483647 h 390"/>
                <a:gd name="T6" fmla="*/ 2147483647 w 350"/>
                <a:gd name="T7" fmla="*/ 2147483647 h 390"/>
                <a:gd name="T8" fmla="*/ 2147483647 w 350"/>
                <a:gd name="T9" fmla="*/ 2147483647 h 390"/>
                <a:gd name="T10" fmla="*/ 2147483647 w 350"/>
                <a:gd name="T11" fmla="*/ 2147483647 h 390"/>
                <a:gd name="T12" fmla="*/ 2147483647 w 350"/>
                <a:gd name="T13" fmla="*/ 2147483647 h 390"/>
                <a:gd name="T14" fmla="*/ 2147483647 w 350"/>
                <a:gd name="T15" fmla="*/ 2147483647 h 390"/>
                <a:gd name="T16" fmla="*/ 2147483647 w 350"/>
                <a:gd name="T17" fmla="*/ 2147483647 h 390"/>
                <a:gd name="T18" fmla="*/ 2147483647 w 350"/>
                <a:gd name="T19" fmla="*/ 2147483647 h 390"/>
                <a:gd name="T20" fmla="*/ 2147483647 w 350"/>
                <a:gd name="T21" fmla="*/ 2147483647 h 390"/>
                <a:gd name="T22" fmla="*/ 2147483647 w 350"/>
                <a:gd name="T23" fmla="*/ 2147483647 h 390"/>
                <a:gd name="T24" fmla="*/ 2147483647 w 350"/>
                <a:gd name="T25" fmla="*/ 2147483647 h 390"/>
                <a:gd name="T26" fmla="*/ 2147483647 w 350"/>
                <a:gd name="T27" fmla="*/ 2147483647 h 390"/>
                <a:gd name="T28" fmla="*/ 2147483647 w 350"/>
                <a:gd name="T29" fmla="*/ 2147483647 h 390"/>
                <a:gd name="T30" fmla="*/ 2147483647 w 350"/>
                <a:gd name="T31" fmla="*/ 2147483647 h 390"/>
                <a:gd name="T32" fmla="*/ 2147483647 w 350"/>
                <a:gd name="T33" fmla="*/ 2147483647 h 390"/>
                <a:gd name="T34" fmla="*/ 2147483647 w 350"/>
                <a:gd name="T35" fmla="*/ 2147483647 h 390"/>
                <a:gd name="T36" fmla="*/ 2147483647 w 350"/>
                <a:gd name="T37" fmla="*/ 2147483647 h 390"/>
                <a:gd name="T38" fmla="*/ 2147483647 w 350"/>
                <a:gd name="T39" fmla="*/ 2147483647 h 390"/>
                <a:gd name="T40" fmla="*/ 2147483647 w 350"/>
                <a:gd name="T41" fmla="*/ 2147483647 h 390"/>
                <a:gd name="T42" fmla="*/ 2147483647 w 350"/>
                <a:gd name="T43" fmla="*/ 2147483647 h 390"/>
                <a:gd name="T44" fmla="*/ 2147483647 w 350"/>
                <a:gd name="T45" fmla="*/ 2147483647 h 390"/>
                <a:gd name="T46" fmla="*/ 2147483647 w 350"/>
                <a:gd name="T47" fmla="*/ 2147483647 h 390"/>
                <a:gd name="T48" fmla="*/ 2147483647 w 350"/>
                <a:gd name="T49" fmla="*/ 2147483647 h 390"/>
                <a:gd name="T50" fmla="*/ 2147483647 w 350"/>
                <a:gd name="T51" fmla="*/ 2147483647 h 390"/>
                <a:gd name="T52" fmla="*/ 2147483647 w 350"/>
                <a:gd name="T53" fmla="*/ 2147483647 h 390"/>
                <a:gd name="T54" fmla="*/ 2147483647 w 350"/>
                <a:gd name="T55" fmla="*/ 2147483647 h 390"/>
                <a:gd name="T56" fmla="*/ 2147483647 w 350"/>
                <a:gd name="T57" fmla="*/ 2147483647 h 390"/>
                <a:gd name="T58" fmla="*/ 2147483647 w 350"/>
                <a:gd name="T59" fmla="*/ 2147483647 h 390"/>
                <a:gd name="T60" fmla="*/ 2147483647 w 350"/>
                <a:gd name="T61" fmla="*/ 2147483647 h 390"/>
                <a:gd name="T62" fmla="*/ 2147483647 w 350"/>
                <a:gd name="T63" fmla="*/ 2147483647 h 390"/>
                <a:gd name="T64" fmla="*/ 2147483647 w 350"/>
                <a:gd name="T65" fmla="*/ 2147483647 h 390"/>
                <a:gd name="T66" fmla="*/ 2147483647 w 350"/>
                <a:gd name="T67" fmla="*/ 2147483647 h 390"/>
                <a:gd name="T68" fmla="*/ 2147483647 w 350"/>
                <a:gd name="T69" fmla="*/ 2147483647 h 390"/>
                <a:gd name="T70" fmla="*/ 2147483647 w 350"/>
                <a:gd name="T71" fmla="*/ 2147483647 h 390"/>
                <a:gd name="T72" fmla="*/ 2147483647 w 350"/>
                <a:gd name="T73" fmla="*/ 2147483647 h 390"/>
                <a:gd name="T74" fmla="*/ 2147483647 w 350"/>
                <a:gd name="T75" fmla="*/ 2147483647 h 390"/>
                <a:gd name="T76" fmla="*/ 2147483647 w 350"/>
                <a:gd name="T77" fmla="*/ 2147483647 h 390"/>
                <a:gd name="T78" fmla="*/ 2147483647 w 350"/>
                <a:gd name="T79" fmla="*/ 2147483647 h 390"/>
                <a:gd name="T80" fmla="*/ 2147483647 w 350"/>
                <a:gd name="T81" fmla="*/ 2147483647 h 390"/>
                <a:gd name="T82" fmla="*/ 2147483647 w 350"/>
                <a:gd name="T83" fmla="*/ 2147483647 h 390"/>
                <a:gd name="T84" fmla="*/ 2147483647 w 350"/>
                <a:gd name="T85" fmla="*/ 2147483647 h 390"/>
                <a:gd name="T86" fmla="*/ 2147483647 w 350"/>
                <a:gd name="T87" fmla="*/ 2147483647 h 390"/>
                <a:gd name="T88" fmla="*/ 2147483647 w 350"/>
                <a:gd name="T89" fmla="*/ 2147483647 h 390"/>
                <a:gd name="T90" fmla="*/ 2147483647 w 350"/>
                <a:gd name="T91" fmla="*/ 2147483647 h 390"/>
                <a:gd name="T92" fmla="*/ 2147483647 w 350"/>
                <a:gd name="T93" fmla="*/ 2147483647 h 390"/>
                <a:gd name="T94" fmla="*/ 2147483647 w 350"/>
                <a:gd name="T95" fmla="*/ 2147483647 h 390"/>
                <a:gd name="T96" fmla="*/ 2147483647 w 350"/>
                <a:gd name="T97" fmla="*/ 2147483647 h 390"/>
                <a:gd name="T98" fmla="*/ 2147483647 w 350"/>
                <a:gd name="T99" fmla="*/ 2147483647 h 390"/>
                <a:gd name="T100" fmla="*/ 2147483647 w 350"/>
                <a:gd name="T101" fmla="*/ 2147483647 h 390"/>
                <a:gd name="T102" fmla="*/ 2147483647 w 350"/>
                <a:gd name="T103" fmla="*/ 2147483647 h 390"/>
                <a:gd name="T104" fmla="*/ 2147483647 w 350"/>
                <a:gd name="T105" fmla="*/ 2147483647 h 390"/>
                <a:gd name="T106" fmla="*/ 2147483647 w 350"/>
                <a:gd name="T107" fmla="*/ 2147483647 h 390"/>
                <a:gd name="T108" fmla="*/ 2147483647 w 350"/>
                <a:gd name="T109" fmla="*/ 2147483647 h 390"/>
                <a:gd name="T110" fmla="*/ 2147483647 w 350"/>
                <a:gd name="T111" fmla="*/ 2147483647 h 390"/>
                <a:gd name="T112" fmla="*/ 2147483647 w 350"/>
                <a:gd name="T113" fmla="*/ 2147483647 h 390"/>
                <a:gd name="T114" fmla="*/ 2147483647 w 350"/>
                <a:gd name="T115" fmla="*/ 2147483647 h 390"/>
                <a:gd name="T116" fmla="*/ 2147483647 w 350"/>
                <a:gd name="T117" fmla="*/ 2147483647 h 390"/>
                <a:gd name="T118" fmla="*/ 2147483647 w 350"/>
                <a:gd name="T119" fmla="*/ 2147483647 h 3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50" h="390">
                  <a:moveTo>
                    <a:pt x="0" y="12"/>
                  </a:moveTo>
                  <a:lnTo>
                    <a:pt x="17" y="0"/>
                  </a:lnTo>
                  <a:lnTo>
                    <a:pt x="33" y="3"/>
                  </a:lnTo>
                  <a:lnTo>
                    <a:pt x="42" y="11"/>
                  </a:lnTo>
                  <a:lnTo>
                    <a:pt x="41" y="22"/>
                  </a:lnTo>
                  <a:lnTo>
                    <a:pt x="40" y="32"/>
                  </a:lnTo>
                  <a:lnTo>
                    <a:pt x="41" y="40"/>
                  </a:lnTo>
                  <a:lnTo>
                    <a:pt x="63" y="46"/>
                  </a:lnTo>
                  <a:lnTo>
                    <a:pt x="66" y="38"/>
                  </a:lnTo>
                  <a:lnTo>
                    <a:pt x="75" y="50"/>
                  </a:lnTo>
                  <a:lnTo>
                    <a:pt x="90" y="42"/>
                  </a:lnTo>
                  <a:lnTo>
                    <a:pt x="136" y="63"/>
                  </a:lnTo>
                  <a:lnTo>
                    <a:pt x="127" y="70"/>
                  </a:lnTo>
                  <a:lnTo>
                    <a:pt x="132" y="90"/>
                  </a:lnTo>
                  <a:lnTo>
                    <a:pt x="125" y="92"/>
                  </a:lnTo>
                  <a:lnTo>
                    <a:pt x="129" y="107"/>
                  </a:lnTo>
                  <a:lnTo>
                    <a:pt x="140" y="116"/>
                  </a:lnTo>
                  <a:lnTo>
                    <a:pt x="145" y="108"/>
                  </a:lnTo>
                  <a:lnTo>
                    <a:pt x="155" y="111"/>
                  </a:lnTo>
                  <a:lnTo>
                    <a:pt x="155" y="119"/>
                  </a:lnTo>
                  <a:lnTo>
                    <a:pt x="174" y="133"/>
                  </a:lnTo>
                  <a:lnTo>
                    <a:pt x="175" y="143"/>
                  </a:lnTo>
                  <a:lnTo>
                    <a:pt x="183" y="138"/>
                  </a:lnTo>
                  <a:lnTo>
                    <a:pt x="204" y="141"/>
                  </a:lnTo>
                  <a:lnTo>
                    <a:pt x="209" y="125"/>
                  </a:lnTo>
                  <a:lnTo>
                    <a:pt x="207" y="117"/>
                  </a:lnTo>
                  <a:lnTo>
                    <a:pt x="195" y="123"/>
                  </a:lnTo>
                  <a:lnTo>
                    <a:pt x="194" y="113"/>
                  </a:lnTo>
                  <a:lnTo>
                    <a:pt x="187" y="122"/>
                  </a:lnTo>
                  <a:lnTo>
                    <a:pt x="195" y="98"/>
                  </a:lnTo>
                  <a:lnTo>
                    <a:pt x="206" y="97"/>
                  </a:lnTo>
                  <a:lnTo>
                    <a:pt x="201" y="88"/>
                  </a:lnTo>
                  <a:lnTo>
                    <a:pt x="213" y="77"/>
                  </a:lnTo>
                  <a:lnTo>
                    <a:pt x="218" y="88"/>
                  </a:lnTo>
                  <a:lnTo>
                    <a:pt x="237" y="85"/>
                  </a:lnTo>
                  <a:lnTo>
                    <a:pt x="242" y="97"/>
                  </a:lnTo>
                  <a:lnTo>
                    <a:pt x="234" y="118"/>
                  </a:lnTo>
                  <a:lnTo>
                    <a:pt x="226" y="126"/>
                  </a:lnTo>
                  <a:lnTo>
                    <a:pt x="237" y="130"/>
                  </a:lnTo>
                  <a:lnTo>
                    <a:pt x="244" y="123"/>
                  </a:lnTo>
                  <a:lnTo>
                    <a:pt x="256" y="123"/>
                  </a:lnTo>
                  <a:lnTo>
                    <a:pt x="270" y="140"/>
                  </a:lnTo>
                  <a:lnTo>
                    <a:pt x="271" y="149"/>
                  </a:lnTo>
                  <a:lnTo>
                    <a:pt x="285" y="158"/>
                  </a:lnTo>
                  <a:lnTo>
                    <a:pt x="296" y="174"/>
                  </a:lnTo>
                  <a:lnTo>
                    <a:pt x="295" y="189"/>
                  </a:lnTo>
                  <a:lnTo>
                    <a:pt x="303" y="196"/>
                  </a:lnTo>
                  <a:lnTo>
                    <a:pt x="303" y="213"/>
                  </a:lnTo>
                  <a:lnTo>
                    <a:pt x="313" y="211"/>
                  </a:lnTo>
                  <a:lnTo>
                    <a:pt x="350" y="263"/>
                  </a:lnTo>
                  <a:lnTo>
                    <a:pt x="328" y="292"/>
                  </a:lnTo>
                  <a:lnTo>
                    <a:pt x="318" y="282"/>
                  </a:lnTo>
                  <a:lnTo>
                    <a:pt x="310" y="291"/>
                  </a:lnTo>
                  <a:lnTo>
                    <a:pt x="314" y="319"/>
                  </a:lnTo>
                  <a:lnTo>
                    <a:pt x="306" y="315"/>
                  </a:lnTo>
                  <a:lnTo>
                    <a:pt x="303" y="329"/>
                  </a:lnTo>
                  <a:lnTo>
                    <a:pt x="309" y="345"/>
                  </a:lnTo>
                  <a:lnTo>
                    <a:pt x="287" y="361"/>
                  </a:lnTo>
                  <a:lnTo>
                    <a:pt x="282" y="372"/>
                  </a:lnTo>
                  <a:lnTo>
                    <a:pt x="287" y="390"/>
                  </a:lnTo>
                </a:path>
              </a:pathLst>
            </a:custGeom>
            <a:noFill/>
            <a:ln w="3175" cap="flat" cmpd="sng">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28" name="Freeform 5"/>
            <p:cNvSpPr>
              <a:spLocks/>
            </p:cNvSpPr>
            <p:nvPr/>
          </p:nvSpPr>
          <p:spPr bwMode="auto">
            <a:xfrm>
              <a:off x="-6591572" y="5748337"/>
              <a:ext cx="4895850" cy="3905250"/>
            </a:xfrm>
            <a:custGeom>
              <a:avLst/>
              <a:gdLst>
                <a:gd name="T0" fmla="*/ 2147483647 w 514"/>
                <a:gd name="T1" fmla="*/ 2147483647 h 410"/>
                <a:gd name="T2" fmla="*/ 2147483647 w 514"/>
                <a:gd name="T3" fmla="*/ 2147483647 h 410"/>
                <a:gd name="T4" fmla="*/ 2147483647 w 514"/>
                <a:gd name="T5" fmla="*/ 2147483647 h 410"/>
                <a:gd name="T6" fmla="*/ 2147483647 w 514"/>
                <a:gd name="T7" fmla="*/ 2147483647 h 410"/>
                <a:gd name="T8" fmla="*/ 2147483647 w 514"/>
                <a:gd name="T9" fmla="*/ 2147483647 h 410"/>
                <a:gd name="T10" fmla="*/ 2147483647 w 514"/>
                <a:gd name="T11" fmla="*/ 2147483647 h 410"/>
                <a:gd name="T12" fmla="*/ 2147483647 w 514"/>
                <a:gd name="T13" fmla="*/ 2147483647 h 410"/>
                <a:gd name="T14" fmla="*/ 2147483647 w 514"/>
                <a:gd name="T15" fmla="*/ 2147483647 h 410"/>
                <a:gd name="T16" fmla="*/ 2147483647 w 514"/>
                <a:gd name="T17" fmla="*/ 2147483647 h 410"/>
                <a:gd name="T18" fmla="*/ 2147483647 w 514"/>
                <a:gd name="T19" fmla="*/ 2147483647 h 410"/>
                <a:gd name="T20" fmla="*/ 2147483647 w 514"/>
                <a:gd name="T21" fmla="*/ 2147483647 h 410"/>
                <a:gd name="T22" fmla="*/ 2147483647 w 514"/>
                <a:gd name="T23" fmla="*/ 2147483647 h 410"/>
                <a:gd name="T24" fmla="*/ 2147483647 w 514"/>
                <a:gd name="T25" fmla="*/ 2147483647 h 410"/>
                <a:gd name="T26" fmla="*/ 2147483647 w 514"/>
                <a:gd name="T27" fmla="*/ 2147483647 h 410"/>
                <a:gd name="T28" fmla="*/ 2147483647 w 514"/>
                <a:gd name="T29" fmla="*/ 2147483647 h 410"/>
                <a:gd name="T30" fmla="*/ 2147483647 w 514"/>
                <a:gd name="T31" fmla="*/ 2147483647 h 410"/>
                <a:gd name="T32" fmla="*/ 2147483647 w 514"/>
                <a:gd name="T33" fmla="*/ 2147483647 h 410"/>
                <a:gd name="T34" fmla="*/ 2147483647 w 514"/>
                <a:gd name="T35" fmla="*/ 2147483647 h 410"/>
                <a:gd name="T36" fmla="*/ 0 w 514"/>
                <a:gd name="T37" fmla="*/ 2147483647 h 410"/>
                <a:gd name="T38" fmla="*/ 2147483647 w 514"/>
                <a:gd name="T39" fmla="*/ 2147483647 h 410"/>
                <a:gd name="T40" fmla="*/ 2147483647 w 514"/>
                <a:gd name="T41" fmla="*/ 2147483647 h 410"/>
                <a:gd name="T42" fmla="*/ 2147483647 w 514"/>
                <a:gd name="T43" fmla="*/ 2147483647 h 410"/>
                <a:gd name="T44" fmla="*/ 2147483647 w 514"/>
                <a:gd name="T45" fmla="*/ 2147483647 h 410"/>
                <a:gd name="T46" fmla="*/ 2147483647 w 514"/>
                <a:gd name="T47" fmla="*/ 2147483647 h 410"/>
                <a:gd name="T48" fmla="*/ 2147483647 w 514"/>
                <a:gd name="T49" fmla="*/ 2147483647 h 410"/>
                <a:gd name="T50" fmla="*/ 2147483647 w 514"/>
                <a:gd name="T51" fmla="*/ 2147483647 h 410"/>
                <a:gd name="T52" fmla="*/ 2147483647 w 514"/>
                <a:gd name="T53" fmla="*/ 2147483647 h 410"/>
                <a:gd name="T54" fmla="*/ 2147483647 w 514"/>
                <a:gd name="T55" fmla="*/ 2147483647 h 410"/>
                <a:gd name="T56" fmla="*/ 2147483647 w 514"/>
                <a:gd name="T57" fmla="*/ 2147483647 h 410"/>
                <a:gd name="T58" fmla="*/ 2147483647 w 514"/>
                <a:gd name="T59" fmla="*/ 2147483647 h 410"/>
                <a:gd name="T60" fmla="*/ 2147483647 w 514"/>
                <a:gd name="T61" fmla="*/ 2147483647 h 410"/>
                <a:gd name="T62" fmla="*/ 2147483647 w 514"/>
                <a:gd name="T63" fmla="*/ 2147483647 h 410"/>
                <a:gd name="T64" fmla="*/ 2147483647 w 514"/>
                <a:gd name="T65" fmla="*/ 2147483647 h 410"/>
                <a:gd name="T66" fmla="*/ 2147483647 w 514"/>
                <a:gd name="T67" fmla="*/ 2147483647 h 410"/>
                <a:gd name="T68" fmla="*/ 2147483647 w 514"/>
                <a:gd name="T69" fmla="*/ 2147483647 h 410"/>
                <a:gd name="T70" fmla="*/ 2147483647 w 514"/>
                <a:gd name="T71" fmla="*/ 2147483647 h 410"/>
                <a:gd name="T72" fmla="*/ 2147483647 w 514"/>
                <a:gd name="T73" fmla="*/ 2147483647 h 410"/>
                <a:gd name="T74" fmla="*/ 2147483647 w 514"/>
                <a:gd name="T75" fmla="*/ 2147483647 h 410"/>
                <a:gd name="T76" fmla="*/ 2147483647 w 514"/>
                <a:gd name="T77" fmla="*/ 2147483647 h 410"/>
                <a:gd name="T78" fmla="*/ 2147483647 w 514"/>
                <a:gd name="T79" fmla="*/ 2147483647 h 410"/>
                <a:gd name="T80" fmla="*/ 2147483647 w 514"/>
                <a:gd name="T81" fmla="*/ 2147483647 h 410"/>
                <a:gd name="T82" fmla="*/ 2147483647 w 514"/>
                <a:gd name="T83" fmla="*/ 2147483647 h 410"/>
                <a:gd name="T84" fmla="*/ 2147483647 w 514"/>
                <a:gd name="T85" fmla="*/ 2147483647 h 410"/>
                <a:gd name="T86" fmla="*/ 2147483647 w 514"/>
                <a:gd name="T87" fmla="*/ 2147483647 h 410"/>
                <a:gd name="T88" fmla="*/ 2147483647 w 514"/>
                <a:gd name="T89" fmla="*/ 2147483647 h 410"/>
                <a:gd name="T90" fmla="*/ 2147483647 w 514"/>
                <a:gd name="T91" fmla="*/ 2147483647 h 41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514" h="410">
                  <a:moveTo>
                    <a:pt x="514" y="6"/>
                  </a:moveTo>
                  <a:lnTo>
                    <a:pt x="495" y="74"/>
                  </a:lnTo>
                  <a:lnTo>
                    <a:pt x="489" y="75"/>
                  </a:lnTo>
                  <a:lnTo>
                    <a:pt x="491" y="81"/>
                  </a:lnTo>
                  <a:lnTo>
                    <a:pt x="511" y="85"/>
                  </a:lnTo>
                  <a:lnTo>
                    <a:pt x="514" y="104"/>
                  </a:lnTo>
                  <a:lnTo>
                    <a:pt x="495" y="126"/>
                  </a:lnTo>
                  <a:lnTo>
                    <a:pt x="487" y="145"/>
                  </a:lnTo>
                  <a:lnTo>
                    <a:pt x="495" y="145"/>
                  </a:lnTo>
                  <a:lnTo>
                    <a:pt x="497" y="156"/>
                  </a:lnTo>
                  <a:lnTo>
                    <a:pt x="505" y="160"/>
                  </a:lnTo>
                  <a:lnTo>
                    <a:pt x="508" y="186"/>
                  </a:lnTo>
                  <a:lnTo>
                    <a:pt x="514" y="204"/>
                  </a:lnTo>
                  <a:lnTo>
                    <a:pt x="514" y="240"/>
                  </a:lnTo>
                  <a:lnTo>
                    <a:pt x="498" y="270"/>
                  </a:lnTo>
                  <a:lnTo>
                    <a:pt x="502" y="279"/>
                  </a:lnTo>
                  <a:lnTo>
                    <a:pt x="489" y="308"/>
                  </a:lnTo>
                  <a:lnTo>
                    <a:pt x="456" y="306"/>
                  </a:lnTo>
                  <a:lnTo>
                    <a:pt x="451" y="316"/>
                  </a:lnTo>
                  <a:lnTo>
                    <a:pt x="436" y="309"/>
                  </a:lnTo>
                  <a:lnTo>
                    <a:pt x="436" y="317"/>
                  </a:lnTo>
                  <a:lnTo>
                    <a:pt x="424" y="313"/>
                  </a:lnTo>
                  <a:lnTo>
                    <a:pt x="396" y="332"/>
                  </a:lnTo>
                  <a:lnTo>
                    <a:pt x="387" y="332"/>
                  </a:lnTo>
                  <a:lnTo>
                    <a:pt x="358" y="354"/>
                  </a:lnTo>
                  <a:lnTo>
                    <a:pt x="357" y="339"/>
                  </a:lnTo>
                  <a:lnTo>
                    <a:pt x="343" y="327"/>
                  </a:lnTo>
                  <a:lnTo>
                    <a:pt x="320" y="341"/>
                  </a:lnTo>
                  <a:lnTo>
                    <a:pt x="314" y="339"/>
                  </a:lnTo>
                  <a:lnTo>
                    <a:pt x="294" y="341"/>
                  </a:lnTo>
                  <a:lnTo>
                    <a:pt x="288" y="348"/>
                  </a:lnTo>
                  <a:lnTo>
                    <a:pt x="278" y="345"/>
                  </a:lnTo>
                  <a:lnTo>
                    <a:pt x="275" y="353"/>
                  </a:lnTo>
                  <a:lnTo>
                    <a:pt x="234" y="357"/>
                  </a:lnTo>
                  <a:lnTo>
                    <a:pt x="216" y="351"/>
                  </a:lnTo>
                  <a:lnTo>
                    <a:pt x="206" y="363"/>
                  </a:lnTo>
                  <a:lnTo>
                    <a:pt x="208" y="369"/>
                  </a:lnTo>
                  <a:lnTo>
                    <a:pt x="184" y="371"/>
                  </a:lnTo>
                  <a:lnTo>
                    <a:pt x="177" y="388"/>
                  </a:lnTo>
                  <a:lnTo>
                    <a:pt x="168" y="367"/>
                  </a:lnTo>
                  <a:lnTo>
                    <a:pt x="158" y="372"/>
                  </a:lnTo>
                  <a:lnTo>
                    <a:pt x="139" y="370"/>
                  </a:lnTo>
                  <a:lnTo>
                    <a:pt x="120" y="383"/>
                  </a:lnTo>
                  <a:lnTo>
                    <a:pt x="103" y="375"/>
                  </a:lnTo>
                  <a:lnTo>
                    <a:pt x="100" y="395"/>
                  </a:lnTo>
                  <a:lnTo>
                    <a:pt x="85" y="398"/>
                  </a:lnTo>
                  <a:lnTo>
                    <a:pt x="80" y="406"/>
                  </a:lnTo>
                  <a:lnTo>
                    <a:pt x="53" y="407"/>
                  </a:lnTo>
                  <a:lnTo>
                    <a:pt x="59" y="402"/>
                  </a:lnTo>
                  <a:lnTo>
                    <a:pt x="47" y="399"/>
                  </a:lnTo>
                  <a:lnTo>
                    <a:pt x="40" y="402"/>
                  </a:lnTo>
                  <a:lnTo>
                    <a:pt x="41" y="410"/>
                  </a:lnTo>
                  <a:lnTo>
                    <a:pt x="19" y="407"/>
                  </a:lnTo>
                  <a:lnTo>
                    <a:pt x="7" y="383"/>
                  </a:lnTo>
                  <a:lnTo>
                    <a:pt x="15" y="370"/>
                  </a:lnTo>
                  <a:lnTo>
                    <a:pt x="5" y="372"/>
                  </a:lnTo>
                  <a:lnTo>
                    <a:pt x="0" y="365"/>
                  </a:lnTo>
                  <a:lnTo>
                    <a:pt x="15" y="359"/>
                  </a:lnTo>
                  <a:lnTo>
                    <a:pt x="38" y="355"/>
                  </a:lnTo>
                  <a:lnTo>
                    <a:pt x="39" y="364"/>
                  </a:lnTo>
                  <a:lnTo>
                    <a:pt x="60" y="353"/>
                  </a:lnTo>
                  <a:lnTo>
                    <a:pt x="82" y="343"/>
                  </a:lnTo>
                  <a:lnTo>
                    <a:pt x="93" y="345"/>
                  </a:lnTo>
                  <a:lnTo>
                    <a:pt x="117" y="335"/>
                  </a:lnTo>
                  <a:lnTo>
                    <a:pt x="141" y="309"/>
                  </a:lnTo>
                  <a:lnTo>
                    <a:pt x="151" y="300"/>
                  </a:lnTo>
                  <a:lnTo>
                    <a:pt x="176" y="286"/>
                  </a:lnTo>
                  <a:lnTo>
                    <a:pt x="190" y="274"/>
                  </a:lnTo>
                  <a:lnTo>
                    <a:pt x="205" y="264"/>
                  </a:lnTo>
                  <a:lnTo>
                    <a:pt x="221" y="236"/>
                  </a:lnTo>
                  <a:lnTo>
                    <a:pt x="234" y="230"/>
                  </a:lnTo>
                  <a:lnTo>
                    <a:pt x="240" y="216"/>
                  </a:lnTo>
                  <a:lnTo>
                    <a:pt x="247" y="215"/>
                  </a:lnTo>
                  <a:lnTo>
                    <a:pt x="239" y="206"/>
                  </a:lnTo>
                  <a:lnTo>
                    <a:pt x="246" y="202"/>
                  </a:lnTo>
                  <a:lnTo>
                    <a:pt x="253" y="207"/>
                  </a:lnTo>
                  <a:lnTo>
                    <a:pt x="252" y="199"/>
                  </a:lnTo>
                  <a:lnTo>
                    <a:pt x="247" y="190"/>
                  </a:lnTo>
                  <a:lnTo>
                    <a:pt x="246" y="182"/>
                  </a:lnTo>
                  <a:lnTo>
                    <a:pt x="250" y="175"/>
                  </a:lnTo>
                  <a:lnTo>
                    <a:pt x="261" y="184"/>
                  </a:lnTo>
                  <a:lnTo>
                    <a:pt x="257" y="170"/>
                  </a:lnTo>
                  <a:lnTo>
                    <a:pt x="263" y="164"/>
                  </a:lnTo>
                  <a:lnTo>
                    <a:pt x="267" y="174"/>
                  </a:lnTo>
                  <a:lnTo>
                    <a:pt x="274" y="176"/>
                  </a:lnTo>
                  <a:lnTo>
                    <a:pt x="274" y="165"/>
                  </a:lnTo>
                  <a:lnTo>
                    <a:pt x="267" y="157"/>
                  </a:lnTo>
                  <a:lnTo>
                    <a:pt x="273" y="150"/>
                  </a:lnTo>
                  <a:lnTo>
                    <a:pt x="275" y="159"/>
                  </a:lnTo>
                  <a:lnTo>
                    <a:pt x="282" y="172"/>
                  </a:lnTo>
                  <a:lnTo>
                    <a:pt x="295" y="158"/>
                  </a:lnTo>
                  <a:lnTo>
                    <a:pt x="272" y="146"/>
                  </a:lnTo>
                  <a:lnTo>
                    <a:pt x="285" y="130"/>
                  </a:lnTo>
                  <a:lnTo>
                    <a:pt x="286" y="143"/>
                  </a:lnTo>
                  <a:lnTo>
                    <a:pt x="293" y="146"/>
                  </a:lnTo>
                  <a:lnTo>
                    <a:pt x="303" y="128"/>
                  </a:lnTo>
                  <a:lnTo>
                    <a:pt x="313" y="133"/>
                  </a:lnTo>
                  <a:lnTo>
                    <a:pt x="310" y="125"/>
                  </a:lnTo>
                  <a:lnTo>
                    <a:pt x="285" y="121"/>
                  </a:lnTo>
                  <a:lnTo>
                    <a:pt x="279" y="85"/>
                  </a:lnTo>
                  <a:lnTo>
                    <a:pt x="292" y="90"/>
                  </a:lnTo>
                  <a:lnTo>
                    <a:pt x="295" y="113"/>
                  </a:lnTo>
                  <a:lnTo>
                    <a:pt x="302" y="110"/>
                  </a:lnTo>
                  <a:lnTo>
                    <a:pt x="299" y="95"/>
                  </a:lnTo>
                  <a:lnTo>
                    <a:pt x="306" y="98"/>
                  </a:lnTo>
                  <a:lnTo>
                    <a:pt x="318" y="118"/>
                  </a:lnTo>
                  <a:lnTo>
                    <a:pt x="322" y="106"/>
                  </a:lnTo>
                  <a:lnTo>
                    <a:pt x="330" y="89"/>
                  </a:lnTo>
                  <a:lnTo>
                    <a:pt x="310" y="94"/>
                  </a:lnTo>
                  <a:lnTo>
                    <a:pt x="298" y="90"/>
                  </a:lnTo>
                  <a:lnTo>
                    <a:pt x="299" y="76"/>
                  </a:lnTo>
                  <a:lnTo>
                    <a:pt x="313" y="85"/>
                  </a:lnTo>
                  <a:lnTo>
                    <a:pt x="310" y="77"/>
                  </a:lnTo>
                  <a:lnTo>
                    <a:pt x="321" y="78"/>
                  </a:lnTo>
                  <a:lnTo>
                    <a:pt x="353" y="89"/>
                  </a:lnTo>
                  <a:lnTo>
                    <a:pt x="317" y="72"/>
                  </a:lnTo>
                  <a:lnTo>
                    <a:pt x="280" y="71"/>
                  </a:lnTo>
                  <a:lnTo>
                    <a:pt x="275" y="62"/>
                  </a:lnTo>
                  <a:lnTo>
                    <a:pt x="289" y="61"/>
                  </a:lnTo>
                  <a:lnTo>
                    <a:pt x="294" y="68"/>
                  </a:lnTo>
                  <a:lnTo>
                    <a:pt x="303" y="67"/>
                  </a:lnTo>
                  <a:lnTo>
                    <a:pt x="302" y="57"/>
                  </a:lnTo>
                  <a:lnTo>
                    <a:pt x="277" y="50"/>
                  </a:lnTo>
                  <a:lnTo>
                    <a:pt x="276" y="44"/>
                  </a:lnTo>
                  <a:lnTo>
                    <a:pt x="313" y="40"/>
                  </a:lnTo>
                  <a:lnTo>
                    <a:pt x="312" y="52"/>
                  </a:lnTo>
                  <a:lnTo>
                    <a:pt x="316" y="66"/>
                  </a:lnTo>
                  <a:lnTo>
                    <a:pt x="320" y="56"/>
                  </a:lnTo>
                  <a:lnTo>
                    <a:pt x="323" y="38"/>
                  </a:lnTo>
                  <a:lnTo>
                    <a:pt x="335" y="42"/>
                  </a:lnTo>
                  <a:lnTo>
                    <a:pt x="327" y="28"/>
                  </a:lnTo>
                  <a:lnTo>
                    <a:pt x="314" y="34"/>
                  </a:lnTo>
                  <a:lnTo>
                    <a:pt x="300" y="29"/>
                  </a:lnTo>
                  <a:lnTo>
                    <a:pt x="328" y="4"/>
                  </a:lnTo>
                  <a:lnTo>
                    <a:pt x="291" y="27"/>
                  </a:lnTo>
                  <a:lnTo>
                    <a:pt x="296" y="10"/>
                  </a:lnTo>
                  <a:lnTo>
                    <a:pt x="312" y="0"/>
                  </a:lnTo>
                  <a:lnTo>
                    <a:pt x="289" y="9"/>
                  </a:lnTo>
                  <a:lnTo>
                    <a:pt x="292" y="2"/>
                  </a:lnTo>
                </a:path>
              </a:pathLst>
            </a:custGeom>
            <a:noFill/>
            <a:ln w="3175" cap="flat" cmpd="sng">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29" name="Freeform 6"/>
            <p:cNvSpPr>
              <a:spLocks/>
            </p:cNvSpPr>
            <p:nvPr/>
          </p:nvSpPr>
          <p:spPr bwMode="auto">
            <a:xfrm>
              <a:off x="-4429397" y="2157412"/>
              <a:ext cx="2276475" cy="3619500"/>
            </a:xfrm>
            <a:custGeom>
              <a:avLst/>
              <a:gdLst>
                <a:gd name="T0" fmla="*/ 0 w 239"/>
                <a:gd name="T1" fmla="*/ 0 h 374"/>
                <a:gd name="T2" fmla="*/ 2147483647 w 239"/>
                <a:gd name="T3" fmla="*/ 2147483647 h 374"/>
                <a:gd name="T4" fmla="*/ 2147483647 w 239"/>
                <a:gd name="T5" fmla="*/ 2147483647 h 374"/>
                <a:gd name="T6" fmla="*/ 2147483647 w 239"/>
                <a:gd name="T7" fmla="*/ 2147483647 h 374"/>
                <a:gd name="T8" fmla="*/ 2147483647 w 239"/>
                <a:gd name="T9" fmla="*/ 2147483647 h 374"/>
                <a:gd name="T10" fmla="*/ 2147483647 w 239"/>
                <a:gd name="T11" fmla="*/ 2147483647 h 374"/>
                <a:gd name="T12" fmla="*/ 2147483647 w 239"/>
                <a:gd name="T13" fmla="*/ 2147483647 h 374"/>
                <a:gd name="T14" fmla="*/ 2147483647 w 239"/>
                <a:gd name="T15" fmla="*/ 2147483647 h 374"/>
                <a:gd name="T16" fmla="*/ 2147483647 w 239"/>
                <a:gd name="T17" fmla="*/ 2147483647 h 374"/>
                <a:gd name="T18" fmla="*/ 2147483647 w 239"/>
                <a:gd name="T19" fmla="*/ 2147483647 h 374"/>
                <a:gd name="T20" fmla="*/ 2147483647 w 239"/>
                <a:gd name="T21" fmla="*/ 2147483647 h 374"/>
                <a:gd name="T22" fmla="*/ 2147483647 w 239"/>
                <a:gd name="T23" fmla="*/ 2147483647 h 374"/>
                <a:gd name="T24" fmla="*/ 2147483647 w 239"/>
                <a:gd name="T25" fmla="*/ 2147483647 h 374"/>
                <a:gd name="T26" fmla="*/ 2147483647 w 239"/>
                <a:gd name="T27" fmla="*/ 2147483647 h 374"/>
                <a:gd name="T28" fmla="*/ 2147483647 w 239"/>
                <a:gd name="T29" fmla="*/ 2147483647 h 374"/>
                <a:gd name="T30" fmla="*/ 2147483647 w 239"/>
                <a:gd name="T31" fmla="*/ 2147483647 h 374"/>
                <a:gd name="T32" fmla="*/ 2147483647 w 239"/>
                <a:gd name="T33" fmla="*/ 2147483647 h 374"/>
                <a:gd name="T34" fmla="*/ 2147483647 w 239"/>
                <a:gd name="T35" fmla="*/ 2147483647 h 374"/>
                <a:gd name="T36" fmla="*/ 2147483647 w 239"/>
                <a:gd name="T37" fmla="*/ 2147483647 h 374"/>
                <a:gd name="T38" fmla="*/ 2147483647 w 239"/>
                <a:gd name="T39" fmla="*/ 2147483647 h 374"/>
                <a:gd name="T40" fmla="*/ 2147483647 w 239"/>
                <a:gd name="T41" fmla="*/ 2147483647 h 374"/>
                <a:gd name="T42" fmla="*/ 2147483647 w 239"/>
                <a:gd name="T43" fmla="*/ 2147483647 h 374"/>
                <a:gd name="T44" fmla="*/ 2147483647 w 239"/>
                <a:gd name="T45" fmla="*/ 2147483647 h 374"/>
                <a:gd name="T46" fmla="*/ 2147483647 w 239"/>
                <a:gd name="T47" fmla="*/ 2147483647 h 374"/>
                <a:gd name="T48" fmla="*/ 2147483647 w 239"/>
                <a:gd name="T49" fmla="*/ 2147483647 h 374"/>
                <a:gd name="T50" fmla="*/ 2147483647 w 239"/>
                <a:gd name="T51" fmla="*/ 2147483647 h 374"/>
                <a:gd name="T52" fmla="*/ 2147483647 w 239"/>
                <a:gd name="T53" fmla="*/ 2147483647 h 374"/>
                <a:gd name="T54" fmla="*/ 2147483647 w 239"/>
                <a:gd name="T55" fmla="*/ 2147483647 h 374"/>
                <a:gd name="T56" fmla="*/ 2147483647 w 239"/>
                <a:gd name="T57" fmla="*/ 2147483647 h 374"/>
                <a:gd name="T58" fmla="*/ 2147483647 w 239"/>
                <a:gd name="T59" fmla="*/ 2147483647 h 374"/>
                <a:gd name="T60" fmla="*/ 2147483647 w 239"/>
                <a:gd name="T61" fmla="*/ 2147483647 h 374"/>
                <a:gd name="T62" fmla="*/ 2147483647 w 239"/>
                <a:gd name="T63" fmla="*/ 2147483647 h 374"/>
                <a:gd name="T64" fmla="*/ 2147483647 w 239"/>
                <a:gd name="T65" fmla="*/ 2147483647 h 374"/>
                <a:gd name="T66" fmla="*/ 2147483647 w 239"/>
                <a:gd name="T67" fmla="*/ 2147483647 h 374"/>
                <a:gd name="T68" fmla="*/ 2147483647 w 239"/>
                <a:gd name="T69" fmla="*/ 2147483647 h 374"/>
                <a:gd name="T70" fmla="*/ 2147483647 w 239"/>
                <a:gd name="T71" fmla="*/ 2147483647 h 374"/>
                <a:gd name="T72" fmla="*/ 2147483647 w 239"/>
                <a:gd name="T73" fmla="*/ 2147483647 h 374"/>
                <a:gd name="T74" fmla="*/ 2147483647 w 239"/>
                <a:gd name="T75" fmla="*/ 2147483647 h 374"/>
                <a:gd name="T76" fmla="*/ 2147483647 w 239"/>
                <a:gd name="T77" fmla="*/ 2147483647 h 374"/>
                <a:gd name="T78" fmla="*/ 2147483647 w 239"/>
                <a:gd name="T79" fmla="*/ 2147483647 h 374"/>
                <a:gd name="T80" fmla="*/ 2147483647 w 239"/>
                <a:gd name="T81" fmla="*/ 2147483647 h 374"/>
                <a:gd name="T82" fmla="*/ 2147483647 w 239"/>
                <a:gd name="T83" fmla="*/ 2147483647 h 374"/>
                <a:gd name="T84" fmla="*/ 2147483647 w 239"/>
                <a:gd name="T85" fmla="*/ 2147483647 h 374"/>
                <a:gd name="T86" fmla="*/ 2147483647 w 239"/>
                <a:gd name="T87" fmla="*/ 2147483647 h 374"/>
                <a:gd name="T88" fmla="*/ 2147483647 w 239"/>
                <a:gd name="T89" fmla="*/ 2147483647 h 374"/>
                <a:gd name="T90" fmla="*/ 2147483647 w 239"/>
                <a:gd name="T91" fmla="*/ 2147483647 h 374"/>
                <a:gd name="T92" fmla="*/ 2147483647 w 239"/>
                <a:gd name="T93" fmla="*/ 2147483647 h 374"/>
                <a:gd name="T94" fmla="*/ 2147483647 w 239"/>
                <a:gd name="T95" fmla="*/ 2147483647 h 374"/>
                <a:gd name="T96" fmla="*/ 2147483647 w 239"/>
                <a:gd name="T97" fmla="*/ 2147483647 h 374"/>
                <a:gd name="T98" fmla="*/ 2147483647 w 239"/>
                <a:gd name="T99" fmla="*/ 2147483647 h 374"/>
                <a:gd name="T100" fmla="*/ 2147483647 w 239"/>
                <a:gd name="T101" fmla="*/ 2147483647 h 374"/>
                <a:gd name="T102" fmla="*/ 2147483647 w 239"/>
                <a:gd name="T103" fmla="*/ 2147483647 h 374"/>
                <a:gd name="T104" fmla="*/ 2147483647 w 239"/>
                <a:gd name="T105" fmla="*/ 2147483647 h 374"/>
                <a:gd name="T106" fmla="*/ 2147483647 w 239"/>
                <a:gd name="T107" fmla="*/ 2147483647 h 37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39" h="374">
                  <a:moveTo>
                    <a:pt x="0" y="0"/>
                  </a:moveTo>
                  <a:lnTo>
                    <a:pt x="10" y="10"/>
                  </a:lnTo>
                  <a:lnTo>
                    <a:pt x="17" y="11"/>
                  </a:lnTo>
                  <a:lnTo>
                    <a:pt x="21" y="18"/>
                  </a:lnTo>
                  <a:lnTo>
                    <a:pt x="17" y="51"/>
                  </a:lnTo>
                  <a:lnTo>
                    <a:pt x="24" y="55"/>
                  </a:lnTo>
                  <a:lnTo>
                    <a:pt x="13" y="61"/>
                  </a:lnTo>
                  <a:lnTo>
                    <a:pt x="13" y="76"/>
                  </a:lnTo>
                  <a:lnTo>
                    <a:pt x="43" y="87"/>
                  </a:lnTo>
                  <a:lnTo>
                    <a:pt x="51" y="100"/>
                  </a:lnTo>
                  <a:lnTo>
                    <a:pt x="62" y="95"/>
                  </a:lnTo>
                  <a:lnTo>
                    <a:pt x="71" y="101"/>
                  </a:lnTo>
                  <a:lnTo>
                    <a:pt x="73" y="108"/>
                  </a:lnTo>
                  <a:lnTo>
                    <a:pt x="93" y="103"/>
                  </a:lnTo>
                  <a:lnTo>
                    <a:pt x="107" y="117"/>
                  </a:lnTo>
                  <a:lnTo>
                    <a:pt x="115" y="112"/>
                  </a:lnTo>
                  <a:lnTo>
                    <a:pt x="112" y="125"/>
                  </a:lnTo>
                  <a:lnTo>
                    <a:pt x="95" y="124"/>
                  </a:lnTo>
                  <a:lnTo>
                    <a:pt x="72" y="135"/>
                  </a:lnTo>
                  <a:lnTo>
                    <a:pt x="84" y="152"/>
                  </a:lnTo>
                  <a:lnTo>
                    <a:pt x="94" y="143"/>
                  </a:lnTo>
                  <a:lnTo>
                    <a:pt x="79" y="190"/>
                  </a:lnTo>
                  <a:lnTo>
                    <a:pt x="71" y="197"/>
                  </a:lnTo>
                  <a:lnTo>
                    <a:pt x="75" y="215"/>
                  </a:lnTo>
                  <a:lnTo>
                    <a:pt x="67" y="228"/>
                  </a:lnTo>
                  <a:lnTo>
                    <a:pt x="79" y="246"/>
                  </a:lnTo>
                  <a:lnTo>
                    <a:pt x="94" y="264"/>
                  </a:lnTo>
                  <a:lnTo>
                    <a:pt x="102" y="302"/>
                  </a:lnTo>
                  <a:lnTo>
                    <a:pt x="99" y="312"/>
                  </a:lnTo>
                  <a:lnTo>
                    <a:pt x="90" y="315"/>
                  </a:lnTo>
                  <a:lnTo>
                    <a:pt x="92" y="332"/>
                  </a:lnTo>
                  <a:lnTo>
                    <a:pt x="65" y="347"/>
                  </a:lnTo>
                  <a:lnTo>
                    <a:pt x="57" y="358"/>
                  </a:lnTo>
                  <a:lnTo>
                    <a:pt x="76" y="353"/>
                  </a:lnTo>
                  <a:lnTo>
                    <a:pt x="63" y="361"/>
                  </a:lnTo>
                  <a:lnTo>
                    <a:pt x="75" y="363"/>
                  </a:lnTo>
                  <a:lnTo>
                    <a:pt x="135" y="329"/>
                  </a:lnTo>
                  <a:lnTo>
                    <a:pt x="147" y="329"/>
                  </a:lnTo>
                  <a:lnTo>
                    <a:pt x="160" y="316"/>
                  </a:lnTo>
                  <a:lnTo>
                    <a:pt x="183" y="314"/>
                  </a:lnTo>
                  <a:lnTo>
                    <a:pt x="187" y="295"/>
                  </a:lnTo>
                  <a:lnTo>
                    <a:pt x="209" y="287"/>
                  </a:lnTo>
                  <a:lnTo>
                    <a:pt x="225" y="268"/>
                  </a:lnTo>
                  <a:lnTo>
                    <a:pt x="239" y="252"/>
                  </a:lnTo>
                  <a:lnTo>
                    <a:pt x="211" y="288"/>
                  </a:lnTo>
                  <a:lnTo>
                    <a:pt x="200" y="295"/>
                  </a:lnTo>
                  <a:lnTo>
                    <a:pt x="188" y="297"/>
                  </a:lnTo>
                  <a:lnTo>
                    <a:pt x="186" y="314"/>
                  </a:lnTo>
                  <a:lnTo>
                    <a:pt x="179" y="318"/>
                  </a:lnTo>
                  <a:lnTo>
                    <a:pt x="160" y="320"/>
                  </a:lnTo>
                  <a:lnTo>
                    <a:pt x="145" y="334"/>
                  </a:lnTo>
                  <a:lnTo>
                    <a:pt x="135" y="334"/>
                  </a:lnTo>
                  <a:lnTo>
                    <a:pt x="92" y="364"/>
                  </a:lnTo>
                  <a:lnTo>
                    <a:pt x="66" y="374"/>
                  </a:lnTo>
                </a:path>
              </a:pathLst>
            </a:custGeom>
            <a:noFill/>
            <a:ln w="3175" cap="flat" cmpd="sng">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30" name="Freeform 7"/>
            <p:cNvSpPr>
              <a:spLocks/>
            </p:cNvSpPr>
            <p:nvPr/>
          </p:nvSpPr>
          <p:spPr bwMode="auto">
            <a:xfrm>
              <a:off x="-5439047" y="8081962"/>
              <a:ext cx="590550" cy="228600"/>
            </a:xfrm>
            <a:custGeom>
              <a:avLst/>
              <a:gdLst>
                <a:gd name="T0" fmla="*/ 0 w 62"/>
                <a:gd name="T1" fmla="*/ 2147483647 h 24"/>
                <a:gd name="T2" fmla="*/ 2147483647 w 62"/>
                <a:gd name="T3" fmla="*/ 0 h 24"/>
                <a:gd name="T4" fmla="*/ 2147483647 w 62"/>
                <a:gd name="T5" fmla="*/ 0 h 24"/>
                <a:gd name="T6" fmla="*/ 2147483647 w 62"/>
                <a:gd name="T7" fmla="*/ 2147483647 h 24"/>
                <a:gd name="T8" fmla="*/ 2147483647 w 62"/>
                <a:gd name="T9" fmla="*/ 2147483647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24">
                  <a:moveTo>
                    <a:pt x="0" y="21"/>
                  </a:moveTo>
                  <a:lnTo>
                    <a:pt x="27" y="0"/>
                  </a:lnTo>
                  <a:lnTo>
                    <a:pt x="34" y="0"/>
                  </a:lnTo>
                  <a:lnTo>
                    <a:pt x="37" y="5"/>
                  </a:lnTo>
                  <a:lnTo>
                    <a:pt x="62" y="24"/>
                  </a:lnTo>
                </a:path>
              </a:pathLst>
            </a:custGeom>
            <a:noFill/>
            <a:ln w="3175" cap="flat" cmpd="sng">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31" name="Freeform 8"/>
            <p:cNvSpPr>
              <a:spLocks/>
            </p:cNvSpPr>
            <p:nvPr/>
          </p:nvSpPr>
          <p:spPr bwMode="auto">
            <a:xfrm>
              <a:off x="-5439047" y="8148637"/>
              <a:ext cx="571500" cy="219075"/>
            </a:xfrm>
            <a:custGeom>
              <a:avLst/>
              <a:gdLst>
                <a:gd name="T0" fmla="*/ 0 w 60"/>
                <a:gd name="T1" fmla="*/ 2147483647 h 23"/>
                <a:gd name="T2" fmla="*/ 2147483647 w 60"/>
                <a:gd name="T3" fmla="*/ 2147483647 h 23"/>
                <a:gd name="T4" fmla="*/ 2147483647 w 60"/>
                <a:gd name="T5" fmla="*/ 0 h 23"/>
                <a:gd name="T6" fmla="*/ 2147483647 w 60"/>
                <a:gd name="T7" fmla="*/ 2147483647 h 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0" h="23">
                  <a:moveTo>
                    <a:pt x="0" y="15"/>
                  </a:moveTo>
                  <a:lnTo>
                    <a:pt x="6" y="23"/>
                  </a:lnTo>
                  <a:lnTo>
                    <a:pt x="36" y="0"/>
                  </a:lnTo>
                  <a:lnTo>
                    <a:pt x="60" y="19"/>
                  </a:lnTo>
                </a:path>
              </a:pathLst>
            </a:custGeom>
            <a:noFill/>
            <a:ln w="3175" cap="flat" cmpd="sng">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32" name="Freeform 9"/>
            <p:cNvSpPr>
              <a:spLocks/>
            </p:cNvSpPr>
            <p:nvPr/>
          </p:nvSpPr>
          <p:spPr bwMode="auto">
            <a:xfrm>
              <a:off x="-5591447" y="7967662"/>
              <a:ext cx="542925" cy="352425"/>
            </a:xfrm>
            <a:custGeom>
              <a:avLst/>
              <a:gdLst>
                <a:gd name="T0" fmla="*/ 2147483647 w 57"/>
                <a:gd name="T1" fmla="*/ 2147483647 h 37"/>
                <a:gd name="T2" fmla="*/ 2147483647 w 57"/>
                <a:gd name="T3" fmla="*/ 2147483647 h 37"/>
                <a:gd name="T4" fmla="*/ 0 w 57"/>
                <a:gd name="T5" fmla="*/ 2147483647 h 37"/>
                <a:gd name="T6" fmla="*/ 2147483647 w 57"/>
                <a:gd name="T7" fmla="*/ 2147483647 h 37"/>
                <a:gd name="T8" fmla="*/ 2147483647 w 57"/>
                <a:gd name="T9" fmla="*/ 2147483647 h 37"/>
                <a:gd name="T10" fmla="*/ 2147483647 w 57"/>
                <a:gd name="T11" fmla="*/ 0 h 37"/>
                <a:gd name="T12" fmla="*/ 2147483647 w 57"/>
                <a:gd name="T13" fmla="*/ 2147483647 h 37"/>
                <a:gd name="T14" fmla="*/ 2147483647 w 57"/>
                <a:gd name="T15" fmla="*/ 2147483647 h 37"/>
                <a:gd name="T16" fmla="*/ 2147483647 w 57"/>
                <a:gd name="T17" fmla="*/ 2147483647 h 37"/>
                <a:gd name="T18" fmla="*/ 2147483647 w 57"/>
                <a:gd name="T19" fmla="*/ 2147483647 h 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 h="37">
                  <a:moveTo>
                    <a:pt x="14" y="31"/>
                  </a:moveTo>
                  <a:lnTo>
                    <a:pt x="7" y="37"/>
                  </a:lnTo>
                  <a:lnTo>
                    <a:pt x="0" y="28"/>
                  </a:lnTo>
                  <a:lnTo>
                    <a:pt x="28" y="7"/>
                  </a:lnTo>
                  <a:lnTo>
                    <a:pt x="19" y="5"/>
                  </a:lnTo>
                  <a:lnTo>
                    <a:pt x="18" y="0"/>
                  </a:lnTo>
                  <a:lnTo>
                    <a:pt x="57" y="1"/>
                  </a:lnTo>
                  <a:lnTo>
                    <a:pt x="56" y="6"/>
                  </a:lnTo>
                  <a:lnTo>
                    <a:pt x="47" y="5"/>
                  </a:lnTo>
                  <a:lnTo>
                    <a:pt x="43" y="10"/>
                  </a:lnTo>
                </a:path>
              </a:pathLst>
            </a:custGeom>
            <a:noFill/>
            <a:ln w="6350" cap="flat" cmpd="sng">
              <a:solidFill>
                <a:srgbClr xmlns:mc="http://schemas.openxmlformats.org/markup-compatibility/2006" xmlns:a14="http://schemas.microsoft.com/office/drawing/2010/main" val="000000" mc:Ignorable="a14" a14:legacySpreadsheetColorIndex="64"/>
              </a:solidFill>
              <a:prstDash val="sysDot"/>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33" name="Freeform 10"/>
            <p:cNvSpPr>
              <a:spLocks/>
            </p:cNvSpPr>
            <p:nvPr/>
          </p:nvSpPr>
          <p:spPr bwMode="auto">
            <a:xfrm>
              <a:off x="-3133997" y="5405437"/>
              <a:ext cx="47625" cy="76200"/>
            </a:xfrm>
            <a:custGeom>
              <a:avLst/>
              <a:gdLst>
                <a:gd name="T0" fmla="*/ 2147483647 w 5"/>
                <a:gd name="T1" fmla="*/ 0 h 8"/>
                <a:gd name="T2" fmla="*/ 2147483647 w 5"/>
                <a:gd name="T3" fmla="*/ 2147483647 h 8"/>
                <a:gd name="T4" fmla="*/ 2147483647 w 5"/>
                <a:gd name="T5" fmla="*/ 2147483647 h 8"/>
                <a:gd name="T6" fmla="*/ 0 w 5"/>
                <a:gd name="T7" fmla="*/ 2147483647 h 8"/>
                <a:gd name="T8" fmla="*/ 2147483647 w 5"/>
                <a:gd name="T9" fmla="*/ 0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8">
                  <a:moveTo>
                    <a:pt x="1" y="0"/>
                  </a:moveTo>
                  <a:lnTo>
                    <a:pt x="5" y="1"/>
                  </a:lnTo>
                  <a:lnTo>
                    <a:pt x="4" y="8"/>
                  </a:lnTo>
                  <a:lnTo>
                    <a:pt x="0" y="7"/>
                  </a:lnTo>
                  <a:lnTo>
                    <a:pt x="1" y="0"/>
                  </a:lnTo>
                  <a:close/>
                </a:path>
              </a:pathLst>
            </a:custGeom>
            <a:solidFill>
              <a:srgbClr xmlns:mc="http://schemas.openxmlformats.org/markup-compatibility/2006" xmlns:a14="http://schemas.microsoft.com/office/drawing/2010/main" val="FFFFFF" mc:Ignorable="a14" a14:legacySpreadsheetColorIndex="9"/>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34" name="Freeform 11"/>
            <p:cNvSpPr>
              <a:spLocks/>
            </p:cNvSpPr>
            <p:nvPr/>
          </p:nvSpPr>
          <p:spPr bwMode="auto">
            <a:xfrm>
              <a:off x="-3276872" y="4900612"/>
              <a:ext cx="161925" cy="514350"/>
            </a:xfrm>
            <a:custGeom>
              <a:avLst/>
              <a:gdLst>
                <a:gd name="T0" fmla="*/ 0 w 6539"/>
                <a:gd name="T1" fmla="*/ 0 h 7202"/>
                <a:gd name="T2" fmla="*/ 19004 w 6539"/>
                <a:gd name="T3" fmla="*/ 95765 h 7202"/>
                <a:gd name="T4" fmla="*/ 75965 w 6539"/>
                <a:gd name="T5" fmla="*/ 200848 h 7202"/>
                <a:gd name="T6" fmla="*/ 66488 w 6539"/>
                <a:gd name="T7" fmla="*/ 296327 h 7202"/>
                <a:gd name="T8" fmla="*/ 94968 w 6539"/>
                <a:gd name="T9" fmla="*/ 391948 h 7202"/>
                <a:gd name="T10" fmla="*/ 161382 w 6539"/>
                <a:gd name="T11" fmla="*/ 439759 h 7202"/>
                <a:gd name="T12" fmla="*/ 161382 w 6539"/>
                <a:gd name="T13" fmla="*/ 516242 h 720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39" h="7202">
                  <a:moveTo>
                    <a:pt x="0" y="0"/>
                  </a:moveTo>
                  <a:lnTo>
                    <a:pt x="770" y="1336"/>
                  </a:lnTo>
                  <a:lnTo>
                    <a:pt x="3078" y="2802"/>
                  </a:lnTo>
                  <a:cubicBezTo>
                    <a:pt x="2951" y="3244"/>
                    <a:pt x="2821" y="3691"/>
                    <a:pt x="2694" y="4134"/>
                  </a:cubicBezTo>
                  <a:lnTo>
                    <a:pt x="3848" y="5468"/>
                  </a:lnTo>
                  <a:lnTo>
                    <a:pt x="6539" y="6135"/>
                  </a:lnTo>
                  <a:lnTo>
                    <a:pt x="6539" y="7202"/>
                  </a:lnTo>
                </a:path>
              </a:pathLst>
            </a:custGeom>
            <a:noFill/>
            <a:ln w="19050" cap="flat" cmpd="sng">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35" name="Freeform 12"/>
            <p:cNvSpPr>
              <a:spLocks/>
            </p:cNvSpPr>
            <p:nvPr/>
          </p:nvSpPr>
          <p:spPr bwMode="auto">
            <a:xfrm>
              <a:off x="-4953272" y="8272462"/>
              <a:ext cx="276225" cy="200025"/>
            </a:xfrm>
            <a:custGeom>
              <a:avLst/>
              <a:gdLst>
                <a:gd name="T0" fmla="*/ 2147483647 w 29"/>
                <a:gd name="T1" fmla="*/ 2147483647 h 21"/>
                <a:gd name="T2" fmla="*/ 0 w 29"/>
                <a:gd name="T3" fmla="*/ 2147483647 h 21"/>
                <a:gd name="T4" fmla="*/ 2147483647 w 29"/>
                <a:gd name="T5" fmla="*/ 2147483647 h 21"/>
                <a:gd name="T6" fmla="*/ 2147483647 w 29"/>
                <a:gd name="T7" fmla="*/ 2147483647 h 21"/>
                <a:gd name="T8" fmla="*/ 2147483647 w 29"/>
                <a:gd name="T9" fmla="*/ 2147483647 h 21"/>
                <a:gd name="T10" fmla="*/ 2147483647 w 29"/>
                <a:gd name="T11" fmla="*/ 2147483647 h 21"/>
                <a:gd name="T12" fmla="*/ 2147483647 w 29"/>
                <a:gd name="T13" fmla="*/ 0 h 21"/>
                <a:gd name="T14" fmla="*/ 2147483647 w 29"/>
                <a:gd name="T15" fmla="*/ 2147483647 h 2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 h="21">
                  <a:moveTo>
                    <a:pt x="3" y="21"/>
                  </a:moveTo>
                  <a:lnTo>
                    <a:pt x="0" y="19"/>
                  </a:lnTo>
                  <a:lnTo>
                    <a:pt x="8" y="11"/>
                  </a:lnTo>
                  <a:lnTo>
                    <a:pt x="8" y="6"/>
                  </a:lnTo>
                  <a:lnTo>
                    <a:pt x="11" y="4"/>
                  </a:lnTo>
                  <a:lnTo>
                    <a:pt x="20" y="2"/>
                  </a:lnTo>
                  <a:lnTo>
                    <a:pt x="26" y="0"/>
                  </a:lnTo>
                  <a:lnTo>
                    <a:pt x="29" y="2"/>
                  </a:lnTo>
                </a:path>
              </a:pathLst>
            </a:custGeom>
            <a:noFill/>
            <a:ln w="3175" cmpd="sng">
              <a:solidFill>
                <a:srgbClr xmlns:mc="http://schemas.openxmlformats.org/markup-compatibility/2006" xmlns:a14="http://schemas.microsoft.com/office/drawing/2010/main" val="000000" mc:Ignorable="a14" a14:legacySpreadsheetColorIndex="64"/>
              </a:solidFill>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36" name="Freeform 13"/>
            <p:cNvSpPr>
              <a:spLocks/>
            </p:cNvSpPr>
            <p:nvPr/>
          </p:nvSpPr>
          <p:spPr bwMode="auto">
            <a:xfrm>
              <a:off x="-3715022" y="4271962"/>
              <a:ext cx="161925" cy="161925"/>
            </a:xfrm>
            <a:custGeom>
              <a:avLst/>
              <a:gdLst>
                <a:gd name="T0" fmla="*/ 0 w 17"/>
                <a:gd name="T1" fmla="*/ 0 h 17"/>
                <a:gd name="T2" fmla="*/ 2147483647 w 17"/>
                <a:gd name="T3" fmla="*/ 2147483647 h 17"/>
                <a:gd name="T4" fmla="*/ 2147483647 w 17"/>
                <a:gd name="T5" fmla="*/ 2147483647 h 17"/>
                <a:gd name="T6" fmla="*/ 0 60000 65536"/>
                <a:gd name="T7" fmla="*/ 0 60000 65536"/>
                <a:gd name="T8" fmla="*/ 0 60000 65536"/>
              </a:gdLst>
              <a:ahLst/>
              <a:cxnLst>
                <a:cxn ang="T6">
                  <a:pos x="T0" y="T1"/>
                </a:cxn>
                <a:cxn ang="T7">
                  <a:pos x="T2" y="T3"/>
                </a:cxn>
                <a:cxn ang="T8">
                  <a:pos x="T4" y="T5"/>
                </a:cxn>
              </a:cxnLst>
              <a:rect l="0" t="0" r="r" b="b"/>
              <a:pathLst>
                <a:path w="17" h="17">
                  <a:moveTo>
                    <a:pt x="0" y="0"/>
                  </a:moveTo>
                  <a:lnTo>
                    <a:pt x="12" y="8"/>
                  </a:lnTo>
                  <a:lnTo>
                    <a:pt x="17" y="17"/>
                  </a:lnTo>
                </a:path>
              </a:pathLst>
            </a:custGeom>
            <a:noFill/>
            <a:ln w="38100" cap="flat" cmpd="tri">
              <a:solidFill>
                <a:srgbClr val="0070C0"/>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37" name="Freeform 14"/>
            <p:cNvSpPr>
              <a:spLocks/>
            </p:cNvSpPr>
            <p:nvPr/>
          </p:nvSpPr>
          <p:spPr bwMode="auto">
            <a:xfrm>
              <a:off x="-3191147" y="4767262"/>
              <a:ext cx="495300" cy="457200"/>
            </a:xfrm>
            <a:custGeom>
              <a:avLst/>
              <a:gdLst>
                <a:gd name="T0" fmla="*/ 0 w 5323"/>
                <a:gd name="T1" fmla="*/ 460269 h 4913"/>
                <a:gd name="T2" fmla="*/ 190067 w 5323"/>
                <a:gd name="T3" fmla="*/ 422140 h 4913"/>
                <a:gd name="T4" fmla="*/ 237468 w 5323"/>
                <a:gd name="T5" fmla="*/ 307283 h 4913"/>
                <a:gd name="T6" fmla="*/ 322939 w 5323"/>
                <a:gd name="T7" fmla="*/ 278710 h 4913"/>
                <a:gd name="T8" fmla="*/ 491846 w 5323"/>
                <a:gd name="T9" fmla="*/ 0 h 49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3" h="4913">
                  <a:moveTo>
                    <a:pt x="0" y="4913"/>
                  </a:moveTo>
                  <a:lnTo>
                    <a:pt x="2057" y="4506"/>
                  </a:lnTo>
                  <a:cubicBezTo>
                    <a:pt x="2227" y="4097"/>
                    <a:pt x="2400" y="3689"/>
                    <a:pt x="2570" y="3280"/>
                  </a:cubicBezTo>
                  <a:lnTo>
                    <a:pt x="3495" y="2975"/>
                  </a:lnTo>
                  <a:lnTo>
                    <a:pt x="5323" y="0"/>
                  </a:lnTo>
                </a:path>
              </a:pathLst>
            </a:custGeom>
            <a:noFill/>
            <a:ln w="19050" cap="flat" cmpd="sng">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38" name="Freeform 15"/>
            <p:cNvSpPr>
              <a:spLocks/>
            </p:cNvSpPr>
            <p:nvPr/>
          </p:nvSpPr>
          <p:spPr bwMode="auto">
            <a:xfrm>
              <a:off x="-3438797" y="4643437"/>
              <a:ext cx="171450" cy="257175"/>
            </a:xfrm>
            <a:custGeom>
              <a:avLst/>
              <a:gdLst>
                <a:gd name="T0" fmla="*/ 0 w 18"/>
                <a:gd name="T1" fmla="*/ 0 h 27"/>
                <a:gd name="T2" fmla="*/ 2147483647 w 18"/>
                <a:gd name="T3" fmla="*/ 2147483647 h 27"/>
                <a:gd name="T4" fmla="*/ 2147483647 w 18"/>
                <a:gd name="T5" fmla="*/ 2147483647 h 27"/>
                <a:gd name="T6" fmla="*/ 0 60000 65536"/>
                <a:gd name="T7" fmla="*/ 0 60000 65536"/>
                <a:gd name="T8" fmla="*/ 0 60000 65536"/>
              </a:gdLst>
              <a:ahLst/>
              <a:cxnLst>
                <a:cxn ang="T6">
                  <a:pos x="T0" y="T1"/>
                </a:cxn>
                <a:cxn ang="T7">
                  <a:pos x="T2" y="T3"/>
                </a:cxn>
                <a:cxn ang="T8">
                  <a:pos x="T4" y="T5"/>
                </a:cxn>
              </a:cxnLst>
              <a:rect l="0" t="0" r="r" b="b"/>
              <a:pathLst>
                <a:path w="18" h="27">
                  <a:moveTo>
                    <a:pt x="0" y="0"/>
                  </a:moveTo>
                  <a:lnTo>
                    <a:pt x="8" y="6"/>
                  </a:lnTo>
                  <a:lnTo>
                    <a:pt x="18" y="27"/>
                  </a:lnTo>
                </a:path>
              </a:pathLst>
            </a:custGeom>
            <a:noFill/>
            <a:ln w="38100" cap="flat" cmpd="tri">
              <a:solidFill>
                <a:srgbClr val="0070C0"/>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39" name="Line 16"/>
            <p:cNvSpPr>
              <a:spLocks noChangeShapeType="1"/>
            </p:cNvSpPr>
            <p:nvPr/>
          </p:nvSpPr>
          <p:spPr bwMode="auto">
            <a:xfrm flipV="1">
              <a:off x="-2324372" y="4062412"/>
              <a:ext cx="219075" cy="152400"/>
            </a:xfrm>
            <a:custGeom>
              <a:avLst/>
              <a:gdLst>
                <a:gd name="T0" fmla="*/ 0 w 215081"/>
                <a:gd name="T1" fmla="*/ 0 h 148405"/>
                <a:gd name="T2" fmla="*/ 215081 w 215081"/>
                <a:gd name="T3" fmla="*/ 148405 h 148405"/>
                <a:gd name="T4" fmla="*/ 0 60000 65536"/>
                <a:gd name="T5" fmla="*/ 0 60000 65536"/>
              </a:gdLst>
              <a:ahLst/>
              <a:cxnLst>
                <a:cxn ang="T4">
                  <a:pos x="T0" y="T1"/>
                </a:cxn>
                <a:cxn ang="T5">
                  <a:pos x="T2" y="T3"/>
                </a:cxn>
              </a:cxnLst>
              <a:rect l="0" t="0" r="r" b="b"/>
              <a:pathLst>
                <a:path w="215081" h="148405">
                  <a:moveTo>
                    <a:pt x="0" y="0"/>
                  </a:moveTo>
                  <a:cubicBezTo>
                    <a:pt x="69645" y="41275"/>
                    <a:pt x="145436" y="107130"/>
                    <a:pt x="215081" y="148405"/>
                  </a:cubicBezTo>
                </a:path>
              </a:pathLst>
            </a:custGeom>
            <a:noFill/>
            <a:ln w="38100" cmpd="tri">
              <a:solidFill>
                <a:srgbClr val="0070C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40" name="Freeform 17"/>
            <p:cNvSpPr>
              <a:spLocks/>
            </p:cNvSpPr>
            <p:nvPr/>
          </p:nvSpPr>
          <p:spPr bwMode="auto">
            <a:xfrm>
              <a:off x="-2152922" y="3614737"/>
              <a:ext cx="638175" cy="942975"/>
            </a:xfrm>
            <a:custGeom>
              <a:avLst/>
              <a:gdLst>
                <a:gd name="T0" fmla="*/ 0 w 67"/>
                <a:gd name="T1" fmla="*/ 2147483647 h 99"/>
                <a:gd name="T2" fmla="*/ 2147483647 w 67"/>
                <a:gd name="T3" fmla="*/ 2147483647 h 99"/>
                <a:gd name="T4" fmla="*/ 2147483647 w 67"/>
                <a:gd name="T5" fmla="*/ 2147483647 h 99"/>
                <a:gd name="T6" fmla="*/ 2147483647 w 67"/>
                <a:gd name="T7" fmla="*/ 2147483647 h 99"/>
                <a:gd name="T8" fmla="*/ 2147483647 w 67"/>
                <a:gd name="T9" fmla="*/ 2147483647 h 99"/>
                <a:gd name="T10" fmla="*/ 2147483647 w 67"/>
                <a:gd name="T11" fmla="*/ 2147483647 h 99"/>
                <a:gd name="T12" fmla="*/ 2147483647 w 67"/>
                <a:gd name="T13" fmla="*/ 2147483647 h 99"/>
                <a:gd name="T14" fmla="*/ 2147483647 w 67"/>
                <a:gd name="T15" fmla="*/ 0 h 9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7" h="99">
                  <a:moveTo>
                    <a:pt x="0" y="99"/>
                  </a:moveTo>
                  <a:lnTo>
                    <a:pt x="5" y="85"/>
                  </a:lnTo>
                  <a:lnTo>
                    <a:pt x="17" y="82"/>
                  </a:lnTo>
                  <a:lnTo>
                    <a:pt x="27" y="66"/>
                  </a:lnTo>
                  <a:lnTo>
                    <a:pt x="26" y="54"/>
                  </a:lnTo>
                  <a:lnTo>
                    <a:pt x="41" y="39"/>
                  </a:lnTo>
                  <a:lnTo>
                    <a:pt x="58" y="8"/>
                  </a:lnTo>
                  <a:lnTo>
                    <a:pt x="67" y="0"/>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41" name="Freeform 18"/>
            <p:cNvSpPr>
              <a:spLocks/>
            </p:cNvSpPr>
            <p:nvPr/>
          </p:nvSpPr>
          <p:spPr bwMode="auto">
            <a:xfrm>
              <a:off x="-3067322" y="5567362"/>
              <a:ext cx="57150" cy="95250"/>
            </a:xfrm>
            <a:custGeom>
              <a:avLst/>
              <a:gdLst>
                <a:gd name="T0" fmla="*/ 0 w 6"/>
                <a:gd name="T1" fmla="*/ 0 h 4"/>
                <a:gd name="T2" fmla="*/ 2147483647 w 6"/>
                <a:gd name="T3" fmla="*/ 0 h 4"/>
                <a:gd name="T4" fmla="*/ 2147483647 w 6"/>
                <a:gd name="T5" fmla="*/ 2147483647 h 4"/>
                <a:gd name="T6" fmla="*/ 0 w 6"/>
                <a:gd name="T7" fmla="*/ 2147483647 h 4"/>
                <a:gd name="T8" fmla="*/ 0 w 6"/>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4">
                  <a:moveTo>
                    <a:pt x="0" y="0"/>
                  </a:moveTo>
                  <a:lnTo>
                    <a:pt x="6" y="0"/>
                  </a:lnTo>
                  <a:lnTo>
                    <a:pt x="6" y="4"/>
                  </a:lnTo>
                  <a:lnTo>
                    <a:pt x="0" y="4"/>
                  </a:lnTo>
                  <a:lnTo>
                    <a:pt x="0" y="0"/>
                  </a:lnTo>
                  <a:close/>
                </a:path>
              </a:pathLst>
            </a:custGeom>
            <a:solidFill>
              <a:srgbClr xmlns:mc="http://schemas.openxmlformats.org/markup-compatibility/2006" xmlns:a14="http://schemas.microsoft.com/office/drawing/2010/main" val="FFFFFF" mc:Ignorable="a14" a14:legacySpreadsheetColorIndex="9"/>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42" name="Freeform 19"/>
            <p:cNvSpPr>
              <a:spLocks/>
            </p:cNvSpPr>
            <p:nvPr/>
          </p:nvSpPr>
          <p:spPr bwMode="auto">
            <a:xfrm>
              <a:off x="-2876822" y="5576887"/>
              <a:ext cx="66675" cy="114300"/>
            </a:xfrm>
            <a:custGeom>
              <a:avLst/>
              <a:gdLst>
                <a:gd name="T0" fmla="*/ 0 w 7"/>
                <a:gd name="T1" fmla="*/ 2147483647 h 6"/>
                <a:gd name="T2" fmla="*/ 2147483647 w 7"/>
                <a:gd name="T3" fmla="*/ 0 h 6"/>
                <a:gd name="T4" fmla="*/ 2147483647 w 7"/>
                <a:gd name="T5" fmla="*/ 2147483647 h 6"/>
                <a:gd name="T6" fmla="*/ 2147483647 w 7"/>
                <a:gd name="T7" fmla="*/ 2147483647 h 6"/>
                <a:gd name="T8" fmla="*/ 0 w 7"/>
                <a:gd name="T9" fmla="*/ 2147483647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6">
                  <a:moveTo>
                    <a:pt x="0" y="3"/>
                  </a:moveTo>
                  <a:lnTo>
                    <a:pt x="4" y="0"/>
                  </a:lnTo>
                  <a:lnTo>
                    <a:pt x="7" y="2"/>
                  </a:lnTo>
                  <a:lnTo>
                    <a:pt x="1" y="6"/>
                  </a:lnTo>
                  <a:lnTo>
                    <a:pt x="0" y="3"/>
                  </a:lnTo>
                  <a:close/>
                </a:path>
              </a:pathLst>
            </a:custGeom>
            <a:solidFill>
              <a:srgbClr xmlns:mc="http://schemas.openxmlformats.org/markup-compatibility/2006" xmlns:a14="http://schemas.microsoft.com/office/drawing/2010/main" val="FFFFFF" mc:Ignorable="a14" a14:legacySpreadsheetColorIndex="9"/>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43" name="Freeform 20"/>
            <p:cNvSpPr>
              <a:spLocks/>
            </p:cNvSpPr>
            <p:nvPr/>
          </p:nvSpPr>
          <p:spPr bwMode="auto">
            <a:xfrm>
              <a:off x="-3143522" y="5776912"/>
              <a:ext cx="66675" cy="47625"/>
            </a:xfrm>
            <a:custGeom>
              <a:avLst/>
              <a:gdLst>
                <a:gd name="T0" fmla="*/ 2147483647 w 7"/>
                <a:gd name="T1" fmla="*/ 0 h 5"/>
                <a:gd name="T2" fmla="*/ 2147483647 w 7"/>
                <a:gd name="T3" fmla="*/ 2147483647 h 5"/>
                <a:gd name="T4" fmla="*/ 2147483647 w 7"/>
                <a:gd name="T5" fmla="*/ 2147483647 h 5"/>
                <a:gd name="T6" fmla="*/ 0 w 7"/>
                <a:gd name="T7" fmla="*/ 2147483647 h 5"/>
                <a:gd name="T8" fmla="*/ 2147483647 w 7"/>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5">
                  <a:moveTo>
                    <a:pt x="1" y="0"/>
                  </a:moveTo>
                  <a:lnTo>
                    <a:pt x="7" y="1"/>
                  </a:lnTo>
                  <a:lnTo>
                    <a:pt x="6" y="5"/>
                  </a:lnTo>
                  <a:lnTo>
                    <a:pt x="0" y="4"/>
                  </a:lnTo>
                  <a:lnTo>
                    <a:pt x="1" y="0"/>
                  </a:lnTo>
                  <a:close/>
                </a:path>
              </a:pathLst>
            </a:custGeom>
            <a:solidFill>
              <a:srgbClr xmlns:mc="http://schemas.openxmlformats.org/markup-compatibility/2006" xmlns:a14="http://schemas.microsoft.com/office/drawing/2010/main" val="FFFFFF" mc:Ignorable="a14" a14:legacySpreadsheetColorIndex="9"/>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44" name="Freeform 21"/>
            <p:cNvSpPr>
              <a:spLocks/>
            </p:cNvSpPr>
            <p:nvPr/>
          </p:nvSpPr>
          <p:spPr bwMode="auto">
            <a:xfrm>
              <a:off x="-3086372" y="5834062"/>
              <a:ext cx="47625" cy="66675"/>
            </a:xfrm>
            <a:custGeom>
              <a:avLst/>
              <a:gdLst>
                <a:gd name="T0" fmla="*/ 2147483647 w 5"/>
                <a:gd name="T1" fmla="*/ 0 h 7"/>
                <a:gd name="T2" fmla="*/ 2147483647 w 5"/>
                <a:gd name="T3" fmla="*/ 0 h 7"/>
                <a:gd name="T4" fmla="*/ 2147483647 w 5"/>
                <a:gd name="T5" fmla="*/ 2147483647 h 7"/>
                <a:gd name="T6" fmla="*/ 0 w 5"/>
                <a:gd name="T7" fmla="*/ 2147483647 h 7"/>
                <a:gd name="T8" fmla="*/ 2147483647 w 5"/>
                <a:gd name="T9" fmla="*/ 0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7">
                  <a:moveTo>
                    <a:pt x="1" y="0"/>
                  </a:moveTo>
                  <a:lnTo>
                    <a:pt x="5" y="0"/>
                  </a:lnTo>
                  <a:lnTo>
                    <a:pt x="3" y="7"/>
                  </a:lnTo>
                  <a:lnTo>
                    <a:pt x="0" y="5"/>
                  </a:lnTo>
                  <a:lnTo>
                    <a:pt x="1" y="0"/>
                  </a:lnTo>
                  <a:close/>
                </a:path>
              </a:pathLst>
            </a:custGeom>
            <a:solidFill>
              <a:srgbClr xmlns:mc="http://schemas.openxmlformats.org/markup-compatibility/2006" xmlns:a14="http://schemas.microsoft.com/office/drawing/2010/main" val="FFFFFF" mc:Ignorable="a14" a14:legacySpreadsheetColorIndex="9"/>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45" name="Freeform 22"/>
            <p:cNvSpPr>
              <a:spLocks/>
            </p:cNvSpPr>
            <p:nvPr/>
          </p:nvSpPr>
          <p:spPr bwMode="auto">
            <a:xfrm>
              <a:off x="-3238772" y="5815012"/>
              <a:ext cx="57150" cy="66675"/>
            </a:xfrm>
            <a:custGeom>
              <a:avLst/>
              <a:gdLst>
                <a:gd name="T0" fmla="*/ 0 w 6"/>
                <a:gd name="T1" fmla="*/ 2147483647 h 7"/>
                <a:gd name="T2" fmla="*/ 2147483647 w 6"/>
                <a:gd name="T3" fmla="*/ 0 h 7"/>
                <a:gd name="T4" fmla="*/ 2147483647 w 6"/>
                <a:gd name="T5" fmla="*/ 2147483647 h 7"/>
                <a:gd name="T6" fmla="*/ 2147483647 w 6"/>
                <a:gd name="T7" fmla="*/ 2147483647 h 7"/>
                <a:gd name="T8" fmla="*/ 0 w 6"/>
                <a:gd name="T9" fmla="*/ 2147483647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7">
                  <a:moveTo>
                    <a:pt x="0" y="3"/>
                  </a:moveTo>
                  <a:lnTo>
                    <a:pt x="3" y="0"/>
                  </a:lnTo>
                  <a:lnTo>
                    <a:pt x="6" y="5"/>
                  </a:lnTo>
                  <a:lnTo>
                    <a:pt x="3" y="7"/>
                  </a:lnTo>
                  <a:lnTo>
                    <a:pt x="0" y="3"/>
                  </a:lnTo>
                  <a:close/>
                </a:path>
              </a:pathLst>
            </a:custGeom>
            <a:solidFill>
              <a:srgbClr xmlns:mc="http://schemas.openxmlformats.org/markup-compatibility/2006" xmlns:a14="http://schemas.microsoft.com/office/drawing/2010/main" val="FFFFFF" mc:Ignorable="a14" a14:legacySpreadsheetColorIndex="9"/>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46" name="Freeform 23"/>
            <p:cNvSpPr>
              <a:spLocks/>
            </p:cNvSpPr>
            <p:nvPr/>
          </p:nvSpPr>
          <p:spPr bwMode="auto">
            <a:xfrm>
              <a:off x="-3010172" y="5272087"/>
              <a:ext cx="381000" cy="352425"/>
            </a:xfrm>
            <a:custGeom>
              <a:avLst/>
              <a:gdLst>
                <a:gd name="T0" fmla="*/ 0 w 3389"/>
                <a:gd name="T1" fmla="*/ 344330 h 2651"/>
                <a:gd name="T2" fmla="*/ 142399 w 3389"/>
                <a:gd name="T3" fmla="*/ 305104 h 2651"/>
                <a:gd name="T4" fmla="*/ 275275 w 3389"/>
                <a:gd name="T5" fmla="*/ 177036 h 2651"/>
                <a:gd name="T6" fmla="*/ 379693 w 3389"/>
                <a:gd name="T7" fmla="*/ 0 h 26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89" h="2651">
                  <a:moveTo>
                    <a:pt x="0" y="2651"/>
                  </a:moveTo>
                  <a:lnTo>
                    <a:pt x="1271" y="2349"/>
                  </a:lnTo>
                  <a:lnTo>
                    <a:pt x="2457" y="1363"/>
                  </a:lnTo>
                  <a:lnTo>
                    <a:pt x="3389" y="0"/>
                  </a:lnTo>
                </a:path>
              </a:pathLst>
            </a:custGeom>
            <a:noFill/>
            <a:ln w="19050" cap="flat" cmpd="sng">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47" name="Freeform 24"/>
            <p:cNvSpPr>
              <a:spLocks/>
            </p:cNvSpPr>
            <p:nvPr/>
          </p:nvSpPr>
          <p:spPr bwMode="auto">
            <a:xfrm>
              <a:off x="-2019572" y="4129087"/>
              <a:ext cx="752475" cy="1209675"/>
            </a:xfrm>
            <a:custGeom>
              <a:avLst/>
              <a:gdLst>
                <a:gd name="T0" fmla="*/ 0 w 8683"/>
                <a:gd name="T1" fmla="*/ 1215590 h 9111"/>
                <a:gd name="T2" fmla="*/ 28597 w 8683"/>
                <a:gd name="T3" fmla="*/ 1106719 h 9111"/>
                <a:gd name="T4" fmla="*/ 95036 w 8683"/>
                <a:gd name="T5" fmla="*/ 909124 h 9111"/>
                <a:gd name="T6" fmla="*/ 95036 w 8683"/>
                <a:gd name="T7" fmla="*/ 820400 h 9111"/>
                <a:gd name="T8" fmla="*/ 322948 w 8683"/>
                <a:gd name="T9" fmla="*/ 681910 h 9111"/>
                <a:gd name="T10" fmla="*/ 370380 w 8683"/>
                <a:gd name="T11" fmla="*/ 563299 h 9111"/>
                <a:gd name="T12" fmla="*/ 399150 w 8683"/>
                <a:gd name="T13" fmla="*/ 405197 h 9111"/>
                <a:gd name="T14" fmla="*/ 569696 w 8683"/>
                <a:gd name="T15" fmla="*/ 167976 h 9111"/>
                <a:gd name="T16" fmla="*/ 750177 w 8683"/>
                <a:gd name="T17" fmla="*/ 0 h 91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683" h="9111">
                  <a:moveTo>
                    <a:pt x="0" y="9111"/>
                  </a:moveTo>
                  <a:lnTo>
                    <a:pt x="331" y="8295"/>
                  </a:lnTo>
                  <a:lnTo>
                    <a:pt x="1100" y="6814"/>
                  </a:lnTo>
                  <a:lnTo>
                    <a:pt x="1100" y="6149"/>
                  </a:lnTo>
                  <a:lnTo>
                    <a:pt x="3738" y="5111"/>
                  </a:lnTo>
                  <a:lnTo>
                    <a:pt x="4287" y="4222"/>
                  </a:lnTo>
                  <a:cubicBezTo>
                    <a:pt x="4399" y="3826"/>
                    <a:pt x="4507" y="3432"/>
                    <a:pt x="4620" y="3037"/>
                  </a:cubicBezTo>
                  <a:lnTo>
                    <a:pt x="6594" y="1259"/>
                  </a:lnTo>
                  <a:lnTo>
                    <a:pt x="8683" y="0"/>
                  </a:lnTo>
                </a:path>
              </a:pathLst>
            </a:custGeom>
            <a:noFill/>
            <a:ln w="19050" cap="flat" cmpd="sng">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48" name="Freeform 25"/>
            <p:cNvSpPr>
              <a:spLocks/>
            </p:cNvSpPr>
            <p:nvPr/>
          </p:nvSpPr>
          <p:spPr bwMode="auto">
            <a:xfrm>
              <a:off x="-1743347" y="4872037"/>
              <a:ext cx="38100" cy="57150"/>
            </a:xfrm>
            <a:custGeom>
              <a:avLst/>
              <a:gdLst>
                <a:gd name="T0" fmla="*/ 0 w 4"/>
                <a:gd name="T1" fmla="*/ 0 h 6"/>
                <a:gd name="T2" fmla="*/ 2147483647 w 4"/>
                <a:gd name="T3" fmla="*/ 0 h 6"/>
                <a:gd name="T4" fmla="*/ 2147483647 w 4"/>
                <a:gd name="T5" fmla="*/ 2147483647 h 6"/>
                <a:gd name="T6" fmla="*/ 0 w 4"/>
                <a:gd name="T7" fmla="*/ 2147483647 h 6"/>
                <a:gd name="T8" fmla="*/ 0 w 4"/>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6">
                  <a:moveTo>
                    <a:pt x="0" y="0"/>
                  </a:moveTo>
                  <a:lnTo>
                    <a:pt x="4" y="0"/>
                  </a:lnTo>
                  <a:lnTo>
                    <a:pt x="3" y="6"/>
                  </a:lnTo>
                  <a:lnTo>
                    <a:pt x="0" y="6"/>
                  </a:lnTo>
                  <a:lnTo>
                    <a:pt x="0" y="0"/>
                  </a:lnTo>
                  <a:close/>
                </a:path>
              </a:pathLst>
            </a:custGeom>
            <a:solidFill>
              <a:srgbClr xmlns:mc="http://schemas.openxmlformats.org/markup-compatibility/2006" xmlns:a14="http://schemas.microsoft.com/office/drawing/2010/main" val="FFFFFF" mc:Ignorable="a14" a14:legacySpreadsheetColorIndex="9"/>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49" name="Freeform 26"/>
            <p:cNvSpPr>
              <a:spLocks/>
            </p:cNvSpPr>
            <p:nvPr/>
          </p:nvSpPr>
          <p:spPr bwMode="auto">
            <a:xfrm>
              <a:off x="-1886222" y="4567237"/>
              <a:ext cx="161925" cy="304800"/>
            </a:xfrm>
            <a:custGeom>
              <a:avLst/>
              <a:gdLst>
                <a:gd name="T0" fmla="*/ 0 w 11297"/>
                <a:gd name="T1" fmla="*/ 0 h 11109"/>
                <a:gd name="T2" fmla="*/ 103720 w 11297"/>
                <a:gd name="T3" fmla="*/ 135808 h 11109"/>
                <a:gd name="T4" fmla="*/ 141648 w 11297"/>
                <a:gd name="T5" fmla="*/ 231361 h 11109"/>
                <a:gd name="T6" fmla="*/ 160598 w 11297"/>
                <a:gd name="T7" fmla="*/ 307770 h 1110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297" h="11109">
                  <a:moveTo>
                    <a:pt x="0" y="0"/>
                  </a:moveTo>
                  <a:lnTo>
                    <a:pt x="7296" y="4902"/>
                  </a:lnTo>
                  <a:lnTo>
                    <a:pt x="9964" y="8351"/>
                  </a:lnTo>
                  <a:lnTo>
                    <a:pt x="11297" y="11109"/>
                  </a:lnTo>
                </a:path>
              </a:pathLst>
            </a:custGeom>
            <a:noFill/>
            <a:ln w="19050" cap="flat" cmpd="sng">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50" name="Freeform 27"/>
            <p:cNvSpPr>
              <a:spLocks/>
            </p:cNvSpPr>
            <p:nvPr/>
          </p:nvSpPr>
          <p:spPr bwMode="auto">
            <a:xfrm>
              <a:off x="-2486297" y="5643562"/>
              <a:ext cx="28575" cy="266700"/>
            </a:xfrm>
            <a:custGeom>
              <a:avLst/>
              <a:gdLst>
                <a:gd name="T0" fmla="*/ 9525 w 6000"/>
                <a:gd name="T1" fmla="*/ 0 h 7368"/>
                <a:gd name="T2" fmla="*/ 28575 w 6000"/>
                <a:gd name="T3" fmla="*/ 66534 h 7368"/>
                <a:gd name="T4" fmla="*/ 28575 w 6000"/>
                <a:gd name="T5" fmla="*/ 190103 h 7368"/>
                <a:gd name="T6" fmla="*/ 0 w 6000"/>
                <a:gd name="T7" fmla="*/ 266137 h 73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000" h="7368">
                  <a:moveTo>
                    <a:pt x="2000" y="0"/>
                  </a:moveTo>
                  <a:lnTo>
                    <a:pt x="6000" y="1842"/>
                  </a:lnTo>
                  <a:lnTo>
                    <a:pt x="6000" y="5263"/>
                  </a:lnTo>
                  <a:lnTo>
                    <a:pt x="0" y="7368"/>
                  </a:lnTo>
                </a:path>
              </a:pathLst>
            </a:custGeom>
            <a:noFill/>
            <a:ln w="19050" cap="flat" cmpd="sng">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51" name="Freeform 28"/>
            <p:cNvSpPr>
              <a:spLocks/>
            </p:cNvSpPr>
            <p:nvPr/>
          </p:nvSpPr>
          <p:spPr bwMode="auto">
            <a:xfrm>
              <a:off x="-2057672" y="5500687"/>
              <a:ext cx="447675" cy="333375"/>
            </a:xfrm>
            <a:custGeom>
              <a:avLst/>
              <a:gdLst>
                <a:gd name="T0" fmla="*/ 0 w 3052"/>
                <a:gd name="T1" fmla="*/ 324094 h 10000"/>
                <a:gd name="T2" fmla="*/ 75565 w 3052"/>
                <a:gd name="T3" fmla="*/ 279401 h 10000"/>
                <a:gd name="T4" fmla="*/ 132093 w 3052"/>
                <a:gd name="T5" fmla="*/ 78236 h 10000"/>
                <a:gd name="T6" fmla="*/ 254741 w 3052"/>
                <a:gd name="T7" fmla="*/ 33511 h 10000"/>
                <a:gd name="T8" fmla="*/ 443508 w 3052"/>
                <a:gd name="T9" fmla="*/ 0 h 1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52" h="10000">
                  <a:moveTo>
                    <a:pt x="0" y="10000"/>
                  </a:moveTo>
                  <a:lnTo>
                    <a:pt x="520" y="8621"/>
                  </a:lnTo>
                  <a:cubicBezTo>
                    <a:pt x="650" y="6552"/>
                    <a:pt x="779" y="4483"/>
                    <a:pt x="909" y="2414"/>
                  </a:cubicBezTo>
                  <a:lnTo>
                    <a:pt x="1753" y="1034"/>
                  </a:lnTo>
                  <a:lnTo>
                    <a:pt x="3052" y="0"/>
                  </a:lnTo>
                </a:path>
              </a:pathLst>
            </a:custGeom>
            <a:noFill/>
            <a:ln w="19050" cap="flat" cmpd="sng">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52" name="Freeform 29"/>
            <p:cNvSpPr>
              <a:spLocks/>
            </p:cNvSpPr>
            <p:nvPr/>
          </p:nvSpPr>
          <p:spPr bwMode="auto">
            <a:xfrm>
              <a:off x="-2152922" y="6157912"/>
              <a:ext cx="438150" cy="847725"/>
            </a:xfrm>
            <a:custGeom>
              <a:avLst/>
              <a:gdLst>
                <a:gd name="T0" fmla="*/ 0 w 5055"/>
                <a:gd name="T1" fmla="*/ 0 h 7177"/>
                <a:gd name="T2" fmla="*/ 28281 w 5055"/>
                <a:gd name="T3" fmla="*/ 66421 h 7177"/>
                <a:gd name="T4" fmla="*/ 84758 w 5055"/>
                <a:gd name="T5" fmla="*/ 389341 h 7177"/>
                <a:gd name="T6" fmla="*/ 113039 w 5055"/>
                <a:gd name="T7" fmla="*/ 503341 h 7177"/>
                <a:gd name="T8" fmla="*/ 169516 w 5055"/>
                <a:gd name="T9" fmla="*/ 617341 h 7177"/>
                <a:gd name="T10" fmla="*/ 225992 w 5055"/>
                <a:gd name="T11" fmla="*/ 702723 h 7177"/>
                <a:gd name="T12" fmla="*/ 433216 w 5055"/>
                <a:gd name="T13" fmla="*/ 845222 h 717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055" h="7177">
                  <a:moveTo>
                    <a:pt x="0" y="0"/>
                  </a:moveTo>
                  <a:lnTo>
                    <a:pt x="330" y="564"/>
                  </a:lnTo>
                  <a:lnTo>
                    <a:pt x="989" y="3306"/>
                  </a:lnTo>
                  <a:lnTo>
                    <a:pt x="1319" y="4274"/>
                  </a:lnTo>
                  <a:lnTo>
                    <a:pt x="1978" y="5242"/>
                  </a:lnTo>
                  <a:lnTo>
                    <a:pt x="2637" y="5967"/>
                  </a:lnTo>
                  <a:lnTo>
                    <a:pt x="5055" y="7177"/>
                  </a:lnTo>
                </a:path>
              </a:pathLst>
            </a:custGeom>
            <a:noFill/>
            <a:ln w="19050" cap="flat" cmpd="sng">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53" name="Freeform 30"/>
            <p:cNvSpPr>
              <a:spLocks/>
            </p:cNvSpPr>
            <p:nvPr/>
          </p:nvSpPr>
          <p:spPr bwMode="auto">
            <a:xfrm>
              <a:off x="-3191147" y="5881687"/>
              <a:ext cx="1524000" cy="933450"/>
            </a:xfrm>
            <a:custGeom>
              <a:avLst/>
              <a:gdLst>
                <a:gd name="T0" fmla="*/ 0 w 160"/>
                <a:gd name="T1" fmla="*/ 0 h 98"/>
                <a:gd name="T2" fmla="*/ 2147483647 w 160"/>
                <a:gd name="T3" fmla="*/ 2147483647 h 98"/>
                <a:gd name="T4" fmla="*/ 2147483647 w 160"/>
                <a:gd name="T5" fmla="*/ 2147483647 h 98"/>
                <a:gd name="T6" fmla="*/ 2147483647 w 160"/>
                <a:gd name="T7" fmla="*/ 2147483647 h 98"/>
                <a:gd name="T8" fmla="*/ 2147483647 w 160"/>
                <a:gd name="T9" fmla="*/ 2147483647 h 98"/>
                <a:gd name="T10" fmla="*/ 2147483647 w 160"/>
                <a:gd name="T11" fmla="*/ 2147483647 h 98"/>
                <a:gd name="T12" fmla="*/ 2147483647 w 160"/>
                <a:gd name="T13" fmla="*/ 2147483647 h 98"/>
                <a:gd name="T14" fmla="*/ 2147483647 w 160"/>
                <a:gd name="T15" fmla="*/ 2147483647 h 98"/>
                <a:gd name="T16" fmla="*/ 2147483647 w 160"/>
                <a:gd name="T17" fmla="*/ 2147483647 h 98"/>
                <a:gd name="T18" fmla="*/ 2147483647 w 160"/>
                <a:gd name="T19" fmla="*/ 2147483647 h 98"/>
                <a:gd name="T20" fmla="*/ 2147483647 w 160"/>
                <a:gd name="T21" fmla="*/ 2147483647 h 98"/>
                <a:gd name="T22" fmla="*/ 2147483647 w 160"/>
                <a:gd name="T23" fmla="*/ 2147483647 h 98"/>
                <a:gd name="T24" fmla="*/ 2147483647 w 160"/>
                <a:gd name="T25" fmla="*/ 2147483647 h 9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0" h="98">
                  <a:moveTo>
                    <a:pt x="0" y="0"/>
                  </a:moveTo>
                  <a:lnTo>
                    <a:pt x="7" y="7"/>
                  </a:lnTo>
                  <a:lnTo>
                    <a:pt x="17" y="15"/>
                  </a:lnTo>
                  <a:lnTo>
                    <a:pt x="49" y="26"/>
                  </a:lnTo>
                  <a:lnTo>
                    <a:pt x="68" y="29"/>
                  </a:lnTo>
                  <a:lnTo>
                    <a:pt x="79" y="30"/>
                  </a:lnTo>
                  <a:lnTo>
                    <a:pt x="87" y="34"/>
                  </a:lnTo>
                  <a:lnTo>
                    <a:pt x="92" y="43"/>
                  </a:lnTo>
                  <a:lnTo>
                    <a:pt x="106" y="78"/>
                  </a:lnTo>
                  <a:lnTo>
                    <a:pt x="112" y="88"/>
                  </a:lnTo>
                  <a:lnTo>
                    <a:pt x="119" y="94"/>
                  </a:lnTo>
                  <a:lnTo>
                    <a:pt x="127" y="96"/>
                  </a:lnTo>
                  <a:lnTo>
                    <a:pt x="160" y="98"/>
                  </a:lnTo>
                </a:path>
              </a:pathLst>
            </a:custGeom>
            <a:noFill/>
            <a:ln w="19050" cap="flat" cmpd="sng">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54" name="Freeform 31"/>
            <p:cNvSpPr>
              <a:spLocks/>
            </p:cNvSpPr>
            <p:nvPr/>
          </p:nvSpPr>
          <p:spPr bwMode="auto">
            <a:xfrm>
              <a:off x="-3229247" y="6567487"/>
              <a:ext cx="1390650" cy="295275"/>
            </a:xfrm>
            <a:custGeom>
              <a:avLst/>
              <a:gdLst>
                <a:gd name="T0" fmla="*/ 0 w 146"/>
                <a:gd name="T1" fmla="*/ 2147483647 h 31"/>
                <a:gd name="T2" fmla="*/ 2147483647 w 146"/>
                <a:gd name="T3" fmla="*/ 2147483647 h 31"/>
                <a:gd name="T4" fmla="*/ 2147483647 w 146"/>
                <a:gd name="T5" fmla="*/ 2147483647 h 31"/>
                <a:gd name="T6" fmla="*/ 2147483647 w 146"/>
                <a:gd name="T7" fmla="*/ 2147483647 h 31"/>
                <a:gd name="T8" fmla="*/ 2147483647 w 146"/>
                <a:gd name="T9" fmla="*/ 2147483647 h 31"/>
                <a:gd name="T10" fmla="*/ 2147483647 w 146"/>
                <a:gd name="T11" fmla="*/ 0 h 31"/>
                <a:gd name="T12" fmla="*/ 2147483647 w 146"/>
                <a:gd name="T13" fmla="*/ 2147483647 h 31"/>
                <a:gd name="T14" fmla="*/ 2147483647 w 146"/>
                <a:gd name="T15" fmla="*/ 2147483647 h 31"/>
                <a:gd name="T16" fmla="*/ 2147483647 w 146"/>
                <a:gd name="T17" fmla="*/ 2147483647 h 31"/>
                <a:gd name="T18" fmla="*/ 2147483647 w 146"/>
                <a:gd name="T19" fmla="*/ 2147483647 h 31"/>
                <a:gd name="T20" fmla="*/ 2147483647 w 146"/>
                <a:gd name="T21" fmla="*/ 2147483647 h 31"/>
                <a:gd name="T22" fmla="*/ 2147483647 w 146"/>
                <a:gd name="T23" fmla="*/ 2147483647 h 31"/>
                <a:gd name="T24" fmla="*/ 2147483647 w 146"/>
                <a:gd name="T25" fmla="*/ 2147483647 h 31"/>
                <a:gd name="T26" fmla="*/ 2147483647 w 146"/>
                <a:gd name="T27" fmla="*/ 2147483647 h 31"/>
                <a:gd name="T28" fmla="*/ 2147483647 w 146"/>
                <a:gd name="T29" fmla="*/ 2147483647 h 31"/>
                <a:gd name="T30" fmla="*/ 2147483647 w 146"/>
                <a:gd name="T31" fmla="*/ 2147483647 h 31"/>
                <a:gd name="T32" fmla="*/ 2147483647 w 146"/>
                <a:gd name="T33" fmla="*/ 2147483647 h 31"/>
                <a:gd name="T34" fmla="*/ 2147483647 w 146"/>
                <a:gd name="T35" fmla="*/ 2147483647 h 3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6" h="31">
                  <a:moveTo>
                    <a:pt x="0" y="3"/>
                  </a:moveTo>
                  <a:lnTo>
                    <a:pt x="5" y="4"/>
                  </a:lnTo>
                  <a:lnTo>
                    <a:pt x="10" y="11"/>
                  </a:lnTo>
                  <a:lnTo>
                    <a:pt x="16" y="12"/>
                  </a:lnTo>
                  <a:lnTo>
                    <a:pt x="26" y="5"/>
                  </a:lnTo>
                  <a:lnTo>
                    <a:pt x="39" y="0"/>
                  </a:lnTo>
                  <a:lnTo>
                    <a:pt x="55" y="1"/>
                  </a:lnTo>
                  <a:lnTo>
                    <a:pt x="68" y="3"/>
                  </a:lnTo>
                  <a:lnTo>
                    <a:pt x="83" y="10"/>
                  </a:lnTo>
                  <a:lnTo>
                    <a:pt x="89" y="15"/>
                  </a:lnTo>
                  <a:lnTo>
                    <a:pt x="103" y="18"/>
                  </a:lnTo>
                  <a:lnTo>
                    <a:pt x="115" y="21"/>
                  </a:lnTo>
                  <a:lnTo>
                    <a:pt x="121" y="30"/>
                  </a:lnTo>
                  <a:lnTo>
                    <a:pt x="131" y="31"/>
                  </a:lnTo>
                  <a:lnTo>
                    <a:pt x="135" y="26"/>
                  </a:lnTo>
                  <a:lnTo>
                    <a:pt x="140" y="26"/>
                  </a:lnTo>
                  <a:lnTo>
                    <a:pt x="139" y="30"/>
                  </a:lnTo>
                  <a:lnTo>
                    <a:pt x="146" y="29"/>
                  </a:lnTo>
                </a:path>
              </a:pathLst>
            </a:custGeom>
            <a:noFill/>
            <a:ln w="3175" cap="flat" cmpd="sng">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55" name="Freeform 32"/>
            <p:cNvSpPr>
              <a:spLocks/>
            </p:cNvSpPr>
            <p:nvPr/>
          </p:nvSpPr>
          <p:spPr bwMode="auto">
            <a:xfrm>
              <a:off x="-6153422" y="8443912"/>
              <a:ext cx="1343025" cy="1200150"/>
            </a:xfrm>
            <a:custGeom>
              <a:avLst/>
              <a:gdLst>
                <a:gd name="T0" fmla="*/ 1329207 w 10432"/>
                <a:gd name="T1" fmla="*/ 0 h 10261"/>
                <a:gd name="T2" fmla="*/ 1141650 w 10432"/>
                <a:gd name="T3" fmla="*/ 154563 h 10261"/>
                <a:gd name="T4" fmla="*/ 990280 w 10432"/>
                <a:gd name="T5" fmla="*/ 277115 h 10261"/>
                <a:gd name="T6" fmla="*/ 915104 w 10432"/>
                <a:gd name="T7" fmla="*/ 305621 h 10261"/>
                <a:gd name="T8" fmla="*/ 679384 w 10432"/>
                <a:gd name="T9" fmla="*/ 543365 h 10261"/>
                <a:gd name="T10" fmla="*/ 556937 w 10432"/>
                <a:gd name="T11" fmla="*/ 591147 h 10261"/>
                <a:gd name="T12" fmla="*/ 348866 w 10432"/>
                <a:gd name="T13" fmla="*/ 657272 h 10261"/>
                <a:gd name="T14" fmla="*/ 226037 w 10432"/>
                <a:gd name="T15" fmla="*/ 667202 h 10261"/>
                <a:gd name="T16" fmla="*/ 84732 w 10432"/>
                <a:gd name="T17" fmla="*/ 752252 h 10261"/>
                <a:gd name="T18" fmla="*/ 56955 w 10432"/>
                <a:gd name="T19" fmla="*/ 828307 h 10261"/>
                <a:gd name="T20" fmla="*/ 56955 w 10432"/>
                <a:gd name="T21" fmla="*/ 923521 h 10261"/>
                <a:gd name="T22" fmla="*/ 0 w 10432"/>
                <a:gd name="T23" fmla="*/ 1198767 h 1026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432" h="10261">
                  <a:moveTo>
                    <a:pt x="10432" y="0"/>
                  </a:moveTo>
                  <a:lnTo>
                    <a:pt x="8960" y="1323"/>
                  </a:lnTo>
                  <a:lnTo>
                    <a:pt x="7772" y="2372"/>
                  </a:lnTo>
                  <a:lnTo>
                    <a:pt x="7182" y="2616"/>
                  </a:lnTo>
                  <a:lnTo>
                    <a:pt x="5332" y="4651"/>
                  </a:lnTo>
                  <a:lnTo>
                    <a:pt x="4371" y="5060"/>
                  </a:lnTo>
                  <a:lnTo>
                    <a:pt x="2738" y="5626"/>
                  </a:lnTo>
                  <a:lnTo>
                    <a:pt x="1774" y="5711"/>
                  </a:lnTo>
                  <a:lnTo>
                    <a:pt x="665" y="6439"/>
                  </a:lnTo>
                  <a:cubicBezTo>
                    <a:pt x="594" y="6655"/>
                    <a:pt x="517" y="6873"/>
                    <a:pt x="447" y="7090"/>
                  </a:cubicBezTo>
                  <a:lnTo>
                    <a:pt x="447" y="7905"/>
                  </a:lnTo>
                  <a:cubicBezTo>
                    <a:pt x="295" y="8692"/>
                    <a:pt x="149" y="9473"/>
                    <a:pt x="0" y="10261"/>
                  </a:cubicBezTo>
                </a:path>
              </a:pathLst>
            </a:custGeom>
            <a:noFill/>
            <a:ln w="19050" cap="flat" cmpd="sng">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56" name="Line 33"/>
            <p:cNvSpPr>
              <a:spLocks noChangeShapeType="1"/>
            </p:cNvSpPr>
            <p:nvPr/>
          </p:nvSpPr>
          <p:spPr bwMode="auto">
            <a:xfrm flipH="1">
              <a:off x="-4238897" y="7786687"/>
              <a:ext cx="152400" cy="142875"/>
            </a:xfrm>
            <a:prstGeom prst="line">
              <a:avLst/>
            </a:prstGeom>
            <a:noFill/>
            <a:ln w="38100" cmpd="tri">
              <a:solidFill>
                <a:srgbClr val="0070C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57" name="Freeform 34"/>
            <p:cNvSpPr>
              <a:spLocks/>
            </p:cNvSpPr>
            <p:nvPr/>
          </p:nvSpPr>
          <p:spPr bwMode="auto">
            <a:xfrm>
              <a:off x="-3504701" y="6577013"/>
              <a:ext cx="227827" cy="282427"/>
            </a:xfrm>
            <a:custGeom>
              <a:avLst/>
              <a:gdLst>
                <a:gd name="T0" fmla="*/ 2147483647 w 26"/>
                <a:gd name="T1" fmla="*/ 0 h 40"/>
                <a:gd name="T2" fmla="*/ 2147483647 w 26"/>
                <a:gd name="T3" fmla="*/ 2147483647 h 40"/>
                <a:gd name="T4" fmla="*/ 0 w 26"/>
                <a:gd name="T5" fmla="*/ 2147483647 h 40"/>
                <a:gd name="T6" fmla="*/ 0 60000 65536"/>
                <a:gd name="T7" fmla="*/ 0 60000 65536"/>
                <a:gd name="T8" fmla="*/ 0 60000 65536"/>
                <a:gd name="connsiteX0" fmla="*/ 11958 w 11958"/>
                <a:gd name="connsiteY0" fmla="*/ 0 h 12546"/>
                <a:gd name="connsiteX1" fmla="*/ 3112 w 11958"/>
                <a:gd name="connsiteY1" fmla="*/ 7750 h 12546"/>
                <a:gd name="connsiteX2" fmla="*/ 0 w 11958"/>
                <a:gd name="connsiteY2" fmla="*/ 12546 h 12546"/>
              </a:gdLst>
              <a:ahLst/>
              <a:cxnLst>
                <a:cxn ang="0">
                  <a:pos x="connsiteX0" y="connsiteY0"/>
                </a:cxn>
                <a:cxn ang="0">
                  <a:pos x="connsiteX1" y="connsiteY1"/>
                </a:cxn>
                <a:cxn ang="0">
                  <a:pos x="connsiteX2" y="connsiteY2"/>
                </a:cxn>
              </a:cxnLst>
              <a:rect l="l" t="t" r="r" b="b"/>
              <a:pathLst>
                <a:path w="11958" h="12546">
                  <a:moveTo>
                    <a:pt x="11958" y="0"/>
                  </a:moveTo>
                  <a:lnTo>
                    <a:pt x="3112" y="7750"/>
                  </a:lnTo>
                  <a:cubicBezTo>
                    <a:pt x="2727" y="8500"/>
                    <a:pt x="385" y="11796"/>
                    <a:pt x="0" y="12546"/>
                  </a:cubicBezTo>
                </a:path>
              </a:pathLst>
            </a:custGeom>
            <a:noFill/>
            <a:ln w="38100" cap="flat" cmpd="tri">
              <a:solidFill>
                <a:srgbClr val="0070C0"/>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58" name="Line 35"/>
            <p:cNvSpPr>
              <a:spLocks noChangeShapeType="1"/>
            </p:cNvSpPr>
            <p:nvPr/>
          </p:nvSpPr>
          <p:spPr bwMode="auto">
            <a:xfrm>
              <a:off x="-2305322" y="6081712"/>
              <a:ext cx="171450" cy="85725"/>
            </a:xfrm>
            <a:prstGeom prst="line">
              <a:avLst/>
            </a:prstGeom>
            <a:noFill/>
            <a:ln w="38100" cmpd="tri">
              <a:solidFill>
                <a:srgbClr val="0070C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59" name="Line 36"/>
            <p:cNvSpPr>
              <a:spLocks noChangeShapeType="1"/>
            </p:cNvSpPr>
            <p:nvPr/>
          </p:nvSpPr>
          <p:spPr bwMode="auto">
            <a:xfrm>
              <a:off x="-2629172" y="5815012"/>
              <a:ext cx="314325" cy="9525"/>
            </a:xfrm>
            <a:prstGeom prst="line">
              <a:avLst/>
            </a:prstGeom>
            <a:noFill/>
            <a:ln w="38100" cmpd="tri">
              <a:solidFill>
                <a:srgbClr val="0070C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60" name="Freeform 37"/>
            <p:cNvSpPr>
              <a:spLocks/>
            </p:cNvSpPr>
            <p:nvPr/>
          </p:nvSpPr>
          <p:spPr bwMode="auto">
            <a:xfrm>
              <a:off x="-2591072" y="5824537"/>
              <a:ext cx="171450" cy="133350"/>
            </a:xfrm>
            <a:custGeom>
              <a:avLst/>
              <a:gdLst>
                <a:gd name="T0" fmla="*/ 0 w 18"/>
                <a:gd name="T1" fmla="*/ 0 h 14"/>
                <a:gd name="T2" fmla="*/ 2147483647 w 18"/>
                <a:gd name="T3" fmla="*/ 2147483647 h 14"/>
                <a:gd name="T4" fmla="*/ 2147483647 w 18"/>
                <a:gd name="T5" fmla="*/ 2147483647 h 14"/>
                <a:gd name="T6" fmla="*/ 0 60000 65536"/>
                <a:gd name="T7" fmla="*/ 0 60000 65536"/>
                <a:gd name="T8" fmla="*/ 0 60000 65536"/>
              </a:gdLst>
              <a:ahLst/>
              <a:cxnLst>
                <a:cxn ang="T6">
                  <a:pos x="T0" y="T1"/>
                </a:cxn>
                <a:cxn ang="T7">
                  <a:pos x="T2" y="T3"/>
                </a:cxn>
                <a:cxn ang="T8">
                  <a:pos x="T4" y="T5"/>
                </a:cxn>
              </a:cxnLst>
              <a:rect l="0" t="0" r="r" b="b"/>
              <a:pathLst>
                <a:path w="18" h="14">
                  <a:moveTo>
                    <a:pt x="0" y="0"/>
                  </a:moveTo>
                  <a:lnTo>
                    <a:pt x="11" y="3"/>
                  </a:lnTo>
                  <a:lnTo>
                    <a:pt x="18" y="14"/>
                  </a:lnTo>
                </a:path>
              </a:pathLst>
            </a:custGeom>
            <a:noFill/>
            <a:ln w="38100" cap="flat" cmpd="tri">
              <a:solidFill>
                <a:srgbClr val="0070C0"/>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61" name="Freeform 38"/>
            <p:cNvSpPr>
              <a:spLocks/>
            </p:cNvSpPr>
            <p:nvPr/>
          </p:nvSpPr>
          <p:spPr bwMode="auto">
            <a:xfrm>
              <a:off x="-2267222" y="5338762"/>
              <a:ext cx="257175" cy="180975"/>
            </a:xfrm>
            <a:custGeom>
              <a:avLst/>
              <a:gdLst>
                <a:gd name="T0" fmla="*/ 0 w 27"/>
                <a:gd name="T1" fmla="*/ 2147483647 h 19"/>
                <a:gd name="T2" fmla="*/ 2147483647 w 27"/>
                <a:gd name="T3" fmla="*/ 2147483647 h 19"/>
                <a:gd name="T4" fmla="*/ 2147483647 w 27"/>
                <a:gd name="T5" fmla="*/ 0 h 19"/>
                <a:gd name="T6" fmla="*/ 0 60000 65536"/>
                <a:gd name="T7" fmla="*/ 0 60000 65536"/>
                <a:gd name="T8" fmla="*/ 0 60000 65536"/>
              </a:gdLst>
              <a:ahLst/>
              <a:cxnLst>
                <a:cxn ang="T6">
                  <a:pos x="T0" y="T1"/>
                </a:cxn>
                <a:cxn ang="T7">
                  <a:pos x="T2" y="T3"/>
                </a:cxn>
                <a:cxn ang="T8">
                  <a:pos x="T4" y="T5"/>
                </a:cxn>
              </a:cxnLst>
              <a:rect l="0" t="0" r="r" b="b"/>
              <a:pathLst>
                <a:path w="27" h="19">
                  <a:moveTo>
                    <a:pt x="0" y="19"/>
                  </a:moveTo>
                  <a:lnTo>
                    <a:pt x="16" y="12"/>
                  </a:lnTo>
                  <a:lnTo>
                    <a:pt x="27" y="0"/>
                  </a:lnTo>
                </a:path>
              </a:pathLst>
            </a:custGeom>
            <a:noFill/>
            <a:ln w="38100" cap="flat" cmpd="tri">
              <a:solidFill>
                <a:srgbClr val="0070C0"/>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62" name="Freeform 39"/>
            <p:cNvSpPr>
              <a:spLocks/>
            </p:cNvSpPr>
            <p:nvPr/>
          </p:nvSpPr>
          <p:spPr bwMode="auto">
            <a:xfrm>
              <a:off x="-2619647" y="4862512"/>
              <a:ext cx="504825" cy="419100"/>
            </a:xfrm>
            <a:custGeom>
              <a:avLst/>
              <a:gdLst>
                <a:gd name="T0" fmla="*/ 0 w 9880"/>
                <a:gd name="T1" fmla="*/ 420340 h 10459"/>
                <a:gd name="T2" fmla="*/ 98248 w 9880"/>
                <a:gd name="T3" fmla="*/ 306202 h 10459"/>
                <a:gd name="T4" fmla="*/ 439936 w 9880"/>
                <a:gd name="T5" fmla="*/ 143516 h 10459"/>
                <a:gd name="T6" fmla="*/ 506357 w 9880"/>
                <a:gd name="T7" fmla="*/ 0 h 104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880" h="10459">
                  <a:moveTo>
                    <a:pt x="0" y="10459"/>
                  </a:moveTo>
                  <a:lnTo>
                    <a:pt x="1917" y="7619"/>
                  </a:lnTo>
                  <a:lnTo>
                    <a:pt x="8584" y="3571"/>
                  </a:lnTo>
                  <a:lnTo>
                    <a:pt x="9880" y="0"/>
                  </a:lnTo>
                </a:path>
              </a:pathLst>
            </a:custGeom>
            <a:noFill/>
            <a:ln w="38100" cap="flat" cmpd="tri">
              <a:solidFill>
                <a:srgbClr val="0070C0"/>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63" name="Line 40"/>
            <p:cNvSpPr>
              <a:spLocks noChangeShapeType="1"/>
            </p:cNvSpPr>
            <p:nvPr/>
          </p:nvSpPr>
          <p:spPr bwMode="auto">
            <a:xfrm flipV="1">
              <a:off x="-2029097" y="4319587"/>
              <a:ext cx="152400" cy="238125"/>
            </a:xfrm>
            <a:prstGeom prst="line">
              <a:avLst/>
            </a:prstGeom>
            <a:noFill/>
            <a:ln w="38100" cmpd="tri">
              <a:solidFill>
                <a:srgbClr val="0070C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64" name="Freeform 41"/>
            <p:cNvSpPr>
              <a:spLocks/>
            </p:cNvSpPr>
            <p:nvPr/>
          </p:nvSpPr>
          <p:spPr bwMode="auto">
            <a:xfrm>
              <a:off x="-1962422" y="4471987"/>
              <a:ext cx="85725" cy="95250"/>
            </a:xfrm>
            <a:custGeom>
              <a:avLst/>
              <a:gdLst>
                <a:gd name="T0" fmla="*/ 0 w 9"/>
                <a:gd name="T1" fmla="*/ 0 h 10"/>
                <a:gd name="T2" fmla="*/ 2147483647 w 9"/>
                <a:gd name="T3" fmla="*/ 0 h 10"/>
                <a:gd name="T4" fmla="*/ 2147483647 w 9"/>
                <a:gd name="T5" fmla="*/ 2147483647 h 10"/>
                <a:gd name="T6" fmla="*/ 0 60000 65536"/>
                <a:gd name="T7" fmla="*/ 0 60000 65536"/>
                <a:gd name="T8" fmla="*/ 0 60000 65536"/>
              </a:gdLst>
              <a:ahLst/>
              <a:cxnLst>
                <a:cxn ang="T6">
                  <a:pos x="T0" y="T1"/>
                </a:cxn>
                <a:cxn ang="T7">
                  <a:pos x="T2" y="T3"/>
                </a:cxn>
                <a:cxn ang="T8">
                  <a:pos x="T4" y="T5"/>
                </a:cxn>
              </a:cxnLst>
              <a:rect l="0" t="0" r="r" b="b"/>
              <a:pathLst>
                <a:path w="9" h="10">
                  <a:moveTo>
                    <a:pt x="0" y="0"/>
                  </a:moveTo>
                  <a:lnTo>
                    <a:pt x="5" y="0"/>
                  </a:lnTo>
                  <a:lnTo>
                    <a:pt x="9" y="10"/>
                  </a:lnTo>
                </a:path>
              </a:pathLst>
            </a:custGeom>
            <a:noFill/>
            <a:ln w="38100" cap="flat" cmpd="tri">
              <a:solidFill>
                <a:srgbClr val="0070C0"/>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65" name="Line 42"/>
            <p:cNvSpPr>
              <a:spLocks noChangeShapeType="1"/>
            </p:cNvSpPr>
            <p:nvPr/>
          </p:nvSpPr>
          <p:spPr bwMode="auto">
            <a:xfrm flipV="1">
              <a:off x="-2238647" y="5824537"/>
              <a:ext cx="190500" cy="9525"/>
            </a:xfrm>
            <a:custGeom>
              <a:avLst/>
              <a:gdLst>
                <a:gd name="T0" fmla="*/ 0 w 11072"/>
                <a:gd name="T1" fmla="*/ 0 h 10000"/>
                <a:gd name="T2" fmla="*/ 193459 w 11072"/>
                <a:gd name="T3" fmla="*/ 6402 h 10000"/>
                <a:gd name="T4" fmla="*/ 0 60000 65536"/>
                <a:gd name="T5" fmla="*/ 0 60000 65536"/>
              </a:gdLst>
              <a:ahLst/>
              <a:cxnLst>
                <a:cxn ang="T4">
                  <a:pos x="T0" y="T1"/>
                </a:cxn>
                <a:cxn ang="T5">
                  <a:pos x="T2" y="T3"/>
                </a:cxn>
              </a:cxnLst>
              <a:rect l="0" t="0" r="r" b="b"/>
              <a:pathLst>
                <a:path w="11072" h="10000">
                  <a:moveTo>
                    <a:pt x="0" y="0"/>
                  </a:moveTo>
                  <a:cubicBezTo>
                    <a:pt x="3810" y="4959"/>
                    <a:pt x="7262" y="5041"/>
                    <a:pt x="11072" y="10000"/>
                  </a:cubicBezTo>
                </a:path>
              </a:pathLst>
            </a:custGeom>
            <a:noFill/>
            <a:ln w="38100" cmpd="dbl">
              <a:solidFill>
                <a:srgbClr xmlns:mc="http://schemas.openxmlformats.org/markup-compatibility/2006" xmlns:a14="http://schemas.microsoft.com/office/drawing/2010/main" val="FF0000" mc:Ignorable="a14" a14:legacySpreadsheetColorIndex="1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66" name="Freeform 43"/>
            <p:cNvSpPr>
              <a:spLocks/>
            </p:cNvSpPr>
            <p:nvPr/>
          </p:nvSpPr>
          <p:spPr bwMode="auto">
            <a:xfrm>
              <a:off x="-2505347" y="5910262"/>
              <a:ext cx="19050" cy="171450"/>
            </a:xfrm>
            <a:custGeom>
              <a:avLst/>
              <a:gdLst>
                <a:gd name="T0" fmla="*/ 22173 w 17317"/>
                <a:gd name="T1" fmla="*/ 0 h 10000"/>
                <a:gd name="T2" fmla="*/ 0 w 17317"/>
                <a:gd name="T3" fmla="*/ 89337 h 10000"/>
                <a:gd name="T4" fmla="*/ 0 w 17317"/>
                <a:gd name="T5" fmla="*/ 175204 h 10000"/>
                <a:gd name="T6" fmla="*/ 0 60000 65536"/>
                <a:gd name="T7" fmla="*/ 0 60000 65536"/>
                <a:gd name="T8" fmla="*/ 0 60000 65536"/>
              </a:gdLst>
              <a:ahLst/>
              <a:cxnLst>
                <a:cxn ang="T6">
                  <a:pos x="T0" y="T1"/>
                </a:cxn>
                <a:cxn ang="T7">
                  <a:pos x="T2" y="T3"/>
                </a:cxn>
                <a:cxn ang="T8">
                  <a:pos x="T4" y="T5"/>
                </a:cxn>
              </a:cxnLst>
              <a:rect l="0" t="0" r="r" b="b"/>
              <a:pathLst>
                <a:path w="17317" h="10000">
                  <a:moveTo>
                    <a:pt x="17317" y="0"/>
                  </a:moveTo>
                  <a:cubicBezTo>
                    <a:pt x="9106" y="2057"/>
                    <a:pt x="3333" y="3399"/>
                    <a:pt x="0" y="5099"/>
                  </a:cubicBezTo>
                  <a:lnTo>
                    <a:pt x="0" y="10000"/>
                  </a:lnTo>
                </a:path>
              </a:pathLst>
            </a:custGeom>
            <a:noFill/>
            <a:ln w="38100" cap="flat" cmpd="tri">
              <a:solidFill>
                <a:srgbClr val="0066FF"/>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67" name="Freeform 44"/>
            <p:cNvSpPr>
              <a:spLocks/>
            </p:cNvSpPr>
            <p:nvPr/>
          </p:nvSpPr>
          <p:spPr bwMode="auto">
            <a:xfrm>
              <a:off x="-3688083" y="7032893"/>
              <a:ext cx="115017" cy="266301"/>
            </a:xfrm>
            <a:custGeom>
              <a:avLst/>
              <a:gdLst>
                <a:gd name="T0" fmla="*/ 2147483647 w 15"/>
                <a:gd name="T1" fmla="*/ 0 h 33"/>
                <a:gd name="T2" fmla="*/ 2147483647 w 15"/>
                <a:gd name="T3" fmla="*/ 2147483647 h 33"/>
                <a:gd name="T4" fmla="*/ 0 w 15"/>
                <a:gd name="T5" fmla="*/ 2147483647 h 33"/>
                <a:gd name="T6" fmla="*/ 0 60000 65536"/>
                <a:gd name="T7" fmla="*/ 0 60000 65536"/>
                <a:gd name="T8" fmla="*/ 0 60000 65536"/>
              </a:gdLst>
              <a:ahLst/>
              <a:cxnLst>
                <a:cxn ang="T6">
                  <a:pos x="T0" y="T1"/>
                </a:cxn>
                <a:cxn ang="T7">
                  <a:pos x="T2" y="T3"/>
                </a:cxn>
                <a:cxn ang="T8">
                  <a:pos x="T4" y="T5"/>
                </a:cxn>
              </a:cxnLst>
              <a:rect l="0" t="0" r="r" b="b"/>
              <a:pathLst>
                <a:path w="15" h="33">
                  <a:moveTo>
                    <a:pt x="15" y="0"/>
                  </a:moveTo>
                  <a:lnTo>
                    <a:pt x="7" y="21"/>
                  </a:lnTo>
                  <a:lnTo>
                    <a:pt x="0" y="33"/>
                  </a:lnTo>
                </a:path>
              </a:pathLst>
            </a:custGeom>
            <a:noFill/>
            <a:ln w="38100" cap="flat" cmpd="dbl">
              <a:solidFill>
                <a:srgbClr xmlns:mc="http://schemas.openxmlformats.org/markup-compatibility/2006" xmlns:a14="http://schemas.microsoft.com/office/drawing/2010/main" val="FF0000" mc:Ignorable="a14" a14:legacySpreadsheetColorIndex="10"/>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68" name="Freeform 45"/>
            <p:cNvSpPr>
              <a:spLocks/>
            </p:cNvSpPr>
            <p:nvPr/>
          </p:nvSpPr>
          <p:spPr bwMode="auto">
            <a:xfrm>
              <a:off x="-3934097" y="7386637"/>
              <a:ext cx="161925" cy="133350"/>
            </a:xfrm>
            <a:custGeom>
              <a:avLst/>
              <a:gdLst>
                <a:gd name="T0" fmla="*/ 162647 w 10811"/>
                <a:gd name="T1" fmla="*/ 0 h 11609"/>
                <a:gd name="T2" fmla="*/ 75223 w 10811"/>
                <a:gd name="T3" fmla="*/ 46765 h 11609"/>
                <a:gd name="T4" fmla="*/ 0 w 10811"/>
                <a:gd name="T5" fmla="*/ 132124 h 11609"/>
                <a:gd name="T6" fmla="*/ 0 60000 65536"/>
                <a:gd name="T7" fmla="*/ 0 60000 65536"/>
                <a:gd name="T8" fmla="*/ 0 60000 65536"/>
              </a:gdLst>
              <a:ahLst/>
              <a:cxnLst>
                <a:cxn ang="T6">
                  <a:pos x="T0" y="T1"/>
                </a:cxn>
                <a:cxn ang="T7">
                  <a:pos x="T2" y="T3"/>
                </a:cxn>
                <a:cxn ang="T8">
                  <a:pos x="T4" y="T5"/>
                </a:cxn>
              </a:cxnLst>
              <a:rect l="0" t="0" r="r" b="b"/>
              <a:pathLst>
                <a:path w="10811" h="11609">
                  <a:moveTo>
                    <a:pt x="10811" y="0"/>
                  </a:moveTo>
                  <a:lnTo>
                    <a:pt x="5000" y="4109"/>
                  </a:lnTo>
                  <a:lnTo>
                    <a:pt x="0" y="11609"/>
                  </a:lnTo>
                </a:path>
              </a:pathLst>
            </a:custGeom>
            <a:noFill/>
            <a:ln w="38100" cap="flat" cmpd="tri">
              <a:solidFill>
                <a:srgbClr val="0066FF"/>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69" name="Freeform 46"/>
            <p:cNvSpPr>
              <a:spLocks/>
            </p:cNvSpPr>
            <p:nvPr/>
          </p:nvSpPr>
          <p:spPr bwMode="auto">
            <a:xfrm>
              <a:off x="-4819922" y="8281987"/>
              <a:ext cx="209550" cy="161925"/>
            </a:xfrm>
            <a:custGeom>
              <a:avLst/>
              <a:gdLst>
                <a:gd name="T0" fmla="*/ 2147483647 w 22"/>
                <a:gd name="T1" fmla="*/ 0 h 17"/>
                <a:gd name="T2" fmla="*/ 2147483647 w 22"/>
                <a:gd name="T3" fmla="*/ 2147483647 h 17"/>
                <a:gd name="T4" fmla="*/ 0 w 22"/>
                <a:gd name="T5" fmla="*/ 2147483647 h 17"/>
                <a:gd name="T6" fmla="*/ 0 60000 65536"/>
                <a:gd name="T7" fmla="*/ 0 60000 65536"/>
                <a:gd name="T8" fmla="*/ 0 60000 65536"/>
              </a:gdLst>
              <a:ahLst/>
              <a:cxnLst>
                <a:cxn ang="T6">
                  <a:pos x="T0" y="T1"/>
                </a:cxn>
                <a:cxn ang="T7">
                  <a:pos x="T2" y="T3"/>
                </a:cxn>
                <a:cxn ang="T8">
                  <a:pos x="T4" y="T5"/>
                </a:cxn>
              </a:cxnLst>
              <a:rect l="0" t="0" r="r" b="b"/>
              <a:pathLst>
                <a:path w="22" h="17">
                  <a:moveTo>
                    <a:pt x="22" y="0"/>
                  </a:moveTo>
                  <a:lnTo>
                    <a:pt x="9" y="11"/>
                  </a:lnTo>
                  <a:lnTo>
                    <a:pt x="0" y="17"/>
                  </a:lnTo>
                </a:path>
              </a:pathLst>
            </a:custGeom>
            <a:noFill/>
            <a:ln w="38100" cap="flat" cmpd="tri">
              <a:solidFill>
                <a:srgbClr val="0070C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70" name="Text Box 47"/>
            <p:cNvSpPr txBox="1">
              <a:spLocks noChangeArrowheads="1"/>
            </p:cNvSpPr>
            <p:nvPr/>
          </p:nvSpPr>
          <p:spPr bwMode="auto">
            <a:xfrm>
              <a:off x="-2618205" y="3798897"/>
              <a:ext cx="723900" cy="419100"/>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square" lIns="18288" tIns="18288"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1000"/>
              </a:pPr>
              <a:endParaRPr kumimoji="1" lang="ja-JP" altLang="en-US" sz="500" b="0" i="0" u="none"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sz="1000"/>
              </a:pPr>
              <a:r>
                <a:rPr kumimoji="1" lang="ja-JP" altLang="en-US" sz="500" b="0" i="0" u="none"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阪急京都線</a:t>
              </a:r>
            </a:p>
            <a:p>
              <a:pPr marL="0" marR="0" lvl="0" indent="0" algn="l" defTabSz="914400" rtl="0" eaLnBrk="1" fontAlgn="auto" latinLnBrk="0" hangingPunct="1">
                <a:lnSpc>
                  <a:spcPts val="800"/>
                </a:lnSpc>
                <a:spcBef>
                  <a:spcPts val="0"/>
                </a:spcBef>
                <a:spcAft>
                  <a:spcPts val="0"/>
                </a:spcAft>
                <a:buClrTx/>
                <a:buSzTx/>
                <a:buFontTx/>
                <a:buNone/>
                <a:tabLst/>
                <a:defRPr sz="1000"/>
              </a:pPr>
              <a:r>
                <a:rPr kumimoji="1" lang="ja-JP" altLang="en-US" sz="500" b="0" i="0" u="none"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（高槻市）</a:t>
              </a:r>
            </a:p>
          </p:txBody>
        </p:sp>
        <p:sp>
          <p:nvSpPr>
            <p:cNvPr id="171" name="Text Box 48"/>
            <p:cNvSpPr txBox="1">
              <a:spLocks noChangeArrowheads="1"/>
            </p:cNvSpPr>
            <p:nvPr/>
          </p:nvSpPr>
          <p:spPr bwMode="auto">
            <a:xfrm>
              <a:off x="-3573067" y="4229100"/>
              <a:ext cx="752162" cy="380688"/>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square" lIns="18288" tIns="18288"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1000"/>
              </a:pPr>
              <a:r>
                <a:rPr kumimoji="1" lang="ja-JP" altLang="en-US" sz="500" b="0" i="0" u="none"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阪急宝塚線</a:t>
              </a:r>
            </a:p>
            <a:p>
              <a:pPr marL="0" marR="0" lvl="0" indent="0" algn="l" defTabSz="914400" rtl="0" eaLnBrk="1" fontAlgn="auto" latinLnBrk="0" hangingPunct="1">
                <a:lnSpc>
                  <a:spcPct val="100000"/>
                </a:lnSpc>
                <a:spcBef>
                  <a:spcPts val="0"/>
                </a:spcBef>
                <a:spcAft>
                  <a:spcPts val="0"/>
                </a:spcAft>
                <a:buClrTx/>
                <a:buSzTx/>
                <a:buFontTx/>
                <a:buNone/>
                <a:tabLst/>
                <a:defRPr sz="1000"/>
              </a:pPr>
              <a:r>
                <a:rPr kumimoji="1" lang="ja-JP" altLang="en-US" sz="500" b="0" i="0" u="none"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（池田市</a:t>
              </a:r>
              <a:r>
                <a:rPr kumimoji="1" lang="en-US" altLang="ja-JP" sz="500" b="0" i="0" u="none"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Ⅰ</a:t>
              </a:r>
              <a:r>
                <a:rPr kumimoji="1" lang="ja-JP" altLang="en-US" sz="500" b="0" i="0" u="none"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期）</a:t>
              </a:r>
            </a:p>
          </p:txBody>
        </p:sp>
        <p:sp>
          <p:nvSpPr>
            <p:cNvPr id="172" name="Text Box 50"/>
            <p:cNvSpPr txBox="1">
              <a:spLocks noChangeArrowheads="1"/>
            </p:cNvSpPr>
            <p:nvPr/>
          </p:nvSpPr>
          <p:spPr bwMode="auto">
            <a:xfrm>
              <a:off x="-3764463" y="4670693"/>
              <a:ext cx="752787" cy="400051"/>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square" lIns="18288" tIns="18288"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1000"/>
              </a:pPr>
              <a:endParaRPr kumimoji="1" lang="ja-JP" altLang="en-US" sz="500" b="0" i="0" u="none"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sz="1000"/>
              </a:pPr>
              <a:r>
                <a:rPr kumimoji="1" lang="ja-JP" altLang="en-US" sz="500" b="0" i="0" u="none"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阪急宝塚線</a:t>
              </a:r>
            </a:p>
            <a:p>
              <a:pPr marL="0" marR="0" lvl="0" indent="0" algn="l" defTabSz="914400" rtl="0" eaLnBrk="1" fontAlgn="auto" latinLnBrk="0" hangingPunct="1">
                <a:lnSpc>
                  <a:spcPct val="100000"/>
                </a:lnSpc>
                <a:spcBef>
                  <a:spcPts val="0"/>
                </a:spcBef>
                <a:spcAft>
                  <a:spcPts val="0"/>
                </a:spcAft>
                <a:buClrTx/>
                <a:buSzTx/>
                <a:buFontTx/>
                <a:buNone/>
                <a:tabLst/>
                <a:defRPr sz="1000"/>
              </a:pPr>
              <a:r>
                <a:rPr kumimoji="1" lang="ja-JP" altLang="en-US" sz="500" b="0" i="0" u="none"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（豊中市）</a:t>
              </a:r>
            </a:p>
          </p:txBody>
        </p:sp>
        <p:sp>
          <p:nvSpPr>
            <p:cNvPr id="173" name="Text Box 51"/>
            <p:cNvSpPr txBox="1">
              <a:spLocks noChangeArrowheads="1"/>
            </p:cNvSpPr>
            <p:nvPr/>
          </p:nvSpPr>
          <p:spPr bwMode="auto">
            <a:xfrm>
              <a:off x="-2688836" y="4797067"/>
              <a:ext cx="501453" cy="252032"/>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none" lIns="9144" tIns="18288"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1000"/>
              </a:pPr>
              <a:r>
                <a:rPr kumimoji="1" lang="ja-JP" altLang="en-US" sz="500" b="0" i="0" u="none"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京阪本線</a:t>
              </a:r>
            </a:p>
            <a:p>
              <a:pPr marL="0" marR="0" lvl="0" indent="0" algn="l" defTabSz="914400" rtl="0" eaLnBrk="1" fontAlgn="auto" latinLnBrk="0" hangingPunct="1">
                <a:lnSpc>
                  <a:spcPts val="800"/>
                </a:lnSpc>
                <a:spcBef>
                  <a:spcPts val="0"/>
                </a:spcBef>
                <a:spcAft>
                  <a:spcPts val="0"/>
                </a:spcAft>
                <a:buClrTx/>
                <a:buSzTx/>
                <a:buFontTx/>
                <a:buNone/>
                <a:tabLst/>
                <a:defRPr sz="1000"/>
              </a:pPr>
              <a:r>
                <a:rPr kumimoji="1" lang="ja-JP" altLang="en-US" sz="500" b="0" i="0" u="none"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（寝屋川市）</a:t>
              </a:r>
            </a:p>
          </p:txBody>
        </p:sp>
        <p:sp>
          <p:nvSpPr>
            <p:cNvPr id="174" name="Text Box 52"/>
            <p:cNvSpPr txBox="1">
              <a:spLocks noChangeArrowheads="1"/>
            </p:cNvSpPr>
            <p:nvPr/>
          </p:nvSpPr>
          <p:spPr bwMode="auto">
            <a:xfrm>
              <a:off x="-2390682" y="5083753"/>
              <a:ext cx="1343025" cy="276224"/>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65">
                      <a:alpha val="50000"/>
                    </a:srgbClr>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square" lIns="18288" tIns="18288"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1000"/>
              </a:pPr>
              <a:r>
                <a:rPr kumimoji="1" lang="ja-JP" altLang="en-US" sz="500" b="0" i="0" u="none"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京阪本線</a:t>
              </a:r>
            </a:p>
            <a:p>
              <a:pPr marL="0" marR="0" lvl="0" indent="0" algn="l" defTabSz="914400" rtl="0" eaLnBrk="1" fontAlgn="auto" latinLnBrk="0" hangingPunct="1">
                <a:lnSpc>
                  <a:spcPts val="800"/>
                </a:lnSpc>
                <a:spcBef>
                  <a:spcPts val="0"/>
                </a:spcBef>
                <a:spcAft>
                  <a:spcPts val="0"/>
                </a:spcAft>
                <a:buClrTx/>
                <a:buSzTx/>
                <a:buFontTx/>
                <a:buNone/>
                <a:tabLst/>
                <a:defRPr sz="1000"/>
              </a:pPr>
              <a:r>
                <a:rPr kumimoji="1" lang="ja-JP" altLang="en-US" sz="500" b="0" i="0" u="none"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（寝屋川・門真・守口市）</a:t>
              </a:r>
            </a:p>
          </p:txBody>
        </p:sp>
        <p:sp>
          <p:nvSpPr>
            <p:cNvPr id="175" name="Text Box 53"/>
            <p:cNvSpPr txBox="1">
              <a:spLocks noChangeArrowheads="1"/>
            </p:cNvSpPr>
            <p:nvPr/>
          </p:nvSpPr>
          <p:spPr bwMode="auto">
            <a:xfrm>
              <a:off x="-2076723" y="5277467"/>
              <a:ext cx="1057275" cy="332711"/>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square" lIns="18288" tIns="18288"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1000"/>
              </a:pPr>
              <a:endParaRPr kumimoji="1" lang="en-US" altLang="ja-JP" sz="500" b="0" i="0" u="none"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lnSpc>
                  <a:spcPts val="800"/>
                </a:lnSpc>
                <a:spcBef>
                  <a:spcPts val="0"/>
                </a:spcBef>
                <a:spcAft>
                  <a:spcPts val="0"/>
                </a:spcAft>
                <a:buClrTx/>
                <a:buSzTx/>
                <a:buFontTx/>
                <a:buNone/>
                <a:tabLst/>
                <a:defRPr sz="1000"/>
              </a:pPr>
              <a:r>
                <a:rPr kumimoji="1" lang="en-US" altLang="ja-JP" sz="500" b="0" i="0" u="none"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JR</a:t>
              </a:r>
              <a:r>
                <a:rPr kumimoji="1" lang="ja-JP" altLang="en-US" sz="500" b="0" i="0" u="none"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片町線（大東市）</a:t>
              </a:r>
            </a:p>
          </p:txBody>
        </p:sp>
        <p:sp>
          <p:nvSpPr>
            <p:cNvPr id="176" name="Text Box 56"/>
            <p:cNvSpPr txBox="1">
              <a:spLocks noChangeArrowheads="1"/>
            </p:cNvSpPr>
            <p:nvPr/>
          </p:nvSpPr>
          <p:spPr bwMode="auto">
            <a:xfrm>
              <a:off x="-2748155" y="5565170"/>
              <a:ext cx="870015" cy="358775"/>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square" lIns="18288" tIns="18288"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1000"/>
              </a:pPr>
              <a:r>
                <a:rPr kumimoji="1" lang="ja-JP" altLang="en-US" sz="500" b="0" i="0" u="none"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近鉄大阪線</a:t>
              </a:r>
            </a:p>
            <a:p>
              <a:pPr marL="0" marR="0" lvl="0" indent="0" algn="l" defTabSz="914400" rtl="0" eaLnBrk="1" fontAlgn="auto" latinLnBrk="0" hangingPunct="1">
                <a:lnSpc>
                  <a:spcPct val="100000"/>
                </a:lnSpc>
                <a:spcBef>
                  <a:spcPts val="0"/>
                </a:spcBef>
                <a:spcAft>
                  <a:spcPts val="0"/>
                </a:spcAft>
                <a:buClrTx/>
                <a:buSzTx/>
                <a:buFontTx/>
                <a:buNone/>
                <a:tabLst/>
                <a:defRPr sz="1000"/>
              </a:pPr>
              <a:r>
                <a:rPr kumimoji="1" lang="ja-JP" altLang="en-US" sz="500" b="0" i="0" u="none"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奈良</a:t>
              </a:r>
              <a:r>
                <a:rPr kumimoji="1" lang="ja-JP" altLang="en-US" sz="500" b="0" i="0" u="none" strike="noStrike" kern="1200" cap="none" spc="0" normalizeH="0" baseline="0" noProof="0" dirty="0" smtClean="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線（</a:t>
              </a:r>
              <a:r>
                <a:rPr kumimoji="1" lang="ja-JP" altLang="en-US" sz="500" b="0" i="0" u="none"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東大阪市）</a:t>
              </a:r>
            </a:p>
          </p:txBody>
        </p:sp>
        <p:sp>
          <p:nvSpPr>
            <p:cNvPr id="177" name="Text Box 57"/>
            <p:cNvSpPr txBox="1">
              <a:spLocks noChangeArrowheads="1"/>
            </p:cNvSpPr>
            <p:nvPr/>
          </p:nvSpPr>
          <p:spPr bwMode="auto">
            <a:xfrm>
              <a:off x="-2867297" y="6577012"/>
              <a:ext cx="361950" cy="114300"/>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square" lIns="18288" tIns="18288"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1000"/>
              </a:pPr>
              <a:r>
                <a:rPr kumimoji="1" lang="ja-JP" altLang="en-US" sz="500" b="0" i="0" u="none"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大和川</a:t>
              </a:r>
            </a:p>
          </p:txBody>
        </p:sp>
        <p:sp>
          <p:nvSpPr>
            <p:cNvPr id="178" name="Text Box 59"/>
            <p:cNvSpPr txBox="1">
              <a:spLocks noChangeArrowheads="1"/>
            </p:cNvSpPr>
            <p:nvPr/>
          </p:nvSpPr>
          <p:spPr bwMode="auto">
            <a:xfrm>
              <a:off x="-3343547" y="6729412"/>
              <a:ext cx="1152525" cy="180975"/>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square" lIns="18288" tIns="18288"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1000"/>
              </a:pPr>
              <a:r>
                <a:rPr kumimoji="1" lang="ja-JP" altLang="en-US" sz="500" b="0" i="0" u="none"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南海本線（堺市）</a:t>
              </a:r>
            </a:p>
          </p:txBody>
        </p:sp>
        <p:sp>
          <p:nvSpPr>
            <p:cNvPr id="179" name="Text Box 61"/>
            <p:cNvSpPr txBox="1">
              <a:spLocks noChangeArrowheads="1"/>
            </p:cNvSpPr>
            <p:nvPr/>
          </p:nvSpPr>
          <p:spPr bwMode="auto">
            <a:xfrm>
              <a:off x="-3610247" y="7158037"/>
              <a:ext cx="1609725" cy="247650"/>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square" lIns="18288" tIns="18288"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1000"/>
              </a:pPr>
              <a:r>
                <a:rPr kumimoji="1" lang="ja-JP" altLang="en-US" sz="5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南海本線・高師浜線（高石市）</a:t>
              </a:r>
            </a:p>
          </p:txBody>
        </p:sp>
        <p:sp>
          <p:nvSpPr>
            <p:cNvPr id="180" name="Text Box 62"/>
            <p:cNvSpPr txBox="1">
              <a:spLocks noChangeArrowheads="1"/>
            </p:cNvSpPr>
            <p:nvPr/>
          </p:nvSpPr>
          <p:spPr bwMode="auto">
            <a:xfrm>
              <a:off x="-3857897" y="7434262"/>
              <a:ext cx="1285875" cy="347330"/>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square" lIns="18288" tIns="18288"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1000"/>
              </a:pPr>
              <a:r>
                <a:rPr kumimoji="1" lang="ja-JP" altLang="en-US" sz="5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南海本線</a:t>
              </a:r>
            </a:p>
            <a:p>
              <a:pPr marL="0" marR="0" lvl="0" indent="0" algn="l" defTabSz="914400" rtl="0" eaLnBrk="1" fontAlgn="auto" latinLnBrk="0" hangingPunct="1">
                <a:lnSpc>
                  <a:spcPts val="800"/>
                </a:lnSpc>
                <a:spcBef>
                  <a:spcPts val="0"/>
                </a:spcBef>
                <a:spcAft>
                  <a:spcPts val="0"/>
                </a:spcAft>
                <a:buClrTx/>
                <a:buSzTx/>
                <a:buFontTx/>
                <a:buNone/>
                <a:tabLst/>
                <a:defRPr sz="1000"/>
              </a:pPr>
              <a:r>
                <a:rPr kumimoji="1" lang="ja-JP" altLang="en-US" sz="5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（泉大津市）</a:t>
              </a:r>
            </a:p>
          </p:txBody>
        </p:sp>
        <p:sp>
          <p:nvSpPr>
            <p:cNvPr id="181" name="Text Box 63"/>
            <p:cNvSpPr txBox="1">
              <a:spLocks noChangeArrowheads="1"/>
            </p:cNvSpPr>
            <p:nvPr/>
          </p:nvSpPr>
          <p:spPr bwMode="auto">
            <a:xfrm>
              <a:off x="-4086497" y="7777162"/>
              <a:ext cx="1314450" cy="303028"/>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square" lIns="18288" tIns="18288"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1000"/>
              </a:pPr>
              <a:r>
                <a:rPr kumimoji="1" lang="ja-JP" altLang="en-US" sz="500" b="0" i="0" u="none"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南海本線</a:t>
              </a:r>
            </a:p>
            <a:p>
              <a:pPr marL="0" marR="0" lvl="0" indent="0" algn="l" defTabSz="914400" rtl="0" eaLnBrk="1" fontAlgn="auto" latinLnBrk="0" hangingPunct="1">
                <a:lnSpc>
                  <a:spcPts val="800"/>
                </a:lnSpc>
                <a:spcBef>
                  <a:spcPts val="0"/>
                </a:spcBef>
                <a:spcAft>
                  <a:spcPts val="0"/>
                </a:spcAft>
                <a:buClrTx/>
                <a:buSzTx/>
                <a:buFontTx/>
                <a:buNone/>
                <a:tabLst/>
                <a:defRPr sz="1000"/>
              </a:pPr>
              <a:r>
                <a:rPr kumimoji="1" lang="ja-JP" altLang="en-US" sz="500" b="0" i="0" u="none"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（岸和田市）</a:t>
              </a:r>
            </a:p>
          </p:txBody>
        </p:sp>
        <p:sp>
          <p:nvSpPr>
            <p:cNvPr id="182" name="Text Box 64"/>
            <p:cNvSpPr txBox="1">
              <a:spLocks noChangeArrowheads="1"/>
            </p:cNvSpPr>
            <p:nvPr/>
          </p:nvSpPr>
          <p:spPr bwMode="auto">
            <a:xfrm>
              <a:off x="-4724672" y="8377236"/>
              <a:ext cx="1266825" cy="466282"/>
            </a:xfrm>
            <a:prstGeom prst="rect">
              <a:avLst/>
            </a:prstGeom>
            <a:noFill/>
            <a:ln>
              <a:noFill/>
            </a:ln>
          </p:spPr>
          <p:txBody>
            <a:bodyPr wrap="square" lIns="18288" tIns="18288"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1000"/>
              </a:pPr>
              <a:r>
                <a:rPr kumimoji="1" lang="ja-JP" altLang="en-US" sz="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南海本線</a:t>
              </a:r>
            </a:p>
            <a:p>
              <a:pPr marL="0" marR="0" lvl="0" indent="0" algn="l" defTabSz="914400" rtl="0" eaLnBrk="1" fontAlgn="auto" latinLnBrk="0" hangingPunct="1">
                <a:lnSpc>
                  <a:spcPct val="100000"/>
                </a:lnSpc>
                <a:spcBef>
                  <a:spcPts val="0"/>
                </a:spcBef>
                <a:spcAft>
                  <a:spcPts val="0"/>
                </a:spcAft>
                <a:buClrTx/>
                <a:buSzTx/>
                <a:buFontTx/>
                <a:buNone/>
                <a:tabLst/>
                <a:defRPr sz="1000"/>
              </a:pPr>
              <a:r>
                <a:rPr kumimoji="1" lang="ja-JP" altLang="en-US" sz="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（泉佐野市）</a:t>
              </a:r>
            </a:p>
          </p:txBody>
        </p:sp>
        <p:sp>
          <p:nvSpPr>
            <p:cNvPr id="183" name="Text Box 67"/>
            <p:cNvSpPr txBox="1">
              <a:spLocks noChangeArrowheads="1"/>
            </p:cNvSpPr>
            <p:nvPr/>
          </p:nvSpPr>
          <p:spPr bwMode="auto">
            <a:xfrm>
              <a:off x="-5600972" y="7758112"/>
              <a:ext cx="647700" cy="114300"/>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square" lIns="18288" tIns="18288"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1000"/>
              </a:pPr>
              <a:r>
                <a:rPr kumimoji="1" lang="ja-JP" altLang="en-US" sz="500" b="0" i="0" u="none"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関西国際空港</a:t>
              </a:r>
            </a:p>
          </p:txBody>
        </p:sp>
        <p:sp>
          <p:nvSpPr>
            <p:cNvPr id="184" name="Text Box 68"/>
            <p:cNvSpPr txBox="1">
              <a:spLocks noChangeArrowheads="1"/>
            </p:cNvSpPr>
            <p:nvPr/>
          </p:nvSpPr>
          <p:spPr bwMode="auto">
            <a:xfrm>
              <a:off x="-3739147" y="3907848"/>
              <a:ext cx="933762" cy="380999"/>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square" lIns="18288" tIns="18288"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1000"/>
              </a:pPr>
              <a:endParaRPr kumimoji="1" lang="ja-JP" altLang="en-US" sz="500" b="0" i="0" u="none"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sz="1000"/>
              </a:pPr>
              <a:r>
                <a:rPr kumimoji="1" lang="ja-JP" altLang="en-US" sz="500" b="0" i="0" u="none"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阪急宝塚線</a:t>
              </a:r>
            </a:p>
            <a:p>
              <a:pPr marL="0" marR="0" lvl="0" indent="0" algn="l" defTabSz="914400" rtl="0" eaLnBrk="1" fontAlgn="auto" latinLnBrk="0" hangingPunct="1">
                <a:lnSpc>
                  <a:spcPct val="100000"/>
                </a:lnSpc>
                <a:spcBef>
                  <a:spcPts val="0"/>
                </a:spcBef>
                <a:spcAft>
                  <a:spcPts val="0"/>
                </a:spcAft>
                <a:buClrTx/>
                <a:buSzTx/>
                <a:buFontTx/>
                <a:buNone/>
                <a:tabLst/>
                <a:defRPr sz="1000"/>
              </a:pPr>
              <a:r>
                <a:rPr kumimoji="1" lang="ja-JP" altLang="en-US" sz="500" b="0" i="0" u="none"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（池田市</a:t>
              </a:r>
              <a:r>
                <a:rPr kumimoji="1" lang="en-US" altLang="ja-JP" sz="500" b="0" i="0" u="none"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Ⅱ</a:t>
              </a:r>
              <a:r>
                <a:rPr kumimoji="1" lang="ja-JP" altLang="en-US" sz="500" b="0" i="0" u="none"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期）</a:t>
              </a:r>
            </a:p>
          </p:txBody>
        </p:sp>
        <p:sp>
          <p:nvSpPr>
            <p:cNvPr id="185" name="Freeform 72"/>
            <p:cNvSpPr>
              <a:spLocks/>
            </p:cNvSpPr>
            <p:nvPr/>
          </p:nvSpPr>
          <p:spPr bwMode="auto">
            <a:xfrm>
              <a:off x="-5400947" y="5214937"/>
              <a:ext cx="1724025" cy="438150"/>
            </a:xfrm>
            <a:custGeom>
              <a:avLst/>
              <a:gdLst>
                <a:gd name="T0" fmla="*/ 2147483647 w 181"/>
                <a:gd name="T1" fmla="*/ 2147483647 h 45"/>
                <a:gd name="T2" fmla="*/ 2147483647 w 181"/>
                <a:gd name="T3" fmla="*/ 2147483647 h 45"/>
                <a:gd name="T4" fmla="*/ 2147483647 w 181"/>
                <a:gd name="T5" fmla="*/ 2147483647 h 45"/>
                <a:gd name="T6" fmla="*/ 2147483647 w 181"/>
                <a:gd name="T7" fmla="*/ 2147483647 h 45"/>
                <a:gd name="T8" fmla="*/ 2147483647 w 181"/>
                <a:gd name="T9" fmla="*/ 2147483647 h 45"/>
                <a:gd name="T10" fmla="*/ 2147483647 w 181"/>
                <a:gd name="T11" fmla="*/ 2147483647 h 45"/>
                <a:gd name="T12" fmla="*/ 2147483647 w 181"/>
                <a:gd name="T13" fmla="*/ 2147483647 h 45"/>
                <a:gd name="T14" fmla="*/ 2147483647 w 181"/>
                <a:gd name="T15" fmla="*/ 2147483647 h 45"/>
                <a:gd name="T16" fmla="*/ 2147483647 w 181"/>
                <a:gd name="T17" fmla="*/ 2147483647 h 45"/>
                <a:gd name="T18" fmla="*/ 2147483647 w 181"/>
                <a:gd name="T19" fmla="*/ 2147483647 h 45"/>
                <a:gd name="T20" fmla="*/ 2147483647 w 181"/>
                <a:gd name="T21" fmla="*/ 2147483647 h 45"/>
                <a:gd name="T22" fmla="*/ 2147483647 w 181"/>
                <a:gd name="T23" fmla="*/ 2147483647 h 45"/>
                <a:gd name="T24" fmla="*/ 2147483647 w 181"/>
                <a:gd name="T25" fmla="*/ 2147483647 h 45"/>
                <a:gd name="T26" fmla="*/ 2147483647 w 181"/>
                <a:gd name="T27" fmla="*/ 2147483647 h 45"/>
                <a:gd name="T28" fmla="*/ 2147483647 w 181"/>
                <a:gd name="T29" fmla="*/ 2147483647 h 45"/>
                <a:gd name="T30" fmla="*/ 2147483647 w 181"/>
                <a:gd name="T31" fmla="*/ 2147483647 h 45"/>
                <a:gd name="T32" fmla="*/ 2147483647 w 181"/>
                <a:gd name="T33" fmla="*/ 2147483647 h 45"/>
                <a:gd name="T34" fmla="*/ 2147483647 w 181"/>
                <a:gd name="T35" fmla="*/ 2147483647 h 45"/>
                <a:gd name="T36" fmla="*/ 2147483647 w 181"/>
                <a:gd name="T37" fmla="*/ 2147483647 h 45"/>
                <a:gd name="T38" fmla="*/ 2147483647 w 181"/>
                <a:gd name="T39" fmla="*/ 2147483647 h 45"/>
                <a:gd name="T40" fmla="*/ 2147483647 w 181"/>
                <a:gd name="T41" fmla="*/ 0 h 45"/>
                <a:gd name="T42" fmla="*/ 2147483647 w 181"/>
                <a:gd name="T43" fmla="*/ 2147483647 h 45"/>
                <a:gd name="T44" fmla="*/ 2147483647 w 181"/>
                <a:gd name="T45" fmla="*/ 2147483647 h 45"/>
                <a:gd name="T46" fmla="*/ 2147483647 w 181"/>
                <a:gd name="T47" fmla="*/ 2147483647 h 45"/>
                <a:gd name="T48" fmla="*/ 2147483647 w 181"/>
                <a:gd name="T49" fmla="*/ 2147483647 h 45"/>
                <a:gd name="T50" fmla="*/ 2147483647 w 181"/>
                <a:gd name="T51" fmla="*/ 2147483647 h 45"/>
                <a:gd name="T52" fmla="*/ 2147483647 w 181"/>
                <a:gd name="T53" fmla="*/ 2147483647 h 45"/>
                <a:gd name="T54" fmla="*/ 2147483647 w 181"/>
                <a:gd name="T55" fmla="*/ 2147483647 h 45"/>
                <a:gd name="T56" fmla="*/ 2147483647 w 181"/>
                <a:gd name="T57" fmla="*/ 2147483647 h 45"/>
                <a:gd name="T58" fmla="*/ 2147483647 w 181"/>
                <a:gd name="T59" fmla="*/ 2147483647 h 45"/>
                <a:gd name="T60" fmla="*/ 2147483647 w 181"/>
                <a:gd name="T61" fmla="*/ 2147483647 h 45"/>
                <a:gd name="T62" fmla="*/ 2147483647 w 181"/>
                <a:gd name="T63" fmla="*/ 2147483647 h 45"/>
                <a:gd name="T64" fmla="*/ 2147483647 w 181"/>
                <a:gd name="T65" fmla="*/ 2147483647 h 45"/>
                <a:gd name="T66" fmla="*/ 2147483647 w 181"/>
                <a:gd name="T67" fmla="*/ 2147483647 h 45"/>
                <a:gd name="T68" fmla="*/ 2147483647 w 181"/>
                <a:gd name="T69" fmla="*/ 2147483647 h 45"/>
                <a:gd name="T70" fmla="*/ 0 w 181"/>
                <a:gd name="T71" fmla="*/ 2147483647 h 4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81" h="45">
                  <a:moveTo>
                    <a:pt x="181" y="23"/>
                  </a:moveTo>
                  <a:lnTo>
                    <a:pt x="172" y="25"/>
                  </a:lnTo>
                  <a:lnTo>
                    <a:pt x="163" y="31"/>
                  </a:lnTo>
                  <a:lnTo>
                    <a:pt x="156" y="41"/>
                  </a:lnTo>
                  <a:lnTo>
                    <a:pt x="152" y="40"/>
                  </a:lnTo>
                  <a:lnTo>
                    <a:pt x="158" y="32"/>
                  </a:lnTo>
                  <a:lnTo>
                    <a:pt x="158" y="30"/>
                  </a:lnTo>
                  <a:lnTo>
                    <a:pt x="161" y="28"/>
                  </a:lnTo>
                  <a:lnTo>
                    <a:pt x="158" y="26"/>
                  </a:lnTo>
                  <a:lnTo>
                    <a:pt x="149" y="37"/>
                  </a:lnTo>
                  <a:lnTo>
                    <a:pt x="146" y="37"/>
                  </a:lnTo>
                  <a:lnTo>
                    <a:pt x="150" y="29"/>
                  </a:lnTo>
                  <a:lnTo>
                    <a:pt x="148" y="28"/>
                  </a:lnTo>
                  <a:lnTo>
                    <a:pt x="142" y="37"/>
                  </a:lnTo>
                  <a:lnTo>
                    <a:pt x="140" y="34"/>
                  </a:lnTo>
                  <a:lnTo>
                    <a:pt x="136" y="43"/>
                  </a:lnTo>
                  <a:lnTo>
                    <a:pt x="133" y="45"/>
                  </a:lnTo>
                  <a:lnTo>
                    <a:pt x="131" y="43"/>
                  </a:lnTo>
                  <a:lnTo>
                    <a:pt x="142" y="21"/>
                  </a:lnTo>
                  <a:lnTo>
                    <a:pt x="140" y="20"/>
                  </a:lnTo>
                  <a:lnTo>
                    <a:pt x="133" y="33"/>
                  </a:lnTo>
                  <a:lnTo>
                    <a:pt x="130" y="32"/>
                  </a:lnTo>
                  <a:lnTo>
                    <a:pt x="129" y="34"/>
                  </a:lnTo>
                  <a:lnTo>
                    <a:pt x="131" y="37"/>
                  </a:lnTo>
                  <a:lnTo>
                    <a:pt x="127" y="40"/>
                  </a:lnTo>
                  <a:lnTo>
                    <a:pt x="119" y="31"/>
                  </a:lnTo>
                  <a:lnTo>
                    <a:pt x="124" y="28"/>
                  </a:lnTo>
                  <a:lnTo>
                    <a:pt x="127" y="30"/>
                  </a:lnTo>
                  <a:lnTo>
                    <a:pt x="128" y="28"/>
                  </a:lnTo>
                  <a:lnTo>
                    <a:pt x="126" y="26"/>
                  </a:lnTo>
                  <a:lnTo>
                    <a:pt x="129" y="24"/>
                  </a:lnTo>
                  <a:lnTo>
                    <a:pt x="128" y="22"/>
                  </a:lnTo>
                  <a:lnTo>
                    <a:pt x="124" y="22"/>
                  </a:lnTo>
                  <a:lnTo>
                    <a:pt x="113" y="8"/>
                  </a:lnTo>
                  <a:lnTo>
                    <a:pt x="111" y="5"/>
                  </a:lnTo>
                  <a:lnTo>
                    <a:pt x="108" y="8"/>
                  </a:lnTo>
                  <a:lnTo>
                    <a:pt x="106" y="6"/>
                  </a:lnTo>
                  <a:lnTo>
                    <a:pt x="106" y="3"/>
                  </a:lnTo>
                  <a:lnTo>
                    <a:pt x="104" y="1"/>
                  </a:lnTo>
                  <a:lnTo>
                    <a:pt x="101" y="2"/>
                  </a:lnTo>
                  <a:lnTo>
                    <a:pt x="98" y="3"/>
                  </a:lnTo>
                  <a:lnTo>
                    <a:pt x="96" y="0"/>
                  </a:lnTo>
                  <a:lnTo>
                    <a:pt x="93" y="0"/>
                  </a:lnTo>
                  <a:lnTo>
                    <a:pt x="93" y="8"/>
                  </a:lnTo>
                  <a:lnTo>
                    <a:pt x="78" y="12"/>
                  </a:lnTo>
                  <a:lnTo>
                    <a:pt x="77" y="8"/>
                  </a:lnTo>
                  <a:lnTo>
                    <a:pt x="66" y="6"/>
                  </a:lnTo>
                  <a:lnTo>
                    <a:pt x="65" y="11"/>
                  </a:lnTo>
                  <a:lnTo>
                    <a:pt x="61" y="10"/>
                  </a:lnTo>
                  <a:lnTo>
                    <a:pt x="44" y="20"/>
                  </a:lnTo>
                  <a:lnTo>
                    <a:pt x="44" y="25"/>
                  </a:lnTo>
                  <a:lnTo>
                    <a:pt x="35" y="25"/>
                  </a:lnTo>
                  <a:lnTo>
                    <a:pt x="34" y="18"/>
                  </a:lnTo>
                  <a:lnTo>
                    <a:pt x="31" y="18"/>
                  </a:lnTo>
                  <a:lnTo>
                    <a:pt x="32" y="26"/>
                  </a:lnTo>
                  <a:lnTo>
                    <a:pt x="22" y="27"/>
                  </a:lnTo>
                  <a:lnTo>
                    <a:pt x="21" y="24"/>
                  </a:lnTo>
                  <a:lnTo>
                    <a:pt x="13" y="25"/>
                  </a:lnTo>
                  <a:lnTo>
                    <a:pt x="13" y="28"/>
                  </a:lnTo>
                  <a:lnTo>
                    <a:pt x="16" y="27"/>
                  </a:lnTo>
                  <a:lnTo>
                    <a:pt x="17" y="30"/>
                  </a:lnTo>
                  <a:lnTo>
                    <a:pt x="15" y="30"/>
                  </a:lnTo>
                  <a:lnTo>
                    <a:pt x="16" y="33"/>
                  </a:lnTo>
                  <a:lnTo>
                    <a:pt x="14" y="33"/>
                  </a:lnTo>
                  <a:lnTo>
                    <a:pt x="12" y="29"/>
                  </a:lnTo>
                  <a:lnTo>
                    <a:pt x="10" y="30"/>
                  </a:lnTo>
                  <a:lnTo>
                    <a:pt x="12" y="34"/>
                  </a:lnTo>
                  <a:lnTo>
                    <a:pt x="8" y="31"/>
                  </a:lnTo>
                  <a:lnTo>
                    <a:pt x="8" y="35"/>
                  </a:lnTo>
                  <a:lnTo>
                    <a:pt x="6" y="35"/>
                  </a:lnTo>
                  <a:lnTo>
                    <a:pt x="4" y="30"/>
                  </a:lnTo>
                  <a:lnTo>
                    <a:pt x="0" y="33"/>
                  </a:lnTo>
                </a:path>
              </a:pathLst>
            </a:custGeom>
            <a:noFill/>
            <a:ln w="3175" cap="flat" cmpd="sng">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86" name="Freeform 73"/>
            <p:cNvSpPr>
              <a:spLocks/>
            </p:cNvSpPr>
            <p:nvPr/>
          </p:nvSpPr>
          <p:spPr bwMode="auto">
            <a:xfrm>
              <a:off x="-4496072" y="5272087"/>
              <a:ext cx="123825" cy="123825"/>
            </a:xfrm>
            <a:custGeom>
              <a:avLst/>
              <a:gdLst>
                <a:gd name="T0" fmla="*/ 0 w 13"/>
                <a:gd name="T1" fmla="*/ 2147483647 h 13"/>
                <a:gd name="T2" fmla="*/ 2147483647 w 13"/>
                <a:gd name="T3" fmla="*/ 0 h 13"/>
                <a:gd name="T4" fmla="*/ 2147483647 w 13"/>
                <a:gd name="T5" fmla="*/ 2147483647 h 13"/>
                <a:gd name="T6" fmla="*/ 2147483647 w 13"/>
                <a:gd name="T7" fmla="*/ 2147483647 h 13"/>
                <a:gd name="T8" fmla="*/ 2147483647 w 13"/>
                <a:gd name="T9" fmla="*/ 2147483647 h 13"/>
                <a:gd name="T10" fmla="*/ 2147483647 w 13"/>
                <a:gd name="T11" fmla="*/ 2147483647 h 13"/>
                <a:gd name="T12" fmla="*/ 0 w 13"/>
                <a:gd name="T13" fmla="*/ 2147483647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3">
                  <a:moveTo>
                    <a:pt x="0" y="5"/>
                  </a:moveTo>
                  <a:lnTo>
                    <a:pt x="3" y="0"/>
                  </a:lnTo>
                  <a:lnTo>
                    <a:pt x="8" y="1"/>
                  </a:lnTo>
                  <a:lnTo>
                    <a:pt x="13" y="5"/>
                  </a:lnTo>
                  <a:lnTo>
                    <a:pt x="8" y="13"/>
                  </a:lnTo>
                  <a:lnTo>
                    <a:pt x="2" y="13"/>
                  </a:lnTo>
                  <a:lnTo>
                    <a:pt x="0" y="5"/>
                  </a:lnTo>
                  <a:close/>
                </a:path>
              </a:pathLst>
            </a:custGeom>
            <a:solidFill>
              <a:srgbClr xmlns:mc="http://schemas.openxmlformats.org/markup-compatibility/2006" xmlns:a14="http://schemas.microsoft.com/office/drawing/2010/main" val="FFFFFF" mc:Ignorable="a14" a14:legacySpreadsheetColorIndex="9"/>
            </a:solidFill>
            <a:ln w="3175"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87" name="Freeform 74"/>
            <p:cNvSpPr>
              <a:spLocks/>
            </p:cNvSpPr>
            <p:nvPr/>
          </p:nvSpPr>
          <p:spPr bwMode="auto">
            <a:xfrm>
              <a:off x="-4772297" y="5300662"/>
              <a:ext cx="85725" cy="123825"/>
            </a:xfrm>
            <a:custGeom>
              <a:avLst/>
              <a:gdLst>
                <a:gd name="T0" fmla="*/ 2147483647 w 9"/>
                <a:gd name="T1" fmla="*/ 0 h 13"/>
                <a:gd name="T2" fmla="*/ 2147483647 w 9"/>
                <a:gd name="T3" fmla="*/ 2147483647 h 13"/>
                <a:gd name="T4" fmla="*/ 2147483647 w 9"/>
                <a:gd name="T5" fmla="*/ 2147483647 h 13"/>
                <a:gd name="T6" fmla="*/ 2147483647 w 9"/>
                <a:gd name="T7" fmla="*/ 2147483647 h 13"/>
                <a:gd name="T8" fmla="*/ 0 w 9"/>
                <a:gd name="T9" fmla="*/ 2147483647 h 13"/>
                <a:gd name="T10" fmla="*/ 2147483647 w 9"/>
                <a:gd name="T11" fmla="*/ 0 h 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13">
                  <a:moveTo>
                    <a:pt x="2" y="0"/>
                  </a:moveTo>
                  <a:lnTo>
                    <a:pt x="9" y="2"/>
                  </a:lnTo>
                  <a:lnTo>
                    <a:pt x="9" y="13"/>
                  </a:lnTo>
                  <a:lnTo>
                    <a:pt x="1" y="13"/>
                  </a:lnTo>
                  <a:lnTo>
                    <a:pt x="0" y="5"/>
                  </a:lnTo>
                  <a:lnTo>
                    <a:pt x="2" y="0"/>
                  </a:lnTo>
                  <a:close/>
                </a:path>
              </a:pathLst>
            </a:custGeom>
            <a:solidFill>
              <a:srgbClr xmlns:mc="http://schemas.openxmlformats.org/markup-compatibility/2006" xmlns:a14="http://schemas.microsoft.com/office/drawing/2010/main" val="FFFFFF" mc:Ignorable="a14" a14:legacySpreadsheetColorIndex="9"/>
            </a:solidFill>
            <a:ln w="3175"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88" name="Freeform 75"/>
            <p:cNvSpPr>
              <a:spLocks/>
            </p:cNvSpPr>
            <p:nvPr/>
          </p:nvSpPr>
          <p:spPr bwMode="auto">
            <a:xfrm>
              <a:off x="-4953272" y="5367337"/>
              <a:ext cx="133350" cy="76200"/>
            </a:xfrm>
            <a:custGeom>
              <a:avLst/>
              <a:gdLst>
                <a:gd name="T0" fmla="*/ 2147483647 w 14"/>
                <a:gd name="T1" fmla="*/ 0 h 8"/>
                <a:gd name="T2" fmla="*/ 2147483647 w 14"/>
                <a:gd name="T3" fmla="*/ 2147483647 h 8"/>
                <a:gd name="T4" fmla="*/ 0 w 14"/>
                <a:gd name="T5" fmla="*/ 2147483647 h 8"/>
                <a:gd name="T6" fmla="*/ 2147483647 w 14"/>
                <a:gd name="T7" fmla="*/ 2147483647 h 8"/>
                <a:gd name="T8" fmla="*/ 2147483647 w 14"/>
                <a:gd name="T9" fmla="*/ 0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8">
                  <a:moveTo>
                    <a:pt x="12" y="0"/>
                  </a:moveTo>
                  <a:lnTo>
                    <a:pt x="14" y="7"/>
                  </a:lnTo>
                  <a:lnTo>
                    <a:pt x="0" y="8"/>
                  </a:lnTo>
                  <a:lnTo>
                    <a:pt x="1" y="5"/>
                  </a:lnTo>
                  <a:lnTo>
                    <a:pt x="12" y="0"/>
                  </a:lnTo>
                  <a:close/>
                </a:path>
              </a:pathLst>
            </a:custGeom>
            <a:solidFill>
              <a:srgbClr xmlns:mc="http://schemas.openxmlformats.org/markup-compatibility/2006" xmlns:a14="http://schemas.microsoft.com/office/drawing/2010/main" val="FFFFFF" mc:Ignorable="a14" a14:legacySpreadsheetColorIndex="9"/>
            </a:solidFill>
            <a:ln w="3175"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89" name="Freeform 76"/>
            <p:cNvSpPr>
              <a:spLocks/>
            </p:cNvSpPr>
            <p:nvPr/>
          </p:nvSpPr>
          <p:spPr bwMode="auto">
            <a:xfrm>
              <a:off x="-5096147" y="5472112"/>
              <a:ext cx="304800" cy="219075"/>
            </a:xfrm>
            <a:custGeom>
              <a:avLst/>
              <a:gdLst>
                <a:gd name="T0" fmla="*/ 2147483647 w 32"/>
                <a:gd name="T1" fmla="*/ 0 h 22"/>
                <a:gd name="T2" fmla="*/ 2147483647 w 32"/>
                <a:gd name="T3" fmla="*/ 2147483647 h 22"/>
                <a:gd name="T4" fmla="*/ 2147483647 w 32"/>
                <a:gd name="T5" fmla="*/ 2147483647 h 22"/>
                <a:gd name="T6" fmla="*/ 2147483647 w 32"/>
                <a:gd name="T7" fmla="*/ 2147483647 h 22"/>
                <a:gd name="T8" fmla="*/ 2147483647 w 32"/>
                <a:gd name="T9" fmla="*/ 2147483647 h 22"/>
                <a:gd name="T10" fmla="*/ 2147483647 w 32"/>
                <a:gd name="T11" fmla="*/ 2147483647 h 22"/>
                <a:gd name="T12" fmla="*/ 2147483647 w 32"/>
                <a:gd name="T13" fmla="*/ 2147483647 h 22"/>
                <a:gd name="T14" fmla="*/ 2147483647 w 32"/>
                <a:gd name="T15" fmla="*/ 2147483647 h 22"/>
                <a:gd name="T16" fmla="*/ 0 w 32"/>
                <a:gd name="T17" fmla="*/ 2147483647 h 22"/>
                <a:gd name="T18" fmla="*/ 2147483647 w 32"/>
                <a:gd name="T19" fmla="*/ 0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2" h="22">
                  <a:moveTo>
                    <a:pt x="12" y="0"/>
                  </a:moveTo>
                  <a:lnTo>
                    <a:pt x="31" y="3"/>
                  </a:lnTo>
                  <a:lnTo>
                    <a:pt x="31" y="9"/>
                  </a:lnTo>
                  <a:lnTo>
                    <a:pt x="23" y="7"/>
                  </a:lnTo>
                  <a:lnTo>
                    <a:pt x="24" y="11"/>
                  </a:lnTo>
                  <a:lnTo>
                    <a:pt x="31" y="13"/>
                  </a:lnTo>
                  <a:lnTo>
                    <a:pt x="32" y="19"/>
                  </a:lnTo>
                  <a:lnTo>
                    <a:pt x="1" y="22"/>
                  </a:lnTo>
                  <a:lnTo>
                    <a:pt x="0" y="6"/>
                  </a:lnTo>
                  <a:lnTo>
                    <a:pt x="12" y="0"/>
                  </a:lnTo>
                  <a:close/>
                </a:path>
              </a:pathLst>
            </a:custGeom>
            <a:solidFill>
              <a:srgbClr xmlns:mc="http://schemas.openxmlformats.org/markup-compatibility/2006" xmlns:a14="http://schemas.microsoft.com/office/drawing/2010/main" val="FFFFFF" mc:Ignorable="a14" a14:legacySpreadsheetColorIndex="9"/>
            </a:solidFill>
            <a:ln w="3175"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90" name="Freeform 78"/>
            <p:cNvSpPr>
              <a:spLocks/>
            </p:cNvSpPr>
            <p:nvPr/>
          </p:nvSpPr>
          <p:spPr bwMode="auto">
            <a:xfrm>
              <a:off x="-2124347" y="4557712"/>
              <a:ext cx="95250" cy="304800"/>
            </a:xfrm>
            <a:custGeom>
              <a:avLst/>
              <a:gdLst>
                <a:gd name="T0" fmla="*/ 0 w 8"/>
                <a:gd name="T1" fmla="*/ 2147483647 h 29"/>
                <a:gd name="T2" fmla="*/ 2147483647 w 8"/>
                <a:gd name="T3" fmla="*/ 2147483647 h 29"/>
                <a:gd name="T4" fmla="*/ 2147483647 w 8"/>
                <a:gd name="T5" fmla="*/ 0 h 29"/>
                <a:gd name="T6" fmla="*/ 0 60000 65536"/>
                <a:gd name="T7" fmla="*/ 0 60000 65536"/>
                <a:gd name="T8" fmla="*/ 0 60000 65536"/>
              </a:gdLst>
              <a:ahLst/>
              <a:cxnLst>
                <a:cxn ang="T6">
                  <a:pos x="T0" y="T1"/>
                </a:cxn>
                <a:cxn ang="T7">
                  <a:pos x="T2" y="T3"/>
                </a:cxn>
                <a:cxn ang="T8">
                  <a:pos x="T4" y="T5"/>
                </a:cxn>
              </a:cxnLst>
              <a:rect l="0" t="0" r="r" b="b"/>
              <a:pathLst>
                <a:path w="8" h="29">
                  <a:moveTo>
                    <a:pt x="0" y="29"/>
                  </a:moveTo>
                  <a:lnTo>
                    <a:pt x="1" y="13"/>
                  </a:lnTo>
                  <a:lnTo>
                    <a:pt x="8" y="0"/>
                  </a:lnTo>
                </a:path>
              </a:pathLst>
            </a:custGeom>
            <a:noFill/>
            <a:ln w="38100" cap="flat" cmpd="dbl">
              <a:solidFill>
                <a:srgbClr xmlns:mc="http://schemas.openxmlformats.org/markup-compatibility/2006" xmlns:a14="http://schemas.microsoft.com/office/drawing/2010/main" val="FF0000" mc:Ignorable="a14" a14:legacySpreadsheetColorIndex="10"/>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91" name="Text Box 79"/>
            <p:cNvSpPr txBox="1">
              <a:spLocks noChangeArrowheads="1"/>
            </p:cNvSpPr>
            <p:nvPr/>
          </p:nvSpPr>
          <p:spPr bwMode="auto">
            <a:xfrm>
              <a:off x="-2057048" y="4639377"/>
              <a:ext cx="1085850" cy="295275"/>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square" lIns="18288" tIns="18288"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1000"/>
              </a:pPr>
              <a:r>
                <a:rPr kumimoji="1" lang="ja-JP" altLang="en-US" sz="5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京阪本線 </a:t>
              </a:r>
              <a:endParaRPr kumimoji="1" lang="en-US" altLang="ja-JP" sz="500" b="0"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sz="1000"/>
              </a:pPr>
              <a:r>
                <a:rPr kumimoji="1" lang="ja-JP" altLang="en-US" sz="500" b="0"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（寝屋川市・枚方市</a:t>
              </a:r>
              <a:r>
                <a:rPr kumimoji="1" lang="ja-JP" altLang="en-US" sz="5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p>
          </p:txBody>
        </p:sp>
        <p:sp>
          <p:nvSpPr>
            <p:cNvPr id="192" name="Line 172"/>
            <p:cNvSpPr>
              <a:spLocks noChangeShapeType="1"/>
            </p:cNvSpPr>
            <p:nvPr/>
          </p:nvSpPr>
          <p:spPr bwMode="auto">
            <a:xfrm flipH="1">
              <a:off x="-2724422" y="4538662"/>
              <a:ext cx="142875" cy="257175"/>
            </a:xfrm>
            <a:prstGeom prst="line">
              <a:avLst/>
            </a:prstGeom>
            <a:noFill/>
            <a:ln w="38100" cmpd="dbl">
              <a:solidFill>
                <a:srgbClr val="FF0000"/>
              </a:solidFill>
              <a:prstDash val="solid"/>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93" name="Text Box 175"/>
            <p:cNvSpPr txBox="1">
              <a:spLocks noChangeArrowheads="1"/>
            </p:cNvSpPr>
            <p:nvPr/>
          </p:nvSpPr>
          <p:spPr bwMode="auto">
            <a:xfrm>
              <a:off x="-3093907" y="4488297"/>
              <a:ext cx="419836" cy="219386"/>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none" lIns="9144" tIns="18288"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1000"/>
              </a:pPr>
              <a:r>
                <a:rPr kumimoji="1" lang="ja-JP" altLang="en-US" sz="5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阪急京都線</a:t>
              </a:r>
            </a:p>
            <a:p>
              <a:pPr marL="0" marR="0" lvl="0" indent="0" algn="l" defTabSz="914400" rtl="0" eaLnBrk="1" fontAlgn="auto" latinLnBrk="0" hangingPunct="1">
                <a:lnSpc>
                  <a:spcPct val="100000"/>
                </a:lnSpc>
                <a:spcBef>
                  <a:spcPts val="0"/>
                </a:spcBef>
                <a:spcAft>
                  <a:spcPts val="0"/>
                </a:spcAft>
                <a:buClrTx/>
                <a:buSzTx/>
                <a:buFontTx/>
                <a:buNone/>
                <a:tabLst/>
                <a:defRPr sz="1000"/>
              </a:pPr>
              <a:r>
                <a:rPr kumimoji="1" lang="ja-JP" altLang="en-US" sz="5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（摂津市）</a:t>
              </a:r>
            </a:p>
          </p:txBody>
        </p:sp>
        <p:grpSp>
          <p:nvGrpSpPr>
            <p:cNvPr id="194" name="グループ化 193"/>
            <p:cNvGrpSpPr>
              <a:grpSpLocks/>
            </p:cNvGrpSpPr>
            <p:nvPr/>
          </p:nvGrpSpPr>
          <p:grpSpPr bwMode="auto">
            <a:xfrm>
              <a:off x="-5715272" y="6328787"/>
              <a:ext cx="1495425" cy="448830"/>
              <a:chOff x="876300" y="4371266"/>
              <a:chExt cx="1536343" cy="471087"/>
            </a:xfrm>
          </p:grpSpPr>
          <p:sp>
            <p:nvSpPr>
              <p:cNvPr id="210" name="Freeform 65"/>
              <p:cNvSpPr>
                <a:spLocks/>
              </p:cNvSpPr>
              <p:nvPr/>
            </p:nvSpPr>
            <p:spPr bwMode="auto">
              <a:xfrm>
                <a:off x="962025" y="4531932"/>
                <a:ext cx="374171" cy="9526"/>
              </a:xfrm>
              <a:custGeom>
                <a:avLst/>
                <a:gdLst>
                  <a:gd name="T0" fmla="*/ 2147483647 w 38"/>
                  <a:gd name="T1" fmla="*/ 0 h 1"/>
                  <a:gd name="T2" fmla="*/ 0 w 38"/>
                  <a:gd name="T3" fmla="*/ 0 h 1"/>
                  <a:gd name="T4" fmla="*/ 0 60000 65536"/>
                  <a:gd name="T5" fmla="*/ 0 60000 65536"/>
                </a:gdLst>
                <a:ahLst/>
                <a:cxnLst>
                  <a:cxn ang="T4">
                    <a:pos x="T0" y="T1"/>
                  </a:cxn>
                  <a:cxn ang="T5">
                    <a:pos x="T2" y="T3"/>
                  </a:cxn>
                </a:cxnLst>
                <a:rect l="0" t="0" r="r" b="b"/>
                <a:pathLst>
                  <a:path w="38" h="1">
                    <a:moveTo>
                      <a:pt x="38" y="0"/>
                    </a:moveTo>
                    <a:lnTo>
                      <a:pt x="0" y="0"/>
                    </a:lnTo>
                  </a:path>
                </a:pathLst>
              </a:custGeom>
              <a:noFill/>
              <a:ln w="38100" cmpd="tri">
                <a:solidFill>
                  <a:srgbClr val="0070C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11" name="Freeform 70"/>
              <p:cNvSpPr>
                <a:spLocks/>
              </p:cNvSpPr>
              <p:nvPr/>
            </p:nvSpPr>
            <p:spPr bwMode="auto">
              <a:xfrm>
                <a:off x="962025" y="4660092"/>
                <a:ext cx="374171" cy="61080"/>
              </a:xfrm>
              <a:custGeom>
                <a:avLst/>
                <a:gdLst>
                  <a:gd name="T0" fmla="*/ 2147483647 w 40"/>
                  <a:gd name="T1" fmla="*/ 0 h 1"/>
                  <a:gd name="T2" fmla="*/ 0 w 40"/>
                  <a:gd name="T3" fmla="*/ 0 h 1"/>
                  <a:gd name="T4" fmla="*/ 0 60000 65536"/>
                  <a:gd name="T5" fmla="*/ 0 60000 65536"/>
                </a:gdLst>
                <a:ahLst/>
                <a:cxnLst>
                  <a:cxn ang="T4">
                    <a:pos x="T0" y="T1"/>
                  </a:cxn>
                  <a:cxn ang="T5">
                    <a:pos x="T2" y="T3"/>
                  </a:cxn>
                </a:cxnLst>
                <a:rect l="0" t="0" r="r" b="b"/>
                <a:pathLst>
                  <a:path w="40" h="1">
                    <a:moveTo>
                      <a:pt x="40" y="0"/>
                    </a:moveTo>
                    <a:lnTo>
                      <a:pt x="0" y="0"/>
                    </a:lnTo>
                  </a:path>
                </a:pathLst>
              </a:custGeom>
              <a:noFill/>
              <a:ln w="38100" cmpd="dbl">
                <a:solidFill>
                  <a:srgbClr xmlns:mc="http://schemas.openxmlformats.org/markup-compatibility/2006" xmlns:a14="http://schemas.microsoft.com/office/drawing/2010/main" val="FF0000" mc:Ignorable="a14" a14:legacySpreadsheetColorIndex="1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12" name="Rectangle 71"/>
              <p:cNvSpPr>
                <a:spLocks noChangeArrowheads="1"/>
              </p:cNvSpPr>
              <p:nvPr/>
            </p:nvSpPr>
            <p:spPr bwMode="auto">
              <a:xfrm>
                <a:off x="876300" y="4371266"/>
                <a:ext cx="1293964" cy="471087"/>
              </a:xfrm>
              <a:prstGeom prst="rect">
                <a:avLst/>
              </a:prstGeom>
              <a:noFill/>
              <a:ln w="9525">
                <a:solidFill>
                  <a:srgbClr xmlns:mc="http://schemas.openxmlformats.org/markup-compatibility/2006" xmlns:a14="http://schemas.microsoft.com/office/drawing/2010/main" val="000000" mc:Ignorable="a14" a14:legacySpreadsheetColorIndex="64"/>
                </a:solidFill>
                <a:miter lim="800000"/>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13" name="Text Box 86"/>
              <p:cNvSpPr txBox="1">
                <a:spLocks noChangeArrowheads="1"/>
              </p:cNvSpPr>
              <p:nvPr/>
            </p:nvSpPr>
            <p:spPr bwMode="auto">
              <a:xfrm>
                <a:off x="1463436" y="4435943"/>
                <a:ext cx="557781" cy="169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7432" tIns="18288"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1000"/>
                </a:pPr>
                <a:r>
                  <a:rPr kumimoji="1" lang="ja-JP" altLang="en-US" sz="600" b="0" i="0" u="none"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完了箇所</a:t>
                </a:r>
              </a:p>
            </p:txBody>
          </p:sp>
          <p:sp>
            <p:nvSpPr>
              <p:cNvPr id="214" name="Text Box 87"/>
              <p:cNvSpPr txBox="1">
                <a:spLocks noChangeArrowheads="1"/>
              </p:cNvSpPr>
              <p:nvPr/>
            </p:nvSpPr>
            <p:spPr bwMode="auto">
              <a:xfrm>
                <a:off x="1453651" y="4565116"/>
                <a:ext cx="958992" cy="189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7432" tIns="18288"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1000"/>
                </a:pPr>
                <a:r>
                  <a:rPr kumimoji="1" lang="ja-JP" altLang="en-US" sz="600" b="0" i="0" u="none"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事業中箇所</a:t>
                </a:r>
              </a:p>
            </p:txBody>
          </p:sp>
        </p:grpSp>
        <p:sp>
          <p:nvSpPr>
            <p:cNvPr id="195" name="フリーフォーム 194"/>
            <p:cNvSpPr>
              <a:spLocks/>
            </p:cNvSpPr>
            <p:nvPr/>
          </p:nvSpPr>
          <p:spPr bwMode="auto">
            <a:xfrm>
              <a:off x="-3838847" y="4186237"/>
              <a:ext cx="114300" cy="85725"/>
            </a:xfrm>
            <a:custGeom>
              <a:avLst/>
              <a:gdLst>
                <a:gd name="T0" fmla="*/ 0 w 116758"/>
                <a:gd name="T1" fmla="*/ 0 h 86032"/>
                <a:gd name="T2" fmla="*/ 116758 w 116758"/>
                <a:gd name="T3" fmla="*/ 86032 h 86032"/>
                <a:gd name="T4" fmla="*/ 0 60000 65536"/>
                <a:gd name="T5" fmla="*/ 0 60000 65536"/>
              </a:gdLst>
              <a:ahLst/>
              <a:cxnLst>
                <a:cxn ang="T4">
                  <a:pos x="T0" y="T1"/>
                </a:cxn>
                <a:cxn ang="T5">
                  <a:pos x="T2" y="T3"/>
                </a:cxn>
              </a:cxnLst>
              <a:rect l="0" t="0" r="r" b="b"/>
              <a:pathLst>
                <a:path w="116758" h="86032">
                  <a:moveTo>
                    <a:pt x="0" y="0"/>
                  </a:moveTo>
                  <a:cubicBezTo>
                    <a:pt x="48649" y="36359"/>
                    <a:pt x="97298" y="72718"/>
                    <a:pt x="116758" y="86032"/>
                  </a:cubicBezTo>
                </a:path>
              </a:pathLst>
            </a:custGeom>
            <a:noFill/>
            <a:ln w="19050" cap="flat" cmpd="sng">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96" name="フリーフォーム 195"/>
            <p:cNvSpPr>
              <a:spLocks/>
            </p:cNvSpPr>
            <p:nvPr/>
          </p:nvSpPr>
          <p:spPr bwMode="auto">
            <a:xfrm>
              <a:off x="-3553097" y="4433887"/>
              <a:ext cx="114300" cy="209550"/>
            </a:xfrm>
            <a:custGeom>
              <a:avLst/>
              <a:gdLst>
                <a:gd name="T0" fmla="*/ 0 w 116758"/>
                <a:gd name="T1" fmla="*/ 0 h 205983"/>
                <a:gd name="T2" fmla="*/ 86032 w 116758"/>
                <a:gd name="T3" fmla="*/ 178210 h 205983"/>
                <a:gd name="T4" fmla="*/ 116758 w 116758"/>
                <a:gd name="T5" fmla="*/ 202791 h 205983"/>
                <a:gd name="T6" fmla="*/ 0 60000 65536"/>
                <a:gd name="T7" fmla="*/ 0 60000 65536"/>
                <a:gd name="T8" fmla="*/ 0 60000 65536"/>
              </a:gdLst>
              <a:ahLst/>
              <a:cxnLst>
                <a:cxn ang="T6">
                  <a:pos x="T0" y="T1"/>
                </a:cxn>
                <a:cxn ang="T7">
                  <a:pos x="T2" y="T3"/>
                </a:cxn>
                <a:cxn ang="T8">
                  <a:pos x="T4" y="T5"/>
                </a:cxn>
              </a:cxnLst>
              <a:rect l="0" t="0" r="r" b="b"/>
              <a:pathLst>
                <a:path w="116758" h="205983">
                  <a:moveTo>
                    <a:pt x="0" y="0"/>
                  </a:moveTo>
                  <a:cubicBezTo>
                    <a:pt x="33286" y="72206"/>
                    <a:pt x="66572" y="144412"/>
                    <a:pt x="86032" y="178210"/>
                  </a:cubicBezTo>
                  <a:cubicBezTo>
                    <a:pt x="105492" y="212008"/>
                    <a:pt x="111125" y="207399"/>
                    <a:pt x="116758" y="202791"/>
                  </a:cubicBezTo>
                </a:path>
              </a:pathLst>
            </a:custGeom>
            <a:noFill/>
            <a:ln w="19050" cap="flat" cmpd="sng">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97" name="フリーフォーム 196"/>
            <p:cNvSpPr>
              <a:spLocks/>
            </p:cNvSpPr>
            <p:nvPr/>
          </p:nvSpPr>
          <p:spPr bwMode="auto">
            <a:xfrm>
              <a:off x="-2105297" y="3862387"/>
              <a:ext cx="228600" cy="190500"/>
            </a:xfrm>
            <a:custGeom>
              <a:avLst/>
              <a:gdLst>
                <a:gd name="T0" fmla="*/ 0 w 227371"/>
                <a:gd name="T1" fmla="*/ 190500 h 190500"/>
                <a:gd name="T2" fmla="*/ 147483 w 227371"/>
                <a:gd name="T3" fmla="*/ 98323 h 190500"/>
                <a:gd name="T4" fmla="*/ 227371 w 227371"/>
                <a:gd name="T5" fmla="*/ 0 h 190500"/>
                <a:gd name="T6" fmla="*/ 0 60000 65536"/>
                <a:gd name="T7" fmla="*/ 0 60000 65536"/>
                <a:gd name="T8" fmla="*/ 0 60000 65536"/>
              </a:gdLst>
              <a:ahLst/>
              <a:cxnLst>
                <a:cxn ang="T6">
                  <a:pos x="T0" y="T1"/>
                </a:cxn>
                <a:cxn ang="T7">
                  <a:pos x="T2" y="T3"/>
                </a:cxn>
                <a:cxn ang="T8">
                  <a:pos x="T4" y="T5"/>
                </a:cxn>
              </a:cxnLst>
              <a:rect l="0" t="0" r="r" b="b"/>
              <a:pathLst>
                <a:path w="227371" h="190500">
                  <a:moveTo>
                    <a:pt x="0" y="190500"/>
                  </a:moveTo>
                  <a:cubicBezTo>
                    <a:pt x="54794" y="160286"/>
                    <a:pt x="109588" y="130073"/>
                    <a:pt x="147483" y="98323"/>
                  </a:cubicBezTo>
                  <a:cubicBezTo>
                    <a:pt x="185378" y="66573"/>
                    <a:pt x="206374" y="33286"/>
                    <a:pt x="227371" y="0"/>
                  </a:cubicBezTo>
                </a:path>
              </a:pathLst>
            </a:custGeom>
            <a:noFill/>
            <a:ln w="19050" cap="flat" cmpd="sng">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98" name="フリーフォーム 197"/>
            <p:cNvSpPr>
              <a:spLocks/>
            </p:cNvSpPr>
            <p:nvPr/>
          </p:nvSpPr>
          <p:spPr bwMode="auto">
            <a:xfrm>
              <a:off x="-2572022" y="4195762"/>
              <a:ext cx="266700" cy="333375"/>
            </a:xfrm>
            <a:custGeom>
              <a:avLst/>
              <a:gdLst>
                <a:gd name="T0" fmla="*/ 264242 w 264242"/>
                <a:gd name="T1" fmla="*/ 0 h 337984"/>
                <a:gd name="T2" fmla="*/ 122904 w 264242"/>
                <a:gd name="T3" fmla="*/ 104468 h 337984"/>
                <a:gd name="T4" fmla="*/ 49162 w 264242"/>
                <a:gd name="T5" fmla="*/ 251952 h 337984"/>
                <a:gd name="T6" fmla="*/ 0 w 264242"/>
                <a:gd name="T7" fmla="*/ 337984 h 3379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4242" h="337984">
                  <a:moveTo>
                    <a:pt x="264242" y="0"/>
                  </a:moveTo>
                  <a:cubicBezTo>
                    <a:pt x="211496" y="31238"/>
                    <a:pt x="158751" y="62476"/>
                    <a:pt x="122904" y="104468"/>
                  </a:cubicBezTo>
                  <a:cubicBezTo>
                    <a:pt x="87057" y="146460"/>
                    <a:pt x="69646" y="213033"/>
                    <a:pt x="49162" y="251952"/>
                  </a:cubicBezTo>
                  <a:cubicBezTo>
                    <a:pt x="28678" y="290871"/>
                    <a:pt x="14339" y="314427"/>
                    <a:pt x="0" y="337984"/>
                  </a:cubicBezTo>
                </a:path>
              </a:pathLst>
            </a:custGeom>
            <a:noFill/>
            <a:ln w="19050" cap="flat" cmpd="sng">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99" name="フリーフォーム 198"/>
            <p:cNvSpPr>
              <a:spLocks/>
            </p:cNvSpPr>
            <p:nvPr/>
          </p:nvSpPr>
          <p:spPr bwMode="auto">
            <a:xfrm>
              <a:off x="-1876697" y="3890962"/>
              <a:ext cx="390525" cy="419100"/>
            </a:xfrm>
            <a:custGeom>
              <a:avLst/>
              <a:gdLst>
                <a:gd name="T0" fmla="*/ 387145 w 387145"/>
                <a:gd name="T1" fmla="*/ 0 h 424016"/>
                <a:gd name="T2" fmla="*/ 251951 w 387145"/>
                <a:gd name="T3" fmla="*/ 30726 h 424016"/>
                <a:gd name="T4" fmla="*/ 233516 w 387145"/>
                <a:gd name="T5" fmla="*/ 61452 h 424016"/>
                <a:gd name="T6" fmla="*/ 141338 w 387145"/>
                <a:gd name="T7" fmla="*/ 251952 h 424016"/>
                <a:gd name="T8" fmla="*/ 86032 w 387145"/>
                <a:gd name="T9" fmla="*/ 319548 h 424016"/>
                <a:gd name="T10" fmla="*/ 0 w 387145"/>
                <a:gd name="T11" fmla="*/ 424016 h 4240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7145" h="424016">
                  <a:moveTo>
                    <a:pt x="387145" y="0"/>
                  </a:moveTo>
                  <a:cubicBezTo>
                    <a:pt x="332350" y="10242"/>
                    <a:pt x="277556" y="20484"/>
                    <a:pt x="251951" y="30726"/>
                  </a:cubicBezTo>
                  <a:cubicBezTo>
                    <a:pt x="226346" y="40968"/>
                    <a:pt x="251951" y="24581"/>
                    <a:pt x="233516" y="61452"/>
                  </a:cubicBezTo>
                  <a:cubicBezTo>
                    <a:pt x="215081" y="98323"/>
                    <a:pt x="165919" y="208936"/>
                    <a:pt x="141338" y="251952"/>
                  </a:cubicBezTo>
                  <a:cubicBezTo>
                    <a:pt x="116757" y="294968"/>
                    <a:pt x="86032" y="319548"/>
                    <a:pt x="86032" y="319548"/>
                  </a:cubicBezTo>
                  <a:lnTo>
                    <a:pt x="0" y="424016"/>
                  </a:lnTo>
                </a:path>
              </a:pathLst>
            </a:custGeom>
            <a:noFill/>
            <a:ln w="19050" cap="flat" cmpd="sng">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00" name="フリーフォーム 199"/>
            <p:cNvSpPr>
              <a:spLocks/>
            </p:cNvSpPr>
            <p:nvPr/>
          </p:nvSpPr>
          <p:spPr bwMode="auto">
            <a:xfrm>
              <a:off x="-2819672" y="5519737"/>
              <a:ext cx="542925" cy="133350"/>
            </a:xfrm>
            <a:custGeom>
              <a:avLst/>
              <a:gdLst>
                <a:gd name="T0" fmla="*/ 0 w 534629"/>
                <a:gd name="T1" fmla="*/ 64598 h 123803"/>
                <a:gd name="T2" fmla="*/ 49161 w 534629"/>
                <a:gd name="T3" fmla="*/ 33872 h 123803"/>
                <a:gd name="T4" fmla="*/ 129048 w 534629"/>
                <a:gd name="T5" fmla="*/ 58453 h 123803"/>
                <a:gd name="T6" fmla="*/ 307258 w 534629"/>
                <a:gd name="T7" fmla="*/ 119904 h 123803"/>
                <a:gd name="T8" fmla="*/ 374855 w 534629"/>
                <a:gd name="T9" fmla="*/ 113759 h 123803"/>
                <a:gd name="T10" fmla="*/ 387145 w 534629"/>
                <a:gd name="T11" fmla="*/ 83033 h 123803"/>
                <a:gd name="T12" fmla="*/ 417871 w 534629"/>
                <a:gd name="T13" fmla="*/ 3146 h 123803"/>
                <a:gd name="T14" fmla="*/ 473177 w 534629"/>
                <a:gd name="T15" fmla="*/ 15436 h 123803"/>
                <a:gd name="T16" fmla="*/ 534629 w 534629"/>
                <a:gd name="T17" fmla="*/ 9291 h 12380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34629" h="123803">
                  <a:moveTo>
                    <a:pt x="0" y="64598"/>
                  </a:moveTo>
                  <a:cubicBezTo>
                    <a:pt x="13826" y="49747"/>
                    <a:pt x="27653" y="34896"/>
                    <a:pt x="49161" y="33872"/>
                  </a:cubicBezTo>
                  <a:cubicBezTo>
                    <a:pt x="70669" y="32848"/>
                    <a:pt x="86032" y="44114"/>
                    <a:pt x="129048" y="58453"/>
                  </a:cubicBezTo>
                  <a:cubicBezTo>
                    <a:pt x="172064" y="72792"/>
                    <a:pt x="266290" y="110686"/>
                    <a:pt x="307258" y="119904"/>
                  </a:cubicBezTo>
                  <a:cubicBezTo>
                    <a:pt x="348226" y="129122"/>
                    <a:pt x="361540" y="119904"/>
                    <a:pt x="374855" y="113759"/>
                  </a:cubicBezTo>
                  <a:cubicBezTo>
                    <a:pt x="388170" y="107614"/>
                    <a:pt x="379976" y="101469"/>
                    <a:pt x="387145" y="83033"/>
                  </a:cubicBezTo>
                  <a:cubicBezTo>
                    <a:pt x="394314" y="64597"/>
                    <a:pt x="403532" y="14412"/>
                    <a:pt x="417871" y="3146"/>
                  </a:cubicBezTo>
                  <a:cubicBezTo>
                    <a:pt x="432210" y="-8120"/>
                    <a:pt x="453717" y="14412"/>
                    <a:pt x="473177" y="15436"/>
                  </a:cubicBezTo>
                  <a:cubicBezTo>
                    <a:pt x="492637" y="16460"/>
                    <a:pt x="513633" y="12875"/>
                    <a:pt x="534629" y="9291"/>
                  </a:cubicBezTo>
                </a:path>
              </a:pathLst>
            </a:custGeom>
            <a:noFill/>
            <a:ln w="19050" cap="flat" cmpd="sng">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01" name="フリーフォーム 200"/>
            <p:cNvSpPr>
              <a:spLocks/>
            </p:cNvSpPr>
            <p:nvPr/>
          </p:nvSpPr>
          <p:spPr bwMode="auto">
            <a:xfrm>
              <a:off x="-3076847" y="5805487"/>
              <a:ext cx="438150" cy="9525"/>
            </a:xfrm>
            <a:custGeom>
              <a:avLst/>
              <a:gdLst>
                <a:gd name="T0" fmla="*/ 0 w 433509"/>
                <a:gd name="T1" fmla="*/ 0 h 12212"/>
                <a:gd name="T2" fmla="*/ 433509 w 433509"/>
                <a:gd name="T3" fmla="*/ 12212 h 12212"/>
                <a:gd name="T4" fmla="*/ 0 60000 65536"/>
                <a:gd name="T5" fmla="*/ 0 60000 65536"/>
              </a:gdLst>
              <a:ahLst/>
              <a:cxnLst>
                <a:cxn ang="T4">
                  <a:pos x="T0" y="T1"/>
                </a:cxn>
                <a:cxn ang="T5">
                  <a:pos x="T2" y="T3"/>
                </a:cxn>
              </a:cxnLst>
              <a:rect l="0" t="0" r="r" b="b"/>
              <a:pathLst>
                <a:path w="433509" h="12212">
                  <a:moveTo>
                    <a:pt x="0" y="0"/>
                  </a:moveTo>
                  <a:lnTo>
                    <a:pt x="433509" y="12212"/>
                  </a:lnTo>
                </a:path>
              </a:pathLst>
            </a:custGeom>
            <a:noFill/>
            <a:ln w="19050" cap="flat" cmpd="sng">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02" name="フリーフォーム 201"/>
            <p:cNvSpPr>
              <a:spLocks/>
            </p:cNvSpPr>
            <p:nvPr/>
          </p:nvSpPr>
          <p:spPr bwMode="auto">
            <a:xfrm>
              <a:off x="-2419622" y="5948362"/>
              <a:ext cx="114300" cy="133350"/>
            </a:xfrm>
            <a:custGeom>
              <a:avLst/>
              <a:gdLst>
                <a:gd name="T0" fmla="*/ 0 w 116010"/>
                <a:gd name="T1" fmla="*/ 0 h 134327"/>
                <a:gd name="T2" fmla="*/ 61058 w 116010"/>
                <a:gd name="T3" fmla="*/ 85480 h 134327"/>
                <a:gd name="T4" fmla="*/ 116010 w 116010"/>
                <a:gd name="T5" fmla="*/ 134327 h 134327"/>
                <a:gd name="T6" fmla="*/ 0 60000 65536"/>
                <a:gd name="T7" fmla="*/ 0 60000 65536"/>
                <a:gd name="T8" fmla="*/ 0 60000 65536"/>
              </a:gdLst>
              <a:ahLst/>
              <a:cxnLst>
                <a:cxn ang="T6">
                  <a:pos x="T0" y="T1"/>
                </a:cxn>
                <a:cxn ang="T7">
                  <a:pos x="T2" y="T3"/>
                </a:cxn>
                <a:cxn ang="T8">
                  <a:pos x="T4" y="T5"/>
                </a:cxn>
              </a:cxnLst>
              <a:rect l="0" t="0" r="r" b="b"/>
              <a:pathLst>
                <a:path w="116010" h="134327">
                  <a:moveTo>
                    <a:pt x="0" y="0"/>
                  </a:moveTo>
                  <a:cubicBezTo>
                    <a:pt x="20861" y="31546"/>
                    <a:pt x="41723" y="63092"/>
                    <a:pt x="61058" y="85480"/>
                  </a:cubicBezTo>
                  <a:cubicBezTo>
                    <a:pt x="80393" y="107868"/>
                    <a:pt x="98201" y="121097"/>
                    <a:pt x="116010" y="134327"/>
                  </a:cubicBezTo>
                </a:path>
              </a:pathLst>
            </a:custGeom>
            <a:noFill/>
            <a:ln w="19050" cap="flat" cmpd="sng">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03" name="フリーフォーム 202"/>
            <p:cNvSpPr>
              <a:spLocks/>
            </p:cNvSpPr>
            <p:nvPr/>
          </p:nvSpPr>
          <p:spPr bwMode="auto">
            <a:xfrm>
              <a:off x="-2314847" y="5824537"/>
              <a:ext cx="85725" cy="9525"/>
            </a:xfrm>
            <a:custGeom>
              <a:avLst/>
              <a:gdLst>
                <a:gd name="T0" fmla="*/ 0 w 85481"/>
                <a:gd name="T1" fmla="*/ 0 h 6106"/>
                <a:gd name="T2" fmla="*/ 85481 w 85481"/>
                <a:gd name="T3" fmla="*/ 6106 h 6106"/>
                <a:gd name="T4" fmla="*/ 0 60000 65536"/>
                <a:gd name="T5" fmla="*/ 0 60000 65536"/>
              </a:gdLst>
              <a:ahLst/>
              <a:cxnLst>
                <a:cxn ang="T4">
                  <a:pos x="T0" y="T1"/>
                </a:cxn>
                <a:cxn ang="T5">
                  <a:pos x="T2" y="T3"/>
                </a:cxn>
              </a:cxnLst>
              <a:rect l="0" t="0" r="r" b="b"/>
              <a:pathLst>
                <a:path w="85481" h="6106">
                  <a:moveTo>
                    <a:pt x="0" y="0"/>
                  </a:moveTo>
                  <a:lnTo>
                    <a:pt x="85481" y="6106"/>
                  </a:lnTo>
                </a:path>
              </a:pathLst>
            </a:custGeom>
            <a:noFill/>
            <a:ln w="19050" cap="flat" cmpd="sng">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04" name="フリーフォーム 203"/>
            <p:cNvSpPr>
              <a:spLocks/>
            </p:cNvSpPr>
            <p:nvPr/>
          </p:nvSpPr>
          <p:spPr bwMode="auto">
            <a:xfrm>
              <a:off x="-2514872" y="6072187"/>
              <a:ext cx="9525" cy="57150"/>
            </a:xfrm>
            <a:custGeom>
              <a:avLst/>
              <a:gdLst>
                <a:gd name="T0" fmla="*/ 0 w 12211"/>
                <a:gd name="T1" fmla="*/ 0 h 61058"/>
                <a:gd name="T2" fmla="*/ 12211 w 12211"/>
                <a:gd name="T3" fmla="*/ 61058 h 61058"/>
                <a:gd name="T4" fmla="*/ 0 60000 65536"/>
                <a:gd name="T5" fmla="*/ 0 60000 65536"/>
              </a:gdLst>
              <a:ahLst/>
              <a:cxnLst>
                <a:cxn ang="T4">
                  <a:pos x="T0" y="T1"/>
                </a:cxn>
                <a:cxn ang="T5">
                  <a:pos x="T2" y="T3"/>
                </a:cxn>
              </a:cxnLst>
              <a:rect l="0" t="0" r="r" b="b"/>
              <a:pathLst>
                <a:path w="12211" h="61058">
                  <a:moveTo>
                    <a:pt x="0" y="0"/>
                  </a:moveTo>
                  <a:lnTo>
                    <a:pt x="12211" y="61058"/>
                  </a:lnTo>
                </a:path>
              </a:pathLst>
            </a:custGeom>
            <a:noFill/>
            <a:ln w="19050" cap="flat" cmpd="sng">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05" name="フリーフォーム 204"/>
            <p:cNvSpPr>
              <a:spLocks/>
            </p:cNvSpPr>
            <p:nvPr/>
          </p:nvSpPr>
          <p:spPr bwMode="auto">
            <a:xfrm>
              <a:off x="-3267347" y="5900737"/>
              <a:ext cx="190500" cy="676275"/>
            </a:xfrm>
            <a:custGeom>
              <a:avLst/>
              <a:gdLst>
                <a:gd name="T0" fmla="*/ 189279 w 189279"/>
                <a:gd name="T1" fmla="*/ 0 h 671634"/>
                <a:gd name="T2" fmla="*/ 128221 w 189279"/>
                <a:gd name="T3" fmla="*/ 305288 h 671634"/>
                <a:gd name="T4" fmla="*/ 48846 w 189279"/>
                <a:gd name="T5" fmla="*/ 549519 h 671634"/>
                <a:gd name="T6" fmla="*/ 0 w 189279"/>
                <a:gd name="T7" fmla="*/ 671634 h 67163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9279" h="671634">
                  <a:moveTo>
                    <a:pt x="189279" y="0"/>
                  </a:moveTo>
                  <a:cubicBezTo>
                    <a:pt x="176559" y="63602"/>
                    <a:pt x="151627" y="213702"/>
                    <a:pt x="128221" y="305288"/>
                  </a:cubicBezTo>
                  <a:cubicBezTo>
                    <a:pt x="109904" y="353116"/>
                    <a:pt x="70216" y="488461"/>
                    <a:pt x="48846" y="549519"/>
                  </a:cubicBezTo>
                  <a:cubicBezTo>
                    <a:pt x="27476" y="610577"/>
                    <a:pt x="13738" y="641105"/>
                    <a:pt x="0" y="671634"/>
                  </a:cubicBezTo>
                </a:path>
              </a:pathLst>
            </a:custGeom>
            <a:noFill/>
            <a:ln w="19050" cap="flat" cmpd="sng">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07" name="フリーフォーム 206"/>
            <p:cNvSpPr>
              <a:spLocks/>
            </p:cNvSpPr>
            <p:nvPr/>
          </p:nvSpPr>
          <p:spPr bwMode="auto">
            <a:xfrm>
              <a:off x="-3781697" y="7262812"/>
              <a:ext cx="114300" cy="123825"/>
            </a:xfrm>
            <a:custGeom>
              <a:avLst/>
              <a:gdLst>
                <a:gd name="T0" fmla="*/ 109904 w 109904"/>
                <a:gd name="T1" fmla="*/ 0 h 122115"/>
                <a:gd name="T2" fmla="*/ 85481 w 109904"/>
                <a:gd name="T3" fmla="*/ 54952 h 122115"/>
                <a:gd name="T4" fmla="*/ 54952 w 109904"/>
                <a:gd name="T5" fmla="*/ 91587 h 122115"/>
                <a:gd name="T6" fmla="*/ 0 w 109904"/>
                <a:gd name="T7" fmla="*/ 122115 h 1221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9904" h="122115">
                  <a:moveTo>
                    <a:pt x="109904" y="0"/>
                  </a:moveTo>
                  <a:cubicBezTo>
                    <a:pt x="102272" y="19844"/>
                    <a:pt x="94640" y="39688"/>
                    <a:pt x="85481" y="54952"/>
                  </a:cubicBezTo>
                  <a:cubicBezTo>
                    <a:pt x="76322" y="70216"/>
                    <a:pt x="69199" y="80393"/>
                    <a:pt x="54952" y="91587"/>
                  </a:cubicBezTo>
                  <a:cubicBezTo>
                    <a:pt x="40705" y="102781"/>
                    <a:pt x="20352" y="112448"/>
                    <a:pt x="0" y="122115"/>
                  </a:cubicBezTo>
                </a:path>
              </a:pathLst>
            </a:custGeom>
            <a:noFill/>
            <a:ln w="19050" cap="flat" cmpd="sng">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08" name="フリーフォーム 207"/>
            <p:cNvSpPr>
              <a:spLocks/>
            </p:cNvSpPr>
            <p:nvPr/>
          </p:nvSpPr>
          <p:spPr bwMode="auto">
            <a:xfrm>
              <a:off x="-4076972" y="7500937"/>
              <a:ext cx="142875" cy="276225"/>
            </a:xfrm>
            <a:custGeom>
              <a:avLst/>
              <a:gdLst>
                <a:gd name="T0" fmla="*/ 140433 w 140433"/>
                <a:gd name="T1" fmla="*/ 0 h 274760"/>
                <a:gd name="T2" fmla="*/ 97693 w 140433"/>
                <a:gd name="T3" fmla="*/ 73269 h 274760"/>
                <a:gd name="T4" fmla="*/ 61058 w 140433"/>
                <a:gd name="T5" fmla="*/ 152644 h 274760"/>
                <a:gd name="T6" fmla="*/ 0 w 140433"/>
                <a:gd name="T7" fmla="*/ 274760 h 2747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433" h="274760">
                  <a:moveTo>
                    <a:pt x="140433" y="0"/>
                  </a:moveTo>
                  <a:cubicBezTo>
                    <a:pt x="125677" y="23914"/>
                    <a:pt x="110922" y="47828"/>
                    <a:pt x="97693" y="73269"/>
                  </a:cubicBezTo>
                  <a:cubicBezTo>
                    <a:pt x="84464" y="98710"/>
                    <a:pt x="77340" y="119062"/>
                    <a:pt x="61058" y="152644"/>
                  </a:cubicBezTo>
                  <a:cubicBezTo>
                    <a:pt x="44776" y="186226"/>
                    <a:pt x="0" y="274760"/>
                    <a:pt x="0" y="274760"/>
                  </a:cubicBezTo>
                </a:path>
              </a:pathLst>
            </a:custGeom>
            <a:noFill/>
            <a:ln w="19050" cap="flat" cmpd="sng">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09" name="フリーフォーム 208"/>
            <p:cNvSpPr>
              <a:spLocks/>
            </p:cNvSpPr>
            <p:nvPr/>
          </p:nvSpPr>
          <p:spPr bwMode="auto">
            <a:xfrm>
              <a:off x="-4619897" y="7929562"/>
              <a:ext cx="371475" cy="352425"/>
            </a:xfrm>
            <a:custGeom>
              <a:avLst/>
              <a:gdLst>
                <a:gd name="T0" fmla="*/ 366346 w 366346"/>
                <a:gd name="T1" fmla="*/ 0 h 354135"/>
                <a:gd name="T2" fmla="*/ 207596 w 366346"/>
                <a:gd name="T3" fmla="*/ 116010 h 354135"/>
                <a:gd name="T4" fmla="*/ 140432 w 366346"/>
                <a:gd name="T5" fmla="*/ 232019 h 354135"/>
                <a:gd name="T6" fmla="*/ 42740 w 366346"/>
                <a:gd name="T7" fmla="*/ 329712 h 354135"/>
                <a:gd name="T8" fmla="*/ 0 w 366346"/>
                <a:gd name="T9" fmla="*/ 354135 h 3541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6346" h="354135">
                  <a:moveTo>
                    <a:pt x="366346" y="0"/>
                  </a:moveTo>
                  <a:cubicBezTo>
                    <a:pt x="333273" y="24169"/>
                    <a:pt x="245248" y="77340"/>
                    <a:pt x="207596" y="116010"/>
                  </a:cubicBezTo>
                  <a:cubicBezTo>
                    <a:pt x="169944" y="154680"/>
                    <a:pt x="167908" y="196402"/>
                    <a:pt x="140432" y="232019"/>
                  </a:cubicBezTo>
                  <a:cubicBezTo>
                    <a:pt x="112956" y="267636"/>
                    <a:pt x="66145" y="309359"/>
                    <a:pt x="42740" y="329712"/>
                  </a:cubicBezTo>
                  <a:cubicBezTo>
                    <a:pt x="19335" y="350065"/>
                    <a:pt x="9667" y="352100"/>
                    <a:pt x="0" y="354135"/>
                  </a:cubicBezTo>
                </a:path>
              </a:pathLst>
            </a:custGeom>
            <a:noFill/>
            <a:ln w="19050" cap="flat" cmpd="sng">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grpSp>
      <p:sp>
        <p:nvSpPr>
          <p:cNvPr id="217" name="メモ 216"/>
          <p:cNvSpPr/>
          <p:nvPr/>
        </p:nvSpPr>
        <p:spPr>
          <a:xfrm>
            <a:off x="33192" y="56461"/>
            <a:ext cx="2448273" cy="275481"/>
          </a:xfrm>
          <a:prstGeom prst="foldedCorner">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連続立体</a:t>
            </a:r>
            <a:r>
              <a:rPr kumimoji="1" lang="ja-JP" altLang="en-US" sz="12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交差事業</a:t>
            </a:r>
            <a:endPar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8" name="Text Box 268"/>
          <p:cNvSpPr txBox="1">
            <a:spLocks noChangeArrowheads="1"/>
          </p:cNvSpPr>
          <p:nvPr/>
        </p:nvSpPr>
        <p:spPr bwMode="auto">
          <a:xfrm>
            <a:off x="33744" y="397445"/>
            <a:ext cx="6553200" cy="725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74295" tIns="8890" rIns="74295" bIns="8890" anchor="t" anchorCtr="0" upright="1">
            <a:noAutofit/>
          </a:bodyPr>
          <a:lstStyle/>
          <a:p>
            <a:pPr marL="0" marR="0" lvl="0" indent="127000" algn="just"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ＭＳ Ｐゴシック"/>
              </a:rPr>
              <a:t>府内には約</a:t>
            </a:r>
            <a:r>
              <a:rPr kumimoji="1" lang="en-US" altLang="ja-JP" sz="1050" b="0" i="0" u="none" strike="noStrike" kern="1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ＭＳ Ｐゴシック"/>
              </a:rPr>
              <a:t>800</a:t>
            </a:r>
            <a:r>
              <a:rPr kumimoji="1" lang="ja-JP" altLang="en-US" sz="1050" b="0" i="0" u="none" strike="noStrike" kern="1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ＭＳ Ｐゴシック"/>
              </a:rPr>
              <a:t>箇所</a:t>
            </a:r>
            <a:r>
              <a:rPr kumimoji="1" lang="ja-JP" altLang="en-US" sz="1050" b="0" i="0" u="none" strike="noStrike" kern="1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ＭＳ Ｐゴシック"/>
              </a:rPr>
              <a:t>（うち政令市約</a:t>
            </a:r>
            <a:r>
              <a:rPr kumimoji="1" lang="en-US" altLang="ja-JP" sz="1050" b="0" i="0" u="none" strike="noStrike" kern="1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ＭＳ Ｐゴシック"/>
              </a:rPr>
              <a:t>240</a:t>
            </a:r>
            <a:r>
              <a:rPr kumimoji="1" lang="ja-JP" altLang="en-US" sz="1050" b="0" i="0" u="none" strike="noStrike" kern="1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ＭＳ Ｐゴシック"/>
              </a:rPr>
              <a:t>箇所</a:t>
            </a:r>
            <a:r>
              <a:rPr kumimoji="1" lang="ja-JP" altLang="en-US" sz="1050" b="0" i="0" u="none" strike="noStrike" kern="1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ＭＳ Ｐゴシック"/>
              </a:rPr>
              <a:t>）に踏切が設置されており、特に市街地内において</a:t>
            </a:r>
            <a:r>
              <a:rPr kumimoji="1" lang="ja-JP" altLang="en-US" sz="1050" b="0" i="0" u="none" strike="noStrike" kern="1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ＭＳ Ｐゴシック"/>
              </a:rPr>
              <a:t>、著し　　</a:t>
            </a:r>
            <a:endParaRPr kumimoji="1" lang="en-US" altLang="ja-JP" sz="1050" b="0" i="0" u="none" strike="noStrike" kern="100" cap="none" spc="0" normalizeH="0" baseline="0" noProof="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ＭＳ Ｐゴシック"/>
            </a:endParaRPr>
          </a:p>
          <a:p>
            <a:pPr marL="0" marR="0" lvl="0" indent="127000" algn="just"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00" cap="none" spc="0" normalizeH="0" baseline="0" noProof="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ＭＳ Ｐゴシック"/>
              </a:rPr>
              <a:t>い</a:t>
            </a:r>
            <a:r>
              <a:rPr kumimoji="1" lang="ja-JP" altLang="en-US" sz="1050" b="0" i="0" u="none" strike="noStrike" kern="1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ＭＳ Ｐゴシック"/>
              </a:rPr>
              <a:t>交通渋滞を引き起こす他、安全性にも大きな支障をきたしています</a:t>
            </a:r>
            <a:r>
              <a:rPr kumimoji="1" lang="ja-JP" altLang="en-US" sz="1050" b="0" i="0" u="none" strike="noStrike" kern="1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ＭＳ Ｐゴシック"/>
              </a:rPr>
              <a:t>。</a:t>
            </a:r>
            <a:endParaRPr kumimoji="1" lang="en-US" altLang="ja-JP" sz="1050" b="0" i="0" u="none" strike="noStrike" kern="1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ＭＳ Ｐゴシック"/>
            </a:endParaRPr>
          </a:p>
          <a:p>
            <a:pPr marL="0" marR="0" lvl="0" indent="127000" algn="just"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ＭＳ Ｐゴシック"/>
              </a:rPr>
              <a:t>大阪府</a:t>
            </a:r>
            <a:r>
              <a:rPr kumimoji="1" lang="ja-JP" altLang="en-US" sz="1050" b="0" i="0" u="none" strike="noStrike" kern="1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ＭＳ Ｐゴシック"/>
              </a:rPr>
              <a:t>では、これまで南海本線（</a:t>
            </a:r>
            <a:r>
              <a:rPr kumimoji="1" lang="ja-JP" altLang="en-US" sz="1050" b="0" i="0" u="none" strike="noStrike" kern="1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ＭＳ Ｐゴシック"/>
              </a:rPr>
              <a:t>泉</a:t>
            </a:r>
            <a:r>
              <a:rPr kumimoji="1" lang="ja-JP" altLang="en-US" sz="1050" b="0" i="0" u="none" strike="noStrike" kern="1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ＭＳ Ｐゴシック"/>
              </a:rPr>
              <a:t>大津</a:t>
            </a:r>
            <a:r>
              <a:rPr kumimoji="1" lang="ja-JP" altLang="en-US" sz="1050" b="0" i="0" u="none" strike="noStrike" kern="1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ＭＳ Ｐゴシック"/>
              </a:rPr>
              <a:t>市）など、</a:t>
            </a:r>
            <a:r>
              <a:rPr kumimoji="1" lang="ja-JP" altLang="en-US" sz="1050" b="0" i="0" u="none" strike="noStrike" kern="1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ＭＳ Ｐゴシック"/>
              </a:rPr>
              <a:t>府内</a:t>
            </a:r>
            <a:r>
              <a:rPr kumimoji="1" lang="en-US" altLang="ja-JP" sz="1050" b="0" i="0" u="none" strike="noStrike" kern="1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ＭＳ Ｐゴシック"/>
              </a:rPr>
              <a:t>1</a:t>
            </a:r>
            <a:r>
              <a:rPr kumimoji="1" lang="en-US" altLang="ja-JP" sz="1050" b="0" i="0" u="none" strike="noStrike" kern="1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ＭＳ Ｐゴシック"/>
              </a:rPr>
              <a:t>5</a:t>
            </a:r>
            <a:r>
              <a:rPr kumimoji="1" lang="ja-JP" altLang="en-US" sz="1050" b="0" i="0" u="none" strike="noStrike" kern="1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ＭＳ Ｐゴシック"/>
              </a:rPr>
              <a:t>箇所</a:t>
            </a:r>
            <a:r>
              <a:rPr kumimoji="1" lang="en-US" altLang="ja-JP" sz="1050" b="0" i="0" u="none" strike="noStrike" kern="1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ＭＳ Ｐゴシック"/>
              </a:rPr>
              <a:t>45.4</a:t>
            </a:r>
            <a:r>
              <a:rPr kumimoji="1" lang="ja-JP" altLang="en-US" sz="1050" b="0" i="0" u="none" strike="noStrike" kern="1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ＭＳ Ｐゴシック"/>
              </a:rPr>
              <a:t>ｋｍ</a:t>
            </a:r>
            <a:r>
              <a:rPr kumimoji="1" lang="ja-JP" altLang="en-US" sz="1050" b="0" i="0" u="none" strike="noStrike" kern="1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ＭＳ Ｐゴシック"/>
              </a:rPr>
              <a:t>の事業を完成し</a:t>
            </a:r>
            <a:r>
              <a:rPr kumimoji="1" lang="ja-JP" altLang="en-US" sz="1050" b="0" i="0" u="none" strike="noStrike" kern="1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ＭＳ Ｐゴシック"/>
              </a:rPr>
              <a:t>、</a:t>
            </a:r>
            <a:r>
              <a:rPr kumimoji="1" lang="en-US" altLang="ja-JP" sz="1050" b="0" i="0" u="none" strike="noStrike" kern="1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ＭＳ Ｐゴシック"/>
              </a:rPr>
              <a:t>150</a:t>
            </a:r>
            <a:r>
              <a:rPr kumimoji="1" lang="ja-JP" altLang="en-US" sz="1050" b="0" i="0" u="none" strike="noStrike" kern="1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ＭＳ Ｐゴシック"/>
              </a:rPr>
              <a:t>箇所の</a:t>
            </a:r>
            <a:endParaRPr kumimoji="1" lang="en-US" altLang="ja-JP" sz="1050" b="0" i="0" u="none" strike="noStrike" kern="1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ＭＳ Ｐゴシック"/>
            </a:endParaRPr>
          </a:p>
          <a:p>
            <a:pPr marL="0" marR="0" lvl="0" indent="127000" algn="just"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ＭＳ Ｐゴシック"/>
              </a:rPr>
              <a:t>踏切を除却しました。また、事業中路線においても９箇所の踏切を除却しています。</a:t>
            </a:r>
            <a:endParaRPr kumimoji="1" lang="ja-JP" altLang="en-US" sz="1100" b="0" i="0" u="none" strike="noStrike" kern="1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Times New Roman"/>
            </a:endParaRPr>
          </a:p>
        </p:txBody>
      </p:sp>
      <p:graphicFrame>
        <p:nvGraphicFramePr>
          <p:cNvPr id="220" name="表 219"/>
          <p:cNvGraphicFramePr>
            <a:graphicFrameLocks noGrp="1"/>
          </p:cNvGraphicFramePr>
          <p:nvPr>
            <p:extLst/>
          </p:nvPr>
        </p:nvGraphicFramePr>
        <p:xfrm>
          <a:off x="119130" y="1551819"/>
          <a:ext cx="4588607" cy="3794760"/>
        </p:xfrm>
        <a:graphic>
          <a:graphicData uri="http://schemas.openxmlformats.org/drawingml/2006/table">
            <a:tbl>
              <a:tblPr firstRow="1" bandRow="1">
                <a:tableStyleId>{2D5ABB26-0587-4C30-8999-92F81FD0307C}</a:tableStyleId>
              </a:tblPr>
              <a:tblGrid>
                <a:gridCol w="1299834">
                  <a:extLst>
                    <a:ext uri="{9D8B030D-6E8A-4147-A177-3AD203B41FA5}">
                      <a16:colId xmlns:a16="http://schemas.microsoft.com/office/drawing/2014/main" val="20000"/>
                    </a:ext>
                  </a:extLst>
                </a:gridCol>
                <a:gridCol w="927939">
                  <a:extLst>
                    <a:ext uri="{9D8B030D-6E8A-4147-A177-3AD203B41FA5}">
                      <a16:colId xmlns:a16="http://schemas.microsoft.com/office/drawing/2014/main" val="20001"/>
                    </a:ext>
                  </a:extLst>
                </a:gridCol>
                <a:gridCol w="502196">
                  <a:extLst>
                    <a:ext uri="{9D8B030D-6E8A-4147-A177-3AD203B41FA5}">
                      <a16:colId xmlns:a16="http://schemas.microsoft.com/office/drawing/2014/main" val="20002"/>
                    </a:ext>
                  </a:extLst>
                </a:gridCol>
                <a:gridCol w="576064">
                  <a:extLst>
                    <a:ext uri="{9D8B030D-6E8A-4147-A177-3AD203B41FA5}">
                      <a16:colId xmlns:a16="http://schemas.microsoft.com/office/drawing/2014/main" val="20003"/>
                    </a:ext>
                  </a:extLst>
                </a:gridCol>
                <a:gridCol w="706510">
                  <a:extLst>
                    <a:ext uri="{9D8B030D-6E8A-4147-A177-3AD203B41FA5}">
                      <a16:colId xmlns:a16="http://schemas.microsoft.com/office/drawing/2014/main" val="20004"/>
                    </a:ext>
                  </a:extLst>
                </a:gridCol>
                <a:gridCol w="576064">
                  <a:extLst>
                    <a:ext uri="{9D8B030D-6E8A-4147-A177-3AD203B41FA5}">
                      <a16:colId xmlns:a16="http://schemas.microsoft.com/office/drawing/2014/main" val="20005"/>
                    </a:ext>
                  </a:extLst>
                </a:gridCol>
              </a:tblGrid>
              <a:tr h="213360">
                <a:tc>
                  <a:txBody>
                    <a:bodyPr/>
                    <a:lstStyle/>
                    <a:p>
                      <a:pPr algn="ctr"/>
                      <a:r>
                        <a:rPr kumimoji="1" lang="ja-JP" altLang="en-US" sz="700" dirty="0" smtClean="0">
                          <a:latin typeface="HG丸ｺﾞｼｯｸM-PRO" panose="020F0600000000000000" pitchFamily="50" charset="-128"/>
                          <a:ea typeface="HG丸ｺﾞｼｯｸM-PRO" panose="020F0600000000000000" pitchFamily="50" charset="-128"/>
                        </a:rPr>
                        <a:t>路線名</a:t>
                      </a:r>
                      <a:endParaRPr kumimoji="1" lang="en-US" altLang="ja-JP" sz="700" dirty="0" smtClean="0">
                        <a:latin typeface="HG丸ｺﾞｼｯｸM-PRO" panose="020F0600000000000000" pitchFamily="50" charset="-128"/>
                        <a:ea typeface="HG丸ｺﾞｼｯｸM-PRO" panose="020F0600000000000000" pitchFamily="50" charset="-128"/>
                      </a:endParaRPr>
                    </a:p>
                    <a:p>
                      <a:pPr algn="ctr"/>
                      <a:r>
                        <a:rPr kumimoji="1" lang="ja-JP" altLang="en-US" sz="700" dirty="0" smtClean="0">
                          <a:latin typeface="HG丸ｺﾞｼｯｸM-PRO" panose="020F0600000000000000" pitchFamily="50" charset="-128"/>
                          <a:ea typeface="HG丸ｺﾞｼｯｸM-PRO" panose="020F0600000000000000" pitchFamily="50" charset="-128"/>
                        </a:rPr>
                        <a:t>（都市名）</a:t>
                      </a:r>
                      <a:endParaRPr kumimoji="1" lang="ja-JP" altLang="en-US" sz="700" dirty="0">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kumimoji="1" lang="ja-JP" altLang="en-US" sz="700" dirty="0" smtClean="0">
                          <a:latin typeface="HG丸ｺﾞｼｯｸM-PRO" panose="020F0600000000000000" pitchFamily="50" charset="-128"/>
                          <a:ea typeface="HG丸ｺﾞｼｯｸM-PRO" panose="020F0600000000000000" pitchFamily="50" charset="-128"/>
                        </a:rPr>
                        <a:t>区間内の駅</a:t>
                      </a:r>
                      <a:endParaRPr kumimoji="1" lang="ja-JP" altLang="en-US" sz="700" dirty="0">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kumimoji="1" lang="ja-JP" altLang="en-US" sz="700" dirty="0" smtClean="0">
                          <a:latin typeface="HG丸ｺﾞｼｯｸM-PRO" panose="020F0600000000000000" pitchFamily="50" charset="-128"/>
                          <a:ea typeface="HG丸ｺﾞｼｯｸM-PRO" panose="020F0600000000000000" pitchFamily="50" charset="-128"/>
                        </a:rPr>
                        <a:t>事業延長</a:t>
                      </a:r>
                      <a:endParaRPr kumimoji="1" lang="en-US" altLang="ja-JP" sz="700" dirty="0" smtClean="0">
                        <a:latin typeface="HG丸ｺﾞｼｯｸM-PRO" panose="020F0600000000000000" pitchFamily="50" charset="-128"/>
                        <a:ea typeface="HG丸ｺﾞｼｯｸM-PRO" panose="020F0600000000000000" pitchFamily="50" charset="-128"/>
                      </a:endParaRPr>
                    </a:p>
                    <a:p>
                      <a:pPr algn="ctr"/>
                      <a:r>
                        <a:rPr kumimoji="1" lang="ja-JP" altLang="en-US" sz="700" dirty="0" smtClean="0">
                          <a:latin typeface="HG丸ｺﾞｼｯｸM-PRO" panose="020F0600000000000000" pitchFamily="50" charset="-128"/>
                          <a:ea typeface="HG丸ｺﾞｼｯｸM-PRO" panose="020F0600000000000000" pitchFamily="50" charset="-128"/>
                        </a:rPr>
                        <a:t>（</a:t>
                      </a:r>
                      <a:r>
                        <a:rPr kumimoji="1" lang="en-US" altLang="ja-JP" sz="700" dirty="0" smtClean="0">
                          <a:latin typeface="HG丸ｺﾞｼｯｸM-PRO" panose="020F0600000000000000" pitchFamily="50" charset="-128"/>
                          <a:ea typeface="HG丸ｺﾞｼｯｸM-PRO" panose="020F0600000000000000" pitchFamily="50" charset="-128"/>
                        </a:rPr>
                        <a:t>km</a:t>
                      </a:r>
                      <a:r>
                        <a:rPr kumimoji="1" lang="ja-JP" altLang="en-US" sz="700" dirty="0" smtClean="0">
                          <a:latin typeface="HG丸ｺﾞｼｯｸM-PRO" panose="020F0600000000000000" pitchFamily="50" charset="-128"/>
                          <a:ea typeface="HG丸ｺﾞｼｯｸM-PRO" panose="020F0600000000000000" pitchFamily="50" charset="-128"/>
                        </a:rPr>
                        <a:t>）</a:t>
                      </a:r>
                      <a:endParaRPr kumimoji="1" lang="ja-JP" altLang="en-US" sz="700" dirty="0">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kumimoji="1" lang="ja-JP" altLang="en-US" sz="700" dirty="0" smtClean="0">
                          <a:latin typeface="HG丸ｺﾞｼｯｸM-PRO" panose="020F0600000000000000" pitchFamily="50" charset="-128"/>
                          <a:ea typeface="HG丸ｺﾞｼｯｸM-PRO" panose="020F0600000000000000" pitchFamily="50" charset="-128"/>
                        </a:rPr>
                        <a:t>全体事業費</a:t>
                      </a:r>
                      <a:endParaRPr kumimoji="1" lang="en-US" altLang="ja-JP" sz="700" dirty="0" smtClean="0">
                        <a:latin typeface="HG丸ｺﾞｼｯｸM-PRO" panose="020F0600000000000000" pitchFamily="50" charset="-128"/>
                        <a:ea typeface="HG丸ｺﾞｼｯｸM-PRO" panose="020F0600000000000000" pitchFamily="50" charset="-128"/>
                      </a:endParaRPr>
                    </a:p>
                    <a:p>
                      <a:pPr algn="ctr"/>
                      <a:r>
                        <a:rPr kumimoji="1" lang="ja-JP" altLang="en-US" sz="700" dirty="0" smtClean="0">
                          <a:latin typeface="HG丸ｺﾞｼｯｸM-PRO" panose="020F0600000000000000" pitchFamily="50" charset="-128"/>
                          <a:ea typeface="HG丸ｺﾞｼｯｸM-PRO" panose="020F0600000000000000" pitchFamily="50" charset="-128"/>
                        </a:rPr>
                        <a:t>（百万円）</a:t>
                      </a:r>
                      <a:endParaRPr kumimoji="1" lang="ja-JP" altLang="en-US" sz="700" dirty="0">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kumimoji="1" lang="ja-JP" altLang="en-US" sz="700" dirty="0" smtClean="0">
                          <a:latin typeface="HG丸ｺﾞｼｯｸM-PRO" panose="020F0600000000000000" pitchFamily="50" charset="-128"/>
                          <a:ea typeface="HG丸ｺﾞｼｯｸM-PRO" panose="020F0600000000000000" pitchFamily="50" charset="-128"/>
                        </a:rPr>
                        <a:t>事業年度</a:t>
                      </a:r>
                      <a:endParaRPr kumimoji="1" lang="ja-JP" altLang="en-US" sz="700" dirty="0">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kumimoji="1" lang="ja-JP" altLang="en-US" sz="700" dirty="0" smtClean="0">
                          <a:latin typeface="HG丸ｺﾞｼｯｸM-PRO" panose="020F0600000000000000" pitchFamily="50" charset="-128"/>
                          <a:ea typeface="HG丸ｺﾞｼｯｸM-PRO" panose="020F0600000000000000" pitchFamily="50" charset="-128"/>
                        </a:rPr>
                        <a:t>踏切</a:t>
                      </a:r>
                      <a:endParaRPr kumimoji="1" lang="en-US" altLang="ja-JP" sz="700" dirty="0" smtClean="0">
                        <a:latin typeface="HG丸ｺﾞｼｯｸM-PRO" panose="020F0600000000000000" pitchFamily="50" charset="-128"/>
                        <a:ea typeface="HG丸ｺﾞｼｯｸM-PRO" panose="020F0600000000000000" pitchFamily="50" charset="-128"/>
                      </a:endParaRPr>
                    </a:p>
                    <a:p>
                      <a:pPr algn="ctr"/>
                      <a:r>
                        <a:rPr kumimoji="1" lang="ja-JP" altLang="en-US" sz="700" dirty="0" smtClean="0">
                          <a:latin typeface="HG丸ｺﾞｼｯｸM-PRO" panose="020F0600000000000000" pitchFamily="50" charset="-128"/>
                          <a:ea typeface="HG丸ｺﾞｼｯｸM-PRO" panose="020F0600000000000000" pitchFamily="50" charset="-128"/>
                        </a:rPr>
                        <a:t>除却数</a:t>
                      </a:r>
                      <a:endParaRPr kumimoji="1" lang="ja-JP" altLang="en-US" sz="700" dirty="0">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0"/>
                  </a:ext>
                </a:extLst>
              </a:tr>
              <a:tr h="213360">
                <a:tc>
                  <a:txBody>
                    <a:bodyPr/>
                    <a:lstStyle/>
                    <a:p>
                      <a:pPr algn="ctr"/>
                      <a:r>
                        <a:rPr kumimoji="1" lang="ja-JP" altLang="en-US" sz="700" dirty="0" smtClean="0">
                          <a:latin typeface="HG丸ｺﾞｼｯｸM-PRO" panose="020F0600000000000000" pitchFamily="50" charset="-128"/>
                          <a:ea typeface="HG丸ｺﾞｼｯｸM-PRO" panose="020F0600000000000000" pitchFamily="50" charset="-128"/>
                        </a:rPr>
                        <a:t>阪急宝塚線</a:t>
                      </a:r>
                      <a:endParaRPr kumimoji="1" lang="en-US" altLang="ja-JP" sz="700" dirty="0" smtClean="0">
                        <a:latin typeface="HG丸ｺﾞｼｯｸM-PRO" panose="020F0600000000000000" pitchFamily="50" charset="-128"/>
                        <a:ea typeface="HG丸ｺﾞｼｯｸM-PRO" panose="020F0600000000000000" pitchFamily="50" charset="-128"/>
                      </a:endParaRPr>
                    </a:p>
                    <a:p>
                      <a:pPr algn="ctr"/>
                      <a:r>
                        <a:rPr kumimoji="1" lang="ja-JP" altLang="en-US" sz="700" dirty="0" smtClean="0">
                          <a:latin typeface="HG丸ｺﾞｼｯｸM-PRO" panose="020F0600000000000000" pitchFamily="50" charset="-128"/>
                          <a:ea typeface="HG丸ｺﾞｼｯｸM-PRO" panose="020F0600000000000000" pitchFamily="50" charset="-128"/>
                        </a:rPr>
                        <a:t>（池田市・</a:t>
                      </a:r>
                      <a:r>
                        <a:rPr kumimoji="1" lang="en-US" altLang="ja-JP" sz="700" dirty="0" smtClean="0">
                          <a:latin typeface="HG丸ｺﾞｼｯｸM-PRO" panose="020F0600000000000000" pitchFamily="50" charset="-128"/>
                          <a:ea typeface="HG丸ｺﾞｼｯｸM-PRO" panose="020F0600000000000000" pitchFamily="50" charset="-128"/>
                        </a:rPr>
                        <a:t>Ⅰ</a:t>
                      </a:r>
                      <a:r>
                        <a:rPr kumimoji="1" lang="ja-JP" altLang="en-US" sz="700" dirty="0" smtClean="0">
                          <a:latin typeface="HG丸ｺﾞｼｯｸM-PRO" panose="020F0600000000000000" pitchFamily="50" charset="-128"/>
                          <a:ea typeface="HG丸ｺﾞｼｯｸM-PRO" panose="020F0600000000000000" pitchFamily="50" charset="-128"/>
                        </a:rPr>
                        <a:t>期）</a:t>
                      </a:r>
                      <a:endParaRPr kumimoji="1" lang="ja-JP" altLang="en-US" sz="700" dirty="0">
                        <a:latin typeface="HG丸ｺﾞｼｯｸM-PRO" panose="020F0600000000000000" pitchFamily="50" charset="-128"/>
                        <a:ea typeface="HG丸ｺﾞｼｯｸM-PRO" panose="020F0600000000000000" pitchFamily="50" charset="-128"/>
                      </a:endParaRPr>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700" dirty="0" smtClean="0">
                          <a:latin typeface="HG丸ｺﾞｼｯｸM-PRO" panose="020F0600000000000000" pitchFamily="50" charset="-128"/>
                          <a:ea typeface="HG丸ｺﾞｼｯｸM-PRO" panose="020F0600000000000000" pitchFamily="50" charset="-128"/>
                        </a:rPr>
                        <a:t>－</a:t>
                      </a:r>
                      <a:endParaRPr kumimoji="1" lang="ja-JP" altLang="en-US" sz="700" dirty="0">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700" dirty="0" smtClean="0">
                          <a:latin typeface="HG丸ｺﾞｼｯｸM-PRO" panose="020F0600000000000000" pitchFamily="50" charset="-128"/>
                          <a:ea typeface="HG丸ｺﾞｼｯｸM-PRO" panose="020F0600000000000000" pitchFamily="50" charset="-128"/>
                        </a:rPr>
                        <a:t>2.0</a:t>
                      </a:r>
                      <a:endParaRPr kumimoji="1" lang="ja-JP" altLang="en-US" sz="700" dirty="0">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700" dirty="0" smtClean="0">
                          <a:latin typeface="HG丸ｺﾞｼｯｸM-PRO" panose="020F0600000000000000" pitchFamily="50" charset="-128"/>
                          <a:ea typeface="HG丸ｺﾞｼｯｸM-PRO" panose="020F0600000000000000" pitchFamily="50" charset="-128"/>
                        </a:rPr>
                        <a:t>1,477</a:t>
                      </a:r>
                      <a:endParaRPr kumimoji="1" lang="ja-JP" altLang="en-US" sz="700" dirty="0">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700" dirty="0" smtClean="0">
                          <a:latin typeface="HG丸ｺﾞｼｯｸM-PRO" panose="020F0600000000000000" pitchFamily="50" charset="-128"/>
                          <a:ea typeface="HG丸ｺﾞｼｯｸM-PRO" panose="020F0600000000000000" pitchFamily="50" charset="-128"/>
                        </a:rPr>
                        <a:t>S43</a:t>
                      </a:r>
                      <a:r>
                        <a:rPr kumimoji="1" lang="ja-JP" altLang="en-US" sz="700" baseline="0" dirty="0" smtClean="0">
                          <a:latin typeface="HG丸ｺﾞｼｯｸM-PRO" panose="020F0600000000000000" pitchFamily="50" charset="-128"/>
                          <a:ea typeface="HG丸ｺﾞｼｯｸM-PRO" panose="020F0600000000000000" pitchFamily="50" charset="-128"/>
                        </a:rPr>
                        <a:t>～</a:t>
                      </a:r>
                      <a:r>
                        <a:rPr kumimoji="1" lang="en-US" altLang="ja-JP" sz="700" baseline="0" dirty="0" smtClean="0">
                          <a:latin typeface="HG丸ｺﾞｼｯｸM-PRO" panose="020F0600000000000000" pitchFamily="50" charset="-128"/>
                          <a:ea typeface="HG丸ｺﾞｼｯｸM-PRO" panose="020F0600000000000000" pitchFamily="50" charset="-128"/>
                        </a:rPr>
                        <a:t>S45</a:t>
                      </a:r>
                      <a:endParaRPr kumimoji="1" lang="ja-JP" altLang="en-US" sz="700" dirty="0">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700" dirty="0" smtClean="0">
                          <a:latin typeface="HG丸ｺﾞｼｯｸM-PRO" panose="020F0600000000000000" pitchFamily="50" charset="-128"/>
                          <a:ea typeface="HG丸ｺﾞｼｯｸM-PRO" panose="020F0600000000000000" pitchFamily="50" charset="-128"/>
                        </a:rPr>
                        <a:t>6</a:t>
                      </a:r>
                      <a:endParaRPr kumimoji="1" lang="ja-JP" altLang="en-US" sz="700" dirty="0">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13360">
                <a:tc>
                  <a:txBody>
                    <a:bodyPr/>
                    <a:lstStyle/>
                    <a:p>
                      <a:pPr algn="ctr"/>
                      <a:r>
                        <a:rPr kumimoji="1" lang="ja-JP" altLang="en-US" sz="700" dirty="0" smtClean="0">
                          <a:latin typeface="HG丸ｺﾞｼｯｸM-PRO" panose="020F0600000000000000" pitchFamily="50" charset="-128"/>
                          <a:ea typeface="HG丸ｺﾞｼｯｸM-PRO" panose="020F0600000000000000" pitchFamily="50" charset="-128"/>
                        </a:rPr>
                        <a:t>近鉄大阪線・奈良線</a:t>
                      </a:r>
                      <a:endParaRPr kumimoji="1" lang="en-US" altLang="ja-JP" sz="700" dirty="0" smtClean="0">
                        <a:latin typeface="HG丸ｺﾞｼｯｸM-PRO" panose="020F0600000000000000" pitchFamily="50" charset="-128"/>
                        <a:ea typeface="HG丸ｺﾞｼｯｸM-PRO" panose="020F0600000000000000" pitchFamily="50" charset="-128"/>
                      </a:endParaRPr>
                    </a:p>
                    <a:p>
                      <a:pPr algn="ctr"/>
                      <a:r>
                        <a:rPr kumimoji="1" lang="ja-JP" altLang="en-US" sz="700" dirty="0" smtClean="0">
                          <a:latin typeface="HG丸ｺﾞｼｯｸM-PRO" panose="020F0600000000000000" pitchFamily="50" charset="-128"/>
                          <a:ea typeface="HG丸ｺﾞｼｯｸM-PRO" panose="020F0600000000000000" pitchFamily="50" charset="-128"/>
                        </a:rPr>
                        <a:t>（東大阪市）</a:t>
                      </a:r>
                      <a:endParaRPr kumimoji="1" lang="ja-JP" altLang="en-US" sz="700" dirty="0">
                        <a:latin typeface="HG丸ｺﾞｼｯｸM-PRO" panose="020F0600000000000000" pitchFamily="50" charset="-128"/>
                        <a:ea typeface="HG丸ｺﾞｼｯｸM-PRO" panose="020F0600000000000000" pitchFamily="50" charset="-128"/>
                      </a:endParaRPr>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a:r>
                        <a:rPr kumimoji="1" lang="ja-JP" altLang="en-US" sz="700" dirty="0" smtClean="0">
                          <a:latin typeface="HG丸ｺﾞｼｯｸM-PRO" panose="020F0600000000000000" pitchFamily="50" charset="-128"/>
                          <a:ea typeface="HG丸ｺﾞｼｯｸM-PRO" panose="020F0600000000000000" pitchFamily="50" charset="-128"/>
                        </a:rPr>
                        <a:t>布施駅、河内永和駅</a:t>
                      </a:r>
                      <a:endParaRPr kumimoji="1" lang="en-US" altLang="ja-JP" sz="700" dirty="0" smtClean="0">
                        <a:latin typeface="HG丸ｺﾞｼｯｸM-PRO" panose="020F0600000000000000" pitchFamily="50" charset="-128"/>
                        <a:ea typeface="HG丸ｺﾞｼｯｸM-PRO" panose="020F0600000000000000" pitchFamily="50" charset="-128"/>
                      </a:endParaRPr>
                    </a:p>
                    <a:p>
                      <a:pPr algn="l"/>
                      <a:r>
                        <a:rPr kumimoji="1" lang="ja-JP" altLang="en-US" sz="700" dirty="0" smtClean="0">
                          <a:latin typeface="HG丸ｺﾞｼｯｸM-PRO" panose="020F0600000000000000" pitchFamily="50" charset="-128"/>
                          <a:ea typeface="HG丸ｺﾞｼｯｸM-PRO" panose="020F0600000000000000" pitchFamily="50" charset="-128"/>
                        </a:rPr>
                        <a:t>河内小坂駅、俊徳道駅</a:t>
                      </a:r>
                      <a:endParaRPr kumimoji="1" lang="ja-JP" altLang="en-US" sz="700" dirty="0">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700" dirty="0" smtClean="0">
                          <a:latin typeface="HG丸ｺﾞｼｯｸM-PRO" panose="020F0600000000000000" pitchFamily="50" charset="-128"/>
                          <a:ea typeface="HG丸ｺﾞｼｯｸM-PRO" panose="020F0600000000000000" pitchFamily="50" charset="-128"/>
                        </a:rPr>
                        <a:t>5.2</a:t>
                      </a:r>
                      <a:endParaRPr kumimoji="1" lang="ja-JP" altLang="en-US" sz="700" dirty="0">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700" dirty="0" smtClean="0">
                          <a:latin typeface="HG丸ｺﾞｼｯｸM-PRO" panose="020F0600000000000000" pitchFamily="50" charset="-128"/>
                          <a:ea typeface="HG丸ｺﾞｼｯｸM-PRO" panose="020F0600000000000000" pitchFamily="50" charset="-128"/>
                        </a:rPr>
                        <a:t>16,694</a:t>
                      </a:r>
                      <a:endParaRPr kumimoji="1" lang="ja-JP" altLang="en-US" sz="700" dirty="0">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700" dirty="0" smtClean="0">
                          <a:latin typeface="HG丸ｺﾞｼｯｸM-PRO" panose="020F0600000000000000" pitchFamily="50" charset="-128"/>
                          <a:ea typeface="HG丸ｺﾞｼｯｸM-PRO" panose="020F0600000000000000" pitchFamily="50" charset="-128"/>
                        </a:rPr>
                        <a:t>S46</a:t>
                      </a:r>
                      <a:r>
                        <a:rPr kumimoji="1" lang="ja-JP" altLang="en-US" sz="700" baseline="0" dirty="0" smtClean="0">
                          <a:latin typeface="HG丸ｺﾞｼｯｸM-PRO" panose="020F0600000000000000" pitchFamily="50" charset="-128"/>
                          <a:ea typeface="HG丸ｺﾞｼｯｸM-PRO" panose="020F0600000000000000" pitchFamily="50" charset="-128"/>
                        </a:rPr>
                        <a:t>～</a:t>
                      </a:r>
                      <a:r>
                        <a:rPr kumimoji="1" lang="en-US" altLang="ja-JP" sz="700" baseline="0" dirty="0" smtClean="0">
                          <a:latin typeface="HG丸ｺﾞｼｯｸM-PRO" panose="020F0600000000000000" pitchFamily="50" charset="-128"/>
                          <a:ea typeface="HG丸ｺﾞｼｯｸM-PRO" panose="020F0600000000000000" pitchFamily="50" charset="-128"/>
                        </a:rPr>
                        <a:t>S54</a:t>
                      </a:r>
                      <a:endParaRPr kumimoji="1" lang="ja-JP" altLang="en-US" sz="700" dirty="0" smtClean="0">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700" dirty="0" smtClean="0">
                          <a:latin typeface="HG丸ｺﾞｼｯｸM-PRO" panose="020F0600000000000000" pitchFamily="50" charset="-128"/>
                          <a:ea typeface="HG丸ｺﾞｼｯｸM-PRO" panose="020F0600000000000000" pitchFamily="50" charset="-128"/>
                        </a:rPr>
                        <a:t>19</a:t>
                      </a:r>
                      <a:endParaRPr kumimoji="1" lang="ja-JP" altLang="en-US" sz="700" dirty="0">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13360">
                <a:tc>
                  <a:txBody>
                    <a:bodyPr/>
                    <a:lstStyle/>
                    <a:p>
                      <a:pPr algn="ctr"/>
                      <a:r>
                        <a:rPr kumimoji="1" lang="ja-JP" altLang="en-US" sz="700" dirty="0" smtClean="0">
                          <a:latin typeface="HG丸ｺﾞｼｯｸM-PRO" panose="020F0600000000000000" pitchFamily="50" charset="-128"/>
                          <a:ea typeface="HG丸ｺﾞｼｯｸM-PRO" panose="020F0600000000000000" pitchFamily="50" charset="-128"/>
                        </a:rPr>
                        <a:t>近鉄大阪線</a:t>
                      </a:r>
                      <a:endParaRPr kumimoji="1" lang="en-US" altLang="ja-JP" sz="700" dirty="0" smtClean="0">
                        <a:latin typeface="HG丸ｺﾞｼｯｸM-PRO" panose="020F0600000000000000" pitchFamily="50" charset="-128"/>
                        <a:ea typeface="HG丸ｺﾞｼｯｸM-PRO" panose="020F0600000000000000" pitchFamily="50" charset="-128"/>
                      </a:endParaRPr>
                    </a:p>
                    <a:p>
                      <a:pPr algn="ctr"/>
                      <a:r>
                        <a:rPr kumimoji="1" lang="ja-JP" altLang="en-US" sz="700" dirty="0" smtClean="0">
                          <a:latin typeface="HG丸ｺﾞｼｯｸM-PRO" panose="020F0600000000000000" pitchFamily="50" charset="-128"/>
                          <a:ea typeface="HG丸ｺﾞｼｯｸM-PRO" panose="020F0600000000000000" pitchFamily="50" charset="-128"/>
                        </a:rPr>
                        <a:t>（八尾市）</a:t>
                      </a:r>
                      <a:endParaRPr kumimoji="1" lang="ja-JP" altLang="en-US" sz="700" dirty="0">
                        <a:latin typeface="HG丸ｺﾞｼｯｸM-PRO" panose="020F0600000000000000" pitchFamily="50" charset="-128"/>
                        <a:ea typeface="HG丸ｺﾞｼｯｸM-PRO" panose="020F0600000000000000" pitchFamily="50" charset="-128"/>
                      </a:endParaRPr>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a:r>
                        <a:rPr kumimoji="1" lang="ja-JP" altLang="en-US" sz="700" dirty="0" smtClean="0">
                          <a:latin typeface="HG丸ｺﾞｼｯｸM-PRO" panose="020F0600000000000000" pitchFamily="50" charset="-128"/>
                          <a:ea typeface="HG丸ｺﾞｼｯｸM-PRO" panose="020F0600000000000000" pitchFamily="50" charset="-128"/>
                        </a:rPr>
                        <a:t>八尾駅</a:t>
                      </a:r>
                      <a:endParaRPr kumimoji="1" lang="ja-JP" altLang="en-US" sz="700" dirty="0">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700" dirty="0" smtClean="0">
                          <a:latin typeface="HG丸ｺﾞｼｯｸM-PRO" panose="020F0600000000000000" pitchFamily="50" charset="-128"/>
                          <a:ea typeface="HG丸ｺﾞｼｯｸM-PRO" panose="020F0600000000000000" pitchFamily="50" charset="-128"/>
                        </a:rPr>
                        <a:t>2.2</a:t>
                      </a:r>
                      <a:endParaRPr kumimoji="1" lang="ja-JP" altLang="en-US" sz="700" dirty="0">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700" dirty="0" smtClean="0">
                          <a:latin typeface="HG丸ｺﾞｼｯｸM-PRO" panose="020F0600000000000000" pitchFamily="50" charset="-128"/>
                          <a:ea typeface="HG丸ｺﾞｼｯｸM-PRO" panose="020F0600000000000000" pitchFamily="50" charset="-128"/>
                        </a:rPr>
                        <a:t>10,004</a:t>
                      </a:r>
                      <a:endParaRPr kumimoji="1" lang="ja-JP" altLang="en-US" sz="700" dirty="0">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700" dirty="0" smtClean="0">
                          <a:latin typeface="HG丸ｺﾞｼｯｸM-PRO" panose="020F0600000000000000" pitchFamily="50" charset="-128"/>
                          <a:ea typeface="HG丸ｺﾞｼｯｸM-PRO" panose="020F0600000000000000" pitchFamily="50" charset="-128"/>
                        </a:rPr>
                        <a:t>S48</a:t>
                      </a:r>
                      <a:r>
                        <a:rPr kumimoji="1" lang="ja-JP" altLang="en-US" sz="700" baseline="0" dirty="0" smtClean="0">
                          <a:latin typeface="HG丸ｺﾞｼｯｸM-PRO" panose="020F0600000000000000" pitchFamily="50" charset="-128"/>
                          <a:ea typeface="HG丸ｺﾞｼｯｸM-PRO" panose="020F0600000000000000" pitchFamily="50" charset="-128"/>
                        </a:rPr>
                        <a:t>～</a:t>
                      </a:r>
                      <a:r>
                        <a:rPr kumimoji="1" lang="en-US" altLang="ja-JP" sz="700" baseline="0" dirty="0" smtClean="0">
                          <a:latin typeface="HG丸ｺﾞｼｯｸM-PRO" panose="020F0600000000000000" pitchFamily="50" charset="-128"/>
                          <a:ea typeface="HG丸ｺﾞｼｯｸM-PRO" panose="020F0600000000000000" pitchFamily="50" charset="-128"/>
                        </a:rPr>
                        <a:t>S54</a:t>
                      </a:r>
                      <a:endParaRPr kumimoji="1" lang="ja-JP" altLang="en-US" sz="700" dirty="0" smtClean="0">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700" dirty="0" smtClean="0">
                          <a:latin typeface="HG丸ｺﾞｼｯｸM-PRO" panose="020F0600000000000000" pitchFamily="50" charset="-128"/>
                          <a:ea typeface="HG丸ｺﾞｼｯｸM-PRO" panose="020F0600000000000000" pitchFamily="50" charset="-128"/>
                        </a:rPr>
                        <a:t>6</a:t>
                      </a:r>
                      <a:endParaRPr kumimoji="1" lang="ja-JP" altLang="en-US" sz="700" dirty="0">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13360">
                <a:tc>
                  <a:txBody>
                    <a:bodyPr/>
                    <a:lstStyle/>
                    <a:p>
                      <a:pPr algn="ctr"/>
                      <a:r>
                        <a:rPr kumimoji="1" lang="ja-JP" altLang="en-US" sz="700" dirty="0" smtClean="0">
                          <a:latin typeface="HG丸ｺﾞｼｯｸM-PRO" panose="020F0600000000000000" pitchFamily="50" charset="-128"/>
                          <a:ea typeface="HG丸ｺﾞｼｯｸM-PRO" panose="020F0600000000000000" pitchFamily="50" charset="-128"/>
                        </a:rPr>
                        <a:t>京阪本線</a:t>
                      </a:r>
                      <a:endParaRPr kumimoji="1" lang="en-US" altLang="ja-JP" sz="700" dirty="0" smtClean="0">
                        <a:latin typeface="HG丸ｺﾞｼｯｸM-PRO" panose="020F0600000000000000" pitchFamily="50" charset="-128"/>
                        <a:ea typeface="HG丸ｺﾞｼｯｸM-PRO" panose="020F0600000000000000" pitchFamily="50" charset="-128"/>
                      </a:endParaRPr>
                    </a:p>
                    <a:p>
                      <a:pPr algn="ctr"/>
                      <a:r>
                        <a:rPr kumimoji="1" lang="ja-JP" altLang="en-US" sz="700" dirty="0" smtClean="0">
                          <a:latin typeface="HG丸ｺﾞｼｯｸM-PRO" panose="020F0600000000000000" pitchFamily="50" charset="-128"/>
                          <a:ea typeface="HG丸ｺﾞｼｯｸM-PRO" panose="020F0600000000000000" pitchFamily="50" charset="-128"/>
                        </a:rPr>
                        <a:t>（守口市・門真市・寝屋川市）</a:t>
                      </a:r>
                      <a:endParaRPr kumimoji="1" lang="ja-JP" altLang="en-US" sz="700" dirty="0">
                        <a:latin typeface="HG丸ｺﾞｼｯｸM-PRO" panose="020F0600000000000000" pitchFamily="50" charset="-128"/>
                        <a:ea typeface="HG丸ｺﾞｼｯｸM-PRO" panose="020F0600000000000000" pitchFamily="50" charset="-128"/>
                      </a:endParaRPr>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a:r>
                        <a:rPr kumimoji="1" lang="ja-JP" altLang="en-US" sz="500" dirty="0" smtClean="0">
                          <a:latin typeface="HG丸ｺﾞｼｯｸM-PRO" panose="020F0600000000000000" pitchFamily="50" charset="-128"/>
                          <a:ea typeface="HG丸ｺﾞｼｯｸM-PRO" panose="020F0600000000000000" pitchFamily="50" charset="-128"/>
                        </a:rPr>
                        <a:t>守口市駅、西三荘駅、門真市駅、古川橋駅、大和田駅、萱島駅</a:t>
                      </a:r>
                      <a:endParaRPr kumimoji="1" lang="ja-JP" altLang="en-US" sz="500" dirty="0">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700" dirty="0" smtClean="0">
                          <a:latin typeface="HG丸ｺﾞｼｯｸM-PRO" panose="020F0600000000000000" pitchFamily="50" charset="-128"/>
                          <a:ea typeface="HG丸ｺﾞｼｯｸM-PRO" panose="020F0600000000000000" pitchFamily="50" charset="-128"/>
                        </a:rPr>
                        <a:t>5.8</a:t>
                      </a:r>
                      <a:endParaRPr kumimoji="1" lang="ja-JP" altLang="en-US" sz="700" dirty="0">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700" dirty="0" smtClean="0">
                          <a:latin typeface="HG丸ｺﾞｼｯｸM-PRO" panose="020F0600000000000000" pitchFamily="50" charset="-128"/>
                          <a:ea typeface="HG丸ｺﾞｼｯｸM-PRO" panose="020F0600000000000000" pitchFamily="50" charset="-128"/>
                        </a:rPr>
                        <a:t>30,385</a:t>
                      </a:r>
                      <a:endParaRPr kumimoji="1" lang="ja-JP" altLang="en-US" sz="700" dirty="0">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700" dirty="0" smtClean="0">
                          <a:latin typeface="HG丸ｺﾞｼｯｸM-PRO" panose="020F0600000000000000" pitchFamily="50" charset="-128"/>
                          <a:ea typeface="HG丸ｺﾞｼｯｸM-PRO" panose="020F0600000000000000" pitchFamily="50" charset="-128"/>
                        </a:rPr>
                        <a:t>S47</a:t>
                      </a:r>
                      <a:r>
                        <a:rPr kumimoji="1" lang="ja-JP" altLang="en-US" sz="700" baseline="0" dirty="0" smtClean="0">
                          <a:latin typeface="HG丸ｺﾞｼｯｸM-PRO" panose="020F0600000000000000" pitchFamily="50" charset="-128"/>
                          <a:ea typeface="HG丸ｺﾞｼｯｸM-PRO" panose="020F0600000000000000" pitchFamily="50" charset="-128"/>
                        </a:rPr>
                        <a:t>～</a:t>
                      </a:r>
                      <a:r>
                        <a:rPr kumimoji="1" lang="en-US" altLang="ja-JP" sz="700" baseline="0" dirty="0" smtClean="0">
                          <a:latin typeface="HG丸ｺﾞｼｯｸM-PRO" panose="020F0600000000000000" pitchFamily="50" charset="-128"/>
                          <a:ea typeface="HG丸ｺﾞｼｯｸM-PRO" panose="020F0600000000000000" pitchFamily="50" charset="-128"/>
                        </a:rPr>
                        <a:t>S56</a:t>
                      </a:r>
                      <a:endParaRPr kumimoji="1" lang="ja-JP" altLang="en-US" sz="700" dirty="0" smtClean="0">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700" dirty="0" smtClean="0">
                          <a:latin typeface="HG丸ｺﾞｼｯｸM-PRO" panose="020F0600000000000000" pitchFamily="50" charset="-128"/>
                          <a:ea typeface="HG丸ｺﾞｼｯｸM-PRO" panose="020F0600000000000000" pitchFamily="50" charset="-128"/>
                        </a:rPr>
                        <a:t>20</a:t>
                      </a:r>
                      <a:endParaRPr kumimoji="1" lang="ja-JP" altLang="en-US" sz="700" dirty="0">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213360">
                <a:tc>
                  <a:txBody>
                    <a:bodyPr/>
                    <a:lstStyle/>
                    <a:p>
                      <a:pPr algn="ctr"/>
                      <a:r>
                        <a:rPr kumimoji="1" lang="ja-JP" altLang="en-US" sz="700" dirty="0" smtClean="0">
                          <a:latin typeface="HG丸ｺﾞｼｯｸM-PRO" panose="020F0600000000000000" pitchFamily="50" charset="-128"/>
                          <a:ea typeface="HG丸ｺﾞｼｯｸM-PRO" panose="020F0600000000000000" pitchFamily="50" charset="-128"/>
                        </a:rPr>
                        <a:t>阪急宝塚線</a:t>
                      </a:r>
                      <a:endParaRPr kumimoji="1" lang="en-US" altLang="ja-JP" sz="700" dirty="0" smtClean="0">
                        <a:latin typeface="HG丸ｺﾞｼｯｸM-PRO" panose="020F0600000000000000" pitchFamily="50" charset="-128"/>
                        <a:ea typeface="HG丸ｺﾞｼｯｸM-PRO" panose="020F0600000000000000" pitchFamily="50" charset="-128"/>
                      </a:endParaRPr>
                    </a:p>
                    <a:p>
                      <a:pPr algn="ctr"/>
                      <a:r>
                        <a:rPr kumimoji="1" lang="ja-JP" altLang="en-US" sz="700" dirty="0" smtClean="0">
                          <a:latin typeface="HG丸ｺﾞｼｯｸM-PRO" panose="020F0600000000000000" pitchFamily="50" charset="-128"/>
                          <a:ea typeface="HG丸ｺﾞｼｯｸM-PRO" panose="020F0600000000000000" pitchFamily="50" charset="-128"/>
                        </a:rPr>
                        <a:t>（池田市・</a:t>
                      </a:r>
                      <a:r>
                        <a:rPr kumimoji="1" lang="en-US" altLang="ja-JP" sz="700" dirty="0" smtClean="0">
                          <a:latin typeface="HG丸ｺﾞｼｯｸM-PRO" panose="020F0600000000000000" pitchFamily="50" charset="-128"/>
                          <a:ea typeface="HG丸ｺﾞｼｯｸM-PRO" panose="020F0600000000000000" pitchFamily="50" charset="-128"/>
                        </a:rPr>
                        <a:t>Ⅱ</a:t>
                      </a:r>
                      <a:r>
                        <a:rPr kumimoji="1" lang="ja-JP" altLang="en-US" sz="700" dirty="0" smtClean="0">
                          <a:latin typeface="HG丸ｺﾞｼｯｸM-PRO" panose="020F0600000000000000" pitchFamily="50" charset="-128"/>
                          <a:ea typeface="HG丸ｺﾞｼｯｸM-PRO" panose="020F0600000000000000" pitchFamily="50" charset="-128"/>
                        </a:rPr>
                        <a:t>期）</a:t>
                      </a:r>
                      <a:endParaRPr kumimoji="1" lang="ja-JP" altLang="en-US" sz="700" dirty="0">
                        <a:latin typeface="HG丸ｺﾞｼｯｸM-PRO" panose="020F0600000000000000" pitchFamily="50" charset="-128"/>
                        <a:ea typeface="HG丸ｺﾞｼｯｸM-PRO" panose="020F0600000000000000" pitchFamily="50" charset="-128"/>
                      </a:endParaRPr>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a:r>
                        <a:rPr kumimoji="1" lang="ja-JP" altLang="en-US" sz="700" dirty="0" smtClean="0">
                          <a:latin typeface="HG丸ｺﾞｼｯｸM-PRO" panose="020F0600000000000000" pitchFamily="50" charset="-128"/>
                          <a:ea typeface="HG丸ｺﾞｼｯｸM-PRO" panose="020F0600000000000000" pitchFamily="50" charset="-128"/>
                        </a:rPr>
                        <a:t>池田駅</a:t>
                      </a:r>
                      <a:endParaRPr kumimoji="1" lang="ja-JP" altLang="en-US" sz="700" dirty="0">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700" dirty="0" smtClean="0">
                          <a:latin typeface="HG丸ｺﾞｼｯｸM-PRO" panose="020F0600000000000000" pitchFamily="50" charset="-128"/>
                          <a:ea typeface="HG丸ｺﾞｼｯｸM-PRO" panose="020F0600000000000000" pitchFamily="50" charset="-128"/>
                        </a:rPr>
                        <a:t>1.3</a:t>
                      </a:r>
                      <a:endParaRPr kumimoji="1" lang="ja-JP" altLang="en-US" sz="700" dirty="0">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700" dirty="0" smtClean="0">
                          <a:latin typeface="HG丸ｺﾞｼｯｸM-PRO" panose="020F0600000000000000" pitchFamily="50" charset="-128"/>
                          <a:ea typeface="HG丸ｺﾞｼｯｸM-PRO" panose="020F0600000000000000" pitchFamily="50" charset="-128"/>
                        </a:rPr>
                        <a:t>13,497</a:t>
                      </a:r>
                      <a:endParaRPr kumimoji="1" lang="ja-JP" altLang="en-US" sz="700" dirty="0">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700" dirty="0" smtClean="0">
                          <a:latin typeface="HG丸ｺﾞｼｯｸM-PRO" panose="020F0600000000000000" pitchFamily="50" charset="-128"/>
                          <a:ea typeface="HG丸ｺﾞｼｯｸM-PRO" panose="020F0600000000000000" pitchFamily="50" charset="-128"/>
                        </a:rPr>
                        <a:t>S52</a:t>
                      </a:r>
                      <a:r>
                        <a:rPr kumimoji="1" lang="ja-JP" altLang="en-US" sz="700" baseline="0" dirty="0" smtClean="0">
                          <a:latin typeface="HG丸ｺﾞｼｯｸM-PRO" panose="020F0600000000000000" pitchFamily="50" charset="-128"/>
                          <a:ea typeface="HG丸ｺﾞｼｯｸM-PRO" panose="020F0600000000000000" pitchFamily="50" charset="-128"/>
                        </a:rPr>
                        <a:t>～</a:t>
                      </a:r>
                      <a:r>
                        <a:rPr kumimoji="1" lang="en-US" altLang="ja-JP" sz="700" baseline="0" dirty="0" smtClean="0">
                          <a:latin typeface="HG丸ｺﾞｼｯｸM-PRO" panose="020F0600000000000000" pitchFamily="50" charset="-128"/>
                          <a:ea typeface="HG丸ｺﾞｼｯｸM-PRO" panose="020F0600000000000000" pitchFamily="50" charset="-128"/>
                        </a:rPr>
                        <a:t>S61</a:t>
                      </a:r>
                      <a:endParaRPr kumimoji="1" lang="ja-JP" altLang="en-US" sz="700" dirty="0" smtClean="0">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700" dirty="0" smtClean="0">
                          <a:latin typeface="HG丸ｺﾞｼｯｸM-PRO" panose="020F0600000000000000" pitchFamily="50" charset="-128"/>
                          <a:ea typeface="HG丸ｺﾞｼｯｸM-PRO" panose="020F0600000000000000" pitchFamily="50" charset="-128"/>
                        </a:rPr>
                        <a:t>3</a:t>
                      </a:r>
                      <a:endParaRPr kumimoji="1" lang="ja-JP" altLang="en-US" sz="700" dirty="0">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213360">
                <a:tc>
                  <a:txBody>
                    <a:bodyPr/>
                    <a:lstStyle/>
                    <a:p>
                      <a:pPr algn="ctr"/>
                      <a:r>
                        <a:rPr kumimoji="1" lang="ja-JP" altLang="en-US" sz="700" dirty="0" smtClean="0">
                          <a:latin typeface="HG丸ｺﾞｼｯｸM-PRO" panose="020F0600000000000000" pitchFamily="50" charset="-128"/>
                          <a:ea typeface="HG丸ｺﾞｼｯｸM-PRO" panose="020F0600000000000000" pitchFamily="50" charset="-128"/>
                        </a:rPr>
                        <a:t>南海本線</a:t>
                      </a:r>
                      <a:endParaRPr kumimoji="1" lang="en-US" altLang="ja-JP" sz="700" dirty="0" smtClean="0">
                        <a:latin typeface="HG丸ｺﾞｼｯｸM-PRO" panose="020F0600000000000000" pitchFamily="50" charset="-128"/>
                        <a:ea typeface="HG丸ｺﾞｼｯｸM-PRO" panose="020F0600000000000000" pitchFamily="50" charset="-128"/>
                      </a:endParaRPr>
                    </a:p>
                    <a:p>
                      <a:pPr algn="ctr"/>
                      <a:r>
                        <a:rPr kumimoji="1" lang="ja-JP" altLang="en-US" sz="700" dirty="0" smtClean="0">
                          <a:latin typeface="HG丸ｺﾞｼｯｸM-PRO" panose="020F0600000000000000" pitchFamily="50" charset="-128"/>
                          <a:ea typeface="HG丸ｺﾞｼｯｸM-PRO" panose="020F0600000000000000" pitchFamily="50" charset="-128"/>
                        </a:rPr>
                        <a:t>（堺市）</a:t>
                      </a:r>
                      <a:endParaRPr kumimoji="1" lang="ja-JP" altLang="en-US" sz="700" dirty="0">
                        <a:latin typeface="HG丸ｺﾞｼｯｸM-PRO" panose="020F0600000000000000" pitchFamily="50" charset="-128"/>
                        <a:ea typeface="HG丸ｺﾞｼｯｸM-PRO" panose="020F0600000000000000" pitchFamily="50" charset="-128"/>
                      </a:endParaRPr>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a:r>
                        <a:rPr kumimoji="1" lang="ja-JP" altLang="en-US" sz="700" dirty="0" smtClean="0">
                          <a:latin typeface="HG丸ｺﾞｼｯｸM-PRO" panose="020F0600000000000000" pitchFamily="50" charset="-128"/>
                          <a:ea typeface="HG丸ｺﾞｼｯｸM-PRO" panose="020F0600000000000000" pitchFamily="50" charset="-128"/>
                        </a:rPr>
                        <a:t>七道駅、堺駅、</a:t>
                      </a:r>
                      <a:endParaRPr kumimoji="1" lang="en-US" altLang="ja-JP" sz="700" dirty="0" smtClean="0">
                        <a:latin typeface="HG丸ｺﾞｼｯｸM-PRO" panose="020F0600000000000000" pitchFamily="50" charset="-128"/>
                        <a:ea typeface="HG丸ｺﾞｼｯｸM-PRO" panose="020F0600000000000000" pitchFamily="50" charset="-128"/>
                      </a:endParaRPr>
                    </a:p>
                    <a:p>
                      <a:pPr algn="l"/>
                      <a:r>
                        <a:rPr kumimoji="1" lang="ja-JP" altLang="en-US" sz="700" dirty="0" smtClean="0">
                          <a:latin typeface="HG丸ｺﾞｼｯｸM-PRO" panose="020F0600000000000000" pitchFamily="50" charset="-128"/>
                          <a:ea typeface="HG丸ｺﾞｼｯｸM-PRO" panose="020F0600000000000000" pitchFamily="50" charset="-128"/>
                        </a:rPr>
                        <a:t>湊駅、石津川駅</a:t>
                      </a:r>
                      <a:endParaRPr kumimoji="1" lang="ja-JP" altLang="en-US" sz="700" dirty="0">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700" dirty="0" smtClean="0">
                          <a:latin typeface="HG丸ｺﾞｼｯｸM-PRO" panose="020F0600000000000000" pitchFamily="50" charset="-128"/>
                          <a:ea typeface="HG丸ｺﾞｼｯｸM-PRO" panose="020F0600000000000000" pitchFamily="50" charset="-128"/>
                        </a:rPr>
                        <a:t>5.4</a:t>
                      </a:r>
                      <a:endParaRPr kumimoji="1" lang="ja-JP" altLang="en-US" sz="700" dirty="0">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700" dirty="0" smtClean="0">
                          <a:latin typeface="HG丸ｺﾞｼｯｸM-PRO" panose="020F0600000000000000" pitchFamily="50" charset="-128"/>
                          <a:ea typeface="HG丸ｺﾞｼｯｸM-PRO" panose="020F0600000000000000" pitchFamily="50" charset="-128"/>
                        </a:rPr>
                        <a:t>25,201</a:t>
                      </a:r>
                      <a:endParaRPr kumimoji="1" lang="ja-JP" altLang="en-US" sz="700" dirty="0">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700" dirty="0" smtClean="0">
                          <a:latin typeface="HG丸ｺﾞｼｯｸM-PRO" panose="020F0600000000000000" pitchFamily="50" charset="-128"/>
                          <a:ea typeface="HG丸ｺﾞｼｯｸM-PRO" panose="020F0600000000000000" pitchFamily="50" charset="-128"/>
                        </a:rPr>
                        <a:t>S47</a:t>
                      </a:r>
                      <a:r>
                        <a:rPr kumimoji="1" lang="ja-JP" altLang="en-US" sz="700" baseline="0" dirty="0" smtClean="0">
                          <a:latin typeface="HG丸ｺﾞｼｯｸM-PRO" panose="020F0600000000000000" pitchFamily="50" charset="-128"/>
                          <a:ea typeface="HG丸ｺﾞｼｯｸM-PRO" panose="020F0600000000000000" pitchFamily="50" charset="-128"/>
                        </a:rPr>
                        <a:t>～</a:t>
                      </a:r>
                      <a:r>
                        <a:rPr kumimoji="1" lang="en-US" altLang="ja-JP" sz="700" baseline="0" dirty="0" smtClean="0">
                          <a:latin typeface="HG丸ｺﾞｼｯｸM-PRO" panose="020F0600000000000000" pitchFamily="50" charset="-128"/>
                          <a:ea typeface="HG丸ｺﾞｼｯｸM-PRO" panose="020F0600000000000000" pitchFamily="50" charset="-128"/>
                        </a:rPr>
                        <a:t>S62</a:t>
                      </a:r>
                      <a:endParaRPr kumimoji="1" lang="ja-JP" altLang="en-US" sz="700" dirty="0" smtClean="0">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700" dirty="0" smtClean="0">
                          <a:latin typeface="HG丸ｺﾞｼｯｸM-PRO" panose="020F0600000000000000" pitchFamily="50" charset="-128"/>
                          <a:ea typeface="HG丸ｺﾞｼｯｸM-PRO" panose="020F0600000000000000" pitchFamily="50" charset="-128"/>
                        </a:rPr>
                        <a:t>20</a:t>
                      </a:r>
                      <a:endParaRPr kumimoji="1" lang="ja-JP" altLang="en-US" sz="700" dirty="0">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213360">
                <a:tc>
                  <a:txBody>
                    <a:bodyPr/>
                    <a:lstStyle/>
                    <a:p>
                      <a:pPr algn="ctr"/>
                      <a:r>
                        <a:rPr kumimoji="1" lang="ja-JP" altLang="en-US" sz="700" dirty="0" smtClean="0">
                          <a:latin typeface="HG丸ｺﾞｼｯｸM-PRO" panose="020F0600000000000000" pitchFamily="50" charset="-128"/>
                          <a:ea typeface="HG丸ｺﾞｼｯｸM-PRO" panose="020F0600000000000000" pitchFamily="50" charset="-128"/>
                        </a:rPr>
                        <a:t>ＪＲ片町線</a:t>
                      </a:r>
                      <a:endParaRPr kumimoji="1" lang="en-US" altLang="ja-JP" sz="700" dirty="0" smtClean="0">
                        <a:latin typeface="HG丸ｺﾞｼｯｸM-PRO" panose="020F0600000000000000" pitchFamily="50" charset="-128"/>
                        <a:ea typeface="HG丸ｺﾞｼｯｸM-PRO" panose="020F0600000000000000" pitchFamily="50" charset="-128"/>
                      </a:endParaRPr>
                    </a:p>
                    <a:p>
                      <a:pPr algn="ctr"/>
                      <a:r>
                        <a:rPr kumimoji="1" lang="ja-JP" altLang="en-US" sz="700" dirty="0" smtClean="0">
                          <a:latin typeface="HG丸ｺﾞｼｯｸM-PRO" panose="020F0600000000000000" pitchFamily="50" charset="-128"/>
                          <a:ea typeface="HG丸ｺﾞｼｯｸM-PRO" panose="020F0600000000000000" pitchFamily="50" charset="-128"/>
                        </a:rPr>
                        <a:t>（大東市）</a:t>
                      </a:r>
                      <a:endParaRPr kumimoji="1" lang="ja-JP" altLang="en-US" sz="700" dirty="0">
                        <a:latin typeface="HG丸ｺﾞｼｯｸM-PRO" panose="020F0600000000000000" pitchFamily="50" charset="-128"/>
                        <a:ea typeface="HG丸ｺﾞｼｯｸM-PRO" panose="020F0600000000000000" pitchFamily="50" charset="-128"/>
                      </a:endParaRPr>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a:r>
                        <a:rPr kumimoji="1" lang="ja-JP" altLang="en-US" sz="700" dirty="0" smtClean="0">
                          <a:latin typeface="HG丸ｺﾞｼｯｸM-PRO" panose="020F0600000000000000" pitchFamily="50" charset="-128"/>
                          <a:ea typeface="HG丸ｺﾞｼｯｸM-PRO" panose="020F0600000000000000" pitchFamily="50" charset="-128"/>
                        </a:rPr>
                        <a:t>住道駅</a:t>
                      </a:r>
                      <a:endParaRPr kumimoji="1" lang="ja-JP" altLang="en-US" sz="700" dirty="0">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700" dirty="0" smtClean="0">
                          <a:latin typeface="HG丸ｺﾞｼｯｸM-PRO" panose="020F0600000000000000" pitchFamily="50" charset="-128"/>
                          <a:ea typeface="HG丸ｺﾞｼｯｸM-PRO" panose="020F0600000000000000" pitchFamily="50" charset="-128"/>
                        </a:rPr>
                        <a:t>3.3</a:t>
                      </a:r>
                      <a:endParaRPr kumimoji="1" lang="ja-JP" altLang="en-US" sz="700" dirty="0">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700" dirty="0" smtClean="0">
                          <a:latin typeface="HG丸ｺﾞｼｯｸM-PRO" panose="020F0600000000000000" pitchFamily="50" charset="-128"/>
                          <a:ea typeface="HG丸ｺﾞｼｯｸM-PRO" panose="020F0600000000000000" pitchFamily="50" charset="-128"/>
                        </a:rPr>
                        <a:t>18,973</a:t>
                      </a:r>
                      <a:endParaRPr kumimoji="1" lang="ja-JP" altLang="en-US" sz="700" dirty="0">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700" dirty="0" smtClean="0">
                          <a:latin typeface="HG丸ｺﾞｼｯｸM-PRO" panose="020F0600000000000000" pitchFamily="50" charset="-128"/>
                          <a:ea typeface="HG丸ｺﾞｼｯｸM-PRO" panose="020F0600000000000000" pitchFamily="50" charset="-128"/>
                        </a:rPr>
                        <a:t>S50</a:t>
                      </a:r>
                      <a:r>
                        <a:rPr kumimoji="1" lang="ja-JP" altLang="en-US" sz="700" baseline="0" dirty="0" smtClean="0">
                          <a:latin typeface="HG丸ｺﾞｼｯｸM-PRO" panose="020F0600000000000000" pitchFamily="50" charset="-128"/>
                          <a:ea typeface="HG丸ｺﾞｼｯｸM-PRO" panose="020F0600000000000000" pitchFamily="50" charset="-128"/>
                        </a:rPr>
                        <a:t>～</a:t>
                      </a:r>
                      <a:r>
                        <a:rPr kumimoji="1" lang="en-US" altLang="ja-JP" sz="700" baseline="0" dirty="0" smtClean="0">
                          <a:latin typeface="HG丸ｺﾞｼｯｸM-PRO" panose="020F0600000000000000" pitchFamily="50" charset="-128"/>
                          <a:ea typeface="HG丸ｺﾞｼｯｸM-PRO" panose="020F0600000000000000" pitchFamily="50" charset="-128"/>
                        </a:rPr>
                        <a:t>H3</a:t>
                      </a:r>
                      <a:endParaRPr kumimoji="1" lang="ja-JP" altLang="en-US" sz="700" dirty="0" smtClean="0">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700" dirty="0" smtClean="0">
                          <a:latin typeface="HG丸ｺﾞｼｯｸM-PRO" panose="020F0600000000000000" pitchFamily="50" charset="-128"/>
                          <a:ea typeface="HG丸ｺﾞｼｯｸM-PRO" panose="020F0600000000000000" pitchFamily="50" charset="-128"/>
                        </a:rPr>
                        <a:t>7</a:t>
                      </a:r>
                      <a:endParaRPr kumimoji="1" lang="ja-JP" altLang="en-US" sz="700" dirty="0">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213360">
                <a:tc>
                  <a:txBody>
                    <a:bodyPr/>
                    <a:lstStyle/>
                    <a:p>
                      <a:pPr algn="ctr"/>
                      <a:r>
                        <a:rPr kumimoji="1" lang="ja-JP" altLang="en-US" sz="700" dirty="0" smtClean="0">
                          <a:latin typeface="HG丸ｺﾞｼｯｸM-PRO" panose="020F0600000000000000" pitchFamily="50" charset="-128"/>
                          <a:ea typeface="HG丸ｺﾞｼｯｸM-PRO" panose="020F0600000000000000" pitchFamily="50" charset="-128"/>
                        </a:rPr>
                        <a:t>阪急京都線</a:t>
                      </a:r>
                      <a:endParaRPr kumimoji="1" lang="en-US" altLang="ja-JP" sz="700" dirty="0" smtClean="0">
                        <a:latin typeface="HG丸ｺﾞｼｯｸM-PRO" panose="020F0600000000000000" pitchFamily="50" charset="-128"/>
                        <a:ea typeface="HG丸ｺﾞｼｯｸM-PRO" panose="020F0600000000000000" pitchFamily="50" charset="-128"/>
                      </a:endParaRPr>
                    </a:p>
                    <a:p>
                      <a:pPr algn="ctr"/>
                      <a:r>
                        <a:rPr kumimoji="1" lang="ja-JP" altLang="en-US" sz="700" dirty="0" smtClean="0">
                          <a:latin typeface="HG丸ｺﾞｼｯｸM-PRO" panose="020F0600000000000000" pitchFamily="50" charset="-128"/>
                          <a:ea typeface="HG丸ｺﾞｼｯｸM-PRO" panose="020F0600000000000000" pitchFamily="50" charset="-128"/>
                        </a:rPr>
                        <a:t>（高槻市）</a:t>
                      </a:r>
                      <a:endParaRPr kumimoji="1" lang="ja-JP" altLang="en-US" sz="700" dirty="0">
                        <a:latin typeface="HG丸ｺﾞｼｯｸM-PRO" panose="020F0600000000000000" pitchFamily="50" charset="-128"/>
                        <a:ea typeface="HG丸ｺﾞｼｯｸM-PRO" panose="020F0600000000000000" pitchFamily="50" charset="-128"/>
                      </a:endParaRPr>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a:r>
                        <a:rPr kumimoji="1" lang="ja-JP" altLang="en-US" sz="700" dirty="0" smtClean="0">
                          <a:latin typeface="HG丸ｺﾞｼｯｸM-PRO" panose="020F0600000000000000" pitchFamily="50" charset="-128"/>
                          <a:ea typeface="HG丸ｺﾞｼｯｸM-PRO" panose="020F0600000000000000" pitchFamily="50" charset="-128"/>
                        </a:rPr>
                        <a:t>高槻市駅</a:t>
                      </a:r>
                      <a:endParaRPr kumimoji="1" lang="ja-JP" altLang="en-US" sz="700" dirty="0">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700" dirty="0" smtClean="0">
                          <a:latin typeface="HG丸ｺﾞｼｯｸM-PRO" panose="020F0600000000000000" pitchFamily="50" charset="-128"/>
                          <a:ea typeface="HG丸ｺﾞｼｯｸM-PRO" panose="020F0600000000000000" pitchFamily="50" charset="-128"/>
                        </a:rPr>
                        <a:t>2.8</a:t>
                      </a:r>
                      <a:endParaRPr kumimoji="1" lang="ja-JP" altLang="en-US" sz="700" dirty="0">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700" dirty="0" smtClean="0">
                          <a:latin typeface="HG丸ｺﾞｼｯｸM-PRO" panose="020F0600000000000000" pitchFamily="50" charset="-128"/>
                          <a:ea typeface="HG丸ｺﾞｼｯｸM-PRO" panose="020F0600000000000000" pitchFamily="50" charset="-128"/>
                        </a:rPr>
                        <a:t>30,317</a:t>
                      </a:r>
                      <a:endParaRPr kumimoji="1" lang="ja-JP" altLang="en-US" sz="700" dirty="0">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700" dirty="0" smtClean="0">
                          <a:latin typeface="HG丸ｺﾞｼｯｸM-PRO" panose="020F0600000000000000" pitchFamily="50" charset="-128"/>
                          <a:ea typeface="HG丸ｺﾞｼｯｸM-PRO" panose="020F0600000000000000" pitchFamily="50" charset="-128"/>
                        </a:rPr>
                        <a:t>S53</a:t>
                      </a:r>
                      <a:r>
                        <a:rPr kumimoji="1" lang="ja-JP" altLang="en-US" sz="700" baseline="0" dirty="0" smtClean="0">
                          <a:latin typeface="HG丸ｺﾞｼｯｸM-PRO" panose="020F0600000000000000" pitchFamily="50" charset="-128"/>
                          <a:ea typeface="HG丸ｺﾞｼｯｸM-PRO" panose="020F0600000000000000" pitchFamily="50" charset="-128"/>
                        </a:rPr>
                        <a:t>～</a:t>
                      </a:r>
                      <a:r>
                        <a:rPr kumimoji="1" lang="en-US" altLang="ja-JP" sz="700" baseline="0" dirty="0" smtClean="0">
                          <a:latin typeface="HG丸ｺﾞｼｯｸM-PRO" panose="020F0600000000000000" pitchFamily="50" charset="-128"/>
                          <a:ea typeface="HG丸ｺﾞｼｯｸM-PRO" panose="020F0600000000000000" pitchFamily="50" charset="-128"/>
                        </a:rPr>
                        <a:t>H5</a:t>
                      </a:r>
                      <a:endParaRPr kumimoji="1" lang="ja-JP" altLang="en-US" sz="700" dirty="0" smtClean="0">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700" dirty="0" smtClean="0">
                          <a:latin typeface="HG丸ｺﾞｼｯｸM-PRO" panose="020F0600000000000000" pitchFamily="50" charset="-128"/>
                          <a:ea typeface="HG丸ｺﾞｼｯｸM-PRO" panose="020F0600000000000000" pitchFamily="50" charset="-128"/>
                        </a:rPr>
                        <a:t>10</a:t>
                      </a:r>
                      <a:endParaRPr kumimoji="1" lang="ja-JP" altLang="en-US" sz="700" dirty="0">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213360">
                <a:tc>
                  <a:txBody>
                    <a:bodyPr/>
                    <a:lstStyle/>
                    <a:p>
                      <a:pPr algn="ctr"/>
                      <a:r>
                        <a:rPr kumimoji="1" lang="ja-JP" altLang="en-US" sz="700" dirty="0" smtClean="0">
                          <a:latin typeface="HG丸ｺﾞｼｯｸM-PRO" panose="020F0600000000000000" pitchFamily="50" charset="-128"/>
                          <a:ea typeface="HG丸ｺﾞｼｯｸM-PRO" panose="020F0600000000000000" pitchFamily="50" charset="-128"/>
                        </a:rPr>
                        <a:t>京阪本線・交野線</a:t>
                      </a:r>
                      <a:endParaRPr kumimoji="1" lang="en-US" altLang="ja-JP" sz="700" dirty="0" smtClean="0">
                        <a:latin typeface="HG丸ｺﾞｼｯｸM-PRO" panose="020F0600000000000000" pitchFamily="50" charset="-128"/>
                        <a:ea typeface="HG丸ｺﾞｼｯｸM-PRO" panose="020F0600000000000000" pitchFamily="50" charset="-128"/>
                      </a:endParaRPr>
                    </a:p>
                    <a:p>
                      <a:pPr algn="ctr"/>
                      <a:r>
                        <a:rPr kumimoji="1" lang="ja-JP" altLang="en-US" sz="700" dirty="0" smtClean="0">
                          <a:latin typeface="HG丸ｺﾞｼｯｸM-PRO" panose="020F0600000000000000" pitchFamily="50" charset="-128"/>
                          <a:ea typeface="HG丸ｺﾞｼｯｸM-PRO" panose="020F0600000000000000" pitchFamily="50" charset="-128"/>
                        </a:rPr>
                        <a:t>（枚方市）</a:t>
                      </a:r>
                      <a:endParaRPr kumimoji="1" lang="ja-JP" altLang="en-US" sz="700" dirty="0">
                        <a:latin typeface="HG丸ｺﾞｼｯｸM-PRO" panose="020F0600000000000000" pitchFamily="50" charset="-128"/>
                        <a:ea typeface="HG丸ｺﾞｼｯｸM-PRO" panose="020F0600000000000000" pitchFamily="50" charset="-128"/>
                      </a:endParaRPr>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a:r>
                        <a:rPr kumimoji="1" lang="ja-JP" altLang="en-US" sz="700" dirty="0" smtClean="0">
                          <a:latin typeface="HG丸ｺﾞｼｯｸM-PRO" panose="020F0600000000000000" pitchFamily="50" charset="-128"/>
                          <a:ea typeface="HG丸ｺﾞｼｯｸM-PRO" panose="020F0600000000000000" pitchFamily="50" charset="-128"/>
                        </a:rPr>
                        <a:t>枚方市駅</a:t>
                      </a:r>
                      <a:endParaRPr kumimoji="1" lang="ja-JP" altLang="en-US" sz="700" dirty="0">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700" dirty="0" smtClean="0">
                          <a:latin typeface="HG丸ｺﾞｼｯｸM-PRO" panose="020F0600000000000000" pitchFamily="50" charset="-128"/>
                          <a:ea typeface="HG丸ｺﾞｼｯｸM-PRO" panose="020F0600000000000000" pitchFamily="50" charset="-128"/>
                        </a:rPr>
                        <a:t>2.7</a:t>
                      </a:r>
                      <a:endParaRPr kumimoji="1" lang="ja-JP" altLang="en-US" sz="700" dirty="0">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700" dirty="0" smtClean="0">
                          <a:latin typeface="HG丸ｺﾞｼｯｸM-PRO" panose="020F0600000000000000" pitchFamily="50" charset="-128"/>
                          <a:ea typeface="HG丸ｺﾞｼｯｸM-PRO" panose="020F0600000000000000" pitchFamily="50" charset="-128"/>
                        </a:rPr>
                        <a:t>35,679</a:t>
                      </a:r>
                      <a:endParaRPr kumimoji="1" lang="ja-JP" altLang="en-US" sz="700" dirty="0">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700" dirty="0" smtClean="0">
                          <a:latin typeface="HG丸ｺﾞｼｯｸM-PRO" panose="020F0600000000000000" pitchFamily="50" charset="-128"/>
                          <a:ea typeface="HG丸ｺﾞｼｯｸM-PRO" panose="020F0600000000000000" pitchFamily="50" charset="-128"/>
                        </a:rPr>
                        <a:t>S50</a:t>
                      </a:r>
                      <a:r>
                        <a:rPr kumimoji="1" lang="ja-JP" altLang="en-US" sz="700" baseline="0" dirty="0" smtClean="0">
                          <a:latin typeface="HG丸ｺﾞｼｯｸM-PRO" panose="020F0600000000000000" pitchFamily="50" charset="-128"/>
                          <a:ea typeface="HG丸ｺﾞｼｯｸM-PRO" panose="020F0600000000000000" pitchFamily="50" charset="-128"/>
                        </a:rPr>
                        <a:t>～</a:t>
                      </a:r>
                      <a:r>
                        <a:rPr kumimoji="1" lang="en-US" altLang="ja-JP" sz="700" baseline="0" dirty="0" smtClean="0">
                          <a:latin typeface="HG丸ｺﾞｼｯｸM-PRO" panose="020F0600000000000000" pitchFamily="50" charset="-128"/>
                          <a:ea typeface="HG丸ｺﾞｼｯｸM-PRO" panose="020F0600000000000000" pitchFamily="50" charset="-128"/>
                        </a:rPr>
                        <a:t>H6</a:t>
                      </a:r>
                      <a:endParaRPr kumimoji="1" lang="ja-JP" altLang="en-US" sz="700" dirty="0" smtClean="0">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700" dirty="0" smtClean="0">
                          <a:latin typeface="HG丸ｺﾞｼｯｸM-PRO" panose="020F0600000000000000" pitchFamily="50" charset="-128"/>
                          <a:ea typeface="HG丸ｺﾞｼｯｸM-PRO" panose="020F0600000000000000" pitchFamily="50" charset="-128"/>
                        </a:rPr>
                        <a:t>5</a:t>
                      </a:r>
                      <a:endParaRPr kumimoji="1" lang="ja-JP" altLang="en-US" sz="700" dirty="0">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213360">
                <a:tc>
                  <a:txBody>
                    <a:bodyPr/>
                    <a:lstStyle/>
                    <a:p>
                      <a:pPr algn="ctr"/>
                      <a:r>
                        <a:rPr kumimoji="1" lang="ja-JP" altLang="en-US" sz="700" dirty="0" smtClean="0">
                          <a:latin typeface="HG丸ｺﾞｼｯｸM-PRO" panose="020F0600000000000000" pitchFamily="50" charset="-128"/>
                          <a:ea typeface="HG丸ｺﾞｼｯｸM-PRO" panose="020F0600000000000000" pitchFamily="50" charset="-128"/>
                        </a:rPr>
                        <a:t>南海本線</a:t>
                      </a:r>
                      <a:endParaRPr kumimoji="1" lang="en-US" altLang="ja-JP" sz="700" dirty="0" smtClean="0">
                        <a:latin typeface="HG丸ｺﾞｼｯｸM-PRO" panose="020F0600000000000000" pitchFamily="50" charset="-128"/>
                        <a:ea typeface="HG丸ｺﾞｼｯｸM-PRO" panose="020F0600000000000000" pitchFamily="50" charset="-128"/>
                      </a:endParaRPr>
                    </a:p>
                    <a:p>
                      <a:pPr algn="ctr"/>
                      <a:r>
                        <a:rPr kumimoji="1" lang="ja-JP" altLang="en-US" sz="700" dirty="0" smtClean="0">
                          <a:latin typeface="HG丸ｺﾞｼｯｸM-PRO" panose="020F0600000000000000" pitchFamily="50" charset="-128"/>
                          <a:ea typeface="HG丸ｺﾞｼｯｸM-PRO" panose="020F0600000000000000" pitchFamily="50" charset="-128"/>
                        </a:rPr>
                        <a:t>（岸和田市）</a:t>
                      </a:r>
                      <a:endParaRPr kumimoji="1" lang="ja-JP" altLang="en-US" sz="700" dirty="0">
                        <a:latin typeface="HG丸ｺﾞｼｯｸM-PRO" panose="020F0600000000000000" pitchFamily="50" charset="-128"/>
                        <a:ea typeface="HG丸ｺﾞｼｯｸM-PRO" panose="020F0600000000000000" pitchFamily="50" charset="-128"/>
                      </a:endParaRPr>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a:r>
                        <a:rPr kumimoji="1" lang="ja-JP" altLang="en-US" sz="700" dirty="0" smtClean="0">
                          <a:latin typeface="HG丸ｺﾞｼｯｸM-PRO" panose="020F0600000000000000" pitchFamily="50" charset="-128"/>
                          <a:ea typeface="HG丸ｺﾞｼｯｸM-PRO" panose="020F0600000000000000" pitchFamily="50" charset="-128"/>
                        </a:rPr>
                        <a:t>岸和田駅</a:t>
                      </a:r>
                      <a:endParaRPr kumimoji="1" lang="ja-JP" altLang="en-US" sz="700" dirty="0">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700" dirty="0" smtClean="0">
                          <a:latin typeface="HG丸ｺﾞｼｯｸM-PRO" panose="020F0600000000000000" pitchFamily="50" charset="-128"/>
                          <a:ea typeface="HG丸ｺﾞｼｯｸM-PRO" panose="020F0600000000000000" pitchFamily="50" charset="-128"/>
                        </a:rPr>
                        <a:t>1.7</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700" dirty="0" smtClean="0">
                          <a:latin typeface="HG丸ｺﾞｼｯｸM-PRO" panose="020F0600000000000000" pitchFamily="50" charset="-128"/>
                          <a:ea typeface="HG丸ｺﾞｼｯｸM-PRO" panose="020F0600000000000000" pitchFamily="50" charset="-128"/>
                        </a:rPr>
                        <a:t>22,159</a:t>
                      </a:r>
                      <a:endParaRPr kumimoji="1" lang="ja-JP" altLang="en-US" sz="700" dirty="0">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700" dirty="0" smtClean="0">
                          <a:latin typeface="HG丸ｺﾞｼｯｸM-PRO" panose="020F0600000000000000" pitchFamily="50" charset="-128"/>
                          <a:ea typeface="HG丸ｺﾞｼｯｸM-PRO" panose="020F0600000000000000" pitchFamily="50" charset="-128"/>
                        </a:rPr>
                        <a:t>S53</a:t>
                      </a:r>
                      <a:r>
                        <a:rPr kumimoji="1" lang="ja-JP" altLang="en-US" sz="700" baseline="0" dirty="0" smtClean="0">
                          <a:latin typeface="HG丸ｺﾞｼｯｸM-PRO" panose="020F0600000000000000" pitchFamily="50" charset="-128"/>
                          <a:ea typeface="HG丸ｺﾞｼｯｸM-PRO" panose="020F0600000000000000" pitchFamily="50" charset="-128"/>
                        </a:rPr>
                        <a:t>～</a:t>
                      </a:r>
                      <a:r>
                        <a:rPr kumimoji="1" lang="en-US" altLang="ja-JP" sz="700" baseline="0" dirty="0" smtClean="0">
                          <a:latin typeface="HG丸ｺﾞｼｯｸM-PRO" panose="020F0600000000000000" pitchFamily="50" charset="-128"/>
                          <a:ea typeface="HG丸ｺﾞｼｯｸM-PRO" panose="020F0600000000000000" pitchFamily="50" charset="-128"/>
                        </a:rPr>
                        <a:t>H7</a:t>
                      </a:r>
                      <a:endParaRPr kumimoji="1" lang="ja-JP" altLang="en-US" sz="700" dirty="0" smtClean="0">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700" dirty="0" smtClean="0">
                          <a:latin typeface="HG丸ｺﾞｼｯｸM-PRO" panose="020F0600000000000000" pitchFamily="50" charset="-128"/>
                          <a:ea typeface="HG丸ｺﾞｼｯｸM-PRO" panose="020F0600000000000000" pitchFamily="50" charset="-128"/>
                        </a:rPr>
                        <a:t>8</a:t>
                      </a:r>
                      <a:endParaRPr kumimoji="1" lang="ja-JP" altLang="en-US" sz="700" dirty="0">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213360">
                <a:tc>
                  <a:txBody>
                    <a:bodyPr/>
                    <a:lstStyle/>
                    <a:p>
                      <a:pPr algn="ctr"/>
                      <a:r>
                        <a:rPr kumimoji="1" lang="ja-JP" altLang="en-US" sz="700" dirty="0" smtClean="0">
                          <a:latin typeface="HG丸ｺﾞｼｯｸM-PRO" panose="020F0600000000000000" pitchFamily="50" charset="-128"/>
                          <a:ea typeface="HG丸ｺﾞｼｯｸM-PRO" panose="020F0600000000000000" pitchFamily="50" charset="-128"/>
                        </a:rPr>
                        <a:t>阪急宝塚線</a:t>
                      </a:r>
                      <a:endParaRPr kumimoji="1" lang="en-US" altLang="ja-JP" sz="700" dirty="0" smtClean="0">
                        <a:latin typeface="HG丸ｺﾞｼｯｸM-PRO" panose="020F0600000000000000" pitchFamily="50" charset="-128"/>
                        <a:ea typeface="HG丸ｺﾞｼｯｸM-PRO" panose="020F0600000000000000" pitchFamily="50" charset="-128"/>
                      </a:endParaRPr>
                    </a:p>
                    <a:p>
                      <a:pPr algn="ctr"/>
                      <a:r>
                        <a:rPr kumimoji="1" lang="ja-JP" altLang="en-US" sz="700" dirty="0" smtClean="0">
                          <a:latin typeface="HG丸ｺﾞｼｯｸM-PRO" panose="020F0600000000000000" pitchFamily="50" charset="-128"/>
                          <a:ea typeface="HG丸ｺﾞｼｯｸM-PRO" panose="020F0600000000000000" pitchFamily="50" charset="-128"/>
                        </a:rPr>
                        <a:t>（豊中市）</a:t>
                      </a:r>
                      <a:endParaRPr kumimoji="1" lang="ja-JP" altLang="en-US" sz="700" dirty="0">
                        <a:latin typeface="HG丸ｺﾞｼｯｸM-PRO" panose="020F0600000000000000" pitchFamily="50" charset="-128"/>
                        <a:ea typeface="HG丸ｺﾞｼｯｸM-PRO" panose="020F0600000000000000" pitchFamily="50" charset="-128"/>
                      </a:endParaRPr>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a:r>
                        <a:rPr kumimoji="1" lang="ja-JP" altLang="en-US" sz="700" dirty="0" smtClean="0">
                          <a:latin typeface="HG丸ｺﾞｼｯｸM-PRO" panose="020F0600000000000000" pitchFamily="50" charset="-128"/>
                          <a:ea typeface="HG丸ｺﾞｼｯｸM-PRO" panose="020F0600000000000000" pitchFamily="50" charset="-128"/>
                        </a:rPr>
                        <a:t>曽根駅、岡町駅、</a:t>
                      </a:r>
                      <a:endParaRPr kumimoji="1" lang="en-US" altLang="ja-JP" sz="700" dirty="0" smtClean="0">
                        <a:latin typeface="HG丸ｺﾞｼｯｸM-PRO" panose="020F0600000000000000" pitchFamily="50" charset="-128"/>
                        <a:ea typeface="HG丸ｺﾞｼｯｸM-PRO" panose="020F0600000000000000" pitchFamily="50" charset="-128"/>
                      </a:endParaRPr>
                    </a:p>
                    <a:p>
                      <a:pPr algn="l"/>
                      <a:r>
                        <a:rPr kumimoji="1" lang="ja-JP" altLang="en-US" sz="700" dirty="0" smtClean="0">
                          <a:latin typeface="HG丸ｺﾞｼｯｸM-PRO" panose="020F0600000000000000" pitchFamily="50" charset="-128"/>
                          <a:ea typeface="HG丸ｺﾞｼｯｸM-PRO" panose="020F0600000000000000" pitchFamily="50" charset="-128"/>
                        </a:rPr>
                        <a:t>豊中駅</a:t>
                      </a:r>
                      <a:endParaRPr kumimoji="1" lang="ja-JP" altLang="en-US" sz="700" dirty="0">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700" dirty="0" smtClean="0">
                          <a:latin typeface="HG丸ｺﾞｼｯｸM-PRO" panose="020F0600000000000000" pitchFamily="50" charset="-128"/>
                          <a:ea typeface="HG丸ｺﾞｼｯｸM-PRO" panose="020F0600000000000000" pitchFamily="50" charset="-128"/>
                        </a:rPr>
                        <a:t>3.8</a:t>
                      </a:r>
                      <a:endParaRPr kumimoji="1" lang="ja-JP" altLang="en-US" sz="700" dirty="0">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700" dirty="0" smtClean="0">
                          <a:latin typeface="HG丸ｺﾞｼｯｸM-PRO" panose="020F0600000000000000" pitchFamily="50" charset="-128"/>
                          <a:ea typeface="HG丸ｺﾞｼｯｸM-PRO" panose="020F0600000000000000" pitchFamily="50" charset="-128"/>
                        </a:rPr>
                        <a:t>55,815</a:t>
                      </a:r>
                      <a:endParaRPr kumimoji="1" lang="ja-JP" altLang="en-US" sz="700" dirty="0">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700" dirty="0" smtClean="0">
                          <a:latin typeface="HG丸ｺﾞｼｯｸM-PRO" panose="020F0600000000000000" pitchFamily="50" charset="-128"/>
                          <a:ea typeface="HG丸ｺﾞｼｯｸM-PRO" panose="020F0600000000000000" pitchFamily="50" charset="-128"/>
                        </a:rPr>
                        <a:t>S54</a:t>
                      </a:r>
                      <a:r>
                        <a:rPr kumimoji="1" lang="ja-JP" altLang="en-US" sz="700" baseline="0" dirty="0" smtClean="0">
                          <a:latin typeface="HG丸ｺﾞｼｯｸM-PRO" panose="020F0600000000000000" pitchFamily="50" charset="-128"/>
                          <a:ea typeface="HG丸ｺﾞｼｯｸM-PRO" panose="020F0600000000000000" pitchFamily="50" charset="-128"/>
                        </a:rPr>
                        <a:t>～</a:t>
                      </a:r>
                      <a:r>
                        <a:rPr kumimoji="1" lang="en-US" altLang="ja-JP" sz="700" baseline="0" dirty="0" smtClean="0">
                          <a:latin typeface="HG丸ｺﾞｼｯｸM-PRO" panose="020F0600000000000000" pitchFamily="50" charset="-128"/>
                          <a:ea typeface="HG丸ｺﾞｼｯｸM-PRO" panose="020F0600000000000000" pitchFamily="50" charset="-128"/>
                        </a:rPr>
                        <a:t>H12</a:t>
                      </a:r>
                      <a:endParaRPr kumimoji="1" lang="ja-JP" altLang="en-US" sz="700" dirty="0" smtClean="0">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700" dirty="0" smtClean="0">
                          <a:latin typeface="HG丸ｺﾞｼｯｸM-PRO" panose="020F0600000000000000" pitchFamily="50" charset="-128"/>
                          <a:ea typeface="HG丸ｺﾞｼｯｸM-PRO" panose="020F0600000000000000" pitchFamily="50" charset="-128"/>
                        </a:rPr>
                        <a:t>14</a:t>
                      </a:r>
                      <a:endParaRPr kumimoji="1" lang="ja-JP" altLang="en-US" sz="700" dirty="0">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213360">
                <a:tc>
                  <a:txBody>
                    <a:bodyPr/>
                    <a:lstStyle/>
                    <a:p>
                      <a:pPr algn="ctr"/>
                      <a:r>
                        <a:rPr kumimoji="1" lang="ja-JP" altLang="en-US" sz="700" dirty="0" smtClean="0">
                          <a:latin typeface="HG丸ｺﾞｼｯｸM-PRO" panose="020F0600000000000000" pitchFamily="50" charset="-128"/>
                          <a:ea typeface="HG丸ｺﾞｼｯｸM-PRO" panose="020F0600000000000000" pitchFamily="50" charset="-128"/>
                        </a:rPr>
                        <a:t>京阪本線</a:t>
                      </a:r>
                      <a:endParaRPr kumimoji="1" lang="en-US" altLang="ja-JP" sz="700" dirty="0" smtClean="0">
                        <a:latin typeface="HG丸ｺﾞｼｯｸM-PRO" panose="020F0600000000000000" pitchFamily="50" charset="-128"/>
                        <a:ea typeface="HG丸ｺﾞｼｯｸM-PRO" panose="020F0600000000000000" pitchFamily="50" charset="-128"/>
                      </a:endParaRPr>
                    </a:p>
                    <a:p>
                      <a:pPr algn="ctr"/>
                      <a:r>
                        <a:rPr kumimoji="1" lang="ja-JP" altLang="en-US" sz="700" dirty="0" smtClean="0">
                          <a:latin typeface="HG丸ｺﾞｼｯｸM-PRO" panose="020F0600000000000000" pitchFamily="50" charset="-128"/>
                          <a:ea typeface="HG丸ｺﾞｼｯｸM-PRO" panose="020F0600000000000000" pitchFamily="50" charset="-128"/>
                        </a:rPr>
                        <a:t>（寝屋川市）</a:t>
                      </a:r>
                      <a:endParaRPr kumimoji="1" lang="ja-JP" altLang="en-US" sz="700" dirty="0">
                        <a:latin typeface="HG丸ｺﾞｼｯｸM-PRO" panose="020F0600000000000000" pitchFamily="50" charset="-128"/>
                        <a:ea typeface="HG丸ｺﾞｼｯｸM-PRO" panose="020F0600000000000000" pitchFamily="50" charset="-128"/>
                      </a:endParaRPr>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a:r>
                        <a:rPr kumimoji="1" lang="ja-JP" altLang="en-US" sz="700" dirty="0" smtClean="0">
                          <a:latin typeface="HG丸ｺﾞｼｯｸM-PRO" panose="020F0600000000000000" pitchFamily="50" charset="-128"/>
                          <a:ea typeface="HG丸ｺﾞｼｯｸM-PRO" panose="020F0600000000000000" pitchFamily="50" charset="-128"/>
                        </a:rPr>
                        <a:t>寝屋川市駅</a:t>
                      </a:r>
                      <a:endParaRPr kumimoji="1" lang="ja-JP" altLang="en-US" sz="700" dirty="0">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700" dirty="0" smtClean="0">
                          <a:latin typeface="HG丸ｺﾞｼｯｸM-PRO" panose="020F0600000000000000" pitchFamily="50" charset="-128"/>
                          <a:ea typeface="HG丸ｺﾞｼｯｸM-PRO" panose="020F0600000000000000" pitchFamily="50" charset="-128"/>
                        </a:rPr>
                        <a:t>1.8</a:t>
                      </a:r>
                      <a:endParaRPr kumimoji="1" lang="ja-JP" altLang="en-US" sz="700" dirty="0">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700" dirty="0" smtClean="0">
                          <a:latin typeface="HG丸ｺﾞｼｯｸM-PRO" panose="020F0600000000000000" pitchFamily="50" charset="-128"/>
                          <a:ea typeface="HG丸ｺﾞｼｯｸM-PRO" panose="020F0600000000000000" pitchFamily="50" charset="-128"/>
                        </a:rPr>
                        <a:t>37,600</a:t>
                      </a:r>
                      <a:endParaRPr kumimoji="1" lang="ja-JP" altLang="en-US" sz="700" dirty="0">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700" dirty="0" smtClean="0">
                          <a:latin typeface="HG丸ｺﾞｼｯｸM-PRO" panose="020F0600000000000000" pitchFamily="50" charset="-128"/>
                          <a:ea typeface="HG丸ｺﾞｼｯｸM-PRO" panose="020F0600000000000000" pitchFamily="50" charset="-128"/>
                        </a:rPr>
                        <a:t>S56</a:t>
                      </a:r>
                      <a:r>
                        <a:rPr kumimoji="1" lang="ja-JP" altLang="en-US" sz="700" baseline="0" dirty="0" smtClean="0">
                          <a:latin typeface="HG丸ｺﾞｼｯｸM-PRO" panose="020F0600000000000000" pitchFamily="50" charset="-128"/>
                          <a:ea typeface="HG丸ｺﾞｼｯｸM-PRO" panose="020F0600000000000000" pitchFamily="50" charset="-128"/>
                        </a:rPr>
                        <a:t>～</a:t>
                      </a:r>
                      <a:r>
                        <a:rPr kumimoji="1" lang="en-US" altLang="ja-JP" sz="700" baseline="0" dirty="0" smtClean="0">
                          <a:latin typeface="HG丸ｺﾞｼｯｸM-PRO" panose="020F0600000000000000" pitchFamily="50" charset="-128"/>
                          <a:ea typeface="HG丸ｺﾞｼｯｸM-PRO" panose="020F0600000000000000" pitchFamily="50" charset="-128"/>
                        </a:rPr>
                        <a:t>H13</a:t>
                      </a:r>
                      <a:endParaRPr kumimoji="1" lang="ja-JP" altLang="en-US" sz="700" dirty="0" smtClean="0">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700" dirty="0" smtClean="0">
                          <a:latin typeface="HG丸ｺﾞｼｯｸM-PRO" panose="020F0600000000000000" pitchFamily="50" charset="-128"/>
                          <a:ea typeface="HG丸ｺﾞｼｯｸM-PRO" panose="020F0600000000000000" pitchFamily="50" charset="-128"/>
                        </a:rPr>
                        <a:t>4</a:t>
                      </a:r>
                      <a:endParaRPr kumimoji="1" lang="ja-JP" altLang="en-US" sz="700" dirty="0">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r h="213360">
                <a:tc>
                  <a:txBody>
                    <a:bodyPr/>
                    <a:lstStyle/>
                    <a:p>
                      <a:pPr algn="ctr"/>
                      <a:r>
                        <a:rPr kumimoji="1" lang="ja-JP" altLang="en-US" sz="700" dirty="0" smtClean="0">
                          <a:latin typeface="HG丸ｺﾞｼｯｸM-PRO" panose="020F0600000000000000" pitchFamily="50" charset="-128"/>
                          <a:ea typeface="HG丸ｺﾞｼｯｸM-PRO" panose="020F0600000000000000" pitchFamily="50" charset="-128"/>
                        </a:rPr>
                        <a:t>南海本線</a:t>
                      </a:r>
                      <a:endParaRPr kumimoji="1" lang="en-US" altLang="ja-JP" sz="700" dirty="0" smtClean="0">
                        <a:latin typeface="HG丸ｺﾞｼｯｸM-PRO" panose="020F0600000000000000" pitchFamily="50" charset="-128"/>
                        <a:ea typeface="HG丸ｺﾞｼｯｸM-PRO" panose="020F0600000000000000" pitchFamily="50" charset="-128"/>
                      </a:endParaRPr>
                    </a:p>
                    <a:p>
                      <a:pPr algn="ctr"/>
                      <a:r>
                        <a:rPr kumimoji="1" lang="ja-JP" altLang="en-US" sz="700" dirty="0" smtClean="0">
                          <a:latin typeface="HG丸ｺﾞｼｯｸM-PRO" panose="020F0600000000000000" pitchFamily="50" charset="-128"/>
                          <a:ea typeface="HG丸ｺﾞｼｯｸM-PRO" panose="020F0600000000000000" pitchFamily="50" charset="-128"/>
                        </a:rPr>
                        <a:t>（泉佐野市）</a:t>
                      </a:r>
                      <a:endParaRPr kumimoji="1" lang="ja-JP" altLang="en-US" sz="700" dirty="0">
                        <a:latin typeface="HG丸ｺﾞｼｯｸM-PRO" panose="020F0600000000000000" pitchFamily="50" charset="-128"/>
                        <a:ea typeface="HG丸ｺﾞｼｯｸM-PRO" panose="020F0600000000000000" pitchFamily="50" charset="-128"/>
                      </a:endParaRPr>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a:r>
                        <a:rPr kumimoji="1" lang="ja-JP" altLang="en-US" sz="700" dirty="0" smtClean="0">
                          <a:latin typeface="HG丸ｺﾞｼｯｸM-PRO" panose="020F0600000000000000" pitchFamily="50" charset="-128"/>
                          <a:ea typeface="HG丸ｺﾞｼｯｸM-PRO" panose="020F0600000000000000" pitchFamily="50" charset="-128"/>
                        </a:rPr>
                        <a:t>泉佐野駅</a:t>
                      </a:r>
                      <a:endParaRPr kumimoji="1" lang="ja-JP" altLang="en-US" sz="700" dirty="0">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700" dirty="0" smtClean="0">
                          <a:latin typeface="HG丸ｺﾞｼｯｸM-PRO" panose="020F0600000000000000" pitchFamily="50" charset="-128"/>
                          <a:ea typeface="HG丸ｺﾞｼｯｸM-PRO" panose="020F0600000000000000" pitchFamily="50" charset="-128"/>
                        </a:rPr>
                        <a:t>2.8</a:t>
                      </a:r>
                      <a:endParaRPr kumimoji="1" lang="ja-JP" altLang="en-US" sz="700" dirty="0">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700" dirty="0" smtClean="0">
                          <a:latin typeface="HG丸ｺﾞｼｯｸM-PRO" panose="020F0600000000000000" pitchFamily="50" charset="-128"/>
                          <a:ea typeface="HG丸ｺﾞｼｯｸM-PRO" panose="020F0600000000000000" pitchFamily="50" charset="-128"/>
                        </a:rPr>
                        <a:t>52,555</a:t>
                      </a:r>
                      <a:endParaRPr kumimoji="1" lang="ja-JP" altLang="en-US" sz="700" dirty="0">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700" dirty="0" smtClean="0">
                          <a:latin typeface="HG丸ｺﾞｼｯｸM-PRO" panose="020F0600000000000000" pitchFamily="50" charset="-128"/>
                          <a:ea typeface="HG丸ｺﾞｼｯｸM-PRO" panose="020F0600000000000000" pitchFamily="50" charset="-128"/>
                        </a:rPr>
                        <a:t>S62</a:t>
                      </a:r>
                      <a:r>
                        <a:rPr kumimoji="1" lang="ja-JP" altLang="en-US" sz="700" baseline="0" dirty="0" smtClean="0">
                          <a:latin typeface="HG丸ｺﾞｼｯｸM-PRO" panose="020F0600000000000000" pitchFamily="50" charset="-128"/>
                          <a:ea typeface="HG丸ｺﾞｼｯｸM-PRO" panose="020F0600000000000000" pitchFamily="50" charset="-128"/>
                        </a:rPr>
                        <a:t>～</a:t>
                      </a:r>
                      <a:r>
                        <a:rPr kumimoji="1" lang="en-US" altLang="ja-JP" sz="700" baseline="0" dirty="0" smtClean="0">
                          <a:latin typeface="HG丸ｺﾞｼｯｸM-PRO" panose="020F0600000000000000" pitchFamily="50" charset="-128"/>
                          <a:ea typeface="HG丸ｺﾞｼｯｸM-PRO" panose="020F0600000000000000" pitchFamily="50" charset="-128"/>
                        </a:rPr>
                        <a:t>H22</a:t>
                      </a:r>
                      <a:endParaRPr kumimoji="1" lang="ja-JP" altLang="en-US" sz="700" dirty="0" smtClean="0">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700" dirty="0" smtClean="0">
                          <a:latin typeface="HG丸ｺﾞｼｯｸM-PRO" panose="020F0600000000000000" pitchFamily="50" charset="-128"/>
                          <a:ea typeface="HG丸ｺﾞｼｯｸM-PRO" panose="020F0600000000000000" pitchFamily="50" charset="-128"/>
                        </a:rPr>
                        <a:t>9</a:t>
                      </a:r>
                      <a:endParaRPr kumimoji="1" lang="ja-JP" altLang="en-US" sz="700" dirty="0">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3"/>
                  </a:ext>
                </a:extLst>
              </a:tr>
              <a:tr h="304800">
                <a:tc>
                  <a:txBody>
                    <a:bodyPr/>
                    <a:lstStyle/>
                    <a:p>
                      <a:pPr algn="ctr"/>
                      <a:r>
                        <a:rPr kumimoji="1" lang="ja-JP" altLang="en-US" sz="700" dirty="0" smtClean="0">
                          <a:latin typeface="HG丸ｺﾞｼｯｸM-PRO" panose="020F0600000000000000" pitchFamily="50" charset="-128"/>
                          <a:ea typeface="HG丸ｺﾞｼｯｸM-PRO" panose="020F0600000000000000" pitchFamily="50" charset="-128"/>
                        </a:rPr>
                        <a:t>大阪外環状線</a:t>
                      </a:r>
                      <a:endParaRPr kumimoji="1" lang="en-US" altLang="ja-JP" sz="700" dirty="0" smtClean="0">
                        <a:latin typeface="HG丸ｺﾞｼｯｸM-PRO" panose="020F0600000000000000" pitchFamily="50" charset="-128"/>
                        <a:ea typeface="HG丸ｺﾞｼｯｸM-PRO" panose="020F0600000000000000" pitchFamily="50" charset="-128"/>
                      </a:endParaRPr>
                    </a:p>
                    <a:p>
                      <a:pPr algn="ctr"/>
                      <a:r>
                        <a:rPr kumimoji="1" lang="ja-JP" altLang="en-US" sz="700" dirty="0" smtClean="0">
                          <a:latin typeface="HG丸ｺﾞｼｯｸM-PRO" panose="020F0600000000000000" pitchFamily="50" charset="-128"/>
                          <a:ea typeface="HG丸ｺﾞｼｯｸM-PRO" panose="020F0600000000000000" pitchFamily="50" charset="-128"/>
                        </a:rPr>
                        <a:t>（東大阪市）</a:t>
                      </a:r>
                    </a:p>
                  </a:txBody>
                  <a:tcPr marL="45720" marR="45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700" dirty="0" smtClean="0">
                          <a:latin typeface="HG丸ｺﾞｼｯｸM-PRO" panose="020F0600000000000000" pitchFamily="50" charset="-128"/>
                          <a:ea typeface="HG丸ｺﾞｼｯｸM-PRO" panose="020F0600000000000000" pitchFamily="50" charset="-128"/>
                        </a:rPr>
                        <a:t>ＪＲ長瀬駅</a:t>
                      </a:r>
                    </a:p>
                  </a:txBody>
                  <a:tcPr marL="45720" marR="45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700" dirty="0" smtClean="0">
                          <a:latin typeface="HG丸ｺﾞｼｯｸM-PRO" panose="020F0600000000000000" pitchFamily="50" charset="-128"/>
                          <a:ea typeface="HG丸ｺﾞｼｯｸM-PRO" panose="020F0600000000000000" pitchFamily="50" charset="-128"/>
                        </a:rPr>
                        <a:t>2.2</a:t>
                      </a:r>
                      <a:endParaRPr kumimoji="1" lang="ja-JP" altLang="en-US" sz="700" dirty="0" smtClean="0">
                        <a:latin typeface="HG丸ｺﾞｼｯｸM-PRO" panose="020F0600000000000000" pitchFamily="50" charset="-128"/>
                        <a:ea typeface="HG丸ｺﾞｼｯｸM-PRO" panose="020F0600000000000000" pitchFamily="50" charset="-128"/>
                      </a:endParaRPr>
                    </a:p>
                  </a:txBody>
                  <a:tcPr marL="45720" marR="45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700" dirty="0" smtClean="0">
                          <a:latin typeface="HG丸ｺﾞｼｯｸM-PRO" panose="020F0600000000000000" pitchFamily="50" charset="-128"/>
                          <a:ea typeface="HG丸ｺﾞｼｯｸM-PRO" panose="020F0600000000000000" pitchFamily="50" charset="-128"/>
                        </a:rPr>
                        <a:t>16,022</a:t>
                      </a:r>
                      <a:endParaRPr kumimoji="1" lang="ja-JP" altLang="en-US" sz="700" dirty="0" smtClean="0">
                        <a:latin typeface="HG丸ｺﾞｼｯｸM-PRO" panose="020F0600000000000000" pitchFamily="50" charset="-128"/>
                        <a:ea typeface="HG丸ｺﾞｼｯｸM-PRO" panose="020F0600000000000000" pitchFamily="50" charset="-128"/>
                      </a:endParaRPr>
                    </a:p>
                  </a:txBody>
                  <a:tcPr marL="45720" marR="45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700" baseline="0" dirty="0" smtClean="0">
                          <a:latin typeface="HG丸ｺﾞｼｯｸM-PRO" panose="020F0600000000000000" pitchFamily="50" charset="-128"/>
                          <a:ea typeface="HG丸ｺﾞｼｯｸM-PRO" panose="020F0600000000000000" pitchFamily="50" charset="-128"/>
                        </a:rPr>
                        <a:t>H11</a:t>
                      </a:r>
                      <a:r>
                        <a:rPr kumimoji="1" lang="ja-JP" altLang="en-US" sz="700" baseline="0" dirty="0" smtClean="0">
                          <a:latin typeface="HG丸ｺﾞｼｯｸM-PRO" panose="020F0600000000000000" pitchFamily="50" charset="-128"/>
                          <a:ea typeface="HG丸ｺﾞｼｯｸM-PRO" panose="020F0600000000000000" pitchFamily="50" charset="-128"/>
                        </a:rPr>
                        <a:t>～</a:t>
                      </a:r>
                      <a:r>
                        <a:rPr kumimoji="1" lang="en-US" altLang="ja-JP" sz="700" baseline="0" dirty="0" smtClean="0">
                          <a:latin typeface="HG丸ｺﾞｼｯｸM-PRO" panose="020F0600000000000000" pitchFamily="50" charset="-128"/>
                          <a:ea typeface="HG丸ｺﾞｼｯｸM-PRO" panose="020F0600000000000000" pitchFamily="50" charset="-128"/>
                        </a:rPr>
                        <a:t>H28</a:t>
                      </a:r>
                      <a:endParaRPr kumimoji="1" lang="ja-JP" altLang="en-US" sz="700" dirty="0" smtClean="0">
                        <a:latin typeface="HG丸ｺﾞｼｯｸM-PRO" panose="020F0600000000000000" pitchFamily="50" charset="-128"/>
                        <a:ea typeface="HG丸ｺﾞｼｯｸM-PRO" panose="020F0600000000000000" pitchFamily="50" charset="-128"/>
                      </a:endParaRPr>
                    </a:p>
                  </a:txBody>
                  <a:tcPr marL="45720" marR="45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700" dirty="0" smtClean="0">
                          <a:latin typeface="HG丸ｺﾞｼｯｸM-PRO" panose="020F0600000000000000" pitchFamily="50" charset="-128"/>
                          <a:ea typeface="HG丸ｺﾞｼｯｸM-PRO" panose="020F0600000000000000" pitchFamily="50" charset="-128"/>
                        </a:rPr>
                        <a:t>11</a:t>
                      </a:r>
                    </a:p>
                  </a:txBody>
                  <a:tcPr marL="45720" marR="45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4"/>
                  </a:ext>
                </a:extLst>
              </a:tr>
              <a:tr h="304800">
                <a:tc>
                  <a:txBody>
                    <a:bodyPr/>
                    <a:lstStyle/>
                    <a:p>
                      <a:pPr algn="ctr"/>
                      <a:r>
                        <a:rPr kumimoji="1" lang="ja-JP" altLang="en-US" sz="700" dirty="0" smtClean="0">
                          <a:latin typeface="HG丸ｺﾞｼｯｸM-PRO" panose="020F0600000000000000" pitchFamily="50" charset="-128"/>
                          <a:ea typeface="HG丸ｺﾞｼｯｸM-PRO" panose="020F0600000000000000" pitchFamily="50" charset="-128"/>
                        </a:rPr>
                        <a:t>南海本線</a:t>
                      </a:r>
                      <a:endParaRPr kumimoji="1" lang="en-US" altLang="ja-JP" sz="700" dirty="0" smtClean="0">
                        <a:latin typeface="HG丸ｺﾞｼｯｸM-PRO" panose="020F0600000000000000" pitchFamily="50" charset="-128"/>
                        <a:ea typeface="HG丸ｺﾞｼｯｸM-PRO" panose="020F0600000000000000" pitchFamily="50" charset="-128"/>
                      </a:endParaRPr>
                    </a:p>
                    <a:p>
                      <a:pPr algn="ctr"/>
                      <a:r>
                        <a:rPr kumimoji="1" lang="ja-JP" altLang="en-US" sz="700" dirty="0" smtClean="0">
                          <a:latin typeface="HG丸ｺﾞｼｯｸM-PRO" panose="020F0600000000000000" pitchFamily="50" charset="-128"/>
                          <a:ea typeface="HG丸ｺﾞｼｯｸM-PRO" panose="020F0600000000000000" pitchFamily="50" charset="-128"/>
                        </a:rPr>
                        <a:t>（泉大津市）</a:t>
                      </a:r>
                    </a:p>
                  </a:txBody>
                  <a:tcPr marL="45720" marR="45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700" dirty="0" smtClean="0">
                          <a:latin typeface="HG丸ｺﾞｼｯｸM-PRO" panose="020F0600000000000000" pitchFamily="50" charset="-128"/>
                          <a:ea typeface="HG丸ｺﾞｼｯｸM-PRO" panose="020F0600000000000000" pitchFamily="50" charset="-128"/>
                        </a:rPr>
                        <a:t>泉大津駅、松ノ浜駅</a:t>
                      </a:r>
                    </a:p>
                  </a:txBody>
                  <a:tcPr marL="45720" marR="45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700" dirty="0" smtClean="0">
                          <a:latin typeface="HG丸ｺﾞｼｯｸM-PRO" panose="020F0600000000000000" pitchFamily="50" charset="-128"/>
                          <a:ea typeface="HG丸ｺﾞｼｯｸM-PRO" panose="020F0600000000000000" pitchFamily="50" charset="-128"/>
                        </a:rPr>
                        <a:t>2.4</a:t>
                      </a:r>
                      <a:endParaRPr kumimoji="1" lang="ja-JP" altLang="en-US" sz="700" dirty="0" smtClean="0">
                        <a:latin typeface="HG丸ｺﾞｼｯｸM-PRO" panose="020F0600000000000000" pitchFamily="50" charset="-128"/>
                        <a:ea typeface="HG丸ｺﾞｼｯｸM-PRO" panose="020F0600000000000000" pitchFamily="50" charset="-128"/>
                      </a:endParaRPr>
                    </a:p>
                  </a:txBody>
                  <a:tcPr marL="45720" marR="45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700" dirty="0" smtClean="0">
                          <a:latin typeface="HG丸ｺﾞｼｯｸM-PRO" panose="020F0600000000000000" pitchFamily="50" charset="-128"/>
                          <a:ea typeface="HG丸ｺﾞｼｯｸM-PRO" panose="020F0600000000000000" pitchFamily="50" charset="-128"/>
                        </a:rPr>
                        <a:t>45,905</a:t>
                      </a:r>
                      <a:endParaRPr kumimoji="1" lang="ja-JP" altLang="en-US" sz="700" dirty="0" smtClean="0">
                        <a:latin typeface="HG丸ｺﾞｼｯｸM-PRO" panose="020F0600000000000000" pitchFamily="50" charset="-128"/>
                        <a:ea typeface="HG丸ｺﾞｼｯｸM-PRO" panose="020F0600000000000000" pitchFamily="50" charset="-128"/>
                      </a:endParaRPr>
                    </a:p>
                  </a:txBody>
                  <a:tcPr marL="45720" marR="45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700" dirty="0" smtClean="0">
                          <a:latin typeface="HG丸ｺﾞｼｯｸM-PRO" panose="020F0600000000000000" pitchFamily="50" charset="-128"/>
                          <a:ea typeface="HG丸ｺﾞｼｯｸM-PRO" panose="020F0600000000000000" pitchFamily="50" charset="-128"/>
                        </a:rPr>
                        <a:t>H8</a:t>
                      </a:r>
                      <a:r>
                        <a:rPr kumimoji="1" lang="ja-JP" altLang="en-US" sz="700" dirty="0" smtClean="0">
                          <a:latin typeface="HG丸ｺﾞｼｯｸM-PRO" panose="020F0600000000000000" pitchFamily="50" charset="-128"/>
                          <a:ea typeface="HG丸ｺﾞｼｯｸM-PRO" panose="020F0600000000000000" pitchFamily="50" charset="-128"/>
                        </a:rPr>
                        <a:t>～</a:t>
                      </a:r>
                      <a:r>
                        <a:rPr kumimoji="1" lang="en-US" altLang="ja-JP" sz="700" dirty="0" smtClean="0">
                          <a:latin typeface="HG丸ｺﾞｼｯｸM-PRO" panose="020F0600000000000000" pitchFamily="50" charset="-128"/>
                          <a:ea typeface="HG丸ｺﾞｼｯｸM-PRO" panose="020F0600000000000000" pitchFamily="50" charset="-128"/>
                        </a:rPr>
                        <a:t>29</a:t>
                      </a:r>
                      <a:endParaRPr kumimoji="1" lang="ja-JP" altLang="en-US" sz="700" dirty="0" smtClean="0">
                        <a:latin typeface="HG丸ｺﾞｼｯｸM-PRO" panose="020F0600000000000000" pitchFamily="50" charset="-128"/>
                        <a:ea typeface="HG丸ｺﾞｼｯｸM-PRO" panose="020F0600000000000000" pitchFamily="50" charset="-128"/>
                      </a:endParaRPr>
                    </a:p>
                  </a:txBody>
                  <a:tcPr marL="45720" marR="45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700" dirty="0" smtClean="0">
                          <a:latin typeface="HG丸ｺﾞｼｯｸM-PRO" panose="020F0600000000000000" pitchFamily="50" charset="-128"/>
                          <a:ea typeface="HG丸ｺﾞｼｯｸM-PRO" panose="020F0600000000000000" pitchFamily="50" charset="-128"/>
                        </a:rPr>
                        <a:t>8</a:t>
                      </a:r>
                    </a:p>
                  </a:txBody>
                  <a:tcPr marL="45720" marR="45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5"/>
                  </a:ext>
                </a:extLst>
              </a:tr>
              <a:tr h="198120">
                <a:tc>
                  <a:txBody>
                    <a:bodyPr/>
                    <a:lstStyle/>
                    <a:p>
                      <a:pPr algn="ctr"/>
                      <a:r>
                        <a:rPr kumimoji="1" lang="ja-JP" altLang="en-US" sz="700" dirty="0" smtClean="0">
                          <a:latin typeface="HG丸ｺﾞｼｯｸM-PRO" panose="020F0600000000000000" pitchFamily="50" charset="-128"/>
                          <a:ea typeface="HG丸ｺﾞｼｯｸM-PRO" panose="020F0600000000000000" pitchFamily="50" charset="-128"/>
                        </a:rPr>
                        <a:t>計（</a:t>
                      </a:r>
                      <a:r>
                        <a:rPr kumimoji="1" lang="en-US" altLang="ja-JP" sz="700" dirty="0" smtClean="0">
                          <a:latin typeface="HG丸ｺﾞｼｯｸM-PRO" panose="020F0600000000000000" pitchFamily="50" charset="-128"/>
                          <a:ea typeface="HG丸ｺﾞｼｯｸM-PRO" panose="020F0600000000000000" pitchFamily="50" charset="-128"/>
                        </a:rPr>
                        <a:t>15</a:t>
                      </a:r>
                      <a:r>
                        <a:rPr kumimoji="1" lang="ja-JP" altLang="en-US" sz="700" dirty="0" smtClean="0">
                          <a:latin typeface="HG丸ｺﾞｼｯｸM-PRO" panose="020F0600000000000000" pitchFamily="50" charset="-128"/>
                          <a:ea typeface="HG丸ｺﾞｼｯｸM-PRO" panose="020F0600000000000000" pitchFamily="50" charset="-128"/>
                        </a:rPr>
                        <a:t>路線）</a:t>
                      </a:r>
                      <a:endParaRPr kumimoji="1" lang="ja-JP" altLang="en-US" sz="700" dirty="0">
                        <a:latin typeface="HG丸ｺﾞｼｯｸM-PRO" panose="020F0600000000000000" pitchFamily="50" charset="-128"/>
                        <a:ea typeface="HG丸ｺﾞｼｯｸM-PRO" panose="020F0600000000000000" pitchFamily="50" charset="-128"/>
                      </a:endParaRPr>
                    </a:p>
                  </a:txBody>
                  <a:tcPr marL="45720" marR="45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a:endParaRPr kumimoji="1" lang="ja-JP" altLang="en-US" sz="700" dirty="0">
                        <a:latin typeface="HG丸ｺﾞｼｯｸM-PRO" panose="020F0600000000000000" pitchFamily="50" charset="-128"/>
                        <a:ea typeface="HG丸ｺﾞｼｯｸM-PRO" panose="020F0600000000000000" pitchFamily="50" charset="-128"/>
                      </a:endParaRPr>
                    </a:p>
                  </a:txBody>
                  <a:tcPr marL="45720" marR="45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700" dirty="0" smtClean="0">
                          <a:latin typeface="HG丸ｺﾞｼｯｸM-PRO" panose="020F0600000000000000" pitchFamily="50" charset="-128"/>
                          <a:ea typeface="HG丸ｺﾞｼｯｸM-PRO" panose="020F0600000000000000" pitchFamily="50" charset="-128"/>
                        </a:rPr>
                        <a:t>45.4</a:t>
                      </a:r>
                      <a:endParaRPr kumimoji="1" lang="ja-JP" altLang="en-US" sz="700" dirty="0">
                        <a:latin typeface="HG丸ｺﾞｼｯｸM-PRO" panose="020F0600000000000000" pitchFamily="50" charset="-128"/>
                        <a:ea typeface="HG丸ｺﾞｼｯｸM-PRO" panose="020F0600000000000000" pitchFamily="50" charset="-128"/>
                      </a:endParaRPr>
                    </a:p>
                  </a:txBody>
                  <a:tcPr marL="45720" marR="45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700" dirty="0" smtClean="0">
                          <a:latin typeface="HG丸ｺﾞｼｯｸM-PRO" panose="020F0600000000000000" pitchFamily="50" charset="-128"/>
                          <a:ea typeface="HG丸ｺﾞｼｯｸM-PRO" panose="020F0600000000000000" pitchFamily="50" charset="-128"/>
                        </a:rPr>
                        <a:t>412,283</a:t>
                      </a:r>
                      <a:endParaRPr kumimoji="1" lang="ja-JP" altLang="en-US" sz="700" dirty="0">
                        <a:latin typeface="HG丸ｺﾞｼｯｸM-PRO" panose="020F0600000000000000" pitchFamily="50" charset="-128"/>
                        <a:ea typeface="HG丸ｺﾞｼｯｸM-PRO" panose="020F0600000000000000" pitchFamily="50" charset="-128"/>
                      </a:endParaRPr>
                    </a:p>
                  </a:txBody>
                  <a:tcPr marL="45720" marR="45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700" dirty="0" smtClean="0">
                          <a:latin typeface="HG丸ｺﾞｼｯｸM-PRO" panose="020F0600000000000000" pitchFamily="50" charset="-128"/>
                          <a:ea typeface="HG丸ｺﾞｼｯｸM-PRO" panose="020F0600000000000000" pitchFamily="50" charset="-128"/>
                        </a:rPr>
                        <a:t>－</a:t>
                      </a:r>
                      <a:endParaRPr kumimoji="1" lang="ja-JP" altLang="en-US" sz="700" dirty="0">
                        <a:latin typeface="HG丸ｺﾞｼｯｸM-PRO" panose="020F0600000000000000" pitchFamily="50" charset="-128"/>
                        <a:ea typeface="HG丸ｺﾞｼｯｸM-PRO" panose="020F0600000000000000" pitchFamily="50" charset="-128"/>
                      </a:endParaRPr>
                    </a:p>
                  </a:txBody>
                  <a:tcPr marL="45720" marR="45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700" dirty="0" smtClean="0">
                          <a:latin typeface="HG丸ｺﾞｼｯｸM-PRO" panose="020F0600000000000000" pitchFamily="50" charset="-128"/>
                          <a:ea typeface="HG丸ｺﾞｼｯｸM-PRO" panose="020F0600000000000000" pitchFamily="50" charset="-128"/>
                        </a:rPr>
                        <a:t>150</a:t>
                      </a:r>
                      <a:endParaRPr kumimoji="1" lang="ja-JP" altLang="en-US" sz="700" dirty="0">
                        <a:latin typeface="HG丸ｺﾞｼｯｸM-PRO" panose="020F0600000000000000" pitchFamily="50" charset="-128"/>
                        <a:ea typeface="HG丸ｺﾞｼｯｸM-PRO" panose="020F0600000000000000" pitchFamily="50" charset="-128"/>
                      </a:endParaRPr>
                    </a:p>
                  </a:txBody>
                  <a:tcPr marL="45720" marR="45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6"/>
                  </a:ext>
                </a:extLst>
              </a:tr>
            </a:tbl>
          </a:graphicData>
        </a:graphic>
      </p:graphicFrame>
      <p:grpSp>
        <p:nvGrpSpPr>
          <p:cNvPr id="221" name="グループ化 220"/>
          <p:cNvGrpSpPr/>
          <p:nvPr/>
        </p:nvGrpSpPr>
        <p:grpSpPr>
          <a:xfrm>
            <a:off x="44624" y="1159697"/>
            <a:ext cx="4714056" cy="405097"/>
            <a:chOff x="4941168" y="992560"/>
            <a:chExt cx="4714056" cy="405093"/>
          </a:xfrm>
        </p:grpSpPr>
        <p:sp>
          <p:nvSpPr>
            <p:cNvPr id="222" name="テキスト ボックス 221"/>
            <p:cNvSpPr txBox="1"/>
            <p:nvPr/>
          </p:nvSpPr>
          <p:spPr>
            <a:xfrm>
              <a:off x="4941168" y="1151434"/>
              <a:ext cx="1306768" cy="24621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en-US" altLang="ja-JP" sz="1000" b="1"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1</a:t>
              </a:r>
              <a:r>
                <a:rPr kumimoji="1" lang="ja-JP" altLang="en-US" sz="1000" b="1"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）事業完了路線</a:t>
              </a:r>
              <a:endParaRPr kumimoji="1" lang="en-US" altLang="ja-JP" sz="1000" b="1"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223" name="テキスト ボックス 222"/>
            <p:cNvSpPr txBox="1"/>
            <p:nvPr/>
          </p:nvSpPr>
          <p:spPr>
            <a:xfrm>
              <a:off x="6514211" y="992560"/>
              <a:ext cx="1595309" cy="24621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連続立体交差事業の概要</a:t>
              </a:r>
              <a:endParaRPr kumimoji="1" lang="en-US" altLang="ja-JP" sz="1000" b="1"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224" name="テキスト ボックス 223"/>
            <p:cNvSpPr txBox="1"/>
            <p:nvPr/>
          </p:nvSpPr>
          <p:spPr>
            <a:xfrm>
              <a:off x="8585700" y="1208585"/>
              <a:ext cx="1069524" cy="184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600" b="0" i="0" u="none" strike="noStrike" kern="1200" cap="none" spc="0" normalizeH="0" baseline="0" noProof="0" dirty="0" smtClean="0">
                  <a:ln>
                    <a:noFill/>
                  </a:ln>
                  <a:effectLst/>
                  <a:uLnTx/>
                  <a:uFillTx/>
                  <a:latin typeface="HG丸ｺﾞｼｯｸM-PRO" panose="020F0600000000000000" pitchFamily="50" charset="-128"/>
                  <a:ea typeface="HG丸ｺﾞｼｯｸM-PRO" panose="020F0600000000000000" pitchFamily="50" charset="-128"/>
                  <a:cs typeface="+mn-cs"/>
                </a:rPr>
                <a:t>令和</a:t>
              </a:r>
              <a:r>
                <a:rPr lang="en-US" altLang="ja-JP" sz="600" dirty="0">
                  <a:latin typeface="HG丸ｺﾞｼｯｸM-PRO" panose="020F0600000000000000" pitchFamily="50" charset="-128"/>
                  <a:ea typeface="HG丸ｺﾞｼｯｸM-PRO" panose="020F0600000000000000" pitchFamily="50" charset="-128"/>
                </a:rPr>
                <a:t>5</a:t>
              </a:r>
              <a:r>
                <a:rPr kumimoji="1" lang="ja-JP" altLang="en-US" sz="600" b="0" i="0" u="none" strike="noStrike" kern="1200" cap="none" spc="0" normalizeH="0" baseline="0" noProof="0" dirty="0" smtClean="0">
                  <a:ln>
                    <a:noFill/>
                  </a:ln>
                  <a:effectLst/>
                  <a:uLnTx/>
                  <a:uFillTx/>
                  <a:latin typeface="HG丸ｺﾞｼｯｸM-PRO" panose="020F0600000000000000" pitchFamily="50" charset="-128"/>
                  <a:ea typeface="HG丸ｺﾞｼｯｸM-PRO" panose="020F0600000000000000" pitchFamily="50" charset="-128"/>
                  <a:cs typeface="+mn-cs"/>
                </a:rPr>
                <a:t>年</a:t>
              </a:r>
              <a:r>
                <a:rPr kumimoji="1" lang="en-US" altLang="ja-JP" sz="600" b="0"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4</a:t>
              </a:r>
              <a:r>
                <a:rPr kumimoji="1" lang="ja-JP" altLang="en-US" sz="600" b="0"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月</a:t>
              </a:r>
              <a:r>
                <a:rPr kumimoji="1" lang="en-US" altLang="ja-JP" sz="600" b="0"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1</a:t>
              </a:r>
              <a:r>
                <a:rPr kumimoji="1" lang="ja-JP" altLang="en-US" sz="600" b="0"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日現在）</a:t>
              </a:r>
              <a:endParaRPr kumimoji="1" lang="en-US" altLang="ja-JP" sz="600" b="0"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grpSp>
      <p:graphicFrame>
        <p:nvGraphicFramePr>
          <p:cNvPr id="225" name="表 224"/>
          <p:cNvGraphicFramePr>
            <a:graphicFrameLocks noGrp="1"/>
          </p:cNvGraphicFramePr>
          <p:nvPr>
            <p:extLst/>
          </p:nvPr>
        </p:nvGraphicFramePr>
        <p:xfrm>
          <a:off x="115518" y="5837751"/>
          <a:ext cx="4588605" cy="1563521"/>
        </p:xfrm>
        <a:graphic>
          <a:graphicData uri="http://schemas.openxmlformats.org/drawingml/2006/table">
            <a:tbl>
              <a:tblPr firstRow="1" bandRow="1">
                <a:tableStyleId>{2D5ABB26-0587-4C30-8999-92F81FD0307C}</a:tableStyleId>
              </a:tblPr>
              <a:tblGrid>
                <a:gridCol w="1003727">
                  <a:extLst>
                    <a:ext uri="{9D8B030D-6E8A-4147-A177-3AD203B41FA5}">
                      <a16:colId xmlns:a16="http://schemas.microsoft.com/office/drawing/2014/main" val="20000"/>
                    </a:ext>
                  </a:extLst>
                </a:gridCol>
                <a:gridCol w="1008112">
                  <a:extLst>
                    <a:ext uri="{9D8B030D-6E8A-4147-A177-3AD203B41FA5}">
                      <a16:colId xmlns:a16="http://schemas.microsoft.com/office/drawing/2014/main" val="20001"/>
                    </a:ext>
                  </a:extLst>
                </a:gridCol>
                <a:gridCol w="413630">
                  <a:extLst>
                    <a:ext uri="{9D8B030D-6E8A-4147-A177-3AD203B41FA5}">
                      <a16:colId xmlns:a16="http://schemas.microsoft.com/office/drawing/2014/main" val="20002"/>
                    </a:ext>
                  </a:extLst>
                </a:gridCol>
                <a:gridCol w="511810">
                  <a:extLst>
                    <a:ext uri="{9D8B030D-6E8A-4147-A177-3AD203B41FA5}">
                      <a16:colId xmlns:a16="http://schemas.microsoft.com/office/drawing/2014/main" val="20003"/>
                    </a:ext>
                  </a:extLst>
                </a:gridCol>
                <a:gridCol w="627706">
                  <a:extLst>
                    <a:ext uri="{9D8B030D-6E8A-4147-A177-3AD203B41FA5}">
                      <a16:colId xmlns:a16="http://schemas.microsoft.com/office/drawing/2014/main" val="20004"/>
                    </a:ext>
                  </a:extLst>
                </a:gridCol>
                <a:gridCol w="511810">
                  <a:extLst>
                    <a:ext uri="{9D8B030D-6E8A-4147-A177-3AD203B41FA5}">
                      <a16:colId xmlns:a16="http://schemas.microsoft.com/office/drawing/2014/main" val="20005"/>
                    </a:ext>
                  </a:extLst>
                </a:gridCol>
                <a:gridCol w="511810">
                  <a:extLst>
                    <a:ext uri="{9D8B030D-6E8A-4147-A177-3AD203B41FA5}">
                      <a16:colId xmlns:a16="http://schemas.microsoft.com/office/drawing/2014/main" val="20006"/>
                    </a:ext>
                  </a:extLst>
                </a:gridCol>
              </a:tblGrid>
              <a:tr h="213360">
                <a:tc>
                  <a:txBody>
                    <a:bodyPr/>
                    <a:lstStyle/>
                    <a:p>
                      <a:pPr algn="ctr"/>
                      <a:r>
                        <a:rPr kumimoji="1" lang="ja-JP" altLang="en-US" sz="700" dirty="0" smtClean="0">
                          <a:solidFill>
                            <a:schemeClr val="tx1"/>
                          </a:solidFill>
                          <a:latin typeface="HG丸ｺﾞｼｯｸM-PRO" panose="020F0600000000000000" pitchFamily="50" charset="-128"/>
                          <a:ea typeface="HG丸ｺﾞｼｯｸM-PRO" panose="020F0600000000000000" pitchFamily="50" charset="-128"/>
                        </a:rPr>
                        <a:t>路線名</a:t>
                      </a:r>
                      <a:endParaRPr kumimoji="1" lang="en-US" altLang="ja-JP" sz="700" dirty="0" smtClean="0">
                        <a:solidFill>
                          <a:schemeClr val="tx1"/>
                        </a:solidFill>
                        <a:latin typeface="HG丸ｺﾞｼｯｸM-PRO" panose="020F0600000000000000" pitchFamily="50" charset="-128"/>
                        <a:ea typeface="HG丸ｺﾞｼｯｸM-PRO" panose="020F0600000000000000" pitchFamily="50" charset="-128"/>
                      </a:endParaRPr>
                    </a:p>
                    <a:p>
                      <a:pPr algn="ctr"/>
                      <a:r>
                        <a:rPr kumimoji="1" lang="ja-JP" altLang="en-US" sz="700" dirty="0" smtClean="0">
                          <a:solidFill>
                            <a:schemeClr val="tx1"/>
                          </a:solidFill>
                          <a:latin typeface="HG丸ｺﾞｼｯｸM-PRO" panose="020F0600000000000000" pitchFamily="50" charset="-128"/>
                          <a:ea typeface="HG丸ｺﾞｼｯｸM-PRO" panose="020F0600000000000000" pitchFamily="50" charset="-128"/>
                        </a:rPr>
                        <a:t>（都市名）</a:t>
                      </a:r>
                      <a:endParaRPr kumimoji="1" lang="ja-JP" altLang="en-US" sz="700" dirty="0">
                        <a:solidFill>
                          <a:schemeClr val="tx1"/>
                        </a:solidFill>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kumimoji="1" lang="ja-JP" altLang="en-US" sz="700" dirty="0" smtClean="0">
                          <a:solidFill>
                            <a:schemeClr val="tx1"/>
                          </a:solidFill>
                          <a:latin typeface="HG丸ｺﾞｼｯｸM-PRO" panose="020F0600000000000000" pitchFamily="50" charset="-128"/>
                          <a:ea typeface="HG丸ｺﾞｼｯｸM-PRO" panose="020F0600000000000000" pitchFamily="50" charset="-128"/>
                        </a:rPr>
                        <a:t>区間内の駅</a:t>
                      </a:r>
                      <a:endParaRPr kumimoji="1" lang="ja-JP" altLang="en-US" sz="700" dirty="0">
                        <a:solidFill>
                          <a:schemeClr val="tx1"/>
                        </a:solidFill>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kumimoji="1" lang="ja-JP" altLang="en-US" sz="700" dirty="0" smtClean="0">
                          <a:solidFill>
                            <a:schemeClr val="tx1"/>
                          </a:solidFill>
                          <a:latin typeface="HG丸ｺﾞｼｯｸM-PRO" panose="020F0600000000000000" pitchFamily="50" charset="-128"/>
                          <a:ea typeface="HG丸ｺﾞｼｯｸM-PRO" panose="020F0600000000000000" pitchFamily="50" charset="-128"/>
                        </a:rPr>
                        <a:t>事業延長</a:t>
                      </a:r>
                      <a:endParaRPr kumimoji="1" lang="en-US" altLang="ja-JP" sz="700" dirty="0" smtClean="0">
                        <a:solidFill>
                          <a:schemeClr val="tx1"/>
                        </a:solidFill>
                        <a:latin typeface="HG丸ｺﾞｼｯｸM-PRO" panose="020F0600000000000000" pitchFamily="50" charset="-128"/>
                        <a:ea typeface="HG丸ｺﾞｼｯｸM-PRO" panose="020F0600000000000000" pitchFamily="50" charset="-128"/>
                      </a:endParaRPr>
                    </a:p>
                    <a:p>
                      <a:pPr algn="ctr"/>
                      <a:r>
                        <a:rPr kumimoji="1" lang="ja-JP" altLang="en-US" sz="700" dirty="0" smtClean="0">
                          <a:solidFill>
                            <a:schemeClr val="tx1"/>
                          </a:solidFill>
                          <a:latin typeface="HG丸ｺﾞｼｯｸM-PRO" panose="020F0600000000000000" pitchFamily="50" charset="-128"/>
                          <a:ea typeface="HG丸ｺﾞｼｯｸM-PRO" panose="020F0600000000000000" pitchFamily="50" charset="-128"/>
                        </a:rPr>
                        <a:t>（</a:t>
                      </a:r>
                      <a:r>
                        <a:rPr kumimoji="1" lang="en-US" altLang="ja-JP" sz="700" dirty="0" smtClean="0">
                          <a:solidFill>
                            <a:schemeClr val="tx1"/>
                          </a:solidFill>
                          <a:latin typeface="HG丸ｺﾞｼｯｸM-PRO" panose="020F0600000000000000" pitchFamily="50" charset="-128"/>
                          <a:ea typeface="HG丸ｺﾞｼｯｸM-PRO" panose="020F0600000000000000" pitchFamily="50" charset="-128"/>
                        </a:rPr>
                        <a:t>km</a:t>
                      </a:r>
                      <a:r>
                        <a:rPr kumimoji="1" lang="ja-JP" altLang="en-US" sz="700" dirty="0" smtClean="0">
                          <a:solidFill>
                            <a:schemeClr val="tx1"/>
                          </a:solidFill>
                          <a:latin typeface="HG丸ｺﾞｼｯｸM-PRO" panose="020F0600000000000000" pitchFamily="50" charset="-128"/>
                          <a:ea typeface="HG丸ｺﾞｼｯｸM-PRO" panose="020F0600000000000000" pitchFamily="50" charset="-128"/>
                        </a:rPr>
                        <a:t>）</a:t>
                      </a:r>
                      <a:endParaRPr kumimoji="1" lang="ja-JP" altLang="en-US" sz="700" dirty="0">
                        <a:solidFill>
                          <a:schemeClr val="tx1"/>
                        </a:solidFill>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kumimoji="1" lang="ja-JP" altLang="en-US" sz="700" dirty="0" smtClean="0">
                          <a:solidFill>
                            <a:schemeClr val="tx1"/>
                          </a:solidFill>
                          <a:latin typeface="HG丸ｺﾞｼｯｸM-PRO" panose="020F0600000000000000" pitchFamily="50" charset="-128"/>
                          <a:ea typeface="HG丸ｺﾞｼｯｸM-PRO" panose="020F0600000000000000" pitchFamily="50" charset="-128"/>
                        </a:rPr>
                        <a:t>全体事業費</a:t>
                      </a:r>
                      <a:endParaRPr kumimoji="1" lang="en-US" altLang="ja-JP" sz="700" dirty="0" smtClean="0">
                        <a:solidFill>
                          <a:schemeClr val="tx1"/>
                        </a:solidFill>
                        <a:latin typeface="HG丸ｺﾞｼｯｸM-PRO" panose="020F0600000000000000" pitchFamily="50" charset="-128"/>
                        <a:ea typeface="HG丸ｺﾞｼｯｸM-PRO" panose="020F0600000000000000" pitchFamily="50" charset="-128"/>
                      </a:endParaRPr>
                    </a:p>
                    <a:p>
                      <a:pPr algn="ctr"/>
                      <a:r>
                        <a:rPr kumimoji="1" lang="ja-JP" altLang="en-US" sz="700" dirty="0" smtClean="0">
                          <a:solidFill>
                            <a:schemeClr val="tx1"/>
                          </a:solidFill>
                          <a:latin typeface="HG丸ｺﾞｼｯｸM-PRO" panose="020F0600000000000000" pitchFamily="50" charset="-128"/>
                          <a:ea typeface="HG丸ｺﾞｼｯｸM-PRO" panose="020F0600000000000000" pitchFamily="50" charset="-128"/>
                        </a:rPr>
                        <a:t>（百万円）</a:t>
                      </a:r>
                      <a:endParaRPr kumimoji="1" lang="ja-JP" altLang="en-US" sz="700" dirty="0">
                        <a:solidFill>
                          <a:schemeClr val="tx1"/>
                        </a:solidFill>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kumimoji="1" lang="ja-JP" altLang="en-US" sz="700" dirty="0" smtClean="0">
                          <a:solidFill>
                            <a:schemeClr val="tx1"/>
                          </a:solidFill>
                          <a:latin typeface="HG丸ｺﾞｼｯｸM-PRO" panose="020F0600000000000000" pitchFamily="50" charset="-128"/>
                          <a:ea typeface="HG丸ｺﾞｼｯｸM-PRO" panose="020F0600000000000000" pitchFamily="50" charset="-128"/>
                        </a:rPr>
                        <a:t>事業認可取得</a:t>
                      </a:r>
                      <a:endParaRPr kumimoji="1" lang="en-US" altLang="ja-JP" sz="700" dirty="0" smtClean="0">
                        <a:solidFill>
                          <a:schemeClr val="tx1"/>
                        </a:solidFill>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kumimoji="1" lang="ja-JP" altLang="en-US" sz="700" dirty="0" smtClean="0">
                          <a:solidFill>
                            <a:schemeClr val="tx1"/>
                          </a:solidFill>
                          <a:latin typeface="HG丸ｺﾞｼｯｸM-PRO" panose="020F0600000000000000" pitchFamily="50" charset="-128"/>
                          <a:ea typeface="HG丸ｺﾞｼｯｸM-PRO" panose="020F0600000000000000" pitchFamily="50" charset="-128"/>
                        </a:rPr>
                        <a:t>踏切</a:t>
                      </a:r>
                      <a:endParaRPr kumimoji="1" lang="en-US" altLang="ja-JP" sz="700" dirty="0" smtClean="0">
                        <a:solidFill>
                          <a:schemeClr val="tx1"/>
                        </a:solidFill>
                        <a:latin typeface="HG丸ｺﾞｼｯｸM-PRO" panose="020F0600000000000000" pitchFamily="50" charset="-128"/>
                        <a:ea typeface="HG丸ｺﾞｼｯｸM-PRO" panose="020F0600000000000000" pitchFamily="50" charset="-128"/>
                      </a:endParaRPr>
                    </a:p>
                    <a:p>
                      <a:pPr algn="ctr"/>
                      <a:r>
                        <a:rPr kumimoji="1" lang="ja-JP" altLang="en-US" sz="700" dirty="0" smtClean="0">
                          <a:solidFill>
                            <a:schemeClr val="tx1"/>
                          </a:solidFill>
                          <a:latin typeface="HG丸ｺﾞｼｯｸM-PRO" panose="020F0600000000000000" pitchFamily="50" charset="-128"/>
                          <a:ea typeface="HG丸ｺﾞｼｯｸM-PRO" panose="020F0600000000000000" pitchFamily="50" charset="-128"/>
                        </a:rPr>
                        <a:t>除却数</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kumimoji="1" lang="ja-JP" altLang="en-US" sz="700" dirty="0" smtClean="0">
                          <a:solidFill>
                            <a:schemeClr val="tx1"/>
                          </a:solidFill>
                          <a:latin typeface="HG丸ｺﾞｼｯｸM-PRO" panose="020F0600000000000000" pitchFamily="50" charset="-128"/>
                          <a:ea typeface="HG丸ｺﾞｼｯｸM-PRO" panose="020F0600000000000000" pitchFamily="50" charset="-128"/>
                        </a:rPr>
                        <a:t>進捗率</a:t>
                      </a:r>
                      <a:endParaRPr kumimoji="1" lang="en-US" altLang="ja-JP" sz="700" dirty="0" smtClean="0">
                        <a:solidFill>
                          <a:schemeClr val="tx1"/>
                        </a:solidFill>
                        <a:latin typeface="HG丸ｺﾞｼｯｸM-PRO" panose="020F0600000000000000" pitchFamily="50" charset="-128"/>
                        <a:ea typeface="HG丸ｺﾞｼｯｸM-PRO" panose="020F0600000000000000" pitchFamily="50" charset="-128"/>
                      </a:endParaRPr>
                    </a:p>
                    <a:p>
                      <a:pPr algn="ctr"/>
                      <a:r>
                        <a:rPr kumimoji="1" lang="ja-JP" altLang="en-US" sz="700" dirty="0" smtClean="0">
                          <a:solidFill>
                            <a:schemeClr val="tx1"/>
                          </a:solidFill>
                          <a:latin typeface="HG丸ｺﾞｼｯｸM-PRO" panose="020F0600000000000000" pitchFamily="50" charset="-128"/>
                          <a:ea typeface="HG丸ｺﾞｼｯｸM-PRO" panose="020F0600000000000000" pitchFamily="50" charset="-128"/>
                        </a:rPr>
                        <a:t>（</a:t>
                      </a:r>
                      <a:r>
                        <a:rPr kumimoji="1" lang="en-US" altLang="ja-JP" sz="700" dirty="0" smtClean="0">
                          <a:solidFill>
                            <a:schemeClr val="tx1"/>
                          </a:solidFill>
                          <a:latin typeface="HG丸ｺﾞｼｯｸM-PRO" panose="020F0600000000000000" pitchFamily="50" charset="-128"/>
                          <a:ea typeface="HG丸ｺﾞｼｯｸM-PRO" panose="020F0600000000000000" pitchFamily="50" charset="-128"/>
                        </a:rPr>
                        <a:t>%</a:t>
                      </a:r>
                      <a:r>
                        <a:rPr kumimoji="1" lang="ja-JP" altLang="en-US" sz="700" dirty="0" smtClean="0">
                          <a:solidFill>
                            <a:schemeClr val="tx1"/>
                          </a:solidFill>
                          <a:latin typeface="HG丸ｺﾞｼｯｸM-PRO" panose="020F0600000000000000" pitchFamily="50" charset="-128"/>
                          <a:ea typeface="HG丸ｺﾞｼｯｸM-PRO" panose="020F0600000000000000" pitchFamily="50" charset="-128"/>
                        </a:rPr>
                        <a:t>）</a:t>
                      </a:r>
                      <a:endParaRPr kumimoji="1" lang="ja-JP" altLang="en-US" sz="700" dirty="0">
                        <a:solidFill>
                          <a:schemeClr val="tx1"/>
                        </a:solidFill>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0"/>
                  </a:ext>
                </a:extLst>
              </a:tr>
              <a:tr h="270041">
                <a:tc>
                  <a:txBody>
                    <a:bodyPr/>
                    <a:lstStyle/>
                    <a:p>
                      <a:pPr algn="ctr"/>
                      <a:r>
                        <a:rPr kumimoji="1" lang="ja-JP" altLang="en-US" sz="700" dirty="0" smtClean="0">
                          <a:solidFill>
                            <a:schemeClr val="tx1"/>
                          </a:solidFill>
                          <a:latin typeface="HG丸ｺﾞｼｯｸM-PRO" panose="020F0600000000000000" pitchFamily="50" charset="-128"/>
                          <a:ea typeface="HG丸ｺﾞｼｯｸM-PRO" panose="020F0600000000000000" pitchFamily="50" charset="-128"/>
                        </a:rPr>
                        <a:t>近鉄奈良線</a:t>
                      </a:r>
                      <a:endParaRPr kumimoji="1" lang="en-US" altLang="ja-JP" sz="700" dirty="0" smtClean="0">
                        <a:solidFill>
                          <a:schemeClr val="tx1"/>
                        </a:solidFill>
                        <a:latin typeface="HG丸ｺﾞｼｯｸM-PRO" panose="020F0600000000000000" pitchFamily="50" charset="-128"/>
                        <a:ea typeface="HG丸ｺﾞｼｯｸM-PRO" panose="020F0600000000000000" pitchFamily="50" charset="-128"/>
                      </a:endParaRPr>
                    </a:p>
                    <a:p>
                      <a:pPr algn="ctr"/>
                      <a:r>
                        <a:rPr kumimoji="1" lang="ja-JP" altLang="en-US" sz="700" dirty="0" smtClean="0">
                          <a:solidFill>
                            <a:schemeClr val="tx1"/>
                          </a:solidFill>
                          <a:latin typeface="HG丸ｺﾞｼｯｸM-PRO" panose="020F0600000000000000" pitchFamily="50" charset="-128"/>
                          <a:ea typeface="HG丸ｺﾞｼｯｸM-PRO" panose="020F0600000000000000" pitchFamily="50" charset="-128"/>
                        </a:rPr>
                        <a:t>（東大阪市）</a:t>
                      </a:r>
                      <a:endParaRPr kumimoji="1" lang="ja-JP" altLang="en-US" sz="700" dirty="0">
                        <a:solidFill>
                          <a:schemeClr val="tx1"/>
                        </a:solidFill>
                        <a:latin typeface="HG丸ｺﾞｼｯｸM-PRO" panose="020F0600000000000000" pitchFamily="50" charset="-128"/>
                        <a:ea typeface="HG丸ｺﾞｼｯｸM-PRO" panose="020F0600000000000000" pitchFamily="50" charset="-128"/>
                      </a:endParaRPr>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a:r>
                        <a:rPr kumimoji="1" lang="ja-JP" altLang="en-US" sz="700" dirty="0" smtClean="0">
                          <a:solidFill>
                            <a:schemeClr val="tx1"/>
                          </a:solidFill>
                          <a:latin typeface="HG丸ｺﾞｼｯｸM-PRO" panose="020F0600000000000000" pitchFamily="50" charset="-128"/>
                          <a:ea typeface="HG丸ｺﾞｼｯｸM-PRO" panose="020F0600000000000000" pitchFamily="50" charset="-128"/>
                        </a:rPr>
                        <a:t>若江岩田駅、河内花園駅</a:t>
                      </a:r>
                      <a:endParaRPr kumimoji="1" lang="en-US" altLang="ja-JP" sz="700" dirty="0" smtClean="0">
                        <a:solidFill>
                          <a:schemeClr val="tx1"/>
                        </a:solidFill>
                        <a:latin typeface="HG丸ｺﾞｼｯｸM-PRO" panose="020F0600000000000000" pitchFamily="50" charset="-128"/>
                        <a:ea typeface="HG丸ｺﾞｼｯｸM-PRO" panose="020F0600000000000000" pitchFamily="50" charset="-128"/>
                      </a:endParaRPr>
                    </a:p>
                    <a:p>
                      <a:pPr algn="l"/>
                      <a:r>
                        <a:rPr kumimoji="1" lang="ja-JP" altLang="en-US" sz="700" dirty="0" smtClean="0">
                          <a:solidFill>
                            <a:schemeClr val="tx1"/>
                          </a:solidFill>
                          <a:latin typeface="HG丸ｺﾞｼｯｸM-PRO" panose="020F0600000000000000" pitchFamily="50" charset="-128"/>
                          <a:ea typeface="HG丸ｺﾞｼｯｸM-PRO" panose="020F0600000000000000" pitchFamily="50" charset="-128"/>
                        </a:rPr>
                        <a:t>東花園駅</a:t>
                      </a:r>
                      <a:endParaRPr kumimoji="1" lang="ja-JP" altLang="en-US" sz="700" dirty="0">
                        <a:solidFill>
                          <a:schemeClr val="tx1"/>
                        </a:solidFill>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700" dirty="0" smtClean="0">
                          <a:solidFill>
                            <a:schemeClr val="tx1"/>
                          </a:solidFill>
                          <a:latin typeface="HG丸ｺﾞｼｯｸM-PRO" panose="020F0600000000000000" pitchFamily="50" charset="-128"/>
                          <a:ea typeface="HG丸ｺﾞｼｯｸM-PRO" panose="020F0600000000000000" pitchFamily="50" charset="-128"/>
                        </a:rPr>
                        <a:t>3.3</a:t>
                      </a:r>
                      <a:endParaRPr kumimoji="1" lang="ja-JP" altLang="en-US" sz="700" dirty="0">
                        <a:solidFill>
                          <a:schemeClr val="tx1"/>
                        </a:solidFill>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700" dirty="0" smtClean="0">
                          <a:solidFill>
                            <a:schemeClr val="tx1"/>
                          </a:solidFill>
                          <a:latin typeface="HG丸ｺﾞｼｯｸM-PRO" panose="020F0600000000000000" pitchFamily="50" charset="-128"/>
                          <a:ea typeface="HG丸ｺﾞｼｯｸM-PRO" panose="020F0600000000000000" pitchFamily="50" charset="-128"/>
                        </a:rPr>
                        <a:t>71,310</a:t>
                      </a:r>
                      <a:endParaRPr kumimoji="1" lang="ja-JP" altLang="en-US" sz="700" dirty="0">
                        <a:solidFill>
                          <a:schemeClr val="tx1"/>
                        </a:solidFill>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700" baseline="0" dirty="0" smtClean="0">
                          <a:solidFill>
                            <a:schemeClr val="tx1"/>
                          </a:solidFill>
                          <a:latin typeface="HG丸ｺﾞｼｯｸM-PRO" panose="020F0600000000000000" pitchFamily="50" charset="-128"/>
                          <a:ea typeface="HG丸ｺﾞｼｯｸM-PRO" panose="020F0600000000000000" pitchFamily="50" charset="-128"/>
                        </a:rPr>
                        <a:t>H5.2</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700" dirty="0" smtClean="0">
                          <a:solidFill>
                            <a:schemeClr val="tx1"/>
                          </a:solidFill>
                          <a:latin typeface="HG丸ｺﾞｼｯｸM-PRO" panose="020F0600000000000000" pitchFamily="50" charset="-128"/>
                          <a:ea typeface="HG丸ｺﾞｼｯｸM-PRO" panose="020F0600000000000000" pitchFamily="50" charset="-128"/>
                        </a:rPr>
                        <a:t>9</a:t>
                      </a:r>
                    </a:p>
                    <a:p>
                      <a:pPr algn="ctr"/>
                      <a:r>
                        <a:rPr kumimoji="1" lang="ja-JP" altLang="en-US" sz="700" dirty="0" smtClean="0">
                          <a:solidFill>
                            <a:schemeClr val="tx1"/>
                          </a:solidFill>
                          <a:latin typeface="HG丸ｺﾞｼｯｸM-PRO" panose="020F0600000000000000" pitchFamily="50" charset="-128"/>
                          <a:ea typeface="HG丸ｺﾞｼｯｸM-PRO" panose="020F0600000000000000" pitchFamily="50" charset="-128"/>
                        </a:rPr>
                        <a:t>（済）</a:t>
                      </a:r>
                      <a:endParaRPr kumimoji="1" lang="ja-JP" altLang="en-US" sz="700" dirty="0">
                        <a:solidFill>
                          <a:schemeClr val="tx1"/>
                        </a:solidFill>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700" dirty="0" smtClean="0">
                          <a:solidFill>
                            <a:schemeClr val="tx1"/>
                          </a:solidFill>
                          <a:latin typeface="HG丸ｺﾞｼｯｸM-PRO" panose="020F0600000000000000" pitchFamily="50" charset="-128"/>
                          <a:ea typeface="HG丸ｺﾞｼｯｸM-PRO" panose="020F0600000000000000" pitchFamily="50" charset="-128"/>
                        </a:rPr>
                        <a:t>97</a:t>
                      </a:r>
                      <a:endParaRPr kumimoji="1" lang="ja-JP" altLang="en-US" sz="700" dirty="0">
                        <a:solidFill>
                          <a:schemeClr val="tx1"/>
                        </a:solidFill>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88032">
                <a:tc>
                  <a:txBody>
                    <a:bodyPr/>
                    <a:lstStyle/>
                    <a:p>
                      <a:pPr algn="ctr"/>
                      <a:r>
                        <a:rPr kumimoji="1" lang="ja-JP" altLang="en-US" sz="700" dirty="0" smtClean="0">
                          <a:solidFill>
                            <a:schemeClr val="tx1"/>
                          </a:solidFill>
                          <a:latin typeface="HG丸ｺﾞｼｯｸM-PRO" panose="020F0600000000000000" pitchFamily="50" charset="-128"/>
                          <a:ea typeface="HG丸ｺﾞｼｯｸM-PRO" panose="020F0600000000000000" pitchFamily="50" charset="-128"/>
                        </a:rPr>
                        <a:t>南海本線・高師浜線</a:t>
                      </a:r>
                      <a:endParaRPr kumimoji="1" lang="en-US" altLang="ja-JP" sz="700" dirty="0" smtClean="0">
                        <a:solidFill>
                          <a:schemeClr val="tx1"/>
                        </a:solidFill>
                        <a:latin typeface="HG丸ｺﾞｼｯｸM-PRO" panose="020F0600000000000000" pitchFamily="50" charset="-128"/>
                        <a:ea typeface="HG丸ｺﾞｼｯｸM-PRO" panose="020F0600000000000000" pitchFamily="50" charset="-128"/>
                      </a:endParaRPr>
                    </a:p>
                    <a:p>
                      <a:pPr algn="ctr"/>
                      <a:r>
                        <a:rPr kumimoji="1" lang="ja-JP" altLang="en-US" sz="700" dirty="0" smtClean="0">
                          <a:solidFill>
                            <a:schemeClr val="tx1"/>
                          </a:solidFill>
                          <a:latin typeface="HG丸ｺﾞｼｯｸM-PRO" panose="020F0600000000000000" pitchFamily="50" charset="-128"/>
                          <a:ea typeface="HG丸ｺﾞｼｯｸM-PRO" panose="020F0600000000000000" pitchFamily="50" charset="-128"/>
                        </a:rPr>
                        <a:t>（高石市）</a:t>
                      </a:r>
                      <a:endParaRPr kumimoji="1" lang="ja-JP" altLang="en-US" sz="700" dirty="0">
                        <a:solidFill>
                          <a:schemeClr val="tx1"/>
                        </a:solidFill>
                        <a:latin typeface="HG丸ｺﾞｼｯｸM-PRO" panose="020F0600000000000000" pitchFamily="50" charset="-128"/>
                        <a:ea typeface="HG丸ｺﾞｼｯｸM-PRO" panose="020F0600000000000000" pitchFamily="50" charset="-128"/>
                      </a:endParaRPr>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a:r>
                        <a:rPr kumimoji="1" lang="ja-JP" altLang="en-US" sz="700" dirty="0" smtClean="0">
                          <a:solidFill>
                            <a:schemeClr val="tx1"/>
                          </a:solidFill>
                          <a:latin typeface="HG丸ｺﾞｼｯｸM-PRO" panose="020F0600000000000000" pitchFamily="50" charset="-128"/>
                          <a:ea typeface="HG丸ｺﾞｼｯｸM-PRO" panose="020F0600000000000000" pitchFamily="50" charset="-128"/>
                        </a:rPr>
                        <a:t>羽衣駅</a:t>
                      </a:r>
                      <a:endParaRPr kumimoji="1" lang="en-US" altLang="ja-JP" sz="700" dirty="0" smtClean="0">
                        <a:solidFill>
                          <a:schemeClr val="tx1"/>
                        </a:solidFill>
                        <a:latin typeface="HG丸ｺﾞｼｯｸM-PRO" panose="020F0600000000000000" pitchFamily="50" charset="-128"/>
                        <a:ea typeface="HG丸ｺﾞｼｯｸM-PRO" panose="020F0600000000000000" pitchFamily="50" charset="-128"/>
                      </a:endParaRPr>
                    </a:p>
                    <a:p>
                      <a:pPr algn="l"/>
                      <a:r>
                        <a:rPr kumimoji="1" lang="ja-JP" altLang="en-US" sz="700" dirty="0" smtClean="0">
                          <a:solidFill>
                            <a:schemeClr val="tx1"/>
                          </a:solidFill>
                          <a:latin typeface="HG丸ｺﾞｼｯｸM-PRO" panose="020F0600000000000000" pitchFamily="50" charset="-128"/>
                          <a:ea typeface="HG丸ｺﾞｼｯｸM-PRO" panose="020F0600000000000000" pitchFamily="50" charset="-128"/>
                        </a:rPr>
                        <a:t>高石駅</a:t>
                      </a:r>
                      <a:endParaRPr kumimoji="1" lang="ja-JP" altLang="en-US" sz="700" dirty="0">
                        <a:solidFill>
                          <a:schemeClr val="tx1"/>
                        </a:solidFill>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700" dirty="0" smtClean="0">
                          <a:solidFill>
                            <a:schemeClr val="tx1"/>
                          </a:solidFill>
                          <a:latin typeface="HG丸ｺﾞｼｯｸM-PRO" panose="020F0600000000000000" pitchFamily="50" charset="-128"/>
                          <a:ea typeface="HG丸ｺﾞｼｯｸM-PRO" panose="020F0600000000000000" pitchFamily="50" charset="-128"/>
                        </a:rPr>
                        <a:t>4.1</a:t>
                      </a:r>
                      <a:endParaRPr kumimoji="1" lang="ja-JP" altLang="en-US" sz="700" dirty="0">
                        <a:solidFill>
                          <a:schemeClr val="tx1"/>
                        </a:solidFill>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700" dirty="0" smtClean="0">
                          <a:solidFill>
                            <a:schemeClr val="tx1"/>
                          </a:solidFill>
                          <a:latin typeface="HG丸ｺﾞｼｯｸM-PRO" panose="020F0600000000000000" pitchFamily="50" charset="-128"/>
                          <a:ea typeface="HG丸ｺﾞｼｯｸM-PRO" panose="020F0600000000000000" pitchFamily="50" charset="-128"/>
                        </a:rPr>
                        <a:t>71,690</a:t>
                      </a:r>
                      <a:endParaRPr kumimoji="1" lang="ja-JP" altLang="en-US" sz="700" dirty="0">
                        <a:solidFill>
                          <a:schemeClr val="tx1"/>
                        </a:solidFill>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700" baseline="0" dirty="0" smtClean="0">
                          <a:solidFill>
                            <a:schemeClr val="tx1"/>
                          </a:solidFill>
                          <a:latin typeface="HG丸ｺﾞｼｯｸM-PRO" panose="020F0600000000000000" pitchFamily="50" charset="-128"/>
                          <a:ea typeface="HG丸ｺﾞｼｯｸM-PRO" panose="020F0600000000000000" pitchFamily="50" charset="-128"/>
                        </a:rPr>
                        <a:t>H9.7</a:t>
                      </a:r>
                      <a:endParaRPr kumimoji="1" lang="ja-JP" altLang="en-US" sz="700" dirty="0" smtClean="0">
                        <a:solidFill>
                          <a:schemeClr val="tx1"/>
                        </a:solidFill>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700" dirty="0" smtClean="0">
                          <a:solidFill>
                            <a:schemeClr val="tx1"/>
                          </a:solidFill>
                          <a:latin typeface="HG丸ｺﾞｼｯｸM-PRO" panose="020F0600000000000000" pitchFamily="50" charset="-128"/>
                          <a:ea typeface="HG丸ｺﾞｼｯｸM-PRO" panose="020F0600000000000000" pitchFamily="50" charset="-128"/>
                        </a:rPr>
                        <a:t>13</a:t>
                      </a:r>
                    </a:p>
                    <a:p>
                      <a:pPr algn="ctr"/>
                      <a:r>
                        <a:rPr kumimoji="1" lang="ja-JP" altLang="en-US" sz="700" dirty="0" smtClean="0">
                          <a:solidFill>
                            <a:schemeClr val="tx1"/>
                          </a:solidFill>
                          <a:latin typeface="HG丸ｺﾞｼｯｸM-PRO" panose="020F0600000000000000" pitchFamily="50" charset="-128"/>
                          <a:ea typeface="HG丸ｺﾞｼｯｸM-PRO" panose="020F0600000000000000" pitchFamily="50" charset="-128"/>
                        </a:rPr>
                        <a:t>（済）</a:t>
                      </a:r>
                      <a:endParaRPr kumimoji="1" lang="ja-JP" altLang="en-US" sz="700" dirty="0">
                        <a:solidFill>
                          <a:schemeClr val="tx1"/>
                        </a:solidFill>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700" dirty="0" smtClean="0">
                          <a:solidFill>
                            <a:schemeClr val="tx1"/>
                          </a:solidFill>
                          <a:latin typeface="HG丸ｺﾞｼｯｸM-PRO" panose="020F0600000000000000" pitchFamily="50" charset="-128"/>
                          <a:ea typeface="HG丸ｺﾞｼｯｸM-PRO" panose="020F0600000000000000" pitchFamily="50" charset="-128"/>
                        </a:rPr>
                        <a:t>96</a:t>
                      </a:r>
                      <a:endParaRPr kumimoji="1" lang="ja-JP" altLang="en-US" sz="700" dirty="0">
                        <a:solidFill>
                          <a:schemeClr val="tx1"/>
                        </a:solidFill>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88032">
                <a:tc>
                  <a:txBody>
                    <a:bodyPr/>
                    <a:lstStyle/>
                    <a:p>
                      <a:pPr algn="ctr"/>
                      <a:r>
                        <a:rPr kumimoji="1" lang="ja-JP" altLang="en-US" sz="700" dirty="0" smtClean="0">
                          <a:solidFill>
                            <a:schemeClr val="tx1"/>
                          </a:solidFill>
                          <a:latin typeface="HG丸ｺﾞｼｯｸM-PRO" panose="020F0600000000000000" pitchFamily="50" charset="-128"/>
                          <a:ea typeface="HG丸ｺﾞｼｯｸM-PRO" panose="020F0600000000000000" pitchFamily="50" charset="-128"/>
                        </a:rPr>
                        <a:t>京阪本線</a:t>
                      </a:r>
                      <a:endParaRPr kumimoji="1" lang="en-US" altLang="ja-JP" sz="700" dirty="0" smtClean="0">
                        <a:solidFill>
                          <a:schemeClr val="tx1"/>
                        </a:solidFill>
                        <a:latin typeface="HG丸ｺﾞｼｯｸM-PRO" panose="020F0600000000000000" pitchFamily="50" charset="-128"/>
                        <a:ea typeface="HG丸ｺﾞｼｯｸM-PRO" panose="020F0600000000000000" pitchFamily="50" charset="-128"/>
                      </a:endParaRPr>
                    </a:p>
                    <a:p>
                      <a:pPr algn="ctr"/>
                      <a:r>
                        <a:rPr kumimoji="1" lang="ja-JP" altLang="en-US" sz="700" dirty="0" smtClean="0">
                          <a:solidFill>
                            <a:schemeClr val="tx1"/>
                          </a:solidFill>
                          <a:latin typeface="HG丸ｺﾞｼｯｸM-PRO" panose="020F0600000000000000" pitchFamily="50" charset="-128"/>
                          <a:ea typeface="HG丸ｺﾞｼｯｸM-PRO" panose="020F0600000000000000" pitchFamily="50" charset="-128"/>
                        </a:rPr>
                        <a:t>（寝屋川市・枚方市）</a:t>
                      </a:r>
                      <a:endParaRPr kumimoji="1" lang="ja-JP" altLang="en-US" sz="700" dirty="0">
                        <a:solidFill>
                          <a:schemeClr val="tx1"/>
                        </a:solidFill>
                        <a:latin typeface="HG丸ｺﾞｼｯｸM-PRO" panose="020F0600000000000000" pitchFamily="50" charset="-128"/>
                        <a:ea typeface="HG丸ｺﾞｼｯｸM-PRO" panose="020F0600000000000000" pitchFamily="50" charset="-128"/>
                      </a:endParaRPr>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a:r>
                        <a:rPr kumimoji="1" lang="ja-JP" altLang="en-US" sz="700" dirty="0" smtClean="0">
                          <a:solidFill>
                            <a:schemeClr val="tx1"/>
                          </a:solidFill>
                          <a:latin typeface="HG丸ｺﾞｼｯｸM-PRO" panose="020F0600000000000000" pitchFamily="50" charset="-128"/>
                          <a:ea typeface="HG丸ｺﾞｼｯｸM-PRO" panose="020F0600000000000000" pitchFamily="50" charset="-128"/>
                        </a:rPr>
                        <a:t>香里園駅、光善寺駅</a:t>
                      </a:r>
                      <a:endParaRPr kumimoji="1" lang="en-US" altLang="ja-JP" sz="700" dirty="0" smtClean="0">
                        <a:solidFill>
                          <a:schemeClr val="tx1"/>
                        </a:solidFill>
                        <a:latin typeface="HG丸ｺﾞｼｯｸM-PRO" panose="020F0600000000000000" pitchFamily="50" charset="-128"/>
                        <a:ea typeface="HG丸ｺﾞｼｯｸM-PRO" panose="020F0600000000000000" pitchFamily="50" charset="-128"/>
                      </a:endParaRPr>
                    </a:p>
                    <a:p>
                      <a:pPr algn="l"/>
                      <a:r>
                        <a:rPr kumimoji="1" lang="ja-JP" altLang="en-US" sz="700" dirty="0" smtClean="0">
                          <a:solidFill>
                            <a:schemeClr val="tx1"/>
                          </a:solidFill>
                          <a:latin typeface="HG丸ｺﾞｼｯｸM-PRO" panose="020F0600000000000000" pitchFamily="50" charset="-128"/>
                          <a:ea typeface="HG丸ｺﾞｼｯｸM-PRO" panose="020F0600000000000000" pitchFamily="50" charset="-128"/>
                        </a:rPr>
                        <a:t>枚方公園駅</a:t>
                      </a:r>
                      <a:endParaRPr kumimoji="1" lang="ja-JP" altLang="en-US" sz="700" dirty="0">
                        <a:solidFill>
                          <a:schemeClr val="tx1"/>
                        </a:solidFill>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700" dirty="0" smtClean="0">
                          <a:solidFill>
                            <a:schemeClr val="tx1"/>
                          </a:solidFill>
                          <a:latin typeface="HG丸ｺﾞｼｯｸM-PRO" panose="020F0600000000000000" pitchFamily="50" charset="-128"/>
                          <a:ea typeface="HG丸ｺﾞｼｯｸM-PRO" panose="020F0600000000000000" pitchFamily="50" charset="-128"/>
                        </a:rPr>
                        <a:t>5.5</a:t>
                      </a:r>
                      <a:endParaRPr kumimoji="1" lang="ja-JP" altLang="en-US" sz="700" dirty="0">
                        <a:solidFill>
                          <a:schemeClr val="tx1"/>
                        </a:solidFill>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700" dirty="0" smtClean="0">
                          <a:solidFill>
                            <a:schemeClr val="tx1"/>
                          </a:solidFill>
                          <a:latin typeface="HG丸ｺﾞｼｯｸM-PRO" panose="020F0600000000000000" pitchFamily="50" charset="-128"/>
                          <a:ea typeface="HG丸ｺﾞｼｯｸM-PRO" panose="020F0600000000000000" pitchFamily="50" charset="-128"/>
                        </a:rPr>
                        <a:t>106,737</a:t>
                      </a:r>
                      <a:endParaRPr kumimoji="1" lang="ja-JP" altLang="en-US" sz="700" dirty="0">
                        <a:solidFill>
                          <a:schemeClr val="tx1"/>
                        </a:solidFill>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700" baseline="0" dirty="0" smtClean="0">
                          <a:solidFill>
                            <a:schemeClr val="tx1"/>
                          </a:solidFill>
                          <a:latin typeface="HG丸ｺﾞｼｯｸM-PRO" panose="020F0600000000000000" pitchFamily="50" charset="-128"/>
                          <a:ea typeface="HG丸ｺﾞｼｯｸM-PRO" panose="020F0600000000000000" pitchFamily="50" charset="-128"/>
                        </a:rPr>
                        <a:t>H25.12</a:t>
                      </a:r>
                      <a:endParaRPr kumimoji="1" lang="ja-JP" altLang="en-US" sz="700" dirty="0" smtClean="0">
                        <a:solidFill>
                          <a:schemeClr val="tx1"/>
                        </a:solidFill>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700" dirty="0" smtClean="0">
                          <a:solidFill>
                            <a:schemeClr val="tx1"/>
                          </a:solidFill>
                          <a:latin typeface="HG丸ｺﾞｼｯｸM-PRO" panose="020F0600000000000000" pitchFamily="50" charset="-128"/>
                          <a:ea typeface="HG丸ｺﾞｼｯｸM-PRO" panose="020F0600000000000000" pitchFamily="50" charset="-128"/>
                        </a:rPr>
                        <a:t>21</a:t>
                      </a:r>
                      <a:endParaRPr kumimoji="1" lang="ja-JP" altLang="en-US" sz="700" dirty="0">
                        <a:solidFill>
                          <a:schemeClr val="tx1"/>
                        </a:solidFill>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700" dirty="0" smtClean="0">
                          <a:solidFill>
                            <a:schemeClr val="tx1"/>
                          </a:solidFill>
                          <a:latin typeface="HG丸ｺﾞｼｯｸM-PRO" panose="020F0600000000000000" pitchFamily="50" charset="-128"/>
                          <a:ea typeface="HG丸ｺﾞｼｯｸM-PRO" panose="020F0600000000000000" pitchFamily="50" charset="-128"/>
                        </a:rPr>
                        <a:t>34</a:t>
                      </a:r>
                      <a:endParaRPr kumimoji="1" lang="ja-JP" altLang="en-US" sz="700" dirty="0">
                        <a:solidFill>
                          <a:schemeClr val="tx1"/>
                        </a:solidFill>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88032">
                <a:tc>
                  <a:txBody>
                    <a:bodyPr/>
                    <a:lstStyle/>
                    <a:p>
                      <a:pPr algn="ctr"/>
                      <a:r>
                        <a:rPr kumimoji="1" lang="ja-JP" altLang="en-US" sz="700" dirty="0" smtClean="0">
                          <a:solidFill>
                            <a:schemeClr val="tx1"/>
                          </a:solidFill>
                          <a:latin typeface="HG丸ｺﾞｼｯｸM-PRO" panose="020F0600000000000000" pitchFamily="50" charset="-128"/>
                          <a:ea typeface="HG丸ｺﾞｼｯｸM-PRO" panose="020F0600000000000000" pitchFamily="50" charset="-128"/>
                        </a:rPr>
                        <a:t>阪急電鉄京都線</a:t>
                      </a:r>
                      <a:endParaRPr kumimoji="1" lang="en-US" altLang="ja-JP" sz="700" dirty="0" smtClean="0">
                        <a:solidFill>
                          <a:schemeClr val="tx1"/>
                        </a:solidFill>
                        <a:latin typeface="HG丸ｺﾞｼｯｸM-PRO" panose="020F0600000000000000" pitchFamily="50" charset="-128"/>
                        <a:ea typeface="HG丸ｺﾞｼｯｸM-PRO" panose="020F0600000000000000" pitchFamily="50" charset="-128"/>
                      </a:endParaRPr>
                    </a:p>
                    <a:p>
                      <a:pPr algn="ctr"/>
                      <a:r>
                        <a:rPr kumimoji="1" lang="ja-JP" altLang="en-US" sz="700" dirty="0" smtClean="0">
                          <a:solidFill>
                            <a:schemeClr val="tx1"/>
                          </a:solidFill>
                          <a:latin typeface="HG丸ｺﾞｼｯｸM-PRO" panose="020F0600000000000000" pitchFamily="50" charset="-128"/>
                          <a:ea typeface="HG丸ｺﾞｼｯｸM-PRO" panose="020F0600000000000000" pitchFamily="50" charset="-128"/>
                        </a:rPr>
                        <a:t>（摂津市）</a:t>
                      </a:r>
                      <a:endParaRPr kumimoji="1" lang="ja-JP" altLang="en-US" sz="700" dirty="0">
                        <a:solidFill>
                          <a:schemeClr val="tx1"/>
                        </a:solidFill>
                        <a:latin typeface="HG丸ｺﾞｼｯｸM-PRO" panose="020F0600000000000000" pitchFamily="50" charset="-128"/>
                        <a:ea typeface="HG丸ｺﾞｼｯｸM-PRO" panose="020F0600000000000000" pitchFamily="50" charset="-128"/>
                      </a:endParaRPr>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a:r>
                        <a:rPr kumimoji="1" lang="ja-JP" altLang="en-US" sz="700" dirty="0" smtClean="0">
                          <a:solidFill>
                            <a:schemeClr val="tx1"/>
                          </a:solidFill>
                          <a:latin typeface="HG丸ｺﾞｼｯｸM-PRO" panose="020F0600000000000000" pitchFamily="50" charset="-128"/>
                          <a:ea typeface="HG丸ｺﾞｼｯｸM-PRO" panose="020F0600000000000000" pitchFamily="50" charset="-128"/>
                        </a:rPr>
                        <a:t>摂津市駅</a:t>
                      </a:r>
                      <a:endParaRPr kumimoji="1" lang="ja-JP" altLang="en-US" sz="700" dirty="0">
                        <a:solidFill>
                          <a:schemeClr val="tx1"/>
                        </a:solidFill>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700" dirty="0" smtClean="0">
                          <a:solidFill>
                            <a:schemeClr val="tx1"/>
                          </a:solidFill>
                          <a:latin typeface="HG丸ｺﾞｼｯｸM-PRO" panose="020F0600000000000000" pitchFamily="50" charset="-128"/>
                          <a:ea typeface="HG丸ｺﾞｼｯｸM-PRO" panose="020F0600000000000000" pitchFamily="50" charset="-128"/>
                        </a:rPr>
                        <a:t>2.1</a:t>
                      </a:r>
                      <a:endParaRPr kumimoji="1" lang="ja-JP" altLang="en-US" sz="700" dirty="0">
                        <a:solidFill>
                          <a:schemeClr val="tx1"/>
                        </a:solidFill>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700" dirty="0" smtClean="0">
                          <a:solidFill>
                            <a:schemeClr val="tx1"/>
                          </a:solidFill>
                          <a:latin typeface="HG丸ｺﾞｼｯｸM-PRO" panose="020F0600000000000000" pitchFamily="50" charset="-128"/>
                          <a:ea typeface="HG丸ｺﾞｼｯｸM-PRO" panose="020F0600000000000000" pitchFamily="50" charset="-128"/>
                        </a:rPr>
                        <a:t>43,184</a:t>
                      </a:r>
                      <a:endParaRPr kumimoji="1" lang="ja-JP" altLang="en-US" sz="700" dirty="0" smtClean="0">
                        <a:solidFill>
                          <a:schemeClr val="tx1"/>
                        </a:solidFill>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700" dirty="0" smtClean="0">
                          <a:solidFill>
                            <a:schemeClr val="tx1"/>
                          </a:solidFill>
                          <a:latin typeface="HG丸ｺﾞｼｯｸM-PRO" panose="020F0600000000000000" pitchFamily="50" charset="-128"/>
                          <a:ea typeface="HG丸ｺﾞｼｯｸM-PRO" panose="020F0600000000000000" pitchFamily="50" charset="-128"/>
                        </a:rPr>
                        <a:t>H30.2</a:t>
                      </a:r>
                      <a:endParaRPr kumimoji="1" lang="ja-JP" altLang="en-US" sz="700" dirty="0">
                        <a:solidFill>
                          <a:schemeClr val="tx1"/>
                        </a:solidFill>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700" dirty="0" smtClean="0">
                          <a:solidFill>
                            <a:schemeClr val="tx1"/>
                          </a:solidFill>
                          <a:latin typeface="HG丸ｺﾞｼｯｸM-PRO" panose="020F0600000000000000" pitchFamily="50" charset="-128"/>
                          <a:ea typeface="HG丸ｺﾞｼｯｸM-PRO" panose="020F0600000000000000" pitchFamily="50" charset="-128"/>
                        </a:rPr>
                        <a:t>5</a:t>
                      </a:r>
                      <a:endParaRPr kumimoji="1" lang="ja-JP" altLang="en-US" sz="700" dirty="0">
                        <a:solidFill>
                          <a:schemeClr val="tx1"/>
                        </a:solidFill>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700" dirty="0" smtClean="0">
                          <a:solidFill>
                            <a:schemeClr val="tx1"/>
                          </a:solidFill>
                          <a:latin typeface="HG丸ｺﾞｼｯｸM-PRO" panose="020F0600000000000000" pitchFamily="50" charset="-128"/>
                          <a:ea typeface="HG丸ｺﾞｼｯｸM-PRO" panose="020F0600000000000000" pitchFamily="50" charset="-128"/>
                        </a:rPr>
                        <a:t>15</a:t>
                      </a:r>
                      <a:endParaRPr kumimoji="1" lang="ja-JP" altLang="en-US" sz="700" dirty="0">
                        <a:solidFill>
                          <a:schemeClr val="tx1"/>
                        </a:solidFill>
                        <a:latin typeface="HG丸ｺﾞｼｯｸM-PRO" panose="020F0600000000000000" pitchFamily="50" charset="-128"/>
                        <a:ea typeface="HG丸ｺﾞｼｯｸM-PRO" panose="020F0600000000000000"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216024">
                <a:tc>
                  <a:txBody>
                    <a:bodyPr/>
                    <a:lstStyle/>
                    <a:p>
                      <a:pPr algn="ctr"/>
                      <a:r>
                        <a:rPr kumimoji="1" lang="ja-JP" altLang="en-US" sz="700" dirty="0" smtClean="0">
                          <a:solidFill>
                            <a:schemeClr val="tx1"/>
                          </a:solidFill>
                          <a:latin typeface="HG丸ｺﾞｼｯｸM-PRO" panose="020F0600000000000000" pitchFamily="50" charset="-128"/>
                          <a:ea typeface="HG丸ｺﾞｼｯｸM-PRO" panose="020F0600000000000000" pitchFamily="50" charset="-128"/>
                        </a:rPr>
                        <a:t>計（４路線）</a:t>
                      </a:r>
                      <a:endParaRPr kumimoji="1" lang="ja-JP" altLang="en-US" sz="700" dirty="0">
                        <a:solidFill>
                          <a:schemeClr val="tx1"/>
                        </a:solidFill>
                        <a:latin typeface="HG丸ｺﾞｼｯｸM-PRO" panose="020F0600000000000000" pitchFamily="50" charset="-128"/>
                        <a:ea typeface="HG丸ｺﾞｼｯｸM-PRO" panose="020F0600000000000000" pitchFamily="50" charset="-128"/>
                      </a:endParaRPr>
                    </a:p>
                  </a:txBody>
                  <a:tcPr marL="45720" marR="45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a:endParaRPr kumimoji="1" lang="ja-JP" altLang="en-US" sz="700" dirty="0">
                        <a:solidFill>
                          <a:schemeClr val="tx1"/>
                        </a:solidFill>
                        <a:latin typeface="HG丸ｺﾞｼｯｸM-PRO" panose="020F0600000000000000" pitchFamily="50" charset="-128"/>
                        <a:ea typeface="HG丸ｺﾞｼｯｸM-PRO" panose="020F0600000000000000" pitchFamily="50" charset="-128"/>
                      </a:endParaRPr>
                    </a:p>
                  </a:txBody>
                  <a:tcPr marL="45720" marR="45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700" dirty="0" smtClean="0">
                          <a:solidFill>
                            <a:schemeClr val="tx1"/>
                          </a:solidFill>
                          <a:latin typeface="HG丸ｺﾞｼｯｸM-PRO" panose="020F0600000000000000" pitchFamily="50" charset="-128"/>
                          <a:ea typeface="HG丸ｺﾞｼｯｸM-PRO" panose="020F0600000000000000" pitchFamily="50" charset="-128"/>
                        </a:rPr>
                        <a:t>15.0</a:t>
                      </a:r>
                      <a:endParaRPr kumimoji="1" lang="ja-JP" altLang="en-US" sz="700" dirty="0">
                        <a:solidFill>
                          <a:schemeClr val="tx1"/>
                        </a:solidFill>
                        <a:latin typeface="HG丸ｺﾞｼｯｸM-PRO" panose="020F0600000000000000" pitchFamily="50" charset="-128"/>
                        <a:ea typeface="HG丸ｺﾞｼｯｸM-PRO" panose="020F0600000000000000" pitchFamily="50" charset="-128"/>
                      </a:endParaRPr>
                    </a:p>
                  </a:txBody>
                  <a:tcPr marL="45720" marR="45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700" dirty="0" smtClean="0">
                          <a:solidFill>
                            <a:schemeClr val="tx1"/>
                          </a:solidFill>
                          <a:latin typeface="HG丸ｺﾞｼｯｸM-PRO" panose="020F0600000000000000" pitchFamily="50" charset="-128"/>
                          <a:ea typeface="HG丸ｺﾞｼｯｸM-PRO" panose="020F0600000000000000" pitchFamily="50" charset="-128"/>
                        </a:rPr>
                        <a:t>292,921</a:t>
                      </a:r>
                      <a:endParaRPr kumimoji="1" lang="ja-JP" altLang="en-US" sz="700" dirty="0">
                        <a:solidFill>
                          <a:schemeClr val="tx1"/>
                        </a:solidFill>
                        <a:latin typeface="HG丸ｺﾞｼｯｸM-PRO" panose="020F0600000000000000" pitchFamily="50" charset="-128"/>
                        <a:ea typeface="HG丸ｺﾞｼｯｸM-PRO" panose="020F0600000000000000" pitchFamily="50" charset="-128"/>
                      </a:endParaRPr>
                    </a:p>
                  </a:txBody>
                  <a:tcPr marL="45720" marR="45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700" dirty="0" smtClean="0">
                          <a:solidFill>
                            <a:schemeClr val="tx1"/>
                          </a:solidFill>
                          <a:latin typeface="HG丸ｺﾞｼｯｸM-PRO" panose="020F0600000000000000" pitchFamily="50" charset="-128"/>
                          <a:ea typeface="HG丸ｺﾞｼｯｸM-PRO" panose="020F0600000000000000" pitchFamily="50" charset="-128"/>
                        </a:rPr>
                        <a:t>－</a:t>
                      </a:r>
                    </a:p>
                  </a:txBody>
                  <a:tcPr marL="45720" marR="45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700" dirty="0" smtClean="0">
                          <a:solidFill>
                            <a:schemeClr val="tx1"/>
                          </a:solidFill>
                          <a:latin typeface="HG丸ｺﾞｼｯｸM-PRO" panose="020F0600000000000000" pitchFamily="50" charset="-128"/>
                          <a:ea typeface="HG丸ｺﾞｼｯｸM-PRO" panose="020F0600000000000000" pitchFamily="50" charset="-128"/>
                        </a:rPr>
                        <a:t>48</a:t>
                      </a:r>
                      <a:endParaRPr kumimoji="1" lang="ja-JP" altLang="en-US" sz="700" dirty="0">
                        <a:solidFill>
                          <a:schemeClr val="tx1"/>
                        </a:solidFill>
                        <a:latin typeface="HG丸ｺﾞｼｯｸM-PRO" panose="020F0600000000000000" pitchFamily="50" charset="-128"/>
                        <a:ea typeface="HG丸ｺﾞｼｯｸM-PRO" panose="020F0600000000000000" pitchFamily="50" charset="-128"/>
                      </a:endParaRPr>
                    </a:p>
                  </a:txBody>
                  <a:tcPr marL="45720" marR="45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700" dirty="0" smtClean="0">
                          <a:solidFill>
                            <a:schemeClr val="tx1"/>
                          </a:solidFill>
                          <a:latin typeface="HG丸ｺﾞｼｯｸM-PRO" panose="020F0600000000000000" pitchFamily="50" charset="-128"/>
                          <a:ea typeface="HG丸ｺﾞｼｯｸM-PRO" panose="020F0600000000000000" pitchFamily="50" charset="-128"/>
                        </a:rPr>
                        <a:t>－</a:t>
                      </a:r>
                      <a:endParaRPr kumimoji="1" lang="ja-JP" altLang="en-US" sz="700" dirty="0">
                        <a:solidFill>
                          <a:schemeClr val="tx1"/>
                        </a:solidFill>
                        <a:latin typeface="HG丸ｺﾞｼｯｸM-PRO" panose="020F0600000000000000" pitchFamily="50" charset="-128"/>
                        <a:ea typeface="HG丸ｺﾞｼｯｸM-PRO" panose="020F0600000000000000" pitchFamily="50" charset="-128"/>
                      </a:endParaRPr>
                    </a:p>
                  </a:txBody>
                  <a:tcPr marL="45720" marR="45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sp>
        <p:nvSpPr>
          <p:cNvPr id="226" name="テキスト ボックス 225"/>
          <p:cNvSpPr txBox="1"/>
          <p:nvPr/>
        </p:nvSpPr>
        <p:spPr>
          <a:xfrm>
            <a:off x="33192" y="5608929"/>
            <a:ext cx="117852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en-US" altLang="ja-JP" sz="10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2</a:t>
            </a:r>
            <a:r>
              <a:rPr kumimoji="1" lang="ja-JP" altLang="en-US" sz="1000" b="1"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）事業</a:t>
            </a:r>
            <a:r>
              <a:rPr kumimoji="1" lang="ja-JP" altLang="en-US" sz="10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中</a:t>
            </a:r>
            <a:r>
              <a:rPr kumimoji="1" lang="ja-JP" altLang="en-US" sz="1000" b="1"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路線</a:t>
            </a:r>
            <a:endParaRPr kumimoji="1" lang="en-US" altLang="ja-JP" sz="1000" b="1"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110" name="テキスト ボックス 109"/>
          <p:cNvSpPr txBox="1"/>
          <p:nvPr/>
        </p:nvSpPr>
        <p:spPr>
          <a:xfrm>
            <a:off x="3753305" y="5669640"/>
            <a:ext cx="1069524" cy="18466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600" b="0" i="0" u="none" strike="noStrike" kern="1200" cap="none" spc="0" normalizeH="0" baseline="0" noProof="0" dirty="0" smtClean="0">
                <a:ln>
                  <a:noFill/>
                </a:ln>
                <a:effectLst/>
                <a:uLnTx/>
                <a:uFillTx/>
                <a:latin typeface="HG丸ｺﾞｼｯｸM-PRO" panose="020F0600000000000000" pitchFamily="50" charset="-128"/>
                <a:ea typeface="HG丸ｺﾞｼｯｸM-PRO" panose="020F0600000000000000" pitchFamily="50" charset="-128"/>
                <a:cs typeface="+mn-cs"/>
              </a:rPr>
              <a:t>令和</a:t>
            </a:r>
            <a:r>
              <a:rPr lang="en-US" altLang="ja-JP" sz="600" dirty="0">
                <a:latin typeface="HG丸ｺﾞｼｯｸM-PRO" panose="020F0600000000000000" pitchFamily="50" charset="-128"/>
                <a:ea typeface="HG丸ｺﾞｼｯｸM-PRO" panose="020F0600000000000000" pitchFamily="50" charset="-128"/>
              </a:rPr>
              <a:t>5</a:t>
            </a:r>
            <a:r>
              <a:rPr kumimoji="1" lang="ja-JP" altLang="en-US" sz="600" b="0" i="0" u="none" strike="noStrike" kern="1200" cap="none" spc="0" normalizeH="0" baseline="0" noProof="0" dirty="0" smtClean="0">
                <a:ln>
                  <a:noFill/>
                </a:ln>
                <a:effectLst/>
                <a:uLnTx/>
                <a:uFillTx/>
                <a:latin typeface="HG丸ｺﾞｼｯｸM-PRO" panose="020F0600000000000000" pitchFamily="50" charset="-128"/>
                <a:ea typeface="HG丸ｺﾞｼｯｸM-PRO" panose="020F0600000000000000" pitchFamily="50" charset="-128"/>
                <a:cs typeface="+mn-cs"/>
              </a:rPr>
              <a:t>年</a:t>
            </a:r>
            <a:r>
              <a:rPr kumimoji="1" lang="en-US" altLang="ja-JP" sz="600" b="0" i="0" u="none" strike="noStrike" kern="1200" cap="none" spc="0" normalizeH="0" baseline="0" noProof="0" dirty="0" smtClean="0">
                <a:ln>
                  <a:noFill/>
                </a:ln>
                <a:effectLst/>
                <a:uLnTx/>
                <a:uFillTx/>
                <a:latin typeface="HG丸ｺﾞｼｯｸM-PRO" panose="020F0600000000000000" pitchFamily="50" charset="-128"/>
                <a:ea typeface="HG丸ｺﾞｼｯｸM-PRO" panose="020F0600000000000000" pitchFamily="50" charset="-128"/>
                <a:cs typeface="+mn-cs"/>
              </a:rPr>
              <a:t>4</a:t>
            </a:r>
            <a:r>
              <a:rPr kumimoji="1" lang="ja-JP" altLang="en-US" sz="600" b="0" i="0" u="none" strike="noStrike" kern="1200" cap="none" spc="0" normalizeH="0" baseline="0" noProof="0" dirty="0" smtClean="0">
                <a:ln>
                  <a:noFill/>
                </a:ln>
                <a:effectLst/>
                <a:uLnTx/>
                <a:uFillTx/>
                <a:latin typeface="HG丸ｺﾞｼｯｸM-PRO" panose="020F0600000000000000" pitchFamily="50" charset="-128"/>
                <a:ea typeface="HG丸ｺﾞｼｯｸM-PRO" panose="020F0600000000000000" pitchFamily="50" charset="-128"/>
                <a:cs typeface="+mn-cs"/>
              </a:rPr>
              <a:t>月</a:t>
            </a:r>
            <a:r>
              <a:rPr kumimoji="1" lang="en-US" altLang="ja-JP" sz="600" b="0" i="0" u="none" strike="noStrike" kern="1200" cap="none" spc="0" normalizeH="0" baseline="0" noProof="0" dirty="0" smtClean="0">
                <a:ln>
                  <a:noFill/>
                </a:ln>
                <a:effectLst/>
                <a:uLnTx/>
                <a:uFillTx/>
                <a:latin typeface="HG丸ｺﾞｼｯｸM-PRO" panose="020F0600000000000000" pitchFamily="50" charset="-128"/>
                <a:ea typeface="HG丸ｺﾞｼｯｸM-PRO" panose="020F0600000000000000" pitchFamily="50" charset="-128"/>
                <a:cs typeface="+mn-cs"/>
              </a:rPr>
              <a:t>1</a:t>
            </a:r>
            <a:r>
              <a:rPr kumimoji="1" lang="ja-JP" altLang="en-US" sz="600" b="0"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日現在）</a:t>
            </a:r>
            <a:endParaRPr kumimoji="1" lang="en-US" altLang="ja-JP" sz="600" b="0"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cxnSp>
        <p:nvCxnSpPr>
          <p:cNvPr id="3" name="直線コネクタ 2"/>
          <p:cNvCxnSpPr/>
          <p:nvPr/>
        </p:nvCxnSpPr>
        <p:spPr>
          <a:xfrm flipH="1">
            <a:off x="4868070" y="8374473"/>
            <a:ext cx="59823" cy="1546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8" name="テキスト ボックス 107"/>
          <p:cNvSpPr txBox="1"/>
          <p:nvPr/>
        </p:nvSpPr>
        <p:spPr>
          <a:xfrm>
            <a:off x="6416854" y="9676259"/>
            <a:ext cx="441146" cy="215444"/>
          </a:xfrm>
          <a:prstGeom prst="rect">
            <a:avLst/>
          </a:prstGeom>
          <a:noFill/>
        </p:spPr>
        <p:txBody>
          <a:bodyPr wrap="none" rtlCol="0">
            <a:spAutoFit/>
          </a:bodyPr>
          <a:lstStyle/>
          <a:p>
            <a:r>
              <a:rPr lang="ja-JP" altLang="en-US" sz="800" dirty="0" smtClean="0"/>
              <a:t>資料</a:t>
            </a:r>
            <a:r>
              <a:rPr lang="en-US" altLang="ja-JP" sz="800" dirty="0" smtClean="0"/>
              <a:t>2</a:t>
            </a:r>
          </a:p>
        </p:txBody>
      </p:sp>
    </p:spTree>
    <p:extLst>
      <p:ext uri="{BB962C8B-B14F-4D97-AF65-F5344CB8AC3E}">
        <p14:creationId xmlns:p14="http://schemas.microsoft.com/office/powerpoint/2010/main" val="7401523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4762" y="392117"/>
            <a:ext cx="6867525" cy="441325"/>
          </a:xfrm>
          <a:prstGeom prst="rect">
            <a:avLst/>
          </a:prstGeom>
          <a:noFill/>
          <a:ln>
            <a:noFill/>
          </a:ln>
          <a:extLst>
            <a:ext uri="{909E8E84-426E-40DD-AFC4-6F175D3DCCD1}">
              <a14:hiddenFill xmlns:a14="http://schemas.microsoft.com/office/drawing/2010/main">
                <a:solidFill>
                  <a:srgbClr val="FFFFFF">
                    <a:alpha val="13000"/>
                  </a:srgbClr>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250" tIns="47625" rIns="95250" bIns="47625"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2000" b="1" i="0" u="none" strike="noStrike" cap="none" normalizeH="0" baseline="0" dirty="0" smtClean="0">
                <a:ln>
                  <a:noFill/>
                </a:ln>
                <a:solidFill>
                  <a:schemeClr val="tx1"/>
                </a:solidFill>
                <a:effectLst/>
                <a:latin typeface="ＭＳ ゴシック" pitchFamily="49" charset="-128"/>
                <a:ea typeface="HG丸ｺﾞｼｯｸM-PRO" pitchFamily="50" charset="-128"/>
                <a:cs typeface="ＭＳ Ｐゴシック" pitchFamily="50" charset="-128"/>
              </a:rPr>
              <a:t>～　もくじ　～</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7" name="正方形/長方形 36"/>
          <p:cNvSpPr/>
          <p:nvPr/>
        </p:nvSpPr>
        <p:spPr>
          <a:xfrm>
            <a:off x="2677706" y="5035605"/>
            <a:ext cx="1490516" cy="307777"/>
          </a:xfrm>
          <a:prstGeom prst="rect">
            <a:avLst/>
          </a:prstGeom>
        </p:spPr>
        <p:txBody>
          <a:bodyPr wrap="square">
            <a:spAutoFit/>
          </a:bodyPr>
          <a:lstStyle/>
          <a:p>
            <a:pPr lvl="0"/>
            <a:r>
              <a:rPr lang="ja-JP" altLang="en-US" sz="1400" dirty="0" smtClean="0">
                <a:solidFill>
                  <a:prstClr val="black"/>
                </a:solidFill>
                <a:latin typeface="HG丸ｺﾞｼｯｸM-PRO" panose="020F0600000000000000" pitchFamily="50" charset="-128"/>
                <a:ea typeface="HG丸ｺﾞｼｯｸM-PRO" panose="020F0600000000000000" pitchFamily="50" charset="-128"/>
              </a:rPr>
              <a:t>♦♦資料編♦♦</a:t>
            </a:r>
            <a:endParaRPr lang="ja-JP" altLang="en-US" sz="1400" dirty="0">
              <a:solidFill>
                <a:prstClr val="black"/>
              </a:solidFill>
              <a:latin typeface="HG丸ｺﾞｼｯｸM-PRO" panose="020F0600000000000000" pitchFamily="50" charset="-128"/>
              <a:ea typeface="HG丸ｺﾞｼｯｸM-PRO" panose="020F0600000000000000" pitchFamily="50" charset="-128"/>
            </a:endParaRPr>
          </a:p>
        </p:txBody>
      </p:sp>
      <p:grpSp>
        <p:nvGrpSpPr>
          <p:cNvPr id="58" name="グループ化 57"/>
          <p:cNvGrpSpPr/>
          <p:nvPr/>
        </p:nvGrpSpPr>
        <p:grpSpPr>
          <a:xfrm>
            <a:off x="446423" y="5560864"/>
            <a:ext cx="6323997" cy="374170"/>
            <a:chOff x="476671" y="6611619"/>
            <a:chExt cx="6323997" cy="374170"/>
          </a:xfrm>
        </p:grpSpPr>
        <p:sp>
          <p:nvSpPr>
            <p:cNvPr id="39" name="テキスト ボックス 38"/>
            <p:cNvSpPr txBox="1"/>
            <p:nvPr/>
          </p:nvSpPr>
          <p:spPr>
            <a:xfrm>
              <a:off x="476671" y="6642397"/>
              <a:ext cx="4838151" cy="276999"/>
            </a:xfrm>
            <a:prstGeom prst="rect">
              <a:avLst/>
            </a:prstGeom>
            <a:noFill/>
          </p:spPr>
          <p:txBody>
            <a:bodyPr wrap="square" rtlCol="0">
              <a:spAutoFit/>
            </a:bodyPr>
            <a:lstStyle/>
            <a:p>
              <a:r>
                <a:rPr lang="ja-JP" altLang="en-US" sz="1200" dirty="0" smtClean="0">
                  <a:latin typeface="HG丸ｺﾞｼｯｸM-PRO" panose="020F0600000000000000" pitchFamily="50" charset="-128"/>
                  <a:ea typeface="HG丸ｺﾞｼｯｸM-PRO" panose="020F0600000000000000" pitchFamily="50" charset="-128"/>
                </a:rPr>
                <a:t>○交通戦略室・道路室の予算（</a:t>
              </a:r>
              <a:r>
                <a:rPr lang="ja-JP" altLang="en-US" sz="1200" dirty="0" smtClean="0">
                  <a:latin typeface="HG丸ｺﾞｼｯｸM-PRO" panose="020F0600000000000000" pitchFamily="50" charset="-128"/>
                  <a:ea typeface="HG丸ｺﾞｼｯｸM-PRO" panose="020F0600000000000000" pitchFamily="50" charset="-128"/>
                </a:rPr>
                <a:t>令和四年度</a:t>
              </a:r>
              <a:r>
                <a:rPr lang="ja-JP" altLang="en-US" sz="1200" dirty="0">
                  <a:latin typeface="HG丸ｺﾞｼｯｸM-PRO" panose="020F0600000000000000" pitchFamily="50" charset="-128"/>
                  <a:ea typeface="HG丸ｺﾞｼｯｸM-PRO" panose="020F0600000000000000" pitchFamily="50" charset="-128"/>
                </a:rPr>
                <a:t>補正</a:t>
              </a:r>
              <a:r>
                <a:rPr lang="ja-JP" altLang="en-US" sz="1200" dirty="0" smtClean="0">
                  <a:latin typeface="HG丸ｺﾞｼｯｸM-PRO" panose="020F0600000000000000" pitchFamily="50" charset="-128"/>
                  <a:ea typeface="HG丸ｺﾞｼｯｸM-PRO" panose="020F0600000000000000" pitchFamily="50" charset="-128"/>
                </a:rPr>
                <a:t>＋</a:t>
              </a:r>
              <a:r>
                <a:rPr lang="ja-JP" altLang="en-US" sz="1200" dirty="0" smtClean="0">
                  <a:latin typeface="HG丸ｺﾞｼｯｸM-PRO" panose="020F0600000000000000" pitchFamily="50" charset="-128"/>
                  <a:ea typeface="HG丸ｺﾞｼｯｸM-PRO" panose="020F0600000000000000" pitchFamily="50" charset="-128"/>
                </a:rPr>
                <a:t>令和</a:t>
              </a:r>
              <a:r>
                <a:rPr lang="ja-JP" altLang="en-US" sz="1200" dirty="0">
                  <a:latin typeface="HG丸ｺﾞｼｯｸM-PRO" panose="020F0600000000000000" pitchFamily="50" charset="-128"/>
                  <a:ea typeface="HG丸ｺﾞｼｯｸM-PRO" panose="020F0600000000000000" pitchFamily="50" charset="-128"/>
                </a:rPr>
                <a:t>五</a:t>
              </a:r>
              <a:r>
                <a:rPr lang="ja-JP" altLang="en-US" sz="1200" dirty="0" smtClean="0">
                  <a:latin typeface="HG丸ｺﾞｼｯｸM-PRO" panose="020F0600000000000000" pitchFamily="50" charset="-128"/>
                  <a:ea typeface="HG丸ｺﾞｼｯｸM-PRO" panose="020F0600000000000000" pitchFamily="50" charset="-128"/>
                </a:rPr>
                <a:t>年度</a:t>
              </a:r>
              <a:r>
                <a:rPr lang="ja-JP" altLang="en-US" sz="1200" dirty="0">
                  <a:latin typeface="HG丸ｺﾞｼｯｸM-PRO" panose="020F0600000000000000" pitchFamily="50" charset="-128"/>
                  <a:ea typeface="HG丸ｺﾞｼｯｸM-PRO" panose="020F0600000000000000" pitchFamily="50" charset="-128"/>
                </a:rPr>
                <a:t>当初）</a:t>
              </a:r>
              <a:endParaRPr kumimoji="1" lang="ja-JP" altLang="en-US" sz="1200" dirty="0">
                <a:latin typeface="HG丸ｺﾞｼｯｸM-PRO" panose="020F0600000000000000" pitchFamily="50" charset="-128"/>
                <a:ea typeface="HG丸ｺﾞｼｯｸM-PRO" panose="020F0600000000000000" pitchFamily="50" charset="-128"/>
              </a:endParaRPr>
            </a:p>
          </p:txBody>
        </p:sp>
        <p:sp>
          <p:nvSpPr>
            <p:cNvPr id="48" name="テキスト ボックス 47"/>
            <p:cNvSpPr txBox="1"/>
            <p:nvPr/>
          </p:nvSpPr>
          <p:spPr>
            <a:xfrm>
              <a:off x="5026808" y="6647235"/>
              <a:ext cx="672427" cy="338554"/>
            </a:xfrm>
            <a:prstGeom prst="rect">
              <a:avLst/>
            </a:prstGeom>
            <a:noFill/>
          </p:spPr>
          <p:txBody>
            <a:bodyPr wrap="square" rtlCol="0">
              <a:spAutoFit/>
            </a:bodyPr>
            <a:lstStyle/>
            <a:p>
              <a:r>
                <a:rPr lang="ja-JP" altLang="en-US" sz="1600" dirty="0"/>
                <a:t>  </a:t>
              </a:r>
              <a:r>
                <a:rPr kumimoji="1" lang="ja-JP" altLang="en-US" sz="1600" dirty="0" smtClean="0"/>
                <a:t>・・・</a:t>
              </a:r>
              <a:endParaRPr lang="en-US" altLang="ja-JP" sz="1600" dirty="0" smtClean="0"/>
            </a:p>
          </p:txBody>
        </p:sp>
        <p:sp>
          <p:nvSpPr>
            <p:cNvPr id="49" name="テキスト ボックス 48"/>
            <p:cNvSpPr txBox="1"/>
            <p:nvPr/>
          </p:nvSpPr>
          <p:spPr>
            <a:xfrm>
              <a:off x="5733255" y="6611619"/>
              <a:ext cx="1067413" cy="338554"/>
            </a:xfrm>
            <a:prstGeom prst="rect">
              <a:avLst/>
            </a:prstGeom>
            <a:noFill/>
          </p:spPr>
          <p:txBody>
            <a:bodyPr wrap="square" rtlCol="0">
              <a:spAutoFit/>
            </a:bodyPr>
            <a:lstStyle/>
            <a:p>
              <a:r>
                <a:rPr kumimoji="1" lang="en-US" altLang="ja-JP" sz="1600" dirty="0" smtClean="0"/>
                <a:t>P.</a:t>
              </a:r>
              <a:r>
                <a:rPr lang="ja-JP" altLang="en-US" sz="1600" dirty="0"/>
                <a:t> </a:t>
              </a:r>
              <a:r>
                <a:rPr lang="ja-JP" altLang="en-US" sz="1600" dirty="0" smtClean="0"/>
                <a:t>  </a:t>
              </a:r>
              <a:r>
                <a:rPr lang="ja-JP" altLang="en-US" sz="1400" dirty="0" smtClean="0"/>
                <a:t>資料</a:t>
              </a:r>
              <a:r>
                <a:rPr lang="en-US" altLang="ja-JP" sz="1400" dirty="0" smtClean="0"/>
                <a:t>1</a:t>
              </a:r>
              <a:endParaRPr lang="ja-JP" altLang="en-US" sz="1600" dirty="0"/>
            </a:p>
          </p:txBody>
        </p:sp>
      </p:grpSp>
      <p:grpSp>
        <p:nvGrpSpPr>
          <p:cNvPr id="69" name="グループ化 68"/>
          <p:cNvGrpSpPr/>
          <p:nvPr/>
        </p:nvGrpSpPr>
        <p:grpSpPr>
          <a:xfrm>
            <a:off x="446423" y="6029204"/>
            <a:ext cx="6192687" cy="370375"/>
            <a:chOff x="476672" y="7934364"/>
            <a:chExt cx="6192687" cy="370375"/>
          </a:xfrm>
        </p:grpSpPr>
        <p:sp>
          <p:nvSpPr>
            <p:cNvPr id="77" name="テキスト ボックス 76"/>
            <p:cNvSpPr txBox="1"/>
            <p:nvPr/>
          </p:nvSpPr>
          <p:spPr>
            <a:xfrm>
              <a:off x="476672" y="7977336"/>
              <a:ext cx="4608514" cy="276999"/>
            </a:xfrm>
            <a:prstGeom prst="rect">
              <a:avLst/>
            </a:prstGeom>
            <a:noFill/>
          </p:spPr>
          <p:txBody>
            <a:bodyPr wrap="square" rtlCol="0">
              <a:spAutoFit/>
            </a:bodyPr>
            <a:lstStyle/>
            <a:p>
              <a:r>
                <a:rPr lang="ja-JP" altLang="en-US" sz="1200" dirty="0" smtClean="0">
                  <a:latin typeface="HG丸ｺﾞｼｯｸM-PRO" panose="020F0600000000000000" pitchFamily="50" charset="-128"/>
                  <a:ea typeface="HG丸ｺﾞｼｯｸM-PRO" panose="020F0600000000000000" pitchFamily="50" charset="-128"/>
                </a:rPr>
                <a:t>○</a:t>
              </a:r>
              <a:r>
                <a:rPr lang="ja-JP" altLang="en-US" sz="1200" dirty="0">
                  <a:solidFill>
                    <a:prstClr val="black"/>
                  </a:solidFill>
                  <a:latin typeface="HG丸ｺﾞｼｯｸM-PRO" panose="020F0600000000000000" pitchFamily="50" charset="-128"/>
                  <a:ea typeface="HG丸ｺﾞｼｯｸM-PRO" panose="020F0600000000000000" pitchFamily="50" charset="-128"/>
                  <a:cs typeface="メイリオ" panose="020B0604030504040204" pitchFamily="50" charset="-128"/>
                </a:rPr>
                <a:t>鉄軌道の整備</a:t>
              </a:r>
              <a:r>
                <a:rPr lang="ja-JP" altLang="en-US" sz="1200" dirty="0" smtClean="0">
                  <a:solidFill>
                    <a:prstClr val="black"/>
                  </a:solidFill>
                  <a:latin typeface="HG丸ｺﾞｼｯｸM-PRO" panose="020F0600000000000000" pitchFamily="50" charset="-128"/>
                  <a:ea typeface="HG丸ｺﾞｼｯｸM-PRO" panose="020F0600000000000000" pitchFamily="50" charset="-128"/>
                  <a:cs typeface="メイリオ" panose="020B0604030504040204" pitchFamily="50" charset="-128"/>
                </a:rPr>
                <a:t>状況</a:t>
              </a:r>
              <a:endParaRPr lang="ja-JP" altLang="en-US" sz="1200" dirty="0">
                <a:solidFill>
                  <a:prstClr val="black"/>
                </a:solidFill>
                <a:latin typeface="HG丸ｺﾞｼｯｸM-PRO" panose="020F0600000000000000" pitchFamily="50" charset="-128"/>
                <a:ea typeface="HG丸ｺﾞｼｯｸM-PRO" panose="020F0600000000000000" pitchFamily="50" charset="-128"/>
                <a:cs typeface="メイリオ" panose="020B0604030504040204" pitchFamily="50" charset="-128"/>
              </a:endParaRPr>
            </a:p>
          </p:txBody>
        </p:sp>
        <p:sp>
          <p:nvSpPr>
            <p:cNvPr id="79" name="テキスト ボックス 78"/>
            <p:cNvSpPr txBox="1"/>
            <p:nvPr/>
          </p:nvSpPr>
          <p:spPr>
            <a:xfrm>
              <a:off x="1969120" y="7934364"/>
              <a:ext cx="3703971" cy="338554"/>
            </a:xfrm>
            <a:prstGeom prst="rect">
              <a:avLst/>
            </a:prstGeom>
            <a:noFill/>
          </p:spPr>
          <p:txBody>
            <a:bodyPr wrap="square" rtlCol="0">
              <a:spAutoFit/>
            </a:bodyPr>
            <a:lstStyle/>
            <a:p>
              <a:r>
                <a:rPr kumimoji="1" lang="ja-JP" altLang="en-US" sz="1600" dirty="0" smtClean="0"/>
                <a:t>・・・・・・・・・・・・・・・・・・・・・・・・・・・・・・・・・・</a:t>
              </a:r>
              <a:endParaRPr lang="en-US" altLang="ja-JP" sz="1600" dirty="0" smtClean="0"/>
            </a:p>
          </p:txBody>
        </p:sp>
        <p:sp>
          <p:nvSpPr>
            <p:cNvPr id="80" name="テキスト ボックス 79"/>
            <p:cNvSpPr txBox="1"/>
            <p:nvPr/>
          </p:nvSpPr>
          <p:spPr>
            <a:xfrm>
              <a:off x="5733255" y="7966185"/>
              <a:ext cx="936104" cy="338554"/>
            </a:xfrm>
            <a:prstGeom prst="rect">
              <a:avLst/>
            </a:prstGeom>
            <a:noFill/>
          </p:spPr>
          <p:txBody>
            <a:bodyPr wrap="square" rtlCol="0">
              <a:spAutoFit/>
            </a:bodyPr>
            <a:lstStyle/>
            <a:p>
              <a:r>
                <a:rPr kumimoji="1" lang="en-US" altLang="ja-JP" sz="1600" dirty="0" smtClean="0"/>
                <a:t>P.</a:t>
              </a:r>
              <a:r>
                <a:rPr kumimoji="1" lang="ja-JP" altLang="en-US" sz="1600" dirty="0" smtClean="0"/>
                <a:t>　</a:t>
              </a:r>
              <a:r>
                <a:rPr lang="ja-JP" altLang="en-US" sz="1400" dirty="0" smtClean="0"/>
                <a:t>資料</a:t>
              </a:r>
              <a:r>
                <a:rPr lang="en-US" altLang="ja-JP" sz="1400" dirty="0" smtClean="0"/>
                <a:t>2</a:t>
              </a:r>
            </a:p>
          </p:txBody>
        </p:sp>
      </p:grpSp>
      <p:grpSp>
        <p:nvGrpSpPr>
          <p:cNvPr id="114" name="グループ化 113"/>
          <p:cNvGrpSpPr/>
          <p:nvPr/>
        </p:nvGrpSpPr>
        <p:grpSpPr>
          <a:xfrm>
            <a:off x="274117" y="1208590"/>
            <a:ext cx="6206613" cy="338879"/>
            <a:chOff x="274117" y="1333436"/>
            <a:chExt cx="6206613" cy="338879"/>
          </a:xfrm>
        </p:grpSpPr>
        <p:sp>
          <p:nvSpPr>
            <p:cNvPr id="115" name="テキスト ボックス 114"/>
            <p:cNvSpPr txBox="1"/>
            <p:nvPr/>
          </p:nvSpPr>
          <p:spPr>
            <a:xfrm>
              <a:off x="274117" y="1333436"/>
              <a:ext cx="2952501" cy="307777"/>
            </a:xfrm>
            <a:prstGeom prst="rect">
              <a:avLst/>
            </a:prstGeom>
            <a:noFill/>
          </p:spPr>
          <p:txBody>
            <a:bodyPr wrap="square" rtlCol="0">
              <a:spAutoFit/>
            </a:bodyPr>
            <a:lstStyle/>
            <a:p>
              <a:r>
                <a:rPr lang="ja-JP" altLang="en-US" sz="1400" b="1" dirty="0" smtClean="0">
                  <a:latin typeface="HG丸ｺﾞｼｯｸM-PRO" panose="020F0600000000000000" pitchFamily="50" charset="-128"/>
                  <a:ea typeface="HG丸ｺﾞｼｯｸM-PRO" panose="020F0600000000000000" pitchFamily="50" charset="-128"/>
                </a:rPr>
                <a:t>交通戦略室　施策のポイント</a:t>
              </a:r>
              <a:endParaRPr kumimoji="1" lang="en-US" altLang="ja-JP" sz="1400" b="1" dirty="0" smtClean="0">
                <a:latin typeface="HG丸ｺﾞｼｯｸM-PRO" panose="020F0600000000000000" pitchFamily="50" charset="-128"/>
                <a:ea typeface="HG丸ｺﾞｼｯｸM-PRO" panose="020F0600000000000000" pitchFamily="50" charset="-128"/>
              </a:endParaRPr>
            </a:p>
          </p:txBody>
        </p:sp>
        <p:sp>
          <p:nvSpPr>
            <p:cNvPr id="116" name="テキスト ボックス 115"/>
            <p:cNvSpPr txBox="1"/>
            <p:nvPr/>
          </p:nvSpPr>
          <p:spPr>
            <a:xfrm>
              <a:off x="2924944" y="1333761"/>
              <a:ext cx="2736304" cy="338554"/>
            </a:xfrm>
            <a:prstGeom prst="rect">
              <a:avLst/>
            </a:prstGeom>
            <a:noFill/>
          </p:spPr>
          <p:txBody>
            <a:bodyPr wrap="square" rtlCol="0">
              <a:spAutoFit/>
            </a:bodyPr>
            <a:lstStyle/>
            <a:p>
              <a:r>
                <a:rPr kumimoji="1" lang="ja-JP" altLang="en-US" sz="1600" dirty="0" smtClean="0"/>
                <a:t>・・・・・・・・・・・・・・・・・・・・・・・</a:t>
              </a:r>
              <a:endParaRPr kumimoji="1" lang="ja-JP" altLang="en-US" sz="1600" dirty="0"/>
            </a:p>
          </p:txBody>
        </p:sp>
        <p:sp>
          <p:nvSpPr>
            <p:cNvPr id="117" name="テキスト ボックス 116"/>
            <p:cNvSpPr txBox="1"/>
            <p:nvPr/>
          </p:nvSpPr>
          <p:spPr>
            <a:xfrm>
              <a:off x="5733256" y="1333436"/>
              <a:ext cx="747474" cy="338554"/>
            </a:xfrm>
            <a:prstGeom prst="rect">
              <a:avLst/>
            </a:prstGeom>
            <a:noFill/>
          </p:spPr>
          <p:txBody>
            <a:bodyPr wrap="square" rtlCol="0">
              <a:spAutoFit/>
            </a:bodyPr>
            <a:lstStyle/>
            <a:p>
              <a:r>
                <a:rPr kumimoji="1" lang="en-US" altLang="ja-JP" sz="1600" dirty="0" smtClean="0"/>
                <a:t>P.</a:t>
              </a:r>
              <a:r>
                <a:rPr lang="en-US" altLang="ja-JP" sz="1600" dirty="0" smtClean="0"/>
                <a:t>1</a:t>
              </a:r>
              <a:endParaRPr kumimoji="1" lang="ja-JP" altLang="en-US" sz="1600" dirty="0"/>
            </a:p>
          </p:txBody>
        </p:sp>
      </p:grpSp>
      <p:grpSp>
        <p:nvGrpSpPr>
          <p:cNvPr id="118" name="グループ化 117"/>
          <p:cNvGrpSpPr/>
          <p:nvPr/>
        </p:nvGrpSpPr>
        <p:grpSpPr>
          <a:xfrm>
            <a:off x="240926" y="2576736"/>
            <a:ext cx="6225872" cy="1071260"/>
            <a:chOff x="2710005" y="1897643"/>
            <a:chExt cx="6225872" cy="1071260"/>
          </a:xfrm>
        </p:grpSpPr>
        <p:sp>
          <p:nvSpPr>
            <p:cNvPr id="119" name="テキスト ボックス 118"/>
            <p:cNvSpPr txBox="1"/>
            <p:nvPr/>
          </p:nvSpPr>
          <p:spPr>
            <a:xfrm>
              <a:off x="2710005" y="1897643"/>
              <a:ext cx="3969278" cy="307777"/>
            </a:xfrm>
            <a:prstGeom prst="rect">
              <a:avLst/>
            </a:prstGeom>
            <a:noFill/>
          </p:spPr>
          <p:txBody>
            <a:bodyPr wrap="square" rtlCol="0">
              <a:spAutoFit/>
            </a:bodyPr>
            <a:lstStyle/>
            <a:p>
              <a:r>
                <a:rPr lang="ja-JP" altLang="en-US" sz="1400" b="1" u="sng" dirty="0">
                  <a:latin typeface="HG丸ｺﾞｼｯｸM-PRO" panose="020F0600000000000000" pitchFamily="50" charset="-128"/>
                  <a:ea typeface="HG丸ｺﾞｼｯｸM-PRO" panose="020F0600000000000000" pitchFamily="50" charset="-128"/>
                </a:rPr>
                <a:t>安全</a:t>
              </a:r>
              <a:r>
                <a:rPr kumimoji="1" lang="ja-JP" altLang="en-US" sz="1400" b="1" u="sng" dirty="0" smtClean="0">
                  <a:latin typeface="HG丸ｺﾞｼｯｸM-PRO" panose="020F0600000000000000" pitchFamily="50" charset="-128"/>
                  <a:ea typeface="HG丸ｺﾞｼｯｸM-PRO" panose="020F0600000000000000" pitchFamily="50" charset="-128"/>
                </a:rPr>
                <a:t>・安心</a:t>
              </a:r>
              <a:endParaRPr kumimoji="1" lang="ja-JP" altLang="en-US" sz="1400" b="1" u="sng" dirty="0">
                <a:latin typeface="HG丸ｺﾞｼｯｸM-PRO" panose="020F0600000000000000" pitchFamily="50" charset="-128"/>
                <a:ea typeface="HG丸ｺﾞｼｯｸM-PRO" panose="020F0600000000000000" pitchFamily="50" charset="-128"/>
              </a:endParaRPr>
            </a:p>
          </p:txBody>
        </p:sp>
        <p:grpSp>
          <p:nvGrpSpPr>
            <p:cNvPr id="120" name="グループ化 119"/>
            <p:cNvGrpSpPr/>
            <p:nvPr/>
          </p:nvGrpSpPr>
          <p:grpSpPr>
            <a:xfrm>
              <a:off x="4787037" y="2291475"/>
              <a:ext cx="4148840" cy="677428"/>
              <a:chOff x="2332388" y="3590788"/>
              <a:chExt cx="4148840" cy="677428"/>
            </a:xfrm>
          </p:grpSpPr>
          <p:grpSp>
            <p:nvGrpSpPr>
              <p:cNvPr id="121" name="グループ化 120"/>
              <p:cNvGrpSpPr/>
              <p:nvPr/>
            </p:nvGrpSpPr>
            <p:grpSpPr>
              <a:xfrm>
                <a:off x="3405867" y="3590788"/>
                <a:ext cx="3074863" cy="338873"/>
                <a:chOff x="3405867" y="3750030"/>
                <a:chExt cx="3074863" cy="338873"/>
              </a:xfrm>
            </p:grpSpPr>
            <p:sp>
              <p:nvSpPr>
                <p:cNvPr id="131" name="テキスト ボックス 130"/>
                <p:cNvSpPr txBox="1"/>
                <p:nvPr/>
              </p:nvSpPr>
              <p:spPr>
                <a:xfrm>
                  <a:off x="3405867" y="3750030"/>
                  <a:ext cx="2218996" cy="338554"/>
                </a:xfrm>
                <a:prstGeom prst="rect">
                  <a:avLst/>
                </a:prstGeom>
                <a:noFill/>
              </p:spPr>
              <p:txBody>
                <a:bodyPr wrap="square" rtlCol="0">
                  <a:spAutoFit/>
                </a:bodyPr>
                <a:lstStyle/>
                <a:p>
                  <a:r>
                    <a:rPr kumimoji="1" lang="ja-JP" altLang="en-US" sz="1600" dirty="0" smtClean="0"/>
                    <a:t> ・・・・・・・・・・・・・・・・・・</a:t>
                  </a:r>
                  <a:endParaRPr kumimoji="1" lang="ja-JP" altLang="en-US" sz="1600" dirty="0"/>
                </a:p>
              </p:txBody>
            </p:sp>
            <p:sp>
              <p:nvSpPr>
                <p:cNvPr id="132" name="テキスト ボックス 131"/>
                <p:cNvSpPr txBox="1"/>
                <p:nvPr/>
              </p:nvSpPr>
              <p:spPr>
                <a:xfrm>
                  <a:off x="5733256" y="3750349"/>
                  <a:ext cx="747474" cy="338554"/>
                </a:xfrm>
                <a:prstGeom prst="rect">
                  <a:avLst/>
                </a:prstGeom>
                <a:noFill/>
              </p:spPr>
              <p:txBody>
                <a:bodyPr wrap="square" rtlCol="0">
                  <a:spAutoFit/>
                </a:bodyPr>
                <a:lstStyle/>
                <a:p>
                  <a:r>
                    <a:rPr kumimoji="1" lang="en-US" altLang="ja-JP" sz="1600" dirty="0" smtClean="0"/>
                    <a:t>P.</a:t>
                  </a:r>
                  <a:r>
                    <a:rPr lang="en-US" altLang="ja-JP" sz="1600" dirty="0"/>
                    <a:t>5</a:t>
                  </a:r>
                  <a:endParaRPr kumimoji="1" lang="ja-JP" altLang="en-US" sz="1600" dirty="0"/>
                </a:p>
              </p:txBody>
            </p:sp>
          </p:grpSp>
          <p:grpSp>
            <p:nvGrpSpPr>
              <p:cNvPr id="122" name="グループ化 121"/>
              <p:cNvGrpSpPr/>
              <p:nvPr/>
            </p:nvGrpSpPr>
            <p:grpSpPr>
              <a:xfrm>
                <a:off x="2332388" y="3921981"/>
                <a:ext cx="4148840" cy="346235"/>
                <a:chOff x="2332388" y="4145205"/>
                <a:chExt cx="4148840" cy="346235"/>
              </a:xfrm>
            </p:grpSpPr>
            <p:sp>
              <p:nvSpPr>
                <p:cNvPr id="129" name="テキスト ボックス 128"/>
                <p:cNvSpPr txBox="1"/>
                <p:nvPr/>
              </p:nvSpPr>
              <p:spPr>
                <a:xfrm>
                  <a:off x="2332388" y="4145205"/>
                  <a:ext cx="3700528" cy="338554"/>
                </a:xfrm>
                <a:prstGeom prst="rect">
                  <a:avLst/>
                </a:prstGeom>
                <a:noFill/>
              </p:spPr>
              <p:txBody>
                <a:bodyPr wrap="square" rtlCol="0">
                  <a:spAutoFit/>
                </a:bodyPr>
                <a:lstStyle/>
                <a:p>
                  <a:r>
                    <a:rPr kumimoji="1" lang="ja-JP" altLang="en-US" sz="1600" dirty="0" smtClean="0"/>
                    <a:t>・・・・・・・・・・・・・・・・・・</a:t>
                  </a:r>
                  <a:r>
                    <a:rPr lang="ja-JP" altLang="en-US" sz="1600" dirty="0" smtClean="0"/>
                    <a:t>・・・・・・・・・・・</a:t>
                  </a:r>
                  <a:endParaRPr kumimoji="1" lang="ja-JP" altLang="en-US" sz="1600" dirty="0"/>
                </a:p>
              </p:txBody>
            </p:sp>
            <p:sp>
              <p:nvSpPr>
                <p:cNvPr id="130" name="テキスト ボックス 129"/>
                <p:cNvSpPr txBox="1"/>
                <p:nvPr/>
              </p:nvSpPr>
              <p:spPr>
                <a:xfrm>
                  <a:off x="5733754" y="4152886"/>
                  <a:ext cx="747474" cy="338554"/>
                </a:xfrm>
                <a:prstGeom prst="rect">
                  <a:avLst/>
                </a:prstGeom>
                <a:noFill/>
              </p:spPr>
              <p:txBody>
                <a:bodyPr wrap="square" rtlCol="0">
                  <a:spAutoFit/>
                </a:bodyPr>
                <a:lstStyle/>
                <a:p>
                  <a:r>
                    <a:rPr kumimoji="1" lang="en-US" altLang="ja-JP" sz="1600" dirty="0" smtClean="0"/>
                    <a:t>P.7</a:t>
                  </a:r>
                  <a:endParaRPr kumimoji="1" lang="ja-JP" altLang="en-US" sz="1600" dirty="0"/>
                </a:p>
              </p:txBody>
            </p:sp>
          </p:grpSp>
        </p:grpSp>
      </p:grpSp>
      <p:grpSp>
        <p:nvGrpSpPr>
          <p:cNvPr id="133" name="グループ化 132"/>
          <p:cNvGrpSpPr/>
          <p:nvPr/>
        </p:nvGrpSpPr>
        <p:grpSpPr>
          <a:xfrm>
            <a:off x="240926" y="3683005"/>
            <a:ext cx="5931745" cy="773796"/>
            <a:chOff x="2710005" y="1897643"/>
            <a:chExt cx="5931745" cy="556627"/>
          </a:xfrm>
        </p:grpSpPr>
        <p:sp>
          <p:nvSpPr>
            <p:cNvPr id="134" name="テキスト ボックス 133"/>
            <p:cNvSpPr txBox="1"/>
            <p:nvPr/>
          </p:nvSpPr>
          <p:spPr>
            <a:xfrm>
              <a:off x="2710005" y="1897643"/>
              <a:ext cx="3969278" cy="307777"/>
            </a:xfrm>
            <a:prstGeom prst="rect">
              <a:avLst/>
            </a:prstGeom>
            <a:noFill/>
          </p:spPr>
          <p:txBody>
            <a:bodyPr wrap="square" rtlCol="0">
              <a:spAutoFit/>
            </a:bodyPr>
            <a:lstStyle/>
            <a:p>
              <a:r>
                <a:rPr lang="ja-JP" altLang="en-US" sz="1400" b="1" u="sng" dirty="0" smtClean="0">
                  <a:latin typeface="HG丸ｺﾞｼｯｸM-PRO" panose="020F0600000000000000" pitchFamily="50" charset="-128"/>
                  <a:ea typeface="HG丸ｺﾞｼｯｸM-PRO" panose="020F0600000000000000" pitchFamily="50" charset="-128"/>
                </a:rPr>
                <a:t>都市</a:t>
              </a:r>
              <a:r>
                <a:rPr lang="ja-JP" altLang="en-US" sz="1400" b="1" u="sng" dirty="0">
                  <a:latin typeface="HG丸ｺﾞｼｯｸM-PRO" panose="020F0600000000000000" pitchFamily="50" charset="-128"/>
                  <a:ea typeface="HG丸ｺﾞｼｯｸM-PRO" panose="020F0600000000000000" pitchFamily="50" charset="-128"/>
                </a:rPr>
                <a:t>魅力</a:t>
              </a:r>
              <a:endParaRPr kumimoji="1" lang="ja-JP" altLang="en-US" sz="1400" b="1" u="sng" dirty="0">
                <a:latin typeface="HG丸ｺﾞｼｯｸM-PRO" panose="020F0600000000000000" pitchFamily="50" charset="-128"/>
                <a:ea typeface="HG丸ｺﾞｼｯｸM-PRO" panose="020F0600000000000000" pitchFamily="50" charset="-128"/>
              </a:endParaRPr>
            </a:p>
          </p:txBody>
        </p:sp>
        <p:grpSp>
          <p:nvGrpSpPr>
            <p:cNvPr id="135" name="グループ化 134"/>
            <p:cNvGrpSpPr/>
            <p:nvPr/>
          </p:nvGrpSpPr>
          <p:grpSpPr>
            <a:xfrm>
              <a:off x="2928470" y="2207766"/>
              <a:ext cx="5713280" cy="246504"/>
              <a:chOff x="473821" y="3507079"/>
              <a:chExt cx="5713280" cy="246504"/>
            </a:xfrm>
          </p:grpSpPr>
          <p:grpSp>
            <p:nvGrpSpPr>
              <p:cNvPr id="136" name="グループ化 135"/>
              <p:cNvGrpSpPr/>
              <p:nvPr/>
            </p:nvGrpSpPr>
            <p:grpSpPr>
              <a:xfrm>
                <a:off x="2725413" y="3507079"/>
                <a:ext cx="3461688" cy="246504"/>
                <a:chOff x="2725413" y="3666321"/>
                <a:chExt cx="3461688" cy="246504"/>
              </a:xfrm>
            </p:grpSpPr>
            <p:sp>
              <p:nvSpPr>
                <p:cNvPr id="138" name="テキスト ボックス 137"/>
                <p:cNvSpPr txBox="1"/>
                <p:nvPr/>
              </p:nvSpPr>
              <p:spPr>
                <a:xfrm>
                  <a:off x="2725413" y="3666321"/>
                  <a:ext cx="2819651" cy="243537"/>
                </a:xfrm>
                <a:prstGeom prst="rect">
                  <a:avLst/>
                </a:prstGeom>
                <a:noFill/>
              </p:spPr>
              <p:txBody>
                <a:bodyPr wrap="square" rtlCol="0">
                  <a:spAutoFit/>
                </a:bodyPr>
                <a:lstStyle/>
                <a:p>
                  <a:r>
                    <a:rPr kumimoji="1" lang="ja-JP" altLang="en-US" sz="1600" dirty="0" smtClean="0"/>
                    <a:t> ・・・・・・・・・・・・・・・・・・・・・・・・・</a:t>
                  </a:r>
                  <a:endParaRPr kumimoji="1" lang="ja-JP" altLang="en-US" sz="1600" dirty="0"/>
                </a:p>
              </p:txBody>
            </p:sp>
            <p:sp>
              <p:nvSpPr>
                <p:cNvPr id="139" name="テキスト ボックス 138"/>
                <p:cNvSpPr txBox="1"/>
                <p:nvPr/>
              </p:nvSpPr>
              <p:spPr>
                <a:xfrm>
                  <a:off x="5736119" y="3669288"/>
                  <a:ext cx="450982" cy="243537"/>
                </a:xfrm>
                <a:prstGeom prst="rect">
                  <a:avLst/>
                </a:prstGeom>
                <a:noFill/>
              </p:spPr>
              <p:txBody>
                <a:bodyPr wrap="square" rtlCol="0">
                  <a:spAutoFit/>
                </a:bodyPr>
                <a:lstStyle/>
                <a:p>
                  <a:r>
                    <a:rPr kumimoji="1" lang="en-US" altLang="ja-JP" sz="1600" dirty="0" smtClean="0"/>
                    <a:t>P.</a:t>
                  </a:r>
                  <a:r>
                    <a:rPr lang="en-US" altLang="ja-JP" sz="1600" dirty="0"/>
                    <a:t>7</a:t>
                  </a:r>
                  <a:endParaRPr kumimoji="1" lang="ja-JP" altLang="en-US" sz="1600" dirty="0"/>
                </a:p>
              </p:txBody>
            </p:sp>
          </p:grpSp>
          <p:sp>
            <p:nvSpPr>
              <p:cNvPr id="137" name="テキスト ボックス 136"/>
              <p:cNvSpPr txBox="1"/>
              <p:nvPr/>
            </p:nvSpPr>
            <p:spPr>
              <a:xfrm>
                <a:off x="473821" y="3523697"/>
                <a:ext cx="2477648" cy="199258"/>
              </a:xfrm>
              <a:prstGeom prst="rect">
                <a:avLst/>
              </a:prstGeom>
              <a:noFill/>
            </p:spPr>
            <p:txBody>
              <a:bodyPr wrap="square" rtlCol="0">
                <a:spAutoFit/>
              </a:bodyPr>
              <a:lstStyle/>
              <a:p>
                <a:r>
                  <a:rPr lang="ja-JP" altLang="en-US" sz="1200" dirty="0" smtClean="0">
                    <a:latin typeface="HG丸ｺﾞｼｯｸM-PRO" panose="020F0600000000000000" pitchFamily="50" charset="-128"/>
                    <a:ea typeface="HG丸ｺﾞｼｯｸM-PRO" panose="020F0600000000000000" pitchFamily="50" charset="-128"/>
                  </a:rPr>
                  <a:t>・　</a:t>
                </a:r>
                <a:r>
                  <a:rPr lang="ja-JP" altLang="en-US" sz="1200" dirty="0">
                    <a:latin typeface="HG丸ｺﾞｼｯｸM-PRO" panose="020F0600000000000000" pitchFamily="50" charset="-128"/>
                    <a:ea typeface="HG丸ｺﾞｼｯｸM-PRO" panose="020F0600000000000000" pitchFamily="50" charset="-128"/>
                  </a:rPr>
                  <a:t>都市</a:t>
                </a:r>
                <a:r>
                  <a:rPr lang="ja-JP" altLang="en-US" sz="1200" dirty="0" smtClean="0">
                    <a:latin typeface="HG丸ｺﾞｼｯｸM-PRO" panose="020F0600000000000000" pitchFamily="50" charset="-128"/>
                    <a:ea typeface="HG丸ｺﾞｼｯｸM-PRO" panose="020F0600000000000000" pitchFamily="50" charset="-128"/>
                  </a:rPr>
                  <a:t>の魅力を高める交通</a:t>
                </a:r>
                <a:endParaRPr kumimoji="1" lang="ja-JP" altLang="en-US" sz="1200" dirty="0">
                  <a:latin typeface="HG丸ｺﾞｼｯｸM-PRO" panose="020F0600000000000000" pitchFamily="50" charset="-128"/>
                  <a:ea typeface="HG丸ｺﾞｼｯｸM-PRO" panose="020F0600000000000000" pitchFamily="50" charset="-128"/>
                </a:endParaRPr>
              </a:p>
            </p:txBody>
          </p:sp>
        </p:grpSp>
      </p:grpSp>
      <p:sp>
        <p:nvSpPr>
          <p:cNvPr id="166" name="テキスト ボックス 165"/>
          <p:cNvSpPr txBox="1"/>
          <p:nvPr/>
        </p:nvSpPr>
        <p:spPr>
          <a:xfrm>
            <a:off x="442366" y="2999556"/>
            <a:ext cx="2949071" cy="276999"/>
          </a:xfrm>
          <a:prstGeom prst="rect">
            <a:avLst/>
          </a:prstGeom>
          <a:noFill/>
        </p:spPr>
        <p:txBody>
          <a:bodyPr wrap="square" rtlCol="0">
            <a:spAutoFit/>
          </a:bodyPr>
          <a:lstStyle/>
          <a:p>
            <a:r>
              <a:rPr lang="ja-JP" altLang="en-US" sz="1200" dirty="0" smtClean="0">
                <a:latin typeface="HG丸ｺﾞｼｯｸM-PRO" panose="020F0600000000000000" pitchFamily="50" charset="-128"/>
                <a:ea typeface="HG丸ｺﾞｼｯｸM-PRO" panose="020F0600000000000000" pitchFamily="50" charset="-128"/>
              </a:rPr>
              <a:t>・　安全・安心な暮らしを支える交通</a:t>
            </a:r>
            <a:endParaRPr kumimoji="1" lang="ja-JP" altLang="en-US" sz="1200" dirty="0">
              <a:latin typeface="HG丸ｺﾞｼｯｸM-PRO" panose="020F0600000000000000" pitchFamily="50" charset="-128"/>
              <a:ea typeface="HG丸ｺﾞｼｯｸM-PRO" panose="020F0600000000000000" pitchFamily="50" charset="-128"/>
            </a:endParaRPr>
          </a:p>
        </p:txBody>
      </p:sp>
      <p:sp>
        <p:nvSpPr>
          <p:cNvPr id="167" name="テキスト ボックス 166"/>
          <p:cNvSpPr txBox="1"/>
          <p:nvPr/>
        </p:nvSpPr>
        <p:spPr>
          <a:xfrm>
            <a:off x="441203" y="3334068"/>
            <a:ext cx="2109606" cy="276999"/>
          </a:xfrm>
          <a:prstGeom prst="rect">
            <a:avLst/>
          </a:prstGeom>
          <a:noFill/>
        </p:spPr>
        <p:txBody>
          <a:bodyPr wrap="square" rtlCol="0">
            <a:spAutoFit/>
          </a:bodyPr>
          <a:lstStyle/>
          <a:p>
            <a:r>
              <a:rPr lang="ja-JP" altLang="en-US" sz="1200" dirty="0" smtClean="0">
                <a:latin typeface="HG丸ｺﾞｼｯｸM-PRO" panose="020F0600000000000000" pitchFamily="50" charset="-128"/>
                <a:ea typeface="HG丸ｺﾞｼｯｸM-PRO" panose="020F0600000000000000" pitchFamily="50" charset="-128"/>
              </a:rPr>
              <a:t>・　戦略的な維持管理</a:t>
            </a:r>
            <a:endParaRPr kumimoji="1" lang="ja-JP" altLang="en-US" sz="1200" dirty="0">
              <a:latin typeface="HG丸ｺﾞｼｯｸM-PRO" panose="020F0600000000000000" pitchFamily="50" charset="-128"/>
              <a:ea typeface="HG丸ｺﾞｼｯｸM-PRO" panose="020F0600000000000000" pitchFamily="50" charset="-128"/>
            </a:endParaRPr>
          </a:p>
        </p:txBody>
      </p:sp>
      <p:sp>
        <p:nvSpPr>
          <p:cNvPr id="168" name="テキスト ボックス 167"/>
          <p:cNvSpPr txBox="1"/>
          <p:nvPr/>
        </p:nvSpPr>
        <p:spPr>
          <a:xfrm>
            <a:off x="265278" y="1712639"/>
            <a:ext cx="3969278" cy="307181"/>
          </a:xfrm>
          <a:prstGeom prst="rect">
            <a:avLst/>
          </a:prstGeom>
          <a:noFill/>
        </p:spPr>
        <p:txBody>
          <a:bodyPr wrap="square" rtlCol="0">
            <a:spAutoFit/>
          </a:bodyPr>
          <a:lstStyle/>
          <a:p>
            <a:r>
              <a:rPr kumimoji="1" lang="ja-JP" altLang="en-US" sz="1400" b="1" u="sng" dirty="0" smtClean="0">
                <a:latin typeface="HG丸ｺﾞｼｯｸM-PRO" panose="020F0600000000000000" pitchFamily="50" charset="-128"/>
                <a:ea typeface="HG丸ｺﾞｼｯｸM-PRO" panose="020F0600000000000000" pitchFamily="50" charset="-128"/>
              </a:rPr>
              <a:t>成長・活力</a:t>
            </a:r>
            <a:endParaRPr kumimoji="1" lang="ja-JP" altLang="en-US" sz="1400" b="1" u="sng" dirty="0">
              <a:latin typeface="HG丸ｺﾞｼｯｸM-PRO" panose="020F0600000000000000" pitchFamily="50" charset="-128"/>
              <a:ea typeface="HG丸ｺﾞｼｯｸM-PRO" panose="020F0600000000000000" pitchFamily="50" charset="-128"/>
            </a:endParaRPr>
          </a:p>
        </p:txBody>
      </p:sp>
      <p:sp>
        <p:nvSpPr>
          <p:cNvPr id="169" name="テキスト ボックス 168"/>
          <p:cNvSpPr txBox="1"/>
          <p:nvPr/>
        </p:nvSpPr>
        <p:spPr>
          <a:xfrm>
            <a:off x="442366" y="2185462"/>
            <a:ext cx="3239276" cy="276463"/>
          </a:xfrm>
          <a:prstGeom prst="rect">
            <a:avLst/>
          </a:prstGeom>
          <a:noFill/>
        </p:spPr>
        <p:txBody>
          <a:bodyPr wrap="square" rtlCol="0">
            <a:spAutoFit/>
          </a:bodyPr>
          <a:lstStyle/>
          <a:p>
            <a:r>
              <a:rPr lang="ja-JP" altLang="en-US" sz="1200" dirty="0" smtClean="0">
                <a:latin typeface="HG丸ｺﾞｼｯｸM-PRO" panose="020F0600000000000000" pitchFamily="50" charset="-128"/>
                <a:ea typeface="HG丸ｺﾞｼｯｸM-PRO" panose="020F0600000000000000" pitchFamily="50" charset="-128"/>
              </a:rPr>
              <a:t>・　大阪・関西の成長、活力を支える交通</a:t>
            </a:r>
            <a:endParaRPr kumimoji="1" lang="ja-JP" altLang="en-US" sz="1200" dirty="0">
              <a:latin typeface="HG丸ｺﾞｼｯｸM-PRO" panose="020F0600000000000000" pitchFamily="50" charset="-128"/>
              <a:ea typeface="HG丸ｺﾞｼｯｸM-PRO" panose="020F0600000000000000" pitchFamily="50" charset="-128"/>
            </a:endParaRPr>
          </a:p>
        </p:txBody>
      </p:sp>
      <p:sp>
        <p:nvSpPr>
          <p:cNvPr id="170" name="テキスト ボックス 169"/>
          <p:cNvSpPr txBox="1"/>
          <p:nvPr/>
        </p:nvSpPr>
        <p:spPr>
          <a:xfrm>
            <a:off x="3763127" y="2131548"/>
            <a:ext cx="1990356" cy="337898"/>
          </a:xfrm>
          <a:prstGeom prst="rect">
            <a:avLst/>
          </a:prstGeom>
          <a:noFill/>
        </p:spPr>
        <p:txBody>
          <a:bodyPr wrap="square" rtlCol="0">
            <a:spAutoFit/>
          </a:bodyPr>
          <a:lstStyle/>
          <a:p>
            <a:r>
              <a:rPr kumimoji="1" lang="ja-JP" altLang="en-US" sz="1600" dirty="0" smtClean="0"/>
              <a:t>・・・・・・・・・・・・・・・</a:t>
            </a:r>
            <a:endParaRPr kumimoji="1" lang="ja-JP" altLang="en-US" sz="1600" dirty="0"/>
          </a:p>
        </p:txBody>
      </p:sp>
      <p:sp>
        <p:nvSpPr>
          <p:cNvPr id="171" name="テキスト ボックス 170"/>
          <p:cNvSpPr txBox="1"/>
          <p:nvPr/>
        </p:nvSpPr>
        <p:spPr>
          <a:xfrm>
            <a:off x="5728333" y="2110667"/>
            <a:ext cx="1082257" cy="337899"/>
          </a:xfrm>
          <a:prstGeom prst="rect">
            <a:avLst/>
          </a:prstGeom>
          <a:noFill/>
        </p:spPr>
        <p:txBody>
          <a:bodyPr wrap="square" rtlCol="0">
            <a:spAutoFit/>
          </a:bodyPr>
          <a:lstStyle/>
          <a:p>
            <a:r>
              <a:rPr kumimoji="1" lang="en-US" altLang="ja-JP" sz="1600" dirty="0" smtClean="0"/>
              <a:t>P.</a:t>
            </a:r>
            <a:r>
              <a:rPr lang="en-US" altLang="ja-JP" sz="1600" dirty="0" smtClean="0"/>
              <a:t>2</a:t>
            </a:r>
            <a:endParaRPr kumimoji="1" lang="ja-JP" altLang="en-US" sz="1600" dirty="0"/>
          </a:p>
        </p:txBody>
      </p:sp>
    </p:spTree>
    <p:extLst>
      <p:ext uri="{BB962C8B-B14F-4D97-AF65-F5344CB8AC3E}">
        <p14:creationId xmlns:p14="http://schemas.microsoft.com/office/powerpoint/2010/main" val="11431695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正方形/長方形 90"/>
          <p:cNvSpPr/>
          <p:nvPr/>
        </p:nvSpPr>
        <p:spPr>
          <a:xfrm>
            <a:off x="25896" y="597355"/>
            <a:ext cx="6804000" cy="636458"/>
          </a:xfrm>
          <a:prstGeom prst="rect">
            <a:avLst/>
          </a:prstGeom>
          <a:noFill/>
          <a:ln w="63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92994" tIns="46497" rIns="92994" bIns="4649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5" name="ホームベース 54"/>
          <p:cNvSpPr/>
          <p:nvPr/>
        </p:nvSpPr>
        <p:spPr>
          <a:xfrm>
            <a:off x="621727" y="3660176"/>
            <a:ext cx="3060000" cy="461305"/>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ポイント</a:t>
            </a:r>
            <a:r>
              <a:rPr kumimoji="1" lang="en-US" altLang="ja-JP" sz="1200" b="0" i="0" u="none" strike="noStrike" kern="1200" cap="none" spc="0" normalizeH="0" baseline="0" noProof="0" dirty="0" smtClean="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２</a:t>
            </a:r>
            <a:r>
              <a:rPr kumimoji="1" lang="ja-JP" altLang="en-US" sz="1200" b="0" i="0" u="none" strike="noStrike" kern="1200" cap="none" spc="0" normalizeH="0" baseline="0" noProof="0" dirty="0" smtClean="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endParaRPr kumimoji="1" lang="en-US" altLang="ja-JP" sz="1200" b="0" i="0" u="none" strike="noStrike" kern="1200" cap="none" spc="0" normalizeH="0" baseline="0" noProof="0" dirty="0" smtClean="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安全・安心な暮らしを支える交通</a:t>
            </a:r>
            <a:endParaRPr kumimoji="1" lang="en-US" altLang="ja-JP" sz="12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 name="ホームベース 56"/>
          <p:cNvSpPr/>
          <p:nvPr/>
        </p:nvSpPr>
        <p:spPr>
          <a:xfrm>
            <a:off x="595755" y="6537175"/>
            <a:ext cx="3060000" cy="461305"/>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ポイント</a:t>
            </a:r>
            <a:r>
              <a:rPr kumimoji="1" lang="en-US" altLang="ja-JP" sz="1200" b="0" i="0" u="none" strike="noStrike" kern="1200" cap="none" spc="0" normalizeH="0" baseline="0" noProof="0" dirty="0" smtClean="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noProof="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３</a:t>
            </a:r>
            <a:r>
              <a:rPr kumimoji="1" lang="ja-JP" altLang="en-US" sz="1200" b="0" i="0" u="none" strike="noStrike" kern="1200" cap="none" spc="0" normalizeH="0" baseline="0" noProof="0" dirty="0" smtClean="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endParaRPr kumimoji="1" lang="en-US" altLang="ja-JP" sz="1200" b="0" i="0" u="none" strike="noStrike" kern="1200" cap="none" spc="0" normalizeH="0" baseline="0" noProof="0" dirty="0" smtClean="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戦略的な維持管理</a:t>
            </a:r>
            <a:endParaRPr kumimoji="1" lang="en-US" altLang="ja-JP" sz="12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0" name="正方形/長方形 59"/>
          <p:cNvSpPr/>
          <p:nvPr/>
        </p:nvSpPr>
        <p:spPr>
          <a:xfrm>
            <a:off x="595755" y="3656857"/>
            <a:ext cx="6160621" cy="420028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64" name="テキスト ボックス 63"/>
          <p:cNvSpPr txBox="1"/>
          <p:nvPr/>
        </p:nvSpPr>
        <p:spPr>
          <a:xfrm>
            <a:off x="548680" y="4240817"/>
            <a:ext cx="3481784" cy="1246495"/>
          </a:xfrm>
          <a:prstGeom prst="rect">
            <a:avLst/>
          </a:prstGeom>
          <a:noFill/>
        </p:spPr>
        <p:txBody>
          <a:bodyPr wrap="square" rtlCol="0">
            <a:spAutoFit/>
          </a:bodyPr>
          <a:lstStyle/>
          <a:p>
            <a:pPr marL="171450" indent="-171450">
              <a:lnSpc>
                <a:spcPts val="1800"/>
              </a:lnSpc>
              <a:buFont typeface="Wingdings" panose="05000000000000000000" pitchFamily="2" charset="2"/>
              <a:buChar char="Ø"/>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災害に強い交通インフラの</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構築</a:t>
            </a:r>
            <a:endPar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171450" lvl="0" indent="-171450">
              <a:lnSpc>
                <a:spcPts val="1800"/>
              </a:lnSpc>
              <a:buFont typeface="Wingdings" panose="05000000000000000000" pitchFamily="2" charset="2"/>
              <a:buChar char="Ø"/>
              <a:defRPr/>
            </a:pP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公共</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交通のユニバーサルデザイン化</a:t>
            </a:r>
          </a:p>
          <a:p>
            <a:pPr marL="171450" marR="0" lvl="0" indent="-171450" algn="l" defTabSz="914400" rtl="0" eaLnBrk="1" fontAlgn="auto" latinLnBrk="0" hangingPunct="1">
              <a:lnSpc>
                <a:spcPts val="1800"/>
              </a:lnSpc>
              <a:spcBef>
                <a:spcPts val="0"/>
              </a:spcBef>
              <a:spcAft>
                <a:spcPts val="0"/>
              </a:spcAft>
              <a:buClrTx/>
              <a:buSzTx/>
              <a:buFont typeface="Wingdings" panose="05000000000000000000" pitchFamily="2" charset="2"/>
              <a:buChar char="Ø"/>
              <a:tabLst/>
              <a:defRPr/>
            </a:pPr>
            <a:r>
              <a:rPr kumimoji="1" lang="ja-JP" altLang="en-US" sz="12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自転車の安全利用に係る取組</a:t>
            </a:r>
            <a:endParaRPr kumimoji="1" lang="en-US" altLang="ja-JP" sz="12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171450" marR="0" lvl="0" indent="-171450" algn="l" defTabSz="914400" rtl="0" eaLnBrk="1" fontAlgn="auto" latinLnBrk="0" hangingPunct="1">
              <a:lnSpc>
                <a:spcPts val="1800"/>
              </a:lnSpc>
              <a:spcBef>
                <a:spcPts val="0"/>
              </a:spcBef>
              <a:spcAft>
                <a:spcPts val="0"/>
              </a:spcAft>
              <a:buClrTx/>
              <a:buSzTx/>
              <a:buFont typeface="Wingdings" panose="05000000000000000000" pitchFamily="2" charset="2"/>
              <a:buChar char="Ø"/>
              <a:tabLst/>
              <a:defRPr/>
            </a:pPr>
            <a:r>
              <a:rPr kumimoji="1" lang="ja-JP" altLang="en-US" sz="12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交通</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安全の普及</a:t>
            </a:r>
            <a:r>
              <a:rPr kumimoji="1" lang="ja-JP" altLang="en-US" sz="12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啓発</a:t>
            </a:r>
            <a:endParaRPr kumimoji="1" lang="en-US" altLang="ja-JP" sz="12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171450" marR="0" lvl="0" indent="-171450" algn="l" defTabSz="914400" rtl="0" eaLnBrk="1" fontAlgn="auto" latinLnBrk="0" hangingPunct="1">
              <a:lnSpc>
                <a:spcPts val="1800"/>
              </a:lnSpc>
              <a:spcBef>
                <a:spcPts val="0"/>
              </a:spcBef>
              <a:spcAft>
                <a:spcPts val="0"/>
              </a:spcAft>
              <a:buClrTx/>
              <a:buSzTx/>
              <a:buFont typeface="Wingdings" panose="05000000000000000000" pitchFamily="2" charset="2"/>
              <a:buChar char="Ø"/>
              <a:tabLst/>
              <a:defRPr/>
            </a:pPr>
            <a:r>
              <a:rPr lang="ja-JP" altLang="en-US" sz="1200" noProof="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地域公共交通にかかる取組</a:t>
            </a:r>
            <a:endParaRPr kumimoji="1" lang="en-US" altLang="ja-JP" sz="12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5" name="テキスト ボックス 64"/>
          <p:cNvSpPr txBox="1"/>
          <p:nvPr/>
        </p:nvSpPr>
        <p:spPr>
          <a:xfrm>
            <a:off x="580141" y="7089647"/>
            <a:ext cx="3115995" cy="311624"/>
          </a:xfrm>
          <a:prstGeom prst="rect">
            <a:avLst/>
          </a:prstGeom>
          <a:noFill/>
        </p:spPr>
        <p:txBody>
          <a:bodyPr wrap="square" rtlCol="0">
            <a:spAutoFit/>
          </a:bodyPr>
          <a:lstStyle/>
          <a:p>
            <a:pPr marL="171450" marR="0" lvl="0" indent="-171450" algn="l" defTabSz="914400" rtl="0" eaLnBrk="1" fontAlgn="auto" latinLnBrk="0" hangingPunct="1">
              <a:lnSpc>
                <a:spcPts val="1800"/>
              </a:lnSpc>
              <a:spcBef>
                <a:spcPts val="0"/>
              </a:spcBef>
              <a:spcAft>
                <a:spcPts val="0"/>
              </a:spcAft>
              <a:buClrTx/>
              <a:buSzTx/>
              <a:buFont typeface="Wingdings" panose="05000000000000000000" pitchFamily="2" charset="2"/>
              <a:buChar char="Ø"/>
              <a:tabLst/>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計画的</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な維持管理</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0" name="正方形/長方形 79"/>
          <p:cNvSpPr/>
          <p:nvPr/>
        </p:nvSpPr>
        <p:spPr>
          <a:xfrm>
            <a:off x="153548" y="3656856"/>
            <a:ext cx="395419" cy="420028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81" name="テキスト ボックス 80"/>
          <p:cNvSpPr txBox="1"/>
          <p:nvPr/>
        </p:nvSpPr>
        <p:spPr bwMode="white">
          <a:xfrm>
            <a:off x="139978" y="5176812"/>
            <a:ext cx="430887" cy="1102258"/>
          </a:xfrm>
          <a:prstGeom prst="rect">
            <a:avLst/>
          </a:prstGeom>
          <a:noFill/>
        </p:spPr>
        <p:txBody>
          <a:bodyPr vert="eaVert"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安全・安心</a:t>
            </a:r>
            <a:endParaRPr kumimoji="1" lang="ja-JP" altLang="en-US" sz="16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4" name="テキスト ボックス 53"/>
          <p:cNvSpPr txBox="1"/>
          <p:nvPr/>
        </p:nvSpPr>
        <p:spPr>
          <a:xfrm>
            <a:off x="628361" y="1856656"/>
            <a:ext cx="3263805" cy="1246495"/>
          </a:xfrm>
          <a:prstGeom prst="rect">
            <a:avLst/>
          </a:prstGeom>
          <a:noFill/>
        </p:spPr>
        <p:txBody>
          <a:bodyPr wrap="square" rtlCol="0">
            <a:spAutoFit/>
          </a:bodyPr>
          <a:lstStyle/>
          <a:p>
            <a:pPr marL="171450" lvl="0" indent="-171450">
              <a:lnSpc>
                <a:spcPts val="1800"/>
              </a:lnSpc>
              <a:buFont typeface="Wingdings" panose="05000000000000000000" pitchFamily="2" charset="2"/>
              <a:buChar char="Ø"/>
              <a:defRPr/>
            </a:pP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リニア</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中央</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新幹線・北陸新幹線の</a:t>
            </a:r>
            <a:endPar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pPr lvl="0">
              <a:lnSpc>
                <a:spcPts val="1800"/>
              </a:lnSpc>
              <a:defRPr/>
            </a:pP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　 早期</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全線開業の</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実現</a:t>
            </a:r>
            <a:endParaRPr kumimoji="1" lang="en-US" altLang="ja-JP" sz="1200" b="0" i="0" u="none" kern="1200" cap="none" spc="0" normalizeH="0" baseline="0" noProof="0" dirty="0" smtClean="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171450" marR="0" lvl="0" indent="-171450" algn="l" defTabSz="914400" rtl="0" eaLnBrk="1" fontAlgn="auto" latinLnBrk="0" hangingPunct="1">
              <a:lnSpc>
                <a:spcPts val="1800"/>
              </a:lnSpc>
              <a:spcBef>
                <a:spcPts val="0"/>
              </a:spcBef>
              <a:spcAft>
                <a:spcPts val="0"/>
              </a:spcAft>
              <a:buClrTx/>
              <a:buSzTx/>
              <a:buFont typeface="Wingdings" panose="05000000000000000000" pitchFamily="2" charset="2"/>
              <a:buChar char="Ø"/>
              <a:tabLst/>
              <a:defRPr/>
            </a:pPr>
            <a:r>
              <a:rPr kumimoji="1" lang="ja-JP" altLang="en-US" sz="1200" b="0" i="0" u="none" kern="1200" cap="none" spc="0" normalizeH="0" baseline="0" noProof="0" dirty="0" smtClean="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大阪・関西の</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pPr marR="0" lvl="0" algn="l" defTabSz="914400" rtl="0" eaLnBrk="1" fontAlgn="auto" latinLnBrk="0" hangingPunct="1">
              <a:lnSpc>
                <a:spcPts val="1800"/>
              </a:lnSpc>
              <a:spcBef>
                <a:spcPts val="0"/>
              </a:spcBef>
              <a:spcAft>
                <a:spcPts val="0"/>
              </a:spcAft>
              <a:buClrTx/>
              <a:buSzTx/>
              <a:tabLst/>
              <a:defRPr/>
            </a:pP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200" b="0" i="0" u="none" kern="1200" cap="none" spc="0" normalizeH="0" baseline="0" noProof="0" dirty="0" smtClean="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鉄道</a:t>
            </a:r>
            <a:r>
              <a:rPr kumimoji="1" lang="ja-JP" altLang="en-US" sz="1200" b="0" i="0" u="non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ネットワークの充実・強化</a:t>
            </a:r>
            <a:endParaRPr kumimoji="1" lang="en-US" altLang="ja-JP" sz="1200" b="0" i="0" u="non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171450" marR="0" lvl="0" indent="-171450" algn="l" defTabSz="914400" rtl="0" eaLnBrk="1" fontAlgn="auto" latinLnBrk="0" hangingPunct="1">
              <a:lnSpc>
                <a:spcPts val="1800"/>
              </a:lnSpc>
              <a:spcBef>
                <a:spcPts val="0"/>
              </a:spcBef>
              <a:spcAft>
                <a:spcPts val="0"/>
              </a:spcAft>
              <a:buClrTx/>
              <a:buSzTx/>
              <a:buFont typeface="Wingdings" panose="05000000000000000000" pitchFamily="2" charset="2"/>
              <a:buChar char="Ø"/>
              <a:tabLst/>
              <a:defRPr/>
            </a:pPr>
            <a:r>
              <a:rPr kumimoji="1" lang="ja-JP" altLang="en-US" sz="1200" b="0" i="0" u="non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公共交通の利便性向上　</a:t>
            </a:r>
            <a:endParaRPr kumimoji="1" lang="en-US" altLang="ja-JP" sz="1200" b="0" i="0" u="none" kern="1200" cap="none" spc="0" normalizeH="0" baseline="0" noProof="0" dirty="0" smtClean="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6" name="テキスト ボックス 2"/>
          <p:cNvSpPr txBox="1">
            <a:spLocks noChangeArrowheads="1"/>
          </p:cNvSpPr>
          <p:nvPr/>
        </p:nvSpPr>
        <p:spPr bwMode="auto">
          <a:xfrm>
            <a:off x="3557495" y="3008784"/>
            <a:ext cx="1311665" cy="186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29945" rtl="0" eaLnBrk="1" fontAlgn="base" latinLnBrk="0" hangingPunct="1">
              <a:lnSpc>
                <a:spcPct val="100000"/>
              </a:lnSpc>
              <a:spcBef>
                <a:spcPct val="0"/>
              </a:spcBef>
              <a:spcAft>
                <a:spcPct val="0"/>
              </a:spcAft>
              <a:buClrTx/>
              <a:buSzTx/>
              <a:buFontTx/>
              <a:buNone/>
              <a:tabLst/>
              <a:defRPr/>
            </a:pPr>
            <a:r>
              <a:rPr lang="en-US" altLang="ja-JP" sz="900" i="1" noProof="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i="1" noProof="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鉄道の整備</a:t>
            </a:r>
            <a:r>
              <a:rPr lang="en-US" altLang="ja-JP" sz="900" i="1" noProof="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4" name="グループ化 3"/>
          <p:cNvGrpSpPr/>
          <p:nvPr/>
        </p:nvGrpSpPr>
        <p:grpSpPr bwMode="gray">
          <a:xfrm>
            <a:off x="134454" y="1321402"/>
            <a:ext cx="6621922" cy="2289279"/>
            <a:chOff x="113043" y="1057006"/>
            <a:chExt cx="6621922" cy="2943957"/>
          </a:xfrm>
        </p:grpSpPr>
        <p:sp>
          <p:nvSpPr>
            <p:cNvPr id="59" name="正方形/長方形 58"/>
            <p:cNvSpPr/>
            <p:nvPr/>
          </p:nvSpPr>
          <p:spPr bwMode="gray">
            <a:xfrm>
              <a:off x="574344" y="1057006"/>
              <a:ext cx="6160621" cy="2943957"/>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62" name="ホームベース 61"/>
            <p:cNvSpPr/>
            <p:nvPr/>
          </p:nvSpPr>
          <p:spPr bwMode="gray">
            <a:xfrm>
              <a:off x="580175" y="1077021"/>
              <a:ext cx="3060000" cy="468000"/>
            </a:xfrm>
            <a:prstGeom prst="homePlat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ポイント</a:t>
              </a:r>
              <a:r>
                <a:rPr kumimoji="1" lang="en-US" altLang="ja-JP" sz="1200" b="0" i="0" u="none" strike="noStrike" kern="1200" cap="none" spc="0" normalizeH="0" baseline="0" noProof="0" dirty="0" smtClean="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200" b="0" i="0" u="none" strike="noStrike" kern="1200" cap="none" spc="0" normalizeH="0" baseline="0" noProof="0" dirty="0" smtClean="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１：</a:t>
              </a:r>
              <a:endParaRPr kumimoji="1" lang="en-US" altLang="ja-JP" sz="1200" b="0" i="0" u="none" strike="noStrike" kern="1200" cap="none" spc="0" normalizeH="0" baseline="0" noProof="0" dirty="0" smtClean="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大阪・関西の成長・活力を支える交通</a:t>
              </a:r>
              <a:endParaRPr kumimoji="1" lang="en-US" altLang="ja-JP" sz="12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6" name="正方形/長方形 65"/>
            <p:cNvSpPr/>
            <p:nvPr/>
          </p:nvSpPr>
          <p:spPr bwMode="gray">
            <a:xfrm>
              <a:off x="113043" y="1057007"/>
              <a:ext cx="417464" cy="2943502"/>
            </a:xfrm>
            <a:prstGeom prst="rect">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79" name="テキスト ボックス 78"/>
            <p:cNvSpPr txBox="1"/>
            <p:nvPr/>
          </p:nvSpPr>
          <p:spPr bwMode="gray">
            <a:xfrm>
              <a:off x="113043" y="1617348"/>
              <a:ext cx="430887" cy="1118255"/>
            </a:xfrm>
            <a:prstGeom prst="rect">
              <a:avLst/>
            </a:prstGeom>
            <a:noFill/>
          </p:spPr>
          <p:txBody>
            <a:bodyPr vert="eaVert"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成長・活力</a:t>
              </a:r>
              <a:endParaRPr kumimoji="1" lang="ja-JP" altLang="en-US" sz="16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76" name="タイトル 1"/>
          <p:cNvSpPr txBox="1">
            <a:spLocks/>
          </p:cNvSpPr>
          <p:nvPr/>
        </p:nvSpPr>
        <p:spPr>
          <a:xfrm>
            <a:off x="54882" y="539969"/>
            <a:ext cx="7211367" cy="784067"/>
          </a:xfrm>
          <a:prstGeom prst="rect">
            <a:avLst/>
          </a:prstGeom>
        </p:spPr>
        <p:txBody>
          <a:bodyPr vert="horz" lIns="92994" tIns="46497" rIns="92994" bIns="46497"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lvl="0" indent="-285750" algn="l">
              <a:lnSpc>
                <a:spcPts val="1831"/>
              </a:lnSpc>
              <a:buFont typeface="Wingdings" panose="05000000000000000000" pitchFamily="2" charset="2"/>
              <a:buChar char="u"/>
              <a:defRPr/>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府民</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暮らしや都市</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の成長</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を支え、豊かな社会を実現するため、</a:t>
            </a:r>
            <a:endParaRPr kumimoji="1" lang="en-US" altLang="ja-JP" sz="12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ts val="1831"/>
              </a:lnSpc>
              <a:spcBef>
                <a:spcPct val="0"/>
              </a:spcBef>
              <a:spcAft>
                <a:spcPts val="0"/>
              </a:spcAft>
              <a:buClrTx/>
              <a:buSzTx/>
              <a:buFontTx/>
              <a:buNone/>
              <a:tabLst/>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交通体系の</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めざ</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すべき方向性を見据えつつ、総合的</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な交通施策を</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推進</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します。</a:t>
            </a:r>
            <a:endPar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0" name="テキスト ボックス 2"/>
          <p:cNvSpPr txBox="1">
            <a:spLocks noChangeArrowheads="1"/>
          </p:cNvSpPr>
          <p:nvPr/>
        </p:nvSpPr>
        <p:spPr bwMode="auto">
          <a:xfrm>
            <a:off x="5207439" y="3042338"/>
            <a:ext cx="1430035" cy="24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29945" rtl="0" eaLnBrk="1" fontAlgn="base" latinLnBrk="0" hangingPunct="1">
              <a:lnSpc>
                <a:spcPct val="100000"/>
              </a:lnSpc>
              <a:spcBef>
                <a:spcPct val="0"/>
              </a:spcBef>
              <a:spcAft>
                <a:spcPct val="0"/>
              </a:spcAft>
              <a:buClrTx/>
              <a:buSzTx/>
              <a:buFontTx/>
              <a:buNone/>
              <a:tabLst/>
              <a:defRPr/>
            </a:pPr>
            <a:r>
              <a:rPr lang="en-US" altLang="ja-JP" sz="900" i="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i="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連続立体交差</a:t>
            </a:r>
            <a:r>
              <a:rPr lang="en-US" altLang="ja-JP" sz="900" i="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6" name="テキスト ボックス 2"/>
          <p:cNvSpPr txBox="1">
            <a:spLocks noChangeArrowheads="1"/>
          </p:cNvSpPr>
          <p:nvPr/>
        </p:nvSpPr>
        <p:spPr bwMode="auto">
          <a:xfrm>
            <a:off x="3789040" y="5643991"/>
            <a:ext cx="1660353" cy="24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just" defTabSz="929945" rtl="0" eaLnBrk="1" fontAlgn="base" latinLnBrk="0" hangingPunct="1">
              <a:lnSpc>
                <a:spcPct val="100000"/>
              </a:lnSpc>
              <a:spcBef>
                <a:spcPct val="0"/>
              </a:spcBef>
              <a:spcAft>
                <a:spcPct val="0"/>
              </a:spcAft>
              <a:buClrTx/>
              <a:buSzTx/>
              <a:buFontTx/>
              <a:buNone/>
              <a:tabLst/>
              <a:defRPr/>
            </a:pPr>
            <a:r>
              <a:rPr lang="en-US" altLang="ja-JP" sz="900" i="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i="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鉄道施設の耐震性強化</a:t>
            </a:r>
            <a:r>
              <a:rPr lang="en-US" altLang="ja-JP" sz="900" i="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3" name="テキスト ボックス 2"/>
          <p:cNvSpPr txBox="1">
            <a:spLocks noChangeArrowheads="1"/>
          </p:cNvSpPr>
          <p:nvPr/>
        </p:nvSpPr>
        <p:spPr bwMode="auto">
          <a:xfrm>
            <a:off x="5207439" y="4859173"/>
            <a:ext cx="1660353" cy="24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just" defTabSz="929945" rtl="0" eaLnBrk="1" fontAlgn="base" latinLnBrk="0" hangingPunct="1">
              <a:lnSpc>
                <a:spcPct val="100000"/>
              </a:lnSpc>
              <a:spcBef>
                <a:spcPct val="0"/>
              </a:spcBef>
              <a:spcAft>
                <a:spcPct val="0"/>
              </a:spcAft>
              <a:buClrTx/>
              <a:buSzTx/>
              <a:buFontTx/>
              <a:buNone/>
              <a:tabLst/>
              <a:defRPr/>
            </a:pPr>
            <a:r>
              <a:rPr lang="en-US" altLang="ja-JP" sz="900" i="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i="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可動式ホーム柵の整備</a:t>
            </a:r>
            <a:r>
              <a:rPr lang="en-US" altLang="ja-JP" sz="900" i="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4" name="テキスト ボックス 2"/>
          <p:cNvSpPr txBox="1">
            <a:spLocks noChangeArrowheads="1"/>
          </p:cNvSpPr>
          <p:nvPr/>
        </p:nvSpPr>
        <p:spPr bwMode="auto">
          <a:xfrm>
            <a:off x="5231942" y="6083913"/>
            <a:ext cx="1660353" cy="24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just" defTabSz="929945" rtl="0" eaLnBrk="1" fontAlgn="base" latinLnBrk="0" hangingPunct="1">
              <a:lnSpc>
                <a:spcPct val="100000"/>
              </a:lnSpc>
              <a:spcBef>
                <a:spcPct val="0"/>
              </a:spcBef>
              <a:spcAft>
                <a:spcPct val="0"/>
              </a:spcAft>
              <a:buClrTx/>
              <a:buSzTx/>
              <a:buFontTx/>
              <a:buNone/>
              <a:tabLst/>
              <a:defRPr/>
            </a:pPr>
            <a:r>
              <a:rPr lang="en-US" altLang="ja-JP" sz="900" i="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i="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交通安全の普及啓発</a:t>
            </a:r>
            <a:r>
              <a:rPr lang="en-US" altLang="ja-JP" sz="900" i="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46" name="図 4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87013" y="5133298"/>
            <a:ext cx="1195702" cy="896777"/>
          </a:xfrm>
          <a:prstGeom prst="rect">
            <a:avLst/>
          </a:prstGeom>
        </p:spPr>
      </p:pic>
      <p:sp>
        <p:nvSpPr>
          <p:cNvPr id="42" name="テキスト ボックス 2"/>
          <p:cNvSpPr txBox="1">
            <a:spLocks noChangeArrowheads="1"/>
          </p:cNvSpPr>
          <p:nvPr/>
        </p:nvSpPr>
        <p:spPr bwMode="auto">
          <a:xfrm>
            <a:off x="4505418" y="7617296"/>
            <a:ext cx="1660353" cy="24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just" defTabSz="929945" rtl="0" eaLnBrk="1" fontAlgn="base" latinLnBrk="0" hangingPunct="1">
              <a:lnSpc>
                <a:spcPct val="100000"/>
              </a:lnSpc>
              <a:spcBef>
                <a:spcPct val="0"/>
              </a:spcBef>
              <a:spcAft>
                <a:spcPct val="0"/>
              </a:spcAft>
              <a:buClrTx/>
              <a:buSzTx/>
              <a:buFontTx/>
              <a:buNone/>
              <a:tabLst/>
              <a:defRPr/>
            </a:pPr>
            <a:r>
              <a:rPr lang="en-US" altLang="ja-JP" sz="900" i="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i="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モノレール施設の点検</a:t>
            </a:r>
            <a:r>
              <a:rPr lang="en-US" altLang="ja-JP" sz="900" i="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9" name="角丸四角形 48"/>
          <p:cNvSpPr/>
          <p:nvPr/>
        </p:nvSpPr>
        <p:spPr>
          <a:xfrm>
            <a:off x="54883" y="38905"/>
            <a:ext cx="6746026" cy="457242"/>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solidFill>
                <a:srgbClr val="FF0000"/>
              </a:solidFill>
              <a:latin typeface="HG丸ｺﾞｼｯｸM-PRO" panose="020F0600000000000000" pitchFamily="50" charset="-128"/>
              <a:ea typeface="HG丸ｺﾞｼｯｸM-PRO" panose="020F0600000000000000" pitchFamily="50" charset="-128"/>
            </a:endParaRPr>
          </a:p>
        </p:txBody>
      </p:sp>
      <p:sp>
        <p:nvSpPr>
          <p:cNvPr id="51" name="タイトル 1"/>
          <p:cNvSpPr txBox="1">
            <a:spLocks/>
          </p:cNvSpPr>
          <p:nvPr/>
        </p:nvSpPr>
        <p:spPr>
          <a:xfrm>
            <a:off x="-129306" y="16469"/>
            <a:ext cx="5490270" cy="568188"/>
          </a:xfrm>
          <a:prstGeom prst="rect">
            <a:avLst/>
          </a:prstGeom>
        </p:spPr>
        <p:txBody>
          <a:bodyPr vert="horz" lIns="92994" tIns="46497" rIns="92994" bIns="46497"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lvl="0" algn="l"/>
            <a:r>
              <a:rPr lang="ja-JP" altLang="en-US" sz="20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000" b="1" dirty="0">
                <a:latin typeface="メイリオ" panose="020B0604030504040204" pitchFamily="50" charset="-128"/>
                <a:ea typeface="メイリオ" panose="020B0604030504040204" pitchFamily="50" charset="-128"/>
                <a:cs typeface="メイリオ" panose="020B0604030504040204" pitchFamily="50" charset="-128"/>
              </a:rPr>
              <a:t>施策のポイント</a:t>
            </a:r>
            <a:endParaRPr lang="ja-JP" altLang="en-US" sz="1600" b="1"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38" name="図 37"/>
          <p:cNvPicPr>
            <a:picLocks noChangeAspect="1"/>
          </p:cNvPicPr>
          <p:nvPr/>
        </p:nvPicPr>
        <p:blipFill rotWithShape="1">
          <a:blip r:embed="rId4" cstate="print">
            <a:extLst>
              <a:ext uri="{28A0092B-C50C-407E-A947-70E740481C1C}">
                <a14:useLocalDpi xmlns:a14="http://schemas.microsoft.com/office/drawing/2010/main" val="0"/>
              </a:ext>
            </a:extLst>
          </a:blip>
          <a:srcRect l="11228" r="10762"/>
          <a:stretch/>
        </p:blipFill>
        <p:spPr>
          <a:xfrm>
            <a:off x="5134323" y="1997455"/>
            <a:ext cx="1547367" cy="1011329"/>
          </a:xfrm>
          <a:prstGeom prst="rect">
            <a:avLst/>
          </a:prstGeom>
        </p:spPr>
      </p:pic>
      <p:sp>
        <p:nvSpPr>
          <p:cNvPr id="33" name="正方形/長方形 32"/>
          <p:cNvSpPr/>
          <p:nvPr/>
        </p:nvSpPr>
        <p:spPr>
          <a:xfrm>
            <a:off x="153081" y="7913772"/>
            <a:ext cx="395419" cy="180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34" name="テキスト ボックス 33"/>
          <p:cNvSpPr txBox="1"/>
          <p:nvPr/>
        </p:nvSpPr>
        <p:spPr bwMode="white">
          <a:xfrm>
            <a:off x="127742" y="8222728"/>
            <a:ext cx="430887" cy="1318717"/>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都市魅力</a:t>
            </a:r>
            <a:endParaRPr kumimoji="1" lang="ja-JP" altLang="en-US" sz="16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5" name="正方形/長方形 34"/>
          <p:cNvSpPr/>
          <p:nvPr/>
        </p:nvSpPr>
        <p:spPr>
          <a:xfrm>
            <a:off x="595288" y="7905328"/>
            <a:ext cx="6160621" cy="180411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36" name="ホームベース 35"/>
          <p:cNvSpPr/>
          <p:nvPr/>
        </p:nvSpPr>
        <p:spPr>
          <a:xfrm>
            <a:off x="612944" y="7905715"/>
            <a:ext cx="3060000" cy="468000"/>
          </a:xfrm>
          <a:prstGeom prst="homePlat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ポイント</a:t>
            </a:r>
            <a:r>
              <a:rPr kumimoji="1" lang="en-US" altLang="ja-JP" sz="1200" b="0" i="0" u="none" strike="noStrike" kern="1200" cap="none" spc="0" normalizeH="0" baseline="0" noProof="0" dirty="0" smtClean="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-5</a:t>
            </a:r>
            <a:r>
              <a:rPr kumimoji="1" lang="ja-JP" altLang="en-US" sz="1200" b="0" i="0" u="none" strike="noStrike" kern="1200" cap="none" spc="0" normalizeH="0" baseline="0" noProof="0" dirty="0" smtClean="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endParaRPr kumimoji="1" lang="en-US" altLang="ja-JP" sz="1200" b="0" i="0" u="none" strike="noStrike" kern="1200" cap="none" spc="0" normalizeH="0" baseline="0" noProof="0" dirty="0" smtClean="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都市の魅力を高める交通</a:t>
            </a:r>
            <a:endParaRPr kumimoji="1" lang="en-US" altLang="ja-JP" sz="12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 name="テキスト ボックス 36"/>
          <p:cNvSpPr txBox="1"/>
          <p:nvPr/>
        </p:nvSpPr>
        <p:spPr>
          <a:xfrm>
            <a:off x="620788" y="8452723"/>
            <a:ext cx="3115995" cy="338554"/>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ja-JP" altLang="en-US" sz="1200" noProof="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公共交通の利用促進</a:t>
            </a:r>
            <a:endParaRPr kumimoji="1" lang="en-US" altLang="ja-JP" sz="12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1" lang="en-US" altLang="ja-JP" sz="4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1" name="テキスト ボックス 2"/>
          <p:cNvSpPr txBox="1">
            <a:spLocks noChangeArrowheads="1"/>
          </p:cNvSpPr>
          <p:nvPr/>
        </p:nvSpPr>
        <p:spPr bwMode="auto">
          <a:xfrm>
            <a:off x="4318626" y="9489504"/>
            <a:ext cx="1960045" cy="265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just" defTabSz="929945" rtl="0" eaLnBrk="1" fontAlgn="base" latinLnBrk="0" hangingPunct="1">
              <a:lnSpc>
                <a:spcPct val="100000"/>
              </a:lnSpc>
              <a:spcBef>
                <a:spcPct val="0"/>
              </a:spcBef>
              <a:spcAft>
                <a:spcPct val="0"/>
              </a:spcAft>
              <a:buClrTx/>
              <a:buSzTx/>
              <a:buFontTx/>
              <a:buNone/>
              <a:tabLst/>
              <a:defRPr/>
            </a:pPr>
            <a:r>
              <a:rPr lang="en-US" altLang="ja-JP" sz="900" i="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i="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鉄道モデルルートの発信など</a:t>
            </a:r>
            <a:r>
              <a:rPr lang="en-US" altLang="ja-JP" sz="900" i="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45" name="図 44" descr="\\10.19.46.23\連鉄g専用\06 調査物\R4年度　01予算\20230118〆_令和５年度当初予算記者レクについて（作業依頼）\02_事業概要\写真\近鉄長田駅.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77072" y="4419756"/>
            <a:ext cx="961554" cy="1160200"/>
          </a:xfrm>
          <a:prstGeom prst="rect">
            <a:avLst/>
          </a:prstGeom>
          <a:noFill/>
          <a:ln>
            <a:noFill/>
          </a:ln>
        </p:spPr>
      </p:pic>
      <p:pic>
        <p:nvPicPr>
          <p:cNvPr id="47" name="図 46"/>
          <p:cNvPicPr/>
          <p:nvPr/>
        </p:nvPicPr>
        <p:blipFill>
          <a:blip r:embed="rId6" cstate="print">
            <a:extLst>
              <a:ext uri="{28A0092B-C50C-407E-A947-70E740481C1C}">
                <a14:useLocalDpi xmlns:a14="http://schemas.microsoft.com/office/drawing/2010/main" val="0"/>
              </a:ext>
            </a:extLst>
          </a:blip>
          <a:stretch>
            <a:fillRect/>
          </a:stretch>
        </p:blipFill>
        <p:spPr bwMode="auto">
          <a:xfrm>
            <a:off x="5301208" y="3951365"/>
            <a:ext cx="1295951" cy="902950"/>
          </a:xfrm>
          <a:prstGeom prst="rect">
            <a:avLst/>
          </a:prstGeom>
          <a:noFill/>
          <a:ln w="6350">
            <a:noFill/>
            <a:miter lim="800000"/>
            <a:headEnd/>
            <a:tailEnd/>
          </a:ln>
        </p:spPr>
      </p:pic>
      <p:pic>
        <p:nvPicPr>
          <p:cNvPr id="48" name="図 47"/>
          <p:cNvPicPr>
            <a:picLocks noChangeAspect="1"/>
          </p:cNvPicPr>
          <p:nvPr/>
        </p:nvPicPr>
        <p:blipFill>
          <a:blip r:embed="rId7"/>
          <a:stretch>
            <a:fillRect/>
          </a:stretch>
        </p:blipFill>
        <p:spPr>
          <a:xfrm>
            <a:off x="4875529" y="8323639"/>
            <a:ext cx="1561139" cy="1167926"/>
          </a:xfrm>
          <a:prstGeom prst="rect">
            <a:avLst/>
          </a:prstGeom>
        </p:spPr>
      </p:pic>
      <p:pic>
        <p:nvPicPr>
          <p:cNvPr id="5" name="図 4"/>
          <p:cNvPicPr>
            <a:picLocks noChangeAspect="1"/>
          </p:cNvPicPr>
          <p:nvPr/>
        </p:nvPicPr>
        <p:blipFill>
          <a:blip r:embed="rId8"/>
          <a:stretch>
            <a:fillRect/>
          </a:stretch>
        </p:blipFill>
        <p:spPr>
          <a:xfrm>
            <a:off x="3933056" y="8323639"/>
            <a:ext cx="872434" cy="1208043"/>
          </a:xfrm>
          <a:prstGeom prst="rect">
            <a:avLst/>
          </a:prstGeom>
        </p:spPr>
      </p:pic>
      <p:pic>
        <p:nvPicPr>
          <p:cNvPr id="58" name="図 57"/>
          <p:cNvPicPr>
            <a:picLocks noChangeAspect="1"/>
          </p:cNvPicPr>
          <p:nvPr/>
        </p:nvPicPr>
        <p:blipFill>
          <a:blip r:embed="rId9"/>
          <a:stretch>
            <a:fillRect/>
          </a:stretch>
        </p:blipFill>
        <p:spPr>
          <a:xfrm>
            <a:off x="4571960" y="6607148"/>
            <a:ext cx="1406185" cy="1010148"/>
          </a:xfrm>
          <a:prstGeom prst="rect">
            <a:avLst/>
          </a:prstGeom>
        </p:spPr>
      </p:pic>
      <p:pic>
        <p:nvPicPr>
          <p:cNvPr id="61" name="図 60"/>
          <p:cNvPicPr>
            <a:picLocks noChangeAspect="1"/>
          </p:cNvPicPr>
          <p:nvPr/>
        </p:nvPicPr>
        <p:blipFill rotWithShape="1">
          <a:blip r:embed="rId10" cstate="print">
            <a:extLst>
              <a:ext uri="{28A0092B-C50C-407E-A947-70E740481C1C}">
                <a14:useLocalDpi xmlns:a14="http://schemas.microsoft.com/office/drawing/2010/main" val="0"/>
              </a:ext>
            </a:extLst>
          </a:blip>
          <a:srcRect t="8290" b="2672"/>
          <a:stretch/>
        </p:blipFill>
        <p:spPr>
          <a:xfrm>
            <a:off x="3429000" y="1998816"/>
            <a:ext cx="1533102" cy="1023774"/>
          </a:xfrm>
          <a:prstGeom prst="rect">
            <a:avLst/>
          </a:prstGeom>
        </p:spPr>
      </p:pic>
      <p:sp>
        <p:nvSpPr>
          <p:cNvPr id="7" name="スライド番号プレースホルダー 6"/>
          <p:cNvSpPr>
            <a:spLocks noGrp="1"/>
          </p:cNvSpPr>
          <p:nvPr>
            <p:ph type="sldNum" sz="quarter" idx="12"/>
          </p:nvPr>
        </p:nvSpPr>
        <p:spPr/>
        <p:txBody>
          <a:bodyPr/>
          <a:lstStyle/>
          <a:p>
            <a:r>
              <a:rPr lang="en-US" altLang="ja-JP" dirty="0" smtClean="0"/>
              <a:t>1</a:t>
            </a:r>
            <a:endParaRPr lang="ja-JP" altLang="en-US" dirty="0"/>
          </a:p>
        </p:txBody>
      </p:sp>
    </p:spTree>
    <p:extLst>
      <p:ext uri="{BB962C8B-B14F-4D97-AF65-F5344CB8AC3E}">
        <p14:creationId xmlns:p14="http://schemas.microsoft.com/office/powerpoint/2010/main" val="37179048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a:blip r:embed="rId3"/>
          <a:stretch>
            <a:fillRect/>
          </a:stretch>
        </p:blipFill>
        <p:spPr>
          <a:xfrm>
            <a:off x="116632" y="1484473"/>
            <a:ext cx="6624736" cy="4764671"/>
          </a:xfrm>
          <a:prstGeom prst="rect">
            <a:avLst/>
          </a:prstGeom>
        </p:spPr>
      </p:pic>
      <p:sp>
        <p:nvSpPr>
          <p:cNvPr id="142" name="タイトル 1"/>
          <p:cNvSpPr txBox="1">
            <a:spLocks/>
          </p:cNvSpPr>
          <p:nvPr/>
        </p:nvSpPr>
        <p:spPr>
          <a:xfrm>
            <a:off x="136601" y="832561"/>
            <a:ext cx="6559144" cy="756000"/>
          </a:xfrm>
          <a:prstGeom prst="rect">
            <a:avLst/>
          </a:prstGeom>
        </p:spPr>
        <p:txBody>
          <a:bodyPr vert="horz" lIns="92994" tIns="46497" rIns="92994" bIns="46497"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lvl="0" algn="l">
              <a:defRPr/>
            </a:pP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リニア</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中央</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新幹線・北陸新幹線の</a:t>
            </a:r>
            <a:r>
              <a:rPr kumimoji="1" lang="ja-JP" altLang="en-US" sz="11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大阪までの１日も早い全線開業に向け、大阪の官民が一体となった協議会</a:t>
            </a:r>
            <a:r>
              <a:rPr kumimoji="1" lang="ja-JP" altLang="en-US" sz="1100" b="0" i="0" u="none" strike="noStrike" kern="1200" cap="none" spc="0" normalizeH="0" baseline="0" noProof="0" dirty="0" smtClean="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などを通じ、オール大阪で国などへの働きかけ</a:t>
            </a:r>
            <a:r>
              <a:rPr kumimoji="1" lang="ja-JP" altLang="en-US" sz="11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や機運の醸成に取り組みます。</a:t>
            </a:r>
            <a:endPar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7" name="正方形/長方形 146"/>
          <p:cNvSpPr/>
          <p:nvPr/>
        </p:nvSpPr>
        <p:spPr>
          <a:xfrm>
            <a:off x="165119" y="1472775"/>
            <a:ext cx="2124000" cy="246221"/>
          </a:xfrm>
          <a:prstGeom prst="rect">
            <a:avLst/>
          </a:prstGeom>
          <a:solidFill>
            <a:srgbClr val="0000FF"/>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000" b="1" dirty="0" smtClean="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新幹線ネットワークの整備</a:t>
            </a:r>
            <a:endParaRPr kumimoji="1" lang="en-US" altLang="ja-JP" sz="10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6" name="Text Box 215"/>
          <p:cNvSpPr txBox="1">
            <a:spLocks noChangeArrowheads="1"/>
          </p:cNvSpPr>
          <p:nvPr/>
        </p:nvSpPr>
        <p:spPr bwMode="auto">
          <a:xfrm>
            <a:off x="165119" y="9044011"/>
            <a:ext cx="6576249" cy="805533"/>
          </a:xfrm>
          <a:prstGeom prst="rect">
            <a:avLst/>
          </a:prstGeom>
          <a:solidFill>
            <a:srgbClr val="FFFFFF"/>
          </a:solidFill>
          <a:ln w="6350">
            <a:solidFill>
              <a:srgbClr val="000000"/>
            </a:solidFill>
            <a:prstDash val="sysDot"/>
            <a:miter lim="800000"/>
            <a:headEnd/>
            <a:tailEnd/>
          </a:ln>
        </p:spPr>
        <p:txBody>
          <a:bodyPr rot="0" vert="horz" wrap="square" lIns="74295" tIns="8890" rIns="74295" bIns="889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50" b="1" i="0" u="none" strike="noStrike" kern="1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050" b="1" i="0" u="none" strike="noStrike" kern="1200" cap="none" spc="0" normalizeH="0" baseline="0" noProof="0" dirty="0" smtClean="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令和５年度</a:t>
            </a:r>
            <a:r>
              <a:rPr kumimoji="1" lang="ja-JP" altLang="en-US" sz="1050" b="1" i="0" u="none" strike="noStrike" kern="100" cap="none" spc="0" normalizeH="0" baseline="0" noProof="0" dirty="0" smtClean="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の</a:t>
            </a:r>
            <a:r>
              <a:rPr kumimoji="1" lang="ja-JP" altLang="en-US" sz="1050" b="1" i="0" u="none" strike="noStrike" kern="1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主な</a:t>
            </a:r>
            <a:r>
              <a:rPr lang="ja-JP" altLang="en-US" sz="1050" b="1"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取組</a:t>
            </a:r>
            <a:r>
              <a:rPr kumimoji="1" lang="ja-JP" altLang="en-US" sz="1050" b="1" i="0" u="none" strike="noStrike" kern="1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endParaRPr kumimoji="1" lang="en-US" altLang="ja-JP" sz="1050" b="1" i="0" u="none" strike="noStrike" kern="1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144000" marR="0" lvl="0" indent="0" algn="l" defTabSz="914400" rtl="0" eaLnBrk="1" fontAlgn="auto" latinLnBrk="0" hangingPunct="1">
              <a:lnSpc>
                <a:spcPct val="100000"/>
              </a:lnSpc>
              <a:spcBef>
                <a:spcPts val="600"/>
              </a:spcBef>
              <a:spcAft>
                <a:spcPts val="0"/>
              </a:spcAft>
              <a:buClrTx/>
              <a:buSzTx/>
              <a:buFontTx/>
              <a:buNone/>
              <a:tabLst/>
              <a:defRPr/>
            </a:pPr>
            <a:r>
              <a:rPr lang="ja-JP" altLang="en-US" sz="105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・官民一体となった地元協議会や沿線府県などと連携した活動を通じ、建設促進大会の開催や国などへ</a:t>
            </a:r>
            <a:r>
              <a:rPr lang="en-US" altLang="ja-JP" sz="105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r>
            <a:br>
              <a:rPr lang="en-US" altLang="ja-JP" sz="105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105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働きかけを行うとともに、広報啓発事業の実施などの機運醸成を図る取組を進めます。</a:t>
            </a:r>
            <a:endParaRPr kumimoji="1" lang="en-US" altLang="ja-JP" sz="1050" i="0" u="none" strike="noStrike" kern="1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3" name="図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4104" y="2564593"/>
            <a:ext cx="1137446" cy="674565"/>
          </a:xfrm>
          <a:prstGeom prst="rect">
            <a:avLst/>
          </a:prstGeom>
        </p:spPr>
      </p:pic>
      <p:sp>
        <p:nvSpPr>
          <p:cNvPr id="24" name="テキスト ボックス 23"/>
          <p:cNvSpPr txBox="1"/>
          <p:nvPr/>
        </p:nvSpPr>
        <p:spPr>
          <a:xfrm>
            <a:off x="116632" y="632520"/>
            <a:ext cx="4631033" cy="307777"/>
          </a:xfrm>
          <a:prstGeom prst="rect">
            <a:avLst/>
          </a:prstGeom>
          <a:solidFill>
            <a:schemeClr val="accent1">
              <a:lumMod val="20000"/>
              <a:lumOff val="80000"/>
            </a:schemeClr>
          </a:solidFill>
          <a:ln w="38100" cmpd="dbl">
            <a:solidFill>
              <a:srgbClr val="0000FF"/>
            </a:solidFill>
          </a:ln>
        </p:spPr>
        <p:txBody>
          <a:bodyPr wrap="square" rtlCol="0">
            <a:spAutoFit/>
          </a:bodyPr>
          <a:lstStyle/>
          <a:p>
            <a:pPr lvl="0">
              <a:defRPr/>
            </a:pP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◆リニア</a:t>
            </a: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中央</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新幹線・北陸新幹線の</a:t>
            </a: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早期全線開業の実現</a:t>
            </a:r>
            <a:endParaRPr kumimoji="1"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3" name="図 12"/>
          <p:cNvPicPr>
            <a:picLocks noChangeAspect="1"/>
          </p:cNvPicPr>
          <p:nvPr/>
        </p:nvPicPr>
        <p:blipFill rotWithShape="1">
          <a:blip r:embed="rId5" cstate="print">
            <a:extLst>
              <a:ext uri="{28A0092B-C50C-407E-A947-70E740481C1C}">
                <a14:useLocalDpi xmlns:a14="http://schemas.microsoft.com/office/drawing/2010/main" val="0"/>
              </a:ext>
            </a:extLst>
          </a:blip>
          <a:srcRect l="18756" t="25436" r="17368" b="35429"/>
          <a:stretch/>
        </p:blipFill>
        <p:spPr>
          <a:xfrm>
            <a:off x="4836592" y="5228889"/>
            <a:ext cx="1702236" cy="411294"/>
          </a:xfrm>
          <a:prstGeom prst="rect">
            <a:avLst/>
          </a:prstGeom>
        </p:spPr>
      </p:pic>
      <p:grpSp>
        <p:nvGrpSpPr>
          <p:cNvPr id="125" name="グループ化 124"/>
          <p:cNvGrpSpPr/>
          <p:nvPr/>
        </p:nvGrpSpPr>
        <p:grpSpPr>
          <a:xfrm>
            <a:off x="40003" y="56456"/>
            <a:ext cx="6929425" cy="568188"/>
            <a:chOff x="36478" y="0"/>
            <a:chExt cx="6929425" cy="568188"/>
          </a:xfrm>
        </p:grpSpPr>
        <p:sp>
          <p:nvSpPr>
            <p:cNvPr id="126" name="タイトル 1"/>
            <p:cNvSpPr txBox="1">
              <a:spLocks/>
            </p:cNvSpPr>
            <p:nvPr/>
          </p:nvSpPr>
          <p:spPr>
            <a:xfrm>
              <a:off x="36478" y="0"/>
              <a:ext cx="6929425" cy="568188"/>
            </a:xfrm>
            <a:prstGeom prst="rect">
              <a:avLst/>
            </a:prstGeom>
          </p:spPr>
          <p:txBody>
            <a:bodyPr vert="horz" lIns="92994" tIns="46497" rIns="92994" bIns="46497"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lvl="0" algn="l"/>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ポイント</a:t>
              </a:r>
              <a:r>
                <a:rPr lang="en-US" altLang="ja-JP" sz="1600" b="1"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１</a:t>
              </a:r>
              <a:r>
                <a:rPr lang="ja-JP" altLang="en-US" sz="1600" b="1" dirty="0" smtClean="0">
                  <a:latin typeface="メイリオ" panose="020B0604030504040204" pitchFamily="50" charset="-128"/>
                  <a:ea typeface="メイリオ" panose="020B0604030504040204" pitchFamily="50" charset="-128"/>
                  <a:cs typeface="メイリオ" panose="020B0604030504040204" pitchFamily="50" charset="-128"/>
                </a:rPr>
                <a:t>：大阪・関西の成長・活力を支える交通</a:t>
              </a:r>
              <a:endParaRPr lang="ja-JP" altLang="en-US" sz="16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7" name="角丸四角形 126"/>
            <p:cNvSpPr/>
            <p:nvPr/>
          </p:nvSpPr>
          <p:spPr>
            <a:xfrm>
              <a:off x="44624" y="47686"/>
              <a:ext cx="6746026" cy="396000"/>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solidFill>
                  <a:srgbClr val="FF0000"/>
                </a:solidFill>
                <a:latin typeface="HG丸ｺﾞｼｯｸM-PRO" panose="020F0600000000000000" pitchFamily="50" charset="-128"/>
                <a:ea typeface="HG丸ｺﾞｼｯｸM-PRO" panose="020F0600000000000000" pitchFamily="50" charset="-128"/>
              </a:endParaRPr>
            </a:p>
          </p:txBody>
        </p:sp>
      </p:grpSp>
      <p:sp>
        <p:nvSpPr>
          <p:cNvPr id="23" name="テキスト ボックス 22"/>
          <p:cNvSpPr txBox="1"/>
          <p:nvPr/>
        </p:nvSpPr>
        <p:spPr>
          <a:xfrm>
            <a:off x="17997" y="6393160"/>
            <a:ext cx="3093541" cy="246221"/>
          </a:xfrm>
          <a:prstGeom prst="rect">
            <a:avLst/>
          </a:prstGeom>
          <a:noFill/>
        </p:spPr>
        <p:txBody>
          <a:bodyPr wrap="square" rtlCol="0">
            <a:spAutoFit/>
          </a:bodyPr>
          <a:lstStyle/>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smtClean="0">
                <a:latin typeface="Meiryo UI" panose="020B0604030504040204" pitchFamily="50" charset="-128"/>
                <a:ea typeface="Meiryo UI" panose="020B0604030504040204" pitchFamily="50" charset="-128"/>
                <a:cs typeface="Meiryo UI" panose="020B0604030504040204" pitchFamily="50" charset="-128"/>
              </a:rPr>
              <a:t>リニア中央</a:t>
            </a:r>
            <a:r>
              <a:rPr lang="ja-JP" altLang="en-US" sz="1000" kern="100" dirty="0">
                <a:latin typeface="Meiryo UI" panose="020B0604030504040204" pitchFamily="50" charset="-128"/>
                <a:ea typeface="Meiryo UI" panose="020B0604030504040204" pitchFamily="50" charset="-128"/>
                <a:cs typeface="Meiryo UI" panose="020B0604030504040204" pitchFamily="50" charset="-128"/>
              </a:rPr>
              <a:t>新幹線全線開業による時間短縮効果</a:t>
            </a:r>
            <a:endParaRPr lang="en-US" altLang="ja-JP" sz="1000" kern="1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5" name="表 24"/>
          <p:cNvGraphicFramePr>
            <a:graphicFrameLocks noGrp="1"/>
          </p:cNvGraphicFramePr>
          <p:nvPr>
            <p:extLst>
              <p:ext uri="{D42A27DB-BD31-4B8C-83A1-F6EECF244321}">
                <p14:modId xmlns:p14="http://schemas.microsoft.com/office/powerpoint/2010/main" val="1813954827"/>
              </p:ext>
            </p:extLst>
          </p:nvPr>
        </p:nvGraphicFramePr>
        <p:xfrm>
          <a:off x="116632" y="6753200"/>
          <a:ext cx="2781754" cy="1155700"/>
        </p:xfrm>
        <a:graphic>
          <a:graphicData uri="http://schemas.openxmlformats.org/drawingml/2006/table">
            <a:tbl>
              <a:tblPr firstRow="1" bandRow="1">
                <a:tableStyleId>{D7AC3CCA-C797-4891-BE02-D94E43425B78}</a:tableStyleId>
              </a:tblPr>
              <a:tblGrid>
                <a:gridCol w="628968">
                  <a:extLst>
                    <a:ext uri="{9D8B030D-6E8A-4147-A177-3AD203B41FA5}">
                      <a16:colId xmlns:a16="http://schemas.microsoft.com/office/drawing/2014/main" val="3257375910"/>
                    </a:ext>
                  </a:extLst>
                </a:gridCol>
                <a:gridCol w="1095693">
                  <a:extLst>
                    <a:ext uri="{9D8B030D-6E8A-4147-A177-3AD203B41FA5}">
                      <a16:colId xmlns:a16="http://schemas.microsoft.com/office/drawing/2014/main" val="2183642815"/>
                    </a:ext>
                  </a:extLst>
                </a:gridCol>
                <a:gridCol w="1057093">
                  <a:extLst>
                    <a:ext uri="{9D8B030D-6E8A-4147-A177-3AD203B41FA5}">
                      <a16:colId xmlns:a16="http://schemas.microsoft.com/office/drawing/2014/main" val="871403320"/>
                    </a:ext>
                  </a:extLst>
                </a:gridCol>
              </a:tblGrid>
              <a:tr h="370840">
                <a:tc>
                  <a:txBody>
                    <a:bodyPr/>
                    <a:lstStyle/>
                    <a:p>
                      <a:endParaRPr kumimoji="1" lang="ja-JP" altLang="en-US" sz="1050" b="0" dirty="0">
                        <a:latin typeface="Meiryo UI" panose="020B0604030504040204" pitchFamily="50" charset="-128"/>
                        <a:ea typeface="Meiryo UI" panose="020B0604030504040204" pitchFamily="50" charset="-128"/>
                      </a:endParaRPr>
                    </a:p>
                  </a:txBody>
                  <a:tcPr anchor="ctr" anchorCtr="1">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大阪・名古屋間</a:t>
                      </a:r>
                      <a:endPar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&lt;152km&gt;</a:t>
                      </a:r>
                    </a:p>
                  </a:txBody>
                  <a:tcPr anchor="ctr" anchorCtr="1">
                    <a:solidFill>
                      <a:schemeClr val="bg1"/>
                    </a:solidFill>
                  </a:tcPr>
                </a:tc>
                <a:tc>
                  <a:txBody>
                    <a:bodyPr/>
                    <a:lstStyle/>
                    <a:p>
                      <a:pPr algn="ctr"/>
                      <a:r>
                        <a:rPr kumimoji="1" lang="ja-JP" altLang="en-US" sz="1050" b="0" dirty="0" smtClean="0">
                          <a:latin typeface="Meiryo UI" panose="020B0604030504040204" pitchFamily="50" charset="-128"/>
                          <a:ea typeface="Meiryo UI" panose="020B0604030504040204" pitchFamily="50" charset="-128"/>
                        </a:rPr>
                        <a:t>大阪・東京間　　</a:t>
                      </a:r>
                      <a:r>
                        <a:rPr lang="en-US" altLang="ja-JP" sz="800" b="0" dirty="0" smtClean="0">
                          <a:latin typeface="Meiryo UI" panose="020B0604030504040204" pitchFamily="50" charset="-128"/>
                          <a:ea typeface="Meiryo UI" panose="020B0604030504040204" pitchFamily="50" charset="-128"/>
                        </a:rPr>
                        <a:t>&lt;438km&gt;</a:t>
                      </a:r>
                    </a:p>
                  </a:txBody>
                  <a:tcPr anchor="ctr" anchorCtr="1">
                    <a:solidFill>
                      <a:schemeClr val="bg1"/>
                    </a:solidFill>
                  </a:tcPr>
                </a:tc>
                <a:extLst>
                  <a:ext uri="{0D108BD9-81ED-4DB2-BD59-A6C34878D82A}">
                    <a16:rowId xmlns:a16="http://schemas.microsoft.com/office/drawing/2014/main" val="3823541242"/>
                  </a:ext>
                </a:extLst>
              </a:tr>
              <a:tr h="370840">
                <a:tc>
                  <a:txBody>
                    <a:bodyPr/>
                    <a:lstStyle/>
                    <a:p>
                      <a:r>
                        <a:rPr kumimoji="1" lang="ja-JP" altLang="en-US" sz="1050" b="0" dirty="0" smtClean="0">
                          <a:latin typeface="Meiryo UI" panose="020B0604030504040204" pitchFamily="50" charset="-128"/>
                          <a:ea typeface="Meiryo UI" panose="020B0604030504040204" pitchFamily="50" charset="-128"/>
                        </a:rPr>
                        <a:t>現行</a:t>
                      </a:r>
                      <a:endParaRPr kumimoji="1" lang="ja-JP" altLang="en-US" sz="1050" b="0" dirty="0">
                        <a:latin typeface="Meiryo UI" panose="020B0604030504040204" pitchFamily="50" charset="-128"/>
                        <a:ea typeface="Meiryo UI" panose="020B0604030504040204" pitchFamily="50" charset="-128"/>
                      </a:endParaRPr>
                    </a:p>
                  </a:txBody>
                  <a:tcPr anchor="ctr" anchorCtr="1">
                    <a:solidFill>
                      <a:schemeClr val="bg1"/>
                    </a:solidFill>
                  </a:tcPr>
                </a:tc>
                <a:tc>
                  <a:txBody>
                    <a:bodyPr/>
                    <a:lstStyle/>
                    <a:p>
                      <a:r>
                        <a:rPr kumimoji="1" lang="ja-JP" altLang="en-US" sz="1050" b="0" dirty="0" smtClean="0">
                          <a:latin typeface="Meiryo UI" panose="020B0604030504040204" pitchFamily="50" charset="-128"/>
                          <a:ea typeface="Meiryo UI" panose="020B0604030504040204" pitchFamily="50" charset="-128"/>
                        </a:rPr>
                        <a:t>　</a:t>
                      </a:r>
                      <a:r>
                        <a:rPr kumimoji="1" lang="en-US" altLang="ja-JP" sz="1050" b="0" dirty="0" smtClean="0">
                          <a:latin typeface="Meiryo UI" panose="020B0604030504040204" pitchFamily="50" charset="-128"/>
                          <a:ea typeface="Meiryo UI" panose="020B0604030504040204" pitchFamily="50" charset="-128"/>
                        </a:rPr>
                        <a:t>47</a:t>
                      </a:r>
                      <a:r>
                        <a:rPr kumimoji="1" lang="ja-JP" altLang="en-US" sz="1050" b="0" dirty="0" smtClean="0">
                          <a:latin typeface="Meiryo UI" panose="020B0604030504040204" pitchFamily="50" charset="-128"/>
                          <a:ea typeface="Meiryo UI" panose="020B0604030504040204" pitchFamily="50" charset="-128"/>
                        </a:rPr>
                        <a:t>分</a:t>
                      </a:r>
                      <a:endParaRPr kumimoji="1" lang="ja-JP" altLang="en-US" sz="1050" b="0" dirty="0">
                        <a:latin typeface="Meiryo UI" panose="020B0604030504040204" pitchFamily="50" charset="-128"/>
                        <a:ea typeface="Meiryo UI" panose="020B0604030504040204" pitchFamily="50" charset="-128"/>
                      </a:endParaRPr>
                    </a:p>
                  </a:txBody>
                  <a:tcPr anchor="ctr" anchorCtr="1">
                    <a:solidFill>
                      <a:schemeClr val="bg1"/>
                    </a:solidFill>
                  </a:tcPr>
                </a:tc>
                <a:tc>
                  <a:txBody>
                    <a:bodyPr/>
                    <a:lstStyle/>
                    <a:p>
                      <a:r>
                        <a:rPr kumimoji="1" lang="en-US" altLang="ja-JP" sz="1050" b="0" dirty="0" smtClean="0">
                          <a:latin typeface="Meiryo UI" panose="020B0604030504040204" pitchFamily="50" charset="-128"/>
                          <a:ea typeface="Meiryo UI" panose="020B0604030504040204" pitchFamily="50" charset="-128"/>
                        </a:rPr>
                        <a:t>135</a:t>
                      </a:r>
                      <a:r>
                        <a:rPr kumimoji="1" lang="ja-JP" altLang="en-US" sz="1050" b="0" dirty="0" smtClean="0">
                          <a:latin typeface="Meiryo UI" panose="020B0604030504040204" pitchFamily="50" charset="-128"/>
                          <a:ea typeface="Meiryo UI" panose="020B0604030504040204" pitchFamily="50" charset="-128"/>
                        </a:rPr>
                        <a:t>分</a:t>
                      </a:r>
                      <a:endParaRPr kumimoji="1" lang="ja-JP" altLang="en-US" sz="1050" b="0" dirty="0">
                        <a:latin typeface="Meiryo UI" panose="020B0604030504040204" pitchFamily="50" charset="-128"/>
                        <a:ea typeface="Meiryo UI" panose="020B0604030504040204" pitchFamily="50" charset="-128"/>
                      </a:endParaRPr>
                    </a:p>
                  </a:txBody>
                  <a:tcPr anchor="ctr" anchorCtr="1">
                    <a:solidFill>
                      <a:schemeClr val="bg1"/>
                    </a:solidFill>
                  </a:tcPr>
                </a:tc>
                <a:extLst>
                  <a:ext uri="{0D108BD9-81ED-4DB2-BD59-A6C34878D82A}">
                    <a16:rowId xmlns:a16="http://schemas.microsoft.com/office/drawing/2014/main" val="2247420749"/>
                  </a:ext>
                </a:extLst>
              </a:tr>
              <a:tr h="370840">
                <a:tc>
                  <a:txBody>
                    <a:bodyPr/>
                    <a:lstStyle/>
                    <a:p>
                      <a:pPr algn="ctr"/>
                      <a:r>
                        <a:rPr kumimoji="1" lang="ja-JP" altLang="en-US" sz="1050" b="0" dirty="0" smtClean="0">
                          <a:latin typeface="Meiryo UI" panose="020B0604030504040204" pitchFamily="50" charset="-128"/>
                          <a:ea typeface="Meiryo UI" panose="020B0604030504040204" pitchFamily="50" charset="-128"/>
                        </a:rPr>
                        <a:t>全線</a:t>
                      </a:r>
                      <a:endParaRPr kumimoji="1" lang="en-US" altLang="ja-JP" sz="1050" b="0" dirty="0" smtClean="0">
                        <a:latin typeface="Meiryo UI" panose="020B0604030504040204" pitchFamily="50" charset="-128"/>
                        <a:ea typeface="Meiryo UI" panose="020B0604030504040204" pitchFamily="50" charset="-128"/>
                      </a:endParaRPr>
                    </a:p>
                    <a:p>
                      <a:pPr algn="ctr"/>
                      <a:r>
                        <a:rPr kumimoji="1" lang="ja-JP" altLang="en-US" sz="1050" b="0" dirty="0" smtClean="0">
                          <a:latin typeface="Meiryo UI" panose="020B0604030504040204" pitchFamily="50" charset="-128"/>
                          <a:ea typeface="Meiryo UI" panose="020B0604030504040204" pitchFamily="50" charset="-128"/>
                        </a:rPr>
                        <a:t>開業時</a:t>
                      </a:r>
                      <a:endParaRPr kumimoji="1" lang="ja-JP" altLang="en-US" sz="1050" b="0" dirty="0">
                        <a:latin typeface="Meiryo UI" panose="020B0604030504040204" pitchFamily="50" charset="-128"/>
                        <a:ea typeface="Meiryo UI" panose="020B0604030504040204" pitchFamily="50" charset="-128"/>
                      </a:endParaRPr>
                    </a:p>
                  </a:txBody>
                  <a:tcPr anchor="ctr" anchorCtr="1">
                    <a:solidFill>
                      <a:schemeClr val="bg1"/>
                    </a:solidFill>
                  </a:tcPr>
                </a:tc>
                <a:tc>
                  <a:txBody>
                    <a:bodyPr/>
                    <a:lstStyle/>
                    <a:p>
                      <a:pPr algn="l"/>
                      <a:r>
                        <a:rPr kumimoji="1" lang="ja-JP" altLang="en-US" sz="1050" b="0" dirty="0" smtClean="0">
                          <a:latin typeface="Meiryo UI" panose="020B0604030504040204" pitchFamily="50" charset="-128"/>
                          <a:ea typeface="Meiryo UI" panose="020B0604030504040204" pitchFamily="50" charset="-128"/>
                        </a:rPr>
                        <a:t>　　　</a:t>
                      </a:r>
                      <a:r>
                        <a:rPr kumimoji="1" lang="en-US" altLang="ja-JP" sz="1050" b="0" dirty="0" smtClean="0">
                          <a:latin typeface="Meiryo UI" panose="020B0604030504040204" pitchFamily="50" charset="-128"/>
                          <a:ea typeface="Meiryo UI" panose="020B0604030504040204" pitchFamily="50" charset="-128"/>
                        </a:rPr>
                        <a:t>27</a:t>
                      </a:r>
                      <a:r>
                        <a:rPr kumimoji="1" lang="ja-JP" altLang="en-US" sz="1050" b="0" dirty="0" smtClean="0">
                          <a:latin typeface="Meiryo UI" panose="020B0604030504040204" pitchFamily="50" charset="-128"/>
                          <a:ea typeface="Meiryo UI" panose="020B0604030504040204" pitchFamily="50" charset="-128"/>
                        </a:rPr>
                        <a:t>分</a:t>
                      </a:r>
                      <a:endParaRPr kumimoji="1" lang="en-US" altLang="ja-JP" sz="1050" b="0" dirty="0" smtClean="0">
                        <a:latin typeface="Meiryo UI" panose="020B0604030504040204" pitchFamily="50" charset="-128"/>
                        <a:ea typeface="Meiryo UI" panose="020B0604030504040204" pitchFamily="50" charset="-128"/>
                      </a:endParaRPr>
                    </a:p>
                    <a:p>
                      <a:pPr algn="l"/>
                      <a:r>
                        <a:rPr kumimoji="1" lang="ja-JP" altLang="en-US" sz="1050" b="0" dirty="0" smtClean="0">
                          <a:latin typeface="Meiryo UI" panose="020B0604030504040204" pitchFamily="50" charset="-128"/>
                          <a:ea typeface="Meiryo UI" panose="020B0604030504040204" pitchFamily="50" charset="-128"/>
                        </a:rPr>
                        <a:t>（▲</a:t>
                      </a:r>
                      <a:r>
                        <a:rPr kumimoji="1" lang="en-US" altLang="ja-JP" sz="1050" b="0" dirty="0" smtClean="0">
                          <a:latin typeface="Meiryo UI" panose="020B0604030504040204" pitchFamily="50" charset="-128"/>
                          <a:ea typeface="Meiryo UI" panose="020B0604030504040204" pitchFamily="50" charset="-128"/>
                        </a:rPr>
                        <a:t>20</a:t>
                      </a:r>
                      <a:r>
                        <a:rPr kumimoji="1" lang="ja-JP" altLang="en-US" sz="1050" b="0" dirty="0" smtClean="0">
                          <a:latin typeface="Meiryo UI" panose="020B0604030504040204" pitchFamily="50" charset="-128"/>
                          <a:ea typeface="Meiryo UI" panose="020B0604030504040204" pitchFamily="50" charset="-128"/>
                        </a:rPr>
                        <a:t>分）</a:t>
                      </a:r>
                      <a:endParaRPr kumimoji="1" lang="ja-JP" altLang="en-US" sz="1050" b="0" dirty="0">
                        <a:latin typeface="Meiryo UI" panose="020B0604030504040204" pitchFamily="50" charset="-128"/>
                        <a:ea typeface="Meiryo UI" panose="020B0604030504040204" pitchFamily="50" charset="-128"/>
                      </a:endParaRPr>
                    </a:p>
                  </a:txBody>
                  <a:tcPr anchor="ctr" anchorCtr="1">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dirty="0" smtClean="0">
                          <a:latin typeface="Meiryo UI" panose="020B0604030504040204" pitchFamily="50" charset="-128"/>
                          <a:ea typeface="Meiryo UI" panose="020B0604030504040204" pitchFamily="50" charset="-128"/>
                        </a:rPr>
                        <a:t>　　　</a:t>
                      </a:r>
                      <a:r>
                        <a:rPr kumimoji="1" lang="en-US" altLang="ja-JP" sz="1050" b="0" dirty="0" smtClean="0">
                          <a:latin typeface="Meiryo UI" panose="020B0604030504040204" pitchFamily="50" charset="-128"/>
                          <a:ea typeface="Meiryo UI" panose="020B0604030504040204" pitchFamily="50" charset="-128"/>
                        </a:rPr>
                        <a:t>67</a:t>
                      </a:r>
                      <a:r>
                        <a:rPr kumimoji="1" lang="ja-JP" altLang="en-US" sz="1050" b="0" dirty="0" smtClean="0">
                          <a:latin typeface="Meiryo UI" panose="020B0604030504040204" pitchFamily="50" charset="-128"/>
                          <a:ea typeface="Meiryo UI" panose="020B0604030504040204" pitchFamily="50" charset="-128"/>
                        </a:rPr>
                        <a:t>分</a:t>
                      </a:r>
                      <a:endParaRPr kumimoji="1" lang="en-US" altLang="ja-JP" sz="1050" b="0" dirty="0" smtClean="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dirty="0" smtClean="0">
                          <a:latin typeface="Meiryo UI" panose="020B0604030504040204" pitchFamily="50" charset="-128"/>
                          <a:ea typeface="Meiryo UI" panose="020B0604030504040204" pitchFamily="50" charset="-128"/>
                        </a:rPr>
                        <a:t>（▲</a:t>
                      </a:r>
                      <a:r>
                        <a:rPr kumimoji="1" lang="en-US" altLang="ja-JP" sz="1050" b="0" dirty="0" smtClean="0">
                          <a:latin typeface="Meiryo UI" panose="020B0604030504040204" pitchFamily="50" charset="-128"/>
                          <a:ea typeface="Meiryo UI" panose="020B0604030504040204" pitchFamily="50" charset="-128"/>
                        </a:rPr>
                        <a:t>68</a:t>
                      </a:r>
                      <a:r>
                        <a:rPr kumimoji="1" lang="ja-JP" altLang="en-US" sz="1050" b="0" dirty="0" smtClean="0">
                          <a:latin typeface="Meiryo UI" panose="020B0604030504040204" pitchFamily="50" charset="-128"/>
                          <a:ea typeface="Meiryo UI" panose="020B0604030504040204" pitchFamily="50" charset="-128"/>
                        </a:rPr>
                        <a:t>分）</a:t>
                      </a:r>
                    </a:p>
                  </a:txBody>
                  <a:tcPr anchor="ctr" anchorCtr="1">
                    <a:solidFill>
                      <a:schemeClr val="bg1"/>
                    </a:solidFill>
                  </a:tcPr>
                </a:tc>
                <a:extLst>
                  <a:ext uri="{0D108BD9-81ED-4DB2-BD59-A6C34878D82A}">
                    <a16:rowId xmlns:a16="http://schemas.microsoft.com/office/drawing/2014/main" val="2033305230"/>
                  </a:ext>
                </a:extLst>
              </a:tr>
            </a:tbl>
          </a:graphicData>
        </a:graphic>
      </p:graphicFrame>
      <p:sp>
        <p:nvSpPr>
          <p:cNvPr id="26" name="テキスト ボックス 25"/>
          <p:cNvSpPr txBox="1"/>
          <p:nvPr/>
        </p:nvSpPr>
        <p:spPr>
          <a:xfrm>
            <a:off x="2924944" y="6393160"/>
            <a:ext cx="3093541" cy="246221"/>
          </a:xfrm>
          <a:prstGeom prst="rect">
            <a:avLst/>
          </a:prstGeom>
          <a:noFill/>
        </p:spPr>
        <p:txBody>
          <a:bodyPr wrap="square" rtlCol="0">
            <a:spAutoFit/>
          </a:bodyPr>
          <a:lstStyle/>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latin typeface="Meiryo UI" panose="020B0604030504040204" pitchFamily="50" charset="-128"/>
                <a:ea typeface="Meiryo UI" panose="020B0604030504040204" pitchFamily="50" charset="-128"/>
                <a:cs typeface="Meiryo UI" panose="020B0604030504040204" pitchFamily="50" charset="-128"/>
              </a:rPr>
              <a:t>北陸新幹線全線開業による時間短縮効果</a:t>
            </a:r>
            <a:endParaRPr lang="en-US" altLang="ja-JP" sz="1000" kern="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テキスト ボックス 26"/>
          <p:cNvSpPr txBox="1"/>
          <p:nvPr/>
        </p:nvSpPr>
        <p:spPr>
          <a:xfrm>
            <a:off x="48150" y="7977916"/>
            <a:ext cx="3134482" cy="330860"/>
          </a:xfrm>
          <a:prstGeom prst="rect">
            <a:avLst/>
          </a:prstGeom>
          <a:noFill/>
        </p:spPr>
        <p:txBody>
          <a:bodyPr wrap="square" rtlCol="0">
            <a:spAutoFit/>
          </a:bodyPr>
          <a:lstStyle/>
          <a:p>
            <a:r>
              <a:rPr lang="ja-JP" altLang="en-US" sz="750" kern="1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750" kern="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750" kern="100" dirty="0" smtClean="0">
                <a:latin typeface="Meiryo UI" panose="020B0604030504040204" pitchFamily="50" charset="-128"/>
                <a:ea typeface="Meiryo UI" panose="020B0604030504040204" pitchFamily="50" charset="-128"/>
                <a:cs typeface="Meiryo UI" panose="020B0604030504040204" pitchFamily="50" charset="-128"/>
              </a:rPr>
              <a:t>リニア中央新幹線建設促進期成同盟会パンフレット</a:t>
            </a:r>
            <a:r>
              <a:rPr lang="ja-JP" altLang="en-US" sz="750" dirty="0">
                <a:latin typeface="Meiryo UI" panose="020B0604030504040204" pitchFamily="50" charset="-128"/>
                <a:ea typeface="Meiryo UI" panose="020B0604030504040204" pitchFamily="50" charset="-128"/>
                <a:cs typeface="Meiryo UI" panose="020B0604030504040204" pitchFamily="50" charset="-128"/>
              </a:rPr>
              <a:t>（令和</a:t>
            </a:r>
            <a:r>
              <a:rPr lang="en-US" altLang="ja-JP" sz="750" dirty="0">
                <a:latin typeface="Meiryo UI" panose="020B0604030504040204" pitchFamily="50" charset="-128"/>
                <a:ea typeface="Meiryo UI" panose="020B0604030504040204" pitchFamily="50" charset="-128"/>
                <a:cs typeface="Meiryo UI" panose="020B0604030504040204" pitchFamily="50" charset="-128"/>
              </a:rPr>
              <a:t>4</a:t>
            </a:r>
            <a:r>
              <a:rPr lang="ja-JP" altLang="en-US" sz="750" dirty="0">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75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kern="1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800" kern="1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テキスト ボックス 27"/>
          <p:cNvSpPr txBox="1"/>
          <p:nvPr/>
        </p:nvSpPr>
        <p:spPr>
          <a:xfrm>
            <a:off x="4293096" y="8553400"/>
            <a:ext cx="2880320" cy="215444"/>
          </a:xfrm>
          <a:prstGeom prst="rect">
            <a:avLst/>
          </a:prstGeom>
          <a:noFill/>
        </p:spPr>
        <p:txBody>
          <a:bodyPr wrap="square" rtlCol="0">
            <a:spAutoFit/>
          </a:bodyPr>
          <a:lstStyle/>
          <a:p>
            <a:r>
              <a:rPr lang="ja-JP" altLang="en-US" sz="75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7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750" dirty="0" smtClean="0">
                <a:latin typeface="Meiryo UI" panose="020B0604030504040204" pitchFamily="50" charset="-128"/>
                <a:ea typeface="Meiryo UI" panose="020B0604030504040204" pitchFamily="50" charset="-128"/>
                <a:cs typeface="Meiryo UI" panose="020B0604030504040204" pitchFamily="50" charset="-128"/>
              </a:rPr>
              <a:t>北陸新幹線建設促進同盟会パンフレット（令和</a:t>
            </a:r>
            <a:r>
              <a:rPr lang="en-US" altLang="ja-JP" sz="750"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750" dirty="0" smtClean="0">
                <a:latin typeface="Meiryo UI" panose="020B0604030504040204" pitchFamily="50" charset="-128"/>
                <a:ea typeface="Meiryo UI" panose="020B0604030504040204" pitchFamily="50" charset="-128"/>
                <a:cs typeface="Meiryo UI" panose="020B0604030504040204" pitchFamily="50" charset="-128"/>
              </a:rPr>
              <a:t>年度</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29" name="図 28"/>
          <p:cNvPicPr>
            <a:picLocks noChangeAspect="1"/>
          </p:cNvPicPr>
          <p:nvPr/>
        </p:nvPicPr>
        <p:blipFill>
          <a:blip r:embed="rId6"/>
          <a:stretch>
            <a:fillRect/>
          </a:stretch>
        </p:blipFill>
        <p:spPr>
          <a:xfrm>
            <a:off x="2996952" y="6681192"/>
            <a:ext cx="3816424" cy="1872208"/>
          </a:xfrm>
          <a:prstGeom prst="rect">
            <a:avLst/>
          </a:prstGeom>
        </p:spPr>
      </p:pic>
      <p:pic>
        <p:nvPicPr>
          <p:cNvPr id="30" name="図 29"/>
          <p:cNvPicPr>
            <a:picLocks noChangeAspect="1"/>
          </p:cNvPicPr>
          <p:nvPr/>
        </p:nvPicPr>
        <p:blipFill>
          <a:blip r:embed="rId7"/>
          <a:stretch>
            <a:fillRect/>
          </a:stretch>
        </p:blipFill>
        <p:spPr>
          <a:xfrm>
            <a:off x="2996952" y="8625408"/>
            <a:ext cx="491349" cy="269449"/>
          </a:xfrm>
          <a:prstGeom prst="rect">
            <a:avLst/>
          </a:prstGeom>
        </p:spPr>
      </p:pic>
      <p:sp>
        <p:nvSpPr>
          <p:cNvPr id="7" name="スライド番号プレースホルダー 6"/>
          <p:cNvSpPr>
            <a:spLocks noGrp="1"/>
          </p:cNvSpPr>
          <p:nvPr>
            <p:ph type="sldNum" sz="quarter" idx="12"/>
          </p:nvPr>
        </p:nvSpPr>
        <p:spPr/>
        <p:txBody>
          <a:bodyPr/>
          <a:lstStyle/>
          <a:p>
            <a:r>
              <a:rPr lang="en-US" altLang="ja-JP" dirty="0" smtClean="0"/>
              <a:t>2</a:t>
            </a:r>
            <a:endParaRPr lang="ja-JP" altLang="en-US" dirty="0"/>
          </a:p>
        </p:txBody>
      </p:sp>
    </p:spTree>
    <p:extLst>
      <p:ext uri="{BB962C8B-B14F-4D97-AF65-F5344CB8AC3E}">
        <p14:creationId xmlns:p14="http://schemas.microsoft.com/office/powerpoint/2010/main" val="12630998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44624" y="1505387"/>
            <a:ext cx="4358389" cy="5577639"/>
          </a:xfrm>
          <a:prstGeom prst="rect">
            <a:avLst/>
          </a:prstGeom>
        </p:spPr>
      </p:pic>
      <p:pic>
        <p:nvPicPr>
          <p:cNvPr id="30" name="図 29"/>
          <p:cNvPicPr>
            <a:picLocks noChangeAspect="1"/>
          </p:cNvPicPr>
          <p:nvPr/>
        </p:nvPicPr>
        <p:blipFill>
          <a:blip r:embed="rId3"/>
          <a:stretch>
            <a:fillRect/>
          </a:stretch>
        </p:blipFill>
        <p:spPr>
          <a:xfrm>
            <a:off x="2348880" y="5113681"/>
            <a:ext cx="2232802" cy="1973417"/>
          </a:xfrm>
          <a:prstGeom prst="rect">
            <a:avLst/>
          </a:prstGeom>
        </p:spPr>
      </p:pic>
      <p:sp>
        <p:nvSpPr>
          <p:cNvPr id="115" name="タイトル 1"/>
          <p:cNvSpPr txBox="1">
            <a:spLocks/>
          </p:cNvSpPr>
          <p:nvPr/>
        </p:nvSpPr>
        <p:spPr>
          <a:xfrm>
            <a:off x="174803" y="720245"/>
            <a:ext cx="6559144" cy="632355"/>
          </a:xfrm>
          <a:prstGeom prst="rect">
            <a:avLst/>
          </a:prstGeom>
        </p:spPr>
        <p:txBody>
          <a:bodyPr vert="horz" lIns="92994" tIns="46497" rIns="92994" bIns="46497"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公共交通戦略</a:t>
            </a:r>
            <a:r>
              <a:rPr kumimoji="1" lang="ja-JP" altLang="en-US" sz="11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」に基づき、大阪</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・関西の成長に向け、事業者や関係機関</a:t>
            </a:r>
            <a:r>
              <a:rPr kumimoji="1" lang="ja-JP" altLang="en-US" sz="11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とともに、国土軸</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や関西国際空港へのアクセス強化</a:t>
            </a:r>
            <a:r>
              <a:rPr kumimoji="1" lang="ja-JP" altLang="en-US" sz="11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、放射</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環状型の鉄道</a:t>
            </a:r>
            <a:r>
              <a:rPr kumimoji="1" lang="ja-JP" altLang="en-US" sz="11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ネットワーク形成</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と</a:t>
            </a:r>
            <a:r>
              <a:rPr kumimoji="1" lang="ja-JP" altLang="en-US" sz="11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いった取組を進めます。</a:t>
            </a:r>
            <a:endPar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1" name="テキスト ボックス 120"/>
          <p:cNvSpPr txBox="1"/>
          <p:nvPr/>
        </p:nvSpPr>
        <p:spPr>
          <a:xfrm>
            <a:off x="132682" y="252735"/>
            <a:ext cx="3944390" cy="307777"/>
          </a:xfrm>
          <a:prstGeom prst="rect">
            <a:avLst/>
          </a:prstGeom>
          <a:solidFill>
            <a:schemeClr val="accent1">
              <a:lumMod val="20000"/>
              <a:lumOff val="80000"/>
            </a:schemeClr>
          </a:solidFill>
          <a:ln w="38100" cmpd="dbl">
            <a:solidFill>
              <a:srgbClr val="0000F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大阪・関西の</a:t>
            </a:r>
            <a:r>
              <a:rPr kumimoji="1" lang="ja-JP" altLang="en-US" sz="14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鉄道ネットワーク</a:t>
            </a: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の充実・</a:t>
            </a:r>
            <a:r>
              <a:rPr kumimoji="1" lang="ja-JP" altLang="en-US" sz="14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強化</a:t>
            </a:r>
            <a:endParaRPr kumimoji="1"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9" name="正方形/長方形 118"/>
          <p:cNvSpPr/>
          <p:nvPr/>
        </p:nvSpPr>
        <p:spPr>
          <a:xfrm>
            <a:off x="317750" y="1444063"/>
            <a:ext cx="1887114" cy="246221"/>
          </a:xfrm>
          <a:prstGeom prst="rect">
            <a:avLst/>
          </a:prstGeom>
          <a:solidFill>
            <a:srgbClr val="0000FF"/>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smtClean="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公共交通戦略路線の整備</a:t>
            </a:r>
            <a:endParaRPr kumimoji="1" lang="en-US" altLang="ja-JP" sz="10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4" name="グループ化 3"/>
          <p:cNvGrpSpPr/>
          <p:nvPr/>
        </p:nvGrpSpPr>
        <p:grpSpPr>
          <a:xfrm>
            <a:off x="165119" y="7487259"/>
            <a:ext cx="6568828" cy="2294888"/>
            <a:chOff x="169975" y="6874565"/>
            <a:chExt cx="6568828" cy="2273239"/>
          </a:xfrm>
        </p:grpSpPr>
        <p:sp>
          <p:nvSpPr>
            <p:cNvPr id="116" name="Text Box 215"/>
            <p:cNvSpPr txBox="1">
              <a:spLocks noChangeArrowheads="1"/>
            </p:cNvSpPr>
            <p:nvPr/>
          </p:nvSpPr>
          <p:spPr bwMode="auto">
            <a:xfrm>
              <a:off x="169975" y="6874565"/>
              <a:ext cx="6568828" cy="2273239"/>
            </a:xfrm>
            <a:prstGeom prst="rect">
              <a:avLst/>
            </a:prstGeom>
            <a:solidFill>
              <a:srgbClr val="FFFFFF"/>
            </a:solidFill>
            <a:ln w="6350">
              <a:solidFill>
                <a:srgbClr val="000000"/>
              </a:solidFill>
              <a:prstDash val="sysDot"/>
              <a:miter lim="800000"/>
              <a:headEnd/>
              <a:tailEnd/>
            </a:ln>
          </p:spPr>
          <p:txBody>
            <a:bodyPr rot="0" vert="horz" wrap="square" lIns="74295" tIns="8890" rIns="74295" bIns="889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50" b="1" i="0" u="none" strike="noStrike" kern="100" cap="none" spc="0" normalizeH="0" baseline="0" noProof="0" dirty="0" smtClean="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00" cap="none" spc="0" normalizeH="0" baseline="0" noProof="0" dirty="0" smtClean="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050" b="1" i="0" u="none" strike="noStrike" kern="1200" cap="none" spc="0" normalizeH="0" baseline="0" noProof="0" dirty="0" smtClean="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令和５年度</a:t>
              </a:r>
              <a:r>
                <a:rPr kumimoji="1" lang="ja-JP" altLang="en-US" sz="1050" b="1" i="0" u="none" strike="noStrike" kern="100" cap="none" spc="0" normalizeH="0" baseline="0" noProof="0" dirty="0" smtClean="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の主な</a:t>
              </a:r>
              <a:r>
                <a:rPr kumimoji="1" lang="ja-JP" altLang="ja-JP" sz="1050" b="1" i="0" u="none" strike="noStrike" kern="100" cap="none" spc="0" normalizeH="0" baseline="0" noProof="0" dirty="0" smtClean="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事業路線</a:t>
              </a:r>
              <a:r>
                <a:rPr kumimoji="1" lang="ja-JP" altLang="en-US" sz="1050" b="1" i="0" u="none" strike="noStrike" kern="100" cap="none" spc="0" normalizeH="0" baseline="0" noProof="0" dirty="0" smtClean="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a:t>
              </a:r>
              <a:endParaRPr kumimoji="1" lang="en-US" altLang="ja-JP" sz="1050" b="1" i="0" u="none" strike="noStrike" kern="100" cap="none" spc="0" normalizeH="0" baseline="0" noProof="0" dirty="0" smtClean="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50" b="1" i="0" u="none" strike="noStrike" kern="100" cap="none" spc="0" normalizeH="0" baseline="0" noProof="0" dirty="0" smtClean="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lvl="0" algn="just">
                <a:spcBef>
                  <a:spcPts val="300"/>
                </a:spcBef>
                <a:defRPr/>
              </a:pPr>
              <a:r>
                <a:rPr kumimoji="1" lang="ja-JP" altLang="en-US" sz="1050" b="0" i="0" u="none" strike="noStrike" kern="1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05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・なにわ筋線</a:t>
              </a:r>
              <a:r>
                <a:rPr kumimoji="1" lang="ja-JP" altLang="ja-JP" sz="1050" b="0" i="0" u="none" strike="noStrike" kern="100" cap="none" spc="0" normalizeH="0" baseline="0" noProof="0" dirty="0" smtClean="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050" b="0" i="0" u="none" strike="noStrike" kern="100" cap="none" spc="0" normalizeH="0" baseline="0" noProof="0" dirty="0" smtClean="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大阪駅（</a:t>
              </a:r>
              <a:r>
                <a:rPr lang="ja-JP" altLang="en-US" sz="1050" kern="100" dirty="0" smtClean="0">
                  <a:latin typeface="メイリオ" panose="020B0604030504040204" pitchFamily="50" charset="-128"/>
                  <a:ea typeface="メイリオ" panose="020B0604030504040204" pitchFamily="50" charset="-128"/>
                  <a:cs typeface="メイリオ" panose="020B0604030504040204" pitchFamily="50" charset="-128"/>
                </a:rPr>
                <a:t>うめきたエリア）</a:t>
              </a:r>
              <a:r>
                <a:rPr kumimoji="1" lang="ja-JP" altLang="ja-JP" sz="1050" b="0" i="0" u="none" strike="noStrike" kern="100" cap="none" spc="0" normalizeH="0" baseline="0" noProof="0" dirty="0" smtClean="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050" b="0" i="0" u="none" strike="noStrike" kern="100" cap="none" spc="0" normalizeH="0" baseline="0" noProof="0" dirty="0" smtClean="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ＪＲ難波駅・</a:t>
              </a:r>
              <a:r>
                <a:rPr kumimoji="1" lang="ja-JP" altLang="en-US" sz="1050" b="0"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南海</a:t>
              </a:r>
              <a:r>
                <a:rPr kumimoji="1" lang="ja-JP" altLang="en-US" sz="1050" b="0" i="0" u="none" strike="noStrike" kern="100" cap="none" spc="0" normalizeH="0" baseline="0" noProof="0" dirty="0" smtClean="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新今宮駅</a:t>
              </a:r>
              <a:r>
                <a:rPr kumimoji="1" lang="ja-JP" altLang="ja-JP" sz="1050" b="0" i="0" u="none" strike="noStrike" kern="100" cap="none" spc="0" normalizeH="0" baseline="0" noProof="0" dirty="0" smtClean="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a:t>
              </a:r>
              <a:endParaRPr kumimoji="1" lang="en-US" altLang="ja-JP" sz="1050" b="0" i="0" u="none" strike="noStrike" kern="100" cap="none" spc="0" normalizeH="0" baseline="0" noProof="0" dirty="0" smtClean="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lvl="0" algn="just">
                <a:spcBef>
                  <a:spcPts val="300"/>
                </a:spcBef>
                <a:defRPr/>
              </a:pPr>
              <a:r>
                <a:rPr lang="ja-JP" altLang="en-US" sz="1050" kern="1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kern="100" dirty="0" smtClean="0">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050" b="0" i="0" u="none" strike="noStrike" kern="100" cap="none" spc="0" normalizeH="0" baseline="0" noProof="0" dirty="0" smtClean="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050" kern="100" dirty="0" smtClean="0">
                  <a:latin typeface="メイリオ" panose="020B0604030504040204" pitchFamily="50" charset="-128"/>
                  <a:ea typeface="メイリオ" panose="020B0604030504040204" pitchFamily="50" charset="-128"/>
                  <a:cs typeface="メイリオ" panose="020B0604030504040204" pitchFamily="50" charset="-128"/>
                </a:rPr>
                <a:t>2030</a:t>
              </a:r>
              <a:r>
                <a:rPr lang="ja-JP" altLang="en-US" sz="1050" kern="100" dirty="0" smtClean="0">
                  <a:latin typeface="メイリオ" panose="020B0604030504040204" pitchFamily="50" charset="-128"/>
                  <a:ea typeface="メイリオ" panose="020B0604030504040204" pitchFamily="50" charset="-128"/>
                  <a:cs typeface="メイリオ" panose="020B0604030504040204" pitchFamily="50" charset="-128"/>
                </a:rPr>
                <a:t>年度</a:t>
              </a:r>
              <a:r>
                <a:rPr kumimoji="1" lang="ja-JP" altLang="en-US" sz="1050" b="0" i="0" u="none" strike="noStrike" kern="100" cap="none" spc="0" normalizeH="0" baseline="0" noProof="0" dirty="0" smtClean="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kern="100" dirty="0" smtClean="0">
                  <a:latin typeface="メイリオ" panose="020B0604030504040204" pitchFamily="50" charset="-128"/>
                  <a:ea typeface="メイリオ" panose="020B0604030504040204" pitchFamily="50" charset="-128"/>
                  <a:cs typeface="メイリオ" panose="020B0604030504040204" pitchFamily="50" charset="-128"/>
                </a:rPr>
                <a:t>令和</a:t>
              </a:r>
              <a:r>
                <a:rPr lang="en-US" altLang="ja-JP" sz="1050" kern="100" dirty="0" smtClean="0">
                  <a:latin typeface="メイリオ" panose="020B0604030504040204" pitchFamily="50" charset="-128"/>
                  <a:ea typeface="メイリオ" panose="020B0604030504040204" pitchFamily="50" charset="-128"/>
                  <a:cs typeface="メイリオ" panose="020B0604030504040204" pitchFamily="50" charset="-128"/>
                </a:rPr>
                <a:t>12</a:t>
              </a:r>
              <a:r>
                <a:rPr lang="ja-JP" altLang="en-US" sz="1050" kern="100" dirty="0" smtClean="0">
                  <a:latin typeface="メイリオ" panose="020B0604030504040204" pitchFamily="50" charset="-128"/>
                  <a:ea typeface="メイリオ" panose="020B0604030504040204" pitchFamily="50" charset="-128"/>
                  <a:cs typeface="メイリオ" panose="020B0604030504040204" pitchFamily="50" charset="-128"/>
                </a:rPr>
                <a:t>年度</a:t>
              </a:r>
              <a:r>
                <a:rPr kumimoji="1" lang="ja-JP" altLang="en-US" sz="1050" b="0" i="0" u="none" strike="noStrike" kern="100" cap="none" spc="0" normalizeH="0" baseline="0" noProof="0" dirty="0" smtClean="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）末開業</a:t>
              </a:r>
              <a:r>
                <a:rPr kumimoji="1" lang="ja-JP" altLang="en-US" sz="1050" b="0"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目標</a:t>
              </a:r>
              <a:r>
                <a:rPr kumimoji="1" lang="ja-JP" altLang="en-US" sz="1050" b="0" i="0" u="none" strike="noStrike" kern="100" cap="none" spc="0" normalizeH="0" baseline="0" noProof="0" dirty="0" smtClean="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1050" b="0" i="0" u="none" strike="noStrike" kern="100" cap="none" spc="0" normalizeH="0" baseline="0" noProof="0" dirty="0" smtClean="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kern="100" dirty="0">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050" b="0" i="0" u="none" strike="noStrike" kern="100" cap="none" spc="0" normalizeH="0" baseline="0" noProof="0" dirty="0" smtClean="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事業</a:t>
              </a:r>
              <a:r>
                <a:rPr kumimoji="1" lang="ja-JP" altLang="en-US" sz="1050" b="0"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主体：関西高速</a:t>
              </a:r>
              <a:r>
                <a:rPr kumimoji="1" lang="ja-JP" altLang="en-US" sz="1050" b="0" i="0" u="none" strike="noStrike" kern="100" cap="none" spc="0" normalizeH="0" baseline="0" noProof="0" dirty="0" smtClean="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鉄道㈱</a:t>
              </a:r>
              <a:r>
                <a:rPr lang="ja-JP" altLang="en-US" sz="1050" kern="100" dirty="0">
                  <a:latin typeface="メイリオ" panose="020B0604030504040204" pitchFamily="50" charset="-128"/>
                  <a:ea typeface="メイリオ" panose="020B0604030504040204" pitchFamily="50" charset="-128"/>
                  <a:cs typeface="メイリオ" panose="020B0604030504040204" pitchFamily="50" charset="-128"/>
                </a:rPr>
                <a:t>）</a:t>
              </a:r>
              <a:endParaRPr kumimoji="1" lang="en-US" altLang="ja-JP" sz="1050" b="0"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050" b="0" i="0" u="none" strike="noStrike" kern="100" cap="none" spc="0" normalizeH="0" baseline="0" noProof="0" dirty="0" smtClean="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lvl="0" algn="just">
                <a:spcBef>
                  <a:spcPts val="300"/>
                </a:spcBef>
                <a:defRPr/>
              </a:pPr>
              <a:r>
                <a:rPr kumimoji="1" lang="ja-JP" altLang="en-US" sz="1050" b="0"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　・大阪モノレール延伸</a:t>
              </a:r>
              <a:r>
                <a:rPr kumimoji="1" lang="en-US" altLang="ja-JP" sz="1050" b="0"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050" b="0" i="0" u="none" strike="noStrike" kern="100" cap="none" spc="0" normalizeH="0" baseline="0" noProof="0" dirty="0" smtClean="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門真市</a:t>
              </a:r>
              <a:r>
                <a:rPr lang="ja-JP" altLang="en-US" sz="1050" kern="100" dirty="0">
                  <a:latin typeface="メイリオ" panose="020B0604030504040204" pitchFamily="50" charset="-128"/>
                  <a:ea typeface="メイリオ" panose="020B0604030504040204" pitchFamily="50" charset="-128"/>
                  <a:cs typeface="メイリオ" panose="020B0604030504040204" pitchFamily="50" charset="-128"/>
                </a:rPr>
                <a:t>駅</a:t>
              </a:r>
              <a:r>
                <a:rPr kumimoji="1" lang="ja-JP" altLang="en-US" sz="1050" b="0" i="0" u="none" strike="noStrike" kern="100" cap="none" spc="0" normalizeH="0" baseline="0" noProof="0" dirty="0" smtClean="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～瓜生堂</a:t>
              </a:r>
              <a:r>
                <a:rPr lang="ja-JP" altLang="en-US" sz="1050" kern="100" dirty="0" smtClean="0">
                  <a:latin typeface="メイリオ" panose="020B0604030504040204" pitchFamily="50" charset="-128"/>
                  <a:ea typeface="メイリオ" panose="020B0604030504040204" pitchFamily="50" charset="-128"/>
                  <a:cs typeface="メイリオ" panose="020B0604030504040204" pitchFamily="50" charset="-128"/>
                </a:rPr>
                <a:t>駅</a:t>
              </a:r>
              <a:r>
                <a:rPr lang="en-US" altLang="ja-JP" sz="1050" kern="100" dirty="0" smtClean="0">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1050" b="0" i="0" u="none" strike="noStrike" kern="100" cap="none" spc="0" normalizeH="0" baseline="0" noProof="0" dirty="0" smtClean="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050" b="0" i="0" u="none" strike="noStrike" kern="100" cap="none" spc="0" normalizeH="0" baseline="0" noProof="0" dirty="0" smtClean="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050" kern="100" dirty="0" smtClean="0">
                  <a:latin typeface="メイリオ" panose="020B0604030504040204" pitchFamily="50" charset="-128"/>
                  <a:ea typeface="メイリオ" panose="020B0604030504040204" pitchFamily="50" charset="-128"/>
                  <a:cs typeface="メイリオ" panose="020B0604030504040204" pitchFamily="50" charset="-128"/>
                </a:rPr>
                <a:t>2029</a:t>
              </a:r>
              <a:r>
                <a:rPr lang="ja-JP" altLang="en-US" sz="1050" kern="100" dirty="0">
                  <a:latin typeface="メイリオ" panose="020B0604030504040204" pitchFamily="50" charset="-128"/>
                  <a:ea typeface="メイリオ" panose="020B0604030504040204" pitchFamily="50" charset="-128"/>
                  <a:cs typeface="メイリオ" panose="020B0604030504040204" pitchFamily="50" charset="-128"/>
                </a:rPr>
                <a:t>年（</a:t>
              </a:r>
              <a:r>
                <a:rPr lang="ja-JP" altLang="en-US" sz="1050" kern="100" dirty="0" smtClean="0">
                  <a:latin typeface="メイリオ" panose="020B0604030504040204" pitchFamily="50" charset="-128"/>
                  <a:ea typeface="メイリオ" panose="020B0604030504040204" pitchFamily="50" charset="-128"/>
                  <a:cs typeface="メイリオ" panose="020B0604030504040204" pitchFamily="50" charset="-128"/>
                </a:rPr>
                <a:t>令和</a:t>
              </a:r>
              <a:r>
                <a:rPr lang="en-US" altLang="ja-JP" sz="1050" kern="100" dirty="0" smtClean="0">
                  <a:latin typeface="メイリオ" panose="020B0604030504040204" pitchFamily="50" charset="-128"/>
                  <a:ea typeface="メイリオ" panose="020B0604030504040204" pitchFamily="50" charset="-128"/>
                  <a:cs typeface="メイリオ" panose="020B0604030504040204" pitchFamily="50" charset="-128"/>
                </a:rPr>
                <a:t>11</a:t>
              </a:r>
              <a:r>
                <a:rPr lang="ja-JP" altLang="en-US" sz="1050" kern="100" dirty="0" smtClean="0">
                  <a:latin typeface="メイリオ" panose="020B0604030504040204" pitchFamily="50" charset="-128"/>
                  <a:ea typeface="メイリオ" panose="020B0604030504040204" pitchFamily="50" charset="-128"/>
                  <a:cs typeface="メイリオ" panose="020B0604030504040204" pitchFamily="50" charset="-128"/>
                </a:rPr>
                <a:t>年</a:t>
              </a:r>
              <a:r>
                <a:rPr kumimoji="1" lang="ja-JP" altLang="en-US" sz="1050" b="0" i="0" u="none" strike="noStrike" kern="100" cap="none" spc="0" normalizeH="0" baseline="0" noProof="0" dirty="0" smtClean="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）開業</a:t>
              </a:r>
              <a:r>
                <a:rPr kumimoji="1" lang="ja-JP" altLang="en-US" sz="1050" b="0"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目標）</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　　　　　　　　　　　（事業主体：大阪府・</a:t>
              </a:r>
              <a:r>
                <a:rPr kumimoji="1" lang="ja-JP" altLang="en-US" sz="1050" b="0" i="0" u="none" strike="noStrike" kern="100" cap="none" spc="0" normalizeH="0" baseline="0" noProof="0" dirty="0" smtClean="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大阪</a:t>
              </a:r>
              <a:r>
                <a:rPr lang="ja-JP" altLang="en-US" sz="1050" kern="100" dirty="0" smtClean="0">
                  <a:latin typeface="メイリオ" panose="020B0604030504040204" pitchFamily="50" charset="-128"/>
                  <a:ea typeface="メイリオ" panose="020B0604030504040204" pitchFamily="50" charset="-128"/>
                  <a:cs typeface="メイリオ" panose="020B0604030504040204" pitchFamily="50" charset="-128"/>
                </a:rPr>
                <a:t>モノレール</a:t>
              </a:r>
              <a:r>
                <a:rPr kumimoji="1" lang="ja-JP" altLang="en-US" sz="1050" b="0" i="0" u="none" strike="noStrike" kern="100" cap="none" spc="0" normalizeH="0" baseline="0" noProof="0" dirty="0" smtClean="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a:t>
              </a:r>
              <a:endParaRPr kumimoji="1" lang="en-US" altLang="ja-JP" sz="1050" b="0" i="0" u="none" strike="noStrike" kern="100" cap="none" spc="0" normalizeH="0" baseline="0" noProof="0" dirty="0" smtClean="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1" lang="en-US" altLang="ja-JP" sz="1050" b="0"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　　　</a:t>
              </a:r>
            </a:p>
            <a:p>
              <a:pPr lvl="0" algn="just">
                <a:defRPr/>
              </a:pPr>
              <a:r>
                <a:rPr kumimoji="1" lang="ja-JP" altLang="en-US" sz="1050" b="0" i="0" u="none" strike="noStrike" kern="100" cap="none" spc="0" normalizeH="0" baseline="0" noProof="0" dirty="0" smtClean="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　・北大阪急行延伸</a:t>
              </a:r>
              <a:r>
                <a:rPr kumimoji="1" lang="ja-JP" altLang="ja-JP" sz="1050" b="0" i="0" u="none" strike="noStrike" kern="100" cap="none" spc="0" normalizeH="0" baseline="0" noProof="0" dirty="0" smtClean="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050" b="0" i="0" u="none" strike="noStrike" kern="100" cap="none" spc="0" normalizeH="0" baseline="0" noProof="0" dirty="0" smtClean="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千里中央</a:t>
              </a:r>
              <a:r>
                <a:rPr lang="ja-JP" altLang="en-US" sz="1050" kern="100" dirty="0">
                  <a:latin typeface="メイリオ" panose="020B0604030504040204" pitchFamily="50" charset="-128"/>
                  <a:ea typeface="メイリオ" panose="020B0604030504040204" pitchFamily="50" charset="-128"/>
                  <a:cs typeface="メイリオ" panose="020B0604030504040204" pitchFamily="50" charset="-128"/>
                </a:rPr>
                <a:t>駅</a:t>
              </a:r>
              <a:r>
                <a:rPr kumimoji="1" lang="ja-JP" altLang="ja-JP" sz="1050" b="0" i="0" u="none" strike="noStrike" kern="100" cap="none" spc="0" normalizeH="0" baseline="0" noProof="0" dirty="0" smtClean="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050" b="0" i="0" u="none" strike="noStrike" kern="100" cap="none" spc="0" normalizeH="0" baseline="0" noProof="0" dirty="0" smtClean="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箕面萱野</a:t>
              </a:r>
              <a:r>
                <a:rPr lang="ja-JP" altLang="en-US" sz="1050" kern="100" dirty="0">
                  <a:latin typeface="メイリオ" panose="020B0604030504040204" pitchFamily="50" charset="-128"/>
                  <a:ea typeface="メイリオ" panose="020B0604030504040204" pitchFamily="50" charset="-128"/>
                  <a:cs typeface="メイリオ" panose="020B0604030504040204" pitchFamily="50" charset="-128"/>
                </a:rPr>
                <a:t>駅</a:t>
              </a:r>
              <a:r>
                <a:rPr kumimoji="1" lang="ja-JP" altLang="ja-JP" sz="1050" b="0" i="0" u="none" strike="noStrike" kern="100" cap="none" spc="0" normalizeH="0" baseline="0" noProof="0" dirty="0" smtClean="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050" kern="100" dirty="0" smtClean="0">
                  <a:latin typeface="メイリオ" panose="020B0604030504040204" pitchFamily="50" charset="-128"/>
                  <a:ea typeface="メイリオ" panose="020B0604030504040204" pitchFamily="50" charset="-128"/>
                  <a:cs typeface="メイリオ" panose="020B0604030504040204" pitchFamily="50" charset="-128"/>
                </a:rPr>
                <a:t>2023</a:t>
              </a:r>
              <a:r>
                <a:rPr lang="ja-JP" altLang="en-US" sz="1050" kern="100" dirty="0" smtClean="0">
                  <a:latin typeface="メイリオ" panose="020B0604030504040204" pitchFamily="50" charset="-128"/>
                  <a:ea typeface="メイリオ" panose="020B0604030504040204" pitchFamily="50" charset="-128"/>
                  <a:cs typeface="メイリオ" panose="020B0604030504040204" pitchFamily="50" charset="-128"/>
                </a:rPr>
                <a:t>年度末</a:t>
              </a:r>
              <a:r>
                <a:rPr kumimoji="1" lang="ja-JP" altLang="en-US" sz="1050" b="0" i="0" u="none" strike="noStrike" kern="100" cap="none" spc="0" normalizeH="0" baseline="0" noProof="0" dirty="0" smtClean="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kern="100" dirty="0" smtClean="0">
                  <a:latin typeface="メイリオ" panose="020B0604030504040204" pitchFamily="50" charset="-128"/>
                  <a:ea typeface="メイリオ" panose="020B0604030504040204" pitchFamily="50" charset="-128"/>
                  <a:cs typeface="メイリオ" panose="020B0604030504040204" pitchFamily="50" charset="-128"/>
                </a:rPr>
                <a:t>令和５年度末）</a:t>
              </a:r>
              <a:r>
                <a:rPr kumimoji="1" lang="ja-JP" altLang="en-US" sz="1050" b="0" i="0" u="none" strike="noStrike" kern="100" cap="none" spc="0" normalizeH="0" baseline="0" noProof="0" dirty="0" smtClean="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開業予定）</a:t>
              </a:r>
              <a:endParaRPr kumimoji="1" lang="en-US" altLang="ja-JP" sz="1050" b="0" i="0" u="none" strike="noStrike" kern="100" cap="none" spc="0" normalizeH="0" baseline="0" noProof="0" dirty="0" smtClean="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00" cap="none" spc="0" normalizeH="0" baseline="0" noProof="0" dirty="0" smtClean="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　　　　　　　　　（事業主体：箕面市・北大阪急行電鉄㈱）</a:t>
              </a:r>
              <a:endParaRPr kumimoji="1" lang="en-US" altLang="ja-JP" sz="1050" b="0" i="0" u="none" strike="noStrike" kern="100" cap="none" spc="0" normalizeH="0" baseline="0" noProof="0" dirty="0" smtClean="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just" defTabSz="914400" rtl="0" eaLnBrk="1" fontAlgn="auto" latinLnBrk="0" hangingPunct="1">
                <a:lnSpc>
                  <a:spcPct val="100000"/>
                </a:lnSpc>
                <a:spcBef>
                  <a:spcPts val="300"/>
                </a:spcBef>
                <a:spcAft>
                  <a:spcPts val="0"/>
                </a:spcAft>
                <a:buClrTx/>
                <a:buSzTx/>
                <a:buFontTx/>
                <a:buNone/>
                <a:tabLst/>
                <a:defRPr/>
              </a:pPr>
              <a:r>
                <a:rPr kumimoji="1" lang="ja-JP" altLang="en-US" sz="1050" b="0" i="0" u="none" strike="noStrike" kern="100" cap="none" spc="0" normalizeH="0" baseline="0" noProof="0" dirty="0" smtClean="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050" b="0"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050" b="0" i="0" u="none" strike="noStrike" kern="100" cap="none" spc="0" normalizeH="0" baseline="0" noProof="0" dirty="0" smtClean="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1" lang="en-US" altLang="ja-JP" sz="1050" b="0" i="0" u="none" strike="noStrike" kern="1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2" name="正方形/長方形 131"/>
            <p:cNvSpPr/>
            <p:nvPr/>
          </p:nvSpPr>
          <p:spPr>
            <a:xfrm>
              <a:off x="4538048" y="8157331"/>
              <a:ext cx="1128406" cy="23083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9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駅名は仮称</a:t>
              </a:r>
            </a:p>
          </p:txBody>
        </p:sp>
        <p:sp>
          <p:nvSpPr>
            <p:cNvPr id="117" name="正方形/長方形 116"/>
            <p:cNvSpPr/>
            <p:nvPr/>
          </p:nvSpPr>
          <p:spPr>
            <a:xfrm>
              <a:off x="322606" y="7342732"/>
              <a:ext cx="5631530" cy="1064544"/>
            </a:xfrm>
            <a:prstGeom prst="rect">
              <a:avLst/>
            </a:prstGeom>
            <a:noFill/>
            <a:ln w="9525">
              <a:solidFill>
                <a:schemeClr val="tx2">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grpSp>
        <p:nvGrpSpPr>
          <p:cNvPr id="26" name="グループ化 25"/>
          <p:cNvGrpSpPr/>
          <p:nvPr/>
        </p:nvGrpSpPr>
        <p:grpSpPr>
          <a:xfrm>
            <a:off x="5240849" y="7761744"/>
            <a:ext cx="1138037" cy="359608"/>
            <a:chOff x="-3316999" y="5093715"/>
            <a:chExt cx="1138037" cy="359608"/>
          </a:xfrm>
        </p:grpSpPr>
        <p:sp>
          <p:nvSpPr>
            <p:cNvPr id="31" name="AutoShape 33"/>
            <p:cNvSpPr>
              <a:spLocks noChangeArrowheads="1"/>
            </p:cNvSpPr>
            <p:nvPr/>
          </p:nvSpPr>
          <p:spPr bwMode="auto">
            <a:xfrm>
              <a:off x="-3316999" y="5103967"/>
              <a:ext cx="1138037" cy="320675"/>
            </a:xfrm>
            <a:prstGeom prst="flowChartAlternateProcess">
              <a:avLst/>
            </a:prstGeom>
            <a:solidFill>
              <a:srgbClr val="548DD4"/>
            </a:solidFill>
            <a:ln w="38100">
              <a:solidFill>
                <a:srgbClr val="95B3D7"/>
              </a:solidFill>
              <a:miter lim="800000"/>
              <a:headEnd/>
              <a:tailEnd/>
            </a:ln>
            <a:effectLst>
              <a:outerShdw dist="28398" dir="3806097" algn="ctr" rotWithShape="0">
                <a:srgbClr val="243F60">
                  <a:alpha val="50000"/>
                </a:srgbClr>
              </a:outerShdw>
            </a:effectLst>
          </p:spPr>
          <p:txBody>
            <a:bodyPr vert="horz" wrap="square" lIns="74295" tIns="8890" rIns="74295" bIns="88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chemeClr val="bg1"/>
                </a:solidFill>
                <a:effectLst/>
                <a:uLnTx/>
                <a:uFillTx/>
                <a:latin typeface="Calibri"/>
                <a:ea typeface="ＭＳ Ｐゴシック" panose="020B0600070205080204" pitchFamily="50" charset="-128"/>
                <a:cs typeface="+mn-cs"/>
              </a:endParaRPr>
            </a:p>
          </p:txBody>
        </p:sp>
        <p:sp>
          <p:nvSpPr>
            <p:cNvPr id="32" name="正方形/長方形 31"/>
            <p:cNvSpPr/>
            <p:nvPr/>
          </p:nvSpPr>
          <p:spPr>
            <a:xfrm>
              <a:off x="-3134287" y="5093715"/>
              <a:ext cx="726481" cy="2308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smtClean="0">
                  <a:ln>
                    <a:noFill/>
                  </a:ln>
                  <a:solidFill>
                    <a:schemeClr val="bg1"/>
                  </a:solidFill>
                  <a:effectLst/>
                  <a:uLnTx/>
                  <a:uFillTx/>
                  <a:latin typeface="Calibri"/>
                  <a:ea typeface="ＭＳ Ｐゴシック" panose="020B0600070205080204" pitchFamily="50" charset="-128"/>
                  <a:cs typeface="+mn-cs"/>
                </a:rPr>
                <a:t>令和５年度</a:t>
              </a:r>
              <a:endParaRPr kumimoji="1" lang="ja-JP" altLang="ja-JP" sz="900" b="0" i="0" u="none" strike="noStrike" kern="1200" cap="none" spc="0" normalizeH="0" baseline="0" noProof="0" dirty="0">
                <a:ln>
                  <a:noFill/>
                </a:ln>
                <a:solidFill>
                  <a:schemeClr val="bg1"/>
                </a:solidFill>
                <a:effectLst/>
                <a:uLnTx/>
                <a:uFillTx/>
                <a:latin typeface="Calibri"/>
                <a:ea typeface="ＭＳ Ｐゴシック" panose="020B0600070205080204" pitchFamily="50" charset="-128"/>
                <a:cs typeface="+mn-cs"/>
              </a:endParaRPr>
            </a:p>
          </p:txBody>
        </p:sp>
        <p:sp>
          <p:nvSpPr>
            <p:cNvPr id="33" name="正方形/長方形 32"/>
            <p:cNvSpPr/>
            <p:nvPr/>
          </p:nvSpPr>
          <p:spPr>
            <a:xfrm>
              <a:off x="-3195736" y="5222491"/>
              <a:ext cx="877163" cy="2308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900" b="1" i="0" u="none" strike="noStrike" kern="1200" cap="none" spc="0" normalizeH="0" baseline="0" noProof="0" dirty="0">
                  <a:ln>
                    <a:noFill/>
                  </a:ln>
                  <a:solidFill>
                    <a:schemeClr val="bg1"/>
                  </a:solidFill>
                  <a:effectLst/>
                  <a:uLnTx/>
                  <a:uFillTx/>
                  <a:latin typeface="Calibri"/>
                  <a:ea typeface="ＭＳ Ｐゴシック" panose="020B0600070205080204" pitchFamily="50" charset="-128"/>
                  <a:cs typeface="+mn-cs"/>
                </a:rPr>
                <a:t>知事重点</a:t>
              </a:r>
              <a:r>
                <a:rPr kumimoji="1" lang="ja-JP" altLang="ja-JP" sz="900" b="1" i="0" u="none" strike="noStrike" kern="1200" cap="none" spc="0" normalizeH="0" baseline="0" noProof="0" dirty="0" smtClean="0">
                  <a:ln>
                    <a:noFill/>
                  </a:ln>
                  <a:solidFill>
                    <a:schemeClr val="bg1"/>
                  </a:solidFill>
                  <a:effectLst/>
                  <a:uLnTx/>
                  <a:uFillTx/>
                  <a:latin typeface="Calibri"/>
                  <a:ea typeface="ＭＳ Ｐゴシック" panose="020B0600070205080204" pitchFamily="50" charset="-128"/>
                  <a:cs typeface="+mn-cs"/>
                </a:rPr>
                <a:t>事業</a:t>
              </a:r>
              <a:endParaRPr kumimoji="1" lang="ja-JP" altLang="ja-JP" sz="900" b="0" i="0" u="none" strike="noStrike" kern="1200" cap="none" spc="0" normalizeH="0" baseline="0" noProof="0" dirty="0">
                <a:ln>
                  <a:noFill/>
                </a:ln>
                <a:solidFill>
                  <a:schemeClr val="bg1"/>
                </a:solidFill>
                <a:effectLst/>
                <a:uLnTx/>
                <a:uFillTx/>
                <a:latin typeface="Calibri"/>
                <a:ea typeface="ＭＳ Ｐゴシック" panose="020B0600070205080204" pitchFamily="50" charset="-128"/>
                <a:cs typeface="+mn-cs"/>
              </a:endParaRPr>
            </a:p>
          </p:txBody>
        </p:sp>
      </p:grpSp>
      <p:sp>
        <p:nvSpPr>
          <p:cNvPr id="28" name="正方形/長方形 27"/>
          <p:cNvSpPr/>
          <p:nvPr/>
        </p:nvSpPr>
        <p:spPr>
          <a:xfrm>
            <a:off x="80040" y="7229837"/>
            <a:ext cx="6013256" cy="24622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ja-JP" sz="10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000" b="0" i="0" u="none" strike="noStrike" kern="1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公共交通戦略（令和元年</a:t>
            </a:r>
            <a:r>
              <a:rPr kumimoji="1" lang="en-US" altLang="ja-JP" sz="1000" b="0" i="0" u="none" strike="noStrike" kern="1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11</a:t>
            </a:r>
            <a:r>
              <a:rPr kumimoji="1" lang="ja-JP" altLang="en-US" sz="1000" b="0" i="0" u="none" strike="noStrike" kern="1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月改訂）を基に作成</a:t>
            </a:r>
            <a:endParaRPr kumimoji="1" lang="ja-JP" altLang="en-US" sz="10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 name="正方形/長方形 22"/>
          <p:cNvSpPr/>
          <p:nvPr/>
        </p:nvSpPr>
        <p:spPr>
          <a:xfrm>
            <a:off x="80040" y="7063429"/>
            <a:ext cx="4190417" cy="24622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ja-JP" sz="10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000" b="0" i="0" u="none" strike="noStrike" kern="1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北大阪急行</a:t>
            </a:r>
            <a:r>
              <a:rPr kumimoji="1" lang="ja-JP" altLang="en-US" sz="1000" b="0" i="0" u="none" strike="noStrike" kern="100" cap="none" spc="0" normalizeH="0" baseline="0" noProof="0" dirty="0" smtClean="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延伸、大阪駅（うめきたエリア）以外の</a:t>
            </a:r>
            <a:r>
              <a:rPr kumimoji="1" lang="ja-JP" altLang="en-US" sz="1000" b="0" i="0" u="none" strike="noStrike" kern="1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新駅名は仮称</a:t>
            </a:r>
            <a:endParaRPr kumimoji="1" lang="ja-JP" altLang="en-US" sz="10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テキスト ボックス 12"/>
          <p:cNvSpPr txBox="1"/>
          <p:nvPr/>
        </p:nvSpPr>
        <p:spPr>
          <a:xfrm>
            <a:off x="2326426" y="4870397"/>
            <a:ext cx="1624303" cy="276999"/>
          </a:xfrm>
          <a:prstGeom prst="rect">
            <a:avLst/>
          </a:prstGeom>
          <a:noFill/>
        </p:spPr>
        <p:txBody>
          <a:bodyPr wrap="square" rtlCol="0">
            <a:spAutoFit/>
          </a:bodyPr>
          <a:lstStyle/>
          <a:p>
            <a:pPr algn="ctr"/>
            <a:r>
              <a:rPr kumimoji="1" lang="en-US" altLang="ja-JP" sz="1200" b="1" dirty="0" smtClean="0"/>
              <a:t>&lt;</a:t>
            </a:r>
            <a:r>
              <a:rPr kumimoji="1" lang="ja-JP" altLang="en-US" sz="1200" b="1" dirty="0" smtClean="0"/>
              <a:t>大阪都心部拡大</a:t>
            </a:r>
            <a:r>
              <a:rPr kumimoji="1" lang="en-US" altLang="ja-JP" sz="1200" b="1" dirty="0" smtClean="0"/>
              <a:t>&gt;</a:t>
            </a:r>
            <a:endParaRPr kumimoji="1" lang="ja-JP" altLang="en-US" sz="1200" b="1" dirty="0"/>
          </a:p>
        </p:txBody>
      </p:sp>
      <p:sp>
        <p:nvSpPr>
          <p:cNvPr id="56" name="テキスト ボックス 30"/>
          <p:cNvSpPr txBox="1">
            <a:spLocks noChangeArrowheads="1"/>
          </p:cNvSpPr>
          <p:nvPr/>
        </p:nvSpPr>
        <p:spPr bwMode="auto">
          <a:xfrm>
            <a:off x="4741273" y="7041232"/>
            <a:ext cx="1984855" cy="270264"/>
          </a:xfrm>
          <a:prstGeom prst="rect">
            <a:avLst/>
          </a:prstGeom>
          <a:noFill/>
          <a:ln>
            <a:noFill/>
          </a:ln>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69840" tIns="45720" rIns="69840" bIns="45720" anchor="t" anchorCtr="0" upright="1">
            <a:noAutofit/>
          </a:bodyPr>
          <a:lstStyle/>
          <a:p>
            <a:pPr lvl="0" algn="ctr">
              <a:defRPr/>
            </a:pPr>
            <a:r>
              <a:rPr lang="ja-JP" altLang="en-US" sz="9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シールドトンネル部</a:t>
            </a:r>
            <a:endParaRPr kumimoji="1" lang="zh-TW" altLang="en-US" sz="9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 name="テキスト ボックス 56"/>
          <p:cNvSpPr txBox="1"/>
          <p:nvPr/>
        </p:nvSpPr>
        <p:spPr>
          <a:xfrm>
            <a:off x="4679184" y="3672508"/>
            <a:ext cx="995719" cy="232402"/>
          </a:xfrm>
          <a:prstGeom prst="rect">
            <a:avLst/>
          </a:prstGeom>
          <a:solidFill>
            <a:schemeClr val="bg1"/>
          </a:solidFill>
          <a:ln w="3175">
            <a:solidFill>
              <a:srgbClr val="0000FF"/>
            </a:solidFill>
          </a:ln>
        </p:spPr>
        <p:txBody>
          <a:bodyPr wrap="none" lIns="92994" tIns="46497" rIns="92994" bIns="46497"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モノレール</a:t>
            </a:r>
            <a:r>
              <a:rPr kumimoji="1" lang="ja-JP" altLang="en-US" sz="9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延伸</a:t>
            </a:r>
            <a:endParaRPr kumimoji="1" lang="ja-JP"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8" name="テキスト ボックス 87"/>
          <p:cNvSpPr txBox="1"/>
          <p:nvPr/>
        </p:nvSpPr>
        <p:spPr>
          <a:xfrm>
            <a:off x="4679184" y="1672423"/>
            <a:ext cx="764885" cy="232402"/>
          </a:xfrm>
          <a:prstGeom prst="rect">
            <a:avLst/>
          </a:prstGeom>
          <a:solidFill>
            <a:schemeClr val="bg1"/>
          </a:solidFill>
          <a:ln w="3175">
            <a:solidFill>
              <a:srgbClr val="0000FF"/>
            </a:solidFill>
          </a:ln>
        </p:spPr>
        <p:txBody>
          <a:bodyPr wrap="none" lIns="92994" tIns="46497" rIns="92994" bIns="46497"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なにわ筋線</a:t>
            </a:r>
            <a:endParaRPr kumimoji="1" lang="ja-JP"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9" name="テキスト ボックス 88"/>
          <p:cNvSpPr txBox="1"/>
          <p:nvPr/>
        </p:nvSpPr>
        <p:spPr>
          <a:xfrm>
            <a:off x="4679185" y="5623133"/>
            <a:ext cx="995718" cy="232402"/>
          </a:xfrm>
          <a:prstGeom prst="rect">
            <a:avLst/>
          </a:prstGeom>
          <a:solidFill>
            <a:schemeClr val="bg1"/>
          </a:solidFill>
          <a:ln w="3175">
            <a:solidFill>
              <a:srgbClr val="0000FF"/>
            </a:solidFill>
          </a:ln>
        </p:spPr>
        <p:txBody>
          <a:bodyPr wrap="none" lIns="92994" tIns="46497" rIns="92994" bIns="46497"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北大阪急行延伸</a:t>
            </a:r>
          </a:p>
        </p:txBody>
      </p:sp>
      <p:sp>
        <p:nvSpPr>
          <p:cNvPr id="52" name="テキスト ボックス 30"/>
          <p:cNvSpPr txBox="1">
            <a:spLocks noChangeArrowheads="1"/>
          </p:cNvSpPr>
          <p:nvPr/>
        </p:nvSpPr>
        <p:spPr bwMode="auto">
          <a:xfrm>
            <a:off x="4636429" y="5265797"/>
            <a:ext cx="1984855" cy="270264"/>
          </a:xfrm>
          <a:prstGeom prst="rect">
            <a:avLst/>
          </a:prstGeom>
          <a:noFill/>
          <a:ln>
            <a:noFill/>
          </a:ln>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69840" tIns="45720" rIns="69840" bIns="45720" anchor="t" anchorCtr="0" upright="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9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駅舎イメージ</a:t>
            </a:r>
            <a:endParaRPr kumimoji="1" lang="zh-TW" altLang="en-US" sz="9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6" name="図 5"/>
          <p:cNvPicPr>
            <a:picLocks noChangeAspect="1"/>
          </p:cNvPicPr>
          <p:nvPr/>
        </p:nvPicPr>
        <p:blipFill>
          <a:blip r:embed="rId4"/>
          <a:stretch>
            <a:fillRect/>
          </a:stretch>
        </p:blipFill>
        <p:spPr>
          <a:xfrm>
            <a:off x="4653690" y="1926708"/>
            <a:ext cx="2204310" cy="1458655"/>
          </a:xfrm>
          <a:prstGeom prst="rect">
            <a:avLst/>
          </a:prstGeom>
        </p:spPr>
      </p:pic>
      <p:sp>
        <p:nvSpPr>
          <p:cNvPr id="8" name="楕円 7"/>
          <p:cNvSpPr/>
          <p:nvPr/>
        </p:nvSpPr>
        <p:spPr>
          <a:xfrm flipH="1">
            <a:off x="3239265" y="3179089"/>
            <a:ext cx="45719" cy="45719"/>
          </a:xfrm>
          <a:prstGeom prst="ellipse">
            <a:avLst/>
          </a:prstGeom>
          <a:solidFill>
            <a:schemeClr val="bg1"/>
          </a:solidFill>
          <a:ln w="6350">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smtClean="0">
              <a:solidFill>
                <a:srgbClr val="FF0000"/>
              </a:solidFill>
              <a:latin typeface="HG丸ｺﾞｼｯｸM-PRO" panose="020F0600000000000000" pitchFamily="50" charset="-128"/>
              <a:ea typeface="HG丸ｺﾞｼｯｸM-PRO" panose="020F0600000000000000" pitchFamily="50" charset="-128"/>
            </a:endParaRPr>
          </a:p>
        </p:txBody>
      </p:sp>
      <p:sp>
        <p:nvSpPr>
          <p:cNvPr id="9" name="正方形/長方形 8"/>
          <p:cNvSpPr/>
          <p:nvPr/>
        </p:nvSpPr>
        <p:spPr>
          <a:xfrm>
            <a:off x="3212976" y="3174453"/>
            <a:ext cx="292165" cy="7112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350" b="1" dirty="0" smtClean="0">
                <a:solidFill>
                  <a:schemeClr val="tx1">
                    <a:lumMod val="65000"/>
                    <a:lumOff val="35000"/>
                  </a:schemeClr>
                </a:solidFill>
                <a:latin typeface="HG丸ｺﾞｼｯｸM-PRO" panose="020F0600000000000000" pitchFamily="50" charset="-128"/>
                <a:ea typeface="HG丸ｺﾞｼｯｸM-PRO" panose="020F0600000000000000" pitchFamily="50" charset="-128"/>
              </a:rPr>
              <a:t>松生町</a:t>
            </a:r>
          </a:p>
        </p:txBody>
      </p:sp>
      <p:pic>
        <p:nvPicPr>
          <p:cNvPr id="34" name="図 33"/>
          <p:cNvPicPr>
            <a:picLocks noChangeAspect="1"/>
          </p:cNvPicPr>
          <p:nvPr/>
        </p:nvPicPr>
        <p:blipFill rotWithShape="1">
          <a:blip r:embed="rId5"/>
          <a:srcRect l="6149"/>
          <a:stretch/>
        </p:blipFill>
        <p:spPr>
          <a:xfrm>
            <a:off x="4636245" y="3988580"/>
            <a:ext cx="2142703" cy="1260000"/>
          </a:xfrm>
          <a:prstGeom prst="rect">
            <a:avLst/>
          </a:prstGeom>
        </p:spPr>
      </p:pic>
      <p:pic>
        <p:nvPicPr>
          <p:cNvPr id="36" name="図 35"/>
          <p:cNvPicPr>
            <a:picLocks noChangeAspect="1"/>
          </p:cNvPicPr>
          <p:nvPr/>
        </p:nvPicPr>
        <p:blipFill rotWithShape="1">
          <a:blip r:embed="rId6" cstate="print">
            <a:extLst>
              <a:ext uri="{28A0092B-C50C-407E-A947-70E740481C1C}">
                <a14:useLocalDpi xmlns:a14="http://schemas.microsoft.com/office/drawing/2010/main" val="0"/>
              </a:ext>
            </a:extLst>
          </a:blip>
          <a:srcRect t="20308" b="8060"/>
          <a:stretch/>
        </p:blipFill>
        <p:spPr>
          <a:xfrm>
            <a:off x="4636245" y="5865786"/>
            <a:ext cx="2156640" cy="1158629"/>
          </a:xfrm>
          <a:prstGeom prst="rect">
            <a:avLst/>
          </a:prstGeom>
        </p:spPr>
      </p:pic>
      <p:sp>
        <p:nvSpPr>
          <p:cNvPr id="10" name="スライド番号プレースホルダー 9"/>
          <p:cNvSpPr>
            <a:spLocks noGrp="1"/>
          </p:cNvSpPr>
          <p:nvPr>
            <p:ph type="sldNum" sz="quarter" idx="12"/>
          </p:nvPr>
        </p:nvSpPr>
        <p:spPr/>
        <p:txBody>
          <a:bodyPr/>
          <a:lstStyle/>
          <a:p>
            <a:r>
              <a:rPr lang="en-US" altLang="ja-JP" dirty="0"/>
              <a:t>3</a:t>
            </a:r>
            <a:endParaRPr lang="ja-JP" altLang="en-US" dirty="0"/>
          </a:p>
        </p:txBody>
      </p:sp>
    </p:spTree>
    <p:extLst>
      <p:ext uri="{BB962C8B-B14F-4D97-AF65-F5344CB8AC3E}">
        <p14:creationId xmlns:p14="http://schemas.microsoft.com/office/powerpoint/2010/main" val="16456566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Box 215"/>
          <p:cNvSpPr txBox="1">
            <a:spLocks noChangeArrowheads="1"/>
          </p:cNvSpPr>
          <p:nvPr/>
        </p:nvSpPr>
        <p:spPr bwMode="auto">
          <a:xfrm>
            <a:off x="136674" y="5889104"/>
            <a:ext cx="6604694" cy="1650653"/>
          </a:xfrm>
          <a:prstGeom prst="rect">
            <a:avLst/>
          </a:prstGeom>
          <a:solidFill>
            <a:srgbClr val="FFFFFF"/>
          </a:solidFill>
          <a:ln w="6350">
            <a:solidFill>
              <a:srgbClr val="000000"/>
            </a:solidFill>
            <a:prstDash val="sysDot"/>
            <a:miter lim="800000"/>
            <a:headEnd/>
            <a:tailEnd/>
          </a:ln>
        </p:spPr>
        <p:txBody>
          <a:bodyPr rot="0" vert="horz" wrap="square" lIns="74295" tIns="8890" rIns="74295" bIns="8890" anchor="t" anchorCtr="0" upright="1">
            <a:noAutofit/>
          </a:bodyPr>
          <a:lstStyle/>
          <a:p>
            <a:pPr marL="0" marR="0" lvl="0" indent="0" algn="just" defTabSz="914400" rtl="0" eaLnBrk="1" fontAlgn="auto" latinLnBrk="0" hangingPunct="1">
              <a:lnSpc>
                <a:spcPts val="1300"/>
              </a:lnSpc>
              <a:spcBef>
                <a:spcPts val="0"/>
              </a:spcBef>
              <a:spcAft>
                <a:spcPts val="0"/>
              </a:spcAft>
              <a:buClrTx/>
              <a:buSzTx/>
              <a:buFontTx/>
              <a:buNone/>
              <a:tabLst/>
              <a:defRPr/>
            </a:pPr>
            <a:endParaRPr kumimoji="1" lang="en-US" altLang="ja-JP" sz="1050" b="1" i="0" u="none" strike="noStrike" kern="100" cap="none" spc="0" normalizeH="0" baseline="0" noProof="0" dirty="0" smtClean="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just" defTabSz="914400" rtl="0" eaLnBrk="1" fontAlgn="auto" latinLnBrk="0" hangingPunct="1">
              <a:lnSpc>
                <a:spcPts val="1300"/>
              </a:lnSpc>
              <a:spcBef>
                <a:spcPts val="0"/>
              </a:spcBef>
              <a:spcAft>
                <a:spcPts val="0"/>
              </a:spcAft>
              <a:buClrTx/>
              <a:buSzTx/>
              <a:buFontTx/>
              <a:buNone/>
              <a:tabLst/>
              <a:defRPr/>
            </a:pPr>
            <a:r>
              <a:rPr kumimoji="1" lang="ja-JP" altLang="en-US" sz="1050" b="1" i="0" u="none" strike="noStrike" kern="100" cap="none" spc="0" normalizeH="0" baseline="0" noProof="0" dirty="0" smtClean="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＜令和５年度の主な取組＞</a:t>
            </a:r>
            <a:endParaRPr kumimoji="1" lang="en-US" altLang="ja-JP" sz="1050" b="1" i="0" u="none" strike="noStrike" kern="100" cap="none" spc="0" normalizeH="0" baseline="0" noProof="0" dirty="0" smtClean="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just" defTabSz="914400" rtl="0" eaLnBrk="1" fontAlgn="auto" latinLnBrk="0" hangingPunct="1">
              <a:lnSpc>
                <a:spcPts val="1300"/>
              </a:lnSpc>
              <a:spcBef>
                <a:spcPts val="600"/>
              </a:spcBef>
              <a:spcAft>
                <a:spcPts val="0"/>
              </a:spcAft>
              <a:buClrTx/>
              <a:buSzTx/>
              <a:buFontTx/>
              <a:buNone/>
              <a:tabLst/>
              <a:defRPr/>
            </a:pPr>
            <a:r>
              <a:rPr lang="ja-JP" altLang="en-US" sz="1050" b="1" kern="1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b="1" kern="100" dirty="0" smtClean="0">
                <a:latin typeface="メイリオ" panose="020B0604030504040204" pitchFamily="50" charset="-128"/>
                <a:ea typeface="メイリオ" panose="020B0604030504040204" pitchFamily="50" charset="-128"/>
                <a:cs typeface="メイリオ" panose="020B0604030504040204" pitchFamily="50" charset="-128"/>
              </a:rPr>
              <a:t>ユニバーサルデザインタクシー普及促進事業</a:t>
            </a:r>
            <a:endParaRPr kumimoji="1" lang="ja-JP" altLang="en-US" sz="1050" b="1" i="0" u="none" strike="noStrike" kern="100" cap="none" spc="0" normalizeH="0" baseline="0" noProof="0" dirty="0" smtClean="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lvl="0" algn="just">
              <a:lnSpc>
                <a:spcPts val="1300"/>
              </a:lnSpc>
              <a:defRPr/>
            </a:pPr>
            <a:r>
              <a:rPr lang="ja-JP" altLang="en-US" sz="1050" kern="100" dirty="0" smtClean="0">
                <a:latin typeface="メイリオ" panose="020B0604030504040204" pitchFamily="50" charset="-128"/>
                <a:ea typeface="メイリオ" panose="020B0604030504040204" pitchFamily="50" charset="-128"/>
                <a:cs typeface="メイリオ" panose="020B0604030504040204" pitchFamily="50" charset="-128"/>
              </a:rPr>
              <a:t>　○万博</a:t>
            </a:r>
            <a:r>
              <a:rPr lang="ja-JP" altLang="en-US" sz="1050" kern="100" dirty="0">
                <a:latin typeface="メイリオ" panose="020B0604030504040204" pitchFamily="50" charset="-128"/>
                <a:ea typeface="メイリオ" panose="020B0604030504040204" pitchFamily="50" charset="-128"/>
                <a:cs typeface="メイリオ" panose="020B0604030504040204" pitchFamily="50" charset="-128"/>
              </a:rPr>
              <a:t>時の</a:t>
            </a:r>
            <a:r>
              <a:rPr lang="ja-JP" altLang="en-US" sz="1050" kern="100" dirty="0" smtClean="0">
                <a:latin typeface="メイリオ" panose="020B0604030504040204" pitchFamily="50" charset="-128"/>
                <a:ea typeface="メイリオ" panose="020B0604030504040204" pitchFamily="50" charset="-128"/>
                <a:cs typeface="メイリオ" panose="020B0604030504040204" pitchFamily="50" charset="-128"/>
              </a:rPr>
              <a:t>受入環境</a:t>
            </a:r>
            <a:r>
              <a:rPr lang="ja-JP" altLang="en-US" sz="1050" kern="100" dirty="0">
                <a:latin typeface="メイリオ" panose="020B0604030504040204" pitchFamily="50" charset="-128"/>
                <a:ea typeface="メイリオ" panose="020B0604030504040204" pitchFamily="50" charset="-128"/>
                <a:cs typeface="メイリオ" panose="020B0604030504040204" pitchFamily="50" charset="-128"/>
              </a:rPr>
              <a:t>整備のため、事業者に対し</a:t>
            </a:r>
            <a:r>
              <a:rPr lang="ja-JP" altLang="en-US" sz="1050" kern="100"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050" kern="100" dirty="0" smtClean="0">
              <a:latin typeface="メイリオ" panose="020B0604030504040204" pitchFamily="50" charset="-128"/>
              <a:ea typeface="メイリオ" panose="020B0604030504040204" pitchFamily="50" charset="-128"/>
              <a:cs typeface="メイリオ" panose="020B0604030504040204" pitchFamily="50" charset="-128"/>
            </a:endParaRPr>
          </a:p>
          <a:p>
            <a:pPr lvl="0" algn="just">
              <a:lnSpc>
                <a:spcPts val="1300"/>
              </a:lnSpc>
              <a:defRPr/>
            </a:pPr>
            <a:r>
              <a:rPr lang="ja-JP" altLang="en-US" sz="1050" kern="1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kern="100" dirty="0" smtClean="0">
                <a:latin typeface="メイリオ" panose="020B0604030504040204" pitchFamily="50" charset="-128"/>
                <a:ea typeface="メイリオ" panose="020B0604030504040204" pitchFamily="50" charset="-128"/>
                <a:cs typeface="メイリオ" panose="020B0604030504040204" pitchFamily="50" charset="-128"/>
              </a:rPr>
              <a:t>　ユニバーサルデザインタクシーの購入費用を</a:t>
            </a:r>
            <a:r>
              <a:rPr lang="ja-JP" altLang="en-US" sz="1050" kern="100" dirty="0">
                <a:latin typeface="メイリオ" panose="020B0604030504040204" pitchFamily="50" charset="-128"/>
                <a:ea typeface="メイリオ" panose="020B0604030504040204" pitchFamily="50" charset="-128"/>
                <a:cs typeface="メイリオ" panose="020B0604030504040204" pitchFamily="50" charset="-128"/>
              </a:rPr>
              <a:t>補助</a:t>
            </a:r>
          </a:p>
          <a:p>
            <a:pPr lvl="0" algn="just">
              <a:lnSpc>
                <a:spcPts val="1300"/>
              </a:lnSpc>
              <a:defRPr/>
            </a:pPr>
            <a:endParaRPr lang="ja-JP" altLang="en-US" sz="1050" kern="100" dirty="0" smtClean="0">
              <a:latin typeface="メイリオ" panose="020B0604030504040204" pitchFamily="50" charset="-128"/>
              <a:ea typeface="メイリオ" panose="020B0604030504040204" pitchFamily="50" charset="-128"/>
              <a:cs typeface="メイリオ" panose="020B0604030504040204" pitchFamily="50" charset="-128"/>
            </a:endParaRPr>
          </a:p>
          <a:p>
            <a:pPr lvl="0" algn="just">
              <a:lnSpc>
                <a:spcPts val="1300"/>
              </a:lnSpc>
              <a:defRPr/>
            </a:pPr>
            <a:r>
              <a:rPr lang="ja-JP" altLang="en-US" sz="1050" kern="1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kern="100" dirty="0" smtClean="0">
                <a:latin typeface="メイリオ" panose="020B0604030504040204" pitchFamily="50" charset="-128"/>
                <a:ea typeface="メイリオ" panose="020B0604030504040204" pitchFamily="50" charset="-128"/>
                <a:cs typeface="メイリオ" panose="020B0604030504040204" pitchFamily="50" charset="-128"/>
              </a:rPr>
              <a:t>○補助</a:t>
            </a:r>
            <a:r>
              <a:rPr lang="ja-JP" altLang="en-US" sz="1050" kern="100" dirty="0">
                <a:latin typeface="メイリオ" panose="020B0604030504040204" pitchFamily="50" charset="-128"/>
                <a:ea typeface="メイリオ" panose="020B0604030504040204" pitchFamily="50" charset="-128"/>
                <a:cs typeface="メイリオ" panose="020B0604030504040204" pitchFamily="50" charset="-128"/>
              </a:rPr>
              <a:t>上限</a:t>
            </a:r>
            <a:r>
              <a:rPr lang="ja-JP" altLang="en-US" sz="1050" kern="100" dirty="0" smtClean="0">
                <a:latin typeface="メイリオ" panose="020B0604030504040204" pitchFamily="50" charset="-128"/>
                <a:ea typeface="メイリオ" panose="020B0604030504040204" pitchFamily="50" charset="-128"/>
                <a:cs typeface="メイリオ" panose="020B0604030504040204" pitchFamily="50" charset="-128"/>
              </a:rPr>
              <a:t>額：</a:t>
            </a:r>
            <a:r>
              <a:rPr lang="en-US" altLang="ja-JP" sz="1050" kern="100" dirty="0">
                <a:latin typeface="メイリオ" panose="020B0604030504040204" pitchFamily="50" charset="-128"/>
                <a:ea typeface="メイリオ" panose="020B0604030504040204" pitchFamily="50" charset="-128"/>
                <a:cs typeface="メイリオ" panose="020B0604030504040204" pitchFamily="50" charset="-128"/>
              </a:rPr>
              <a:t>30</a:t>
            </a:r>
            <a:r>
              <a:rPr lang="ja-JP" altLang="en-US" sz="1050" kern="100" dirty="0" smtClean="0">
                <a:latin typeface="メイリオ" panose="020B0604030504040204" pitchFamily="50" charset="-128"/>
                <a:ea typeface="メイリオ" panose="020B0604030504040204" pitchFamily="50" charset="-128"/>
                <a:cs typeface="メイリオ" panose="020B0604030504040204" pitchFamily="50" charset="-128"/>
              </a:rPr>
              <a:t>万円</a:t>
            </a:r>
            <a:r>
              <a:rPr lang="ja-JP" altLang="en-US" sz="1050" kern="100" dirty="0">
                <a:latin typeface="メイリオ" panose="020B0604030504040204" pitchFamily="50" charset="-128"/>
                <a:ea typeface="メイリオ" panose="020B0604030504040204" pitchFamily="50" charset="-128"/>
                <a:cs typeface="メイリオ" panose="020B0604030504040204" pitchFamily="50" charset="-128"/>
              </a:rPr>
              <a:t>／台</a:t>
            </a:r>
          </a:p>
          <a:p>
            <a:pPr lvl="0" algn="just">
              <a:lnSpc>
                <a:spcPts val="1300"/>
              </a:lnSpc>
              <a:defRPr/>
            </a:pPr>
            <a:r>
              <a:rPr lang="ja-JP" altLang="en-US" sz="1050" kern="1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kern="100" dirty="0" smtClean="0">
                <a:latin typeface="メイリオ" panose="020B0604030504040204" pitchFamily="50" charset="-128"/>
                <a:ea typeface="メイリオ" panose="020B0604030504040204" pitchFamily="50" charset="-128"/>
                <a:cs typeface="メイリオ" panose="020B0604030504040204" pitchFamily="50" charset="-128"/>
              </a:rPr>
              <a:t>○補助台数：</a:t>
            </a:r>
            <a:r>
              <a:rPr lang="en-US" altLang="ja-JP" sz="1050" kern="100" dirty="0" smtClean="0">
                <a:latin typeface="メイリオ" panose="020B0604030504040204" pitchFamily="50" charset="-128"/>
                <a:ea typeface="メイリオ" panose="020B0604030504040204" pitchFamily="50" charset="-128"/>
                <a:cs typeface="メイリオ" panose="020B0604030504040204" pitchFamily="50" charset="-128"/>
              </a:rPr>
              <a:t>1500</a:t>
            </a:r>
            <a:r>
              <a:rPr lang="ja-JP" altLang="en-US" sz="1050" kern="100" dirty="0" smtClean="0">
                <a:latin typeface="メイリオ" panose="020B0604030504040204" pitchFamily="50" charset="-128"/>
                <a:ea typeface="メイリオ" panose="020B0604030504040204" pitchFamily="50" charset="-128"/>
                <a:cs typeface="メイリオ" panose="020B0604030504040204" pitchFamily="50" charset="-128"/>
              </a:rPr>
              <a:t>台／年</a:t>
            </a:r>
            <a:endParaRPr lang="en-US" altLang="ja-JP" sz="1050" kern="100" dirty="0" smtClean="0">
              <a:latin typeface="メイリオ" panose="020B0604030504040204" pitchFamily="50" charset="-128"/>
              <a:ea typeface="メイリオ" panose="020B0604030504040204" pitchFamily="50" charset="-128"/>
              <a:cs typeface="メイリオ" panose="020B0604030504040204" pitchFamily="50" charset="-128"/>
            </a:endParaRPr>
          </a:p>
          <a:p>
            <a:pPr lvl="0" algn="just">
              <a:lnSpc>
                <a:spcPts val="1300"/>
              </a:lnSpc>
              <a:defRPr/>
            </a:pPr>
            <a:r>
              <a:rPr lang="ja-JP" altLang="en-US" sz="1050" kern="1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50" kern="1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kern="100" dirty="0" smtClean="0">
                <a:latin typeface="メイリオ" panose="020B0604030504040204" pitchFamily="50" charset="-128"/>
                <a:ea typeface="メイリオ" panose="020B0604030504040204" pitchFamily="50" charset="-128"/>
                <a:cs typeface="メイリオ" panose="020B0604030504040204" pitchFamily="50" charset="-128"/>
              </a:rPr>
              <a:t>令和５年度より国補助（</a:t>
            </a:r>
            <a:r>
              <a:rPr lang="en-US" altLang="ja-JP" sz="1050" kern="100" dirty="0" smtClean="0">
                <a:latin typeface="メイリオ" panose="020B0604030504040204" pitchFamily="50" charset="-128"/>
                <a:ea typeface="メイリオ" panose="020B0604030504040204" pitchFamily="50" charset="-128"/>
                <a:cs typeface="メイリオ" panose="020B0604030504040204" pitchFamily="50" charset="-128"/>
              </a:rPr>
              <a:t>60</a:t>
            </a:r>
            <a:r>
              <a:rPr lang="ja-JP" altLang="en-US" sz="1050" kern="100" dirty="0" smtClean="0">
                <a:latin typeface="メイリオ" panose="020B0604030504040204" pitchFamily="50" charset="-128"/>
                <a:ea typeface="メイリオ" panose="020B0604030504040204" pitchFamily="50" charset="-128"/>
                <a:cs typeface="メイリオ" panose="020B0604030504040204" pitchFamily="50" charset="-128"/>
              </a:rPr>
              <a:t>万円／台）との併用ができる制度に拡充（最大</a:t>
            </a:r>
            <a:r>
              <a:rPr lang="en-US" altLang="ja-JP" sz="1050" kern="100" dirty="0" smtClean="0">
                <a:latin typeface="メイリオ" panose="020B0604030504040204" pitchFamily="50" charset="-128"/>
                <a:ea typeface="メイリオ" panose="020B0604030504040204" pitchFamily="50" charset="-128"/>
                <a:cs typeface="メイリオ" panose="020B0604030504040204" pitchFamily="50" charset="-128"/>
              </a:rPr>
              <a:t>90</a:t>
            </a:r>
            <a:r>
              <a:rPr lang="ja-JP" altLang="en-US" sz="1050" kern="100" dirty="0">
                <a:latin typeface="メイリオ" panose="020B0604030504040204" pitchFamily="50" charset="-128"/>
                <a:ea typeface="メイリオ" panose="020B0604030504040204" pitchFamily="50" charset="-128"/>
                <a:cs typeface="メイリオ" panose="020B0604030504040204" pitchFamily="50" charset="-128"/>
              </a:rPr>
              <a:t>万</a:t>
            </a:r>
            <a:r>
              <a:rPr lang="ja-JP" altLang="en-US" sz="1050" kern="100" dirty="0" smtClean="0">
                <a:latin typeface="メイリオ" panose="020B0604030504040204" pitchFamily="50" charset="-128"/>
                <a:ea typeface="メイリオ" panose="020B0604030504040204" pitchFamily="50" charset="-128"/>
                <a:cs typeface="メイリオ" panose="020B0604030504040204" pitchFamily="50" charset="-128"/>
              </a:rPr>
              <a:t>円／台補助）　</a:t>
            </a:r>
            <a:endParaRPr lang="en-US" altLang="ja-JP" sz="1050" kern="1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2" name="テキスト ボックス 61"/>
          <p:cNvSpPr txBox="1"/>
          <p:nvPr/>
        </p:nvSpPr>
        <p:spPr>
          <a:xfrm>
            <a:off x="136675" y="252735"/>
            <a:ext cx="2212205" cy="307777"/>
          </a:xfrm>
          <a:prstGeom prst="rect">
            <a:avLst/>
          </a:prstGeom>
          <a:solidFill>
            <a:schemeClr val="accent1">
              <a:lumMod val="20000"/>
              <a:lumOff val="80000"/>
            </a:schemeClr>
          </a:solidFill>
          <a:ln w="38100" cmpd="dbl">
            <a:solidFill>
              <a:srgbClr val="0000FF"/>
            </a:solidFill>
          </a:ln>
        </p:spPr>
        <p:txBody>
          <a:bodyPr wrap="square"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◆公共交通の利便性</a:t>
            </a:r>
            <a:r>
              <a:rPr kumimoji="1" lang="ja-JP" altLang="en-US" sz="14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向上</a:t>
            </a:r>
            <a:endPar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タイトル 1"/>
          <p:cNvSpPr txBox="1">
            <a:spLocks/>
          </p:cNvSpPr>
          <p:nvPr/>
        </p:nvSpPr>
        <p:spPr>
          <a:xfrm>
            <a:off x="54254" y="632520"/>
            <a:ext cx="6714725" cy="805791"/>
          </a:xfrm>
          <a:prstGeom prst="rect">
            <a:avLst/>
          </a:prstGeom>
          <a:ln>
            <a:noFill/>
          </a:ln>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1" lang="en-US" altLang="ja-JP" sz="1100" b="1" i="0" u="none" strike="noStrike" kern="1200" cap="none" spc="0" normalizeH="0" baseline="0" noProof="0" dirty="0" smtClean="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1" dirty="0" smtClean="0">
                <a:latin typeface="メイリオ" panose="020B0604030504040204" pitchFamily="50" charset="-128"/>
                <a:ea typeface="メイリオ" panose="020B0604030504040204" pitchFamily="50" charset="-128"/>
                <a:cs typeface="メイリオ" panose="020B0604030504040204" pitchFamily="50" charset="-128"/>
              </a:rPr>
              <a:t>連続立体交差事業</a:t>
            </a:r>
            <a:r>
              <a:rPr kumimoji="1" lang="en-US" altLang="ja-JP" sz="1100" b="1" i="0" u="none" strike="noStrike" kern="1200" cap="none" spc="0" normalizeH="0" baseline="0" noProof="0" dirty="0" smtClean="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a:t>
            </a:r>
          </a:p>
          <a:p>
            <a:pPr lvl="0" algn="just">
              <a:spcBef>
                <a:spcPts val="600"/>
              </a:spcBef>
              <a:defRPr/>
            </a:pPr>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　鉄道</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を高架化することで、「開かずの踏切」による交通渋滞や踏切事故を解消するとともに、鉄道により分断されている市街地の一体化を図り、安全で快適なまちづくりを推進します。</a:t>
            </a:r>
            <a:endParaRPr kumimoji="1" lang="en-US" altLang="ja-JP" sz="1100" b="0" i="0" u="none" strike="noStrike" kern="100" cap="none" spc="0" normalizeH="0" baseline="0" noProof="0" dirty="0" smtClean="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Text Box 215"/>
          <p:cNvSpPr txBox="1">
            <a:spLocks noChangeArrowheads="1"/>
          </p:cNvSpPr>
          <p:nvPr/>
        </p:nvSpPr>
        <p:spPr bwMode="auto">
          <a:xfrm>
            <a:off x="136674" y="3258801"/>
            <a:ext cx="6604694" cy="1990548"/>
          </a:xfrm>
          <a:prstGeom prst="rect">
            <a:avLst/>
          </a:prstGeom>
          <a:solidFill>
            <a:srgbClr val="FFFFFF"/>
          </a:solidFill>
          <a:ln w="6350">
            <a:solidFill>
              <a:srgbClr val="000000"/>
            </a:solidFill>
            <a:prstDash val="sysDot"/>
            <a:miter lim="800000"/>
            <a:headEnd/>
            <a:tailEnd/>
          </a:ln>
        </p:spPr>
        <p:txBody>
          <a:bodyPr rot="0" vert="horz" wrap="square" lIns="74295" tIns="8890" rIns="74295" bIns="8890" anchor="ctr" anchorCtr="0" upright="1">
            <a:noAutofit/>
          </a:bodyPr>
          <a:lstStyle/>
          <a:p>
            <a:pPr marL="0" marR="0" lvl="0" indent="0" algn="just" defTabSz="914400" rtl="0" eaLnBrk="1" fontAlgn="auto" latinLnBrk="0" hangingPunct="1">
              <a:lnSpc>
                <a:spcPts val="1300"/>
              </a:lnSpc>
              <a:spcBef>
                <a:spcPts val="0"/>
              </a:spcBef>
              <a:spcAft>
                <a:spcPts val="0"/>
              </a:spcAft>
              <a:buClrTx/>
              <a:buSzTx/>
              <a:buFontTx/>
              <a:buNone/>
              <a:tabLst/>
              <a:defRPr/>
            </a:pPr>
            <a:r>
              <a:rPr kumimoji="1" lang="ja-JP" altLang="en-US" sz="1050" b="1" i="0" u="none" strike="noStrike" kern="100" cap="none" spc="0" normalizeH="0" baseline="0" noProof="0" dirty="0" smtClean="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＜令和５年度</a:t>
            </a:r>
            <a:r>
              <a:rPr kumimoji="1" lang="ja-JP" altLang="en-US" sz="1050" b="1"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の主な</a:t>
            </a:r>
            <a:r>
              <a:rPr kumimoji="1" lang="ja-JP" altLang="en-US" sz="1050" b="1" i="0" u="none" strike="noStrike" kern="100" cap="none" spc="0" normalizeH="0" baseline="0" noProof="0" dirty="0" smtClean="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取組＞</a:t>
            </a:r>
            <a:endParaRPr kumimoji="1" lang="en-US" altLang="ja-JP" sz="1050" b="1" i="0" u="none" strike="noStrike" kern="100" cap="none" spc="0" normalizeH="0" baseline="0" noProof="0" dirty="0" smtClean="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just" defTabSz="914400" rtl="0" eaLnBrk="1" fontAlgn="auto" latinLnBrk="0" hangingPunct="1">
              <a:lnSpc>
                <a:spcPts val="1300"/>
              </a:lnSpc>
              <a:spcBef>
                <a:spcPts val="600"/>
              </a:spcBef>
              <a:spcAft>
                <a:spcPts val="0"/>
              </a:spcAft>
              <a:buClrTx/>
              <a:buSzTx/>
              <a:buFontTx/>
              <a:buNone/>
              <a:tabLst/>
              <a:defRPr/>
            </a:pPr>
            <a:r>
              <a:rPr lang="ja-JP" altLang="en-US" sz="1050" kern="100" dirty="0" smtClean="0">
                <a:latin typeface="メイリオ" panose="020B0604030504040204" pitchFamily="50" charset="-128"/>
                <a:ea typeface="メイリオ" panose="020B0604030504040204" pitchFamily="50" charset="-128"/>
                <a:cs typeface="メイリオ" panose="020B0604030504040204" pitchFamily="50" charset="-128"/>
              </a:rPr>
              <a:t>　・京阪本線（寝屋川市・枚方市）香里園駅～枚方公園駅付近</a:t>
            </a:r>
            <a:endParaRPr lang="en-US" altLang="ja-JP" sz="1050" kern="100" dirty="0" smtClean="0">
              <a:latin typeface="メイリオ" panose="020B0604030504040204" pitchFamily="50" charset="-128"/>
              <a:ea typeface="メイリオ" panose="020B0604030504040204" pitchFamily="50" charset="-128"/>
              <a:cs typeface="メイリオ" panose="020B0604030504040204" pitchFamily="50" charset="-128"/>
            </a:endParaRPr>
          </a:p>
          <a:p>
            <a:pPr lvl="0" algn="just">
              <a:lnSpc>
                <a:spcPts val="1300"/>
              </a:lnSpc>
              <a:defRPr/>
            </a:pPr>
            <a:r>
              <a:rPr lang="ja-JP" altLang="en-US" sz="1050" kern="1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kern="100" dirty="0">
                <a:latin typeface="メイリオ" panose="020B0604030504040204" pitchFamily="50" charset="-128"/>
                <a:ea typeface="メイリオ" panose="020B0604030504040204" pitchFamily="50" charset="-128"/>
                <a:cs typeface="メイリオ" panose="020B0604030504040204" pitchFamily="50" charset="-128"/>
              </a:rPr>
              <a:t>鉄道高架工事、用地</a:t>
            </a:r>
            <a:r>
              <a:rPr lang="ja-JP" altLang="en-US" sz="1050" kern="100" dirty="0" smtClean="0">
                <a:latin typeface="メイリオ" panose="020B0604030504040204" pitchFamily="50" charset="-128"/>
                <a:ea typeface="メイリオ" panose="020B0604030504040204" pitchFamily="50" charset="-128"/>
                <a:cs typeface="メイリオ" panose="020B0604030504040204" pitchFamily="50" charset="-128"/>
              </a:rPr>
              <a:t>取得、埋蔵文化財調査、支障物撤去工事の推進</a:t>
            </a:r>
            <a:endParaRPr lang="en-US" altLang="ja-JP" sz="1050" kern="100" dirty="0" smtClean="0">
              <a:latin typeface="メイリオ" panose="020B0604030504040204" pitchFamily="50" charset="-128"/>
              <a:ea typeface="メイリオ" panose="020B0604030504040204" pitchFamily="50" charset="-128"/>
              <a:cs typeface="メイリオ" panose="020B0604030504040204" pitchFamily="50" charset="-128"/>
            </a:endParaRPr>
          </a:p>
          <a:p>
            <a:pPr lvl="0" algn="just">
              <a:lnSpc>
                <a:spcPts val="1300"/>
              </a:lnSpc>
              <a:spcBef>
                <a:spcPts val="600"/>
              </a:spcBef>
              <a:defRPr/>
            </a:pPr>
            <a:r>
              <a:rPr lang="ja-JP" altLang="en-US" sz="1050" kern="100" dirty="0" smtClean="0">
                <a:latin typeface="メイリオ" panose="020B0604030504040204" pitchFamily="50" charset="-128"/>
                <a:ea typeface="メイリオ" panose="020B0604030504040204" pitchFamily="50" charset="-128"/>
                <a:cs typeface="メイリオ" panose="020B0604030504040204" pitchFamily="50" charset="-128"/>
              </a:rPr>
              <a:t>　・南海本線・高師浜線（高石市）羽衣駅～高石駅付近</a:t>
            </a:r>
            <a:endParaRPr lang="en-US" altLang="ja-JP" sz="1050" kern="100" dirty="0" smtClean="0">
              <a:latin typeface="メイリオ" panose="020B0604030504040204" pitchFamily="50" charset="-128"/>
              <a:ea typeface="メイリオ" panose="020B0604030504040204" pitchFamily="50" charset="-128"/>
              <a:cs typeface="メイリオ" panose="020B0604030504040204" pitchFamily="50" charset="-128"/>
            </a:endParaRPr>
          </a:p>
          <a:p>
            <a:pPr lvl="0" algn="just">
              <a:lnSpc>
                <a:spcPts val="1300"/>
              </a:lnSpc>
              <a:defRPr/>
            </a:pPr>
            <a:r>
              <a:rPr lang="ja-JP" altLang="en-US" sz="1050" kern="1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kern="100" dirty="0" smtClean="0">
                <a:latin typeface="メイリオ" panose="020B0604030504040204" pitchFamily="50" charset="-128"/>
                <a:ea typeface="メイリオ" panose="020B0604030504040204" pitchFamily="50" charset="-128"/>
                <a:cs typeface="メイリオ" panose="020B0604030504040204" pitchFamily="50" charset="-128"/>
              </a:rPr>
              <a:t>⇒高師浜線鉄道高架工事の推進（令和</a:t>
            </a:r>
            <a:r>
              <a:rPr lang="en-US" altLang="ja-JP" sz="1050" kern="100" dirty="0" smtClean="0">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1050" kern="100" dirty="0" smtClean="0">
                <a:latin typeface="メイリオ" panose="020B0604030504040204" pitchFamily="50" charset="-128"/>
                <a:ea typeface="メイリオ" panose="020B0604030504040204" pitchFamily="50" charset="-128"/>
                <a:cs typeface="メイリオ" panose="020B0604030504040204" pitchFamily="50" charset="-128"/>
              </a:rPr>
              <a:t>年５月 本線高架化切替済）</a:t>
            </a:r>
            <a:endParaRPr lang="en-US" altLang="ja-JP" sz="1050" kern="1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just" defTabSz="914400" rtl="0" eaLnBrk="1" fontAlgn="auto" latinLnBrk="0" hangingPunct="1">
              <a:lnSpc>
                <a:spcPts val="1300"/>
              </a:lnSpc>
              <a:spcBef>
                <a:spcPts val="600"/>
              </a:spcBef>
              <a:spcAft>
                <a:spcPts val="0"/>
              </a:spcAft>
              <a:buClrTx/>
              <a:buSzTx/>
              <a:buFontTx/>
              <a:buNone/>
              <a:tabLst/>
              <a:defRPr/>
            </a:pPr>
            <a:r>
              <a:rPr lang="ja-JP" altLang="en-US" sz="1050" kern="100" dirty="0" smtClean="0">
                <a:latin typeface="メイリオ" panose="020B0604030504040204" pitchFamily="50" charset="-128"/>
                <a:ea typeface="メイリオ" panose="020B0604030504040204" pitchFamily="50" charset="-128"/>
                <a:cs typeface="メイリオ" panose="020B0604030504040204" pitchFamily="50" charset="-128"/>
              </a:rPr>
              <a:t>　・阪急京都線（摂津市）摂津市駅付近</a:t>
            </a:r>
            <a:endParaRPr lang="en-US" altLang="ja-JP" sz="1050" kern="100" dirty="0" smtClean="0">
              <a:latin typeface="メイリオ" panose="020B0604030504040204" pitchFamily="50" charset="-128"/>
              <a:ea typeface="メイリオ" panose="020B0604030504040204" pitchFamily="50" charset="-128"/>
              <a:cs typeface="メイリオ" panose="020B0604030504040204" pitchFamily="50" charset="-128"/>
            </a:endParaRPr>
          </a:p>
          <a:p>
            <a:pPr lvl="0" algn="just">
              <a:lnSpc>
                <a:spcPts val="1300"/>
              </a:lnSpc>
              <a:defRPr/>
            </a:pPr>
            <a:r>
              <a:rPr lang="ja-JP" altLang="en-US" sz="1050" kern="1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kern="100" dirty="0">
                <a:latin typeface="メイリオ" panose="020B0604030504040204" pitchFamily="50" charset="-128"/>
                <a:ea typeface="メイリオ" panose="020B0604030504040204" pitchFamily="50" charset="-128"/>
                <a:cs typeface="メイリオ" panose="020B0604030504040204" pitchFamily="50" charset="-128"/>
              </a:rPr>
              <a:t>用地取得、埋蔵文化財調査、鉄道施設設計、支障物件撤去工事の推進</a:t>
            </a:r>
            <a:endParaRPr lang="en-US" altLang="ja-JP" sz="1050" kern="100" dirty="0">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just" defTabSz="914400" rtl="0" eaLnBrk="1" fontAlgn="auto" latinLnBrk="0" hangingPunct="1">
              <a:lnSpc>
                <a:spcPts val="1300"/>
              </a:lnSpc>
              <a:spcBef>
                <a:spcPts val="600"/>
              </a:spcBef>
              <a:spcAft>
                <a:spcPts val="0"/>
              </a:spcAft>
              <a:buClrTx/>
              <a:buSzTx/>
              <a:buFontTx/>
              <a:buNone/>
              <a:tabLst/>
              <a:defRPr/>
            </a:pPr>
            <a:r>
              <a:rPr lang="ja-JP" altLang="en-US" sz="1050" kern="100" dirty="0" smtClean="0">
                <a:latin typeface="メイリオ" panose="020B0604030504040204" pitchFamily="50" charset="-128"/>
                <a:ea typeface="メイリオ" panose="020B0604030504040204" pitchFamily="50" charset="-128"/>
                <a:cs typeface="メイリオ" panose="020B0604030504040204" pitchFamily="50" charset="-128"/>
              </a:rPr>
              <a:t>　・近鉄奈良線（東大阪市）若江岩田駅～東花園駅付近</a:t>
            </a:r>
            <a:endParaRPr lang="en-US" altLang="ja-JP" sz="1050" kern="100" dirty="0" smtClean="0">
              <a:latin typeface="メイリオ" panose="020B0604030504040204" pitchFamily="50" charset="-128"/>
              <a:ea typeface="メイリオ" panose="020B0604030504040204" pitchFamily="50" charset="-128"/>
              <a:cs typeface="メイリオ" panose="020B0604030504040204" pitchFamily="50" charset="-128"/>
            </a:endParaRPr>
          </a:p>
          <a:p>
            <a:pPr lvl="0" algn="just">
              <a:lnSpc>
                <a:spcPts val="1300"/>
              </a:lnSpc>
              <a:defRPr/>
            </a:pPr>
            <a:r>
              <a:rPr lang="ja-JP" altLang="en-US" sz="1050" kern="100" dirty="0" smtClean="0">
                <a:latin typeface="メイリオ" panose="020B0604030504040204" pitchFamily="50" charset="-128"/>
                <a:ea typeface="メイリオ" panose="020B0604030504040204" pitchFamily="50" charset="-128"/>
                <a:cs typeface="メイリオ" panose="020B0604030504040204" pitchFamily="50" charset="-128"/>
              </a:rPr>
              <a:t>　　⇒道路等復旧工事の推進</a:t>
            </a:r>
            <a:r>
              <a:rPr lang="ja-JP" altLang="en-US" sz="1050" kern="100" dirty="0">
                <a:latin typeface="メイリオ" panose="020B0604030504040204" pitchFamily="50" charset="-128"/>
                <a:ea typeface="メイリオ" panose="020B0604030504040204" pitchFamily="50" charset="-128"/>
                <a:cs typeface="メイリオ" panose="020B0604030504040204" pitchFamily="50" charset="-128"/>
              </a:rPr>
              <a:t>（平成</a:t>
            </a:r>
            <a:r>
              <a:rPr lang="en-US" altLang="ja-JP" sz="1050" kern="100" dirty="0">
                <a:latin typeface="メイリオ" panose="020B0604030504040204" pitchFamily="50" charset="-128"/>
                <a:ea typeface="メイリオ" panose="020B0604030504040204" pitchFamily="50" charset="-128"/>
                <a:cs typeface="メイリオ" panose="020B0604030504040204" pitchFamily="50" charset="-128"/>
              </a:rPr>
              <a:t>26</a:t>
            </a:r>
            <a:r>
              <a:rPr lang="ja-JP" altLang="en-US" sz="1050" kern="100" dirty="0">
                <a:latin typeface="メイリオ" panose="020B0604030504040204" pitchFamily="50" charset="-128"/>
                <a:ea typeface="メイリオ" panose="020B0604030504040204" pitchFamily="50" charset="-128"/>
                <a:cs typeface="メイリオ" panose="020B0604030504040204" pitchFamily="50" charset="-128"/>
              </a:rPr>
              <a:t>年 全線高架化切替済）</a:t>
            </a:r>
            <a:endParaRPr lang="en-US" altLang="ja-JP" sz="1050" kern="1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9" name="図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90655" y="1365386"/>
            <a:ext cx="2951018" cy="1504604"/>
          </a:xfrm>
          <a:prstGeom prst="rect">
            <a:avLst/>
          </a:prstGeom>
        </p:spPr>
      </p:pic>
      <p:sp>
        <p:nvSpPr>
          <p:cNvPr id="24" name="テキスト ボックス 6"/>
          <p:cNvSpPr txBox="1">
            <a:spLocks noChangeAspect="1" noChangeArrowheads="1"/>
          </p:cNvSpPr>
          <p:nvPr/>
        </p:nvSpPr>
        <p:spPr bwMode="auto">
          <a:xfrm>
            <a:off x="1552990" y="2966449"/>
            <a:ext cx="3404501" cy="208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9578" tIns="34790" rIns="69578" bIns="347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京阪本線と国道１</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号の交差付近　現況と完成イメージ</a:t>
            </a:r>
            <a:endParaRPr kumimoji="1" lang="ja-JP" altLang="en-US" sz="9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34" name="図 33">
            <a:extLst>
              <a:ext uri="{FF2B5EF4-FFF2-40B4-BE49-F238E27FC236}">
                <a16:creationId xmlns:a16="http://schemas.microsoft.com/office/drawing/2014/main" id="{F0EAB58B-3445-4524-8BF7-2E394715E6D7}"/>
              </a:ext>
            </a:extLst>
          </p:cNvPr>
          <p:cNvPicPr preferRelativeResize="0"/>
          <p:nvPr/>
        </p:nvPicPr>
        <p:blipFill rotWithShape="1">
          <a:blip r:embed="rId3" cstate="print">
            <a:extLst>
              <a:ext uri="{28A0092B-C50C-407E-A947-70E740481C1C}">
                <a14:useLocalDpi xmlns:a14="http://schemas.microsoft.com/office/drawing/2010/main" val="0"/>
              </a:ext>
            </a:extLst>
          </a:blip>
          <a:srcRect t="20768" r="17316"/>
          <a:stretch/>
        </p:blipFill>
        <p:spPr>
          <a:xfrm>
            <a:off x="260648" y="1365386"/>
            <a:ext cx="2650194" cy="1508760"/>
          </a:xfrm>
          <a:prstGeom prst="rect">
            <a:avLst/>
          </a:prstGeom>
        </p:spPr>
      </p:pic>
      <p:sp>
        <p:nvSpPr>
          <p:cNvPr id="26" name="タイトル 1"/>
          <p:cNvSpPr txBox="1">
            <a:spLocks/>
          </p:cNvSpPr>
          <p:nvPr/>
        </p:nvSpPr>
        <p:spPr>
          <a:xfrm>
            <a:off x="96757" y="5313040"/>
            <a:ext cx="6644611" cy="540060"/>
          </a:xfrm>
          <a:prstGeom prst="rect">
            <a:avLst/>
          </a:prstGeom>
          <a:ln>
            <a:noFill/>
          </a:ln>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1" lang="en-US" altLang="ja-JP" sz="1100" b="1" i="0" u="none" strike="noStrike" kern="1200" cap="none" spc="0" normalizeH="0" baseline="0" noProof="0" dirty="0" smtClean="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1" dirty="0">
                <a:latin typeface="メイリオ" panose="020B0604030504040204" pitchFamily="50" charset="-128"/>
                <a:ea typeface="メイリオ" panose="020B0604030504040204" pitchFamily="50" charset="-128"/>
                <a:cs typeface="メイリオ" panose="020B0604030504040204" pitchFamily="50" charset="-128"/>
              </a:rPr>
              <a:t>ユニバーサルデザイン</a:t>
            </a:r>
            <a:r>
              <a:rPr kumimoji="1" lang="ja-JP" altLang="en-US" sz="1100" b="1" i="0" u="none" strike="noStrike" kern="1200" cap="none" spc="0" normalizeH="0" baseline="0" noProof="0" dirty="0" smtClean="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タクシーの普及促進</a:t>
            </a:r>
            <a:r>
              <a:rPr kumimoji="1" lang="en-US" altLang="ja-JP" sz="1100" b="1" i="0" u="none" strike="noStrike" kern="1200" cap="none" spc="0" normalizeH="0" baseline="0" noProof="0" dirty="0" smtClean="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a:t>
            </a:r>
          </a:p>
          <a:p>
            <a:pPr algn="just">
              <a:defRPr/>
            </a:pPr>
            <a:r>
              <a:rPr lang="ja-JP" altLang="en-US" sz="1100" dirty="0" smtClean="0">
                <a:latin typeface="メイリオ" panose="020B0604030504040204" pitchFamily="50" charset="-128"/>
                <a:ea typeface="メイリオ" panose="020B0604030504040204" pitchFamily="50" charset="-128"/>
                <a:cs typeface="Meiryo UI" pitchFamily="50" charset="-128"/>
              </a:rPr>
              <a:t>　大阪・関西万博開催に向け、令和６年度末までに、</a:t>
            </a:r>
            <a:r>
              <a:rPr lang="ja-JP" altLang="en-US" sz="1100" dirty="0">
                <a:latin typeface="メイリオ" panose="020B0604030504040204" pitchFamily="50" charset="-128"/>
                <a:ea typeface="メイリオ" panose="020B0604030504040204" pitchFamily="50" charset="-128"/>
                <a:cs typeface="Meiryo UI" pitchFamily="50" charset="-128"/>
              </a:rPr>
              <a:t>府内</a:t>
            </a:r>
            <a:r>
              <a:rPr lang="ja-JP" altLang="en-US" sz="1100" dirty="0" smtClean="0">
                <a:latin typeface="メイリオ" panose="020B0604030504040204" pitchFamily="50" charset="-128"/>
                <a:ea typeface="メイリオ" panose="020B0604030504040204" pitchFamily="50" charset="-128"/>
                <a:cs typeface="Meiryo UI" pitchFamily="50" charset="-128"/>
              </a:rPr>
              <a:t>タクシー総台数の約</a:t>
            </a:r>
            <a:r>
              <a:rPr lang="en-US" altLang="ja-JP" sz="1100" dirty="0" smtClean="0">
                <a:latin typeface="メイリオ" panose="020B0604030504040204" pitchFamily="50" charset="-128"/>
                <a:ea typeface="メイリオ" panose="020B0604030504040204" pitchFamily="50" charset="-128"/>
                <a:cs typeface="Meiryo UI" pitchFamily="50" charset="-128"/>
              </a:rPr>
              <a:t>25</a:t>
            </a:r>
            <a:r>
              <a:rPr lang="ja-JP" altLang="en-US" sz="1100" dirty="0" smtClean="0">
                <a:latin typeface="メイリオ" panose="020B0604030504040204" pitchFamily="50" charset="-128"/>
                <a:ea typeface="メイリオ" panose="020B0604030504040204" pitchFamily="50" charset="-128"/>
                <a:cs typeface="Meiryo UI" pitchFamily="50" charset="-128"/>
              </a:rPr>
              <a:t>％を</a:t>
            </a:r>
            <a:r>
              <a:rPr lang="en-US" altLang="ja-JP" sz="1100" dirty="0" smtClean="0">
                <a:latin typeface="メイリオ" panose="020B0604030504040204" pitchFamily="50" charset="-128"/>
                <a:ea typeface="メイリオ" panose="020B0604030504040204" pitchFamily="50" charset="-128"/>
                <a:cs typeface="Meiryo UI" pitchFamily="50" charset="-128"/>
              </a:rPr>
              <a:t>UD</a:t>
            </a:r>
            <a:r>
              <a:rPr lang="ja-JP" altLang="en-US" sz="1100" dirty="0" smtClean="0">
                <a:latin typeface="メイリオ" panose="020B0604030504040204" pitchFamily="50" charset="-128"/>
                <a:ea typeface="メイリオ" panose="020B0604030504040204" pitchFamily="50" charset="-128"/>
                <a:cs typeface="Meiryo UI" pitchFamily="50" charset="-128"/>
              </a:rPr>
              <a:t>タクシーとすることを目標に、</a:t>
            </a:r>
            <a:r>
              <a:rPr lang="en-US" altLang="ja-JP" sz="1100" dirty="0" smtClean="0">
                <a:latin typeface="メイリオ" panose="020B0604030504040204" pitchFamily="50" charset="-128"/>
                <a:ea typeface="メイリオ" panose="020B0604030504040204" pitchFamily="50" charset="-128"/>
                <a:cs typeface="Meiryo UI" pitchFamily="50" charset="-128"/>
              </a:rPr>
              <a:t>U</a:t>
            </a:r>
            <a:r>
              <a:rPr lang="ja-JP" altLang="en-US" sz="1100" dirty="0">
                <a:latin typeface="メイリオ" panose="020B0604030504040204" pitchFamily="50" charset="-128"/>
                <a:ea typeface="メイリオ" panose="020B0604030504040204" pitchFamily="50" charset="-128"/>
                <a:cs typeface="Meiryo UI" pitchFamily="50" charset="-128"/>
              </a:rPr>
              <a:t>Ｄ</a:t>
            </a:r>
            <a:r>
              <a:rPr lang="ja-JP" altLang="en-US" sz="1100" dirty="0" smtClean="0">
                <a:latin typeface="メイリオ" panose="020B0604030504040204" pitchFamily="50" charset="-128"/>
                <a:ea typeface="メイリオ" panose="020B0604030504040204" pitchFamily="50" charset="-128"/>
                <a:cs typeface="Meiryo UI" pitchFamily="50" charset="-128"/>
              </a:rPr>
              <a:t>タクシーの</a:t>
            </a:r>
            <a:r>
              <a:rPr lang="ja-JP" altLang="en-US" sz="1100" dirty="0">
                <a:latin typeface="メイリオ" panose="020B0604030504040204" pitchFamily="50" charset="-128"/>
                <a:ea typeface="メイリオ" panose="020B0604030504040204" pitchFamily="50" charset="-128"/>
                <a:cs typeface="Meiryo UI" pitchFamily="50" charset="-128"/>
              </a:rPr>
              <a:t>普及促進を</a:t>
            </a:r>
            <a:r>
              <a:rPr lang="ja-JP" altLang="en-US" sz="1100" dirty="0" smtClean="0">
                <a:latin typeface="メイリオ" panose="020B0604030504040204" pitchFamily="50" charset="-128"/>
                <a:ea typeface="メイリオ" panose="020B0604030504040204" pitchFamily="50" charset="-128"/>
                <a:cs typeface="Meiryo UI" pitchFamily="50" charset="-128"/>
              </a:rPr>
              <a:t>図ります。</a:t>
            </a:r>
            <a:endParaRPr lang="en-US" altLang="ja-JP" sz="1100" dirty="0">
              <a:latin typeface="メイリオ" panose="020B0604030504040204" pitchFamily="50" charset="-128"/>
              <a:ea typeface="メイリオ" panose="020B0604030504040204" pitchFamily="50" charset="-128"/>
              <a:cs typeface="Meiryo UI" pitchFamily="50" charset="-128"/>
            </a:endParaRPr>
          </a:p>
          <a:p>
            <a:pPr marL="0" marR="0" lvl="0" indent="0" algn="just" defTabSz="914400" rtl="0" eaLnBrk="1" fontAlgn="auto" latinLnBrk="0" hangingPunct="1">
              <a:lnSpc>
                <a:spcPct val="100000"/>
              </a:lnSpc>
              <a:spcBef>
                <a:spcPct val="0"/>
              </a:spcBef>
              <a:spcAft>
                <a:spcPts val="0"/>
              </a:spcAft>
              <a:buClrTx/>
              <a:buSzTx/>
              <a:buFontTx/>
              <a:buNone/>
              <a:tabLst/>
              <a:defRPr/>
            </a:pPr>
            <a:endParaRPr kumimoji="1" lang="en-US" altLang="ja-JP" sz="1100" b="1" i="0" u="none" strike="noStrike" kern="1200" cap="none" spc="0" normalizeH="0" baseline="0" noProof="0" dirty="0" smtClean="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タイトル 1"/>
          <p:cNvSpPr txBox="1">
            <a:spLocks/>
          </p:cNvSpPr>
          <p:nvPr/>
        </p:nvSpPr>
        <p:spPr>
          <a:xfrm>
            <a:off x="97408" y="7614650"/>
            <a:ext cx="6643960" cy="866742"/>
          </a:xfrm>
          <a:prstGeom prst="rect">
            <a:avLst/>
          </a:prstGeom>
          <a:ln>
            <a:noFill/>
          </a:ln>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1" lang="en-US" altLang="ja-JP" sz="1100" b="1" i="0" u="none" strike="noStrike" kern="1200" cap="none" spc="0" normalizeH="0" baseline="0" noProof="0" dirty="0" smtClean="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1100" b="1" i="0" u="none" strike="noStrike" kern="1200" cap="none" spc="0" normalizeH="0" baseline="0" noProof="0" dirty="0" err="1" smtClean="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MaaS</a:t>
            </a:r>
            <a:r>
              <a:rPr kumimoji="1" lang="ja-JP" altLang="en-US" sz="1100" b="1" i="0" u="none" strike="noStrike" kern="1200" cap="none" spc="0" normalizeH="0" baseline="0" noProof="0" dirty="0" smtClean="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の実現に向けた取組</a:t>
            </a:r>
            <a:r>
              <a:rPr kumimoji="1" lang="en-US" altLang="ja-JP" sz="1100" b="1" i="0" u="none" strike="noStrike" kern="1200" cap="none" spc="0" normalizeH="0" baseline="0" noProof="0" dirty="0" smtClean="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a:t>
            </a:r>
          </a:p>
          <a:p>
            <a:pPr lvl="0" algn="just">
              <a:defRPr/>
            </a:pPr>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　大阪・関西万博開催に向け、府民・来阪者の移動の利便性を向上させる</a:t>
            </a:r>
            <a:r>
              <a:rPr lang="en-US" altLang="ja-JP" sz="1100" dirty="0" err="1" smtClean="0">
                <a:latin typeface="メイリオ" panose="020B0604030504040204" pitchFamily="50" charset="-128"/>
                <a:ea typeface="メイリオ" panose="020B0604030504040204" pitchFamily="50" charset="-128"/>
                <a:cs typeface="メイリオ" panose="020B0604030504040204" pitchFamily="50" charset="-128"/>
              </a:rPr>
              <a:t>MaaS</a:t>
            </a:r>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の取組を強力に進めるため</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交通事</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業者</a:t>
            </a:r>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の</a:t>
            </a:r>
            <a:r>
              <a:rPr lang="en-US" altLang="ja-JP" sz="1100" dirty="0" err="1" smtClean="0">
                <a:latin typeface="メイリオ" panose="020B0604030504040204" pitchFamily="50" charset="-128"/>
                <a:ea typeface="メイリオ" panose="020B0604030504040204" pitchFamily="50" charset="-128"/>
                <a:cs typeface="メイリオ" panose="020B0604030504040204" pitchFamily="50" charset="-128"/>
              </a:rPr>
              <a:t>MaaS</a:t>
            </a:r>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の実現に向けた取組</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を促進します。</a:t>
            </a:r>
            <a:endParaRPr kumimoji="1" lang="en-US" altLang="ja-JP" sz="1100" i="0" u="none" strike="noStrike" kern="1200" cap="none" spc="0" normalizeH="0" baseline="0" noProof="0" dirty="0" smtClean="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28" name="グループ化 27"/>
          <p:cNvGrpSpPr/>
          <p:nvPr/>
        </p:nvGrpSpPr>
        <p:grpSpPr>
          <a:xfrm>
            <a:off x="5517232" y="5961112"/>
            <a:ext cx="1138037" cy="359608"/>
            <a:chOff x="-3316999" y="5093715"/>
            <a:chExt cx="1138037" cy="359608"/>
          </a:xfrm>
        </p:grpSpPr>
        <p:sp>
          <p:nvSpPr>
            <p:cNvPr id="35" name="AutoShape 33"/>
            <p:cNvSpPr>
              <a:spLocks noChangeArrowheads="1"/>
            </p:cNvSpPr>
            <p:nvPr/>
          </p:nvSpPr>
          <p:spPr bwMode="auto">
            <a:xfrm>
              <a:off x="-3316999" y="5103967"/>
              <a:ext cx="1138037" cy="320675"/>
            </a:xfrm>
            <a:prstGeom prst="flowChartAlternateProcess">
              <a:avLst/>
            </a:prstGeom>
            <a:solidFill>
              <a:srgbClr val="548DD4"/>
            </a:solidFill>
            <a:ln w="38100">
              <a:solidFill>
                <a:srgbClr val="95B3D7"/>
              </a:solidFill>
              <a:miter lim="800000"/>
              <a:headEnd/>
              <a:tailEnd/>
            </a:ln>
            <a:effectLst>
              <a:outerShdw dist="28398" dir="3806097" algn="ctr" rotWithShape="0">
                <a:srgbClr val="243F60">
                  <a:alpha val="50000"/>
                </a:srgbClr>
              </a:outerShdw>
            </a:effectLst>
          </p:spPr>
          <p:txBody>
            <a:bodyPr vert="horz" wrap="square" lIns="74295" tIns="8890" rIns="74295" bIns="88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chemeClr val="bg1"/>
                </a:solidFill>
                <a:effectLst/>
                <a:uLnTx/>
                <a:uFillTx/>
                <a:latin typeface="Calibri"/>
                <a:ea typeface="ＭＳ Ｐゴシック" panose="020B0600070205080204" pitchFamily="50" charset="-128"/>
                <a:cs typeface="+mn-cs"/>
              </a:endParaRPr>
            </a:p>
          </p:txBody>
        </p:sp>
        <p:sp>
          <p:nvSpPr>
            <p:cNvPr id="36" name="正方形/長方形 35"/>
            <p:cNvSpPr/>
            <p:nvPr/>
          </p:nvSpPr>
          <p:spPr>
            <a:xfrm>
              <a:off x="-3134287" y="5093715"/>
              <a:ext cx="726481" cy="2308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smtClean="0">
                  <a:ln>
                    <a:noFill/>
                  </a:ln>
                  <a:solidFill>
                    <a:schemeClr val="bg1"/>
                  </a:solidFill>
                  <a:effectLst/>
                  <a:uLnTx/>
                  <a:uFillTx/>
                  <a:latin typeface="Calibri"/>
                  <a:ea typeface="ＭＳ Ｐゴシック" panose="020B0600070205080204" pitchFamily="50" charset="-128"/>
                  <a:cs typeface="+mn-cs"/>
                </a:rPr>
                <a:t>令和５年度</a:t>
              </a:r>
              <a:endParaRPr kumimoji="1" lang="ja-JP" altLang="ja-JP" sz="900" b="0" i="0" u="none" strike="noStrike" kern="1200" cap="none" spc="0" normalizeH="0" baseline="0" noProof="0" dirty="0">
                <a:ln>
                  <a:noFill/>
                </a:ln>
                <a:solidFill>
                  <a:schemeClr val="bg1"/>
                </a:solidFill>
                <a:effectLst/>
                <a:uLnTx/>
                <a:uFillTx/>
                <a:latin typeface="Calibri"/>
                <a:ea typeface="ＭＳ Ｐゴシック" panose="020B0600070205080204" pitchFamily="50" charset="-128"/>
                <a:cs typeface="+mn-cs"/>
              </a:endParaRPr>
            </a:p>
          </p:txBody>
        </p:sp>
        <p:sp>
          <p:nvSpPr>
            <p:cNvPr id="37" name="正方形/長方形 36"/>
            <p:cNvSpPr/>
            <p:nvPr/>
          </p:nvSpPr>
          <p:spPr>
            <a:xfrm>
              <a:off x="-3195736" y="5222491"/>
              <a:ext cx="877163" cy="2308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900" b="1" i="0" u="none" strike="noStrike" kern="1200" cap="none" spc="0" normalizeH="0" baseline="0" noProof="0" dirty="0">
                  <a:ln>
                    <a:noFill/>
                  </a:ln>
                  <a:solidFill>
                    <a:schemeClr val="bg1"/>
                  </a:solidFill>
                  <a:effectLst/>
                  <a:uLnTx/>
                  <a:uFillTx/>
                  <a:latin typeface="Calibri"/>
                  <a:ea typeface="ＭＳ Ｐゴシック" panose="020B0600070205080204" pitchFamily="50" charset="-128"/>
                  <a:cs typeface="+mn-cs"/>
                </a:rPr>
                <a:t>知事重点</a:t>
              </a:r>
              <a:r>
                <a:rPr kumimoji="1" lang="ja-JP" altLang="ja-JP" sz="900" b="1" i="0" u="none" strike="noStrike" kern="1200" cap="none" spc="0" normalizeH="0" baseline="0" noProof="0" dirty="0" smtClean="0">
                  <a:ln>
                    <a:noFill/>
                  </a:ln>
                  <a:solidFill>
                    <a:schemeClr val="bg1"/>
                  </a:solidFill>
                  <a:effectLst/>
                  <a:uLnTx/>
                  <a:uFillTx/>
                  <a:latin typeface="Calibri"/>
                  <a:ea typeface="ＭＳ Ｐゴシック" panose="020B0600070205080204" pitchFamily="50" charset="-128"/>
                  <a:cs typeface="+mn-cs"/>
                </a:rPr>
                <a:t>事業</a:t>
              </a:r>
              <a:endParaRPr kumimoji="1" lang="ja-JP" altLang="ja-JP" sz="900" b="0" i="0" u="none" strike="noStrike" kern="1200" cap="none" spc="0" normalizeH="0" baseline="0" noProof="0" dirty="0">
                <a:ln>
                  <a:noFill/>
                </a:ln>
                <a:solidFill>
                  <a:schemeClr val="bg1"/>
                </a:solidFill>
                <a:effectLst/>
                <a:uLnTx/>
                <a:uFillTx/>
                <a:latin typeface="Calibri"/>
                <a:ea typeface="ＭＳ Ｐゴシック" panose="020B0600070205080204" pitchFamily="50" charset="-128"/>
                <a:cs typeface="+mn-cs"/>
              </a:endParaRPr>
            </a:p>
          </p:txBody>
        </p:sp>
      </p:grpSp>
      <p:sp>
        <p:nvSpPr>
          <p:cNvPr id="39" name="Text Box 215"/>
          <p:cNvSpPr txBox="1">
            <a:spLocks noChangeArrowheads="1"/>
          </p:cNvSpPr>
          <p:nvPr/>
        </p:nvSpPr>
        <p:spPr bwMode="auto">
          <a:xfrm>
            <a:off x="136673" y="8395763"/>
            <a:ext cx="6604695" cy="1453781"/>
          </a:xfrm>
          <a:prstGeom prst="rect">
            <a:avLst/>
          </a:prstGeom>
          <a:solidFill>
            <a:srgbClr val="FFFFFF"/>
          </a:solidFill>
          <a:ln w="6350">
            <a:solidFill>
              <a:srgbClr val="000000"/>
            </a:solidFill>
            <a:prstDash val="sysDot"/>
            <a:miter lim="800000"/>
            <a:headEnd/>
            <a:tailEnd/>
          </a:ln>
        </p:spPr>
        <p:txBody>
          <a:bodyPr rot="0" vert="horz" wrap="square" lIns="74295" tIns="108000" rIns="74295" bIns="8890" anchor="t" anchorCtr="0" upright="1">
            <a:noAutofit/>
          </a:bodyPr>
          <a:lstStyle/>
          <a:p>
            <a:pPr marL="0" marR="0" lvl="0" indent="0" algn="just" defTabSz="914400" rtl="0" eaLnBrk="1" fontAlgn="auto" latinLnBrk="0" hangingPunct="1">
              <a:lnSpc>
                <a:spcPts val="1300"/>
              </a:lnSpc>
              <a:spcBef>
                <a:spcPts val="0"/>
              </a:spcBef>
              <a:spcAft>
                <a:spcPts val="0"/>
              </a:spcAft>
              <a:buClrTx/>
              <a:buSzTx/>
              <a:buFontTx/>
              <a:buNone/>
              <a:tabLst/>
              <a:defRPr/>
            </a:pPr>
            <a:r>
              <a:rPr kumimoji="1" lang="ja-JP" altLang="en-US" sz="1050" b="1" i="0" u="none" strike="noStrike" kern="100" cap="none" spc="0" normalizeH="0" baseline="0" noProof="0" dirty="0" smtClean="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＜令和５年度の主な取組＞</a:t>
            </a:r>
            <a:endParaRPr kumimoji="1" lang="en-US" altLang="ja-JP" sz="1050" b="1" i="0" u="none" strike="noStrike" kern="100" cap="none" spc="0" normalizeH="0" baseline="0" noProof="0" dirty="0" smtClean="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just" defTabSz="914400" rtl="0" eaLnBrk="1" fontAlgn="auto" latinLnBrk="0" hangingPunct="1">
              <a:lnSpc>
                <a:spcPts val="1300"/>
              </a:lnSpc>
              <a:spcBef>
                <a:spcPts val="600"/>
              </a:spcBef>
              <a:spcAft>
                <a:spcPts val="0"/>
              </a:spcAft>
              <a:buClrTx/>
              <a:buSzTx/>
              <a:buFontTx/>
              <a:buNone/>
              <a:tabLst/>
              <a:defRPr/>
            </a:pPr>
            <a:r>
              <a:rPr lang="ja-JP" altLang="en-US" sz="1050" b="1" kern="1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b="1" kern="100" dirty="0" smtClean="0">
                <a:latin typeface="メイリオ" panose="020B0604030504040204" pitchFamily="50" charset="-128"/>
                <a:ea typeface="メイリオ" panose="020B0604030504040204" pitchFamily="50" charset="-128"/>
                <a:cs typeface="メイリオ" panose="020B0604030504040204" pitchFamily="50" charset="-128"/>
              </a:rPr>
              <a:t>公共交通</a:t>
            </a:r>
            <a:r>
              <a:rPr lang="en-US" altLang="ja-JP" sz="1050" b="1" kern="100" dirty="0" err="1" smtClean="0">
                <a:latin typeface="メイリオ" panose="020B0604030504040204" pitchFamily="50" charset="-128"/>
                <a:ea typeface="メイリオ" panose="020B0604030504040204" pitchFamily="50" charset="-128"/>
                <a:cs typeface="メイリオ" panose="020B0604030504040204" pitchFamily="50" charset="-128"/>
              </a:rPr>
              <a:t>MaaS</a:t>
            </a:r>
            <a:r>
              <a:rPr lang="ja-JP" altLang="en-US" sz="1050" b="1" kern="100" dirty="0" smtClean="0">
                <a:latin typeface="メイリオ" panose="020B0604030504040204" pitchFamily="50" charset="-128"/>
                <a:ea typeface="メイリオ" panose="020B0604030504040204" pitchFamily="50" charset="-128"/>
                <a:cs typeface="メイリオ" panose="020B0604030504040204" pitchFamily="50" charset="-128"/>
              </a:rPr>
              <a:t>促進事業</a:t>
            </a:r>
            <a:endParaRPr kumimoji="1" lang="ja-JP" altLang="en-US" sz="1050" b="1" i="0" u="none" strike="noStrike" kern="100" cap="none" spc="0" normalizeH="0" baseline="0" noProof="0" dirty="0" smtClean="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lvl="0" algn="just">
              <a:lnSpc>
                <a:spcPts val="1300"/>
              </a:lnSpc>
              <a:defRPr/>
            </a:pPr>
            <a:r>
              <a:rPr lang="ja-JP" altLang="en-US" sz="1050" kern="1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kern="100" dirty="0" smtClean="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050" kern="100" dirty="0" smtClean="0">
                <a:latin typeface="メイリオ" panose="020B0604030504040204" pitchFamily="50" charset="-128"/>
                <a:ea typeface="メイリオ" panose="020B0604030504040204" pitchFamily="50" charset="-128"/>
                <a:cs typeface="メイリオ" panose="020B0604030504040204" pitchFamily="50" charset="-128"/>
              </a:rPr>
              <a:t>QR </a:t>
            </a:r>
            <a:r>
              <a:rPr lang="ja-JP" altLang="en-US" sz="1050" kern="100" dirty="0">
                <a:latin typeface="メイリオ" panose="020B0604030504040204" pitchFamily="50" charset="-128"/>
                <a:ea typeface="メイリオ" panose="020B0604030504040204" pitchFamily="50" charset="-128"/>
                <a:cs typeface="メイリオ" panose="020B0604030504040204" pitchFamily="50" charset="-128"/>
              </a:rPr>
              <a:t>コードやクレジットカード</a:t>
            </a:r>
            <a:r>
              <a:rPr lang="ja-JP" altLang="en-US" sz="1050" kern="100" dirty="0" smtClean="0">
                <a:latin typeface="メイリオ" panose="020B0604030504040204" pitchFamily="50" charset="-128"/>
                <a:ea typeface="メイリオ" panose="020B0604030504040204" pitchFamily="50" charset="-128"/>
                <a:cs typeface="メイリオ" panose="020B0604030504040204" pitchFamily="50" charset="-128"/>
              </a:rPr>
              <a:t>のタッチ</a:t>
            </a:r>
            <a:r>
              <a:rPr lang="ja-JP" altLang="en-US" sz="1050" kern="100" dirty="0">
                <a:latin typeface="メイリオ" panose="020B0604030504040204" pitchFamily="50" charset="-128"/>
                <a:ea typeface="メイリオ" panose="020B0604030504040204" pitchFamily="50" charset="-128"/>
                <a:cs typeface="メイリオ" panose="020B0604030504040204" pitchFamily="50" charset="-128"/>
              </a:rPr>
              <a:t>決済</a:t>
            </a:r>
            <a:r>
              <a:rPr lang="ja-JP" altLang="en-US" sz="1050" kern="100"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050" kern="100" dirty="0" smtClean="0">
              <a:latin typeface="メイリオ" panose="020B0604030504040204" pitchFamily="50" charset="-128"/>
              <a:ea typeface="メイリオ" panose="020B0604030504040204" pitchFamily="50" charset="-128"/>
              <a:cs typeface="メイリオ" panose="020B0604030504040204" pitchFamily="50" charset="-128"/>
            </a:endParaRPr>
          </a:p>
          <a:p>
            <a:pPr lvl="0" algn="just">
              <a:lnSpc>
                <a:spcPts val="1300"/>
              </a:lnSpc>
              <a:defRPr/>
            </a:pPr>
            <a:r>
              <a:rPr lang="ja-JP" altLang="en-US" sz="1050" kern="1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kern="100" dirty="0" smtClean="0">
                <a:latin typeface="メイリオ" panose="020B0604030504040204" pitchFamily="50" charset="-128"/>
                <a:ea typeface="メイリオ" panose="020B0604030504040204" pitchFamily="50" charset="-128"/>
                <a:cs typeface="メイリオ" panose="020B0604030504040204" pitchFamily="50" charset="-128"/>
              </a:rPr>
              <a:t>　生体</a:t>
            </a:r>
            <a:r>
              <a:rPr lang="ja-JP" altLang="en-US" sz="1050" kern="100" dirty="0">
                <a:latin typeface="メイリオ" panose="020B0604030504040204" pitchFamily="50" charset="-128"/>
                <a:ea typeface="メイリオ" panose="020B0604030504040204" pitchFamily="50" charset="-128"/>
                <a:cs typeface="メイリオ" panose="020B0604030504040204" pitchFamily="50" charset="-128"/>
              </a:rPr>
              <a:t>認証システムの導入などを</a:t>
            </a:r>
            <a:r>
              <a:rPr lang="ja-JP" altLang="en-US" sz="1050" kern="100" dirty="0" smtClean="0">
                <a:latin typeface="メイリオ" panose="020B0604030504040204" pitchFamily="50" charset="-128"/>
                <a:ea typeface="メイリオ" panose="020B0604030504040204" pitchFamily="50" charset="-128"/>
                <a:cs typeface="メイリオ" panose="020B0604030504040204" pitchFamily="50" charset="-128"/>
              </a:rPr>
              <a:t>行う鉄道事業者</a:t>
            </a:r>
            <a:endParaRPr lang="en-US" altLang="ja-JP" sz="1050" kern="100" dirty="0" smtClean="0">
              <a:latin typeface="メイリオ" panose="020B0604030504040204" pitchFamily="50" charset="-128"/>
              <a:ea typeface="メイリオ" panose="020B0604030504040204" pitchFamily="50" charset="-128"/>
              <a:cs typeface="メイリオ" panose="020B0604030504040204" pitchFamily="50" charset="-128"/>
            </a:endParaRPr>
          </a:p>
          <a:p>
            <a:pPr lvl="0" algn="just">
              <a:lnSpc>
                <a:spcPts val="1300"/>
              </a:lnSpc>
              <a:defRPr/>
            </a:pPr>
            <a:r>
              <a:rPr lang="ja-JP" altLang="en-US" sz="1050" kern="1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kern="100" dirty="0" smtClean="0">
                <a:latin typeface="メイリオ" panose="020B0604030504040204" pitchFamily="50" charset="-128"/>
                <a:ea typeface="メイリオ" panose="020B0604030504040204" pitchFamily="50" charset="-128"/>
                <a:cs typeface="メイリオ" panose="020B0604030504040204" pitchFamily="50" charset="-128"/>
              </a:rPr>
              <a:t>　に対して補助</a:t>
            </a:r>
            <a:endParaRPr lang="en-US" altLang="ja-JP" sz="1050" kern="1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40" name="グループ化 39"/>
          <p:cNvGrpSpPr/>
          <p:nvPr/>
        </p:nvGrpSpPr>
        <p:grpSpPr>
          <a:xfrm>
            <a:off x="5552474" y="8481824"/>
            <a:ext cx="1138037" cy="359608"/>
            <a:chOff x="-3316999" y="5093715"/>
            <a:chExt cx="1138037" cy="359608"/>
          </a:xfrm>
        </p:grpSpPr>
        <p:sp>
          <p:nvSpPr>
            <p:cNvPr id="41" name="AutoShape 33"/>
            <p:cNvSpPr>
              <a:spLocks noChangeArrowheads="1"/>
            </p:cNvSpPr>
            <p:nvPr/>
          </p:nvSpPr>
          <p:spPr bwMode="auto">
            <a:xfrm>
              <a:off x="-3316999" y="5103967"/>
              <a:ext cx="1138037" cy="320675"/>
            </a:xfrm>
            <a:prstGeom prst="flowChartAlternateProcess">
              <a:avLst/>
            </a:prstGeom>
            <a:solidFill>
              <a:srgbClr val="548DD4"/>
            </a:solidFill>
            <a:ln w="38100">
              <a:solidFill>
                <a:srgbClr val="95B3D7"/>
              </a:solidFill>
              <a:miter lim="800000"/>
              <a:headEnd/>
              <a:tailEnd/>
            </a:ln>
            <a:effectLst>
              <a:outerShdw dist="28398" dir="3806097" algn="ctr" rotWithShape="0">
                <a:srgbClr val="243F60">
                  <a:alpha val="50000"/>
                </a:srgbClr>
              </a:outerShdw>
            </a:effectLst>
          </p:spPr>
          <p:txBody>
            <a:bodyPr vert="horz" wrap="square" lIns="74295" tIns="8890" rIns="74295" bIns="88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chemeClr val="bg1"/>
                </a:solidFill>
                <a:effectLst/>
                <a:uLnTx/>
                <a:uFillTx/>
                <a:latin typeface="Calibri"/>
                <a:ea typeface="ＭＳ Ｐゴシック" panose="020B0600070205080204" pitchFamily="50" charset="-128"/>
                <a:cs typeface="+mn-cs"/>
              </a:endParaRPr>
            </a:p>
          </p:txBody>
        </p:sp>
        <p:sp>
          <p:nvSpPr>
            <p:cNvPr id="42" name="正方形/長方形 41"/>
            <p:cNvSpPr/>
            <p:nvPr/>
          </p:nvSpPr>
          <p:spPr>
            <a:xfrm>
              <a:off x="-3134287" y="5093715"/>
              <a:ext cx="726481" cy="2308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smtClean="0">
                  <a:ln>
                    <a:noFill/>
                  </a:ln>
                  <a:solidFill>
                    <a:schemeClr val="bg1"/>
                  </a:solidFill>
                  <a:effectLst/>
                  <a:uLnTx/>
                  <a:uFillTx/>
                  <a:latin typeface="Calibri"/>
                  <a:ea typeface="ＭＳ Ｐゴシック" panose="020B0600070205080204" pitchFamily="50" charset="-128"/>
                  <a:cs typeface="+mn-cs"/>
                </a:rPr>
                <a:t>令和５年度</a:t>
              </a:r>
              <a:endParaRPr kumimoji="1" lang="ja-JP" altLang="ja-JP" sz="900" b="0" i="0" u="none" strike="noStrike" kern="1200" cap="none" spc="0" normalizeH="0" baseline="0" noProof="0" dirty="0">
                <a:ln>
                  <a:noFill/>
                </a:ln>
                <a:solidFill>
                  <a:schemeClr val="bg1"/>
                </a:solidFill>
                <a:effectLst/>
                <a:uLnTx/>
                <a:uFillTx/>
                <a:latin typeface="Calibri"/>
                <a:ea typeface="ＭＳ Ｐゴシック" panose="020B0600070205080204" pitchFamily="50" charset="-128"/>
                <a:cs typeface="+mn-cs"/>
              </a:endParaRPr>
            </a:p>
          </p:txBody>
        </p:sp>
        <p:sp>
          <p:nvSpPr>
            <p:cNvPr id="43" name="正方形/長方形 42"/>
            <p:cNvSpPr/>
            <p:nvPr/>
          </p:nvSpPr>
          <p:spPr>
            <a:xfrm>
              <a:off x="-3195736" y="5222491"/>
              <a:ext cx="877163" cy="2308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900" b="1" i="0" u="none" strike="noStrike" kern="1200" cap="none" spc="0" normalizeH="0" baseline="0" noProof="0" dirty="0">
                  <a:ln>
                    <a:noFill/>
                  </a:ln>
                  <a:solidFill>
                    <a:schemeClr val="bg1"/>
                  </a:solidFill>
                  <a:effectLst/>
                  <a:uLnTx/>
                  <a:uFillTx/>
                  <a:latin typeface="Calibri"/>
                  <a:ea typeface="ＭＳ Ｐゴシック" panose="020B0600070205080204" pitchFamily="50" charset="-128"/>
                  <a:cs typeface="+mn-cs"/>
                </a:rPr>
                <a:t>知事重点</a:t>
              </a:r>
              <a:r>
                <a:rPr kumimoji="1" lang="ja-JP" altLang="ja-JP" sz="900" b="1" i="0" u="none" strike="noStrike" kern="1200" cap="none" spc="0" normalizeH="0" baseline="0" noProof="0" dirty="0" smtClean="0">
                  <a:ln>
                    <a:noFill/>
                  </a:ln>
                  <a:solidFill>
                    <a:schemeClr val="bg1"/>
                  </a:solidFill>
                  <a:effectLst/>
                  <a:uLnTx/>
                  <a:uFillTx/>
                  <a:latin typeface="Calibri"/>
                  <a:ea typeface="ＭＳ Ｐゴシック" panose="020B0600070205080204" pitchFamily="50" charset="-128"/>
                  <a:cs typeface="+mn-cs"/>
                </a:rPr>
                <a:t>事業</a:t>
              </a:r>
              <a:endParaRPr kumimoji="1" lang="ja-JP" altLang="ja-JP" sz="900" b="0" i="0" u="none" strike="noStrike" kern="1200" cap="none" spc="0" normalizeH="0" baseline="0" noProof="0" dirty="0">
                <a:ln>
                  <a:noFill/>
                </a:ln>
                <a:solidFill>
                  <a:schemeClr val="bg1"/>
                </a:solidFill>
                <a:effectLst/>
                <a:uLnTx/>
                <a:uFillTx/>
                <a:latin typeface="Calibri"/>
                <a:ea typeface="ＭＳ Ｐゴシック" panose="020B0600070205080204" pitchFamily="50" charset="-128"/>
                <a:cs typeface="+mn-cs"/>
              </a:endParaRPr>
            </a:p>
          </p:txBody>
        </p:sp>
      </p:grpSp>
      <p:pic>
        <p:nvPicPr>
          <p:cNvPr id="23" name="図 22"/>
          <p:cNvPicPr/>
          <p:nvPr/>
        </p:nvPicPr>
        <p:blipFill>
          <a:blip r:embed="rId4">
            <a:extLst>
              <a:ext uri="{28A0092B-C50C-407E-A947-70E740481C1C}">
                <a14:useLocalDpi xmlns:a14="http://schemas.microsoft.com/office/drawing/2010/main" val="0"/>
              </a:ext>
            </a:extLst>
          </a:blip>
          <a:srcRect/>
          <a:stretch>
            <a:fillRect/>
          </a:stretch>
        </p:blipFill>
        <p:spPr bwMode="auto">
          <a:xfrm>
            <a:off x="3822804" y="6244382"/>
            <a:ext cx="1597680" cy="803712"/>
          </a:xfrm>
          <a:prstGeom prst="rect">
            <a:avLst/>
          </a:prstGeom>
          <a:noFill/>
          <a:ln>
            <a:noFill/>
          </a:ln>
        </p:spPr>
      </p:pic>
      <p:sp>
        <p:nvSpPr>
          <p:cNvPr id="32" name="正方形/長方形 31">
            <a:extLst>
              <a:ext uri="{FF2B5EF4-FFF2-40B4-BE49-F238E27FC236}">
                <a16:creationId xmlns:a16="http://schemas.microsoft.com/office/drawing/2014/main" id="{988D5840-3DE3-4A69-8688-6D35127988FB}"/>
              </a:ext>
            </a:extLst>
          </p:cNvPr>
          <p:cNvSpPr/>
          <p:nvPr/>
        </p:nvSpPr>
        <p:spPr>
          <a:xfrm>
            <a:off x="4669247" y="7027122"/>
            <a:ext cx="1988881" cy="230832"/>
          </a:xfrm>
          <a:prstGeom prst="rect">
            <a:avLst/>
          </a:prstGeom>
        </p:spPr>
        <p:txBody>
          <a:bodyPr wrap="square">
            <a:spAutoFit/>
          </a:bodyPr>
          <a:lstStyle/>
          <a:p>
            <a:pPr algn="ctr"/>
            <a:r>
              <a:rPr lang="ja-JP" altLang="en-US" sz="900" dirty="0">
                <a:latin typeface="メイリオ" panose="020B0604030504040204" pitchFamily="50" charset="-128"/>
                <a:ea typeface="メイリオ" panose="020B0604030504040204" pitchFamily="50" charset="-128"/>
              </a:rPr>
              <a:t>出典</a:t>
            </a:r>
            <a:r>
              <a:rPr lang="ja-JP" altLang="en-US" sz="900" dirty="0" smtClean="0">
                <a:latin typeface="メイリオ" panose="020B0604030504040204" pitchFamily="50" charset="-128"/>
                <a:ea typeface="メイリオ" panose="020B0604030504040204" pitchFamily="50" charset="-128"/>
              </a:rPr>
              <a:t>：</a:t>
            </a:r>
            <a:r>
              <a:rPr lang="ja-JP" altLang="en-US" sz="900" dirty="0">
                <a:latin typeface="メイリオ" panose="020B0604030504040204" pitchFamily="50" charset="-128"/>
                <a:ea typeface="メイリオ" panose="020B0604030504040204" pitchFamily="50" charset="-128"/>
              </a:rPr>
              <a:t>国土</a:t>
            </a:r>
            <a:r>
              <a:rPr lang="ja-JP" altLang="en-US" sz="900" dirty="0" smtClean="0">
                <a:latin typeface="メイリオ" panose="020B0604030504040204" pitchFamily="50" charset="-128"/>
                <a:ea typeface="メイリオ" panose="020B0604030504040204" pitchFamily="50" charset="-128"/>
              </a:rPr>
              <a:t>交通省ホームページ</a:t>
            </a:r>
            <a:endParaRPr lang="en-US" altLang="ja-JP" sz="900" dirty="0">
              <a:latin typeface="メイリオ" panose="020B0604030504040204" pitchFamily="50" charset="-128"/>
              <a:ea typeface="メイリオ" panose="020B0604030504040204" pitchFamily="50" charset="-128"/>
            </a:endParaRPr>
          </a:p>
        </p:txBody>
      </p:sp>
      <p:sp>
        <p:nvSpPr>
          <p:cNvPr id="31" name="ストライプ矢印 30"/>
          <p:cNvSpPr/>
          <p:nvPr/>
        </p:nvSpPr>
        <p:spPr>
          <a:xfrm>
            <a:off x="2991271" y="1839412"/>
            <a:ext cx="428602" cy="702391"/>
          </a:xfrm>
          <a:prstGeom prst="stripedRightArrow">
            <a:avLst>
              <a:gd name="adj1" fmla="val 49341"/>
              <a:gd name="adj2" fmla="val 34074"/>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105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 </a:t>
            </a:r>
            <a:endParaRPr lang="ja-JP" sz="105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25" name="正方形/長方形 24"/>
          <p:cNvSpPr>
            <a:spLocks noChangeArrowheads="1"/>
          </p:cNvSpPr>
          <p:nvPr/>
        </p:nvSpPr>
        <p:spPr bwMode="auto">
          <a:xfrm>
            <a:off x="353176" y="9633084"/>
            <a:ext cx="2931808" cy="190500"/>
          </a:xfrm>
          <a:prstGeom prst="rect">
            <a:avLst/>
          </a:prstGeom>
          <a:noFill/>
          <a:ln>
            <a:noFill/>
          </a:ln>
          <a:effectLst/>
        </p:spPr>
        <p:txBody>
          <a:bodyPr rot="0" vert="horz" wrap="square" lIns="0" tIns="0" rIns="0" bIns="0" anchor="t" anchorCtr="0" upright="1">
            <a:noAutofit/>
          </a:bodyPr>
          <a:lstStyle/>
          <a:p>
            <a:pPr algn="ctr">
              <a:lnSpc>
                <a:spcPts val="1200"/>
              </a:lnSpc>
              <a:spcAft>
                <a:spcPts val="0"/>
              </a:spcAft>
            </a:pPr>
            <a:r>
              <a:rPr lang="ja-JP" sz="900" kern="100" spc="-60" dirty="0">
                <a:solidFill>
                  <a:srgbClr val="000000"/>
                </a:solidFill>
                <a:effectLst/>
                <a:latin typeface="ＭＳ 明朝" panose="02020609040205080304" pitchFamily="17" charset="-128"/>
                <a:ea typeface="HG丸ｺﾞｼｯｸM-PRO" panose="020F0600000000000000" pitchFamily="50" charset="-128"/>
                <a:cs typeface="メイリオ" panose="020B0604030504040204" pitchFamily="50" charset="-128"/>
              </a:rPr>
              <a:t>　※ </a:t>
            </a:r>
            <a:r>
              <a:rPr lang="ja-JP" altLang="en-US" sz="900" kern="100" spc="-60" dirty="0">
                <a:solidFill>
                  <a:srgbClr val="000000"/>
                </a:solidFill>
                <a:latin typeface="ＭＳ 明朝" panose="02020609040205080304" pitchFamily="17" charset="-128"/>
                <a:ea typeface="HG丸ｺﾞｼｯｸM-PRO" panose="020F0600000000000000" pitchFamily="50" charset="-128"/>
                <a:cs typeface="メイリオ" panose="020B0604030504040204" pitchFamily="50" charset="-128"/>
              </a:rPr>
              <a:t>ＱＲ</a:t>
            </a:r>
            <a:r>
              <a:rPr lang="ja-JP" sz="900" kern="100" spc="-60" dirty="0" smtClean="0">
                <a:solidFill>
                  <a:srgbClr val="000000"/>
                </a:solidFill>
                <a:effectLst/>
                <a:latin typeface="ＭＳ 明朝" panose="02020609040205080304" pitchFamily="17" charset="-128"/>
                <a:ea typeface="HG丸ｺﾞｼｯｸM-PRO" panose="020F0600000000000000" pitchFamily="50" charset="-128"/>
                <a:cs typeface="メイリオ" panose="020B0604030504040204" pitchFamily="50" charset="-128"/>
              </a:rPr>
              <a:t>コード</a:t>
            </a:r>
            <a:r>
              <a:rPr lang="ja-JP" sz="900" kern="100" spc="-60" dirty="0">
                <a:solidFill>
                  <a:srgbClr val="000000"/>
                </a:solidFill>
                <a:effectLst/>
                <a:latin typeface="ＭＳ 明朝" panose="02020609040205080304" pitchFamily="17" charset="-128"/>
                <a:ea typeface="HG丸ｺﾞｼｯｸM-PRO" panose="020F0600000000000000" pitchFamily="50" charset="-128"/>
                <a:cs typeface="メイリオ" panose="020B0604030504040204" pitchFamily="50" charset="-128"/>
              </a:rPr>
              <a:t>は</a:t>
            </a:r>
            <a:r>
              <a:rPr lang="en-US" sz="900" kern="100" spc="-60" dirty="0">
                <a:solidFill>
                  <a:srgbClr val="000000"/>
                </a:solidFill>
                <a:effectLst/>
                <a:latin typeface="ＭＳ 明朝" panose="02020609040205080304" pitchFamily="17" charset="-128"/>
                <a:ea typeface="HG丸ｺﾞｼｯｸM-PRO" panose="020F0600000000000000" pitchFamily="50" charset="-128"/>
                <a:cs typeface="メイリオ" panose="020B0604030504040204" pitchFamily="50" charset="-128"/>
              </a:rPr>
              <a:t>(</a:t>
            </a:r>
            <a:r>
              <a:rPr lang="ja-JP" sz="900" kern="100" spc="-60" dirty="0">
                <a:solidFill>
                  <a:srgbClr val="000000"/>
                </a:solidFill>
                <a:effectLst/>
                <a:latin typeface="ＭＳ 明朝" panose="02020609040205080304" pitchFamily="17" charset="-128"/>
                <a:ea typeface="HG丸ｺﾞｼｯｸM-PRO" panose="020F0600000000000000" pitchFamily="50" charset="-128"/>
                <a:cs typeface="メイリオ" panose="020B0604030504040204" pitchFamily="50" charset="-128"/>
              </a:rPr>
              <a:t>株</a:t>
            </a:r>
            <a:r>
              <a:rPr lang="en-US" sz="900" kern="100" spc="-60" dirty="0">
                <a:solidFill>
                  <a:srgbClr val="000000"/>
                </a:solidFill>
                <a:effectLst/>
                <a:latin typeface="ＭＳ 明朝" panose="02020609040205080304" pitchFamily="17" charset="-128"/>
                <a:ea typeface="HG丸ｺﾞｼｯｸM-PRO" panose="020F0600000000000000" pitchFamily="50" charset="-128"/>
                <a:cs typeface="メイリオ" panose="020B0604030504040204" pitchFamily="50" charset="-128"/>
              </a:rPr>
              <a:t>)</a:t>
            </a:r>
            <a:r>
              <a:rPr lang="ja-JP" sz="900" kern="100" spc="-60" dirty="0">
                <a:solidFill>
                  <a:srgbClr val="000000"/>
                </a:solidFill>
                <a:effectLst/>
                <a:latin typeface="ＭＳ 明朝" panose="02020609040205080304" pitchFamily="17" charset="-128"/>
                <a:ea typeface="HG丸ｺﾞｼｯｸM-PRO" panose="020F0600000000000000" pitchFamily="50" charset="-128"/>
                <a:cs typeface="メイリオ" panose="020B0604030504040204" pitchFamily="50" charset="-128"/>
              </a:rPr>
              <a:t>デンソーウェーブの登録商標です。</a:t>
            </a:r>
            <a:endParaRPr lang="ja-JP" sz="1400" kern="100" spc="-60" dirty="0">
              <a:effectLst/>
              <a:latin typeface="ＭＳ 明朝" panose="02020609040205080304" pitchFamily="17" charset="-128"/>
              <a:ea typeface="ＭＳ 明朝" panose="02020609040205080304" pitchFamily="17" charset="-128"/>
              <a:cs typeface="Times New Roman" panose="02020603050405020304" pitchFamily="18" charset="0"/>
            </a:endParaRPr>
          </a:p>
          <a:p>
            <a:pPr algn="just">
              <a:spcAft>
                <a:spcPts val="0"/>
              </a:spcAft>
            </a:pPr>
            <a:r>
              <a:rPr lang="en-US" sz="1100" kern="100" dirty="0">
                <a:solidFill>
                  <a:srgbClr val="000000"/>
                </a:solidFill>
                <a:effectLst/>
                <a:latin typeface="ＭＳ ゴシック" panose="020B0609070205080204" pitchFamily="49" charset="-128"/>
                <a:ea typeface="ＭＳ ゴシック" panose="020B0609070205080204" pitchFamily="49" charset="-128"/>
                <a:cs typeface="Times New Roman" panose="02020603050405020304" pitchFamily="18" charset="0"/>
              </a:rPr>
              <a:t> </a:t>
            </a:r>
            <a:endParaRPr 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33" name="正方形/長方形 32"/>
          <p:cNvSpPr>
            <a:spLocks noChangeArrowheads="1"/>
          </p:cNvSpPr>
          <p:nvPr/>
        </p:nvSpPr>
        <p:spPr bwMode="auto">
          <a:xfrm>
            <a:off x="3205572" y="9649831"/>
            <a:ext cx="2927350" cy="220980"/>
          </a:xfrm>
          <a:prstGeom prst="rect">
            <a:avLst/>
          </a:prstGeom>
          <a:noFill/>
          <a:ln>
            <a:noFill/>
          </a:ln>
          <a:effectLst/>
        </p:spPr>
        <p:txBody>
          <a:bodyPr rot="0" vert="horz" wrap="square" lIns="0" tIns="0" rIns="0" bIns="0" anchor="t" anchorCtr="0" upright="1">
            <a:noAutofit/>
          </a:bodyPr>
          <a:lstStyle/>
          <a:p>
            <a:pPr algn="ctr">
              <a:lnSpc>
                <a:spcPts val="1200"/>
              </a:lnSpc>
              <a:spcAft>
                <a:spcPts val="0"/>
              </a:spcAft>
            </a:pPr>
            <a:r>
              <a:rPr lang="ja-JP" sz="900" kern="100" dirty="0">
                <a:effectLst/>
                <a:latin typeface="Times New Roman" panose="02020603050405020304" pitchFamily="18" charset="0"/>
                <a:ea typeface="HG丸ｺﾞｼｯｸM-PRO" panose="020F0600000000000000" pitchFamily="50" charset="-128"/>
                <a:cs typeface="メイリオ" panose="020B0604030504040204" pitchFamily="50" charset="-128"/>
              </a:rPr>
              <a:t>泉北高速　和泉中央駅（</a:t>
            </a:r>
            <a:r>
              <a:rPr lang="en-US" sz="900" kern="100" dirty="0">
                <a:effectLst/>
                <a:latin typeface="Times New Roman" panose="02020603050405020304" pitchFamily="18" charset="0"/>
                <a:ea typeface="HG丸ｺﾞｼｯｸM-PRO" panose="020F0600000000000000" pitchFamily="50" charset="-128"/>
                <a:cs typeface="メイリオ" panose="020B0604030504040204" pitchFamily="50" charset="-128"/>
              </a:rPr>
              <a:t>R4</a:t>
            </a:r>
            <a:r>
              <a:rPr lang="ja-JP" sz="900" kern="100" dirty="0">
                <a:effectLst/>
                <a:latin typeface="Times New Roman" panose="02020603050405020304" pitchFamily="18" charset="0"/>
                <a:ea typeface="HG丸ｺﾞｼｯｸM-PRO" panose="020F0600000000000000" pitchFamily="50" charset="-128"/>
                <a:cs typeface="メイリオ" panose="020B0604030504040204" pitchFamily="50" charset="-128"/>
              </a:rPr>
              <a:t>年度事業にて設置）</a:t>
            </a:r>
            <a:endParaRPr lang="ja-JP" sz="1200" kern="100" dirty="0">
              <a:effectLst/>
              <a:latin typeface="Times New Roman" panose="02020603050405020304" pitchFamily="18" charset="0"/>
              <a:ea typeface="ＭＳ 明朝" panose="02020609040205080304" pitchFamily="17" charset="-128"/>
            </a:endParaRPr>
          </a:p>
        </p:txBody>
      </p:sp>
      <p:pic>
        <p:nvPicPr>
          <p:cNvPr id="38" name="図 37"/>
          <p:cNvPicPr/>
          <p:nvPr/>
        </p:nvPicPr>
        <p:blipFill rotWithShape="1">
          <a:blip r:embed="rId5" cstate="hqprint">
            <a:extLst>
              <a:ext uri="{28A0092B-C50C-407E-A947-70E740481C1C}">
                <a14:useLocalDpi xmlns:a14="http://schemas.microsoft.com/office/drawing/2010/main"/>
              </a:ext>
            </a:extLst>
          </a:blip>
          <a:srcRect r="6671"/>
          <a:stretch/>
        </p:blipFill>
        <p:spPr bwMode="auto">
          <a:xfrm rot="5400000">
            <a:off x="4488600" y="8611594"/>
            <a:ext cx="1106837" cy="897396"/>
          </a:xfrm>
          <a:prstGeom prst="rect">
            <a:avLst/>
          </a:prstGeom>
          <a:ln>
            <a:solidFill>
              <a:schemeClr val="tx1"/>
            </a:solidFill>
          </a:ln>
          <a:extLst>
            <a:ext uri="{53640926-AAD7-44D8-BBD7-CCE9431645EC}">
              <a14:shadowObscured xmlns:a14="http://schemas.microsoft.com/office/drawing/2010/main"/>
            </a:ext>
          </a:extLst>
        </p:spPr>
      </p:pic>
      <p:pic>
        <p:nvPicPr>
          <p:cNvPr id="44" name="図 43"/>
          <p:cNvPicPr/>
          <p:nvPr/>
        </p:nvPicPr>
        <p:blipFill rotWithShape="1">
          <a:blip r:embed="rId6" cstate="hqprint">
            <a:extLst>
              <a:ext uri="{28A0092B-C50C-407E-A947-70E740481C1C}">
                <a14:useLocalDpi xmlns:a14="http://schemas.microsoft.com/office/drawing/2010/main"/>
              </a:ext>
            </a:extLst>
          </a:blip>
          <a:srcRect l="11030" t="9512" r="18078"/>
          <a:stretch/>
        </p:blipFill>
        <p:spPr bwMode="auto">
          <a:xfrm rot="5400000">
            <a:off x="3440405" y="8523028"/>
            <a:ext cx="1106077" cy="1069425"/>
          </a:xfrm>
          <a:prstGeom prst="rect">
            <a:avLst/>
          </a:prstGeom>
          <a:ln>
            <a:solidFill>
              <a:schemeClr val="tx1"/>
            </a:solidFill>
          </a:ln>
          <a:extLst>
            <a:ext uri="{53640926-AAD7-44D8-BBD7-CCE9431645EC}">
              <a14:shadowObscured xmlns:a14="http://schemas.microsoft.com/office/drawing/2010/main"/>
            </a:ext>
          </a:extLst>
        </p:spPr>
      </p:pic>
      <p:sp>
        <p:nvSpPr>
          <p:cNvPr id="5" name="スライド番号プレースホルダー 4"/>
          <p:cNvSpPr>
            <a:spLocks noGrp="1"/>
          </p:cNvSpPr>
          <p:nvPr>
            <p:ph type="sldNum" sz="quarter" idx="12"/>
          </p:nvPr>
        </p:nvSpPr>
        <p:spPr/>
        <p:txBody>
          <a:bodyPr/>
          <a:lstStyle/>
          <a:p>
            <a:r>
              <a:rPr lang="en-US" altLang="ja-JP" dirty="0"/>
              <a:t>4</a:t>
            </a:r>
            <a:endParaRPr lang="ja-JP" altLang="en-US" dirty="0"/>
          </a:p>
        </p:txBody>
      </p:sp>
    </p:spTree>
    <p:extLst>
      <p:ext uri="{BB962C8B-B14F-4D97-AF65-F5344CB8AC3E}">
        <p14:creationId xmlns:p14="http://schemas.microsoft.com/office/powerpoint/2010/main" val="26607300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テキスト ボックス 23"/>
          <p:cNvSpPr txBox="1"/>
          <p:nvPr/>
        </p:nvSpPr>
        <p:spPr>
          <a:xfrm>
            <a:off x="152263" y="2331842"/>
            <a:ext cx="2988705" cy="307777"/>
          </a:xfrm>
          <a:prstGeom prst="rect">
            <a:avLst/>
          </a:prstGeom>
          <a:solidFill>
            <a:schemeClr val="accent1">
              <a:lumMod val="20000"/>
              <a:lumOff val="80000"/>
            </a:schemeClr>
          </a:solidFill>
          <a:ln w="38100" cmpd="dbl">
            <a:solidFill>
              <a:srgbClr val="0000F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災害に強い交通インフラの</a:t>
            </a:r>
            <a:r>
              <a:rPr kumimoji="1" lang="ja-JP" altLang="en-US" sz="14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構築</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 name="タイトル 1"/>
          <p:cNvSpPr txBox="1">
            <a:spLocks/>
          </p:cNvSpPr>
          <p:nvPr/>
        </p:nvSpPr>
        <p:spPr>
          <a:xfrm>
            <a:off x="81127" y="2770451"/>
            <a:ext cx="6740252" cy="720080"/>
          </a:xfrm>
          <a:prstGeom prst="rect">
            <a:avLst/>
          </a:prstGeom>
          <a:ln>
            <a:noFill/>
          </a:ln>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ja-JP" sz="1200" b="1"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鉄道</a:t>
            </a:r>
            <a:r>
              <a:rPr kumimoji="1" lang="ja-JP" altLang="en-US" sz="1200" b="1"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施設の</a:t>
            </a:r>
            <a:r>
              <a:rPr kumimoji="1" lang="ja-JP" altLang="en-US" sz="1200" b="1" i="0" u="none" strike="noStrike" kern="1200" cap="none" spc="0" normalizeH="0" baseline="0" noProof="0" dirty="0" smtClean="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耐震化</a:t>
            </a:r>
            <a:r>
              <a:rPr kumimoji="1" lang="en-US" altLang="ja-JP" sz="1200" b="1"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100" b="0" i="0" u="none" strike="noStrike" kern="1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鉄道</a:t>
            </a:r>
            <a:r>
              <a:rPr kumimoji="1" lang="ja-JP" altLang="ja-JP" sz="1100" b="0" i="0" u="none" strike="noStrike" kern="1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利用者</a:t>
            </a:r>
            <a:r>
              <a:rPr kumimoji="1" lang="ja-JP" altLang="en-US" sz="1100" b="0" i="0" u="none" strike="noStrike" kern="1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など</a:t>
            </a:r>
            <a:r>
              <a:rPr kumimoji="1" lang="ja-JP" altLang="ja-JP" sz="1100" b="0" i="0" u="none" strike="noStrike" kern="1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の</a:t>
            </a:r>
            <a:r>
              <a:rPr kumimoji="1" lang="ja-JP" altLang="ja-JP" sz="11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安全確保、</a:t>
            </a:r>
            <a:r>
              <a:rPr kumimoji="1" lang="ja-JP" altLang="en-US" sz="1100" b="0" i="0" u="none" strike="noStrike" kern="1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および鉄道と交差・</a:t>
            </a:r>
            <a:r>
              <a:rPr kumimoji="1" lang="ja-JP" altLang="en-US" sz="11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並走</a:t>
            </a:r>
            <a:r>
              <a:rPr kumimoji="1" lang="ja-JP" altLang="en-US" sz="1100" b="0" i="0" u="none" strike="noStrike" kern="1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する</a:t>
            </a:r>
            <a:r>
              <a:rPr kumimoji="1" lang="ja-JP" altLang="ja-JP" sz="1100" b="0" i="0" u="none" strike="noStrike" kern="1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広域</a:t>
            </a:r>
            <a:r>
              <a:rPr kumimoji="1" lang="ja-JP" altLang="ja-JP" sz="11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緊急交通</a:t>
            </a:r>
            <a:r>
              <a:rPr kumimoji="1" lang="ja-JP" altLang="ja-JP" sz="1100" b="0" i="0" u="none" strike="noStrike" kern="1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路</a:t>
            </a:r>
            <a:r>
              <a:rPr kumimoji="1" lang="ja-JP" altLang="en-US" sz="1100" b="0" i="0" u="none" strike="noStrike" kern="1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など</a:t>
            </a:r>
            <a:r>
              <a:rPr kumimoji="1" lang="ja-JP" altLang="ja-JP" sz="1100" b="0" i="0" u="none" strike="noStrike" kern="1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の</a:t>
            </a:r>
            <a:r>
              <a:rPr kumimoji="1" lang="ja-JP" altLang="ja-JP" sz="11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機能確保のため</a:t>
            </a:r>
            <a:r>
              <a:rPr kumimoji="1" lang="ja-JP" altLang="ja-JP" sz="1100" b="0" i="0" u="none" strike="noStrike" kern="1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endParaRPr kumimoji="1" lang="en-US" altLang="ja-JP" sz="1100" b="0" i="0" u="none" strike="noStrike" kern="1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ja-JP" sz="1100" b="0" i="0" u="none" strike="noStrike" kern="1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鉄道事</a:t>
            </a:r>
            <a:r>
              <a:rPr kumimoji="1" lang="ja-JP" altLang="ja-JP" sz="11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業者が実施する</a:t>
            </a:r>
            <a:r>
              <a:rPr kumimoji="1" lang="ja-JP" altLang="ja-JP" sz="1100" b="0" i="0" u="none" strike="noStrike" kern="1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耐震補強</a:t>
            </a:r>
            <a:r>
              <a:rPr kumimoji="1" lang="ja-JP" altLang="ja-JP" sz="11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事業に補助を行います。</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en-US" altLang="ja-JP" sz="1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en-US" altLang="ja-JP" sz="1100" b="1"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100" b="1"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en-US" altLang="ja-JP" sz="1100" b="1"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1" name="Text Box 215"/>
          <p:cNvSpPr txBox="1">
            <a:spLocks noChangeArrowheads="1"/>
          </p:cNvSpPr>
          <p:nvPr/>
        </p:nvSpPr>
        <p:spPr bwMode="auto">
          <a:xfrm>
            <a:off x="157930" y="5396353"/>
            <a:ext cx="6566846" cy="564759"/>
          </a:xfrm>
          <a:prstGeom prst="rect">
            <a:avLst/>
          </a:prstGeom>
          <a:solidFill>
            <a:srgbClr val="FFFFFF"/>
          </a:solidFill>
          <a:ln w="6350">
            <a:solidFill>
              <a:srgbClr val="000000"/>
            </a:solidFill>
            <a:prstDash val="sysDot"/>
            <a:miter lim="800000"/>
            <a:headEnd/>
            <a:tailEnd/>
          </a:ln>
        </p:spPr>
        <p:txBody>
          <a:bodyPr rot="0" vert="horz" wrap="square" lIns="74295" tIns="8890" rIns="74295" bIns="8890" anchor="ctr"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00" cap="none" spc="0" normalizeH="0" baseline="0" noProof="0" dirty="0" smtClean="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050" b="1" i="0" u="none" strike="noStrike" kern="1200" cap="none" spc="0" normalizeH="0" baseline="0" noProof="0" dirty="0" smtClean="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令和５年度</a:t>
            </a:r>
            <a:r>
              <a:rPr kumimoji="1" lang="ja-JP" altLang="en-US" sz="1050" b="1" i="0" u="none" strike="noStrike" kern="100" cap="none" spc="0" normalizeH="0" baseline="0" noProof="0" dirty="0" smtClean="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の主な補助</a:t>
            </a:r>
            <a:r>
              <a:rPr kumimoji="1" lang="ja-JP" altLang="en-US" sz="1050" b="1"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事業箇所</a:t>
            </a:r>
            <a:r>
              <a:rPr kumimoji="1" lang="ja-JP" altLang="en-US" sz="1050" b="1" i="0" u="none" strike="noStrike" kern="100" cap="none" spc="0" normalizeH="0" baseline="0" noProof="0" dirty="0" smtClean="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050" b="0"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kumimoji="1" lang="ja-JP" altLang="en-US" sz="1050" b="0" i="0" u="none" strike="noStrike" kern="100" cap="none" spc="0" normalizeH="0" baseline="0" noProof="0" dirty="0" smtClean="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kern="100" dirty="0">
                <a:latin typeface="メイリオ" panose="020B0604030504040204" pitchFamily="50" charset="-128"/>
                <a:ea typeface="メイリオ" panose="020B0604030504040204" pitchFamily="50" charset="-128"/>
                <a:cs typeface="メイリオ" panose="020B0604030504040204" pitchFamily="50" charset="-128"/>
              </a:rPr>
              <a:t>高架駅：近鉄奈良線･大阪線 鶴橋駅、阪神なんば線 西九条駅　など</a:t>
            </a:r>
          </a:p>
          <a:p>
            <a:pPr lvl="0">
              <a:defRPr/>
            </a:pPr>
            <a:r>
              <a:rPr lang="ja-JP" altLang="en-US" sz="1050" kern="100" dirty="0">
                <a:latin typeface="メイリオ" panose="020B0604030504040204" pitchFamily="50" charset="-128"/>
                <a:ea typeface="メイリオ" panose="020B0604030504040204" pitchFamily="50" charset="-128"/>
                <a:cs typeface="メイリオ" panose="020B0604030504040204" pitchFamily="50" charset="-128"/>
              </a:rPr>
              <a:t>　高架橋など：阪神本線 </a:t>
            </a:r>
            <a:r>
              <a:rPr lang="ja-JP" altLang="en-US" sz="1050" kern="100" dirty="0" smtClean="0">
                <a:latin typeface="メイリオ" panose="020B0604030504040204" pitchFamily="50" charset="-128"/>
                <a:ea typeface="メイリオ" panose="020B0604030504040204" pitchFamily="50" charset="-128"/>
                <a:cs typeface="メイリオ" panose="020B0604030504040204" pitchFamily="50" charset="-128"/>
              </a:rPr>
              <a:t>野田～福島</a:t>
            </a:r>
            <a:r>
              <a:rPr lang="ja-JP" altLang="en-US" sz="1050" kern="100" dirty="0">
                <a:latin typeface="メイリオ" panose="020B0604030504040204" pitchFamily="50" charset="-128"/>
                <a:ea typeface="メイリオ" panose="020B0604030504040204" pitchFamily="50" charset="-128"/>
                <a:cs typeface="メイリオ" panose="020B0604030504040204" pitchFamily="50" charset="-128"/>
              </a:rPr>
              <a:t>　など</a:t>
            </a:r>
          </a:p>
        </p:txBody>
      </p:sp>
      <p:sp>
        <p:nvSpPr>
          <p:cNvPr id="56" name="タイトル 1"/>
          <p:cNvSpPr txBox="1">
            <a:spLocks/>
          </p:cNvSpPr>
          <p:nvPr/>
        </p:nvSpPr>
        <p:spPr>
          <a:xfrm>
            <a:off x="44623" y="344488"/>
            <a:ext cx="6680153" cy="540060"/>
          </a:xfrm>
          <a:prstGeom prst="rect">
            <a:avLst/>
          </a:prstGeom>
          <a:ln>
            <a:noFill/>
          </a:ln>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1" lang="en-US" altLang="ja-JP" sz="1100" b="1" i="0" u="none" strike="noStrike" kern="1200" cap="none" spc="0" normalizeH="0" baseline="0" noProof="0" dirty="0" smtClean="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100" b="1" i="0" u="none" strike="noStrike" kern="1200" cap="none" spc="0" normalizeH="0" baseline="0" noProof="0" dirty="0" smtClean="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乗継改善</a:t>
            </a:r>
            <a:r>
              <a:rPr lang="ja-JP" altLang="en-US" sz="1100" b="1" dirty="0" smtClean="0">
                <a:latin typeface="メイリオ" panose="020B0604030504040204" pitchFamily="50" charset="-128"/>
                <a:ea typeface="メイリオ" panose="020B0604030504040204" pitchFamily="50" charset="-128"/>
                <a:cs typeface="メイリオ" panose="020B0604030504040204" pitchFamily="50" charset="-128"/>
              </a:rPr>
              <a:t>の取組</a:t>
            </a:r>
            <a:r>
              <a:rPr kumimoji="1" lang="en-US" altLang="ja-JP" sz="1100" b="1" i="0" u="none" strike="noStrike" kern="1200" cap="none" spc="0" normalizeH="0" baseline="0" noProof="0" dirty="0" smtClean="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a:t>
            </a:r>
          </a:p>
          <a:p>
            <a:pPr marL="0" marR="0" lvl="0" indent="0" algn="just" defTabSz="914400" rtl="0" eaLnBrk="1" fontAlgn="auto" latinLnBrk="0" hangingPunct="1">
              <a:lnSpc>
                <a:spcPct val="100000"/>
              </a:lnSpc>
              <a:spcBef>
                <a:spcPts val="600"/>
              </a:spcBef>
              <a:spcAft>
                <a:spcPts val="0"/>
              </a:spcAft>
              <a:buClrTx/>
              <a:buSzTx/>
              <a:buFontTx/>
              <a:buNone/>
              <a:tabLst/>
              <a:defRPr/>
            </a:pPr>
            <a:r>
              <a:rPr kumimoji="1" lang="ja-JP" altLang="en-US"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100" b="0" i="0" u="none" strike="noStrike" kern="1200" cap="none" spc="0" normalizeH="0" baseline="0" noProof="0" dirty="0" smtClean="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乗継時の移動負担の軽減など、利用者の目線に立った公共交通の利便性向上に向けた取組を進めます。</a:t>
            </a:r>
            <a:endParaRPr kumimoji="1" lang="en-US" altLang="ja-JP" sz="1100" b="0" i="0" u="none" strike="noStrike" kern="100" cap="none" spc="0" normalizeH="0" baseline="0" noProof="0" dirty="0" smtClean="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 name="Text Box 215"/>
          <p:cNvSpPr txBox="1">
            <a:spLocks noChangeArrowheads="1"/>
          </p:cNvSpPr>
          <p:nvPr/>
        </p:nvSpPr>
        <p:spPr bwMode="auto">
          <a:xfrm>
            <a:off x="157930" y="848544"/>
            <a:ext cx="6566846" cy="626411"/>
          </a:xfrm>
          <a:prstGeom prst="rect">
            <a:avLst/>
          </a:prstGeom>
          <a:solidFill>
            <a:srgbClr val="FFFFFF"/>
          </a:solidFill>
          <a:ln w="6350">
            <a:solidFill>
              <a:srgbClr val="000000"/>
            </a:solidFill>
            <a:prstDash val="sysDot"/>
            <a:miter lim="800000"/>
            <a:headEnd/>
            <a:tailEnd/>
          </a:ln>
        </p:spPr>
        <p:txBody>
          <a:bodyPr rot="0" vert="horz" wrap="square" lIns="74295" tIns="8890" rIns="74295" bIns="8890" anchor="t" anchorCtr="0" upright="1">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1" lang="en-US" altLang="ja-JP" sz="300" b="1"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050" b="1" i="0" u="none" strike="noStrike" kern="100" cap="none" spc="0" normalizeH="0" baseline="0" noProof="0" dirty="0" smtClean="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令和５年度</a:t>
            </a:r>
            <a:r>
              <a:rPr kumimoji="1" lang="ja-JP" altLang="en-US" sz="1050" b="1"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の主な</a:t>
            </a:r>
            <a:r>
              <a:rPr kumimoji="1" lang="ja-JP" altLang="en-US" sz="1050" b="1" i="0" u="none" strike="noStrike" kern="100" cap="none" spc="0" normalizeH="0" baseline="0" noProof="0" dirty="0" smtClean="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取組＞</a:t>
            </a:r>
            <a:endParaRPr kumimoji="1" lang="en-US" altLang="ja-JP" sz="1050" b="1" i="0" u="none" strike="noStrike" kern="100" cap="none" spc="0" normalizeH="0" baseline="0" noProof="0" dirty="0" smtClean="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lvl="0" algn="just">
              <a:defRPr/>
            </a:pPr>
            <a:r>
              <a:rPr kumimoji="1" lang="ja-JP" altLang="en-US" sz="1100" i="0" u="none" strike="noStrike" kern="100" cap="none" spc="0" normalizeH="0" baseline="0" noProof="0" dirty="0" smtClean="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kern="100" dirty="0" smtClean="0">
                <a:latin typeface="メイリオ" panose="020B0604030504040204" pitchFamily="50" charset="-128"/>
                <a:ea typeface="メイリオ" panose="020B0604030504040204" pitchFamily="50" charset="-128"/>
                <a:cs typeface="メイリオ" panose="020B0604030504040204" pitchFamily="50" charset="-128"/>
              </a:rPr>
              <a:t>案内</a:t>
            </a:r>
            <a:r>
              <a:rPr lang="ja-JP" altLang="en-US" sz="1100" kern="100" dirty="0">
                <a:latin typeface="メイリオ" panose="020B0604030504040204" pitchFamily="50" charset="-128"/>
                <a:ea typeface="メイリオ" panose="020B0604030504040204" pitchFamily="50" charset="-128"/>
                <a:cs typeface="メイリオ" panose="020B0604030504040204" pitchFamily="50" charset="-128"/>
              </a:rPr>
              <a:t>モニターの</a:t>
            </a:r>
            <a:r>
              <a:rPr lang="ja-JP" altLang="en-US" sz="1100" kern="100" dirty="0" smtClean="0">
                <a:latin typeface="メイリオ" panose="020B0604030504040204" pitchFamily="50" charset="-128"/>
                <a:ea typeface="メイリオ" panose="020B0604030504040204" pitchFamily="50" charset="-128"/>
                <a:cs typeface="メイリオ" panose="020B0604030504040204" pitchFamily="50" charset="-128"/>
              </a:rPr>
              <a:t>設置などによる</a:t>
            </a:r>
            <a:r>
              <a:rPr kumimoji="1" lang="ja-JP" altLang="en-US" sz="1100" i="0" u="none" strike="noStrike" kern="100" cap="none" spc="0" normalizeH="0" baseline="0" noProof="0" dirty="0" smtClean="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多言語の乗継案内等を行う鉄道事業者に対し、企業版ふるさと納税等を活用し、事業費の一部を補助することで、利用者の利便性向上を図ります。</a:t>
            </a:r>
            <a:endParaRPr kumimoji="1" lang="en-US" altLang="ja-JP" sz="1100" i="0" u="none" strike="noStrike" kern="100" cap="none" spc="0" normalizeH="0" baseline="0" noProof="0" dirty="0" smtClean="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1" lang="ja-JP" altLang="en-US" sz="1050" b="1"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00" cap="none" spc="0" normalizeH="0" baseline="0" noProof="0" dirty="0" smtClean="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050" b="0"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42" name="グループ化 41"/>
          <p:cNvGrpSpPr/>
          <p:nvPr/>
        </p:nvGrpSpPr>
        <p:grpSpPr>
          <a:xfrm>
            <a:off x="44624" y="1750503"/>
            <a:ext cx="6929425" cy="568188"/>
            <a:chOff x="36478" y="0"/>
            <a:chExt cx="6929425" cy="568188"/>
          </a:xfrm>
        </p:grpSpPr>
        <p:sp>
          <p:nvSpPr>
            <p:cNvPr id="53" name="タイトル 1"/>
            <p:cNvSpPr txBox="1">
              <a:spLocks/>
            </p:cNvSpPr>
            <p:nvPr/>
          </p:nvSpPr>
          <p:spPr>
            <a:xfrm>
              <a:off x="36478" y="0"/>
              <a:ext cx="6929425" cy="568188"/>
            </a:xfrm>
            <a:prstGeom prst="rect">
              <a:avLst/>
            </a:prstGeom>
          </p:spPr>
          <p:txBody>
            <a:bodyPr vert="horz" lIns="92994" tIns="46497" rIns="92994" bIns="46497"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lvl="0" algn="l"/>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ポイント</a:t>
              </a:r>
              <a:r>
                <a:rPr lang="en-US" altLang="ja-JP" sz="1600" b="1"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b="1" dirty="0" smtClean="0">
                  <a:latin typeface="メイリオ" panose="020B0604030504040204" pitchFamily="50" charset="-128"/>
                  <a:ea typeface="メイリオ" panose="020B0604030504040204" pitchFamily="50" charset="-128"/>
                  <a:cs typeface="メイリオ" panose="020B0604030504040204" pitchFamily="50" charset="-128"/>
                </a:rPr>
                <a:t>２：安全・安心な暮らしを支える交通</a:t>
              </a:r>
              <a:endParaRPr lang="ja-JP" altLang="en-US" sz="16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1" name="角丸四角形 70"/>
            <p:cNvSpPr/>
            <p:nvPr/>
          </p:nvSpPr>
          <p:spPr>
            <a:xfrm>
              <a:off x="44624" y="47686"/>
              <a:ext cx="6746026" cy="396000"/>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solidFill>
                  <a:srgbClr val="FF0000"/>
                </a:solidFill>
                <a:latin typeface="HG丸ｺﾞｼｯｸM-PRO" panose="020F0600000000000000" pitchFamily="50" charset="-128"/>
                <a:ea typeface="HG丸ｺﾞｼｯｸM-PRO" panose="020F0600000000000000" pitchFamily="50" charset="-128"/>
              </a:endParaRPr>
            </a:p>
          </p:txBody>
        </p:sp>
      </p:grpSp>
      <p:sp>
        <p:nvSpPr>
          <p:cNvPr id="36" name="タイトル 1"/>
          <p:cNvSpPr txBox="1">
            <a:spLocks/>
          </p:cNvSpPr>
          <p:nvPr/>
        </p:nvSpPr>
        <p:spPr>
          <a:xfrm>
            <a:off x="135040" y="6531173"/>
            <a:ext cx="6576864" cy="1133078"/>
          </a:xfrm>
          <a:prstGeom prst="rect">
            <a:avLst/>
          </a:prstGeom>
          <a:ln>
            <a:noFill/>
          </a:ln>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ja-JP" sz="1200" b="1"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駅ホームにおける転落防止対策</a:t>
            </a:r>
            <a:r>
              <a:rPr kumimoji="1" lang="en-US" altLang="ja-JP" sz="1200" b="1"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100" b="0" i="0" u="none" strike="noStrike" kern="1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1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大阪府内の駅ホームにおける安全性向上の</a:t>
            </a:r>
            <a:r>
              <a:rPr kumimoji="1" lang="ja-JP" altLang="en-US" sz="1100" b="0" i="0" u="none" strike="noStrike" kern="1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取組について（</a:t>
            </a:r>
            <a:r>
              <a:rPr lang="ja-JP" altLang="en-US" sz="1100" kern="100" noProof="0" dirty="0" smtClean="0">
                <a:latin typeface="メイリオ" panose="020B0604030504040204" pitchFamily="50" charset="-128"/>
                <a:ea typeface="メイリオ" panose="020B0604030504040204" pitchFamily="50" charset="-128"/>
                <a:cs typeface="メイリオ" panose="020B0604030504040204" pitchFamily="50" charset="-128"/>
              </a:rPr>
              <a:t>令和３</a:t>
            </a:r>
            <a:r>
              <a:rPr lang="ja-JP" altLang="en-US" sz="1100" kern="100" dirty="0" smtClean="0">
                <a:latin typeface="メイリオ" panose="020B0604030504040204" pitchFamily="50" charset="-128"/>
                <a:ea typeface="メイリオ" panose="020B0604030504040204" pitchFamily="50" charset="-128"/>
                <a:cs typeface="メイリオ" panose="020B0604030504040204" pitchFamily="50" charset="-128"/>
              </a:rPr>
              <a:t>年４月修正</a:t>
            </a:r>
            <a:r>
              <a:rPr kumimoji="1" lang="ja-JP" altLang="en-US" sz="1100" b="0" i="0" u="none" strike="noStrike" kern="1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1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」に基づき</a:t>
            </a:r>
            <a:r>
              <a:rPr kumimoji="1" lang="ja-JP" altLang="en-US" sz="1100" b="0" i="0" u="none" strike="noStrike" kern="1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endParaRPr kumimoji="1" lang="en-US" altLang="ja-JP" sz="1100" b="0" i="0" u="none" strike="noStrike" kern="1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100" b="0" i="0" u="none" strike="noStrike" kern="1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ハード・ソフトの両面で駅ホームからの転落事故の未然防止を図ります。　</a:t>
            </a:r>
            <a:endParaRPr kumimoji="1" lang="en-US" altLang="ja-JP" sz="1100" b="0" i="0" u="none" strike="noStrike" kern="1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100" b="0" i="0" u="none" strike="noStrike" kern="1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ハード対策：</a:t>
            </a:r>
            <a:r>
              <a:rPr kumimoji="1" lang="ja-JP" altLang="ja-JP" sz="1100" b="0" i="0" u="none" strike="noStrike" kern="1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鉄道事</a:t>
            </a:r>
            <a:r>
              <a:rPr kumimoji="1" lang="ja-JP" altLang="ja-JP" sz="11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業者が実施する可動式ホーム柵</a:t>
            </a:r>
            <a:r>
              <a:rPr kumimoji="1" lang="ja-JP" altLang="en-US" sz="11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整備</a:t>
            </a:r>
            <a:r>
              <a:rPr kumimoji="1" lang="ja-JP" altLang="en-US" sz="11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に対し、</a:t>
            </a:r>
            <a:r>
              <a:rPr kumimoji="1" lang="ja-JP" altLang="ja-JP" sz="1100" b="0" i="0" u="none" strike="noStrike" kern="1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補助</a:t>
            </a:r>
            <a:r>
              <a:rPr kumimoji="1" lang="ja-JP" altLang="ja-JP" sz="11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を行います</a:t>
            </a:r>
            <a:r>
              <a:rPr kumimoji="1" lang="ja-JP" altLang="ja-JP" sz="1100" b="0" i="0" u="none" strike="noStrike" kern="1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endParaRPr kumimoji="1" lang="en-US" altLang="ja-JP" sz="1100" b="0" i="0" u="none" strike="noStrike" kern="1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100" b="1"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100" b="0" i="0" u="none" strike="noStrike" kern="1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ソフト対策：新技術を活用した安全対策の取組や、目</a:t>
            </a:r>
            <a:r>
              <a:rPr kumimoji="1" lang="ja-JP" altLang="en-US" sz="11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の不自由な方への声かけが促進される</a:t>
            </a:r>
            <a:r>
              <a:rPr kumimoji="1" lang="ja-JP" altLang="en-US" sz="1100" b="0" i="0" u="none" strike="noStrike" kern="1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よう</a:t>
            </a:r>
            <a:endParaRPr kumimoji="1" lang="en-US" altLang="ja-JP" sz="1100" b="0" i="0" u="none" strike="noStrike" kern="1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ja-JP" altLang="en-US" sz="11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100" b="0" i="0" u="none" strike="noStrike" kern="1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啓発</a:t>
            </a:r>
            <a:r>
              <a:rPr kumimoji="1" lang="ja-JP" altLang="en-US" sz="11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活動を実施します</a:t>
            </a:r>
            <a:r>
              <a:rPr kumimoji="1" lang="ja-JP" altLang="en-US" sz="1100" b="0" i="0" u="none" strike="noStrike" kern="1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endParaRPr kumimoji="1" lang="en-US" altLang="ja-JP" sz="1100" b="0" i="0" u="none" strike="noStrike" kern="1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ja-JP" altLang="en-US" sz="11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 name="Text Box 215"/>
          <p:cNvSpPr txBox="1">
            <a:spLocks noChangeArrowheads="1"/>
          </p:cNvSpPr>
          <p:nvPr/>
        </p:nvSpPr>
        <p:spPr bwMode="auto">
          <a:xfrm>
            <a:off x="157930" y="9129464"/>
            <a:ext cx="6566846" cy="510059"/>
          </a:xfrm>
          <a:prstGeom prst="rect">
            <a:avLst/>
          </a:prstGeom>
          <a:solidFill>
            <a:srgbClr val="FFFFFF"/>
          </a:solidFill>
          <a:ln w="6350">
            <a:solidFill>
              <a:srgbClr val="000000"/>
            </a:solidFill>
            <a:prstDash val="sysDot"/>
            <a:miter lim="800000"/>
            <a:headEnd/>
            <a:tailEnd/>
          </a:ln>
        </p:spPr>
        <p:txBody>
          <a:bodyPr rot="0" vert="horz" wrap="square" lIns="74295" tIns="8890" rIns="74295" bIns="8890" anchor="ctr"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050" b="1" i="0" u="none" strike="noStrike" kern="1200" cap="none" spc="0" normalizeH="0" baseline="0" noProof="0" dirty="0" smtClean="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lang="ja-JP" altLang="en-US" sz="1050" b="1" noProof="0" dirty="0">
                <a:latin typeface="メイリオ" panose="020B0604030504040204" pitchFamily="50" charset="-128"/>
                <a:ea typeface="メイリオ" panose="020B0604030504040204" pitchFamily="50" charset="-128"/>
                <a:cs typeface="メイリオ" panose="020B0604030504040204" pitchFamily="50" charset="-128"/>
              </a:rPr>
              <a:t>５</a:t>
            </a:r>
            <a:r>
              <a:rPr kumimoji="1" lang="ja-JP" altLang="en-US" sz="1050" b="1" i="0" u="none" strike="noStrike" kern="1200" cap="none" spc="0" normalizeH="0" baseline="0" noProof="0" dirty="0" smtClean="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年度</a:t>
            </a:r>
            <a:r>
              <a:rPr kumimoji="1" lang="ja-JP" altLang="en-US" sz="1050" b="1" i="0" u="none" strike="noStrike" kern="100" cap="none" spc="0" normalizeH="0" baseline="0" noProof="0" dirty="0" smtClean="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の主な補助</a:t>
            </a:r>
            <a:r>
              <a:rPr kumimoji="1" lang="ja-JP" altLang="en-US" sz="1050" b="1"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事業</a:t>
            </a:r>
            <a:r>
              <a:rPr kumimoji="1" lang="ja-JP" altLang="en-US" sz="1050" b="1" i="0" u="none" strike="noStrike" kern="100" cap="none" spc="0" normalizeH="0" baseline="0" noProof="0" dirty="0" smtClean="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箇所＞</a:t>
            </a:r>
            <a:endParaRPr kumimoji="1" lang="en-US" altLang="ja-JP" sz="1050" b="1"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300" b="0" i="0" u="none" strike="noStrike" kern="100" cap="none" spc="0" normalizeH="0" baseline="0" noProof="0" dirty="0" smtClean="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lvl="0" indent="127000">
              <a:defRPr/>
            </a:pPr>
            <a:r>
              <a:rPr lang="ja-JP" altLang="en-US" sz="1050" kern="100" dirty="0">
                <a:latin typeface="メイリオ" panose="020B0604030504040204" pitchFamily="50" charset="-128"/>
                <a:ea typeface="メイリオ" panose="020B0604030504040204" pitchFamily="50" charset="-128"/>
                <a:cs typeface="メイリオ" panose="020B0604030504040204" pitchFamily="50" charset="-128"/>
              </a:rPr>
              <a:t>近鉄奈良線･大阪線 鶴橋駅、南海高野線 中百舌鳥駅、泉北高速 和泉中央駅</a:t>
            </a:r>
            <a:endParaRPr lang="en-US" altLang="ja-JP" sz="1050" kern="1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0" name="テキスト ボックス 39"/>
          <p:cNvSpPr txBox="1"/>
          <p:nvPr/>
        </p:nvSpPr>
        <p:spPr>
          <a:xfrm>
            <a:off x="163520" y="6171133"/>
            <a:ext cx="3265480" cy="307777"/>
          </a:xfrm>
          <a:prstGeom prst="rect">
            <a:avLst/>
          </a:prstGeom>
          <a:solidFill>
            <a:schemeClr val="accent1">
              <a:lumMod val="20000"/>
              <a:lumOff val="80000"/>
            </a:schemeClr>
          </a:solidFill>
          <a:ln w="38100" cmpd="dbl">
            <a:solidFill>
              <a:srgbClr val="0000F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公共交通のユニバーサルデザイン化</a:t>
            </a:r>
            <a:endPar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58" name="図 57" descr="\\10.19.46.23\連鉄g専用\06 調査物\R4年度　01予算\20230118〆_令和５年度当初予算記者レクについて（作業依頼）\02_事業概要\写真\近鉄長田駅.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63798" y="3429981"/>
            <a:ext cx="1324217" cy="1597785"/>
          </a:xfrm>
          <a:prstGeom prst="rect">
            <a:avLst/>
          </a:prstGeom>
          <a:noFill/>
          <a:ln>
            <a:noFill/>
          </a:ln>
        </p:spPr>
      </p:pic>
      <p:pic>
        <p:nvPicPr>
          <p:cNvPr id="59" name="図 58"/>
          <p:cNvPicPr/>
          <p:nvPr/>
        </p:nvPicPr>
        <p:blipFill rotWithShape="1">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15282" r="8307"/>
          <a:stretch/>
        </p:blipFill>
        <p:spPr bwMode="auto">
          <a:xfrm>
            <a:off x="780294" y="3429981"/>
            <a:ext cx="2184937" cy="1608109"/>
          </a:xfrm>
          <a:prstGeom prst="rect">
            <a:avLst/>
          </a:prstGeom>
          <a:ln>
            <a:noFill/>
          </a:ln>
          <a:extLst>
            <a:ext uri="{53640926-AAD7-44D8-BBD7-CCE9431645EC}">
              <a14:shadowObscured xmlns:a14="http://schemas.microsoft.com/office/drawing/2010/main"/>
            </a:ext>
          </a:extLst>
        </p:spPr>
      </p:pic>
      <p:sp>
        <p:nvSpPr>
          <p:cNvPr id="63" name="テキスト ボックス 6"/>
          <p:cNvSpPr txBox="1">
            <a:spLocks noChangeArrowheads="1"/>
          </p:cNvSpPr>
          <p:nvPr/>
        </p:nvSpPr>
        <p:spPr bwMode="auto">
          <a:xfrm>
            <a:off x="3935778" y="5039085"/>
            <a:ext cx="2384178" cy="346083"/>
          </a:xfrm>
          <a:prstGeom prst="rect">
            <a:avLst/>
          </a:prstGeom>
          <a:noFill/>
          <a:ln>
            <a:noFill/>
          </a:ln>
          <a:extLst/>
        </p:spPr>
        <p:txBody>
          <a:bodyPr wrap="square" lIns="68415" tIns="34208" rIns="68415" bIns="34208" anchor="ct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広域緊急交通路と</a:t>
            </a:r>
            <a:r>
              <a:rPr kumimoji="1" lang="ja-JP" altLang="en-US" sz="900" b="0" i="0" u="none" strike="noStrike" kern="1200" cap="none" spc="0" normalizeH="0" baseline="0" noProof="0" dirty="0" smtClean="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交差する</a:t>
            </a:r>
            <a:endParaRPr kumimoji="1" lang="en-US" altLang="ja-JP" sz="900" b="0" i="0" u="none" strike="noStrike" kern="1200" cap="none" spc="0" normalizeH="0" baseline="0" noProof="0" dirty="0" smtClean="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開削トンネルの</a:t>
            </a:r>
            <a:r>
              <a:rPr kumimoji="1" lang="ja-JP" altLang="en-US" sz="9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耐震補強</a:t>
            </a:r>
            <a:endParaRPr kumimoji="1" lang="ja-JP" altLang="ja-JP"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4" name="テキスト ボックス 6"/>
          <p:cNvSpPr txBox="1">
            <a:spLocks noChangeArrowheads="1"/>
          </p:cNvSpPr>
          <p:nvPr/>
        </p:nvSpPr>
        <p:spPr bwMode="auto">
          <a:xfrm>
            <a:off x="1171548" y="5013969"/>
            <a:ext cx="1476000" cy="207584"/>
          </a:xfrm>
          <a:prstGeom prst="rect">
            <a:avLst/>
          </a:prstGeom>
          <a:noFill/>
          <a:ln>
            <a:noFill/>
          </a:ln>
          <a:extLst/>
        </p:spPr>
        <p:txBody>
          <a:bodyPr wrap="square" lIns="68415" tIns="34208" rIns="68415" bIns="34208" anchor="ct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鉄道</a:t>
            </a:r>
            <a:r>
              <a:rPr kumimoji="1" lang="ja-JP" altLang="en-US" sz="900" b="0" i="0" u="none" strike="noStrike" kern="1200" cap="none" spc="0" normalizeH="0" baseline="0" noProof="0" dirty="0" smtClean="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高架駅の</a:t>
            </a:r>
            <a:r>
              <a:rPr kumimoji="1" lang="ja-JP" altLang="en-US" sz="9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耐震補強</a:t>
            </a:r>
            <a:endParaRPr kumimoji="1" lang="ja-JP" altLang="ja-JP"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5" name="テキスト ボックス 64"/>
          <p:cNvSpPr txBox="1"/>
          <p:nvPr/>
        </p:nvSpPr>
        <p:spPr>
          <a:xfrm>
            <a:off x="2454925" y="4558135"/>
            <a:ext cx="549363" cy="234286"/>
          </a:xfrm>
          <a:prstGeom prst="rect">
            <a:avLst/>
          </a:prstGeom>
          <a:solidFill>
            <a:schemeClr val="bg1"/>
          </a:solidFill>
          <a:ln>
            <a:solidFill>
              <a:srgbClr val="FF0000"/>
            </a:solidFill>
          </a:ln>
        </p:spPr>
        <p:txBody>
          <a:bodyPr wrap="none" lIns="72000" tIns="36000" rIns="72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柱補強</a:t>
            </a:r>
            <a:endPar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66" name="直線コネクタ 65"/>
          <p:cNvCxnSpPr/>
          <p:nvPr/>
        </p:nvCxnSpPr>
        <p:spPr>
          <a:xfrm>
            <a:off x="2142340" y="4323777"/>
            <a:ext cx="245257" cy="234358"/>
          </a:xfrm>
          <a:prstGeom prst="line">
            <a:avLst/>
          </a:prstGeom>
          <a:ln w="12700">
            <a:solidFill>
              <a:srgbClr val="FF0000"/>
            </a:solidFill>
            <a:headEnd type="triangle" w="med" len="lg"/>
          </a:ln>
        </p:spPr>
        <p:style>
          <a:lnRef idx="1">
            <a:schemeClr val="accent1"/>
          </a:lnRef>
          <a:fillRef idx="0">
            <a:schemeClr val="accent1"/>
          </a:fillRef>
          <a:effectRef idx="0">
            <a:schemeClr val="accent1"/>
          </a:effectRef>
          <a:fontRef idx="minor">
            <a:schemeClr val="tx1"/>
          </a:fontRef>
        </p:style>
      </p:cxnSp>
      <p:cxnSp>
        <p:nvCxnSpPr>
          <p:cNvPr id="67" name="直線コネクタ 66"/>
          <p:cNvCxnSpPr>
            <a:endCxn id="68" idx="1"/>
          </p:cNvCxnSpPr>
          <p:nvPr/>
        </p:nvCxnSpPr>
        <p:spPr>
          <a:xfrm>
            <a:off x="5515299" y="4675278"/>
            <a:ext cx="204732" cy="166351"/>
          </a:xfrm>
          <a:prstGeom prst="line">
            <a:avLst/>
          </a:prstGeom>
          <a:ln w="12700">
            <a:solidFill>
              <a:srgbClr val="FF0000"/>
            </a:solidFill>
            <a:headEnd type="triangle" w="med" len="lg"/>
          </a:ln>
        </p:spPr>
        <p:style>
          <a:lnRef idx="1">
            <a:schemeClr val="accent1"/>
          </a:lnRef>
          <a:fillRef idx="0">
            <a:schemeClr val="accent1"/>
          </a:fillRef>
          <a:effectRef idx="0">
            <a:schemeClr val="accent1"/>
          </a:effectRef>
          <a:fontRef idx="minor">
            <a:schemeClr val="tx1"/>
          </a:fontRef>
        </p:style>
      </p:cxnSp>
      <p:sp>
        <p:nvSpPr>
          <p:cNvPr id="68" name="テキスト ボックス 67"/>
          <p:cNvSpPr txBox="1"/>
          <p:nvPr/>
        </p:nvSpPr>
        <p:spPr>
          <a:xfrm>
            <a:off x="5720031" y="4724486"/>
            <a:ext cx="549363" cy="234286"/>
          </a:xfrm>
          <a:prstGeom prst="rect">
            <a:avLst/>
          </a:prstGeom>
          <a:solidFill>
            <a:schemeClr val="bg1"/>
          </a:solidFill>
          <a:ln>
            <a:solidFill>
              <a:srgbClr val="FF0000"/>
            </a:solidFill>
          </a:ln>
        </p:spPr>
        <p:txBody>
          <a:bodyPr wrap="none" lIns="72000" tIns="36000" rIns="72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柱</a:t>
            </a:r>
            <a:r>
              <a:rPr kumimoji="1" lang="ja-JP" altLang="en-US"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補強</a:t>
            </a:r>
            <a:endPar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9" name="テキスト ボックス 6"/>
          <p:cNvSpPr txBox="1">
            <a:spLocks noChangeAspect="1" noChangeArrowheads="1"/>
          </p:cNvSpPr>
          <p:nvPr/>
        </p:nvSpPr>
        <p:spPr bwMode="auto">
          <a:xfrm>
            <a:off x="122425" y="8901574"/>
            <a:ext cx="2282388" cy="208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9578" tIns="34790" rIns="69578" bIns="347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可動式ホーム柵の設置（扉式）</a:t>
            </a:r>
          </a:p>
        </p:txBody>
      </p:sp>
      <p:sp>
        <p:nvSpPr>
          <p:cNvPr id="72" name="テキスト ボックス 6"/>
          <p:cNvSpPr txBox="1">
            <a:spLocks noChangeAspect="1" noChangeArrowheads="1"/>
          </p:cNvSpPr>
          <p:nvPr/>
        </p:nvSpPr>
        <p:spPr bwMode="auto">
          <a:xfrm>
            <a:off x="2404813" y="8920075"/>
            <a:ext cx="2376897" cy="208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9578" tIns="34790" rIns="69578" bIns="347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声かけの啓発活動</a:t>
            </a:r>
            <a:endParaRPr kumimoji="1" lang="ja-JP"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73" name="図 72"/>
          <p:cNvPicPr/>
          <p:nvPr/>
        </p:nvPicPr>
        <p:blipFill>
          <a:blip r:embed="rId5" cstate="print">
            <a:extLst>
              <a:ext uri="{28A0092B-C50C-407E-A947-70E740481C1C}">
                <a14:useLocalDpi xmlns:a14="http://schemas.microsoft.com/office/drawing/2010/main" val="0"/>
              </a:ext>
            </a:extLst>
          </a:blip>
          <a:stretch>
            <a:fillRect/>
          </a:stretch>
        </p:blipFill>
        <p:spPr bwMode="auto">
          <a:xfrm>
            <a:off x="351886" y="7744196"/>
            <a:ext cx="1451328" cy="1088371"/>
          </a:xfrm>
          <a:prstGeom prst="rect">
            <a:avLst/>
          </a:prstGeom>
          <a:noFill/>
          <a:ln w="6350">
            <a:noFill/>
            <a:miter lim="800000"/>
            <a:headEnd/>
            <a:tailEnd/>
          </a:ln>
        </p:spPr>
      </p:pic>
      <p:pic>
        <p:nvPicPr>
          <p:cNvPr id="74" name="図 73"/>
          <p:cNvPicPr>
            <a:picLocks noChangeAspect="1"/>
          </p:cNvPicPr>
          <p:nvPr/>
        </p:nvPicPr>
        <p:blipFill>
          <a:blip r:embed="rId6"/>
          <a:stretch>
            <a:fillRect/>
          </a:stretch>
        </p:blipFill>
        <p:spPr>
          <a:xfrm>
            <a:off x="4830150" y="7617296"/>
            <a:ext cx="1779762" cy="1247826"/>
          </a:xfrm>
          <a:prstGeom prst="rect">
            <a:avLst/>
          </a:prstGeom>
        </p:spPr>
      </p:pic>
      <p:pic>
        <p:nvPicPr>
          <p:cNvPr id="75" name="図 74"/>
          <p:cNvPicPr>
            <a:picLocks noChangeAspect="1"/>
          </p:cNvPicPr>
          <p:nvPr/>
        </p:nvPicPr>
        <p:blipFill rotWithShape="1">
          <a:blip r:embed="rId7" cstate="print">
            <a:extLst>
              <a:ext uri="{28A0092B-C50C-407E-A947-70E740481C1C}">
                <a14:useLocalDpi xmlns:a14="http://schemas.microsoft.com/office/drawing/2010/main" val="0"/>
              </a:ext>
            </a:extLst>
          </a:blip>
          <a:srcRect l="6460" t="6460" r="12573" b="26513"/>
          <a:stretch/>
        </p:blipFill>
        <p:spPr>
          <a:xfrm>
            <a:off x="2687189" y="7746235"/>
            <a:ext cx="1812144" cy="1125101"/>
          </a:xfrm>
          <a:prstGeom prst="rect">
            <a:avLst/>
          </a:prstGeom>
        </p:spPr>
      </p:pic>
      <p:sp>
        <p:nvSpPr>
          <p:cNvPr id="26" name="テキスト ボックス 6"/>
          <p:cNvSpPr txBox="1">
            <a:spLocks noChangeAspect="1" noChangeArrowheads="1"/>
          </p:cNvSpPr>
          <p:nvPr/>
        </p:nvSpPr>
        <p:spPr bwMode="auto">
          <a:xfrm>
            <a:off x="4509120" y="8920705"/>
            <a:ext cx="2376897" cy="208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9578" tIns="34790" rIns="69578" bIns="347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声かけ</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・サポート </a:t>
            </a: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啓発</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カード</a:t>
            </a:r>
            <a:endParaRPr kumimoji="1" lang="ja-JP" altLang="en-US" sz="9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スライド番号プレースホルダー 4"/>
          <p:cNvSpPr>
            <a:spLocks noGrp="1"/>
          </p:cNvSpPr>
          <p:nvPr>
            <p:ph type="sldNum" sz="quarter" idx="12"/>
          </p:nvPr>
        </p:nvSpPr>
        <p:spPr/>
        <p:txBody>
          <a:bodyPr/>
          <a:lstStyle/>
          <a:p>
            <a:r>
              <a:rPr lang="en-US" altLang="ja-JP" dirty="0"/>
              <a:t>5</a:t>
            </a:r>
            <a:endParaRPr lang="ja-JP" altLang="en-US" dirty="0"/>
          </a:p>
        </p:txBody>
      </p:sp>
    </p:spTree>
    <p:extLst>
      <p:ext uri="{BB962C8B-B14F-4D97-AF65-F5344CB8AC3E}">
        <p14:creationId xmlns:p14="http://schemas.microsoft.com/office/powerpoint/2010/main" val="24496906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テキスト ボックス 48"/>
          <p:cNvSpPr txBox="1"/>
          <p:nvPr/>
        </p:nvSpPr>
        <p:spPr>
          <a:xfrm>
            <a:off x="120566" y="272480"/>
            <a:ext cx="2732370" cy="334313"/>
          </a:xfrm>
          <a:prstGeom prst="rect">
            <a:avLst/>
          </a:prstGeom>
          <a:solidFill>
            <a:schemeClr val="accent1">
              <a:lumMod val="20000"/>
              <a:lumOff val="80000"/>
            </a:schemeClr>
          </a:solidFill>
          <a:ln w="38100" cmpd="dbl">
            <a:solidFill>
              <a:srgbClr val="0000FF"/>
            </a:solidFill>
          </a:ln>
        </p:spPr>
        <p:txBody>
          <a:bodyPr wrap="square" tIns="7200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◆自転車の安全利用に係る</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取組</a:t>
            </a:r>
            <a:endParaRPr kumimoji="1" lang="zh-TW"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3" name="タイトル 1"/>
          <p:cNvSpPr txBox="1">
            <a:spLocks/>
          </p:cNvSpPr>
          <p:nvPr/>
        </p:nvSpPr>
        <p:spPr>
          <a:xfrm>
            <a:off x="37222" y="670855"/>
            <a:ext cx="6811372" cy="568570"/>
          </a:xfrm>
          <a:prstGeom prst="rect">
            <a:avLst/>
          </a:prstGeom>
          <a:ln>
            <a:noFill/>
          </a:ln>
        </p:spPr>
        <p:txBody>
          <a:bodyPr vert="horz" lIns="92994" tIns="46497" rIns="92994" bIns="46497" rtlCol="0" anchor="t" anchorCtr="0">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ja-JP" sz="1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自転車条例</a:t>
            </a:r>
            <a:r>
              <a:rPr kumimoji="1" lang="en-US" altLang="ja-JP" sz="1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en-US" altLang="ja-JP" sz="3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lvl="0" algn="l">
              <a:defRPr/>
            </a:pP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1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大阪府自転車の安全で適正な利用の促進に関する条例」に基づき</a:t>
            </a:r>
            <a:r>
              <a:rPr lang="ja-JP" altLang="en-US" sz="1100" noProof="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保険の加入促進や条例の</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普及</a:t>
            </a:r>
            <a:endParaRPr lang="en-US" altLang="ja-JP"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lgn="l">
              <a:defRPr/>
            </a:pP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啓発、幅広い</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世代を対象とした交通安全の周知啓発活動などを推進します。</a:t>
            </a:r>
            <a:endParaRPr kumimoji="1" lang="zh-TW"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8" name="Rectangle 375"/>
          <p:cNvSpPr>
            <a:spLocks noChangeArrowheads="1"/>
          </p:cNvSpPr>
          <p:nvPr/>
        </p:nvSpPr>
        <p:spPr bwMode="auto">
          <a:xfrm>
            <a:off x="4992987" y="3524421"/>
            <a:ext cx="1339142" cy="217706"/>
          </a:xfrm>
          <a:prstGeom prst="rect">
            <a:avLst/>
          </a:prstGeom>
          <a:noFill/>
          <a:ln>
            <a:noFill/>
          </a:ln>
          <a:extLst>
            <a:ext uri="{909E8E84-426E-40DD-AFC4-6F175D3DCCD1}">
              <a14:hiddenFill xmlns:a14="http://schemas.microsoft.com/office/drawing/2010/main">
                <a:solidFill>
                  <a:srgbClr val="FFFFFF">
                    <a:alpha val="30196"/>
                  </a:srgbClr>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96000"/>
              </a:lnSpc>
              <a:spcBef>
                <a:spcPts val="500"/>
              </a:spcBef>
              <a:spcAft>
                <a:spcPts val="50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ＭＳ Ｐゴシック" pitchFamily="50" charset="-128"/>
              </a:rPr>
              <a:t>自転車シミュレータ</a:t>
            </a:r>
            <a:endParaRPr kumimoji="1" lang="ja-JP" altLang="ja-JP" sz="9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ＭＳ Ｐゴシック" pitchFamily="50" charset="-128"/>
            </a:endParaRPr>
          </a:p>
        </p:txBody>
      </p:sp>
      <p:sp>
        <p:nvSpPr>
          <p:cNvPr id="62" name="タイトル 1"/>
          <p:cNvSpPr txBox="1">
            <a:spLocks/>
          </p:cNvSpPr>
          <p:nvPr/>
        </p:nvSpPr>
        <p:spPr>
          <a:xfrm>
            <a:off x="34671" y="2936776"/>
            <a:ext cx="6544621" cy="900671"/>
          </a:xfrm>
          <a:prstGeom prst="rect">
            <a:avLst/>
          </a:prstGeom>
          <a:ln>
            <a:noFill/>
          </a:ln>
        </p:spPr>
        <p:txBody>
          <a:bodyPr vert="horz" lIns="92994" tIns="46497" rIns="92994" bIns="46497" rtlCol="0" anchor="t" anchorCtr="0">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ja-JP" sz="1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自転車シミュレータの活用</a:t>
            </a:r>
            <a:r>
              <a:rPr kumimoji="1" lang="en-US" altLang="ja-JP" sz="1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en-US" altLang="ja-JP" sz="3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lvl="0" algn="l">
              <a:defRPr/>
            </a:pP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1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自転車</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シミュレータを活用した自転車安全講習会</a:t>
            </a:r>
            <a:r>
              <a:rPr kumimoji="1" lang="ja-JP" altLang="en-US" sz="11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を、学校</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1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企業</a:t>
            </a:r>
            <a:endParaRPr kumimoji="1" lang="en-US" altLang="ja-JP" sz="11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lvl="0" algn="l">
              <a:defRPr/>
            </a:pP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1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及び団体</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等で開催</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し、自転車</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乗車中の交通ルールと正しい交通</a:t>
            </a:r>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マナー</a:t>
            </a:r>
            <a:endParaRPr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endParaRPr>
          </a:p>
          <a:p>
            <a:pPr lvl="0" algn="l">
              <a:defRPr/>
            </a:pP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を実践的</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に学んでもらえる機会を</a:t>
            </a:r>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作ります</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3" name="タイトル 1"/>
          <p:cNvSpPr txBox="1">
            <a:spLocks/>
          </p:cNvSpPr>
          <p:nvPr/>
        </p:nvSpPr>
        <p:spPr>
          <a:xfrm>
            <a:off x="35787" y="2124286"/>
            <a:ext cx="6725720" cy="720136"/>
          </a:xfrm>
          <a:prstGeom prst="rect">
            <a:avLst/>
          </a:prstGeom>
          <a:ln>
            <a:noFill/>
          </a:ln>
        </p:spPr>
        <p:txBody>
          <a:bodyPr vert="horz" lIns="92994" tIns="46497" rIns="92994" bIns="46497" rtlCol="0" anchor="t" anchorCtr="0">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ja-JP" sz="1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100" b="1"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自転車ヘルメットの着用啓発</a:t>
            </a:r>
            <a:r>
              <a:rPr kumimoji="1" lang="en-US" altLang="ja-JP" sz="1100" b="1"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en-US" altLang="ja-JP" sz="3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lvl="0" algn="l">
              <a:defRPr/>
            </a:pPr>
            <a:r>
              <a:rPr kumimoji="1" lang="ja-JP" altLang="en-US"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100" b="0" i="0" u="none" strike="noStrike" kern="1200" cap="none" spc="0" normalizeH="0" baseline="0" noProof="0" dirty="0" smtClean="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道路交通法の改正により、全年齢層の自転車利用者に対して乗車用</a:t>
            </a:r>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a:p>
            <a:pPr lvl="0" algn="l">
              <a:defRPr/>
            </a:pP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　ヘルメット着用が努力義務化となったことから、より一層の着用促進</a:t>
            </a:r>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a:p>
            <a:pPr lvl="0" algn="l">
              <a:defRPr/>
            </a:pP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　にむけた普及啓発を推進します。</a:t>
            </a:r>
            <a:endParaRPr lang="zh-TW" altLang="en-US" sz="11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4" name="タイトル 1"/>
          <p:cNvSpPr txBox="1">
            <a:spLocks/>
          </p:cNvSpPr>
          <p:nvPr/>
        </p:nvSpPr>
        <p:spPr>
          <a:xfrm>
            <a:off x="11832" y="1308466"/>
            <a:ext cx="6858000" cy="746779"/>
          </a:xfrm>
          <a:prstGeom prst="rect">
            <a:avLst/>
          </a:prstGeom>
          <a:ln>
            <a:noFill/>
          </a:ln>
        </p:spPr>
        <p:txBody>
          <a:bodyPr vert="horz" lIns="92994" tIns="46497" rIns="92994" bIns="46497" rtlCol="0" anchor="t" anchorCtr="0">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ja-JP" sz="1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事業連携協定及び自転車条例普及推進員</a:t>
            </a:r>
            <a:r>
              <a:rPr kumimoji="1" lang="en-US" altLang="ja-JP" sz="1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en-US" altLang="ja-JP" sz="3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1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民間</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企業・団体と事業連携協定を締結し、交通安全の啓発に</a:t>
            </a:r>
            <a:r>
              <a:rPr kumimoji="1" lang="ja-JP" altLang="en-US" sz="11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取り組む</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とともに、自転車条例</a:t>
            </a:r>
            <a:r>
              <a:rPr kumimoji="1" lang="ja-JP" altLang="en-US" sz="11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普及</a:t>
            </a:r>
            <a:endParaRPr kumimoji="1" lang="en-US" altLang="ja-JP" sz="11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1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推進員に</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認定された社員</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が、</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企業活動を通じて、顧客企業の従業員等を対象に、自転車の安全</a:t>
            </a:r>
            <a:r>
              <a:rPr kumimoji="1" lang="ja-JP" altLang="en-US" sz="11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利用</a:t>
            </a:r>
            <a:endParaRPr kumimoji="1" lang="en-US" altLang="ja-JP" sz="11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1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について啓発</a:t>
            </a:r>
            <a:r>
              <a:rPr kumimoji="1" lang="ja-JP" altLang="en-US"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活動を</a:t>
            </a:r>
            <a:r>
              <a:rPr kumimoji="1" lang="ja-JP" altLang="en-US" sz="1100" b="0" i="0" u="none" strike="noStrike" kern="1200" cap="none" spc="0" normalizeH="0" baseline="0" noProof="0" dirty="0" smtClean="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行います</a:t>
            </a:r>
            <a:r>
              <a:rPr kumimoji="1" lang="ja-JP" altLang="en-US"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a:t>
            </a:r>
            <a:endParaRPr kumimoji="1" lang="zh-TW" altLang="en-US"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 name="タイトル 1"/>
          <p:cNvSpPr txBox="1">
            <a:spLocks/>
          </p:cNvSpPr>
          <p:nvPr/>
        </p:nvSpPr>
        <p:spPr>
          <a:xfrm>
            <a:off x="139844" y="4217936"/>
            <a:ext cx="6495691" cy="782282"/>
          </a:xfrm>
          <a:prstGeom prst="rect">
            <a:avLst/>
          </a:prstGeom>
          <a:ln>
            <a:noFill/>
          </a:ln>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交通</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安全イベントの実施、啓発リーフレットの配布</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や</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交通安全教育指導員を派遣した交通安全講習会などの交通安全活動を推進するほか</a:t>
            </a:r>
            <a:r>
              <a:rPr kumimoji="1" lang="ja-JP" altLang="en-US" sz="11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、幅広い年齢層をターゲットとした</a:t>
            </a:r>
            <a:r>
              <a:rPr kumimoji="1" lang="en-US" altLang="ja-JP" sz="11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YouTube</a:t>
            </a:r>
            <a:r>
              <a:rPr kumimoji="1" lang="ja-JP" altLang="en-US" sz="11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による動画配信や、歩行者の安全</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確保に向けた「横断歩道ハンドサイン運動</a:t>
            </a:r>
            <a:r>
              <a:rPr kumimoji="1" lang="ja-JP" altLang="en-US" sz="11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」、運転中</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・歩行中にスマートフォン等の操作を行う「ながら行為」の防止などの交通安全の普及啓発を図ります。</a:t>
            </a:r>
            <a:endPar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 name="テキスト ボックス 36"/>
          <p:cNvSpPr txBox="1"/>
          <p:nvPr/>
        </p:nvSpPr>
        <p:spPr>
          <a:xfrm>
            <a:off x="139844" y="3814135"/>
            <a:ext cx="2065020" cy="334313"/>
          </a:xfrm>
          <a:prstGeom prst="rect">
            <a:avLst/>
          </a:prstGeom>
          <a:solidFill>
            <a:schemeClr val="accent1">
              <a:lumMod val="20000"/>
              <a:lumOff val="80000"/>
            </a:schemeClr>
          </a:solidFill>
          <a:ln w="38100" cmpd="dbl">
            <a:solidFill>
              <a:srgbClr val="0000FF"/>
            </a:solidFill>
          </a:ln>
        </p:spPr>
        <p:txBody>
          <a:bodyPr wrap="square" tIns="7200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◆交通安全の普及啓発</a:t>
            </a:r>
            <a:endParaRPr kumimoji="1" lang="zh-TW"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 name="Rectangle 375"/>
          <p:cNvSpPr>
            <a:spLocks noChangeArrowheads="1"/>
          </p:cNvSpPr>
          <p:nvPr/>
        </p:nvSpPr>
        <p:spPr bwMode="auto">
          <a:xfrm>
            <a:off x="3985452" y="6249144"/>
            <a:ext cx="1665287" cy="123322"/>
          </a:xfrm>
          <a:prstGeom prst="rect">
            <a:avLst/>
          </a:prstGeom>
          <a:noFill/>
          <a:ln>
            <a:noFill/>
          </a:ln>
          <a:extLst>
            <a:ext uri="{909E8E84-426E-40DD-AFC4-6F175D3DCCD1}">
              <a14:hiddenFill xmlns:a14="http://schemas.microsoft.com/office/drawing/2010/main">
                <a:solidFill>
                  <a:srgbClr val="FFFFFF">
                    <a:alpha val="30196"/>
                  </a:srgbClr>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96000"/>
              </a:lnSpc>
              <a:spcBef>
                <a:spcPts val="500"/>
              </a:spcBef>
              <a:spcAft>
                <a:spcPts val="50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ＭＳ Ｐゴシック" pitchFamily="50" charset="-128"/>
              </a:rPr>
              <a:t>小学生に対する交通安全教室</a:t>
            </a:r>
            <a:endParaRPr kumimoji="1" lang="ja-JP" altLang="ja-JP" sz="9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ＭＳ Ｐゴシック" pitchFamily="50" charset="-128"/>
            </a:endParaRPr>
          </a:p>
        </p:txBody>
      </p:sp>
      <p:pic>
        <p:nvPicPr>
          <p:cNvPr id="39" name="図 3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90095" y="4964519"/>
            <a:ext cx="1656000" cy="1242000"/>
          </a:xfrm>
          <a:prstGeom prst="rect">
            <a:avLst/>
          </a:prstGeom>
        </p:spPr>
      </p:pic>
      <p:sp>
        <p:nvSpPr>
          <p:cNvPr id="40" name="Rectangle 375"/>
          <p:cNvSpPr>
            <a:spLocks noChangeArrowheads="1"/>
          </p:cNvSpPr>
          <p:nvPr/>
        </p:nvSpPr>
        <p:spPr bwMode="auto">
          <a:xfrm>
            <a:off x="1377991" y="6254352"/>
            <a:ext cx="1665287" cy="190848"/>
          </a:xfrm>
          <a:prstGeom prst="rect">
            <a:avLst/>
          </a:prstGeom>
          <a:noFill/>
          <a:ln>
            <a:noFill/>
          </a:ln>
          <a:extLst>
            <a:ext uri="{909E8E84-426E-40DD-AFC4-6F175D3DCCD1}">
              <a14:hiddenFill xmlns:a14="http://schemas.microsoft.com/office/drawing/2010/main">
                <a:solidFill>
                  <a:srgbClr val="FFFFFF">
                    <a:alpha val="30196"/>
                  </a:srgbClr>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96000"/>
              </a:lnSpc>
              <a:spcBef>
                <a:spcPts val="500"/>
              </a:spcBef>
              <a:spcAft>
                <a:spcPts val="500"/>
              </a:spcAft>
              <a:buClrTx/>
              <a:buSzTx/>
              <a:buFontTx/>
              <a:buNone/>
              <a:tabLst/>
              <a:defRPr/>
            </a:pPr>
            <a:r>
              <a:rPr lang="ja-JP" altLang="en-US" sz="900" dirty="0">
                <a:solidFill>
                  <a:prstClr val="black"/>
                </a:solidFill>
                <a:latin typeface="メイリオ" pitchFamily="50" charset="-128"/>
                <a:ea typeface="メイリオ" pitchFamily="50" charset="-128"/>
                <a:cs typeface="ＭＳ Ｐゴシック" pitchFamily="50" charset="-128"/>
              </a:rPr>
              <a:t>自転車</a:t>
            </a:r>
            <a:r>
              <a:rPr lang="ja-JP" altLang="en-US" sz="900" dirty="0" smtClean="0">
                <a:solidFill>
                  <a:prstClr val="black"/>
                </a:solidFill>
                <a:latin typeface="メイリオ" pitchFamily="50" charset="-128"/>
                <a:ea typeface="メイリオ" pitchFamily="50" charset="-128"/>
                <a:cs typeface="ＭＳ Ｐゴシック" pitchFamily="50" charset="-128"/>
              </a:rPr>
              <a:t>マナーアップイベント</a:t>
            </a:r>
            <a:endParaRPr lang="en-US" altLang="ja-JP" sz="900" dirty="0" smtClean="0">
              <a:solidFill>
                <a:prstClr val="black"/>
              </a:solidFill>
              <a:latin typeface="メイリオ" pitchFamily="50" charset="-128"/>
              <a:ea typeface="メイリオ" pitchFamily="50" charset="-128"/>
              <a:cs typeface="ＭＳ Ｐゴシック" pitchFamily="50" charset="-128"/>
            </a:endParaRPr>
          </a:p>
        </p:txBody>
      </p:sp>
      <p:sp>
        <p:nvSpPr>
          <p:cNvPr id="46" name="テキスト ボックス 45"/>
          <p:cNvSpPr txBox="1"/>
          <p:nvPr/>
        </p:nvSpPr>
        <p:spPr>
          <a:xfrm>
            <a:off x="116633" y="6589439"/>
            <a:ext cx="2520280" cy="307777"/>
          </a:xfrm>
          <a:prstGeom prst="rect">
            <a:avLst/>
          </a:prstGeom>
          <a:solidFill>
            <a:schemeClr val="accent1">
              <a:lumMod val="20000"/>
              <a:lumOff val="80000"/>
            </a:schemeClr>
          </a:solidFill>
          <a:ln w="38100" cmpd="dbl">
            <a:solidFill>
              <a:srgbClr val="0000F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地域公共交通にかかる</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取組</a:t>
            </a:r>
            <a:endPar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7" name="テキスト ボックス 46">
            <a:extLst>
              <a:ext uri="{FF2B5EF4-FFF2-40B4-BE49-F238E27FC236}">
                <a16:creationId xmlns:a16="http://schemas.microsoft.com/office/drawing/2014/main" id="{D8508D46-6170-4C4B-A52F-BA4A8D9DDDB9}"/>
              </a:ext>
            </a:extLst>
          </p:cNvPr>
          <p:cNvSpPr txBox="1"/>
          <p:nvPr/>
        </p:nvSpPr>
        <p:spPr>
          <a:xfrm>
            <a:off x="190631" y="6958256"/>
            <a:ext cx="6495777" cy="609398"/>
          </a:xfrm>
          <a:prstGeom prst="rect">
            <a:avLst/>
          </a:prstGeom>
          <a:noFill/>
        </p:spPr>
        <p:txBody>
          <a:bodyPr wrap="square" lIns="0" tIns="0" rIns="0" bIns="0" rtlCol="0">
            <a:spAutoFit/>
          </a:bodyPr>
          <a:lstStyle/>
          <a:p>
            <a:pPr>
              <a:lnSpc>
                <a:spcPct val="120000"/>
              </a:lnSpc>
            </a:pP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dirty="0" smtClean="0">
                <a:latin typeface="Meiryo UI" panose="020B0604030504040204" pitchFamily="50" charset="-128"/>
                <a:ea typeface="Meiryo UI" panose="020B0604030504040204" pitchFamily="50" charset="-128"/>
              </a:rPr>
              <a:t>市町村</a:t>
            </a:r>
            <a:r>
              <a:rPr lang="ja-JP" altLang="en-US" sz="1100" dirty="0">
                <a:latin typeface="Meiryo UI" panose="020B0604030504040204" pitchFamily="50" charset="-128"/>
                <a:ea typeface="Meiryo UI" panose="020B0604030504040204" pitchFamily="50" charset="-128"/>
              </a:rPr>
              <a:t>の課題の共有や解決に向けた意見交換等の機会と</a:t>
            </a:r>
            <a:r>
              <a:rPr lang="ja-JP" altLang="en-US" sz="1100" dirty="0" smtClean="0">
                <a:latin typeface="Meiryo UI" panose="020B0604030504040204" pitchFamily="50" charset="-128"/>
                <a:ea typeface="Meiryo UI" panose="020B0604030504040204" pitchFamily="50" charset="-128"/>
              </a:rPr>
              <a:t>なる会議の開催や、市町村</a:t>
            </a:r>
            <a:r>
              <a:rPr lang="ja-JP" altLang="en-US" sz="1100" dirty="0">
                <a:latin typeface="Meiryo UI" panose="020B0604030504040204" pitchFamily="50" charset="-128"/>
                <a:ea typeface="Meiryo UI" panose="020B0604030504040204" pitchFamily="50" charset="-128"/>
              </a:rPr>
              <a:t>が主催する地域公共交通会議</a:t>
            </a:r>
            <a:r>
              <a:rPr lang="ja-JP" altLang="en-US" sz="1100" dirty="0" smtClean="0">
                <a:latin typeface="Meiryo UI" panose="020B0604030504040204" pitchFamily="50" charset="-128"/>
                <a:ea typeface="Meiryo UI" panose="020B0604030504040204" pitchFamily="50" charset="-128"/>
              </a:rPr>
              <a:t>への委員</a:t>
            </a:r>
            <a:r>
              <a:rPr lang="ja-JP" altLang="en-US" sz="1100" dirty="0">
                <a:latin typeface="Meiryo UI" panose="020B0604030504040204" pitchFamily="50" charset="-128"/>
                <a:ea typeface="Meiryo UI" panose="020B0604030504040204" pitchFamily="50" charset="-128"/>
              </a:rPr>
              <a:t>と</a:t>
            </a:r>
            <a:r>
              <a:rPr lang="ja-JP" altLang="en-US" sz="1100" dirty="0" smtClean="0">
                <a:latin typeface="Meiryo UI" panose="020B0604030504040204" pitchFamily="50" charset="-128"/>
                <a:ea typeface="Meiryo UI" panose="020B0604030504040204" pitchFamily="50" charset="-128"/>
              </a:rPr>
              <a:t>しての参画を通じた</a:t>
            </a:r>
            <a:r>
              <a:rPr lang="ja-JP" altLang="en-US" sz="1100" dirty="0">
                <a:latin typeface="Meiryo UI" panose="020B0604030504040204" pitchFamily="50" charset="-128"/>
                <a:ea typeface="Meiryo UI" panose="020B0604030504040204" pitchFamily="50" charset="-128"/>
              </a:rPr>
              <a:t>計画策定の支援、</a:t>
            </a:r>
            <a:r>
              <a:rPr lang="ja-JP" altLang="en-US" sz="1100" dirty="0" smtClean="0">
                <a:latin typeface="Meiryo UI" panose="020B0604030504040204" pitchFamily="50" charset="-128"/>
                <a:ea typeface="Meiryo UI" panose="020B0604030504040204" pitchFamily="50" charset="-128"/>
              </a:rPr>
              <a:t>近畿運輸局と連携</a:t>
            </a:r>
            <a:r>
              <a:rPr lang="ja-JP" altLang="en-US" sz="1100" dirty="0">
                <a:latin typeface="Meiryo UI" panose="020B0604030504040204" pitchFamily="50" charset="-128"/>
                <a:ea typeface="Meiryo UI" panose="020B0604030504040204" pitchFamily="50" charset="-128"/>
              </a:rPr>
              <a:t>した</a:t>
            </a:r>
            <a:r>
              <a:rPr lang="ja-JP" altLang="en-US" sz="1100" dirty="0" smtClean="0">
                <a:latin typeface="Meiryo UI" panose="020B0604030504040204" pitchFamily="50" charset="-128"/>
                <a:ea typeface="Meiryo UI" panose="020B0604030504040204" pitchFamily="50" charset="-128"/>
              </a:rPr>
              <a:t>地域</a:t>
            </a:r>
            <a:r>
              <a:rPr lang="ja-JP" altLang="en-US" sz="1100" dirty="0">
                <a:latin typeface="Meiryo UI" panose="020B0604030504040204" pitchFamily="50" charset="-128"/>
                <a:ea typeface="Meiryo UI" panose="020B0604030504040204" pitchFamily="50" charset="-128"/>
              </a:rPr>
              <a:t>の取組の</a:t>
            </a:r>
            <a:r>
              <a:rPr lang="ja-JP" altLang="en-US" sz="1100" dirty="0" smtClean="0">
                <a:latin typeface="Meiryo UI" panose="020B0604030504040204" pitchFamily="50" charset="-128"/>
                <a:ea typeface="Meiryo UI" panose="020B0604030504040204" pitchFamily="50" charset="-128"/>
              </a:rPr>
              <a:t>事例紹介を</a:t>
            </a:r>
            <a:r>
              <a:rPr lang="ja-JP" altLang="en-US" sz="1100" dirty="0">
                <a:latin typeface="Meiryo UI" panose="020B0604030504040204" pitchFamily="50" charset="-128"/>
                <a:ea typeface="Meiryo UI" panose="020B0604030504040204" pitchFamily="50" charset="-128"/>
              </a:rPr>
              <a:t>行うなど、市町村の</a:t>
            </a:r>
            <a:r>
              <a:rPr lang="ja-JP" altLang="en-US" sz="1100" dirty="0" smtClean="0">
                <a:latin typeface="Meiryo UI" panose="020B0604030504040204" pitchFamily="50" charset="-128"/>
                <a:ea typeface="Meiryo UI" panose="020B0604030504040204" pitchFamily="50" charset="-128"/>
              </a:rPr>
              <a:t>取組を</a:t>
            </a:r>
            <a:r>
              <a:rPr lang="ja-JP" altLang="en-US" sz="1100" dirty="0">
                <a:latin typeface="Meiryo UI" panose="020B0604030504040204" pitchFamily="50" charset="-128"/>
                <a:ea typeface="Meiryo UI" panose="020B0604030504040204" pitchFamily="50" charset="-128"/>
              </a:rPr>
              <a:t>支援します</a:t>
            </a:r>
            <a:r>
              <a:rPr lang="ja-JP" altLang="en-US" sz="1100" dirty="0" smtClean="0">
                <a:latin typeface="Meiryo UI" panose="020B0604030504040204" pitchFamily="50" charset="-128"/>
                <a:ea typeface="Meiryo UI" panose="020B0604030504040204" pitchFamily="50" charset="-128"/>
              </a:rPr>
              <a:t>。</a:t>
            </a:r>
            <a:endParaRPr lang="ja-JP" altLang="en-US" sz="1100" dirty="0">
              <a:latin typeface="Meiryo UI" panose="020B0604030504040204" pitchFamily="50" charset="-128"/>
              <a:ea typeface="Meiryo UI" panose="020B0604030504040204" pitchFamily="50" charset="-128"/>
            </a:endParaRPr>
          </a:p>
        </p:txBody>
      </p:sp>
      <p:pic>
        <p:nvPicPr>
          <p:cNvPr id="48" name="図 47"/>
          <p:cNvPicPr>
            <a:picLocks noChangeAspect="1"/>
          </p:cNvPicPr>
          <p:nvPr/>
        </p:nvPicPr>
        <p:blipFill rotWithShape="1">
          <a:blip r:embed="rId3" cstate="screen">
            <a:extLst>
              <a:ext uri="{28A0092B-C50C-407E-A947-70E740481C1C}">
                <a14:useLocalDpi xmlns:a14="http://schemas.microsoft.com/office/drawing/2010/main"/>
              </a:ext>
            </a:extLst>
          </a:blip>
          <a:srcRect b="-1420"/>
          <a:stretch/>
        </p:blipFill>
        <p:spPr>
          <a:xfrm>
            <a:off x="450292" y="8420279"/>
            <a:ext cx="1693463" cy="1098186"/>
          </a:xfrm>
          <a:prstGeom prst="rect">
            <a:avLst/>
          </a:prstGeom>
        </p:spPr>
      </p:pic>
      <p:pic>
        <p:nvPicPr>
          <p:cNvPr id="50" name="図 4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489142" y="8420279"/>
            <a:ext cx="1576333" cy="1107603"/>
          </a:xfrm>
          <a:prstGeom prst="rect">
            <a:avLst/>
          </a:prstGeom>
        </p:spPr>
      </p:pic>
      <p:grpSp>
        <p:nvGrpSpPr>
          <p:cNvPr id="51" name="グループ化 50"/>
          <p:cNvGrpSpPr/>
          <p:nvPr/>
        </p:nvGrpSpPr>
        <p:grpSpPr>
          <a:xfrm>
            <a:off x="4235271" y="7456554"/>
            <a:ext cx="2466209" cy="2032950"/>
            <a:chOff x="4436579" y="1292303"/>
            <a:chExt cx="2265635" cy="1867612"/>
          </a:xfrm>
        </p:grpSpPr>
        <p:sp>
          <p:nvSpPr>
            <p:cNvPr id="52" name="角丸四角形吹き出し 51"/>
            <p:cNvSpPr/>
            <p:nvPr/>
          </p:nvSpPr>
          <p:spPr>
            <a:xfrm>
              <a:off x="4436579" y="1292303"/>
              <a:ext cx="2265635" cy="1867612"/>
            </a:xfrm>
            <a:prstGeom prst="wedgeRoundRectCallout">
              <a:avLst>
                <a:gd name="adj1" fmla="val -39763"/>
                <a:gd name="adj2" fmla="val 56511"/>
                <a:gd name="adj3" fmla="val 16667"/>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53" name="図 5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52278" y="1580519"/>
              <a:ext cx="2071251" cy="1464698"/>
            </a:xfrm>
            <a:prstGeom prst="rect">
              <a:avLst/>
            </a:prstGeom>
          </p:spPr>
        </p:pic>
        <p:sp>
          <p:nvSpPr>
            <p:cNvPr id="54" name="テキスト ボックス 53">
              <a:extLst>
                <a:ext uri="{FF2B5EF4-FFF2-40B4-BE49-F238E27FC236}">
                  <a16:creationId xmlns:a16="http://schemas.microsoft.com/office/drawing/2014/main" id="{2144D1B6-C629-4CDC-A899-857238F24F58}"/>
                </a:ext>
              </a:extLst>
            </p:cNvPr>
            <p:cNvSpPr txBox="1"/>
            <p:nvPr/>
          </p:nvSpPr>
          <p:spPr>
            <a:xfrm>
              <a:off x="4691320" y="1309787"/>
              <a:ext cx="1790598" cy="288224"/>
            </a:xfrm>
            <a:prstGeom prst="rect">
              <a:avLst/>
            </a:prstGeom>
            <a:noFill/>
          </p:spPr>
          <p:txBody>
            <a:bodyPr wrap="square" lIns="0" tIns="0" rIns="0" bIns="0" rtlCol="0">
              <a:spAutoFit/>
            </a:bodyPr>
            <a:lstStyle/>
            <a:p>
              <a:pPr algn="ctr">
                <a:lnSpc>
                  <a:spcPct val="120000"/>
                </a:lnSpc>
              </a:pPr>
              <a:r>
                <a:rPr kumimoji="1" lang="ja-JP" altLang="en-US" sz="900" dirty="0">
                  <a:latin typeface="Meiryo UI" panose="020B0604030504040204" pitchFamily="50" charset="-128"/>
                  <a:ea typeface="Meiryo UI" panose="020B0604030504040204" pitchFamily="50" charset="-128"/>
                </a:rPr>
                <a:t>地域公共交通確保・維持のための</a:t>
              </a:r>
              <a:endParaRPr kumimoji="1" lang="en-US" altLang="ja-JP" sz="900" dirty="0">
                <a:latin typeface="Meiryo UI" panose="020B0604030504040204" pitchFamily="50" charset="-128"/>
                <a:ea typeface="Meiryo UI" panose="020B0604030504040204" pitchFamily="50" charset="-128"/>
              </a:endParaRPr>
            </a:p>
            <a:p>
              <a:pPr algn="ctr">
                <a:lnSpc>
                  <a:spcPct val="120000"/>
                </a:lnSpc>
              </a:pPr>
              <a:r>
                <a:rPr kumimoji="1" lang="ja-JP" altLang="en-US" sz="900" dirty="0">
                  <a:latin typeface="Meiryo UI" panose="020B0604030504040204" pitchFamily="50" charset="-128"/>
                  <a:ea typeface="Meiryo UI" panose="020B0604030504040204" pitchFamily="50" charset="-128"/>
                </a:rPr>
                <a:t>課題抽出作業</a:t>
              </a:r>
              <a:endParaRPr kumimoji="1" lang="en-US" altLang="ja-JP" sz="900" dirty="0">
                <a:latin typeface="Meiryo UI" panose="020B0604030504040204" pitchFamily="50" charset="-128"/>
                <a:ea typeface="Meiryo UI" panose="020B0604030504040204" pitchFamily="50" charset="-128"/>
              </a:endParaRPr>
            </a:p>
          </p:txBody>
        </p:sp>
      </p:grpSp>
      <p:sp>
        <p:nvSpPr>
          <p:cNvPr id="55" name="Text Box 331"/>
          <p:cNvSpPr txBox="1">
            <a:spLocks noChangeArrowheads="1"/>
          </p:cNvSpPr>
          <p:nvPr/>
        </p:nvSpPr>
        <p:spPr bwMode="white">
          <a:xfrm>
            <a:off x="773161" y="9586968"/>
            <a:ext cx="1047723" cy="171842"/>
          </a:xfrm>
          <a:prstGeom prst="rect">
            <a:avLst/>
          </a:prstGeom>
          <a:solidFill>
            <a:schemeClr val="bg1"/>
          </a:solidFill>
          <a:ln>
            <a:noFill/>
          </a:ln>
        </p:spPr>
        <p:txBody>
          <a:bodyPr vert="horz" wrap="none" lIns="74295" tIns="8890" rIns="74295" bIns="889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講義形式の研修</a:t>
            </a:r>
            <a:endParaRPr kumimoji="1" lang="ja-JP" altLang="ja-JP" sz="10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6" name="Text Box 331"/>
          <p:cNvSpPr txBox="1">
            <a:spLocks noChangeArrowheads="1"/>
          </p:cNvSpPr>
          <p:nvPr/>
        </p:nvSpPr>
        <p:spPr bwMode="white">
          <a:xfrm>
            <a:off x="2440924" y="9614048"/>
            <a:ext cx="1688924" cy="171842"/>
          </a:xfrm>
          <a:prstGeom prst="rect">
            <a:avLst/>
          </a:prstGeom>
          <a:solidFill>
            <a:schemeClr val="bg1"/>
          </a:solidFill>
          <a:ln>
            <a:noFill/>
          </a:ln>
        </p:spPr>
        <p:txBody>
          <a:bodyPr vert="horz" wrap="none" lIns="74295" tIns="8890" rIns="74295" bIns="889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ワークショップ形式の研修</a:t>
            </a:r>
            <a:endParaRPr kumimoji="1" lang="ja-JP" altLang="ja-JP" sz="10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 name="角丸四角形 56"/>
          <p:cNvSpPr/>
          <p:nvPr/>
        </p:nvSpPr>
        <p:spPr>
          <a:xfrm>
            <a:off x="235392" y="7613628"/>
            <a:ext cx="3830083" cy="687034"/>
          </a:xfrm>
          <a:prstGeom prst="roundRect">
            <a:avLst/>
          </a:prstGeom>
          <a:solidFill>
            <a:schemeClr val="accent5">
              <a:lumMod val="20000"/>
              <a:lumOff val="80000"/>
            </a:schemeClr>
          </a:solidFill>
          <a:ln w="15875">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solidFill>
                <a:srgbClr val="FF0000"/>
              </a:solidFill>
              <a:latin typeface="HG丸ｺﾞｼｯｸM-PRO" panose="020F0600000000000000" pitchFamily="50" charset="-128"/>
              <a:ea typeface="HG丸ｺﾞｼｯｸM-PRO" panose="020F0600000000000000" pitchFamily="50" charset="-128"/>
            </a:endParaRPr>
          </a:p>
        </p:txBody>
      </p:sp>
      <p:sp>
        <p:nvSpPr>
          <p:cNvPr id="59" name="テキスト ボックス 58">
            <a:extLst>
              <a:ext uri="{FF2B5EF4-FFF2-40B4-BE49-F238E27FC236}">
                <a16:creationId xmlns:a16="http://schemas.microsoft.com/office/drawing/2014/main" id="{D8508D46-6170-4C4B-A52F-BA4A8D9DDDB9}"/>
              </a:ext>
            </a:extLst>
          </p:cNvPr>
          <p:cNvSpPr txBox="1"/>
          <p:nvPr/>
        </p:nvSpPr>
        <p:spPr>
          <a:xfrm>
            <a:off x="320328" y="7835535"/>
            <a:ext cx="3745147" cy="406265"/>
          </a:xfrm>
          <a:prstGeom prst="rect">
            <a:avLst/>
          </a:prstGeom>
          <a:noFill/>
        </p:spPr>
        <p:txBody>
          <a:bodyPr wrap="square" lIns="0" tIns="0" rIns="0" bIns="0" rtlCol="0">
            <a:spAutoFit/>
          </a:bodyPr>
          <a:lstStyle/>
          <a:p>
            <a:pPr>
              <a:lnSpc>
                <a:spcPct val="120000"/>
              </a:lnSpc>
            </a:pPr>
            <a:r>
              <a:rPr lang="ja-JP" altLang="en-US" sz="1100" dirty="0">
                <a:latin typeface="Meiryo UI" panose="020B0604030504040204" pitchFamily="50" charset="-128"/>
                <a:ea typeface="Meiryo UI" panose="020B0604030504040204" pitchFamily="50" charset="-128"/>
              </a:rPr>
              <a:t>　</a:t>
            </a:r>
            <a:r>
              <a:rPr lang="en-US" altLang="ja-JP" sz="1100" dirty="0">
                <a:latin typeface="Meiryo UI" panose="020B0604030504040204" pitchFamily="50" charset="-128"/>
                <a:ea typeface="Meiryo UI" panose="020B0604030504040204" pitchFamily="50" charset="-128"/>
              </a:rPr>
              <a:t>43</a:t>
            </a:r>
            <a:r>
              <a:rPr lang="ja-JP" altLang="en-US" sz="1100" dirty="0">
                <a:latin typeface="Meiryo UI" panose="020B0604030504040204" pitchFamily="50" charset="-128"/>
                <a:ea typeface="Meiryo UI" panose="020B0604030504040204" pitchFamily="50" charset="-128"/>
              </a:rPr>
              <a:t>市町村のうち</a:t>
            </a:r>
            <a:r>
              <a:rPr lang="ja-JP" altLang="en-US" sz="1100" dirty="0" smtClean="0">
                <a:latin typeface="Meiryo UI" panose="020B0604030504040204" pitchFamily="50" charset="-128"/>
                <a:ea typeface="Meiryo UI" panose="020B0604030504040204" pitchFamily="50" charset="-128"/>
              </a:rPr>
              <a:t>、</a:t>
            </a:r>
            <a:r>
              <a:rPr lang="en-US" altLang="ja-JP" sz="1100" dirty="0">
                <a:latin typeface="Meiryo UI" panose="020B0604030504040204" pitchFamily="50" charset="-128"/>
                <a:ea typeface="Meiryo UI" panose="020B0604030504040204" pitchFamily="50" charset="-128"/>
              </a:rPr>
              <a:t>31</a:t>
            </a:r>
            <a:r>
              <a:rPr lang="ja-JP" altLang="ja-JP" sz="1100" dirty="0" smtClean="0">
                <a:latin typeface="Meiryo UI" panose="020B0604030504040204" pitchFamily="50" charset="-128"/>
                <a:ea typeface="Meiryo UI" panose="020B0604030504040204" pitchFamily="50" charset="-128"/>
              </a:rPr>
              <a:t>の</a:t>
            </a:r>
            <a:r>
              <a:rPr lang="ja-JP" altLang="ja-JP" sz="1100" dirty="0">
                <a:latin typeface="Meiryo UI" panose="020B0604030504040204" pitchFamily="50" charset="-128"/>
                <a:ea typeface="Meiryo UI" panose="020B0604030504040204" pitchFamily="50" charset="-128"/>
              </a:rPr>
              <a:t>市町村で</a:t>
            </a:r>
            <a:r>
              <a:rPr lang="ja-JP" altLang="ja-JP" sz="1100" dirty="0" smtClean="0">
                <a:latin typeface="Meiryo UI" panose="020B0604030504040204" pitchFamily="50" charset="-128"/>
                <a:ea typeface="Meiryo UI" panose="020B0604030504040204" pitchFamily="50" charset="-128"/>
              </a:rPr>
              <a:t>地域公共交通</a:t>
            </a:r>
            <a:r>
              <a:rPr lang="ja-JP" altLang="en-US" sz="1100" dirty="0" smtClean="0">
                <a:latin typeface="Meiryo UI" panose="020B0604030504040204" pitchFamily="50" charset="-128"/>
                <a:ea typeface="Meiryo UI" panose="020B0604030504040204" pitchFamily="50" charset="-128"/>
              </a:rPr>
              <a:t>協議会</a:t>
            </a:r>
            <a:r>
              <a:rPr lang="ja-JP" altLang="ja-JP" sz="1100" dirty="0" smtClean="0">
                <a:latin typeface="Meiryo UI" panose="020B0604030504040204" pitchFamily="50" charset="-128"/>
                <a:ea typeface="Meiryo UI" panose="020B0604030504040204" pitchFamily="50" charset="-128"/>
              </a:rPr>
              <a:t>等</a:t>
            </a:r>
            <a:r>
              <a:rPr lang="ja-JP" altLang="en-US" sz="1100" dirty="0">
                <a:latin typeface="Meiryo UI" panose="020B0604030504040204" pitchFamily="50" charset="-128"/>
                <a:ea typeface="Meiryo UI" panose="020B0604030504040204" pitchFamily="50" charset="-128"/>
              </a:rPr>
              <a:t>を</a:t>
            </a:r>
            <a:r>
              <a:rPr lang="ja-JP" altLang="ja-JP" sz="1100" dirty="0">
                <a:latin typeface="Meiryo UI" panose="020B0604030504040204" pitchFamily="50" charset="-128"/>
                <a:ea typeface="Meiryo UI" panose="020B0604030504040204" pitchFamily="50" charset="-128"/>
              </a:rPr>
              <a:t>設置</a:t>
            </a:r>
            <a:endParaRPr lang="en-US" altLang="ja-JP" sz="1100" dirty="0">
              <a:latin typeface="Meiryo UI" panose="020B0604030504040204" pitchFamily="50" charset="-128"/>
              <a:ea typeface="Meiryo UI" panose="020B0604030504040204" pitchFamily="50" charset="-128"/>
            </a:endParaRPr>
          </a:p>
          <a:p>
            <a:pPr>
              <a:lnSpc>
                <a:spcPct val="120000"/>
              </a:lnSpc>
            </a:pPr>
            <a:r>
              <a:rPr lang="ja-JP" altLang="en-US" sz="1100" dirty="0">
                <a:latin typeface="Meiryo UI" panose="020B0604030504040204" pitchFamily="50" charset="-128"/>
                <a:ea typeface="Meiryo UI" panose="020B0604030504040204" pitchFamily="50" charset="-128"/>
              </a:rPr>
              <a:t>　うち</a:t>
            </a:r>
            <a:r>
              <a:rPr lang="ja-JP" altLang="en-US" sz="1100" dirty="0" smtClean="0">
                <a:latin typeface="Meiryo UI" panose="020B0604030504040204" pitchFamily="50" charset="-128"/>
                <a:ea typeface="Meiryo UI" panose="020B0604030504040204" pitchFamily="50" charset="-128"/>
              </a:rPr>
              <a:t>、</a:t>
            </a:r>
            <a:r>
              <a:rPr lang="en-US" altLang="ja-JP" sz="1100" dirty="0" smtClean="0">
                <a:latin typeface="Meiryo UI" panose="020B0604030504040204" pitchFamily="50" charset="-128"/>
                <a:ea typeface="Meiryo UI" panose="020B0604030504040204" pitchFamily="50" charset="-128"/>
              </a:rPr>
              <a:t>13</a:t>
            </a:r>
            <a:r>
              <a:rPr lang="ja-JP" altLang="en-US" sz="1100" dirty="0" smtClean="0">
                <a:latin typeface="Meiryo UI" panose="020B0604030504040204" pitchFamily="50" charset="-128"/>
                <a:ea typeface="Meiryo UI" panose="020B0604030504040204" pitchFamily="50" charset="-128"/>
              </a:rPr>
              <a:t>市町で</a:t>
            </a:r>
            <a:r>
              <a:rPr lang="ja-JP" altLang="en-US" sz="1100" dirty="0">
                <a:latin typeface="Meiryo UI" panose="020B0604030504040204" pitchFamily="50" charset="-128"/>
                <a:ea typeface="Meiryo UI" panose="020B0604030504040204" pitchFamily="50" charset="-128"/>
              </a:rPr>
              <a:t>地域公共交通にかかる計画を策定</a:t>
            </a:r>
          </a:p>
        </p:txBody>
      </p:sp>
      <p:sp>
        <p:nvSpPr>
          <p:cNvPr id="60" name="テキスト ボックス 59">
            <a:extLst>
              <a:ext uri="{FF2B5EF4-FFF2-40B4-BE49-F238E27FC236}">
                <a16:creationId xmlns:a16="http://schemas.microsoft.com/office/drawing/2014/main" id="{D8508D46-6170-4C4B-A52F-BA4A8D9DDDB9}"/>
              </a:ext>
            </a:extLst>
          </p:cNvPr>
          <p:cNvSpPr txBox="1"/>
          <p:nvPr/>
        </p:nvSpPr>
        <p:spPr>
          <a:xfrm>
            <a:off x="205899" y="7632668"/>
            <a:ext cx="3745147" cy="180370"/>
          </a:xfrm>
          <a:prstGeom prst="rect">
            <a:avLst/>
          </a:prstGeom>
          <a:noFill/>
        </p:spPr>
        <p:txBody>
          <a:bodyPr wrap="square" lIns="0" tIns="0" rIns="0" bIns="0" rtlCol="0">
            <a:spAutoFit/>
          </a:bodyPr>
          <a:lstStyle/>
          <a:p>
            <a:pPr>
              <a:lnSpc>
                <a:spcPct val="120000"/>
              </a:lnSpc>
            </a:pPr>
            <a:r>
              <a:rPr lang="ja-JP" altLang="en-US" sz="1100" dirty="0">
                <a:latin typeface="Meiryo UI" panose="020B0604030504040204" pitchFamily="50" charset="-128"/>
                <a:ea typeface="Meiryo UI" panose="020B0604030504040204" pitchFamily="50" charset="-128"/>
              </a:rPr>
              <a:t>　</a:t>
            </a:r>
            <a:r>
              <a:rPr lang="en-US" altLang="ja-JP" sz="1100" b="1" dirty="0">
                <a:latin typeface="Meiryo UI" panose="020B0604030504040204" pitchFamily="50" charset="-128"/>
                <a:ea typeface="Meiryo UI" panose="020B0604030504040204" pitchFamily="50" charset="-128"/>
              </a:rPr>
              <a:t>《</a:t>
            </a:r>
            <a:r>
              <a:rPr lang="ja-JP" altLang="en-US" sz="1100" b="1" dirty="0">
                <a:latin typeface="Meiryo UI" panose="020B0604030504040204" pitchFamily="50" charset="-128"/>
                <a:ea typeface="Meiryo UI" panose="020B0604030504040204" pitchFamily="50" charset="-128"/>
              </a:rPr>
              <a:t>大阪府内における協議会等の設置状況</a:t>
            </a:r>
            <a:r>
              <a:rPr lang="en-US" altLang="ja-JP" sz="1100" b="1" dirty="0">
                <a:latin typeface="Meiryo UI" panose="020B0604030504040204" pitchFamily="50" charset="-128"/>
                <a:ea typeface="Meiryo UI" panose="020B0604030504040204" pitchFamily="50" charset="-128"/>
              </a:rPr>
              <a:t>》</a:t>
            </a:r>
            <a:endParaRPr lang="ja-JP" altLang="en-US" sz="1100" b="1" dirty="0">
              <a:latin typeface="Meiryo UI" panose="020B0604030504040204" pitchFamily="50" charset="-128"/>
              <a:ea typeface="Meiryo UI" panose="020B0604030504040204" pitchFamily="50" charset="-128"/>
            </a:endParaRPr>
          </a:p>
        </p:txBody>
      </p:sp>
      <p:pic>
        <p:nvPicPr>
          <p:cNvPr id="28" name="図 27"/>
          <p:cNvPicPr>
            <a:picLocks noChangeAspect="1"/>
          </p:cNvPicPr>
          <p:nvPr/>
        </p:nvPicPr>
        <p:blipFill rotWithShape="1">
          <a:blip r:embed="rId6" cstate="print">
            <a:extLst>
              <a:ext uri="{28A0092B-C50C-407E-A947-70E740481C1C}">
                <a14:useLocalDpi xmlns:a14="http://schemas.microsoft.com/office/drawing/2010/main" val="0"/>
              </a:ext>
            </a:extLst>
          </a:blip>
          <a:srcRect l="14791" t="27250" r="17332" b="3769"/>
          <a:stretch/>
        </p:blipFill>
        <p:spPr>
          <a:xfrm>
            <a:off x="4843050" y="2282145"/>
            <a:ext cx="1606089" cy="1224136"/>
          </a:xfrm>
          <a:prstGeom prst="rect">
            <a:avLst/>
          </a:prstGeom>
        </p:spPr>
      </p:pic>
      <p:pic>
        <p:nvPicPr>
          <p:cNvPr id="29" name="図 28"/>
          <p:cNvPicPr>
            <a:picLocks noChangeAspect="1"/>
          </p:cNvPicPr>
          <p:nvPr/>
        </p:nvPicPr>
        <p:blipFill rotWithShape="1">
          <a:blip r:embed="rId7" cstate="print">
            <a:extLst>
              <a:ext uri="{28A0092B-C50C-407E-A947-70E740481C1C}">
                <a14:useLocalDpi xmlns:a14="http://schemas.microsoft.com/office/drawing/2010/main" val="0"/>
              </a:ext>
            </a:extLst>
          </a:blip>
          <a:srcRect l="2472" t="2701"/>
          <a:stretch/>
        </p:blipFill>
        <p:spPr>
          <a:xfrm>
            <a:off x="1242950" y="4959687"/>
            <a:ext cx="1899901" cy="1263606"/>
          </a:xfrm>
          <a:prstGeom prst="rect">
            <a:avLst/>
          </a:prstGeom>
        </p:spPr>
      </p:pic>
      <p:sp>
        <p:nvSpPr>
          <p:cNvPr id="5" name="スライド番号プレースホルダー 4"/>
          <p:cNvSpPr>
            <a:spLocks noGrp="1"/>
          </p:cNvSpPr>
          <p:nvPr>
            <p:ph type="sldNum" sz="quarter" idx="12"/>
          </p:nvPr>
        </p:nvSpPr>
        <p:spPr/>
        <p:txBody>
          <a:bodyPr/>
          <a:lstStyle/>
          <a:p>
            <a:r>
              <a:rPr lang="en-US" altLang="ja-JP" dirty="0" smtClean="0"/>
              <a:t>6</a:t>
            </a:r>
            <a:endParaRPr lang="ja-JP" altLang="en-US" dirty="0"/>
          </a:p>
        </p:txBody>
      </p:sp>
    </p:spTree>
    <p:extLst>
      <p:ext uri="{BB962C8B-B14F-4D97-AF65-F5344CB8AC3E}">
        <p14:creationId xmlns:p14="http://schemas.microsoft.com/office/powerpoint/2010/main" val="29950162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ボックス 13"/>
          <p:cNvSpPr txBox="1"/>
          <p:nvPr/>
        </p:nvSpPr>
        <p:spPr>
          <a:xfrm>
            <a:off x="116632" y="632520"/>
            <a:ext cx="1934084" cy="307777"/>
          </a:xfrm>
          <a:prstGeom prst="rect">
            <a:avLst/>
          </a:prstGeom>
          <a:solidFill>
            <a:schemeClr val="accent1">
              <a:lumMod val="20000"/>
              <a:lumOff val="80000"/>
            </a:schemeClr>
          </a:solidFill>
          <a:ln w="38100" cmpd="dbl">
            <a:solidFill>
              <a:srgbClr val="0000F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計画的な維持管理</a:t>
            </a:r>
            <a:endPar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Text Box 17"/>
          <p:cNvSpPr txBox="1">
            <a:spLocks noChangeArrowheads="1"/>
          </p:cNvSpPr>
          <p:nvPr/>
        </p:nvSpPr>
        <p:spPr bwMode="auto">
          <a:xfrm>
            <a:off x="206723" y="1017613"/>
            <a:ext cx="6605228" cy="1315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4295" tIns="8890" rIns="74295" bIns="8890" numCol="1" anchor="t" anchorCtr="0" compatLnSpc="1">
            <a:prstTxWarp prst="textNoShape">
              <a:avLst/>
            </a:prstTxWarp>
          </a:bodyPr>
          <a:lstStyle>
            <a:lvl1pPr indent="1270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indent="0" eaLnBrk="0" hangingPunct="0">
              <a:defRPr/>
            </a:pPr>
            <a:r>
              <a:rPr lang="en-US" altLang="ja-JP" sz="1200" b="1"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b="1" dirty="0">
                <a:latin typeface="メイリオ" panose="020B0604030504040204" pitchFamily="50" charset="-128"/>
                <a:ea typeface="メイリオ" panose="020B0604030504040204" pitchFamily="50" charset="-128"/>
                <a:cs typeface="メイリオ" panose="020B0604030504040204" pitchFamily="50" charset="-128"/>
              </a:rPr>
              <a:t>モノレール施設の点検、予防保全対策</a:t>
            </a:r>
            <a:r>
              <a:rPr lang="en-US" altLang="ja-JP" sz="1200" b="1"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pPr indent="0" eaLnBrk="0" hangingPunct="0">
              <a:defRPr/>
            </a:pP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　大阪</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モノレールでは</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、軌道桁や支柱などのインフラ部</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施設を管理している大阪府</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と車両や電気線などのインフラ</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外部施設を管理している大阪</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モノレール</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㈱が協力し、計画的な維持管理を行っています。大阪府では効率・効果的な維持管理の充実</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・強化</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のため、平成</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26</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年度に策定した「⼤阪府都市基盤施設⻑寿命化計画」に基づき、施設・設備の</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点検、</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劣化状況の診断、健全度の評価を行い、施設の損傷や劣化が進行する前に補修する予防保全対策や</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設備</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更新を実施することにより、⻑寿命化、機能維持に取り組みます。　　　　</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Text Box 331"/>
          <p:cNvSpPr txBox="1">
            <a:spLocks noChangeArrowheads="1"/>
          </p:cNvSpPr>
          <p:nvPr/>
        </p:nvSpPr>
        <p:spPr bwMode="white">
          <a:xfrm>
            <a:off x="2395260" y="3792791"/>
            <a:ext cx="1945404" cy="171842"/>
          </a:xfrm>
          <a:prstGeom prst="rect">
            <a:avLst/>
          </a:prstGeom>
          <a:solidFill>
            <a:schemeClr val="bg1"/>
          </a:solidFill>
          <a:ln>
            <a:noFill/>
          </a:ln>
        </p:spPr>
        <p:txBody>
          <a:bodyPr vert="horz" wrap="none" lIns="74295" tIns="8890" rIns="74295" bIns="8890" numCol="1" anchor="t" anchorCtr="0" compatLnSpc="1">
            <a:prstTxWarp prst="textNoShape">
              <a:avLst/>
            </a:prstTxWarp>
            <a:spAutoFit/>
          </a:bodyPr>
          <a:lstStyle/>
          <a:p>
            <a:pPr algn="ctr" fontAlgn="base">
              <a:spcBef>
                <a:spcPct val="0"/>
              </a:spcBef>
              <a:spcAft>
                <a:spcPct val="0"/>
              </a:spcAft>
              <a:defRPr/>
            </a:pP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予防保全対策工事（塗装塗替）</a:t>
            </a:r>
            <a:endParaRPr lang="ja-JP" altLang="ja-JP" sz="1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Text Box 331"/>
          <p:cNvSpPr txBox="1">
            <a:spLocks noChangeArrowheads="1"/>
          </p:cNvSpPr>
          <p:nvPr/>
        </p:nvSpPr>
        <p:spPr bwMode="white">
          <a:xfrm>
            <a:off x="523052" y="3792791"/>
            <a:ext cx="1432443" cy="171842"/>
          </a:xfrm>
          <a:prstGeom prst="rect">
            <a:avLst/>
          </a:prstGeom>
          <a:solidFill>
            <a:schemeClr val="bg1"/>
          </a:solidFill>
          <a:ln>
            <a:noFill/>
          </a:ln>
        </p:spPr>
        <p:txBody>
          <a:bodyPr vert="horz" wrap="none" lIns="74295" tIns="8890" rIns="74295" bIns="8890" numCol="1" anchor="t" anchorCtr="0" compatLnSpc="1">
            <a:prstTxWarp prst="textNoShape">
              <a:avLst/>
            </a:prstTxWarp>
            <a:spAutoFit/>
          </a:bodyPr>
          <a:lstStyle/>
          <a:p>
            <a:pPr lvl="0" algn="ctr" fontAlgn="base">
              <a:spcBef>
                <a:spcPct val="0"/>
              </a:spcBef>
              <a:spcAft>
                <a:spcPct val="0"/>
              </a:spcAft>
              <a:defRPr/>
            </a:pP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施設・設備点検の状況</a:t>
            </a:r>
            <a:endParaRPr kumimoji="1" lang="ja-JP" altLang="ja-JP" sz="10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91" name="グループ化 90"/>
          <p:cNvGrpSpPr/>
          <p:nvPr/>
        </p:nvGrpSpPr>
        <p:grpSpPr>
          <a:xfrm>
            <a:off x="44624" y="56456"/>
            <a:ext cx="6929425" cy="568188"/>
            <a:chOff x="36478" y="0"/>
            <a:chExt cx="6929425" cy="568188"/>
          </a:xfrm>
        </p:grpSpPr>
        <p:sp>
          <p:nvSpPr>
            <p:cNvPr id="92" name="タイトル 1"/>
            <p:cNvSpPr txBox="1">
              <a:spLocks/>
            </p:cNvSpPr>
            <p:nvPr/>
          </p:nvSpPr>
          <p:spPr>
            <a:xfrm>
              <a:off x="36478" y="0"/>
              <a:ext cx="6929425" cy="568188"/>
            </a:xfrm>
            <a:prstGeom prst="rect">
              <a:avLst/>
            </a:prstGeom>
          </p:spPr>
          <p:txBody>
            <a:bodyPr vert="horz" lIns="92994" tIns="46497" rIns="92994" bIns="46497"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lvl="0" algn="l"/>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ポイント</a:t>
              </a:r>
              <a:r>
                <a:rPr lang="en-US" altLang="ja-JP" sz="1600" b="1"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３</a:t>
              </a:r>
              <a:r>
                <a:rPr lang="ja-JP" altLang="en-US" sz="1600" b="1" dirty="0" smtClean="0">
                  <a:latin typeface="メイリオ" panose="020B0604030504040204" pitchFamily="50" charset="-128"/>
                  <a:ea typeface="メイリオ" panose="020B0604030504040204" pitchFamily="50" charset="-128"/>
                  <a:cs typeface="メイリオ" panose="020B0604030504040204" pitchFamily="50" charset="-128"/>
                </a:rPr>
                <a:t>：戦略的な維持管理</a:t>
              </a:r>
              <a:endParaRPr lang="ja-JP" altLang="en-US" sz="16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3" name="角丸四角形 92"/>
            <p:cNvSpPr/>
            <p:nvPr/>
          </p:nvSpPr>
          <p:spPr>
            <a:xfrm>
              <a:off x="44624" y="47686"/>
              <a:ext cx="6746026" cy="396000"/>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solidFill>
                  <a:srgbClr val="FF0000"/>
                </a:solidFill>
                <a:latin typeface="HG丸ｺﾞｼｯｸM-PRO" panose="020F0600000000000000" pitchFamily="50" charset="-128"/>
                <a:ea typeface="HG丸ｺﾞｼｯｸM-PRO" panose="020F0600000000000000" pitchFamily="50" charset="-128"/>
              </a:endParaRPr>
            </a:p>
          </p:txBody>
        </p:sp>
      </p:grpSp>
      <p:sp>
        <p:nvSpPr>
          <p:cNvPr id="76" name="Text Box 331"/>
          <p:cNvSpPr txBox="1">
            <a:spLocks noChangeArrowheads="1"/>
          </p:cNvSpPr>
          <p:nvPr/>
        </p:nvSpPr>
        <p:spPr bwMode="white">
          <a:xfrm>
            <a:off x="4710614" y="3792791"/>
            <a:ext cx="1688924" cy="171842"/>
          </a:xfrm>
          <a:prstGeom prst="rect">
            <a:avLst/>
          </a:prstGeom>
          <a:solidFill>
            <a:schemeClr val="bg1"/>
          </a:solidFill>
          <a:ln>
            <a:noFill/>
          </a:ln>
          <a:extLst/>
        </p:spPr>
        <p:txBody>
          <a:bodyPr vert="horz" wrap="none" lIns="74295" tIns="8890" rIns="74295" bIns="8890" numCol="1" anchor="t" anchorCtr="0" compatLnSpc="1">
            <a:prstTxWarp prst="textNoShape">
              <a:avLst/>
            </a:prstTxWarp>
            <a:spAutoFit/>
          </a:bodyPr>
          <a:lstStyle/>
          <a:p>
            <a:pPr lvl="0" algn="ctr" fontAlgn="base">
              <a:spcBef>
                <a:spcPct val="0"/>
              </a:spcBef>
              <a:spcAft>
                <a:spcPct val="0"/>
              </a:spcAft>
              <a:defRPr/>
            </a:pP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ドローンに</a:t>
            </a:r>
            <a:r>
              <a:rPr lang="ja-JP" altLang="en-US" sz="1000" dirty="0" smtClean="0">
                <a:latin typeface="メイリオ" panose="020B0604030504040204" pitchFamily="50" charset="-128"/>
                <a:ea typeface="メイリオ" panose="020B0604030504040204" pitchFamily="50" charset="-128"/>
                <a:cs typeface="メイリオ" panose="020B0604030504040204" pitchFamily="50" charset="-128"/>
              </a:rPr>
              <a:t>よる特殊橋点検</a:t>
            </a:r>
            <a:endParaRPr kumimoji="1" lang="ja-JP" altLang="ja-JP" sz="1000" b="0" i="0" u="none" strike="noStrike" kern="1200" cap="none" spc="0" normalizeH="0" baseline="0" noProof="0" dirty="0" smtClean="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85" name="図 8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66702" y="2376224"/>
            <a:ext cx="2092965" cy="1369092"/>
          </a:xfrm>
          <a:prstGeom prst="rect">
            <a:avLst/>
          </a:prstGeom>
        </p:spPr>
      </p:pic>
      <p:sp>
        <p:nvSpPr>
          <p:cNvPr id="86" name="楕円 85"/>
          <p:cNvSpPr/>
          <p:nvPr/>
        </p:nvSpPr>
        <p:spPr>
          <a:xfrm>
            <a:off x="5332273" y="2921671"/>
            <a:ext cx="357711" cy="357711"/>
          </a:xfrm>
          <a:prstGeom prst="ellipse">
            <a:avLst/>
          </a:prstGeom>
          <a:noFill/>
          <a:ln w="127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sp>
        <p:nvSpPr>
          <p:cNvPr id="98" name="テキスト ボックス 97"/>
          <p:cNvSpPr txBox="1"/>
          <p:nvPr/>
        </p:nvSpPr>
        <p:spPr>
          <a:xfrm>
            <a:off x="4506074" y="3087442"/>
            <a:ext cx="778041" cy="276999"/>
          </a:xfrm>
          <a:prstGeom prst="rect">
            <a:avLst/>
          </a:prstGeom>
          <a:noFill/>
        </p:spPr>
        <p:txBody>
          <a:bodyPr wrap="square" rtlCol="0">
            <a:spAutoFit/>
          </a:bodyPr>
          <a:lstStyle/>
          <a:p>
            <a:r>
              <a:rPr lang="ja-JP" altLang="en-US" sz="1200" b="1" dirty="0">
                <a:solidFill>
                  <a:srgbClr val="FF0000"/>
                </a:solidFill>
              </a:rPr>
              <a:t>ドローン</a:t>
            </a:r>
            <a:endParaRPr kumimoji="1" lang="ja-JP" altLang="en-US" sz="1200" b="1" dirty="0">
              <a:solidFill>
                <a:srgbClr val="FF0000"/>
              </a:solidFill>
            </a:endParaRPr>
          </a:p>
        </p:txBody>
      </p:sp>
      <p:cxnSp>
        <p:nvCxnSpPr>
          <p:cNvPr id="99" name="直線矢印コネクタ 98"/>
          <p:cNvCxnSpPr/>
          <p:nvPr/>
        </p:nvCxnSpPr>
        <p:spPr>
          <a:xfrm flipV="1">
            <a:off x="5151986" y="3084781"/>
            <a:ext cx="162930" cy="9875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9" name="グループ化 28"/>
          <p:cNvGrpSpPr/>
          <p:nvPr/>
        </p:nvGrpSpPr>
        <p:grpSpPr>
          <a:xfrm>
            <a:off x="44624" y="4198586"/>
            <a:ext cx="6929425" cy="568188"/>
            <a:chOff x="36478" y="0"/>
            <a:chExt cx="6929425" cy="568188"/>
          </a:xfrm>
        </p:grpSpPr>
        <p:sp>
          <p:nvSpPr>
            <p:cNvPr id="30" name="タイトル 1"/>
            <p:cNvSpPr txBox="1">
              <a:spLocks/>
            </p:cNvSpPr>
            <p:nvPr/>
          </p:nvSpPr>
          <p:spPr>
            <a:xfrm>
              <a:off x="36478" y="0"/>
              <a:ext cx="6929425" cy="568188"/>
            </a:xfrm>
            <a:prstGeom prst="rect">
              <a:avLst/>
            </a:prstGeom>
          </p:spPr>
          <p:txBody>
            <a:bodyPr vert="horz" lIns="92994" tIns="46497" rIns="92994" bIns="46497"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lvl="0" algn="l"/>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ポイント</a:t>
              </a:r>
              <a:r>
                <a:rPr lang="en-US" altLang="ja-JP" sz="1600" b="1"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４</a:t>
              </a:r>
              <a:r>
                <a:rPr lang="ja-JP" altLang="en-US" sz="1600" b="1" dirty="0" smtClean="0">
                  <a:latin typeface="メイリオ" panose="020B0604030504040204" pitchFamily="50" charset="-128"/>
                  <a:ea typeface="メイリオ" panose="020B0604030504040204" pitchFamily="50" charset="-128"/>
                  <a:cs typeface="メイリオ" panose="020B0604030504040204" pitchFamily="50" charset="-128"/>
                </a:rPr>
                <a:t>：都市の魅力を高める交通</a:t>
              </a:r>
              <a:endParaRPr lang="ja-JP" altLang="en-US" sz="16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角丸四角形 30"/>
            <p:cNvSpPr/>
            <p:nvPr/>
          </p:nvSpPr>
          <p:spPr>
            <a:xfrm>
              <a:off x="44624" y="47686"/>
              <a:ext cx="6746026" cy="396000"/>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solidFill>
                  <a:srgbClr val="FF0000"/>
                </a:solidFill>
                <a:latin typeface="HG丸ｺﾞｼｯｸM-PRO" panose="020F0600000000000000" pitchFamily="50" charset="-128"/>
                <a:ea typeface="HG丸ｺﾞｼｯｸM-PRO" panose="020F0600000000000000" pitchFamily="50" charset="-128"/>
              </a:endParaRPr>
            </a:p>
          </p:txBody>
        </p:sp>
      </p:grpSp>
      <p:sp>
        <p:nvSpPr>
          <p:cNvPr id="58" name="テキスト ボックス 57"/>
          <p:cNvSpPr txBox="1"/>
          <p:nvPr/>
        </p:nvSpPr>
        <p:spPr>
          <a:xfrm>
            <a:off x="160839" y="4808984"/>
            <a:ext cx="2115228" cy="307777"/>
          </a:xfrm>
          <a:prstGeom prst="rect">
            <a:avLst/>
          </a:prstGeom>
          <a:solidFill>
            <a:schemeClr val="accent1">
              <a:lumMod val="20000"/>
              <a:lumOff val="80000"/>
            </a:schemeClr>
          </a:solidFill>
          <a:ln w="38100" cmpd="dbl">
            <a:solidFill>
              <a:srgbClr val="0000F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noProof="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公共交通の利用促進</a:t>
            </a:r>
            <a:endPar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9" name="正方形/長方形 58"/>
          <p:cNvSpPr/>
          <p:nvPr/>
        </p:nvSpPr>
        <p:spPr>
          <a:xfrm>
            <a:off x="204094" y="5169024"/>
            <a:ext cx="6589276" cy="830997"/>
          </a:xfrm>
          <a:prstGeom prst="rect">
            <a:avLst/>
          </a:prstGeom>
        </p:spPr>
        <p:txBody>
          <a:bodyPr wrap="square">
            <a:spAutoFit/>
          </a:bodyPr>
          <a:lstStyle/>
          <a:p>
            <a:r>
              <a:rPr lang="ja-JP" altLang="en-US" sz="1200" dirty="0" smtClean="0">
                <a:latin typeface="メイリオ" panose="020B0604030504040204" pitchFamily="50" charset="-128"/>
                <a:ea typeface="メイリオ" panose="020B0604030504040204" pitchFamily="50" charset="-128"/>
              </a:rPr>
              <a:t>　子どもたちに公共交通と環境について学んでもらう「交通・環境学習」の実施や、ウェブページ</a:t>
            </a:r>
            <a:r>
              <a:rPr lang="ja-JP" altLang="en-US" sz="1200" dirty="0">
                <a:latin typeface="メイリオ" panose="020B0604030504040204" pitchFamily="50" charset="-128"/>
                <a:ea typeface="メイリオ" panose="020B0604030504040204" pitchFamily="50" charset="-128"/>
              </a:rPr>
              <a:t>を用いたパーク＆ライド、</a:t>
            </a:r>
            <a:r>
              <a:rPr lang="ja-JP" altLang="en-US" sz="1200" dirty="0" smtClean="0">
                <a:latin typeface="メイリオ" panose="020B0604030504040204" pitchFamily="50" charset="-128"/>
                <a:ea typeface="メイリオ" panose="020B0604030504040204" pitchFamily="50" charset="-128"/>
              </a:rPr>
              <a:t>レンタサイクルに関する情報などの発信</a:t>
            </a:r>
            <a:r>
              <a:rPr lang="ja-JP" altLang="en-US" sz="1200" dirty="0">
                <a:latin typeface="メイリオ" panose="020B0604030504040204" pitchFamily="50" charset="-128"/>
                <a:ea typeface="メイリオ" panose="020B0604030504040204" pitchFamily="50" charset="-128"/>
              </a:rPr>
              <a:t>、</a:t>
            </a:r>
            <a:r>
              <a:rPr lang="ja-JP" altLang="en-US" sz="1200" dirty="0" smtClean="0">
                <a:latin typeface="メイリオ" panose="020B0604030504040204" pitchFamily="50" charset="-128"/>
                <a:ea typeface="メイリオ" panose="020B0604030504040204" pitchFamily="50" charset="-128"/>
              </a:rPr>
              <a:t>鉄道などで</a:t>
            </a:r>
            <a:r>
              <a:rPr lang="ja-JP" altLang="en-US" sz="1200" dirty="0">
                <a:latin typeface="メイリオ" panose="020B0604030504040204" pitchFamily="50" charset="-128"/>
                <a:ea typeface="メイリオ" panose="020B0604030504040204" pitchFamily="50" charset="-128"/>
              </a:rPr>
              <a:t>地域の魅力を巡って</a:t>
            </a:r>
            <a:r>
              <a:rPr lang="ja-JP" altLang="en-US" sz="1200" dirty="0" smtClean="0">
                <a:latin typeface="メイリオ" panose="020B0604030504040204" pitchFamily="50" charset="-128"/>
                <a:ea typeface="メイリオ" panose="020B0604030504040204" pitchFamily="50" charset="-128"/>
              </a:rPr>
              <a:t>楽しめるモデルルートの作成など、ソフト</a:t>
            </a:r>
            <a:r>
              <a:rPr lang="ja-JP" altLang="en-US" sz="1200" dirty="0">
                <a:latin typeface="メイリオ" panose="020B0604030504040204" pitchFamily="50" charset="-128"/>
                <a:ea typeface="メイリオ" panose="020B0604030504040204" pitchFamily="50" charset="-128"/>
              </a:rPr>
              <a:t>施策の充実を図り、公共交通の利用促進に取り組みます。</a:t>
            </a:r>
          </a:p>
        </p:txBody>
      </p:sp>
      <p:pic>
        <p:nvPicPr>
          <p:cNvPr id="60" name="図 59"/>
          <p:cNvPicPr>
            <a:picLocks noChangeAspect="1"/>
          </p:cNvPicPr>
          <p:nvPr/>
        </p:nvPicPr>
        <p:blipFill>
          <a:blip r:embed="rId4"/>
          <a:stretch>
            <a:fillRect/>
          </a:stretch>
        </p:blipFill>
        <p:spPr>
          <a:xfrm>
            <a:off x="179237" y="7229539"/>
            <a:ext cx="2217554" cy="1452499"/>
          </a:xfrm>
          <a:prstGeom prst="rect">
            <a:avLst/>
          </a:prstGeom>
        </p:spPr>
      </p:pic>
      <p:pic>
        <p:nvPicPr>
          <p:cNvPr id="61" name="図 6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52427" y="7211697"/>
            <a:ext cx="1053640" cy="1488181"/>
          </a:xfrm>
          <a:prstGeom prst="rect">
            <a:avLst/>
          </a:prstGeom>
          <a:ln w="6350">
            <a:solidFill>
              <a:schemeClr val="tx1">
                <a:lumMod val="75000"/>
                <a:lumOff val="25000"/>
              </a:schemeClr>
            </a:solidFill>
          </a:ln>
        </p:spPr>
      </p:pic>
      <p:grpSp>
        <p:nvGrpSpPr>
          <p:cNvPr id="62" name="グループ化 61">
            <a:extLst>
              <a:ext uri="{FF2B5EF4-FFF2-40B4-BE49-F238E27FC236}">
                <a16:creationId xmlns:a16="http://schemas.microsoft.com/office/drawing/2014/main" id="{952EB83C-DA7B-4102-977F-F2C60069E339}"/>
              </a:ext>
            </a:extLst>
          </p:cNvPr>
          <p:cNvGrpSpPr/>
          <p:nvPr/>
        </p:nvGrpSpPr>
        <p:grpSpPr>
          <a:xfrm>
            <a:off x="3579845" y="5993823"/>
            <a:ext cx="3277350" cy="1104039"/>
            <a:chOff x="3553520" y="7000148"/>
            <a:chExt cx="3795741" cy="975388"/>
          </a:xfrm>
        </p:grpSpPr>
        <p:sp>
          <p:nvSpPr>
            <p:cNvPr id="63" name="角丸四角形 62"/>
            <p:cNvSpPr/>
            <p:nvPr/>
          </p:nvSpPr>
          <p:spPr>
            <a:xfrm>
              <a:off x="3553520" y="7000148"/>
              <a:ext cx="3733202" cy="919936"/>
            </a:xfrm>
            <a:prstGeom prst="roundRect">
              <a:avLst/>
            </a:prstGeom>
            <a:solidFill>
              <a:schemeClr val="accent5">
                <a:lumMod val="20000"/>
                <a:lumOff val="80000"/>
              </a:schemeClr>
            </a:solidFill>
            <a:ln w="15875">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solidFill>
                  <a:srgbClr val="FF0000"/>
                </a:solidFill>
                <a:latin typeface="HG丸ｺﾞｼｯｸM-PRO" panose="020F0600000000000000" pitchFamily="50" charset="-128"/>
                <a:ea typeface="HG丸ｺﾞｼｯｸM-PRO" panose="020F0600000000000000" pitchFamily="50" charset="-128"/>
              </a:endParaRPr>
            </a:p>
          </p:txBody>
        </p:sp>
        <p:sp>
          <p:nvSpPr>
            <p:cNvPr id="64" name="Text Box 17"/>
            <p:cNvSpPr txBox="1">
              <a:spLocks noChangeArrowheads="1"/>
            </p:cNvSpPr>
            <p:nvPr/>
          </p:nvSpPr>
          <p:spPr bwMode="auto">
            <a:xfrm>
              <a:off x="3591953" y="7098097"/>
              <a:ext cx="3757308" cy="877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4295" tIns="8890" rIns="74295" bIns="8890" numCol="1" anchor="t" anchorCtr="0" compatLnSpc="1">
              <a:prstTxWarp prst="textNoShape">
                <a:avLst/>
              </a:prstTxWarp>
            </a:bodyPr>
            <a:lstStyle>
              <a:lvl1pPr indent="1270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indent="0" eaLnBrk="0" hangingPunct="0">
                <a:defRPr/>
              </a:pPr>
              <a:r>
                <a:rPr lang="en-US" altLang="ja-JP" sz="1200" b="1"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b="1" dirty="0" smtClean="0">
                  <a:latin typeface="メイリオ" panose="020B0604030504040204" pitchFamily="50" charset="-128"/>
                  <a:ea typeface="メイリオ" panose="020B0604030504040204" pitchFamily="50" charset="-128"/>
                  <a:cs typeface="メイリオ" panose="020B0604030504040204" pitchFamily="50" charset="-128"/>
                </a:rPr>
                <a:t>地域</a:t>
              </a:r>
              <a:r>
                <a:rPr lang="ja-JP" altLang="en-US" sz="1200" b="1" dirty="0">
                  <a:latin typeface="メイリオ" panose="020B0604030504040204" pitchFamily="50" charset="-128"/>
                  <a:ea typeface="メイリオ" panose="020B0604030504040204" pitchFamily="50" charset="-128"/>
                  <a:cs typeface="メイリオ" panose="020B0604030504040204" pitchFamily="50" charset="-128"/>
                </a:rPr>
                <a:t>の魅力を鉄道で巡るモデルルート</a:t>
              </a:r>
              <a:r>
                <a:rPr lang="en-US" altLang="ja-JP" sz="1200" b="1" dirty="0" smtClean="0">
                  <a:latin typeface="メイリオ" panose="020B0604030504040204" pitchFamily="50" charset="-128"/>
                  <a:ea typeface="メイリオ" panose="020B0604030504040204" pitchFamily="50" charset="-128"/>
                  <a:cs typeface="メイリオ" panose="020B0604030504040204" pitchFamily="50" charset="-128"/>
                </a:rPr>
                <a:t>】</a:t>
              </a:r>
            </a:p>
            <a:p>
              <a:pPr indent="0" eaLnBrk="0" hangingPunct="0">
                <a:defRPr/>
              </a:pPr>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鉄道などを</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利用</a:t>
              </a:r>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して、地域</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の歴史や見どころ</a:t>
              </a:r>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を</a:t>
              </a:r>
              <a:endParaRPr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endParaRPr>
            </a:p>
            <a:p>
              <a:pPr indent="0" eaLnBrk="0" hangingPunct="0">
                <a:defRPr/>
              </a:pPr>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楽しんで</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巡っていただくモデルルートを作成し</a:t>
              </a:r>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endParaRPr>
            </a:p>
            <a:p>
              <a:pPr indent="0" eaLnBrk="0" hangingPunct="0">
                <a:defRPr/>
              </a:pPr>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ホームページで公表</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するほか、</a:t>
              </a:r>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各種イベントと</a:t>
              </a:r>
              <a:endParaRPr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endParaRPr>
            </a:p>
            <a:p>
              <a:pPr indent="0" eaLnBrk="0" hangingPunct="0">
                <a:defRPr/>
              </a:pPr>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連携した</a:t>
              </a:r>
              <a:r>
                <a:rPr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PR</a:t>
              </a:r>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を行います</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65" name="正方形/長方形 64"/>
          <p:cNvSpPr/>
          <p:nvPr/>
        </p:nvSpPr>
        <p:spPr>
          <a:xfrm>
            <a:off x="4614125" y="8651830"/>
            <a:ext cx="1233198" cy="261610"/>
          </a:xfrm>
          <a:prstGeom prst="rect">
            <a:avLst/>
          </a:prstGeom>
        </p:spPr>
        <p:txBody>
          <a:bodyPr wrap="square">
            <a:spAutoFit/>
          </a:bodyPr>
          <a:lstStyle/>
          <a:p>
            <a:pPr algn="ctr"/>
            <a:r>
              <a:rPr lang="ja-JP" altLang="en-US" sz="1100" dirty="0">
                <a:latin typeface="Meiryo UI" panose="020B0604030504040204" pitchFamily="50" charset="-128"/>
                <a:ea typeface="Meiryo UI" panose="020B0604030504040204" pitchFamily="50" charset="-128"/>
              </a:rPr>
              <a:t>モデルルートの例</a:t>
            </a:r>
            <a:endParaRPr lang="ja-JP" altLang="en-US" sz="1100" dirty="0"/>
          </a:p>
        </p:txBody>
      </p:sp>
      <p:grpSp>
        <p:nvGrpSpPr>
          <p:cNvPr id="66" name="グループ化 65">
            <a:extLst>
              <a:ext uri="{FF2B5EF4-FFF2-40B4-BE49-F238E27FC236}">
                <a16:creationId xmlns:a16="http://schemas.microsoft.com/office/drawing/2014/main" id="{2B45DF35-EE45-4BD8-956A-6919C2D6A090}"/>
              </a:ext>
            </a:extLst>
          </p:cNvPr>
          <p:cNvGrpSpPr/>
          <p:nvPr/>
        </p:nvGrpSpPr>
        <p:grpSpPr>
          <a:xfrm>
            <a:off x="98011" y="6017742"/>
            <a:ext cx="3410520" cy="1041272"/>
            <a:chOff x="6857135" y="7447400"/>
            <a:chExt cx="3410520" cy="919935"/>
          </a:xfrm>
        </p:grpSpPr>
        <p:sp>
          <p:nvSpPr>
            <p:cNvPr id="67" name="角丸四角形 11">
              <a:extLst>
                <a:ext uri="{FF2B5EF4-FFF2-40B4-BE49-F238E27FC236}">
                  <a16:creationId xmlns:a16="http://schemas.microsoft.com/office/drawing/2014/main" id="{D4CEDE89-C196-4E64-93DC-D50DB93976FB}"/>
                </a:ext>
              </a:extLst>
            </p:cNvPr>
            <p:cNvSpPr/>
            <p:nvPr/>
          </p:nvSpPr>
          <p:spPr>
            <a:xfrm>
              <a:off x="6857135" y="7447400"/>
              <a:ext cx="3406661" cy="919935"/>
            </a:xfrm>
            <a:prstGeom prst="roundRect">
              <a:avLst/>
            </a:prstGeom>
            <a:solidFill>
              <a:schemeClr val="accent5">
                <a:lumMod val="20000"/>
                <a:lumOff val="80000"/>
              </a:schemeClr>
            </a:solidFill>
            <a:ln w="15875">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solidFill>
                  <a:srgbClr val="FF0000"/>
                </a:solidFill>
                <a:latin typeface="HG丸ｺﾞｼｯｸM-PRO" panose="020F0600000000000000" pitchFamily="50" charset="-128"/>
                <a:ea typeface="HG丸ｺﾞｼｯｸM-PRO" panose="020F0600000000000000" pitchFamily="50" charset="-128"/>
              </a:endParaRPr>
            </a:p>
          </p:txBody>
        </p:sp>
        <p:sp>
          <p:nvSpPr>
            <p:cNvPr id="68" name="Text Box 17">
              <a:extLst>
                <a:ext uri="{FF2B5EF4-FFF2-40B4-BE49-F238E27FC236}">
                  <a16:creationId xmlns:a16="http://schemas.microsoft.com/office/drawing/2014/main" id="{0BAB6FBF-995F-48A9-A6CF-75F0020FB02F}"/>
                </a:ext>
              </a:extLst>
            </p:cNvPr>
            <p:cNvSpPr txBox="1">
              <a:spLocks noChangeArrowheads="1"/>
            </p:cNvSpPr>
            <p:nvPr/>
          </p:nvSpPr>
          <p:spPr bwMode="auto">
            <a:xfrm>
              <a:off x="6860994" y="7511047"/>
              <a:ext cx="3406661" cy="753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4295" tIns="8890" rIns="74295" bIns="8890" numCol="1" anchor="t" anchorCtr="0" compatLnSpc="1">
              <a:prstTxWarp prst="textNoShape">
                <a:avLst/>
              </a:prstTxWarp>
            </a:bodyPr>
            <a:lstStyle>
              <a:lvl1pPr indent="1270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indent="0" eaLnBrk="0" hangingPunct="0">
                <a:defRPr/>
              </a:pPr>
              <a:r>
                <a:rPr lang="en-US" altLang="ja-JP" sz="1200" b="1"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b="1" dirty="0" smtClean="0">
                  <a:latin typeface="メイリオ" panose="020B0604030504040204" pitchFamily="50" charset="-128"/>
                  <a:ea typeface="メイリオ" panose="020B0604030504040204" pitchFamily="50" charset="-128"/>
                  <a:cs typeface="メイリオ" panose="020B0604030504040204" pitchFamily="50" charset="-128"/>
                </a:rPr>
                <a:t>交通・環境学習</a:t>
              </a:r>
              <a:r>
                <a:rPr lang="en-US" altLang="ja-JP" sz="1200" b="1" dirty="0" smtClean="0">
                  <a:latin typeface="メイリオ" panose="020B0604030504040204" pitchFamily="50" charset="-128"/>
                  <a:ea typeface="メイリオ" panose="020B0604030504040204" pitchFamily="50" charset="-128"/>
                  <a:cs typeface="メイリオ" panose="020B0604030504040204" pitchFamily="50" charset="-128"/>
                </a:rPr>
                <a:t>】</a:t>
              </a:r>
            </a:p>
            <a:p>
              <a:pPr indent="0" eaLnBrk="0" hangingPunct="0">
                <a:defRPr/>
              </a:pPr>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児童向け</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のすごろく式の「交通ゲーム」等により</a:t>
              </a:r>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、渋滞</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に左右されず時刻どおりの</a:t>
              </a:r>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移動が</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できること</a:t>
              </a:r>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や環境負荷が低いことなど、</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公共交通</a:t>
              </a:r>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を利用</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した移動のメリットを遊びを通じて学ぶ</a:t>
              </a:r>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ことができます。</a:t>
              </a:r>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69" name="正方形/長方形 68"/>
          <p:cNvSpPr/>
          <p:nvPr/>
        </p:nvSpPr>
        <p:spPr>
          <a:xfrm>
            <a:off x="917314" y="8651830"/>
            <a:ext cx="1573698" cy="261610"/>
          </a:xfrm>
          <a:prstGeom prst="rect">
            <a:avLst/>
          </a:prstGeom>
        </p:spPr>
        <p:txBody>
          <a:bodyPr wrap="square">
            <a:spAutoFit/>
          </a:bodyPr>
          <a:lstStyle/>
          <a:p>
            <a:pPr algn="ctr"/>
            <a:r>
              <a:rPr lang="ja-JP" altLang="en-US" sz="1100" dirty="0" smtClean="0">
                <a:latin typeface="Meiryo UI" panose="020B0604030504040204" pitchFamily="50" charset="-128"/>
                <a:ea typeface="Meiryo UI" panose="020B0604030504040204" pitchFamily="50" charset="-128"/>
              </a:rPr>
              <a:t>学習の様子</a:t>
            </a:r>
            <a:endParaRPr lang="ja-JP" altLang="en-US" sz="1100" dirty="0"/>
          </a:p>
        </p:txBody>
      </p:sp>
      <p:pic>
        <p:nvPicPr>
          <p:cNvPr id="70" name="図 69"/>
          <p:cNvPicPr>
            <a:picLocks noChangeAspect="1"/>
          </p:cNvPicPr>
          <p:nvPr/>
        </p:nvPicPr>
        <p:blipFill>
          <a:blip r:embed="rId6"/>
          <a:stretch>
            <a:fillRect/>
          </a:stretch>
        </p:blipFill>
        <p:spPr>
          <a:xfrm>
            <a:off x="4203688" y="7145337"/>
            <a:ext cx="2054072" cy="1536701"/>
          </a:xfrm>
          <a:prstGeom prst="rect">
            <a:avLst/>
          </a:prstGeom>
        </p:spPr>
      </p:pic>
      <p:pic>
        <p:nvPicPr>
          <p:cNvPr id="32" name="図 31"/>
          <p:cNvPicPr>
            <a:picLocks noChangeAspect="1"/>
          </p:cNvPicPr>
          <p:nvPr/>
        </p:nvPicPr>
        <p:blipFill>
          <a:blip r:embed="rId7"/>
          <a:stretch>
            <a:fillRect/>
          </a:stretch>
        </p:blipFill>
        <p:spPr>
          <a:xfrm>
            <a:off x="308952" y="2379835"/>
            <a:ext cx="1908158" cy="1370746"/>
          </a:xfrm>
          <a:prstGeom prst="rect">
            <a:avLst/>
          </a:prstGeom>
        </p:spPr>
      </p:pic>
      <p:pic>
        <p:nvPicPr>
          <p:cNvPr id="33" name="図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05013" y="2381323"/>
            <a:ext cx="1876384" cy="1363993"/>
          </a:xfrm>
          <a:prstGeom prst="rect">
            <a:avLst/>
          </a:prstGeom>
        </p:spPr>
      </p:pic>
      <p:sp>
        <p:nvSpPr>
          <p:cNvPr id="5" name="スライド番号プレースホルダー 4"/>
          <p:cNvSpPr>
            <a:spLocks noGrp="1"/>
          </p:cNvSpPr>
          <p:nvPr>
            <p:ph type="sldNum" sz="quarter" idx="12"/>
          </p:nvPr>
        </p:nvSpPr>
        <p:spPr/>
        <p:txBody>
          <a:bodyPr/>
          <a:lstStyle/>
          <a:p>
            <a:r>
              <a:rPr lang="en-US" altLang="ja-JP" dirty="0" smtClean="0"/>
              <a:t>7</a:t>
            </a:r>
            <a:endParaRPr lang="ja-JP" altLang="en-US" dirty="0"/>
          </a:p>
        </p:txBody>
      </p:sp>
    </p:spTree>
    <p:extLst>
      <p:ext uri="{BB962C8B-B14F-4D97-AF65-F5344CB8AC3E}">
        <p14:creationId xmlns:p14="http://schemas.microsoft.com/office/powerpoint/2010/main" val="405796225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rgbClr val="FF0000"/>
          </a:solidFill>
        </a:ln>
      </a:spPr>
      <a:bodyPr rtlCol="0" anchor="ctr"/>
      <a:lstStyle>
        <a:defPPr>
          <a:defRPr kumimoji="1" sz="1400" dirty="0" smtClean="0">
            <a:solidFill>
              <a:srgbClr val="FF0000"/>
            </a:solidFill>
            <a:latin typeface="HG丸ｺﾞｼｯｸM-PRO" panose="020F0600000000000000" pitchFamily="50" charset="-128"/>
            <a:ea typeface="HG丸ｺﾞｼｯｸM-PRO" panose="020F0600000000000000" pitchFamily="50" charset="-128"/>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85D4A840C0B79842806973E30B2A13A0" ma:contentTypeVersion="2" ma:contentTypeDescription="新しいドキュメントを作成します。" ma:contentTypeScope="" ma:versionID="0d2eb14373c5b4000c128cfcdd3fcf60">
  <xsd:schema xmlns:xsd="http://www.w3.org/2001/XMLSchema" xmlns:xs="http://www.w3.org/2001/XMLSchema" xmlns:p="http://schemas.microsoft.com/office/2006/metadata/properties" xmlns:ns1="http://schemas.microsoft.com/sharepoint/v3" xmlns:ns2="4e21aece-359b-4e6f-8f54-c70e1e237c6a" targetNamespace="http://schemas.microsoft.com/office/2006/metadata/properties" ma:root="true" ma:fieldsID="db23b4eb53cfac3bdce39f3dd831b7a7" ns1:_="" ns2:_="">
    <xsd:import namespace="http://schemas.microsoft.com/sharepoint/v3"/>
    <xsd:import namespace="4e21aece-359b-4e6f-8f54-c70e1e237c6a"/>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スケジュールの開始日" ma:description="[スケジュールの開始日] は、発行機能により作成されたサイト列です。このページがサイトの閲覧者に表示される最初の日時を示すために使われます。" ma:hidden="true" ma:internalName="PublishingStartDate">
      <xsd:simpleType>
        <xsd:restriction base="dms:Unknown"/>
      </xsd:simpleType>
    </xsd:element>
    <xsd:element name="PublishingExpirationDate" ma:index="9" nillable="true" ma:displayName="スケジュールの終了日" ma:description="[スケジュールの終了日] は、発行機能により作成されたサイト列です。このページがサイトの閲覧者に表示されなくなる日時を示すために使われます。"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e21aece-359b-4e6f-8f54-c70e1e237c6a" elementFormDefault="qualified">
    <xsd:import namespace="http://schemas.microsoft.com/office/2006/documentManagement/types"/>
    <xsd:import namespace="http://schemas.microsoft.com/office/infopath/2007/PartnerControls"/>
    <xsd:element name="SharedWithUsers" ma:index="10"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568E6A8-6F00-4196-8A67-644B48AEF07B}">
  <ds:schemaRefs>
    <ds:schemaRef ds:uri="http://schemas.microsoft.com/sharepoint/v3/contenttype/forms"/>
  </ds:schemaRefs>
</ds:datastoreItem>
</file>

<file path=customXml/itemProps2.xml><?xml version="1.0" encoding="utf-8"?>
<ds:datastoreItem xmlns:ds="http://schemas.openxmlformats.org/officeDocument/2006/customXml" ds:itemID="{B0A329BE-0AA6-4DC4-8712-5F66E4D03EB5}">
  <ds:schemaRefs>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http://www.w3.org/XML/1998/namespace"/>
    <ds:schemaRef ds:uri="http://purl.org/dc/terms/"/>
    <ds:schemaRef ds:uri="4e21aece-359b-4e6f-8f54-c70e1e237c6a"/>
    <ds:schemaRef ds:uri="http://schemas.microsoft.com/office/infopath/2007/PartnerControls"/>
    <ds:schemaRef ds:uri="http://schemas.microsoft.com/sharepoint/v3"/>
    <ds:schemaRef ds:uri="http://purl.org/dc/dcmitype/"/>
  </ds:schemaRefs>
</ds:datastoreItem>
</file>

<file path=customXml/itemProps3.xml><?xml version="1.0" encoding="utf-8"?>
<ds:datastoreItem xmlns:ds="http://schemas.openxmlformats.org/officeDocument/2006/customXml" ds:itemID="{432241EE-E06B-4775-9D00-8052D5BE470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e21aece-359b-4e6f-8f54-c70e1e237c6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22883</TotalTime>
  <Words>3463</Words>
  <Application>Microsoft Office PowerPoint</Application>
  <PresentationFormat>A4 210 x 297 mm</PresentationFormat>
  <Paragraphs>508</Paragraphs>
  <Slides>12</Slides>
  <Notes>3</Notes>
  <HiddenSlides>0</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12</vt:i4>
      </vt:variant>
    </vt:vector>
  </HeadingPairs>
  <TitlesOfParts>
    <vt:vector size="24" baseType="lpstr">
      <vt:lpstr>HG丸ｺﾞｼｯｸM-PRO</vt:lpstr>
      <vt:lpstr>Meiryo UI</vt:lpstr>
      <vt:lpstr>ＭＳ Ｐゴシック</vt:lpstr>
      <vt:lpstr>ＭＳ ゴシック</vt:lpstr>
      <vt:lpstr>ＭＳ 明朝</vt:lpstr>
      <vt:lpstr>メイリオ</vt:lpstr>
      <vt:lpstr>Arial</vt:lpstr>
      <vt:lpstr>Calibri</vt:lpstr>
      <vt:lpstr>Century</vt:lpstr>
      <vt:lpstr>Times New Roman</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平成２７年度 交通道路施策のポイント</dc:title>
  <dc:creator>HOSTNAME</dc:creator>
  <cp:lastModifiedBy>七原亮太</cp:lastModifiedBy>
  <cp:revision>1291</cp:revision>
  <cp:lastPrinted>2023-05-10T11:23:34Z</cp:lastPrinted>
  <dcterms:created xsi:type="dcterms:W3CDTF">2015-03-03T10:39:59Z</dcterms:created>
  <dcterms:modified xsi:type="dcterms:W3CDTF">2023-06-13T06:27:00Z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0x01010085D4A840C0B79842806973E30B2A13A0</vt:lpwstr>
  </property>
</Properties>
</file>