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91"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FF"/>
    <a:srgbClr val="95B3D7"/>
    <a:srgbClr val="FF3399"/>
    <a:srgbClr val="4AAE12"/>
    <a:srgbClr val="F14805"/>
    <a:srgbClr val="FEFBDA"/>
    <a:srgbClr val="FDF9CB"/>
    <a:srgbClr val="FDFDCB"/>
    <a:srgbClr val="FDF6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7" autoAdjust="0"/>
    <p:restoredTop sz="94434" autoAdjust="0"/>
  </p:normalViewPr>
  <p:slideViewPr>
    <p:cSldViewPr>
      <p:cViewPr varScale="1">
        <p:scale>
          <a:sx n="52" d="100"/>
          <a:sy n="52" d="100"/>
        </p:scale>
        <p:origin x="690" y="72"/>
      </p:cViewPr>
      <p:guideLst>
        <p:guide orient="horz" pos="3120"/>
        <p:guide pos="216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22"/>
    </p:cViewPr>
  </p:sorterViewPr>
  <p:notesViewPr>
    <p:cSldViewPr>
      <p:cViewPr varScale="1">
        <p:scale>
          <a:sx n="52" d="100"/>
          <a:sy n="52" d="100"/>
        </p:scale>
        <p:origin x="-2934"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floor>
    <c:sideWall>
      <c:thickness val="0"/>
    </c:sideWall>
    <c:backWall>
      <c:thickness val="0"/>
    </c:backWall>
    <c:plotArea>
      <c:layout>
        <c:manualLayout>
          <c:layoutTarget val="inner"/>
          <c:xMode val="edge"/>
          <c:yMode val="edge"/>
          <c:x val="0.17981139097944249"/>
          <c:y val="0.23955070457691346"/>
          <c:w val="0.77824201111900138"/>
          <c:h val="0.73875180783585126"/>
        </c:manualLayout>
      </c:layout>
      <c:pie3DChart>
        <c:varyColors val="1"/>
        <c:ser>
          <c:idx val="0"/>
          <c:order val="0"/>
          <c:spPr>
            <a:solidFill>
              <a:srgbClr val="FFFFFF"/>
            </a:solidFill>
            <a:ln w="19050">
              <a:solidFill>
                <a:schemeClr val="tx1"/>
              </a:solidFill>
            </a:ln>
          </c:spPr>
          <c:explosion val="7"/>
          <c:dPt>
            <c:idx val="0"/>
            <c:bubble3D val="0"/>
            <c:spPr>
              <a:solidFill>
                <a:schemeClr val="bg1"/>
              </a:solidFill>
              <a:ln w="19050">
                <a:solidFill>
                  <a:schemeClr val="tx1"/>
                </a:solidFill>
              </a:ln>
            </c:spPr>
            <c:extLst>
              <c:ext xmlns:c16="http://schemas.microsoft.com/office/drawing/2014/chart" uri="{C3380CC4-5D6E-409C-BE32-E72D297353CC}">
                <c16:uniqueId val="{00000001-08BA-465B-BCEA-5956EA611785}"/>
              </c:ext>
            </c:extLst>
          </c:dPt>
          <c:dPt>
            <c:idx val="1"/>
            <c:bubble3D val="0"/>
            <c:spPr>
              <a:solidFill>
                <a:srgbClr val="FF0000"/>
              </a:solidFill>
              <a:ln w="19050">
                <a:solidFill>
                  <a:schemeClr val="tx1"/>
                </a:solidFill>
              </a:ln>
            </c:spPr>
            <c:extLst>
              <c:ext xmlns:c16="http://schemas.microsoft.com/office/drawing/2014/chart" uri="{C3380CC4-5D6E-409C-BE32-E72D297353CC}">
                <c16:uniqueId val="{00000003-08BA-465B-BCEA-5956EA611785}"/>
              </c:ext>
            </c:extLst>
          </c:dPt>
          <c:dPt>
            <c:idx val="2"/>
            <c:bubble3D val="0"/>
            <c:extLst>
              <c:ext xmlns:c16="http://schemas.microsoft.com/office/drawing/2014/chart" uri="{C3380CC4-5D6E-409C-BE32-E72D297353CC}">
                <c16:uniqueId val="{00000004-08BA-465B-BCEA-5956EA611785}"/>
              </c:ext>
            </c:extLst>
          </c:dPt>
          <c:dPt>
            <c:idx val="3"/>
            <c:bubble3D val="0"/>
            <c:extLst>
              <c:ext xmlns:c16="http://schemas.microsoft.com/office/drawing/2014/chart" uri="{C3380CC4-5D6E-409C-BE32-E72D297353CC}">
                <c16:uniqueId val="{00000005-08BA-465B-BCEA-5956EA611785}"/>
              </c:ext>
            </c:extLst>
          </c:dPt>
          <c:dPt>
            <c:idx val="4"/>
            <c:bubble3D val="0"/>
            <c:extLst>
              <c:ext xmlns:c16="http://schemas.microsoft.com/office/drawing/2014/chart" uri="{C3380CC4-5D6E-409C-BE32-E72D297353CC}">
                <c16:uniqueId val="{00000006-08BA-465B-BCEA-5956EA611785}"/>
              </c:ext>
            </c:extLst>
          </c:dPt>
          <c:dPt>
            <c:idx val="5"/>
            <c:bubble3D val="0"/>
            <c:extLst>
              <c:ext xmlns:c16="http://schemas.microsoft.com/office/drawing/2014/chart" uri="{C3380CC4-5D6E-409C-BE32-E72D297353CC}">
                <c16:uniqueId val="{00000007-08BA-465B-BCEA-5956EA611785}"/>
              </c:ext>
            </c:extLst>
          </c:dPt>
          <c:dLbls>
            <c:dLbl>
              <c:idx val="0"/>
              <c:layout>
                <c:manualLayout>
                  <c:x val="-0.16282578439163004"/>
                  <c:y val="0.10211554521593892"/>
                </c:manualLayout>
              </c:layout>
              <c:tx>
                <c:rich>
                  <a:bodyPr/>
                  <a:lstStyle/>
                  <a:p>
                    <a:pPr>
                      <a:defRPr b="1">
                        <a:solidFill>
                          <a:schemeClr val="bg1"/>
                        </a:solidFill>
                      </a:defRPr>
                    </a:pPr>
                    <a:r>
                      <a:rPr lang="ja-JP" altLang="en-US" b="0">
                        <a:solidFill>
                          <a:schemeClr val="tx1"/>
                        </a:solidFill>
                      </a:rPr>
                      <a:t>道路室</a:t>
                    </a:r>
                  </a:p>
                  <a:p>
                    <a:pPr>
                      <a:defRPr b="1">
                        <a:solidFill>
                          <a:schemeClr val="bg1"/>
                        </a:solidFill>
                      </a:defRPr>
                    </a:pPr>
                    <a:r>
                      <a:rPr lang="en-US" altLang="ja-JP" b="0">
                        <a:solidFill>
                          <a:schemeClr val="tx1"/>
                        </a:solidFill>
                      </a:rPr>
                      <a:t>435</a:t>
                    </a:r>
                    <a:r>
                      <a:rPr lang="ja-JP" altLang="en-US" b="0">
                        <a:solidFill>
                          <a:schemeClr val="tx1"/>
                        </a:solidFill>
                      </a:rPr>
                      <a:t>億円</a:t>
                    </a:r>
                  </a:p>
                  <a:p>
                    <a:pPr>
                      <a:defRPr b="1">
                        <a:solidFill>
                          <a:schemeClr val="bg1"/>
                        </a:solidFill>
                      </a:defRPr>
                    </a:pPr>
                    <a:r>
                      <a:rPr lang="en-US" altLang="ja-JP" b="0">
                        <a:solidFill>
                          <a:schemeClr val="tx1"/>
                        </a:solidFill>
                      </a:rPr>
                      <a:t>[18.8%]</a:t>
                    </a:r>
                  </a:p>
                </c:rich>
              </c:tx>
              <c:numFmt formatCode="0.0%" sourceLinked="0"/>
              <c:spPr/>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8BA-465B-BCEA-5956EA611785}"/>
                </c:ext>
              </c:extLst>
            </c:dLbl>
            <c:dLbl>
              <c:idx val="1"/>
              <c:layout>
                <c:manualLayout>
                  <c:x val="-0.15858758939536235"/>
                  <c:y val="-0.20819225721784776"/>
                </c:manualLayout>
              </c:layout>
              <c:tx>
                <c:rich>
                  <a:bodyPr/>
                  <a:lstStyle/>
                  <a:p>
                    <a:pPr>
                      <a:defRPr/>
                    </a:pPr>
                    <a:r>
                      <a:rPr lang="zh-TW" altLang="en-US" b="1">
                        <a:solidFill>
                          <a:schemeClr val="bg1"/>
                        </a:solidFill>
                      </a:rPr>
                      <a:t>交通戦略室</a:t>
                    </a:r>
                  </a:p>
                  <a:p>
                    <a:pPr>
                      <a:defRPr/>
                    </a:pPr>
                    <a:r>
                      <a:rPr lang="en-US" altLang="zh-TW" b="1">
                        <a:solidFill>
                          <a:schemeClr val="bg1"/>
                        </a:solidFill>
                      </a:rPr>
                      <a:t>213</a:t>
                    </a:r>
                    <a:r>
                      <a:rPr lang="zh-TW" altLang="en-US" b="1">
                        <a:solidFill>
                          <a:schemeClr val="bg1"/>
                        </a:solidFill>
                      </a:rPr>
                      <a:t>億円</a:t>
                    </a:r>
                  </a:p>
                  <a:p>
                    <a:pPr>
                      <a:defRPr/>
                    </a:pPr>
                    <a:r>
                      <a:rPr lang="en-US" altLang="zh-TW" b="1">
                        <a:solidFill>
                          <a:schemeClr val="bg1"/>
                        </a:solidFill>
                      </a:rPr>
                      <a:t>[9.2%]</a:t>
                    </a:r>
                  </a:p>
                </c:rich>
              </c:tx>
              <c:numFmt formatCode="0.0%" sourceLinked="0"/>
              <c:spPr/>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8BA-465B-BCEA-5956EA611785}"/>
                </c:ext>
              </c:extLst>
            </c:dLbl>
            <c:dLbl>
              <c:idx val="2"/>
              <c:layout>
                <c:manualLayout>
                  <c:x val="0.20158366442726774"/>
                  <c:y val="-0.22583750894774518"/>
                </c:manualLayout>
              </c:layout>
              <c:tx>
                <c:rich>
                  <a:bodyPr/>
                  <a:lstStyle/>
                  <a:p>
                    <a:pPr>
                      <a:defRPr/>
                    </a:pPr>
                    <a:r>
                      <a:rPr lang="ja-JP" altLang="en-US"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河川室</a:t>
                    </a:r>
                  </a:p>
                  <a:p>
                    <a:pPr>
                      <a:defRPr/>
                    </a:pPr>
                    <a:r>
                      <a:rPr lang="en-US" altLang="ja-JP"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463</a:t>
                    </a:r>
                    <a:r>
                      <a:rPr lang="ja-JP" altLang="en-US"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億円</a:t>
                    </a:r>
                  </a:p>
                  <a:p>
                    <a:pPr>
                      <a:defRPr/>
                    </a:pPr>
                    <a:r>
                      <a:rPr lang="en-US" altLang="ja-JP"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[19.8%]</a:t>
                    </a:r>
                  </a:p>
                </c:rich>
              </c:tx>
              <c:numFmt formatCode="0.0%" sourceLinked="0"/>
              <c:spPr/>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8BA-465B-BCEA-5956EA611785}"/>
                </c:ext>
              </c:extLst>
            </c:dLbl>
            <c:dLbl>
              <c:idx val="3"/>
              <c:layout>
                <c:manualLayout>
                  <c:x val="-7.2927109353616723E-2"/>
                  <c:y val="1.3175532572286911E-2"/>
                </c:manualLayout>
              </c:layout>
              <c:tx>
                <c:rich>
                  <a:bodyPr/>
                  <a:lstStyle/>
                  <a:p>
                    <a:pPr>
                      <a:defRPr/>
                    </a:pPr>
                    <a:r>
                      <a:rPr lang="ja-JP" altLang="en-US"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公園課</a:t>
                    </a:r>
                  </a:p>
                  <a:p>
                    <a:pPr>
                      <a:defRPr/>
                    </a:pPr>
                    <a:r>
                      <a:rPr lang="en-US" altLang="ja-JP"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63</a:t>
                    </a:r>
                    <a:r>
                      <a:rPr lang="ja-JP" altLang="en-US"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億円</a:t>
                    </a:r>
                  </a:p>
                  <a:p>
                    <a:pPr>
                      <a:defRPr/>
                    </a:pPr>
                    <a:r>
                      <a:rPr lang="en-US" altLang="ja-JP" sz="1000" b="0" i="0" u="none" strike="noStrike" kern="1200" baseline="0">
                        <a:solidFill>
                          <a:sysClr val="windowText" lastClr="000000"/>
                        </a:solidFill>
                        <a:latin typeface="HG丸ｺﾞｼｯｸM-PRO" panose="020F0600000000000000" pitchFamily="50" charset="-128"/>
                        <a:ea typeface="HG丸ｺﾞｼｯｸM-PRO" panose="020F0600000000000000" pitchFamily="50" charset="-128"/>
                      </a:rPr>
                      <a:t>[2.7%]</a:t>
                    </a:r>
                  </a:p>
                </c:rich>
              </c:tx>
              <c:numFmt formatCode="0.0%" sourceLinked="0"/>
              <c:spPr/>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8BA-465B-BCEA-5956EA611785}"/>
                </c:ext>
              </c:extLst>
            </c:dLbl>
            <c:dLbl>
              <c:idx val="4"/>
              <c:delete val="1"/>
              <c:extLst>
                <c:ext xmlns:c15="http://schemas.microsoft.com/office/drawing/2012/chart" uri="{CE6537A1-D6FC-4f65-9D91-7224C49458BB}"/>
                <c:ext xmlns:c16="http://schemas.microsoft.com/office/drawing/2014/chart" uri="{C3380CC4-5D6E-409C-BE32-E72D297353CC}">
                  <c16:uniqueId val="{00000006-08BA-465B-BCEA-5956EA611785}"/>
                </c:ext>
              </c:extLst>
            </c:dLbl>
            <c:dLbl>
              <c:idx val="5"/>
              <c:layout>
                <c:manualLayout>
                  <c:x val="0.14429473380047669"/>
                  <c:y val="0.15762586494869957"/>
                </c:manualLayout>
              </c:layout>
              <c:tx>
                <c:rich>
                  <a:bodyPr/>
                  <a:lstStyle/>
                  <a:p>
                    <a:pPr>
                      <a:defRPr/>
                    </a:pPr>
                    <a:r>
                      <a:rPr lang="ja-JP" altLang="en-US"/>
                      <a:t>その他</a:t>
                    </a:r>
                  </a:p>
                  <a:p>
                    <a:pPr>
                      <a:defRPr/>
                    </a:pPr>
                    <a:r>
                      <a:rPr lang="en-US" altLang="ja-JP"/>
                      <a:t>222</a:t>
                    </a:r>
                    <a:r>
                      <a:rPr lang="ja-JP" altLang="en-US"/>
                      <a:t>億円</a:t>
                    </a:r>
                  </a:p>
                  <a:p>
                    <a:pPr>
                      <a:defRPr/>
                    </a:pPr>
                    <a:r>
                      <a:rPr lang="en-US" altLang="ja-JP"/>
                      <a:t>[9.5%]</a:t>
                    </a:r>
                  </a:p>
                </c:rich>
              </c:tx>
              <c:numFmt formatCode="0.0%" sourceLinked="0"/>
              <c:spPr/>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8BA-465B-BCEA-5956EA611785}"/>
                </c:ext>
              </c:extLst>
            </c:dLbl>
            <c:numFmt formatCode="0.0%" sourceLinked="0"/>
            <c:spPr>
              <a:noFill/>
              <a:ln w="25400">
                <a:noFill/>
              </a:ln>
            </c:spPr>
            <c:showLegendKey val="0"/>
            <c:showVal val="1"/>
            <c:showCatName val="1"/>
            <c:showSerName val="0"/>
            <c:showPercent val="1"/>
            <c:showBubbleSize val="0"/>
            <c:showLeaderLines val="1"/>
            <c:extLst>
              <c:ext xmlns:c15="http://schemas.microsoft.com/office/drawing/2012/chart" uri="{CE6537A1-D6FC-4f65-9D91-7224C49458BB}"/>
            </c:extLst>
          </c:dLbls>
          <c:cat>
            <c:strRef>
              <c:f>'●部内内訳(分割)'!$A$2:$A$7</c:f>
              <c:strCache>
                <c:ptCount val="6"/>
                <c:pt idx="0">
                  <c:v>道路室</c:v>
                </c:pt>
                <c:pt idx="1">
                  <c:v>交通戦略室</c:v>
                </c:pt>
                <c:pt idx="2">
                  <c:v>河川室</c:v>
                </c:pt>
                <c:pt idx="3">
                  <c:v>公園課</c:v>
                </c:pt>
                <c:pt idx="4">
                  <c:v>市街地整備課</c:v>
                </c:pt>
                <c:pt idx="5">
                  <c:v>その他</c:v>
                </c:pt>
              </c:strCache>
            </c:strRef>
          </c:cat>
          <c:val>
            <c:numRef>
              <c:f>'●部内内訳(分割)'!$N$2:$N$7</c:f>
              <c:numCache>
                <c:formatCode>#,##0_);[Red]\(#,##0\)</c:formatCode>
                <c:ptCount val="6"/>
                <c:pt idx="0">
                  <c:v>435</c:v>
                </c:pt>
                <c:pt idx="1">
                  <c:v>213</c:v>
                </c:pt>
                <c:pt idx="2">
                  <c:v>463</c:v>
                </c:pt>
                <c:pt idx="3">
                  <c:v>63</c:v>
                </c:pt>
                <c:pt idx="4">
                  <c:v>0</c:v>
                </c:pt>
                <c:pt idx="5">
                  <c:v>222</c:v>
                </c:pt>
              </c:numCache>
            </c:numRef>
          </c:val>
          <c:extLst>
            <c:ext xmlns:c16="http://schemas.microsoft.com/office/drawing/2014/chart" uri="{C3380CC4-5D6E-409C-BE32-E72D297353CC}">
              <c16:uniqueId val="{00000008-08BA-465B-BCEA-5956EA611785}"/>
            </c:ext>
          </c:extLst>
        </c:ser>
        <c:dLbls>
          <c:showLegendKey val="0"/>
          <c:showVal val="0"/>
          <c:showCatName val="0"/>
          <c:showSerName val="0"/>
          <c:showPercent val="0"/>
          <c:showBubbleSize val="0"/>
          <c:showLeaderLines val="1"/>
        </c:dLbls>
      </c:pie3DChart>
      <c:spPr>
        <a:noFill/>
        <a:ln w="25400">
          <a:noFill/>
        </a:ln>
      </c:spPr>
    </c:plotArea>
    <c:plotVisOnly val="1"/>
    <c:dispBlanksAs val="gap"/>
    <c:showDLblsOverMax val="0"/>
  </c:chart>
  <c:spPr>
    <a:noFill/>
    <a:ln>
      <a:noFill/>
    </a:ln>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8"/>
            <a:ext cx="2949575" cy="496888"/>
          </a:xfrm>
          <a:prstGeom prst="rect">
            <a:avLst/>
          </a:prstGeom>
        </p:spPr>
        <p:txBody>
          <a:bodyPr vert="horz" lIns="91359" tIns="45681" rIns="91359" bIns="4568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58" y="8"/>
            <a:ext cx="2949575" cy="496888"/>
          </a:xfrm>
          <a:prstGeom prst="rect">
            <a:avLst/>
          </a:prstGeom>
        </p:spPr>
        <p:txBody>
          <a:bodyPr vert="horz" lIns="91359" tIns="45681" rIns="91359" bIns="45681" rtlCol="0"/>
          <a:lstStyle>
            <a:lvl1pPr algn="r">
              <a:defRPr sz="1200"/>
            </a:lvl1pPr>
          </a:lstStyle>
          <a:p>
            <a:fld id="{D6E1D015-2EA0-4B61-B928-CBD8A0062C15}" type="datetimeFigureOut">
              <a:rPr kumimoji="1" lang="ja-JP" altLang="en-US" smtClean="0"/>
              <a:t>2022/6/30</a:t>
            </a:fld>
            <a:endParaRPr kumimoji="1" lang="ja-JP" altLang="en-US"/>
          </a:p>
        </p:txBody>
      </p:sp>
      <p:sp>
        <p:nvSpPr>
          <p:cNvPr id="4" name="フッター プレースホルダー 3"/>
          <p:cNvSpPr>
            <a:spLocks noGrp="1"/>
          </p:cNvSpPr>
          <p:nvPr>
            <p:ph type="ftr" sz="quarter" idx="2"/>
          </p:nvPr>
        </p:nvSpPr>
        <p:spPr>
          <a:xfrm>
            <a:off x="17" y="9440864"/>
            <a:ext cx="2949575" cy="496887"/>
          </a:xfrm>
          <a:prstGeom prst="rect">
            <a:avLst/>
          </a:prstGeom>
        </p:spPr>
        <p:txBody>
          <a:bodyPr vert="horz" lIns="91359" tIns="45681" rIns="91359" bIns="4568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58" y="9440864"/>
            <a:ext cx="2949575" cy="496887"/>
          </a:xfrm>
          <a:prstGeom prst="rect">
            <a:avLst/>
          </a:prstGeom>
        </p:spPr>
        <p:txBody>
          <a:bodyPr vert="horz" lIns="91359" tIns="45681" rIns="91359" bIns="45681" rtlCol="0" anchor="b"/>
          <a:lstStyle>
            <a:lvl1pPr algn="r">
              <a:defRPr sz="1200"/>
            </a:lvl1pPr>
          </a:lstStyle>
          <a:p>
            <a:fld id="{919A1E07-5B6E-44D4-AB6D-6443BDAEC678}" type="slidenum">
              <a:rPr kumimoji="1" lang="ja-JP" altLang="en-US" smtClean="0"/>
              <a:t>‹#›</a:t>
            </a:fld>
            <a:endParaRPr kumimoji="1" lang="ja-JP" altLang="en-US"/>
          </a:p>
        </p:txBody>
      </p:sp>
    </p:spTree>
    <p:extLst>
      <p:ext uri="{BB962C8B-B14F-4D97-AF65-F5344CB8AC3E}">
        <p14:creationId xmlns:p14="http://schemas.microsoft.com/office/powerpoint/2010/main" val="27382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8"/>
            <a:ext cx="2949790" cy="496967"/>
          </a:xfrm>
          <a:prstGeom prst="rect">
            <a:avLst/>
          </a:prstGeom>
        </p:spPr>
        <p:txBody>
          <a:bodyPr vert="horz" lIns="91359" tIns="45681" rIns="91359" bIns="456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18"/>
            <a:ext cx="2949790" cy="496967"/>
          </a:xfrm>
          <a:prstGeom prst="rect">
            <a:avLst/>
          </a:prstGeom>
        </p:spPr>
        <p:txBody>
          <a:bodyPr vert="horz" lIns="91359" tIns="45681" rIns="91359" bIns="45681" rtlCol="0"/>
          <a:lstStyle>
            <a:lvl1pPr algn="r">
              <a:defRPr sz="1200"/>
            </a:lvl1pPr>
          </a:lstStyle>
          <a:p>
            <a:fld id="{96320395-F39B-42D7-9562-8242D79D344F}" type="datetimeFigureOut">
              <a:rPr kumimoji="1" lang="ja-JP" altLang="en-US" smtClean="0"/>
              <a:t>2022/6/30</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359" tIns="45681" rIns="91359" bIns="4568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59" tIns="45681" rIns="91359" bIns="456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668"/>
            <a:ext cx="2949790" cy="496967"/>
          </a:xfrm>
          <a:prstGeom prst="rect">
            <a:avLst/>
          </a:prstGeom>
        </p:spPr>
        <p:txBody>
          <a:bodyPr vert="horz" lIns="91359" tIns="45681" rIns="91359" bIns="456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68"/>
            <a:ext cx="2949790" cy="496967"/>
          </a:xfrm>
          <a:prstGeom prst="rect">
            <a:avLst/>
          </a:prstGeom>
        </p:spPr>
        <p:txBody>
          <a:bodyPr vert="horz" lIns="91359" tIns="45681" rIns="91359" bIns="45681" rtlCol="0" anchor="b"/>
          <a:lstStyle>
            <a:lvl1pPr algn="r">
              <a:defRPr sz="1200"/>
            </a:lvl1pPr>
          </a:lstStyle>
          <a:p>
            <a:fld id="{5B8A2593-B831-4156-887D-9FC9ED896D3D}" type="slidenum">
              <a:rPr kumimoji="1" lang="ja-JP" altLang="en-US" smtClean="0"/>
              <a:t>‹#›</a:t>
            </a:fld>
            <a:endParaRPr kumimoji="1" lang="ja-JP" altLang="en-US"/>
          </a:p>
        </p:txBody>
      </p:sp>
    </p:spTree>
    <p:extLst>
      <p:ext uri="{BB962C8B-B14F-4D97-AF65-F5344CB8AC3E}">
        <p14:creationId xmlns:p14="http://schemas.microsoft.com/office/powerpoint/2010/main" val="2804779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6" name="スライド番号プレースホルダー 5"/>
          <p:cNvSpPr>
            <a:spLocks noGrp="1"/>
          </p:cNvSpPr>
          <p:nvPr>
            <p:ph type="sldNum" sz="quarter" idx="12"/>
          </p:nvPr>
        </p:nvSpPr>
        <p:spPr>
          <a:xfrm>
            <a:off x="5861248" y="9610177"/>
            <a:ext cx="1600200" cy="527402"/>
          </a:xfrm>
          <a:prstGeom prst="rect">
            <a:avLst/>
          </a:prstGeom>
        </p:spPr>
        <p:txBody>
          <a:bodyPr/>
          <a:lstStyle/>
          <a:p>
            <a:fld id="{8222FFE1-49D9-434A-9603-2EC61656C55C}" type="slidenum">
              <a:rPr kumimoji="1" lang="ja-JP" altLang="en-US" smtClean="0"/>
              <a:t>‹#›</a:t>
            </a:fld>
            <a:endParaRPr kumimoji="1" lang="ja-JP" altLang="en-US"/>
          </a:p>
        </p:txBody>
      </p:sp>
    </p:spTree>
    <p:extLst>
      <p:ext uri="{BB962C8B-B14F-4D97-AF65-F5344CB8AC3E}">
        <p14:creationId xmlns:p14="http://schemas.microsoft.com/office/powerpoint/2010/main" val="3218812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46275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151326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1228460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7"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56313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8"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07284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04891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59359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284640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9"/>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6" y="394411"/>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60372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5"/>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7"/>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25966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6"/>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スライド番号プレースホルダー 5"/>
          <p:cNvSpPr>
            <a:spLocks noGrp="1"/>
          </p:cNvSpPr>
          <p:nvPr>
            <p:ph type="sldNum" sz="quarter" idx="4"/>
          </p:nvPr>
        </p:nvSpPr>
        <p:spPr>
          <a:xfrm>
            <a:off x="99392" y="9633524"/>
            <a:ext cx="6858000" cy="527402"/>
          </a:xfrm>
          <a:prstGeom prst="rect">
            <a:avLst/>
          </a:prstGeom>
        </p:spPr>
        <p:txBody>
          <a:bodyPr/>
          <a:lstStyle>
            <a:lvl1pPr algn="ctr">
              <a:defRPr/>
            </a:lvl1pPr>
          </a:lstStyle>
          <a:p>
            <a:pPr algn="r"/>
            <a:fld id="{8222FFE1-49D9-434A-9603-2EC61656C55C}" type="slidenum">
              <a:rPr lang="ja-JP" altLang="en-US" smtClean="0"/>
              <a:pPr algn="r"/>
              <a:t>‹#›</a:t>
            </a:fld>
            <a:endParaRPr lang="ja-JP" altLang="en-US" dirty="0"/>
          </a:p>
        </p:txBody>
      </p:sp>
      <p:sp>
        <p:nvSpPr>
          <p:cNvPr id="8" name="フッター プレースホルダー 7"/>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44487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21461" y="271479"/>
            <a:ext cx="6640102" cy="332345"/>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交通戦略</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室の</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補正</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４年度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当初）</a:t>
            </a:r>
          </a:p>
        </p:txBody>
      </p:sp>
      <p:sp>
        <p:nvSpPr>
          <p:cNvPr id="9" name="テキスト ボックス 8"/>
          <p:cNvSpPr txBox="1"/>
          <p:nvPr/>
        </p:nvSpPr>
        <p:spPr>
          <a:xfrm>
            <a:off x="6416854" y="9676259"/>
            <a:ext cx="441146" cy="215444"/>
          </a:xfrm>
          <a:prstGeom prst="rect">
            <a:avLst/>
          </a:prstGeom>
          <a:noFill/>
        </p:spPr>
        <p:txBody>
          <a:bodyPr wrap="none" rtlCol="0">
            <a:spAutoFit/>
          </a:bodyPr>
          <a:lstStyle/>
          <a:p>
            <a:r>
              <a:rPr lang="ja-JP" altLang="en-US" sz="800" dirty="0" smtClean="0"/>
              <a:t>資料</a:t>
            </a:r>
            <a:r>
              <a:rPr lang="en-US" altLang="ja-JP" sz="800" dirty="0"/>
              <a:t>1</a:t>
            </a:r>
          </a:p>
        </p:txBody>
      </p:sp>
      <p:sp>
        <p:nvSpPr>
          <p:cNvPr id="11" name="テキスト ボックス 10"/>
          <p:cNvSpPr txBox="1"/>
          <p:nvPr/>
        </p:nvSpPr>
        <p:spPr>
          <a:xfrm>
            <a:off x="2326779" y="3115842"/>
            <a:ext cx="1877437" cy="461665"/>
          </a:xfrm>
          <a:prstGeom prst="rect">
            <a:avLst/>
          </a:prstGeom>
          <a:noFill/>
        </p:spPr>
        <p:txBody>
          <a:bodyPr wrap="none" rtlCol="0">
            <a:spAutoFit/>
          </a:bodyPr>
          <a:lstStyle/>
          <a:p>
            <a:pPr algn="ctr"/>
            <a:r>
              <a:rPr kumimoji="1" lang="ja-JP" altLang="en-US" sz="1200" b="1" dirty="0" smtClean="0">
                <a:latin typeface="HG丸ｺﾞｼｯｸM-PRO" panose="020F0600000000000000" pitchFamily="50" charset="-128"/>
                <a:ea typeface="HG丸ｺﾞｼｯｸM-PRO" panose="020F0600000000000000" pitchFamily="50" charset="-128"/>
              </a:rPr>
              <a:t>都市整備部一般会計予算</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gn="ctr"/>
            <a:r>
              <a:rPr lang="en-US" altLang="ja-JP" sz="1200" b="1" dirty="0">
                <a:latin typeface="HG丸ｺﾞｼｯｸM-PRO" panose="020F0600000000000000" pitchFamily="50" charset="-128"/>
                <a:ea typeface="HG丸ｺﾞｼｯｸM-PRO" panose="020F0600000000000000" pitchFamily="50" charset="-128"/>
              </a:rPr>
              <a:t>1,398</a:t>
            </a:r>
            <a:r>
              <a:rPr lang="ja-JP" altLang="en-US" sz="1200" b="1" dirty="0" smtClean="0">
                <a:latin typeface="HG丸ｺﾞｼｯｸM-PRO" panose="020F0600000000000000" pitchFamily="50" charset="-128"/>
                <a:ea typeface="HG丸ｺﾞｼｯｸM-PRO" panose="020F0600000000000000" pitchFamily="50" charset="-128"/>
              </a:rPr>
              <a:t>億円</a:t>
            </a:r>
            <a:endParaRPr kumimoji="1" lang="ja-JP" altLang="en-US" sz="1200"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79845" y="751724"/>
            <a:ext cx="3240360" cy="2364118"/>
          </a:xfrm>
          <a:prstGeom prst="rect">
            <a:avLst/>
          </a:prstGeom>
        </p:spPr>
      </p:pic>
      <p:pic>
        <p:nvPicPr>
          <p:cNvPr id="6" name="図 5"/>
          <p:cNvPicPr>
            <a:picLocks noChangeAspect="1"/>
          </p:cNvPicPr>
          <p:nvPr/>
        </p:nvPicPr>
        <p:blipFill>
          <a:blip r:embed="rId3"/>
          <a:stretch>
            <a:fillRect/>
          </a:stretch>
        </p:blipFill>
        <p:spPr>
          <a:xfrm>
            <a:off x="3265497" y="347082"/>
            <a:ext cx="3639096" cy="2898280"/>
          </a:xfrm>
          <a:prstGeom prst="rect">
            <a:avLst/>
          </a:prstGeom>
        </p:spPr>
      </p:pic>
      <p:graphicFrame>
        <p:nvGraphicFramePr>
          <p:cNvPr id="13" name="グラフ 12"/>
          <p:cNvGraphicFramePr>
            <a:graphicFrameLocks/>
          </p:cNvGraphicFramePr>
          <p:nvPr>
            <p:extLst/>
          </p:nvPr>
        </p:nvGraphicFramePr>
        <p:xfrm>
          <a:off x="372866" y="2866245"/>
          <a:ext cx="5191125" cy="3352800"/>
        </p:xfrm>
        <a:graphic>
          <a:graphicData uri="http://schemas.openxmlformats.org/drawingml/2006/chart">
            <c:chart xmlns:c="http://schemas.openxmlformats.org/drawingml/2006/chart" xmlns:r="http://schemas.openxmlformats.org/officeDocument/2006/relationships" r:id="rId4"/>
          </a:graphicData>
        </a:graphic>
      </p:graphicFrame>
      <p:pic>
        <p:nvPicPr>
          <p:cNvPr id="7" name="図 6"/>
          <p:cNvPicPr>
            <a:picLocks noChangeAspect="1"/>
          </p:cNvPicPr>
          <p:nvPr/>
        </p:nvPicPr>
        <p:blipFill>
          <a:blip r:embed="rId5"/>
          <a:stretch>
            <a:fillRect/>
          </a:stretch>
        </p:blipFill>
        <p:spPr>
          <a:xfrm>
            <a:off x="204738" y="6219045"/>
            <a:ext cx="6473548" cy="3154236"/>
          </a:xfrm>
          <a:prstGeom prst="rect">
            <a:avLst/>
          </a:prstGeom>
        </p:spPr>
      </p:pic>
    </p:spTree>
    <p:extLst>
      <p:ext uri="{BB962C8B-B14F-4D97-AF65-F5344CB8AC3E}">
        <p14:creationId xmlns:p14="http://schemas.microsoft.com/office/powerpoint/2010/main" val="4167181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defRPr kumimoji="1" sz="1400" dirty="0" smtClean="0">
            <a:solidFill>
              <a:srgbClr val="FF0000"/>
            </a:solidFill>
            <a:latin typeface="HG丸ｺﾞｼｯｸM-PRO" panose="020F0600000000000000" pitchFamily="50" charset="-128"/>
            <a:ea typeface="HG丸ｺﾞｼｯｸM-PRO" panose="020F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568E6A8-6F00-4196-8A67-644B48AEF07B}">
  <ds:schemaRefs>
    <ds:schemaRef ds:uri="http://schemas.microsoft.com/sharepoint/v3/contenttype/forms"/>
  </ds:schemaRefs>
</ds:datastoreItem>
</file>

<file path=customXml/itemProps2.xml><?xml version="1.0" encoding="utf-8"?>
<ds:datastoreItem xmlns:ds="http://schemas.openxmlformats.org/officeDocument/2006/customXml" ds:itemID="{783EDB17-7DA9-4D71-A291-2098E7CB6D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A329BE-0AA6-4DC4-8712-5F66E4D03EB5}">
  <ds:schemaRefs>
    <ds:schemaRef ds:uri="http://purl.org/dc/terms/"/>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http://purl.org/dc/elements/1.1/"/>
    <ds:schemaRef ds:uri="http://purl.org/dc/dcmityp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22336</TotalTime>
  <Words>58</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平成２７年度 交通道路施策のポイント</dc:title>
  <dc:creator>HOSTNAME</dc:creator>
  <cp:lastModifiedBy>岡本　将</cp:lastModifiedBy>
  <cp:revision>1204</cp:revision>
  <cp:lastPrinted>2022-06-16T04:55:29Z</cp:lastPrinted>
  <dcterms:created xsi:type="dcterms:W3CDTF">2015-03-03T10:39:59Z</dcterms:created>
  <dcterms:modified xsi:type="dcterms:W3CDTF">2022-06-30T07:43:31Z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