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394" r:id="rId5"/>
    <p:sldId id="404" r:id="rId6"/>
    <p:sldId id="396" r:id="rId7"/>
    <p:sldId id="397" r:id="rId8"/>
    <p:sldId id="398" r:id="rId9"/>
    <p:sldId id="399" r:id="rId10"/>
    <p:sldId id="400" r:id="rId11"/>
    <p:sldId id="401" r:id="rId12"/>
    <p:sldId id="402" r:id="rId1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95B3D7"/>
    <a:srgbClr val="FF3399"/>
    <a:srgbClr val="4AAE12"/>
    <a:srgbClr val="F14805"/>
    <a:srgbClr val="FEFBDA"/>
    <a:srgbClr val="FDF9CB"/>
    <a:srgbClr val="FDFDCB"/>
    <a:srgbClr val="FDF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07" autoAdjust="0"/>
    <p:restoredTop sz="94434" autoAdjust="0"/>
  </p:normalViewPr>
  <p:slideViewPr>
    <p:cSldViewPr>
      <p:cViewPr varScale="1">
        <p:scale>
          <a:sx n="52" d="100"/>
          <a:sy n="52" d="100"/>
        </p:scale>
        <p:origin x="690" y="72"/>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222"/>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8"/>
            <a:ext cx="2949575" cy="496888"/>
          </a:xfrm>
          <a:prstGeom prst="rect">
            <a:avLst/>
          </a:prstGeom>
        </p:spPr>
        <p:txBody>
          <a:bodyPr vert="horz" lIns="91359" tIns="45681" rIns="91359" bIns="4568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8" y="8"/>
            <a:ext cx="2949575" cy="496888"/>
          </a:xfrm>
          <a:prstGeom prst="rect">
            <a:avLst/>
          </a:prstGeom>
        </p:spPr>
        <p:txBody>
          <a:bodyPr vert="horz" lIns="91359" tIns="45681" rIns="91359" bIns="45681" rtlCol="0"/>
          <a:lstStyle>
            <a:lvl1pPr algn="r">
              <a:defRPr sz="1200"/>
            </a:lvl1pPr>
          </a:lstStyle>
          <a:p>
            <a:fld id="{D6E1D015-2EA0-4B61-B928-CBD8A0062C15}" type="datetimeFigureOut">
              <a:rPr kumimoji="1" lang="ja-JP" altLang="en-US" smtClean="0"/>
              <a:t>2022/6/30</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59" tIns="45681" rIns="91359" bIns="4568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8" y="9440864"/>
            <a:ext cx="2949575" cy="496887"/>
          </a:xfrm>
          <a:prstGeom prst="rect">
            <a:avLst/>
          </a:prstGeom>
        </p:spPr>
        <p:txBody>
          <a:bodyPr vert="horz" lIns="91359" tIns="45681" rIns="91359" bIns="4568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8"/>
            <a:ext cx="2949790" cy="496967"/>
          </a:xfrm>
          <a:prstGeom prst="rect">
            <a:avLst/>
          </a:prstGeom>
        </p:spPr>
        <p:txBody>
          <a:bodyPr vert="horz" lIns="91359" tIns="45681" rIns="91359" bIns="4568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5" y="18"/>
            <a:ext cx="2949790" cy="496967"/>
          </a:xfrm>
          <a:prstGeom prst="rect">
            <a:avLst/>
          </a:prstGeom>
        </p:spPr>
        <p:txBody>
          <a:bodyPr vert="horz" lIns="91359" tIns="45681" rIns="91359" bIns="45681" rtlCol="0"/>
          <a:lstStyle>
            <a:lvl1pPr algn="r">
              <a:defRPr sz="1200"/>
            </a:lvl1pPr>
          </a:lstStyle>
          <a:p>
            <a:fld id="{96320395-F39B-42D7-9562-8242D79D344F}" type="datetimeFigureOut">
              <a:rPr kumimoji="1" lang="ja-JP" altLang="en-US" smtClean="0"/>
              <a:t>2022/6/30</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59" tIns="45681" rIns="91359" bIns="4568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59" tIns="45681" rIns="91359" bIns="4568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440668"/>
            <a:ext cx="2949790" cy="496967"/>
          </a:xfrm>
          <a:prstGeom prst="rect">
            <a:avLst/>
          </a:prstGeom>
        </p:spPr>
        <p:txBody>
          <a:bodyPr vert="horz" lIns="91359" tIns="45681" rIns="91359" bIns="4568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5" y="9440668"/>
            <a:ext cx="2949790" cy="496967"/>
          </a:xfrm>
          <a:prstGeom prst="rect">
            <a:avLst/>
          </a:prstGeom>
        </p:spPr>
        <p:txBody>
          <a:bodyPr vert="horz" lIns="91359" tIns="45681" rIns="91359" bIns="4568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74875" y="758825"/>
            <a:ext cx="2620963" cy="37877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3083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8A2593-B831-4156-887D-9FC9ED896D3D}" type="slidenum">
              <a:rPr kumimoji="1" lang="ja-JP" altLang="en-US" smtClean="0"/>
              <a:t>9</a:t>
            </a:fld>
            <a:endParaRPr kumimoji="1" lang="ja-JP" altLang="en-US"/>
          </a:p>
        </p:txBody>
      </p:sp>
    </p:spTree>
    <p:extLst>
      <p:ext uri="{BB962C8B-B14F-4D97-AF65-F5344CB8AC3E}">
        <p14:creationId xmlns:p14="http://schemas.microsoft.com/office/powerpoint/2010/main" val="325277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6.pn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5.jpeg"/><Relationship Id="rId4"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501534" y="408272"/>
            <a:ext cx="1775338" cy="5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2691456" y="2432720"/>
            <a:ext cx="1407758" cy="400110"/>
          </a:xfrm>
          <a:prstGeom prst="rect">
            <a:avLst/>
          </a:prstGeom>
          <a:noFill/>
        </p:spPr>
        <p:txBody>
          <a:bodyPr wrap="non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令和</a:t>
            </a:r>
            <a:r>
              <a:rPr kumimoji="1" lang="en-US" altLang="ja-JP" sz="2000" b="1" dirty="0" smtClean="0">
                <a:latin typeface="HG丸ｺﾞｼｯｸM-PRO" panose="020F0600000000000000" pitchFamily="50" charset="-128"/>
                <a:ea typeface="HG丸ｺﾞｼｯｸM-PRO" panose="020F0600000000000000" pitchFamily="50" charset="-128"/>
              </a:rPr>
              <a:t>4</a:t>
            </a:r>
            <a:r>
              <a:rPr kumimoji="1" lang="ja-JP" altLang="en-US" sz="2000" b="1" dirty="0" smtClean="0">
                <a:latin typeface="HG丸ｺﾞｼｯｸM-PRO" panose="020F0600000000000000" pitchFamily="50" charset="-128"/>
                <a:ea typeface="HG丸ｺﾞｼｯｸM-PRO" panose="020F0600000000000000" pitchFamily="50" charset="-128"/>
              </a:rPr>
              <a:t>年度</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482793" y="3440835"/>
            <a:ext cx="3892411" cy="1077218"/>
          </a:xfrm>
          <a:prstGeom prst="rect">
            <a:avLst/>
          </a:prstGeom>
          <a:noFill/>
        </p:spPr>
        <p:txBody>
          <a:bodyPr wrap="none" rtlCol="0">
            <a:spAutoFit/>
          </a:bodyPr>
          <a:lstStyle/>
          <a:p>
            <a:pPr algn="ctr"/>
            <a:r>
              <a:rPr lang="ja-JP" altLang="en-US" sz="3200" b="1" dirty="0" smtClean="0">
                <a:latin typeface="HG丸ｺﾞｼｯｸM-PRO" panose="020F0600000000000000" pitchFamily="50" charset="-128"/>
                <a:ea typeface="HG丸ｺﾞｼｯｸM-PRO" panose="020F0600000000000000" pitchFamily="50" charset="-128"/>
              </a:rPr>
              <a:t>交通</a:t>
            </a:r>
            <a:r>
              <a:rPr kumimoji="1" lang="ja-JP" altLang="en-US" sz="3200" b="1" dirty="0" smtClean="0">
                <a:latin typeface="HG丸ｺﾞｼｯｸM-PRO" panose="020F0600000000000000" pitchFamily="50" charset="-128"/>
                <a:ea typeface="HG丸ｺﾞｼｯｸM-PRO" panose="020F0600000000000000" pitchFamily="50" charset="-128"/>
              </a:rPr>
              <a:t>施策のポイント</a:t>
            </a:r>
            <a:endParaRPr kumimoji="1" lang="en-US" altLang="ja-JP" sz="3200" b="1" dirty="0" smtClean="0">
              <a:latin typeface="HG丸ｺﾞｼｯｸM-PRO" panose="020F0600000000000000" pitchFamily="50" charset="-128"/>
              <a:ea typeface="HG丸ｺﾞｼｯｸM-PRO" panose="020F0600000000000000" pitchFamily="50" charset="-128"/>
            </a:endParaRPr>
          </a:p>
          <a:p>
            <a:pPr algn="ct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2099150" y="8154455"/>
            <a:ext cx="2659702" cy="830997"/>
          </a:xfrm>
          <a:prstGeom prst="rect">
            <a:avLst/>
          </a:prstGeom>
          <a:noFill/>
        </p:spPr>
        <p:txBody>
          <a:bodyPr wrap="none" rtlCol="0">
            <a:spAutoFit/>
          </a:bodyP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大阪府都市整備部</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algn="ctr"/>
            <a:r>
              <a:rPr lang="ja-JP" altLang="en-US" sz="2400" b="1" dirty="0" smtClean="0">
                <a:latin typeface="HG丸ｺﾞｼｯｸM-PRO" panose="020F0600000000000000" pitchFamily="50" charset="-128"/>
                <a:ea typeface="HG丸ｺﾞｼｯｸM-PRO" panose="020F0600000000000000" pitchFamily="50" charset="-128"/>
              </a:rPr>
              <a:t>交通戦略室</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404664" y="337176"/>
            <a:ext cx="6048672" cy="9152328"/>
          </a:xfrm>
          <a:prstGeom prst="rect">
            <a:avLst/>
          </a:prstGeom>
          <a:noFill/>
          <a:ln w="603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68530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762" y="392117"/>
            <a:ext cx="6867525" cy="441325"/>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250" tIns="47625" rIns="95250" bIns="4762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ゴシック" pitchFamily="49" charset="-128"/>
                <a:ea typeface="HG丸ｺﾞｼｯｸM-PRO" pitchFamily="50" charset="-128"/>
                <a:cs typeface="ＭＳ Ｐゴシック" pitchFamily="50" charset="-128"/>
              </a:rPr>
              <a:t>～　もくじ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7" name="正方形/長方形 36"/>
          <p:cNvSpPr/>
          <p:nvPr/>
        </p:nvSpPr>
        <p:spPr>
          <a:xfrm>
            <a:off x="2677706" y="5035605"/>
            <a:ext cx="1490516" cy="307777"/>
          </a:xfrm>
          <a:prstGeom prst="rect">
            <a:avLst/>
          </a:prstGeom>
        </p:spPr>
        <p:txBody>
          <a:bodyPr wrap="square">
            <a:spAutoFit/>
          </a:bodyPr>
          <a:lstStyle/>
          <a:p>
            <a:pPr lvl="0"/>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♦♦資料編♦♦</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58" name="グループ化 57"/>
          <p:cNvGrpSpPr/>
          <p:nvPr/>
        </p:nvGrpSpPr>
        <p:grpSpPr>
          <a:xfrm>
            <a:off x="446423" y="5560864"/>
            <a:ext cx="6323997" cy="374170"/>
            <a:chOff x="476671" y="6611619"/>
            <a:chExt cx="6323997" cy="374170"/>
          </a:xfrm>
        </p:grpSpPr>
        <p:sp>
          <p:nvSpPr>
            <p:cNvPr id="39" name="テキスト ボックス 38"/>
            <p:cNvSpPr txBox="1"/>
            <p:nvPr/>
          </p:nvSpPr>
          <p:spPr>
            <a:xfrm>
              <a:off x="476671" y="6642397"/>
              <a:ext cx="4838151"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○交通戦略室・道路室の予算（令和三年度</a:t>
              </a:r>
              <a:r>
                <a:rPr lang="ja-JP" altLang="en-US" sz="1200" dirty="0">
                  <a:latin typeface="HG丸ｺﾞｼｯｸM-PRO" panose="020F0600000000000000" pitchFamily="50" charset="-128"/>
                  <a:ea typeface="HG丸ｺﾞｼｯｸM-PRO" panose="020F0600000000000000" pitchFamily="50" charset="-128"/>
                </a:rPr>
                <a:t>補正</a:t>
              </a:r>
              <a:r>
                <a:rPr lang="ja-JP" altLang="en-US" sz="1200" dirty="0" smtClean="0">
                  <a:latin typeface="HG丸ｺﾞｼｯｸM-PRO" panose="020F0600000000000000" pitchFamily="50" charset="-128"/>
                  <a:ea typeface="HG丸ｺﾞｼｯｸM-PRO" panose="020F0600000000000000" pitchFamily="50" charset="-128"/>
                </a:rPr>
                <a:t>＋令和</a:t>
              </a:r>
              <a:r>
                <a:rPr lang="ja-JP" altLang="en-US" sz="1200" dirty="0">
                  <a:latin typeface="HG丸ｺﾞｼｯｸM-PRO" panose="020F0600000000000000" pitchFamily="50" charset="-128"/>
                  <a:ea typeface="HG丸ｺﾞｼｯｸM-PRO" panose="020F0600000000000000" pitchFamily="50" charset="-128"/>
                </a:rPr>
                <a:t>四</a:t>
              </a:r>
              <a:r>
                <a:rPr lang="ja-JP" altLang="en-US" sz="1200" dirty="0" smtClean="0">
                  <a:latin typeface="HG丸ｺﾞｼｯｸM-PRO" panose="020F0600000000000000" pitchFamily="50" charset="-128"/>
                  <a:ea typeface="HG丸ｺﾞｼｯｸM-PRO" panose="020F0600000000000000" pitchFamily="50" charset="-128"/>
                </a:rPr>
                <a:t>年度</a:t>
              </a:r>
              <a:r>
                <a:rPr lang="ja-JP" altLang="en-US" sz="1200" dirty="0">
                  <a:latin typeface="HG丸ｺﾞｼｯｸM-PRO" panose="020F0600000000000000" pitchFamily="50" charset="-128"/>
                  <a:ea typeface="HG丸ｺﾞｼｯｸM-PRO" panose="020F0600000000000000" pitchFamily="50" charset="-128"/>
                </a:rPr>
                <a:t>当初）</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8" name="テキスト ボックス 47"/>
            <p:cNvSpPr txBox="1"/>
            <p:nvPr/>
          </p:nvSpPr>
          <p:spPr>
            <a:xfrm>
              <a:off x="5026808" y="6647235"/>
              <a:ext cx="672427" cy="338554"/>
            </a:xfrm>
            <a:prstGeom prst="rect">
              <a:avLst/>
            </a:prstGeom>
            <a:noFill/>
          </p:spPr>
          <p:txBody>
            <a:bodyPr wrap="square" rtlCol="0">
              <a:spAutoFit/>
            </a:bodyPr>
            <a:lstStyle/>
            <a:p>
              <a:r>
                <a:rPr lang="ja-JP" altLang="en-US" sz="1600" dirty="0"/>
                <a:t>  </a:t>
              </a:r>
              <a:r>
                <a:rPr kumimoji="1" lang="ja-JP" altLang="en-US" sz="1600" dirty="0" smtClean="0"/>
                <a:t>・・・</a:t>
              </a:r>
              <a:endParaRPr lang="en-US" altLang="ja-JP" sz="1600" dirty="0" smtClean="0"/>
            </a:p>
          </p:txBody>
        </p:sp>
        <p:sp>
          <p:nvSpPr>
            <p:cNvPr id="49" name="テキスト ボックス 48"/>
            <p:cNvSpPr txBox="1"/>
            <p:nvPr/>
          </p:nvSpPr>
          <p:spPr>
            <a:xfrm>
              <a:off x="5733255" y="6611619"/>
              <a:ext cx="1067413" cy="338554"/>
            </a:xfrm>
            <a:prstGeom prst="rect">
              <a:avLst/>
            </a:prstGeom>
            <a:noFill/>
          </p:spPr>
          <p:txBody>
            <a:bodyPr wrap="square" rtlCol="0">
              <a:spAutoFit/>
            </a:bodyPr>
            <a:lstStyle/>
            <a:p>
              <a:r>
                <a:rPr kumimoji="1" lang="en-US" altLang="ja-JP" sz="1600" dirty="0" smtClean="0"/>
                <a:t>P.</a:t>
              </a:r>
              <a:r>
                <a:rPr lang="ja-JP" altLang="en-US" sz="1600" dirty="0"/>
                <a:t> </a:t>
              </a:r>
              <a:r>
                <a:rPr lang="ja-JP" altLang="en-US" sz="1600" dirty="0" smtClean="0"/>
                <a:t>  </a:t>
              </a:r>
              <a:r>
                <a:rPr lang="ja-JP" altLang="en-US" sz="1400" dirty="0" smtClean="0"/>
                <a:t>資料</a:t>
              </a:r>
              <a:r>
                <a:rPr lang="en-US" altLang="ja-JP" sz="1400" dirty="0" smtClean="0"/>
                <a:t>1</a:t>
              </a:r>
              <a:endParaRPr lang="ja-JP" altLang="en-US" sz="1600" dirty="0"/>
            </a:p>
          </p:txBody>
        </p:sp>
      </p:grpSp>
      <p:sp>
        <p:nvSpPr>
          <p:cNvPr id="67" name="正方形/長方形 66"/>
          <p:cNvSpPr/>
          <p:nvPr/>
        </p:nvSpPr>
        <p:spPr>
          <a:xfrm>
            <a:off x="1052736" y="9412006"/>
            <a:ext cx="5688632" cy="261610"/>
          </a:xfrm>
          <a:prstGeom prst="rect">
            <a:avLst/>
          </a:prstGeom>
          <a:noFill/>
        </p:spPr>
        <p:txBody>
          <a:bodyPr wrap="square">
            <a:spAutoFit/>
          </a:bodyPr>
          <a:lstStyle/>
          <a:p>
            <a:r>
              <a:rPr lang="en-US" altLang="ja-JP" sz="1100" dirty="0">
                <a:latin typeface="HG丸ｺﾞｼｯｸM-PRO" panose="020F0600000000000000" pitchFamily="50" charset="-128"/>
                <a:ea typeface="HG丸ｺﾞｼｯｸM-PRO" panose="020F0600000000000000" pitchFamily="50" charset="-128"/>
              </a:rPr>
              <a:t>https://</a:t>
            </a:r>
            <a:r>
              <a:rPr lang="en-US" altLang="ja-JP" sz="1100" dirty="0" smtClean="0">
                <a:latin typeface="HG丸ｺﾞｼｯｸM-PRO" panose="020F0600000000000000" pitchFamily="50" charset="-128"/>
                <a:ea typeface="HG丸ｺﾞｼｯｸM-PRO" panose="020F0600000000000000" pitchFamily="50" charset="-128"/>
              </a:rPr>
              <a:t>www.pref.osaka.lg.jp/kotsukeikaku/sesakupoint/sesakupoint-r4.html</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70" name="Text Box 4435"/>
          <p:cNvSpPr txBox="1">
            <a:spLocks noChangeArrowheads="1"/>
          </p:cNvSpPr>
          <p:nvPr/>
        </p:nvSpPr>
        <p:spPr bwMode="auto">
          <a:xfrm>
            <a:off x="1124744" y="9102315"/>
            <a:ext cx="2347912" cy="22860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5250" tIns="47625" rIns="95250" bIns="47625" numCol="1" anchor="t" anchorCtr="0" compatLnSpc="1">
            <a:prstTxWarp prst="textNoShape">
              <a:avLst/>
            </a:prstTxWarp>
          </a:bodyPr>
          <a:lstStyle/>
          <a:p>
            <a:pPr marL="0" lvl="0" indent="0" algn="ctr" eaLnBrk="1" fontAlgn="base" latinLnBrk="0" hangingPunct="1">
              <a:lnSpc>
                <a:spcPct val="100000"/>
              </a:lnSpc>
              <a:spcBef>
                <a:spcPct val="0"/>
              </a:spcBef>
              <a:spcAft>
                <a:spcPts val="500"/>
              </a:spcAft>
              <a:tabLst/>
            </a:pPr>
            <a:r>
              <a:rPr kumimoji="1" lang="ja-JP" altLang="en-US" sz="1050" b="0" i="0" u="none" strike="noStrike" cap="none" normalizeH="0" baseline="0" dirty="0" smtClean="0">
                <a:ln>
                  <a:noFill/>
                </a:ln>
                <a:effectLst/>
                <a:latin typeface="HG丸ｺﾞｼｯｸM-PRO" pitchFamily="50" charset="-128"/>
                <a:ea typeface="HG丸ｺﾞｼｯｸM-PRO" pitchFamily="50" charset="-128"/>
                <a:cs typeface="ＭＳ Ｐゴシック" pitchFamily="50" charset="-128"/>
              </a:rPr>
              <a:t>大阪府　</a:t>
            </a:r>
            <a:r>
              <a:rPr kumimoji="1" lang="ja-JP" altLang="en-US" sz="1050" b="0" i="0" u="none" cap="none" normalizeH="0" baseline="0" dirty="0" smtClean="0">
                <a:ln>
                  <a:noFill/>
                </a:ln>
                <a:effectLst/>
                <a:latin typeface="HG丸ｺﾞｼｯｸM-PRO" pitchFamily="50" charset="-128"/>
                <a:ea typeface="HG丸ｺﾞｼｯｸM-PRO" pitchFamily="50" charset="-128"/>
                <a:cs typeface="ＭＳ Ｐゴシック" pitchFamily="50" charset="-128"/>
              </a:rPr>
              <a:t>交通施</a:t>
            </a:r>
            <a:r>
              <a:rPr kumimoji="1" lang="ja-JP" altLang="en-US" sz="1050" b="0" i="0" u="none" strike="noStrike" cap="none" normalizeH="0" baseline="0" dirty="0" smtClean="0">
                <a:ln>
                  <a:noFill/>
                </a:ln>
                <a:effectLst/>
                <a:latin typeface="HG丸ｺﾞｼｯｸM-PRO" pitchFamily="50" charset="-128"/>
                <a:ea typeface="HG丸ｺﾞｼｯｸM-PRO" pitchFamily="50" charset="-128"/>
                <a:cs typeface="ＭＳ Ｐゴシック" pitchFamily="50" charset="-128"/>
              </a:rPr>
              <a:t>策のポイント</a:t>
            </a:r>
            <a:endParaRPr kumimoji="1" lang="ja-JP" altLang="ja-JP" sz="2400" b="0"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71" name="正方形/長方形 70"/>
          <p:cNvSpPr/>
          <p:nvPr/>
        </p:nvSpPr>
        <p:spPr>
          <a:xfrm>
            <a:off x="1052736" y="8763934"/>
            <a:ext cx="3348578" cy="261610"/>
          </a:xfrm>
          <a:prstGeom prst="rect">
            <a:avLst/>
          </a:prstGeom>
        </p:spPr>
        <p:txBody>
          <a:bodyPr wrap="square">
            <a:spAutoFit/>
          </a:bodyPr>
          <a:lstStyle/>
          <a:p>
            <a:pPr lvl="0"/>
            <a:r>
              <a:rPr lang="ja-JP" altLang="en-US" sz="1100" dirty="0">
                <a:latin typeface="HG丸ｺﾞｼｯｸM-PRO" panose="020F0600000000000000" pitchFamily="50" charset="-128"/>
                <a:ea typeface="HG丸ｺﾞｼｯｸM-PRO" panose="020F0600000000000000" pitchFamily="50" charset="-128"/>
              </a:rPr>
              <a:t>本資料は以下ホームページに掲載しています。</a:t>
            </a:r>
          </a:p>
        </p:txBody>
      </p:sp>
      <p:sp>
        <p:nvSpPr>
          <p:cNvPr id="72" name="AutoShape 4431"/>
          <p:cNvSpPr>
            <a:spLocks noChangeArrowheads="1"/>
          </p:cNvSpPr>
          <p:nvPr/>
        </p:nvSpPr>
        <p:spPr bwMode="auto">
          <a:xfrm>
            <a:off x="3702322" y="9120412"/>
            <a:ext cx="684000" cy="180000"/>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900" b="0" i="0" u="none" strike="noStrike" cap="none" normalizeH="0" baseline="0" dirty="0" smtClean="0">
                <a:ln>
                  <a:noFill/>
                </a:ln>
                <a:effectLst/>
                <a:latin typeface="HG丸ｺﾞｼｯｸM-PRO" pitchFamily="50" charset="-128"/>
                <a:ea typeface="HG丸ｺﾞｼｯｸM-PRO" pitchFamily="50" charset="-128"/>
                <a:cs typeface="ＭＳ Ｐゴシック" pitchFamily="50" charset="-128"/>
              </a:rPr>
              <a:t>検 索</a:t>
            </a:r>
            <a:endParaRPr kumimoji="1" lang="ja-JP" altLang="ja-JP" sz="1800" b="0"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73" name="右矢印 72"/>
          <p:cNvSpPr/>
          <p:nvPr/>
        </p:nvSpPr>
        <p:spPr>
          <a:xfrm rot="13499650">
            <a:off x="4164643" y="9258905"/>
            <a:ext cx="288032" cy="144016"/>
          </a:xfrm>
          <a:prstGeom prst="rightArrow">
            <a:avLst>
              <a:gd name="adj1" fmla="val 31294"/>
              <a:gd name="adj2" fmla="val 12130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69" name="グループ化 68"/>
          <p:cNvGrpSpPr/>
          <p:nvPr/>
        </p:nvGrpSpPr>
        <p:grpSpPr>
          <a:xfrm>
            <a:off x="446423" y="6029204"/>
            <a:ext cx="6192687" cy="370375"/>
            <a:chOff x="476672" y="7934364"/>
            <a:chExt cx="6192687" cy="370375"/>
          </a:xfrm>
        </p:grpSpPr>
        <p:sp>
          <p:nvSpPr>
            <p:cNvPr id="77" name="テキスト ボックス 76"/>
            <p:cNvSpPr txBox="1"/>
            <p:nvPr/>
          </p:nvSpPr>
          <p:spPr>
            <a:xfrm>
              <a:off x="476672" y="7977336"/>
              <a:ext cx="4608514"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鉄軌道の整備</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状況</a:t>
              </a:r>
              <a:endParaRPr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9" name="テキスト ボックス 78"/>
            <p:cNvSpPr txBox="1"/>
            <p:nvPr/>
          </p:nvSpPr>
          <p:spPr>
            <a:xfrm>
              <a:off x="1969120" y="7934364"/>
              <a:ext cx="3703971" cy="338554"/>
            </a:xfrm>
            <a:prstGeom prst="rect">
              <a:avLst/>
            </a:prstGeom>
            <a:noFill/>
          </p:spPr>
          <p:txBody>
            <a:bodyPr wrap="square" rtlCol="0">
              <a:spAutoFit/>
            </a:bodyPr>
            <a:lstStyle/>
            <a:p>
              <a:r>
                <a:rPr kumimoji="1" lang="ja-JP" altLang="en-US" sz="1600" dirty="0" smtClean="0"/>
                <a:t>・・・・・・・・・・・・・・・・・・・・・・・・・・・・・・・・・・</a:t>
              </a:r>
              <a:endParaRPr lang="en-US" altLang="ja-JP" sz="1600" dirty="0" smtClean="0"/>
            </a:p>
          </p:txBody>
        </p:sp>
        <p:sp>
          <p:nvSpPr>
            <p:cNvPr id="80" name="テキスト ボックス 79"/>
            <p:cNvSpPr txBox="1"/>
            <p:nvPr/>
          </p:nvSpPr>
          <p:spPr>
            <a:xfrm>
              <a:off x="5733255" y="7966185"/>
              <a:ext cx="936104" cy="338554"/>
            </a:xfrm>
            <a:prstGeom prst="rect">
              <a:avLst/>
            </a:prstGeom>
            <a:noFill/>
          </p:spPr>
          <p:txBody>
            <a:bodyPr wrap="square" rtlCol="0">
              <a:spAutoFit/>
            </a:bodyPr>
            <a:lstStyle/>
            <a:p>
              <a:r>
                <a:rPr kumimoji="1" lang="en-US" altLang="ja-JP" sz="1600" dirty="0" smtClean="0"/>
                <a:t>P.</a:t>
              </a:r>
              <a:r>
                <a:rPr kumimoji="1" lang="ja-JP" altLang="en-US" sz="1600" dirty="0" smtClean="0"/>
                <a:t>　</a:t>
              </a:r>
              <a:r>
                <a:rPr lang="ja-JP" altLang="en-US" sz="1400" dirty="0" smtClean="0"/>
                <a:t>資料</a:t>
              </a:r>
              <a:r>
                <a:rPr lang="en-US" altLang="ja-JP" sz="1400" dirty="0" smtClean="0"/>
                <a:t>2</a:t>
              </a:r>
            </a:p>
          </p:txBody>
        </p:sp>
      </p:grpSp>
      <p:grpSp>
        <p:nvGrpSpPr>
          <p:cNvPr id="114" name="グループ化 113"/>
          <p:cNvGrpSpPr/>
          <p:nvPr/>
        </p:nvGrpSpPr>
        <p:grpSpPr>
          <a:xfrm>
            <a:off x="274117" y="1208590"/>
            <a:ext cx="6206613" cy="338879"/>
            <a:chOff x="274117" y="1333436"/>
            <a:chExt cx="6206613" cy="338879"/>
          </a:xfrm>
        </p:grpSpPr>
        <p:sp>
          <p:nvSpPr>
            <p:cNvPr id="115" name="テキスト ボックス 114"/>
            <p:cNvSpPr txBox="1"/>
            <p:nvPr/>
          </p:nvSpPr>
          <p:spPr>
            <a:xfrm>
              <a:off x="274117" y="1333436"/>
              <a:ext cx="2952501" cy="307777"/>
            </a:xfrm>
            <a:prstGeom prst="rect">
              <a:avLst/>
            </a:prstGeom>
            <a:noFill/>
          </p:spPr>
          <p:txBody>
            <a:bodyPr wrap="square" rtlCol="0">
              <a:spAutoFit/>
            </a:bodyPr>
            <a:lstStyle/>
            <a:p>
              <a:r>
                <a:rPr lang="ja-JP" altLang="en-US" sz="1400" b="1" dirty="0" smtClean="0">
                  <a:latin typeface="HG丸ｺﾞｼｯｸM-PRO" panose="020F0600000000000000" pitchFamily="50" charset="-128"/>
                  <a:ea typeface="HG丸ｺﾞｼｯｸM-PRO" panose="020F0600000000000000" pitchFamily="50" charset="-128"/>
                </a:rPr>
                <a:t>交通戦略室　施策のポイント</a:t>
              </a:r>
              <a:endParaRPr kumimoji="1" lang="en-US" altLang="ja-JP" sz="1400" b="1" dirty="0" smtClean="0">
                <a:latin typeface="HG丸ｺﾞｼｯｸM-PRO" panose="020F0600000000000000" pitchFamily="50" charset="-128"/>
                <a:ea typeface="HG丸ｺﾞｼｯｸM-PRO" panose="020F0600000000000000" pitchFamily="50" charset="-128"/>
              </a:endParaRPr>
            </a:p>
          </p:txBody>
        </p:sp>
        <p:sp>
          <p:nvSpPr>
            <p:cNvPr id="116" name="テキスト ボックス 115"/>
            <p:cNvSpPr txBox="1"/>
            <p:nvPr/>
          </p:nvSpPr>
          <p:spPr>
            <a:xfrm>
              <a:off x="2924944" y="1333761"/>
              <a:ext cx="2736304"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117" name="テキスト ボックス 116"/>
            <p:cNvSpPr txBox="1"/>
            <p:nvPr/>
          </p:nvSpPr>
          <p:spPr>
            <a:xfrm>
              <a:off x="5733256" y="1333436"/>
              <a:ext cx="747474" cy="338554"/>
            </a:xfrm>
            <a:prstGeom prst="rect">
              <a:avLst/>
            </a:prstGeom>
            <a:noFill/>
          </p:spPr>
          <p:txBody>
            <a:bodyPr wrap="square" rtlCol="0">
              <a:spAutoFit/>
            </a:bodyPr>
            <a:lstStyle/>
            <a:p>
              <a:r>
                <a:rPr kumimoji="1" lang="en-US" altLang="ja-JP" sz="1600" dirty="0" smtClean="0"/>
                <a:t>P.</a:t>
              </a:r>
              <a:r>
                <a:rPr lang="en-US" altLang="ja-JP" sz="1600" dirty="0" smtClean="0"/>
                <a:t>1</a:t>
              </a:r>
              <a:endParaRPr kumimoji="1" lang="ja-JP" altLang="en-US" sz="1600" dirty="0"/>
            </a:p>
          </p:txBody>
        </p:sp>
      </p:grpSp>
      <p:grpSp>
        <p:nvGrpSpPr>
          <p:cNvPr id="118" name="グループ化 117"/>
          <p:cNvGrpSpPr/>
          <p:nvPr/>
        </p:nvGrpSpPr>
        <p:grpSpPr>
          <a:xfrm>
            <a:off x="240926" y="2576736"/>
            <a:ext cx="6225872" cy="1071260"/>
            <a:chOff x="2710005" y="1897643"/>
            <a:chExt cx="6225872" cy="1071260"/>
          </a:xfrm>
        </p:grpSpPr>
        <p:sp>
          <p:nvSpPr>
            <p:cNvPr id="119" name="テキスト ボックス 118"/>
            <p:cNvSpPr txBox="1"/>
            <p:nvPr/>
          </p:nvSpPr>
          <p:spPr>
            <a:xfrm>
              <a:off x="2710005" y="1897643"/>
              <a:ext cx="3969278" cy="307777"/>
            </a:xfrm>
            <a:prstGeom prst="rect">
              <a:avLst/>
            </a:prstGeom>
            <a:noFill/>
          </p:spPr>
          <p:txBody>
            <a:bodyPr wrap="square" rtlCol="0">
              <a:spAutoFit/>
            </a:bodyPr>
            <a:lstStyle/>
            <a:p>
              <a:r>
                <a:rPr lang="ja-JP" altLang="en-US" sz="1400" b="1" u="sng" dirty="0">
                  <a:latin typeface="HG丸ｺﾞｼｯｸM-PRO" panose="020F0600000000000000" pitchFamily="50" charset="-128"/>
                  <a:ea typeface="HG丸ｺﾞｼｯｸM-PRO" panose="020F0600000000000000" pitchFamily="50" charset="-128"/>
                </a:rPr>
                <a:t>安全</a:t>
              </a:r>
              <a:r>
                <a:rPr kumimoji="1" lang="ja-JP" altLang="en-US" sz="1400" b="1" u="sng" dirty="0" smtClean="0">
                  <a:latin typeface="HG丸ｺﾞｼｯｸM-PRO" panose="020F0600000000000000" pitchFamily="50" charset="-128"/>
                  <a:ea typeface="HG丸ｺﾞｼｯｸM-PRO" panose="020F0600000000000000" pitchFamily="50" charset="-128"/>
                </a:rPr>
                <a:t>・安心</a:t>
              </a:r>
              <a:endParaRPr kumimoji="1" lang="ja-JP" altLang="en-US" sz="1400" b="1" u="sng" dirty="0">
                <a:latin typeface="HG丸ｺﾞｼｯｸM-PRO" panose="020F0600000000000000" pitchFamily="50" charset="-128"/>
                <a:ea typeface="HG丸ｺﾞｼｯｸM-PRO" panose="020F0600000000000000" pitchFamily="50" charset="-128"/>
              </a:endParaRPr>
            </a:p>
          </p:txBody>
        </p:sp>
        <p:grpSp>
          <p:nvGrpSpPr>
            <p:cNvPr id="120" name="グループ化 119"/>
            <p:cNvGrpSpPr/>
            <p:nvPr/>
          </p:nvGrpSpPr>
          <p:grpSpPr>
            <a:xfrm>
              <a:off x="4787037" y="2291475"/>
              <a:ext cx="4148840" cy="677428"/>
              <a:chOff x="2332388" y="3590788"/>
              <a:chExt cx="4148840" cy="677428"/>
            </a:xfrm>
          </p:grpSpPr>
          <p:grpSp>
            <p:nvGrpSpPr>
              <p:cNvPr id="121" name="グループ化 120"/>
              <p:cNvGrpSpPr/>
              <p:nvPr/>
            </p:nvGrpSpPr>
            <p:grpSpPr>
              <a:xfrm>
                <a:off x="3405867" y="3590788"/>
                <a:ext cx="3074863" cy="338873"/>
                <a:chOff x="3405867" y="3750030"/>
                <a:chExt cx="3074863" cy="338873"/>
              </a:xfrm>
            </p:grpSpPr>
            <p:sp>
              <p:nvSpPr>
                <p:cNvPr id="131" name="テキスト ボックス 130"/>
                <p:cNvSpPr txBox="1"/>
                <p:nvPr/>
              </p:nvSpPr>
              <p:spPr>
                <a:xfrm>
                  <a:off x="3405867" y="3750030"/>
                  <a:ext cx="2218996" cy="338554"/>
                </a:xfrm>
                <a:prstGeom prst="rect">
                  <a:avLst/>
                </a:prstGeom>
                <a:noFill/>
              </p:spPr>
              <p:txBody>
                <a:bodyPr wrap="square" rtlCol="0">
                  <a:spAutoFit/>
                </a:bodyPr>
                <a:lstStyle/>
                <a:p>
                  <a:r>
                    <a:rPr kumimoji="1" lang="ja-JP" altLang="en-US" sz="1600" dirty="0" smtClean="0"/>
                    <a:t> ・・・・・・・・・・・・・・・・・・</a:t>
                  </a:r>
                  <a:endParaRPr kumimoji="1" lang="ja-JP" altLang="en-US" sz="1600" dirty="0"/>
                </a:p>
              </p:txBody>
            </p:sp>
            <p:sp>
              <p:nvSpPr>
                <p:cNvPr id="132" name="テキスト ボックス 131"/>
                <p:cNvSpPr txBox="1"/>
                <p:nvPr/>
              </p:nvSpPr>
              <p:spPr>
                <a:xfrm>
                  <a:off x="5733256" y="3750349"/>
                  <a:ext cx="747474" cy="338554"/>
                </a:xfrm>
                <a:prstGeom prst="rect">
                  <a:avLst/>
                </a:prstGeom>
                <a:noFill/>
              </p:spPr>
              <p:txBody>
                <a:bodyPr wrap="square" rtlCol="0">
                  <a:spAutoFit/>
                </a:bodyPr>
                <a:lstStyle/>
                <a:p>
                  <a:r>
                    <a:rPr kumimoji="1" lang="en-US" altLang="ja-JP" sz="1600" dirty="0" smtClean="0"/>
                    <a:t>P.</a:t>
                  </a:r>
                  <a:r>
                    <a:rPr lang="en-US" altLang="ja-JP" sz="1600" dirty="0"/>
                    <a:t>5</a:t>
                  </a:r>
                  <a:endParaRPr kumimoji="1" lang="ja-JP" altLang="en-US" sz="1600" dirty="0"/>
                </a:p>
              </p:txBody>
            </p:sp>
          </p:grpSp>
          <p:grpSp>
            <p:nvGrpSpPr>
              <p:cNvPr id="122" name="グループ化 121"/>
              <p:cNvGrpSpPr/>
              <p:nvPr/>
            </p:nvGrpSpPr>
            <p:grpSpPr>
              <a:xfrm>
                <a:off x="2332388" y="3921981"/>
                <a:ext cx="4148840" cy="346235"/>
                <a:chOff x="2332388" y="4145205"/>
                <a:chExt cx="4148840" cy="346235"/>
              </a:xfrm>
            </p:grpSpPr>
            <p:sp>
              <p:nvSpPr>
                <p:cNvPr id="129" name="テキスト ボックス 128"/>
                <p:cNvSpPr txBox="1"/>
                <p:nvPr/>
              </p:nvSpPr>
              <p:spPr>
                <a:xfrm>
                  <a:off x="2332388" y="4145205"/>
                  <a:ext cx="3700528" cy="338554"/>
                </a:xfrm>
                <a:prstGeom prst="rect">
                  <a:avLst/>
                </a:prstGeom>
                <a:noFill/>
              </p:spPr>
              <p:txBody>
                <a:bodyPr wrap="square" rtlCol="0">
                  <a:spAutoFit/>
                </a:bodyPr>
                <a:lstStyle/>
                <a:p>
                  <a:r>
                    <a:rPr kumimoji="1" lang="ja-JP" altLang="en-US" sz="1600" dirty="0" smtClean="0"/>
                    <a:t>・・・・・・・・・・・・・・・・・・</a:t>
                  </a:r>
                  <a:r>
                    <a:rPr lang="ja-JP" altLang="en-US" sz="1600" dirty="0" smtClean="0"/>
                    <a:t>・・・・・・・・・・・</a:t>
                  </a:r>
                  <a:endParaRPr kumimoji="1" lang="ja-JP" altLang="en-US" sz="1600" dirty="0"/>
                </a:p>
              </p:txBody>
            </p:sp>
            <p:sp>
              <p:nvSpPr>
                <p:cNvPr id="130" name="テキスト ボックス 129"/>
                <p:cNvSpPr txBox="1"/>
                <p:nvPr/>
              </p:nvSpPr>
              <p:spPr>
                <a:xfrm>
                  <a:off x="5733754" y="4152886"/>
                  <a:ext cx="747474" cy="338554"/>
                </a:xfrm>
                <a:prstGeom prst="rect">
                  <a:avLst/>
                </a:prstGeom>
                <a:noFill/>
              </p:spPr>
              <p:txBody>
                <a:bodyPr wrap="square" rtlCol="0">
                  <a:spAutoFit/>
                </a:bodyPr>
                <a:lstStyle/>
                <a:p>
                  <a:r>
                    <a:rPr kumimoji="1" lang="en-US" altLang="ja-JP" sz="1600" dirty="0" smtClean="0"/>
                    <a:t>P.7</a:t>
                  </a:r>
                  <a:endParaRPr kumimoji="1" lang="ja-JP" altLang="en-US" sz="1600" dirty="0"/>
                </a:p>
              </p:txBody>
            </p:sp>
          </p:grpSp>
        </p:grpSp>
      </p:grpSp>
      <p:grpSp>
        <p:nvGrpSpPr>
          <p:cNvPr id="133" name="グループ化 132"/>
          <p:cNvGrpSpPr/>
          <p:nvPr/>
        </p:nvGrpSpPr>
        <p:grpSpPr>
          <a:xfrm>
            <a:off x="240926" y="3683005"/>
            <a:ext cx="5931745" cy="773796"/>
            <a:chOff x="2710005" y="1897643"/>
            <a:chExt cx="5931745" cy="556627"/>
          </a:xfrm>
        </p:grpSpPr>
        <p:sp>
          <p:nvSpPr>
            <p:cNvPr id="134" name="テキスト ボックス 133"/>
            <p:cNvSpPr txBox="1"/>
            <p:nvPr/>
          </p:nvSpPr>
          <p:spPr>
            <a:xfrm>
              <a:off x="2710005" y="1897643"/>
              <a:ext cx="3969278" cy="307777"/>
            </a:xfrm>
            <a:prstGeom prst="rect">
              <a:avLst/>
            </a:prstGeom>
            <a:noFill/>
          </p:spPr>
          <p:txBody>
            <a:bodyPr wrap="square" rtlCol="0">
              <a:spAutoFit/>
            </a:bodyPr>
            <a:lstStyle/>
            <a:p>
              <a:r>
                <a:rPr lang="ja-JP" altLang="en-US" sz="1400" b="1" u="sng" dirty="0" smtClean="0">
                  <a:latin typeface="HG丸ｺﾞｼｯｸM-PRO" panose="020F0600000000000000" pitchFamily="50" charset="-128"/>
                  <a:ea typeface="HG丸ｺﾞｼｯｸM-PRO" panose="020F0600000000000000" pitchFamily="50" charset="-128"/>
                </a:rPr>
                <a:t>都市</a:t>
              </a:r>
              <a:r>
                <a:rPr lang="ja-JP" altLang="en-US" sz="1400" b="1" u="sng" dirty="0">
                  <a:latin typeface="HG丸ｺﾞｼｯｸM-PRO" panose="020F0600000000000000" pitchFamily="50" charset="-128"/>
                  <a:ea typeface="HG丸ｺﾞｼｯｸM-PRO" panose="020F0600000000000000" pitchFamily="50" charset="-128"/>
                </a:rPr>
                <a:t>魅力</a:t>
              </a:r>
              <a:endParaRPr kumimoji="1" lang="ja-JP" altLang="en-US" sz="1400" b="1" u="sng" dirty="0">
                <a:latin typeface="HG丸ｺﾞｼｯｸM-PRO" panose="020F0600000000000000" pitchFamily="50" charset="-128"/>
                <a:ea typeface="HG丸ｺﾞｼｯｸM-PRO" panose="020F0600000000000000" pitchFamily="50" charset="-128"/>
              </a:endParaRPr>
            </a:p>
          </p:txBody>
        </p:sp>
        <p:grpSp>
          <p:nvGrpSpPr>
            <p:cNvPr id="135" name="グループ化 134"/>
            <p:cNvGrpSpPr/>
            <p:nvPr/>
          </p:nvGrpSpPr>
          <p:grpSpPr>
            <a:xfrm>
              <a:off x="2928470" y="2207766"/>
              <a:ext cx="5713280" cy="246504"/>
              <a:chOff x="473821" y="3507079"/>
              <a:chExt cx="5713280" cy="246504"/>
            </a:xfrm>
          </p:grpSpPr>
          <p:grpSp>
            <p:nvGrpSpPr>
              <p:cNvPr id="136" name="グループ化 135"/>
              <p:cNvGrpSpPr/>
              <p:nvPr/>
            </p:nvGrpSpPr>
            <p:grpSpPr>
              <a:xfrm>
                <a:off x="2725413" y="3507079"/>
                <a:ext cx="3461688" cy="246504"/>
                <a:chOff x="2725413" y="3666321"/>
                <a:chExt cx="3461688" cy="246504"/>
              </a:xfrm>
            </p:grpSpPr>
            <p:sp>
              <p:nvSpPr>
                <p:cNvPr id="138" name="テキスト ボックス 137"/>
                <p:cNvSpPr txBox="1"/>
                <p:nvPr/>
              </p:nvSpPr>
              <p:spPr>
                <a:xfrm>
                  <a:off x="2725413" y="3666321"/>
                  <a:ext cx="2819651" cy="243537"/>
                </a:xfrm>
                <a:prstGeom prst="rect">
                  <a:avLst/>
                </a:prstGeom>
                <a:noFill/>
              </p:spPr>
              <p:txBody>
                <a:bodyPr wrap="square" rtlCol="0">
                  <a:spAutoFit/>
                </a:bodyPr>
                <a:lstStyle/>
                <a:p>
                  <a:r>
                    <a:rPr kumimoji="1" lang="ja-JP" altLang="en-US" sz="1600" dirty="0" smtClean="0"/>
                    <a:t> ・・・・・・・・・・・・・・・・・・・・・・・・・</a:t>
                  </a:r>
                  <a:endParaRPr kumimoji="1" lang="ja-JP" altLang="en-US" sz="1600" dirty="0"/>
                </a:p>
              </p:txBody>
            </p:sp>
            <p:sp>
              <p:nvSpPr>
                <p:cNvPr id="139" name="テキスト ボックス 138"/>
                <p:cNvSpPr txBox="1"/>
                <p:nvPr/>
              </p:nvSpPr>
              <p:spPr>
                <a:xfrm>
                  <a:off x="5736119" y="3669288"/>
                  <a:ext cx="450982" cy="243537"/>
                </a:xfrm>
                <a:prstGeom prst="rect">
                  <a:avLst/>
                </a:prstGeom>
                <a:noFill/>
              </p:spPr>
              <p:txBody>
                <a:bodyPr wrap="square" rtlCol="0">
                  <a:spAutoFit/>
                </a:bodyPr>
                <a:lstStyle/>
                <a:p>
                  <a:r>
                    <a:rPr kumimoji="1" lang="en-US" altLang="ja-JP" sz="1600" dirty="0" smtClean="0"/>
                    <a:t>P.</a:t>
                  </a:r>
                  <a:r>
                    <a:rPr lang="en-US" altLang="ja-JP" sz="1600" dirty="0"/>
                    <a:t>7</a:t>
                  </a:r>
                  <a:endParaRPr kumimoji="1" lang="ja-JP" altLang="en-US" sz="1600" dirty="0"/>
                </a:p>
              </p:txBody>
            </p:sp>
          </p:grpSp>
          <p:sp>
            <p:nvSpPr>
              <p:cNvPr id="137" name="テキスト ボックス 136"/>
              <p:cNvSpPr txBox="1"/>
              <p:nvPr/>
            </p:nvSpPr>
            <p:spPr>
              <a:xfrm>
                <a:off x="473821" y="3523697"/>
                <a:ext cx="2477648" cy="199258"/>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都市</a:t>
                </a:r>
                <a:r>
                  <a:rPr lang="ja-JP" altLang="en-US" sz="1200" dirty="0" smtClean="0">
                    <a:latin typeface="HG丸ｺﾞｼｯｸM-PRO" panose="020F0600000000000000" pitchFamily="50" charset="-128"/>
                    <a:ea typeface="HG丸ｺﾞｼｯｸM-PRO" panose="020F0600000000000000" pitchFamily="50" charset="-128"/>
                  </a:rPr>
                  <a:t>の魅力を高める交通</a:t>
                </a:r>
                <a:endParaRPr kumimoji="1" lang="ja-JP" altLang="en-US" sz="1200" dirty="0">
                  <a:latin typeface="HG丸ｺﾞｼｯｸM-PRO" panose="020F0600000000000000" pitchFamily="50" charset="-128"/>
                  <a:ea typeface="HG丸ｺﾞｼｯｸM-PRO" panose="020F0600000000000000" pitchFamily="50" charset="-128"/>
                </a:endParaRPr>
              </a:p>
            </p:txBody>
          </p:sp>
        </p:grpSp>
      </p:grpSp>
      <p:sp>
        <p:nvSpPr>
          <p:cNvPr id="166" name="テキスト ボックス 165"/>
          <p:cNvSpPr txBox="1"/>
          <p:nvPr/>
        </p:nvSpPr>
        <p:spPr>
          <a:xfrm>
            <a:off x="442366" y="2999556"/>
            <a:ext cx="2949071"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安全・安心な暮らしを支える交通</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67" name="テキスト ボックス 166"/>
          <p:cNvSpPr txBox="1"/>
          <p:nvPr/>
        </p:nvSpPr>
        <p:spPr>
          <a:xfrm>
            <a:off x="441203" y="3334068"/>
            <a:ext cx="2109606"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戦略的な維持管理</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68" name="テキスト ボックス 167"/>
          <p:cNvSpPr txBox="1"/>
          <p:nvPr/>
        </p:nvSpPr>
        <p:spPr>
          <a:xfrm>
            <a:off x="265278" y="1712639"/>
            <a:ext cx="3969278" cy="307181"/>
          </a:xfrm>
          <a:prstGeom prst="rect">
            <a:avLst/>
          </a:prstGeom>
          <a:noFill/>
        </p:spPr>
        <p:txBody>
          <a:bodyPr wrap="square" rtlCol="0">
            <a:spAutoFit/>
          </a:bodyPr>
          <a:lstStyle/>
          <a:p>
            <a:r>
              <a:rPr kumimoji="1" lang="ja-JP" altLang="en-US" sz="1400" b="1" u="sng" dirty="0" smtClean="0">
                <a:latin typeface="HG丸ｺﾞｼｯｸM-PRO" panose="020F0600000000000000" pitchFamily="50" charset="-128"/>
                <a:ea typeface="HG丸ｺﾞｼｯｸM-PRO" panose="020F0600000000000000" pitchFamily="50" charset="-128"/>
              </a:rPr>
              <a:t>成長・活力</a:t>
            </a:r>
            <a:endParaRPr kumimoji="1" lang="ja-JP" altLang="en-US" sz="1400" b="1" u="sng" dirty="0">
              <a:latin typeface="HG丸ｺﾞｼｯｸM-PRO" panose="020F0600000000000000" pitchFamily="50" charset="-128"/>
              <a:ea typeface="HG丸ｺﾞｼｯｸM-PRO" panose="020F0600000000000000" pitchFamily="50" charset="-128"/>
            </a:endParaRPr>
          </a:p>
        </p:txBody>
      </p:sp>
      <p:sp>
        <p:nvSpPr>
          <p:cNvPr id="169" name="テキスト ボックス 168"/>
          <p:cNvSpPr txBox="1"/>
          <p:nvPr/>
        </p:nvSpPr>
        <p:spPr>
          <a:xfrm>
            <a:off x="442366" y="2185462"/>
            <a:ext cx="3239276" cy="276463"/>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大阪・関西の成長、活力を支える交通</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70" name="テキスト ボックス 169"/>
          <p:cNvSpPr txBox="1"/>
          <p:nvPr/>
        </p:nvSpPr>
        <p:spPr>
          <a:xfrm>
            <a:off x="3763127" y="2131548"/>
            <a:ext cx="1990356" cy="337898"/>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171" name="テキスト ボックス 170"/>
          <p:cNvSpPr txBox="1"/>
          <p:nvPr/>
        </p:nvSpPr>
        <p:spPr>
          <a:xfrm>
            <a:off x="5728333" y="2110667"/>
            <a:ext cx="1082257" cy="337899"/>
          </a:xfrm>
          <a:prstGeom prst="rect">
            <a:avLst/>
          </a:prstGeom>
          <a:noFill/>
        </p:spPr>
        <p:txBody>
          <a:bodyPr wrap="square" rtlCol="0">
            <a:spAutoFit/>
          </a:bodyPr>
          <a:lstStyle/>
          <a:p>
            <a:r>
              <a:rPr kumimoji="1" lang="en-US" altLang="ja-JP" sz="1600" dirty="0" smtClean="0"/>
              <a:t>P.</a:t>
            </a:r>
            <a:r>
              <a:rPr lang="en-US" altLang="ja-JP" sz="1600" dirty="0" smtClean="0"/>
              <a:t>2</a:t>
            </a:r>
            <a:endParaRPr kumimoji="1" lang="ja-JP" altLang="en-US" sz="1600" dirty="0"/>
          </a:p>
        </p:txBody>
      </p:sp>
    </p:spTree>
    <p:extLst>
      <p:ext uri="{BB962C8B-B14F-4D97-AF65-F5344CB8AC3E}">
        <p14:creationId xmlns:p14="http://schemas.microsoft.com/office/powerpoint/2010/main" val="428873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正方形/長方形 90"/>
          <p:cNvSpPr/>
          <p:nvPr/>
        </p:nvSpPr>
        <p:spPr>
          <a:xfrm>
            <a:off x="25896" y="597355"/>
            <a:ext cx="6804000" cy="63645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ホームベース 54"/>
          <p:cNvSpPr/>
          <p:nvPr/>
        </p:nvSpPr>
        <p:spPr>
          <a:xfrm>
            <a:off x="621260" y="3728864"/>
            <a:ext cx="3060000" cy="4613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安全・安心な暮らしを支える交通</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ホームベース 56"/>
          <p:cNvSpPr/>
          <p:nvPr/>
        </p:nvSpPr>
        <p:spPr>
          <a:xfrm>
            <a:off x="595288" y="6303629"/>
            <a:ext cx="3060000" cy="4613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戦略的な維持管理</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59"/>
          <p:cNvSpPr/>
          <p:nvPr/>
        </p:nvSpPr>
        <p:spPr>
          <a:xfrm>
            <a:off x="595288" y="3725544"/>
            <a:ext cx="6160621" cy="41119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4" name="テキスト ボックス 63"/>
          <p:cNvSpPr txBox="1"/>
          <p:nvPr/>
        </p:nvSpPr>
        <p:spPr>
          <a:xfrm>
            <a:off x="602802" y="4309505"/>
            <a:ext cx="3481784" cy="1246495"/>
          </a:xfrm>
          <a:prstGeom prst="rect">
            <a:avLst/>
          </a:prstGeom>
          <a:noFill/>
        </p:spPr>
        <p:txBody>
          <a:bodyPr wrap="square" rtlCol="0">
            <a:spAutoFit/>
          </a:bodyPr>
          <a:lstStyle/>
          <a:p>
            <a:pPr marL="171450" indent="-171450">
              <a:lnSpc>
                <a:spcPts val="1800"/>
              </a:lnSpc>
              <a:buFont typeface="Wingdings" panose="05000000000000000000" pitchFamily="2" charset="2"/>
              <a:buChar char="Ø"/>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災害に強い交通インフラの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構築</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lnSpc>
                <a:spcPts val="1800"/>
              </a:lnSpc>
              <a:buFont typeface="Wingdings" panose="05000000000000000000" pitchFamily="2" charset="2"/>
              <a:buChar char="Ø"/>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公共</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交通のユニバーサルデザイン化</a:t>
            </a: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自転車の安全利用に係る取組</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安全の普及</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啓発</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地域公共交通にかかる取組（市町村支援）</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579674" y="6785948"/>
            <a:ext cx="3115995" cy="742511"/>
          </a:xfrm>
          <a:prstGeom prst="rect">
            <a:avLst/>
          </a:prstGeom>
          <a:noFill/>
        </p:spPr>
        <p:txBody>
          <a:bodyPr wrap="square" rtlCol="0">
            <a:spAutoFit/>
          </a:bodyPr>
          <a:lstStyle/>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な維持管理</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公共ストックの有効活用</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endParaRPr kumimoji="1" lang="en-US" altLang="ja-JP" sz="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正方形/長方形 79"/>
          <p:cNvSpPr/>
          <p:nvPr/>
        </p:nvSpPr>
        <p:spPr>
          <a:xfrm>
            <a:off x="153081" y="3725543"/>
            <a:ext cx="395419" cy="41119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1" name="テキスト ボックス 80"/>
          <p:cNvSpPr txBox="1"/>
          <p:nvPr/>
        </p:nvSpPr>
        <p:spPr bwMode="white">
          <a:xfrm>
            <a:off x="139511" y="5044662"/>
            <a:ext cx="430887" cy="110225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安全・安心</a:t>
            </a:r>
            <a:endPar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628361" y="1987359"/>
            <a:ext cx="3263805" cy="1234953"/>
          </a:xfrm>
          <a:prstGeom prst="rect">
            <a:avLst/>
          </a:prstGeom>
          <a:noFill/>
        </p:spPr>
        <p:txBody>
          <a:bodyPr wrap="square" rtlCol="0">
            <a:spAutoFit/>
          </a:bodyPr>
          <a:lstStyle/>
          <a:p>
            <a:pPr marL="171450" lvl="0" indent="-171450">
              <a:lnSpc>
                <a:spcPts val="1800"/>
              </a:lnSpc>
              <a:buFont typeface="Wingdings" panose="05000000000000000000" pitchFamily="2" charset="2"/>
              <a:buChar char="Ø"/>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リニア</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中央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新幹線・北陸新幹線の</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1800"/>
              </a:lnSpc>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早期</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全線開業の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実現</a:t>
            </a:r>
            <a:endParaRPr kumimoji="1" lang="en-US" altLang="ja-JP" sz="1200" b="0" i="0" u="non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kumimoji="1" lang="ja-JP" altLang="en-US" sz="1200" b="0" i="0" u="non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大阪・関西の</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R="0" lvl="0" algn="l" defTabSz="914400" rtl="0" eaLnBrk="1" fontAlgn="auto" latinLnBrk="0" hangingPunct="1">
              <a:lnSpc>
                <a:spcPts val="1800"/>
              </a:lnSpc>
              <a:spcBef>
                <a:spcPts val="0"/>
              </a:spcBef>
              <a:spcAft>
                <a:spcPts val="0"/>
              </a:spcAft>
              <a:buClrTx/>
              <a:buSzTx/>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鉄道</a:t>
            </a:r>
            <a:r>
              <a:rPr kumimoji="1" lang="ja-JP" altLang="en-US" sz="1200" b="0" i="0" u="non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ネットワークの充実・強化</a:t>
            </a:r>
            <a:endParaRPr kumimoji="1" lang="en-US" altLang="ja-JP" sz="1200" b="0" i="0" u="non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kumimoji="1" lang="ja-JP" altLang="en-US" sz="1200" b="0" i="0" u="non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公共交通の利便性向上　</a:t>
            </a:r>
            <a:endParaRPr kumimoji="1" lang="en-US" altLang="ja-JP" sz="1200" b="0" i="0" u="non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6" name="テキスト ボックス 2"/>
          <p:cNvSpPr txBox="1">
            <a:spLocks noChangeArrowheads="1"/>
          </p:cNvSpPr>
          <p:nvPr/>
        </p:nvSpPr>
        <p:spPr bwMode="auto">
          <a:xfrm>
            <a:off x="3501008" y="3224808"/>
            <a:ext cx="1311665" cy="18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lang="en-US" altLang="ja-JP" sz="900" i="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鉄道の整備</a:t>
            </a:r>
            <a:r>
              <a:rPr lang="en-US" altLang="ja-JP" sz="900" i="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bwMode="gray">
          <a:xfrm>
            <a:off x="134454" y="1321402"/>
            <a:ext cx="6621922" cy="2292566"/>
            <a:chOff x="113043" y="1057007"/>
            <a:chExt cx="6621922" cy="2292566"/>
          </a:xfrm>
        </p:grpSpPr>
        <p:sp>
          <p:nvSpPr>
            <p:cNvPr id="59" name="正方形/長方形 58"/>
            <p:cNvSpPr/>
            <p:nvPr/>
          </p:nvSpPr>
          <p:spPr bwMode="gray">
            <a:xfrm>
              <a:off x="574344" y="1057007"/>
              <a:ext cx="6160621" cy="22925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2" name="ホームベース 61"/>
            <p:cNvSpPr/>
            <p:nvPr/>
          </p:nvSpPr>
          <p:spPr bwMode="gray">
            <a:xfrm>
              <a:off x="580175" y="1077021"/>
              <a:ext cx="3060000" cy="468000"/>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大阪・関西の成長・活力を支える交通</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bwMode="gray">
            <a:xfrm>
              <a:off x="113043" y="1057007"/>
              <a:ext cx="417464" cy="2292212"/>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9" name="テキスト ボックス 78"/>
            <p:cNvSpPr txBox="1"/>
            <p:nvPr/>
          </p:nvSpPr>
          <p:spPr bwMode="gray">
            <a:xfrm>
              <a:off x="113043" y="1617348"/>
              <a:ext cx="430887" cy="1118255"/>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成長・活力</a:t>
              </a:r>
              <a:endPar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6" name="タイトル 1"/>
          <p:cNvSpPr txBox="1">
            <a:spLocks/>
          </p:cNvSpPr>
          <p:nvPr/>
        </p:nvSpPr>
        <p:spPr>
          <a:xfrm>
            <a:off x="54882" y="539969"/>
            <a:ext cx="7211367" cy="784067"/>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lnSpc>
                <a:spcPts val="1831"/>
              </a:lnSpc>
              <a:buFont typeface="Wingdings" panose="05000000000000000000" pitchFamily="2" charset="2"/>
              <a:buChar char="u"/>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府民</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暮らしや都市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の成長</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を支え、豊かな社会を実現するため、</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31"/>
              </a:lnSpc>
              <a:spcBef>
                <a:spcPct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交通体系の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めざ</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すべき方向性を見据えつつ、総合的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な交通施策を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テキスト ボックス 2"/>
          <p:cNvSpPr txBox="1">
            <a:spLocks noChangeArrowheads="1"/>
          </p:cNvSpPr>
          <p:nvPr/>
        </p:nvSpPr>
        <p:spPr bwMode="auto">
          <a:xfrm>
            <a:off x="5147949" y="3266688"/>
            <a:ext cx="1430035"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連続立体交差</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2"/>
          <p:cNvSpPr txBox="1">
            <a:spLocks noChangeArrowheads="1"/>
          </p:cNvSpPr>
          <p:nvPr/>
        </p:nvSpPr>
        <p:spPr bwMode="auto">
          <a:xfrm>
            <a:off x="4530787" y="4932411"/>
            <a:ext cx="1660353"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鉄道施設の耐震性強化</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2"/>
          <p:cNvSpPr txBox="1">
            <a:spLocks noChangeArrowheads="1"/>
          </p:cNvSpPr>
          <p:nvPr/>
        </p:nvSpPr>
        <p:spPr bwMode="auto">
          <a:xfrm>
            <a:off x="3831957" y="6204868"/>
            <a:ext cx="1660353"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可動式ホーム柵の整備</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テキスト ボックス 2"/>
          <p:cNvSpPr txBox="1">
            <a:spLocks noChangeArrowheads="1"/>
          </p:cNvSpPr>
          <p:nvPr/>
        </p:nvSpPr>
        <p:spPr bwMode="auto">
          <a:xfrm>
            <a:off x="5227211" y="6200758"/>
            <a:ext cx="1660353"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交通安全の普及啓発</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p:cNvSpPr/>
          <p:nvPr/>
        </p:nvSpPr>
        <p:spPr>
          <a:xfrm>
            <a:off x="153081" y="7949441"/>
            <a:ext cx="395419" cy="180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3" name="テキスト ボックス 82"/>
          <p:cNvSpPr txBox="1"/>
          <p:nvPr/>
        </p:nvSpPr>
        <p:spPr bwMode="white">
          <a:xfrm>
            <a:off x="127742" y="8258397"/>
            <a:ext cx="430887" cy="1318717"/>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都市魅力</a:t>
            </a:r>
            <a:endPar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正方形/長方形 88"/>
          <p:cNvSpPr/>
          <p:nvPr/>
        </p:nvSpPr>
        <p:spPr>
          <a:xfrm>
            <a:off x="595288" y="7945115"/>
            <a:ext cx="6160621" cy="180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0" name="ホームベース 89"/>
          <p:cNvSpPr/>
          <p:nvPr/>
        </p:nvSpPr>
        <p:spPr>
          <a:xfrm>
            <a:off x="612944" y="7959096"/>
            <a:ext cx="3060000" cy="468000"/>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４</a:t>
            </a: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都市の魅力を高める交通</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テキスト ボックス 91"/>
          <p:cNvSpPr txBox="1"/>
          <p:nvPr/>
        </p:nvSpPr>
        <p:spPr>
          <a:xfrm>
            <a:off x="620788" y="8488392"/>
            <a:ext cx="3115995" cy="33855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公共交通の利用促進</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テキスト ボックス 2"/>
          <p:cNvSpPr txBox="1">
            <a:spLocks noChangeArrowheads="1"/>
          </p:cNvSpPr>
          <p:nvPr/>
        </p:nvSpPr>
        <p:spPr bwMode="auto">
          <a:xfrm>
            <a:off x="4689283" y="9489504"/>
            <a:ext cx="1173683" cy="26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交通環境学習</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6" name="図 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2282" y="5250143"/>
            <a:ext cx="1195702" cy="896777"/>
          </a:xfrm>
          <a:prstGeom prst="rect">
            <a:avLst/>
          </a:prstGeom>
        </p:spPr>
      </p:pic>
      <p:sp>
        <p:nvSpPr>
          <p:cNvPr id="42" name="テキスト ボックス 2"/>
          <p:cNvSpPr txBox="1">
            <a:spLocks noChangeArrowheads="1"/>
          </p:cNvSpPr>
          <p:nvPr/>
        </p:nvSpPr>
        <p:spPr bwMode="auto">
          <a:xfrm>
            <a:off x="4504951" y="7563826"/>
            <a:ext cx="1660353"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モノレール施設の点検</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8013" y="3845709"/>
            <a:ext cx="1440000" cy="1080000"/>
          </a:xfrm>
          <a:prstGeom prst="rect">
            <a:avLst/>
          </a:prstGeom>
        </p:spPr>
      </p:pic>
      <p:sp>
        <p:nvSpPr>
          <p:cNvPr id="49" name="角丸四角形 48"/>
          <p:cNvSpPr/>
          <p:nvPr/>
        </p:nvSpPr>
        <p:spPr>
          <a:xfrm>
            <a:off x="54883" y="38905"/>
            <a:ext cx="6746026" cy="4572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1" name="タイトル 1"/>
          <p:cNvSpPr txBox="1">
            <a:spLocks/>
          </p:cNvSpPr>
          <p:nvPr/>
        </p:nvSpPr>
        <p:spPr>
          <a:xfrm>
            <a:off x="-129306" y="16469"/>
            <a:ext cx="5490270"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施策のポイント</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2" name="図 51"/>
          <p:cNvPicPr>
            <a:picLocks noChangeAspect="1"/>
          </p:cNvPicPr>
          <p:nvPr/>
        </p:nvPicPr>
        <p:blipFill rotWithShape="1">
          <a:blip r:embed="rId5" cstate="print">
            <a:extLst>
              <a:ext uri="{28A0092B-C50C-407E-A947-70E740481C1C}">
                <a14:useLocalDpi xmlns:a14="http://schemas.microsoft.com/office/drawing/2010/main" val="0"/>
              </a:ext>
            </a:extLst>
          </a:blip>
          <a:srcRect l="24648" t="11781"/>
          <a:stretch/>
        </p:blipFill>
        <p:spPr>
          <a:xfrm>
            <a:off x="4005064" y="5243437"/>
            <a:ext cx="1204416" cy="940238"/>
          </a:xfrm>
          <a:prstGeom prst="rect">
            <a:avLst/>
          </a:prstGeom>
        </p:spPr>
      </p:pic>
      <p:pic>
        <p:nvPicPr>
          <p:cNvPr id="53" name="図 52"/>
          <p:cNvPicPr>
            <a:picLocks noChangeAspect="1"/>
          </p:cNvPicPr>
          <p:nvPr/>
        </p:nvPicPr>
        <p:blipFill rotWithShape="1">
          <a:blip r:embed="rId6"/>
          <a:srcRect r="13119" b="11600"/>
          <a:stretch/>
        </p:blipFill>
        <p:spPr>
          <a:xfrm>
            <a:off x="4608815" y="6534281"/>
            <a:ext cx="1403462" cy="1010148"/>
          </a:xfrm>
          <a:prstGeom prst="rect">
            <a:avLst/>
          </a:prstGeom>
        </p:spPr>
      </p:pic>
      <p:pic>
        <p:nvPicPr>
          <p:cNvPr id="58" name="図 57"/>
          <p:cNvPicPr>
            <a:picLocks noChangeAspect="1"/>
          </p:cNvPicPr>
          <p:nvPr/>
        </p:nvPicPr>
        <p:blipFill>
          <a:blip r:embed="rId7"/>
          <a:stretch>
            <a:fillRect/>
          </a:stretch>
        </p:blipFill>
        <p:spPr>
          <a:xfrm>
            <a:off x="4391991" y="8392459"/>
            <a:ext cx="1670439" cy="1094138"/>
          </a:xfrm>
          <a:prstGeom prst="rect">
            <a:avLst/>
          </a:prstGeom>
        </p:spPr>
      </p:pic>
      <p:pic>
        <p:nvPicPr>
          <p:cNvPr id="38" name="図 37"/>
          <p:cNvPicPr>
            <a:picLocks noChangeAspect="1"/>
          </p:cNvPicPr>
          <p:nvPr/>
        </p:nvPicPr>
        <p:blipFill rotWithShape="1">
          <a:blip r:embed="rId8" cstate="print">
            <a:extLst>
              <a:ext uri="{28A0092B-C50C-407E-A947-70E740481C1C}">
                <a14:useLocalDpi xmlns:a14="http://schemas.microsoft.com/office/drawing/2010/main" val="0"/>
              </a:ext>
            </a:extLst>
          </a:blip>
          <a:srcRect l="11228" r="10762"/>
          <a:stretch/>
        </p:blipFill>
        <p:spPr>
          <a:xfrm>
            <a:off x="5030615" y="2109256"/>
            <a:ext cx="1664701" cy="1088016"/>
          </a:xfrm>
          <a:prstGeom prst="rect">
            <a:avLst/>
          </a:prstGeom>
        </p:spPr>
      </p:pic>
      <p:pic>
        <p:nvPicPr>
          <p:cNvPr id="40" name="図 39"/>
          <p:cNvPicPr>
            <a:picLocks noChangeAspect="1"/>
          </p:cNvPicPr>
          <p:nvPr/>
        </p:nvPicPr>
        <p:blipFill rotWithShape="1">
          <a:blip r:embed="rId9" cstate="print">
            <a:extLst>
              <a:ext uri="{28A0092B-C50C-407E-A947-70E740481C1C}">
                <a14:useLocalDpi xmlns:a14="http://schemas.microsoft.com/office/drawing/2010/main" val="0"/>
              </a:ext>
            </a:extLst>
          </a:blip>
          <a:srcRect l="31912" t="15486" r="10119" b="1064"/>
          <a:stretch/>
        </p:blipFill>
        <p:spPr>
          <a:xfrm>
            <a:off x="3284984" y="2107526"/>
            <a:ext cx="1681044" cy="1090058"/>
          </a:xfrm>
          <a:prstGeom prst="rect">
            <a:avLst/>
          </a:prstGeom>
        </p:spPr>
      </p:pic>
      <p:sp>
        <p:nvSpPr>
          <p:cNvPr id="39" name="テキスト ボックス 38"/>
          <p:cNvSpPr txBox="1"/>
          <p:nvPr/>
        </p:nvSpPr>
        <p:spPr>
          <a:xfrm>
            <a:off x="6651602" y="9744996"/>
            <a:ext cx="235962" cy="215444"/>
          </a:xfrm>
          <a:prstGeom prst="rect">
            <a:avLst/>
          </a:prstGeom>
          <a:noFill/>
        </p:spPr>
        <p:txBody>
          <a:bodyPr wrap="none" rtlCol="0">
            <a:spAutoFit/>
          </a:bodyPr>
          <a:lstStyle/>
          <a:p>
            <a:r>
              <a:rPr lang="en-US" altLang="ja-JP" sz="800" dirty="0" smtClean="0"/>
              <a:t>1</a:t>
            </a:r>
            <a:endParaRPr lang="en-US" altLang="ja-JP" sz="800" dirty="0"/>
          </a:p>
        </p:txBody>
      </p:sp>
    </p:spTree>
    <p:extLst>
      <p:ext uri="{BB962C8B-B14F-4D97-AF65-F5344CB8AC3E}">
        <p14:creationId xmlns:p14="http://schemas.microsoft.com/office/powerpoint/2010/main" val="2464558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16632" y="1484473"/>
            <a:ext cx="6624736" cy="4764671"/>
          </a:xfrm>
          <a:prstGeom prst="rect">
            <a:avLst/>
          </a:prstGeom>
        </p:spPr>
      </p:pic>
      <p:sp>
        <p:nvSpPr>
          <p:cNvPr id="142" name="タイトル 1"/>
          <p:cNvSpPr txBox="1">
            <a:spLocks/>
          </p:cNvSpPr>
          <p:nvPr/>
        </p:nvSpPr>
        <p:spPr>
          <a:xfrm>
            <a:off x="136601" y="832561"/>
            <a:ext cx="6559144" cy="756000"/>
          </a:xfrm>
          <a:prstGeom prst="rect">
            <a:avLst/>
          </a:prstGeom>
        </p:spPr>
        <p:txBody>
          <a:bodyPr vert="horz" lIns="92994" tIns="46497" rIns="92994" bIns="4649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リニア</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新幹線・北陸新幹線の</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大阪までの１日も早い全線開業に向け、大阪の官民が一体となった協議会</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などを通じ、オール大阪で国などへの働きかけ</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や機運の醸成に取り組みます。</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 name="正方形/長方形 146"/>
          <p:cNvSpPr/>
          <p:nvPr/>
        </p:nvSpPr>
        <p:spPr>
          <a:xfrm>
            <a:off x="165119" y="1472775"/>
            <a:ext cx="2124000" cy="246221"/>
          </a:xfrm>
          <a:prstGeom prst="rect">
            <a:avLst/>
          </a:prstGeom>
          <a:solidFill>
            <a:srgbClr val="0000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新幹線ネットワークの整備</a:t>
            </a:r>
            <a:endParaRPr kumimoji="1" lang="en-US" altLang="ja-JP"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3" name="テキスト ボックス 142"/>
          <p:cNvSpPr txBox="1"/>
          <p:nvPr/>
        </p:nvSpPr>
        <p:spPr>
          <a:xfrm>
            <a:off x="17997" y="6393160"/>
            <a:ext cx="3093541"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リニア中央</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新幹線全線開業による時間短縮効果</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8" name="表 147"/>
          <p:cNvGraphicFramePr>
            <a:graphicFrameLocks noGrp="1"/>
          </p:cNvGraphicFramePr>
          <p:nvPr>
            <p:extLst/>
          </p:nvPr>
        </p:nvGraphicFramePr>
        <p:xfrm>
          <a:off x="236524" y="6802821"/>
          <a:ext cx="3264484" cy="1155700"/>
        </p:xfrm>
        <a:graphic>
          <a:graphicData uri="http://schemas.openxmlformats.org/drawingml/2006/table">
            <a:tbl>
              <a:tblPr firstRow="1" bandRow="1">
                <a:tableStyleId>{D7AC3CCA-C797-4891-BE02-D94E43425B78}</a:tableStyleId>
              </a:tblPr>
              <a:tblGrid>
                <a:gridCol w="888220">
                  <a:extLst>
                    <a:ext uri="{9D8B030D-6E8A-4147-A177-3AD203B41FA5}">
                      <a16:colId xmlns:a16="http://schemas.microsoft.com/office/drawing/2014/main" val="3257375910"/>
                    </a:ext>
                  </a:extLst>
                </a:gridCol>
                <a:gridCol w="1188132">
                  <a:extLst>
                    <a:ext uri="{9D8B030D-6E8A-4147-A177-3AD203B41FA5}">
                      <a16:colId xmlns:a16="http://schemas.microsoft.com/office/drawing/2014/main" val="2183642815"/>
                    </a:ext>
                  </a:extLst>
                </a:gridCol>
                <a:gridCol w="1188132">
                  <a:extLst>
                    <a:ext uri="{9D8B030D-6E8A-4147-A177-3AD203B41FA5}">
                      <a16:colId xmlns:a16="http://schemas.microsoft.com/office/drawing/2014/main" val="871403320"/>
                    </a:ext>
                  </a:extLst>
                </a:gridCol>
              </a:tblGrid>
              <a:tr h="370840">
                <a:tc>
                  <a:txBody>
                    <a:bodyPr/>
                    <a:lstStyle/>
                    <a:p>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大阪・名古屋間</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&lt;152km&gt;</a:t>
                      </a:r>
                    </a:p>
                  </a:txBody>
                  <a:tcPr anchor="ctr" anchorCtr="1">
                    <a:solidFill>
                      <a:schemeClr val="bg1"/>
                    </a:solidFill>
                  </a:tcPr>
                </a:tc>
                <a:tc>
                  <a:txBody>
                    <a:bodyPr/>
                    <a:lstStyle/>
                    <a:p>
                      <a:pPr algn="ctr"/>
                      <a:r>
                        <a:rPr kumimoji="1" lang="ja-JP" altLang="en-US" sz="1050" b="0" dirty="0" smtClean="0">
                          <a:latin typeface="Meiryo UI" panose="020B0604030504040204" pitchFamily="50" charset="-128"/>
                          <a:ea typeface="Meiryo UI" panose="020B0604030504040204" pitchFamily="50" charset="-128"/>
                        </a:rPr>
                        <a:t>大阪・東京間　　</a:t>
                      </a:r>
                      <a:r>
                        <a:rPr lang="en-US" altLang="ja-JP" sz="800" b="0" dirty="0" smtClean="0">
                          <a:latin typeface="Meiryo UI" panose="020B0604030504040204" pitchFamily="50" charset="-128"/>
                          <a:ea typeface="Meiryo UI" panose="020B0604030504040204" pitchFamily="50" charset="-128"/>
                        </a:rPr>
                        <a:t>&lt;438km&gt;</a:t>
                      </a:r>
                    </a:p>
                  </a:txBody>
                  <a:tcPr anchor="ctr" anchorCtr="1">
                    <a:solidFill>
                      <a:schemeClr val="bg1"/>
                    </a:solidFill>
                  </a:tcPr>
                </a:tc>
                <a:extLst>
                  <a:ext uri="{0D108BD9-81ED-4DB2-BD59-A6C34878D82A}">
                    <a16:rowId xmlns:a16="http://schemas.microsoft.com/office/drawing/2014/main" val="3823541242"/>
                  </a:ext>
                </a:extLst>
              </a:tr>
              <a:tr h="370840">
                <a:tc>
                  <a:txBody>
                    <a:bodyPr/>
                    <a:lstStyle/>
                    <a:p>
                      <a:r>
                        <a:rPr kumimoji="1" lang="ja-JP" altLang="en-US" sz="1050" b="0" dirty="0" smtClean="0">
                          <a:latin typeface="Meiryo UI" panose="020B0604030504040204" pitchFamily="50" charset="-128"/>
                          <a:ea typeface="Meiryo UI" panose="020B0604030504040204" pitchFamily="50" charset="-128"/>
                        </a:rPr>
                        <a:t>現行</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47</a:t>
                      </a:r>
                      <a:r>
                        <a:rPr kumimoji="1" lang="ja-JP" altLang="en-US" sz="1050" b="0" dirty="0" smtClean="0">
                          <a:latin typeface="Meiryo UI" panose="020B0604030504040204" pitchFamily="50" charset="-128"/>
                          <a:ea typeface="Meiryo UI" panose="020B0604030504040204" pitchFamily="50" charset="-128"/>
                        </a:rPr>
                        <a:t>分</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r>
                        <a:rPr kumimoji="1" lang="en-US" altLang="ja-JP" sz="1050" b="0" dirty="0" smtClean="0">
                          <a:latin typeface="Meiryo UI" panose="020B0604030504040204" pitchFamily="50" charset="-128"/>
                          <a:ea typeface="Meiryo UI" panose="020B0604030504040204" pitchFamily="50" charset="-128"/>
                        </a:rPr>
                        <a:t>135</a:t>
                      </a:r>
                      <a:r>
                        <a:rPr kumimoji="1" lang="ja-JP" altLang="en-US" sz="1050" b="0" dirty="0" smtClean="0">
                          <a:latin typeface="Meiryo UI" panose="020B0604030504040204" pitchFamily="50" charset="-128"/>
                          <a:ea typeface="Meiryo UI" panose="020B0604030504040204" pitchFamily="50" charset="-128"/>
                        </a:rPr>
                        <a:t>分</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extLst>
                  <a:ext uri="{0D108BD9-81ED-4DB2-BD59-A6C34878D82A}">
                    <a16:rowId xmlns:a16="http://schemas.microsoft.com/office/drawing/2014/main" val="2247420749"/>
                  </a:ext>
                </a:extLst>
              </a:tr>
              <a:tr h="370840">
                <a:tc>
                  <a:txBody>
                    <a:bodyPr/>
                    <a:lstStyle/>
                    <a:p>
                      <a:r>
                        <a:rPr kumimoji="1" lang="ja-JP" altLang="en-US" sz="1050" b="0" dirty="0" smtClean="0">
                          <a:latin typeface="Meiryo UI" panose="020B0604030504040204" pitchFamily="50" charset="-128"/>
                          <a:ea typeface="Meiryo UI" panose="020B0604030504040204" pitchFamily="50" charset="-128"/>
                        </a:rPr>
                        <a:t>全線開業時</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algn="l"/>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27</a:t>
                      </a:r>
                      <a:r>
                        <a:rPr kumimoji="1" lang="ja-JP" altLang="en-US" sz="1050" b="0" dirty="0" smtClean="0">
                          <a:latin typeface="Meiryo UI" panose="020B0604030504040204" pitchFamily="50" charset="-128"/>
                          <a:ea typeface="Meiryo UI" panose="020B0604030504040204" pitchFamily="50" charset="-128"/>
                        </a:rPr>
                        <a:t>分</a:t>
                      </a:r>
                      <a:endParaRPr kumimoji="1" lang="en-US" altLang="ja-JP" sz="1050" b="0" dirty="0" smtClean="0">
                        <a:latin typeface="Meiryo UI" panose="020B0604030504040204" pitchFamily="50" charset="-128"/>
                        <a:ea typeface="Meiryo UI" panose="020B0604030504040204" pitchFamily="50" charset="-128"/>
                      </a:endParaRPr>
                    </a:p>
                    <a:p>
                      <a:pPr algn="l"/>
                      <a:r>
                        <a:rPr kumimoji="1" lang="ja-JP" altLang="en-US" sz="1050" b="0" dirty="0" smtClean="0">
                          <a:latin typeface="Meiryo UI" panose="020B0604030504040204" pitchFamily="50" charset="-128"/>
                          <a:ea typeface="Meiryo UI" panose="020B0604030504040204" pitchFamily="50" charset="-128"/>
                        </a:rPr>
                        <a:t>（▲</a:t>
                      </a:r>
                      <a:r>
                        <a:rPr kumimoji="1" lang="en-US" altLang="ja-JP" sz="1050" b="0" dirty="0" smtClean="0">
                          <a:latin typeface="Meiryo UI" panose="020B0604030504040204" pitchFamily="50" charset="-128"/>
                          <a:ea typeface="Meiryo UI" panose="020B0604030504040204" pitchFamily="50" charset="-128"/>
                        </a:rPr>
                        <a:t>20</a:t>
                      </a:r>
                      <a:r>
                        <a:rPr kumimoji="1" lang="ja-JP" altLang="en-US" sz="1050" b="0" dirty="0" smtClean="0">
                          <a:latin typeface="Meiryo UI" panose="020B0604030504040204" pitchFamily="50" charset="-128"/>
                          <a:ea typeface="Meiryo UI" panose="020B0604030504040204" pitchFamily="50" charset="-128"/>
                        </a:rPr>
                        <a:t>分）</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67</a:t>
                      </a:r>
                      <a:r>
                        <a:rPr kumimoji="1" lang="ja-JP" altLang="en-US" sz="1050" b="0" dirty="0" smtClean="0">
                          <a:latin typeface="Meiryo UI" panose="020B0604030504040204" pitchFamily="50" charset="-128"/>
                          <a:ea typeface="Meiryo UI" panose="020B0604030504040204" pitchFamily="50" charset="-128"/>
                        </a:rPr>
                        <a:t>分</a:t>
                      </a:r>
                      <a:endParaRPr kumimoji="1" lang="en-US" altLang="ja-JP" sz="1050"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rPr>
                        <a:t>（▲</a:t>
                      </a:r>
                      <a:r>
                        <a:rPr kumimoji="1" lang="en-US" altLang="ja-JP" sz="1050" b="0" dirty="0" smtClean="0">
                          <a:latin typeface="Meiryo UI" panose="020B0604030504040204" pitchFamily="50" charset="-128"/>
                          <a:ea typeface="Meiryo UI" panose="020B0604030504040204" pitchFamily="50" charset="-128"/>
                        </a:rPr>
                        <a:t>68</a:t>
                      </a:r>
                      <a:r>
                        <a:rPr kumimoji="1" lang="ja-JP" altLang="en-US" sz="1050" b="0" dirty="0" smtClean="0">
                          <a:latin typeface="Meiryo UI" panose="020B0604030504040204" pitchFamily="50" charset="-128"/>
                          <a:ea typeface="Meiryo UI" panose="020B0604030504040204" pitchFamily="50" charset="-128"/>
                        </a:rPr>
                        <a:t>分）</a:t>
                      </a:r>
                    </a:p>
                  </a:txBody>
                  <a:tcPr anchor="ctr" anchorCtr="1">
                    <a:solidFill>
                      <a:schemeClr val="bg1"/>
                    </a:solidFill>
                  </a:tcPr>
                </a:tc>
                <a:extLst>
                  <a:ext uri="{0D108BD9-81ED-4DB2-BD59-A6C34878D82A}">
                    <a16:rowId xmlns:a16="http://schemas.microsoft.com/office/drawing/2014/main" val="2033305230"/>
                  </a:ext>
                </a:extLst>
              </a:tr>
            </a:tbl>
          </a:graphicData>
        </a:graphic>
      </p:graphicFrame>
      <p:sp>
        <p:nvSpPr>
          <p:cNvPr id="116" name="Text Box 215"/>
          <p:cNvSpPr txBox="1">
            <a:spLocks noChangeArrowheads="1"/>
          </p:cNvSpPr>
          <p:nvPr/>
        </p:nvSpPr>
        <p:spPr bwMode="auto">
          <a:xfrm>
            <a:off x="165119" y="9044011"/>
            <a:ext cx="6529917" cy="805533"/>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令和４年度</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主な</a:t>
            </a:r>
            <a:r>
              <a:rPr lang="ja-JP" altLang="en-US" sz="1050" b="1"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44000" marR="0" lvl="0" indent="0" algn="l" defTabSz="914400" rtl="0" eaLnBrk="1" fontAlgn="auto" latinLnBrk="0" hangingPunct="1">
              <a:lnSpc>
                <a:spcPct val="100000"/>
              </a:lnSpc>
              <a:spcBef>
                <a:spcPts val="600"/>
              </a:spcBef>
              <a:spcAft>
                <a:spcPts val="0"/>
              </a:spcAft>
              <a:buClrTx/>
              <a:buSzTx/>
              <a:buFontTx/>
              <a:buNone/>
              <a:tabLst/>
              <a:defRPr/>
            </a:pP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官民一体となった地元協議会や沿線府県などと連携した活動を通じ、建設促進大会の開催や国などへ</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働きかけを行うとともに、広報啓発事業の実施などの機運醸成を図る取組を進めます。</a:t>
            </a:r>
            <a:endParaRPr kumimoji="1" lang="en-US" altLang="ja-JP" sz="105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テキスト ボックス 150"/>
          <p:cNvSpPr txBox="1"/>
          <p:nvPr/>
        </p:nvSpPr>
        <p:spPr>
          <a:xfrm>
            <a:off x="3569087" y="6362963"/>
            <a:ext cx="3093541"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北陸新幹線全線開業による時間短縮効果</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テキスト ボックス 151"/>
          <p:cNvSpPr txBox="1"/>
          <p:nvPr/>
        </p:nvSpPr>
        <p:spPr>
          <a:xfrm>
            <a:off x="939065" y="8008418"/>
            <a:ext cx="2633951" cy="215444"/>
          </a:xfrm>
          <a:prstGeom prst="rect">
            <a:avLst/>
          </a:prstGeom>
          <a:noFill/>
        </p:spPr>
        <p:txBody>
          <a:bodyPr wrap="square" rtlCol="0">
            <a:spAutoFit/>
          </a:bodyPr>
          <a:lstStyle/>
          <a:p>
            <a:r>
              <a:rPr lang="ja-JP" altLang="en-US" sz="800" kern="1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latin typeface="Meiryo UI" panose="020B0604030504040204" pitchFamily="50" charset="-128"/>
                <a:ea typeface="Meiryo UI" panose="020B0604030504040204" pitchFamily="50" charset="-128"/>
                <a:cs typeface="Meiryo UI" panose="020B0604030504040204" pitchFamily="50" charset="-128"/>
              </a:rPr>
              <a:t>リニア中央新幹線建設促進期成同盟会パンフレット</a:t>
            </a:r>
            <a:r>
              <a:rPr lang="ja-JP" altLang="en-US" sz="8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8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104" y="2564593"/>
            <a:ext cx="1137446" cy="674565"/>
          </a:xfrm>
          <a:prstGeom prst="rect">
            <a:avLst/>
          </a:prstGeom>
        </p:spPr>
      </p:pic>
      <p:sp>
        <p:nvSpPr>
          <p:cNvPr id="7" name="正方形/長方形 6"/>
          <p:cNvSpPr/>
          <p:nvPr/>
        </p:nvSpPr>
        <p:spPr>
          <a:xfrm>
            <a:off x="4620568" y="5732945"/>
            <a:ext cx="1584176" cy="231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94111" y="664178"/>
            <a:ext cx="4631033"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lvl="0">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◆リニア</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新幹線・北陸新幹線の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早期全線開業の実現</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l="18756" t="25436" r="17368" b="35429"/>
          <a:stretch/>
        </p:blipFill>
        <p:spPr>
          <a:xfrm>
            <a:off x="4836592" y="5228889"/>
            <a:ext cx="1702236" cy="411294"/>
          </a:xfrm>
          <a:prstGeom prst="rect">
            <a:avLst/>
          </a:prstGeom>
        </p:spPr>
      </p:pic>
      <p:sp>
        <p:nvSpPr>
          <p:cNvPr id="153" name="テキスト ボックス 152"/>
          <p:cNvSpPr txBox="1"/>
          <p:nvPr/>
        </p:nvSpPr>
        <p:spPr>
          <a:xfrm>
            <a:off x="3861049" y="8842012"/>
            <a:ext cx="2996952"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北陸新幹線建設促進同盟会パンフレット（令和</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5" name="グループ化 124"/>
          <p:cNvGrpSpPr/>
          <p:nvPr/>
        </p:nvGrpSpPr>
        <p:grpSpPr>
          <a:xfrm>
            <a:off x="40003" y="56456"/>
            <a:ext cx="6929425" cy="568188"/>
            <a:chOff x="36478" y="0"/>
            <a:chExt cx="6929425" cy="568188"/>
          </a:xfrm>
        </p:grpSpPr>
        <p:sp>
          <p:nvSpPr>
            <p:cNvPr id="126"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：大阪・関西の成長・活力を支える交通</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7" name="角丸四角形 126"/>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grpSp>
        <p:nvGrpSpPr>
          <p:cNvPr id="16" name="グループ化 15"/>
          <p:cNvGrpSpPr/>
          <p:nvPr/>
        </p:nvGrpSpPr>
        <p:grpSpPr>
          <a:xfrm>
            <a:off x="3648688" y="6608168"/>
            <a:ext cx="2940301" cy="2255809"/>
            <a:chOff x="7398317" y="5566886"/>
            <a:chExt cx="2940301" cy="2255809"/>
          </a:xfrm>
        </p:grpSpPr>
        <p:pic>
          <p:nvPicPr>
            <p:cNvPr id="14" name="図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6400"/>
                      </a14:imgEffect>
                    </a14:imgLayer>
                  </a14:imgProps>
                </a:ext>
                <a:ext uri="{28A0092B-C50C-407E-A947-70E740481C1C}">
                  <a14:useLocalDpi xmlns:a14="http://schemas.microsoft.com/office/drawing/2010/main" val="0"/>
                </a:ext>
              </a:extLst>
            </a:blip>
            <a:srcRect t="15678" b="67223"/>
            <a:stretch/>
          </p:blipFill>
          <p:spPr>
            <a:xfrm>
              <a:off x="7398317" y="5566886"/>
              <a:ext cx="2940301" cy="666000"/>
            </a:xfrm>
            <a:prstGeom prst="rect">
              <a:avLst/>
            </a:prstGeom>
          </p:spPr>
        </p:pic>
        <p:pic>
          <p:nvPicPr>
            <p:cNvPr id="130" name="図 129"/>
            <p:cNvPicPr>
              <a:picLocks noChangeAspect="1"/>
            </p:cNvPicPr>
            <p:nvPr/>
          </p:nvPicPr>
          <p:blipFill rotWithShape="1">
            <a:blip r:embed="rId7" cstate="print">
              <a:extLst>
                <a:ext uri="{28A0092B-C50C-407E-A947-70E740481C1C}">
                  <a14:useLocalDpi xmlns:a14="http://schemas.microsoft.com/office/drawing/2010/main" val="0"/>
                </a:ext>
              </a:extLst>
            </a:blip>
            <a:srcRect t="58834" b="146"/>
            <a:stretch/>
          </p:blipFill>
          <p:spPr>
            <a:xfrm>
              <a:off x="7398317" y="6225142"/>
              <a:ext cx="2940301" cy="1597553"/>
            </a:xfrm>
            <a:prstGeom prst="rect">
              <a:avLst/>
            </a:prstGeom>
          </p:spPr>
        </p:pic>
      </p:grpSp>
      <p:sp>
        <p:nvSpPr>
          <p:cNvPr id="21" name="テキスト ボックス 20"/>
          <p:cNvSpPr txBox="1"/>
          <p:nvPr/>
        </p:nvSpPr>
        <p:spPr>
          <a:xfrm>
            <a:off x="6676194" y="9698207"/>
            <a:ext cx="235962" cy="215444"/>
          </a:xfrm>
          <a:prstGeom prst="rect">
            <a:avLst/>
          </a:prstGeom>
          <a:noFill/>
        </p:spPr>
        <p:txBody>
          <a:bodyPr wrap="none" rtlCol="0">
            <a:spAutoFit/>
          </a:bodyPr>
          <a:lstStyle/>
          <a:p>
            <a:r>
              <a:rPr lang="en-US" altLang="ja-JP" sz="800" dirty="0"/>
              <a:t>2</a:t>
            </a:r>
          </a:p>
        </p:txBody>
      </p:sp>
    </p:spTree>
    <p:extLst>
      <p:ext uri="{BB962C8B-B14F-4D97-AF65-F5344CB8AC3E}">
        <p14:creationId xmlns:p14="http://schemas.microsoft.com/office/powerpoint/2010/main" val="539122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87865" y="1590554"/>
            <a:ext cx="4215638" cy="5416294"/>
          </a:xfrm>
          <a:prstGeom prst="rect">
            <a:avLst/>
          </a:prstGeom>
        </p:spPr>
      </p:pic>
      <p:pic>
        <p:nvPicPr>
          <p:cNvPr id="2" name="図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3690" y="3896368"/>
            <a:ext cx="2078689" cy="1356140"/>
          </a:xfrm>
          <a:prstGeom prst="rect">
            <a:avLst/>
          </a:prstGeom>
        </p:spPr>
      </p:pic>
      <p:sp>
        <p:nvSpPr>
          <p:cNvPr id="115" name="タイトル 1"/>
          <p:cNvSpPr txBox="1">
            <a:spLocks/>
          </p:cNvSpPr>
          <p:nvPr/>
        </p:nvSpPr>
        <p:spPr>
          <a:xfrm>
            <a:off x="174803" y="720245"/>
            <a:ext cx="6559144" cy="632355"/>
          </a:xfrm>
          <a:prstGeom prst="rect">
            <a:avLst/>
          </a:prstGeom>
        </p:spPr>
        <p:txBody>
          <a:bodyPr vert="horz" lIns="92994" tIns="46497" rIns="92994" bIns="4649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公共交通戦略</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」に基づき、大阪</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・関西の成長に向け、事業者や関係機関</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とともに、国土軸</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や関西国際空港へのアクセス強化</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、放射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環状型の鉄道</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ネットワーク形成</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いった取組を進めます。</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1" name="テキスト ボックス 120"/>
          <p:cNvSpPr txBox="1"/>
          <p:nvPr/>
        </p:nvSpPr>
        <p:spPr>
          <a:xfrm>
            <a:off x="60675" y="344488"/>
            <a:ext cx="3944390"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大阪・関西の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鉄道ネットワーク</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の充実・</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強化</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9" name="正方形/長方形 118"/>
          <p:cNvSpPr/>
          <p:nvPr/>
        </p:nvSpPr>
        <p:spPr>
          <a:xfrm>
            <a:off x="317750" y="1444063"/>
            <a:ext cx="1887114" cy="246221"/>
          </a:xfrm>
          <a:prstGeom prst="rect">
            <a:avLst/>
          </a:prstGeom>
          <a:solidFill>
            <a:srgbClr val="0000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公共交通戦略路線の整備</a:t>
            </a:r>
            <a:endParaRPr kumimoji="1" lang="en-US" altLang="ja-JP"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165119" y="7487259"/>
            <a:ext cx="6529917" cy="2294888"/>
            <a:chOff x="169975" y="6874565"/>
            <a:chExt cx="6529917" cy="2273239"/>
          </a:xfrm>
        </p:grpSpPr>
        <p:sp>
          <p:nvSpPr>
            <p:cNvPr id="116" name="Text Box 215"/>
            <p:cNvSpPr txBox="1">
              <a:spLocks noChangeArrowheads="1"/>
            </p:cNvSpPr>
            <p:nvPr/>
          </p:nvSpPr>
          <p:spPr bwMode="auto">
            <a:xfrm>
              <a:off x="169975" y="6874565"/>
              <a:ext cx="6529917" cy="2273239"/>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令和４年度</a:t>
              </a: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の主な</a:t>
              </a:r>
              <a:r>
                <a:rPr kumimoji="1" lang="ja-JP" altLang="ja-JP"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事業路線</a:t>
              </a: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spcBef>
                  <a:spcPts val="300"/>
                </a:spcBef>
                <a:defRPr/>
              </a:pP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・なにわ筋線</a:t>
              </a:r>
              <a:r>
                <a:rPr kumimoji="1" lang="ja-JP"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うめ</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きた（大阪）地下</a:t>
              </a:r>
              <a:r>
                <a:rPr kumimoji="1" lang="ja-JP"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ＪＲ</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難波・南海新今宮</a:t>
              </a:r>
              <a:r>
                <a:rPr kumimoji="1" lang="ja-JP"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spcBef>
                  <a:spcPts val="300"/>
                </a:spcBef>
                <a:defRPr/>
              </a:pP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）末開業</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目標</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事業主体：関西高速鉄道㈱</a:t>
              </a:r>
              <a:r>
                <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spcBef>
                  <a:spcPts val="300"/>
                </a:spcBef>
                <a:defRPr/>
              </a:pP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・大阪モノレール延伸</a:t>
              </a:r>
              <a:r>
                <a:rPr kumimoji="1" lang="en-US" altLang="ja-JP"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門真市～瓜生堂</a:t>
              </a:r>
              <a:r>
                <a:rPr kumimoji="1" lang="en-US" altLang="ja-JP"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2029</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）開業</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（事業主体：大阪府・</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モノレール</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p>
            <a:p>
              <a:pPr lvl="0" algn="just">
                <a:defRPr/>
              </a:pP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・北大阪急行延伸</a:t>
              </a:r>
              <a:r>
                <a:rPr kumimoji="1" lang="ja-JP"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千里中央</a:t>
              </a:r>
              <a:r>
                <a:rPr kumimoji="1" lang="ja-JP"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箕面萱野</a:t>
              </a:r>
              <a:r>
                <a:rPr kumimoji="1" lang="ja-JP"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2023</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令和５</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開業目標）</a:t>
              </a:r>
              <a:endParaRPr kumimoji="1" lang="en-US" altLang="ja-JP" sz="1050" b="0" i="0" u="none" strike="noStrike" kern="1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（事業主体：箕面市・北大阪急行電鉄㈱）</a:t>
              </a:r>
              <a:endPar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2" name="正方形/長方形 131"/>
            <p:cNvSpPr/>
            <p:nvPr/>
          </p:nvSpPr>
          <p:spPr>
            <a:xfrm>
              <a:off x="4538048" y="8157331"/>
              <a:ext cx="1128406" cy="2308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駅名は仮称</a:t>
              </a:r>
            </a:p>
          </p:txBody>
        </p:sp>
        <p:sp>
          <p:nvSpPr>
            <p:cNvPr id="117" name="正方形/長方形 116"/>
            <p:cNvSpPr/>
            <p:nvPr/>
          </p:nvSpPr>
          <p:spPr>
            <a:xfrm>
              <a:off x="322606" y="7342732"/>
              <a:ext cx="5631530" cy="1064544"/>
            </a:xfrm>
            <a:prstGeom prst="rect">
              <a:avLst/>
            </a:prstGeom>
            <a:noFill/>
            <a:ln w="9525">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26" name="グループ化 25"/>
          <p:cNvGrpSpPr/>
          <p:nvPr/>
        </p:nvGrpSpPr>
        <p:grpSpPr>
          <a:xfrm>
            <a:off x="5240849" y="7552830"/>
            <a:ext cx="1138037" cy="359608"/>
            <a:chOff x="-3316999" y="5093715"/>
            <a:chExt cx="1138037" cy="359608"/>
          </a:xfrm>
        </p:grpSpPr>
        <p:sp>
          <p:nvSpPr>
            <p:cNvPr id="31" name="AutoShape 33"/>
            <p:cNvSpPr>
              <a:spLocks noChangeArrowheads="1"/>
            </p:cNvSpPr>
            <p:nvPr/>
          </p:nvSpPr>
          <p:spPr bwMode="auto">
            <a:xfrm>
              <a:off x="-3316999" y="5103967"/>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2" name="正方形/長方形 31"/>
            <p:cNvSpPr/>
            <p:nvPr/>
          </p:nvSpPr>
          <p:spPr>
            <a:xfrm>
              <a:off x="-3134287" y="5093715"/>
              <a:ext cx="7264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令和４年度</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3" name="正方形/長方形 32"/>
            <p:cNvSpPr/>
            <p:nvPr/>
          </p:nvSpPr>
          <p:spPr>
            <a:xfrm>
              <a:off x="-3195736" y="5222491"/>
              <a:ext cx="87716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知事重点</a:t>
              </a:r>
              <a:r>
                <a:rPr kumimoji="1" lang="ja-JP" altLang="ja-JP"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事業</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grpSp>
      <p:sp>
        <p:nvSpPr>
          <p:cNvPr id="28" name="正方形/長方形 27"/>
          <p:cNvSpPr/>
          <p:nvPr/>
        </p:nvSpPr>
        <p:spPr>
          <a:xfrm>
            <a:off x="80040" y="7229837"/>
            <a:ext cx="6013256" cy="2462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公共交通戦略（令和元年</a:t>
            </a:r>
            <a:r>
              <a:rPr kumimoji="1" lang="en-US" altLang="ja-JP" sz="10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0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月改訂）を基に作成</a:t>
            </a:r>
            <a:endParaRPr kumimoji="1" lang="ja-JP" altLang="en-US" sz="1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80040" y="7063429"/>
            <a:ext cx="4190417"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北大阪急行延伸、うめきた（大阪）地下駅以外の新駅名は仮称</a:t>
            </a:r>
            <a:endParaRPr kumimoji="1" lang="ja-JP" altLang="en-US" sz="1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2326426" y="4870397"/>
            <a:ext cx="1624303" cy="276999"/>
          </a:xfrm>
          <a:prstGeom prst="rect">
            <a:avLst/>
          </a:prstGeom>
          <a:noFill/>
        </p:spPr>
        <p:txBody>
          <a:bodyPr wrap="square" rtlCol="0">
            <a:spAutoFit/>
          </a:bodyPr>
          <a:lstStyle/>
          <a:p>
            <a:pPr algn="ctr"/>
            <a:r>
              <a:rPr kumimoji="1" lang="en-US" altLang="ja-JP" sz="1200" b="1" dirty="0" smtClean="0"/>
              <a:t>&lt;</a:t>
            </a:r>
            <a:r>
              <a:rPr kumimoji="1" lang="ja-JP" altLang="en-US" sz="1200" b="1" dirty="0" smtClean="0"/>
              <a:t>大阪都心部拡大</a:t>
            </a:r>
            <a:r>
              <a:rPr kumimoji="1" lang="en-US" altLang="ja-JP" sz="1200" b="1" dirty="0" smtClean="0"/>
              <a:t>&gt;</a:t>
            </a:r>
            <a:endParaRPr kumimoji="1" lang="ja-JP" altLang="en-US" sz="1200" b="1" dirty="0"/>
          </a:p>
        </p:txBody>
      </p:sp>
      <p:sp>
        <p:nvSpPr>
          <p:cNvPr id="56" name="テキスト ボックス 30"/>
          <p:cNvSpPr txBox="1">
            <a:spLocks noChangeArrowheads="1"/>
          </p:cNvSpPr>
          <p:nvPr/>
        </p:nvSpPr>
        <p:spPr bwMode="auto">
          <a:xfrm>
            <a:off x="4795899" y="7084189"/>
            <a:ext cx="1984855" cy="27026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9840" tIns="45720" rIns="69840" bIns="4572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箕面</a:t>
            </a:r>
            <a:r>
              <a:rPr lang="ja-JP" altLang="en-US" sz="9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萱野駅付近（高架橋工事）</a:t>
            </a:r>
            <a:endParaRPr kumimoji="1" lang="zh-TW"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4679184" y="3672508"/>
            <a:ext cx="995719" cy="232402"/>
          </a:xfrm>
          <a:prstGeom prst="rect">
            <a:avLst/>
          </a:prstGeom>
          <a:solidFill>
            <a:schemeClr val="bg1"/>
          </a:solidFill>
          <a:ln w="3175">
            <a:solidFill>
              <a:srgbClr val="0000FF"/>
            </a:solidFill>
          </a:ln>
        </p:spPr>
        <p:txBody>
          <a:bodyPr wrap="none" lIns="92994" tIns="46497" rIns="92994" bIns="46497"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モノレール</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延伸</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テキスト ボックス 87"/>
          <p:cNvSpPr txBox="1"/>
          <p:nvPr/>
        </p:nvSpPr>
        <p:spPr>
          <a:xfrm>
            <a:off x="4679184" y="1672423"/>
            <a:ext cx="764885" cy="232402"/>
          </a:xfrm>
          <a:prstGeom prst="rect">
            <a:avLst/>
          </a:prstGeom>
          <a:solidFill>
            <a:schemeClr val="bg1"/>
          </a:solidFill>
          <a:ln w="3175">
            <a:solidFill>
              <a:srgbClr val="0000FF"/>
            </a:solidFill>
          </a:ln>
        </p:spPr>
        <p:txBody>
          <a:bodyPr wrap="none" lIns="92994" tIns="46497" rIns="92994" bIns="46497"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なにわ筋線</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テキスト ボックス 88"/>
          <p:cNvSpPr txBox="1"/>
          <p:nvPr/>
        </p:nvSpPr>
        <p:spPr>
          <a:xfrm>
            <a:off x="4679185" y="5623133"/>
            <a:ext cx="995718" cy="232402"/>
          </a:xfrm>
          <a:prstGeom prst="rect">
            <a:avLst/>
          </a:prstGeom>
          <a:solidFill>
            <a:schemeClr val="bg1"/>
          </a:solidFill>
          <a:ln w="3175">
            <a:solidFill>
              <a:srgbClr val="0000FF"/>
            </a:solidFill>
          </a:ln>
        </p:spPr>
        <p:txBody>
          <a:bodyPr wrap="none" lIns="92994" tIns="46497" rIns="92994" bIns="46497"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北大阪急行延伸</a:t>
            </a:r>
          </a:p>
        </p:txBody>
      </p:sp>
      <p:sp>
        <p:nvSpPr>
          <p:cNvPr id="52" name="テキスト ボックス 30"/>
          <p:cNvSpPr txBox="1">
            <a:spLocks noChangeArrowheads="1"/>
          </p:cNvSpPr>
          <p:nvPr/>
        </p:nvSpPr>
        <p:spPr bwMode="auto">
          <a:xfrm>
            <a:off x="4636429" y="5265797"/>
            <a:ext cx="1984855" cy="27026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9840" tIns="45720" rIns="69840" bIns="4572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駅舎イメージ</a:t>
            </a:r>
            <a:endParaRPr kumimoji="1" lang="zh-TW"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4"/>
          <a:stretch>
            <a:fillRect/>
          </a:stretch>
        </p:blipFill>
        <p:spPr>
          <a:xfrm>
            <a:off x="4653690" y="1926708"/>
            <a:ext cx="2204310" cy="1458655"/>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l="31912" t="15486" r="2989" b="1064"/>
          <a:stretch/>
        </p:blipFill>
        <p:spPr>
          <a:xfrm>
            <a:off x="4711623" y="5915500"/>
            <a:ext cx="2016000" cy="1164068"/>
          </a:xfrm>
          <a:prstGeom prst="rect">
            <a:avLst/>
          </a:prstGeom>
        </p:spPr>
      </p:pic>
      <p:sp>
        <p:nvSpPr>
          <p:cNvPr id="8" name="楕円 7"/>
          <p:cNvSpPr/>
          <p:nvPr/>
        </p:nvSpPr>
        <p:spPr>
          <a:xfrm flipH="1">
            <a:off x="3239265" y="3179089"/>
            <a:ext cx="45719" cy="45719"/>
          </a:xfrm>
          <a:prstGeom prst="ellipse">
            <a:avLst/>
          </a:prstGeom>
          <a:solidFill>
            <a:schemeClr val="bg1"/>
          </a:solidFill>
          <a:ln w="63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3212976" y="3174453"/>
            <a:ext cx="292165" cy="7112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35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松生町</a:t>
            </a:r>
          </a:p>
        </p:txBody>
      </p:sp>
      <p:pic>
        <p:nvPicPr>
          <p:cNvPr id="151" name="図 150"/>
          <p:cNvPicPr>
            <a:picLocks noChangeAspect="1"/>
          </p:cNvPicPr>
          <p:nvPr/>
        </p:nvPicPr>
        <p:blipFill rotWithShape="1">
          <a:blip r:embed="rId6"/>
          <a:srcRect t="176"/>
          <a:stretch/>
        </p:blipFill>
        <p:spPr>
          <a:xfrm>
            <a:off x="2412850" y="5120288"/>
            <a:ext cx="2189711" cy="1931940"/>
          </a:xfrm>
          <a:prstGeom prst="rect">
            <a:avLst/>
          </a:prstGeom>
          <a:ln>
            <a:solidFill>
              <a:schemeClr val="tx1"/>
            </a:solidFill>
          </a:ln>
        </p:spPr>
      </p:pic>
      <p:sp>
        <p:nvSpPr>
          <p:cNvPr id="29" name="テキスト ボックス 28"/>
          <p:cNvSpPr txBox="1"/>
          <p:nvPr/>
        </p:nvSpPr>
        <p:spPr>
          <a:xfrm>
            <a:off x="6662773" y="9699509"/>
            <a:ext cx="235962" cy="215444"/>
          </a:xfrm>
          <a:prstGeom prst="rect">
            <a:avLst/>
          </a:prstGeom>
          <a:noFill/>
        </p:spPr>
        <p:txBody>
          <a:bodyPr wrap="none" rtlCol="0">
            <a:spAutoFit/>
          </a:bodyPr>
          <a:lstStyle/>
          <a:p>
            <a:r>
              <a:rPr lang="en-US" altLang="ja-JP" sz="800" dirty="0" smtClean="0"/>
              <a:t>3</a:t>
            </a:r>
            <a:endParaRPr lang="en-US" altLang="ja-JP" sz="800" dirty="0"/>
          </a:p>
        </p:txBody>
      </p:sp>
    </p:spTree>
    <p:extLst>
      <p:ext uri="{BB962C8B-B14F-4D97-AF65-F5344CB8AC3E}">
        <p14:creationId xmlns:p14="http://schemas.microsoft.com/office/powerpoint/2010/main" val="1381049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215"/>
          <p:cNvSpPr txBox="1">
            <a:spLocks noChangeArrowheads="1"/>
          </p:cNvSpPr>
          <p:nvPr/>
        </p:nvSpPr>
        <p:spPr bwMode="auto">
          <a:xfrm>
            <a:off x="93107" y="5817096"/>
            <a:ext cx="6648261" cy="1650653"/>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t" anchorCtr="0" upright="1">
            <a:noAutofit/>
          </a:bodyPr>
          <a:lstStyle/>
          <a:p>
            <a:pPr marL="0" marR="0" lvl="0" indent="0" algn="just" defTabSz="914400" rtl="0" eaLnBrk="1" fontAlgn="auto" latinLnBrk="0" hangingPunct="1">
              <a:lnSpc>
                <a:spcPts val="1300"/>
              </a:lnSpc>
              <a:spcBef>
                <a:spcPts val="0"/>
              </a:spcBef>
              <a:spcAft>
                <a:spcPts val="0"/>
              </a:spcAft>
              <a:buClrTx/>
              <a:buSzTx/>
              <a:buFontTx/>
              <a:buNone/>
              <a:tabLst/>
              <a:defRPr/>
            </a:pP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＜令和４年度の主な取組＞</a:t>
            </a: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kern="100" dirty="0" smtClean="0">
                <a:latin typeface="メイリオ" panose="020B0604030504040204" pitchFamily="50" charset="-128"/>
                <a:ea typeface="メイリオ" panose="020B0604030504040204" pitchFamily="50" charset="-128"/>
                <a:cs typeface="メイリオ" panose="020B0604030504040204" pitchFamily="50" charset="-128"/>
              </a:rPr>
              <a:t>○ユニバーサルデザインタクシー普及促進事業</a:t>
            </a:r>
            <a:endPar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・万博時の</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受入環境</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整備のため、事業者に対し</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ユニバーサルデザインタクシー</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の導入経費を補助</a:t>
            </a:r>
          </a:p>
          <a:p>
            <a:pPr lvl="0" algn="just">
              <a:lnSpc>
                <a:spcPts val="1300"/>
              </a:lnSpc>
              <a:defRPr/>
            </a:pPr>
            <a:endPar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・補助上限</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額：</a:t>
            </a: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万円</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／台</a:t>
            </a: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・補助台数：</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600</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台／年　</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テキスト ボックス 61"/>
          <p:cNvSpPr txBox="1"/>
          <p:nvPr/>
        </p:nvSpPr>
        <p:spPr>
          <a:xfrm>
            <a:off x="64667" y="86964"/>
            <a:ext cx="2212205" cy="307777"/>
          </a:xfrm>
          <a:prstGeom prst="rect">
            <a:avLst/>
          </a:prstGeom>
          <a:solidFill>
            <a:schemeClr val="accent1">
              <a:lumMod val="20000"/>
              <a:lumOff val="80000"/>
            </a:schemeClr>
          </a:solidFill>
          <a:ln w="38100" cmpd="dbl">
            <a:solidFill>
              <a:srgbClr val="0000FF"/>
            </a:solidFill>
          </a:ln>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◆公共交通の利便性</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向上</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タイトル 1"/>
          <p:cNvSpPr txBox="1">
            <a:spLocks/>
          </p:cNvSpPr>
          <p:nvPr/>
        </p:nvSpPr>
        <p:spPr>
          <a:xfrm>
            <a:off x="54254" y="450404"/>
            <a:ext cx="6714725" cy="805791"/>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連続立体交差事業</a:t>
            </a: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lvl="0" algn="just">
              <a:spcBef>
                <a:spcPts val="600"/>
              </a:spcBef>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鉄道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を高架化することで、「開かずの踏切」による交通渋滞や踏切事故を解消するとともに、鉄道により分断されている市街地の一体化を図り、安全で快適なまちづくりを推進します。</a:t>
            </a:r>
            <a:endParaRPr kumimoji="1" lang="en-US" altLang="ja-JP" sz="110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Text Box 215"/>
          <p:cNvSpPr txBox="1">
            <a:spLocks noChangeArrowheads="1"/>
          </p:cNvSpPr>
          <p:nvPr/>
        </p:nvSpPr>
        <p:spPr bwMode="auto">
          <a:xfrm>
            <a:off x="75418" y="3076685"/>
            <a:ext cx="6665950" cy="1990548"/>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marL="0" marR="0" lvl="0" indent="0" algn="just"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＜令和４年度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取組＞</a:t>
            </a: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・京阪本線（寝屋川市・枚方市）香里園駅～枚方公園駅付近</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⇒鉄道高架工事の着手、用地取得、埋蔵文化財調査、支障物撤去工事の推進</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spcBef>
                <a:spcPts val="600"/>
              </a:spcBef>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・南海本線・高師浜線（高石市）羽衣駅～高石駅付近</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高師浜線鉄道高架工事の推進（令和</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年５月 本線高架化切替済）</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・阪急京都線（摂津市）摂津市駅付近</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 早期の工事着手に向け、用地取得及び鉄道施設設計の推進</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・近鉄奈良線（東大阪市）若江岩田駅～東花園駅付近</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 道路等復旧工事の推進（</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年 高架化完了済）</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655" y="1183270"/>
            <a:ext cx="2951018" cy="1504604"/>
          </a:xfrm>
          <a:prstGeom prst="rect">
            <a:avLst/>
          </a:prstGeom>
        </p:spPr>
      </p:pic>
      <p:sp>
        <p:nvSpPr>
          <p:cNvPr id="24" name="テキスト ボックス 6"/>
          <p:cNvSpPr txBox="1">
            <a:spLocks noChangeAspect="1" noChangeArrowheads="1"/>
          </p:cNvSpPr>
          <p:nvPr/>
        </p:nvSpPr>
        <p:spPr bwMode="auto">
          <a:xfrm>
            <a:off x="1552990" y="2784333"/>
            <a:ext cx="3404501" cy="20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578" tIns="34790" rIns="69578" bIns="347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京阪本線と国道１</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号</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線の交差付近　現況と完成イメージ</a:t>
            </a:r>
            <a:endPar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4" name="図 33">
            <a:extLst>
              <a:ext uri="{FF2B5EF4-FFF2-40B4-BE49-F238E27FC236}">
                <a16:creationId xmlns:a16="http://schemas.microsoft.com/office/drawing/2014/main" id="{F0EAB58B-3445-4524-8BF7-2E394715E6D7}"/>
              </a:ext>
            </a:extLst>
          </p:cNvPr>
          <p:cNvPicPr preferRelativeResize="0"/>
          <p:nvPr/>
        </p:nvPicPr>
        <p:blipFill rotWithShape="1">
          <a:blip r:embed="rId3" cstate="print">
            <a:extLst>
              <a:ext uri="{28A0092B-C50C-407E-A947-70E740481C1C}">
                <a14:useLocalDpi xmlns:a14="http://schemas.microsoft.com/office/drawing/2010/main" val="0"/>
              </a:ext>
            </a:extLst>
          </a:blip>
          <a:srcRect t="20768" r="17316"/>
          <a:stretch/>
        </p:blipFill>
        <p:spPr>
          <a:xfrm>
            <a:off x="260648" y="1183270"/>
            <a:ext cx="2650194" cy="1508760"/>
          </a:xfrm>
          <a:prstGeom prst="rect">
            <a:avLst/>
          </a:prstGeom>
        </p:spPr>
      </p:pic>
      <p:sp>
        <p:nvSpPr>
          <p:cNvPr id="26" name="タイトル 1"/>
          <p:cNvSpPr txBox="1">
            <a:spLocks/>
          </p:cNvSpPr>
          <p:nvPr/>
        </p:nvSpPr>
        <p:spPr>
          <a:xfrm>
            <a:off x="96757" y="5241032"/>
            <a:ext cx="6644611" cy="54006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ユニバーサルデザイン</a:t>
            </a:r>
            <a:r>
              <a:rPr kumimoji="1" lang="ja-JP" altLang="en-US"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タクシーの普及促進</a:t>
            </a: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algn="just">
              <a:defRPr/>
            </a:pPr>
            <a:r>
              <a:rPr lang="ja-JP" altLang="en-US" sz="1100" dirty="0" smtClean="0">
                <a:latin typeface="メイリオ" panose="020B0604030504040204" pitchFamily="50" charset="-128"/>
                <a:ea typeface="メイリオ" panose="020B0604030504040204" pitchFamily="50" charset="-128"/>
                <a:cs typeface="Meiryo UI" pitchFamily="50" charset="-128"/>
              </a:rPr>
              <a:t>　万博開催までの令和６年度末までに、</a:t>
            </a:r>
            <a:r>
              <a:rPr lang="ja-JP" altLang="en-US" sz="1100" dirty="0">
                <a:latin typeface="メイリオ" panose="020B0604030504040204" pitchFamily="50" charset="-128"/>
                <a:ea typeface="メイリオ" panose="020B0604030504040204" pitchFamily="50" charset="-128"/>
                <a:cs typeface="Meiryo UI" pitchFamily="50" charset="-128"/>
              </a:rPr>
              <a:t>府内</a:t>
            </a:r>
            <a:r>
              <a:rPr lang="ja-JP" altLang="en-US" sz="1100" dirty="0" smtClean="0">
                <a:latin typeface="メイリオ" panose="020B0604030504040204" pitchFamily="50" charset="-128"/>
                <a:ea typeface="メイリオ" panose="020B0604030504040204" pitchFamily="50" charset="-128"/>
                <a:cs typeface="Meiryo UI" pitchFamily="50" charset="-128"/>
              </a:rPr>
              <a:t>タクシー総台数の約</a:t>
            </a:r>
            <a:r>
              <a:rPr lang="en-US" altLang="ja-JP" sz="1100" dirty="0" smtClean="0">
                <a:latin typeface="メイリオ" panose="020B0604030504040204" pitchFamily="50" charset="-128"/>
                <a:ea typeface="メイリオ" panose="020B0604030504040204" pitchFamily="50" charset="-128"/>
                <a:cs typeface="Meiryo UI" pitchFamily="50" charset="-128"/>
              </a:rPr>
              <a:t>25</a:t>
            </a:r>
            <a:r>
              <a:rPr lang="ja-JP" altLang="en-US" sz="1100" dirty="0" smtClean="0">
                <a:latin typeface="メイリオ" panose="020B0604030504040204" pitchFamily="50" charset="-128"/>
                <a:ea typeface="メイリオ" panose="020B0604030504040204" pitchFamily="50" charset="-128"/>
                <a:cs typeface="Meiryo UI" pitchFamily="50" charset="-128"/>
              </a:rPr>
              <a:t>％を</a:t>
            </a:r>
            <a:r>
              <a:rPr lang="en-US" altLang="ja-JP" sz="1100" dirty="0" smtClean="0">
                <a:latin typeface="メイリオ" panose="020B0604030504040204" pitchFamily="50" charset="-128"/>
                <a:ea typeface="メイリオ" panose="020B0604030504040204" pitchFamily="50" charset="-128"/>
                <a:cs typeface="Meiryo UI" pitchFamily="50" charset="-128"/>
              </a:rPr>
              <a:t>UD</a:t>
            </a:r>
            <a:r>
              <a:rPr lang="ja-JP" altLang="en-US" sz="1100" dirty="0" smtClean="0">
                <a:latin typeface="メイリオ" panose="020B0604030504040204" pitchFamily="50" charset="-128"/>
                <a:ea typeface="メイリオ" panose="020B0604030504040204" pitchFamily="50" charset="-128"/>
                <a:cs typeface="Meiryo UI" pitchFamily="50" charset="-128"/>
              </a:rPr>
              <a:t>タクシーとすることを目標に、</a:t>
            </a:r>
            <a:r>
              <a:rPr lang="en-US" altLang="ja-JP" sz="1100" dirty="0" smtClean="0">
                <a:latin typeface="メイリオ" panose="020B0604030504040204" pitchFamily="50" charset="-128"/>
                <a:ea typeface="メイリオ" panose="020B0604030504040204" pitchFamily="50" charset="-128"/>
                <a:cs typeface="Meiryo UI" pitchFamily="50" charset="-128"/>
              </a:rPr>
              <a:t>U</a:t>
            </a:r>
            <a:r>
              <a:rPr lang="ja-JP" altLang="en-US" sz="1100" dirty="0">
                <a:latin typeface="メイリオ" panose="020B0604030504040204" pitchFamily="50" charset="-128"/>
                <a:ea typeface="メイリオ" panose="020B0604030504040204" pitchFamily="50" charset="-128"/>
                <a:cs typeface="Meiryo UI" pitchFamily="50" charset="-128"/>
              </a:rPr>
              <a:t>Ｄ</a:t>
            </a:r>
            <a:r>
              <a:rPr lang="ja-JP" altLang="en-US" sz="1100" dirty="0" smtClean="0">
                <a:latin typeface="メイリオ" panose="020B0604030504040204" pitchFamily="50" charset="-128"/>
                <a:ea typeface="メイリオ" panose="020B0604030504040204" pitchFamily="50" charset="-128"/>
                <a:cs typeface="Meiryo UI" pitchFamily="50" charset="-128"/>
              </a:rPr>
              <a:t>タクシーの</a:t>
            </a:r>
            <a:r>
              <a:rPr lang="ja-JP" altLang="en-US" sz="1100" dirty="0">
                <a:latin typeface="メイリオ" panose="020B0604030504040204" pitchFamily="50" charset="-128"/>
                <a:ea typeface="メイリオ" panose="020B0604030504040204" pitchFamily="50" charset="-128"/>
                <a:cs typeface="Meiryo UI" pitchFamily="50" charset="-128"/>
              </a:rPr>
              <a:t>普及促進を</a:t>
            </a:r>
            <a:r>
              <a:rPr lang="ja-JP" altLang="en-US" sz="1100" dirty="0" smtClean="0">
                <a:latin typeface="メイリオ" panose="020B0604030504040204" pitchFamily="50" charset="-128"/>
                <a:ea typeface="メイリオ" panose="020B0604030504040204" pitchFamily="50" charset="-128"/>
                <a:cs typeface="Meiryo UI" pitchFamily="50" charset="-128"/>
              </a:rPr>
              <a:t>図ります。</a:t>
            </a:r>
            <a:endParaRPr lang="en-US" altLang="ja-JP" sz="1100" dirty="0">
              <a:latin typeface="メイリオ" panose="020B0604030504040204" pitchFamily="50" charset="-128"/>
              <a:ea typeface="メイリオ" panose="020B0604030504040204" pitchFamily="50" charset="-128"/>
              <a:cs typeface="Meiryo UI" pitchFamily="50" charset="-128"/>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p:cNvSpPr txBox="1">
            <a:spLocks/>
          </p:cNvSpPr>
          <p:nvPr/>
        </p:nvSpPr>
        <p:spPr>
          <a:xfrm>
            <a:off x="97408" y="7614650"/>
            <a:ext cx="6643960" cy="866742"/>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i="0" u="none" strike="noStrike" kern="1200" cap="none" spc="0" normalizeH="0" baseline="0" noProof="0" dirty="0" err="1"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MaaS</a:t>
            </a:r>
            <a:r>
              <a:rPr kumimoji="1" lang="ja-JP" altLang="en-US"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の実現に向けた取組</a:t>
            </a: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lvl="0" algn="ju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混雑</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を回避した移動や、ウイズコロナ・ポストコロナにおける新たなニーズに</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対応するとともに、万博開催に向け、府民・来阪者の移動の利便性を向上させる</a:t>
            </a:r>
            <a:r>
              <a:rPr lang="en-US" altLang="ja-JP" sz="1100" dirty="0" err="1" smtClean="0">
                <a:latin typeface="メイリオ" panose="020B0604030504040204" pitchFamily="50" charset="-128"/>
                <a:ea typeface="メイリオ" panose="020B0604030504040204" pitchFamily="50" charset="-128"/>
                <a:cs typeface="メイリオ" panose="020B0604030504040204" pitchFamily="50" charset="-128"/>
              </a:rPr>
              <a:t>MaaS</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の取組を強力に進めるため</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交通事</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業者</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100" dirty="0" err="1" smtClean="0">
                <a:latin typeface="メイリオ" panose="020B0604030504040204" pitchFamily="50" charset="-128"/>
                <a:ea typeface="メイリオ" panose="020B0604030504040204" pitchFamily="50" charset="-128"/>
                <a:cs typeface="メイリオ" panose="020B0604030504040204" pitchFamily="50" charset="-128"/>
              </a:rPr>
              <a:t>MaaS</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の実現に向けた取組</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を促進します。</a:t>
            </a:r>
            <a:endParaRPr kumimoji="1" lang="en-US" altLang="ja-JP" sz="110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8" name="グループ化 27"/>
          <p:cNvGrpSpPr/>
          <p:nvPr/>
        </p:nvGrpSpPr>
        <p:grpSpPr>
          <a:xfrm>
            <a:off x="5517232" y="5889104"/>
            <a:ext cx="1138037" cy="359608"/>
            <a:chOff x="-3316999" y="5093715"/>
            <a:chExt cx="1138037" cy="359608"/>
          </a:xfrm>
        </p:grpSpPr>
        <p:sp>
          <p:nvSpPr>
            <p:cNvPr id="35" name="AutoShape 33"/>
            <p:cNvSpPr>
              <a:spLocks noChangeArrowheads="1"/>
            </p:cNvSpPr>
            <p:nvPr/>
          </p:nvSpPr>
          <p:spPr bwMode="auto">
            <a:xfrm>
              <a:off x="-3316999" y="5103967"/>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6" name="正方形/長方形 35"/>
            <p:cNvSpPr/>
            <p:nvPr/>
          </p:nvSpPr>
          <p:spPr>
            <a:xfrm>
              <a:off x="-3134287" y="5093715"/>
              <a:ext cx="7264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令和４年度</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7" name="正方形/長方形 36"/>
            <p:cNvSpPr/>
            <p:nvPr/>
          </p:nvSpPr>
          <p:spPr>
            <a:xfrm>
              <a:off x="-3195736" y="5222491"/>
              <a:ext cx="87716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知事重点</a:t>
              </a:r>
              <a:r>
                <a:rPr kumimoji="1" lang="ja-JP" altLang="ja-JP"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事業</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grpSp>
      <p:sp>
        <p:nvSpPr>
          <p:cNvPr id="39" name="Text Box 215"/>
          <p:cNvSpPr txBox="1">
            <a:spLocks noChangeArrowheads="1"/>
          </p:cNvSpPr>
          <p:nvPr/>
        </p:nvSpPr>
        <p:spPr bwMode="auto">
          <a:xfrm>
            <a:off x="86371" y="8395763"/>
            <a:ext cx="6654997" cy="1381773"/>
          </a:xfrm>
          <a:prstGeom prst="rect">
            <a:avLst/>
          </a:prstGeom>
          <a:solidFill>
            <a:srgbClr val="FFFFFF"/>
          </a:solidFill>
          <a:ln w="6350">
            <a:solidFill>
              <a:srgbClr val="000000"/>
            </a:solidFill>
            <a:prstDash val="sysDot"/>
            <a:miter lim="800000"/>
            <a:headEnd/>
            <a:tailEnd/>
          </a:ln>
        </p:spPr>
        <p:txBody>
          <a:bodyPr rot="0" vert="horz" wrap="square" lIns="74295" tIns="108000" rIns="74295" bIns="8890" anchor="t" anchorCtr="0" upright="1">
            <a:noAutofit/>
          </a:bodyPr>
          <a:lstStyle/>
          <a:p>
            <a:pPr marL="0" marR="0" lvl="0" indent="0" algn="just"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＜令和４年度の主な取組＞</a:t>
            </a: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kern="100" dirty="0" smtClean="0">
                <a:latin typeface="メイリオ" panose="020B0604030504040204" pitchFamily="50" charset="-128"/>
                <a:ea typeface="メイリオ" panose="020B0604030504040204" pitchFamily="50" charset="-128"/>
                <a:cs typeface="メイリオ" panose="020B0604030504040204" pitchFamily="50" charset="-128"/>
              </a:rPr>
              <a:t>○公共交通</a:t>
            </a:r>
            <a:r>
              <a:rPr lang="en-US" altLang="ja-JP" sz="1050" b="1" kern="100" dirty="0" err="1" smtClean="0">
                <a:latin typeface="メイリオ" panose="020B0604030504040204" pitchFamily="50" charset="-128"/>
                <a:ea typeface="メイリオ" panose="020B0604030504040204" pitchFamily="50" charset="-128"/>
                <a:cs typeface="メイリオ" panose="020B0604030504040204" pitchFamily="50" charset="-128"/>
              </a:rPr>
              <a:t>MaaS</a:t>
            </a:r>
            <a:r>
              <a:rPr lang="ja-JP" altLang="en-US" sz="1050" b="1" kern="100" dirty="0" smtClean="0">
                <a:latin typeface="メイリオ" panose="020B0604030504040204" pitchFamily="50" charset="-128"/>
                <a:ea typeface="メイリオ" panose="020B0604030504040204" pitchFamily="50" charset="-128"/>
                <a:cs typeface="メイリオ" panose="020B0604030504040204" pitchFamily="50" charset="-128"/>
              </a:rPr>
              <a:t>促進事業</a:t>
            </a:r>
            <a:endPar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・鉄道事業者等のキャッシュレス化に向けた</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QR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コード</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決済や生体認証システム導入等に補助</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endPar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・バス事業者における時刻表等の情報を共通データ化</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するためのシステム整備に補助</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0" name="グループ化 39"/>
          <p:cNvGrpSpPr/>
          <p:nvPr/>
        </p:nvGrpSpPr>
        <p:grpSpPr>
          <a:xfrm>
            <a:off x="5552474" y="8633505"/>
            <a:ext cx="1138037" cy="359608"/>
            <a:chOff x="-3316999" y="5093715"/>
            <a:chExt cx="1138037" cy="359608"/>
          </a:xfrm>
        </p:grpSpPr>
        <p:sp>
          <p:nvSpPr>
            <p:cNvPr id="41" name="AutoShape 33"/>
            <p:cNvSpPr>
              <a:spLocks noChangeArrowheads="1"/>
            </p:cNvSpPr>
            <p:nvPr/>
          </p:nvSpPr>
          <p:spPr bwMode="auto">
            <a:xfrm>
              <a:off x="-3316999" y="5103967"/>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42" name="正方形/長方形 41"/>
            <p:cNvSpPr/>
            <p:nvPr/>
          </p:nvSpPr>
          <p:spPr>
            <a:xfrm>
              <a:off x="-3134287" y="5093715"/>
              <a:ext cx="7264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令和４年度</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43" name="正方形/長方形 42"/>
            <p:cNvSpPr/>
            <p:nvPr/>
          </p:nvSpPr>
          <p:spPr>
            <a:xfrm>
              <a:off x="-3195736" y="5222491"/>
              <a:ext cx="87716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知事重点</a:t>
              </a:r>
              <a:r>
                <a:rPr kumimoji="1" lang="ja-JP" altLang="ja-JP"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事業</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grpSp>
      <p:pic>
        <p:nvPicPr>
          <p:cNvPr id="29" name="図 2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788"/>
          <a:stretch/>
        </p:blipFill>
        <p:spPr>
          <a:xfrm>
            <a:off x="3516930" y="8396732"/>
            <a:ext cx="1996979" cy="1151829"/>
          </a:xfrm>
          <a:prstGeom prst="rect">
            <a:avLst/>
          </a:prstGeom>
        </p:spPr>
      </p:pic>
      <p:sp>
        <p:nvSpPr>
          <p:cNvPr id="3" name="テキスト ボックス 2"/>
          <p:cNvSpPr txBox="1"/>
          <p:nvPr/>
        </p:nvSpPr>
        <p:spPr>
          <a:xfrm>
            <a:off x="3458427" y="9468039"/>
            <a:ext cx="2329812" cy="369332"/>
          </a:xfrm>
          <a:prstGeom prst="rect">
            <a:avLst/>
          </a:prstGeom>
          <a:noFill/>
        </p:spPr>
        <p:txBody>
          <a:bodyPr wrap="square" rtlCol="0">
            <a:spAutoFit/>
          </a:bodyPr>
          <a:lstStyle/>
          <a:p>
            <a:pPr algn="ctr"/>
            <a:r>
              <a:rPr kumimoji="1" lang="ja-JP" altLang="en-US" sz="900" dirty="0" smtClean="0">
                <a:latin typeface="メイリオ" panose="020B0604030504040204" pitchFamily="50" charset="-128"/>
                <a:ea typeface="メイリオ" panose="020B0604030504040204" pitchFamily="50" charset="-128"/>
              </a:rPr>
              <a:t>キャッシュレス化</a:t>
            </a:r>
            <a:endParaRPr kumimoji="1" lang="en-US" altLang="ja-JP" sz="900" dirty="0" smtClean="0">
              <a:latin typeface="メイリオ" panose="020B0604030504040204" pitchFamily="50" charset="-128"/>
              <a:ea typeface="メイリオ" panose="020B0604030504040204" pitchFamily="50" charset="-128"/>
            </a:endParaRPr>
          </a:p>
          <a:p>
            <a:pPr algn="ctr"/>
            <a:r>
              <a:rPr lang="ja-JP" altLang="en-US" sz="900" dirty="0" smtClean="0">
                <a:latin typeface="メイリオ" panose="020B0604030504040204" pitchFamily="50" charset="-128"/>
                <a:ea typeface="メイリオ" panose="020B0604030504040204" pitchFamily="50" charset="-128"/>
              </a:rPr>
              <a:t>（出典：国土交通省ホームページ）</a:t>
            </a:r>
            <a:endParaRPr kumimoji="1" lang="ja-JP" altLang="en-US" sz="900" dirty="0">
              <a:latin typeface="メイリオ" panose="020B0604030504040204" pitchFamily="50" charset="-128"/>
              <a:ea typeface="メイリオ" panose="020B0604030504040204" pitchFamily="50" charset="-128"/>
            </a:endParaRPr>
          </a:p>
        </p:txBody>
      </p:sp>
      <p:pic>
        <p:nvPicPr>
          <p:cNvPr id="23" name="図 22"/>
          <p:cNvPicPr/>
          <p:nvPr/>
        </p:nvPicPr>
        <p:blipFill>
          <a:blip r:embed="rId5">
            <a:extLst>
              <a:ext uri="{28A0092B-C50C-407E-A947-70E740481C1C}">
                <a14:useLocalDpi xmlns:a14="http://schemas.microsoft.com/office/drawing/2010/main" val="0"/>
              </a:ext>
            </a:extLst>
          </a:blip>
          <a:srcRect/>
          <a:stretch>
            <a:fillRect/>
          </a:stretch>
        </p:blipFill>
        <p:spPr bwMode="auto">
          <a:xfrm>
            <a:off x="3677752" y="6285050"/>
            <a:ext cx="1891162" cy="965378"/>
          </a:xfrm>
          <a:prstGeom prst="rect">
            <a:avLst/>
          </a:prstGeom>
          <a:noFill/>
          <a:ln>
            <a:noFill/>
          </a:ln>
        </p:spPr>
      </p:pic>
      <p:sp>
        <p:nvSpPr>
          <p:cNvPr id="32" name="正方形/長方形 31">
            <a:extLst>
              <a:ext uri="{FF2B5EF4-FFF2-40B4-BE49-F238E27FC236}">
                <a16:creationId xmlns:a16="http://schemas.microsoft.com/office/drawing/2014/main" id="{988D5840-3DE3-4A69-8688-6D35127988FB}"/>
              </a:ext>
            </a:extLst>
          </p:cNvPr>
          <p:cNvSpPr/>
          <p:nvPr/>
        </p:nvSpPr>
        <p:spPr>
          <a:xfrm>
            <a:off x="4653136" y="7257256"/>
            <a:ext cx="1988881" cy="230832"/>
          </a:xfrm>
          <a:prstGeom prst="rect">
            <a:avLst/>
          </a:prstGeom>
        </p:spPr>
        <p:txBody>
          <a:bodyPr wrap="square">
            <a:spAutoFit/>
          </a:bodyPr>
          <a:lstStyle/>
          <a:p>
            <a:pPr algn="ctr"/>
            <a:r>
              <a:rPr lang="ja-JP" altLang="en-US" sz="900" dirty="0">
                <a:latin typeface="メイリオ" panose="020B0604030504040204" pitchFamily="50" charset="-128"/>
                <a:ea typeface="メイリオ" panose="020B0604030504040204" pitchFamily="50" charset="-128"/>
              </a:rPr>
              <a:t>出典</a:t>
            </a:r>
            <a:r>
              <a:rPr lang="ja-JP" altLang="en-US" sz="900" dirty="0" smtClean="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国土</a:t>
            </a:r>
            <a:r>
              <a:rPr lang="ja-JP" altLang="en-US" sz="900" dirty="0" smtClean="0">
                <a:latin typeface="メイリオ" panose="020B0604030504040204" pitchFamily="50" charset="-128"/>
                <a:ea typeface="メイリオ" panose="020B0604030504040204" pitchFamily="50" charset="-128"/>
              </a:rPr>
              <a:t>交通省ホームページ</a:t>
            </a:r>
            <a:endParaRPr lang="en-US" altLang="ja-JP" sz="900" dirty="0">
              <a:latin typeface="メイリオ" panose="020B0604030504040204" pitchFamily="50" charset="-128"/>
              <a:ea typeface="メイリオ" panose="020B0604030504040204" pitchFamily="50" charset="-128"/>
            </a:endParaRPr>
          </a:p>
        </p:txBody>
      </p:sp>
      <p:sp>
        <p:nvSpPr>
          <p:cNvPr id="31" name="ストライプ矢印 30"/>
          <p:cNvSpPr/>
          <p:nvPr/>
        </p:nvSpPr>
        <p:spPr>
          <a:xfrm>
            <a:off x="2991271" y="1657296"/>
            <a:ext cx="428602" cy="702391"/>
          </a:xfrm>
          <a:prstGeom prst="stripedRightArrow">
            <a:avLst>
              <a:gd name="adj1" fmla="val 49341"/>
              <a:gd name="adj2" fmla="val 34074"/>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5" name="テキスト ボックス 24"/>
          <p:cNvSpPr txBox="1"/>
          <p:nvPr/>
        </p:nvSpPr>
        <p:spPr>
          <a:xfrm>
            <a:off x="6671286" y="9724457"/>
            <a:ext cx="235962" cy="215444"/>
          </a:xfrm>
          <a:prstGeom prst="rect">
            <a:avLst/>
          </a:prstGeom>
          <a:noFill/>
        </p:spPr>
        <p:txBody>
          <a:bodyPr wrap="none" rtlCol="0">
            <a:spAutoFit/>
          </a:bodyPr>
          <a:lstStyle/>
          <a:p>
            <a:r>
              <a:rPr lang="en-US" altLang="ja-JP" sz="800" dirty="0" smtClean="0"/>
              <a:t>4</a:t>
            </a:r>
            <a:endParaRPr lang="en-US" altLang="ja-JP" sz="800" dirty="0"/>
          </a:p>
        </p:txBody>
      </p:sp>
    </p:spTree>
    <p:extLst>
      <p:ext uri="{BB962C8B-B14F-4D97-AF65-F5344CB8AC3E}">
        <p14:creationId xmlns:p14="http://schemas.microsoft.com/office/powerpoint/2010/main" val="1082584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416" y="3574673"/>
            <a:ext cx="1920000" cy="1440000"/>
          </a:xfrm>
          <a:prstGeom prst="rect">
            <a:avLst/>
          </a:prstGeom>
          <a:ln>
            <a:noFill/>
          </a:ln>
        </p:spPr>
      </p:pic>
      <p:pic>
        <p:nvPicPr>
          <p:cNvPr id="61" name="図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150" y="3535639"/>
            <a:ext cx="1920000" cy="1440000"/>
          </a:xfrm>
          <a:prstGeom prst="rect">
            <a:avLst/>
          </a:prstGeom>
          <a:ln>
            <a:noFill/>
          </a:ln>
        </p:spPr>
      </p:pic>
      <p:pic>
        <p:nvPicPr>
          <p:cNvPr id="60" name="図 59"/>
          <p:cNvPicPr/>
          <p:nvPr/>
        </p:nvPicPr>
        <p:blipFill>
          <a:blip r:embed="rId3" cstate="print">
            <a:extLst>
              <a:ext uri="{28A0092B-C50C-407E-A947-70E740481C1C}">
                <a14:useLocalDpi xmlns:a14="http://schemas.microsoft.com/office/drawing/2010/main" val="0"/>
              </a:ext>
            </a:extLst>
          </a:blip>
          <a:stretch>
            <a:fillRect/>
          </a:stretch>
        </p:blipFill>
        <p:spPr>
          <a:xfrm>
            <a:off x="769995" y="3442687"/>
            <a:ext cx="2139315" cy="1604010"/>
          </a:xfrm>
          <a:prstGeom prst="rect">
            <a:avLst/>
          </a:prstGeom>
          <a:ln>
            <a:noFill/>
          </a:ln>
        </p:spPr>
      </p:pic>
      <p:sp>
        <p:nvSpPr>
          <p:cNvPr id="24" name="テキスト ボックス 23"/>
          <p:cNvSpPr txBox="1"/>
          <p:nvPr/>
        </p:nvSpPr>
        <p:spPr>
          <a:xfrm>
            <a:off x="152263" y="2515938"/>
            <a:ext cx="2988705"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災害に強い交通インフラの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構築</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タイトル 1"/>
          <p:cNvSpPr txBox="1">
            <a:spLocks/>
          </p:cNvSpPr>
          <p:nvPr/>
        </p:nvSpPr>
        <p:spPr>
          <a:xfrm>
            <a:off x="1661" y="2871329"/>
            <a:ext cx="6848763" cy="72008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施設の</a:t>
            </a:r>
            <a:r>
              <a:rPr kumimoji="1" lang="ja-JP" altLang="en-US"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耐震化</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鉄道</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安全確保、</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および鉄道と交差・</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並走</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広域</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緊急交通</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路</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機能確保のため</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鉄道事</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業者が実施する</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耐震補強</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事業に補助を行います。</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6"/>
          <p:cNvSpPr txBox="1">
            <a:spLocks noChangeArrowheads="1"/>
          </p:cNvSpPr>
          <p:nvPr/>
        </p:nvSpPr>
        <p:spPr bwMode="auto">
          <a:xfrm>
            <a:off x="3865883" y="4989759"/>
            <a:ext cx="2384178" cy="346083"/>
          </a:xfrm>
          <a:prstGeom prst="rect">
            <a:avLst/>
          </a:prstGeom>
          <a:noFill/>
          <a:ln>
            <a:noFill/>
          </a:ln>
          <a:extLst/>
        </p:spPr>
        <p:txBody>
          <a:bodyPr wrap="square" lIns="68415" tIns="34208" rIns="68415" bIns="34208"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広域緊急交通路と</a:t>
            </a: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交差する</a:t>
            </a:r>
            <a:endParaRPr kumimoji="1" lang="en-US" altLang="ja-JP"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開削トンネルの</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耐震補強</a:t>
            </a:r>
            <a:endParaRPr kumimoji="1" lang="ja-JP"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6"/>
          <p:cNvSpPr txBox="1">
            <a:spLocks noChangeArrowheads="1"/>
          </p:cNvSpPr>
          <p:nvPr/>
        </p:nvSpPr>
        <p:spPr bwMode="auto">
          <a:xfrm>
            <a:off x="1101653" y="5028143"/>
            <a:ext cx="1476000" cy="207584"/>
          </a:xfrm>
          <a:prstGeom prst="rect">
            <a:avLst/>
          </a:prstGeom>
          <a:noFill/>
          <a:ln>
            <a:noFill/>
          </a:ln>
          <a:extLst/>
        </p:spPr>
        <p:txBody>
          <a:bodyPr wrap="square" lIns="68415" tIns="34208" rIns="68415" bIns="34208"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a:t>
            </a: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高架駅の</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耐震補強</a:t>
            </a:r>
            <a:endParaRPr kumimoji="1" lang="ja-JP"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p:cNvSpPr txBox="1"/>
          <p:nvPr/>
        </p:nvSpPr>
        <p:spPr>
          <a:xfrm>
            <a:off x="2317702" y="4572309"/>
            <a:ext cx="684015" cy="234286"/>
          </a:xfrm>
          <a:prstGeom prst="rect">
            <a:avLst/>
          </a:prstGeom>
          <a:solidFill>
            <a:schemeClr val="bg1"/>
          </a:solidFill>
          <a:ln>
            <a:solidFill>
              <a:srgbClr val="FF0000"/>
            </a:solidFill>
          </a:ln>
        </p:spPr>
        <p:txBody>
          <a:bodyPr wrap="none" lIns="72000" tIns="36000" rIns="72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橋脚補強</a:t>
            </a:r>
          </a:p>
        </p:txBody>
      </p:sp>
      <p:cxnSp>
        <p:nvCxnSpPr>
          <p:cNvPr id="50" name="直線コネクタ 49"/>
          <p:cNvCxnSpPr/>
          <p:nvPr/>
        </p:nvCxnSpPr>
        <p:spPr>
          <a:xfrm>
            <a:off x="2060848" y="4260449"/>
            <a:ext cx="256854" cy="311860"/>
          </a:xfrm>
          <a:prstGeom prst="line">
            <a:avLst/>
          </a:prstGeom>
          <a:ln w="12700">
            <a:solidFill>
              <a:srgbClr val="FF0000"/>
            </a:solidFill>
            <a:headEnd type="triangle" w="med" len="lg"/>
          </a:ln>
        </p:spPr>
        <p:style>
          <a:lnRef idx="1">
            <a:schemeClr val="accent1"/>
          </a:lnRef>
          <a:fillRef idx="0">
            <a:schemeClr val="accent1"/>
          </a:fillRef>
          <a:effectRef idx="0">
            <a:schemeClr val="accent1"/>
          </a:effectRef>
          <a:fontRef idx="minor">
            <a:schemeClr val="tx1"/>
          </a:fontRef>
        </p:style>
      </p:cxnSp>
      <p:sp>
        <p:nvSpPr>
          <p:cNvPr id="51" name="Text Box 215"/>
          <p:cNvSpPr txBox="1">
            <a:spLocks noChangeArrowheads="1"/>
          </p:cNvSpPr>
          <p:nvPr/>
        </p:nvSpPr>
        <p:spPr bwMode="auto">
          <a:xfrm>
            <a:off x="250564" y="5396353"/>
            <a:ext cx="6480000" cy="564759"/>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令和４年度</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の主な補助</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事業箇所</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高架駅：近鉄奈良線 布施駅・</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河内永和駅、</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阪神本線 千船駅　など</a:t>
            </a:r>
          </a:p>
          <a:p>
            <a:pPr lvl="0">
              <a:defRPr/>
            </a:pP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高架橋</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：近鉄</a:t>
            </a:r>
            <a:r>
              <a:rPr kumimoji="1" lang="ja-JP" altLang="en-US" sz="1050" b="0" i="0" u="none" strike="noStrike" kern="100" cap="none" spc="0" normalizeH="0" baseline="0" noProof="0" dirty="0" err="1"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けいはんな</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線 長田駅</a:t>
            </a:r>
            <a:r>
              <a:rPr lang="ja-JP" altLang="en-US" sz="1050" kern="1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阪神</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本線 野田～</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福島</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など</a:t>
            </a:r>
            <a:endPar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6"/>
          <p:cNvSpPr txBox="1">
            <a:spLocks noChangeAspect="1" noChangeArrowheads="1"/>
          </p:cNvSpPr>
          <p:nvPr/>
        </p:nvSpPr>
        <p:spPr bwMode="auto">
          <a:xfrm>
            <a:off x="176590" y="8871717"/>
            <a:ext cx="2282388" cy="20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578" tIns="34790" rIns="69578" bIns="347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可動式ホーム柵の設置（扉式）</a:t>
            </a:r>
          </a:p>
        </p:txBody>
      </p:sp>
      <p:sp>
        <p:nvSpPr>
          <p:cNvPr id="36" name="タイトル 1"/>
          <p:cNvSpPr txBox="1">
            <a:spLocks/>
          </p:cNvSpPr>
          <p:nvPr/>
        </p:nvSpPr>
        <p:spPr>
          <a:xfrm>
            <a:off x="153700" y="6500810"/>
            <a:ext cx="6576864" cy="1133078"/>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駅ホームにおける転落防止対策</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大阪府内の駅ホームにおける安全性向上の</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取組みに</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ついて</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kern="100" noProof="0" dirty="0" smtClean="0">
                <a:latin typeface="メイリオ" panose="020B0604030504040204" pitchFamily="50" charset="-128"/>
                <a:ea typeface="メイリオ" panose="020B0604030504040204" pitchFamily="50" charset="-128"/>
                <a:cs typeface="メイリオ" panose="020B0604030504040204" pitchFamily="50" charset="-128"/>
              </a:rPr>
              <a:t>令和３</a:t>
            </a:r>
            <a:r>
              <a:rPr lang="ja-JP" altLang="en-US" sz="1100" kern="100" dirty="0" smtClean="0">
                <a:latin typeface="メイリオ" panose="020B0604030504040204" pitchFamily="50" charset="-128"/>
                <a:ea typeface="メイリオ" panose="020B0604030504040204" pitchFamily="50" charset="-128"/>
                <a:cs typeface="メイリオ" panose="020B0604030504040204" pitchFamily="50" charset="-128"/>
              </a:rPr>
              <a:t>年４月修正</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」に基づき</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ハード・ソフトの両面で駅ホームからの転落事故の未然防止を図ります。　</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ハード対策：</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鉄道事</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業者が実施する可動式ホーム柵</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整備</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に対し、</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補助</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を行います</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ソフト対策：新技術を活用した安全対策の取組や、</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の不自由な方への声かけが促進されるよう啓発活動を実施します</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6"/>
          <p:cNvSpPr txBox="1">
            <a:spLocks noChangeAspect="1" noChangeArrowheads="1"/>
          </p:cNvSpPr>
          <p:nvPr/>
        </p:nvSpPr>
        <p:spPr bwMode="auto">
          <a:xfrm>
            <a:off x="2458978" y="8890218"/>
            <a:ext cx="2376897" cy="20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578" tIns="34790" rIns="69578" bIns="347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声かけの啓発活動</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Text Box 215"/>
          <p:cNvSpPr txBox="1">
            <a:spLocks noChangeArrowheads="1"/>
          </p:cNvSpPr>
          <p:nvPr/>
        </p:nvSpPr>
        <p:spPr bwMode="auto">
          <a:xfrm>
            <a:off x="83133" y="9272501"/>
            <a:ext cx="6399530" cy="511361"/>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４</a:t>
            </a:r>
            <a:r>
              <a:rPr kumimoji="1" lang="ja-JP" altLang="en-US" sz="105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の主な補助</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事業</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箇所＞</a:t>
            </a:r>
            <a:endParaRPr kumimoji="1" lang="en-US" altLang="ja-JP"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阪神 大阪梅田駅、</a:t>
            </a:r>
            <a:r>
              <a:rPr kumimoji="1" lang="en-US"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Osaka</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Metro</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堺筋線</a:t>
            </a:r>
            <a:r>
              <a:rPr kumimoji="1" lang="en-US"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南森町駅、北浜駅、日本橋駅など</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 name="図 39"/>
          <p:cNvPicPr>
            <a:picLocks noChangeAspect="1"/>
          </p:cNvPicPr>
          <p:nvPr/>
        </p:nvPicPr>
        <p:blipFill>
          <a:blip r:embed="rId4"/>
          <a:stretch>
            <a:fillRect/>
          </a:stretch>
        </p:blipFill>
        <p:spPr>
          <a:xfrm>
            <a:off x="4893314" y="7633017"/>
            <a:ext cx="1772131" cy="1392067"/>
          </a:xfrm>
          <a:prstGeom prst="rect">
            <a:avLst/>
          </a:prstGeom>
        </p:spPr>
      </p:pic>
      <p:sp>
        <p:nvSpPr>
          <p:cNvPr id="41" name="テキスト ボックス 40"/>
          <p:cNvSpPr txBox="1"/>
          <p:nvPr/>
        </p:nvSpPr>
        <p:spPr>
          <a:xfrm>
            <a:off x="142010" y="6143372"/>
            <a:ext cx="3265480"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公共交通のユニバーサルデザイン化</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タイトル 1"/>
          <p:cNvSpPr txBox="1">
            <a:spLocks/>
          </p:cNvSpPr>
          <p:nvPr/>
        </p:nvSpPr>
        <p:spPr>
          <a:xfrm>
            <a:off x="-63199" y="317389"/>
            <a:ext cx="6787976" cy="54006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乗継改善</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の取組</a:t>
            </a: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乗継時の移動負担の軽減など、利用者の目線に立った公共交通の利便性向上に向けた取組を進めます。</a:t>
            </a:r>
            <a:endParaRPr kumimoji="1" lang="en-US" altLang="ja-JP" sz="110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Text Box 215"/>
          <p:cNvSpPr txBox="1">
            <a:spLocks noChangeArrowheads="1"/>
          </p:cNvSpPr>
          <p:nvPr/>
        </p:nvSpPr>
        <p:spPr bwMode="auto">
          <a:xfrm>
            <a:off x="83999" y="864460"/>
            <a:ext cx="6693562" cy="626411"/>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t" anchorCtr="0" upright="1">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令和４年度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取組＞</a:t>
            </a: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スマートフォンを活用した乗継案内等を行う鉄道事業者に対し、企業版ふるさと納税等を活用し、事業費の一部を補助することで、利用者の利便性向上を図ります。</a:t>
            </a:r>
            <a:endParaRPr kumimoji="1" lang="en-US" altLang="ja-JP" sz="110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2" name="直線コネクタ 61"/>
          <p:cNvCxnSpPr/>
          <p:nvPr/>
        </p:nvCxnSpPr>
        <p:spPr>
          <a:xfrm>
            <a:off x="5021700" y="4504743"/>
            <a:ext cx="449531" cy="252590"/>
          </a:xfrm>
          <a:prstGeom prst="line">
            <a:avLst/>
          </a:prstGeom>
          <a:ln w="12700">
            <a:solidFill>
              <a:srgbClr val="FF0000"/>
            </a:solidFill>
            <a:headEnd type="triangle" w="med" len="lg"/>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5434021" y="4718714"/>
            <a:ext cx="549363" cy="234286"/>
          </a:xfrm>
          <a:prstGeom prst="rect">
            <a:avLst/>
          </a:prstGeom>
          <a:solidFill>
            <a:schemeClr val="bg1"/>
          </a:solidFill>
          <a:ln>
            <a:solidFill>
              <a:srgbClr val="FF0000"/>
            </a:solidFill>
          </a:ln>
        </p:spPr>
        <p:txBody>
          <a:bodyPr wrap="none" lIns="72000" tIns="36000" rIns="72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柱</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補強</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0" name="直線コネクタ 69"/>
          <p:cNvCxnSpPr>
            <a:endCxn id="55" idx="0"/>
          </p:cNvCxnSpPr>
          <p:nvPr/>
        </p:nvCxnSpPr>
        <p:spPr>
          <a:xfrm>
            <a:off x="5649142" y="4520107"/>
            <a:ext cx="59561" cy="198607"/>
          </a:xfrm>
          <a:prstGeom prst="line">
            <a:avLst/>
          </a:prstGeom>
          <a:ln w="12700">
            <a:solidFill>
              <a:srgbClr val="FF0000"/>
            </a:solidFill>
            <a:headEnd type="triangle" w="med" len="lg"/>
          </a:ln>
        </p:spPr>
        <p:style>
          <a:lnRef idx="1">
            <a:schemeClr val="accent1"/>
          </a:lnRef>
          <a:fillRef idx="0">
            <a:schemeClr val="accent1"/>
          </a:fillRef>
          <a:effectRef idx="0">
            <a:schemeClr val="accent1"/>
          </a:effectRef>
          <a:fontRef idx="minor">
            <a:schemeClr val="tx1"/>
          </a:fontRef>
        </p:style>
      </p:cxnSp>
      <p:pic>
        <p:nvPicPr>
          <p:cNvPr id="54" name="図 53"/>
          <p:cNvPicPr>
            <a:picLocks noChangeAspect="1"/>
          </p:cNvPicPr>
          <p:nvPr/>
        </p:nvPicPr>
        <p:blipFill rotWithShape="1">
          <a:blip r:embed="rId5" cstate="print">
            <a:extLst>
              <a:ext uri="{28A0092B-C50C-407E-A947-70E740481C1C}">
                <a14:useLocalDpi xmlns:a14="http://schemas.microsoft.com/office/drawing/2010/main" val="0"/>
              </a:ext>
            </a:extLst>
          </a:blip>
          <a:srcRect t="15121" r="21758" b="10655"/>
          <a:stretch/>
        </p:blipFill>
        <p:spPr>
          <a:xfrm>
            <a:off x="2503527" y="7628024"/>
            <a:ext cx="2332348" cy="1244573"/>
          </a:xfrm>
          <a:prstGeom prst="rect">
            <a:avLst/>
          </a:prstGeom>
        </p:spPr>
      </p:pic>
      <p:pic>
        <p:nvPicPr>
          <p:cNvPr id="2" name="図 1"/>
          <p:cNvPicPr>
            <a:picLocks noChangeAspect="1"/>
          </p:cNvPicPr>
          <p:nvPr/>
        </p:nvPicPr>
        <p:blipFill rotWithShape="1">
          <a:blip r:embed="rId6" cstate="print">
            <a:extLst>
              <a:ext uri="{28A0092B-C50C-407E-A947-70E740481C1C}">
                <a14:useLocalDpi xmlns:a14="http://schemas.microsoft.com/office/drawing/2010/main" val="0"/>
              </a:ext>
            </a:extLst>
          </a:blip>
          <a:srcRect l="5068" t="11781"/>
          <a:stretch/>
        </p:blipFill>
        <p:spPr>
          <a:xfrm>
            <a:off x="250564" y="7627826"/>
            <a:ext cx="2008837" cy="1244771"/>
          </a:xfrm>
          <a:prstGeom prst="rect">
            <a:avLst/>
          </a:prstGeom>
        </p:spPr>
      </p:pic>
      <p:grpSp>
        <p:nvGrpSpPr>
          <p:cNvPr id="42" name="グループ化 41"/>
          <p:cNvGrpSpPr/>
          <p:nvPr/>
        </p:nvGrpSpPr>
        <p:grpSpPr>
          <a:xfrm>
            <a:off x="45670" y="1851381"/>
            <a:ext cx="6929425" cy="568188"/>
            <a:chOff x="36478" y="0"/>
            <a:chExt cx="6929425" cy="568188"/>
          </a:xfrm>
        </p:grpSpPr>
        <p:sp>
          <p:nvSpPr>
            <p:cNvPr id="53"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２：安全・安心な暮らしを支える交通</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角丸四角形 70"/>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28" name="テキスト ボックス 27"/>
          <p:cNvSpPr txBox="1"/>
          <p:nvPr/>
        </p:nvSpPr>
        <p:spPr>
          <a:xfrm>
            <a:off x="6659580" y="9701768"/>
            <a:ext cx="235962" cy="215444"/>
          </a:xfrm>
          <a:prstGeom prst="rect">
            <a:avLst/>
          </a:prstGeom>
          <a:noFill/>
        </p:spPr>
        <p:txBody>
          <a:bodyPr wrap="none" rtlCol="0">
            <a:spAutoFit/>
          </a:bodyPr>
          <a:lstStyle/>
          <a:p>
            <a:r>
              <a:rPr lang="en-US" altLang="ja-JP" sz="800" dirty="0"/>
              <a:t>5</a:t>
            </a:r>
          </a:p>
        </p:txBody>
      </p:sp>
    </p:spTree>
    <p:extLst>
      <p:ext uri="{BB962C8B-B14F-4D97-AF65-F5344CB8AC3E}">
        <p14:creationId xmlns:p14="http://schemas.microsoft.com/office/powerpoint/2010/main" val="1141358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120566" y="115201"/>
            <a:ext cx="2732370" cy="334313"/>
          </a:xfrm>
          <a:prstGeom prst="rect">
            <a:avLst/>
          </a:prstGeom>
          <a:solidFill>
            <a:schemeClr val="accent1">
              <a:lumMod val="20000"/>
              <a:lumOff val="80000"/>
            </a:schemeClr>
          </a:solidFill>
          <a:ln w="38100" cmpd="dbl">
            <a:solidFill>
              <a:srgbClr val="0000FF"/>
            </a:solidFill>
          </a:ln>
        </p:spPr>
        <p:txBody>
          <a:bodyPr wrap="square" tIns="72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◆自転車の安全利用に係る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endParaRPr kumimoji="1" lang="zh-TW"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タイトル 1"/>
          <p:cNvSpPr txBox="1">
            <a:spLocks/>
          </p:cNvSpPr>
          <p:nvPr/>
        </p:nvSpPr>
        <p:spPr>
          <a:xfrm>
            <a:off x="-1" y="513576"/>
            <a:ext cx="6811372" cy="568570"/>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自転車条例</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大阪府自転車の安全で適正な利用の促進に関する条例」に基づき</a:t>
            </a:r>
            <a:r>
              <a:rPr lang="ja-JP" altLang="en-US" sz="1100"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保険の加入促進や条例の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普及</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啓発、幅広い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世代を対象とした交通安全の周知啓発活動などを推進します。</a:t>
            </a:r>
            <a:endParaRPr kumimoji="1" lang="zh-TW"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タイトル 1"/>
          <p:cNvSpPr txBox="1">
            <a:spLocks/>
          </p:cNvSpPr>
          <p:nvPr/>
        </p:nvSpPr>
        <p:spPr>
          <a:xfrm>
            <a:off x="166745" y="4078065"/>
            <a:ext cx="6431568" cy="782282"/>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交通</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安全イベントの実施、啓発リーフレットの配布</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交通安全教育指導員を派遣した交通安全講習会などの交通安全活動を推進するほか</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、幅広い年齢層をターゲットとした</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YouTube</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による動画配信や、歩行者の安全</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確保に向けた「横断歩道ハンドサイン運動</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」、運転中</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・歩行中にスマートフォン等の操作を行う「ながら行為」の防止などの交通安全の普及啓発を図ります。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118623" y="3715596"/>
            <a:ext cx="2065020" cy="334313"/>
          </a:xfrm>
          <a:prstGeom prst="rect">
            <a:avLst/>
          </a:prstGeom>
          <a:solidFill>
            <a:schemeClr val="accent1">
              <a:lumMod val="20000"/>
              <a:lumOff val="80000"/>
            </a:schemeClr>
          </a:solidFill>
          <a:ln w="38100" cmpd="dbl">
            <a:solidFill>
              <a:srgbClr val="0000FF"/>
            </a:solidFill>
          </a:ln>
        </p:spPr>
        <p:txBody>
          <a:bodyPr wrap="square" tIns="72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◆交通安全の普及啓発</a:t>
            </a:r>
            <a:endParaRPr kumimoji="1" lang="zh-TW"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Rectangle 375"/>
          <p:cNvSpPr>
            <a:spLocks noChangeArrowheads="1"/>
          </p:cNvSpPr>
          <p:nvPr/>
        </p:nvSpPr>
        <p:spPr bwMode="auto">
          <a:xfrm>
            <a:off x="3948229" y="6073705"/>
            <a:ext cx="1665287" cy="228600"/>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96000"/>
              </a:lnSpc>
              <a:spcBef>
                <a:spcPts val="500"/>
              </a:spcBef>
              <a:spcAft>
                <a:spcPts val="50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小学生に対する交通安全教室</a:t>
            </a:r>
            <a:endParaRPr kumimoji="1" lang="ja-JP" altLang="ja-JP" sz="9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2872" y="4801656"/>
            <a:ext cx="1656000" cy="1242000"/>
          </a:xfrm>
          <a:prstGeom prst="rect">
            <a:avLst/>
          </a:prstGeom>
        </p:spPr>
      </p:pic>
      <p:sp>
        <p:nvSpPr>
          <p:cNvPr id="85" name="テキスト ボックス 84"/>
          <p:cNvSpPr txBox="1"/>
          <p:nvPr/>
        </p:nvSpPr>
        <p:spPr>
          <a:xfrm>
            <a:off x="118623" y="6497353"/>
            <a:ext cx="3742425"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地域公共交通にかかる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市町村支援）</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テキスト ボックス 85">
            <a:extLst>
              <a:ext uri="{FF2B5EF4-FFF2-40B4-BE49-F238E27FC236}">
                <a16:creationId xmlns:a16="http://schemas.microsoft.com/office/drawing/2014/main" id="{D8508D46-6170-4C4B-A52F-BA4A8D9DDDB9}"/>
              </a:ext>
            </a:extLst>
          </p:cNvPr>
          <p:cNvSpPr txBox="1"/>
          <p:nvPr/>
        </p:nvSpPr>
        <p:spPr>
          <a:xfrm>
            <a:off x="154143" y="6922962"/>
            <a:ext cx="6572153" cy="609398"/>
          </a:xfrm>
          <a:prstGeom prst="rect">
            <a:avLst/>
          </a:prstGeom>
          <a:noFill/>
        </p:spPr>
        <p:txBody>
          <a:bodyPr wrap="square" lIns="0" tIns="0" rIns="0" bIns="0" rtlCol="0">
            <a:spAutoFit/>
          </a:bodyPr>
          <a:lstStyle/>
          <a:p>
            <a:pPr>
              <a:lnSpc>
                <a:spcPct val="120000"/>
              </a:lnSpc>
            </a:pPr>
            <a:r>
              <a:rPr lang="ja-JP" altLang="en-US" sz="1100" dirty="0" smtClean="0">
                <a:latin typeface="Meiryo UI" panose="020B0604030504040204" pitchFamily="50" charset="-128"/>
                <a:ea typeface="Meiryo UI" panose="020B0604030504040204" pitchFamily="50" charset="-128"/>
              </a:rPr>
              <a:t>　大阪府</a:t>
            </a:r>
            <a:r>
              <a:rPr lang="ja-JP" altLang="en-US" sz="1100" dirty="0">
                <a:latin typeface="Meiryo UI" panose="020B0604030504040204" pitchFamily="50" charset="-128"/>
                <a:ea typeface="Meiryo UI" panose="020B0604030504040204" pitchFamily="50" charset="-128"/>
              </a:rPr>
              <a:t>では、近畿運輸局と連携し、課題の共有や解決に向けた、意見交換等の機会となる研修会の開催や、市町村が主催する地域公共交通会議へ委員として参画し、計画策定の支援や、地域の</a:t>
            </a:r>
            <a:r>
              <a:rPr lang="ja-JP" altLang="en-US" sz="1100" dirty="0" smtClean="0">
                <a:latin typeface="Meiryo UI" panose="020B0604030504040204" pitchFamily="50" charset="-128"/>
                <a:ea typeface="Meiryo UI" panose="020B0604030504040204" pitchFamily="50" charset="-128"/>
              </a:rPr>
              <a:t>取組の</a:t>
            </a:r>
            <a:r>
              <a:rPr lang="ja-JP" altLang="en-US" sz="1100" dirty="0">
                <a:latin typeface="Meiryo UI" panose="020B0604030504040204" pitchFamily="50" charset="-128"/>
                <a:ea typeface="Meiryo UI" panose="020B0604030504040204" pitchFamily="50" charset="-128"/>
              </a:rPr>
              <a:t>事例紹介を行うなど、市町村の</a:t>
            </a:r>
            <a:r>
              <a:rPr lang="ja-JP" altLang="en-US" sz="1100" dirty="0" smtClean="0">
                <a:latin typeface="Meiryo UI" panose="020B0604030504040204" pitchFamily="50" charset="-128"/>
                <a:ea typeface="Meiryo UI" panose="020B0604030504040204" pitchFamily="50" charset="-128"/>
              </a:rPr>
              <a:t>取組を</a:t>
            </a:r>
            <a:r>
              <a:rPr lang="ja-JP" altLang="en-US" sz="1100" dirty="0">
                <a:latin typeface="Meiryo UI" panose="020B0604030504040204" pitchFamily="50" charset="-128"/>
                <a:ea typeface="Meiryo UI" panose="020B0604030504040204" pitchFamily="50" charset="-128"/>
              </a:rPr>
              <a:t>支援します。</a:t>
            </a:r>
          </a:p>
        </p:txBody>
      </p:sp>
      <p:pic>
        <p:nvPicPr>
          <p:cNvPr id="87" name="図 86"/>
          <p:cNvPicPr>
            <a:picLocks noChangeAspect="1"/>
          </p:cNvPicPr>
          <p:nvPr/>
        </p:nvPicPr>
        <p:blipFill rotWithShape="1">
          <a:blip r:embed="rId3" cstate="screen">
            <a:extLst>
              <a:ext uri="{28A0092B-C50C-407E-A947-70E740481C1C}">
                <a14:useLocalDpi xmlns:a14="http://schemas.microsoft.com/office/drawing/2010/main"/>
              </a:ext>
            </a:extLst>
          </a:blip>
          <a:srcRect b="-1420"/>
          <a:stretch/>
        </p:blipFill>
        <p:spPr>
          <a:xfrm>
            <a:off x="490180" y="8384985"/>
            <a:ext cx="1693463" cy="1098186"/>
          </a:xfrm>
          <a:prstGeom prst="rect">
            <a:avLst/>
          </a:prstGeom>
        </p:spPr>
      </p:pic>
      <p:pic>
        <p:nvPicPr>
          <p:cNvPr id="88" name="図 8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29030" y="8384985"/>
            <a:ext cx="1576333" cy="1107603"/>
          </a:xfrm>
          <a:prstGeom prst="rect">
            <a:avLst/>
          </a:prstGeom>
        </p:spPr>
      </p:pic>
      <p:grpSp>
        <p:nvGrpSpPr>
          <p:cNvPr id="89" name="グループ化 88"/>
          <p:cNvGrpSpPr/>
          <p:nvPr/>
        </p:nvGrpSpPr>
        <p:grpSpPr>
          <a:xfrm>
            <a:off x="4275159" y="7359264"/>
            <a:ext cx="2466209" cy="2032950"/>
            <a:chOff x="4436579" y="1292303"/>
            <a:chExt cx="2265635" cy="1867612"/>
          </a:xfrm>
        </p:grpSpPr>
        <p:sp>
          <p:nvSpPr>
            <p:cNvPr id="90" name="角丸四角形吹き出し 89"/>
            <p:cNvSpPr/>
            <p:nvPr/>
          </p:nvSpPr>
          <p:spPr>
            <a:xfrm>
              <a:off x="4436579" y="1292303"/>
              <a:ext cx="2265635" cy="1867612"/>
            </a:xfrm>
            <a:prstGeom prst="wedgeRoundRectCallout">
              <a:avLst>
                <a:gd name="adj1" fmla="val -39763"/>
                <a:gd name="adj2" fmla="val 56511"/>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91" name="図 9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52278" y="1580519"/>
              <a:ext cx="2071251" cy="1464698"/>
            </a:xfrm>
            <a:prstGeom prst="rect">
              <a:avLst/>
            </a:prstGeom>
          </p:spPr>
        </p:pic>
        <p:sp>
          <p:nvSpPr>
            <p:cNvPr id="92" name="テキスト ボックス 91">
              <a:extLst>
                <a:ext uri="{FF2B5EF4-FFF2-40B4-BE49-F238E27FC236}">
                  <a16:creationId xmlns:a16="http://schemas.microsoft.com/office/drawing/2014/main" id="{2144D1B6-C629-4CDC-A899-857238F24F58}"/>
                </a:ext>
              </a:extLst>
            </p:cNvPr>
            <p:cNvSpPr txBox="1"/>
            <p:nvPr/>
          </p:nvSpPr>
          <p:spPr>
            <a:xfrm>
              <a:off x="4691320" y="1309787"/>
              <a:ext cx="1790598" cy="288224"/>
            </a:xfrm>
            <a:prstGeom prst="rect">
              <a:avLst/>
            </a:prstGeom>
            <a:noFill/>
          </p:spPr>
          <p:txBody>
            <a:bodyPr wrap="square" lIns="0" tIns="0" rIns="0" bIns="0" rtlCol="0">
              <a:spAutoFit/>
            </a:bodyPr>
            <a:lstStyle/>
            <a:p>
              <a:pPr algn="ctr">
                <a:lnSpc>
                  <a:spcPct val="120000"/>
                </a:lnSpc>
              </a:pPr>
              <a:r>
                <a:rPr kumimoji="1" lang="ja-JP" altLang="en-US" sz="900" dirty="0">
                  <a:latin typeface="Meiryo UI" panose="020B0604030504040204" pitchFamily="50" charset="-128"/>
                  <a:ea typeface="Meiryo UI" panose="020B0604030504040204" pitchFamily="50" charset="-128"/>
                </a:rPr>
                <a:t>地域公共交通確保・維持のための</a:t>
              </a:r>
              <a:endParaRPr kumimoji="1" lang="en-US" altLang="ja-JP" sz="900" dirty="0">
                <a:latin typeface="Meiryo UI" panose="020B0604030504040204" pitchFamily="50" charset="-128"/>
                <a:ea typeface="Meiryo UI" panose="020B0604030504040204" pitchFamily="50" charset="-128"/>
              </a:endParaRPr>
            </a:p>
            <a:p>
              <a:pPr algn="ctr">
                <a:lnSpc>
                  <a:spcPct val="120000"/>
                </a:lnSpc>
              </a:pPr>
              <a:r>
                <a:rPr kumimoji="1" lang="ja-JP" altLang="en-US" sz="900" dirty="0">
                  <a:latin typeface="Meiryo UI" panose="020B0604030504040204" pitchFamily="50" charset="-128"/>
                  <a:ea typeface="Meiryo UI" panose="020B0604030504040204" pitchFamily="50" charset="-128"/>
                </a:rPr>
                <a:t>課題抽出作業</a:t>
              </a:r>
              <a:endParaRPr kumimoji="1" lang="en-US" altLang="ja-JP" sz="900" dirty="0">
                <a:latin typeface="Meiryo UI" panose="020B0604030504040204" pitchFamily="50" charset="-128"/>
                <a:ea typeface="Meiryo UI" panose="020B0604030504040204" pitchFamily="50" charset="-128"/>
              </a:endParaRPr>
            </a:p>
          </p:txBody>
        </p:sp>
      </p:grpSp>
      <p:sp>
        <p:nvSpPr>
          <p:cNvPr id="93" name="Text Box 331"/>
          <p:cNvSpPr txBox="1">
            <a:spLocks noChangeArrowheads="1"/>
          </p:cNvSpPr>
          <p:nvPr/>
        </p:nvSpPr>
        <p:spPr bwMode="white">
          <a:xfrm>
            <a:off x="813049" y="9551674"/>
            <a:ext cx="1047723" cy="171842"/>
          </a:xfrm>
          <a:prstGeom prst="rect">
            <a:avLst/>
          </a:prstGeom>
          <a:solidFill>
            <a:schemeClr val="bg1"/>
          </a:solidFill>
          <a:ln>
            <a:noFill/>
          </a:ln>
        </p:spPr>
        <p:txBody>
          <a:bodyPr vert="horz" wrap="none" lIns="74295" tIns="8890" rIns="74295" bIns="889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講義形式の研修</a:t>
            </a:r>
            <a:endParaRPr kumimoji="1" lang="ja-JP" altLang="ja-JP"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Text Box 331"/>
          <p:cNvSpPr txBox="1">
            <a:spLocks noChangeArrowheads="1"/>
          </p:cNvSpPr>
          <p:nvPr/>
        </p:nvSpPr>
        <p:spPr bwMode="white">
          <a:xfrm>
            <a:off x="2480812" y="9578754"/>
            <a:ext cx="1688924" cy="171842"/>
          </a:xfrm>
          <a:prstGeom prst="rect">
            <a:avLst/>
          </a:prstGeom>
          <a:solidFill>
            <a:schemeClr val="bg1"/>
          </a:solidFill>
          <a:ln>
            <a:noFill/>
          </a:ln>
        </p:spPr>
        <p:txBody>
          <a:bodyPr vert="horz" wrap="none" lIns="74295" tIns="8890" rIns="74295" bIns="889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ワークショップ形式の研修</a:t>
            </a:r>
            <a:endParaRPr kumimoji="1" lang="ja-JP" altLang="ja-JP"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角丸四角形 94"/>
          <p:cNvSpPr/>
          <p:nvPr/>
        </p:nvSpPr>
        <p:spPr>
          <a:xfrm>
            <a:off x="275280" y="7578334"/>
            <a:ext cx="3830083" cy="687034"/>
          </a:xfrm>
          <a:prstGeom prst="roundRect">
            <a:avLst/>
          </a:prstGeom>
          <a:solidFill>
            <a:schemeClr val="accent5">
              <a:lumMod val="20000"/>
              <a:lumOff val="80000"/>
            </a:schemeClr>
          </a:solidFill>
          <a:ln w="158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96" name="テキスト ボックス 95">
            <a:extLst>
              <a:ext uri="{FF2B5EF4-FFF2-40B4-BE49-F238E27FC236}">
                <a16:creationId xmlns:a16="http://schemas.microsoft.com/office/drawing/2014/main" id="{D8508D46-6170-4C4B-A52F-BA4A8D9DDDB9}"/>
              </a:ext>
            </a:extLst>
          </p:cNvPr>
          <p:cNvSpPr txBox="1"/>
          <p:nvPr/>
        </p:nvSpPr>
        <p:spPr>
          <a:xfrm>
            <a:off x="360216" y="7800241"/>
            <a:ext cx="3745147" cy="406265"/>
          </a:xfrm>
          <a:prstGeom prst="rect">
            <a:avLst/>
          </a:prstGeom>
          <a:noFill/>
        </p:spPr>
        <p:txBody>
          <a:bodyPr wrap="square" lIns="0" tIns="0" rIns="0" bIns="0" rtlCol="0">
            <a:spAutoFit/>
          </a:bodyPr>
          <a:lstStyle/>
          <a:p>
            <a:pPr>
              <a:lnSpc>
                <a:spcPct val="120000"/>
              </a:lnSpc>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43</a:t>
            </a:r>
            <a:r>
              <a:rPr lang="ja-JP" altLang="en-US" sz="1100" dirty="0">
                <a:latin typeface="Meiryo UI" panose="020B0604030504040204" pitchFamily="50" charset="-128"/>
                <a:ea typeface="Meiryo UI" panose="020B0604030504040204" pitchFamily="50" charset="-128"/>
              </a:rPr>
              <a:t>市町村のうち</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29</a:t>
            </a:r>
            <a:r>
              <a:rPr lang="ja-JP" altLang="ja-JP" sz="1100" dirty="0" smtClean="0">
                <a:latin typeface="Meiryo UI" panose="020B0604030504040204" pitchFamily="50" charset="-128"/>
                <a:ea typeface="Meiryo UI" panose="020B0604030504040204" pitchFamily="50" charset="-128"/>
              </a:rPr>
              <a:t>の</a:t>
            </a:r>
            <a:r>
              <a:rPr lang="ja-JP" altLang="ja-JP" sz="1100" dirty="0">
                <a:latin typeface="Meiryo UI" panose="020B0604030504040204" pitchFamily="50" charset="-128"/>
                <a:ea typeface="Meiryo UI" panose="020B0604030504040204" pitchFamily="50" charset="-128"/>
              </a:rPr>
              <a:t>市町村で地域公共交通会議等</a:t>
            </a:r>
            <a:r>
              <a:rPr lang="ja-JP" altLang="en-US" sz="1100" dirty="0">
                <a:latin typeface="Meiryo UI" panose="020B0604030504040204" pitchFamily="50" charset="-128"/>
                <a:ea typeface="Meiryo UI" panose="020B0604030504040204" pitchFamily="50" charset="-128"/>
              </a:rPr>
              <a:t>を</a:t>
            </a:r>
            <a:r>
              <a:rPr lang="ja-JP" altLang="ja-JP" sz="1100" dirty="0">
                <a:latin typeface="Meiryo UI" panose="020B0604030504040204" pitchFamily="50" charset="-128"/>
                <a:ea typeface="Meiryo UI" panose="020B0604030504040204" pitchFamily="50" charset="-128"/>
              </a:rPr>
              <a:t>設置</a:t>
            </a:r>
            <a:endParaRPr lang="en-US" altLang="ja-JP" sz="1100" dirty="0">
              <a:latin typeface="Meiryo UI" panose="020B0604030504040204" pitchFamily="50" charset="-128"/>
              <a:ea typeface="Meiryo UI" panose="020B0604030504040204" pitchFamily="50" charset="-128"/>
            </a:endParaRPr>
          </a:p>
          <a:p>
            <a:pPr>
              <a:lnSpc>
                <a:spcPct val="120000"/>
              </a:lnSpc>
            </a:pPr>
            <a:r>
              <a:rPr lang="ja-JP" altLang="en-US" sz="1100" dirty="0">
                <a:latin typeface="Meiryo UI" panose="020B0604030504040204" pitchFamily="50" charset="-128"/>
                <a:ea typeface="Meiryo UI" panose="020B0604030504040204" pitchFamily="50" charset="-128"/>
              </a:rPr>
              <a:t>　うち</a:t>
            </a:r>
            <a:r>
              <a:rPr lang="ja-JP" altLang="en-US" sz="1100" dirty="0" smtClean="0">
                <a:latin typeface="Meiryo UI" panose="020B0604030504040204" pitchFamily="50" charset="-128"/>
                <a:ea typeface="Meiryo UI" panose="020B0604030504040204" pitchFamily="50" charset="-128"/>
              </a:rPr>
              <a:t>、</a:t>
            </a:r>
            <a:r>
              <a:rPr lang="en-US" altLang="ja-JP" sz="1100" smtClean="0">
                <a:latin typeface="Meiryo UI" panose="020B0604030504040204" pitchFamily="50" charset="-128"/>
                <a:ea typeface="Meiryo UI" panose="020B0604030504040204" pitchFamily="50" charset="-128"/>
              </a:rPr>
              <a:t>9</a:t>
            </a:r>
            <a:r>
              <a:rPr lang="ja-JP" altLang="en-US" sz="1100" smtClean="0">
                <a:latin typeface="Meiryo UI" panose="020B0604030504040204" pitchFamily="50" charset="-128"/>
                <a:ea typeface="Meiryo UI" panose="020B0604030504040204" pitchFamily="50" charset="-128"/>
              </a:rPr>
              <a:t>市町村</a:t>
            </a:r>
            <a:r>
              <a:rPr lang="ja-JP" altLang="en-US" sz="1100" dirty="0">
                <a:latin typeface="Meiryo UI" panose="020B0604030504040204" pitchFamily="50" charset="-128"/>
                <a:ea typeface="Meiryo UI" panose="020B0604030504040204" pitchFamily="50" charset="-128"/>
              </a:rPr>
              <a:t>で地域公共交通にかかる計画を策定</a:t>
            </a:r>
          </a:p>
        </p:txBody>
      </p:sp>
      <p:sp>
        <p:nvSpPr>
          <p:cNvPr id="97" name="テキスト ボックス 96">
            <a:extLst>
              <a:ext uri="{FF2B5EF4-FFF2-40B4-BE49-F238E27FC236}">
                <a16:creationId xmlns:a16="http://schemas.microsoft.com/office/drawing/2014/main" id="{D8508D46-6170-4C4B-A52F-BA4A8D9DDDB9}"/>
              </a:ext>
            </a:extLst>
          </p:cNvPr>
          <p:cNvSpPr txBox="1"/>
          <p:nvPr/>
        </p:nvSpPr>
        <p:spPr>
          <a:xfrm>
            <a:off x="245787" y="7597374"/>
            <a:ext cx="3745147" cy="180370"/>
          </a:xfrm>
          <a:prstGeom prst="rect">
            <a:avLst/>
          </a:prstGeom>
          <a:noFill/>
        </p:spPr>
        <p:txBody>
          <a:bodyPr wrap="square" lIns="0" tIns="0" rIns="0" bIns="0" rtlCol="0">
            <a:spAutoFit/>
          </a:bodyPr>
          <a:lstStyle/>
          <a:p>
            <a:pPr>
              <a:lnSpc>
                <a:spcPct val="120000"/>
              </a:lnSpc>
            </a:pPr>
            <a:r>
              <a:rPr lang="ja-JP" altLang="en-US" sz="1100" dirty="0">
                <a:latin typeface="Meiryo UI" panose="020B0604030504040204" pitchFamily="50" charset="-128"/>
                <a:ea typeface="Meiryo UI" panose="020B0604030504040204" pitchFamily="50" charset="-128"/>
              </a:rPr>
              <a:t>　</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大阪府内における協議会等の設置状況</a:t>
            </a:r>
            <a:r>
              <a:rPr lang="en-US" altLang="ja-JP" sz="1100" b="1" dirty="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sp>
        <p:nvSpPr>
          <p:cNvPr id="101" name="Rectangle 375"/>
          <p:cNvSpPr>
            <a:spLocks noChangeArrowheads="1"/>
          </p:cNvSpPr>
          <p:nvPr/>
        </p:nvSpPr>
        <p:spPr bwMode="auto">
          <a:xfrm>
            <a:off x="1340768" y="6073705"/>
            <a:ext cx="1665287" cy="305816"/>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96000"/>
              </a:lnSpc>
              <a:spcBef>
                <a:spcPts val="500"/>
              </a:spcBef>
              <a:spcAft>
                <a:spcPts val="500"/>
              </a:spcAft>
              <a:buClrTx/>
              <a:buSzTx/>
              <a:buFontTx/>
              <a:buNone/>
              <a:tabLst/>
              <a:defRPr/>
            </a:pPr>
            <a:r>
              <a:rPr lang="ja-JP" altLang="en-US" sz="900" dirty="0">
                <a:solidFill>
                  <a:prstClr val="black"/>
                </a:solidFill>
                <a:latin typeface="メイリオ" pitchFamily="50" charset="-128"/>
                <a:ea typeface="メイリオ" pitchFamily="50" charset="-128"/>
                <a:cs typeface="ＭＳ Ｐゴシック" pitchFamily="50" charset="-128"/>
              </a:rPr>
              <a:t>自転車</a:t>
            </a:r>
            <a:r>
              <a:rPr lang="ja-JP" altLang="en-US" sz="900" dirty="0" smtClean="0">
                <a:solidFill>
                  <a:prstClr val="black"/>
                </a:solidFill>
                <a:latin typeface="メイリオ" pitchFamily="50" charset="-128"/>
                <a:ea typeface="メイリオ" pitchFamily="50" charset="-128"/>
                <a:cs typeface="ＭＳ Ｐゴシック" pitchFamily="50" charset="-128"/>
              </a:rPr>
              <a:t>マナーアップイベント</a:t>
            </a:r>
            <a:r>
              <a:rPr lang="ja-JP" altLang="en-US" sz="900" dirty="0" smtClean="0">
                <a:solidFill>
                  <a:prstClr val="black"/>
                </a:solidFill>
                <a:latin typeface="Arial" pitchFamily="34" charset="0"/>
                <a:ea typeface="ＭＳ Ｐゴシック" pitchFamily="50" charset="-128"/>
                <a:cs typeface="ＭＳ Ｐゴシック" pitchFamily="50" charset="-128"/>
              </a:rPr>
              <a:t>（</a:t>
            </a:r>
            <a:r>
              <a:rPr lang="en-US" altLang="ja-JP" sz="900" dirty="0" smtClean="0">
                <a:solidFill>
                  <a:prstClr val="black"/>
                </a:solidFill>
                <a:latin typeface="Arial" pitchFamily="34" charset="0"/>
                <a:ea typeface="ＭＳ Ｐゴシック" pitchFamily="50" charset="-128"/>
                <a:cs typeface="ＭＳ Ｐゴシック" pitchFamily="50" charset="-128"/>
              </a:rPr>
              <a:t>YouTube</a:t>
            </a:r>
            <a:r>
              <a:rPr lang="ja-JP" altLang="en-US" sz="900" dirty="0" smtClean="0">
                <a:solidFill>
                  <a:prstClr val="black"/>
                </a:solidFill>
                <a:latin typeface="Arial" pitchFamily="34" charset="0"/>
                <a:ea typeface="ＭＳ Ｐゴシック" pitchFamily="50" charset="-128"/>
                <a:cs typeface="ＭＳ Ｐゴシック" pitchFamily="50" charset="-128"/>
              </a:rPr>
              <a:t>配信）</a:t>
            </a:r>
            <a:endParaRPr lang="en-US" altLang="ja-JP" sz="900" dirty="0" smtClean="0">
              <a:solidFill>
                <a:prstClr val="black"/>
              </a:solidFill>
              <a:latin typeface="メイリオ" pitchFamily="50" charset="-128"/>
              <a:ea typeface="メイリオ" pitchFamily="50" charset="-128"/>
              <a:cs typeface="ＭＳ Ｐゴシック" pitchFamily="50" charset="-128"/>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335" y="2072680"/>
            <a:ext cx="1656001" cy="1242000"/>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6912" y="4801656"/>
            <a:ext cx="1654792" cy="1241094"/>
          </a:xfrm>
          <a:prstGeom prst="rect">
            <a:avLst/>
          </a:prstGeom>
        </p:spPr>
      </p:pic>
      <p:sp>
        <p:nvSpPr>
          <p:cNvPr id="58" name="Rectangle 375"/>
          <p:cNvSpPr>
            <a:spLocks noChangeArrowheads="1"/>
          </p:cNvSpPr>
          <p:nvPr/>
        </p:nvSpPr>
        <p:spPr bwMode="auto">
          <a:xfrm>
            <a:off x="4955764" y="3367142"/>
            <a:ext cx="1339142" cy="217706"/>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96000"/>
              </a:lnSpc>
              <a:spcBef>
                <a:spcPts val="500"/>
              </a:spcBef>
              <a:spcAft>
                <a:spcPts val="50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自転車シミュレータ</a:t>
            </a:r>
            <a:endParaRPr kumimoji="1" lang="ja-JP" altLang="ja-JP" sz="9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2" name="タイトル 1"/>
          <p:cNvSpPr txBox="1">
            <a:spLocks/>
          </p:cNvSpPr>
          <p:nvPr/>
        </p:nvSpPr>
        <p:spPr>
          <a:xfrm>
            <a:off x="-2552" y="2756185"/>
            <a:ext cx="6544621" cy="900671"/>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自転車シミュレータの活用</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自転車</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シミュレータを活用した自転車安全講習会</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を、学校</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及び団体</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等で開催</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し、自転車乗車中の交通ルールと正しい交通</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マナー</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を実践的</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に学んでもらえる機会を作って</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いきます</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タイトル 1"/>
          <p:cNvSpPr txBox="1">
            <a:spLocks/>
          </p:cNvSpPr>
          <p:nvPr/>
        </p:nvSpPr>
        <p:spPr>
          <a:xfrm>
            <a:off x="-1436" y="1967007"/>
            <a:ext cx="6725720" cy="720136"/>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自転車ヘルメットの着用啓発</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次大阪府交通安全計画」において、全年齢層の自転車</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に対して</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ヘルメット着用を推奨したことから、全年齢層</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への</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ヘルメット</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着用の啓発を推進します。</a:t>
            </a:r>
            <a:endParaRPr kumimoji="1" lang="zh-TW"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タイトル 1"/>
          <p:cNvSpPr txBox="1">
            <a:spLocks/>
          </p:cNvSpPr>
          <p:nvPr/>
        </p:nvSpPr>
        <p:spPr>
          <a:xfrm>
            <a:off x="-25391" y="1151187"/>
            <a:ext cx="6858000" cy="746779"/>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事業連携協定及び自転車条例普及推進員</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民間</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企業・団体と事業連携協定を締結し、交通安全の啓発に</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取り組む</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とともに、自転車条例</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普及</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推進員に</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認定された社員</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企業活動を通じて、顧客企業の従業員等を対象に、自転車の安全</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について啓発</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活動を</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行っていきます</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zh-TW"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6655717" y="9723516"/>
            <a:ext cx="235962" cy="215444"/>
          </a:xfrm>
          <a:prstGeom prst="rect">
            <a:avLst/>
          </a:prstGeom>
          <a:noFill/>
        </p:spPr>
        <p:txBody>
          <a:bodyPr wrap="none" rtlCol="0">
            <a:spAutoFit/>
          </a:bodyPr>
          <a:lstStyle/>
          <a:p>
            <a:r>
              <a:rPr lang="en-US" altLang="ja-JP" sz="800" dirty="0" smtClean="0"/>
              <a:t>6</a:t>
            </a:r>
            <a:endParaRPr lang="en-US" altLang="ja-JP" sz="800" dirty="0"/>
          </a:p>
        </p:txBody>
      </p:sp>
    </p:spTree>
    <p:extLst>
      <p:ext uri="{BB962C8B-B14F-4D97-AF65-F5344CB8AC3E}">
        <p14:creationId xmlns:p14="http://schemas.microsoft.com/office/powerpoint/2010/main" val="335193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p:cNvSpPr txBox="1"/>
          <p:nvPr/>
        </p:nvSpPr>
        <p:spPr>
          <a:xfrm>
            <a:off x="204624" y="4133280"/>
            <a:ext cx="2432288"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ストックの有効活用</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Text Box 17"/>
          <p:cNvSpPr txBox="1">
            <a:spLocks noChangeArrowheads="1"/>
          </p:cNvSpPr>
          <p:nvPr/>
        </p:nvSpPr>
        <p:spPr bwMode="auto">
          <a:xfrm>
            <a:off x="180042" y="4565328"/>
            <a:ext cx="6638374"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府営駐車場</a:t>
            </a:r>
            <a:r>
              <a:rPr kumimoji="1" lang="ja-JP"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有効活用</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江坂と茨木の府営駐車場について、令和４年度は、指定管理者による効率的な管理運営を行います。併せて、さらなる有効活用など、今後のあり方についても幅広く検討していきます。</a:t>
            </a:r>
            <a:endParaRPr kumimoji="1" lang="en-US" altLang="ja-JP"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198772" y="632520"/>
            <a:ext cx="1934084"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計画的な維持管理</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Text Box 17"/>
          <p:cNvSpPr txBox="1">
            <a:spLocks noChangeArrowheads="1"/>
          </p:cNvSpPr>
          <p:nvPr/>
        </p:nvSpPr>
        <p:spPr bwMode="auto">
          <a:xfrm>
            <a:off x="198772" y="1069876"/>
            <a:ext cx="6605228" cy="13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0" eaLnBrk="0" hangingPunct="0">
              <a:defRPr/>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モノレール施設の点検、予防保全対策</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indent="0" eaLnBrk="0" hangingPunct="0">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大阪</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モノレールでは、インフラ部施設を管理している大阪府とインフラ外部施設を管理している大阪</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モノレール</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㈱が協力し、計画的な維持管理を行っています。大阪府では効率・効果的な維持管理の充実</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・強化</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のため、平成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年度に策定した「⼤阪府都市基盤施設⻑寿命化計画」に基づき、施設・設備の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点検、</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劣化状況の診断、健全度の評価を行い、施設の損傷や劣化が進行する前に補修する予防保全対策や</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設備</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更新を実施することにより、⻑寿命化、機能維持に取り組みます。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Text Box 331"/>
          <p:cNvSpPr txBox="1">
            <a:spLocks noChangeArrowheads="1"/>
          </p:cNvSpPr>
          <p:nvPr/>
        </p:nvSpPr>
        <p:spPr bwMode="white">
          <a:xfrm>
            <a:off x="2348880" y="3845054"/>
            <a:ext cx="1945404" cy="171842"/>
          </a:xfrm>
          <a:prstGeom prst="rect">
            <a:avLst/>
          </a:prstGeom>
          <a:solidFill>
            <a:schemeClr val="bg1"/>
          </a:solidFill>
          <a:ln>
            <a:noFill/>
          </a:ln>
        </p:spPr>
        <p:txBody>
          <a:bodyPr vert="horz" wrap="none" lIns="74295" tIns="8890" rIns="74295" bIns="8890" numCol="1" anchor="t" anchorCtr="0" compatLnSpc="1">
            <a:prstTxWarp prst="textNoShape">
              <a:avLst/>
            </a:prstTxWarp>
            <a:spAutoFit/>
          </a:bodyPr>
          <a:lstStyle/>
          <a:p>
            <a:pPr algn="ctr" fontAlgn="base">
              <a:spcBef>
                <a:spcPct val="0"/>
              </a:spcBef>
              <a:spcAft>
                <a:spcPct val="0"/>
              </a:spcAf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予防保全対策工事（塗装塗替）</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Text Box 331"/>
          <p:cNvSpPr txBox="1">
            <a:spLocks noChangeArrowheads="1"/>
          </p:cNvSpPr>
          <p:nvPr/>
        </p:nvSpPr>
        <p:spPr bwMode="white">
          <a:xfrm>
            <a:off x="476672" y="3845054"/>
            <a:ext cx="1432443" cy="171842"/>
          </a:xfrm>
          <a:prstGeom prst="rect">
            <a:avLst/>
          </a:prstGeom>
          <a:solidFill>
            <a:schemeClr val="bg1"/>
          </a:solidFill>
          <a:ln>
            <a:noFill/>
          </a:ln>
        </p:spPr>
        <p:txBody>
          <a:bodyPr vert="horz" wrap="none" lIns="74295" tIns="8890" rIns="74295" bIns="8890" numCol="1" anchor="t" anchorCtr="0" compatLnSpc="1">
            <a:prstTxWarp prst="textNoShape">
              <a:avLst/>
            </a:prstTxWarp>
            <a:spAutoFit/>
          </a:bodyPr>
          <a:lstStyle/>
          <a:p>
            <a:pPr lvl="0" algn="ctr" fontAlgn="base">
              <a:spcBef>
                <a:spcPct val="0"/>
              </a:spcBef>
              <a:spcAft>
                <a:spcPct val="0"/>
              </a:spcAf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施設・設備点検の状況</a:t>
            </a:r>
            <a:endParaRPr kumimoji="1" lang="ja-JP" altLang="ja-JP"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p:cNvSpPr txBox="1"/>
          <p:nvPr/>
        </p:nvSpPr>
        <p:spPr>
          <a:xfrm>
            <a:off x="161644" y="5889104"/>
            <a:ext cx="2115228"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公共交通の利用促進</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正方形/長方形 73"/>
          <p:cNvSpPr/>
          <p:nvPr/>
        </p:nvSpPr>
        <p:spPr>
          <a:xfrm>
            <a:off x="204899" y="6249144"/>
            <a:ext cx="6417774" cy="830997"/>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rPr>
              <a:t>　子どもたちに公共交通と環境について学んでもらう「交通</a:t>
            </a:r>
            <a:r>
              <a:rPr lang="ja-JP" altLang="en-US" sz="1200" dirty="0">
                <a:latin typeface="メイリオ" panose="020B0604030504040204" pitchFamily="50" charset="-128"/>
                <a:ea typeface="メイリオ" panose="020B0604030504040204" pitchFamily="50" charset="-128"/>
              </a:rPr>
              <a:t>環境</a:t>
            </a:r>
            <a:r>
              <a:rPr lang="ja-JP" altLang="en-US" sz="1200" dirty="0" smtClean="0">
                <a:latin typeface="メイリオ" panose="020B0604030504040204" pitchFamily="50" charset="-128"/>
                <a:ea typeface="メイリオ" panose="020B0604030504040204" pitchFamily="50" charset="-128"/>
              </a:rPr>
              <a:t>学習」の</a:t>
            </a:r>
            <a:r>
              <a:rPr lang="ja-JP" altLang="en-US" sz="1200" dirty="0">
                <a:latin typeface="メイリオ" panose="020B0604030504040204" pitchFamily="50" charset="-128"/>
                <a:ea typeface="メイリオ" panose="020B0604030504040204" pitchFamily="50" charset="-128"/>
              </a:rPr>
              <a:t>実施</a:t>
            </a:r>
            <a:r>
              <a:rPr lang="ja-JP" altLang="en-US" sz="1200" dirty="0" smtClean="0">
                <a:latin typeface="メイリオ" panose="020B0604030504040204" pitchFamily="50" charset="-128"/>
                <a:ea typeface="メイリオ" panose="020B0604030504040204" pitchFamily="50" charset="-128"/>
              </a:rPr>
              <a:t>や、ウェブページ</a:t>
            </a:r>
            <a:r>
              <a:rPr lang="ja-JP" altLang="en-US" sz="1200" dirty="0">
                <a:latin typeface="メイリオ" panose="020B0604030504040204" pitchFamily="50" charset="-128"/>
                <a:ea typeface="メイリオ" panose="020B0604030504040204" pitchFamily="50" charset="-128"/>
              </a:rPr>
              <a:t>を用いたパーク＆ライド、</a:t>
            </a:r>
            <a:r>
              <a:rPr lang="ja-JP" altLang="en-US" sz="1200" dirty="0" smtClean="0">
                <a:latin typeface="メイリオ" panose="020B0604030504040204" pitchFamily="50" charset="-128"/>
                <a:ea typeface="メイリオ" panose="020B0604030504040204" pitchFamily="50" charset="-128"/>
              </a:rPr>
              <a:t>レンタサイクルに関する情報などの発信</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鉄道などで</a:t>
            </a:r>
            <a:r>
              <a:rPr lang="ja-JP" altLang="en-US" sz="1200" dirty="0">
                <a:latin typeface="メイリオ" panose="020B0604030504040204" pitchFamily="50" charset="-128"/>
                <a:ea typeface="メイリオ" panose="020B0604030504040204" pitchFamily="50" charset="-128"/>
              </a:rPr>
              <a:t>地域の魅力を巡って</a:t>
            </a:r>
            <a:r>
              <a:rPr lang="ja-JP" altLang="en-US" sz="1200" dirty="0" smtClean="0">
                <a:latin typeface="メイリオ" panose="020B0604030504040204" pitchFamily="50" charset="-128"/>
                <a:ea typeface="メイリオ" panose="020B0604030504040204" pitchFamily="50" charset="-128"/>
              </a:rPr>
              <a:t>楽しめるモデルルートの作成など、ソフト</a:t>
            </a:r>
            <a:r>
              <a:rPr lang="ja-JP" altLang="en-US" sz="1200" dirty="0">
                <a:latin typeface="メイリオ" panose="020B0604030504040204" pitchFamily="50" charset="-128"/>
                <a:ea typeface="メイリオ" panose="020B0604030504040204" pitchFamily="50" charset="-128"/>
              </a:rPr>
              <a:t>施策の充実を図り、公共交通の利用促進に取り組みます。</a:t>
            </a:r>
          </a:p>
        </p:txBody>
      </p:sp>
      <p:pic>
        <p:nvPicPr>
          <p:cNvPr id="77" name="図 76"/>
          <p:cNvPicPr>
            <a:picLocks noChangeAspect="1"/>
          </p:cNvPicPr>
          <p:nvPr/>
        </p:nvPicPr>
        <p:blipFill>
          <a:blip r:embed="rId3"/>
          <a:stretch>
            <a:fillRect/>
          </a:stretch>
        </p:blipFill>
        <p:spPr>
          <a:xfrm>
            <a:off x="180042" y="8181021"/>
            <a:ext cx="2217554" cy="1452499"/>
          </a:xfrm>
          <a:prstGeom prst="rect">
            <a:avLst/>
          </a:prstGeom>
        </p:spPr>
      </p:pic>
      <p:pic>
        <p:nvPicPr>
          <p:cNvPr id="78" name="図 7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3232" y="8163179"/>
            <a:ext cx="1053640" cy="1488181"/>
          </a:xfrm>
          <a:prstGeom prst="rect">
            <a:avLst/>
          </a:prstGeom>
          <a:ln w="6350">
            <a:solidFill>
              <a:schemeClr val="tx1">
                <a:lumMod val="75000"/>
                <a:lumOff val="25000"/>
              </a:schemeClr>
            </a:solidFill>
          </a:ln>
        </p:spPr>
      </p:pic>
      <p:grpSp>
        <p:nvGrpSpPr>
          <p:cNvPr id="2" name="グループ化 1">
            <a:extLst>
              <a:ext uri="{FF2B5EF4-FFF2-40B4-BE49-F238E27FC236}">
                <a16:creationId xmlns:a16="http://schemas.microsoft.com/office/drawing/2014/main" id="{952EB83C-DA7B-4102-977F-F2C60069E339}"/>
              </a:ext>
            </a:extLst>
          </p:cNvPr>
          <p:cNvGrpSpPr/>
          <p:nvPr/>
        </p:nvGrpSpPr>
        <p:grpSpPr>
          <a:xfrm>
            <a:off x="3580650" y="7017313"/>
            <a:ext cx="3277350" cy="1104039"/>
            <a:chOff x="3553520" y="7000148"/>
            <a:chExt cx="3795741" cy="975388"/>
          </a:xfrm>
        </p:grpSpPr>
        <p:sp>
          <p:nvSpPr>
            <p:cNvPr id="79" name="角丸四角形 78"/>
            <p:cNvSpPr/>
            <p:nvPr/>
          </p:nvSpPr>
          <p:spPr>
            <a:xfrm>
              <a:off x="3553520" y="7000148"/>
              <a:ext cx="3733202" cy="919936"/>
            </a:xfrm>
            <a:prstGeom prst="roundRect">
              <a:avLst/>
            </a:prstGeom>
            <a:solidFill>
              <a:schemeClr val="accent5">
                <a:lumMod val="20000"/>
                <a:lumOff val="80000"/>
              </a:schemeClr>
            </a:solidFill>
            <a:ln w="158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80" name="Text Box 17"/>
            <p:cNvSpPr txBox="1">
              <a:spLocks noChangeArrowheads="1"/>
            </p:cNvSpPr>
            <p:nvPr/>
          </p:nvSpPr>
          <p:spPr bwMode="auto">
            <a:xfrm>
              <a:off x="3591953" y="7098097"/>
              <a:ext cx="3757308" cy="87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0" eaLnBrk="0" hangingPunct="0">
                <a:defRPr/>
              </a:pP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の魅力を鉄道で巡るモデルルート</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鉄道などを</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利用</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して、地域</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の歴史や見どころ</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楽しんで</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巡っていただくモデルルートを作成し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ホームページで公表</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するほか、</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各種イベントと</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連携した</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PR</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を行います</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81" name="図 8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13444" y="8089513"/>
            <a:ext cx="2056974" cy="1544007"/>
          </a:xfrm>
          <a:prstGeom prst="rect">
            <a:avLst/>
          </a:prstGeom>
        </p:spPr>
      </p:pic>
      <p:sp>
        <p:nvSpPr>
          <p:cNvPr id="83" name="正方形/長方形 82"/>
          <p:cNvSpPr/>
          <p:nvPr/>
        </p:nvSpPr>
        <p:spPr>
          <a:xfrm>
            <a:off x="4614930" y="9603312"/>
            <a:ext cx="1233198" cy="261610"/>
          </a:xfrm>
          <a:prstGeom prst="rect">
            <a:avLst/>
          </a:prstGeom>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モデルルートの例</a:t>
            </a:r>
            <a:endParaRPr lang="ja-JP" altLang="en-US" sz="1100" dirty="0"/>
          </a:p>
        </p:txBody>
      </p:sp>
      <p:grpSp>
        <p:nvGrpSpPr>
          <p:cNvPr id="3" name="グループ化 2">
            <a:extLst>
              <a:ext uri="{FF2B5EF4-FFF2-40B4-BE49-F238E27FC236}">
                <a16:creationId xmlns:a16="http://schemas.microsoft.com/office/drawing/2014/main" id="{2B45DF35-EE45-4BD8-956A-6919C2D6A090}"/>
              </a:ext>
            </a:extLst>
          </p:cNvPr>
          <p:cNvGrpSpPr/>
          <p:nvPr/>
        </p:nvGrpSpPr>
        <p:grpSpPr>
          <a:xfrm>
            <a:off x="98816" y="7041232"/>
            <a:ext cx="3410520" cy="1041272"/>
            <a:chOff x="6857135" y="7447400"/>
            <a:chExt cx="3410520" cy="919935"/>
          </a:xfrm>
        </p:grpSpPr>
        <p:sp>
          <p:nvSpPr>
            <p:cNvPr id="87" name="角丸四角形 11">
              <a:extLst>
                <a:ext uri="{FF2B5EF4-FFF2-40B4-BE49-F238E27FC236}">
                  <a16:creationId xmlns:a16="http://schemas.microsoft.com/office/drawing/2014/main" id="{D4CEDE89-C196-4E64-93DC-D50DB93976FB}"/>
                </a:ext>
              </a:extLst>
            </p:cNvPr>
            <p:cNvSpPr/>
            <p:nvPr/>
          </p:nvSpPr>
          <p:spPr>
            <a:xfrm>
              <a:off x="6857135" y="7447400"/>
              <a:ext cx="3406661" cy="919935"/>
            </a:xfrm>
            <a:prstGeom prst="roundRect">
              <a:avLst/>
            </a:prstGeom>
            <a:solidFill>
              <a:schemeClr val="accent5">
                <a:lumMod val="20000"/>
                <a:lumOff val="80000"/>
              </a:schemeClr>
            </a:solidFill>
            <a:ln w="158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88" name="Text Box 17">
              <a:extLst>
                <a:ext uri="{FF2B5EF4-FFF2-40B4-BE49-F238E27FC236}">
                  <a16:creationId xmlns:a16="http://schemas.microsoft.com/office/drawing/2014/main" id="{0BAB6FBF-995F-48A9-A6CF-75F0020FB02F}"/>
                </a:ext>
              </a:extLst>
            </p:cNvPr>
            <p:cNvSpPr txBox="1">
              <a:spLocks noChangeArrowheads="1"/>
            </p:cNvSpPr>
            <p:nvPr/>
          </p:nvSpPr>
          <p:spPr bwMode="auto">
            <a:xfrm>
              <a:off x="6860994" y="7511047"/>
              <a:ext cx="3406661" cy="75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0" eaLnBrk="0" hangingPunct="0">
                <a:defRPr/>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交通環境学習</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児童向け</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のすごろく式の「交通ゲーム」等により</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、遊び</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を通じて、渋滞に左右されず時刻どおりの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移動が</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できることや、環境負荷の低減等、公共交通</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を利用</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した移動のメリットを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学ぶことができます。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4" name="図 3"/>
          <p:cNvPicPr>
            <a:picLocks noChangeAspect="1"/>
          </p:cNvPicPr>
          <p:nvPr/>
        </p:nvPicPr>
        <p:blipFill rotWithShape="1">
          <a:blip r:embed="rId6"/>
          <a:srcRect r="13119" b="11600"/>
          <a:stretch/>
        </p:blipFill>
        <p:spPr>
          <a:xfrm>
            <a:off x="260648" y="2437667"/>
            <a:ext cx="1897590" cy="1365799"/>
          </a:xfrm>
          <a:prstGeom prst="rect">
            <a:avLst/>
          </a:prstGeom>
        </p:spPr>
      </p:pic>
      <p:grpSp>
        <p:nvGrpSpPr>
          <p:cNvPr id="91" name="グループ化 90"/>
          <p:cNvGrpSpPr/>
          <p:nvPr/>
        </p:nvGrpSpPr>
        <p:grpSpPr>
          <a:xfrm>
            <a:off x="40003" y="56456"/>
            <a:ext cx="6929425" cy="568188"/>
            <a:chOff x="36478" y="0"/>
            <a:chExt cx="6929425" cy="568188"/>
          </a:xfrm>
        </p:grpSpPr>
        <p:sp>
          <p:nvSpPr>
            <p:cNvPr id="92"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：戦略的な維持管理</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角丸四角形 92"/>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grpSp>
        <p:nvGrpSpPr>
          <p:cNvPr id="94" name="グループ化 93"/>
          <p:cNvGrpSpPr/>
          <p:nvPr/>
        </p:nvGrpSpPr>
        <p:grpSpPr>
          <a:xfrm>
            <a:off x="44624" y="5241032"/>
            <a:ext cx="6929425" cy="568188"/>
            <a:chOff x="36478" y="0"/>
            <a:chExt cx="6929425" cy="568188"/>
          </a:xfrm>
        </p:grpSpPr>
        <p:sp>
          <p:nvSpPr>
            <p:cNvPr id="95"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：都市の魅力を高める交通</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角丸四角形 95"/>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97" name="正方形/長方形 96"/>
          <p:cNvSpPr/>
          <p:nvPr/>
        </p:nvSpPr>
        <p:spPr>
          <a:xfrm>
            <a:off x="918119" y="9603312"/>
            <a:ext cx="1573698" cy="261610"/>
          </a:xfrm>
          <a:prstGeom prst="rect">
            <a:avLst/>
          </a:prstGeom>
        </p:spPr>
        <p:txBody>
          <a:bodyPr wrap="square">
            <a:spAutoFit/>
          </a:bodyPr>
          <a:lstStyle/>
          <a:p>
            <a:pPr algn="ctr"/>
            <a:r>
              <a:rPr lang="ja-JP" altLang="en-US" sz="1100" dirty="0" smtClean="0">
                <a:latin typeface="Meiryo UI" panose="020B0604030504040204" pitchFamily="50" charset="-128"/>
                <a:ea typeface="Meiryo UI" panose="020B0604030504040204" pitchFamily="50" charset="-128"/>
              </a:rPr>
              <a:t>交通環境学習の様子</a:t>
            </a:r>
            <a:endParaRPr lang="ja-JP" altLang="en-US" sz="1100" dirty="0"/>
          </a:p>
        </p:txBody>
      </p: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8880" y="2432720"/>
            <a:ext cx="1902419" cy="1372920"/>
          </a:xfrm>
          <a:prstGeom prst="rect">
            <a:avLst/>
          </a:prstGeom>
        </p:spPr>
      </p:pic>
      <p:sp>
        <p:nvSpPr>
          <p:cNvPr id="76" name="Text Box 331"/>
          <p:cNvSpPr txBox="1">
            <a:spLocks noChangeArrowheads="1"/>
          </p:cNvSpPr>
          <p:nvPr/>
        </p:nvSpPr>
        <p:spPr bwMode="white">
          <a:xfrm>
            <a:off x="4664234" y="3845054"/>
            <a:ext cx="1688924" cy="171842"/>
          </a:xfrm>
          <a:prstGeom prst="rect">
            <a:avLst/>
          </a:prstGeom>
          <a:solidFill>
            <a:schemeClr val="bg1"/>
          </a:solidFill>
          <a:ln>
            <a:noFill/>
          </a:ln>
          <a:extLst/>
        </p:spPr>
        <p:txBody>
          <a:bodyPr vert="horz" wrap="none" lIns="74295" tIns="8890" rIns="74295" bIns="8890" numCol="1" anchor="t" anchorCtr="0" compatLnSpc="1">
            <a:prstTxWarp prst="textNoShape">
              <a:avLst/>
            </a:prstTxWarp>
            <a:spAutoFit/>
          </a:bodyPr>
          <a:lstStyle/>
          <a:p>
            <a:pPr lvl="0" algn="ctr" fontAlgn="base">
              <a:spcBef>
                <a:spcPct val="0"/>
              </a:spcBef>
              <a:spcAft>
                <a:spcPct val="0"/>
              </a:spcAf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ドローンに</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よる特殊橋点検</a:t>
            </a:r>
            <a:endParaRPr kumimoji="1" lang="ja-JP" altLang="ja-JP" sz="10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5" name="図 8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465958" y="2437869"/>
            <a:ext cx="2092965" cy="1369092"/>
          </a:xfrm>
          <a:prstGeom prst="rect">
            <a:avLst/>
          </a:prstGeom>
        </p:spPr>
      </p:pic>
      <p:sp>
        <p:nvSpPr>
          <p:cNvPr id="86" name="楕円 85"/>
          <p:cNvSpPr/>
          <p:nvPr/>
        </p:nvSpPr>
        <p:spPr>
          <a:xfrm>
            <a:off x="5231529" y="2983316"/>
            <a:ext cx="357711" cy="357711"/>
          </a:xfrm>
          <a:prstGeom prst="ellipse">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98" name="テキスト ボックス 97"/>
          <p:cNvSpPr txBox="1"/>
          <p:nvPr/>
        </p:nvSpPr>
        <p:spPr>
          <a:xfrm>
            <a:off x="4405330" y="3149087"/>
            <a:ext cx="778041" cy="276999"/>
          </a:xfrm>
          <a:prstGeom prst="rect">
            <a:avLst/>
          </a:prstGeom>
          <a:noFill/>
        </p:spPr>
        <p:txBody>
          <a:bodyPr wrap="square" rtlCol="0">
            <a:spAutoFit/>
          </a:bodyPr>
          <a:lstStyle/>
          <a:p>
            <a:r>
              <a:rPr lang="ja-JP" altLang="en-US" sz="1200" b="1" dirty="0">
                <a:solidFill>
                  <a:srgbClr val="FF0000"/>
                </a:solidFill>
              </a:rPr>
              <a:t>ドローン</a:t>
            </a:r>
            <a:endParaRPr kumimoji="1" lang="ja-JP" altLang="en-US" sz="1200" b="1" dirty="0">
              <a:solidFill>
                <a:srgbClr val="FF0000"/>
              </a:solidFill>
            </a:endParaRPr>
          </a:p>
        </p:txBody>
      </p:sp>
      <p:cxnSp>
        <p:nvCxnSpPr>
          <p:cNvPr id="99" name="直線矢印コネクタ 98"/>
          <p:cNvCxnSpPr/>
          <p:nvPr/>
        </p:nvCxnSpPr>
        <p:spPr>
          <a:xfrm flipV="1">
            <a:off x="5051242" y="3146426"/>
            <a:ext cx="162930" cy="98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665872" y="9715057"/>
            <a:ext cx="235962" cy="215444"/>
          </a:xfrm>
          <a:prstGeom prst="rect">
            <a:avLst/>
          </a:prstGeom>
          <a:noFill/>
        </p:spPr>
        <p:txBody>
          <a:bodyPr wrap="none" rtlCol="0">
            <a:spAutoFit/>
          </a:bodyPr>
          <a:lstStyle/>
          <a:p>
            <a:r>
              <a:rPr lang="en-US" altLang="ja-JP" sz="800" dirty="0" smtClean="0"/>
              <a:t>7</a:t>
            </a:r>
            <a:endParaRPr lang="en-US" altLang="ja-JP" sz="800" dirty="0"/>
          </a:p>
        </p:txBody>
      </p:sp>
    </p:spTree>
    <p:extLst>
      <p:ext uri="{BB962C8B-B14F-4D97-AF65-F5344CB8AC3E}">
        <p14:creationId xmlns:p14="http://schemas.microsoft.com/office/powerpoint/2010/main" val="105881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FF0000"/>
          </a:solidFill>
        </a:ln>
      </a:spPr>
      <a:bodyPr rtlCol="0" anchor="ctr"/>
      <a:lstStyle>
        <a:defPPr>
          <a:defRPr kumimoji="1" sz="1400" dirty="0" smtClean="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3EDB17-7DA9-4D71-A291-2098E7CB6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A329BE-0AA6-4DC4-8712-5F66E4D03EB5}">
  <ds:schemaRefs>
    <ds:schemaRef ds:uri="http://www.w3.org/XML/1998/namespace"/>
    <ds:schemaRef ds:uri="http://schemas.microsoft.com/office/2006/metadata/properties"/>
    <ds:schemaRef ds:uri="http://schemas.microsoft.com/sharepoint/v3"/>
    <ds:schemaRef ds:uri="http://schemas.microsoft.com/office/2006/documentManagement/types"/>
    <ds:schemaRef ds:uri="http://purl.org/dc/dcmitype/"/>
    <ds:schemaRef ds:uri="http://purl.org/dc/terms/"/>
    <ds:schemaRef ds:uri="http://schemas.microsoft.com/office/infopath/2007/PartnerControl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6568E6A8-6F00-4196-8A67-644B48AEF0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22346</TotalTime>
  <Words>2804</Words>
  <Application>Microsoft Office PowerPoint</Application>
  <PresentationFormat>A4 210 x 297 mm</PresentationFormat>
  <Paragraphs>259</Paragraphs>
  <Slides>9</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HG丸ｺﾞｼｯｸM-PRO</vt:lpstr>
      <vt:lpstr>Meiryo UI</vt:lpstr>
      <vt:lpstr>ＭＳ Ｐゴシック</vt:lpstr>
      <vt:lpstr>ＭＳ ゴシック</vt:lpstr>
      <vt:lpstr>メイリオ</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平成２７年度 交通道路施策のポイント</dc:title>
  <dc:creator>HOSTNAME</dc:creator>
  <cp:lastModifiedBy>岡本　将</cp:lastModifiedBy>
  <cp:revision>1208</cp:revision>
  <cp:lastPrinted>2022-06-16T04:55:29Z</cp:lastPrinted>
  <dcterms:created xsi:type="dcterms:W3CDTF">2015-03-03T10:39:59Z</dcterms:created>
  <dcterms:modified xsi:type="dcterms:W3CDTF">2022-06-30T07:34:51Z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