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394" r:id="rId5"/>
    <p:sldId id="395" r:id="rId6"/>
    <p:sldId id="396" r:id="rId7"/>
    <p:sldId id="397" r:id="rId8"/>
    <p:sldId id="398" r:id="rId9"/>
    <p:sldId id="399" r:id="rId10"/>
    <p:sldId id="400" r:id="rId11"/>
    <p:sldId id="401" r:id="rId12"/>
    <p:sldId id="402" r:id="rId13"/>
    <p:sldId id="351" r:id="rId14"/>
    <p:sldId id="403" r:id="rId15"/>
    <p:sldId id="387" r:id="rId16"/>
    <p:sldId id="388" r:id="rId17"/>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95B3D7"/>
    <a:srgbClr val="FF3399"/>
    <a:srgbClr val="4AAE12"/>
    <a:srgbClr val="F14805"/>
    <a:srgbClr val="FEFBDA"/>
    <a:srgbClr val="FDF9CB"/>
    <a:srgbClr val="FDFDCB"/>
    <a:srgbClr val="FDF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07" autoAdjust="0"/>
    <p:restoredTop sz="94434" autoAdjust="0"/>
  </p:normalViewPr>
  <p:slideViewPr>
    <p:cSldViewPr>
      <p:cViewPr>
        <p:scale>
          <a:sx n="75" d="100"/>
          <a:sy n="75" d="100"/>
        </p:scale>
        <p:origin x="174" y="-1386"/>
      </p:cViewPr>
      <p:guideLst>
        <p:guide orient="horz" pos="3120"/>
        <p:guide pos="216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222"/>
    </p:cViewPr>
  </p:sorterViewPr>
  <p:notesViewPr>
    <p:cSldViewPr>
      <p:cViewPr varScale="1">
        <p:scale>
          <a:sx n="52" d="100"/>
          <a:sy n="52" d="100"/>
        </p:scale>
        <p:origin x="-2934"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0.17981139097944249"/>
          <c:y val="0.23955070457691346"/>
          <c:w val="0.77824201111900138"/>
          <c:h val="0.73875180783585126"/>
        </c:manualLayout>
      </c:layout>
      <c:pie3DChart>
        <c:varyColors val="1"/>
        <c:ser>
          <c:idx val="0"/>
          <c:order val="0"/>
          <c:spPr>
            <a:solidFill>
              <a:srgbClr val="FFFFFF"/>
            </a:solidFill>
            <a:ln w="19050">
              <a:solidFill>
                <a:schemeClr val="tx1"/>
              </a:solidFill>
            </a:ln>
          </c:spPr>
          <c:explosion val="7"/>
          <c:dPt>
            <c:idx val="0"/>
            <c:bubble3D val="0"/>
            <c:spPr>
              <a:solidFill>
                <a:schemeClr val="bg1"/>
              </a:solidFill>
              <a:ln w="19050">
                <a:solidFill>
                  <a:schemeClr val="tx1"/>
                </a:solidFill>
              </a:ln>
            </c:spPr>
            <c:extLst>
              <c:ext xmlns:c16="http://schemas.microsoft.com/office/drawing/2014/chart" uri="{C3380CC4-5D6E-409C-BE32-E72D297353CC}">
                <c16:uniqueId val="{00000001-08BA-465B-BCEA-5956EA611785}"/>
              </c:ext>
            </c:extLst>
          </c:dPt>
          <c:dPt>
            <c:idx val="1"/>
            <c:bubble3D val="0"/>
            <c:spPr>
              <a:solidFill>
                <a:srgbClr val="FF0000"/>
              </a:solidFill>
              <a:ln w="19050">
                <a:solidFill>
                  <a:schemeClr val="tx1"/>
                </a:solidFill>
              </a:ln>
            </c:spPr>
            <c:extLst>
              <c:ext xmlns:c16="http://schemas.microsoft.com/office/drawing/2014/chart" uri="{C3380CC4-5D6E-409C-BE32-E72D297353CC}">
                <c16:uniqueId val="{00000003-08BA-465B-BCEA-5956EA611785}"/>
              </c:ext>
            </c:extLst>
          </c:dPt>
          <c:dPt>
            <c:idx val="2"/>
            <c:bubble3D val="0"/>
            <c:extLst>
              <c:ext xmlns:c16="http://schemas.microsoft.com/office/drawing/2014/chart" uri="{C3380CC4-5D6E-409C-BE32-E72D297353CC}">
                <c16:uniqueId val="{00000004-08BA-465B-BCEA-5956EA611785}"/>
              </c:ext>
            </c:extLst>
          </c:dPt>
          <c:dPt>
            <c:idx val="3"/>
            <c:bubble3D val="0"/>
            <c:extLst>
              <c:ext xmlns:c16="http://schemas.microsoft.com/office/drawing/2014/chart" uri="{C3380CC4-5D6E-409C-BE32-E72D297353CC}">
                <c16:uniqueId val="{00000005-08BA-465B-BCEA-5956EA611785}"/>
              </c:ext>
            </c:extLst>
          </c:dPt>
          <c:dPt>
            <c:idx val="4"/>
            <c:bubble3D val="0"/>
            <c:extLst>
              <c:ext xmlns:c16="http://schemas.microsoft.com/office/drawing/2014/chart" uri="{C3380CC4-5D6E-409C-BE32-E72D297353CC}">
                <c16:uniqueId val="{00000006-08BA-465B-BCEA-5956EA611785}"/>
              </c:ext>
            </c:extLst>
          </c:dPt>
          <c:dPt>
            <c:idx val="5"/>
            <c:bubble3D val="0"/>
            <c:extLst>
              <c:ext xmlns:c16="http://schemas.microsoft.com/office/drawing/2014/chart" uri="{C3380CC4-5D6E-409C-BE32-E72D297353CC}">
                <c16:uniqueId val="{00000007-08BA-465B-BCEA-5956EA611785}"/>
              </c:ext>
            </c:extLst>
          </c:dPt>
          <c:dLbls>
            <c:dLbl>
              <c:idx val="0"/>
              <c:layout>
                <c:manualLayout>
                  <c:x val="-0.16282578439163004"/>
                  <c:y val="0.10211554521593892"/>
                </c:manualLayout>
              </c:layout>
              <c:tx>
                <c:rich>
                  <a:bodyPr/>
                  <a:lstStyle/>
                  <a:p>
                    <a:pPr>
                      <a:defRPr b="1">
                        <a:solidFill>
                          <a:schemeClr val="bg1"/>
                        </a:solidFill>
                      </a:defRPr>
                    </a:pPr>
                    <a:r>
                      <a:rPr lang="ja-JP" altLang="en-US" b="0">
                        <a:solidFill>
                          <a:schemeClr val="tx1"/>
                        </a:solidFill>
                      </a:rPr>
                      <a:t>道路室</a:t>
                    </a:r>
                  </a:p>
                  <a:p>
                    <a:pPr>
                      <a:defRPr b="1">
                        <a:solidFill>
                          <a:schemeClr val="bg1"/>
                        </a:solidFill>
                      </a:defRPr>
                    </a:pPr>
                    <a:r>
                      <a:rPr lang="en-US" altLang="ja-JP" b="0">
                        <a:solidFill>
                          <a:schemeClr val="tx1"/>
                        </a:solidFill>
                      </a:rPr>
                      <a:t>435</a:t>
                    </a:r>
                    <a:r>
                      <a:rPr lang="ja-JP" altLang="en-US" b="0">
                        <a:solidFill>
                          <a:schemeClr val="tx1"/>
                        </a:solidFill>
                      </a:rPr>
                      <a:t>億円</a:t>
                    </a:r>
                  </a:p>
                  <a:p>
                    <a:pPr>
                      <a:defRPr b="1">
                        <a:solidFill>
                          <a:schemeClr val="bg1"/>
                        </a:solidFill>
                      </a:defRPr>
                    </a:pPr>
                    <a:r>
                      <a:rPr lang="en-US" altLang="ja-JP" b="0">
                        <a:solidFill>
                          <a:schemeClr val="tx1"/>
                        </a:solidFill>
                      </a:rPr>
                      <a:t>[18.8%]</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8BA-465B-BCEA-5956EA611785}"/>
                </c:ext>
              </c:extLst>
            </c:dLbl>
            <c:dLbl>
              <c:idx val="1"/>
              <c:layout>
                <c:manualLayout>
                  <c:x val="-0.15858758939536235"/>
                  <c:y val="-0.20819225721784776"/>
                </c:manualLayout>
              </c:layout>
              <c:tx>
                <c:rich>
                  <a:bodyPr/>
                  <a:lstStyle/>
                  <a:p>
                    <a:pPr>
                      <a:defRPr/>
                    </a:pPr>
                    <a:r>
                      <a:rPr lang="zh-TW" altLang="en-US" b="1">
                        <a:solidFill>
                          <a:schemeClr val="bg1"/>
                        </a:solidFill>
                      </a:rPr>
                      <a:t>交通戦略室</a:t>
                    </a:r>
                  </a:p>
                  <a:p>
                    <a:pPr>
                      <a:defRPr/>
                    </a:pPr>
                    <a:r>
                      <a:rPr lang="en-US" altLang="zh-TW" b="1">
                        <a:solidFill>
                          <a:schemeClr val="bg1"/>
                        </a:solidFill>
                      </a:rPr>
                      <a:t>213</a:t>
                    </a:r>
                    <a:r>
                      <a:rPr lang="zh-TW" altLang="en-US" b="1">
                        <a:solidFill>
                          <a:schemeClr val="bg1"/>
                        </a:solidFill>
                      </a:rPr>
                      <a:t>億円</a:t>
                    </a:r>
                  </a:p>
                  <a:p>
                    <a:pPr>
                      <a:defRPr/>
                    </a:pPr>
                    <a:r>
                      <a:rPr lang="en-US" altLang="zh-TW" b="1">
                        <a:solidFill>
                          <a:schemeClr val="bg1"/>
                        </a:solidFill>
                      </a:rPr>
                      <a:t>[9.2%]</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8BA-465B-BCEA-5956EA611785}"/>
                </c:ext>
              </c:extLst>
            </c:dLbl>
            <c:dLbl>
              <c:idx val="2"/>
              <c:layout>
                <c:manualLayout>
                  <c:x val="0.20158366442726774"/>
                  <c:y val="-0.22583750894774518"/>
                </c:manualLayout>
              </c:layout>
              <c:tx>
                <c:rich>
                  <a:bodyPr/>
                  <a:lstStyle/>
                  <a:p>
                    <a:pPr>
                      <a:defRPr/>
                    </a:pPr>
                    <a:r>
                      <a:rPr lang="ja-JP" altLang="en-US" sz="10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rPr>
                      <a:t>河川室</a:t>
                    </a:r>
                  </a:p>
                  <a:p>
                    <a:pPr>
                      <a:defRPr/>
                    </a:pPr>
                    <a:r>
                      <a:rPr lang="en-US" altLang="ja-JP" sz="10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rPr>
                      <a:t>463</a:t>
                    </a:r>
                    <a:r>
                      <a:rPr lang="ja-JP" altLang="en-US" sz="10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rPr>
                      <a:t>億円</a:t>
                    </a:r>
                  </a:p>
                  <a:p>
                    <a:pPr>
                      <a:defRPr/>
                    </a:pPr>
                    <a:r>
                      <a:rPr lang="en-US" altLang="ja-JP" sz="10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rPr>
                      <a:t>[19.8%]</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8BA-465B-BCEA-5956EA611785}"/>
                </c:ext>
              </c:extLst>
            </c:dLbl>
            <c:dLbl>
              <c:idx val="3"/>
              <c:layout>
                <c:manualLayout>
                  <c:x val="-7.2927109353616723E-2"/>
                  <c:y val="1.3175532572286911E-2"/>
                </c:manualLayout>
              </c:layout>
              <c:tx>
                <c:rich>
                  <a:bodyPr/>
                  <a:lstStyle/>
                  <a:p>
                    <a:pPr>
                      <a:defRPr/>
                    </a:pPr>
                    <a:r>
                      <a:rPr lang="ja-JP" altLang="en-US" sz="10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rPr>
                      <a:t>公園課</a:t>
                    </a:r>
                  </a:p>
                  <a:p>
                    <a:pPr>
                      <a:defRPr/>
                    </a:pPr>
                    <a:r>
                      <a:rPr lang="en-US" altLang="ja-JP" sz="10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rPr>
                      <a:t>63</a:t>
                    </a:r>
                    <a:r>
                      <a:rPr lang="ja-JP" altLang="en-US" sz="10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rPr>
                      <a:t>億円</a:t>
                    </a:r>
                  </a:p>
                  <a:p>
                    <a:pPr>
                      <a:defRPr/>
                    </a:pPr>
                    <a:r>
                      <a:rPr lang="en-US" altLang="ja-JP" sz="1000" b="0" i="0" u="none" strike="noStrike" kern="1200" baseline="0">
                        <a:solidFill>
                          <a:sysClr val="windowText" lastClr="000000"/>
                        </a:solidFill>
                        <a:latin typeface="HG丸ｺﾞｼｯｸM-PRO" panose="020F0600000000000000" pitchFamily="50" charset="-128"/>
                        <a:ea typeface="HG丸ｺﾞｼｯｸM-PRO" panose="020F0600000000000000" pitchFamily="50" charset="-128"/>
                      </a:rPr>
                      <a:t>[2.7%]</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8BA-465B-BCEA-5956EA611785}"/>
                </c:ext>
              </c:extLst>
            </c:dLbl>
            <c:dLbl>
              <c:idx val="4"/>
              <c:delete val="1"/>
              <c:extLst>
                <c:ext xmlns:c15="http://schemas.microsoft.com/office/drawing/2012/chart" uri="{CE6537A1-D6FC-4f65-9D91-7224C49458BB}"/>
                <c:ext xmlns:c16="http://schemas.microsoft.com/office/drawing/2014/chart" uri="{C3380CC4-5D6E-409C-BE32-E72D297353CC}">
                  <c16:uniqueId val="{00000006-08BA-465B-BCEA-5956EA611785}"/>
                </c:ext>
              </c:extLst>
            </c:dLbl>
            <c:dLbl>
              <c:idx val="5"/>
              <c:layout>
                <c:manualLayout>
                  <c:x val="0.14429473380047669"/>
                  <c:y val="0.15762586494869957"/>
                </c:manualLayout>
              </c:layout>
              <c:tx>
                <c:rich>
                  <a:bodyPr/>
                  <a:lstStyle/>
                  <a:p>
                    <a:pPr>
                      <a:defRPr/>
                    </a:pPr>
                    <a:r>
                      <a:rPr lang="ja-JP" altLang="en-US"/>
                      <a:t>その他</a:t>
                    </a:r>
                  </a:p>
                  <a:p>
                    <a:pPr>
                      <a:defRPr/>
                    </a:pPr>
                    <a:r>
                      <a:rPr lang="en-US" altLang="ja-JP"/>
                      <a:t>222</a:t>
                    </a:r>
                    <a:r>
                      <a:rPr lang="ja-JP" altLang="en-US"/>
                      <a:t>億円</a:t>
                    </a:r>
                  </a:p>
                  <a:p>
                    <a:pPr>
                      <a:defRPr/>
                    </a:pPr>
                    <a:r>
                      <a:rPr lang="en-US" altLang="ja-JP"/>
                      <a:t>[9.5%]</a:t>
                    </a:r>
                  </a:p>
                </c:rich>
              </c:tx>
              <c:numFmt formatCode="0.0%" sourceLinked="0"/>
              <c:spPr/>
              <c:dLblPos val="bestFit"/>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8BA-465B-BCEA-5956EA611785}"/>
                </c:ext>
              </c:extLst>
            </c:dLbl>
            <c:numFmt formatCode="0.0%" sourceLinked="0"/>
            <c:spPr>
              <a:noFill/>
              <a:ln w="25400">
                <a:noFill/>
              </a:ln>
            </c:spPr>
            <c:showLegendKey val="0"/>
            <c:showVal val="1"/>
            <c:showCatName val="1"/>
            <c:showSerName val="0"/>
            <c:showPercent val="1"/>
            <c:showBubbleSize val="0"/>
            <c:showLeaderLines val="1"/>
            <c:extLst>
              <c:ext xmlns:c15="http://schemas.microsoft.com/office/drawing/2012/chart" uri="{CE6537A1-D6FC-4f65-9D91-7224C49458BB}"/>
            </c:extLst>
          </c:dLbls>
          <c:cat>
            <c:strRef>
              <c:f>'●部内内訳(分割)'!$A$2:$A$7</c:f>
              <c:strCache>
                <c:ptCount val="6"/>
                <c:pt idx="0">
                  <c:v>道路室</c:v>
                </c:pt>
                <c:pt idx="1">
                  <c:v>交通戦略室</c:v>
                </c:pt>
                <c:pt idx="2">
                  <c:v>河川室</c:v>
                </c:pt>
                <c:pt idx="3">
                  <c:v>公園課</c:v>
                </c:pt>
                <c:pt idx="4">
                  <c:v>市街地整備課</c:v>
                </c:pt>
                <c:pt idx="5">
                  <c:v>その他</c:v>
                </c:pt>
              </c:strCache>
            </c:strRef>
          </c:cat>
          <c:val>
            <c:numRef>
              <c:f>'●部内内訳(分割)'!$N$2:$N$7</c:f>
              <c:numCache>
                <c:formatCode>#,##0_);[Red]\(#,##0\)</c:formatCode>
                <c:ptCount val="6"/>
                <c:pt idx="0">
                  <c:v>435</c:v>
                </c:pt>
                <c:pt idx="1">
                  <c:v>213</c:v>
                </c:pt>
                <c:pt idx="2">
                  <c:v>463</c:v>
                </c:pt>
                <c:pt idx="3">
                  <c:v>63</c:v>
                </c:pt>
                <c:pt idx="4">
                  <c:v>0</c:v>
                </c:pt>
                <c:pt idx="5">
                  <c:v>222</c:v>
                </c:pt>
              </c:numCache>
            </c:numRef>
          </c:val>
          <c:extLst>
            <c:ext xmlns:c16="http://schemas.microsoft.com/office/drawing/2014/chart" uri="{C3380CC4-5D6E-409C-BE32-E72D297353CC}">
              <c16:uniqueId val="{00000008-08BA-465B-BCEA-5956EA611785}"/>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noFill/>
    <a:ln>
      <a:noFill/>
    </a:ln>
  </c:spPr>
  <c:txPr>
    <a:bodyPr/>
    <a:lstStyle/>
    <a:p>
      <a:pPr>
        <a:defRPr>
          <a:latin typeface="HG丸ｺﾞｼｯｸM-PRO" panose="020F0600000000000000" pitchFamily="50" charset="-128"/>
          <a:ea typeface="HG丸ｺﾞｼｯｸM-PRO" panose="020F0600000000000000" pitchFamily="50" charset="-128"/>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7" y="8"/>
            <a:ext cx="2949575" cy="496888"/>
          </a:xfrm>
          <a:prstGeom prst="rect">
            <a:avLst/>
          </a:prstGeom>
        </p:spPr>
        <p:txBody>
          <a:bodyPr vert="horz" lIns="91359" tIns="45681" rIns="91359" bIns="4568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58" y="8"/>
            <a:ext cx="2949575" cy="496888"/>
          </a:xfrm>
          <a:prstGeom prst="rect">
            <a:avLst/>
          </a:prstGeom>
        </p:spPr>
        <p:txBody>
          <a:bodyPr vert="horz" lIns="91359" tIns="45681" rIns="91359" bIns="45681" rtlCol="0"/>
          <a:lstStyle>
            <a:lvl1pPr algn="r">
              <a:defRPr sz="1200"/>
            </a:lvl1pPr>
          </a:lstStyle>
          <a:p>
            <a:fld id="{D6E1D015-2EA0-4B61-B928-CBD8A0062C15}" type="datetimeFigureOut">
              <a:rPr kumimoji="1" lang="ja-JP" altLang="en-US" smtClean="0"/>
              <a:t>2022/6/30</a:t>
            </a:fld>
            <a:endParaRPr kumimoji="1" lang="ja-JP" altLang="en-US"/>
          </a:p>
        </p:txBody>
      </p:sp>
      <p:sp>
        <p:nvSpPr>
          <p:cNvPr id="4" name="フッター プレースホルダー 3"/>
          <p:cNvSpPr>
            <a:spLocks noGrp="1"/>
          </p:cNvSpPr>
          <p:nvPr>
            <p:ph type="ftr" sz="quarter" idx="2"/>
          </p:nvPr>
        </p:nvSpPr>
        <p:spPr>
          <a:xfrm>
            <a:off x="17" y="9440864"/>
            <a:ext cx="2949575" cy="496887"/>
          </a:xfrm>
          <a:prstGeom prst="rect">
            <a:avLst/>
          </a:prstGeom>
        </p:spPr>
        <p:txBody>
          <a:bodyPr vert="horz" lIns="91359" tIns="45681" rIns="91359" bIns="4568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8" y="9440864"/>
            <a:ext cx="2949575" cy="496887"/>
          </a:xfrm>
          <a:prstGeom prst="rect">
            <a:avLst/>
          </a:prstGeom>
        </p:spPr>
        <p:txBody>
          <a:bodyPr vert="horz" lIns="91359" tIns="45681" rIns="91359" bIns="45681" rtlCol="0" anchor="b"/>
          <a:lstStyle>
            <a:lvl1pPr algn="r">
              <a:defRPr sz="1200"/>
            </a:lvl1pPr>
          </a:lstStyle>
          <a:p>
            <a:fld id="{919A1E07-5B6E-44D4-AB6D-6443BDAEC678}" type="slidenum">
              <a:rPr kumimoji="1" lang="ja-JP" altLang="en-US" smtClean="0"/>
              <a:t>‹#›</a:t>
            </a:fld>
            <a:endParaRPr kumimoji="1" lang="ja-JP" altLang="en-US"/>
          </a:p>
        </p:txBody>
      </p:sp>
    </p:spTree>
    <p:extLst>
      <p:ext uri="{BB962C8B-B14F-4D97-AF65-F5344CB8AC3E}">
        <p14:creationId xmlns:p14="http://schemas.microsoft.com/office/powerpoint/2010/main" val="27382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8"/>
            <a:ext cx="2949790" cy="496967"/>
          </a:xfrm>
          <a:prstGeom prst="rect">
            <a:avLst/>
          </a:prstGeom>
        </p:spPr>
        <p:txBody>
          <a:bodyPr vert="horz" lIns="91359" tIns="45681" rIns="91359" bIns="4568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5" y="18"/>
            <a:ext cx="2949790" cy="496967"/>
          </a:xfrm>
          <a:prstGeom prst="rect">
            <a:avLst/>
          </a:prstGeom>
        </p:spPr>
        <p:txBody>
          <a:bodyPr vert="horz" lIns="91359" tIns="45681" rIns="91359" bIns="45681" rtlCol="0"/>
          <a:lstStyle>
            <a:lvl1pPr algn="r">
              <a:defRPr sz="1200"/>
            </a:lvl1pPr>
          </a:lstStyle>
          <a:p>
            <a:fld id="{96320395-F39B-42D7-9562-8242D79D344F}" type="datetimeFigureOut">
              <a:rPr kumimoji="1" lang="ja-JP" altLang="en-US" smtClean="0"/>
              <a:t>2022/6/30</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359" tIns="45681" rIns="91359" bIns="45681"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359" tIns="45681" rIns="91359" bIns="4568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40668"/>
            <a:ext cx="2949790" cy="496967"/>
          </a:xfrm>
          <a:prstGeom prst="rect">
            <a:avLst/>
          </a:prstGeom>
        </p:spPr>
        <p:txBody>
          <a:bodyPr vert="horz" lIns="91359" tIns="45681" rIns="91359" bIns="4568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5" y="9440668"/>
            <a:ext cx="2949790" cy="496967"/>
          </a:xfrm>
          <a:prstGeom prst="rect">
            <a:avLst/>
          </a:prstGeom>
        </p:spPr>
        <p:txBody>
          <a:bodyPr vert="horz" lIns="91359" tIns="45681" rIns="91359" bIns="45681" rtlCol="0" anchor="b"/>
          <a:lstStyle>
            <a:lvl1pPr algn="r">
              <a:defRPr sz="1200"/>
            </a:lvl1pPr>
          </a:lstStyle>
          <a:p>
            <a:fld id="{5B8A2593-B831-4156-887D-9FC9ED896D3D}" type="slidenum">
              <a:rPr kumimoji="1" lang="ja-JP" altLang="en-US" smtClean="0"/>
              <a:t>‹#›</a:t>
            </a:fld>
            <a:endParaRPr kumimoji="1" lang="ja-JP" altLang="en-US"/>
          </a:p>
        </p:txBody>
      </p:sp>
    </p:spTree>
    <p:extLst>
      <p:ext uri="{BB962C8B-B14F-4D97-AF65-F5344CB8AC3E}">
        <p14:creationId xmlns:p14="http://schemas.microsoft.com/office/powerpoint/2010/main" val="2804779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74875" y="758825"/>
            <a:ext cx="2620963" cy="37877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3083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8A2593-B831-4156-887D-9FC9ED896D3D}" type="slidenum">
              <a:rPr kumimoji="1" lang="ja-JP" altLang="en-US" smtClean="0"/>
              <a:t>9</a:t>
            </a:fld>
            <a:endParaRPr kumimoji="1" lang="ja-JP" altLang="en-US"/>
          </a:p>
        </p:txBody>
      </p:sp>
    </p:spTree>
    <p:extLst>
      <p:ext uri="{BB962C8B-B14F-4D97-AF65-F5344CB8AC3E}">
        <p14:creationId xmlns:p14="http://schemas.microsoft.com/office/powerpoint/2010/main" val="325277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7"/>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6" name="スライド番号プレースホルダー 5"/>
          <p:cNvSpPr>
            <a:spLocks noGrp="1"/>
          </p:cNvSpPr>
          <p:nvPr>
            <p:ph type="sldNum" sz="quarter" idx="12"/>
          </p:nvPr>
        </p:nvSpPr>
        <p:spPr>
          <a:xfrm>
            <a:off x="5861248" y="9610177"/>
            <a:ext cx="1600200" cy="527402"/>
          </a:xfrm>
          <a:prstGeom prst="rect">
            <a:avLst/>
          </a:prstGeom>
        </p:spPr>
        <p:txBody>
          <a:bodyPr/>
          <a:lstStyle/>
          <a:p>
            <a:fld id="{8222FFE1-49D9-434A-9603-2EC61656C55C}" type="slidenum">
              <a:rPr kumimoji="1" lang="ja-JP" altLang="en-US" smtClean="0"/>
              <a:t>‹#›</a:t>
            </a:fld>
            <a:endParaRPr kumimoji="1" lang="ja-JP" altLang="en-US"/>
          </a:p>
        </p:txBody>
      </p:sp>
    </p:spTree>
    <p:extLst>
      <p:ext uri="{BB962C8B-B14F-4D97-AF65-F5344CB8AC3E}">
        <p14:creationId xmlns:p14="http://schemas.microsoft.com/office/powerpoint/2010/main" val="3218812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46275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8"/>
            <a:ext cx="1157288" cy="112680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6" y="529698"/>
            <a:ext cx="3357563" cy="112680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12"/>
          </p:nvPr>
        </p:nvSpPr>
        <p:spPr>
          <a:xfrm>
            <a:off x="0" y="9610177"/>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151326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122846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7"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56313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6"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8" y="3081869"/>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07284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6"/>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217386"/>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04891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6" name="スライド番号プレースホルダー 5"/>
          <p:cNvSpPr>
            <a:spLocks noGrp="1"/>
          </p:cNvSpPr>
          <p:nvPr>
            <p:ph type="sldNum" sz="quarter" idx="12"/>
          </p:nvPr>
        </p:nvSpPr>
        <p:spPr>
          <a:xfrm>
            <a:off x="0" y="9538170"/>
            <a:ext cx="6858000" cy="527402"/>
          </a:xfrm>
          <a:prstGeom prst="rect">
            <a:avLst/>
          </a:prstGeom>
        </p:spPr>
        <p:txBody>
          <a:bodyPr/>
          <a:lstStyle>
            <a:lvl1pPr algn="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359359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dirty="0"/>
          </a:p>
        </p:txBody>
      </p:sp>
    </p:spTree>
    <p:extLst>
      <p:ext uri="{BB962C8B-B14F-4D97-AF65-F5344CB8AC3E}">
        <p14:creationId xmlns:p14="http://schemas.microsoft.com/office/powerpoint/2010/main" val="284640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9"/>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96"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260372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5"/>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7"/>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8" name="スライド番号プレースホルダー 5"/>
          <p:cNvSpPr>
            <a:spLocks noGrp="1"/>
          </p:cNvSpPr>
          <p:nvPr>
            <p:ph type="sldNum" sz="quarter" idx="12"/>
          </p:nvPr>
        </p:nvSpPr>
        <p:spPr>
          <a:xfrm>
            <a:off x="0" y="9633524"/>
            <a:ext cx="6858000" cy="527402"/>
          </a:xfrm>
          <a:prstGeom prst="rect">
            <a:avLst/>
          </a:prstGeom>
        </p:spPr>
        <p:txBody>
          <a:bodyPr/>
          <a:lstStyle>
            <a:lvl1pPr algn="ctr">
              <a:defRPr/>
            </a:lvl1pPr>
          </a:lstStyle>
          <a:p>
            <a:fld id="{8222FFE1-49D9-434A-9603-2EC61656C55C}" type="slidenum">
              <a:rPr lang="ja-JP" altLang="en-US" smtClean="0"/>
              <a:pPr/>
              <a:t>‹#›</a:t>
            </a:fld>
            <a:endParaRPr lang="ja-JP" altLang="en-US"/>
          </a:p>
        </p:txBody>
      </p:sp>
    </p:spTree>
    <p:extLst>
      <p:ext uri="{BB962C8B-B14F-4D97-AF65-F5344CB8AC3E}">
        <p14:creationId xmlns:p14="http://schemas.microsoft.com/office/powerpoint/2010/main" val="425966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5"/>
          <p:cNvSpPr>
            <a:spLocks noGrp="1"/>
          </p:cNvSpPr>
          <p:nvPr>
            <p:ph type="sldNum" sz="quarter" idx="4"/>
          </p:nvPr>
        </p:nvSpPr>
        <p:spPr>
          <a:xfrm>
            <a:off x="99392" y="9633524"/>
            <a:ext cx="6858000" cy="527402"/>
          </a:xfrm>
          <a:prstGeom prst="rect">
            <a:avLst/>
          </a:prstGeom>
        </p:spPr>
        <p:txBody>
          <a:bodyPr/>
          <a:lstStyle>
            <a:lvl1pPr algn="ctr">
              <a:defRPr/>
            </a:lvl1pPr>
          </a:lstStyle>
          <a:p>
            <a:pPr algn="r"/>
            <a:fld id="{8222FFE1-49D9-434A-9603-2EC61656C55C}" type="slidenum">
              <a:rPr lang="ja-JP" altLang="en-US" smtClean="0"/>
              <a:pPr algn="r"/>
              <a:t>‹#›</a:t>
            </a:fld>
            <a:endParaRPr lang="ja-JP" altLang="en-US" dirty="0"/>
          </a:p>
        </p:txBody>
      </p:sp>
      <p:sp>
        <p:nvSpPr>
          <p:cNvPr id="8" name="フッター プレースホルダー 7"/>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44487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6.pn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5.jpeg"/><Relationship Id="rId4"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01534" y="408272"/>
            <a:ext cx="1775338" cy="5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2691456" y="2432720"/>
            <a:ext cx="1407758" cy="400110"/>
          </a:xfrm>
          <a:prstGeom prst="rect">
            <a:avLst/>
          </a:prstGeom>
          <a:noFill/>
        </p:spPr>
        <p:txBody>
          <a:bodyPr wrap="non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令和</a:t>
            </a:r>
            <a:r>
              <a:rPr kumimoji="1" lang="en-US" altLang="ja-JP" sz="2000" b="1" dirty="0" smtClean="0">
                <a:latin typeface="HG丸ｺﾞｼｯｸM-PRO" panose="020F0600000000000000" pitchFamily="50" charset="-128"/>
                <a:ea typeface="HG丸ｺﾞｼｯｸM-PRO" panose="020F0600000000000000" pitchFamily="50" charset="-128"/>
              </a:rPr>
              <a:t>4</a:t>
            </a:r>
            <a:r>
              <a:rPr kumimoji="1" lang="ja-JP" altLang="en-US" sz="2000" b="1" dirty="0" smtClean="0">
                <a:latin typeface="HG丸ｺﾞｼｯｸM-PRO" panose="020F0600000000000000" pitchFamily="50" charset="-128"/>
                <a:ea typeface="HG丸ｺﾞｼｯｸM-PRO" panose="020F0600000000000000" pitchFamily="50" charset="-128"/>
              </a:rPr>
              <a:t>年度</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1482793" y="3440835"/>
            <a:ext cx="3892411" cy="1077218"/>
          </a:xfrm>
          <a:prstGeom prst="rect">
            <a:avLst/>
          </a:prstGeom>
          <a:noFill/>
        </p:spPr>
        <p:txBody>
          <a:bodyPr wrap="none" rtlCol="0">
            <a:spAutoFit/>
          </a:bodyPr>
          <a:lstStyle/>
          <a:p>
            <a:pPr algn="ctr"/>
            <a:r>
              <a:rPr lang="ja-JP" altLang="en-US" sz="3200" b="1" dirty="0" smtClean="0">
                <a:latin typeface="HG丸ｺﾞｼｯｸM-PRO" panose="020F0600000000000000" pitchFamily="50" charset="-128"/>
                <a:ea typeface="HG丸ｺﾞｼｯｸM-PRO" panose="020F0600000000000000" pitchFamily="50" charset="-128"/>
              </a:rPr>
              <a:t>交通</a:t>
            </a:r>
            <a:r>
              <a:rPr kumimoji="1" lang="ja-JP" altLang="en-US" sz="3200" b="1" dirty="0" smtClean="0">
                <a:latin typeface="HG丸ｺﾞｼｯｸM-PRO" panose="020F0600000000000000" pitchFamily="50" charset="-128"/>
                <a:ea typeface="HG丸ｺﾞｼｯｸM-PRO" panose="020F0600000000000000" pitchFamily="50" charset="-128"/>
              </a:rPr>
              <a:t>施策のポイント</a:t>
            </a:r>
            <a:endParaRPr kumimoji="1" lang="en-US" altLang="ja-JP" sz="3200" b="1" dirty="0" smtClean="0">
              <a:latin typeface="HG丸ｺﾞｼｯｸM-PRO" panose="020F0600000000000000" pitchFamily="50" charset="-128"/>
              <a:ea typeface="HG丸ｺﾞｼｯｸM-PRO" panose="020F0600000000000000" pitchFamily="50" charset="-128"/>
            </a:endParaRPr>
          </a:p>
          <a:p>
            <a:pPr algn="ct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2099150" y="8154455"/>
            <a:ext cx="2659702" cy="830997"/>
          </a:xfrm>
          <a:prstGeom prst="rect">
            <a:avLst/>
          </a:prstGeom>
          <a:noFill/>
        </p:spPr>
        <p:txBody>
          <a:bodyPr wrap="none" rtlCol="0">
            <a:spAutoFit/>
          </a:bodyPr>
          <a:lstStyle/>
          <a:p>
            <a:pPr algn="ctr"/>
            <a:r>
              <a:rPr kumimoji="1" lang="ja-JP" altLang="en-US" sz="2400" b="1" dirty="0" smtClean="0">
                <a:latin typeface="HG丸ｺﾞｼｯｸM-PRO" panose="020F0600000000000000" pitchFamily="50" charset="-128"/>
                <a:ea typeface="HG丸ｺﾞｼｯｸM-PRO" panose="020F0600000000000000" pitchFamily="50" charset="-128"/>
              </a:rPr>
              <a:t>大阪府都市整備部</a:t>
            </a:r>
            <a:endParaRPr kumimoji="1" lang="en-US" altLang="ja-JP" sz="2400" b="1" dirty="0" smtClean="0">
              <a:latin typeface="HG丸ｺﾞｼｯｸM-PRO" panose="020F0600000000000000" pitchFamily="50" charset="-128"/>
              <a:ea typeface="HG丸ｺﾞｼｯｸM-PRO" panose="020F0600000000000000" pitchFamily="50" charset="-128"/>
            </a:endParaRPr>
          </a:p>
          <a:p>
            <a:pPr algn="ctr"/>
            <a:r>
              <a:rPr lang="ja-JP" altLang="en-US" sz="2400" b="1" dirty="0" smtClean="0">
                <a:latin typeface="HG丸ｺﾞｼｯｸM-PRO" panose="020F0600000000000000" pitchFamily="50" charset="-128"/>
                <a:ea typeface="HG丸ｺﾞｼｯｸM-PRO" panose="020F0600000000000000" pitchFamily="50" charset="-128"/>
              </a:rPr>
              <a:t>交通戦略室</a:t>
            </a:r>
            <a:endParaRPr kumimoji="1" lang="ja-JP" altLang="en-US" sz="2400" b="1"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404664" y="337176"/>
            <a:ext cx="6048672" cy="9152328"/>
          </a:xfrm>
          <a:prstGeom prst="rect">
            <a:avLst/>
          </a:prstGeom>
          <a:noFill/>
          <a:ln w="603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68530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17213" y="3853063"/>
            <a:ext cx="1415772" cy="584775"/>
          </a:xfrm>
          <a:prstGeom prst="rect">
            <a:avLst/>
          </a:prstGeom>
          <a:noFill/>
        </p:spPr>
        <p:txBody>
          <a:bodyPr wrap="none" rtlCol="0">
            <a:spAutoFit/>
          </a:bodyPr>
          <a:lstStyle/>
          <a:p>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資料編</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69371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21461" y="271479"/>
            <a:ext cx="6640102" cy="332345"/>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交通戦略</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室の</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予算</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補正</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４年度</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当初）</a:t>
            </a:r>
          </a:p>
        </p:txBody>
      </p:sp>
      <p:sp>
        <p:nvSpPr>
          <p:cNvPr id="9" name="テキスト ボックス 8"/>
          <p:cNvSpPr txBox="1"/>
          <p:nvPr/>
        </p:nvSpPr>
        <p:spPr>
          <a:xfrm>
            <a:off x="6416854" y="9676259"/>
            <a:ext cx="441146" cy="215444"/>
          </a:xfrm>
          <a:prstGeom prst="rect">
            <a:avLst/>
          </a:prstGeom>
          <a:noFill/>
        </p:spPr>
        <p:txBody>
          <a:bodyPr wrap="none" rtlCol="0">
            <a:spAutoFit/>
          </a:bodyPr>
          <a:lstStyle/>
          <a:p>
            <a:r>
              <a:rPr lang="ja-JP" altLang="en-US" sz="800" dirty="0" smtClean="0"/>
              <a:t>資料</a:t>
            </a:r>
            <a:r>
              <a:rPr lang="en-US" altLang="ja-JP" sz="800" dirty="0"/>
              <a:t>1</a:t>
            </a:r>
          </a:p>
        </p:txBody>
      </p:sp>
      <p:sp>
        <p:nvSpPr>
          <p:cNvPr id="11" name="テキスト ボックス 10"/>
          <p:cNvSpPr txBox="1"/>
          <p:nvPr/>
        </p:nvSpPr>
        <p:spPr>
          <a:xfrm>
            <a:off x="2326779" y="3115842"/>
            <a:ext cx="1877437" cy="461665"/>
          </a:xfrm>
          <a:prstGeom prst="rect">
            <a:avLst/>
          </a:prstGeom>
          <a:noFill/>
        </p:spPr>
        <p:txBody>
          <a:bodyPr wrap="none" rtlCol="0">
            <a:spAutoFit/>
          </a:bodyPr>
          <a:lstStyle/>
          <a:p>
            <a:pPr algn="ctr"/>
            <a:r>
              <a:rPr kumimoji="1" lang="ja-JP" altLang="en-US" sz="1200" b="1" dirty="0" smtClean="0">
                <a:latin typeface="HG丸ｺﾞｼｯｸM-PRO" panose="020F0600000000000000" pitchFamily="50" charset="-128"/>
                <a:ea typeface="HG丸ｺﾞｼｯｸM-PRO" panose="020F0600000000000000" pitchFamily="50" charset="-128"/>
              </a:rPr>
              <a:t>都市整備部一般会計予算</a:t>
            </a: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ctr"/>
            <a:r>
              <a:rPr lang="en-US" altLang="ja-JP" sz="1200" b="1" dirty="0">
                <a:latin typeface="HG丸ｺﾞｼｯｸM-PRO" panose="020F0600000000000000" pitchFamily="50" charset="-128"/>
                <a:ea typeface="HG丸ｺﾞｼｯｸM-PRO" panose="020F0600000000000000" pitchFamily="50" charset="-128"/>
              </a:rPr>
              <a:t>1,398</a:t>
            </a:r>
            <a:r>
              <a:rPr lang="ja-JP" altLang="en-US" sz="1200" b="1" dirty="0" smtClean="0">
                <a:latin typeface="HG丸ｺﾞｼｯｸM-PRO" panose="020F0600000000000000" pitchFamily="50" charset="-128"/>
                <a:ea typeface="HG丸ｺﾞｼｯｸM-PRO" panose="020F0600000000000000" pitchFamily="50" charset="-128"/>
              </a:rPr>
              <a:t>億円</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2"/>
          <a:stretch>
            <a:fillRect/>
          </a:stretch>
        </p:blipFill>
        <p:spPr>
          <a:xfrm>
            <a:off x="79845" y="751724"/>
            <a:ext cx="3240360" cy="2364118"/>
          </a:xfrm>
          <a:prstGeom prst="rect">
            <a:avLst/>
          </a:prstGeom>
        </p:spPr>
      </p:pic>
      <p:pic>
        <p:nvPicPr>
          <p:cNvPr id="6" name="図 5"/>
          <p:cNvPicPr>
            <a:picLocks noChangeAspect="1"/>
          </p:cNvPicPr>
          <p:nvPr/>
        </p:nvPicPr>
        <p:blipFill>
          <a:blip r:embed="rId3"/>
          <a:stretch>
            <a:fillRect/>
          </a:stretch>
        </p:blipFill>
        <p:spPr>
          <a:xfrm>
            <a:off x="3265497" y="347082"/>
            <a:ext cx="3639096" cy="2898280"/>
          </a:xfrm>
          <a:prstGeom prst="rect">
            <a:avLst/>
          </a:prstGeom>
        </p:spPr>
      </p:pic>
      <p:graphicFrame>
        <p:nvGraphicFramePr>
          <p:cNvPr id="13" name="グラフ 12"/>
          <p:cNvGraphicFramePr>
            <a:graphicFrameLocks/>
          </p:cNvGraphicFramePr>
          <p:nvPr>
            <p:extLst/>
          </p:nvPr>
        </p:nvGraphicFramePr>
        <p:xfrm>
          <a:off x="372866" y="2866245"/>
          <a:ext cx="5191125" cy="3352800"/>
        </p:xfrm>
        <a:graphic>
          <a:graphicData uri="http://schemas.openxmlformats.org/drawingml/2006/chart">
            <c:chart xmlns:c="http://schemas.openxmlformats.org/drawingml/2006/chart" xmlns:r="http://schemas.openxmlformats.org/officeDocument/2006/relationships" r:id="rId4"/>
          </a:graphicData>
        </a:graphic>
      </p:graphicFrame>
      <p:pic>
        <p:nvPicPr>
          <p:cNvPr id="7" name="図 6"/>
          <p:cNvPicPr>
            <a:picLocks noChangeAspect="1"/>
          </p:cNvPicPr>
          <p:nvPr/>
        </p:nvPicPr>
        <p:blipFill>
          <a:blip r:embed="rId5"/>
          <a:stretch>
            <a:fillRect/>
          </a:stretch>
        </p:blipFill>
        <p:spPr>
          <a:xfrm>
            <a:off x="204738" y="6219045"/>
            <a:ext cx="6473548" cy="3154236"/>
          </a:xfrm>
          <a:prstGeom prst="rect">
            <a:avLst/>
          </a:prstGeom>
        </p:spPr>
      </p:pic>
    </p:spTree>
    <p:extLst>
      <p:ext uri="{BB962C8B-B14F-4D97-AF65-F5344CB8AC3E}">
        <p14:creationId xmlns:p14="http://schemas.microsoft.com/office/powerpoint/2010/main" val="1258079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メモ 4"/>
          <p:cNvSpPr/>
          <p:nvPr/>
        </p:nvSpPr>
        <p:spPr>
          <a:xfrm>
            <a:off x="33192" y="501055"/>
            <a:ext cx="2448273" cy="275481"/>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大阪モノレール</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rcRect t="13361"/>
          <a:stretch>
            <a:fillRect/>
          </a:stretch>
        </p:blipFill>
        <p:spPr bwMode="auto">
          <a:xfrm>
            <a:off x="239737" y="1893184"/>
            <a:ext cx="5997575" cy="7591507"/>
          </a:xfrm>
          <a:prstGeom prst="rect">
            <a:avLst/>
          </a:prstGeom>
          <a:noFill/>
          <a:ln>
            <a:noFill/>
          </a:ln>
        </p:spPr>
      </p:pic>
      <p:grpSp>
        <p:nvGrpSpPr>
          <p:cNvPr id="7" name="グループ化 6"/>
          <p:cNvGrpSpPr/>
          <p:nvPr/>
        </p:nvGrpSpPr>
        <p:grpSpPr>
          <a:xfrm>
            <a:off x="5528738" y="8566145"/>
            <a:ext cx="444688" cy="1021207"/>
            <a:chOff x="614362" y="33337"/>
            <a:chExt cx="418440" cy="900113"/>
          </a:xfrm>
        </p:grpSpPr>
        <p:cxnSp>
          <p:nvCxnSpPr>
            <p:cNvPr id="8" name="直線矢印コネクタ 7"/>
            <p:cNvCxnSpPr/>
            <p:nvPr/>
          </p:nvCxnSpPr>
          <p:spPr>
            <a:xfrm>
              <a:off x="1009650" y="33337"/>
              <a:ext cx="0" cy="888938"/>
            </a:xfrm>
            <a:prstGeom prst="straightConnector1">
              <a:avLst/>
            </a:prstGeom>
            <a:ln w="3175">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614362" y="933450"/>
              <a:ext cx="418440" cy="0"/>
            </a:xfrm>
            <a:prstGeom prst="line">
              <a:avLst/>
            </a:prstGeom>
            <a:ln w="3175">
              <a:headEnd type="none" w="sm" len="sm"/>
              <a:tailEnd type="none" w="sm" len="sm"/>
            </a:ln>
          </p:spPr>
          <p:style>
            <a:lnRef idx="1">
              <a:schemeClr val="dk1"/>
            </a:lnRef>
            <a:fillRef idx="0">
              <a:schemeClr val="dk1"/>
            </a:fillRef>
            <a:effectRef idx="0">
              <a:schemeClr val="dk1"/>
            </a:effectRef>
            <a:fontRef idx="minor">
              <a:schemeClr val="tx1"/>
            </a:fontRef>
          </p:style>
        </p:cxnSp>
      </p:grpSp>
      <p:graphicFrame>
        <p:nvGraphicFramePr>
          <p:cNvPr id="2" name="表 1"/>
          <p:cNvGraphicFramePr>
            <a:graphicFrameLocks noGrp="1"/>
          </p:cNvGraphicFramePr>
          <p:nvPr>
            <p:extLst/>
          </p:nvPr>
        </p:nvGraphicFramePr>
        <p:xfrm>
          <a:off x="260649" y="1075681"/>
          <a:ext cx="3961071" cy="745490"/>
        </p:xfrm>
        <a:graphic>
          <a:graphicData uri="http://schemas.openxmlformats.org/drawingml/2006/table">
            <a:tbl>
              <a:tblPr firstRow="1" firstCol="1" bandRow="1"/>
              <a:tblGrid>
                <a:gridCol w="237689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tblGrid>
              <a:tr h="167640">
                <a:tc>
                  <a:txBody>
                    <a:bodyPr/>
                    <a:lstStyle/>
                    <a:p>
                      <a:pPr algn="ctr">
                        <a:spcAft>
                          <a:spcPts val="0"/>
                        </a:spcAft>
                      </a:pPr>
                      <a:r>
                        <a:rPr lang="ja-JP" sz="1100" kern="100" dirty="0">
                          <a:effectLst/>
                          <a:latin typeface="Century"/>
                          <a:ea typeface="HG丸ｺﾞｼｯｸM-PRO"/>
                          <a:cs typeface="Times New Roman"/>
                        </a:rPr>
                        <a:t>区間</a:t>
                      </a:r>
                      <a:endParaRPr lang="ja-JP" sz="11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ja-JP" sz="1100" kern="100" dirty="0">
                          <a:effectLst/>
                          <a:latin typeface="Century"/>
                          <a:ea typeface="HG丸ｺﾞｼｯｸM-PRO"/>
                          <a:cs typeface="Times New Roman"/>
                        </a:rPr>
                        <a:t>距離</a:t>
                      </a:r>
                      <a:endParaRPr lang="ja-JP" sz="11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96545">
                <a:tc>
                  <a:txBody>
                    <a:bodyPr/>
                    <a:lstStyle/>
                    <a:p>
                      <a:pPr algn="just">
                        <a:spcAft>
                          <a:spcPts val="0"/>
                        </a:spcAft>
                      </a:pPr>
                      <a:r>
                        <a:rPr lang="ja-JP" sz="1000" kern="100" dirty="0">
                          <a:effectLst/>
                          <a:latin typeface="Century"/>
                          <a:ea typeface="HG丸ｺﾞｼｯｸM-PRO"/>
                          <a:cs typeface="Times New Roman"/>
                        </a:rPr>
                        <a:t>大阪空港～門真市</a:t>
                      </a:r>
                      <a:endParaRPr lang="ja-JP" sz="11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dirty="0">
                          <a:effectLst/>
                          <a:latin typeface="HG丸ｺﾞｼｯｸM-PRO"/>
                          <a:ea typeface="ＭＳ 明朝"/>
                          <a:cs typeface="Times New Roman"/>
                        </a:rPr>
                        <a:t>21.7km</a:t>
                      </a:r>
                      <a:endParaRPr lang="ja-JP" sz="11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1305">
                <a:tc>
                  <a:txBody>
                    <a:bodyPr/>
                    <a:lstStyle/>
                    <a:p>
                      <a:pPr algn="just">
                        <a:spcAft>
                          <a:spcPts val="0"/>
                        </a:spcAft>
                      </a:pPr>
                      <a:r>
                        <a:rPr lang="ja-JP" sz="1000" kern="100" dirty="0">
                          <a:effectLst/>
                          <a:latin typeface="Century"/>
                          <a:ea typeface="HG丸ｺﾞｼｯｸM-PRO"/>
                          <a:cs typeface="Times New Roman"/>
                        </a:rPr>
                        <a:t>万博記念公園～彩都西</a:t>
                      </a:r>
                      <a:endParaRPr lang="ja-JP" sz="11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000" kern="100" dirty="0">
                          <a:effectLst/>
                          <a:latin typeface="HG丸ｺﾞｼｯｸM-PRO"/>
                          <a:ea typeface="ＭＳ 明朝"/>
                          <a:cs typeface="Times New Roman"/>
                        </a:rPr>
                        <a:t>6.9km</a:t>
                      </a:r>
                      <a:endParaRPr lang="ja-JP" sz="11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3" name="Text Box 271"/>
          <p:cNvSpPr txBox="1">
            <a:spLocks noChangeArrowheads="1"/>
          </p:cNvSpPr>
          <p:nvPr/>
        </p:nvSpPr>
        <p:spPr bwMode="auto">
          <a:xfrm>
            <a:off x="260648" y="886804"/>
            <a:ext cx="1556792" cy="29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営業線</a:t>
            </a:r>
            <a:endPar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5920281" y="8878825"/>
            <a:ext cx="278602" cy="646331"/>
          </a:xfrm>
          <a:prstGeom prst="rect">
            <a:avLst/>
          </a:prstGeom>
          <a:noFill/>
        </p:spPr>
        <p:txBody>
          <a:bodyPr vert="horz"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延伸区間</a:t>
            </a: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8.9㎞</a:t>
            </a:r>
            <a:endPar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7" name="直線コネクタ 16"/>
          <p:cNvCxnSpPr/>
          <p:nvPr/>
        </p:nvCxnSpPr>
        <p:spPr>
          <a:xfrm flipH="1">
            <a:off x="590883" y="1908831"/>
            <a:ext cx="59794" cy="17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598125" y="2086627"/>
            <a:ext cx="1451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902765" y="9541187"/>
            <a:ext cx="625981" cy="92333"/>
          </a:xfrm>
          <a:prstGeom prst="rect">
            <a:avLst/>
          </a:prstGeom>
          <a:noFill/>
          <a:ln w="3175">
            <a:solidFill>
              <a:schemeClr val="tx1"/>
            </a:solidFill>
          </a:ln>
        </p:spPr>
        <p:txBody>
          <a:bodyPr wrap="square" lIns="36000" tIns="0" rIns="3600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東大阪市瓜生堂</a:t>
            </a:r>
            <a:endPar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4822221" y="8901771"/>
            <a:ext cx="45719"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正方形/長方形 21"/>
          <p:cNvSpPr/>
          <p:nvPr/>
        </p:nvSpPr>
        <p:spPr>
          <a:xfrm>
            <a:off x="4822214" y="8820235"/>
            <a:ext cx="46282"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3" name="正方形/長方形 22"/>
          <p:cNvSpPr/>
          <p:nvPr/>
        </p:nvSpPr>
        <p:spPr>
          <a:xfrm>
            <a:off x="4826984" y="8736412"/>
            <a:ext cx="45719"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p:cNvSpPr/>
          <p:nvPr/>
        </p:nvSpPr>
        <p:spPr>
          <a:xfrm>
            <a:off x="4826985" y="8651845"/>
            <a:ext cx="45719"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831748" y="8575637"/>
            <a:ext cx="45719" cy="4571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1824545" y="3333339"/>
            <a:ext cx="500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32" name="直線コネクタ 31"/>
          <p:cNvCxnSpPr/>
          <p:nvPr/>
        </p:nvCxnSpPr>
        <p:spPr>
          <a:xfrm>
            <a:off x="1824545" y="3333343"/>
            <a:ext cx="0" cy="900000"/>
          </a:xfrm>
          <a:prstGeom prst="line">
            <a:avLst/>
          </a:prstGeom>
          <a:ln>
            <a:headEnd type="arrow" w="sm" len="sm"/>
            <a:tailEnd type="arrow" w="sm" len="sm"/>
          </a:ln>
        </p:spPr>
        <p:style>
          <a:lnRef idx="1">
            <a:schemeClr val="dk1"/>
          </a:lnRef>
          <a:fillRef idx="0">
            <a:schemeClr val="dk1"/>
          </a:fillRef>
          <a:effectRef idx="0">
            <a:schemeClr val="dk1"/>
          </a:effectRef>
          <a:fontRef idx="minor">
            <a:schemeClr val="tx1"/>
          </a:fontRef>
        </p:style>
      </p:cxnSp>
      <p:sp>
        <p:nvSpPr>
          <p:cNvPr id="49" name="正方形/長方形 48"/>
          <p:cNvSpPr/>
          <p:nvPr/>
        </p:nvSpPr>
        <p:spPr bwMode="white">
          <a:xfrm>
            <a:off x="646960" y="7437795"/>
            <a:ext cx="2617745"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0" name="グループ化 9"/>
          <p:cNvGrpSpPr/>
          <p:nvPr/>
        </p:nvGrpSpPr>
        <p:grpSpPr>
          <a:xfrm>
            <a:off x="4727495" y="467608"/>
            <a:ext cx="1934096" cy="2937739"/>
            <a:chOff x="7029400" y="236115"/>
            <a:chExt cx="1934096" cy="2937739"/>
          </a:xfrm>
        </p:grpSpPr>
        <p:sp>
          <p:nvSpPr>
            <p:cNvPr id="4" name="角丸四角形 3"/>
            <p:cNvSpPr/>
            <p:nvPr/>
          </p:nvSpPr>
          <p:spPr>
            <a:xfrm>
              <a:off x="7029400" y="236115"/>
              <a:ext cx="1934096" cy="2937739"/>
            </a:xfrm>
            <a:prstGeom prst="roundRect">
              <a:avLst>
                <a:gd name="adj" fmla="val 4848"/>
              </a:avLst>
            </a:prstGeom>
            <a:solidFill>
              <a:srgbClr val="FEFBDA"/>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29" name="図 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84" t="17954" r="5055" b="6366"/>
            <a:stretch/>
          </p:blipFill>
          <p:spPr bwMode="auto">
            <a:xfrm>
              <a:off x="7155073" y="892200"/>
              <a:ext cx="17208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テキスト ボックス 2"/>
          <p:cNvSpPr txBox="1"/>
          <p:nvPr/>
        </p:nvSpPr>
        <p:spPr>
          <a:xfrm>
            <a:off x="5373216" y="720328"/>
            <a:ext cx="131638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インフラ部　：大阪府</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インフラ外部：大阪高速鉄道</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株</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正方形/長方形 10"/>
          <p:cNvSpPr/>
          <p:nvPr/>
        </p:nvSpPr>
        <p:spPr>
          <a:xfrm>
            <a:off x="4795858" y="525322"/>
            <a:ext cx="1585477" cy="19268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インフラ・インフラ外　区分</a:t>
            </a:r>
            <a:endPar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9" name="正方形/長方形 18"/>
          <p:cNvSpPr/>
          <p:nvPr/>
        </p:nvSpPr>
        <p:spPr>
          <a:xfrm>
            <a:off x="5344849" y="780908"/>
            <a:ext cx="100383" cy="71442"/>
          </a:xfrm>
          <a:prstGeom prst="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p:cNvSpPr/>
          <p:nvPr/>
        </p:nvSpPr>
        <p:spPr>
          <a:xfrm>
            <a:off x="5344849" y="904414"/>
            <a:ext cx="100383" cy="71442"/>
          </a:xfrm>
          <a:prstGeom prst="rect">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p:cNvSpPr/>
          <p:nvPr/>
        </p:nvSpPr>
        <p:spPr bwMode="gray">
          <a:xfrm>
            <a:off x="2793094" y="2555850"/>
            <a:ext cx="707913" cy="241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1" name="正方形/長方形 30"/>
          <p:cNvSpPr/>
          <p:nvPr/>
        </p:nvSpPr>
        <p:spPr bwMode="gray">
          <a:xfrm>
            <a:off x="3386217" y="2628610"/>
            <a:ext cx="748155" cy="241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3" name="正方形/長方形 32"/>
          <p:cNvSpPr/>
          <p:nvPr/>
        </p:nvSpPr>
        <p:spPr bwMode="gray">
          <a:xfrm>
            <a:off x="2636912" y="2889250"/>
            <a:ext cx="657710" cy="268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6" name="正方形/長方形 35"/>
          <p:cNvSpPr/>
          <p:nvPr/>
        </p:nvSpPr>
        <p:spPr bwMode="white">
          <a:xfrm>
            <a:off x="1700808" y="2555851"/>
            <a:ext cx="1103454" cy="201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正方形/長方形 36"/>
          <p:cNvSpPr/>
          <p:nvPr/>
        </p:nvSpPr>
        <p:spPr bwMode="white">
          <a:xfrm rot="5400000">
            <a:off x="656153" y="3440812"/>
            <a:ext cx="927934" cy="441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8" name="正方形/長方形 37"/>
          <p:cNvSpPr/>
          <p:nvPr/>
        </p:nvSpPr>
        <p:spPr bwMode="white">
          <a:xfrm rot="5400000">
            <a:off x="1195633" y="3892546"/>
            <a:ext cx="432048" cy="290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27" name="直線コネクタ 26"/>
          <p:cNvCxnSpPr/>
          <p:nvPr/>
        </p:nvCxnSpPr>
        <p:spPr>
          <a:xfrm>
            <a:off x="2708920" y="2973139"/>
            <a:ext cx="217285" cy="2042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900312" y="2870499"/>
            <a:ext cx="184209" cy="3269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854648" y="2555849"/>
            <a:ext cx="196001" cy="2525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3468703" y="2628610"/>
            <a:ext cx="176321" cy="2637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2708920" y="2870499"/>
            <a:ext cx="191392" cy="102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bwMode="white">
          <a:xfrm rot="5400000" flipV="1">
            <a:off x="990364" y="3379521"/>
            <a:ext cx="1494240" cy="73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テキスト ボックス 14"/>
          <p:cNvSpPr txBox="1"/>
          <p:nvPr/>
        </p:nvSpPr>
        <p:spPr>
          <a:xfrm>
            <a:off x="1063612" y="3151829"/>
            <a:ext cx="307777" cy="596903"/>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彩都西</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テキスト ボックス 46"/>
          <p:cNvSpPr txBox="1"/>
          <p:nvPr/>
        </p:nvSpPr>
        <p:spPr>
          <a:xfrm>
            <a:off x="963017" y="5157420"/>
            <a:ext cx="421072" cy="121414"/>
          </a:xfrm>
          <a:prstGeom prst="rect">
            <a:avLst/>
          </a:prstGeom>
          <a:solidFill>
            <a:schemeClr val="bg1"/>
          </a:solidFill>
          <a:ln w="9525">
            <a:solidFill>
              <a:schemeClr val="tx1"/>
            </a:solidFill>
          </a:ln>
        </p:spPr>
        <p:txBody>
          <a:bodyPr wrap="none" lIns="18000" tIns="18000" rIns="18000" bIns="108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srgbClr val="0000FF"/>
                </a:solidFill>
                <a:effectLst/>
                <a:uLnTx/>
                <a:uFillTx/>
                <a:latin typeface="Calibri"/>
                <a:ea typeface="ＭＳ Ｐゴシック" panose="020B0600070205080204" pitchFamily="50" charset="-128"/>
                <a:cs typeface="+mn-cs"/>
              </a:rPr>
              <a:t>柴原阪大前</a:t>
            </a:r>
            <a:endParaRPr kumimoji="1" lang="ja-JP" altLang="en-US" sz="600" b="0"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n-cs"/>
            </a:endParaRPr>
          </a:p>
        </p:txBody>
      </p:sp>
      <p:pic>
        <p:nvPicPr>
          <p:cNvPr id="48" name="図 47"/>
          <p:cNvPicPr>
            <a:picLocks noChangeAspect="1"/>
          </p:cNvPicPr>
          <p:nvPr/>
        </p:nvPicPr>
        <p:blipFill rotWithShape="1">
          <a:blip r:embed="rId4"/>
          <a:srcRect l="2552" t="9098" r="2550" b="8657"/>
          <a:stretch/>
        </p:blipFill>
        <p:spPr>
          <a:xfrm>
            <a:off x="651595" y="8625408"/>
            <a:ext cx="2168376" cy="1224136"/>
          </a:xfrm>
          <a:prstGeom prst="rect">
            <a:avLst/>
          </a:prstGeom>
        </p:spPr>
      </p:pic>
      <p:sp>
        <p:nvSpPr>
          <p:cNvPr id="59" name="正方形/長方形 58"/>
          <p:cNvSpPr/>
          <p:nvPr/>
        </p:nvSpPr>
        <p:spPr bwMode="white">
          <a:xfrm rot="1458513">
            <a:off x="2915108" y="2798183"/>
            <a:ext cx="145781" cy="103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66" name="直線コネクタ 65"/>
          <p:cNvCxnSpPr/>
          <p:nvPr/>
        </p:nvCxnSpPr>
        <p:spPr>
          <a:xfrm>
            <a:off x="2634532" y="3053946"/>
            <a:ext cx="87676" cy="104240"/>
          </a:xfrm>
          <a:prstGeom prst="line">
            <a:avLst/>
          </a:prstGeom>
        </p:spPr>
        <p:style>
          <a:lnRef idx="1">
            <a:schemeClr val="dk1"/>
          </a:lnRef>
          <a:fillRef idx="0">
            <a:schemeClr val="dk1"/>
          </a:fillRef>
          <a:effectRef idx="0">
            <a:schemeClr val="dk1"/>
          </a:effectRef>
          <a:fontRef idx="minor">
            <a:schemeClr val="tx1"/>
          </a:fontRef>
        </p:style>
      </p:cxnSp>
      <p:cxnSp>
        <p:nvCxnSpPr>
          <p:cNvPr id="73" name="直線コネクタ 72"/>
          <p:cNvCxnSpPr/>
          <p:nvPr/>
        </p:nvCxnSpPr>
        <p:spPr>
          <a:xfrm>
            <a:off x="3264705" y="2878010"/>
            <a:ext cx="40272" cy="51168"/>
          </a:xfrm>
          <a:prstGeom prst="line">
            <a:avLst/>
          </a:prstGeom>
        </p:spPr>
        <p:style>
          <a:lnRef idx="1">
            <a:schemeClr val="dk1"/>
          </a:lnRef>
          <a:fillRef idx="0">
            <a:schemeClr val="dk1"/>
          </a:fillRef>
          <a:effectRef idx="0">
            <a:schemeClr val="dk1"/>
          </a:effectRef>
          <a:fontRef idx="minor">
            <a:schemeClr val="tx1"/>
          </a:fontRef>
        </p:style>
      </p:cxnSp>
      <p:sp>
        <p:nvSpPr>
          <p:cNvPr id="76" name="正方形/長方形 75"/>
          <p:cNvSpPr/>
          <p:nvPr/>
        </p:nvSpPr>
        <p:spPr bwMode="white">
          <a:xfrm>
            <a:off x="4795858" y="8566145"/>
            <a:ext cx="106907" cy="918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78" name="直線コネクタ 77"/>
          <p:cNvCxnSpPr/>
          <p:nvPr/>
        </p:nvCxnSpPr>
        <p:spPr>
          <a:xfrm>
            <a:off x="4877468" y="8566145"/>
            <a:ext cx="25297" cy="918546"/>
          </a:xfrm>
          <a:prstGeom prst="line">
            <a:avLst/>
          </a:prstGeom>
          <a:ln w="38100">
            <a:prstDash val="sysDot"/>
          </a:ln>
        </p:spPr>
        <p:style>
          <a:lnRef idx="1">
            <a:schemeClr val="dk1"/>
          </a:lnRef>
          <a:fillRef idx="0">
            <a:schemeClr val="dk1"/>
          </a:fillRef>
          <a:effectRef idx="0">
            <a:schemeClr val="dk1"/>
          </a:effectRef>
          <a:fontRef idx="minor">
            <a:schemeClr val="tx1"/>
          </a:fontRef>
        </p:style>
      </p:cxnSp>
      <p:sp>
        <p:nvSpPr>
          <p:cNvPr id="51" name="角丸四角形 50"/>
          <p:cNvSpPr/>
          <p:nvPr/>
        </p:nvSpPr>
        <p:spPr>
          <a:xfrm>
            <a:off x="116632" y="56460"/>
            <a:ext cx="6640102" cy="36004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鉄</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軌道</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整備状況</a:t>
            </a:r>
          </a:p>
        </p:txBody>
      </p:sp>
      <p:sp>
        <p:nvSpPr>
          <p:cNvPr id="53" name="テキスト ボックス 52"/>
          <p:cNvSpPr txBox="1"/>
          <p:nvPr/>
        </p:nvSpPr>
        <p:spPr>
          <a:xfrm>
            <a:off x="6416854" y="9676259"/>
            <a:ext cx="441146" cy="215444"/>
          </a:xfrm>
          <a:prstGeom prst="rect">
            <a:avLst/>
          </a:prstGeom>
          <a:noFill/>
        </p:spPr>
        <p:txBody>
          <a:bodyPr wrap="none" rtlCol="0">
            <a:spAutoFit/>
          </a:bodyPr>
          <a:lstStyle/>
          <a:p>
            <a:r>
              <a:rPr lang="ja-JP" altLang="en-US" sz="800" dirty="0" smtClean="0"/>
              <a:t>資料</a:t>
            </a:r>
            <a:r>
              <a:rPr lang="en-US" altLang="ja-JP" sz="800" dirty="0"/>
              <a:t>2</a:t>
            </a:r>
          </a:p>
        </p:txBody>
      </p:sp>
    </p:spTree>
    <p:extLst>
      <p:ext uri="{BB962C8B-B14F-4D97-AF65-F5344CB8AC3E}">
        <p14:creationId xmlns:p14="http://schemas.microsoft.com/office/powerpoint/2010/main" val="4125311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グループ化 118"/>
          <p:cNvGrpSpPr/>
          <p:nvPr/>
        </p:nvGrpSpPr>
        <p:grpSpPr>
          <a:xfrm>
            <a:off x="2504097" y="4530778"/>
            <a:ext cx="4597313" cy="6038850"/>
            <a:chOff x="-6591572" y="1966912"/>
            <a:chExt cx="5851786" cy="7686675"/>
          </a:xfrm>
        </p:grpSpPr>
        <p:sp>
          <p:nvSpPr>
            <p:cNvPr id="120" name="Text Box 58"/>
            <p:cNvSpPr txBox="1">
              <a:spLocks noChangeArrowheads="1"/>
            </p:cNvSpPr>
            <p:nvPr/>
          </p:nvSpPr>
          <p:spPr bwMode="auto">
            <a:xfrm>
              <a:off x="-3060421" y="5759230"/>
              <a:ext cx="670811" cy="50305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大阪外環状線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（東大阪市）</a:t>
              </a:r>
            </a:p>
          </p:txBody>
        </p:sp>
        <p:sp>
          <p:nvSpPr>
            <p:cNvPr id="121" name="Text Box 49"/>
            <p:cNvSpPr txBox="1">
              <a:spLocks noChangeArrowheads="1"/>
            </p:cNvSpPr>
            <p:nvPr/>
          </p:nvSpPr>
          <p:spPr bwMode="auto">
            <a:xfrm>
              <a:off x="-1892311" y="4219341"/>
              <a:ext cx="1152525" cy="3809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京阪本線・交野線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（枚方市）</a:t>
              </a:r>
            </a:p>
          </p:txBody>
        </p:sp>
        <p:sp>
          <p:nvSpPr>
            <p:cNvPr id="122" name="Text Box 54"/>
            <p:cNvSpPr txBox="1">
              <a:spLocks noChangeArrowheads="1"/>
            </p:cNvSpPr>
            <p:nvPr/>
          </p:nvSpPr>
          <p:spPr bwMode="auto">
            <a:xfrm>
              <a:off x="-2105297" y="5834062"/>
              <a:ext cx="1257300"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27432"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近鉄奈良線（東大阪市）</a:t>
              </a:r>
            </a:p>
          </p:txBody>
        </p:sp>
        <p:sp>
          <p:nvSpPr>
            <p:cNvPr id="123" name="Text Box 55"/>
            <p:cNvSpPr txBox="1">
              <a:spLocks noChangeArrowheads="1"/>
            </p:cNvSpPr>
            <p:nvPr/>
          </p:nvSpPr>
          <p:spPr bwMode="auto">
            <a:xfrm>
              <a:off x="-2095772" y="6081712"/>
              <a:ext cx="1190625"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近鉄大阪線（八尾市）</a:t>
              </a:r>
            </a:p>
          </p:txBody>
        </p:sp>
        <p:sp>
          <p:nvSpPr>
            <p:cNvPr id="124" name="AutoShape 1"/>
            <p:cNvSpPr>
              <a:spLocks noChangeArrowheads="1"/>
            </p:cNvSpPr>
            <p:nvPr/>
          </p:nvSpPr>
          <p:spPr bwMode="auto">
            <a:xfrm>
              <a:off x="-1619522" y="2043112"/>
              <a:ext cx="381000" cy="400050"/>
            </a:xfrm>
            <a:prstGeom prst="flowChartConnector">
              <a:avLst/>
            </a:prstGeom>
            <a:noFill/>
            <a:ln w="19050">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5" name="Freeform 2"/>
            <p:cNvSpPr>
              <a:spLocks/>
            </p:cNvSpPr>
            <p:nvPr/>
          </p:nvSpPr>
          <p:spPr bwMode="auto">
            <a:xfrm>
              <a:off x="-1505222" y="2043112"/>
              <a:ext cx="142875" cy="390525"/>
            </a:xfrm>
            <a:custGeom>
              <a:avLst/>
              <a:gdLst>
                <a:gd name="T0" fmla="*/ 0 w 15"/>
                <a:gd name="T1" fmla="*/ 2147483647 h 41"/>
                <a:gd name="T2" fmla="*/ 2147483647 w 15"/>
                <a:gd name="T3" fmla="*/ 2147483647 h 41"/>
                <a:gd name="T4" fmla="*/ 2147483647 w 15"/>
                <a:gd name="T5" fmla="*/ 2147483647 h 41"/>
                <a:gd name="T6" fmla="*/ 2147483647 w 15"/>
                <a:gd name="T7" fmla="*/ 0 h 41"/>
                <a:gd name="T8" fmla="*/ 0 w 15"/>
                <a:gd name="T9" fmla="*/ 2147483647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41">
                  <a:moveTo>
                    <a:pt x="0" y="41"/>
                  </a:moveTo>
                  <a:lnTo>
                    <a:pt x="8" y="36"/>
                  </a:lnTo>
                  <a:lnTo>
                    <a:pt x="15" y="40"/>
                  </a:lnTo>
                  <a:lnTo>
                    <a:pt x="8" y="0"/>
                  </a:lnTo>
                  <a:lnTo>
                    <a:pt x="0" y="41"/>
                  </a:lnTo>
                  <a:close/>
                </a:path>
              </a:pathLst>
            </a:custGeom>
            <a:solidFill>
              <a:srgbClr xmlns:mc="http://schemas.openxmlformats.org/markup-compatibility/2006" xmlns:a14="http://schemas.microsoft.com/office/drawing/2010/main" val="000000" mc:Ignorable="a14" a14:legacySpreadsheetColorIndex="8"/>
            </a:solidFill>
            <a:ln w="952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6" name="Freeform 3"/>
            <p:cNvSpPr>
              <a:spLocks/>
            </p:cNvSpPr>
            <p:nvPr/>
          </p:nvSpPr>
          <p:spPr bwMode="auto">
            <a:xfrm>
              <a:off x="-1457597" y="1966912"/>
              <a:ext cx="57150" cy="47625"/>
            </a:xfrm>
            <a:custGeom>
              <a:avLst/>
              <a:gdLst>
                <a:gd name="T0" fmla="*/ 0 w 6"/>
                <a:gd name="T1" fmla="*/ 2147483647 h 9"/>
                <a:gd name="T2" fmla="*/ 2147483647 w 6"/>
                <a:gd name="T3" fmla="*/ 0 h 9"/>
                <a:gd name="T4" fmla="*/ 2147483647 w 6"/>
                <a:gd name="T5" fmla="*/ 2147483647 h 9"/>
                <a:gd name="T6" fmla="*/ 2147483647 w 6"/>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0" y="9"/>
                  </a:moveTo>
                  <a:lnTo>
                    <a:pt x="1" y="0"/>
                  </a:lnTo>
                  <a:lnTo>
                    <a:pt x="6" y="8"/>
                  </a:lnTo>
                  <a:lnTo>
                    <a:pt x="6" y="0"/>
                  </a:lnTo>
                </a:path>
              </a:pathLst>
            </a:cu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7" name="Freeform 4"/>
            <p:cNvSpPr>
              <a:spLocks/>
            </p:cNvSpPr>
            <p:nvPr/>
          </p:nvSpPr>
          <p:spPr bwMode="auto">
            <a:xfrm>
              <a:off x="-4419872" y="2043112"/>
              <a:ext cx="3333750" cy="3771900"/>
            </a:xfrm>
            <a:custGeom>
              <a:avLst/>
              <a:gdLst>
                <a:gd name="T0" fmla="*/ 0 w 350"/>
                <a:gd name="T1" fmla="*/ 2147483647 h 390"/>
                <a:gd name="T2" fmla="*/ 2147483647 w 350"/>
                <a:gd name="T3" fmla="*/ 0 h 390"/>
                <a:gd name="T4" fmla="*/ 2147483647 w 350"/>
                <a:gd name="T5" fmla="*/ 2147483647 h 390"/>
                <a:gd name="T6" fmla="*/ 2147483647 w 350"/>
                <a:gd name="T7" fmla="*/ 2147483647 h 390"/>
                <a:gd name="T8" fmla="*/ 2147483647 w 350"/>
                <a:gd name="T9" fmla="*/ 2147483647 h 390"/>
                <a:gd name="T10" fmla="*/ 2147483647 w 350"/>
                <a:gd name="T11" fmla="*/ 2147483647 h 390"/>
                <a:gd name="T12" fmla="*/ 2147483647 w 350"/>
                <a:gd name="T13" fmla="*/ 2147483647 h 390"/>
                <a:gd name="T14" fmla="*/ 2147483647 w 350"/>
                <a:gd name="T15" fmla="*/ 2147483647 h 390"/>
                <a:gd name="T16" fmla="*/ 2147483647 w 350"/>
                <a:gd name="T17" fmla="*/ 2147483647 h 390"/>
                <a:gd name="T18" fmla="*/ 2147483647 w 350"/>
                <a:gd name="T19" fmla="*/ 2147483647 h 390"/>
                <a:gd name="T20" fmla="*/ 2147483647 w 350"/>
                <a:gd name="T21" fmla="*/ 2147483647 h 390"/>
                <a:gd name="T22" fmla="*/ 2147483647 w 350"/>
                <a:gd name="T23" fmla="*/ 2147483647 h 390"/>
                <a:gd name="T24" fmla="*/ 2147483647 w 350"/>
                <a:gd name="T25" fmla="*/ 2147483647 h 390"/>
                <a:gd name="T26" fmla="*/ 2147483647 w 350"/>
                <a:gd name="T27" fmla="*/ 2147483647 h 390"/>
                <a:gd name="T28" fmla="*/ 2147483647 w 350"/>
                <a:gd name="T29" fmla="*/ 2147483647 h 390"/>
                <a:gd name="T30" fmla="*/ 2147483647 w 350"/>
                <a:gd name="T31" fmla="*/ 2147483647 h 390"/>
                <a:gd name="T32" fmla="*/ 2147483647 w 350"/>
                <a:gd name="T33" fmla="*/ 2147483647 h 390"/>
                <a:gd name="T34" fmla="*/ 2147483647 w 350"/>
                <a:gd name="T35" fmla="*/ 2147483647 h 390"/>
                <a:gd name="T36" fmla="*/ 2147483647 w 350"/>
                <a:gd name="T37" fmla="*/ 2147483647 h 390"/>
                <a:gd name="T38" fmla="*/ 2147483647 w 350"/>
                <a:gd name="T39" fmla="*/ 2147483647 h 390"/>
                <a:gd name="T40" fmla="*/ 2147483647 w 350"/>
                <a:gd name="T41" fmla="*/ 2147483647 h 390"/>
                <a:gd name="T42" fmla="*/ 2147483647 w 350"/>
                <a:gd name="T43" fmla="*/ 2147483647 h 390"/>
                <a:gd name="T44" fmla="*/ 2147483647 w 350"/>
                <a:gd name="T45" fmla="*/ 2147483647 h 390"/>
                <a:gd name="T46" fmla="*/ 2147483647 w 350"/>
                <a:gd name="T47" fmla="*/ 2147483647 h 390"/>
                <a:gd name="T48" fmla="*/ 2147483647 w 350"/>
                <a:gd name="T49" fmla="*/ 2147483647 h 390"/>
                <a:gd name="T50" fmla="*/ 2147483647 w 350"/>
                <a:gd name="T51" fmla="*/ 2147483647 h 390"/>
                <a:gd name="T52" fmla="*/ 2147483647 w 350"/>
                <a:gd name="T53" fmla="*/ 2147483647 h 390"/>
                <a:gd name="T54" fmla="*/ 2147483647 w 350"/>
                <a:gd name="T55" fmla="*/ 2147483647 h 390"/>
                <a:gd name="T56" fmla="*/ 2147483647 w 350"/>
                <a:gd name="T57" fmla="*/ 2147483647 h 390"/>
                <a:gd name="T58" fmla="*/ 2147483647 w 350"/>
                <a:gd name="T59" fmla="*/ 2147483647 h 390"/>
                <a:gd name="T60" fmla="*/ 2147483647 w 350"/>
                <a:gd name="T61" fmla="*/ 2147483647 h 390"/>
                <a:gd name="T62" fmla="*/ 2147483647 w 350"/>
                <a:gd name="T63" fmla="*/ 2147483647 h 390"/>
                <a:gd name="T64" fmla="*/ 2147483647 w 350"/>
                <a:gd name="T65" fmla="*/ 2147483647 h 390"/>
                <a:gd name="T66" fmla="*/ 2147483647 w 350"/>
                <a:gd name="T67" fmla="*/ 2147483647 h 390"/>
                <a:gd name="T68" fmla="*/ 2147483647 w 350"/>
                <a:gd name="T69" fmla="*/ 2147483647 h 390"/>
                <a:gd name="T70" fmla="*/ 2147483647 w 350"/>
                <a:gd name="T71" fmla="*/ 2147483647 h 390"/>
                <a:gd name="T72" fmla="*/ 2147483647 w 350"/>
                <a:gd name="T73" fmla="*/ 2147483647 h 390"/>
                <a:gd name="T74" fmla="*/ 2147483647 w 350"/>
                <a:gd name="T75" fmla="*/ 2147483647 h 390"/>
                <a:gd name="T76" fmla="*/ 2147483647 w 350"/>
                <a:gd name="T77" fmla="*/ 2147483647 h 390"/>
                <a:gd name="T78" fmla="*/ 2147483647 w 350"/>
                <a:gd name="T79" fmla="*/ 2147483647 h 390"/>
                <a:gd name="T80" fmla="*/ 2147483647 w 350"/>
                <a:gd name="T81" fmla="*/ 2147483647 h 390"/>
                <a:gd name="T82" fmla="*/ 2147483647 w 350"/>
                <a:gd name="T83" fmla="*/ 2147483647 h 390"/>
                <a:gd name="T84" fmla="*/ 2147483647 w 350"/>
                <a:gd name="T85" fmla="*/ 2147483647 h 390"/>
                <a:gd name="T86" fmla="*/ 2147483647 w 350"/>
                <a:gd name="T87" fmla="*/ 2147483647 h 390"/>
                <a:gd name="T88" fmla="*/ 2147483647 w 350"/>
                <a:gd name="T89" fmla="*/ 2147483647 h 390"/>
                <a:gd name="T90" fmla="*/ 2147483647 w 350"/>
                <a:gd name="T91" fmla="*/ 2147483647 h 390"/>
                <a:gd name="T92" fmla="*/ 2147483647 w 350"/>
                <a:gd name="T93" fmla="*/ 2147483647 h 390"/>
                <a:gd name="T94" fmla="*/ 2147483647 w 350"/>
                <a:gd name="T95" fmla="*/ 2147483647 h 390"/>
                <a:gd name="T96" fmla="*/ 2147483647 w 350"/>
                <a:gd name="T97" fmla="*/ 2147483647 h 390"/>
                <a:gd name="T98" fmla="*/ 2147483647 w 350"/>
                <a:gd name="T99" fmla="*/ 2147483647 h 390"/>
                <a:gd name="T100" fmla="*/ 2147483647 w 350"/>
                <a:gd name="T101" fmla="*/ 2147483647 h 390"/>
                <a:gd name="T102" fmla="*/ 2147483647 w 350"/>
                <a:gd name="T103" fmla="*/ 2147483647 h 390"/>
                <a:gd name="T104" fmla="*/ 2147483647 w 350"/>
                <a:gd name="T105" fmla="*/ 2147483647 h 390"/>
                <a:gd name="T106" fmla="*/ 2147483647 w 350"/>
                <a:gd name="T107" fmla="*/ 2147483647 h 390"/>
                <a:gd name="T108" fmla="*/ 2147483647 w 350"/>
                <a:gd name="T109" fmla="*/ 2147483647 h 390"/>
                <a:gd name="T110" fmla="*/ 2147483647 w 350"/>
                <a:gd name="T111" fmla="*/ 2147483647 h 390"/>
                <a:gd name="T112" fmla="*/ 2147483647 w 350"/>
                <a:gd name="T113" fmla="*/ 2147483647 h 390"/>
                <a:gd name="T114" fmla="*/ 2147483647 w 350"/>
                <a:gd name="T115" fmla="*/ 2147483647 h 390"/>
                <a:gd name="T116" fmla="*/ 2147483647 w 350"/>
                <a:gd name="T117" fmla="*/ 2147483647 h 390"/>
                <a:gd name="T118" fmla="*/ 2147483647 w 350"/>
                <a:gd name="T119" fmla="*/ 2147483647 h 3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0" h="390">
                  <a:moveTo>
                    <a:pt x="0" y="12"/>
                  </a:moveTo>
                  <a:lnTo>
                    <a:pt x="17" y="0"/>
                  </a:lnTo>
                  <a:lnTo>
                    <a:pt x="33" y="3"/>
                  </a:lnTo>
                  <a:lnTo>
                    <a:pt x="42" y="11"/>
                  </a:lnTo>
                  <a:lnTo>
                    <a:pt x="41" y="22"/>
                  </a:lnTo>
                  <a:lnTo>
                    <a:pt x="40" y="32"/>
                  </a:lnTo>
                  <a:lnTo>
                    <a:pt x="41" y="40"/>
                  </a:lnTo>
                  <a:lnTo>
                    <a:pt x="63" y="46"/>
                  </a:lnTo>
                  <a:lnTo>
                    <a:pt x="66" y="38"/>
                  </a:lnTo>
                  <a:lnTo>
                    <a:pt x="75" y="50"/>
                  </a:lnTo>
                  <a:lnTo>
                    <a:pt x="90" y="42"/>
                  </a:lnTo>
                  <a:lnTo>
                    <a:pt x="136" y="63"/>
                  </a:lnTo>
                  <a:lnTo>
                    <a:pt x="127" y="70"/>
                  </a:lnTo>
                  <a:lnTo>
                    <a:pt x="132" y="90"/>
                  </a:lnTo>
                  <a:lnTo>
                    <a:pt x="125" y="92"/>
                  </a:lnTo>
                  <a:lnTo>
                    <a:pt x="129" y="107"/>
                  </a:lnTo>
                  <a:lnTo>
                    <a:pt x="140" y="116"/>
                  </a:lnTo>
                  <a:lnTo>
                    <a:pt x="145" y="108"/>
                  </a:lnTo>
                  <a:lnTo>
                    <a:pt x="155" y="111"/>
                  </a:lnTo>
                  <a:lnTo>
                    <a:pt x="155" y="119"/>
                  </a:lnTo>
                  <a:lnTo>
                    <a:pt x="174" y="133"/>
                  </a:lnTo>
                  <a:lnTo>
                    <a:pt x="175" y="143"/>
                  </a:lnTo>
                  <a:lnTo>
                    <a:pt x="183" y="138"/>
                  </a:lnTo>
                  <a:lnTo>
                    <a:pt x="204" y="141"/>
                  </a:lnTo>
                  <a:lnTo>
                    <a:pt x="209" y="125"/>
                  </a:lnTo>
                  <a:lnTo>
                    <a:pt x="207" y="117"/>
                  </a:lnTo>
                  <a:lnTo>
                    <a:pt x="195" y="123"/>
                  </a:lnTo>
                  <a:lnTo>
                    <a:pt x="194" y="113"/>
                  </a:lnTo>
                  <a:lnTo>
                    <a:pt x="187" y="122"/>
                  </a:lnTo>
                  <a:lnTo>
                    <a:pt x="195" y="98"/>
                  </a:lnTo>
                  <a:lnTo>
                    <a:pt x="206" y="97"/>
                  </a:lnTo>
                  <a:lnTo>
                    <a:pt x="201" y="88"/>
                  </a:lnTo>
                  <a:lnTo>
                    <a:pt x="213" y="77"/>
                  </a:lnTo>
                  <a:lnTo>
                    <a:pt x="218" y="88"/>
                  </a:lnTo>
                  <a:lnTo>
                    <a:pt x="237" y="85"/>
                  </a:lnTo>
                  <a:lnTo>
                    <a:pt x="242" y="97"/>
                  </a:lnTo>
                  <a:lnTo>
                    <a:pt x="234" y="118"/>
                  </a:lnTo>
                  <a:lnTo>
                    <a:pt x="226" y="126"/>
                  </a:lnTo>
                  <a:lnTo>
                    <a:pt x="237" y="130"/>
                  </a:lnTo>
                  <a:lnTo>
                    <a:pt x="244" y="123"/>
                  </a:lnTo>
                  <a:lnTo>
                    <a:pt x="256" y="123"/>
                  </a:lnTo>
                  <a:lnTo>
                    <a:pt x="270" y="140"/>
                  </a:lnTo>
                  <a:lnTo>
                    <a:pt x="271" y="149"/>
                  </a:lnTo>
                  <a:lnTo>
                    <a:pt x="285" y="158"/>
                  </a:lnTo>
                  <a:lnTo>
                    <a:pt x="296" y="174"/>
                  </a:lnTo>
                  <a:lnTo>
                    <a:pt x="295" y="189"/>
                  </a:lnTo>
                  <a:lnTo>
                    <a:pt x="303" y="196"/>
                  </a:lnTo>
                  <a:lnTo>
                    <a:pt x="303" y="213"/>
                  </a:lnTo>
                  <a:lnTo>
                    <a:pt x="313" y="211"/>
                  </a:lnTo>
                  <a:lnTo>
                    <a:pt x="350" y="263"/>
                  </a:lnTo>
                  <a:lnTo>
                    <a:pt x="328" y="292"/>
                  </a:lnTo>
                  <a:lnTo>
                    <a:pt x="318" y="282"/>
                  </a:lnTo>
                  <a:lnTo>
                    <a:pt x="310" y="291"/>
                  </a:lnTo>
                  <a:lnTo>
                    <a:pt x="314" y="319"/>
                  </a:lnTo>
                  <a:lnTo>
                    <a:pt x="306" y="315"/>
                  </a:lnTo>
                  <a:lnTo>
                    <a:pt x="303" y="329"/>
                  </a:lnTo>
                  <a:lnTo>
                    <a:pt x="309" y="345"/>
                  </a:lnTo>
                  <a:lnTo>
                    <a:pt x="287" y="361"/>
                  </a:lnTo>
                  <a:lnTo>
                    <a:pt x="282" y="372"/>
                  </a:lnTo>
                  <a:lnTo>
                    <a:pt x="287" y="390"/>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8" name="Freeform 5"/>
            <p:cNvSpPr>
              <a:spLocks/>
            </p:cNvSpPr>
            <p:nvPr/>
          </p:nvSpPr>
          <p:spPr bwMode="auto">
            <a:xfrm>
              <a:off x="-6591572" y="5748337"/>
              <a:ext cx="4895850" cy="3905250"/>
            </a:xfrm>
            <a:custGeom>
              <a:avLst/>
              <a:gdLst>
                <a:gd name="T0" fmla="*/ 2147483647 w 514"/>
                <a:gd name="T1" fmla="*/ 2147483647 h 410"/>
                <a:gd name="T2" fmla="*/ 2147483647 w 514"/>
                <a:gd name="T3" fmla="*/ 2147483647 h 410"/>
                <a:gd name="T4" fmla="*/ 2147483647 w 514"/>
                <a:gd name="T5" fmla="*/ 2147483647 h 410"/>
                <a:gd name="T6" fmla="*/ 2147483647 w 514"/>
                <a:gd name="T7" fmla="*/ 2147483647 h 410"/>
                <a:gd name="T8" fmla="*/ 2147483647 w 514"/>
                <a:gd name="T9" fmla="*/ 2147483647 h 410"/>
                <a:gd name="T10" fmla="*/ 2147483647 w 514"/>
                <a:gd name="T11" fmla="*/ 2147483647 h 410"/>
                <a:gd name="T12" fmla="*/ 2147483647 w 514"/>
                <a:gd name="T13" fmla="*/ 2147483647 h 410"/>
                <a:gd name="T14" fmla="*/ 2147483647 w 514"/>
                <a:gd name="T15" fmla="*/ 2147483647 h 410"/>
                <a:gd name="T16" fmla="*/ 2147483647 w 514"/>
                <a:gd name="T17" fmla="*/ 2147483647 h 410"/>
                <a:gd name="T18" fmla="*/ 2147483647 w 514"/>
                <a:gd name="T19" fmla="*/ 2147483647 h 410"/>
                <a:gd name="T20" fmla="*/ 2147483647 w 514"/>
                <a:gd name="T21" fmla="*/ 2147483647 h 410"/>
                <a:gd name="T22" fmla="*/ 2147483647 w 514"/>
                <a:gd name="T23" fmla="*/ 2147483647 h 410"/>
                <a:gd name="T24" fmla="*/ 2147483647 w 514"/>
                <a:gd name="T25" fmla="*/ 2147483647 h 410"/>
                <a:gd name="T26" fmla="*/ 2147483647 w 514"/>
                <a:gd name="T27" fmla="*/ 2147483647 h 410"/>
                <a:gd name="T28" fmla="*/ 2147483647 w 514"/>
                <a:gd name="T29" fmla="*/ 2147483647 h 410"/>
                <a:gd name="T30" fmla="*/ 2147483647 w 514"/>
                <a:gd name="T31" fmla="*/ 2147483647 h 410"/>
                <a:gd name="T32" fmla="*/ 2147483647 w 514"/>
                <a:gd name="T33" fmla="*/ 2147483647 h 410"/>
                <a:gd name="T34" fmla="*/ 2147483647 w 514"/>
                <a:gd name="T35" fmla="*/ 2147483647 h 410"/>
                <a:gd name="T36" fmla="*/ 0 w 514"/>
                <a:gd name="T37" fmla="*/ 2147483647 h 410"/>
                <a:gd name="T38" fmla="*/ 2147483647 w 514"/>
                <a:gd name="T39" fmla="*/ 2147483647 h 410"/>
                <a:gd name="T40" fmla="*/ 2147483647 w 514"/>
                <a:gd name="T41" fmla="*/ 2147483647 h 410"/>
                <a:gd name="T42" fmla="*/ 2147483647 w 514"/>
                <a:gd name="T43" fmla="*/ 2147483647 h 410"/>
                <a:gd name="T44" fmla="*/ 2147483647 w 514"/>
                <a:gd name="T45" fmla="*/ 2147483647 h 410"/>
                <a:gd name="T46" fmla="*/ 2147483647 w 514"/>
                <a:gd name="T47" fmla="*/ 2147483647 h 410"/>
                <a:gd name="T48" fmla="*/ 2147483647 w 514"/>
                <a:gd name="T49" fmla="*/ 2147483647 h 410"/>
                <a:gd name="T50" fmla="*/ 2147483647 w 514"/>
                <a:gd name="T51" fmla="*/ 2147483647 h 410"/>
                <a:gd name="T52" fmla="*/ 2147483647 w 514"/>
                <a:gd name="T53" fmla="*/ 2147483647 h 410"/>
                <a:gd name="T54" fmla="*/ 2147483647 w 514"/>
                <a:gd name="T55" fmla="*/ 2147483647 h 410"/>
                <a:gd name="T56" fmla="*/ 2147483647 w 514"/>
                <a:gd name="T57" fmla="*/ 2147483647 h 410"/>
                <a:gd name="T58" fmla="*/ 2147483647 w 514"/>
                <a:gd name="T59" fmla="*/ 2147483647 h 410"/>
                <a:gd name="T60" fmla="*/ 2147483647 w 514"/>
                <a:gd name="T61" fmla="*/ 2147483647 h 410"/>
                <a:gd name="T62" fmla="*/ 2147483647 w 514"/>
                <a:gd name="T63" fmla="*/ 2147483647 h 410"/>
                <a:gd name="T64" fmla="*/ 2147483647 w 514"/>
                <a:gd name="T65" fmla="*/ 2147483647 h 410"/>
                <a:gd name="T66" fmla="*/ 2147483647 w 514"/>
                <a:gd name="T67" fmla="*/ 2147483647 h 410"/>
                <a:gd name="T68" fmla="*/ 2147483647 w 514"/>
                <a:gd name="T69" fmla="*/ 2147483647 h 410"/>
                <a:gd name="T70" fmla="*/ 2147483647 w 514"/>
                <a:gd name="T71" fmla="*/ 2147483647 h 410"/>
                <a:gd name="T72" fmla="*/ 2147483647 w 514"/>
                <a:gd name="T73" fmla="*/ 2147483647 h 410"/>
                <a:gd name="T74" fmla="*/ 2147483647 w 514"/>
                <a:gd name="T75" fmla="*/ 2147483647 h 410"/>
                <a:gd name="T76" fmla="*/ 2147483647 w 514"/>
                <a:gd name="T77" fmla="*/ 2147483647 h 410"/>
                <a:gd name="T78" fmla="*/ 2147483647 w 514"/>
                <a:gd name="T79" fmla="*/ 2147483647 h 410"/>
                <a:gd name="T80" fmla="*/ 2147483647 w 514"/>
                <a:gd name="T81" fmla="*/ 2147483647 h 410"/>
                <a:gd name="T82" fmla="*/ 2147483647 w 514"/>
                <a:gd name="T83" fmla="*/ 2147483647 h 410"/>
                <a:gd name="T84" fmla="*/ 2147483647 w 514"/>
                <a:gd name="T85" fmla="*/ 2147483647 h 410"/>
                <a:gd name="T86" fmla="*/ 2147483647 w 514"/>
                <a:gd name="T87" fmla="*/ 2147483647 h 410"/>
                <a:gd name="T88" fmla="*/ 2147483647 w 514"/>
                <a:gd name="T89" fmla="*/ 2147483647 h 410"/>
                <a:gd name="T90" fmla="*/ 2147483647 w 514"/>
                <a:gd name="T91" fmla="*/ 2147483647 h 4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4" h="410">
                  <a:moveTo>
                    <a:pt x="514" y="6"/>
                  </a:moveTo>
                  <a:lnTo>
                    <a:pt x="495" y="74"/>
                  </a:lnTo>
                  <a:lnTo>
                    <a:pt x="489" y="75"/>
                  </a:lnTo>
                  <a:lnTo>
                    <a:pt x="491" y="81"/>
                  </a:lnTo>
                  <a:lnTo>
                    <a:pt x="511" y="85"/>
                  </a:lnTo>
                  <a:lnTo>
                    <a:pt x="514" y="104"/>
                  </a:lnTo>
                  <a:lnTo>
                    <a:pt x="495" y="126"/>
                  </a:lnTo>
                  <a:lnTo>
                    <a:pt x="487" y="145"/>
                  </a:lnTo>
                  <a:lnTo>
                    <a:pt x="495" y="145"/>
                  </a:lnTo>
                  <a:lnTo>
                    <a:pt x="497" y="156"/>
                  </a:lnTo>
                  <a:lnTo>
                    <a:pt x="505" y="160"/>
                  </a:lnTo>
                  <a:lnTo>
                    <a:pt x="508" y="186"/>
                  </a:lnTo>
                  <a:lnTo>
                    <a:pt x="514" y="204"/>
                  </a:lnTo>
                  <a:lnTo>
                    <a:pt x="514" y="240"/>
                  </a:lnTo>
                  <a:lnTo>
                    <a:pt x="498" y="270"/>
                  </a:lnTo>
                  <a:lnTo>
                    <a:pt x="502" y="279"/>
                  </a:lnTo>
                  <a:lnTo>
                    <a:pt x="489" y="308"/>
                  </a:lnTo>
                  <a:lnTo>
                    <a:pt x="456" y="306"/>
                  </a:lnTo>
                  <a:lnTo>
                    <a:pt x="451" y="316"/>
                  </a:lnTo>
                  <a:lnTo>
                    <a:pt x="436" y="309"/>
                  </a:lnTo>
                  <a:lnTo>
                    <a:pt x="436" y="317"/>
                  </a:lnTo>
                  <a:lnTo>
                    <a:pt x="424" y="313"/>
                  </a:lnTo>
                  <a:lnTo>
                    <a:pt x="396" y="332"/>
                  </a:lnTo>
                  <a:lnTo>
                    <a:pt x="387" y="332"/>
                  </a:lnTo>
                  <a:lnTo>
                    <a:pt x="358" y="354"/>
                  </a:lnTo>
                  <a:lnTo>
                    <a:pt x="357" y="339"/>
                  </a:lnTo>
                  <a:lnTo>
                    <a:pt x="343" y="327"/>
                  </a:lnTo>
                  <a:lnTo>
                    <a:pt x="320" y="341"/>
                  </a:lnTo>
                  <a:lnTo>
                    <a:pt x="314" y="339"/>
                  </a:lnTo>
                  <a:lnTo>
                    <a:pt x="294" y="341"/>
                  </a:lnTo>
                  <a:lnTo>
                    <a:pt x="288" y="348"/>
                  </a:lnTo>
                  <a:lnTo>
                    <a:pt x="278" y="345"/>
                  </a:lnTo>
                  <a:lnTo>
                    <a:pt x="275" y="353"/>
                  </a:lnTo>
                  <a:lnTo>
                    <a:pt x="234" y="357"/>
                  </a:lnTo>
                  <a:lnTo>
                    <a:pt x="216" y="351"/>
                  </a:lnTo>
                  <a:lnTo>
                    <a:pt x="206" y="363"/>
                  </a:lnTo>
                  <a:lnTo>
                    <a:pt x="208" y="369"/>
                  </a:lnTo>
                  <a:lnTo>
                    <a:pt x="184" y="371"/>
                  </a:lnTo>
                  <a:lnTo>
                    <a:pt x="177" y="388"/>
                  </a:lnTo>
                  <a:lnTo>
                    <a:pt x="168" y="367"/>
                  </a:lnTo>
                  <a:lnTo>
                    <a:pt x="158" y="372"/>
                  </a:lnTo>
                  <a:lnTo>
                    <a:pt x="139" y="370"/>
                  </a:lnTo>
                  <a:lnTo>
                    <a:pt x="120" y="383"/>
                  </a:lnTo>
                  <a:lnTo>
                    <a:pt x="103" y="375"/>
                  </a:lnTo>
                  <a:lnTo>
                    <a:pt x="100" y="395"/>
                  </a:lnTo>
                  <a:lnTo>
                    <a:pt x="85" y="398"/>
                  </a:lnTo>
                  <a:lnTo>
                    <a:pt x="80" y="406"/>
                  </a:lnTo>
                  <a:lnTo>
                    <a:pt x="53" y="407"/>
                  </a:lnTo>
                  <a:lnTo>
                    <a:pt x="59" y="402"/>
                  </a:lnTo>
                  <a:lnTo>
                    <a:pt x="47" y="399"/>
                  </a:lnTo>
                  <a:lnTo>
                    <a:pt x="40" y="402"/>
                  </a:lnTo>
                  <a:lnTo>
                    <a:pt x="41" y="410"/>
                  </a:lnTo>
                  <a:lnTo>
                    <a:pt x="19" y="407"/>
                  </a:lnTo>
                  <a:lnTo>
                    <a:pt x="7" y="383"/>
                  </a:lnTo>
                  <a:lnTo>
                    <a:pt x="15" y="370"/>
                  </a:lnTo>
                  <a:lnTo>
                    <a:pt x="5" y="372"/>
                  </a:lnTo>
                  <a:lnTo>
                    <a:pt x="0" y="365"/>
                  </a:lnTo>
                  <a:lnTo>
                    <a:pt x="15" y="359"/>
                  </a:lnTo>
                  <a:lnTo>
                    <a:pt x="38" y="355"/>
                  </a:lnTo>
                  <a:lnTo>
                    <a:pt x="39" y="364"/>
                  </a:lnTo>
                  <a:lnTo>
                    <a:pt x="60" y="353"/>
                  </a:lnTo>
                  <a:lnTo>
                    <a:pt x="82" y="343"/>
                  </a:lnTo>
                  <a:lnTo>
                    <a:pt x="93" y="345"/>
                  </a:lnTo>
                  <a:lnTo>
                    <a:pt x="117" y="335"/>
                  </a:lnTo>
                  <a:lnTo>
                    <a:pt x="141" y="309"/>
                  </a:lnTo>
                  <a:lnTo>
                    <a:pt x="151" y="300"/>
                  </a:lnTo>
                  <a:lnTo>
                    <a:pt x="176" y="286"/>
                  </a:lnTo>
                  <a:lnTo>
                    <a:pt x="190" y="274"/>
                  </a:lnTo>
                  <a:lnTo>
                    <a:pt x="205" y="264"/>
                  </a:lnTo>
                  <a:lnTo>
                    <a:pt x="221" y="236"/>
                  </a:lnTo>
                  <a:lnTo>
                    <a:pt x="234" y="230"/>
                  </a:lnTo>
                  <a:lnTo>
                    <a:pt x="240" y="216"/>
                  </a:lnTo>
                  <a:lnTo>
                    <a:pt x="247" y="215"/>
                  </a:lnTo>
                  <a:lnTo>
                    <a:pt x="239" y="206"/>
                  </a:lnTo>
                  <a:lnTo>
                    <a:pt x="246" y="202"/>
                  </a:lnTo>
                  <a:lnTo>
                    <a:pt x="253" y="207"/>
                  </a:lnTo>
                  <a:lnTo>
                    <a:pt x="252" y="199"/>
                  </a:lnTo>
                  <a:lnTo>
                    <a:pt x="247" y="190"/>
                  </a:lnTo>
                  <a:lnTo>
                    <a:pt x="246" y="182"/>
                  </a:lnTo>
                  <a:lnTo>
                    <a:pt x="250" y="175"/>
                  </a:lnTo>
                  <a:lnTo>
                    <a:pt x="261" y="184"/>
                  </a:lnTo>
                  <a:lnTo>
                    <a:pt x="257" y="170"/>
                  </a:lnTo>
                  <a:lnTo>
                    <a:pt x="263" y="164"/>
                  </a:lnTo>
                  <a:lnTo>
                    <a:pt x="267" y="174"/>
                  </a:lnTo>
                  <a:lnTo>
                    <a:pt x="274" y="176"/>
                  </a:lnTo>
                  <a:lnTo>
                    <a:pt x="274" y="165"/>
                  </a:lnTo>
                  <a:lnTo>
                    <a:pt x="267" y="157"/>
                  </a:lnTo>
                  <a:lnTo>
                    <a:pt x="273" y="150"/>
                  </a:lnTo>
                  <a:lnTo>
                    <a:pt x="275" y="159"/>
                  </a:lnTo>
                  <a:lnTo>
                    <a:pt x="282" y="172"/>
                  </a:lnTo>
                  <a:lnTo>
                    <a:pt x="295" y="158"/>
                  </a:lnTo>
                  <a:lnTo>
                    <a:pt x="272" y="146"/>
                  </a:lnTo>
                  <a:lnTo>
                    <a:pt x="285" y="130"/>
                  </a:lnTo>
                  <a:lnTo>
                    <a:pt x="286" y="143"/>
                  </a:lnTo>
                  <a:lnTo>
                    <a:pt x="293" y="146"/>
                  </a:lnTo>
                  <a:lnTo>
                    <a:pt x="303" y="128"/>
                  </a:lnTo>
                  <a:lnTo>
                    <a:pt x="313" y="133"/>
                  </a:lnTo>
                  <a:lnTo>
                    <a:pt x="310" y="125"/>
                  </a:lnTo>
                  <a:lnTo>
                    <a:pt x="285" y="121"/>
                  </a:lnTo>
                  <a:lnTo>
                    <a:pt x="279" y="85"/>
                  </a:lnTo>
                  <a:lnTo>
                    <a:pt x="292" y="90"/>
                  </a:lnTo>
                  <a:lnTo>
                    <a:pt x="295" y="113"/>
                  </a:lnTo>
                  <a:lnTo>
                    <a:pt x="302" y="110"/>
                  </a:lnTo>
                  <a:lnTo>
                    <a:pt x="299" y="95"/>
                  </a:lnTo>
                  <a:lnTo>
                    <a:pt x="306" y="98"/>
                  </a:lnTo>
                  <a:lnTo>
                    <a:pt x="318" y="118"/>
                  </a:lnTo>
                  <a:lnTo>
                    <a:pt x="322" y="106"/>
                  </a:lnTo>
                  <a:lnTo>
                    <a:pt x="330" y="89"/>
                  </a:lnTo>
                  <a:lnTo>
                    <a:pt x="310" y="94"/>
                  </a:lnTo>
                  <a:lnTo>
                    <a:pt x="298" y="90"/>
                  </a:lnTo>
                  <a:lnTo>
                    <a:pt x="299" y="76"/>
                  </a:lnTo>
                  <a:lnTo>
                    <a:pt x="313" y="85"/>
                  </a:lnTo>
                  <a:lnTo>
                    <a:pt x="310" y="77"/>
                  </a:lnTo>
                  <a:lnTo>
                    <a:pt x="321" y="78"/>
                  </a:lnTo>
                  <a:lnTo>
                    <a:pt x="353" y="89"/>
                  </a:lnTo>
                  <a:lnTo>
                    <a:pt x="317" y="72"/>
                  </a:lnTo>
                  <a:lnTo>
                    <a:pt x="280" y="71"/>
                  </a:lnTo>
                  <a:lnTo>
                    <a:pt x="275" y="62"/>
                  </a:lnTo>
                  <a:lnTo>
                    <a:pt x="289" y="61"/>
                  </a:lnTo>
                  <a:lnTo>
                    <a:pt x="294" y="68"/>
                  </a:lnTo>
                  <a:lnTo>
                    <a:pt x="303" y="67"/>
                  </a:lnTo>
                  <a:lnTo>
                    <a:pt x="302" y="57"/>
                  </a:lnTo>
                  <a:lnTo>
                    <a:pt x="277" y="50"/>
                  </a:lnTo>
                  <a:lnTo>
                    <a:pt x="276" y="44"/>
                  </a:lnTo>
                  <a:lnTo>
                    <a:pt x="313" y="40"/>
                  </a:lnTo>
                  <a:lnTo>
                    <a:pt x="312" y="52"/>
                  </a:lnTo>
                  <a:lnTo>
                    <a:pt x="316" y="66"/>
                  </a:lnTo>
                  <a:lnTo>
                    <a:pt x="320" y="56"/>
                  </a:lnTo>
                  <a:lnTo>
                    <a:pt x="323" y="38"/>
                  </a:lnTo>
                  <a:lnTo>
                    <a:pt x="335" y="42"/>
                  </a:lnTo>
                  <a:lnTo>
                    <a:pt x="327" y="28"/>
                  </a:lnTo>
                  <a:lnTo>
                    <a:pt x="314" y="34"/>
                  </a:lnTo>
                  <a:lnTo>
                    <a:pt x="300" y="29"/>
                  </a:lnTo>
                  <a:lnTo>
                    <a:pt x="328" y="4"/>
                  </a:lnTo>
                  <a:lnTo>
                    <a:pt x="291" y="27"/>
                  </a:lnTo>
                  <a:lnTo>
                    <a:pt x="296" y="10"/>
                  </a:lnTo>
                  <a:lnTo>
                    <a:pt x="312" y="0"/>
                  </a:lnTo>
                  <a:lnTo>
                    <a:pt x="289" y="9"/>
                  </a:lnTo>
                  <a:lnTo>
                    <a:pt x="292" y="2"/>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9" name="Freeform 6"/>
            <p:cNvSpPr>
              <a:spLocks/>
            </p:cNvSpPr>
            <p:nvPr/>
          </p:nvSpPr>
          <p:spPr bwMode="auto">
            <a:xfrm>
              <a:off x="-4429397" y="2157412"/>
              <a:ext cx="2276475" cy="3619500"/>
            </a:xfrm>
            <a:custGeom>
              <a:avLst/>
              <a:gdLst>
                <a:gd name="T0" fmla="*/ 0 w 239"/>
                <a:gd name="T1" fmla="*/ 0 h 374"/>
                <a:gd name="T2" fmla="*/ 2147483647 w 239"/>
                <a:gd name="T3" fmla="*/ 2147483647 h 374"/>
                <a:gd name="T4" fmla="*/ 2147483647 w 239"/>
                <a:gd name="T5" fmla="*/ 2147483647 h 374"/>
                <a:gd name="T6" fmla="*/ 2147483647 w 239"/>
                <a:gd name="T7" fmla="*/ 2147483647 h 374"/>
                <a:gd name="T8" fmla="*/ 2147483647 w 239"/>
                <a:gd name="T9" fmla="*/ 2147483647 h 374"/>
                <a:gd name="T10" fmla="*/ 2147483647 w 239"/>
                <a:gd name="T11" fmla="*/ 2147483647 h 374"/>
                <a:gd name="T12" fmla="*/ 2147483647 w 239"/>
                <a:gd name="T13" fmla="*/ 2147483647 h 374"/>
                <a:gd name="T14" fmla="*/ 2147483647 w 239"/>
                <a:gd name="T15" fmla="*/ 2147483647 h 374"/>
                <a:gd name="T16" fmla="*/ 2147483647 w 239"/>
                <a:gd name="T17" fmla="*/ 2147483647 h 374"/>
                <a:gd name="T18" fmla="*/ 2147483647 w 239"/>
                <a:gd name="T19" fmla="*/ 2147483647 h 374"/>
                <a:gd name="T20" fmla="*/ 2147483647 w 239"/>
                <a:gd name="T21" fmla="*/ 2147483647 h 374"/>
                <a:gd name="T22" fmla="*/ 2147483647 w 239"/>
                <a:gd name="T23" fmla="*/ 2147483647 h 374"/>
                <a:gd name="T24" fmla="*/ 2147483647 w 239"/>
                <a:gd name="T25" fmla="*/ 2147483647 h 374"/>
                <a:gd name="T26" fmla="*/ 2147483647 w 239"/>
                <a:gd name="T27" fmla="*/ 2147483647 h 374"/>
                <a:gd name="T28" fmla="*/ 2147483647 w 239"/>
                <a:gd name="T29" fmla="*/ 2147483647 h 374"/>
                <a:gd name="T30" fmla="*/ 2147483647 w 239"/>
                <a:gd name="T31" fmla="*/ 2147483647 h 374"/>
                <a:gd name="T32" fmla="*/ 2147483647 w 239"/>
                <a:gd name="T33" fmla="*/ 2147483647 h 374"/>
                <a:gd name="T34" fmla="*/ 2147483647 w 239"/>
                <a:gd name="T35" fmla="*/ 2147483647 h 374"/>
                <a:gd name="T36" fmla="*/ 2147483647 w 239"/>
                <a:gd name="T37" fmla="*/ 2147483647 h 374"/>
                <a:gd name="T38" fmla="*/ 2147483647 w 239"/>
                <a:gd name="T39" fmla="*/ 2147483647 h 374"/>
                <a:gd name="T40" fmla="*/ 2147483647 w 239"/>
                <a:gd name="T41" fmla="*/ 2147483647 h 374"/>
                <a:gd name="T42" fmla="*/ 2147483647 w 239"/>
                <a:gd name="T43" fmla="*/ 2147483647 h 374"/>
                <a:gd name="T44" fmla="*/ 2147483647 w 239"/>
                <a:gd name="T45" fmla="*/ 2147483647 h 374"/>
                <a:gd name="T46" fmla="*/ 2147483647 w 239"/>
                <a:gd name="T47" fmla="*/ 2147483647 h 374"/>
                <a:gd name="T48" fmla="*/ 2147483647 w 239"/>
                <a:gd name="T49" fmla="*/ 2147483647 h 374"/>
                <a:gd name="T50" fmla="*/ 2147483647 w 239"/>
                <a:gd name="T51" fmla="*/ 2147483647 h 374"/>
                <a:gd name="T52" fmla="*/ 2147483647 w 239"/>
                <a:gd name="T53" fmla="*/ 2147483647 h 374"/>
                <a:gd name="T54" fmla="*/ 2147483647 w 239"/>
                <a:gd name="T55" fmla="*/ 2147483647 h 374"/>
                <a:gd name="T56" fmla="*/ 2147483647 w 239"/>
                <a:gd name="T57" fmla="*/ 2147483647 h 374"/>
                <a:gd name="T58" fmla="*/ 2147483647 w 239"/>
                <a:gd name="T59" fmla="*/ 2147483647 h 374"/>
                <a:gd name="T60" fmla="*/ 2147483647 w 239"/>
                <a:gd name="T61" fmla="*/ 2147483647 h 374"/>
                <a:gd name="T62" fmla="*/ 2147483647 w 239"/>
                <a:gd name="T63" fmla="*/ 2147483647 h 374"/>
                <a:gd name="T64" fmla="*/ 2147483647 w 239"/>
                <a:gd name="T65" fmla="*/ 2147483647 h 374"/>
                <a:gd name="T66" fmla="*/ 2147483647 w 239"/>
                <a:gd name="T67" fmla="*/ 2147483647 h 374"/>
                <a:gd name="T68" fmla="*/ 2147483647 w 239"/>
                <a:gd name="T69" fmla="*/ 2147483647 h 374"/>
                <a:gd name="T70" fmla="*/ 2147483647 w 239"/>
                <a:gd name="T71" fmla="*/ 2147483647 h 374"/>
                <a:gd name="T72" fmla="*/ 2147483647 w 239"/>
                <a:gd name="T73" fmla="*/ 2147483647 h 374"/>
                <a:gd name="T74" fmla="*/ 2147483647 w 239"/>
                <a:gd name="T75" fmla="*/ 2147483647 h 374"/>
                <a:gd name="T76" fmla="*/ 2147483647 w 239"/>
                <a:gd name="T77" fmla="*/ 2147483647 h 374"/>
                <a:gd name="T78" fmla="*/ 2147483647 w 239"/>
                <a:gd name="T79" fmla="*/ 2147483647 h 374"/>
                <a:gd name="T80" fmla="*/ 2147483647 w 239"/>
                <a:gd name="T81" fmla="*/ 2147483647 h 374"/>
                <a:gd name="T82" fmla="*/ 2147483647 w 239"/>
                <a:gd name="T83" fmla="*/ 2147483647 h 374"/>
                <a:gd name="T84" fmla="*/ 2147483647 w 239"/>
                <a:gd name="T85" fmla="*/ 2147483647 h 374"/>
                <a:gd name="T86" fmla="*/ 2147483647 w 239"/>
                <a:gd name="T87" fmla="*/ 2147483647 h 374"/>
                <a:gd name="T88" fmla="*/ 2147483647 w 239"/>
                <a:gd name="T89" fmla="*/ 2147483647 h 374"/>
                <a:gd name="T90" fmla="*/ 2147483647 w 239"/>
                <a:gd name="T91" fmla="*/ 2147483647 h 374"/>
                <a:gd name="T92" fmla="*/ 2147483647 w 239"/>
                <a:gd name="T93" fmla="*/ 2147483647 h 374"/>
                <a:gd name="T94" fmla="*/ 2147483647 w 239"/>
                <a:gd name="T95" fmla="*/ 2147483647 h 374"/>
                <a:gd name="T96" fmla="*/ 2147483647 w 239"/>
                <a:gd name="T97" fmla="*/ 2147483647 h 374"/>
                <a:gd name="T98" fmla="*/ 2147483647 w 239"/>
                <a:gd name="T99" fmla="*/ 2147483647 h 374"/>
                <a:gd name="T100" fmla="*/ 2147483647 w 239"/>
                <a:gd name="T101" fmla="*/ 2147483647 h 374"/>
                <a:gd name="T102" fmla="*/ 2147483647 w 239"/>
                <a:gd name="T103" fmla="*/ 2147483647 h 374"/>
                <a:gd name="T104" fmla="*/ 2147483647 w 239"/>
                <a:gd name="T105" fmla="*/ 2147483647 h 374"/>
                <a:gd name="T106" fmla="*/ 2147483647 w 239"/>
                <a:gd name="T107" fmla="*/ 2147483647 h 3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374">
                  <a:moveTo>
                    <a:pt x="0" y="0"/>
                  </a:moveTo>
                  <a:lnTo>
                    <a:pt x="10" y="10"/>
                  </a:lnTo>
                  <a:lnTo>
                    <a:pt x="17" y="11"/>
                  </a:lnTo>
                  <a:lnTo>
                    <a:pt x="21" y="18"/>
                  </a:lnTo>
                  <a:lnTo>
                    <a:pt x="17" y="51"/>
                  </a:lnTo>
                  <a:lnTo>
                    <a:pt x="24" y="55"/>
                  </a:lnTo>
                  <a:lnTo>
                    <a:pt x="13" y="61"/>
                  </a:lnTo>
                  <a:lnTo>
                    <a:pt x="13" y="76"/>
                  </a:lnTo>
                  <a:lnTo>
                    <a:pt x="43" y="87"/>
                  </a:lnTo>
                  <a:lnTo>
                    <a:pt x="51" y="100"/>
                  </a:lnTo>
                  <a:lnTo>
                    <a:pt x="62" y="95"/>
                  </a:lnTo>
                  <a:lnTo>
                    <a:pt x="71" y="101"/>
                  </a:lnTo>
                  <a:lnTo>
                    <a:pt x="73" y="108"/>
                  </a:lnTo>
                  <a:lnTo>
                    <a:pt x="93" y="103"/>
                  </a:lnTo>
                  <a:lnTo>
                    <a:pt x="107" y="117"/>
                  </a:lnTo>
                  <a:lnTo>
                    <a:pt x="115" y="112"/>
                  </a:lnTo>
                  <a:lnTo>
                    <a:pt x="112" y="125"/>
                  </a:lnTo>
                  <a:lnTo>
                    <a:pt x="95" y="124"/>
                  </a:lnTo>
                  <a:lnTo>
                    <a:pt x="72" y="135"/>
                  </a:lnTo>
                  <a:lnTo>
                    <a:pt x="84" y="152"/>
                  </a:lnTo>
                  <a:lnTo>
                    <a:pt x="94" y="143"/>
                  </a:lnTo>
                  <a:lnTo>
                    <a:pt x="79" y="190"/>
                  </a:lnTo>
                  <a:lnTo>
                    <a:pt x="71" y="197"/>
                  </a:lnTo>
                  <a:lnTo>
                    <a:pt x="75" y="215"/>
                  </a:lnTo>
                  <a:lnTo>
                    <a:pt x="67" y="228"/>
                  </a:lnTo>
                  <a:lnTo>
                    <a:pt x="79" y="246"/>
                  </a:lnTo>
                  <a:lnTo>
                    <a:pt x="94" y="264"/>
                  </a:lnTo>
                  <a:lnTo>
                    <a:pt x="102" y="302"/>
                  </a:lnTo>
                  <a:lnTo>
                    <a:pt x="99" y="312"/>
                  </a:lnTo>
                  <a:lnTo>
                    <a:pt x="90" y="315"/>
                  </a:lnTo>
                  <a:lnTo>
                    <a:pt x="92" y="332"/>
                  </a:lnTo>
                  <a:lnTo>
                    <a:pt x="65" y="347"/>
                  </a:lnTo>
                  <a:lnTo>
                    <a:pt x="57" y="358"/>
                  </a:lnTo>
                  <a:lnTo>
                    <a:pt x="76" y="353"/>
                  </a:lnTo>
                  <a:lnTo>
                    <a:pt x="63" y="361"/>
                  </a:lnTo>
                  <a:lnTo>
                    <a:pt x="75" y="363"/>
                  </a:lnTo>
                  <a:lnTo>
                    <a:pt x="135" y="329"/>
                  </a:lnTo>
                  <a:lnTo>
                    <a:pt x="147" y="329"/>
                  </a:lnTo>
                  <a:lnTo>
                    <a:pt x="160" y="316"/>
                  </a:lnTo>
                  <a:lnTo>
                    <a:pt x="183" y="314"/>
                  </a:lnTo>
                  <a:lnTo>
                    <a:pt x="187" y="295"/>
                  </a:lnTo>
                  <a:lnTo>
                    <a:pt x="209" y="287"/>
                  </a:lnTo>
                  <a:lnTo>
                    <a:pt x="225" y="268"/>
                  </a:lnTo>
                  <a:lnTo>
                    <a:pt x="239" y="252"/>
                  </a:lnTo>
                  <a:lnTo>
                    <a:pt x="211" y="288"/>
                  </a:lnTo>
                  <a:lnTo>
                    <a:pt x="200" y="295"/>
                  </a:lnTo>
                  <a:lnTo>
                    <a:pt x="188" y="297"/>
                  </a:lnTo>
                  <a:lnTo>
                    <a:pt x="186" y="314"/>
                  </a:lnTo>
                  <a:lnTo>
                    <a:pt x="179" y="318"/>
                  </a:lnTo>
                  <a:lnTo>
                    <a:pt x="160" y="320"/>
                  </a:lnTo>
                  <a:lnTo>
                    <a:pt x="145" y="334"/>
                  </a:lnTo>
                  <a:lnTo>
                    <a:pt x="135" y="334"/>
                  </a:lnTo>
                  <a:lnTo>
                    <a:pt x="92" y="364"/>
                  </a:lnTo>
                  <a:lnTo>
                    <a:pt x="66" y="374"/>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0" name="Freeform 7"/>
            <p:cNvSpPr>
              <a:spLocks/>
            </p:cNvSpPr>
            <p:nvPr/>
          </p:nvSpPr>
          <p:spPr bwMode="auto">
            <a:xfrm>
              <a:off x="-5439047" y="8081962"/>
              <a:ext cx="590550" cy="228600"/>
            </a:xfrm>
            <a:custGeom>
              <a:avLst/>
              <a:gdLst>
                <a:gd name="T0" fmla="*/ 0 w 62"/>
                <a:gd name="T1" fmla="*/ 2147483647 h 24"/>
                <a:gd name="T2" fmla="*/ 2147483647 w 62"/>
                <a:gd name="T3" fmla="*/ 0 h 24"/>
                <a:gd name="T4" fmla="*/ 2147483647 w 62"/>
                <a:gd name="T5" fmla="*/ 0 h 24"/>
                <a:gd name="T6" fmla="*/ 2147483647 w 62"/>
                <a:gd name="T7" fmla="*/ 2147483647 h 24"/>
                <a:gd name="T8" fmla="*/ 2147483647 w 62"/>
                <a:gd name="T9" fmla="*/ 21474836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24">
                  <a:moveTo>
                    <a:pt x="0" y="21"/>
                  </a:moveTo>
                  <a:lnTo>
                    <a:pt x="27" y="0"/>
                  </a:lnTo>
                  <a:lnTo>
                    <a:pt x="34" y="0"/>
                  </a:lnTo>
                  <a:lnTo>
                    <a:pt x="37" y="5"/>
                  </a:lnTo>
                  <a:lnTo>
                    <a:pt x="62" y="24"/>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1" name="Freeform 8"/>
            <p:cNvSpPr>
              <a:spLocks/>
            </p:cNvSpPr>
            <p:nvPr/>
          </p:nvSpPr>
          <p:spPr bwMode="auto">
            <a:xfrm>
              <a:off x="-5439047" y="8148637"/>
              <a:ext cx="571500" cy="219075"/>
            </a:xfrm>
            <a:custGeom>
              <a:avLst/>
              <a:gdLst>
                <a:gd name="T0" fmla="*/ 0 w 60"/>
                <a:gd name="T1" fmla="*/ 2147483647 h 23"/>
                <a:gd name="T2" fmla="*/ 2147483647 w 60"/>
                <a:gd name="T3" fmla="*/ 2147483647 h 23"/>
                <a:gd name="T4" fmla="*/ 2147483647 w 60"/>
                <a:gd name="T5" fmla="*/ 0 h 23"/>
                <a:gd name="T6" fmla="*/ 2147483647 w 60"/>
                <a:gd name="T7" fmla="*/ 2147483647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23">
                  <a:moveTo>
                    <a:pt x="0" y="15"/>
                  </a:moveTo>
                  <a:lnTo>
                    <a:pt x="6" y="23"/>
                  </a:lnTo>
                  <a:lnTo>
                    <a:pt x="36" y="0"/>
                  </a:lnTo>
                  <a:lnTo>
                    <a:pt x="60" y="19"/>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2" name="Freeform 9"/>
            <p:cNvSpPr>
              <a:spLocks/>
            </p:cNvSpPr>
            <p:nvPr/>
          </p:nvSpPr>
          <p:spPr bwMode="auto">
            <a:xfrm>
              <a:off x="-5591447" y="7967662"/>
              <a:ext cx="542925" cy="352425"/>
            </a:xfrm>
            <a:custGeom>
              <a:avLst/>
              <a:gdLst>
                <a:gd name="T0" fmla="*/ 2147483647 w 57"/>
                <a:gd name="T1" fmla="*/ 2147483647 h 37"/>
                <a:gd name="T2" fmla="*/ 2147483647 w 57"/>
                <a:gd name="T3" fmla="*/ 2147483647 h 37"/>
                <a:gd name="T4" fmla="*/ 0 w 57"/>
                <a:gd name="T5" fmla="*/ 2147483647 h 37"/>
                <a:gd name="T6" fmla="*/ 2147483647 w 57"/>
                <a:gd name="T7" fmla="*/ 2147483647 h 37"/>
                <a:gd name="T8" fmla="*/ 2147483647 w 57"/>
                <a:gd name="T9" fmla="*/ 2147483647 h 37"/>
                <a:gd name="T10" fmla="*/ 2147483647 w 57"/>
                <a:gd name="T11" fmla="*/ 0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 h="37">
                  <a:moveTo>
                    <a:pt x="14" y="31"/>
                  </a:moveTo>
                  <a:lnTo>
                    <a:pt x="7" y="37"/>
                  </a:lnTo>
                  <a:lnTo>
                    <a:pt x="0" y="28"/>
                  </a:lnTo>
                  <a:lnTo>
                    <a:pt x="28" y="7"/>
                  </a:lnTo>
                  <a:lnTo>
                    <a:pt x="19" y="5"/>
                  </a:lnTo>
                  <a:lnTo>
                    <a:pt x="18" y="0"/>
                  </a:lnTo>
                  <a:lnTo>
                    <a:pt x="57" y="1"/>
                  </a:lnTo>
                  <a:lnTo>
                    <a:pt x="56" y="6"/>
                  </a:lnTo>
                  <a:lnTo>
                    <a:pt x="47" y="5"/>
                  </a:lnTo>
                  <a:lnTo>
                    <a:pt x="43" y="10"/>
                  </a:lnTo>
                </a:path>
              </a:pathLst>
            </a:custGeom>
            <a:noFill/>
            <a:ln w="6350" cap="flat" cmpd="sng">
              <a:solidFill>
                <a:srgbClr xmlns:mc="http://schemas.openxmlformats.org/markup-compatibility/2006" xmlns:a14="http://schemas.microsoft.com/office/drawing/2010/main" val="000000" mc:Ignorable="a14" a14:legacySpreadsheetColorIndex="64"/>
              </a:solidFill>
              <a:prstDash val="sysDot"/>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3" name="Freeform 10"/>
            <p:cNvSpPr>
              <a:spLocks/>
            </p:cNvSpPr>
            <p:nvPr/>
          </p:nvSpPr>
          <p:spPr bwMode="auto">
            <a:xfrm>
              <a:off x="-3133997" y="5405437"/>
              <a:ext cx="47625" cy="76200"/>
            </a:xfrm>
            <a:custGeom>
              <a:avLst/>
              <a:gdLst>
                <a:gd name="T0" fmla="*/ 2147483647 w 5"/>
                <a:gd name="T1" fmla="*/ 0 h 8"/>
                <a:gd name="T2" fmla="*/ 2147483647 w 5"/>
                <a:gd name="T3" fmla="*/ 2147483647 h 8"/>
                <a:gd name="T4" fmla="*/ 2147483647 w 5"/>
                <a:gd name="T5" fmla="*/ 2147483647 h 8"/>
                <a:gd name="T6" fmla="*/ 0 w 5"/>
                <a:gd name="T7" fmla="*/ 2147483647 h 8"/>
                <a:gd name="T8" fmla="*/ 2147483647 w 5"/>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
                  <a:moveTo>
                    <a:pt x="1" y="0"/>
                  </a:moveTo>
                  <a:lnTo>
                    <a:pt x="5" y="1"/>
                  </a:lnTo>
                  <a:lnTo>
                    <a:pt x="4" y="8"/>
                  </a:lnTo>
                  <a:lnTo>
                    <a:pt x="0" y="7"/>
                  </a:lnTo>
                  <a:lnTo>
                    <a:pt x="1"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4" name="Freeform 11"/>
            <p:cNvSpPr>
              <a:spLocks/>
            </p:cNvSpPr>
            <p:nvPr/>
          </p:nvSpPr>
          <p:spPr bwMode="auto">
            <a:xfrm>
              <a:off x="-3276872" y="4900612"/>
              <a:ext cx="161925" cy="514350"/>
            </a:xfrm>
            <a:custGeom>
              <a:avLst/>
              <a:gdLst>
                <a:gd name="T0" fmla="*/ 0 w 6539"/>
                <a:gd name="T1" fmla="*/ 0 h 7202"/>
                <a:gd name="T2" fmla="*/ 19004 w 6539"/>
                <a:gd name="T3" fmla="*/ 95765 h 7202"/>
                <a:gd name="T4" fmla="*/ 75965 w 6539"/>
                <a:gd name="T5" fmla="*/ 200848 h 7202"/>
                <a:gd name="T6" fmla="*/ 66488 w 6539"/>
                <a:gd name="T7" fmla="*/ 296327 h 7202"/>
                <a:gd name="T8" fmla="*/ 94968 w 6539"/>
                <a:gd name="T9" fmla="*/ 391948 h 7202"/>
                <a:gd name="T10" fmla="*/ 161382 w 6539"/>
                <a:gd name="T11" fmla="*/ 439759 h 7202"/>
                <a:gd name="T12" fmla="*/ 161382 w 6539"/>
                <a:gd name="T13" fmla="*/ 516242 h 7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9" h="7202">
                  <a:moveTo>
                    <a:pt x="0" y="0"/>
                  </a:moveTo>
                  <a:lnTo>
                    <a:pt x="770" y="1336"/>
                  </a:lnTo>
                  <a:lnTo>
                    <a:pt x="3078" y="2802"/>
                  </a:lnTo>
                  <a:cubicBezTo>
                    <a:pt x="2951" y="3244"/>
                    <a:pt x="2821" y="3691"/>
                    <a:pt x="2694" y="4134"/>
                  </a:cubicBezTo>
                  <a:lnTo>
                    <a:pt x="3848" y="5468"/>
                  </a:lnTo>
                  <a:lnTo>
                    <a:pt x="6539" y="6135"/>
                  </a:lnTo>
                  <a:lnTo>
                    <a:pt x="6539" y="7202"/>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5" name="Freeform 12"/>
            <p:cNvSpPr>
              <a:spLocks/>
            </p:cNvSpPr>
            <p:nvPr/>
          </p:nvSpPr>
          <p:spPr bwMode="auto">
            <a:xfrm>
              <a:off x="-4953272" y="8272462"/>
              <a:ext cx="276225" cy="200025"/>
            </a:xfrm>
            <a:custGeom>
              <a:avLst/>
              <a:gdLst>
                <a:gd name="T0" fmla="*/ 2147483647 w 29"/>
                <a:gd name="T1" fmla="*/ 2147483647 h 21"/>
                <a:gd name="T2" fmla="*/ 0 w 29"/>
                <a:gd name="T3" fmla="*/ 2147483647 h 21"/>
                <a:gd name="T4" fmla="*/ 2147483647 w 29"/>
                <a:gd name="T5" fmla="*/ 2147483647 h 21"/>
                <a:gd name="T6" fmla="*/ 2147483647 w 29"/>
                <a:gd name="T7" fmla="*/ 2147483647 h 21"/>
                <a:gd name="T8" fmla="*/ 2147483647 w 29"/>
                <a:gd name="T9" fmla="*/ 2147483647 h 21"/>
                <a:gd name="T10" fmla="*/ 2147483647 w 29"/>
                <a:gd name="T11" fmla="*/ 2147483647 h 21"/>
                <a:gd name="T12" fmla="*/ 2147483647 w 29"/>
                <a:gd name="T13" fmla="*/ 0 h 21"/>
                <a:gd name="T14" fmla="*/ 2147483647 w 29"/>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1">
                  <a:moveTo>
                    <a:pt x="3" y="21"/>
                  </a:moveTo>
                  <a:lnTo>
                    <a:pt x="0" y="19"/>
                  </a:lnTo>
                  <a:lnTo>
                    <a:pt x="8" y="11"/>
                  </a:lnTo>
                  <a:lnTo>
                    <a:pt x="8" y="6"/>
                  </a:lnTo>
                  <a:lnTo>
                    <a:pt x="11" y="4"/>
                  </a:lnTo>
                  <a:lnTo>
                    <a:pt x="20" y="2"/>
                  </a:lnTo>
                  <a:lnTo>
                    <a:pt x="26" y="0"/>
                  </a:lnTo>
                  <a:lnTo>
                    <a:pt x="29" y="2"/>
                  </a:lnTo>
                </a:path>
              </a:pathLst>
            </a:custGeom>
            <a:noFill/>
            <a:ln w="3175" cmpd="sng">
              <a:solidFill>
                <a:srgbClr xmlns:mc="http://schemas.openxmlformats.org/markup-compatibility/2006" xmlns:a14="http://schemas.microsoft.com/office/drawing/2010/main" val="000000" mc:Ignorable="a14" a14:legacySpreadsheetColorIndex="64"/>
              </a:solidFill>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6" name="Freeform 13"/>
            <p:cNvSpPr>
              <a:spLocks/>
            </p:cNvSpPr>
            <p:nvPr/>
          </p:nvSpPr>
          <p:spPr bwMode="auto">
            <a:xfrm>
              <a:off x="-3715022" y="4271962"/>
              <a:ext cx="161925" cy="161925"/>
            </a:xfrm>
            <a:custGeom>
              <a:avLst/>
              <a:gdLst>
                <a:gd name="T0" fmla="*/ 0 w 17"/>
                <a:gd name="T1" fmla="*/ 0 h 17"/>
                <a:gd name="T2" fmla="*/ 2147483647 w 17"/>
                <a:gd name="T3" fmla="*/ 2147483647 h 17"/>
                <a:gd name="T4" fmla="*/ 2147483647 w 17"/>
                <a:gd name="T5" fmla="*/ 2147483647 h 17"/>
                <a:gd name="T6" fmla="*/ 0 60000 65536"/>
                <a:gd name="T7" fmla="*/ 0 60000 65536"/>
                <a:gd name="T8" fmla="*/ 0 60000 65536"/>
              </a:gdLst>
              <a:ahLst/>
              <a:cxnLst>
                <a:cxn ang="T6">
                  <a:pos x="T0" y="T1"/>
                </a:cxn>
                <a:cxn ang="T7">
                  <a:pos x="T2" y="T3"/>
                </a:cxn>
                <a:cxn ang="T8">
                  <a:pos x="T4" y="T5"/>
                </a:cxn>
              </a:cxnLst>
              <a:rect l="0" t="0" r="r" b="b"/>
              <a:pathLst>
                <a:path w="17" h="17">
                  <a:moveTo>
                    <a:pt x="0" y="0"/>
                  </a:moveTo>
                  <a:lnTo>
                    <a:pt x="12" y="8"/>
                  </a:lnTo>
                  <a:lnTo>
                    <a:pt x="17" y="17"/>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7" name="Freeform 14"/>
            <p:cNvSpPr>
              <a:spLocks/>
            </p:cNvSpPr>
            <p:nvPr/>
          </p:nvSpPr>
          <p:spPr bwMode="auto">
            <a:xfrm>
              <a:off x="-3191147" y="4767262"/>
              <a:ext cx="495300" cy="457200"/>
            </a:xfrm>
            <a:custGeom>
              <a:avLst/>
              <a:gdLst>
                <a:gd name="T0" fmla="*/ 0 w 5323"/>
                <a:gd name="T1" fmla="*/ 460269 h 4913"/>
                <a:gd name="T2" fmla="*/ 190067 w 5323"/>
                <a:gd name="T3" fmla="*/ 422140 h 4913"/>
                <a:gd name="T4" fmla="*/ 237468 w 5323"/>
                <a:gd name="T5" fmla="*/ 307283 h 4913"/>
                <a:gd name="T6" fmla="*/ 322939 w 5323"/>
                <a:gd name="T7" fmla="*/ 278710 h 4913"/>
                <a:gd name="T8" fmla="*/ 491846 w 5323"/>
                <a:gd name="T9" fmla="*/ 0 h 4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3" h="4913">
                  <a:moveTo>
                    <a:pt x="0" y="4913"/>
                  </a:moveTo>
                  <a:lnTo>
                    <a:pt x="2057" y="4506"/>
                  </a:lnTo>
                  <a:cubicBezTo>
                    <a:pt x="2227" y="4097"/>
                    <a:pt x="2400" y="3689"/>
                    <a:pt x="2570" y="3280"/>
                  </a:cubicBezTo>
                  <a:lnTo>
                    <a:pt x="3495" y="2975"/>
                  </a:lnTo>
                  <a:lnTo>
                    <a:pt x="5323" y="0"/>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8" name="Freeform 15"/>
            <p:cNvSpPr>
              <a:spLocks/>
            </p:cNvSpPr>
            <p:nvPr/>
          </p:nvSpPr>
          <p:spPr bwMode="auto">
            <a:xfrm>
              <a:off x="-3438797" y="4643437"/>
              <a:ext cx="171450" cy="257175"/>
            </a:xfrm>
            <a:custGeom>
              <a:avLst/>
              <a:gdLst>
                <a:gd name="T0" fmla="*/ 0 w 18"/>
                <a:gd name="T1" fmla="*/ 0 h 27"/>
                <a:gd name="T2" fmla="*/ 2147483647 w 18"/>
                <a:gd name="T3" fmla="*/ 2147483647 h 27"/>
                <a:gd name="T4" fmla="*/ 2147483647 w 18"/>
                <a:gd name="T5" fmla="*/ 2147483647 h 27"/>
                <a:gd name="T6" fmla="*/ 0 60000 65536"/>
                <a:gd name="T7" fmla="*/ 0 60000 65536"/>
                <a:gd name="T8" fmla="*/ 0 60000 65536"/>
              </a:gdLst>
              <a:ahLst/>
              <a:cxnLst>
                <a:cxn ang="T6">
                  <a:pos x="T0" y="T1"/>
                </a:cxn>
                <a:cxn ang="T7">
                  <a:pos x="T2" y="T3"/>
                </a:cxn>
                <a:cxn ang="T8">
                  <a:pos x="T4" y="T5"/>
                </a:cxn>
              </a:cxnLst>
              <a:rect l="0" t="0" r="r" b="b"/>
              <a:pathLst>
                <a:path w="18" h="27">
                  <a:moveTo>
                    <a:pt x="0" y="0"/>
                  </a:moveTo>
                  <a:lnTo>
                    <a:pt x="8" y="6"/>
                  </a:lnTo>
                  <a:lnTo>
                    <a:pt x="18" y="27"/>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9" name="Line 16"/>
            <p:cNvSpPr>
              <a:spLocks noChangeShapeType="1"/>
            </p:cNvSpPr>
            <p:nvPr/>
          </p:nvSpPr>
          <p:spPr bwMode="auto">
            <a:xfrm flipV="1">
              <a:off x="-2324372" y="4062412"/>
              <a:ext cx="219075" cy="152400"/>
            </a:xfrm>
            <a:custGeom>
              <a:avLst/>
              <a:gdLst>
                <a:gd name="T0" fmla="*/ 0 w 215081"/>
                <a:gd name="T1" fmla="*/ 0 h 148405"/>
                <a:gd name="T2" fmla="*/ 215081 w 215081"/>
                <a:gd name="T3" fmla="*/ 148405 h 148405"/>
                <a:gd name="T4" fmla="*/ 0 60000 65536"/>
                <a:gd name="T5" fmla="*/ 0 60000 65536"/>
              </a:gdLst>
              <a:ahLst/>
              <a:cxnLst>
                <a:cxn ang="T4">
                  <a:pos x="T0" y="T1"/>
                </a:cxn>
                <a:cxn ang="T5">
                  <a:pos x="T2" y="T3"/>
                </a:cxn>
              </a:cxnLst>
              <a:rect l="0" t="0" r="r" b="b"/>
              <a:pathLst>
                <a:path w="215081" h="148405">
                  <a:moveTo>
                    <a:pt x="0" y="0"/>
                  </a:moveTo>
                  <a:cubicBezTo>
                    <a:pt x="69645" y="41275"/>
                    <a:pt x="145436" y="107130"/>
                    <a:pt x="215081" y="148405"/>
                  </a:cubicBezTo>
                </a:path>
              </a:pathLst>
            </a:custGeom>
            <a:noFill/>
            <a:ln w="38100" cmpd="tri">
              <a:solidFill>
                <a:srgbClr val="0070C0"/>
              </a:solidFill>
              <a:round/>
              <a:headEnd/>
              <a:tailEnd/>
            </a:ln>
            <a:extLst>
              <a:ext uri="{909E8E84-426E-40DD-AFC4-6F175D3DCCD1}">
                <a14:hiddenFill xmlns:a14="http://schemas.microsoft.com/office/drawing/2010/main">
                  <a:solidFill>
                    <a:srgbClr val="FFFFFF"/>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0" name="Freeform 17"/>
            <p:cNvSpPr>
              <a:spLocks/>
            </p:cNvSpPr>
            <p:nvPr/>
          </p:nvSpPr>
          <p:spPr bwMode="auto">
            <a:xfrm>
              <a:off x="-2152922" y="3614737"/>
              <a:ext cx="638175" cy="942975"/>
            </a:xfrm>
            <a:custGeom>
              <a:avLst/>
              <a:gdLst>
                <a:gd name="T0" fmla="*/ 0 w 67"/>
                <a:gd name="T1" fmla="*/ 2147483647 h 99"/>
                <a:gd name="T2" fmla="*/ 2147483647 w 67"/>
                <a:gd name="T3" fmla="*/ 2147483647 h 99"/>
                <a:gd name="T4" fmla="*/ 2147483647 w 67"/>
                <a:gd name="T5" fmla="*/ 2147483647 h 99"/>
                <a:gd name="T6" fmla="*/ 2147483647 w 67"/>
                <a:gd name="T7" fmla="*/ 2147483647 h 99"/>
                <a:gd name="T8" fmla="*/ 2147483647 w 67"/>
                <a:gd name="T9" fmla="*/ 2147483647 h 99"/>
                <a:gd name="T10" fmla="*/ 2147483647 w 67"/>
                <a:gd name="T11" fmla="*/ 2147483647 h 99"/>
                <a:gd name="T12" fmla="*/ 2147483647 w 67"/>
                <a:gd name="T13" fmla="*/ 2147483647 h 99"/>
                <a:gd name="T14" fmla="*/ 2147483647 w 67"/>
                <a:gd name="T15" fmla="*/ 0 h 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99">
                  <a:moveTo>
                    <a:pt x="0" y="99"/>
                  </a:moveTo>
                  <a:lnTo>
                    <a:pt x="5" y="85"/>
                  </a:lnTo>
                  <a:lnTo>
                    <a:pt x="17" y="82"/>
                  </a:lnTo>
                  <a:lnTo>
                    <a:pt x="27" y="66"/>
                  </a:lnTo>
                  <a:lnTo>
                    <a:pt x="26" y="54"/>
                  </a:lnTo>
                  <a:lnTo>
                    <a:pt x="41" y="39"/>
                  </a:lnTo>
                  <a:lnTo>
                    <a:pt x="58" y="8"/>
                  </a:lnTo>
                  <a:lnTo>
                    <a:pt x="67" y="0"/>
                  </a:lnTo>
                </a:path>
              </a:pathLst>
            </a:custGeom>
            <a:noFill/>
            <a:ln w="9525">
              <a:solidFill>
                <a:srgbClr xmlns:mc="http://schemas.openxmlformats.org/markup-compatibility/2006" xmlns:a14="http://schemas.microsoft.com/office/drawing/2010/main" val="000000" mc:Ignorable="a14" a14:legacySpreadsheetColorIndex="64"/>
              </a:solidFill>
              <a:round/>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1" name="Freeform 18"/>
            <p:cNvSpPr>
              <a:spLocks/>
            </p:cNvSpPr>
            <p:nvPr/>
          </p:nvSpPr>
          <p:spPr bwMode="auto">
            <a:xfrm>
              <a:off x="-3067322" y="5567362"/>
              <a:ext cx="57150" cy="95250"/>
            </a:xfrm>
            <a:custGeom>
              <a:avLst/>
              <a:gdLst>
                <a:gd name="T0" fmla="*/ 0 w 6"/>
                <a:gd name="T1" fmla="*/ 0 h 4"/>
                <a:gd name="T2" fmla="*/ 2147483647 w 6"/>
                <a:gd name="T3" fmla="*/ 0 h 4"/>
                <a:gd name="T4" fmla="*/ 2147483647 w 6"/>
                <a:gd name="T5" fmla="*/ 2147483647 h 4"/>
                <a:gd name="T6" fmla="*/ 0 w 6"/>
                <a:gd name="T7" fmla="*/ 2147483647 h 4"/>
                <a:gd name="T8" fmla="*/ 0 w 6"/>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4">
                  <a:moveTo>
                    <a:pt x="0" y="0"/>
                  </a:moveTo>
                  <a:lnTo>
                    <a:pt x="6" y="0"/>
                  </a:lnTo>
                  <a:lnTo>
                    <a:pt x="6" y="4"/>
                  </a:lnTo>
                  <a:lnTo>
                    <a:pt x="0" y="4"/>
                  </a:lnTo>
                  <a:lnTo>
                    <a:pt x="0"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2" name="Freeform 19"/>
            <p:cNvSpPr>
              <a:spLocks/>
            </p:cNvSpPr>
            <p:nvPr/>
          </p:nvSpPr>
          <p:spPr bwMode="auto">
            <a:xfrm>
              <a:off x="-2876822" y="5576887"/>
              <a:ext cx="66675" cy="114300"/>
            </a:xfrm>
            <a:custGeom>
              <a:avLst/>
              <a:gdLst>
                <a:gd name="T0" fmla="*/ 0 w 7"/>
                <a:gd name="T1" fmla="*/ 2147483647 h 6"/>
                <a:gd name="T2" fmla="*/ 2147483647 w 7"/>
                <a:gd name="T3" fmla="*/ 0 h 6"/>
                <a:gd name="T4" fmla="*/ 2147483647 w 7"/>
                <a:gd name="T5" fmla="*/ 2147483647 h 6"/>
                <a:gd name="T6" fmla="*/ 2147483647 w 7"/>
                <a:gd name="T7" fmla="*/ 2147483647 h 6"/>
                <a:gd name="T8" fmla="*/ 0 w 7"/>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0" y="3"/>
                  </a:moveTo>
                  <a:lnTo>
                    <a:pt x="4" y="0"/>
                  </a:lnTo>
                  <a:lnTo>
                    <a:pt x="7" y="2"/>
                  </a:lnTo>
                  <a:lnTo>
                    <a:pt x="1" y="6"/>
                  </a:lnTo>
                  <a:lnTo>
                    <a:pt x="0" y="3"/>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3" name="Freeform 20"/>
            <p:cNvSpPr>
              <a:spLocks/>
            </p:cNvSpPr>
            <p:nvPr/>
          </p:nvSpPr>
          <p:spPr bwMode="auto">
            <a:xfrm>
              <a:off x="-3143522" y="5776912"/>
              <a:ext cx="66675" cy="47625"/>
            </a:xfrm>
            <a:custGeom>
              <a:avLst/>
              <a:gdLst>
                <a:gd name="T0" fmla="*/ 2147483647 w 7"/>
                <a:gd name="T1" fmla="*/ 0 h 5"/>
                <a:gd name="T2" fmla="*/ 2147483647 w 7"/>
                <a:gd name="T3" fmla="*/ 2147483647 h 5"/>
                <a:gd name="T4" fmla="*/ 2147483647 w 7"/>
                <a:gd name="T5" fmla="*/ 2147483647 h 5"/>
                <a:gd name="T6" fmla="*/ 0 w 7"/>
                <a:gd name="T7" fmla="*/ 2147483647 h 5"/>
                <a:gd name="T8" fmla="*/ 2147483647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1" y="0"/>
                  </a:moveTo>
                  <a:lnTo>
                    <a:pt x="7" y="1"/>
                  </a:lnTo>
                  <a:lnTo>
                    <a:pt x="6" y="5"/>
                  </a:lnTo>
                  <a:lnTo>
                    <a:pt x="0" y="4"/>
                  </a:lnTo>
                  <a:lnTo>
                    <a:pt x="1"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4" name="Freeform 21"/>
            <p:cNvSpPr>
              <a:spLocks/>
            </p:cNvSpPr>
            <p:nvPr/>
          </p:nvSpPr>
          <p:spPr bwMode="auto">
            <a:xfrm>
              <a:off x="-3086372" y="5834062"/>
              <a:ext cx="47625" cy="66675"/>
            </a:xfrm>
            <a:custGeom>
              <a:avLst/>
              <a:gdLst>
                <a:gd name="T0" fmla="*/ 2147483647 w 5"/>
                <a:gd name="T1" fmla="*/ 0 h 7"/>
                <a:gd name="T2" fmla="*/ 2147483647 w 5"/>
                <a:gd name="T3" fmla="*/ 0 h 7"/>
                <a:gd name="T4" fmla="*/ 2147483647 w 5"/>
                <a:gd name="T5" fmla="*/ 2147483647 h 7"/>
                <a:gd name="T6" fmla="*/ 0 w 5"/>
                <a:gd name="T7" fmla="*/ 2147483647 h 7"/>
                <a:gd name="T8" fmla="*/ 2147483647 w 5"/>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1" y="0"/>
                  </a:moveTo>
                  <a:lnTo>
                    <a:pt x="5" y="0"/>
                  </a:lnTo>
                  <a:lnTo>
                    <a:pt x="3" y="7"/>
                  </a:lnTo>
                  <a:lnTo>
                    <a:pt x="0" y="5"/>
                  </a:lnTo>
                  <a:lnTo>
                    <a:pt x="1"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5" name="Freeform 22"/>
            <p:cNvSpPr>
              <a:spLocks/>
            </p:cNvSpPr>
            <p:nvPr/>
          </p:nvSpPr>
          <p:spPr bwMode="auto">
            <a:xfrm>
              <a:off x="-3238772" y="5815012"/>
              <a:ext cx="57150" cy="66675"/>
            </a:xfrm>
            <a:custGeom>
              <a:avLst/>
              <a:gdLst>
                <a:gd name="T0" fmla="*/ 0 w 6"/>
                <a:gd name="T1" fmla="*/ 2147483647 h 7"/>
                <a:gd name="T2" fmla="*/ 2147483647 w 6"/>
                <a:gd name="T3" fmla="*/ 0 h 7"/>
                <a:gd name="T4" fmla="*/ 2147483647 w 6"/>
                <a:gd name="T5" fmla="*/ 2147483647 h 7"/>
                <a:gd name="T6" fmla="*/ 2147483647 w 6"/>
                <a:gd name="T7" fmla="*/ 2147483647 h 7"/>
                <a:gd name="T8" fmla="*/ 0 w 6"/>
                <a:gd name="T9" fmla="*/ 214748364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0" y="3"/>
                  </a:moveTo>
                  <a:lnTo>
                    <a:pt x="3" y="0"/>
                  </a:lnTo>
                  <a:lnTo>
                    <a:pt x="6" y="5"/>
                  </a:lnTo>
                  <a:lnTo>
                    <a:pt x="3" y="7"/>
                  </a:lnTo>
                  <a:lnTo>
                    <a:pt x="0" y="3"/>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6" name="Freeform 23"/>
            <p:cNvSpPr>
              <a:spLocks/>
            </p:cNvSpPr>
            <p:nvPr/>
          </p:nvSpPr>
          <p:spPr bwMode="auto">
            <a:xfrm>
              <a:off x="-3010172" y="5272087"/>
              <a:ext cx="381000" cy="352425"/>
            </a:xfrm>
            <a:custGeom>
              <a:avLst/>
              <a:gdLst>
                <a:gd name="T0" fmla="*/ 0 w 3389"/>
                <a:gd name="T1" fmla="*/ 344330 h 2651"/>
                <a:gd name="T2" fmla="*/ 142399 w 3389"/>
                <a:gd name="T3" fmla="*/ 305104 h 2651"/>
                <a:gd name="T4" fmla="*/ 275275 w 3389"/>
                <a:gd name="T5" fmla="*/ 177036 h 2651"/>
                <a:gd name="T6" fmla="*/ 379693 w 3389"/>
                <a:gd name="T7" fmla="*/ 0 h 26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89" h="2651">
                  <a:moveTo>
                    <a:pt x="0" y="2651"/>
                  </a:moveTo>
                  <a:lnTo>
                    <a:pt x="1271" y="2349"/>
                  </a:lnTo>
                  <a:lnTo>
                    <a:pt x="2457" y="1363"/>
                  </a:lnTo>
                  <a:lnTo>
                    <a:pt x="3389" y="0"/>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7" name="Freeform 24"/>
            <p:cNvSpPr>
              <a:spLocks/>
            </p:cNvSpPr>
            <p:nvPr/>
          </p:nvSpPr>
          <p:spPr bwMode="auto">
            <a:xfrm>
              <a:off x="-2019572" y="4129087"/>
              <a:ext cx="752475" cy="1209675"/>
            </a:xfrm>
            <a:custGeom>
              <a:avLst/>
              <a:gdLst>
                <a:gd name="T0" fmla="*/ 0 w 8683"/>
                <a:gd name="T1" fmla="*/ 1215590 h 9111"/>
                <a:gd name="T2" fmla="*/ 28597 w 8683"/>
                <a:gd name="T3" fmla="*/ 1106719 h 9111"/>
                <a:gd name="T4" fmla="*/ 95036 w 8683"/>
                <a:gd name="T5" fmla="*/ 909124 h 9111"/>
                <a:gd name="T6" fmla="*/ 95036 w 8683"/>
                <a:gd name="T7" fmla="*/ 820400 h 9111"/>
                <a:gd name="T8" fmla="*/ 322948 w 8683"/>
                <a:gd name="T9" fmla="*/ 681910 h 9111"/>
                <a:gd name="T10" fmla="*/ 370380 w 8683"/>
                <a:gd name="T11" fmla="*/ 563299 h 9111"/>
                <a:gd name="T12" fmla="*/ 399150 w 8683"/>
                <a:gd name="T13" fmla="*/ 405197 h 9111"/>
                <a:gd name="T14" fmla="*/ 569696 w 8683"/>
                <a:gd name="T15" fmla="*/ 167976 h 9111"/>
                <a:gd name="T16" fmla="*/ 750177 w 8683"/>
                <a:gd name="T17" fmla="*/ 0 h 9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83" h="9111">
                  <a:moveTo>
                    <a:pt x="0" y="9111"/>
                  </a:moveTo>
                  <a:lnTo>
                    <a:pt x="331" y="8295"/>
                  </a:lnTo>
                  <a:lnTo>
                    <a:pt x="1100" y="6814"/>
                  </a:lnTo>
                  <a:lnTo>
                    <a:pt x="1100" y="6149"/>
                  </a:lnTo>
                  <a:lnTo>
                    <a:pt x="3738" y="5111"/>
                  </a:lnTo>
                  <a:lnTo>
                    <a:pt x="4287" y="4222"/>
                  </a:lnTo>
                  <a:cubicBezTo>
                    <a:pt x="4399" y="3826"/>
                    <a:pt x="4507" y="3432"/>
                    <a:pt x="4620" y="3037"/>
                  </a:cubicBezTo>
                  <a:lnTo>
                    <a:pt x="6594" y="1259"/>
                  </a:lnTo>
                  <a:lnTo>
                    <a:pt x="8683" y="0"/>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8" name="Freeform 25"/>
            <p:cNvSpPr>
              <a:spLocks/>
            </p:cNvSpPr>
            <p:nvPr/>
          </p:nvSpPr>
          <p:spPr bwMode="auto">
            <a:xfrm>
              <a:off x="-1743347" y="4872037"/>
              <a:ext cx="38100" cy="57150"/>
            </a:xfrm>
            <a:custGeom>
              <a:avLst/>
              <a:gdLst>
                <a:gd name="T0" fmla="*/ 0 w 4"/>
                <a:gd name="T1" fmla="*/ 0 h 6"/>
                <a:gd name="T2" fmla="*/ 2147483647 w 4"/>
                <a:gd name="T3" fmla="*/ 0 h 6"/>
                <a:gd name="T4" fmla="*/ 2147483647 w 4"/>
                <a:gd name="T5" fmla="*/ 2147483647 h 6"/>
                <a:gd name="T6" fmla="*/ 0 w 4"/>
                <a:gd name="T7" fmla="*/ 2147483647 h 6"/>
                <a:gd name="T8" fmla="*/ 0 w 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0" y="0"/>
                  </a:moveTo>
                  <a:lnTo>
                    <a:pt x="4" y="0"/>
                  </a:lnTo>
                  <a:lnTo>
                    <a:pt x="3" y="6"/>
                  </a:lnTo>
                  <a:lnTo>
                    <a:pt x="0" y="6"/>
                  </a:lnTo>
                  <a:lnTo>
                    <a:pt x="0" y="0"/>
                  </a:lnTo>
                  <a:close/>
                </a:path>
              </a:pathLst>
            </a:custGeom>
            <a:solidFill>
              <a:srgbClr xmlns:mc="http://schemas.openxmlformats.org/markup-compatibility/2006" xmlns:a14="http://schemas.microsoft.com/office/drawing/2010/main" val="FFFFFF" mc:Ignorable="a14" a14:legacySpreadsheetColorIndex="9"/>
            </a:solidFill>
            <a:ln w="19050"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9" name="Freeform 26"/>
            <p:cNvSpPr>
              <a:spLocks/>
            </p:cNvSpPr>
            <p:nvPr/>
          </p:nvSpPr>
          <p:spPr bwMode="auto">
            <a:xfrm>
              <a:off x="-1886222" y="4567237"/>
              <a:ext cx="161925" cy="304800"/>
            </a:xfrm>
            <a:custGeom>
              <a:avLst/>
              <a:gdLst>
                <a:gd name="T0" fmla="*/ 0 w 11297"/>
                <a:gd name="T1" fmla="*/ 0 h 11109"/>
                <a:gd name="T2" fmla="*/ 103720 w 11297"/>
                <a:gd name="T3" fmla="*/ 135808 h 11109"/>
                <a:gd name="T4" fmla="*/ 141648 w 11297"/>
                <a:gd name="T5" fmla="*/ 231361 h 11109"/>
                <a:gd name="T6" fmla="*/ 160598 w 11297"/>
                <a:gd name="T7" fmla="*/ 307770 h 11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97" h="11109">
                  <a:moveTo>
                    <a:pt x="0" y="0"/>
                  </a:moveTo>
                  <a:lnTo>
                    <a:pt x="7296" y="4902"/>
                  </a:lnTo>
                  <a:lnTo>
                    <a:pt x="9964" y="8351"/>
                  </a:lnTo>
                  <a:lnTo>
                    <a:pt x="11297" y="11109"/>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0" name="Freeform 27"/>
            <p:cNvSpPr>
              <a:spLocks/>
            </p:cNvSpPr>
            <p:nvPr/>
          </p:nvSpPr>
          <p:spPr bwMode="auto">
            <a:xfrm>
              <a:off x="-2486297" y="5643562"/>
              <a:ext cx="28575" cy="266700"/>
            </a:xfrm>
            <a:custGeom>
              <a:avLst/>
              <a:gdLst>
                <a:gd name="T0" fmla="*/ 9525 w 6000"/>
                <a:gd name="T1" fmla="*/ 0 h 7368"/>
                <a:gd name="T2" fmla="*/ 28575 w 6000"/>
                <a:gd name="T3" fmla="*/ 66534 h 7368"/>
                <a:gd name="T4" fmla="*/ 28575 w 6000"/>
                <a:gd name="T5" fmla="*/ 190103 h 7368"/>
                <a:gd name="T6" fmla="*/ 0 w 6000"/>
                <a:gd name="T7" fmla="*/ 266137 h 73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00" h="7368">
                  <a:moveTo>
                    <a:pt x="2000" y="0"/>
                  </a:moveTo>
                  <a:lnTo>
                    <a:pt x="6000" y="1842"/>
                  </a:lnTo>
                  <a:lnTo>
                    <a:pt x="6000" y="5263"/>
                  </a:lnTo>
                  <a:lnTo>
                    <a:pt x="0" y="7368"/>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1" name="Freeform 28"/>
            <p:cNvSpPr>
              <a:spLocks/>
            </p:cNvSpPr>
            <p:nvPr/>
          </p:nvSpPr>
          <p:spPr bwMode="auto">
            <a:xfrm>
              <a:off x="-2057672" y="5500687"/>
              <a:ext cx="447675" cy="333375"/>
            </a:xfrm>
            <a:custGeom>
              <a:avLst/>
              <a:gdLst>
                <a:gd name="T0" fmla="*/ 0 w 3052"/>
                <a:gd name="T1" fmla="*/ 324094 h 10000"/>
                <a:gd name="T2" fmla="*/ 75565 w 3052"/>
                <a:gd name="T3" fmla="*/ 279401 h 10000"/>
                <a:gd name="T4" fmla="*/ 132093 w 3052"/>
                <a:gd name="T5" fmla="*/ 78236 h 10000"/>
                <a:gd name="T6" fmla="*/ 254741 w 3052"/>
                <a:gd name="T7" fmla="*/ 33511 h 10000"/>
                <a:gd name="T8" fmla="*/ 443508 w 3052"/>
                <a:gd name="T9" fmla="*/ 0 h 1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2" h="10000">
                  <a:moveTo>
                    <a:pt x="0" y="10000"/>
                  </a:moveTo>
                  <a:lnTo>
                    <a:pt x="520" y="8621"/>
                  </a:lnTo>
                  <a:cubicBezTo>
                    <a:pt x="650" y="6552"/>
                    <a:pt x="779" y="4483"/>
                    <a:pt x="909" y="2414"/>
                  </a:cubicBezTo>
                  <a:lnTo>
                    <a:pt x="1753" y="1034"/>
                  </a:lnTo>
                  <a:lnTo>
                    <a:pt x="3052" y="0"/>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2" name="Freeform 29"/>
            <p:cNvSpPr>
              <a:spLocks/>
            </p:cNvSpPr>
            <p:nvPr/>
          </p:nvSpPr>
          <p:spPr bwMode="auto">
            <a:xfrm>
              <a:off x="-2152922" y="6157912"/>
              <a:ext cx="438150" cy="847725"/>
            </a:xfrm>
            <a:custGeom>
              <a:avLst/>
              <a:gdLst>
                <a:gd name="T0" fmla="*/ 0 w 5055"/>
                <a:gd name="T1" fmla="*/ 0 h 7177"/>
                <a:gd name="T2" fmla="*/ 28281 w 5055"/>
                <a:gd name="T3" fmla="*/ 66421 h 7177"/>
                <a:gd name="T4" fmla="*/ 84758 w 5055"/>
                <a:gd name="T5" fmla="*/ 389341 h 7177"/>
                <a:gd name="T6" fmla="*/ 113039 w 5055"/>
                <a:gd name="T7" fmla="*/ 503341 h 7177"/>
                <a:gd name="T8" fmla="*/ 169516 w 5055"/>
                <a:gd name="T9" fmla="*/ 617341 h 7177"/>
                <a:gd name="T10" fmla="*/ 225992 w 5055"/>
                <a:gd name="T11" fmla="*/ 702723 h 7177"/>
                <a:gd name="T12" fmla="*/ 433216 w 5055"/>
                <a:gd name="T13" fmla="*/ 845222 h 7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5" h="7177">
                  <a:moveTo>
                    <a:pt x="0" y="0"/>
                  </a:moveTo>
                  <a:lnTo>
                    <a:pt x="330" y="564"/>
                  </a:lnTo>
                  <a:lnTo>
                    <a:pt x="989" y="3306"/>
                  </a:lnTo>
                  <a:lnTo>
                    <a:pt x="1319" y="4274"/>
                  </a:lnTo>
                  <a:lnTo>
                    <a:pt x="1978" y="5242"/>
                  </a:lnTo>
                  <a:lnTo>
                    <a:pt x="2637" y="5967"/>
                  </a:lnTo>
                  <a:lnTo>
                    <a:pt x="5055" y="7177"/>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3" name="Freeform 30"/>
            <p:cNvSpPr>
              <a:spLocks/>
            </p:cNvSpPr>
            <p:nvPr/>
          </p:nvSpPr>
          <p:spPr bwMode="auto">
            <a:xfrm>
              <a:off x="-3191147" y="5881687"/>
              <a:ext cx="1524000" cy="933450"/>
            </a:xfrm>
            <a:custGeom>
              <a:avLst/>
              <a:gdLst>
                <a:gd name="T0" fmla="*/ 0 w 160"/>
                <a:gd name="T1" fmla="*/ 0 h 98"/>
                <a:gd name="T2" fmla="*/ 2147483647 w 160"/>
                <a:gd name="T3" fmla="*/ 2147483647 h 98"/>
                <a:gd name="T4" fmla="*/ 2147483647 w 160"/>
                <a:gd name="T5" fmla="*/ 2147483647 h 98"/>
                <a:gd name="T6" fmla="*/ 2147483647 w 160"/>
                <a:gd name="T7" fmla="*/ 2147483647 h 98"/>
                <a:gd name="T8" fmla="*/ 2147483647 w 160"/>
                <a:gd name="T9" fmla="*/ 2147483647 h 98"/>
                <a:gd name="T10" fmla="*/ 2147483647 w 160"/>
                <a:gd name="T11" fmla="*/ 2147483647 h 98"/>
                <a:gd name="T12" fmla="*/ 2147483647 w 160"/>
                <a:gd name="T13" fmla="*/ 2147483647 h 98"/>
                <a:gd name="T14" fmla="*/ 2147483647 w 160"/>
                <a:gd name="T15" fmla="*/ 2147483647 h 98"/>
                <a:gd name="T16" fmla="*/ 2147483647 w 160"/>
                <a:gd name="T17" fmla="*/ 2147483647 h 98"/>
                <a:gd name="T18" fmla="*/ 2147483647 w 160"/>
                <a:gd name="T19" fmla="*/ 2147483647 h 98"/>
                <a:gd name="T20" fmla="*/ 2147483647 w 160"/>
                <a:gd name="T21" fmla="*/ 2147483647 h 98"/>
                <a:gd name="T22" fmla="*/ 2147483647 w 160"/>
                <a:gd name="T23" fmla="*/ 2147483647 h 98"/>
                <a:gd name="T24" fmla="*/ 2147483647 w 160"/>
                <a:gd name="T25" fmla="*/ 2147483647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 h="98">
                  <a:moveTo>
                    <a:pt x="0" y="0"/>
                  </a:moveTo>
                  <a:lnTo>
                    <a:pt x="7" y="7"/>
                  </a:lnTo>
                  <a:lnTo>
                    <a:pt x="17" y="15"/>
                  </a:lnTo>
                  <a:lnTo>
                    <a:pt x="49" y="26"/>
                  </a:lnTo>
                  <a:lnTo>
                    <a:pt x="68" y="29"/>
                  </a:lnTo>
                  <a:lnTo>
                    <a:pt x="79" y="30"/>
                  </a:lnTo>
                  <a:lnTo>
                    <a:pt x="87" y="34"/>
                  </a:lnTo>
                  <a:lnTo>
                    <a:pt x="92" y="43"/>
                  </a:lnTo>
                  <a:lnTo>
                    <a:pt x="106" y="78"/>
                  </a:lnTo>
                  <a:lnTo>
                    <a:pt x="112" y="88"/>
                  </a:lnTo>
                  <a:lnTo>
                    <a:pt x="119" y="94"/>
                  </a:lnTo>
                  <a:lnTo>
                    <a:pt x="127" y="96"/>
                  </a:lnTo>
                  <a:lnTo>
                    <a:pt x="160" y="98"/>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4" name="Freeform 31"/>
            <p:cNvSpPr>
              <a:spLocks/>
            </p:cNvSpPr>
            <p:nvPr/>
          </p:nvSpPr>
          <p:spPr bwMode="auto">
            <a:xfrm>
              <a:off x="-3229247" y="6567487"/>
              <a:ext cx="1390650" cy="295275"/>
            </a:xfrm>
            <a:custGeom>
              <a:avLst/>
              <a:gdLst>
                <a:gd name="T0" fmla="*/ 0 w 146"/>
                <a:gd name="T1" fmla="*/ 2147483647 h 31"/>
                <a:gd name="T2" fmla="*/ 2147483647 w 146"/>
                <a:gd name="T3" fmla="*/ 2147483647 h 31"/>
                <a:gd name="T4" fmla="*/ 2147483647 w 146"/>
                <a:gd name="T5" fmla="*/ 2147483647 h 31"/>
                <a:gd name="T6" fmla="*/ 2147483647 w 146"/>
                <a:gd name="T7" fmla="*/ 2147483647 h 31"/>
                <a:gd name="T8" fmla="*/ 2147483647 w 146"/>
                <a:gd name="T9" fmla="*/ 2147483647 h 31"/>
                <a:gd name="T10" fmla="*/ 2147483647 w 146"/>
                <a:gd name="T11" fmla="*/ 0 h 31"/>
                <a:gd name="T12" fmla="*/ 2147483647 w 146"/>
                <a:gd name="T13" fmla="*/ 2147483647 h 31"/>
                <a:gd name="T14" fmla="*/ 2147483647 w 146"/>
                <a:gd name="T15" fmla="*/ 2147483647 h 31"/>
                <a:gd name="T16" fmla="*/ 2147483647 w 146"/>
                <a:gd name="T17" fmla="*/ 2147483647 h 31"/>
                <a:gd name="T18" fmla="*/ 2147483647 w 146"/>
                <a:gd name="T19" fmla="*/ 2147483647 h 31"/>
                <a:gd name="T20" fmla="*/ 2147483647 w 146"/>
                <a:gd name="T21" fmla="*/ 2147483647 h 31"/>
                <a:gd name="T22" fmla="*/ 2147483647 w 146"/>
                <a:gd name="T23" fmla="*/ 2147483647 h 31"/>
                <a:gd name="T24" fmla="*/ 2147483647 w 146"/>
                <a:gd name="T25" fmla="*/ 2147483647 h 31"/>
                <a:gd name="T26" fmla="*/ 2147483647 w 146"/>
                <a:gd name="T27" fmla="*/ 2147483647 h 31"/>
                <a:gd name="T28" fmla="*/ 2147483647 w 146"/>
                <a:gd name="T29" fmla="*/ 2147483647 h 31"/>
                <a:gd name="T30" fmla="*/ 2147483647 w 146"/>
                <a:gd name="T31" fmla="*/ 2147483647 h 31"/>
                <a:gd name="T32" fmla="*/ 2147483647 w 146"/>
                <a:gd name="T33" fmla="*/ 2147483647 h 31"/>
                <a:gd name="T34" fmla="*/ 2147483647 w 146"/>
                <a:gd name="T35" fmla="*/ 214748364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6" h="31">
                  <a:moveTo>
                    <a:pt x="0" y="3"/>
                  </a:moveTo>
                  <a:lnTo>
                    <a:pt x="5" y="4"/>
                  </a:lnTo>
                  <a:lnTo>
                    <a:pt x="10" y="11"/>
                  </a:lnTo>
                  <a:lnTo>
                    <a:pt x="16" y="12"/>
                  </a:lnTo>
                  <a:lnTo>
                    <a:pt x="26" y="5"/>
                  </a:lnTo>
                  <a:lnTo>
                    <a:pt x="39" y="0"/>
                  </a:lnTo>
                  <a:lnTo>
                    <a:pt x="55" y="1"/>
                  </a:lnTo>
                  <a:lnTo>
                    <a:pt x="68" y="3"/>
                  </a:lnTo>
                  <a:lnTo>
                    <a:pt x="83" y="10"/>
                  </a:lnTo>
                  <a:lnTo>
                    <a:pt x="89" y="15"/>
                  </a:lnTo>
                  <a:lnTo>
                    <a:pt x="103" y="18"/>
                  </a:lnTo>
                  <a:lnTo>
                    <a:pt x="115" y="21"/>
                  </a:lnTo>
                  <a:lnTo>
                    <a:pt x="121" y="30"/>
                  </a:lnTo>
                  <a:lnTo>
                    <a:pt x="131" y="31"/>
                  </a:lnTo>
                  <a:lnTo>
                    <a:pt x="135" y="26"/>
                  </a:lnTo>
                  <a:lnTo>
                    <a:pt x="140" y="26"/>
                  </a:lnTo>
                  <a:lnTo>
                    <a:pt x="139" y="30"/>
                  </a:lnTo>
                  <a:lnTo>
                    <a:pt x="146" y="29"/>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5" name="Freeform 32"/>
            <p:cNvSpPr>
              <a:spLocks/>
            </p:cNvSpPr>
            <p:nvPr/>
          </p:nvSpPr>
          <p:spPr bwMode="auto">
            <a:xfrm>
              <a:off x="-6153422" y="8443912"/>
              <a:ext cx="1343025" cy="1200150"/>
            </a:xfrm>
            <a:custGeom>
              <a:avLst/>
              <a:gdLst>
                <a:gd name="T0" fmla="*/ 1329207 w 10432"/>
                <a:gd name="T1" fmla="*/ 0 h 10261"/>
                <a:gd name="T2" fmla="*/ 1141650 w 10432"/>
                <a:gd name="T3" fmla="*/ 154563 h 10261"/>
                <a:gd name="T4" fmla="*/ 990280 w 10432"/>
                <a:gd name="T5" fmla="*/ 277115 h 10261"/>
                <a:gd name="T6" fmla="*/ 915104 w 10432"/>
                <a:gd name="T7" fmla="*/ 305621 h 10261"/>
                <a:gd name="T8" fmla="*/ 679384 w 10432"/>
                <a:gd name="T9" fmla="*/ 543365 h 10261"/>
                <a:gd name="T10" fmla="*/ 556937 w 10432"/>
                <a:gd name="T11" fmla="*/ 591147 h 10261"/>
                <a:gd name="T12" fmla="*/ 348866 w 10432"/>
                <a:gd name="T13" fmla="*/ 657272 h 10261"/>
                <a:gd name="T14" fmla="*/ 226037 w 10432"/>
                <a:gd name="T15" fmla="*/ 667202 h 10261"/>
                <a:gd name="T16" fmla="*/ 84732 w 10432"/>
                <a:gd name="T17" fmla="*/ 752252 h 10261"/>
                <a:gd name="T18" fmla="*/ 56955 w 10432"/>
                <a:gd name="T19" fmla="*/ 828307 h 10261"/>
                <a:gd name="T20" fmla="*/ 56955 w 10432"/>
                <a:gd name="T21" fmla="*/ 923521 h 10261"/>
                <a:gd name="T22" fmla="*/ 0 w 10432"/>
                <a:gd name="T23" fmla="*/ 1198767 h 10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32" h="10261">
                  <a:moveTo>
                    <a:pt x="10432" y="0"/>
                  </a:moveTo>
                  <a:lnTo>
                    <a:pt x="8960" y="1323"/>
                  </a:lnTo>
                  <a:lnTo>
                    <a:pt x="7772" y="2372"/>
                  </a:lnTo>
                  <a:lnTo>
                    <a:pt x="7182" y="2616"/>
                  </a:lnTo>
                  <a:lnTo>
                    <a:pt x="5332" y="4651"/>
                  </a:lnTo>
                  <a:lnTo>
                    <a:pt x="4371" y="5060"/>
                  </a:lnTo>
                  <a:lnTo>
                    <a:pt x="2738" y="5626"/>
                  </a:lnTo>
                  <a:lnTo>
                    <a:pt x="1774" y="5711"/>
                  </a:lnTo>
                  <a:lnTo>
                    <a:pt x="665" y="6439"/>
                  </a:lnTo>
                  <a:cubicBezTo>
                    <a:pt x="594" y="6655"/>
                    <a:pt x="517" y="6873"/>
                    <a:pt x="447" y="7090"/>
                  </a:cubicBezTo>
                  <a:lnTo>
                    <a:pt x="447" y="7905"/>
                  </a:lnTo>
                  <a:cubicBezTo>
                    <a:pt x="295" y="8692"/>
                    <a:pt x="149" y="9473"/>
                    <a:pt x="0" y="10261"/>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6" name="Line 33"/>
            <p:cNvSpPr>
              <a:spLocks noChangeShapeType="1"/>
            </p:cNvSpPr>
            <p:nvPr/>
          </p:nvSpPr>
          <p:spPr bwMode="auto">
            <a:xfrm flipH="1">
              <a:off x="-4238897" y="7786687"/>
              <a:ext cx="152400" cy="142875"/>
            </a:xfrm>
            <a:prstGeom prst="line">
              <a:avLst/>
            </a:prstGeom>
            <a:noFill/>
            <a:ln w="38100" cmpd="tri">
              <a:solidFill>
                <a:srgbClr val="0070C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7" name="Freeform 34"/>
            <p:cNvSpPr>
              <a:spLocks/>
            </p:cNvSpPr>
            <p:nvPr/>
          </p:nvSpPr>
          <p:spPr bwMode="auto">
            <a:xfrm>
              <a:off x="-3504701" y="6577013"/>
              <a:ext cx="227827" cy="282427"/>
            </a:xfrm>
            <a:custGeom>
              <a:avLst/>
              <a:gdLst>
                <a:gd name="T0" fmla="*/ 2147483647 w 26"/>
                <a:gd name="T1" fmla="*/ 0 h 40"/>
                <a:gd name="T2" fmla="*/ 2147483647 w 26"/>
                <a:gd name="T3" fmla="*/ 2147483647 h 40"/>
                <a:gd name="T4" fmla="*/ 0 w 26"/>
                <a:gd name="T5" fmla="*/ 2147483647 h 40"/>
                <a:gd name="T6" fmla="*/ 0 60000 65536"/>
                <a:gd name="T7" fmla="*/ 0 60000 65536"/>
                <a:gd name="T8" fmla="*/ 0 60000 65536"/>
                <a:gd name="connsiteX0" fmla="*/ 11958 w 11958"/>
                <a:gd name="connsiteY0" fmla="*/ 0 h 12546"/>
                <a:gd name="connsiteX1" fmla="*/ 3112 w 11958"/>
                <a:gd name="connsiteY1" fmla="*/ 7750 h 12546"/>
                <a:gd name="connsiteX2" fmla="*/ 0 w 11958"/>
                <a:gd name="connsiteY2" fmla="*/ 12546 h 12546"/>
              </a:gdLst>
              <a:ahLst/>
              <a:cxnLst>
                <a:cxn ang="0">
                  <a:pos x="connsiteX0" y="connsiteY0"/>
                </a:cxn>
                <a:cxn ang="0">
                  <a:pos x="connsiteX1" y="connsiteY1"/>
                </a:cxn>
                <a:cxn ang="0">
                  <a:pos x="connsiteX2" y="connsiteY2"/>
                </a:cxn>
              </a:cxnLst>
              <a:rect l="l" t="t" r="r" b="b"/>
              <a:pathLst>
                <a:path w="11958" h="12546">
                  <a:moveTo>
                    <a:pt x="11958" y="0"/>
                  </a:moveTo>
                  <a:lnTo>
                    <a:pt x="3112" y="7750"/>
                  </a:lnTo>
                  <a:cubicBezTo>
                    <a:pt x="2727" y="8500"/>
                    <a:pt x="385" y="11796"/>
                    <a:pt x="0" y="12546"/>
                  </a:cubicBez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8" name="Line 35"/>
            <p:cNvSpPr>
              <a:spLocks noChangeShapeType="1"/>
            </p:cNvSpPr>
            <p:nvPr/>
          </p:nvSpPr>
          <p:spPr bwMode="auto">
            <a:xfrm>
              <a:off x="-2305322" y="6081712"/>
              <a:ext cx="171450" cy="85725"/>
            </a:xfrm>
            <a:prstGeom prst="line">
              <a:avLst/>
            </a:prstGeom>
            <a:noFill/>
            <a:ln w="38100" cmpd="tri">
              <a:solidFill>
                <a:srgbClr val="0070C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9" name="Line 36"/>
            <p:cNvSpPr>
              <a:spLocks noChangeShapeType="1"/>
            </p:cNvSpPr>
            <p:nvPr/>
          </p:nvSpPr>
          <p:spPr bwMode="auto">
            <a:xfrm>
              <a:off x="-2629172" y="5815012"/>
              <a:ext cx="314325" cy="9525"/>
            </a:xfrm>
            <a:prstGeom prst="line">
              <a:avLst/>
            </a:prstGeom>
            <a:noFill/>
            <a:ln w="38100" cmpd="tri">
              <a:solidFill>
                <a:srgbClr val="0070C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0" name="Freeform 37"/>
            <p:cNvSpPr>
              <a:spLocks/>
            </p:cNvSpPr>
            <p:nvPr/>
          </p:nvSpPr>
          <p:spPr bwMode="auto">
            <a:xfrm>
              <a:off x="-2591072" y="5824537"/>
              <a:ext cx="171450" cy="133350"/>
            </a:xfrm>
            <a:custGeom>
              <a:avLst/>
              <a:gdLst>
                <a:gd name="T0" fmla="*/ 0 w 18"/>
                <a:gd name="T1" fmla="*/ 0 h 14"/>
                <a:gd name="T2" fmla="*/ 2147483647 w 18"/>
                <a:gd name="T3" fmla="*/ 2147483647 h 14"/>
                <a:gd name="T4" fmla="*/ 2147483647 w 18"/>
                <a:gd name="T5" fmla="*/ 2147483647 h 14"/>
                <a:gd name="T6" fmla="*/ 0 60000 65536"/>
                <a:gd name="T7" fmla="*/ 0 60000 65536"/>
                <a:gd name="T8" fmla="*/ 0 60000 65536"/>
              </a:gdLst>
              <a:ahLst/>
              <a:cxnLst>
                <a:cxn ang="T6">
                  <a:pos x="T0" y="T1"/>
                </a:cxn>
                <a:cxn ang="T7">
                  <a:pos x="T2" y="T3"/>
                </a:cxn>
                <a:cxn ang="T8">
                  <a:pos x="T4" y="T5"/>
                </a:cxn>
              </a:cxnLst>
              <a:rect l="0" t="0" r="r" b="b"/>
              <a:pathLst>
                <a:path w="18" h="14">
                  <a:moveTo>
                    <a:pt x="0" y="0"/>
                  </a:moveTo>
                  <a:lnTo>
                    <a:pt x="11" y="3"/>
                  </a:lnTo>
                  <a:lnTo>
                    <a:pt x="18" y="14"/>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1" name="Freeform 38"/>
            <p:cNvSpPr>
              <a:spLocks/>
            </p:cNvSpPr>
            <p:nvPr/>
          </p:nvSpPr>
          <p:spPr bwMode="auto">
            <a:xfrm>
              <a:off x="-2267222" y="5338762"/>
              <a:ext cx="257175" cy="180975"/>
            </a:xfrm>
            <a:custGeom>
              <a:avLst/>
              <a:gdLst>
                <a:gd name="T0" fmla="*/ 0 w 27"/>
                <a:gd name="T1" fmla="*/ 2147483647 h 19"/>
                <a:gd name="T2" fmla="*/ 2147483647 w 27"/>
                <a:gd name="T3" fmla="*/ 2147483647 h 19"/>
                <a:gd name="T4" fmla="*/ 2147483647 w 27"/>
                <a:gd name="T5" fmla="*/ 0 h 19"/>
                <a:gd name="T6" fmla="*/ 0 60000 65536"/>
                <a:gd name="T7" fmla="*/ 0 60000 65536"/>
                <a:gd name="T8" fmla="*/ 0 60000 65536"/>
              </a:gdLst>
              <a:ahLst/>
              <a:cxnLst>
                <a:cxn ang="T6">
                  <a:pos x="T0" y="T1"/>
                </a:cxn>
                <a:cxn ang="T7">
                  <a:pos x="T2" y="T3"/>
                </a:cxn>
                <a:cxn ang="T8">
                  <a:pos x="T4" y="T5"/>
                </a:cxn>
              </a:cxnLst>
              <a:rect l="0" t="0" r="r" b="b"/>
              <a:pathLst>
                <a:path w="27" h="19">
                  <a:moveTo>
                    <a:pt x="0" y="19"/>
                  </a:moveTo>
                  <a:lnTo>
                    <a:pt x="16" y="12"/>
                  </a:lnTo>
                  <a:lnTo>
                    <a:pt x="27" y="0"/>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2" name="Freeform 39"/>
            <p:cNvSpPr>
              <a:spLocks/>
            </p:cNvSpPr>
            <p:nvPr/>
          </p:nvSpPr>
          <p:spPr bwMode="auto">
            <a:xfrm>
              <a:off x="-2619647" y="4862512"/>
              <a:ext cx="504825" cy="419100"/>
            </a:xfrm>
            <a:custGeom>
              <a:avLst/>
              <a:gdLst>
                <a:gd name="T0" fmla="*/ 0 w 9880"/>
                <a:gd name="T1" fmla="*/ 420340 h 10459"/>
                <a:gd name="T2" fmla="*/ 98248 w 9880"/>
                <a:gd name="T3" fmla="*/ 306202 h 10459"/>
                <a:gd name="T4" fmla="*/ 439936 w 9880"/>
                <a:gd name="T5" fmla="*/ 143516 h 10459"/>
                <a:gd name="T6" fmla="*/ 506357 w 9880"/>
                <a:gd name="T7" fmla="*/ 0 h 104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80" h="10459">
                  <a:moveTo>
                    <a:pt x="0" y="10459"/>
                  </a:moveTo>
                  <a:lnTo>
                    <a:pt x="1917" y="7619"/>
                  </a:lnTo>
                  <a:lnTo>
                    <a:pt x="8584" y="3571"/>
                  </a:lnTo>
                  <a:lnTo>
                    <a:pt x="9880" y="0"/>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3" name="Line 40"/>
            <p:cNvSpPr>
              <a:spLocks noChangeShapeType="1"/>
            </p:cNvSpPr>
            <p:nvPr/>
          </p:nvSpPr>
          <p:spPr bwMode="auto">
            <a:xfrm flipV="1">
              <a:off x="-2029097" y="4319587"/>
              <a:ext cx="152400" cy="238125"/>
            </a:xfrm>
            <a:prstGeom prst="line">
              <a:avLst/>
            </a:prstGeom>
            <a:noFill/>
            <a:ln w="38100" cmpd="tri">
              <a:solidFill>
                <a:srgbClr val="0070C0"/>
              </a:solidFill>
              <a:round/>
              <a:headEnd/>
              <a:tailEnd/>
            </a:ln>
            <a:extLst>
              <a:ext uri="{909E8E84-426E-40DD-AFC4-6F175D3DCCD1}">
                <a14:hiddenFill xmlns:a14="http://schemas.microsoft.com/office/drawing/2010/main">
                  <a:no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4" name="Freeform 41"/>
            <p:cNvSpPr>
              <a:spLocks/>
            </p:cNvSpPr>
            <p:nvPr/>
          </p:nvSpPr>
          <p:spPr bwMode="auto">
            <a:xfrm>
              <a:off x="-1962422" y="4471987"/>
              <a:ext cx="85725" cy="95250"/>
            </a:xfrm>
            <a:custGeom>
              <a:avLst/>
              <a:gdLst>
                <a:gd name="T0" fmla="*/ 0 w 9"/>
                <a:gd name="T1" fmla="*/ 0 h 10"/>
                <a:gd name="T2" fmla="*/ 2147483647 w 9"/>
                <a:gd name="T3" fmla="*/ 0 h 10"/>
                <a:gd name="T4" fmla="*/ 2147483647 w 9"/>
                <a:gd name="T5" fmla="*/ 2147483647 h 10"/>
                <a:gd name="T6" fmla="*/ 0 60000 65536"/>
                <a:gd name="T7" fmla="*/ 0 60000 65536"/>
                <a:gd name="T8" fmla="*/ 0 60000 65536"/>
              </a:gdLst>
              <a:ahLst/>
              <a:cxnLst>
                <a:cxn ang="T6">
                  <a:pos x="T0" y="T1"/>
                </a:cxn>
                <a:cxn ang="T7">
                  <a:pos x="T2" y="T3"/>
                </a:cxn>
                <a:cxn ang="T8">
                  <a:pos x="T4" y="T5"/>
                </a:cxn>
              </a:cxnLst>
              <a:rect l="0" t="0" r="r" b="b"/>
              <a:pathLst>
                <a:path w="9" h="10">
                  <a:moveTo>
                    <a:pt x="0" y="0"/>
                  </a:moveTo>
                  <a:lnTo>
                    <a:pt x="5" y="0"/>
                  </a:lnTo>
                  <a:lnTo>
                    <a:pt x="9" y="10"/>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5" name="Line 42"/>
            <p:cNvSpPr>
              <a:spLocks noChangeShapeType="1"/>
            </p:cNvSpPr>
            <p:nvPr/>
          </p:nvSpPr>
          <p:spPr bwMode="auto">
            <a:xfrm flipV="1">
              <a:off x="-2238647" y="5824537"/>
              <a:ext cx="190500" cy="9525"/>
            </a:xfrm>
            <a:custGeom>
              <a:avLst/>
              <a:gdLst>
                <a:gd name="T0" fmla="*/ 0 w 11072"/>
                <a:gd name="T1" fmla="*/ 0 h 10000"/>
                <a:gd name="T2" fmla="*/ 193459 w 11072"/>
                <a:gd name="T3" fmla="*/ 6402 h 10000"/>
                <a:gd name="T4" fmla="*/ 0 60000 65536"/>
                <a:gd name="T5" fmla="*/ 0 60000 65536"/>
              </a:gdLst>
              <a:ahLst/>
              <a:cxnLst>
                <a:cxn ang="T4">
                  <a:pos x="T0" y="T1"/>
                </a:cxn>
                <a:cxn ang="T5">
                  <a:pos x="T2" y="T3"/>
                </a:cxn>
              </a:cxnLst>
              <a:rect l="0" t="0" r="r" b="b"/>
              <a:pathLst>
                <a:path w="11072" h="10000">
                  <a:moveTo>
                    <a:pt x="0" y="0"/>
                  </a:moveTo>
                  <a:cubicBezTo>
                    <a:pt x="3810" y="4959"/>
                    <a:pt x="7262" y="5041"/>
                    <a:pt x="11072" y="10000"/>
                  </a:cubicBezTo>
                </a:path>
              </a:pathLst>
            </a:custGeom>
            <a:noFill/>
            <a:ln w="38100" cmpd="dbl">
              <a:solidFill>
                <a:srgbClr xmlns:mc="http://schemas.openxmlformats.org/markup-compatibility/2006" xmlns:a14="http://schemas.microsoft.com/office/drawing/2010/main" val="FF0000" mc:Ignorable="a14" a14:legacySpreadsheetColorIndex="10"/>
              </a:solidFill>
              <a:round/>
              <a:headEnd/>
              <a:tailEnd/>
            </a:ln>
            <a:extLst>
              <a:ext uri="{909E8E84-426E-40DD-AFC4-6F175D3DCCD1}">
                <a14:hiddenFill xmlns:a14="http://schemas.microsoft.com/office/drawing/2010/main">
                  <a:solidFill>
                    <a:srgbClr val="FFFFFF"/>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6" name="Freeform 43"/>
            <p:cNvSpPr>
              <a:spLocks/>
            </p:cNvSpPr>
            <p:nvPr/>
          </p:nvSpPr>
          <p:spPr bwMode="auto">
            <a:xfrm>
              <a:off x="-2505347" y="5910262"/>
              <a:ext cx="19050" cy="171450"/>
            </a:xfrm>
            <a:custGeom>
              <a:avLst/>
              <a:gdLst>
                <a:gd name="T0" fmla="*/ 22173 w 17317"/>
                <a:gd name="T1" fmla="*/ 0 h 10000"/>
                <a:gd name="T2" fmla="*/ 0 w 17317"/>
                <a:gd name="T3" fmla="*/ 89337 h 10000"/>
                <a:gd name="T4" fmla="*/ 0 w 17317"/>
                <a:gd name="T5" fmla="*/ 175204 h 10000"/>
                <a:gd name="T6" fmla="*/ 0 60000 65536"/>
                <a:gd name="T7" fmla="*/ 0 60000 65536"/>
                <a:gd name="T8" fmla="*/ 0 60000 65536"/>
              </a:gdLst>
              <a:ahLst/>
              <a:cxnLst>
                <a:cxn ang="T6">
                  <a:pos x="T0" y="T1"/>
                </a:cxn>
                <a:cxn ang="T7">
                  <a:pos x="T2" y="T3"/>
                </a:cxn>
                <a:cxn ang="T8">
                  <a:pos x="T4" y="T5"/>
                </a:cxn>
              </a:cxnLst>
              <a:rect l="0" t="0" r="r" b="b"/>
              <a:pathLst>
                <a:path w="17317" h="10000">
                  <a:moveTo>
                    <a:pt x="17317" y="0"/>
                  </a:moveTo>
                  <a:cubicBezTo>
                    <a:pt x="9106" y="2057"/>
                    <a:pt x="3333" y="3399"/>
                    <a:pt x="0" y="5099"/>
                  </a:cubicBezTo>
                  <a:lnTo>
                    <a:pt x="0" y="10000"/>
                  </a:lnTo>
                </a:path>
              </a:pathLst>
            </a:custGeom>
            <a:noFill/>
            <a:ln w="38100" cap="flat" cmpd="tri">
              <a:solidFill>
                <a:srgbClr val="0066FF"/>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7" name="Freeform 44"/>
            <p:cNvSpPr>
              <a:spLocks/>
            </p:cNvSpPr>
            <p:nvPr/>
          </p:nvSpPr>
          <p:spPr bwMode="auto">
            <a:xfrm>
              <a:off x="-3688083" y="7032893"/>
              <a:ext cx="115017" cy="266301"/>
            </a:xfrm>
            <a:custGeom>
              <a:avLst/>
              <a:gdLst>
                <a:gd name="T0" fmla="*/ 2147483647 w 15"/>
                <a:gd name="T1" fmla="*/ 0 h 33"/>
                <a:gd name="T2" fmla="*/ 2147483647 w 15"/>
                <a:gd name="T3" fmla="*/ 2147483647 h 33"/>
                <a:gd name="T4" fmla="*/ 0 w 15"/>
                <a:gd name="T5" fmla="*/ 2147483647 h 33"/>
                <a:gd name="T6" fmla="*/ 0 60000 65536"/>
                <a:gd name="T7" fmla="*/ 0 60000 65536"/>
                <a:gd name="T8" fmla="*/ 0 60000 65536"/>
              </a:gdLst>
              <a:ahLst/>
              <a:cxnLst>
                <a:cxn ang="T6">
                  <a:pos x="T0" y="T1"/>
                </a:cxn>
                <a:cxn ang="T7">
                  <a:pos x="T2" y="T3"/>
                </a:cxn>
                <a:cxn ang="T8">
                  <a:pos x="T4" y="T5"/>
                </a:cxn>
              </a:cxnLst>
              <a:rect l="0" t="0" r="r" b="b"/>
              <a:pathLst>
                <a:path w="15" h="33">
                  <a:moveTo>
                    <a:pt x="15" y="0"/>
                  </a:moveTo>
                  <a:lnTo>
                    <a:pt x="7" y="21"/>
                  </a:lnTo>
                  <a:lnTo>
                    <a:pt x="0" y="33"/>
                  </a:lnTo>
                </a:path>
              </a:pathLst>
            </a:custGeom>
            <a:noFill/>
            <a:ln w="38100" cap="flat" cmpd="dbl">
              <a:solidFill>
                <a:srgbClr xmlns:mc="http://schemas.openxmlformats.org/markup-compatibility/2006" xmlns:a14="http://schemas.microsoft.com/office/drawing/2010/main" val="FF0000" mc:Ignorable="a14" a14:legacySpreadsheetColorIndex="1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8" name="Freeform 45"/>
            <p:cNvSpPr>
              <a:spLocks/>
            </p:cNvSpPr>
            <p:nvPr/>
          </p:nvSpPr>
          <p:spPr bwMode="auto">
            <a:xfrm>
              <a:off x="-3934097" y="7386637"/>
              <a:ext cx="161925" cy="133350"/>
            </a:xfrm>
            <a:custGeom>
              <a:avLst/>
              <a:gdLst>
                <a:gd name="T0" fmla="*/ 162647 w 10811"/>
                <a:gd name="T1" fmla="*/ 0 h 11609"/>
                <a:gd name="T2" fmla="*/ 75223 w 10811"/>
                <a:gd name="T3" fmla="*/ 46765 h 11609"/>
                <a:gd name="T4" fmla="*/ 0 w 10811"/>
                <a:gd name="T5" fmla="*/ 132124 h 11609"/>
                <a:gd name="T6" fmla="*/ 0 60000 65536"/>
                <a:gd name="T7" fmla="*/ 0 60000 65536"/>
                <a:gd name="T8" fmla="*/ 0 60000 65536"/>
              </a:gdLst>
              <a:ahLst/>
              <a:cxnLst>
                <a:cxn ang="T6">
                  <a:pos x="T0" y="T1"/>
                </a:cxn>
                <a:cxn ang="T7">
                  <a:pos x="T2" y="T3"/>
                </a:cxn>
                <a:cxn ang="T8">
                  <a:pos x="T4" y="T5"/>
                </a:cxn>
              </a:cxnLst>
              <a:rect l="0" t="0" r="r" b="b"/>
              <a:pathLst>
                <a:path w="10811" h="11609">
                  <a:moveTo>
                    <a:pt x="10811" y="0"/>
                  </a:moveTo>
                  <a:lnTo>
                    <a:pt x="5000" y="4109"/>
                  </a:lnTo>
                  <a:lnTo>
                    <a:pt x="0" y="11609"/>
                  </a:lnTo>
                </a:path>
              </a:pathLst>
            </a:custGeom>
            <a:noFill/>
            <a:ln w="38100" cap="flat" cmpd="tri">
              <a:solidFill>
                <a:srgbClr val="0066FF"/>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9" name="Freeform 46"/>
            <p:cNvSpPr>
              <a:spLocks/>
            </p:cNvSpPr>
            <p:nvPr/>
          </p:nvSpPr>
          <p:spPr bwMode="auto">
            <a:xfrm>
              <a:off x="-4819922" y="8281987"/>
              <a:ext cx="209550" cy="161925"/>
            </a:xfrm>
            <a:custGeom>
              <a:avLst/>
              <a:gdLst>
                <a:gd name="T0" fmla="*/ 2147483647 w 22"/>
                <a:gd name="T1" fmla="*/ 0 h 17"/>
                <a:gd name="T2" fmla="*/ 2147483647 w 22"/>
                <a:gd name="T3" fmla="*/ 2147483647 h 17"/>
                <a:gd name="T4" fmla="*/ 0 w 22"/>
                <a:gd name="T5" fmla="*/ 2147483647 h 17"/>
                <a:gd name="T6" fmla="*/ 0 60000 65536"/>
                <a:gd name="T7" fmla="*/ 0 60000 65536"/>
                <a:gd name="T8" fmla="*/ 0 60000 65536"/>
              </a:gdLst>
              <a:ahLst/>
              <a:cxnLst>
                <a:cxn ang="T6">
                  <a:pos x="T0" y="T1"/>
                </a:cxn>
                <a:cxn ang="T7">
                  <a:pos x="T2" y="T3"/>
                </a:cxn>
                <a:cxn ang="T8">
                  <a:pos x="T4" y="T5"/>
                </a:cxn>
              </a:cxnLst>
              <a:rect l="0" t="0" r="r" b="b"/>
              <a:pathLst>
                <a:path w="22" h="17">
                  <a:moveTo>
                    <a:pt x="22" y="0"/>
                  </a:moveTo>
                  <a:lnTo>
                    <a:pt x="9" y="11"/>
                  </a:lnTo>
                  <a:lnTo>
                    <a:pt x="0" y="17"/>
                  </a:lnTo>
                </a:path>
              </a:pathLst>
            </a:custGeom>
            <a:noFill/>
            <a:ln w="38100" cap="flat" cmpd="tri">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0" name="Text Box 47"/>
            <p:cNvSpPr txBox="1">
              <a:spLocks noChangeArrowheads="1"/>
            </p:cNvSpPr>
            <p:nvPr/>
          </p:nvSpPr>
          <p:spPr bwMode="auto">
            <a:xfrm>
              <a:off x="-2618205" y="3798897"/>
              <a:ext cx="723900" cy="4191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阪急京都線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（高槻市）</a:t>
              </a:r>
            </a:p>
          </p:txBody>
        </p:sp>
        <p:sp>
          <p:nvSpPr>
            <p:cNvPr id="171" name="Text Box 48"/>
            <p:cNvSpPr txBox="1">
              <a:spLocks noChangeArrowheads="1"/>
            </p:cNvSpPr>
            <p:nvPr/>
          </p:nvSpPr>
          <p:spPr bwMode="auto">
            <a:xfrm>
              <a:off x="-3573067" y="4229100"/>
              <a:ext cx="752162" cy="38068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阪急宝塚線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（池田市</a:t>
              </a:r>
              <a:r>
                <a:rPr kumimoji="1" lang="en-US" altLang="ja-JP"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Ⅰ</a:t>
              </a: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期）</a:t>
              </a:r>
            </a:p>
          </p:txBody>
        </p:sp>
        <p:sp>
          <p:nvSpPr>
            <p:cNvPr id="172" name="Text Box 50"/>
            <p:cNvSpPr txBox="1">
              <a:spLocks noChangeArrowheads="1"/>
            </p:cNvSpPr>
            <p:nvPr/>
          </p:nvSpPr>
          <p:spPr bwMode="auto">
            <a:xfrm>
              <a:off x="-3764463" y="4670693"/>
              <a:ext cx="752787" cy="40005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阪急宝塚線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（豊中市）</a:t>
              </a:r>
            </a:p>
          </p:txBody>
        </p:sp>
        <p:sp>
          <p:nvSpPr>
            <p:cNvPr id="173" name="Text Box 51"/>
            <p:cNvSpPr txBox="1">
              <a:spLocks noChangeArrowheads="1"/>
            </p:cNvSpPr>
            <p:nvPr/>
          </p:nvSpPr>
          <p:spPr bwMode="auto">
            <a:xfrm>
              <a:off x="-2688836" y="4797067"/>
              <a:ext cx="501453" cy="25203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9144"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京阪本線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（寝屋川市）</a:t>
              </a:r>
            </a:p>
          </p:txBody>
        </p:sp>
        <p:sp>
          <p:nvSpPr>
            <p:cNvPr id="174" name="Text Box 52"/>
            <p:cNvSpPr txBox="1">
              <a:spLocks noChangeArrowheads="1"/>
            </p:cNvSpPr>
            <p:nvPr/>
          </p:nvSpPr>
          <p:spPr bwMode="auto">
            <a:xfrm>
              <a:off x="-2390682" y="5083753"/>
              <a:ext cx="1343025" cy="27622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alpha val="50000"/>
                    </a:srgbClr>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京阪本線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（寝屋川・門真・守口市）</a:t>
              </a:r>
            </a:p>
          </p:txBody>
        </p:sp>
        <p:sp>
          <p:nvSpPr>
            <p:cNvPr id="175" name="Text Box 53"/>
            <p:cNvSpPr txBox="1">
              <a:spLocks noChangeArrowheads="1"/>
            </p:cNvSpPr>
            <p:nvPr/>
          </p:nvSpPr>
          <p:spPr bwMode="auto">
            <a:xfrm>
              <a:off x="-2076723" y="5277467"/>
              <a:ext cx="1057275" cy="332711"/>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en-US" altLang="ja-JP"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en-US" altLang="ja-JP"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JR</a:t>
              </a: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片町線（大東市）</a:t>
              </a:r>
            </a:p>
          </p:txBody>
        </p:sp>
        <p:sp>
          <p:nvSpPr>
            <p:cNvPr id="176" name="Text Box 56"/>
            <p:cNvSpPr txBox="1">
              <a:spLocks noChangeArrowheads="1"/>
            </p:cNvSpPr>
            <p:nvPr/>
          </p:nvSpPr>
          <p:spPr bwMode="auto">
            <a:xfrm>
              <a:off x="-2748155" y="5565170"/>
              <a:ext cx="870015" cy="3587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近鉄大阪線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奈良</a:t>
              </a:r>
              <a:r>
                <a:rPr kumimoji="1" lang="ja-JP" altLang="en-US" sz="5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線（</a:t>
              </a: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東大阪市）</a:t>
              </a:r>
            </a:p>
          </p:txBody>
        </p:sp>
        <p:sp>
          <p:nvSpPr>
            <p:cNvPr id="177" name="Text Box 57"/>
            <p:cNvSpPr txBox="1">
              <a:spLocks noChangeArrowheads="1"/>
            </p:cNvSpPr>
            <p:nvPr/>
          </p:nvSpPr>
          <p:spPr bwMode="auto">
            <a:xfrm>
              <a:off x="-2867297" y="6577012"/>
              <a:ext cx="361950" cy="1143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大和川</a:t>
              </a:r>
            </a:p>
          </p:txBody>
        </p:sp>
        <p:sp>
          <p:nvSpPr>
            <p:cNvPr id="178" name="Text Box 59"/>
            <p:cNvSpPr txBox="1">
              <a:spLocks noChangeArrowheads="1"/>
            </p:cNvSpPr>
            <p:nvPr/>
          </p:nvSpPr>
          <p:spPr bwMode="auto">
            <a:xfrm>
              <a:off x="-3343547" y="6729412"/>
              <a:ext cx="1152525" cy="1809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南海本線（堺市）</a:t>
              </a:r>
            </a:p>
          </p:txBody>
        </p:sp>
        <p:sp>
          <p:nvSpPr>
            <p:cNvPr id="179" name="Text Box 61"/>
            <p:cNvSpPr txBox="1">
              <a:spLocks noChangeArrowheads="1"/>
            </p:cNvSpPr>
            <p:nvPr/>
          </p:nvSpPr>
          <p:spPr bwMode="auto">
            <a:xfrm>
              <a:off x="-3610247" y="7158037"/>
              <a:ext cx="1609725" cy="2476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南海本線・高師浜線（高石市）</a:t>
              </a:r>
            </a:p>
          </p:txBody>
        </p:sp>
        <p:sp>
          <p:nvSpPr>
            <p:cNvPr id="180" name="Text Box 62"/>
            <p:cNvSpPr txBox="1">
              <a:spLocks noChangeArrowheads="1"/>
            </p:cNvSpPr>
            <p:nvPr/>
          </p:nvSpPr>
          <p:spPr bwMode="auto">
            <a:xfrm>
              <a:off x="-3857897" y="7434262"/>
              <a:ext cx="1285875" cy="347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南海本線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（泉大津市）</a:t>
              </a:r>
            </a:p>
          </p:txBody>
        </p:sp>
        <p:sp>
          <p:nvSpPr>
            <p:cNvPr id="181" name="Text Box 63"/>
            <p:cNvSpPr txBox="1">
              <a:spLocks noChangeArrowheads="1"/>
            </p:cNvSpPr>
            <p:nvPr/>
          </p:nvSpPr>
          <p:spPr bwMode="auto">
            <a:xfrm>
              <a:off x="-4086497" y="7777162"/>
              <a:ext cx="1314450" cy="30302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南海本線</a:t>
              </a:r>
            </a:p>
            <a:p>
              <a:pPr marL="0" marR="0" lvl="0" indent="0" algn="l" defTabSz="914400" rtl="0" eaLnBrk="1" fontAlgn="auto" latinLnBrk="0" hangingPunct="1">
                <a:lnSpc>
                  <a:spcPts val="8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（岸和田市）</a:t>
              </a:r>
            </a:p>
          </p:txBody>
        </p:sp>
        <p:sp>
          <p:nvSpPr>
            <p:cNvPr id="182" name="Text Box 64"/>
            <p:cNvSpPr txBox="1">
              <a:spLocks noChangeArrowheads="1"/>
            </p:cNvSpPr>
            <p:nvPr/>
          </p:nvSpPr>
          <p:spPr bwMode="auto">
            <a:xfrm>
              <a:off x="-4724672" y="8377236"/>
              <a:ext cx="1266825" cy="466282"/>
            </a:xfrm>
            <a:prstGeom prst="rect">
              <a:avLst/>
            </a:prstGeom>
            <a:noFill/>
            <a:ln>
              <a:noFill/>
            </a:ln>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南海本線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（泉佐野市）</a:t>
              </a:r>
            </a:p>
          </p:txBody>
        </p:sp>
        <p:sp>
          <p:nvSpPr>
            <p:cNvPr id="183" name="Text Box 67"/>
            <p:cNvSpPr txBox="1">
              <a:spLocks noChangeArrowheads="1"/>
            </p:cNvSpPr>
            <p:nvPr/>
          </p:nvSpPr>
          <p:spPr bwMode="auto">
            <a:xfrm>
              <a:off x="-5600972" y="7758112"/>
              <a:ext cx="647700" cy="11430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lnSpcReduction="10000"/>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関西国際空港</a:t>
              </a:r>
            </a:p>
          </p:txBody>
        </p:sp>
        <p:sp>
          <p:nvSpPr>
            <p:cNvPr id="184" name="Text Box 68"/>
            <p:cNvSpPr txBox="1">
              <a:spLocks noChangeArrowheads="1"/>
            </p:cNvSpPr>
            <p:nvPr/>
          </p:nvSpPr>
          <p:spPr bwMode="auto">
            <a:xfrm>
              <a:off x="-3739147" y="3907848"/>
              <a:ext cx="933762" cy="38099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endPar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阪急宝塚線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（池田市</a:t>
              </a:r>
              <a:r>
                <a:rPr kumimoji="1" lang="en-US" altLang="ja-JP"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Ⅱ</a:t>
              </a:r>
              <a:r>
                <a:rPr kumimoji="1" lang="ja-JP" altLang="en-US" sz="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期）</a:t>
              </a:r>
            </a:p>
          </p:txBody>
        </p:sp>
        <p:sp>
          <p:nvSpPr>
            <p:cNvPr id="185" name="Freeform 72"/>
            <p:cNvSpPr>
              <a:spLocks/>
            </p:cNvSpPr>
            <p:nvPr/>
          </p:nvSpPr>
          <p:spPr bwMode="auto">
            <a:xfrm>
              <a:off x="-5400947" y="5214937"/>
              <a:ext cx="1724025" cy="438150"/>
            </a:xfrm>
            <a:custGeom>
              <a:avLst/>
              <a:gdLst>
                <a:gd name="T0" fmla="*/ 2147483647 w 181"/>
                <a:gd name="T1" fmla="*/ 2147483647 h 45"/>
                <a:gd name="T2" fmla="*/ 2147483647 w 181"/>
                <a:gd name="T3" fmla="*/ 2147483647 h 45"/>
                <a:gd name="T4" fmla="*/ 2147483647 w 181"/>
                <a:gd name="T5" fmla="*/ 2147483647 h 45"/>
                <a:gd name="T6" fmla="*/ 2147483647 w 181"/>
                <a:gd name="T7" fmla="*/ 2147483647 h 45"/>
                <a:gd name="T8" fmla="*/ 2147483647 w 181"/>
                <a:gd name="T9" fmla="*/ 2147483647 h 45"/>
                <a:gd name="T10" fmla="*/ 2147483647 w 181"/>
                <a:gd name="T11" fmla="*/ 2147483647 h 45"/>
                <a:gd name="T12" fmla="*/ 2147483647 w 181"/>
                <a:gd name="T13" fmla="*/ 2147483647 h 45"/>
                <a:gd name="T14" fmla="*/ 2147483647 w 181"/>
                <a:gd name="T15" fmla="*/ 2147483647 h 45"/>
                <a:gd name="T16" fmla="*/ 2147483647 w 181"/>
                <a:gd name="T17" fmla="*/ 2147483647 h 45"/>
                <a:gd name="T18" fmla="*/ 2147483647 w 181"/>
                <a:gd name="T19" fmla="*/ 2147483647 h 45"/>
                <a:gd name="T20" fmla="*/ 2147483647 w 181"/>
                <a:gd name="T21" fmla="*/ 2147483647 h 45"/>
                <a:gd name="T22" fmla="*/ 2147483647 w 181"/>
                <a:gd name="T23" fmla="*/ 2147483647 h 45"/>
                <a:gd name="T24" fmla="*/ 2147483647 w 181"/>
                <a:gd name="T25" fmla="*/ 2147483647 h 45"/>
                <a:gd name="T26" fmla="*/ 2147483647 w 181"/>
                <a:gd name="T27" fmla="*/ 2147483647 h 45"/>
                <a:gd name="T28" fmla="*/ 2147483647 w 181"/>
                <a:gd name="T29" fmla="*/ 2147483647 h 45"/>
                <a:gd name="T30" fmla="*/ 2147483647 w 181"/>
                <a:gd name="T31" fmla="*/ 2147483647 h 45"/>
                <a:gd name="T32" fmla="*/ 2147483647 w 181"/>
                <a:gd name="T33" fmla="*/ 2147483647 h 45"/>
                <a:gd name="T34" fmla="*/ 2147483647 w 181"/>
                <a:gd name="T35" fmla="*/ 2147483647 h 45"/>
                <a:gd name="T36" fmla="*/ 2147483647 w 181"/>
                <a:gd name="T37" fmla="*/ 2147483647 h 45"/>
                <a:gd name="T38" fmla="*/ 2147483647 w 181"/>
                <a:gd name="T39" fmla="*/ 2147483647 h 45"/>
                <a:gd name="T40" fmla="*/ 2147483647 w 181"/>
                <a:gd name="T41" fmla="*/ 0 h 45"/>
                <a:gd name="T42" fmla="*/ 2147483647 w 181"/>
                <a:gd name="T43" fmla="*/ 2147483647 h 45"/>
                <a:gd name="T44" fmla="*/ 2147483647 w 181"/>
                <a:gd name="T45" fmla="*/ 2147483647 h 45"/>
                <a:gd name="T46" fmla="*/ 2147483647 w 181"/>
                <a:gd name="T47" fmla="*/ 2147483647 h 45"/>
                <a:gd name="T48" fmla="*/ 2147483647 w 181"/>
                <a:gd name="T49" fmla="*/ 2147483647 h 45"/>
                <a:gd name="T50" fmla="*/ 2147483647 w 181"/>
                <a:gd name="T51" fmla="*/ 2147483647 h 45"/>
                <a:gd name="T52" fmla="*/ 2147483647 w 181"/>
                <a:gd name="T53" fmla="*/ 2147483647 h 45"/>
                <a:gd name="T54" fmla="*/ 2147483647 w 181"/>
                <a:gd name="T55" fmla="*/ 2147483647 h 45"/>
                <a:gd name="T56" fmla="*/ 2147483647 w 181"/>
                <a:gd name="T57" fmla="*/ 2147483647 h 45"/>
                <a:gd name="T58" fmla="*/ 2147483647 w 181"/>
                <a:gd name="T59" fmla="*/ 2147483647 h 45"/>
                <a:gd name="T60" fmla="*/ 2147483647 w 181"/>
                <a:gd name="T61" fmla="*/ 2147483647 h 45"/>
                <a:gd name="T62" fmla="*/ 2147483647 w 181"/>
                <a:gd name="T63" fmla="*/ 2147483647 h 45"/>
                <a:gd name="T64" fmla="*/ 2147483647 w 181"/>
                <a:gd name="T65" fmla="*/ 2147483647 h 45"/>
                <a:gd name="T66" fmla="*/ 2147483647 w 181"/>
                <a:gd name="T67" fmla="*/ 2147483647 h 45"/>
                <a:gd name="T68" fmla="*/ 2147483647 w 181"/>
                <a:gd name="T69" fmla="*/ 2147483647 h 45"/>
                <a:gd name="T70" fmla="*/ 0 w 181"/>
                <a:gd name="T71" fmla="*/ 2147483647 h 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1" h="45">
                  <a:moveTo>
                    <a:pt x="181" y="23"/>
                  </a:moveTo>
                  <a:lnTo>
                    <a:pt x="172" y="25"/>
                  </a:lnTo>
                  <a:lnTo>
                    <a:pt x="163" y="31"/>
                  </a:lnTo>
                  <a:lnTo>
                    <a:pt x="156" y="41"/>
                  </a:lnTo>
                  <a:lnTo>
                    <a:pt x="152" y="40"/>
                  </a:lnTo>
                  <a:lnTo>
                    <a:pt x="158" y="32"/>
                  </a:lnTo>
                  <a:lnTo>
                    <a:pt x="158" y="30"/>
                  </a:lnTo>
                  <a:lnTo>
                    <a:pt x="161" y="28"/>
                  </a:lnTo>
                  <a:lnTo>
                    <a:pt x="158" y="26"/>
                  </a:lnTo>
                  <a:lnTo>
                    <a:pt x="149" y="37"/>
                  </a:lnTo>
                  <a:lnTo>
                    <a:pt x="146" y="37"/>
                  </a:lnTo>
                  <a:lnTo>
                    <a:pt x="150" y="29"/>
                  </a:lnTo>
                  <a:lnTo>
                    <a:pt x="148" y="28"/>
                  </a:lnTo>
                  <a:lnTo>
                    <a:pt x="142" y="37"/>
                  </a:lnTo>
                  <a:lnTo>
                    <a:pt x="140" y="34"/>
                  </a:lnTo>
                  <a:lnTo>
                    <a:pt x="136" y="43"/>
                  </a:lnTo>
                  <a:lnTo>
                    <a:pt x="133" y="45"/>
                  </a:lnTo>
                  <a:lnTo>
                    <a:pt x="131" y="43"/>
                  </a:lnTo>
                  <a:lnTo>
                    <a:pt x="142" y="21"/>
                  </a:lnTo>
                  <a:lnTo>
                    <a:pt x="140" y="20"/>
                  </a:lnTo>
                  <a:lnTo>
                    <a:pt x="133" y="33"/>
                  </a:lnTo>
                  <a:lnTo>
                    <a:pt x="130" y="32"/>
                  </a:lnTo>
                  <a:lnTo>
                    <a:pt x="129" y="34"/>
                  </a:lnTo>
                  <a:lnTo>
                    <a:pt x="131" y="37"/>
                  </a:lnTo>
                  <a:lnTo>
                    <a:pt x="127" y="40"/>
                  </a:lnTo>
                  <a:lnTo>
                    <a:pt x="119" y="31"/>
                  </a:lnTo>
                  <a:lnTo>
                    <a:pt x="124" y="28"/>
                  </a:lnTo>
                  <a:lnTo>
                    <a:pt x="127" y="30"/>
                  </a:lnTo>
                  <a:lnTo>
                    <a:pt x="128" y="28"/>
                  </a:lnTo>
                  <a:lnTo>
                    <a:pt x="126" y="26"/>
                  </a:lnTo>
                  <a:lnTo>
                    <a:pt x="129" y="24"/>
                  </a:lnTo>
                  <a:lnTo>
                    <a:pt x="128" y="22"/>
                  </a:lnTo>
                  <a:lnTo>
                    <a:pt x="124" y="22"/>
                  </a:lnTo>
                  <a:lnTo>
                    <a:pt x="113" y="8"/>
                  </a:lnTo>
                  <a:lnTo>
                    <a:pt x="111" y="5"/>
                  </a:lnTo>
                  <a:lnTo>
                    <a:pt x="108" y="8"/>
                  </a:lnTo>
                  <a:lnTo>
                    <a:pt x="106" y="6"/>
                  </a:lnTo>
                  <a:lnTo>
                    <a:pt x="106" y="3"/>
                  </a:lnTo>
                  <a:lnTo>
                    <a:pt x="104" y="1"/>
                  </a:lnTo>
                  <a:lnTo>
                    <a:pt x="101" y="2"/>
                  </a:lnTo>
                  <a:lnTo>
                    <a:pt x="98" y="3"/>
                  </a:lnTo>
                  <a:lnTo>
                    <a:pt x="96" y="0"/>
                  </a:lnTo>
                  <a:lnTo>
                    <a:pt x="93" y="0"/>
                  </a:lnTo>
                  <a:lnTo>
                    <a:pt x="93" y="8"/>
                  </a:lnTo>
                  <a:lnTo>
                    <a:pt x="78" y="12"/>
                  </a:lnTo>
                  <a:lnTo>
                    <a:pt x="77" y="8"/>
                  </a:lnTo>
                  <a:lnTo>
                    <a:pt x="66" y="6"/>
                  </a:lnTo>
                  <a:lnTo>
                    <a:pt x="65" y="11"/>
                  </a:lnTo>
                  <a:lnTo>
                    <a:pt x="61" y="10"/>
                  </a:lnTo>
                  <a:lnTo>
                    <a:pt x="44" y="20"/>
                  </a:lnTo>
                  <a:lnTo>
                    <a:pt x="44" y="25"/>
                  </a:lnTo>
                  <a:lnTo>
                    <a:pt x="35" y="25"/>
                  </a:lnTo>
                  <a:lnTo>
                    <a:pt x="34" y="18"/>
                  </a:lnTo>
                  <a:lnTo>
                    <a:pt x="31" y="18"/>
                  </a:lnTo>
                  <a:lnTo>
                    <a:pt x="32" y="26"/>
                  </a:lnTo>
                  <a:lnTo>
                    <a:pt x="22" y="27"/>
                  </a:lnTo>
                  <a:lnTo>
                    <a:pt x="21" y="24"/>
                  </a:lnTo>
                  <a:lnTo>
                    <a:pt x="13" y="25"/>
                  </a:lnTo>
                  <a:lnTo>
                    <a:pt x="13" y="28"/>
                  </a:lnTo>
                  <a:lnTo>
                    <a:pt x="16" y="27"/>
                  </a:lnTo>
                  <a:lnTo>
                    <a:pt x="17" y="30"/>
                  </a:lnTo>
                  <a:lnTo>
                    <a:pt x="15" y="30"/>
                  </a:lnTo>
                  <a:lnTo>
                    <a:pt x="16" y="33"/>
                  </a:lnTo>
                  <a:lnTo>
                    <a:pt x="14" y="33"/>
                  </a:lnTo>
                  <a:lnTo>
                    <a:pt x="12" y="29"/>
                  </a:lnTo>
                  <a:lnTo>
                    <a:pt x="10" y="30"/>
                  </a:lnTo>
                  <a:lnTo>
                    <a:pt x="12" y="34"/>
                  </a:lnTo>
                  <a:lnTo>
                    <a:pt x="8" y="31"/>
                  </a:lnTo>
                  <a:lnTo>
                    <a:pt x="8" y="35"/>
                  </a:lnTo>
                  <a:lnTo>
                    <a:pt x="6" y="35"/>
                  </a:lnTo>
                  <a:lnTo>
                    <a:pt x="4" y="30"/>
                  </a:lnTo>
                  <a:lnTo>
                    <a:pt x="0" y="33"/>
                  </a:lnTo>
                </a:path>
              </a:pathLst>
            </a:custGeom>
            <a:noFill/>
            <a:ln w="3175"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6" name="Freeform 73"/>
            <p:cNvSpPr>
              <a:spLocks/>
            </p:cNvSpPr>
            <p:nvPr/>
          </p:nvSpPr>
          <p:spPr bwMode="auto">
            <a:xfrm>
              <a:off x="-4496072" y="5272087"/>
              <a:ext cx="123825" cy="123825"/>
            </a:xfrm>
            <a:custGeom>
              <a:avLst/>
              <a:gdLst>
                <a:gd name="T0" fmla="*/ 0 w 13"/>
                <a:gd name="T1" fmla="*/ 2147483647 h 13"/>
                <a:gd name="T2" fmla="*/ 2147483647 w 13"/>
                <a:gd name="T3" fmla="*/ 0 h 13"/>
                <a:gd name="T4" fmla="*/ 2147483647 w 13"/>
                <a:gd name="T5" fmla="*/ 2147483647 h 13"/>
                <a:gd name="T6" fmla="*/ 2147483647 w 13"/>
                <a:gd name="T7" fmla="*/ 2147483647 h 13"/>
                <a:gd name="T8" fmla="*/ 2147483647 w 13"/>
                <a:gd name="T9" fmla="*/ 2147483647 h 13"/>
                <a:gd name="T10" fmla="*/ 2147483647 w 13"/>
                <a:gd name="T11" fmla="*/ 2147483647 h 13"/>
                <a:gd name="T12" fmla="*/ 0 w 13"/>
                <a:gd name="T13" fmla="*/ 2147483647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3">
                  <a:moveTo>
                    <a:pt x="0" y="5"/>
                  </a:moveTo>
                  <a:lnTo>
                    <a:pt x="3" y="0"/>
                  </a:lnTo>
                  <a:lnTo>
                    <a:pt x="8" y="1"/>
                  </a:lnTo>
                  <a:lnTo>
                    <a:pt x="13" y="5"/>
                  </a:lnTo>
                  <a:lnTo>
                    <a:pt x="8" y="13"/>
                  </a:lnTo>
                  <a:lnTo>
                    <a:pt x="2" y="13"/>
                  </a:lnTo>
                  <a:lnTo>
                    <a:pt x="0" y="5"/>
                  </a:lnTo>
                  <a:close/>
                </a:path>
              </a:pathLst>
            </a:custGeom>
            <a:solidFill>
              <a:srgbClr xmlns:mc="http://schemas.openxmlformats.org/markup-compatibility/2006" xmlns:a14="http://schemas.microsoft.com/office/drawing/2010/main" val="FFFFFF" mc:Ignorable="a14" a14:legacySpreadsheetColorIndex="9"/>
            </a:solidFill>
            <a:ln w="317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7" name="Freeform 74"/>
            <p:cNvSpPr>
              <a:spLocks/>
            </p:cNvSpPr>
            <p:nvPr/>
          </p:nvSpPr>
          <p:spPr bwMode="auto">
            <a:xfrm>
              <a:off x="-4772297" y="5300662"/>
              <a:ext cx="85725" cy="123825"/>
            </a:xfrm>
            <a:custGeom>
              <a:avLst/>
              <a:gdLst>
                <a:gd name="T0" fmla="*/ 2147483647 w 9"/>
                <a:gd name="T1" fmla="*/ 0 h 13"/>
                <a:gd name="T2" fmla="*/ 2147483647 w 9"/>
                <a:gd name="T3" fmla="*/ 2147483647 h 13"/>
                <a:gd name="T4" fmla="*/ 2147483647 w 9"/>
                <a:gd name="T5" fmla="*/ 2147483647 h 13"/>
                <a:gd name="T6" fmla="*/ 2147483647 w 9"/>
                <a:gd name="T7" fmla="*/ 2147483647 h 13"/>
                <a:gd name="T8" fmla="*/ 0 w 9"/>
                <a:gd name="T9" fmla="*/ 2147483647 h 13"/>
                <a:gd name="T10" fmla="*/ 2147483647 w 9"/>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3">
                  <a:moveTo>
                    <a:pt x="2" y="0"/>
                  </a:moveTo>
                  <a:lnTo>
                    <a:pt x="9" y="2"/>
                  </a:lnTo>
                  <a:lnTo>
                    <a:pt x="9" y="13"/>
                  </a:lnTo>
                  <a:lnTo>
                    <a:pt x="1" y="13"/>
                  </a:lnTo>
                  <a:lnTo>
                    <a:pt x="0" y="5"/>
                  </a:lnTo>
                  <a:lnTo>
                    <a:pt x="2" y="0"/>
                  </a:lnTo>
                  <a:close/>
                </a:path>
              </a:pathLst>
            </a:custGeom>
            <a:solidFill>
              <a:srgbClr xmlns:mc="http://schemas.openxmlformats.org/markup-compatibility/2006" xmlns:a14="http://schemas.microsoft.com/office/drawing/2010/main" val="FFFFFF" mc:Ignorable="a14" a14:legacySpreadsheetColorIndex="9"/>
            </a:solidFill>
            <a:ln w="317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8" name="Freeform 75"/>
            <p:cNvSpPr>
              <a:spLocks/>
            </p:cNvSpPr>
            <p:nvPr/>
          </p:nvSpPr>
          <p:spPr bwMode="auto">
            <a:xfrm>
              <a:off x="-4953272" y="5367337"/>
              <a:ext cx="133350" cy="76200"/>
            </a:xfrm>
            <a:custGeom>
              <a:avLst/>
              <a:gdLst>
                <a:gd name="T0" fmla="*/ 2147483647 w 14"/>
                <a:gd name="T1" fmla="*/ 0 h 8"/>
                <a:gd name="T2" fmla="*/ 2147483647 w 14"/>
                <a:gd name="T3" fmla="*/ 2147483647 h 8"/>
                <a:gd name="T4" fmla="*/ 0 w 14"/>
                <a:gd name="T5" fmla="*/ 2147483647 h 8"/>
                <a:gd name="T6" fmla="*/ 2147483647 w 14"/>
                <a:gd name="T7" fmla="*/ 2147483647 h 8"/>
                <a:gd name="T8" fmla="*/ 2147483647 w 14"/>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8">
                  <a:moveTo>
                    <a:pt x="12" y="0"/>
                  </a:moveTo>
                  <a:lnTo>
                    <a:pt x="14" y="7"/>
                  </a:lnTo>
                  <a:lnTo>
                    <a:pt x="0" y="8"/>
                  </a:lnTo>
                  <a:lnTo>
                    <a:pt x="1" y="5"/>
                  </a:lnTo>
                  <a:lnTo>
                    <a:pt x="12" y="0"/>
                  </a:lnTo>
                  <a:close/>
                </a:path>
              </a:pathLst>
            </a:custGeom>
            <a:solidFill>
              <a:srgbClr xmlns:mc="http://schemas.openxmlformats.org/markup-compatibility/2006" xmlns:a14="http://schemas.microsoft.com/office/drawing/2010/main" val="FFFFFF" mc:Ignorable="a14" a14:legacySpreadsheetColorIndex="9"/>
            </a:solidFill>
            <a:ln w="317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9" name="Freeform 76"/>
            <p:cNvSpPr>
              <a:spLocks/>
            </p:cNvSpPr>
            <p:nvPr/>
          </p:nvSpPr>
          <p:spPr bwMode="auto">
            <a:xfrm>
              <a:off x="-5096147" y="5472112"/>
              <a:ext cx="304800" cy="219075"/>
            </a:xfrm>
            <a:custGeom>
              <a:avLst/>
              <a:gdLst>
                <a:gd name="T0" fmla="*/ 2147483647 w 32"/>
                <a:gd name="T1" fmla="*/ 0 h 22"/>
                <a:gd name="T2" fmla="*/ 2147483647 w 32"/>
                <a:gd name="T3" fmla="*/ 2147483647 h 22"/>
                <a:gd name="T4" fmla="*/ 2147483647 w 32"/>
                <a:gd name="T5" fmla="*/ 2147483647 h 22"/>
                <a:gd name="T6" fmla="*/ 2147483647 w 32"/>
                <a:gd name="T7" fmla="*/ 2147483647 h 22"/>
                <a:gd name="T8" fmla="*/ 2147483647 w 32"/>
                <a:gd name="T9" fmla="*/ 2147483647 h 22"/>
                <a:gd name="T10" fmla="*/ 2147483647 w 32"/>
                <a:gd name="T11" fmla="*/ 2147483647 h 22"/>
                <a:gd name="T12" fmla="*/ 2147483647 w 32"/>
                <a:gd name="T13" fmla="*/ 2147483647 h 22"/>
                <a:gd name="T14" fmla="*/ 2147483647 w 32"/>
                <a:gd name="T15" fmla="*/ 2147483647 h 22"/>
                <a:gd name="T16" fmla="*/ 0 w 32"/>
                <a:gd name="T17" fmla="*/ 2147483647 h 22"/>
                <a:gd name="T18" fmla="*/ 2147483647 w 32"/>
                <a:gd name="T19" fmla="*/ 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22">
                  <a:moveTo>
                    <a:pt x="12" y="0"/>
                  </a:moveTo>
                  <a:lnTo>
                    <a:pt x="31" y="3"/>
                  </a:lnTo>
                  <a:lnTo>
                    <a:pt x="31" y="9"/>
                  </a:lnTo>
                  <a:lnTo>
                    <a:pt x="23" y="7"/>
                  </a:lnTo>
                  <a:lnTo>
                    <a:pt x="24" y="11"/>
                  </a:lnTo>
                  <a:lnTo>
                    <a:pt x="31" y="13"/>
                  </a:lnTo>
                  <a:lnTo>
                    <a:pt x="32" y="19"/>
                  </a:lnTo>
                  <a:lnTo>
                    <a:pt x="1" y="22"/>
                  </a:lnTo>
                  <a:lnTo>
                    <a:pt x="0" y="6"/>
                  </a:lnTo>
                  <a:lnTo>
                    <a:pt x="12" y="0"/>
                  </a:lnTo>
                  <a:close/>
                </a:path>
              </a:pathLst>
            </a:custGeom>
            <a:solidFill>
              <a:srgbClr xmlns:mc="http://schemas.openxmlformats.org/markup-compatibility/2006" xmlns:a14="http://schemas.microsoft.com/office/drawing/2010/main" val="FFFFFF" mc:Ignorable="a14" a14:legacySpreadsheetColorIndex="9"/>
            </a:solidFill>
            <a:ln w="3175" cap="flat" cmpd="sng">
              <a:solidFill>
                <a:srgbClr xmlns:mc="http://schemas.openxmlformats.org/markup-compatibility/2006" xmlns:a14="http://schemas.microsoft.com/office/drawing/2010/main" val="000000" mc:Ignorable="a14" a14:legacySpreadsheetColorIndex="64"/>
              </a:solidFill>
              <a:prstDash val="solid"/>
              <a:round/>
              <a:headEnd/>
              <a:tailEnd/>
            </a:ln>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0" name="Freeform 78"/>
            <p:cNvSpPr>
              <a:spLocks/>
            </p:cNvSpPr>
            <p:nvPr/>
          </p:nvSpPr>
          <p:spPr bwMode="auto">
            <a:xfrm>
              <a:off x="-2124347" y="4557712"/>
              <a:ext cx="95250" cy="304800"/>
            </a:xfrm>
            <a:custGeom>
              <a:avLst/>
              <a:gdLst>
                <a:gd name="T0" fmla="*/ 0 w 8"/>
                <a:gd name="T1" fmla="*/ 2147483647 h 29"/>
                <a:gd name="T2" fmla="*/ 2147483647 w 8"/>
                <a:gd name="T3" fmla="*/ 2147483647 h 29"/>
                <a:gd name="T4" fmla="*/ 2147483647 w 8"/>
                <a:gd name="T5" fmla="*/ 0 h 29"/>
                <a:gd name="T6" fmla="*/ 0 60000 65536"/>
                <a:gd name="T7" fmla="*/ 0 60000 65536"/>
                <a:gd name="T8" fmla="*/ 0 60000 65536"/>
              </a:gdLst>
              <a:ahLst/>
              <a:cxnLst>
                <a:cxn ang="T6">
                  <a:pos x="T0" y="T1"/>
                </a:cxn>
                <a:cxn ang="T7">
                  <a:pos x="T2" y="T3"/>
                </a:cxn>
                <a:cxn ang="T8">
                  <a:pos x="T4" y="T5"/>
                </a:cxn>
              </a:cxnLst>
              <a:rect l="0" t="0" r="r" b="b"/>
              <a:pathLst>
                <a:path w="8" h="29">
                  <a:moveTo>
                    <a:pt x="0" y="29"/>
                  </a:moveTo>
                  <a:lnTo>
                    <a:pt x="1" y="13"/>
                  </a:lnTo>
                  <a:lnTo>
                    <a:pt x="8" y="0"/>
                  </a:lnTo>
                </a:path>
              </a:pathLst>
            </a:custGeom>
            <a:noFill/>
            <a:ln w="38100" cap="flat" cmpd="dbl">
              <a:solidFill>
                <a:srgbClr xmlns:mc="http://schemas.openxmlformats.org/markup-compatibility/2006" xmlns:a14="http://schemas.microsoft.com/office/drawing/2010/main" val="FF0000" mc:Ignorable="a14" a14:legacySpreadsheetColorIndex="10"/>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1" name="Text Box 79"/>
            <p:cNvSpPr txBox="1">
              <a:spLocks noChangeArrowheads="1"/>
            </p:cNvSpPr>
            <p:nvPr/>
          </p:nvSpPr>
          <p:spPr bwMode="auto">
            <a:xfrm>
              <a:off x="-2057048" y="4639377"/>
              <a:ext cx="1085850" cy="2952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京阪本線 </a:t>
              </a:r>
              <a:endParaRPr kumimoji="1" lang="en-US" altLang="ja-JP" sz="5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（寝屋川市・枚方市</a:t>
              </a: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192" name="Line 172"/>
            <p:cNvSpPr>
              <a:spLocks noChangeShapeType="1"/>
            </p:cNvSpPr>
            <p:nvPr/>
          </p:nvSpPr>
          <p:spPr bwMode="auto">
            <a:xfrm flipH="1">
              <a:off x="-2724422" y="4538662"/>
              <a:ext cx="142875" cy="257175"/>
            </a:xfrm>
            <a:prstGeom prst="line">
              <a:avLst/>
            </a:prstGeom>
            <a:noFill/>
            <a:ln w="38100" cmpd="dbl">
              <a:solidFill>
                <a:srgbClr val="FF0000"/>
              </a:solidFill>
              <a:prstDash val="solid"/>
              <a:round/>
              <a:headEnd/>
              <a:tailEnd/>
            </a:ln>
            <a:extLst>
              <a:ext uri="{909E8E84-426E-40DD-AFC4-6F175D3DCCD1}">
                <a14:hiddenFill xmlns:a14="http://schemas.microsoft.com/office/drawing/2010/main">
                  <a:no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3" name="Text Box 175"/>
            <p:cNvSpPr txBox="1">
              <a:spLocks noChangeArrowheads="1"/>
            </p:cNvSpPr>
            <p:nvPr/>
          </p:nvSpPr>
          <p:spPr bwMode="auto">
            <a:xfrm>
              <a:off x="-3093907" y="4488297"/>
              <a:ext cx="419836" cy="219386"/>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none" lIns="9144"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阪急京都線</a:t>
              </a:r>
            </a:p>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（摂津市）</a:t>
              </a:r>
            </a:p>
          </p:txBody>
        </p:sp>
        <p:grpSp>
          <p:nvGrpSpPr>
            <p:cNvPr id="194" name="グループ化 193"/>
            <p:cNvGrpSpPr>
              <a:grpSpLocks/>
            </p:cNvGrpSpPr>
            <p:nvPr/>
          </p:nvGrpSpPr>
          <p:grpSpPr bwMode="auto">
            <a:xfrm>
              <a:off x="-5715272" y="6328787"/>
              <a:ext cx="1495425" cy="448830"/>
              <a:chOff x="876300" y="4371266"/>
              <a:chExt cx="1536343" cy="471087"/>
            </a:xfrm>
          </p:grpSpPr>
          <p:sp>
            <p:nvSpPr>
              <p:cNvPr id="210" name="Freeform 65"/>
              <p:cNvSpPr>
                <a:spLocks/>
              </p:cNvSpPr>
              <p:nvPr/>
            </p:nvSpPr>
            <p:spPr bwMode="auto">
              <a:xfrm>
                <a:off x="962025" y="4531932"/>
                <a:ext cx="374171" cy="9526"/>
              </a:xfrm>
              <a:custGeom>
                <a:avLst/>
                <a:gdLst>
                  <a:gd name="T0" fmla="*/ 2147483647 w 38"/>
                  <a:gd name="T1" fmla="*/ 0 h 1"/>
                  <a:gd name="T2" fmla="*/ 0 w 38"/>
                  <a:gd name="T3" fmla="*/ 0 h 1"/>
                  <a:gd name="T4" fmla="*/ 0 60000 65536"/>
                  <a:gd name="T5" fmla="*/ 0 60000 65536"/>
                </a:gdLst>
                <a:ahLst/>
                <a:cxnLst>
                  <a:cxn ang="T4">
                    <a:pos x="T0" y="T1"/>
                  </a:cxn>
                  <a:cxn ang="T5">
                    <a:pos x="T2" y="T3"/>
                  </a:cxn>
                </a:cxnLst>
                <a:rect l="0" t="0" r="r" b="b"/>
                <a:pathLst>
                  <a:path w="38" h="1">
                    <a:moveTo>
                      <a:pt x="38" y="0"/>
                    </a:moveTo>
                    <a:lnTo>
                      <a:pt x="0" y="0"/>
                    </a:lnTo>
                  </a:path>
                </a:pathLst>
              </a:custGeom>
              <a:noFill/>
              <a:ln w="38100" cmpd="tri">
                <a:solidFill>
                  <a:srgbClr val="0070C0"/>
                </a:solidFill>
                <a:round/>
                <a:headEnd/>
                <a:tailEnd/>
              </a:ln>
              <a:extLst>
                <a:ext uri="{909E8E84-426E-40DD-AFC4-6F175D3DCCD1}">
                  <a14:hiddenFill xmlns:a14="http://schemas.microsoft.com/office/drawing/2010/main">
                    <a:solidFill>
                      <a:srgbClr val="FFFFFF"/>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1" name="Freeform 70"/>
              <p:cNvSpPr>
                <a:spLocks/>
              </p:cNvSpPr>
              <p:nvPr/>
            </p:nvSpPr>
            <p:spPr bwMode="auto">
              <a:xfrm>
                <a:off x="962025" y="4660092"/>
                <a:ext cx="374171" cy="61080"/>
              </a:xfrm>
              <a:custGeom>
                <a:avLst/>
                <a:gdLst>
                  <a:gd name="T0" fmla="*/ 2147483647 w 40"/>
                  <a:gd name="T1" fmla="*/ 0 h 1"/>
                  <a:gd name="T2" fmla="*/ 0 w 40"/>
                  <a:gd name="T3" fmla="*/ 0 h 1"/>
                  <a:gd name="T4" fmla="*/ 0 60000 65536"/>
                  <a:gd name="T5" fmla="*/ 0 60000 65536"/>
                </a:gdLst>
                <a:ahLst/>
                <a:cxnLst>
                  <a:cxn ang="T4">
                    <a:pos x="T0" y="T1"/>
                  </a:cxn>
                  <a:cxn ang="T5">
                    <a:pos x="T2" y="T3"/>
                  </a:cxn>
                </a:cxnLst>
                <a:rect l="0" t="0" r="r" b="b"/>
                <a:pathLst>
                  <a:path w="40" h="1">
                    <a:moveTo>
                      <a:pt x="40" y="0"/>
                    </a:moveTo>
                    <a:lnTo>
                      <a:pt x="0" y="0"/>
                    </a:lnTo>
                  </a:path>
                </a:pathLst>
              </a:custGeom>
              <a:noFill/>
              <a:ln w="38100" cmpd="dbl">
                <a:solidFill>
                  <a:srgbClr xmlns:mc="http://schemas.openxmlformats.org/markup-compatibility/2006" xmlns:a14="http://schemas.microsoft.com/office/drawing/2010/main" val="FF0000" mc:Ignorable="a14" a14:legacySpreadsheetColorIndex="10"/>
                </a:solidFill>
                <a:round/>
                <a:headEnd/>
                <a:tailEnd/>
              </a:ln>
              <a:extLst>
                <a:ext uri="{909E8E84-426E-40DD-AFC4-6F175D3DCCD1}">
                  <a14:hiddenFill xmlns:a14="http://schemas.microsoft.com/office/drawing/2010/main">
                    <a:solidFill>
                      <a:srgbClr val="FFFFFF"/>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2" name="Rectangle 71"/>
              <p:cNvSpPr>
                <a:spLocks noChangeArrowheads="1"/>
              </p:cNvSpPr>
              <p:nvPr/>
            </p:nvSpPr>
            <p:spPr bwMode="auto">
              <a:xfrm>
                <a:off x="876300" y="4371266"/>
                <a:ext cx="1293964" cy="471087"/>
              </a:xfrm>
              <a:prstGeom prst="rect">
                <a:avLst/>
              </a:prstGeom>
              <a:noFill/>
              <a:ln w="9525">
                <a:solidFill>
                  <a:srgbClr xmlns:mc="http://schemas.openxmlformats.org/markup-compatibility/2006" xmlns:a14="http://schemas.microsoft.com/office/drawing/2010/main" val="000000" mc:Ignorable="a14" a14:legacySpreadsheetColorIndex="64"/>
                </a:solidFill>
                <a:miter lim="800000"/>
                <a:headEnd/>
                <a:tailEn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3" name="Text Box 86"/>
              <p:cNvSpPr txBox="1">
                <a:spLocks noChangeArrowheads="1"/>
              </p:cNvSpPr>
              <p:nvPr/>
            </p:nvSpPr>
            <p:spPr bwMode="auto">
              <a:xfrm>
                <a:off x="1463436" y="4435943"/>
                <a:ext cx="557781" cy="16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完了箇所</a:t>
                </a:r>
              </a:p>
            </p:txBody>
          </p:sp>
          <p:sp>
            <p:nvSpPr>
              <p:cNvPr id="214" name="Text Box 87"/>
              <p:cNvSpPr txBox="1">
                <a:spLocks noChangeArrowheads="1"/>
              </p:cNvSpPr>
              <p:nvPr/>
            </p:nvSpPr>
            <p:spPr bwMode="auto">
              <a:xfrm>
                <a:off x="1453651" y="4565116"/>
                <a:ext cx="958992" cy="189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18288" rIns="0" bIns="0" anchor="t" upright="1">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1" lang="ja-JP" altLang="en-US" sz="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事業中箇所</a:t>
                </a:r>
              </a:p>
            </p:txBody>
          </p:sp>
        </p:grpSp>
        <p:sp>
          <p:nvSpPr>
            <p:cNvPr id="195" name="フリーフォーム 194"/>
            <p:cNvSpPr>
              <a:spLocks/>
            </p:cNvSpPr>
            <p:nvPr/>
          </p:nvSpPr>
          <p:spPr bwMode="auto">
            <a:xfrm>
              <a:off x="-3838847" y="4186237"/>
              <a:ext cx="114300" cy="85725"/>
            </a:xfrm>
            <a:custGeom>
              <a:avLst/>
              <a:gdLst>
                <a:gd name="T0" fmla="*/ 0 w 116758"/>
                <a:gd name="T1" fmla="*/ 0 h 86032"/>
                <a:gd name="T2" fmla="*/ 116758 w 116758"/>
                <a:gd name="T3" fmla="*/ 86032 h 86032"/>
                <a:gd name="T4" fmla="*/ 0 60000 65536"/>
                <a:gd name="T5" fmla="*/ 0 60000 65536"/>
              </a:gdLst>
              <a:ahLst/>
              <a:cxnLst>
                <a:cxn ang="T4">
                  <a:pos x="T0" y="T1"/>
                </a:cxn>
                <a:cxn ang="T5">
                  <a:pos x="T2" y="T3"/>
                </a:cxn>
              </a:cxnLst>
              <a:rect l="0" t="0" r="r" b="b"/>
              <a:pathLst>
                <a:path w="116758" h="86032">
                  <a:moveTo>
                    <a:pt x="0" y="0"/>
                  </a:moveTo>
                  <a:cubicBezTo>
                    <a:pt x="48649" y="36359"/>
                    <a:pt x="97298" y="72718"/>
                    <a:pt x="116758" y="86032"/>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6" name="フリーフォーム 195"/>
            <p:cNvSpPr>
              <a:spLocks/>
            </p:cNvSpPr>
            <p:nvPr/>
          </p:nvSpPr>
          <p:spPr bwMode="auto">
            <a:xfrm>
              <a:off x="-3553097" y="4433887"/>
              <a:ext cx="114300" cy="209550"/>
            </a:xfrm>
            <a:custGeom>
              <a:avLst/>
              <a:gdLst>
                <a:gd name="T0" fmla="*/ 0 w 116758"/>
                <a:gd name="T1" fmla="*/ 0 h 205983"/>
                <a:gd name="T2" fmla="*/ 86032 w 116758"/>
                <a:gd name="T3" fmla="*/ 178210 h 205983"/>
                <a:gd name="T4" fmla="*/ 116758 w 116758"/>
                <a:gd name="T5" fmla="*/ 202791 h 205983"/>
                <a:gd name="T6" fmla="*/ 0 60000 65536"/>
                <a:gd name="T7" fmla="*/ 0 60000 65536"/>
                <a:gd name="T8" fmla="*/ 0 60000 65536"/>
              </a:gdLst>
              <a:ahLst/>
              <a:cxnLst>
                <a:cxn ang="T6">
                  <a:pos x="T0" y="T1"/>
                </a:cxn>
                <a:cxn ang="T7">
                  <a:pos x="T2" y="T3"/>
                </a:cxn>
                <a:cxn ang="T8">
                  <a:pos x="T4" y="T5"/>
                </a:cxn>
              </a:cxnLst>
              <a:rect l="0" t="0" r="r" b="b"/>
              <a:pathLst>
                <a:path w="116758" h="205983">
                  <a:moveTo>
                    <a:pt x="0" y="0"/>
                  </a:moveTo>
                  <a:cubicBezTo>
                    <a:pt x="33286" y="72206"/>
                    <a:pt x="66572" y="144412"/>
                    <a:pt x="86032" y="178210"/>
                  </a:cubicBezTo>
                  <a:cubicBezTo>
                    <a:pt x="105492" y="212008"/>
                    <a:pt x="111125" y="207399"/>
                    <a:pt x="116758" y="202791"/>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7" name="フリーフォーム 196"/>
            <p:cNvSpPr>
              <a:spLocks/>
            </p:cNvSpPr>
            <p:nvPr/>
          </p:nvSpPr>
          <p:spPr bwMode="auto">
            <a:xfrm>
              <a:off x="-2105297" y="3862387"/>
              <a:ext cx="228600" cy="190500"/>
            </a:xfrm>
            <a:custGeom>
              <a:avLst/>
              <a:gdLst>
                <a:gd name="T0" fmla="*/ 0 w 227371"/>
                <a:gd name="T1" fmla="*/ 190500 h 190500"/>
                <a:gd name="T2" fmla="*/ 147483 w 227371"/>
                <a:gd name="T3" fmla="*/ 98323 h 190500"/>
                <a:gd name="T4" fmla="*/ 227371 w 227371"/>
                <a:gd name="T5" fmla="*/ 0 h 190500"/>
                <a:gd name="T6" fmla="*/ 0 60000 65536"/>
                <a:gd name="T7" fmla="*/ 0 60000 65536"/>
                <a:gd name="T8" fmla="*/ 0 60000 65536"/>
              </a:gdLst>
              <a:ahLst/>
              <a:cxnLst>
                <a:cxn ang="T6">
                  <a:pos x="T0" y="T1"/>
                </a:cxn>
                <a:cxn ang="T7">
                  <a:pos x="T2" y="T3"/>
                </a:cxn>
                <a:cxn ang="T8">
                  <a:pos x="T4" y="T5"/>
                </a:cxn>
              </a:cxnLst>
              <a:rect l="0" t="0" r="r" b="b"/>
              <a:pathLst>
                <a:path w="227371" h="190500">
                  <a:moveTo>
                    <a:pt x="0" y="190500"/>
                  </a:moveTo>
                  <a:cubicBezTo>
                    <a:pt x="54794" y="160286"/>
                    <a:pt x="109588" y="130073"/>
                    <a:pt x="147483" y="98323"/>
                  </a:cubicBezTo>
                  <a:cubicBezTo>
                    <a:pt x="185378" y="66573"/>
                    <a:pt x="206374" y="33286"/>
                    <a:pt x="227371" y="0"/>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8" name="フリーフォーム 197"/>
            <p:cNvSpPr>
              <a:spLocks/>
            </p:cNvSpPr>
            <p:nvPr/>
          </p:nvSpPr>
          <p:spPr bwMode="auto">
            <a:xfrm>
              <a:off x="-2572022" y="4195762"/>
              <a:ext cx="266700" cy="333375"/>
            </a:xfrm>
            <a:custGeom>
              <a:avLst/>
              <a:gdLst>
                <a:gd name="T0" fmla="*/ 264242 w 264242"/>
                <a:gd name="T1" fmla="*/ 0 h 337984"/>
                <a:gd name="T2" fmla="*/ 122904 w 264242"/>
                <a:gd name="T3" fmla="*/ 104468 h 337984"/>
                <a:gd name="T4" fmla="*/ 49162 w 264242"/>
                <a:gd name="T5" fmla="*/ 251952 h 337984"/>
                <a:gd name="T6" fmla="*/ 0 w 264242"/>
                <a:gd name="T7" fmla="*/ 337984 h 337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4242" h="337984">
                  <a:moveTo>
                    <a:pt x="264242" y="0"/>
                  </a:moveTo>
                  <a:cubicBezTo>
                    <a:pt x="211496" y="31238"/>
                    <a:pt x="158751" y="62476"/>
                    <a:pt x="122904" y="104468"/>
                  </a:cubicBezTo>
                  <a:cubicBezTo>
                    <a:pt x="87057" y="146460"/>
                    <a:pt x="69646" y="213033"/>
                    <a:pt x="49162" y="251952"/>
                  </a:cubicBezTo>
                  <a:cubicBezTo>
                    <a:pt x="28678" y="290871"/>
                    <a:pt x="14339" y="314427"/>
                    <a:pt x="0" y="337984"/>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9" name="フリーフォーム 198"/>
            <p:cNvSpPr>
              <a:spLocks/>
            </p:cNvSpPr>
            <p:nvPr/>
          </p:nvSpPr>
          <p:spPr bwMode="auto">
            <a:xfrm>
              <a:off x="-1876697" y="3890962"/>
              <a:ext cx="390525" cy="419100"/>
            </a:xfrm>
            <a:custGeom>
              <a:avLst/>
              <a:gdLst>
                <a:gd name="T0" fmla="*/ 387145 w 387145"/>
                <a:gd name="T1" fmla="*/ 0 h 424016"/>
                <a:gd name="T2" fmla="*/ 251951 w 387145"/>
                <a:gd name="T3" fmla="*/ 30726 h 424016"/>
                <a:gd name="T4" fmla="*/ 233516 w 387145"/>
                <a:gd name="T5" fmla="*/ 61452 h 424016"/>
                <a:gd name="T6" fmla="*/ 141338 w 387145"/>
                <a:gd name="T7" fmla="*/ 251952 h 424016"/>
                <a:gd name="T8" fmla="*/ 86032 w 387145"/>
                <a:gd name="T9" fmla="*/ 319548 h 424016"/>
                <a:gd name="T10" fmla="*/ 0 w 387145"/>
                <a:gd name="T11" fmla="*/ 424016 h 4240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7145" h="424016">
                  <a:moveTo>
                    <a:pt x="387145" y="0"/>
                  </a:moveTo>
                  <a:cubicBezTo>
                    <a:pt x="332350" y="10242"/>
                    <a:pt x="277556" y="20484"/>
                    <a:pt x="251951" y="30726"/>
                  </a:cubicBezTo>
                  <a:cubicBezTo>
                    <a:pt x="226346" y="40968"/>
                    <a:pt x="251951" y="24581"/>
                    <a:pt x="233516" y="61452"/>
                  </a:cubicBezTo>
                  <a:cubicBezTo>
                    <a:pt x="215081" y="98323"/>
                    <a:pt x="165919" y="208936"/>
                    <a:pt x="141338" y="251952"/>
                  </a:cubicBezTo>
                  <a:cubicBezTo>
                    <a:pt x="116757" y="294968"/>
                    <a:pt x="86032" y="319548"/>
                    <a:pt x="86032" y="319548"/>
                  </a:cubicBezTo>
                  <a:lnTo>
                    <a:pt x="0" y="424016"/>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0" name="フリーフォーム 199"/>
            <p:cNvSpPr>
              <a:spLocks/>
            </p:cNvSpPr>
            <p:nvPr/>
          </p:nvSpPr>
          <p:spPr bwMode="auto">
            <a:xfrm>
              <a:off x="-2819672" y="5519737"/>
              <a:ext cx="542925" cy="133350"/>
            </a:xfrm>
            <a:custGeom>
              <a:avLst/>
              <a:gdLst>
                <a:gd name="T0" fmla="*/ 0 w 534629"/>
                <a:gd name="T1" fmla="*/ 64598 h 123803"/>
                <a:gd name="T2" fmla="*/ 49161 w 534629"/>
                <a:gd name="T3" fmla="*/ 33872 h 123803"/>
                <a:gd name="T4" fmla="*/ 129048 w 534629"/>
                <a:gd name="T5" fmla="*/ 58453 h 123803"/>
                <a:gd name="T6" fmla="*/ 307258 w 534629"/>
                <a:gd name="T7" fmla="*/ 119904 h 123803"/>
                <a:gd name="T8" fmla="*/ 374855 w 534629"/>
                <a:gd name="T9" fmla="*/ 113759 h 123803"/>
                <a:gd name="T10" fmla="*/ 387145 w 534629"/>
                <a:gd name="T11" fmla="*/ 83033 h 123803"/>
                <a:gd name="T12" fmla="*/ 417871 w 534629"/>
                <a:gd name="T13" fmla="*/ 3146 h 123803"/>
                <a:gd name="T14" fmla="*/ 473177 w 534629"/>
                <a:gd name="T15" fmla="*/ 15436 h 123803"/>
                <a:gd name="T16" fmla="*/ 534629 w 534629"/>
                <a:gd name="T17" fmla="*/ 9291 h 1238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629" h="123803">
                  <a:moveTo>
                    <a:pt x="0" y="64598"/>
                  </a:moveTo>
                  <a:cubicBezTo>
                    <a:pt x="13826" y="49747"/>
                    <a:pt x="27653" y="34896"/>
                    <a:pt x="49161" y="33872"/>
                  </a:cubicBezTo>
                  <a:cubicBezTo>
                    <a:pt x="70669" y="32848"/>
                    <a:pt x="86032" y="44114"/>
                    <a:pt x="129048" y="58453"/>
                  </a:cubicBezTo>
                  <a:cubicBezTo>
                    <a:pt x="172064" y="72792"/>
                    <a:pt x="266290" y="110686"/>
                    <a:pt x="307258" y="119904"/>
                  </a:cubicBezTo>
                  <a:cubicBezTo>
                    <a:pt x="348226" y="129122"/>
                    <a:pt x="361540" y="119904"/>
                    <a:pt x="374855" y="113759"/>
                  </a:cubicBezTo>
                  <a:cubicBezTo>
                    <a:pt x="388170" y="107614"/>
                    <a:pt x="379976" y="101469"/>
                    <a:pt x="387145" y="83033"/>
                  </a:cubicBezTo>
                  <a:cubicBezTo>
                    <a:pt x="394314" y="64597"/>
                    <a:pt x="403532" y="14412"/>
                    <a:pt x="417871" y="3146"/>
                  </a:cubicBezTo>
                  <a:cubicBezTo>
                    <a:pt x="432210" y="-8120"/>
                    <a:pt x="453717" y="14412"/>
                    <a:pt x="473177" y="15436"/>
                  </a:cubicBezTo>
                  <a:cubicBezTo>
                    <a:pt x="492637" y="16460"/>
                    <a:pt x="513633" y="12875"/>
                    <a:pt x="534629" y="9291"/>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1" name="フリーフォーム 200"/>
            <p:cNvSpPr>
              <a:spLocks/>
            </p:cNvSpPr>
            <p:nvPr/>
          </p:nvSpPr>
          <p:spPr bwMode="auto">
            <a:xfrm>
              <a:off x="-3076847" y="5805487"/>
              <a:ext cx="438150" cy="9525"/>
            </a:xfrm>
            <a:custGeom>
              <a:avLst/>
              <a:gdLst>
                <a:gd name="T0" fmla="*/ 0 w 433509"/>
                <a:gd name="T1" fmla="*/ 0 h 12212"/>
                <a:gd name="T2" fmla="*/ 433509 w 433509"/>
                <a:gd name="T3" fmla="*/ 12212 h 12212"/>
                <a:gd name="T4" fmla="*/ 0 60000 65536"/>
                <a:gd name="T5" fmla="*/ 0 60000 65536"/>
              </a:gdLst>
              <a:ahLst/>
              <a:cxnLst>
                <a:cxn ang="T4">
                  <a:pos x="T0" y="T1"/>
                </a:cxn>
                <a:cxn ang="T5">
                  <a:pos x="T2" y="T3"/>
                </a:cxn>
              </a:cxnLst>
              <a:rect l="0" t="0" r="r" b="b"/>
              <a:pathLst>
                <a:path w="433509" h="12212">
                  <a:moveTo>
                    <a:pt x="0" y="0"/>
                  </a:moveTo>
                  <a:lnTo>
                    <a:pt x="433509" y="12212"/>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2" name="フリーフォーム 201"/>
            <p:cNvSpPr>
              <a:spLocks/>
            </p:cNvSpPr>
            <p:nvPr/>
          </p:nvSpPr>
          <p:spPr bwMode="auto">
            <a:xfrm>
              <a:off x="-2419622" y="5948362"/>
              <a:ext cx="114300" cy="133350"/>
            </a:xfrm>
            <a:custGeom>
              <a:avLst/>
              <a:gdLst>
                <a:gd name="T0" fmla="*/ 0 w 116010"/>
                <a:gd name="T1" fmla="*/ 0 h 134327"/>
                <a:gd name="T2" fmla="*/ 61058 w 116010"/>
                <a:gd name="T3" fmla="*/ 85480 h 134327"/>
                <a:gd name="T4" fmla="*/ 116010 w 116010"/>
                <a:gd name="T5" fmla="*/ 134327 h 134327"/>
                <a:gd name="T6" fmla="*/ 0 60000 65536"/>
                <a:gd name="T7" fmla="*/ 0 60000 65536"/>
                <a:gd name="T8" fmla="*/ 0 60000 65536"/>
              </a:gdLst>
              <a:ahLst/>
              <a:cxnLst>
                <a:cxn ang="T6">
                  <a:pos x="T0" y="T1"/>
                </a:cxn>
                <a:cxn ang="T7">
                  <a:pos x="T2" y="T3"/>
                </a:cxn>
                <a:cxn ang="T8">
                  <a:pos x="T4" y="T5"/>
                </a:cxn>
              </a:cxnLst>
              <a:rect l="0" t="0" r="r" b="b"/>
              <a:pathLst>
                <a:path w="116010" h="134327">
                  <a:moveTo>
                    <a:pt x="0" y="0"/>
                  </a:moveTo>
                  <a:cubicBezTo>
                    <a:pt x="20861" y="31546"/>
                    <a:pt x="41723" y="63092"/>
                    <a:pt x="61058" y="85480"/>
                  </a:cubicBezTo>
                  <a:cubicBezTo>
                    <a:pt x="80393" y="107868"/>
                    <a:pt x="98201" y="121097"/>
                    <a:pt x="116010" y="134327"/>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3" name="フリーフォーム 202"/>
            <p:cNvSpPr>
              <a:spLocks/>
            </p:cNvSpPr>
            <p:nvPr/>
          </p:nvSpPr>
          <p:spPr bwMode="auto">
            <a:xfrm>
              <a:off x="-2314847" y="5824537"/>
              <a:ext cx="85725" cy="9525"/>
            </a:xfrm>
            <a:custGeom>
              <a:avLst/>
              <a:gdLst>
                <a:gd name="T0" fmla="*/ 0 w 85481"/>
                <a:gd name="T1" fmla="*/ 0 h 6106"/>
                <a:gd name="T2" fmla="*/ 85481 w 85481"/>
                <a:gd name="T3" fmla="*/ 6106 h 6106"/>
                <a:gd name="T4" fmla="*/ 0 60000 65536"/>
                <a:gd name="T5" fmla="*/ 0 60000 65536"/>
              </a:gdLst>
              <a:ahLst/>
              <a:cxnLst>
                <a:cxn ang="T4">
                  <a:pos x="T0" y="T1"/>
                </a:cxn>
                <a:cxn ang="T5">
                  <a:pos x="T2" y="T3"/>
                </a:cxn>
              </a:cxnLst>
              <a:rect l="0" t="0" r="r" b="b"/>
              <a:pathLst>
                <a:path w="85481" h="6106">
                  <a:moveTo>
                    <a:pt x="0" y="0"/>
                  </a:moveTo>
                  <a:lnTo>
                    <a:pt x="85481" y="6106"/>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4" name="フリーフォーム 203"/>
            <p:cNvSpPr>
              <a:spLocks/>
            </p:cNvSpPr>
            <p:nvPr/>
          </p:nvSpPr>
          <p:spPr bwMode="auto">
            <a:xfrm>
              <a:off x="-2514872" y="6072187"/>
              <a:ext cx="9525" cy="57150"/>
            </a:xfrm>
            <a:custGeom>
              <a:avLst/>
              <a:gdLst>
                <a:gd name="T0" fmla="*/ 0 w 12211"/>
                <a:gd name="T1" fmla="*/ 0 h 61058"/>
                <a:gd name="T2" fmla="*/ 12211 w 12211"/>
                <a:gd name="T3" fmla="*/ 61058 h 61058"/>
                <a:gd name="T4" fmla="*/ 0 60000 65536"/>
                <a:gd name="T5" fmla="*/ 0 60000 65536"/>
              </a:gdLst>
              <a:ahLst/>
              <a:cxnLst>
                <a:cxn ang="T4">
                  <a:pos x="T0" y="T1"/>
                </a:cxn>
                <a:cxn ang="T5">
                  <a:pos x="T2" y="T3"/>
                </a:cxn>
              </a:cxnLst>
              <a:rect l="0" t="0" r="r" b="b"/>
              <a:pathLst>
                <a:path w="12211" h="61058">
                  <a:moveTo>
                    <a:pt x="0" y="0"/>
                  </a:moveTo>
                  <a:lnTo>
                    <a:pt x="12211" y="61058"/>
                  </a:ln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5" name="フリーフォーム 204"/>
            <p:cNvSpPr>
              <a:spLocks/>
            </p:cNvSpPr>
            <p:nvPr/>
          </p:nvSpPr>
          <p:spPr bwMode="auto">
            <a:xfrm>
              <a:off x="-3267347" y="5900737"/>
              <a:ext cx="190500" cy="676275"/>
            </a:xfrm>
            <a:custGeom>
              <a:avLst/>
              <a:gdLst>
                <a:gd name="T0" fmla="*/ 189279 w 189279"/>
                <a:gd name="T1" fmla="*/ 0 h 671634"/>
                <a:gd name="T2" fmla="*/ 128221 w 189279"/>
                <a:gd name="T3" fmla="*/ 305288 h 671634"/>
                <a:gd name="T4" fmla="*/ 48846 w 189279"/>
                <a:gd name="T5" fmla="*/ 549519 h 671634"/>
                <a:gd name="T6" fmla="*/ 0 w 189279"/>
                <a:gd name="T7" fmla="*/ 671634 h 6716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9279" h="671634">
                  <a:moveTo>
                    <a:pt x="189279" y="0"/>
                  </a:moveTo>
                  <a:cubicBezTo>
                    <a:pt x="176559" y="63602"/>
                    <a:pt x="151627" y="213702"/>
                    <a:pt x="128221" y="305288"/>
                  </a:cubicBezTo>
                  <a:cubicBezTo>
                    <a:pt x="109904" y="353116"/>
                    <a:pt x="70216" y="488461"/>
                    <a:pt x="48846" y="549519"/>
                  </a:cubicBezTo>
                  <a:cubicBezTo>
                    <a:pt x="27476" y="610577"/>
                    <a:pt x="13738" y="641105"/>
                    <a:pt x="0" y="671634"/>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7" name="フリーフォーム 206"/>
            <p:cNvSpPr>
              <a:spLocks/>
            </p:cNvSpPr>
            <p:nvPr/>
          </p:nvSpPr>
          <p:spPr bwMode="auto">
            <a:xfrm>
              <a:off x="-3781697" y="7262812"/>
              <a:ext cx="114300" cy="123825"/>
            </a:xfrm>
            <a:custGeom>
              <a:avLst/>
              <a:gdLst>
                <a:gd name="T0" fmla="*/ 109904 w 109904"/>
                <a:gd name="T1" fmla="*/ 0 h 122115"/>
                <a:gd name="T2" fmla="*/ 85481 w 109904"/>
                <a:gd name="T3" fmla="*/ 54952 h 122115"/>
                <a:gd name="T4" fmla="*/ 54952 w 109904"/>
                <a:gd name="T5" fmla="*/ 91587 h 122115"/>
                <a:gd name="T6" fmla="*/ 0 w 109904"/>
                <a:gd name="T7" fmla="*/ 122115 h 122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904" h="122115">
                  <a:moveTo>
                    <a:pt x="109904" y="0"/>
                  </a:moveTo>
                  <a:cubicBezTo>
                    <a:pt x="102272" y="19844"/>
                    <a:pt x="94640" y="39688"/>
                    <a:pt x="85481" y="54952"/>
                  </a:cubicBezTo>
                  <a:cubicBezTo>
                    <a:pt x="76322" y="70216"/>
                    <a:pt x="69199" y="80393"/>
                    <a:pt x="54952" y="91587"/>
                  </a:cubicBezTo>
                  <a:cubicBezTo>
                    <a:pt x="40705" y="102781"/>
                    <a:pt x="20352" y="112448"/>
                    <a:pt x="0" y="122115"/>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8" name="フリーフォーム 207"/>
            <p:cNvSpPr>
              <a:spLocks/>
            </p:cNvSpPr>
            <p:nvPr/>
          </p:nvSpPr>
          <p:spPr bwMode="auto">
            <a:xfrm>
              <a:off x="-4076972" y="7500937"/>
              <a:ext cx="142875" cy="276225"/>
            </a:xfrm>
            <a:custGeom>
              <a:avLst/>
              <a:gdLst>
                <a:gd name="T0" fmla="*/ 140433 w 140433"/>
                <a:gd name="T1" fmla="*/ 0 h 274760"/>
                <a:gd name="T2" fmla="*/ 97693 w 140433"/>
                <a:gd name="T3" fmla="*/ 73269 h 274760"/>
                <a:gd name="T4" fmla="*/ 61058 w 140433"/>
                <a:gd name="T5" fmla="*/ 152644 h 274760"/>
                <a:gd name="T6" fmla="*/ 0 w 140433"/>
                <a:gd name="T7" fmla="*/ 274760 h 2747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433" h="274760">
                  <a:moveTo>
                    <a:pt x="140433" y="0"/>
                  </a:moveTo>
                  <a:cubicBezTo>
                    <a:pt x="125677" y="23914"/>
                    <a:pt x="110922" y="47828"/>
                    <a:pt x="97693" y="73269"/>
                  </a:cubicBezTo>
                  <a:cubicBezTo>
                    <a:pt x="84464" y="98710"/>
                    <a:pt x="77340" y="119062"/>
                    <a:pt x="61058" y="152644"/>
                  </a:cubicBezTo>
                  <a:cubicBezTo>
                    <a:pt x="44776" y="186226"/>
                    <a:pt x="0" y="274760"/>
                    <a:pt x="0" y="274760"/>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9" name="フリーフォーム 208"/>
            <p:cNvSpPr>
              <a:spLocks/>
            </p:cNvSpPr>
            <p:nvPr/>
          </p:nvSpPr>
          <p:spPr bwMode="auto">
            <a:xfrm>
              <a:off x="-4619897" y="7929562"/>
              <a:ext cx="371475" cy="352425"/>
            </a:xfrm>
            <a:custGeom>
              <a:avLst/>
              <a:gdLst>
                <a:gd name="T0" fmla="*/ 366346 w 366346"/>
                <a:gd name="T1" fmla="*/ 0 h 354135"/>
                <a:gd name="T2" fmla="*/ 207596 w 366346"/>
                <a:gd name="T3" fmla="*/ 116010 h 354135"/>
                <a:gd name="T4" fmla="*/ 140432 w 366346"/>
                <a:gd name="T5" fmla="*/ 232019 h 354135"/>
                <a:gd name="T6" fmla="*/ 42740 w 366346"/>
                <a:gd name="T7" fmla="*/ 329712 h 354135"/>
                <a:gd name="T8" fmla="*/ 0 w 366346"/>
                <a:gd name="T9" fmla="*/ 354135 h 354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346" h="354135">
                  <a:moveTo>
                    <a:pt x="366346" y="0"/>
                  </a:moveTo>
                  <a:cubicBezTo>
                    <a:pt x="333273" y="24169"/>
                    <a:pt x="245248" y="77340"/>
                    <a:pt x="207596" y="116010"/>
                  </a:cubicBezTo>
                  <a:cubicBezTo>
                    <a:pt x="169944" y="154680"/>
                    <a:pt x="167908" y="196402"/>
                    <a:pt x="140432" y="232019"/>
                  </a:cubicBezTo>
                  <a:cubicBezTo>
                    <a:pt x="112956" y="267636"/>
                    <a:pt x="66145" y="309359"/>
                    <a:pt x="42740" y="329712"/>
                  </a:cubicBezTo>
                  <a:cubicBezTo>
                    <a:pt x="19335" y="350065"/>
                    <a:pt x="9667" y="352100"/>
                    <a:pt x="0" y="354135"/>
                  </a:cubicBezTo>
                </a:path>
              </a:pathLst>
            </a:custGeom>
            <a:noFill/>
            <a:ln w="19050" cap="flat" cmpd="sng">
              <a:solidFill>
                <a:srgbClr xmlns:mc="http://schemas.openxmlformats.org/markup-compatibility/2006" xmlns:a14="http://schemas.microsoft.com/office/drawing/2010/main" val="000000" mc:Ignorable="a14" a14:legacySpreadsheetColorIndex="64"/>
              </a:solidFill>
              <a:prstDash val="solid"/>
              <a:round/>
              <a:headEnd type="none" w="med" len="med"/>
              <a:tailEnd type="none" w="med" len="med"/>
            </a:ln>
            <a:extLst>
              <a:ext uri="{909E8E84-426E-40DD-AFC4-6F175D3DCCD1}">
                <a14:hiddenFill xmlns:a14="http://schemas.microsoft.com/office/drawing/2010/main">
                  <a:solidFill>
                    <a:srgbClr xmlns:mc="http://schemas.openxmlformats.org/markup-compatibility/2006" val="FFFFFF" mc:Ignorable="a14" a14:legacySpreadsheetColorIndex="9"/>
                  </a:solidFill>
                </a14:hiddenFill>
              </a:ext>
            </a:extLst>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217" name="メモ 216"/>
          <p:cNvSpPr/>
          <p:nvPr/>
        </p:nvSpPr>
        <p:spPr>
          <a:xfrm>
            <a:off x="33192" y="56461"/>
            <a:ext cx="2448273" cy="275481"/>
          </a:xfrm>
          <a:prstGeom prst="foldedCorner">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連続立体</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交差事業</a:t>
            </a:r>
            <a:endPar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8" name="Text Box 268"/>
          <p:cNvSpPr txBox="1">
            <a:spLocks noChangeArrowheads="1"/>
          </p:cNvSpPr>
          <p:nvPr/>
        </p:nvSpPr>
        <p:spPr bwMode="auto">
          <a:xfrm>
            <a:off x="33744" y="397445"/>
            <a:ext cx="6553200" cy="72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marL="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府内には約</a:t>
            </a:r>
            <a:r>
              <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800</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箇所</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（うち政令市約</a:t>
            </a:r>
            <a:r>
              <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240</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箇所</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）に踏切が設置されており、特に市街地内において</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a:t>
            </a:r>
            <a:endPar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endParaRPr>
          </a:p>
          <a:p>
            <a:pPr marL="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著しい</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交通渋滞を引き起こす他、安全性にも大きな支障をきたしています</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a:t>
            </a:r>
            <a:endPar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endParaRPr>
          </a:p>
          <a:p>
            <a:pPr marL="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大阪府</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では、これまで南海本線（</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泉</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大津</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市）など、</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府内</a:t>
            </a:r>
            <a:r>
              <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1</a:t>
            </a:r>
            <a:r>
              <a:rPr kumimoji="1" lang="en-US" altLang="ja-JP" sz="1050" b="0" i="0" u="none" strike="noStrike" kern="100" cap="none" spc="0" normalizeH="0" baseline="0" noProof="0" dirty="0">
                <a:ln>
                  <a:noFill/>
                </a:ln>
                <a:solidFill>
                  <a:prstClr val="black"/>
                </a:solidFill>
                <a:effectLst/>
                <a:uLnTx/>
                <a:uFillTx/>
                <a:latin typeface="Century"/>
                <a:ea typeface="HG丸ｺﾞｼｯｸM-PRO"/>
                <a:cs typeface="ＭＳ Ｐゴシック"/>
              </a:rPr>
              <a:t>5</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箇所</a:t>
            </a:r>
            <a:r>
              <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45.4</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ｋｍ</a:t>
            </a:r>
            <a:r>
              <a:rPr kumimoji="1" lang="ja-JP" altLang="en-US" sz="1050" b="0" i="0" u="none" strike="noStrike" kern="100" cap="none" spc="0" normalizeH="0" baseline="0" noProof="0" dirty="0">
                <a:ln>
                  <a:noFill/>
                </a:ln>
                <a:solidFill>
                  <a:prstClr val="black"/>
                </a:solidFill>
                <a:effectLst/>
                <a:uLnTx/>
                <a:uFillTx/>
                <a:latin typeface="Century"/>
                <a:ea typeface="HG丸ｺﾞｼｯｸM-PRO"/>
                <a:cs typeface="ＭＳ Ｐゴシック"/>
              </a:rPr>
              <a:t>の事業を完成し</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a:t>
            </a:r>
            <a:r>
              <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150</a:t>
            </a: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箇所の</a:t>
            </a:r>
            <a:endParaRPr kumimoji="1" lang="en-US" altLang="ja-JP"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endParaRPr>
          </a:p>
          <a:p>
            <a:pPr marL="0" marR="0" lvl="0" indent="12700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Century"/>
                <a:ea typeface="HG丸ｺﾞｼｯｸM-PRO"/>
                <a:cs typeface="ＭＳ Ｐゴシック"/>
              </a:rPr>
              <a:t>踏切を除却しました。また、事業中路線においても９箇所の踏切を除却しています。</a:t>
            </a:r>
            <a:endParaRPr kumimoji="1" lang="ja-JP" altLang="en-US" sz="1100" b="0" i="0" u="none" strike="noStrike" kern="100" cap="none" spc="0" normalizeH="0" baseline="0" noProof="0" dirty="0">
              <a:ln>
                <a:noFill/>
              </a:ln>
              <a:solidFill>
                <a:prstClr val="black"/>
              </a:solidFill>
              <a:effectLst/>
              <a:uLnTx/>
              <a:uFillTx/>
              <a:latin typeface="Century"/>
              <a:ea typeface="ＭＳ 明朝"/>
              <a:cs typeface="Times New Roman"/>
            </a:endParaRPr>
          </a:p>
        </p:txBody>
      </p:sp>
      <p:graphicFrame>
        <p:nvGraphicFramePr>
          <p:cNvPr id="220" name="表 219"/>
          <p:cNvGraphicFramePr>
            <a:graphicFrameLocks noGrp="1"/>
          </p:cNvGraphicFramePr>
          <p:nvPr>
            <p:extLst/>
          </p:nvPr>
        </p:nvGraphicFramePr>
        <p:xfrm>
          <a:off x="119130" y="1551819"/>
          <a:ext cx="4588607" cy="3794760"/>
        </p:xfrm>
        <a:graphic>
          <a:graphicData uri="http://schemas.openxmlformats.org/drawingml/2006/table">
            <a:tbl>
              <a:tblPr firstRow="1" bandRow="1">
                <a:tableStyleId>{2D5ABB26-0587-4C30-8999-92F81FD0307C}</a:tableStyleId>
              </a:tblPr>
              <a:tblGrid>
                <a:gridCol w="1299834">
                  <a:extLst>
                    <a:ext uri="{9D8B030D-6E8A-4147-A177-3AD203B41FA5}">
                      <a16:colId xmlns:a16="http://schemas.microsoft.com/office/drawing/2014/main" val="20000"/>
                    </a:ext>
                  </a:extLst>
                </a:gridCol>
                <a:gridCol w="927939">
                  <a:extLst>
                    <a:ext uri="{9D8B030D-6E8A-4147-A177-3AD203B41FA5}">
                      <a16:colId xmlns:a16="http://schemas.microsoft.com/office/drawing/2014/main" val="20001"/>
                    </a:ext>
                  </a:extLst>
                </a:gridCol>
                <a:gridCol w="502196">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706510">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tblGrid>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路線名</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（都市名）</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区間内の駅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事業延長</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a:t>
                      </a:r>
                      <a:r>
                        <a:rPr kumimoji="1" lang="en-US" altLang="ja-JP" sz="700" dirty="0" smtClean="0">
                          <a:latin typeface="HG丸ｺﾞｼｯｸM-PRO" panose="020F0600000000000000" pitchFamily="50" charset="-128"/>
                          <a:ea typeface="HG丸ｺﾞｼｯｸM-PRO" panose="020F0600000000000000" pitchFamily="50" charset="-128"/>
                        </a:rPr>
                        <a:t>km</a:t>
                      </a:r>
                      <a:r>
                        <a:rPr kumimoji="1" lang="ja-JP" altLang="en-US" sz="700" dirty="0" smtClean="0">
                          <a:latin typeface="HG丸ｺﾞｼｯｸM-PRO" panose="020F0600000000000000" pitchFamily="50" charset="-128"/>
                          <a:ea typeface="HG丸ｺﾞｼｯｸM-PRO" panose="020F0600000000000000" pitchFamily="50" charset="-128"/>
                        </a:rPr>
                        <a:t>）</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全体事業費</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（百万円）</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事業年度</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踏切</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除却数</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阪急宝塚線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（池田市・</a:t>
                      </a:r>
                      <a:r>
                        <a:rPr kumimoji="1" lang="en-US" altLang="ja-JP" sz="700" dirty="0" smtClean="0">
                          <a:latin typeface="HG丸ｺﾞｼｯｸM-PRO" panose="020F0600000000000000" pitchFamily="50" charset="-128"/>
                          <a:ea typeface="HG丸ｺﾞｼｯｸM-PRO" panose="020F0600000000000000" pitchFamily="50" charset="-128"/>
                        </a:rPr>
                        <a:t>Ⅰ</a:t>
                      </a:r>
                      <a:r>
                        <a:rPr kumimoji="1" lang="ja-JP" altLang="en-US" sz="700" dirty="0" smtClean="0">
                          <a:latin typeface="HG丸ｺﾞｼｯｸM-PRO" panose="020F0600000000000000" pitchFamily="50" charset="-128"/>
                          <a:ea typeface="HG丸ｺﾞｼｯｸM-PRO" panose="020F0600000000000000" pitchFamily="50" charset="-128"/>
                        </a:rPr>
                        <a:t>期）</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1,477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S43</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S45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6</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近鉄大阪線・奈良線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（東大阪市）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布施駅、河内永和駅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河内小坂駅、俊徳道駅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5.2</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16,694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S46</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S54</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19</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近鉄大阪線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（八尾市）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八尾駅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2.2</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10,004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S48</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S54</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6</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京阪本線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（守口市・門真市・寝屋川市）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500" dirty="0" smtClean="0">
                          <a:latin typeface="HG丸ｺﾞｼｯｸM-PRO" panose="020F0600000000000000" pitchFamily="50" charset="-128"/>
                          <a:ea typeface="HG丸ｺﾞｼｯｸM-PRO" panose="020F0600000000000000" pitchFamily="50" charset="-128"/>
                        </a:rPr>
                        <a:t>守口市駅、西三荘駅、門真市駅、古川橋駅、大和田駅、萱島駅</a:t>
                      </a:r>
                      <a:endParaRPr kumimoji="1" lang="ja-JP" altLang="en-US" sz="5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30,385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S47</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S56</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阪急宝塚線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（池田市・</a:t>
                      </a:r>
                      <a:r>
                        <a:rPr kumimoji="1" lang="en-US" altLang="ja-JP" sz="700" dirty="0" smtClean="0">
                          <a:latin typeface="HG丸ｺﾞｼｯｸM-PRO" panose="020F0600000000000000" pitchFamily="50" charset="-128"/>
                          <a:ea typeface="HG丸ｺﾞｼｯｸM-PRO" panose="020F0600000000000000" pitchFamily="50" charset="-128"/>
                        </a:rPr>
                        <a:t>Ⅱ</a:t>
                      </a:r>
                      <a:r>
                        <a:rPr kumimoji="1" lang="ja-JP" altLang="en-US" sz="700" dirty="0" smtClean="0">
                          <a:latin typeface="HG丸ｺﾞｼｯｸM-PRO" panose="020F0600000000000000" pitchFamily="50" charset="-128"/>
                          <a:ea typeface="HG丸ｺﾞｼｯｸM-PRO" panose="020F0600000000000000" pitchFamily="50" charset="-128"/>
                        </a:rPr>
                        <a:t>期）</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池田駅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13,497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S52</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S61</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（堺市）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七道駅、堺駅、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湊駅、石津川駅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25,201</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S47</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S62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ＪＲ片町線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（大東市）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住道駅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18,973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S50</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H3</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阪急京都線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（高槻市）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高槻市駅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30,317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S53</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H5</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京阪本線・交野線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（枚方市）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枚方市駅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2.7</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35,679</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S50</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H6</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（岸和田市）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岸和田駅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22,159</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S53</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H7</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阪急宝塚線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（豊中市）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曽根駅、岡町駅、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豊中駅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55,815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S54</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H12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京阪本線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（寝屋川市）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寝屋川市駅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37,600</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S56</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H13</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4</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（泉佐野市）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泉佐野駅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2.8</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52,555</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S62</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H22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9</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0480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大阪外環状線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（東大阪市）</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HG丸ｺﾞｼｯｸM-PRO" panose="020F0600000000000000" pitchFamily="50" charset="-128"/>
                          <a:ea typeface="HG丸ｺﾞｼｯｸM-PRO" panose="020F0600000000000000" pitchFamily="50" charset="-128"/>
                        </a:rPr>
                        <a:t>ＪＲ長瀬駅</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2.2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16,022</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aseline="0" dirty="0" smtClean="0">
                          <a:latin typeface="HG丸ｺﾞｼｯｸM-PRO" panose="020F0600000000000000" pitchFamily="50" charset="-128"/>
                          <a:ea typeface="HG丸ｺﾞｼｯｸM-PRO" panose="020F0600000000000000" pitchFamily="50" charset="-128"/>
                        </a:rPr>
                        <a:t>H11</a:t>
                      </a:r>
                      <a:r>
                        <a:rPr kumimoji="1" lang="ja-JP" altLang="en-US" sz="700" baseline="0" dirty="0" smtClean="0">
                          <a:latin typeface="HG丸ｺﾞｼｯｸM-PRO" panose="020F0600000000000000" pitchFamily="50" charset="-128"/>
                          <a:ea typeface="HG丸ｺﾞｼｯｸM-PRO" panose="020F0600000000000000" pitchFamily="50" charset="-128"/>
                        </a:rPr>
                        <a:t>～</a:t>
                      </a:r>
                      <a:r>
                        <a:rPr kumimoji="1" lang="en-US" altLang="ja-JP" sz="700" baseline="0" dirty="0" smtClean="0">
                          <a:latin typeface="HG丸ｺﾞｼｯｸM-PRO" panose="020F0600000000000000" pitchFamily="50" charset="-128"/>
                          <a:ea typeface="HG丸ｺﾞｼｯｸM-PRO" panose="020F0600000000000000" pitchFamily="50" charset="-128"/>
                        </a:rPr>
                        <a:t>H28</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11</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30480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（泉大津市）</a:t>
                      </a: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latin typeface="HG丸ｺﾞｼｯｸM-PRO" panose="020F0600000000000000" pitchFamily="50" charset="-128"/>
                          <a:ea typeface="HG丸ｺﾞｼｯｸM-PRO" panose="020F0600000000000000" pitchFamily="50" charset="-128"/>
                        </a:rPr>
                        <a:t>泉大津駅、松ノ浜駅</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2.4</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45,905</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latin typeface="HG丸ｺﾞｼｯｸM-PRO" panose="020F0600000000000000" pitchFamily="50" charset="-128"/>
                          <a:ea typeface="HG丸ｺﾞｼｯｸM-PRO" panose="020F0600000000000000" pitchFamily="50" charset="-128"/>
                        </a:rPr>
                        <a:t>H8</a:t>
                      </a:r>
                      <a:r>
                        <a:rPr kumimoji="1" lang="ja-JP" altLang="en-US" sz="700" dirty="0" smtClean="0">
                          <a:latin typeface="HG丸ｺﾞｼｯｸM-PRO" panose="020F0600000000000000" pitchFamily="50" charset="-128"/>
                          <a:ea typeface="HG丸ｺﾞｼｯｸM-PRO" panose="020F0600000000000000" pitchFamily="50" charset="-128"/>
                        </a:rPr>
                        <a:t>～</a:t>
                      </a:r>
                      <a:r>
                        <a:rPr kumimoji="1" lang="en-US" altLang="ja-JP" sz="700" dirty="0" smtClean="0">
                          <a:latin typeface="HG丸ｺﾞｼｯｸM-PRO" panose="020F0600000000000000" pitchFamily="50" charset="-128"/>
                          <a:ea typeface="HG丸ｺﾞｼｯｸM-PRO" panose="020F0600000000000000" pitchFamily="50" charset="-128"/>
                        </a:rPr>
                        <a:t>29</a:t>
                      </a:r>
                      <a:endParaRPr kumimoji="1" lang="ja-JP" altLang="en-US" sz="700" dirty="0" smtClean="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8</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9812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計（</a:t>
                      </a:r>
                      <a:r>
                        <a:rPr kumimoji="1" lang="en-US" altLang="ja-JP" sz="700" dirty="0" smtClean="0">
                          <a:latin typeface="HG丸ｺﾞｼｯｸM-PRO" panose="020F0600000000000000" pitchFamily="50" charset="-128"/>
                          <a:ea typeface="HG丸ｺﾞｼｯｸM-PRO" panose="020F0600000000000000" pitchFamily="50" charset="-128"/>
                        </a:rPr>
                        <a:t>15</a:t>
                      </a:r>
                      <a:r>
                        <a:rPr kumimoji="1" lang="ja-JP" altLang="en-US" sz="700" dirty="0" smtClean="0">
                          <a:latin typeface="HG丸ｺﾞｼｯｸM-PRO" panose="020F0600000000000000" pitchFamily="50" charset="-128"/>
                          <a:ea typeface="HG丸ｺﾞｼｯｸM-PRO" panose="020F0600000000000000" pitchFamily="50" charset="-128"/>
                        </a:rPr>
                        <a:t>路線）</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45.4</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412,283</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150</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bl>
          </a:graphicData>
        </a:graphic>
      </p:graphicFrame>
      <p:grpSp>
        <p:nvGrpSpPr>
          <p:cNvPr id="221" name="グループ化 220"/>
          <p:cNvGrpSpPr/>
          <p:nvPr/>
        </p:nvGrpSpPr>
        <p:grpSpPr>
          <a:xfrm>
            <a:off x="44624" y="1159697"/>
            <a:ext cx="4694820" cy="405097"/>
            <a:chOff x="4941168" y="992560"/>
            <a:chExt cx="4694820" cy="405093"/>
          </a:xfrm>
        </p:grpSpPr>
        <p:sp>
          <p:nvSpPr>
            <p:cNvPr id="222" name="テキスト ボックス 221"/>
            <p:cNvSpPr txBox="1"/>
            <p:nvPr/>
          </p:nvSpPr>
          <p:spPr>
            <a:xfrm>
              <a:off x="4941168" y="1151434"/>
              <a:ext cx="1306768" cy="246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）事業完了路線</a:t>
              </a:r>
              <a:endParaRPr kumimoji="1" lang="en-US" altLang="ja-JP"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3" name="テキスト ボックス 222"/>
            <p:cNvSpPr txBox="1"/>
            <p:nvPr/>
          </p:nvSpPr>
          <p:spPr>
            <a:xfrm>
              <a:off x="6514211" y="992560"/>
              <a:ext cx="1595309" cy="246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連続立体交差事業の概要</a:t>
              </a:r>
              <a:endParaRPr kumimoji="1" lang="en-US" altLang="ja-JP"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4" name="テキスト ボックス 223"/>
            <p:cNvSpPr txBox="1"/>
            <p:nvPr/>
          </p:nvSpPr>
          <p:spPr>
            <a:xfrm>
              <a:off x="8585700" y="1208585"/>
              <a:ext cx="1050288" cy="184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a:t>
              </a:r>
              <a:r>
                <a:rPr kumimoji="1" lang="en-US" altLang="ja-JP"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日現在）</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aphicFrame>
        <p:nvGraphicFramePr>
          <p:cNvPr id="225" name="表 224"/>
          <p:cNvGraphicFramePr>
            <a:graphicFrameLocks noGrp="1"/>
          </p:cNvGraphicFramePr>
          <p:nvPr>
            <p:extLst>
              <p:ext uri="{D42A27DB-BD31-4B8C-83A1-F6EECF244321}">
                <p14:modId xmlns:p14="http://schemas.microsoft.com/office/powerpoint/2010/main" val="3609764887"/>
              </p:ext>
            </p:extLst>
          </p:nvPr>
        </p:nvGraphicFramePr>
        <p:xfrm>
          <a:off x="115518" y="5837751"/>
          <a:ext cx="4588605" cy="1563521"/>
        </p:xfrm>
        <a:graphic>
          <a:graphicData uri="http://schemas.openxmlformats.org/drawingml/2006/table">
            <a:tbl>
              <a:tblPr firstRow="1" bandRow="1">
                <a:tableStyleId>{2D5ABB26-0587-4C30-8999-92F81FD0307C}</a:tableStyleId>
              </a:tblPr>
              <a:tblGrid>
                <a:gridCol w="1003727">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413630">
                  <a:extLst>
                    <a:ext uri="{9D8B030D-6E8A-4147-A177-3AD203B41FA5}">
                      <a16:colId xmlns:a16="http://schemas.microsoft.com/office/drawing/2014/main" val="20002"/>
                    </a:ext>
                  </a:extLst>
                </a:gridCol>
                <a:gridCol w="511810">
                  <a:extLst>
                    <a:ext uri="{9D8B030D-6E8A-4147-A177-3AD203B41FA5}">
                      <a16:colId xmlns:a16="http://schemas.microsoft.com/office/drawing/2014/main" val="20003"/>
                    </a:ext>
                  </a:extLst>
                </a:gridCol>
                <a:gridCol w="627706">
                  <a:extLst>
                    <a:ext uri="{9D8B030D-6E8A-4147-A177-3AD203B41FA5}">
                      <a16:colId xmlns:a16="http://schemas.microsoft.com/office/drawing/2014/main" val="20004"/>
                    </a:ext>
                  </a:extLst>
                </a:gridCol>
                <a:gridCol w="511810">
                  <a:extLst>
                    <a:ext uri="{9D8B030D-6E8A-4147-A177-3AD203B41FA5}">
                      <a16:colId xmlns:a16="http://schemas.microsoft.com/office/drawing/2014/main" val="20005"/>
                    </a:ext>
                  </a:extLst>
                </a:gridCol>
                <a:gridCol w="511810">
                  <a:extLst>
                    <a:ext uri="{9D8B030D-6E8A-4147-A177-3AD203B41FA5}">
                      <a16:colId xmlns:a16="http://schemas.microsoft.com/office/drawing/2014/main" val="20006"/>
                    </a:ext>
                  </a:extLst>
                </a:gridCol>
              </a:tblGrid>
              <a:tr h="213360">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路線名</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（都市名）</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区間内の駅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事業延長</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a:t>
                      </a:r>
                      <a:r>
                        <a:rPr kumimoji="1" lang="en-US" altLang="ja-JP" sz="700" dirty="0" smtClean="0">
                          <a:latin typeface="HG丸ｺﾞｼｯｸM-PRO" panose="020F0600000000000000" pitchFamily="50" charset="-128"/>
                          <a:ea typeface="HG丸ｺﾞｼｯｸM-PRO" panose="020F0600000000000000" pitchFamily="50" charset="-128"/>
                        </a:rPr>
                        <a:t>km</a:t>
                      </a:r>
                      <a:r>
                        <a:rPr kumimoji="1" lang="ja-JP" altLang="en-US" sz="700" dirty="0" smtClean="0">
                          <a:latin typeface="HG丸ｺﾞｼｯｸM-PRO" panose="020F0600000000000000" pitchFamily="50" charset="-128"/>
                          <a:ea typeface="HG丸ｺﾞｼｯｸM-PRO" panose="020F0600000000000000" pitchFamily="50" charset="-128"/>
                        </a:rPr>
                        <a:t>）</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全体事業費</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（百万円）</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事業認可取得</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踏切</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除却数</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進捗率</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70041">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近鉄奈良線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（東大阪市）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若江岩田駅、河内花園駅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東花園駅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latin typeface="HG丸ｺﾞｼｯｸM-PRO" panose="020F0600000000000000" pitchFamily="50" charset="-128"/>
                          <a:ea typeface="HG丸ｺﾞｼｯｸM-PRO" panose="020F0600000000000000" pitchFamily="50" charset="-128"/>
                        </a:rPr>
                        <a:t>3.3</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71,310</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HG丸ｺﾞｼｯｸM-PRO" panose="020F0600000000000000" pitchFamily="50" charset="-128"/>
                          <a:ea typeface="HG丸ｺﾞｼｯｸM-PRO" panose="020F0600000000000000" pitchFamily="50" charset="-128"/>
                        </a:rPr>
                        <a:t>H5.2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9</a:t>
                      </a: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（済）</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97</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8032">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南海本線・高師浜線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（高石市）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羽衣駅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高石駅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4.1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71,690</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HG丸ｺﾞｼｯｸM-PRO" panose="020F0600000000000000" pitchFamily="50" charset="-128"/>
                          <a:ea typeface="HG丸ｺﾞｼｯｸM-PRO" panose="020F0600000000000000" pitchFamily="50" charset="-128"/>
                        </a:rPr>
                        <a:t>H9.7</a:t>
                      </a:r>
                      <a:endPar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13</a:t>
                      </a: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（済）</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91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8032">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京阪本線</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（寝屋川市・枚方市）</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latin typeface="HG丸ｺﾞｼｯｸM-PRO" panose="020F0600000000000000" pitchFamily="50" charset="-128"/>
                          <a:ea typeface="HG丸ｺﾞｼｯｸM-PRO" panose="020F0600000000000000" pitchFamily="50" charset="-128"/>
                        </a:rPr>
                        <a:t>香里園駅、光善寺駅</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l"/>
                      <a:r>
                        <a:rPr kumimoji="1" lang="ja-JP" altLang="en-US" sz="700" dirty="0" smtClean="0">
                          <a:latin typeface="HG丸ｺﾞｼｯｸM-PRO" panose="020F0600000000000000" pitchFamily="50" charset="-128"/>
                          <a:ea typeface="HG丸ｺﾞｼｯｸM-PRO" panose="020F0600000000000000" pitchFamily="50" charset="-128"/>
                        </a:rPr>
                        <a:t>枚方公園駅</a:t>
                      </a:r>
                      <a:endParaRPr kumimoji="1" lang="ja-JP" altLang="en-US" sz="700" dirty="0">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5.5</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106,737</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baseline="0" dirty="0" smtClean="0">
                          <a:solidFill>
                            <a:schemeClr val="tx1"/>
                          </a:solidFill>
                          <a:latin typeface="HG丸ｺﾞｼｯｸM-PRO" panose="020F0600000000000000" pitchFamily="50" charset="-128"/>
                          <a:ea typeface="HG丸ｺﾞｼｯｸM-PRO" panose="020F0600000000000000" pitchFamily="50" charset="-128"/>
                        </a:rPr>
                        <a:t>H25.12</a:t>
                      </a:r>
                      <a:endPar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21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30</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8032">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阪急電鉄京都線</a:t>
                      </a:r>
                      <a:endPar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（摂津市）</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摂津市駅</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2.1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43,184</a:t>
                      </a:r>
                      <a:endPar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H30.2</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８</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6024">
                <a:tc>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計（４路線）</a:t>
                      </a:r>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700" dirty="0">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15.0</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292,921</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smtClean="0">
                          <a:solidFill>
                            <a:schemeClr val="tx1"/>
                          </a:solidFill>
                          <a:latin typeface="HG丸ｺﾞｼｯｸM-PRO" panose="020F0600000000000000" pitchFamily="50" charset="-128"/>
                          <a:ea typeface="HG丸ｺﾞｼｯｸM-PRO" panose="020F0600000000000000" pitchFamily="50" charset="-128"/>
                        </a:rPr>
                        <a:t>48</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4572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26" name="テキスト ボックス 225"/>
          <p:cNvSpPr txBox="1"/>
          <p:nvPr/>
        </p:nvSpPr>
        <p:spPr>
          <a:xfrm>
            <a:off x="33192" y="5608929"/>
            <a:ext cx="117852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a:t>
            </a:r>
            <a:r>
              <a:rPr kumimoji="1" lang="ja-JP" altLang="en-US" sz="1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中</a:t>
            </a:r>
            <a:r>
              <a:rPr kumimoji="1" lang="ja-JP" altLang="en-US"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路線</a:t>
            </a:r>
            <a:endParaRPr kumimoji="1" lang="en-US" altLang="ja-JP" sz="1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0" name="テキスト ボックス 109"/>
          <p:cNvSpPr txBox="1"/>
          <p:nvPr/>
        </p:nvSpPr>
        <p:spPr>
          <a:xfrm>
            <a:off x="3753305" y="5669640"/>
            <a:ext cx="105028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a:t>
            </a:r>
            <a:r>
              <a:rPr kumimoji="1" lang="ja-JP" altLang="en-US"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和</a:t>
            </a:r>
            <a:r>
              <a:rPr kumimoji="1" lang="en-US" altLang="ja-JP" sz="600" b="0" i="0" u="none" strike="noStrike" kern="1200" cap="none" spc="0" normalizeH="0" baseline="0" noProof="0" dirty="0" smtClean="0">
                <a:ln>
                  <a:noFill/>
                </a:ln>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日現在）</a:t>
            </a:r>
            <a:endParaRPr kumimoji="1" lang="en-US" altLang="ja-JP" sz="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3" name="直線コネクタ 2"/>
          <p:cNvCxnSpPr/>
          <p:nvPr/>
        </p:nvCxnSpPr>
        <p:spPr>
          <a:xfrm flipH="1">
            <a:off x="4868070" y="8374473"/>
            <a:ext cx="59823" cy="154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6416854" y="9676259"/>
            <a:ext cx="441146" cy="215444"/>
          </a:xfrm>
          <a:prstGeom prst="rect">
            <a:avLst/>
          </a:prstGeom>
          <a:noFill/>
        </p:spPr>
        <p:txBody>
          <a:bodyPr wrap="none" rtlCol="0">
            <a:spAutoFit/>
          </a:bodyPr>
          <a:lstStyle/>
          <a:p>
            <a:r>
              <a:rPr lang="ja-JP" altLang="en-US" sz="800" dirty="0" smtClean="0"/>
              <a:t>資料</a:t>
            </a:r>
            <a:r>
              <a:rPr lang="en-US" altLang="ja-JP" sz="800" dirty="0" smtClean="0"/>
              <a:t>2</a:t>
            </a:r>
          </a:p>
        </p:txBody>
      </p:sp>
    </p:spTree>
    <p:extLst>
      <p:ext uri="{BB962C8B-B14F-4D97-AF65-F5344CB8AC3E}">
        <p14:creationId xmlns:p14="http://schemas.microsoft.com/office/powerpoint/2010/main" val="967069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762" y="392117"/>
            <a:ext cx="6867525" cy="441325"/>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250" tIns="47625" rIns="95250" bIns="4762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ＭＳ ゴシック" pitchFamily="49" charset="-128"/>
                <a:ea typeface="HG丸ｺﾞｼｯｸM-PRO" pitchFamily="50" charset="-128"/>
                <a:cs typeface="ＭＳ Ｐゴシック" pitchFamily="50" charset="-128"/>
              </a:rPr>
              <a:t>～　もくじ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7" name="正方形/長方形 36"/>
          <p:cNvSpPr/>
          <p:nvPr/>
        </p:nvSpPr>
        <p:spPr>
          <a:xfrm>
            <a:off x="2677706" y="5035605"/>
            <a:ext cx="1490516" cy="307777"/>
          </a:xfrm>
          <a:prstGeom prst="rect">
            <a:avLst/>
          </a:prstGeom>
        </p:spPr>
        <p:txBody>
          <a:bodyPr wrap="square">
            <a:spAutoFit/>
          </a:bodyPr>
          <a:lstStyle/>
          <a:p>
            <a:pPr lvl="0"/>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♦♦資料編♦♦</a:t>
            </a: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58" name="グループ化 57"/>
          <p:cNvGrpSpPr/>
          <p:nvPr/>
        </p:nvGrpSpPr>
        <p:grpSpPr>
          <a:xfrm>
            <a:off x="446423" y="5560864"/>
            <a:ext cx="6323997" cy="374170"/>
            <a:chOff x="476671" y="6611619"/>
            <a:chExt cx="6323997" cy="374170"/>
          </a:xfrm>
        </p:grpSpPr>
        <p:sp>
          <p:nvSpPr>
            <p:cNvPr id="39" name="テキスト ボックス 38"/>
            <p:cNvSpPr txBox="1"/>
            <p:nvPr/>
          </p:nvSpPr>
          <p:spPr>
            <a:xfrm>
              <a:off x="476671" y="6642397"/>
              <a:ext cx="4838151"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○交通戦略室・道路室の予算（令和三年度</a:t>
              </a:r>
              <a:r>
                <a:rPr lang="ja-JP" altLang="en-US" sz="1200" dirty="0">
                  <a:latin typeface="HG丸ｺﾞｼｯｸM-PRO" panose="020F0600000000000000" pitchFamily="50" charset="-128"/>
                  <a:ea typeface="HG丸ｺﾞｼｯｸM-PRO" panose="020F0600000000000000" pitchFamily="50" charset="-128"/>
                </a:rPr>
                <a:t>補正</a:t>
              </a:r>
              <a:r>
                <a:rPr lang="ja-JP" altLang="en-US" sz="1200" dirty="0" smtClean="0">
                  <a:latin typeface="HG丸ｺﾞｼｯｸM-PRO" panose="020F0600000000000000" pitchFamily="50" charset="-128"/>
                  <a:ea typeface="HG丸ｺﾞｼｯｸM-PRO" panose="020F0600000000000000" pitchFamily="50" charset="-128"/>
                </a:rPr>
                <a:t>＋令和</a:t>
              </a:r>
              <a:r>
                <a:rPr lang="ja-JP" altLang="en-US" sz="1200" dirty="0">
                  <a:latin typeface="HG丸ｺﾞｼｯｸM-PRO" panose="020F0600000000000000" pitchFamily="50" charset="-128"/>
                  <a:ea typeface="HG丸ｺﾞｼｯｸM-PRO" panose="020F0600000000000000" pitchFamily="50" charset="-128"/>
                </a:rPr>
                <a:t>四</a:t>
              </a:r>
              <a:r>
                <a:rPr lang="ja-JP" altLang="en-US" sz="1200" dirty="0" smtClean="0">
                  <a:latin typeface="HG丸ｺﾞｼｯｸM-PRO" panose="020F0600000000000000" pitchFamily="50" charset="-128"/>
                  <a:ea typeface="HG丸ｺﾞｼｯｸM-PRO" panose="020F0600000000000000" pitchFamily="50" charset="-128"/>
                </a:rPr>
                <a:t>年度</a:t>
              </a:r>
              <a:r>
                <a:rPr lang="ja-JP" altLang="en-US" sz="1200" dirty="0">
                  <a:latin typeface="HG丸ｺﾞｼｯｸM-PRO" panose="020F0600000000000000" pitchFamily="50" charset="-128"/>
                  <a:ea typeface="HG丸ｺﾞｼｯｸM-PRO" panose="020F0600000000000000" pitchFamily="50" charset="-128"/>
                </a:rPr>
                <a:t>当初）</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48" name="テキスト ボックス 47"/>
            <p:cNvSpPr txBox="1"/>
            <p:nvPr/>
          </p:nvSpPr>
          <p:spPr>
            <a:xfrm>
              <a:off x="5026808" y="6647235"/>
              <a:ext cx="672427" cy="338554"/>
            </a:xfrm>
            <a:prstGeom prst="rect">
              <a:avLst/>
            </a:prstGeom>
            <a:noFill/>
          </p:spPr>
          <p:txBody>
            <a:bodyPr wrap="square" rtlCol="0">
              <a:spAutoFit/>
            </a:bodyPr>
            <a:lstStyle/>
            <a:p>
              <a:r>
                <a:rPr lang="ja-JP" altLang="en-US" sz="1600" dirty="0"/>
                <a:t>  </a:t>
              </a:r>
              <a:r>
                <a:rPr kumimoji="1" lang="ja-JP" altLang="en-US" sz="1600" dirty="0" smtClean="0"/>
                <a:t>・・・</a:t>
              </a:r>
              <a:endParaRPr lang="en-US" altLang="ja-JP" sz="1600" dirty="0" smtClean="0"/>
            </a:p>
          </p:txBody>
        </p:sp>
        <p:sp>
          <p:nvSpPr>
            <p:cNvPr id="49" name="テキスト ボックス 48"/>
            <p:cNvSpPr txBox="1"/>
            <p:nvPr/>
          </p:nvSpPr>
          <p:spPr>
            <a:xfrm>
              <a:off x="5733255" y="6611619"/>
              <a:ext cx="1067413" cy="338554"/>
            </a:xfrm>
            <a:prstGeom prst="rect">
              <a:avLst/>
            </a:prstGeom>
            <a:noFill/>
          </p:spPr>
          <p:txBody>
            <a:bodyPr wrap="square" rtlCol="0">
              <a:spAutoFit/>
            </a:bodyPr>
            <a:lstStyle/>
            <a:p>
              <a:r>
                <a:rPr kumimoji="1" lang="en-US" altLang="ja-JP" sz="1600" dirty="0" smtClean="0"/>
                <a:t>P.</a:t>
              </a:r>
              <a:r>
                <a:rPr lang="ja-JP" altLang="en-US" sz="1600" dirty="0"/>
                <a:t> </a:t>
              </a:r>
              <a:r>
                <a:rPr lang="ja-JP" altLang="en-US" sz="1600" dirty="0" smtClean="0"/>
                <a:t>  </a:t>
              </a:r>
              <a:r>
                <a:rPr lang="ja-JP" altLang="en-US" sz="1400" dirty="0" smtClean="0"/>
                <a:t>資料</a:t>
              </a:r>
              <a:r>
                <a:rPr lang="en-US" altLang="ja-JP" sz="1400" dirty="0" smtClean="0"/>
                <a:t>1</a:t>
              </a:r>
              <a:endParaRPr lang="ja-JP" altLang="en-US" sz="1600" dirty="0"/>
            </a:p>
          </p:txBody>
        </p:sp>
      </p:grpSp>
      <p:sp>
        <p:nvSpPr>
          <p:cNvPr id="67" name="正方形/長方形 66"/>
          <p:cNvSpPr/>
          <p:nvPr/>
        </p:nvSpPr>
        <p:spPr>
          <a:xfrm>
            <a:off x="1052736" y="9412006"/>
            <a:ext cx="5688632" cy="261610"/>
          </a:xfrm>
          <a:prstGeom prst="rect">
            <a:avLst/>
          </a:prstGeom>
          <a:noFill/>
        </p:spPr>
        <p:txBody>
          <a:bodyPr wrap="square">
            <a:spAutoFit/>
          </a:bodyPr>
          <a:lstStyle/>
          <a:p>
            <a:r>
              <a:rPr lang="en-US" altLang="ja-JP" sz="1100" dirty="0">
                <a:latin typeface="HG丸ｺﾞｼｯｸM-PRO" panose="020F0600000000000000" pitchFamily="50" charset="-128"/>
                <a:ea typeface="HG丸ｺﾞｼｯｸM-PRO" panose="020F0600000000000000" pitchFamily="50" charset="-128"/>
              </a:rPr>
              <a:t>https://</a:t>
            </a:r>
            <a:r>
              <a:rPr lang="en-US" altLang="ja-JP" sz="1100" dirty="0" smtClean="0">
                <a:latin typeface="HG丸ｺﾞｼｯｸM-PRO" panose="020F0600000000000000" pitchFamily="50" charset="-128"/>
                <a:ea typeface="HG丸ｺﾞｼｯｸM-PRO" panose="020F0600000000000000" pitchFamily="50" charset="-128"/>
              </a:rPr>
              <a:t>www.pref.osaka.lg.jp/kotsukeikaku/sesakupoint/sesakupoint-r4.html</a:t>
            </a:r>
            <a:endParaRPr lang="en-US" altLang="ja-JP" sz="1100" dirty="0">
              <a:latin typeface="HG丸ｺﾞｼｯｸM-PRO" panose="020F0600000000000000" pitchFamily="50" charset="-128"/>
              <a:ea typeface="HG丸ｺﾞｼｯｸM-PRO" panose="020F0600000000000000" pitchFamily="50" charset="-128"/>
            </a:endParaRPr>
          </a:p>
        </p:txBody>
      </p:sp>
      <p:sp>
        <p:nvSpPr>
          <p:cNvPr id="70" name="Text Box 4435"/>
          <p:cNvSpPr txBox="1">
            <a:spLocks noChangeArrowheads="1"/>
          </p:cNvSpPr>
          <p:nvPr/>
        </p:nvSpPr>
        <p:spPr bwMode="auto">
          <a:xfrm>
            <a:off x="1124744" y="9102315"/>
            <a:ext cx="2347912" cy="22860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vert="horz" wrap="square" lIns="95250" tIns="47625" rIns="95250" bIns="47625" numCol="1" anchor="t" anchorCtr="0" compatLnSpc="1">
            <a:prstTxWarp prst="textNoShape">
              <a:avLst/>
            </a:prstTxWarp>
          </a:bodyPr>
          <a:lstStyle/>
          <a:p>
            <a:pPr marL="0" lvl="0" indent="0" algn="ctr" eaLnBrk="1" fontAlgn="base" latinLnBrk="0" hangingPunct="1">
              <a:lnSpc>
                <a:spcPct val="100000"/>
              </a:lnSpc>
              <a:spcBef>
                <a:spcPct val="0"/>
              </a:spcBef>
              <a:spcAft>
                <a:spcPts val="500"/>
              </a:spcAft>
              <a:tabLst/>
            </a:pPr>
            <a:r>
              <a:rPr kumimoji="1" lang="ja-JP" altLang="en-US" sz="1050" b="0" i="0" u="none" strike="noStrike" cap="none" normalizeH="0" baseline="0" dirty="0" smtClean="0">
                <a:ln>
                  <a:noFill/>
                </a:ln>
                <a:effectLst/>
                <a:latin typeface="HG丸ｺﾞｼｯｸM-PRO" pitchFamily="50" charset="-128"/>
                <a:ea typeface="HG丸ｺﾞｼｯｸM-PRO" pitchFamily="50" charset="-128"/>
                <a:cs typeface="ＭＳ Ｐゴシック" pitchFamily="50" charset="-128"/>
              </a:rPr>
              <a:t>大阪府　</a:t>
            </a:r>
            <a:r>
              <a:rPr kumimoji="1" lang="ja-JP" altLang="en-US" sz="1050" b="0" i="0" u="none" cap="none" normalizeH="0" baseline="0" dirty="0" smtClean="0">
                <a:ln>
                  <a:noFill/>
                </a:ln>
                <a:effectLst/>
                <a:latin typeface="HG丸ｺﾞｼｯｸM-PRO" pitchFamily="50" charset="-128"/>
                <a:ea typeface="HG丸ｺﾞｼｯｸM-PRO" pitchFamily="50" charset="-128"/>
                <a:cs typeface="ＭＳ Ｐゴシック" pitchFamily="50" charset="-128"/>
              </a:rPr>
              <a:t>交通施</a:t>
            </a:r>
            <a:r>
              <a:rPr kumimoji="1" lang="ja-JP" altLang="en-US" sz="1050" b="0" i="0" u="none" strike="noStrike" cap="none" normalizeH="0" baseline="0" dirty="0" smtClean="0">
                <a:ln>
                  <a:noFill/>
                </a:ln>
                <a:effectLst/>
                <a:latin typeface="HG丸ｺﾞｼｯｸM-PRO" pitchFamily="50" charset="-128"/>
                <a:ea typeface="HG丸ｺﾞｼｯｸM-PRO" pitchFamily="50" charset="-128"/>
                <a:cs typeface="ＭＳ Ｐゴシック" pitchFamily="50" charset="-128"/>
              </a:rPr>
              <a:t>策のポイント</a:t>
            </a:r>
            <a:endParaRPr kumimoji="1" lang="ja-JP" altLang="ja-JP" sz="2400" b="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71" name="正方形/長方形 70"/>
          <p:cNvSpPr/>
          <p:nvPr/>
        </p:nvSpPr>
        <p:spPr>
          <a:xfrm>
            <a:off x="1052736" y="8763934"/>
            <a:ext cx="3348578" cy="261610"/>
          </a:xfrm>
          <a:prstGeom prst="rect">
            <a:avLst/>
          </a:prstGeom>
        </p:spPr>
        <p:txBody>
          <a:bodyPr wrap="square">
            <a:spAutoFit/>
          </a:bodyPr>
          <a:lstStyle/>
          <a:p>
            <a:pPr lvl="0"/>
            <a:r>
              <a:rPr lang="ja-JP" altLang="en-US" sz="1100" dirty="0">
                <a:latin typeface="HG丸ｺﾞｼｯｸM-PRO" panose="020F0600000000000000" pitchFamily="50" charset="-128"/>
                <a:ea typeface="HG丸ｺﾞｼｯｸM-PRO" panose="020F0600000000000000" pitchFamily="50" charset="-128"/>
              </a:rPr>
              <a:t>本資料は以下ホームページに掲載しています。</a:t>
            </a:r>
          </a:p>
        </p:txBody>
      </p:sp>
      <p:sp>
        <p:nvSpPr>
          <p:cNvPr id="72" name="AutoShape 4431"/>
          <p:cNvSpPr>
            <a:spLocks noChangeArrowheads="1"/>
          </p:cNvSpPr>
          <p:nvPr/>
        </p:nvSpPr>
        <p:spPr bwMode="auto">
          <a:xfrm>
            <a:off x="3702322" y="9120412"/>
            <a:ext cx="684000" cy="180000"/>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900" b="0" i="0" u="none" strike="noStrike" cap="none" normalizeH="0" baseline="0" dirty="0" smtClean="0">
                <a:ln>
                  <a:noFill/>
                </a:ln>
                <a:effectLst/>
                <a:latin typeface="HG丸ｺﾞｼｯｸM-PRO" pitchFamily="50" charset="-128"/>
                <a:ea typeface="HG丸ｺﾞｼｯｸM-PRO" pitchFamily="50" charset="-128"/>
                <a:cs typeface="ＭＳ Ｐゴシック" pitchFamily="50" charset="-128"/>
              </a:rPr>
              <a:t>検 索</a:t>
            </a:r>
            <a:endParaRPr kumimoji="1" lang="ja-JP" altLang="ja-JP" sz="1800" b="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73" name="右矢印 72"/>
          <p:cNvSpPr/>
          <p:nvPr/>
        </p:nvSpPr>
        <p:spPr>
          <a:xfrm rot="13499650">
            <a:off x="4164643" y="9258905"/>
            <a:ext cx="288032" cy="144016"/>
          </a:xfrm>
          <a:prstGeom prst="rightArrow">
            <a:avLst>
              <a:gd name="adj1" fmla="val 31294"/>
              <a:gd name="adj2" fmla="val 12130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nvGrpSpPr>
          <p:cNvPr id="69" name="グループ化 68"/>
          <p:cNvGrpSpPr/>
          <p:nvPr/>
        </p:nvGrpSpPr>
        <p:grpSpPr>
          <a:xfrm>
            <a:off x="446423" y="6029204"/>
            <a:ext cx="6192687" cy="370375"/>
            <a:chOff x="476672" y="7934364"/>
            <a:chExt cx="6192687" cy="370375"/>
          </a:xfrm>
        </p:grpSpPr>
        <p:sp>
          <p:nvSpPr>
            <p:cNvPr id="77" name="テキスト ボックス 76"/>
            <p:cNvSpPr txBox="1"/>
            <p:nvPr/>
          </p:nvSpPr>
          <p:spPr>
            <a:xfrm>
              <a:off x="476672" y="7977336"/>
              <a:ext cx="4608514"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a:t>
              </a:r>
              <a:r>
                <a:rPr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鉄軌道の整備</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状況</a:t>
              </a:r>
              <a:endParaRPr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9" name="テキスト ボックス 78"/>
            <p:cNvSpPr txBox="1"/>
            <p:nvPr/>
          </p:nvSpPr>
          <p:spPr>
            <a:xfrm>
              <a:off x="1969120" y="7934364"/>
              <a:ext cx="3703971" cy="338554"/>
            </a:xfrm>
            <a:prstGeom prst="rect">
              <a:avLst/>
            </a:prstGeom>
            <a:noFill/>
          </p:spPr>
          <p:txBody>
            <a:bodyPr wrap="square" rtlCol="0">
              <a:spAutoFit/>
            </a:bodyPr>
            <a:lstStyle/>
            <a:p>
              <a:r>
                <a:rPr kumimoji="1" lang="ja-JP" altLang="en-US" sz="1600" dirty="0" smtClean="0"/>
                <a:t>・・・・・・・・・・・・・・・・・・・・・・・・・・・・・・・・・・</a:t>
              </a:r>
              <a:endParaRPr lang="en-US" altLang="ja-JP" sz="1600" dirty="0" smtClean="0"/>
            </a:p>
          </p:txBody>
        </p:sp>
        <p:sp>
          <p:nvSpPr>
            <p:cNvPr id="80" name="テキスト ボックス 79"/>
            <p:cNvSpPr txBox="1"/>
            <p:nvPr/>
          </p:nvSpPr>
          <p:spPr>
            <a:xfrm>
              <a:off x="5733255" y="7966185"/>
              <a:ext cx="936104" cy="338554"/>
            </a:xfrm>
            <a:prstGeom prst="rect">
              <a:avLst/>
            </a:prstGeom>
            <a:noFill/>
          </p:spPr>
          <p:txBody>
            <a:bodyPr wrap="square" rtlCol="0">
              <a:spAutoFit/>
            </a:bodyPr>
            <a:lstStyle/>
            <a:p>
              <a:r>
                <a:rPr kumimoji="1" lang="en-US" altLang="ja-JP" sz="1600" dirty="0" smtClean="0"/>
                <a:t>P.</a:t>
              </a:r>
              <a:r>
                <a:rPr kumimoji="1" lang="ja-JP" altLang="en-US" sz="1600" dirty="0" smtClean="0"/>
                <a:t>　</a:t>
              </a:r>
              <a:r>
                <a:rPr lang="ja-JP" altLang="en-US" sz="1400" dirty="0" smtClean="0"/>
                <a:t>資料</a:t>
              </a:r>
              <a:r>
                <a:rPr lang="en-US" altLang="ja-JP" sz="1400" dirty="0" smtClean="0"/>
                <a:t>2</a:t>
              </a:r>
            </a:p>
          </p:txBody>
        </p:sp>
      </p:grpSp>
      <p:grpSp>
        <p:nvGrpSpPr>
          <p:cNvPr id="114" name="グループ化 113"/>
          <p:cNvGrpSpPr/>
          <p:nvPr/>
        </p:nvGrpSpPr>
        <p:grpSpPr>
          <a:xfrm>
            <a:off x="274117" y="1208590"/>
            <a:ext cx="6206613" cy="338879"/>
            <a:chOff x="274117" y="1333436"/>
            <a:chExt cx="6206613" cy="338879"/>
          </a:xfrm>
        </p:grpSpPr>
        <p:sp>
          <p:nvSpPr>
            <p:cNvPr id="115" name="テキスト ボックス 114"/>
            <p:cNvSpPr txBox="1"/>
            <p:nvPr/>
          </p:nvSpPr>
          <p:spPr>
            <a:xfrm>
              <a:off x="274117" y="1333436"/>
              <a:ext cx="2952501" cy="307777"/>
            </a:xfrm>
            <a:prstGeom prst="rect">
              <a:avLst/>
            </a:prstGeom>
            <a:noFill/>
          </p:spPr>
          <p:txBody>
            <a:bodyPr wrap="square" rtlCol="0">
              <a:spAutoFit/>
            </a:bodyPr>
            <a:lstStyle/>
            <a:p>
              <a:r>
                <a:rPr lang="ja-JP" altLang="en-US" sz="1400" b="1" dirty="0" smtClean="0">
                  <a:latin typeface="HG丸ｺﾞｼｯｸM-PRO" panose="020F0600000000000000" pitchFamily="50" charset="-128"/>
                  <a:ea typeface="HG丸ｺﾞｼｯｸM-PRO" panose="020F0600000000000000" pitchFamily="50" charset="-128"/>
                </a:rPr>
                <a:t>交通戦略室　施策のポイント</a:t>
              </a:r>
              <a:endParaRPr kumimoji="1" lang="en-US" altLang="ja-JP" sz="1400" b="1" dirty="0" smtClean="0">
                <a:latin typeface="HG丸ｺﾞｼｯｸM-PRO" panose="020F0600000000000000" pitchFamily="50" charset="-128"/>
                <a:ea typeface="HG丸ｺﾞｼｯｸM-PRO" panose="020F0600000000000000" pitchFamily="50" charset="-128"/>
              </a:endParaRPr>
            </a:p>
          </p:txBody>
        </p:sp>
        <p:sp>
          <p:nvSpPr>
            <p:cNvPr id="116" name="テキスト ボックス 115"/>
            <p:cNvSpPr txBox="1"/>
            <p:nvPr/>
          </p:nvSpPr>
          <p:spPr>
            <a:xfrm>
              <a:off x="2924944" y="1333761"/>
              <a:ext cx="2736304" cy="338554"/>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117" name="テキスト ボックス 116"/>
            <p:cNvSpPr txBox="1"/>
            <p:nvPr/>
          </p:nvSpPr>
          <p:spPr>
            <a:xfrm>
              <a:off x="5733256" y="1333436"/>
              <a:ext cx="747474" cy="338554"/>
            </a:xfrm>
            <a:prstGeom prst="rect">
              <a:avLst/>
            </a:prstGeom>
            <a:noFill/>
          </p:spPr>
          <p:txBody>
            <a:bodyPr wrap="square" rtlCol="0">
              <a:spAutoFit/>
            </a:bodyPr>
            <a:lstStyle/>
            <a:p>
              <a:r>
                <a:rPr kumimoji="1" lang="en-US" altLang="ja-JP" sz="1600" dirty="0" smtClean="0"/>
                <a:t>P.</a:t>
              </a:r>
              <a:r>
                <a:rPr lang="en-US" altLang="ja-JP" sz="1600" dirty="0" smtClean="0"/>
                <a:t>1</a:t>
              </a:r>
              <a:endParaRPr kumimoji="1" lang="ja-JP" altLang="en-US" sz="1600" dirty="0"/>
            </a:p>
          </p:txBody>
        </p:sp>
      </p:grpSp>
      <p:grpSp>
        <p:nvGrpSpPr>
          <p:cNvPr id="118" name="グループ化 117"/>
          <p:cNvGrpSpPr/>
          <p:nvPr/>
        </p:nvGrpSpPr>
        <p:grpSpPr>
          <a:xfrm>
            <a:off x="240926" y="2576736"/>
            <a:ext cx="6225872" cy="1071260"/>
            <a:chOff x="2710005" y="1897643"/>
            <a:chExt cx="6225872" cy="1071260"/>
          </a:xfrm>
        </p:grpSpPr>
        <p:sp>
          <p:nvSpPr>
            <p:cNvPr id="119" name="テキスト ボックス 118"/>
            <p:cNvSpPr txBox="1"/>
            <p:nvPr/>
          </p:nvSpPr>
          <p:spPr>
            <a:xfrm>
              <a:off x="2710005" y="1897643"/>
              <a:ext cx="3969278" cy="307777"/>
            </a:xfrm>
            <a:prstGeom prst="rect">
              <a:avLst/>
            </a:prstGeom>
            <a:noFill/>
          </p:spPr>
          <p:txBody>
            <a:bodyPr wrap="square" rtlCol="0">
              <a:spAutoFit/>
            </a:bodyPr>
            <a:lstStyle/>
            <a:p>
              <a:r>
                <a:rPr lang="ja-JP" altLang="en-US" sz="1400" b="1" u="sng" dirty="0">
                  <a:latin typeface="HG丸ｺﾞｼｯｸM-PRO" panose="020F0600000000000000" pitchFamily="50" charset="-128"/>
                  <a:ea typeface="HG丸ｺﾞｼｯｸM-PRO" panose="020F0600000000000000" pitchFamily="50" charset="-128"/>
                </a:rPr>
                <a:t>安全</a:t>
              </a:r>
              <a:r>
                <a:rPr kumimoji="1" lang="ja-JP" altLang="en-US" sz="1400" b="1" u="sng" dirty="0" smtClean="0">
                  <a:latin typeface="HG丸ｺﾞｼｯｸM-PRO" panose="020F0600000000000000" pitchFamily="50" charset="-128"/>
                  <a:ea typeface="HG丸ｺﾞｼｯｸM-PRO" panose="020F0600000000000000" pitchFamily="50" charset="-128"/>
                </a:rPr>
                <a:t>・安心</a:t>
              </a:r>
              <a:endParaRPr kumimoji="1" lang="ja-JP" altLang="en-US" sz="1400" b="1" u="sng" dirty="0">
                <a:latin typeface="HG丸ｺﾞｼｯｸM-PRO" panose="020F0600000000000000" pitchFamily="50" charset="-128"/>
                <a:ea typeface="HG丸ｺﾞｼｯｸM-PRO" panose="020F0600000000000000" pitchFamily="50" charset="-128"/>
              </a:endParaRPr>
            </a:p>
          </p:txBody>
        </p:sp>
        <p:grpSp>
          <p:nvGrpSpPr>
            <p:cNvPr id="120" name="グループ化 119"/>
            <p:cNvGrpSpPr/>
            <p:nvPr/>
          </p:nvGrpSpPr>
          <p:grpSpPr>
            <a:xfrm>
              <a:off x="4787037" y="2291475"/>
              <a:ext cx="4148840" cy="677428"/>
              <a:chOff x="2332388" y="3590788"/>
              <a:chExt cx="4148840" cy="677428"/>
            </a:xfrm>
          </p:grpSpPr>
          <p:grpSp>
            <p:nvGrpSpPr>
              <p:cNvPr id="121" name="グループ化 120"/>
              <p:cNvGrpSpPr/>
              <p:nvPr/>
            </p:nvGrpSpPr>
            <p:grpSpPr>
              <a:xfrm>
                <a:off x="3405867" y="3590788"/>
                <a:ext cx="3074863" cy="338873"/>
                <a:chOff x="3405867" y="3750030"/>
                <a:chExt cx="3074863" cy="338873"/>
              </a:xfrm>
            </p:grpSpPr>
            <p:sp>
              <p:nvSpPr>
                <p:cNvPr id="131" name="テキスト ボックス 130"/>
                <p:cNvSpPr txBox="1"/>
                <p:nvPr/>
              </p:nvSpPr>
              <p:spPr>
                <a:xfrm>
                  <a:off x="3405867" y="3750030"/>
                  <a:ext cx="2218996" cy="338554"/>
                </a:xfrm>
                <a:prstGeom prst="rect">
                  <a:avLst/>
                </a:prstGeom>
                <a:noFill/>
              </p:spPr>
              <p:txBody>
                <a:bodyPr wrap="square" rtlCol="0">
                  <a:spAutoFit/>
                </a:bodyPr>
                <a:lstStyle/>
                <a:p>
                  <a:r>
                    <a:rPr kumimoji="1" lang="ja-JP" altLang="en-US" sz="1600" dirty="0" smtClean="0"/>
                    <a:t> ・・・・・・・・・・・・・・・・・・</a:t>
                  </a:r>
                  <a:endParaRPr kumimoji="1" lang="ja-JP" altLang="en-US" sz="1600" dirty="0"/>
                </a:p>
              </p:txBody>
            </p:sp>
            <p:sp>
              <p:nvSpPr>
                <p:cNvPr id="132" name="テキスト ボックス 131"/>
                <p:cNvSpPr txBox="1"/>
                <p:nvPr/>
              </p:nvSpPr>
              <p:spPr>
                <a:xfrm>
                  <a:off x="5733256" y="3750349"/>
                  <a:ext cx="747474" cy="338554"/>
                </a:xfrm>
                <a:prstGeom prst="rect">
                  <a:avLst/>
                </a:prstGeom>
                <a:noFill/>
              </p:spPr>
              <p:txBody>
                <a:bodyPr wrap="square" rtlCol="0">
                  <a:spAutoFit/>
                </a:bodyPr>
                <a:lstStyle/>
                <a:p>
                  <a:r>
                    <a:rPr kumimoji="1" lang="en-US" altLang="ja-JP" sz="1600" dirty="0" smtClean="0"/>
                    <a:t>P.</a:t>
                  </a:r>
                  <a:r>
                    <a:rPr lang="en-US" altLang="ja-JP" sz="1600" dirty="0"/>
                    <a:t>5</a:t>
                  </a:r>
                  <a:endParaRPr kumimoji="1" lang="ja-JP" altLang="en-US" sz="1600" dirty="0"/>
                </a:p>
              </p:txBody>
            </p:sp>
          </p:grpSp>
          <p:grpSp>
            <p:nvGrpSpPr>
              <p:cNvPr id="122" name="グループ化 121"/>
              <p:cNvGrpSpPr/>
              <p:nvPr/>
            </p:nvGrpSpPr>
            <p:grpSpPr>
              <a:xfrm>
                <a:off x="2332388" y="3921981"/>
                <a:ext cx="4148840" cy="346235"/>
                <a:chOff x="2332388" y="4145205"/>
                <a:chExt cx="4148840" cy="346235"/>
              </a:xfrm>
            </p:grpSpPr>
            <p:sp>
              <p:nvSpPr>
                <p:cNvPr id="129" name="テキスト ボックス 128"/>
                <p:cNvSpPr txBox="1"/>
                <p:nvPr/>
              </p:nvSpPr>
              <p:spPr>
                <a:xfrm>
                  <a:off x="2332388" y="4145205"/>
                  <a:ext cx="3700528" cy="338554"/>
                </a:xfrm>
                <a:prstGeom prst="rect">
                  <a:avLst/>
                </a:prstGeom>
                <a:noFill/>
              </p:spPr>
              <p:txBody>
                <a:bodyPr wrap="square" rtlCol="0">
                  <a:spAutoFit/>
                </a:bodyPr>
                <a:lstStyle/>
                <a:p>
                  <a:r>
                    <a:rPr kumimoji="1" lang="ja-JP" altLang="en-US" sz="1600" dirty="0" smtClean="0"/>
                    <a:t>・・・・・・・・・・・・・・・・・・</a:t>
                  </a:r>
                  <a:r>
                    <a:rPr lang="ja-JP" altLang="en-US" sz="1600" dirty="0" smtClean="0"/>
                    <a:t>・・・・・・・・・・・</a:t>
                  </a:r>
                  <a:endParaRPr kumimoji="1" lang="ja-JP" altLang="en-US" sz="1600" dirty="0"/>
                </a:p>
              </p:txBody>
            </p:sp>
            <p:sp>
              <p:nvSpPr>
                <p:cNvPr id="130" name="テキスト ボックス 129"/>
                <p:cNvSpPr txBox="1"/>
                <p:nvPr/>
              </p:nvSpPr>
              <p:spPr>
                <a:xfrm>
                  <a:off x="5733754" y="4152886"/>
                  <a:ext cx="747474" cy="338554"/>
                </a:xfrm>
                <a:prstGeom prst="rect">
                  <a:avLst/>
                </a:prstGeom>
                <a:noFill/>
              </p:spPr>
              <p:txBody>
                <a:bodyPr wrap="square" rtlCol="0">
                  <a:spAutoFit/>
                </a:bodyPr>
                <a:lstStyle/>
                <a:p>
                  <a:r>
                    <a:rPr kumimoji="1" lang="en-US" altLang="ja-JP" sz="1600" dirty="0" smtClean="0"/>
                    <a:t>P.7</a:t>
                  </a:r>
                  <a:endParaRPr kumimoji="1" lang="ja-JP" altLang="en-US" sz="1600" dirty="0"/>
                </a:p>
              </p:txBody>
            </p:sp>
          </p:grpSp>
        </p:grpSp>
      </p:grpSp>
      <p:grpSp>
        <p:nvGrpSpPr>
          <p:cNvPr id="133" name="グループ化 132"/>
          <p:cNvGrpSpPr/>
          <p:nvPr/>
        </p:nvGrpSpPr>
        <p:grpSpPr>
          <a:xfrm>
            <a:off x="240926" y="3683005"/>
            <a:ext cx="5931745" cy="773796"/>
            <a:chOff x="2710005" y="1897643"/>
            <a:chExt cx="5931745" cy="556627"/>
          </a:xfrm>
        </p:grpSpPr>
        <p:sp>
          <p:nvSpPr>
            <p:cNvPr id="134" name="テキスト ボックス 133"/>
            <p:cNvSpPr txBox="1"/>
            <p:nvPr/>
          </p:nvSpPr>
          <p:spPr>
            <a:xfrm>
              <a:off x="2710005" y="1897643"/>
              <a:ext cx="3969278" cy="307777"/>
            </a:xfrm>
            <a:prstGeom prst="rect">
              <a:avLst/>
            </a:prstGeom>
            <a:noFill/>
          </p:spPr>
          <p:txBody>
            <a:bodyPr wrap="square" rtlCol="0">
              <a:spAutoFit/>
            </a:bodyPr>
            <a:lstStyle/>
            <a:p>
              <a:r>
                <a:rPr lang="ja-JP" altLang="en-US" sz="1400" b="1" u="sng" dirty="0" smtClean="0">
                  <a:latin typeface="HG丸ｺﾞｼｯｸM-PRO" panose="020F0600000000000000" pitchFamily="50" charset="-128"/>
                  <a:ea typeface="HG丸ｺﾞｼｯｸM-PRO" panose="020F0600000000000000" pitchFamily="50" charset="-128"/>
                </a:rPr>
                <a:t>都市</a:t>
              </a:r>
              <a:r>
                <a:rPr lang="ja-JP" altLang="en-US" sz="1400" b="1" u="sng" dirty="0">
                  <a:latin typeface="HG丸ｺﾞｼｯｸM-PRO" panose="020F0600000000000000" pitchFamily="50" charset="-128"/>
                  <a:ea typeface="HG丸ｺﾞｼｯｸM-PRO" panose="020F0600000000000000" pitchFamily="50" charset="-128"/>
                </a:rPr>
                <a:t>魅力</a:t>
              </a:r>
              <a:endParaRPr kumimoji="1" lang="ja-JP" altLang="en-US" sz="1400" b="1" u="sng" dirty="0">
                <a:latin typeface="HG丸ｺﾞｼｯｸM-PRO" panose="020F0600000000000000" pitchFamily="50" charset="-128"/>
                <a:ea typeface="HG丸ｺﾞｼｯｸM-PRO" panose="020F0600000000000000" pitchFamily="50" charset="-128"/>
              </a:endParaRPr>
            </a:p>
          </p:txBody>
        </p:sp>
        <p:grpSp>
          <p:nvGrpSpPr>
            <p:cNvPr id="135" name="グループ化 134"/>
            <p:cNvGrpSpPr/>
            <p:nvPr/>
          </p:nvGrpSpPr>
          <p:grpSpPr>
            <a:xfrm>
              <a:off x="2928470" y="2207766"/>
              <a:ext cx="5713280" cy="246504"/>
              <a:chOff x="473821" y="3507079"/>
              <a:chExt cx="5713280" cy="246504"/>
            </a:xfrm>
          </p:grpSpPr>
          <p:grpSp>
            <p:nvGrpSpPr>
              <p:cNvPr id="136" name="グループ化 135"/>
              <p:cNvGrpSpPr/>
              <p:nvPr/>
            </p:nvGrpSpPr>
            <p:grpSpPr>
              <a:xfrm>
                <a:off x="2725413" y="3507079"/>
                <a:ext cx="3461688" cy="246504"/>
                <a:chOff x="2725413" y="3666321"/>
                <a:chExt cx="3461688" cy="246504"/>
              </a:xfrm>
            </p:grpSpPr>
            <p:sp>
              <p:nvSpPr>
                <p:cNvPr id="138" name="テキスト ボックス 137"/>
                <p:cNvSpPr txBox="1"/>
                <p:nvPr/>
              </p:nvSpPr>
              <p:spPr>
                <a:xfrm>
                  <a:off x="2725413" y="3666321"/>
                  <a:ext cx="2819651" cy="243537"/>
                </a:xfrm>
                <a:prstGeom prst="rect">
                  <a:avLst/>
                </a:prstGeom>
                <a:noFill/>
              </p:spPr>
              <p:txBody>
                <a:bodyPr wrap="square" rtlCol="0">
                  <a:spAutoFit/>
                </a:bodyPr>
                <a:lstStyle/>
                <a:p>
                  <a:r>
                    <a:rPr kumimoji="1" lang="ja-JP" altLang="en-US" sz="1600" dirty="0" smtClean="0"/>
                    <a:t> ・・・・・・・・・・・・・・・・・・・・・・・・・</a:t>
                  </a:r>
                  <a:endParaRPr kumimoji="1" lang="ja-JP" altLang="en-US" sz="1600" dirty="0"/>
                </a:p>
              </p:txBody>
            </p:sp>
            <p:sp>
              <p:nvSpPr>
                <p:cNvPr id="139" name="テキスト ボックス 138"/>
                <p:cNvSpPr txBox="1"/>
                <p:nvPr/>
              </p:nvSpPr>
              <p:spPr>
                <a:xfrm>
                  <a:off x="5736119" y="3669288"/>
                  <a:ext cx="450982" cy="243537"/>
                </a:xfrm>
                <a:prstGeom prst="rect">
                  <a:avLst/>
                </a:prstGeom>
                <a:noFill/>
              </p:spPr>
              <p:txBody>
                <a:bodyPr wrap="square" rtlCol="0">
                  <a:spAutoFit/>
                </a:bodyPr>
                <a:lstStyle/>
                <a:p>
                  <a:r>
                    <a:rPr kumimoji="1" lang="en-US" altLang="ja-JP" sz="1600" dirty="0" smtClean="0"/>
                    <a:t>P.</a:t>
                  </a:r>
                  <a:r>
                    <a:rPr lang="en-US" altLang="ja-JP" sz="1600" dirty="0"/>
                    <a:t>7</a:t>
                  </a:r>
                  <a:endParaRPr kumimoji="1" lang="ja-JP" altLang="en-US" sz="1600" dirty="0"/>
                </a:p>
              </p:txBody>
            </p:sp>
          </p:grpSp>
          <p:sp>
            <p:nvSpPr>
              <p:cNvPr id="137" name="テキスト ボックス 136"/>
              <p:cNvSpPr txBox="1"/>
              <p:nvPr/>
            </p:nvSpPr>
            <p:spPr>
              <a:xfrm>
                <a:off x="473821" y="3523697"/>
                <a:ext cx="2477648" cy="199258"/>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都市</a:t>
                </a:r>
                <a:r>
                  <a:rPr lang="ja-JP" altLang="en-US" sz="1200" dirty="0" smtClean="0">
                    <a:latin typeface="HG丸ｺﾞｼｯｸM-PRO" panose="020F0600000000000000" pitchFamily="50" charset="-128"/>
                    <a:ea typeface="HG丸ｺﾞｼｯｸM-PRO" panose="020F0600000000000000" pitchFamily="50" charset="-128"/>
                  </a:rPr>
                  <a:t>の魅力を高める交通</a:t>
                </a:r>
                <a:endParaRPr kumimoji="1" lang="ja-JP" altLang="en-US" sz="1200" dirty="0">
                  <a:latin typeface="HG丸ｺﾞｼｯｸM-PRO" panose="020F0600000000000000" pitchFamily="50" charset="-128"/>
                  <a:ea typeface="HG丸ｺﾞｼｯｸM-PRO" panose="020F0600000000000000" pitchFamily="50" charset="-128"/>
                </a:endParaRPr>
              </a:p>
            </p:txBody>
          </p:sp>
        </p:grpSp>
      </p:grpSp>
      <p:sp>
        <p:nvSpPr>
          <p:cNvPr id="166" name="テキスト ボックス 165"/>
          <p:cNvSpPr txBox="1"/>
          <p:nvPr/>
        </p:nvSpPr>
        <p:spPr>
          <a:xfrm>
            <a:off x="442366" y="2999556"/>
            <a:ext cx="2949071"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安全・安心な暮らしを支える交通</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67" name="テキスト ボックス 166"/>
          <p:cNvSpPr txBox="1"/>
          <p:nvPr/>
        </p:nvSpPr>
        <p:spPr>
          <a:xfrm>
            <a:off x="441203" y="3334068"/>
            <a:ext cx="2109606" cy="276999"/>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戦略的な維持管理</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68" name="テキスト ボックス 167"/>
          <p:cNvSpPr txBox="1"/>
          <p:nvPr/>
        </p:nvSpPr>
        <p:spPr>
          <a:xfrm>
            <a:off x="265278" y="1712639"/>
            <a:ext cx="3969278" cy="307181"/>
          </a:xfrm>
          <a:prstGeom prst="rect">
            <a:avLst/>
          </a:prstGeom>
          <a:noFill/>
        </p:spPr>
        <p:txBody>
          <a:bodyPr wrap="square" rtlCol="0">
            <a:spAutoFit/>
          </a:bodyPr>
          <a:lstStyle/>
          <a:p>
            <a:r>
              <a:rPr kumimoji="1" lang="ja-JP" altLang="en-US" sz="1400" b="1" u="sng" dirty="0" smtClean="0">
                <a:latin typeface="HG丸ｺﾞｼｯｸM-PRO" panose="020F0600000000000000" pitchFamily="50" charset="-128"/>
                <a:ea typeface="HG丸ｺﾞｼｯｸM-PRO" panose="020F0600000000000000" pitchFamily="50" charset="-128"/>
              </a:rPr>
              <a:t>成長・活力</a:t>
            </a:r>
            <a:endParaRPr kumimoji="1" lang="ja-JP" altLang="en-US" sz="1400" b="1" u="sng" dirty="0">
              <a:latin typeface="HG丸ｺﾞｼｯｸM-PRO" panose="020F0600000000000000" pitchFamily="50" charset="-128"/>
              <a:ea typeface="HG丸ｺﾞｼｯｸM-PRO" panose="020F0600000000000000" pitchFamily="50" charset="-128"/>
            </a:endParaRPr>
          </a:p>
        </p:txBody>
      </p:sp>
      <p:sp>
        <p:nvSpPr>
          <p:cNvPr id="169" name="テキスト ボックス 168"/>
          <p:cNvSpPr txBox="1"/>
          <p:nvPr/>
        </p:nvSpPr>
        <p:spPr>
          <a:xfrm>
            <a:off x="442366" y="2185462"/>
            <a:ext cx="3239276" cy="276463"/>
          </a:xfrm>
          <a:prstGeom prst="rect">
            <a:avLst/>
          </a:prstGeom>
          <a:noFill/>
        </p:spPr>
        <p:txBody>
          <a:bodyPr wrap="square" rtlCol="0">
            <a:spAutoFit/>
          </a:bodyPr>
          <a:lstStyle/>
          <a:p>
            <a:r>
              <a:rPr lang="ja-JP" altLang="en-US" sz="1200" dirty="0" smtClean="0">
                <a:latin typeface="HG丸ｺﾞｼｯｸM-PRO" panose="020F0600000000000000" pitchFamily="50" charset="-128"/>
                <a:ea typeface="HG丸ｺﾞｼｯｸM-PRO" panose="020F0600000000000000" pitchFamily="50" charset="-128"/>
              </a:rPr>
              <a:t>・　大阪・関西の成長、活力を支える交通</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70" name="テキスト ボックス 169"/>
          <p:cNvSpPr txBox="1"/>
          <p:nvPr/>
        </p:nvSpPr>
        <p:spPr>
          <a:xfrm>
            <a:off x="3763127" y="2131548"/>
            <a:ext cx="1990356" cy="337898"/>
          </a:xfrm>
          <a:prstGeom prst="rect">
            <a:avLst/>
          </a:prstGeom>
          <a:noFill/>
        </p:spPr>
        <p:txBody>
          <a:bodyPr wrap="square" rtlCol="0">
            <a:spAutoFit/>
          </a:bodyPr>
          <a:lstStyle/>
          <a:p>
            <a:r>
              <a:rPr kumimoji="1" lang="ja-JP" altLang="en-US" sz="1600" dirty="0" smtClean="0"/>
              <a:t>・・・・・・・・・・・・・・・</a:t>
            </a:r>
            <a:endParaRPr kumimoji="1" lang="ja-JP" altLang="en-US" sz="1600" dirty="0"/>
          </a:p>
        </p:txBody>
      </p:sp>
      <p:sp>
        <p:nvSpPr>
          <p:cNvPr id="171" name="テキスト ボックス 170"/>
          <p:cNvSpPr txBox="1"/>
          <p:nvPr/>
        </p:nvSpPr>
        <p:spPr>
          <a:xfrm>
            <a:off x="5728333" y="2110667"/>
            <a:ext cx="1082257" cy="337899"/>
          </a:xfrm>
          <a:prstGeom prst="rect">
            <a:avLst/>
          </a:prstGeom>
          <a:noFill/>
        </p:spPr>
        <p:txBody>
          <a:bodyPr wrap="square" rtlCol="0">
            <a:spAutoFit/>
          </a:bodyPr>
          <a:lstStyle/>
          <a:p>
            <a:r>
              <a:rPr kumimoji="1" lang="en-US" altLang="ja-JP" sz="1600" dirty="0" smtClean="0"/>
              <a:t>P.</a:t>
            </a:r>
            <a:r>
              <a:rPr lang="en-US" altLang="ja-JP" sz="1600" dirty="0" smtClean="0"/>
              <a:t>2</a:t>
            </a:r>
            <a:endParaRPr kumimoji="1" lang="ja-JP" altLang="en-US" sz="1600" dirty="0"/>
          </a:p>
        </p:txBody>
      </p:sp>
    </p:spTree>
    <p:extLst>
      <p:ext uri="{BB962C8B-B14F-4D97-AF65-F5344CB8AC3E}">
        <p14:creationId xmlns:p14="http://schemas.microsoft.com/office/powerpoint/2010/main" val="961349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正方形/長方形 90"/>
          <p:cNvSpPr/>
          <p:nvPr/>
        </p:nvSpPr>
        <p:spPr>
          <a:xfrm>
            <a:off x="25896" y="597355"/>
            <a:ext cx="6804000" cy="63645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ホームベース 54"/>
          <p:cNvSpPr/>
          <p:nvPr/>
        </p:nvSpPr>
        <p:spPr>
          <a:xfrm>
            <a:off x="621260" y="3728864"/>
            <a:ext cx="3060000" cy="4613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安全・安心な暮らしを支える交通</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ホームベース 56"/>
          <p:cNvSpPr/>
          <p:nvPr/>
        </p:nvSpPr>
        <p:spPr>
          <a:xfrm>
            <a:off x="595288" y="6303629"/>
            <a:ext cx="3060000" cy="46130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noProof="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戦略的な維持管理</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正方形/長方形 59"/>
          <p:cNvSpPr/>
          <p:nvPr/>
        </p:nvSpPr>
        <p:spPr>
          <a:xfrm>
            <a:off x="595288" y="3725544"/>
            <a:ext cx="6160621" cy="41119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4" name="テキスト ボックス 63"/>
          <p:cNvSpPr txBox="1"/>
          <p:nvPr/>
        </p:nvSpPr>
        <p:spPr>
          <a:xfrm>
            <a:off x="602802" y="4309505"/>
            <a:ext cx="3481784" cy="1246495"/>
          </a:xfrm>
          <a:prstGeom prst="rect">
            <a:avLst/>
          </a:prstGeom>
          <a:noFill/>
        </p:spPr>
        <p:txBody>
          <a:bodyPr wrap="square" rtlCol="0">
            <a:spAutoFit/>
          </a:bodyPr>
          <a:lstStyle/>
          <a:p>
            <a:pPr marL="171450" indent="-171450">
              <a:lnSpc>
                <a:spcPts val="1800"/>
              </a:lnSpc>
              <a:buFont typeface="Wingdings" panose="05000000000000000000" pitchFamily="2" charset="2"/>
              <a:buChar char="Ø"/>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災害に強い交通インフラの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構築</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lvl="0" indent="-171450">
              <a:lnSpc>
                <a:spcPts val="1800"/>
              </a:lnSpc>
              <a:buFont typeface="Wingdings" panose="05000000000000000000" pitchFamily="2" charset="2"/>
              <a:buChar char="Ø"/>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公共</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交通のユニバーサルデザイン化</a:t>
            </a: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自転車の安全利用に係る取組</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安全の普及</a:t>
            </a: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啓発</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地域公共交通にかかる取組（市町村支援）</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579674" y="6785948"/>
            <a:ext cx="3115995" cy="742511"/>
          </a:xfrm>
          <a:prstGeom prst="rect">
            <a:avLst/>
          </a:prstGeom>
          <a:noFill/>
        </p:spPr>
        <p:txBody>
          <a:bodyPr wrap="square" rtlCol="0">
            <a:spAutoFit/>
          </a:bodyPr>
          <a:lstStyle/>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な維持管理</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公共ストックの有効活用</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endParaRPr kumimoji="1" lang="en-US" altLang="ja-JP" sz="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正方形/長方形 79"/>
          <p:cNvSpPr/>
          <p:nvPr/>
        </p:nvSpPr>
        <p:spPr>
          <a:xfrm>
            <a:off x="153081" y="3725543"/>
            <a:ext cx="395419" cy="41119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1" name="テキスト ボックス 80"/>
          <p:cNvSpPr txBox="1"/>
          <p:nvPr/>
        </p:nvSpPr>
        <p:spPr bwMode="white">
          <a:xfrm>
            <a:off x="139511" y="5044662"/>
            <a:ext cx="430887" cy="110225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安全・安心</a:t>
            </a:r>
            <a:endPar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628361" y="1987359"/>
            <a:ext cx="3263805" cy="1234953"/>
          </a:xfrm>
          <a:prstGeom prst="rect">
            <a:avLst/>
          </a:prstGeom>
          <a:noFill/>
        </p:spPr>
        <p:txBody>
          <a:bodyPr wrap="square" rtlCol="0">
            <a:spAutoFit/>
          </a:bodyPr>
          <a:lstStyle/>
          <a:p>
            <a:pPr marL="171450" lvl="0" indent="-171450">
              <a:lnSpc>
                <a:spcPts val="1800"/>
              </a:lnSpc>
              <a:buFont typeface="Wingdings" panose="05000000000000000000" pitchFamily="2" charset="2"/>
              <a:buChar char="Ø"/>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リニア</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中央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新幹線・北陸新幹線の</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nSpc>
                <a:spcPts val="1800"/>
              </a:lnSpc>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早期</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全線開業の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実現</a:t>
            </a:r>
            <a:endParaRPr kumimoji="1" lang="en-US" altLang="ja-JP" sz="12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kumimoji="1" lang="ja-JP" altLang="en-US" sz="12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大阪・関西の</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R="0" lvl="0" algn="l" defTabSz="914400" rtl="0" eaLnBrk="1" fontAlgn="auto" latinLnBrk="0" hangingPunct="1">
              <a:lnSpc>
                <a:spcPts val="1800"/>
              </a:lnSpc>
              <a:spcBef>
                <a:spcPts val="0"/>
              </a:spcBef>
              <a:spcAft>
                <a:spcPts val="0"/>
              </a:spcAft>
              <a:buClrTx/>
              <a:buSzTx/>
              <a:tabLst/>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鉄道</a:t>
            </a:r>
            <a:r>
              <a:rPr kumimoji="1" lang="ja-JP" altLang="en-US" sz="1200" b="0" i="0" u="non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ネットワークの充実・強化</a:t>
            </a:r>
            <a:endParaRPr kumimoji="1" lang="en-US" altLang="ja-JP" sz="1200" b="0" i="0" u="non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ts val="1800"/>
              </a:lnSpc>
              <a:spcBef>
                <a:spcPts val="0"/>
              </a:spcBef>
              <a:spcAft>
                <a:spcPts val="0"/>
              </a:spcAft>
              <a:buClrTx/>
              <a:buSzTx/>
              <a:buFont typeface="Wingdings" panose="05000000000000000000" pitchFamily="2" charset="2"/>
              <a:buChar char="Ø"/>
              <a:tabLst/>
              <a:defRPr/>
            </a:pPr>
            <a:r>
              <a:rPr kumimoji="1" lang="ja-JP" altLang="en-US" sz="1200" b="0" i="0" u="non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公共交通の利便性向上　</a:t>
            </a:r>
            <a:endParaRPr kumimoji="1" lang="en-US" altLang="ja-JP" sz="1200" b="0" i="0" u="non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6" name="テキスト ボックス 2"/>
          <p:cNvSpPr txBox="1">
            <a:spLocks noChangeArrowheads="1"/>
          </p:cNvSpPr>
          <p:nvPr/>
        </p:nvSpPr>
        <p:spPr bwMode="auto">
          <a:xfrm>
            <a:off x="3501008" y="3224808"/>
            <a:ext cx="1311665" cy="18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lang="en-US" altLang="ja-JP" sz="900" i="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鉄道の整備</a:t>
            </a:r>
            <a:r>
              <a:rPr lang="en-US" altLang="ja-JP" sz="900" i="1"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bwMode="gray">
          <a:xfrm>
            <a:off x="134454" y="1321402"/>
            <a:ext cx="6621922" cy="2292566"/>
            <a:chOff x="113043" y="1057007"/>
            <a:chExt cx="6621922" cy="2292566"/>
          </a:xfrm>
        </p:grpSpPr>
        <p:sp>
          <p:nvSpPr>
            <p:cNvPr id="59" name="正方形/長方形 58"/>
            <p:cNvSpPr/>
            <p:nvPr/>
          </p:nvSpPr>
          <p:spPr bwMode="gray">
            <a:xfrm>
              <a:off x="574344" y="1057007"/>
              <a:ext cx="6160621" cy="22925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2" name="ホームベース 61"/>
            <p:cNvSpPr/>
            <p:nvPr/>
          </p:nvSpPr>
          <p:spPr bwMode="gray">
            <a:xfrm>
              <a:off x="580175" y="1077021"/>
              <a:ext cx="3060000" cy="468000"/>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大阪・関西の成長・活力を支える交通</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bwMode="gray">
            <a:xfrm>
              <a:off x="113043" y="1057007"/>
              <a:ext cx="417464" cy="2292212"/>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9" name="テキスト ボックス 78"/>
            <p:cNvSpPr txBox="1"/>
            <p:nvPr/>
          </p:nvSpPr>
          <p:spPr bwMode="gray">
            <a:xfrm>
              <a:off x="113043" y="1617348"/>
              <a:ext cx="430887" cy="1118255"/>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成長・活力</a:t>
              </a:r>
              <a:endPar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76" name="タイトル 1"/>
          <p:cNvSpPr txBox="1">
            <a:spLocks/>
          </p:cNvSpPr>
          <p:nvPr/>
        </p:nvSpPr>
        <p:spPr>
          <a:xfrm>
            <a:off x="54882" y="539969"/>
            <a:ext cx="7211367" cy="784067"/>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lvl="0" indent="-285750" algn="l">
              <a:lnSpc>
                <a:spcPts val="1831"/>
              </a:lnSpc>
              <a:buFont typeface="Wingdings" panose="05000000000000000000" pitchFamily="2" charset="2"/>
              <a:buChar char="u"/>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府民</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暮らしや都市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の成長</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を支え、豊かな社会を実現するため、</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ts val="1831"/>
              </a:lnSpc>
              <a:spcBef>
                <a:spcPct val="0"/>
              </a:spcBef>
              <a:spcAft>
                <a:spcPts val="0"/>
              </a:spcAft>
              <a:buClrTx/>
              <a:buSzTx/>
              <a:buFontTx/>
              <a:buNone/>
              <a:tabLst/>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交通体系の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めざ</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すべき方向性を見据えつつ、総合的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な交通施策を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テキスト ボックス 2"/>
          <p:cNvSpPr txBox="1">
            <a:spLocks noChangeArrowheads="1"/>
          </p:cNvSpPr>
          <p:nvPr/>
        </p:nvSpPr>
        <p:spPr bwMode="auto">
          <a:xfrm>
            <a:off x="5147949" y="3266688"/>
            <a:ext cx="1430035"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連続立体交差</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2"/>
          <p:cNvSpPr txBox="1">
            <a:spLocks noChangeArrowheads="1"/>
          </p:cNvSpPr>
          <p:nvPr/>
        </p:nvSpPr>
        <p:spPr bwMode="auto">
          <a:xfrm>
            <a:off x="4530787" y="4932411"/>
            <a:ext cx="1660353"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鉄道施設の耐震性強化</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2"/>
          <p:cNvSpPr txBox="1">
            <a:spLocks noChangeArrowheads="1"/>
          </p:cNvSpPr>
          <p:nvPr/>
        </p:nvSpPr>
        <p:spPr bwMode="auto">
          <a:xfrm>
            <a:off x="3831957" y="6204868"/>
            <a:ext cx="1660353"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可動式ホーム柵の整備</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テキスト ボックス 2"/>
          <p:cNvSpPr txBox="1">
            <a:spLocks noChangeArrowheads="1"/>
          </p:cNvSpPr>
          <p:nvPr/>
        </p:nvSpPr>
        <p:spPr bwMode="auto">
          <a:xfrm>
            <a:off x="5227211" y="6200758"/>
            <a:ext cx="1660353"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交通安全の普及啓発</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153081" y="7949441"/>
            <a:ext cx="395419" cy="180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3" name="テキスト ボックス 82"/>
          <p:cNvSpPr txBox="1"/>
          <p:nvPr/>
        </p:nvSpPr>
        <p:spPr bwMode="white">
          <a:xfrm>
            <a:off x="127742" y="8258397"/>
            <a:ext cx="430887" cy="1318717"/>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都市魅力</a:t>
            </a:r>
            <a:endPar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正方形/長方形 88"/>
          <p:cNvSpPr/>
          <p:nvPr/>
        </p:nvSpPr>
        <p:spPr>
          <a:xfrm>
            <a:off x="595288" y="7945115"/>
            <a:ext cx="6160621" cy="1800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0" name="ホームベース 89"/>
          <p:cNvSpPr/>
          <p:nvPr/>
        </p:nvSpPr>
        <p:spPr>
          <a:xfrm>
            <a:off x="612944" y="7959096"/>
            <a:ext cx="3060000" cy="468000"/>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r>
              <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４</a:t>
            </a: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都市の魅力を高める交通</a:t>
            </a:r>
            <a:endParaRPr kumimoji="1" lang="en-US" altLang="ja-JP" sz="12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p:cNvSpPr txBox="1"/>
          <p:nvPr/>
        </p:nvSpPr>
        <p:spPr>
          <a:xfrm>
            <a:off x="620788" y="8488392"/>
            <a:ext cx="3115995" cy="33855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noProof="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公共交通の利用促進</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テキスト ボックス 2"/>
          <p:cNvSpPr txBox="1">
            <a:spLocks noChangeArrowheads="1"/>
          </p:cNvSpPr>
          <p:nvPr/>
        </p:nvSpPr>
        <p:spPr bwMode="auto">
          <a:xfrm>
            <a:off x="4689283" y="9489504"/>
            <a:ext cx="1173683" cy="26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交通環境学習</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6" name="図 4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2282" y="5250143"/>
            <a:ext cx="1195702" cy="896777"/>
          </a:xfrm>
          <a:prstGeom prst="rect">
            <a:avLst/>
          </a:prstGeom>
        </p:spPr>
      </p:pic>
      <p:sp>
        <p:nvSpPr>
          <p:cNvPr id="42" name="テキスト ボックス 2"/>
          <p:cNvSpPr txBox="1">
            <a:spLocks noChangeArrowheads="1"/>
          </p:cNvSpPr>
          <p:nvPr/>
        </p:nvSpPr>
        <p:spPr bwMode="auto">
          <a:xfrm>
            <a:off x="4504951" y="7563826"/>
            <a:ext cx="1660353" cy="2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29945" rtl="0" eaLnBrk="1" fontAlgn="base" latinLnBrk="0" hangingPunct="1">
              <a:lnSpc>
                <a:spcPct val="100000"/>
              </a:lnSpc>
              <a:spcBef>
                <a:spcPct val="0"/>
              </a:spcBef>
              <a:spcAft>
                <a:spcPct val="0"/>
              </a:spcAft>
              <a:buClrTx/>
              <a:buSzTx/>
              <a:buFontTx/>
              <a:buNone/>
              <a:tabLst/>
              <a:defRPr/>
            </a:pP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モノレール施設の点検</a:t>
            </a:r>
            <a:r>
              <a:rPr lang="en-US" altLang="ja-JP" sz="900" i="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8013" y="3845709"/>
            <a:ext cx="1440000" cy="1080000"/>
          </a:xfrm>
          <a:prstGeom prst="rect">
            <a:avLst/>
          </a:prstGeom>
        </p:spPr>
      </p:pic>
      <p:sp>
        <p:nvSpPr>
          <p:cNvPr id="49" name="角丸四角形 48"/>
          <p:cNvSpPr/>
          <p:nvPr/>
        </p:nvSpPr>
        <p:spPr>
          <a:xfrm>
            <a:off x="54883" y="38905"/>
            <a:ext cx="6746026" cy="4572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1" name="タイトル 1"/>
          <p:cNvSpPr txBox="1">
            <a:spLocks/>
          </p:cNvSpPr>
          <p:nvPr/>
        </p:nvSpPr>
        <p:spPr>
          <a:xfrm>
            <a:off x="-129306" y="16469"/>
            <a:ext cx="5490270"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20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施策のポイント</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2" name="図 51"/>
          <p:cNvPicPr>
            <a:picLocks noChangeAspect="1"/>
          </p:cNvPicPr>
          <p:nvPr/>
        </p:nvPicPr>
        <p:blipFill rotWithShape="1">
          <a:blip r:embed="rId5" cstate="print">
            <a:extLst>
              <a:ext uri="{28A0092B-C50C-407E-A947-70E740481C1C}">
                <a14:useLocalDpi xmlns:a14="http://schemas.microsoft.com/office/drawing/2010/main" val="0"/>
              </a:ext>
            </a:extLst>
          </a:blip>
          <a:srcRect l="24648" t="11781"/>
          <a:stretch/>
        </p:blipFill>
        <p:spPr>
          <a:xfrm>
            <a:off x="4005064" y="5243437"/>
            <a:ext cx="1204416" cy="940238"/>
          </a:xfrm>
          <a:prstGeom prst="rect">
            <a:avLst/>
          </a:prstGeom>
        </p:spPr>
      </p:pic>
      <p:pic>
        <p:nvPicPr>
          <p:cNvPr id="53" name="図 52"/>
          <p:cNvPicPr>
            <a:picLocks noChangeAspect="1"/>
          </p:cNvPicPr>
          <p:nvPr/>
        </p:nvPicPr>
        <p:blipFill rotWithShape="1">
          <a:blip r:embed="rId6"/>
          <a:srcRect r="13119" b="11600"/>
          <a:stretch/>
        </p:blipFill>
        <p:spPr>
          <a:xfrm>
            <a:off x="4608815" y="6534281"/>
            <a:ext cx="1403462" cy="1010148"/>
          </a:xfrm>
          <a:prstGeom prst="rect">
            <a:avLst/>
          </a:prstGeom>
        </p:spPr>
      </p:pic>
      <p:pic>
        <p:nvPicPr>
          <p:cNvPr id="58" name="図 57"/>
          <p:cNvPicPr>
            <a:picLocks noChangeAspect="1"/>
          </p:cNvPicPr>
          <p:nvPr/>
        </p:nvPicPr>
        <p:blipFill>
          <a:blip r:embed="rId7"/>
          <a:stretch>
            <a:fillRect/>
          </a:stretch>
        </p:blipFill>
        <p:spPr>
          <a:xfrm>
            <a:off x="4391991" y="8392459"/>
            <a:ext cx="1670439" cy="1094138"/>
          </a:xfrm>
          <a:prstGeom prst="rect">
            <a:avLst/>
          </a:prstGeom>
        </p:spPr>
      </p:pic>
      <p:pic>
        <p:nvPicPr>
          <p:cNvPr id="38" name="図 37"/>
          <p:cNvPicPr>
            <a:picLocks noChangeAspect="1"/>
          </p:cNvPicPr>
          <p:nvPr/>
        </p:nvPicPr>
        <p:blipFill rotWithShape="1">
          <a:blip r:embed="rId8" cstate="print">
            <a:extLst>
              <a:ext uri="{28A0092B-C50C-407E-A947-70E740481C1C}">
                <a14:useLocalDpi xmlns:a14="http://schemas.microsoft.com/office/drawing/2010/main" val="0"/>
              </a:ext>
            </a:extLst>
          </a:blip>
          <a:srcRect l="11228" r="10762"/>
          <a:stretch/>
        </p:blipFill>
        <p:spPr>
          <a:xfrm>
            <a:off x="5030615" y="2109256"/>
            <a:ext cx="1664701" cy="1088016"/>
          </a:xfrm>
          <a:prstGeom prst="rect">
            <a:avLst/>
          </a:prstGeom>
        </p:spPr>
      </p:pic>
      <p:pic>
        <p:nvPicPr>
          <p:cNvPr id="40" name="図 39"/>
          <p:cNvPicPr>
            <a:picLocks noChangeAspect="1"/>
          </p:cNvPicPr>
          <p:nvPr/>
        </p:nvPicPr>
        <p:blipFill rotWithShape="1">
          <a:blip r:embed="rId9" cstate="print">
            <a:extLst>
              <a:ext uri="{28A0092B-C50C-407E-A947-70E740481C1C}">
                <a14:useLocalDpi xmlns:a14="http://schemas.microsoft.com/office/drawing/2010/main" val="0"/>
              </a:ext>
            </a:extLst>
          </a:blip>
          <a:srcRect l="31912" t="15486" r="10119" b="1064"/>
          <a:stretch/>
        </p:blipFill>
        <p:spPr>
          <a:xfrm>
            <a:off x="3284984" y="2107526"/>
            <a:ext cx="1681044" cy="1090058"/>
          </a:xfrm>
          <a:prstGeom prst="rect">
            <a:avLst/>
          </a:prstGeom>
        </p:spPr>
      </p:pic>
      <p:sp>
        <p:nvSpPr>
          <p:cNvPr id="39" name="テキスト ボックス 38"/>
          <p:cNvSpPr txBox="1"/>
          <p:nvPr/>
        </p:nvSpPr>
        <p:spPr>
          <a:xfrm>
            <a:off x="6651602" y="9744996"/>
            <a:ext cx="235962" cy="215444"/>
          </a:xfrm>
          <a:prstGeom prst="rect">
            <a:avLst/>
          </a:prstGeom>
          <a:noFill/>
        </p:spPr>
        <p:txBody>
          <a:bodyPr wrap="none" rtlCol="0">
            <a:spAutoFit/>
          </a:bodyPr>
          <a:lstStyle/>
          <a:p>
            <a:r>
              <a:rPr lang="en-US" altLang="ja-JP" sz="800" dirty="0" smtClean="0"/>
              <a:t>1</a:t>
            </a:r>
            <a:endParaRPr lang="en-US" altLang="ja-JP" sz="800" dirty="0"/>
          </a:p>
        </p:txBody>
      </p:sp>
    </p:spTree>
    <p:extLst>
      <p:ext uri="{BB962C8B-B14F-4D97-AF65-F5344CB8AC3E}">
        <p14:creationId xmlns:p14="http://schemas.microsoft.com/office/powerpoint/2010/main" val="2464558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16632" y="1484473"/>
            <a:ext cx="6624736" cy="4764671"/>
          </a:xfrm>
          <a:prstGeom prst="rect">
            <a:avLst/>
          </a:prstGeom>
        </p:spPr>
      </p:pic>
      <p:sp>
        <p:nvSpPr>
          <p:cNvPr id="142" name="タイトル 1"/>
          <p:cNvSpPr txBox="1">
            <a:spLocks/>
          </p:cNvSpPr>
          <p:nvPr/>
        </p:nvSpPr>
        <p:spPr>
          <a:xfrm>
            <a:off x="136601" y="832561"/>
            <a:ext cx="6559144" cy="756000"/>
          </a:xfrm>
          <a:prstGeom prst="rect">
            <a:avLst/>
          </a:prstGeom>
        </p:spPr>
        <p:txBody>
          <a:bodyPr vert="horz" lIns="92994" tIns="46497" rIns="92994" bIns="4649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リニア</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新幹線・北陸新幹線の</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大阪までの１日も早い全線開業に向け、大阪の官民が一体となった協議会</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などを通じ、オール大阪で国などへの働きかけ</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や機運の醸成に取り組みます。</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 name="正方形/長方形 146"/>
          <p:cNvSpPr/>
          <p:nvPr/>
        </p:nvSpPr>
        <p:spPr>
          <a:xfrm>
            <a:off x="165119" y="1472775"/>
            <a:ext cx="2124000" cy="246221"/>
          </a:xfrm>
          <a:prstGeom prst="rect">
            <a:avLst/>
          </a:prstGeom>
          <a:solidFill>
            <a:srgbClr val="0000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新幹線ネットワークの整備</a:t>
            </a:r>
            <a:endParaRPr kumimoji="1" lang="en-US" altLang="ja-JP"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3" name="テキスト ボックス 142"/>
          <p:cNvSpPr txBox="1"/>
          <p:nvPr/>
        </p:nvSpPr>
        <p:spPr>
          <a:xfrm>
            <a:off x="17997" y="6393160"/>
            <a:ext cx="3093541"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リニア中央</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新幹線全線開業による時間短縮効果</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8" name="表 147"/>
          <p:cNvGraphicFramePr>
            <a:graphicFrameLocks noGrp="1"/>
          </p:cNvGraphicFramePr>
          <p:nvPr>
            <p:extLst/>
          </p:nvPr>
        </p:nvGraphicFramePr>
        <p:xfrm>
          <a:off x="236524" y="6802821"/>
          <a:ext cx="3264484" cy="1155700"/>
        </p:xfrm>
        <a:graphic>
          <a:graphicData uri="http://schemas.openxmlformats.org/drawingml/2006/table">
            <a:tbl>
              <a:tblPr firstRow="1" bandRow="1">
                <a:tableStyleId>{D7AC3CCA-C797-4891-BE02-D94E43425B78}</a:tableStyleId>
              </a:tblPr>
              <a:tblGrid>
                <a:gridCol w="888220">
                  <a:extLst>
                    <a:ext uri="{9D8B030D-6E8A-4147-A177-3AD203B41FA5}">
                      <a16:colId xmlns:a16="http://schemas.microsoft.com/office/drawing/2014/main" val="3257375910"/>
                    </a:ext>
                  </a:extLst>
                </a:gridCol>
                <a:gridCol w="1188132">
                  <a:extLst>
                    <a:ext uri="{9D8B030D-6E8A-4147-A177-3AD203B41FA5}">
                      <a16:colId xmlns:a16="http://schemas.microsoft.com/office/drawing/2014/main" val="2183642815"/>
                    </a:ext>
                  </a:extLst>
                </a:gridCol>
                <a:gridCol w="1188132">
                  <a:extLst>
                    <a:ext uri="{9D8B030D-6E8A-4147-A177-3AD203B41FA5}">
                      <a16:colId xmlns:a16="http://schemas.microsoft.com/office/drawing/2014/main" val="871403320"/>
                    </a:ext>
                  </a:extLst>
                </a:gridCol>
              </a:tblGrid>
              <a:tr h="370840">
                <a:tc>
                  <a:txBody>
                    <a:bodyPr/>
                    <a:lstStyle/>
                    <a:p>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大阪・名古屋間</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&lt;152km&gt;</a:t>
                      </a:r>
                    </a:p>
                  </a:txBody>
                  <a:tcPr anchor="ctr" anchorCtr="1">
                    <a:solidFill>
                      <a:schemeClr val="bg1"/>
                    </a:solidFill>
                  </a:tcPr>
                </a:tc>
                <a:tc>
                  <a:txBody>
                    <a:bodyPr/>
                    <a:lstStyle/>
                    <a:p>
                      <a:pPr algn="ctr"/>
                      <a:r>
                        <a:rPr kumimoji="1" lang="ja-JP" altLang="en-US" sz="1050" b="0" dirty="0" smtClean="0">
                          <a:latin typeface="Meiryo UI" panose="020B0604030504040204" pitchFamily="50" charset="-128"/>
                          <a:ea typeface="Meiryo UI" panose="020B0604030504040204" pitchFamily="50" charset="-128"/>
                        </a:rPr>
                        <a:t>大阪・東京間　　</a:t>
                      </a:r>
                      <a:r>
                        <a:rPr lang="en-US" altLang="ja-JP" sz="800" b="0" dirty="0" smtClean="0">
                          <a:latin typeface="Meiryo UI" panose="020B0604030504040204" pitchFamily="50" charset="-128"/>
                          <a:ea typeface="Meiryo UI" panose="020B0604030504040204" pitchFamily="50" charset="-128"/>
                        </a:rPr>
                        <a:t>&lt;438km&gt;</a:t>
                      </a:r>
                    </a:p>
                  </a:txBody>
                  <a:tcPr anchor="ctr" anchorCtr="1">
                    <a:solidFill>
                      <a:schemeClr val="bg1"/>
                    </a:solidFill>
                  </a:tcPr>
                </a:tc>
                <a:extLst>
                  <a:ext uri="{0D108BD9-81ED-4DB2-BD59-A6C34878D82A}">
                    <a16:rowId xmlns:a16="http://schemas.microsoft.com/office/drawing/2014/main" val="3823541242"/>
                  </a:ext>
                </a:extLst>
              </a:tr>
              <a:tr h="370840">
                <a:tc>
                  <a:txBody>
                    <a:bodyPr/>
                    <a:lstStyle/>
                    <a:p>
                      <a:r>
                        <a:rPr kumimoji="1" lang="ja-JP" altLang="en-US" sz="1050" b="0" dirty="0" smtClean="0">
                          <a:latin typeface="Meiryo UI" panose="020B0604030504040204" pitchFamily="50" charset="-128"/>
                          <a:ea typeface="Meiryo UI" panose="020B0604030504040204" pitchFamily="50" charset="-128"/>
                        </a:rPr>
                        <a:t>現行</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47</a:t>
                      </a:r>
                      <a:r>
                        <a:rPr kumimoji="1" lang="ja-JP" altLang="en-US" sz="1050" b="0" dirty="0" smtClean="0">
                          <a:latin typeface="Meiryo UI" panose="020B0604030504040204" pitchFamily="50" charset="-128"/>
                          <a:ea typeface="Meiryo UI" panose="020B0604030504040204" pitchFamily="50" charset="-128"/>
                        </a:rPr>
                        <a:t>分</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r>
                        <a:rPr kumimoji="1" lang="en-US" altLang="ja-JP" sz="1050" b="0" dirty="0" smtClean="0">
                          <a:latin typeface="Meiryo UI" panose="020B0604030504040204" pitchFamily="50" charset="-128"/>
                          <a:ea typeface="Meiryo UI" panose="020B0604030504040204" pitchFamily="50" charset="-128"/>
                        </a:rPr>
                        <a:t>135</a:t>
                      </a:r>
                      <a:r>
                        <a:rPr kumimoji="1" lang="ja-JP" altLang="en-US" sz="1050" b="0" dirty="0" smtClean="0">
                          <a:latin typeface="Meiryo UI" panose="020B0604030504040204" pitchFamily="50" charset="-128"/>
                          <a:ea typeface="Meiryo UI" panose="020B0604030504040204" pitchFamily="50" charset="-128"/>
                        </a:rPr>
                        <a:t>分</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extLst>
                  <a:ext uri="{0D108BD9-81ED-4DB2-BD59-A6C34878D82A}">
                    <a16:rowId xmlns:a16="http://schemas.microsoft.com/office/drawing/2014/main" val="2247420749"/>
                  </a:ext>
                </a:extLst>
              </a:tr>
              <a:tr h="370840">
                <a:tc>
                  <a:txBody>
                    <a:bodyPr/>
                    <a:lstStyle/>
                    <a:p>
                      <a:r>
                        <a:rPr kumimoji="1" lang="ja-JP" altLang="en-US" sz="1050" b="0" dirty="0" smtClean="0">
                          <a:latin typeface="Meiryo UI" panose="020B0604030504040204" pitchFamily="50" charset="-128"/>
                          <a:ea typeface="Meiryo UI" panose="020B0604030504040204" pitchFamily="50" charset="-128"/>
                        </a:rPr>
                        <a:t>全線開業時</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algn="l"/>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27</a:t>
                      </a:r>
                      <a:r>
                        <a:rPr kumimoji="1" lang="ja-JP" altLang="en-US" sz="1050" b="0" dirty="0" smtClean="0">
                          <a:latin typeface="Meiryo UI" panose="020B0604030504040204" pitchFamily="50" charset="-128"/>
                          <a:ea typeface="Meiryo UI" panose="020B0604030504040204" pitchFamily="50" charset="-128"/>
                        </a:rPr>
                        <a:t>分</a:t>
                      </a:r>
                      <a:endParaRPr kumimoji="1" lang="en-US" altLang="ja-JP" sz="1050" b="0" dirty="0" smtClean="0">
                        <a:latin typeface="Meiryo UI" panose="020B0604030504040204" pitchFamily="50" charset="-128"/>
                        <a:ea typeface="Meiryo UI" panose="020B0604030504040204" pitchFamily="50" charset="-128"/>
                      </a:endParaRPr>
                    </a:p>
                    <a:p>
                      <a:pPr algn="l"/>
                      <a:r>
                        <a:rPr kumimoji="1" lang="ja-JP" altLang="en-US" sz="1050" b="0" dirty="0" smtClean="0">
                          <a:latin typeface="Meiryo UI" panose="020B0604030504040204" pitchFamily="50" charset="-128"/>
                          <a:ea typeface="Meiryo UI" panose="020B0604030504040204" pitchFamily="50" charset="-128"/>
                        </a:rPr>
                        <a:t>（▲</a:t>
                      </a:r>
                      <a:r>
                        <a:rPr kumimoji="1" lang="en-US" altLang="ja-JP" sz="1050" b="0" dirty="0" smtClean="0">
                          <a:latin typeface="Meiryo UI" panose="020B0604030504040204" pitchFamily="50" charset="-128"/>
                          <a:ea typeface="Meiryo UI" panose="020B0604030504040204" pitchFamily="50" charset="-128"/>
                        </a:rPr>
                        <a:t>20</a:t>
                      </a:r>
                      <a:r>
                        <a:rPr kumimoji="1" lang="ja-JP" altLang="en-US" sz="1050" b="0" dirty="0" smtClean="0">
                          <a:latin typeface="Meiryo UI" panose="020B0604030504040204" pitchFamily="50" charset="-128"/>
                          <a:ea typeface="Meiryo UI" panose="020B0604030504040204" pitchFamily="50" charset="-128"/>
                        </a:rPr>
                        <a:t>分）</a:t>
                      </a:r>
                      <a:endParaRPr kumimoji="1" lang="ja-JP" altLang="en-US" sz="1050" b="0" dirty="0">
                        <a:latin typeface="Meiryo UI" panose="020B0604030504040204" pitchFamily="50" charset="-128"/>
                        <a:ea typeface="Meiryo UI" panose="020B0604030504040204" pitchFamily="50" charset="-128"/>
                      </a:endParaRP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rPr>
                        <a:t>　　　</a:t>
                      </a:r>
                      <a:r>
                        <a:rPr kumimoji="1" lang="en-US" altLang="ja-JP" sz="1050" b="0" dirty="0" smtClean="0">
                          <a:latin typeface="Meiryo UI" panose="020B0604030504040204" pitchFamily="50" charset="-128"/>
                          <a:ea typeface="Meiryo UI" panose="020B0604030504040204" pitchFamily="50" charset="-128"/>
                        </a:rPr>
                        <a:t>67</a:t>
                      </a:r>
                      <a:r>
                        <a:rPr kumimoji="1" lang="ja-JP" altLang="en-US" sz="1050" b="0" dirty="0" smtClean="0">
                          <a:latin typeface="Meiryo UI" panose="020B0604030504040204" pitchFamily="50" charset="-128"/>
                          <a:ea typeface="Meiryo UI" panose="020B0604030504040204" pitchFamily="50" charset="-128"/>
                        </a:rPr>
                        <a:t>分</a:t>
                      </a:r>
                      <a:endParaRPr kumimoji="1" lang="en-US" altLang="ja-JP" sz="1050" b="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Meiryo UI" panose="020B0604030504040204" pitchFamily="50" charset="-128"/>
                          <a:ea typeface="Meiryo UI" panose="020B0604030504040204" pitchFamily="50" charset="-128"/>
                        </a:rPr>
                        <a:t>（▲</a:t>
                      </a:r>
                      <a:r>
                        <a:rPr kumimoji="1" lang="en-US" altLang="ja-JP" sz="1050" b="0" dirty="0" smtClean="0">
                          <a:latin typeface="Meiryo UI" panose="020B0604030504040204" pitchFamily="50" charset="-128"/>
                          <a:ea typeface="Meiryo UI" panose="020B0604030504040204" pitchFamily="50" charset="-128"/>
                        </a:rPr>
                        <a:t>68</a:t>
                      </a:r>
                      <a:r>
                        <a:rPr kumimoji="1" lang="ja-JP" altLang="en-US" sz="1050" b="0" dirty="0" smtClean="0">
                          <a:latin typeface="Meiryo UI" panose="020B0604030504040204" pitchFamily="50" charset="-128"/>
                          <a:ea typeface="Meiryo UI" panose="020B0604030504040204" pitchFamily="50" charset="-128"/>
                        </a:rPr>
                        <a:t>分）</a:t>
                      </a:r>
                    </a:p>
                  </a:txBody>
                  <a:tcPr anchor="ctr" anchorCtr="1">
                    <a:solidFill>
                      <a:schemeClr val="bg1"/>
                    </a:solidFill>
                  </a:tcPr>
                </a:tc>
                <a:extLst>
                  <a:ext uri="{0D108BD9-81ED-4DB2-BD59-A6C34878D82A}">
                    <a16:rowId xmlns:a16="http://schemas.microsoft.com/office/drawing/2014/main" val="2033305230"/>
                  </a:ext>
                </a:extLst>
              </a:tr>
            </a:tbl>
          </a:graphicData>
        </a:graphic>
      </p:graphicFrame>
      <p:sp>
        <p:nvSpPr>
          <p:cNvPr id="116" name="Text Box 215"/>
          <p:cNvSpPr txBox="1">
            <a:spLocks noChangeArrowheads="1"/>
          </p:cNvSpPr>
          <p:nvPr/>
        </p:nvSpPr>
        <p:spPr bwMode="auto">
          <a:xfrm>
            <a:off x="165119" y="9044011"/>
            <a:ext cx="6529917" cy="805533"/>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主な</a:t>
            </a:r>
            <a:r>
              <a:rPr lang="ja-JP" altLang="en-US" sz="1050" b="1"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44000" marR="0" lvl="0" indent="0" algn="l" defTabSz="914400" rtl="0" eaLnBrk="1" fontAlgn="auto" latinLnBrk="0" hangingPunct="1">
              <a:lnSpc>
                <a:spcPct val="100000"/>
              </a:lnSpc>
              <a:spcBef>
                <a:spcPts val="600"/>
              </a:spcBef>
              <a:spcAft>
                <a:spcPts val="0"/>
              </a:spcAft>
              <a:buClrTx/>
              <a:buSzTx/>
              <a:buFontTx/>
              <a:buNone/>
              <a:tabLst/>
              <a:defRPr/>
            </a:pP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官民一体となった地元協議会や沿線府県などと連携した活動を通じ、建設促進大会の開催や国などへ</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働きかけを行うとともに、広報啓発事業の実施などの機運醸成を図る取組を進めます。</a:t>
            </a:r>
            <a:endParaRPr kumimoji="1" lang="en-US" altLang="ja-JP" sz="105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テキスト ボックス 150"/>
          <p:cNvSpPr txBox="1"/>
          <p:nvPr/>
        </p:nvSpPr>
        <p:spPr>
          <a:xfrm>
            <a:off x="3569087" y="6362963"/>
            <a:ext cx="3093541"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北陸新幹線全線開業による時間短縮効果</a:t>
            </a: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テキスト ボックス 151"/>
          <p:cNvSpPr txBox="1"/>
          <p:nvPr/>
        </p:nvSpPr>
        <p:spPr>
          <a:xfrm>
            <a:off x="939065" y="8008418"/>
            <a:ext cx="2633951" cy="215444"/>
          </a:xfrm>
          <a:prstGeom prst="rect">
            <a:avLst/>
          </a:prstGeom>
          <a:noFill/>
        </p:spPr>
        <p:txBody>
          <a:bodyPr wrap="square" rtlCol="0">
            <a:spAutoFit/>
          </a:bodyPr>
          <a:lstStyle/>
          <a:p>
            <a:r>
              <a:rPr lang="ja-JP" altLang="en-US" sz="800" kern="1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kern="100" dirty="0" smtClean="0">
                <a:latin typeface="Meiryo UI" panose="020B0604030504040204" pitchFamily="50" charset="-128"/>
                <a:ea typeface="Meiryo UI" panose="020B0604030504040204" pitchFamily="50" charset="-128"/>
                <a:cs typeface="Meiryo UI" panose="020B0604030504040204" pitchFamily="50" charset="-128"/>
              </a:rPr>
              <a:t>リニア中央新幹線建設促進期成同盟会パンフレット</a:t>
            </a:r>
            <a:r>
              <a:rPr lang="ja-JP" altLang="en-US" sz="8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8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104" y="2564593"/>
            <a:ext cx="1137446" cy="674565"/>
          </a:xfrm>
          <a:prstGeom prst="rect">
            <a:avLst/>
          </a:prstGeom>
        </p:spPr>
      </p:pic>
      <p:sp>
        <p:nvSpPr>
          <p:cNvPr id="7" name="正方形/長方形 6"/>
          <p:cNvSpPr/>
          <p:nvPr/>
        </p:nvSpPr>
        <p:spPr>
          <a:xfrm>
            <a:off x="4620568" y="5732945"/>
            <a:ext cx="1584176" cy="231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94111" y="664178"/>
            <a:ext cx="4631033"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lvl="0">
              <a:defRPr/>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◆リニア</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新幹線・北陸新幹線の</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早期全線開業の実現</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p:cNvPicPr>
            <a:picLocks noChangeAspect="1"/>
          </p:cNvPicPr>
          <p:nvPr/>
        </p:nvPicPr>
        <p:blipFill rotWithShape="1">
          <a:blip r:embed="rId4" cstate="print">
            <a:extLst>
              <a:ext uri="{28A0092B-C50C-407E-A947-70E740481C1C}">
                <a14:useLocalDpi xmlns:a14="http://schemas.microsoft.com/office/drawing/2010/main" val="0"/>
              </a:ext>
            </a:extLst>
          </a:blip>
          <a:srcRect l="18756" t="25436" r="17368" b="35429"/>
          <a:stretch/>
        </p:blipFill>
        <p:spPr>
          <a:xfrm>
            <a:off x="4836592" y="5228889"/>
            <a:ext cx="1702236" cy="411294"/>
          </a:xfrm>
          <a:prstGeom prst="rect">
            <a:avLst/>
          </a:prstGeom>
        </p:spPr>
      </p:pic>
      <p:sp>
        <p:nvSpPr>
          <p:cNvPr id="153" name="テキスト ボックス 152"/>
          <p:cNvSpPr txBox="1"/>
          <p:nvPr/>
        </p:nvSpPr>
        <p:spPr>
          <a:xfrm>
            <a:off x="3861049" y="8842012"/>
            <a:ext cx="2996952" cy="21544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北陸新幹線建設促進同盟会パンフレット（令和</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5" name="グループ化 124"/>
          <p:cNvGrpSpPr/>
          <p:nvPr/>
        </p:nvGrpSpPr>
        <p:grpSpPr>
          <a:xfrm>
            <a:off x="40003" y="56456"/>
            <a:ext cx="6929425" cy="568188"/>
            <a:chOff x="36478" y="0"/>
            <a:chExt cx="6929425" cy="568188"/>
          </a:xfrm>
        </p:grpSpPr>
        <p:sp>
          <p:nvSpPr>
            <p:cNvPr id="126"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：大阪・関西の成長・活力を支える交通</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7" name="角丸四角形 126"/>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grpSp>
        <p:nvGrpSpPr>
          <p:cNvPr id="16" name="グループ化 15"/>
          <p:cNvGrpSpPr/>
          <p:nvPr/>
        </p:nvGrpSpPr>
        <p:grpSpPr>
          <a:xfrm>
            <a:off x="3648688" y="6608168"/>
            <a:ext cx="2940301" cy="2255809"/>
            <a:chOff x="7398317" y="5566886"/>
            <a:chExt cx="2940301" cy="2255809"/>
          </a:xfrm>
        </p:grpSpPr>
        <p:pic>
          <p:nvPicPr>
            <p:cNvPr id="14" name="図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6400"/>
                      </a14:imgEffect>
                    </a14:imgLayer>
                  </a14:imgProps>
                </a:ext>
                <a:ext uri="{28A0092B-C50C-407E-A947-70E740481C1C}">
                  <a14:useLocalDpi xmlns:a14="http://schemas.microsoft.com/office/drawing/2010/main" val="0"/>
                </a:ext>
              </a:extLst>
            </a:blip>
            <a:srcRect t="15678" b="67223"/>
            <a:stretch/>
          </p:blipFill>
          <p:spPr>
            <a:xfrm>
              <a:off x="7398317" y="5566886"/>
              <a:ext cx="2940301" cy="666000"/>
            </a:xfrm>
            <a:prstGeom prst="rect">
              <a:avLst/>
            </a:prstGeom>
          </p:spPr>
        </p:pic>
        <p:pic>
          <p:nvPicPr>
            <p:cNvPr id="130" name="図 129"/>
            <p:cNvPicPr>
              <a:picLocks noChangeAspect="1"/>
            </p:cNvPicPr>
            <p:nvPr/>
          </p:nvPicPr>
          <p:blipFill rotWithShape="1">
            <a:blip r:embed="rId7" cstate="print">
              <a:extLst>
                <a:ext uri="{28A0092B-C50C-407E-A947-70E740481C1C}">
                  <a14:useLocalDpi xmlns:a14="http://schemas.microsoft.com/office/drawing/2010/main" val="0"/>
                </a:ext>
              </a:extLst>
            </a:blip>
            <a:srcRect t="58834" b="146"/>
            <a:stretch/>
          </p:blipFill>
          <p:spPr>
            <a:xfrm>
              <a:off x="7398317" y="6225142"/>
              <a:ext cx="2940301" cy="1597553"/>
            </a:xfrm>
            <a:prstGeom prst="rect">
              <a:avLst/>
            </a:prstGeom>
          </p:spPr>
        </p:pic>
      </p:grpSp>
      <p:sp>
        <p:nvSpPr>
          <p:cNvPr id="21" name="テキスト ボックス 20"/>
          <p:cNvSpPr txBox="1"/>
          <p:nvPr/>
        </p:nvSpPr>
        <p:spPr>
          <a:xfrm>
            <a:off x="6676194" y="9698207"/>
            <a:ext cx="235962" cy="215444"/>
          </a:xfrm>
          <a:prstGeom prst="rect">
            <a:avLst/>
          </a:prstGeom>
          <a:noFill/>
        </p:spPr>
        <p:txBody>
          <a:bodyPr wrap="none" rtlCol="0">
            <a:spAutoFit/>
          </a:bodyPr>
          <a:lstStyle/>
          <a:p>
            <a:r>
              <a:rPr lang="en-US" altLang="ja-JP" sz="800" dirty="0"/>
              <a:t>2</a:t>
            </a:r>
          </a:p>
        </p:txBody>
      </p:sp>
    </p:spTree>
    <p:extLst>
      <p:ext uri="{BB962C8B-B14F-4D97-AF65-F5344CB8AC3E}">
        <p14:creationId xmlns:p14="http://schemas.microsoft.com/office/powerpoint/2010/main" val="539122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87865" y="1590554"/>
            <a:ext cx="4215638" cy="5416294"/>
          </a:xfrm>
          <a:prstGeom prst="rect">
            <a:avLst/>
          </a:prstGeom>
        </p:spPr>
      </p:pic>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3690" y="3896368"/>
            <a:ext cx="2078689" cy="1356140"/>
          </a:xfrm>
          <a:prstGeom prst="rect">
            <a:avLst/>
          </a:prstGeom>
        </p:spPr>
      </p:pic>
      <p:sp>
        <p:nvSpPr>
          <p:cNvPr id="115" name="タイトル 1"/>
          <p:cNvSpPr txBox="1">
            <a:spLocks/>
          </p:cNvSpPr>
          <p:nvPr/>
        </p:nvSpPr>
        <p:spPr>
          <a:xfrm>
            <a:off x="174803" y="720245"/>
            <a:ext cx="6559144" cy="632355"/>
          </a:xfrm>
          <a:prstGeom prst="rect">
            <a:avLst/>
          </a:prstGeom>
        </p:spPr>
        <p:txBody>
          <a:bodyPr vert="horz" lIns="92994" tIns="46497" rIns="92994" bIns="4649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公共交通戦略</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」に基づき、大阪</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・関西の成長に向け、事業者や関係機関</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とともに、国土軸</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や関西国際空港へのアクセス強化</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、放射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環状型の鉄道</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ネットワーク形成</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いった取組を進めます。</a:t>
            </a:r>
            <a:endPar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1" name="テキスト ボックス 120"/>
          <p:cNvSpPr txBox="1"/>
          <p:nvPr/>
        </p:nvSpPr>
        <p:spPr>
          <a:xfrm>
            <a:off x="60675" y="344488"/>
            <a:ext cx="3944390"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大阪・関西の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鉄道ネットワーク</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の充実・</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強化</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9" name="正方形/長方形 118"/>
          <p:cNvSpPr/>
          <p:nvPr/>
        </p:nvSpPr>
        <p:spPr>
          <a:xfrm>
            <a:off x="317750" y="1444063"/>
            <a:ext cx="1887114" cy="246221"/>
          </a:xfrm>
          <a:prstGeom prst="rect">
            <a:avLst/>
          </a:prstGeom>
          <a:solidFill>
            <a:srgbClr val="0000FF"/>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公共交通戦略路線の整備</a:t>
            </a:r>
            <a:endParaRPr kumimoji="1" lang="en-US" altLang="ja-JP"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p:nvGrpSpPr>
        <p:grpSpPr>
          <a:xfrm>
            <a:off x="165119" y="7487259"/>
            <a:ext cx="6529917" cy="2294888"/>
            <a:chOff x="169975" y="6874565"/>
            <a:chExt cx="6529917" cy="2273239"/>
          </a:xfrm>
        </p:grpSpPr>
        <p:sp>
          <p:nvSpPr>
            <p:cNvPr id="116" name="Text Box 215"/>
            <p:cNvSpPr txBox="1">
              <a:spLocks noChangeArrowheads="1"/>
            </p:cNvSpPr>
            <p:nvPr/>
          </p:nvSpPr>
          <p:spPr bwMode="auto">
            <a:xfrm>
              <a:off x="169975" y="6874565"/>
              <a:ext cx="6529917" cy="2273239"/>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a:t>
              </a: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の主な</a:t>
              </a:r>
              <a:r>
                <a:rPr kumimoji="1" lang="ja-JP" altLang="ja-JP"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事業路線</a:t>
              </a: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spcBef>
                  <a:spcPts val="300"/>
                </a:spcBef>
                <a:defRPr/>
              </a:pP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・なにわ筋線</a:t>
              </a:r>
              <a:r>
                <a:rPr kumimoji="1" lang="ja-JP"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うめ</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きた（大阪）地下</a:t>
              </a:r>
              <a:r>
                <a:rPr kumimoji="1" lang="ja-JP"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ＪＲ</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難波・南海新今宮</a:t>
              </a:r>
              <a:r>
                <a:rPr kumimoji="1" lang="ja-JP"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spcBef>
                  <a:spcPts val="300"/>
                </a:spcBef>
                <a:defRPr/>
              </a:pP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2030</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）末開業</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目標</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事業主体：関西高速鉄道㈱</a:t>
              </a:r>
              <a:r>
                <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spcBef>
                  <a:spcPts val="300"/>
                </a:spcBef>
                <a:defRPr/>
              </a:pP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・大阪モノレール延伸</a:t>
              </a:r>
              <a:r>
                <a:rPr kumimoji="1" lang="en-US" altLang="ja-JP"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門真市～瓜生堂</a:t>
              </a:r>
              <a:r>
                <a:rPr kumimoji="1" lang="en-US" altLang="ja-JP"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2029</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）開業</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（事業主体：大阪府・</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モノレール</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p>
            <a:p>
              <a:pPr lvl="0" algn="just">
                <a:defRPr/>
              </a:pP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・北大阪急行延伸</a:t>
              </a:r>
              <a:r>
                <a:rPr kumimoji="1" lang="ja-JP"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千里中央</a:t>
              </a:r>
              <a:r>
                <a:rPr kumimoji="1" lang="ja-JP"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箕面萱野</a:t>
              </a:r>
              <a:r>
                <a:rPr kumimoji="1" lang="ja-JP"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2023</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令和５</a:t>
              </a:r>
              <a:r>
                <a:rPr lang="ja-JP" altLang="en-US" sz="10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05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開業目標）</a:t>
              </a:r>
              <a:endParaRPr kumimoji="1" lang="en-US" altLang="ja-JP" sz="1050" b="0" i="0" u="none" strike="noStrike" kern="1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（事業主体：箕面市・北大阪急行電鉄㈱）</a:t>
              </a:r>
              <a:endPar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2" name="正方形/長方形 131"/>
            <p:cNvSpPr/>
            <p:nvPr/>
          </p:nvSpPr>
          <p:spPr>
            <a:xfrm>
              <a:off x="4538048" y="8157331"/>
              <a:ext cx="1128406" cy="2308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駅名は仮称</a:t>
              </a:r>
            </a:p>
          </p:txBody>
        </p:sp>
        <p:sp>
          <p:nvSpPr>
            <p:cNvPr id="117" name="正方形/長方形 116"/>
            <p:cNvSpPr/>
            <p:nvPr/>
          </p:nvSpPr>
          <p:spPr>
            <a:xfrm>
              <a:off x="322606" y="7342732"/>
              <a:ext cx="5631530" cy="1064544"/>
            </a:xfrm>
            <a:prstGeom prst="rect">
              <a:avLst/>
            </a:prstGeom>
            <a:noFill/>
            <a:ln w="9525">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26" name="グループ化 25"/>
          <p:cNvGrpSpPr/>
          <p:nvPr/>
        </p:nvGrpSpPr>
        <p:grpSpPr>
          <a:xfrm>
            <a:off x="5240849" y="7552830"/>
            <a:ext cx="1138037" cy="359608"/>
            <a:chOff x="-3316999" y="5093715"/>
            <a:chExt cx="1138037" cy="359608"/>
          </a:xfrm>
        </p:grpSpPr>
        <p:sp>
          <p:nvSpPr>
            <p:cNvPr id="31" name="AutoShape 33"/>
            <p:cNvSpPr>
              <a:spLocks noChangeArrowheads="1"/>
            </p:cNvSpPr>
            <p:nvPr/>
          </p:nvSpPr>
          <p:spPr bwMode="auto">
            <a:xfrm>
              <a:off x="-3316999" y="5103967"/>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2" name="正方形/長方形 31"/>
            <p:cNvSpPr/>
            <p:nvPr/>
          </p:nvSpPr>
          <p:spPr>
            <a:xfrm>
              <a:off x="-3134287" y="5093715"/>
              <a:ext cx="7264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令和４年度</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3" name="正方形/長方形 32"/>
            <p:cNvSpPr/>
            <p:nvPr/>
          </p:nvSpPr>
          <p:spPr>
            <a:xfrm>
              <a:off x="-3195736" y="5222491"/>
              <a:ext cx="87716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知事重点</a:t>
              </a:r>
              <a:r>
                <a:rPr kumimoji="1" lang="ja-JP" altLang="ja-JP"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事業</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sp>
        <p:nvSpPr>
          <p:cNvPr id="28" name="正方形/長方形 27"/>
          <p:cNvSpPr/>
          <p:nvPr/>
        </p:nvSpPr>
        <p:spPr>
          <a:xfrm>
            <a:off x="80040" y="7229837"/>
            <a:ext cx="6013256" cy="2462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公共交通戦略（令和元年</a:t>
            </a:r>
            <a:r>
              <a:rPr kumimoji="1" lang="en-US" altLang="ja-JP" sz="10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0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月改訂）を基に作成</a:t>
            </a:r>
            <a:endParaRPr kumimoji="1" lang="ja-JP" altLang="en-US" sz="1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80040" y="7063429"/>
            <a:ext cx="4190417"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0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北大阪急行延伸、うめきた（大阪）地下駅以外の新駅名は仮称</a:t>
            </a:r>
            <a:endParaRPr kumimoji="1" lang="ja-JP" altLang="en-US" sz="10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2326426" y="4870397"/>
            <a:ext cx="1624303" cy="276999"/>
          </a:xfrm>
          <a:prstGeom prst="rect">
            <a:avLst/>
          </a:prstGeom>
          <a:noFill/>
        </p:spPr>
        <p:txBody>
          <a:bodyPr wrap="square" rtlCol="0">
            <a:spAutoFit/>
          </a:bodyPr>
          <a:lstStyle/>
          <a:p>
            <a:pPr algn="ctr"/>
            <a:r>
              <a:rPr kumimoji="1" lang="en-US" altLang="ja-JP" sz="1200" b="1" dirty="0" smtClean="0"/>
              <a:t>&lt;</a:t>
            </a:r>
            <a:r>
              <a:rPr kumimoji="1" lang="ja-JP" altLang="en-US" sz="1200" b="1" dirty="0" smtClean="0"/>
              <a:t>大阪都心部拡大</a:t>
            </a:r>
            <a:r>
              <a:rPr kumimoji="1" lang="en-US" altLang="ja-JP" sz="1200" b="1" dirty="0" smtClean="0"/>
              <a:t>&gt;</a:t>
            </a:r>
            <a:endParaRPr kumimoji="1" lang="ja-JP" altLang="en-US" sz="1200" b="1" dirty="0"/>
          </a:p>
        </p:txBody>
      </p:sp>
      <p:sp>
        <p:nvSpPr>
          <p:cNvPr id="56" name="テキスト ボックス 30"/>
          <p:cNvSpPr txBox="1">
            <a:spLocks noChangeArrowheads="1"/>
          </p:cNvSpPr>
          <p:nvPr/>
        </p:nvSpPr>
        <p:spPr bwMode="auto">
          <a:xfrm>
            <a:off x="4795899" y="7084189"/>
            <a:ext cx="1984855" cy="27026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9840" tIns="45720" rIns="69840" bIns="4572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箕面</a:t>
            </a:r>
            <a:r>
              <a:rPr lang="ja-JP" altLang="en-US" sz="9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萱野駅付近（高架橋工事）</a:t>
            </a:r>
            <a:endParaRPr kumimoji="1" lang="zh-TW"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4679184" y="3672508"/>
            <a:ext cx="995719" cy="232402"/>
          </a:xfrm>
          <a:prstGeom prst="rect">
            <a:avLst/>
          </a:prstGeom>
          <a:solidFill>
            <a:schemeClr val="bg1"/>
          </a:solidFill>
          <a:ln w="3175">
            <a:solidFill>
              <a:srgbClr val="0000FF"/>
            </a:solidFill>
          </a:ln>
        </p:spPr>
        <p:txBody>
          <a:bodyPr wrap="none" lIns="92994" tIns="46497" rIns="92994" bIns="46497"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モノレール</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延伸</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テキスト ボックス 87"/>
          <p:cNvSpPr txBox="1"/>
          <p:nvPr/>
        </p:nvSpPr>
        <p:spPr>
          <a:xfrm>
            <a:off x="4679184" y="1672423"/>
            <a:ext cx="764885" cy="232402"/>
          </a:xfrm>
          <a:prstGeom prst="rect">
            <a:avLst/>
          </a:prstGeom>
          <a:solidFill>
            <a:schemeClr val="bg1"/>
          </a:solidFill>
          <a:ln w="3175">
            <a:solidFill>
              <a:srgbClr val="0000FF"/>
            </a:solidFill>
          </a:ln>
        </p:spPr>
        <p:txBody>
          <a:bodyPr wrap="none" lIns="92994" tIns="46497" rIns="92994" bIns="46497"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なにわ筋線</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9" name="テキスト ボックス 88"/>
          <p:cNvSpPr txBox="1"/>
          <p:nvPr/>
        </p:nvSpPr>
        <p:spPr>
          <a:xfrm>
            <a:off x="4679185" y="5623133"/>
            <a:ext cx="995718" cy="232402"/>
          </a:xfrm>
          <a:prstGeom prst="rect">
            <a:avLst/>
          </a:prstGeom>
          <a:solidFill>
            <a:schemeClr val="bg1"/>
          </a:solidFill>
          <a:ln w="3175">
            <a:solidFill>
              <a:srgbClr val="0000FF"/>
            </a:solidFill>
          </a:ln>
        </p:spPr>
        <p:txBody>
          <a:bodyPr wrap="none" lIns="92994" tIns="46497" rIns="92994" bIns="46497"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北大阪急行延伸</a:t>
            </a:r>
          </a:p>
        </p:txBody>
      </p:sp>
      <p:sp>
        <p:nvSpPr>
          <p:cNvPr id="52" name="テキスト ボックス 30"/>
          <p:cNvSpPr txBox="1">
            <a:spLocks noChangeArrowheads="1"/>
          </p:cNvSpPr>
          <p:nvPr/>
        </p:nvSpPr>
        <p:spPr bwMode="auto">
          <a:xfrm>
            <a:off x="4636429" y="5265797"/>
            <a:ext cx="1984855" cy="27026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9840" tIns="45720" rIns="69840" bIns="45720" anchor="t" anchorCtr="0" upright="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駅舎イメージ</a:t>
            </a:r>
            <a:endParaRPr kumimoji="1" lang="zh-TW" altLang="en-US"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4"/>
          <a:stretch>
            <a:fillRect/>
          </a:stretch>
        </p:blipFill>
        <p:spPr>
          <a:xfrm>
            <a:off x="4653690" y="1926708"/>
            <a:ext cx="2204310" cy="1458655"/>
          </a:xfrm>
          <a:prstGeom prst="rect">
            <a:avLst/>
          </a:prstGeom>
        </p:spPr>
      </p:pic>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l="31912" t="15486" r="2989" b="1064"/>
          <a:stretch/>
        </p:blipFill>
        <p:spPr>
          <a:xfrm>
            <a:off x="4711623" y="5915500"/>
            <a:ext cx="2016000" cy="1164068"/>
          </a:xfrm>
          <a:prstGeom prst="rect">
            <a:avLst/>
          </a:prstGeom>
        </p:spPr>
      </p:pic>
      <p:sp>
        <p:nvSpPr>
          <p:cNvPr id="8" name="楕円 7"/>
          <p:cNvSpPr/>
          <p:nvPr/>
        </p:nvSpPr>
        <p:spPr>
          <a:xfrm flipH="1">
            <a:off x="3239265" y="3179089"/>
            <a:ext cx="45719" cy="45719"/>
          </a:xfrm>
          <a:prstGeom prst="ellipse">
            <a:avLst/>
          </a:prstGeom>
          <a:solidFill>
            <a:schemeClr val="bg1"/>
          </a:solidFill>
          <a:ln w="63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smtClean="0">
              <a:solidFill>
                <a:srgbClr val="FF0000"/>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3212976" y="3174453"/>
            <a:ext cx="292165" cy="7112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350" b="1" dirty="0" smtClean="0">
                <a:solidFill>
                  <a:schemeClr val="tx1">
                    <a:lumMod val="65000"/>
                    <a:lumOff val="35000"/>
                  </a:schemeClr>
                </a:solidFill>
                <a:latin typeface="HG丸ｺﾞｼｯｸM-PRO" panose="020F0600000000000000" pitchFamily="50" charset="-128"/>
                <a:ea typeface="HG丸ｺﾞｼｯｸM-PRO" panose="020F0600000000000000" pitchFamily="50" charset="-128"/>
              </a:rPr>
              <a:t>松生町</a:t>
            </a:r>
          </a:p>
        </p:txBody>
      </p:sp>
      <p:pic>
        <p:nvPicPr>
          <p:cNvPr id="151" name="図 150"/>
          <p:cNvPicPr>
            <a:picLocks noChangeAspect="1"/>
          </p:cNvPicPr>
          <p:nvPr/>
        </p:nvPicPr>
        <p:blipFill rotWithShape="1">
          <a:blip r:embed="rId6"/>
          <a:srcRect t="176"/>
          <a:stretch/>
        </p:blipFill>
        <p:spPr>
          <a:xfrm>
            <a:off x="2412850" y="5120288"/>
            <a:ext cx="2189711" cy="1931940"/>
          </a:xfrm>
          <a:prstGeom prst="rect">
            <a:avLst/>
          </a:prstGeom>
          <a:ln>
            <a:solidFill>
              <a:schemeClr val="tx1"/>
            </a:solidFill>
          </a:ln>
        </p:spPr>
      </p:pic>
      <p:sp>
        <p:nvSpPr>
          <p:cNvPr id="29" name="テキスト ボックス 28"/>
          <p:cNvSpPr txBox="1"/>
          <p:nvPr/>
        </p:nvSpPr>
        <p:spPr>
          <a:xfrm>
            <a:off x="6662773" y="9699509"/>
            <a:ext cx="235962" cy="215444"/>
          </a:xfrm>
          <a:prstGeom prst="rect">
            <a:avLst/>
          </a:prstGeom>
          <a:noFill/>
        </p:spPr>
        <p:txBody>
          <a:bodyPr wrap="none" rtlCol="0">
            <a:spAutoFit/>
          </a:bodyPr>
          <a:lstStyle/>
          <a:p>
            <a:r>
              <a:rPr lang="en-US" altLang="ja-JP" sz="800" dirty="0" smtClean="0"/>
              <a:t>3</a:t>
            </a:r>
            <a:endParaRPr lang="en-US" altLang="ja-JP" sz="800" dirty="0"/>
          </a:p>
        </p:txBody>
      </p:sp>
    </p:spTree>
    <p:extLst>
      <p:ext uri="{BB962C8B-B14F-4D97-AF65-F5344CB8AC3E}">
        <p14:creationId xmlns:p14="http://schemas.microsoft.com/office/powerpoint/2010/main" val="1381049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215"/>
          <p:cNvSpPr txBox="1">
            <a:spLocks noChangeArrowheads="1"/>
          </p:cNvSpPr>
          <p:nvPr/>
        </p:nvSpPr>
        <p:spPr bwMode="auto">
          <a:xfrm>
            <a:off x="93107" y="5817096"/>
            <a:ext cx="6648261" cy="1650653"/>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t" anchorCtr="0" upright="1">
            <a:noAutofit/>
          </a:bodyPr>
          <a:lstStyle/>
          <a:p>
            <a:pPr marL="0" marR="0" lvl="0" indent="0" algn="just" defTabSz="914400" rtl="0" eaLnBrk="1" fontAlgn="auto" latinLnBrk="0" hangingPunct="1">
              <a:lnSpc>
                <a:spcPts val="1300"/>
              </a:lnSpc>
              <a:spcBef>
                <a:spcPts val="0"/>
              </a:spcBef>
              <a:spcAft>
                <a:spcPts val="0"/>
              </a:spcAft>
              <a:buClrTx/>
              <a:buSzTx/>
              <a:buFontTx/>
              <a:buNone/>
              <a:tabLst/>
              <a:defRPr/>
            </a:pP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＜令和４年度の主な取組＞</a:t>
            </a: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kern="100" dirty="0" smtClean="0">
                <a:latin typeface="メイリオ" panose="020B0604030504040204" pitchFamily="50" charset="-128"/>
                <a:ea typeface="メイリオ" panose="020B0604030504040204" pitchFamily="50" charset="-128"/>
                <a:cs typeface="メイリオ" panose="020B0604030504040204" pitchFamily="50" charset="-128"/>
              </a:rPr>
              <a:t>○ユニバーサルデザインタクシー普及促進事業</a:t>
            </a:r>
            <a:endPar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・万博時の</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受入環境</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整備のため、事業者に対し</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ユニバーサルデザインタクシー</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の導入経費を補助</a:t>
            </a:r>
          </a:p>
          <a:p>
            <a:pPr lvl="0" algn="just">
              <a:lnSpc>
                <a:spcPts val="1300"/>
              </a:lnSpc>
              <a:defRPr/>
            </a:pPr>
            <a:endPar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・補助上限</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額：</a:t>
            </a: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万円</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／台</a:t>
            </a: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・補助台数：</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600</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台／年　</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61"/>
          <p:cNvSpPr txBox="1"/>
          <p:nvPr/>
        </p:nvSpPr>
        <p:spPr>
          <a:xfrm>
            <a:off x="64667" y="86964"/>
            <a:ext cx="2212205" cy="307777"/>
          </a:xfrm>
          <a:prstGeom prst="rect">
            <a:avLst/>
          </a:prstGeom>
          <a:solidFill>
            <a:schemeClr val="accent1">
              <a:lumMod val="20000"/>
              <a:lumOff val="80000"/>
            </a:schemeClr>
          </a:solidFill>
          <a:ln w="38100" cmpd="dbl">
            <a:solidFill>
              <a:srgbClr val="0000FF"/>
            </a:solidFill>
          </a:ln>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◆公共交通の利便性</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向上</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タイトル 1"/>
          <p:cNvSpPr txBox="1">
            <a:spLocks/>
          </p:cNvSpPr>
          <p:nvPr/>
        </p:nvSpPr>
        <p:spPr>
          <a:xfrm>
            <a:off x="54254" y="450404"/>
            <a:ext cx="6714725" cy="805791"/>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連続立体交差事業</a:t>
            </a: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lvl="0" algn="just">
              <a:spcBef>
                <a:spcPts val="600"/>
              </a:spcBef>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鉄道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を高架化することで、「開かずの踏切」による交通渋滞や踏切事故を解消するとともに、鉄道により分断されている市街地の一体化を図り、安全で快適なまちづくりを推進します。</a:t>
            </a:r>
            <a:endParaRPr kumimoji="1" lang="en-US" altLang="ja-JP" sz="110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Text Box 215"/>
          <p:cNvSpPr txBox="1">
            <a:spLocks noChangeArrowheads="1"/>
          </p:cNvSpPr>
          <p:nvPr/>
        </p:nvSpPr>
        <p:spPr bwMode="auto">
          <a:xfrm>
            <a:off x="75418" y="3076685"/>
            <a:ext cx="6665950" cy="1990548"/>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marL="0" marR="0" lvl="0" indent="0" algn="just"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・京阪本線（寝屋川市・枚方市）香里園駅～枚方公園駅付近</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⇒鉄道高架工事の着手、用地取得、埋蔵文化財調査、支障物撤去工事の推進</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spcBef>
                <a:spcPts val="600"/>
              </a:spcBef>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・南海本線・高師浜線（高石市）羽衣駅～高石駅付近</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高師浜線鉄道高架工事の推進（令和</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年５月 本線高架化切替済）</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・阪急京都線（摂津市）摂津市駅付近</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 早期の工事着手に向け、用地取得及び鉄道施設設計の推進</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・近鉄奈良線（東大阪市）若江岩田駅～東花園駅付近</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0"/>
              </a:spcBef>
              <a:spcAft>
                <a:spcPts val="0"/>
              </a:spcAft>
              <a:buClrTx/>
              <a:buSzTx/>
              <a:buFontTx/>
              <a:buNone/>
              <a:tabLst/>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 道路等復旧工事の推進（</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年 高架化完了済）</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655" y="1183270"/>
            <a:ext cx="2951018" cy="1504604"/>
          </a:xfrm>
          <a:prstGeom prst="rect">
            <a:avLst/>
          </a:prstGeom>
        </p:spPr>
      </p:pic>
      <p:sp>
        <p:nvSpPr>
          <p:cNvPr id="24" name="テキスト ボックス 6"/>
          <p:cNvSpPr txBox="1">
            <a:spLocks noChangeAspect="1" noChangeArrowheads="1"/>
          </p:cNvSpPr>
          <p:nvPr/>
        </p:nvSpPr>
        <p:spPr bwMode="auto">
          <a:xfrm>
            <a:off x="1552990" y="2784333"/>
            <a:ext cx="3404501" cy="20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578" tIns="34790" rIns="69578" bIns="347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京阪本線と国道１</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号</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線の交差付近　現況と完成イメージ</a:t>
            </a:r>
            <a:endParaRPr kumimoji="1" lang="ja-JP" altLang="en-US" sz="9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4" name="図 33">
            <a:extLst>
              <a:ext uri="{FF2B5EF4-FFF2-40B4-BE49-F238E27FC236}">
                <a16:creationId xmlns:a16="http://schemas.microsoft.com/office/drawing/2014/main" id="{F0EAB58B-3445-4524-8BF7-2E394715E6D7}"/>
              </a:ext>
            </a:extLst>
          </p:cNvPr>
          <p:cNvPicPr preferRelativeResize="0"/>
          <p:nvPr/>
        </p:nvPicPr>
        <p:blipFill rotWithShape="1">
          <a:blip r:embed="rId3" cstate="print">
            <a:extLst>
              <a:ext uri="{28A0092B-C50C-407E-A947-70E740481C1C}">
                <a14:useLocalDpi xmlns:a14="http://schemas.microsoft.com/office/drawing/2010/main" val="0"/>
              </a:ext>
            </a:extLst>
          </a:blip>
          <a:srcRect t="20768" r="17316"/>
          <a:stretch/>
        </p:blipFill>
        <p:spPr>
          <a:xfrm>
            <a:off x="260648" y="1183270"/>
            <a:ext cx="2650194" cy="1508760"/>
          </a:xfrm>
          <a:prstGeom prst="rect">
            <a:avLst/>
          </a:prstGeom>
        </p:spPr>
      </p:pic>
      <p:sp>
        <p:nvSpPr>
          <p:cNvPr id="26" name="タイトル 1"/>
          <p:cNvSpPr txBox="1">
            <a:spLocks/>
          </p:cNvSpPr>
          <p:nvPr/>
        </p:nvSpPr>
        <p:spPr>
          <a:xfrm>
            <a:off x="96757" y="5241032"/>
            <a:ext cx="6644611" cy="54006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ユニバーサルデザイン</a:t>
            </a:r>
            <a:r>
              <a:rPr kumimoji="1" lang="ja-JP" altLang="en-US"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タクシーの普及促進</a:t>
            </a: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algn="just">
              <a:defRPr/>
            </a:pPr>
            <a:r>
              <a:rPr lang="ja-JP" altLang="en-US" sz="1100" dirty="0" smtClean="0">
                <a:latin typeface="メイリオ" panose="020B0604030504040204" pitchFamily="50" charset="-128"/>
                <a:ea typeface="メイリオ" panose="020B0604030504040204" pitchFamily="50" charset="-128"/>
                <a:cs typeface="Meiryo UI" pitchFamily="50" charset="-128"/>
              </a:rPr>
              <a:t>　万博開催までの令和６年度末までに、</a:t>
            </a:r>
            <a:r>
              <a:rPr lang="ja-JP" altLang="en-US" sz="1100" dirty="0">
                <a:latin typeface="メイリオ" panose="020B0604030504040204" pitchFamily="50" charset="-128"/>
                <a:ea typeface="メイリオ" panose="020B0604030504040204" pitchFamily="50" charset="-128"/>
                <a:cs typeface="Meiryo UI" pitchFamily="50" charset="-128"/>
              </a:rPr>
              <a:t>府内</a:t>
            </a:r>
            <a:r>
              <a:rPr lang="ja-JP" altLang="en-US" sz="1100" dirty="0" smtClean="0">
                <a:latin typeface="メイリオ" panose="020B0604030504040204" pitchFamily="50" charset="-128"/>
                <a:ea typeface="メイリオ" panose="020B0604030504040204" pitchFamily="50" charset="-128"/>
                <a:cs typeface="Meiryo UI" pitchFamily="50" charset="-128"/>
              </a:rPr>
              <a:t>タクシー総台数の約</a:t>
            </a:r>
            <a:r>
              <a:rPr lang="en-US" altLang="ja-JP" sz="1100" dirty="0" smtClean="0">
                <a:latin typeface="メイリオ" panose="020B0604030504040204" pitchFamily="50" charset="-128"/>
                <a:ea typeface="メイリオ" panose="020B0604030504040204" pitchFamily="50" charset="-128"/>
                <a:cs typeface="Meiryo UI" pitchFamily="50" charset="-128"/>
              </a:rPr>
              <a:t>25</a:t>
            </a:r>
            <a:r>
              <a:rPr lang="ja-JP" altLang="en-US" sz="1100" dirty="0" smtClean="0">
                <a:latin typeface="メイリオ" panose="020B0604030504040204" pitchFamily="50" charset="-128"/>
                <a:ea typeface="メイリオ" panose="020B0604030504040204" pitchFamily="50" charset="-128"/>
                <a:cs typeface="Meiryo UI" pitchFamily="50" charset="-128"/>
              </a:rPr>
              <a:t>％を</a:t>
            </a:r>
            <a:r>
              <a:rPr lang="en-US" altLang="ja-JP" sz="1100" dirty="0" smtClean="0">
                <a:latin typeface="メイリオ" panose="020B0604030504040204" pitchFamily="50" charset="-128"/>
                <a:ea typeface="メイリオ" panose="020B0604030504040204" pitchFamily="50" charset="-128"/>
                <a:cs typeface="Meiryo UI" pitchFamily="50" charset="-128"/>
              </a:rPr>
              <a:t>UD</a:t>
            </a:r>
            <a:r>
              <a:rPr lang="ja-JP" altLang="en-US" sz="1100" dirty="0" smtClean="0">
                <a:latin typeface="メイリオ" panose="020B0604030504040204" pitchFamily="50" charset="-128"/>
                <a:ea typeface="メイリオ" panose="020B0604030504040204" pitchFamily="50" charset="-128"/>
                <a:cs typeface="Meiryo UI" pitchFamily="50" charset="-128"/>
              </a:rPr>
              <a:t>タクシーとすることを目標に、</a:t>
            </a:r>
            <a:r>
              <a:rPr lang="en-US" altLang="ja-JP" sz="1100" dirty="0" smtClean="0">
                <a:latin typeface="メイリオ" panose="020B0604030504040204" pitchFamily="50" charset="-128"/>
                <a:ea typeface="メイリオ" panose="020B0604030504040204" pitchFamily="50" charset="-128"/>
                <a:cs typeface="Meiryo UI" pitchFamily="50" charset="-128"/>
              </a:rPr>
              <a:t>U</a:t>
            </a:r>
            <a:r>
              <a:rPr lang="ja-JP" altLang="en-US" sz="1100" dirty="0">
                <a:latin typeface="メイリオ" panose="020B0604030504040204" pitchFamily="50" charset="-128"/>
                <a:ea typeface="メイリオ" panose="020B0604030504040204" pitchFamily="50" charset="-128"/>
                <a:cs typeface="Meiryo UI" pitchFamily="50" charset="-128"/>
              </a:rPr>
              <a:t>Ｄ</a:t>
            </a:r>
            <a:r>
              <a:rPr lang="ja-JP" altLang="en-US" sz="1100" dirty="0" smtClean="0">
                <a:latin typeface="メイリオ" panose="020B0604030504040204" pitchFamily="50" charset="-128"/>
                <a:ea typeface="メイリオ" panose="020B0604030504040204" pitchFamily="50" charset="-128"/>
                <a:cs typeface="Meiryo UI" pitchFamily="50" charset="-128"/>
              </a:rPr>
              <a:t>タクシーの</a:t>
            </a:r>
            <a:r>
              <a:rPr lang="ja-JP" altLang="en-US" sz="1100" dirty="0">
                <a:latin typeface="メイリオ" panose="020B0604030504040204" pitchFamily="50" charset="-128"/>
                <a:ea typeface="メイリオ" panose="020B0604030504040204" pitchFamily="50" charset="-128"/>
                <a:cs typeface="Meiryo UI" pitchFamily="50" charset="-128"/>
              </a:rPr>
              <a:t>普及促進を</a:t>
            </a:r>
            <a:r>
              <a:rPr lang="ja-JP" altLang="en-US" sz="1100" dirty="0" smtClean="0">
                <a:latin typeface="メイリオ" panose="020B0604030504040204" pitchFamily="50" charset="-128"/>
                <a:ea typeface="メイリオ" panose="020B0604030504040204" pitchFamily="50" charset="-128"/>
                <a:cs typeface="Meiryo UI" pitchFamily="50" charset="-128"/>
              </a:rPr>
              <a:t>図ります。</a:t>
            </a:r>
            <a:endParaRPr lang="en-US" altLang="ja-JP" sz="1100" dirty="0">
              <a:latin typeface="メイリオ" panose="020B0604030504040204" pitchFamily="50" charset="-128"/>
              <a:ea typeface="メイリオ" panose="020B0604030504040204" pitchFamily="50" charset="-128"/>
              <a:cs typeface="Meiryo UI" pitchFamily="50" charset="-128"/>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タイトル 1"/>
          <p:cNvSpPr txBox="1">
            <a:spLocks/>
          </p:cNvSpPr>
          <p:nvPr/>
        </p:nvSpPr>
        <p:spPr>
          <a:xfrm>
            <a:off x="97408" y="7614650"/>
            <a:ext cx="6643960" cy="866742"/>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i="0" u="none" strike="noStrike" kern="1200" cap="none" spc="0" normalizeH="0" baseline="0" noProof="0" dirty="0" err="1"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MaaS</a:t>
            </a:r>
            <a:r>
              <a:rPr kumimoji="1" lang="ja-JP" altLang="en-US"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の実現に向けた取組</a:t>
            </a: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lvl="0" algn="ju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混雑</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を回避した移動や、ウイズコロナ・ポストコロナにおける新たなニーズに</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対応するとともに、万博開催に向け、府民・来阪者の移動の利便性を向上させる</a:t>
            </a:r>
            <a:r>
              <a:rPr lang="en-US" altLang="ja-JP" sz="1100" dirty="0" err="1" smtClean="0">
                <a:latin typeface="メイリオ" panose="020B0604030504040204" pitchFamily="50" charset="-128"/>
                <a:ea typeface="メイリオ" panose="020B0604030504040204" pitchFamily="50" charset="-128"/>
                <a:cs typeface="メイリオ" panose="020B0604030504040204" pitchFamily="50" charset="-128"/>
              </a:rPr>
              <a:t>MaaS</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の取組を強力に進めるため</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交通事</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業者</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100" dirty="0" err="1" smtClean="0">
                <a:latin typeface="メイリオ" panose="020B0604030504040204" pitchFamily="50" charset="-128"/>
                <a:ea typeface="メイリオ" panose="020B0604030504040204" pitchFamily="50" charset="-128"/>
                <a:cs typeface="メイリオ" panose="020B0604030504040204" pitchFamily="50" charset="-128"/>
              </a:rPr>
              <a:t>MaaS</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の実現に向けた取組</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を促進します。</a:t>
            </a:r>
            <a:endParaRPr kumimoji="1" lang="en-US" altLang="ja-JP" sz="110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8" name="グループ化 27"/>
          <p:cNvGrpSpPr/>
          <p:nvPr/>
        </p:nvGrpSpPr>
        <p:grpSpPr>
          <a:xfrm>
            <a:off x="5517232" y="5889104"/>
            <a:ext cx="1138037" cy="359608"/>
            <a:chOff x="-3316999" y="5093715"/>
            <a:chExt cx="1138037" cy="359608"/>
          </a:xfrm>
        </p:grpSpPr>
        <p:sp>
          <p:nvSpPr>
            <p:cNvPr id="35" name="AutoShape 33"/>
            <p:cNvSpPr>
              <a:spLocks noChangeArrowheads="1"/>
            </p:cNvSpPr>
            <p:nvPr/>
          </p:nvSpPr>
          <p:spPr bwMode="auto">
            <a:xfrm>
              <a:off x="-3316999" y="5103967"/>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6" name="正方形/長方形 35"/>
            <p:cNvSpPr/>
            <p:nvPr/>
          </p:nvSpPr>
          <p:spPr>
            <a:xfrm>
              <a:off x="-3134287" y="5093715"/>
              <a:ext cx="7264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令和４年度</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37" name="正方形/長方形 36"/>
            <p:cNvSpPr/>
            <p:nvPr/>
          </p:nvSpPr>
          <p:spPr>
            <a:xfrm>
              <a:off x="-3195736" y="5222491"/>
              <a:ext cx="87716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知事重点</a:t>
              </a:r>
              <a:r>
                <a:rPr kumimoji="1" lang="ja-JP" altLang="ja-JP"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事業</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sp>
        <p:nvSpPr>
          <p:cNvPr id="39" name="Text Box 215"/>
          <p:cNvSpPr txBox="1">
            <a:spLocks noChangeArrowheads="1"/>
          </p:cNvSpPr>
          <p:nvPr/>
        </p:nvSpPr>
        <p:spPr bwMode="auto">
          <a:xfrm>
            <a:off x="86371" y="8395763"/>
            <a:ext cx="6654997" cy="1381773"/>
          </a:xfrm>
          <a:prstGeom prst="rect">
            <a:avLst/>
          </a:prstGeom>
          <a:solidFill>
            <a:srgbClr val="FFFFFF"/>
          </a:solidFill>
          <a:ln w="6350">
            <a:solidFill>
              <a:srgbClr val="000000"/>
            </a:solidFill>
            <a:prstDash val="sysDot"/>
            <a:miter lim="800000"/>
            <a:headEnd/>
            <a:tailEnd/>
          </a:ln>
        </p:spPr>
        <p:txBody>
          <a:bodyPr rot="0" vert="horz" wrap="square" lIns="74295" tIns="108000" rIns="74295" bIns="8890" anchor="t" anchorCtr="0" upright="1">
            <a:noAutofit/>
          </a:bodyPr>
          <a:lstStyle/>
          <a:p>
            <a:pPr marL="0" marR="0" lvl="0" indent="0" algn="just" defTabSz="914400" rtl="0" eaLnBrk="1" fontAlgn="auto" latinLnBrk="0" hangingPunct="1">
              <a:lnSpc>
                <a:spcPts val="13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＜令和４年度の主な取組＞</a:t>
            </a: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ts val="1300"/>
              </a:lnSpc>
              <a:spcBef>
                <a:spcPts val="600"/>
              </a:spcBef>
              <a:spcAft>
                <a:spcPts val="0"/>
              </a:spcAft>
              <a:buClrTx/>
              <a:buSzTx/>
              <a:buFontTx/>
              <a:buNone/>
              <a:tabLst/>
              <a:defRPr/>
            </a:pPr>
            <a:r>
              <a:rPr lang="ja-JP" altLang="en-US" sz="1050" b="1"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b="1" kern="100" dirty="0" smtClean="0">
                <a:latin typeface="メイリオ" panose="020B0604030504040204" pitchFamily="50" charset="-128"/>
                <a:ea typeface="メイリオ" panose="020B0604030504040204" pitchFamily="50" charset="-128"/>
                <a:cs typeface="メイリオ" panose="020B0604030504040204" pitchFamily="50" charset="-128"/>
              </a:rPr>
              <a:t>○公共交通</a:t>
            </a:r>
            <a:r>
              <a:rPr lang="en-US" altLang="ja-JP" sz="1050" b="1" kern="100" dirty="0" err="1" smtClean="0">
                <a:latin typeface="メイリオ" panose="020B0604030504040204" pitchFamily="50" charset="-128"/>
                <a:ea typeface="メイリオ" panose="020B0604030504040204" pitchFamily="50" charset="-128"/>
                <a:cs typeface="メイリオ" panose="020B0604030504040204" pitchFamily="50" charset="-128"/>
              </a:rPr>
              <a:t>MaaS</a:t>
            </a:r>
            <a:r>
              <a:rPr lang="ja-JP" altLang="en-US" sz="1050" b="1" kern="100" dirty="0" smtClean="0">
                <a:latin typeface="メイリオ" panose="020B0604030504040204" pitchFamily="50" charset="-128"/>
                <a:ea typeface="メイリオ" panose="020B0604030504040204" pitchFamily="50" charset="-128"/>
                <a:cs typeface="メイリオ" panose="020B0604030504040204" pitchFamily="50" charset="-128"/>
              </a:rPr>
              <a:t>促進事業</a:t>
            </a:r>
            <a:endPar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・鉄道事業者等のキャッシュレス化に向けた</a:t>
            </a:r>
            <a:r>
              <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rPr>
              <a:t>QR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コード</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決済や生体認証システム導入等に補助</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endPar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・バス事業者における時刻表等の情報を共通データ化</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algn="just">
              <a:lnSpc>
                <a:spcPts val="1300"/>
              </a:lnSpc>
              <a:defRPr/>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するためのシステム整備に補助</a:t>
            </a:r>
            <a:endParaRPr lang="en-US" altLang="ja-JP" sz="1050" kern="1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0" name="グループ化 39"/>
          <p:cNvGrpSpPr/>
          <p:nvPr/>
        </p:nvGrpSpPr>
        <p:grpSpPr>
          <a:xfrm>
            <a:off x="5552474" y="8633505"/>
            <a:ext cx="1138037" cy="359608"/>
            <a:chOff x="-3316999" y="5093715"/>
            <a:chExt cx="1138037" cy="359608"/>
          </a:xfrm>
        </p:grpSpPr>
        <p:sp>
          <p:nvSpPr>
            <p:cNvPr id="41" name="AutoShape 33"/>
            <p:cNvSpPr>
              <a:spLocks noChangeArrowheads="1"/>
            </p:cNvSpPr>
            <p:nvPr/>
          </p:nvSpPr>
          <p:spPr bwMode="auto">
            <a:xfrm>
              <a:off x="-3316999" y="5103967"/>
              <a:ext cx="1138037" cy="320675"/>
            </a:xfrm>
            <a:prstGeom prst="flowChartAlternateProcess">
              <a:avLst/>
            </a:prstGeom>
            <a:solidFill>
              <a:srgbClr val="548DD4"/>
            </a:solidFill>
            <a:ln w="38100">
              <a:solidFill>
                <a:srgbClr val="95B3D7"/>
              </a:solidFill>
              <a:miter lim="800000"/>
              <a:headEnd/>
              <a:tailEnd/>
            </a:ln>
            <a:effectLst>
              <a:outerShdw dist="28398" dir="3806097" algn="ctr" rotWithShape="0">
                <a:srgbClr val="243F60">
                  <a:alpha val="50000"/>
                </a:srgbClr>
              </a:outerShdw>
            </a:effectLst>
          </p:spPr>
          <p:txBody>
            <a:bodyPr vert="horz" wrap="square" lIns="74295" tIns="8890" rIns="74295" bIns="88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42" name="正方形/長方形 41"/>
            <p:cNvSpPr/>
            <p:nvPr/>
          </p:nvSpPr>
          <p:spPr>
            <a:xfrm>
              <a:off x="-3134287" y="5093715"/>
              <a:ext cx="726481"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令和４年度</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sp>
          <p:nvSpPr>
            <p:cNvPr id="43" name="正方形/長方形 42"/>
            <p:cNvSpPr/>
            <p:nvPr/>
          </p:nvSpPr>
          <p:spPr>
            <a:xfrm>
              <a:off x="-3195736" y="5222491"/>
              <a:ext cx="877163"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b="1"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rPr>
                <a:t>知事重点</a:t>
              </a:r>
              <a:r>
                <a:rPr kumimoji="1" lang="ja-JP" altLang="ja-JP" sz="900" b="1" i="0" u="none" strike="noStrike" kern="1200" cap="none" spc="0" normalizeH="0" baseline="0" noProof="0" dirty="0" smtClean="0">
                  <a:ln>
                    <a:noFill/>
                  </a:ln>
                  <a:solidFill>
                    <a:schemeClr val="bg1"/>
                  </a:solidFill>
                  <a:effectLst/>
                  <a:uLnTx/>
                  <a:uFillTx/>
                  <a:latin typeface="Calibri"/>
                  <a:ea typeface="ＭＳ Ｐゴシック" panose="020B0600070205080204" pitchFamily="50" charset="-128"/>
                  <a:cs typeface="+mn-cs"/>
                </a:rPr>
                <a:t>事業</a:t>
              </a:r>
              <a:endParaRPr kumimoji="1" lang="ja-JP" altLang="ja-JP" sz="900" b="0" i="0" u="none" strike="noStrike" kern="1200" cap="none" spc="0" normalizeH="0" baseline="0" noProof="0" dirty="0">
                <a:ln>
                  <a:noFill/>
                </a:ln>
                <a:solidFill>
                  <a:schemeClr val="bg1"/>
                </a:solidFill>
                <a:effectLst/>
                <a:uLnTx/>
                <a:uFillTx/>
                <a:latin typeface="Calibri"/>
                <a:ea typeface="ＭＳ Ｐゴシック" panose="020B0600070205080204" pitchFamily="50" charset="-128"/>
                <a:cs typeface="+mn-cs"/>
              </a:endParaRPr>
            </a:p>
          </p:txBody>
        </p:sp>
      </p:grpSp>
      <p:pic>
        <p:nvPicPr>
          <p:cNvPr id="29" name="図 2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8788"/>
          <a:stretch/>
        </p:blipFill>
        <p:spPr>
          <a:xfrm>
            <a:off x="3516930" y="8396732"/>
            <a:ext cx="1996979" cy="1151829"/>
          </a:xfrm>
          <a:prstGeom prst="rect">
            <a:avLst/>
          </a:prstGeom>
        </p:spPr>
      </p:pic>
      <p:sp>
        <p:nvSpPr>
          <p:cNvPr id="3" name="テキスト ボックス 2"/>
          <p:cNvSpPr txBox="1"/>
          <p:nvPr/>
        </p:nvSpPr>
        <p:spPr>
          <a:xfrm>
            <a:off x="3458427" y="9468039"/>
            <a:ext cx="2329812" cy="369332"/>
          </a:xfrm>
          <a:prstGeom prst="rect">
            <a:avLst/>
          </a:prstGeom>
          <a:noFill/>
        </p:spPr>
        <p:txBody>
          <a:bodyPr wrap="square" rtlCol="0">
            <a:spAutoFit/>
          </a:bodyPr>
          <a:lstStyle/>
          <a:p>
            <a:pPr algn="ctr"/>
            <a:r>
              <a:rPr kumimoji="1" lang="ja-JP" altLang="en-US" sz="900" dirty="0" smtClean="0">
                <a:latin typeface="メイリオ" panose="020B0604030504040204" pitchFamily="50" charset="-128"/>
                <a:ea typeface="メイリオ" panose="020B0604030504040204" pitchFamily="50" charset="-128"/>
              </a:rPr>
              <a:t>キャッシュレス化</a:t>
            </a:r>
            <a:endParaRPr kumimoji="1" lang="en-US" altLang="ja-JP" sz="900" dirty="0" smtClean="0">
              <a:latin typeface="メイリオ" panose="020B0604030504040204" pitchFamily="50" charset="-128"/>
              <a:ea typeface="メイリオ" panose="020B0604030504040204" pitchFamily="50" charset="-128"/>
            </a:endParaRPr>
          </a:p>
          <a:p>
            <a:pPr algn="ctr"/>
            <a:r>
              <a:rPr lang="ja-JP" altLang="en-US" sz="900" dirty="0" smtClean="0">
                <a:latin typeface="メイリオ" panose="020B0604030504040204" pitchFamily="50" charset="-128"/>
                <a:ea typeface="メイリオ" panose="020B0604030504040204" pitchFamily="50" charset="-128"/>
              </a:rPr>
              <a:t>（出典：国土交通省ホームページ）</a:t>
            </a:r>
            <a:endParaRPr kumimoji="1" lang="ja-JP" altLang="en-US" sz="900" dirty="0">
              <a:latin typeface="メイリオ" panose="020B0604030504040204" pitchFamily="50" charset="-128"/>
              <a:ea typeface="メイリオ" panose="020B0604030504040204" pitchFamily="50" charset="-128"/>
            </a:endParaRPr>
          </a:p>
        </p:txBody>
      </p:sp>
      <p:pic>
        <p:nvPicPr>
          <p:cNvPr id="23" name="図 22"/>
          <p:cNvPicPr/>
          <p:nvPr/>
        </p:nvPicPr>
        <p:blipFill>
          <a:blip r:embed="rId5">
            <a:extLst>
              <a:ext uri="{28A0092B-C50C-407E-A947-70E740481C1C}">
                <a14:useLocalDpi xmlns:a14="http://schemas.microsoft.com/office/drawing/2010/main" val="0"/>
              </a:ext>
            </a:extLst>
          </a:blip>
          <a:srcRect/>
          <a:stretch>
            <a:fillRect/>
          </a:stretch>
        </p:blipFill>
        <p:spPr bwMode="auto">
          <a:xfrm>
            <a:off x="3677752" y="6285050"/>
            <a:ext cx="1891162" cy="965378"/>
          </a:xfrm>
          <a:prstGeom prst="rect">
            <a:avLst/>
          </a:prstGeom>
          <a:noFill/>
          <a:ln>
            <a:noFill/>
          </a:ln>
        </p:spPr>
      </p:pic>
      <p:sp>
        <p:nvSpPr>
          <p:cNvPr id="32" name="正方形/長方形 31">
            <a:extLst>
              <a:ext uri="{FF2B5EF4-FFF2-40B4-BE49-F238E27FC236}">
                <a16:creationId xmlns:a16="http://schemas.microsoft.com/office/drawing/2014/main" id="{988D5840-3DE3-4A69-8688-6D35127988FB}"/>
              </a:ext>
            </a:extLst>
          </p:cNvPr>
          <p:cNvSpPr/>
          <p:nvPr/>
        </p:nvSpPr>
        <p:spPr>
          <a:xfrm>
            <a:off x="4653136" y="7257256"/>
            <a:ext cx="1988881" cy="230832"/>
          </a:xfrm>
          <a:prstGeom prst="rect">
            <a:avLst/>
          </a:prstGeom>
        </p:spPr>
        <p:txBody>
          <a:bodyPr wrap="square">
            <a:spAutoFit/>
          </a:bodyPr>
          <a:lstStyle/>
          <a:p>
            <a:pPr algn="ctr"/>
            <a:r>
              <a:rPr lang="ja-JP" altLang="en-US" sz="900" dirty="0">
                <a:latin typeface="メイリオ" panose="020B0604030504040204" pitchFamily="50" charset="-128"/>
                <a:ea typeface="メイリオ" panose="020B0604030504040204" pitchFamily="50" charset="-128"/>
              </a:rPr>
              <a:t>出典</a:t>
            </a:r>
            <a:r>
              <a:rPr lang="ja-JP" altLang="en-US" sz="900" dirty="0" smtClean="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国土</a:t>
            </a:r>
            <a:r>
              <a:rPr lang="ja-JP" altLang="en-US" sz="900" dirty="0" smtClean="0">
                <a:latin typeface="メイリオ" panose="020B0604030504040204" pitchFamily="50" charset="-128"/>
                <a:ea typeface="メイリオ" panose="020B0604030504040204" pitchFamily="50" charset="-128"/>
              </a:rPr>
              <a:t>交通省ホームページ</a:t>
            </a:r>
            <a:endParaRPr lang="en-US" altLang="ja-JP" sz="900" dirty="0">
              <a:latin typeface="メイリオ" panose="020B0604030504040204" pitchFamily="50" charset="-128"/>
              <a:ea typeface="メイリオ" panose="020B0604030504040204" pitchFamily="50" charset="-128"/>
            </a:endParaRPr>
          </a:p>
        </p:txBody>
      </p:sp>
      <p:sp>
        <p:nvSpPr>
          <p:cNvPr id="31" name="ストライプ矢印 30"/>
          <p:cNvSpPr/>
          <p:nvPr/>
        </p:nvSpPr>
        <p:spPr>
          <a:xfrm>
            <a:off x="2991271" y="1657296"/>
            <a:ext cx="428602" cy="702391"/>
          </a:xfrm>
          <a:prstGeom prst="stripedRightArrow">
            <a:avLst>
              <a:gd name="adj1" fmla="val 49341"/>
              <a:gd name="adj2" fmla="val 34074"/>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05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5" name="テキスト ボックス 24"/>
          <p:cNvSpPr txBox="1"/>
          <p:nvPr/>
        </p:nvSpPr>
        <p:spPr>
          <a:xfrm>
            <a:off x="6671286" y="9724457"/>
            <a:ext cx="235962" cy="215444"/>
          </a:xfrm>
          <a:prstGeom prst="rect">
            <a:avLst/>
          </a:prstGeom>
          <a:noFill/>
        </p:spPr>
        <p:txBody>
          <a:bodyPr wrap="none" rtlCol="0">
            <a:spAutoFit/>
          </a:bodyPr>
          <a:lstStyle/>
          <a:p>
            <a:r>
              <a:rPr lang="en-US" altLang="ja-JP" sz="800" dirty="0" smtClean="0"/>
              <a:t>4</a:t>
            </a:r>
            <a:endParaRPr lang="en-US" altLang="ja-JP" sz="800" dirty="0"/>
          </a:p>
        </p:txBody>
      </p:sp>
    </p:spTree>
    <p:extLst>
      <p:ext uri="{BB962C8B-B14F-4D97-AF65-F5344CB8AC3E}">
        <p14:creationId xmlns:p14="http://schemas.microsoft.com/office/powerpoint/2010/main" val="1082584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416" y="3574673"/>
            <a:ext cx="1920000" cy="1440000"/>
          </a:xfrm>
          <a:prstGeom prst="rect">
            <a:avLst/>
          </a:prstGeom>
          <a:ln>
            <a:noFill/>
          </a:ln>
        </p:spPr>
      </p:pic>
      <p:pic>
        <p:nvPicPr>
          <p:cNvPr id="61" name="図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150" y="3535639"/>
            <a:ext cx="1920000" cy="1440000"/>
          </a:xfrm>
          <a:prstGeom prst="rect">
            <a:avLst/>
          </a:prstGeom>
          <a:ln>
            <a:noFill/>
          </a:ln>
        </p:spPr>
      </p:pic>
      <p:pic>
        <p:nvPicPr>
          <p:cNvPr id="60" name="図 59"/>
          <p:cNvPicPr/>
          <p:nvPr/>
        </p:nvPicPr>
        <p:blipFill>
          <a:blip r:embed="rId3" cstate="print">
            <a:extLst>
              <a:ext uri="{28A0092B-C50C-407E-A947-70E740481C1C}">
                <a14:useLocalDpi xmlns:a14="http://schemas.microsoft.com/office/drawing/2010/main" val="0"/>
              </a:ext>
            </a:extLst>
          </a:blip>
          <a:stretch>
            <a:fillRect/>
          </a:stretch>
        </p:blipFill>
        <p:spPr>
          <a:xfrm>
            <a:off x="769995" y="3442687"/>
            <a:ext cx="2139315" cy="1604010"/>
          </a:xfrm>
          <a:prstGeom prst="rect">
            <a:avLst/>
          </a:prstGeom>
          <a:ln>
            <a:noFill/>
          </a:ln>
        </p:spPr>
      </p:pic>
      <p:sp>
        <p:nvSpPr>
          <p:cNvPr id="24" name="テキスト ボックス 23"/>
          <p:cNvSpPr txBox="1"/>
          <p:nvPr/>
        </p:nvSpPr>
        <p:spPr>
          <a:xfrm>
            <a:off x="152263" y="2515938"/>
            <a:ext cx="2988705"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災害に強い交通インフラの</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構築</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タイトル 1"/>
          <p:cNvSpPr txBox="1">
            <a:spLocks/>
          </p:cNvSpPr>
          <p:nvPr/>
        </p:nvSpPr>
        <p:spPr>
          <a:xfrm>
            <a:off x="1661" y="2871329"/>
            <a:ext cx="6848763" cy="72008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a:t>
            </a:r>
            <a:r>
              <a:rPr kumimoji="1" lang="ja-JP" altLang="en-US"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施設の</a:t>
            </a:r>
            <a:r>
              <a:rPr kumimoji="1" lang="ja-JP" altLang="en-US" sz="12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耐震化</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鉄道</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安全確保、</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および鉄道と交差・</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並走</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広域</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緊急交通</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路</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機能確保のため</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鉄道事</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業者が実施する</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耐震補強</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事業に補助を行います。</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6"/>
          <p:cNvSpPr txBox="1">
            <a:spLocks noChangeArrowheads="1"/>
          </p:cNvSpPr>
          <p:nvPr/>
        </p:nvSpPr>
        <p:spPr bwMode="auto">
          <a:xfrm>
            <a:off x="3865883" y="4989759"/>
            <a:ext cx="2384178" cy="346083"/>
          </a:xfrm>
          <a:prstGeom prst="rect">
            <a:avLst/>
          </a:prstGeom>
          <a:noFill/>
          <a:ln>
            <a:noFill/>
          </a:ln>
          <a:extLst/>
        </p:spPr>
        <p:txBody>
          <a:bodyPr wrap="square" lIns="68415" tIns="34208" rIns="68415" bIns="34208"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広域緊急交通路と</a:t>
            </a: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交差する</a:t>
            </a:r>
            <a:endParaRPr kumimoji="1" lang="en-US" altLang="ja-JP"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開削トンネルの</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耐震補強</a:t>
            </a:r>
            <a:endParaRPr kumimoji="1" lang="ja-JP"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6"/>
          <p:cNvSpPr txBox="1">
            <a:spLocks noChangeArrowheads="1"/>
          </p:cNvSpPr>
          <p:nvPr/>
        </p:nvSpPr>
        <p:spPr bwMode="auto">
          <a:xfrm>
            <a:off x="1101653" y="5028143"/>
            <a:ext cx="1476000" cy="207584"/>
          </a:xfrm>
          <a:prstGeom prst="rect">
            <a:avLst/>
          </a:prstGeom>
          <a:noFill/>
          <a:ln>
            <a:noFill/>
          </a:ln>
          <a:extLst/>
        </p:spPr>
        <p:txBody>
          <a:bodyPr wrap="square" lIns="68415" tIns="34208" rIns="68415" bIns="34208" anchor="ct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a:t>
            </a:r>
            <a:r>
              <a:rPr kumimoji="1" lang="ja-JP" altLang="en-US" sz="9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高架駅の</a:t>
            </a: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耐震補強</a:t>
            </a:r>
            <a:endParaRPr kumimoji="1" lang="ja-JP"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p:cNvSpPr txBox="1"/>
          <p:nvPr/>
        </p:nvSpPr>
        <p:spPr>
          <a:xfrm>
            <a:off x="2317702" y="4572309"/>
            <a:ext cx="684015" cy="234286"/>
          </a:xfrm>
          <a:prstGeom prst="rect">
            <a:avLst/>
          </a:prstGeom>
          <a:solidFill>
            <a:schemeClr val="bg1"/>
          </a:solidFill>
          <a:ln>
            <a:solidFill>
              <a:srgbClr val="FF0000"/>
            </a:solidFill>
          </a:ln>
        </p:spPr>
        <p:txBody>
          <a:bodyPr wrap="none" lIns="72000" tIns="36000" rIns="72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橋脚補強</a:t>
            </a:r>
          </a:p>
        </p:txBody>
      </p:sp>
      <p:cxnSp>
        <p:nvCxnSpPr>
          <p:cNvPr id="50" name="直線コネクタ 49"/>
          <p:cNvCxnSpPr/>
          <p:nvPr/>
        </p:nvCxnSpPr>
        <p:spPr>
          <a:xfrm>
            <a:off x="2060848" y="4260449"/>
            <a:ext cx="256854" cy="311860"/>
          </a:xfrm>
          <a:prstGeom prst="line">
            <a:avLst/>
          </a:prstGeom>
          <a:ln w="12700">
            <a:solidFill>
              <a:srgbClr val="FF0000"/>
            </a:solidFill>
            <a:headEnd type="triangle" w="med" len="lg"/>
          </a:ln>
        </p:spPr>
        <p:style>
          <a:lnRef idx="1">
            <a:schemeClr val="accent1"/>
          </a:lnRef>
          <a:fillRef idx="0">
            <a:schemeClr val="accent1"/>
          </a:fillRef>
          <a:effectRef idx="0">
            <a:schemeClr val="accent1"/>
          </a:effectRef>
          <a:fontRef idx="minor">
            <a:schemeClr val="tx1"/>
          </a:fontRef>
        </p:style>
      </p:cxnSp>
      <p:sp>
        <p:nvSpPr>
          <p:cNvPr id="51" name="Text Box 215"/>
          <p:cNvSpPr txBox="1">
            <a:spLocks noChangeArrowheads="1"/>
          </p:cNvSpPr>
          <p:nvPr/>
        </p:nvSpPr>
        <p:spPr bwMode="auto">
          <a:xfrm>
            <a:off x="250564" y="5396353"/>
            <a:ext cx="6480000" cy="564759"/>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の主な補助</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事業箇所</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高架駅：近鉄奈良線 布施駅・</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河内永和駅、</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阪神本線 千船駅　など</a:t>
            </a:r>
          </a:p>
          <a:p>
            <a:pPr lvl="0">
              <a:defRPr/>
            </a:pP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高架橋</a:t>
            </a:r>
            <a:r>
              <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：近鉄</a:t>
            </a:r>
            <a:r>
              <a:rPr kumimoji="1" lang="ja-JP" altLang="en-US" sz="1050" b="0" i="0" u="none" strike="noStrike" kern="100" cap="none" spc="0" normalizeH="0" baseline="0" noProof="0" dirty="0" err="1"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けいはんな</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線 長田駅</a:t>
            </a:r>
            <a:r>
              <a:rPr lang="ja-JP" altLang="en-US" sz="1050" kern="1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阪神</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本線 野田～</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福島</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など</a:t>
            </a:r>
            <a:endParaRPr kumimoji="1" lang="ja-JP" altLang="en-US"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6"/>
          <p:cNvSpPr txBox="1">
            <a:spLocks noChangeAspect="1" noChangeArrowheads="1"/>
          </p:cNvSpPr>
          <p:nvPr/>
        </p:nvSpPr>
        <p:spPr bwMode="auto">
          <a:xfrm>
            <a:off x="176590" y="8871717"/>
            <a:ext cx="2282388" cy="20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578" tIns="34790" rIns="69578" bIns="347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可動式ホーム柵の設置（扉式）</a:t>
            </a:r>
          </a:p>
        </p:txBody>
      </p:sp>
      <p:sp>
        <p:nvSpPr>
          <p:cNvPr id="36" name="タイトル 1"/>
          <p:cNvSpPr txBox="1">
            <a:spLocks/>
          </p:cNvSpPr>
          <p:nvPr/>
        </p:nvSpPr>
        <p:spPr>
          <a:xfrm>
            <a:off x="153700" y="6500810"/>
            <a:ext cx="6576864" cy="1133078"/>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駅ホームにおける転落防止対策</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大阪府内の駅ホームにおける安全性向上の</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取組みに</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ついて</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kern="100" noProof="0" dirty="0" smtClean="0">
                <a:latin typeface="メイリオ" panose="020B0604030504040204" pitchFamily="50" charset="-128"/>
                <a:ea typeface="メイリオ" panose="020B0604030504040204" pitchFamily="50" charset="-128"/>
                <a:cs typeface="メイリオ" panose="020B0604030504040204" pitchFamily="50" charset="-128"/>
              </a:rPr>
              <a:t>令和３</a:t>
            </a:r>
            <a:r>
              <a:rPr lang="ja-JP" altLang="en-US" sz="1100" kern="100" dirty="0" smtClean="0">
                <a:latin typeface="メイリオ" panose="020B0604030504040204" pitchFamily="50" charset="-128"/>
                <a:ea typeface="メイリオ" panose="020B0604030504040204" pitchFamily="50" charset="-128"/>
                <a:cs typeface="メイリオ" panose="020B0604030504040204" pitchFamily="50" charset="-128"/>
              </a:rPr>
              <a:t>年４月修正</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」に基づき</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ハード・ソフトの両面で駅ホームからの転落事故の未然防止を図ります。　</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ハード対策：</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鉄道事</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業者が実施する可動式ホーム柵</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整備</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に対し、</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補助</a:t>
            </a:r>
            <a:r>
              <a:rPr kumimoji="1" lang="ja-JP" altLang="ja-JP"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を行います</a:t>
            </a:r>
            <a:r>
              <a:rPr kumimoji="1" lang="ja-JP"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ソフト対策：新技術を活用した安全対策の取組や、</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目</a:t>
            </a:r>
            <a:r>
              <a:rPr kumimoji="1" lang="ja-JP" altLang="en-US" sz="11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の不自由な方への声かけが促進されるよう啓発活動を実施します</a:t>
            </a:r>
            <a:r>
              <a:rPr kumimoji="1" lang="ja-JP" altLang="en-US"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b="0"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kern="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6"/>
          <p:cNvSpPr txBox="1">
            <a:spLocks noChangeAspect="1" noChangeArrowheads="1"/>
          </p:cNvSpPr>
          <p:nvPr/>
        </p:nvSpPr>
        <p:spPr bwMode="auto">
          <a:xfrm>
            <a:off x="2458978" y="8890218"/>
            <a:ext cx="2376897" cy="20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578" tIns="34790" rIns="69578" bIns="347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声かけの啓発活動</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Text Box 215"/>
          <p:cNvSpPr txBox="1">
            <a:spLocks noChangeArrowheads="1"/>
          </p:cNvSpPr>
          <p:nvPr/>
        </p:nvSpPr>
        <p:spPr bwMode="auto">
          <a:xfrm>
            <a:off x="83133" y="9272501"/>
            <a:ext cx="6399530" cy="511361"/>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ctr"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令和</a:t>
            </a:r>
            <a:r>
              <a:rPr lang="ja-JP" altLang="en-US" sz="1050" b="1" dirty="0">
                <a:latin typeface="メイリオ" panose="020B0604030504040204" pitchFamily="50" charset="-128"/>
                <a:ea typeface="メイリオ" panose="020B0604030504040204" pitchFamily="50" charset="-128"/>
                <a:cs typeface="メイリオ" panose="020B0604030504040204" pitchFamily="50" charset="-128"/>
              </a:rPr>
              <a:t>４</a:t>
            </a:r>
            <a:r>
              <a:rPr kumimoji="1" lang="ja-JP" altLang="en-US" sz="105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の主な補助</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事業</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箇所＞</a:t>
            </a:r>
            <a:endParaRPr kumimoji="1" lang="en-US" altLang="ja-JP"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1270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阪神 大阪梅田駅、</a:t>
            </a:r>
            <a:r>
              <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Osaka</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Metro</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堺筋線</a:t>
            </a:r>
            <a:r>
              <a:rPr kumimoji="1" lang="en-US" altLang="ja-JP"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南森町駅、北浜駅、日本橋駅など</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 name="図 39"/>
          <p:cNvPicPr>
            <a:picLocks noChangeAspect="1"/>
          </p:cNvPicPr>
          <p:nvPr/>
        </p:nvPicPr>
        <p:blipFill>
          <a:blip r:embed="rId4"/>
          <a:stretch>
            <a:fillRect/>
          </a:stretch>
        </p:blipFill>
        <p:spPr>
          <a:xfrm>
            <a:off x="4893314" y="7633017"/>
            <a:ext cx="1772131" cy="1392067"/>
          </a:xfrm>
          <a:prstGeom prst="rect">
            <a:avLst/>
          </a:prstGeom>
        </p:spPr>
      </p:pic>
      <p:sp>
        <p:nvSpPr>
          <p:cNvPr id="41" name="テキスト ボックス 40"/>
          <p:cNvSpPr txBox="1"/>
          <p:nvPr/>
        </p:nvSpPr>
        <p:spPr>
          <a:xfrm>
            <a:off x="142010" y="6143372"/>
            <a:ext cx="3265480"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公共交通のユニバーサルデザイン化</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タイトル 1"/>
          <p:cNvSpPr txBox="1">
            <a:spLocks/>
          </p:cNvSpPr>
          <p:nvPr/>
        </p:nvSpPr>
        <p:spPr>
          <a:xfrm>
            <a:off x="-63199" y="317389"/>
            <a:ext cx="6787976" cy="54006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乗継改善</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の取組</a:t>
            </a:r>
            <a:r>
              <a:rPr kumimoji="1" lang="en-US" altLang="ja-JP" sz="1100" b="1"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乗継時の移動負担の軽減など、利用者の目線に立った公共交通の利便性向上に向けた取組を進めます。</a:t>
            </a:r>
            <a:endParaRPr kumimoji="1" lang="en-US" altLang="ja-JP" sz="110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Text Box 215"/>
          <p:cNvSpPr txBox="1">
            <a:spLocks noChangeArrowheads="1"/>
          </p:cNvSpPr>
          <p:nvPr/>
        </p:nvSpPr>
        <p:spPr bwMode="auto">
          <a:xfrm>
            <a:off x="83999" y="864460"/>
            <a:ext cx="6693562" cy="626411"/>
          </a:xfrm>
          <a:prstGeom prst="rect">
            <a:avLst/>
          </a:prstGeom>
          <a:solidFill>
            <a:srgbClr val="FFFFFF"/>
          </a:solidFill>
          <a:ln w="6350">
            <a:solidFill>
              <a:srgbClr val="000000"/>
            </a:solidFill>
            <a:prstDash val="sysDot"/>
            <a:miter lim="800000"/>
            <a:headEnd/>
            <a:tailEnd/>
          </a:ln>
        </p:spPr>
        <p:txBody>
          <a:bodyPr rot="0" vert="horz" wrap="square" lIns="74295" tIns="8890" rIns="74295" bIns="8890" anchor="t" anchorCtr="0" upright="1">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令和４年度</a:t>
            </a:r>
            <a:r>
              <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の主な</a:t>
            </a:r>
            <a:r>
              <a:rPr kumimoji="1" lang="ja-JP" altLang="en-US"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en-US" altLang="ja-JP" sz="1050" b="1"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0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スマートフォンを活用した乗継案内等を行う鉄道事業者に対し、企業版ふるさと納税等を活用し、事業費の一部を補助することで、利用者の利便性向上を図ります。</a:t>
            </a:r>
            <a:endParaRPr kumimoji="1" lang="en-US" altLang="ja-JP" sz="110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0" i="0" u="none" strike="noStrike" kern="1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2" name="直線コネクタ 61"/>
          <p:cNvCxnSpPr/>
          <p:nvPr/>
        </p:nvCxnSpPr>
        <p:spPr>
          <a:xfrm>
            <a:off x="5021700" y="4504743"/>
            <a:ext cx="449531" cy="252590"/>
          </a:xfrm>
          <a:prstGeom prst="line">
            <a:avLst/>
          </a:prstGeom>
          <a:ln w="12700">
            <a:solidFill>
              <a:srgbClr val="FF0000"/>
            </a:solidFill>
            <a:headEnd type="triangle" w="med" len="lg"/>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5434021" y="4718714"/>
            <a:ext cx="549363" cy="234286"/>
          </a:xfrm>
          <a:prstGeom prst="rect">
            <a:avLst/>
          </a:prstGeom>
          <a:solidFill>
            <a:schemeClr val="bg1"/>
          </a:solidFill>
          <a:ln>
            <a:solidFill>
              <a:srgbClr val="FF0000"/>
            </a:solidFill>
          </a:ln>
        </p:spPr>
        <p:txBody>
          <a:bodyPr wrap="none" lIns="72000" tIns="36000" rIns="72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柱</a:t>
            </a:r>
            <a:r>
              <a:rPr kumimoji="1" lang="ja-JP" altLang="en-US" sz="105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補強</a:t>
            </a:r>
            <a:endPar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0" name="直線コネクタ 69"/>
          <p:cNvCxnSpPr>
            <a:endCxn id="55" idx="0"/>
          </p:cNvCxnSpPr>
          <p:nvPr/>
        </p:nvCxnSpPr>
        <p:spPr>
          <a:xfrm>
            <a:off x="5649142" y="4520107"/>
            <a:ext cx="59561" cy="198607"/>
          </a:xfrm>
          <a:prstGeom prst="line">
            <a:avLst/>
          </a:prstGeom>
          <a:ln w="12700">
            <a:solidFill>
              <a:srgbClr val="FF0000"/>
            </a:solidFill>
            <a:headEnd type="triangle" w="med" len="lg"/>
          </a:ln>
        </p:spPr>
        <p:style>
          <a:lnRef idx="1">
            <a:schemeClr val="accent1"/>
          </a:lnRef>
          <a:fillRef idx="0">
            <a:schemeClr val="accent1"/>
          </a:fillRef>
          <a:effectRef idx="0">
            <a:schemeClr val="accent1"/>
          </a:effectRef>
          <a:fontRef idx="minor">
            <a:schemeClr val="tx1"/>
          </a:fontRef>
        </p:style>
      </p:cxnSp>
      <p:pic>
        <p:nvPicPr>
          <p:cNvPr id="54" name="図 53"/>
          <p:cNvPicPr>
            <a:picLocks noChangeAspect="1"/>
          </p:cNvPicPr>
          <p:nvPr/>
        </p:nvPicPr>
        <p:blipFill rotWithShape="1">
          <a:blip r:embed="rId5" cstate="print">
            <a:extLst>
              <a:ext uri="{28A0092B-C50C-407E-A947-70E740481C1C}">
                <a14:useLocalDpi xmlns:a14="http://schemas.microsoft.com/office/drawing/2010/main" val="0"/>
              </a:ext>
            </a:extLst>
          </a:blip>
          <a:srcRect t="15121" r="21758" b="10655"/>
          <a:stretch/>
        </p:blipFill>
        <p:spPr>
          <a:xfrm>
            <a:off x="2503527" y="7628024"/>
            <a:ext cx="2332348" cy="1244573"/>
          </a:xfrm>
          <a:prstGeom prst="rect">
            <a:avLst/>
          </a:prstGeom>
        </p:spPr>
      </p:pic>
      <p:pic>
        <p:nvPicPr>
          <p:cNvPr id="2" name="図 1"/>
          <p:cNvPicPr>
            <a:picLocks noChangeAspect="1"/>
          </p:cNvPicPr>
          <p:nvPr/>
        </p:nvPicPr>
        <p:blipFill rotWithShape="1">
          <a:blip r:embed="rId6" cstate="print">
            <a:extLst>
              <a:ext uri="{28A0092B-C50C-407E-A947-70E740481C1C}">
                <a14:useLocalDpi xmlns:a14="http://schemas.microsoft.com/office/drawing/2010/main" val="0"/>
              </a:ext>
            </a:extLst>
          </a:blip>
          <a:srcRect l="5068" t="11781"/>
          <a:stretch/>
        </p:blipFill>
        <p:spPr>
          <a:xfrm>
            <a:off x="250564" y="7627826"/>
            <a:ext cx="2008837" cy="1244771"/>
          </a:xfrm>
          <a:prstGeom prst="rect">
            <a:avLst/>
          </a:prstGeom>
        </p:spPr>
      </p:pic>
      <p:grpSp>
        <p:nvGrpSpPr>
          <p:cNvPr id="42" name="グループ化 41"/>
          <p:cNvGrpSpPr/>
          <p:nvPr/>
        </p:nvGrpSpPr>
        <p:grpSpPr>
          <a:xfrm>
            <a:off x="45670" y="1851381"/>
            <a:ext cx="6929425" cy="568188"/>
            <a:chOff x="36478" y="0"/>
            <a:chExt cx="6929425" cy="568188"/>
          </a:xfrm>
        </p:grpSpPr>
        <p:sp>
          <p:nvSpPr>
            <p:cNvPr id="53"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２：安全・安心な暮らしを支える交通</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角丸四角形 70"/>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28" name="テキスト ボックス 27"/>
          <p:cNvSpPr txBox="1"/>
          <p:nvPr/>
        </p:nvSpPr>
        <p:spPr>
          <a:xfrm>
            <a:off x="6659580" y="9701768"/>
            <a:ext cx="235962" cy="215444"/>
          </a:xfrm>
          <a:prstGeom prst="rect">
            <a:avLst/>
          </a:prstGeom>
          <a:noFill/>
        </p:spPr>
        <p:txBody>
          <a:bodyPr wrap="none" rtlCol="0">
            <a:spAutoFit/>
          </a:bodyPr>
          <a:lstStyle/>
          <a:p>
            <a:r>
              <a:rPr lang="en-US" altLang="ja-JP" sz="800" dirty="0"/>
              <a:t>5</a:t>
            </a:r>
          </a:p>
        </p:txBody>
      </p:sp>
    </p:spTree>
    <p:extLst>
      <p:ext uri="{BB962C8B-B14F-4D97-AF65-F5344CB8AC3E}">
        <p14:creationId xmlns:p14="http://schemas.microsoft.com/office/powerpoint/2010/main" val="1141358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120566" y="115201"/>
            <a:ext cx="2732370" cy="334313"/>
          </a:xfrm>
          <a:prstGeom prst="rect">
            <a:avLst/>
          </a:prstGeom>
          <a:solidFill>
            <a:schemeClr val="accent1">
              <a:lumMod val="20000"/>
              <a:lumOff val="80000"/>
            </a:schemeClr>
          </a:solidFill>
          <a:ln w="38100" cmpd="dbl">
            <a:solidFill>
              <a:srgbClr val="0000FF"/>
            </a:solidFill>
          </a:ln>
        </p:spPr>
        <p:txBody>
          <a:bodyPr wrap="square" tIns="72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◆自転車の安全利用に係る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zh-TW"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タイトル 1"/>
          <p:cNvSpPr txBox="1">
            <a:spLocks/>
          </p:cNvSpPr>
          <p:nvPr/>
        </p:nvSpPr>
        <p:spPr>
          <a:xfrm>
            <a:off x="-1" y="513576"/>
            <a:ext cx="6811372" cy="568570"/>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自転車条例</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大阪府自転車の安全で適正な利用の促進に関する条例」に基づき</a:t>
            </a:r>
            <a:r>
              <a:rPr lang="ja-JP" altLang="en-US" sz="11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保険の加入促進や条例の</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普及</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啓発、幅広い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世代を対象とした交通安全の周知啓発活動などを推進します。</a:t>
            </a:r>
            <a:endParaRPr kumimoji="1" lang="zh-TW"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タイトル 1"/>
          <p:cNvSpPr txBox="1">
            <a:spLocks/>
          </p:cNvSpPr>
          <p:nvPr/>
        </p:nvSpPr>
        <p:spPr>
          <a:xfrm>
            <a:off x="166745" y="4078065"/>
            <a:ext cx="6431568" cy="782282"/>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交通</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安全イベントの実施、啓発リーフレットの配布</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交通安全教育指導員を派遣した交通安全講習会などの交通安全活動を推進するほか</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、幅広い年齢層をターゲットとした</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YouTube</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による動画配信や、歩行者の安全</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確保に向けた「横断歩道ハンドサイン運動</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」、運転中</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・歩行中にスマートフォン等の操作を行う「ながら行為」の防止などの交通安全の普及啓発を図ります。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118623" y="3715596"/>
            <a:ext cx="2065020" cy="334313"/>
          </a:xfrm>
          <a:prstGeom prst="rect">
            <a:avLst/>
          </a:prstGeom>
          <a:solidFill>
            <a:schemeClr val="accent1">
              <a:lumMod val="20000"/>
              <a:lumOff val="80000"/>
            </a:schemeClr>
          </a:solidFill>
          <a:ln w="38100" cmpd="dbl">
            <a:solidFill>
              <a:srgbClr val="0000FF"/>
            </a:solidFill>
          </a:ln>
        </p:spPr>
        <p:txBody>
          <a:bodyPr wrap="square" tIns="72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◆交通安全の普及啓発</a:t>
            </a:r>
            <a:endParaRPr kumimoji="1" lang="zh-TW"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Rectangle 375"/>
          <p:cNvSpPr>
            <a:spLocks noChangeArrowheads="1"/>
          </p:cNvSpPr>
          <p:nvPr/>
        </p:nvSpPr>
        <p:spPr bwMode="auto">
          <a:xfrm>
            <a:off x="3948229" y="6073705"/>
            <a:ext cx="1665287" cy="22860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96000"/>
              </a:lnSpc>
              <a:spcBef>
                <a:spcPts val="500"/>
              </a:spcBef>
              <a:spcAft>
                <a:spcPts val="50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小学生に対する交通安全教室</a:t>
            </a:r>
            <a:endParaRPr kumimoji="1" lang="ja-JP" altLang="ja-JP" sz="9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2872" y="4801656"/>
            <a:ext cx="1656000" cy="1242000"/>
          </a:xfrm>
          <a:prstGeom prst="rect">
            <a:avLst/>
          </a:prstGeom>
        </p:spPr>
      </p:pic>
      <p:sp>
        <p:nvSpPr>
          <p:cNvPr id="85" name="テキスト ボックス 84"/>
          <p:cNvSpPr txBox="1"/>
          <p:nvPr/>
        </p:nvSpPr>
        <p:spPr>
          <a:xfrm>
            <a:off x="118623" y="6497353"/>
            <a:ext cx="3742425"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地域公共交通にかかる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市町村支援）</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テキスト ボックス 85">
            <a:extLst>
              <a:ext uri="{FF2B5EF4-FFF2-40B4-BE49-F238E27FC236}">
                <a16:creationId xmlns:a16="http://schemas.microsoft.com/office/drawing/2014/main" id="{D8508D46-6170-4C4B-A52F-BA4A8D9DDDB9}"/>
              </a:ext>
            </a:extLst>
          </p:cNvPr>
          <p:cNvSpPr txBox="1"/>
          <p:nvPr/>
        </p:nvSpPr>
        <p:spPr>
          <a:xfrm>
            <a:off x="154143" y="6922962"/>
            <a:ext cx="6572153" cy="609398"/>
          </a:xfrm>
          <a:prstGeom prst="rect">
            <a:avLst/>
          </a:prstGeom>
          <a:noFill/>
        </p:spPr>
        <p:txBody>
          <a:bodyPr wrap="square" lIns="0" tIns="0" rIns="0" bIns="0" rtlCol="0">
            <a:spAutoFit/>
          </a:bodyPr>
          <a:lstStyle/>
          <a:p>
            <a:pPr>
              <a:lnSpc>
                <a:spcPct val="120000"/>
              </a:lnSpc>
            </a:pPr>
            <a:r>
              <a:rPr lang="ja-JP" altLang="en-US" sz="1100" dirty="0" smtClean="0">
                <a:latin typeface="Meiryo UI" panose="020B0604030504040204" pitchFamily="50" charset="-128"/>
                <a:ea typeface="Meiryo UI" panose="020B0604030504040204" pitchFamily="50" charset="-128"/>
              </a:rPr>
              <a:t>　大阪府</a:t>
            </a:r>
            <a:r>
              <a:rPr lang="ja-JP" altLang="en-US" sz="1100" dirty="0">
                <a:latin typeface="Meiryo UI" panose="020B0604030504040204" pitchFamily="50" charset="-128"/>
                <a:ea typeface="Meiryo UI" panose="020B0604030504040204" pitchFamily="50" charset="-128"/>
              </a:rPr>
              <a:t>では、近畿運輸局と連携し、課題の共有や解決に向けた、意見交換等の機会となる研修会の開催や、市町村が主催する地域公共交通会議へ委員として参画し、計画策定の支援や、地域の</a:t>
            </a:r>
            <a:r>
              <a:rPr lang="ja-JP" altLang="en-US" sz="1100" dirty="0" smtClean="0">
                <a:latin typeface="Meiryo UI" panose="020B0604030504040204" pitchFamily="50" charset="-128"/>
                <a:ea typeface="Meiryo UI" panose="020B0604030504040204" pitchFamily="50" charset="-128"/>
              </a:rPr>
              <a:t>取組の</a:t>
            </a:r>
            <a:r>
              <a:rPr lang="ja-JP" altLang="en-US" sz="1100" dirty="0">
                <a:latin typeface="Meiryo UI" panose="020B0604030504040204" pitchFamily="50" charset="-128"/>
                <a:ea typeface="Meiryo UI" panose="020B0604030504040204" pitchFamily="50" charset="-128"/>
              </a:rPr>
              <a:t>事例紹介を行うなど、市町村の</a:t>
            </a:r>
            <a:r>
              <a:rPr lang="ja-JP" altLang="en-US" sz="1100" dirty="0" smtClean="0">
                <a:latin typeface="Meiryo UI" panose="020B0604030504040204" pitchFamily="50" charset="-128"/>
                <a:ea typeface="Meiryo UI" panose="020B0604030504040204" pitchFamily="50" charset="-128"/>
              </a:rPr>
              <a:t>取組を</a:t>
            </a:r>
            <a:r>
              <a:rPr lang="ja-JP" altLang="en-US" sz="1100" dirty="0">
                <a:latin typeface="Meiryo UI" panose="020B0604030504040204" pitchFamily="50" charset="-128"/>
                <a:ea typeface="Meiryo UI" panose="020B0604030504040204" pitchFamily="50" charset="-128"/>
              </a:rPr>
              <a:t>支援します。</a:t>
            </a:r>
          </a:p>
        </p:txBody>
      </p:sp>
      <p:pic>
        <p:nvPicPr>
          <p:cNvPr id="87" name="図 86"/>
          <p:cNvPicPr>
            <a:picLocks noChangeAspect="1"/>
          </p:cNvPicPr>
          <p:nvPr/>
        </p:nvPicPr>
        <p:blipFill rotWithShape="1">
          <a:blip r:embed="rId3" cstate="screen">
            <a:extLst>
              <a:ext uri="{28A0092B-C50C-407E-A947-70E740481C1C}">
                <a14:useLocalDpi xmlns:a14="http://schemas.microsoft.com/office/drawing/2010/main"/>
              </a:ext>
            </a:extLst>
          </a:blip>
          <a:srcRect b="-1420"/>
          <a:stretch/>
        </p:blipFill>
        <p:spPr>
          <a:xfrm>
            <a:off x="490180" y="8384985"/>
            <a:ext cx="1693463" cy="1098186"/>
          </a:xfrm>
          <a:prstGeom prst="rect">
            <a:avLst/>
          </a:prstGeom>
        </p:spPr>
      </p:pic>
      <p:pic>
        <p:nvPicPr>
          <p:cNvPr id="88" name="図 8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29030" y="8384985"/>
            <a:ext cx="1576333" cy="1107603"/>
          </a:xfrm>
          <a:prstGeom prst="rect">
            <a:avLst/>
          </a:prstGeom>
        </p:spPr>
      </p:pic>
      <p:grpSp>
        <p:nvGrpSpPr>
          <p:cNvPr id="89" name="グループ化 88"/>
          <p:cNvGrpSpPr/>
          <p:nvPr/>
        </p:nvGrpSpPr>
        <p:grpSpPr>
          <a:xfrm>
            <a:off x="4275159" y="7359264"/>
            <a:ext cx="2466209" cy="2032950"/>
            <a:chOff x="4436579" y="1292303"/>
            <a:chExt cx="2265635" cy="1867612"/>
          </a:xfrm>
        </p:grpSpPr>
        <p:sp>
          <p:nvSpPr>
            <p:cNvPr id="90" name="角丸四角形吹き出し 89"/>
            <p:cNvSpPr/>
            <p:nvPr/>
          </p:nvSpPr>
          <p:spPr>
            <a:xfrm>
              <a:off x="4436579" y="1292303"/>
              <a:ext cx="2265635" cy="1867612"/>
            </a:xfrm>
            <a:prstGeom prst="wedgeRoundRectCallout">
              <a:avLst>
                <a:gd name="adj1" fmla="val -39763"/>
                <a:gd name="adj2" fmla="val 56511"/>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91" name="図 9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52278" y="1580519"/>
              <a:ext cx="2071251" cy="1464698"/>
            </a:xfrm>
            <a:prstGeom prst="rect">
              <a:avLst/>
            </a:prstGeom>
          </p:spPr>
        </p:pic>
        <p:sp>
          <p:nvSpPr>
            <p:cNvPr id="92" name="テキスト ボックス 91">
              <a:extLst>
                <a:ext uri="{FF2B5EF4-FFF2-40B4-BE49-F238E27FC236}">
                  <a16:creationId xmlns:a16="http://schemas.microsoft.com/office/drawing/2014/main" id="{2144D1B6-C629-4CDC-A899-857238F24F58}"/>
                </a:ext>
              </a:extLst>
            </p:cNvPr>
            <p:cNvSpPr txBox="1"/>
            <p:nvPr/>
          </p:nvSpPr>
          <p:spPr>
            <a:xfrm>
              <a:off x="4691320" y="1309787"/>
              <a:ext cx="1790598" cy="288224"/>
            </a:xfrm>
            <a:prstGeom prst="rect">
              <a:avLst/>
            </a:prstGeom>
            <a:noFill/>
          </p:spPr>
          <p:txBody>
            <a:bodyPr wrap="square" lIns="0" tIns="0" rIns="0" bIns="0" rtlCol="0">
              <a:spAutoFit/>
            </a:bodyPr>
            <a:lstStyle/>
            <a:p>
              <a:pPr algn="ctr">
                <a:lnSpc>
                  <a:spcPct val="120000"/>
                </a:lnSpc>
              </a:pPr>
              <a:r>
                <a:rPr kumimoji="1" lang="ja-JP" altLang="en-US" sz="900" dirty="0">
                  <a:latin typeface="Meiryo UI" panose="020B0604030504040204" pitchFamily="50" charset="-128"/>
                  <a:ea typeface="Meiryo UI" panose="020B0604030504040204" pitchFamily="50" charset="-128"/>
                </a:rPr>
                <a:t>地域公共交通確保・維持のための</a:t>
              </a:r>
              <a:endParaRPr kumimoji="1" lang="en-US" altLang="ja-JP" sz="900" dirty="0">
                <a:latin typeface="Meiryo UI" panose="020B0604030504040204" pitchFamily="50" charset="-128"/>
                <a:ea typeface="Meiryo UI" panose="020B0604030504040204" pitchFamily="50" charset="-128"/>
              </a:endParaRPr>
            </a:p>
            <a:p>
              <a:pPr algn="ctr">
                <a:lnSpc>
                  <a:spcPct val="120000"/>
                </a:lnSpc>
              </a:pPr>
              <a:r>
                <a:rPr kumimoji="1" lang="ja-JP" altLang="en-US" sz="900" dirty="0">
                  <a:latin typeface="Meiryo UI" panose="020B0604030504040204" pitchFamily="50" charset="-128"/>
                  <a:ea typeface="Meiryo UI" panose="020B0604030504040204" pitchFamily="50" charset="-128"/>
                </a:rPr>
                <a:t>課題抽出作業</a:t>
              </a:r>
              <a:endParaRPr kumimoji="1" lang="en-US" altLang="ja-JP" sz="900" dirty="0">
                <a:latin typeface="Meiryo UI" panose="020B0604030504040204" pitchFamily="50" charset="-128"/>
                <a:ea typeface="Meiryo UI" panose="020B0604030504040204" pitchFamily="50" charset="-128"/>
              </a:endParaRPr>
            </a:p>
          </p:txBody>
        </p:sp>
      </p:grpSp>
      <p:sp>
        <p:nvSpPr>
          <p:cNvPr id="93" name="Text Box 331"/>
          <p:cNvSpPr txBox="1">
            <a:spLocks noChangeArrowheads="1"/>
          </p:cNvSpPr>
          <p:nvPr/>
        </p:nvSpPr>
        <p:spPr bwMode="white">
          <a:xfrm>
            <a:off x="813049" y="9551674"/>
            <a:ext cx="1047723" cy="171842"/>
          </a:xfrm>
          <a:prstGeom prst="rect">
            <a:avLst/>
          </a:prstGeom>
          <a:solidFill>
            <a:schemeClr val="bg1"/>
          </a:solidFill>
          <a:ln>
            <a:noFill/>
          </a:ln>
        </p:spPr>
        <p:txBody>
          <a:bodyPr vert="horz" wrap="none" lIns="74295" tIns="8890" rIns="74295" bIns="889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講義形式の研修</a:t>
            </a:r>
            <a:endParaRPr kumimoji="1" lang="ja-JP"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Text Box 331"/>
          <p:cNvSpPr txBox="1">
            <a:spLocks noChangeArrowheads="1"/>
          </p:cNvSpPr>
          <p:nvPr/>
        </p:nvSpPr>
        <p:spPr bwMode="white">
          <a:xfrm>
            <a:off x="2480812" y="9578754"/>
            <a:ext cx="1688924" cy="171842"/>
          </a:xfrm>
          <a:prstGeom prst="rect">
            <a:avLst/>
          </a:prstGeom>
          <a:solidFill>
            <a:schemeClr val="bg1"/>
          </a:solidFill>
          <a:ln>
            <a:noFill/>
          </a:ln>
        </p:spPr>
        <p:txBody>
          <a:bodyPr vert="horz" wrap="none" lIns="74295" tIns="8890" rIns="74295" bIns="889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ワークショップ形式の研修</a:t>
            </a:r>
            <a:endParaRPr kumimoji="1" lang="ja-JP"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角丸四角形 94"/>
          <p:cNvSpPr/>
          <p:nvPr/>
        </p:nvSpPr>
        <p:spPr>
          <a:xfrm>
            <a:off x="275280" y="7578334"/>
            <a:ext cx="3830083" cy="687034"/>
          </a:xfrm>
          <a:prstGeom prst="roundRect">
            <a:avLst/>
          </a:prstGeom>
          <a:solidFill>
            <a:schemeClr val="accent5">
              <a:lumMod val="20000"/>
              <a:lumOff val="80000"/>
            </a:schemeClr>
          </a:solidFill>
          <a:ln w="158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96" name="テキスト ボックス 95">
            <a:extLst>
              <a:ext uri="{FF2B5EF4-FFF2-40B4-BE49-F238E27FC236}">
                <a16:creationId xmlns:a16="http://schemas.microsoft.com/office/drawing/2014/main" id="{D8508D46-6170-4C4B-A52F-BA4A8D9DDDB9}"/>
              </a:ext>
            </a:extLst>
          </p:cNvPr>
          <p:cNvSpPr txBox="1"/>
          <p:nvPr/>
        </p:nvSpPr>
        <p:spPr>
          <a:xfrm>
            <a:off x="360216" y="7800241"/>
            <a:ext cx="3745147" cy="406265"/>
          </a:xfrm>
          <a:prstGeom prst="rect">
            <a:avLst/>
          </a:prstGeom>
          <a:noFill/>
        </p:spPr>
        <p:txBody>
          <a:bodyPr wrap="square" lIns="0" tIns="0" rIns="0" bIns="0" rtlCol="0">
            <a:spAutoFit/>
          </a:bodyPr>
          <a:lstStyle/>
          <a:p>
            <a:pPr>
              <a:lnSpc>
                <a:spcPct val="120000"/>
              </a:lnSpc>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43</a:t>
            </a:r>
            <a:r>
              <a:rPr lang="ja-JP" altLang="en-US" sz="1100" dirty="0">
                <a:latin typeface="Meiryo UI" panose="020B0604030504040204" pitchFamily="50" charset="-128"/>
                <a:ea typeface="Meiryo UI" panose="020B0604030504040204" pitchFamily="50" charset="-128"/>
              </a:rPr>
              <a:t>市町村のうち</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29</a:t>
            </a:r>
            <a:r>
              <a:rPr lang="ja-JP" altLang="ja-JP" sz="1100" dirty="0" smtClean="0">
                <a:latin typeface="Meiryo UI" panose="020B0604030504040204" pitchFamily="50" charset="-128"/>
                <a:ea typeface="Meiryo UI" panose="020B0604030504040204" pitchFamily="50" charset="-128"/>
              </a:rPr>
              <a:t>の</a:t>
            </a:r>
            <a:r>
              <a:rPr lang="ja-JP" altLang="ja-JP" sz="1100" dirty="0">
                <a:latin typeface="Meiryo UI" panose="020B0604030504040204" pitchFamily="50" charset="-128"/>
                <a:ea typeface="Meiryo UI" panose="020B0604030504040204" pitchFamily="50" charset="-128"/>
              </a:rPr>
              <a:t>市町村で地域公共交通会議等</a:t>
            </a:r>
            <a:r>
              <a:rPr lang="ja-JP" altLang="en-US" sz="1100" dirty="0">
                <a:latin typeface="Meiryo UI" panose="020B0604030504040204" pitchFamily="50" charset="-128"/>
                <a:ea typeface="Meiryo UI" panose="020B0604030504040204" pitchFamily="50" charset="-128"/>
              </a:rPr>
              <a:t>を</a:t>
            </a:r>
            <a:r>
              <a:rPr lang="ja-JP" altLang="ja-JP" sz="1100" dirty="0">
                <a:latin typeface="Meiryo UI" panose="020B0604030504040204" pitchFamily="50" charset="-128"/>
                <a:ea typeface="Meiryo UI" panose="020B0604030504040204" pitchFamily="50" charset="-128"/>
              </a:rPr>
              <a:t>設置</a:t>
            </a:r>
            <a:endParaRPr lang="en-US" altLang="ja-JP" sz="1100" dirty="0">
              <a:latin typeface="Meiryo UI" panose="020B0604030504040204" pitchFamily="50" charset="-128"/>
              <a:ea typeface="Meiryo UI" panose="020B0604030504040204" pitchFamily="50" charset="-128"/>
            </a:endParaRPr>
          </a:p>
          <a:p>
            <a:pPr>
              <a:lnSpc>
                <a:spcPct val="120000"/>
              </a:lnSpc>
            </a:pPr>
            <a:r>
              <a:rPr lang="ja-JP" altLang="en-US" sz="1100" dirty="0">
                <a:latin typeface="Meiryo UI" panose="020B0604030504040204" pitchFamily="50" charset="-128"/>
                <a:ea typeface="Meiryo UI" panose="020B0604030504040204" pitchFamily="50" charset="-128"/>
              </a:rPr>
              <a:t>　うち</a:t>
            </a:r>
            <a:r>
              <a:rPr lang="ja-JP" altLang="en-US" sz="1100" dirty="0" smtClean="0">
                <a:latin typeface="Meiryo UI" panose="020B0604030504040204" pitchFamily="50" charset="-128"/>
                <a:ea typeface="Meiryo UI" panose="020B0604030504040204" pitchFamily="50" charset="-128"/>
              </a:rPr>
              <a:t>、</a:t>
            </a:r>
            <a:r>
              <a:rPr lang="en-US" altLang="ja-JP" sz="1100" smtClean="0">
                <a:latin typeface="Meiryo UI" panose="020B0604030504040204" pitchFamily="50" charset="-128"/>
                <a:ea typeface="Meiryo UI" panose="020B0604030504040204" pitchFamily="50" charset="-128"/>
              </a:rPr>
              <a:t>9</a:t>
            </a:r>
            <a:r>
              <a:rPr lang="ja-JP" altLang="en-US" sz="1100" smtClean="0">
                <a:latin typeface="Meiryo UI" panose="020B0604030504040204" pitchFamily="50" charset="-128"/>
                <a:ea typeface="Meiryo UI" panose="020B0604030504040204" pitchFamily="50" charset="-128"/>
              </a:rPr>
              <a:t>市町村</a:t>
            </a:r>
            <a:r>
              <a:rPr lang="ja-JP" altLang="en-US" sz="1100" dirty="0">
                <a:latin typeface="Meiryo UI" panose="020B0604030504040204" pitchFamily="50" charset="-128"/>
                <a:ea typeface="Meiryo UI" panose="020B0604030504040204" pitchFamily="50" charset="-128"/>
              </a:rPr>
              <a:t>で地域公共交通にかかる計画を策定</a:t>
            </a:r>
          </a:p>
        </p:txBody>
      </p:sp>
      <p:sp>
        <p:nvSpPr>
          <p:cNvPr id="97" name="テキスト ボックス 96">
            <a:extLst>
              <a:ext uri="{FF2B5EF4-FFF2-40B4-BE49-F238E27FC236}">
                <a16:creationId xmlns:a16="http://schemas.microsoft.com/office/drawing/2014/main" id="{D8508D46-6170-4C4B-A52F-BA4A8D9DDDB9}"/>
              </a:ext>
            </a:extLst>
          </p:cNvPr>
          <p:cNvSpPr txBox="1"/>
          <p:nvPr/>
        </p:nvSpPr>
        <p:spPr>
          <a:xfrm>
            <a:off x="245787" y="7597374"/>
            <a:ext cx="3745147" cy="180370"/>
          </a:xfrm>
          <a:prstGeom prst="rect">
            <a:avLst/>
          </a:prstGeom>
          <a:noFill/>
        </p:spPr>
        <p:txBody>
          <a:bodyPr wrap="square" lIns="0" tIns="0" rIns="0" bIns="0" rtlCol="0">
            <a:spAutoFit/>
          </a:bodyPr>
          <a:lstStyle/>
          <a:p>
            <a:pPr>
              <a:lnSpc>
                <a:spcPct val="120000"/>
              </a:lnSpc>
            </a:pPr>
            <a:r>
              <a:rPr lang="ja-JP" altLang="en-US" sz="1100" dirty="0">
                <a:latin typeface="Meiryo UI" panose="020B0604030504040204" pitchFamily="50" charset="-128"/>
                <a:ea typeface="Meiryo UI" panose="020B0604030504040204" pitchFamily="50" charset="-128"/>
              </a:rPr>
              <a:t>　</a:t>
            </a:r>
            <a:r>
              <a:rPr lang="en-US" altLang="ja-JP" sz="1100" b="1"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大阪府内における協議会等の設置状況</a:t>
            </a:r>
            <a:r>
              <a:rPr lang="en-US" altLang="ja-JP" sz="1100" b="1" dirty="0">
                <a:latin typeface="Meiryo UI" panose="020B0604030504040204" pitchFamily="50" charset="-128"/>
                <a:ea typeface="Meiryo UI" panose="020B0604030504040204" pitchFamily="50" charset="-128"/>
              </a:rPr>
              <a:t>》</a:t>
            </a:r>
            <a:endParaRPr lang="ja-JP" altLang="en-US" sz="1100" b="1" dirty="0">
              <a:latin typeface="Meiryo UI" panose="020B0604030504040204" pitchFamily="50" charset="-128"/>
              <a:ea typeface="Meiryo UI" panose="020B0604030504040204" pitchFamily="50" charset="-128"/>
            </a:endParaRPr>
          </a:p>
        </p:txBody>
      </p:sp>
      <p:sp>
        <p:nvSpPr>
          <p:cNvPr id="101" name="Rectangle 375"/>
          <p:cNvSpPr>
            <a:spLocks noChangeArrowheads="1"/>
          </p:cNvSpPr>
          <p:nvPr/>
        </p:nvSpPr>
        <p:spPr bwMode="auto">
          <a:xfrm>
            <a:off x="1340768" y="6073705"/>
            <a:ext cx="1665287" cy="305816"/>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96000"/>
              </a:lnSpc>
              <a:spcBef>
                <a:spcPts val="500"/>
              </a:spcBef>
              <a:spcAft>
                <a:spcPts val="500"/>
              </a:spcAft>
              <a:buClrTx/>
              <a:buSzTx/>
              <a:buFontTx/>
              <a:buNone/>
              <a:tabLst/>
              <a:defRPr/>
            </a:pPr>
            <a:r>
              <a:rPr lang="ja-JP" altLang="en-US" sz="900" dirty="0">
                <a:solidFill>
                  <a:prstClr val="black"/>
                </a:solidFill>
                <a:latin typeface="メイリオ" pitchFamily="50" charset="-128"/>
                <a:ea typeface="メイリオ" pitchFamily="50" charset="-128"/>
                <a:cs typeface="ＭＳ Ｐゴシック" pitchFamily="50" charset="-128"/>
              </a:rPr>
              <a:t>自転車</a:t>
            </a:r>
            <a:r>
              <a:rPr lang="ja-JP" altLang="en-US" sz="900" dirty="0" smtClean="0">
                <a:solidFill>
                  <a:prstClr val="black"/>
                </a:solidFill>
                <a:latin typeface="メイリオ" pitchFamily="50" charset="-128"/>
                <a:ea typeface="メイリオ" pitchFamily="50" charset="-128"/>
                <a:cs typeface="ＭＳ Ｐゴシック" pitchFamily="50" charset="-128"/>
              </a:rPr>
              <a:t>マナーアップイベント</a:t>
            </a:r>
            <a:r>
              <a:rPr lang="ja-JP" altLang="en-US" sz="900" dirty="0" smtClean="0">
                <a:solidFill>
                  <a:prstClr val="black"/>
                </a:solidFill>
                <a:latin typeface="Arial" pitchFamily="34" charset="0"/>
                <a:ea typeface="ＭＳ Ｐゴシック" pitchFamily="50" charset="-128"/>
                <a:cs typeface="ＭＳ Ｐゴシック" pitchFamily="50" charset="-128"/>
              </a:rPr>
              <a:t>（</a:t>
            </a:r>
            <a:r>
              <a:rPr lang="en-US" altLang="ja-JP" sz="900" dirty="0" smtClean="0">
                <a:solidFill>
                  <a:prstClr val="black"/>
                </a:solidFill>
                <a:latin typeface="Arial" pitchFamily="34" charset="0"/>
                <a:ea typeface="ＭＳ Ｐゴシック" pitchFamily="50" charset="-128"/>
                <a:cs typeface="ＭＳ Ｐゴシック" pitchFamily="50" charset="-128"/>
              </a:rPr>
              <a:t>YouTube</a:t>
            </a:r>
            <a:r>
              <a:rPr lang="ja-JP" altLang="en-US" sz="900" dirty="0" smtClean="0">
                <a:solidFill>
                  <a:prstClr val="black"/>
                </a:solidFill>
                <a:latin typeface="Arial" pitchFamily="34" charset="0"/>
                <a:ea typeface="ＭＳ Ｐゴシック" pitchFamily="50" charset="-128"/>
                <a:cs typeface="ＭＳ Ｐゴシック" pitchFamily="50" charset="-128"/>
              </a:rPr>
              <a:t>配信）</a:t>
            </a:r>
            <a:endParaRPr lang="en-US" altLang="ja-JP" sz="900" dirty="0" smtClean="0">
              <a:solidFill>
                <a:prstClr val="black"/>
              </a:solidFill>
              <a:latin typeface="メイリオ" pitchFamily="50" charset="-128"/>
              <a:ea typeface="メイリオ" pitchFamily="50" charset="-128"/>
              <a:cs typeface="ＭＳ Ｐゴシック" pitchFamily="50" charset="-128"/>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335" y="2072680"/>
            <a:ext cx="1656001" cy="1242000"/>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6912" y="4801656"/>
            <a:ext cx="1654792" cy="1241094"/>
          </a:xfrm>
          <a:prstGeom prst="rect">
            <a:avLst/>
          </a:prstGeom>
        </p:spPr>
      </p:pic>
      <p:sp>
        <p:nvSpPr>
          <p:cNvPr id="58" name="Rectangle 375"/>
          <p:cNvSpPr>
            <a:spLocks noChangeArrowheads="1"/>
          </p:cNvSpPr>
          <p:nvPr/>
        </p:nvSpPr>
        <p:spPr bwMode="auto">
          <a:xfrm>
            <a:off x="4955764" y="3367142"/>
            <a:ext cx="1339142" cy="217706"/>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96000"/>
              </a:lnSpc>
              <a:spcBef>
                <a:spcPts val="500"/>
              </a:spcBef>
              <a:spcAft>
                <a:spcPts val="50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自転車シミュレータ</a:t>
            </a:r>
            <a:endParaRPr kumimoji="1" lang="ja-JP" altLang="ja-JP" sz="9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2" name="タイトル 1"/>
          <p:cNvSpPr txBox="1">
            <a:spLocks/>
          </p:cNvSpPr>
          <p:nvPr/>
        </p:nvSpPr>
        <p:spPr>
          <a:xfrm>
            <a:off x="-2552" y="2756185"/>
            <a:ext cx="6544621" cy="900671"/>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自転車シミュレータの活用</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自転車</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シミュレータを活用した自転車安全講習会</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を、学校</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及び団体</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等で開催</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し、自転車乗車中の交通ルールと正しい交通</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マナー</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を実践的</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に学んでもらえる機会を作って</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いきます</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タイトル 1"/>
          <p:cNvSpPr txBox="1">
            <a:spLocks/>
          </p:cNvSpPr>
          <p:nvPr/>
        </p:nvSpPr>
        <p:spPr>
          <a:xfrm>
            <a:off x="-1436" y="1967007"/>
            <a:ext cx="6725720" cy="720136"/>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自転車ヘルメットの着用啓発</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次大阪府交通安全計画」において、全年齢層の自転車</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利用者</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に対して</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ヘルメット着用を推奨したことから、全年齢層</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への</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ヘルメット</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着用の啓発を推進します。</a:t>
            </a:r>
            <a:endParaRPr kumimoji="1" lang="zh-TW"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タイトル 1"/>
          <p:cNvSpPr txBox="1">
            <a:spLocks/>
          </p:cNvSpPr>
          <p:nvPr/>
        </p:nvSpPr>
        <p:spPr>
          <a:xfrm>
            <a:off x="-25391" y="1151187"/>
            <a:ext cx="6858000" cy="746779"/>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事業連携協定及び自転車条例普及推進員</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民間</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企業・団体と事業連携協定を締結し、交通安全の啓発に</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取り組む</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とともに、自転車条例</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普及</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推進員に</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認定された社員</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企業活動を通じて、顧客企業の従業員等を対象に、自転車の安全</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利用</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について啓発</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活動を</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行っていきます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zh-TW"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6655717" y="9723516"/>
            <a:ext cx="235962" cy="215444"/>
          </a:xfrm>
          <a:prstGeom prst="rect">
            <a:avLst/>
          </a:prstGeom>
          <a:noFill/>
        </p:spPr>
        <p:txBody>
          <a:bodyPr wrap="none" rtlCol="0">
            <a:spAutoFit/>
          </a:bodyPr>
          <a:lstStyle/>
          <a:p>
            <a:r>
              <a:rPr lang="en-US" altLang="ja-JP" sz="800" dirty="0" smtClean="0"/>
              <a:t>6</a:t>
            </a:r>
            <a:endParaRPr lang="en-US" altLang="ja-JP" sz="800" dirty="0"/>
          </a:p>
        </p:txBody>
      </p:sp>
    </p:spTree>
    <p:extLst>
      <p:ext uri="{BB962C8B-B14F-4D97-AF65-F5344CB8AC3E}">
        <p14:creationId xmlns:p14="http://schemas.microsoft.com/office/powerpoint/2010/main" val="3351939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テキスト ボックス 33"/>
          <p:cNvSpPr txBox="1"/>
          <p:nvPr/>
        </p:nvSpPr>
        <p:spPr>
          <a:xfrm>
            <a:off x="204624" y="4133280"/>
            <a:ext cx="2432288"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ストックの有効活用</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Text Box 17"/>
          <p:cNvSpPr txBox="1">
            <a:spLocks noChangeArrowheads="1"/>
          </p:cNvSpPr>
          <p:nvPr/>
        </p:nvSpPr>
        <p:spPr bwMode="auto">
          <a:xfrm>
            <a:off x="180042" y="4565328"/>
            <a:ext cx="6638374"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府営駐車場</a:t>
            </a:r>
            <a:r>
              <a:rPr kumimoji="1" lang="ja-JP"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有効活用</a:t>
            </a:r>
            <a:r>
              <a:rPr kumimoji="1" lang="en-US" altLang="ja-JP" sz="1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江坂と茨木の府営駐車場について、令和４年度は、指定管理者による効率的な管理運営を行います。併せて、さらなる有効活用など、今後のあり方についても幅広く検討していきます。</a:t>
            </a:r>
            <a:endParaRPr kumimoji="1" lang="en-US" altLang="ja-JP" sz="120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198772" y="632520"/>
            <a:ext cx="1934084"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計画的な維持管理</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Text Box 17"/>
          <p:cNvSpPr txBox="1">
            <a:spLocks noChangeArrowheads="1"/>
          </p:cNvSpPr>
          <p:nvPr/>
        </p:nvSpPr>
        <p:spPr bwMode="auto">
          <a:xfrm>
            <a:off x="198772" y="1069876"/>
            <a:ext cx="6605228" cy="13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0" eaLnBrk="0" hangingPunct="0">
              <a:defRPr/>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モノレール施設の点検、予防保全対策</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indent="0" eaLnBrk="0" hangingPunct="0">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大阪</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モノレールでは、インフラ部施設を管理している大阪府とインフラ外部施設を管理している大阪</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モノレール</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㈱が協力し、計画的な維持管理を行っています。大阪府では効率・効果的な維持管理の充実</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・強化</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のため、平成</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年度に策定した「⼤阪府都市基盤施設⻑寿命化計画」に基づき、施設・設備の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点検、</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劣化状況の診断、健全度の評価を行い、施設の損傷や劣化が進行する前に補修する予防保全対策や</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設備</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更新を実施することにより、⻑寿命化、機能維持に取り組みます。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Text Box 331"/>
          <p:cNvSpPr txBox="1">
            <a:spLocks noChangeArrowheads="1"/>
          </p:cNvSpPr>
          <p:nvPr/>
        </p:nvSpPr>
        <p:spPr bwMode="white">
          <a:xfrm>
            <a:off x="2348880" y="3845054"/>
            <a:ext cx="1945404" cy="171842"/>
          </a:xfrm>
          <a:prstGeom prst="rect">
            <a:avLst/>
          </a:prstGeom>
          <a:solidFill>
            <a:schemeClr val="bg1"/>
          </a:solidFill>
          <a:ln>
            <a:noFill/>
          </a:ln>
        </p:spPr>
        <p:txBody>
          <a:bodyPr vert="horz" wrap="none" lIns="74295" tIns="8890" rIns="74295" bIns="8890" numCol="1" anchor="t" anchorCtr="0" compatLnSpc="1">
            <a:prstTxWarp prst="textNoShape">
              <a:avLst/>
            </a:prstTxWarp>
            <a:spAutoFit/>
          </a:bodyPr>
          <a:lstStyle/>
          <a:p>
            <a:pPr algn="ctr" fontAlgn="base">
              <a:spcBef>
                <a:spcPct val="0"/>
              </a:spcBef>
              <a:spcAft>
                <a:spcPct val="0"/>
              </a:spcAf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予防保全対策工事（塗装塗替）</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Text Box 331"/>
          <p:cNvSpPr txBox="1">
            <a:spLocks noChangeArrowheads="1"/>
          </p:cNvSpPr>
          <p:nvPr/>
        </p:nvSpPr>
        <p:spPr bwMode="white">
          <a:xfrm>
            <a:off x="476672" y="3845054"/>
            <a:ext cx="1432443" cy="171842"/>
          </a:xfrm>
          <a:prstGeom prst="rect">
            <a:avLst/>
          </a:prstGeom>
          <a:solidFill>
            <a:schemeClr val="bg1"/>
          </a:solidFill>
          <a:ln>
            <a:noFill/>
          </a:ln>
        </p:spPr>
        <p:txBody>
          <a:bodyPr vert="horz" wrap="none" lIns="74295" tIns="8890" rIns="74295" bIns="8890" numCol="1" anchor="t" anchorCtr="0" compatLnSpc="1">
            <a:prstTxWarp prst="textNoShape">
              <a:avLst/>
            </a:prstTxWarp>
            <a:spAutoFit/>
          </a:bodyPr>
          <a:lstStyle/>
          <a:p>
            <a:pPr lvl="0" algn="ctr" fontAlgn="base">
              <a:spcBef>
                <a:spcPct val="0"/>
              </a:spcBef>
              <a:spcAft>
                <a:spcPct val="0"/>
              </a:spcAf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施設・設備点検の状況</a:t>
            </a:r>
            <a:endParaRPr kumimoji="1" lang="ja-JP" altLang="ja-JP" sz="10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テキスト ボックス 58"/>
          <p:cNvSpPr txBox="1"/>
          <p:nvPr/>
        </p:nvSpPr>
        <p:spPr>
          <a:xfrm>
            <a:off x="161644" y="5889104"/>
            <a:ext cx="2115228" cy="307777"/>
          </a:xfrm>
          <a:prstGeom prst="rect">
            <a:avLst/>
          </a:prstGeom>
          <a:solidFill>
            <a:schemeClr val="accent1">
              <a:lumMod val="20000"/>
              <a:lumOff val="80000"/>
            </a:schemeClr>
          </a:solidFill>
          <a:ln w="38100" cmpd="dbl">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noProof="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公共交通の利用促進</a:t>
            </a:r>
            <a:endPar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正方形/長方形 73"/>
          <p:cNvSpPr/>
          <p:nvPr/>
        </p:nvSpPr>
        <p:spPr>
          <a:xfrm>
            <a:off x="204899" y="6249144"/>
            <a:ext cx="6417774" cy="830997"/>
          </a:xfrm>
          <a:prstGeom prst="rect">
            <a:avLst/>
          </a:prstGeom>
        </p:spPr>
        <p:txBody>
          <a:bodyPr wrap="square">
            <a:spAutoFit/>
          </a:bodyPr>
          <a:lstStyle/>
          <a:p>
            <a:r>
              <a:rPr lang="ja-JP" altLang="en-US" sz="1200" dirty="0" smtClean="0">
                <a:latin typeface="メイリオ" panose="020B0604030504040204" pitchFamily="50" charset="-128"/>
                <a:ea typeface="メイリオ" panose="020B0604030504040204" pitchFamily="50" charset="-128"/>
              </a:rPr>
              <a:t>　子どもたちに公共交通と環境について学んでもらう「交通</a:t>
            </a:r>
            <a:r>
              <a:rPr lang="ja-JP" altLang="en-US" sz="1200" dirty="0">
                <a:latin typeface="メイリオ" panose="020B0604030504040204" pitchFamily="50" charset="-128"/>
                <a:ea typeface="メイリオ" panose="020B0604030504040204" pitchFamily="50" charset="-128"/>
              </a:rPr>
              <a:t>環境</a:t>
            </a:r>
            <a:r>
              <a:rPr lang="ja-JP" altLang="en-US" sz="1200" dirty="0" smtClean="0">
                <a:latin typeface="メイリオ" panose="020B0604030504040204" pitchFamily="50" charset="-128"/>
                <a:ea typeface="メイリオ" panose="020B0604030504040204" pitchFamily="50" charset="-128"/>
              </a:rPr>
              <a:t>学習」の</a:t>
            </a:r>
            <a:r>
              <a:rPr lang="ja-JP" altLang="en-US" sz="1200" dirty="0">
                <a:latin typeface="メイリオ" panose="020B0604030504040204" pitchFamily="50" charset="-128"/>
                <a:ea typeface="メイリオ" panose="020B0604030504040204" pitchFamily="50" charset="-128"/>
              </a:rPr>
              <a:t>実施</a:t>
            </a:r>
            <a:r>
              <a:rPr lang="ja-JP" altLang="en-US" sz="1200" dirty="0" smtClean="0">
                <a:latin typeface="メイリオ" panose="020B0604030504040204" pitchFamily="50" charset="-128"/>
                <a:ea typeface="メイリオ" panose="020B0604030504040204" pitchFamily="50" charset="-128"/>
              </a:rPr>
              <a:t>や、ウェブページ</a:t>
            </a:r>
            <a:r>
              <a:rPr lang="ja-JP" altLang="en-US" sz="1200" dirty="0">
                <a:latin typeface="メイリオ" panose="020B0604030504040204" pitchFamily="50" charset="-128"/>
                <a:ea typeface="メイリオ" panose="020B0604030504040204" pitchFamily="50" charset="-128"/>
              </a:rPr>
              <a:t>を用いたパーク＆ライド、</a:t>
            </a:r>
            <a:r>
              <a:rPr lang="ja-JP" altLang="en-US" sz="1200" dirty="0" smtClean="0">
                <a:latin typeface="メイリオ" panose="020B0604030504040204" pitchFamily="50" charset="-128"/>
                <a:ea typeface="メイリオ" panose="020B0604030504040204" pitchFamily="50" charset="-128"/>
              </a:rPr>
              <a:t>レンタサイクルに関する情報などの発信</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鉄道などで</a:t>
            </a:r>
            <a:r>
              <a:rPr lang="ja-JP" altLang="en-US" sz="1200" dirty="0">
                <a:latin typeface="メイリオ" panose="020B0604030504040204" pitchFamily="50" charset="-128"/>
                <a:ea typeface="メイリオ" panose="020B0604030504040204" pitchFamily="50" charset="-128"/>
              </a:rPr>
              <a:t>地域の魅力を巡って</a:t>
            </a:r>
            <a:r>
              <a:rPr lang="ja-JP" altLang="en-US" sz="1200" dirty="0" smtClean="0">
                <a:latin typeface="メイリオ" panose="020B0604030504040204" pitchFamily="50" charset="-128"/>
                <a:ea typeface="メイリオ" panose="020B0604030504040204" pitchFamily="50" charset="-128"/>
              </a:rPr>
              <a:t>楽しめるモデルルートの作成など、ソフト</a:t>
            </a:r>
            <a:r>
              <a:rPr lang="ja-JP" altLang="en-US" sz="1200" dirty="0">
                <a:latin typeface="メイリオ" panose="020B0604030504040204" pitchFamily="50" charset="-128"/>
                <a:ea typeface="メイリオ" panose="020B0604030504040204" pitchFamily="50" charset="-128"/>
              </a:rPr>
              <a:t>施策の充実を図り、公共交通の利用促進に取り組みます。</a:t>
            </a:r>
          </a:p>
        </p:txBody>
      </p:sp>
      <p:pic>
        <p:nvPicPr>
          <p:cNvPr id="77" name="図 76"/>
          <p:cNvPicPr>
            <a:picLocks noChangeAspect="1"/>
          </p:cNvPicPr>
          <p:nvPr/>
        </p:nvPicPr>
        <p:blipFill>
          <a:blip r:embed="rId3"/>
          <a:stretch>
            <a:fillRect/>
          </a:stretch>
        </p:blipFill>
        <p:spPr>
          <a:xfrm>
            <a:off x="180042" y="8181021"/>
            <a:ext cx="2217554" cy="1452499"/>
          </a:xfrm>
          <a:prstGeom prst="rect">
            <a:avLst/>
          </a:prstGeom>
        </p:spPr>
      </p:pic>
      <p:pic>
        <p:nvPicPr>
          <p:cNvPr id="78" name="図 7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3232" y="8163179"/>
            <a:ext cx="1053640" cy="1488181"/>
          </a:xfrm>
          <a:prstGeom prst="rect">
            <a:avLst/>
          </a:prstGeom>
          <a:ln w="6350">
            <a:solidFill>
              <a:schemeClr val="tx1">
                <a:lumMod val="75000"/>
                <a:lumOff val="25000"/>
              </a:schemeClr>
            </a:solidFill>
          </a:ln>
        </p:spPr>
      </p:pic>
      <p:grpSp>
        <p:nvGrpSpPr>
          <p:cNvPr id="2" name="グループ化 1">
            <a:extLst>
              <a:ext uri="{FF2B5EF4-FFF2-40B4-BE49-F238E27FC236}">
                <a16:creationId xmlns:a16="http://schemas.microsoft.com/office/drawing/2014/main" id="{952EB83C-DA7B-4102-977F-F2C60069E339}"/>
              </a:ext>
            </a:extLst>
          </p:cNvPr>
          <p:cNvGrpSpPr/>
          <p:nvPr/>
        </p:nvGrpSpPr>
        <p:grpSpPr>
          <a:xfrm>
            <a:off x="3580650" y="7017313"/>
            <a:ext cx="3277350" cy="1104039"/>
            <a:chOff x="3553520" y="7000148"/>
            <a:chExt cx="3795741" cy="975388"/>
          </a:xfrm>
        </p:grpSpPr>
        <p:sp>
          <p:nvSpPr>
            <p:cNvPr id="79" name="角丸四角形 78"/>
            <p:cNvSpPr/>
            <p:nvPr/>
          </p:nvSpPr>
          <p:spPr>
            <a:xfrm>
              <a:off x="3553520" y="7000148"/>
              <a:ext cx="3733202" cy="919936"/>
            </a:xfrm>
            <a:prstGeom prst="roundRect">
              <a:avLst/>
            </a:prstGeom>
            <a:solidFill>
              <a:schemeClr val="accent5">
                <a:lumMod val="20000"/>
                <a:lumOff val="80000"/>
              </a:schemeClr>
            </a:solidFill>
            <a:ln w="158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80" name="Text Box 17"/>
            <p:cNvSpPr txBox="1">
              <a:spLocks noChangeArrowheads="1"/>
            </p:cNvSpPr>
            <p:nvPr/>
          </p:nvSpPr>
          <p:spPr bwMode="auto">
            <a:xfrm>
              <a:off x="3591953" y="7098097"/>
              <a:ext cx="3757308" cy="87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0" eaLnBrk="0" hangingPunct="0">
                <a:defRPr/>
              </a:pP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の魅力を鉄道で巡るモデルルート</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鉄道などを</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利用</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して、地域</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の歴史や見どころ</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楽しんで</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巡っていただくモデルルートを作成し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ホームページで公表</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するほか、</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各種イベントと</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連携した</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PR</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を行います</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81" name="図 8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13444" y="8089513"/>
            <a:ext cx="2056974" cy="1544007"/>
          </a:xfrm>
          <a:prstGeom prst="rect">
            <a:avLst/>
          </a:prstGeom>
        </p:spPr>
      </p:pic>
      <p:sp>
        <p:nvSpPr>
          <p:cNvPr id="83" name="正方形/長方形 82"/>
          <p:cNvSpPr/>
          <p:nvPr/>
        </p:nvSpPr>
        <p:spPr>
          <a:xfrm>
            <a:off x="4614930" y="9603312"/>
            <a:ext cx="1233198" cy="261610"/>
          </a:xfrm>
          <a:prstGeom prst="rect">
            <a:avLst/>
          </a:prstGeom>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モデルルートの例</a:t>
            </a:r>
            <a:endParaRPr lang="ja-JP" altLang="en-US" sz="1100" dirty="0"/>
          </a:p>
        </p:txBody>
      </p:sp>
      <p:grpSp>
        <p:nvGrpSpPr>
          <p:cNvPr id="3" name="グループ化 2">
            <a:extLst>
              <a:ext uri="{FF2B5EF4-FFF2-40B4-BE49-F238E27FC236}">
                <a16:creationId xmlns:a16="http://schemas.microsoft.com/office/drawing/2014/main" id="{2B45DF35-EE45-4BD8-956A-6919C2D6A090}"/>
              </a:ext>
            </a:extLst>
          </p:cNvPr>
          <p:cNvGrpSpPr/>
          <p:nvPr/>
        </p:nvGrpSpPr>
        <p:grpSpPr>
          <a:xfrm>
            <a:off x="98816" y="7041232"/>
            <a:ext cx="3410520" cy="1041272"/>
            <a:chOff x="6857135" y="7447400"/>
            <a:chExt cx="3410520" cy="919935"/>
          </a:xfrm>
        </p:grpSpPr>
        <p:sp>
          <p:nvSpPr>
            <p:cNvPr id="87" name="角丸四角形 11">
              <a:extLst>
                <a:ext uri="{FF2B5EF4-FFF2-40B4-BE49-F238E27FC236}">
                  <a16:creationId xmlns:a16="http://schemas.microsoft.com/office/drawing/2014/main" id="{D4CEDE89-C196-4E64-93DC-D50DB93976FB}"/>
                </a:ext>
              </a:extLst>
            </p:cNvPr>
            <p:cNvSpPr/>
            <p:nvPr/>
          </p:nvSpPr>
          <p:spPr>
            <a:xfrm>
              <a:off x="6857135" y="7447400"/>
              <a:ext cx="3406661" cy="919935"/>
            </a:xfrm>
            <a:prstGeom prst="roundRect">
              <a:avLst/>
            </a:prstGeom>
            <a:solidFill>
              <a:schemeClr val="accent5">
                <a:lumMod val="20000"/>
                <a:lumOff val="80000"/>
              </a:schemeClr>
            </a:solidFill>
            <a:ln w="158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88" name="Text Box 17">
              <a:extLst>
                <a:ext uri="{FF2B5EF4-FFF2-40B4-BE49-F238E27FC236}">
                  <a16:creationId xmlns:a16="http://schemas.microsoft.com/office/drawing/2014/main" id="{0BAB6FBF-995F-48A9-A6CF-75F0020FB02F}"/>
                </a:ext>
              </a:extLst>
            </p:cNvPr>
            <p:cNvSpPr txBox="1">
              <a:spLocks noChangeArrowheads="1"/>
            </p:cNvSpPr>
            <p:nvPr/>
          </p:nvSpPr>
          <p:spPr bwMode="auto">
            <a:xfrm>
              <a:off x="6860994" y="7511047"/>
              <a:ext cx="3406661" cy="75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indent="0" eaLnBrk="0" hangingPunct="0">
                <a:defRPr/>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交通環境学習</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indent="0" eaLnBrk="0" hangingPunct="0">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児童向け</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のすごろく式の「交通ゲーム」等により</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、遊び</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を通じて、渋滞に左右されず時刻どおりの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移動が</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できることや、環境負荷の低減等、公共交通</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を利用</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した移動のメリットを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学ぶことができます。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4" name="図 3"/>
          <p:cNvPicPr>
            <a:picLocks noChangeAspect="1"/>
          </p:cNvPicPr>
          <p:nvPr/>
        </p:nvPicPr>
        <p:blipFill rotWithShape="1">
          <a:blip r:embed="rId6"/>
          <a:srcRect r="13119" b="11600"/>
          <a:stretch/>
        </p:blipFill>
        <p:spPr>
          <a:xfrm>
            <a:off x="260648" y="2437667"/>
            <a:ext cx="1897590" cy="1365799"/>
          </a:xfrm>
          <a:prstGeom prst="rect">
            <a:avLst/>
          </a:prstGeom>
        </p:spPr>
      </p:pic>
      <p:grpSp>
        <p:nvGrpSpPr>
          <p:cNvPr id="91" name="グループ化 90"/>
          <p:cNvGrpSpPr/>
          <p:nvPr/>
        </p:nvGrpSpPr>
        <p:grpSpPr>
          <a:xfrm>
            <a:off x="40003" y="56456"/>
            <a:ext cx="6929425" cy="568188"/>
            <a:chOff x="36478" y="0"/>
            <a:chExt cx="6929425" cy="568188"/>
          </a:xfrm>
        </p:grpSpPr>
        <p:sp>
          <p:nvSpPr>
            <p:cNvPr id="92"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：戦略的な維持管理</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角丸四角形 92"/>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grpSp>
        <p:nvGrpSpPr>
          <p:cNvPr id="94" name="グループ化 93"/>
          <p:cNvGrpSpPr/>
          <p:nvPr/>
        </p:nvGrpSpPr>
        <p:grpSpPr>
          <a:xfrm>
            <a:off x="44624" y="5241032"/>
            <a:ext cx="6929425" cy="568188"/>
            <a:chOff x="36478" y="0"/>
            <a:chExt cx="6929425" cy="568188"/>
          </a:xfrm>
        </p:grpSpPr>
        <p:sp>
          <p:nvSpPr>
            <p:cNvPr id="95" name="タイトル 1"/>
            <p:cNvSpPr txBox="1">
              <a:spLocks/>
            </p:cNvSpPr>
            <p:nvPr/>
          </p:nvSpPr>
          <p:spPr>
            <a:xfrm>
              <a:off x="36478" y="0"/>
              <a:ext cx="6929425" cy="568188"/>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：都市の魅力を高める交通</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角丸四角形 95"/>
            <p:cNvSpPr/>
            <p:nvPr/>
          </p:nvSpPr>
          <p:spPr>
            <a:xfrm>
              <a:off x="44624" y="47686"/>
              <a:ext cx="6746026" cy="39600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97" name="正方形/長方形 96"/>
          <p:cNvSpPr/>
          <p:nvPr/>
        </p:nvSpPr>
        <p:spPr>
          <a:xfrm>
            <a:off x="918119" y="9603312"/>
            <a:ext cx="1573698" cy="261610"/>
          </a:xfrm>
          <a:prstGeom prst="rect">
            <a:avLst/>
          </a:prstGeom>
        </p:spPr>
        <p:txBody>
          <a:bodyPr wrap="square">
            <a:spAutoFit/>
          </a:bodyPr>
          <a:lstStyle/>
          <a:p>
            <a:pPr algn="ctr"/>
            <a:r>
              <a:rPr lang="ja-JP" altLang="en-US" sz="1100" dirty="0" smtClean="0">
                <a:latin typeface="Meiryo UI" panose="020B0604030504040204" pitchFamily="50" charset="-128"/>
                <a:ea typeface="Meiryo UI" panose="020B0604030504040204" pitchFamily="50" charset="-128"/>
              </a:rPr>
              <a:t>交通環境学習の様子</a:t>
            </a:r>
            <a:endParaRPr lang="ja-JP" altLang="en-US" sz="1100" dirty="0"/>
          </a:p>
        </p:txBody>
      </p: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8880" y="2432720"/>
            <a:ext cx="1902419" cy="1372920"/>
          </a:xfrm>
          <a:prstGeom prst="rect">
            <a:avLst/>
          </a:prstGeom>
        </p:spPr>
      </p:pic>
      <p:sp>
        <p:nvSpPr>
          <p:cNvPr id="76" name="Text Box 331"/>
          <p:cNvSpPr txBox="1">
            <a:spLocks noChangeArrowheads="1"/>
          </p:cNvSpPr>
          <p:nvPr/>
        </p:nvSpPr>
        <p:spPr bwMode="white">
          <a:xfrm>
            <a:off x="4664234" y="3845054"/>
            <a:ext cx="1688924" cy="171842"/>
          </a:xfrm>
          <a:prstGeom prst="rect">
            <a:avLst/>
          </a:prstGeom>
          <a:solidFill>
            <a:schemeClr val="bg1"/>
          </a:solidFill>
          <a:ln>
            <a:noFill/>
          </a:ln>
          <a:extLst/>
        </p:spPr>
        <p:txBody>
          <a:bodyPr vert="horz" wrap="none" lIns="74295" tIns="8890" rIns="74295" bIns="8890" numCol="1" anchor="t" anchorCtr="0" compatLnSpc="1">
            <a:prstTxWarp prst="textNoShape">
              <a:avLst/>
            </a:prstTxWarp>
            <a:spAutoFit/>
          </a:bodyPr>
          <a:lstStyle/>
          <a:p>
            <a:pPr lvl="0" algn="ctr" fontAlgn="base">
              <a:spcBef>
                <a:spcPct val="0"/>
              </a:spcBef>
              <a:spcAft>
                <a:spcPct val="0"/>
              </a:spcAft>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ドローンに</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よる特殊橋点検</a:t>
            </a:r>
            <a:endParaRPr kumimoji="1" lang="ja-JP" altLang="ja-JP" sz="100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5" name="図 8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465958" y="2437869"/>
            <a:ext cx="2092965" cy="1369092"/>
          </a:xfrm>
          <a:prstGeom prst="rect">
            <a:avLst/>
          </a:prstGeom>
        </p:spPr>
      </p:pic>
      <p:sp>
        <p:nvSpPr>
          <p:cNvPr id="86" name="楕円 85"/>
          <p:cNvSpPr/>
          <p:nvPr/>
        </p:nvSpPr>
        <p:spPr>
          <a:xfrm>
            <a:off x="5231529" y="2983316"/>
            <a:ext cx="357711" cy="357711"/>
          </a:xfrm>
          <a:prstGeom prst="ellipse">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8" name="テキスト ボックス 97"/>
          <p:cNvSpPr txBox="1"/>
          <p:nvPr/>
        </p:nvSpPr>
        <p:spPr>
          <a:xfrm>
            <a:off x="4405330" y="3149087"/>
            <a:ext cx="778041" cy="276999"/>
          </a:xfrm>
          <a:prstGeom prst="rect">
            <a:avLst/>
          </a:prstGeom>
          <a:noFill/>
        </p:spPr>
        <p:txBody>
          <a:bodyPr wrap="square" rtlCol="0">
            <a:spAutoFit/>
          </a:bodyPr>
          <a:lstStyle/>
          <a:p>
            <a:r>
              <a:rPr lang="ja-JP" altLang="en-US" sz="1200" b="1" dirty="0">
                <a:solidFill>
                  <a:srgbClr val="FF0000"/>
                </a:solidFill>
              </a:rPr>
              <a:t>ドローン</a:t>
            </a:r>
            <a:endParaRPr kumimoji="1" lang="ja-JP" altLang="en-US" sz="1200" b="1" dirty="0">
              <a:solidFill>
                <a:srgbClr val="FF0000"/>
              </a:solidFill>
            </a:endParaRPr>
          </a:p>
        </p:txBody>
      </p:sp>
      <p:cxnSp>
        <p:nvCxnSpPr>
          <p:cNvPr id="99" name="直線矢印コネクタ 98"/>
          <p:cNvCxnSpPr/>
          <p:nvPr/>
        </p:nvCxnSpPr>
        <p:spPr>
          <a:xfrm flipV="1">
            <a:off x="5051242" y="3146426"/>
            <a:ext cx="162930" cy="98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6665872" y="9715057"/>
            <a:ext cx="235962" cy="215444"/>
          </a:xfrm>
          <a:prstGeom prst="rect">
            <a:avLst/>
          </a:prstGeom>
          <a:noFill/>
        </p:spPr>
        <p:txBody>
          <a:bodyPr wrap="none" rtlCol="0">
            <a:spAutoFit/>
          </a:bodyPr>
          <a:lstStyle/>
          <a:p>
            <a:r>
              <a:rPr lang="en-US" altLang="ja-JP" sz="800" dirty="0" smtClean="0"/>
              <a:t>7</a:t>
            </a:r>
            <a:endParaRPr lang="en-US" altLang="ja-JP" sz="800" dirty="0"/>
          </a:p>
        </p:txBody>
      </p:sp>
    </p:spTree>
    <p:extLst>
      <p:ext uri="{BB962C8B-B14F-4D97-AF65-F5344CB8AC3E}">
        <p14:creationId xmlns:p14="http://schemas.microsoft.com/office/powerpoint/2010/main" val="105881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FF0000"/>
          </a:solidFill>
        </a:ln>
      </a:spPr>
      <a:bodyPr rtlCol="0" anchor="ctr"/>
      <a:lstStyle>
        <a:defPPr>
          <a:defRPr kumimoji="1" sz="1400" dirty="0" smtClean="0">
            <a:solidFill>
              <a:srgbClr val="FF0000"/>
            </a:solidFill>
            <a:latin typeface="HG丸ｺﾞｼｯｸM-PRO" panose="020F0600000000000000" pitchFamily="50" charset="-128"/>
            <a:ea typeface="HG丸ｺﾞｼｯｸM-PRO"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A329BE-0AA6-4DC4-8712-5F66E4D03EB5}">
  <ds:schemaRefs>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elements/1.1/"/>
    <ds:schemaRef ds:uri="http://purl.org/dc/dcmitype/"/>
    <ds:schemaRef ds:uri="http://schemas.microsoft.com/sharepoint/v3"/>
  </ds:schemaRefs>
</ds:datastoreItem>
</file>

<file path=customXml/itemProps2.xml><?xml version="1.0" encoding="utf-8"?>
<ds:datastoreItem xmlns:ds="http://schemas.openxmlformats.org/officeDocument/2006/customXml" ds:itemID="{783EDB17-7DA9-4D71-A291-2098E7CB6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68E6A8-6F00-4196-8A67-644B48AEF0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22610</TotalTime>
  <Words>3550</Words>
  <Application>Microsoft Office PowerPoint</Application>
  <PresentationFormat>A4 210 x 297 mm</PresentationFormat>
  <Paragraphs>530</Paragraphs>
  <Slides>13</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13</vt:i4>
      </vt:variant>
    </vt:vector>
  </HeadingPairs>
  <TitlesOfParts>
    <vt:vector size="25" baseType="lpstr">
      <vt:lpstr>HG丸ｺﾞｼｯｸM-PRO</vt:lpstr>
      <vt:lpstr>Meiryo UI</vt:lpstr>
      <vt:lpstr>ＭＳ Ｐゴシック</vt:lpstr>
      <vt:lpstr>ＭＳ ゴシック</vt:lpstr>
      <vt:lpstr>ＭＳ 明朝</vt:lpstr>
      <vt:lpstr>メイリオ</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平成２７年度 交通道路施策のポイント</dc:title>
  <dc:creator>HOSTNAME</dc:creator>
  <cp:lastModifiedBy>岡本　将</cp:lastModifiedBy>
  <cp:revision>1211</cp:revision>
  <cp:lastPrinted>2022-06-16T04:55:29Z</cp:lastPrinted>
  <dcterms:created xsi:type="dcterms:W3CDTF">2015-03-03T10:39:59Z</dcterms:created>
  <dcterms:modified xsi:type="dcterms:W3CDTF">2022-06-30T07:43:02Z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