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1" r:id="rId1"/>
  </p:sldMasterIdLst>
  <p:notesMasterIdLst>
    <p:notesMasterId r:id="rId21"/>
  </p:notesMasterIdLst>
  <p:handoutMasterIdLst>
    <p:handoutMasterId r:id="rId22"/>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3" r:id="rId16"/>
    <p:sldId id="281" r:id="rId17"/>
    <p:sldId id="278" r:id="rId18"/>
    <p:sldId id="279" r:id="rId19"/>
    <p:sldId id="280"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showGuides="1">
      <p:cViewPr>
        <p:scale>
          <a:sx n="75" d="100"/>
          <a:sy n="75" d="100"/>
        </p:scale>
        <p:origin x="1194" y="-6"/>
      </p:cViewPr>
      <p:guideLst>
        <p:guide orient="horz" pos="2137"/>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560566F-004C-4E5A-9042-FA1E21780BDF}" type="datetimeFigureOut">
              <a:rPr kumimoji="1" lang="ja-JP" altLang="en-US" smtClean="0"/>
              <a:t>2023/3/16</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DA9D504-BAEF-4892-A1CB-49527182C831}" type="slidenum">
              <a:rPr kumimoji="1" lang="ja-JP" altLang="en-US" smtClean="0"/>
              <a:t>‹#›</a:t>
            </a:fld>
            <a:endParaRPr kumimoji="1" lang="ja-JP" altLang="en-US"/>
          </a:p>
        </p:txBody>
      </p:sp>
    </p:spTree>
    <p:extLst>
      <p:ext uri="{BB962C8B-B14F-4D97-AF65-F5344CB8AC3E}">
        <p14:creationId xmlns:p14="http://schemas.microsoft.com/office/powerpoint/2010/main" val="1699168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11D19B-4F1A-4D3B-AF9F-9EFF34454D62}" type="datetimeFigureOut">
              <a:rPr kumimoji="1" lang="ja-JP" altLang="en-US" smtClean="0"/>
              <a:t>2023/3/16</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BF4C09-F627-45F9-A718-20B3FF797312}" type="slidenum">
              <a:rPr kumimoji="1" lang="ja-JP" altLang="en-US" smtClean="0"/>
              <a:t>‹#›</a:t>
            </a:fld>
            <a:endParaRPr kumimoji="1" lang="ja-JP" altLang="en-US"/>
          </a:p>
        </p:txBody>
      </p:sp>
    </p:spTree>
    <p:extLst>
      <p:ext uri="{BB962C8B-B14F-4D97-AF65-F5344CB8AC3E}">
        <p14:creationId xmlns:p14="http://schemas.microsoft.com/office/powerpoint/2010/main" val="30206335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130EB0-ABF8-4FEF-A4E9-006046CCDF75}"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35807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EE52CC-BD6B-4F90-A363-2F83A1C02B46}"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328863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39268BA-81C2-4712-AAE6-6D10CE80481B}"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9861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1CD32E-5C38-414B-8F10-DDFB80C0D8F3}"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6469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8AEA05-71C4-4D06-B0E2-F9034779CF77}"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21188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C9677C-A6D3-49BE-8DB1-143F9AD180D5}" type="datetime1">
              <a:rPr kumimoji="1" lang="ja-JP" altLang="en-US" smtClean="0"/>
              <a:t>2023/3/16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935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568B3DC-3DDA-4E92-BBC5-D6FDA74DC582}" type="datetime1">
              <a:rPr kumimoji="1" lang="ja-JP" altLang="en-US" smtClean="0"/>
              <a:t>2023/3/16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73986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8972A-291E-4974-83BD-64D235342224}" type="datetime1">
              <a:rPr kumimoji="1" lang="ja-JP" altLang="en-US" smtClean="0"/>
              <a:t>2023/3/16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53948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D062F-BB60-4B98-9645-8C208203FFBD}" type="datetime1">
              <a:rPr kumimoji="1" lang="ja-JP" altLang="en-US" smtClean="0"/>
              <a:t>2023/3/16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44004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98CCB3-7FDE-4087-A2CF-881C41C167E4}" type="datetime1">
              <a:rPr kumimoji="1" lang="ja-JP" altLang="en-US" smtClean="0"/>
              <a:t>2023/3/16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1771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BAD9F4-5117-4FE2-9DC9-DAB35B1C7DF6}" type="datetime1">
              <a:rPr kumimoji="1" lang="ja-JP" altLang="en-US" smtClean="0"/>
              <a:t>2023/3/16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20241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584547A-00CF-4616-98D5-1E98A382D273}" type="datetime1">
              <a:rPr kumimoji="1" lang="ja-JP" altLang="en-US" smtClean="0"/>
              <a:t>2023/3/16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C2EAAA8B-26BC-4A01-840A-A72B8945DCEC}" type="slidenum">
              <a:rPr kumimoji="1" lang="ja-JP" altLang="en-US" smtClean="0"/>
              <a:pPr/>
              <a:t>‹#›</a:t>
            </a:fld>
            <a:endParaRPr kumimoji="1" lang="ja-JP" altLang="en-US"/>
          </a:p>
        </p:txBody>
      </p:sp>
    </p:spTree>
    <p:extLst>
      <p:ext uri="{BB962C8B-B14F-4D97-AF65-F5344CB8AC3E}">
        <p14:creationId xmlns:p14="http://schemas.microsoft.com/office/powerpoint/2010/main" val="290408734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mailto:bustaxi@gbox.pref.osaka.lg.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d-taxi2025@gbox.pref.osaka.lg.jp" TargetMode="External"/><Relationship Id="rId2" Type="http://schemas.openxmlformats.org/officeDocument/2006/relationships/hyperlink" Target="https://www.pref.osaka.lg.jp/kotsukeikaku/udtaxi/R5udtaxihozyo.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f.osaka.lg.jp/kotsukeikaku/udtaxi/R5udtaxihozyo.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info-online-shinsei@gbox.pref.osaka.lg.jp"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457200" y="1855694"/>
            <a:ext cx="8229600" cy="2246769"/>
          </a:xfrm>
          <a:prstGeom prst="rect">
            <a:avLst/>
          </a:prstGeom>
          <a:noFill/>
        </p:spPr>
        <p:txBody>
          <a:bodyPr wrap="square" rtlCol="0">
            <a:spAutoFit/>
          </a:bodyPr>
          <a:lstStyle/>
          <a:p>
            <a:pPr algn="ctr"/>
            <a:r>
              <a:rPr kumimoji="1" lang="ja-JP" altLang="en-US" sz="4000" dirty="0" smtClean="0">
                <a:latin typeface="UD デジタル 教科書体 NP-B" panose="02020700000000000000" pitchFamily="18" charset="-128"/>
                <a:ea typeface="UD デジタル 教科書体 NP-B" panose="02020700000000000000" pitchFamily="18" charset="-128"/>
              </a:rPr>
              <a:t>ユニバーサルデザインタクシー</a:t>
            </a:r>
            <a:endParaRPr kumimoji="1" lang="ja-JP" altLang="en-US"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普及促進</a:t>
            </a:r>
            <a:r>
              <a:rPr kumimoji="1" lang="ja-JP" altLang="en-US" sz="4000" dirty="0" smtClean="0">
                <a:latin typeface="UD デジタル 教科書体 NP-B" panose="02020700000000000000" pitchFamily="18" charset="-128"/>
                <a:ea typeface="UD デジタル 教科書体 NP-B" panose="02020700000000000000" pitchFamily="18" charset="-128"/>
              </a:rPr>
              <a:t>事業</a:t>
            </a:r>
            <a:r>
              <a:rPr kumimoji="1" lang="ja-JP" altLang="en-US" sz="4000" dirty="0">
                <a:latin typeface="UD デジタル 教科書体 NP-B" panose="02020700000000000000" pitchFamily="18" charset="-128"/>
                <a:ea typeface="UD デジタル 教科書体 NP-B" panose="02020700000000000000" pitchFamily="18" charset="-128"/>
              </a:rPr>
              <a:t>補助金</a:t>
            </a:r>
          </a:p>
          <a:p>
            <a:pPr algn="ctr">
              <a:spcBef>
                <a:spcPts val="2400"/>
              </a:spcBef>
            </a:pPr>
            <a:r>
              <a:rPr kumimoji="1" lang="ja-JP" altLang="en-US" sz="4000" dirty="0">
                <a:latin typeface="UD デジタル 教科書体 NP-B" panose="02020700000000000000" pitchFamily="18" charset="-128"/>
                <a:ea typeface="UD デジタル 教科書体 NP-B" panose="02020700000000000000" pitchFamily="18" charset="-128"/>
              </a:rPr>
              <a:t>オンライン申請の入力手順</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457200" y="5558118"/>
            <a:ext cx="8229600" cy="584775"/>
          </a:xfrm>
          <a:prstGeom prst="rect">
            <a:avLst/>
          </a:prstGeom>
          <a:noFill/>
        </p:spPr>
        <p:txBody>
          <a:bodyPr wrap="square" rtlCol="0">
            <a:spAutoFit/>
          </a:bodyPr>
          <a:lstStyle/>
          <a:p>
            <a:pPr algn="ctr"/>
            <a:r>
              <a:rPr kumimoji="1" lang="ja-JP" altLang="en-US" sz="3200" dirty="0" smtClean="0">
                <a:latin typeface="UD デジタル 教科書体 NK-R" panose="02020400000000000000" pitchFamily="18" charset="-128"/>
                <a:ea typeface="UD デジタル 教科書体 NK-R" panose="02020400000000000000" pitchFamily="18" charset="-128"/>
              </a:rPr>
              <a:t>大阪府 都市整備部 交通戦略室 交通計画課</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1</a:t>
            </a:fld>
            <a:endParaRPr kumimoji="1" lang="ja-JP" altLang="en-US"/>
          </a:p>
        </p:txBody>
      </p:sp>
    </p:spTree>
    <p:extLst>
      <p:ext uri="{BB962C8B-B14F-4D97-AF65-F5344CB8AC3E}">
        <p14:creationId xmlns:p14="http://schemas.microsoft.com/office/powerpoint/2010/main" val="373539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1040451" y="3153099"/>
            <a:ext cx="7196228" cy="2878491"/>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４－３．申請③</a:t>
            </a:r>
          </a:p>
        </p:txBody>
      </p:sp>
      <p:sp>
        <p:nvSpPr>
          <p:cNvPr id="10" name="テキスト ボックス 9"/>
          <p:cNvSpPr txBox="1"/>
          <p:nvPr/>
        </p:nvSpPr>
        <p:spPr>
          <a:xfrm>
            <a:off x="430306" y="6297846"/>
            <a:ext cx="8534671"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６．　説明を読み</a:t>
            </a:r>
            <a:r>
              <a:rPr kumimoji="1" lang="ja-JP" altLang="en-US" sz="1400" b="1" dirty="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13" name="グループ化 12"/>
          <p:cNvGrpSpPr/>
          <p:nvPr/>
        </p:nvGrpSpPr>
        <p:grpSpPr>
          <a:xfrm>
            <a:off x="8177800" y="2918667"/>
            <a:ext cx="582984" cy="1369295"/>
            <a:chOff x="3591044" y="3573443"/>
            <a:chExt cx="705409" cy="1369295"/>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825464" y="3878484"/>
              <a:ext cx="369332" cy="813125"/>
            </a:xfrm>
            <a:prstGeom prst="rect">
              <a:avLst/>
            </a:prstGeom>
            <a:noFill/>
          </p:spPr>
          <p:txBody>
            <a:bodyPr vert="eaVert"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9" name="スライド番号プレースホルダー 18"/>
          <p:cNvSpPr>
            <a:spLocks noGrp="1"/>
          </p:cNvSpPr>
          <p:nvPr>
            <p:ph type="sldNum" sz="quarter" idx="12"/>
          </p:nvPr>
        </p:nvSpPr>
        <p:spPr/>
        <p:txBody>
          <a:bodyPr/>
          <a:lstStyle/>
          <a:p>
            <a:fld id="{C2EAAA8B-26BC-4A01-840A-A72B8945DCEC}" type="slidenum">
              <a:rPr kumimoji="1" lang="ja-JP" altLang="en-US" smtClean="0"/>
              <a:t>10</a:t>
            </a:fld>
            <a:endParaRPr kumimoji="1" lang="ja-JP" altLang="en-US"/>
          </a:p>
        </p:txBody>
      </p:sp>
      <p:sp>
        <p:nvSpPr>
          <p:cNvPr id="17" name="角丸四角形 16"/>
          <p:cNvSpPr/>
          <p:nvPr/>
        </p:nvSpPr>
        <p:spPr>
          <a:xfrm rot="10800000" flipV="1">
            <a:off x="3432663" y="4394671"/>
            <a:ext cx="2278674" cy="5345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a:off x="761909" y="920101"/>
            <a:ext cx="7274507" cy="2372249"/>
          </a:xfrm>
          <a:prstGeom prst="rect">
            <a:avLst/>
          </a:prstGeom>
        </p:spPr>
      </p:pic>
    </p:spTree>
    <p:extLst>
      <p:ext uri="{BB962C8B-B14F-4D97-AF65-F5344CB8AC3E}">
        <p14:creationId xmlns:p14="http://schemas.microsoft.com/office/powerpoint/2010/main" val="190360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85144" y="3298424"/>
            <a:ext cx="7531361" cy="1122928"/>
          </a:xfrm>
          <a:prstGeom prst="rect">
            <a:avLst/>
          </a:prstGeom>
        </p:spPr>
      </p:pic>
      <p:pic>
        <p:nvPicPr>
          <p:cNvPr id="2" name="図 1"/>
          <p:cNvPicPr>
            <a:picLocks noChangeAspect="1"/>
          </p:cNvPicPr>
          <p:nvPr/>
        </p:nvPicPr>
        <p:blipFill>
          <a:blip r:embed="rId3"/>
          <a:stretch>
            <a:fillRect/>
          </a:stretch>
        </p:blipFill>
        <p:spPr>
          <a:xfrm>
            <a:off x="434518" y="861562"/>
            <a:ext cx="7681988" cy="1845247"/>
          </a:xfrm>
          <a:prstGeom prst="rect">
            <a:avLst/>
          </a:prstGeom>
        </p:spPr>
      </p:pic>
      <p:pic>
        <p:nvPicPr>
          <p:cNvPr id="25" name="図 24">
            <a:extLst>
              <a:ext uri="{FF2B5EF4-FFF2-40B4-BE49-F238E27FC236}">
                <a16:creationId xmlns:a16="http://schemas.microsoft.com/office/drawing/2014/main" id="{056B32CA-0613-4A54-A33F-BEE33D4927DD}"/>
              </a:ext>
            </a:extLst>
          </p:cNvPr>
          <p:cNvPicPr>
            <a:picLocks noChangeAspect="1"/>
          </p:cNvPicPr>
          <p:nvPr/>
        </p:nvPicPr>
        <p:blipFill>
          <a:blip r:embed="rId4"/>
          <a:stretch>
            <a:fillRect/>
          </a:stretch>
        </p:blipFill>
        <p:spPr>
          <a:xfrm>
            <a:off x="5734049" y="4623864"/>
            <a:ext cx="3084970" cy="1898443"/>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４－４．申請④</a:t>
            </a:r>
          </a:p>
        </p:txBody>
      </p:sp>
      <p:sp>
        <p:nvSpPr>
          <p:cNvPr id="14" name="角丸四角形 13"/>
          <p:cNvSpPr/>
          <p:nvPr/>
        </p:nvSpPr>
        <p:spPr>
          <a:xfrm rot="10800000" flipV="1">
            <a:off x="6094130" y="5317036"/>
            <a:ext cx="2364807" cy="4588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94857" y="6081962"/>
            <a:ext cx="5505453"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７．　質問事項にそってボタンの選択やテキストの入力をしてください。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11</a:t>
            </a:fld>
            <a:endParaRPr kumimoji="1" lang="ja-JP" altLang="en-US"/>
          </a:p>
        </p:txBody>
      </p:sp>
      <p:sp>
        <p:nvSpPr>
          <p:cNvPr id="24" name="角丸四角形吹き出し 23"/>
          <p:cNvSpPr/>
          <p:nvPr/>
        </p:nvSpPr>
        <p:spPr>
          <a:xfrm>
            <a:off x="2520736" y="5060688"/>
            <a:ext cx="3023379" cy="869625"/>
          </a:xfrm>
          <a:prstGeom prst="wedgeRoundRectCallout">
            <a:avLst>
              <a:gd name="adj1" fmla="val 59055"/>
              <a:gd name="adj2" fmla="val -12881"/>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申請内容を一時保存することも可能です。</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申請を再開する場合は、</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P15</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の「マイページ」から「保存した手続きの再開」を選んでください。</a:t>
            </a:r>
          </a:p>
        </p:txBody>
      </p:sp>
      <p:sp>
        <p:nvSpPr>
          <p:cNvPr id="26" name="角丸四角形吹き出し 23">
            <a:extLst>
              <a:ext uri="{FF2B5EF4-FFF2-40B4-BE49-F238E27FC236}">
                <a16:creationId xmlns:a16="http://schemas.microsoft.com/office/drawing/2014/main" id="{ACBE6BEF-0851-4139-B399-F0D0497CA776}"/>
              </a:ext>
            </a:extLst>
          </p:cNvPr>
          <p:cNvSpPr/>
          <p:nvPr/>
        </p:nvSpPr>
        <p:spPr>
          <a:xfrm>
            <a:off x="3589419" y="1963303"/>
            <a:ext cx="3909392" cy="709907"/>
          </a:xfrm>
          <a:prstGeom prst="wedgeRoundRectCallout">
            <a:avLst>
              <a:gd name="adj1" fmla="val -67816"/>
              <a:gd name="adj2" fmla="val 9845"/>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ボタンがある場合は該当するものを選択してください。</a:t>
            </a:r>
          </a:p>
        </p:txBody>
      </p:sp>
      <p:sp>
        <p:nvSpPr>
          <p:cNvPr id="27" name="角丸四角形吹き出し 23">
            <a:extLst>
              <a:ext uri="{FF2B5EF4-FFF2-40B4-BE49-F238E27FC236}">
                <a16:creationId xmlns:a16="http://schemas.microsoft.com/office/drawing/2014/main" id="{87B25576-E656-484A-89C3-F4C3C7D269E4}"/>
              </a:ext>
            </a:extLst>
          </p:cNvPr>
          <p:cNvSpPr/>
          <p:nvPr/>
        </p:nvSpPr>
        <p:spPr>
          <a:xfrm>
            <a:off x="3845614" y="2906048"/>
            <a:ext cx="3909392" cy="709907"/>
          </a:xfrm>
          <a:prstGeom prst="wedgeRoundRectCallout">
            <a:avLst>
              <a:gd name="adj1" fmla="val -32652"/>
              <a:gd name="adj2" fmla="val 91272"/>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枠がある場合は必要な情報を入力してください。</a:t>
            </a:r>
          </a:p>
        </p:txBody>
      </p:sp>
    </p:spTree>
    <p:extLst>
      <p:ext uri="{BB962C8B-B14F-4D97-AF65-F5344CB8AC3E}">
        <p14:creationId xmlns:p14="http://schemas.microsoft.com/office/powerpoint/2010/main" val="387676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8B3E6B6-3A2E-46B7-8A33-451402BF4EB6}"/>
              </a:ext>
            </a:extLst>
          </p:cNvPr>
          <p:cNvPicPr>
            <a:picLocks noChangeAspect="1"/>
          </p:cNvPicPr>
          <p:nvPr/>
        </p:nvPicPr>
        <p:blipFill>
          <a:blip r:embed="rId2"/>
          <a:stretch>
            <a:fillRect/>
          </a:stretch>
        </p:blipFill>
        <p:spPr>
          <a:xfrm>
            <a:off x="304664" y="4608098"/>
            <a:ext cx="3798184" cy="790080"/>
          </a:xfrm>
          <a:prstGeom prst="rect">
            <a:avLst/>
          </a:prstGeom>
        </p:spPr>
      </p:pic>
      <p:pic>
        <p:nvPicPr>
          <p:cNvPr id="14" name="図 13">
            <a:extLst>
              <a:ext uri="{FF2B5EF4-FFF2-40B4-BE49-F238E27FC236}">
                <a16:creationId xmlns:a16="http://schemas.microsoft.com/office/drawing/2014/main" id="{BAEF2AC4-E973-4BBD-96FB-BC3A94F15D47}"/>
              </a:ext>
            </a:extLst>
          </p:cNvPr>
          <p:cNvPicPr>
            <a:picLocks noChangeAspect="1"/>
          </p:cNvPicPr>
          <p:nvPr/>
        </p:nvPicPr>
        <p:blipFill>
          <a:blip r:embed="rId3"/>
          <a:stretch>
            <a:fillRect/>
          </a:stretch>
        </p:blipFill>
        <p:spPr>
          <a:xfrm>
            <a:off x="128219" y="984857"/>
            <a:ext cx="6812025" cy="2444143"/>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４－５．申請⑤</a:t>
            </a:r>
          </a:p>
        </p:txBody>
      </p:sp>
      <p:pic>
        <p:nvPicPr>
          <p:cNvPr id="8" name="図 7"/>
          <p:cNvPicPr>
            <a:picLocks noChangeAspect="1"/>
          </p:cNvPicPr>
          <p:nvPr/>
        </p:nvPicPr>
        <p:blipFill rotWithShape="1">
          <a:blip r:embed="rId4"/>
          <a:srcRect l="18909" r="9069" b="14607"/>
          <a:stretch/>
        </p:blipFill>
        <p:spPr>
          <a:xfrm>
            <a:off x="4572001" y="3104149"/>
            <a:ext cx="3975652" cy="2444143"/>
          </a:xfrm>
          <a:prstGeom prst="rect">
            <a:avLst/>
          </a:prstGeom>
        </p:spPr>
      </p:pic>
      <p:sp>
        <p:nvSpPr>
          <p:cNvPr id="10" name="角丸四角形 9"/>
          <p:cNvSpPr/>
          <p:nvPr/>
        </p:nvSpPr>
        <p:spPr>
          <a:xfrm rot="10800000" flipV="1">
            <a:off x="174811" y="2960221"/>
            <a:ext cx="1882589" cy="4929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rot="10800000" flipV="1">
            <a:off x="7126978" y="4945958"/>
            <a:ext cx="638388" cy="413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カギ線コネクタ 12"/>
          <p:cNvCxnSpPr>
            <a:cxnSpLocks/>
          </p:cNvCxnSpPr>
          <p:nvPr/>
        </p:nvCxnSpPr>
        <p:spPr>
          <a:xfrm>
            <a:off x="2103992" y="3206713"/>
            <a:ext cx="3545877" cy="92918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endCxn id="11" idx="0"/>
          </p:cNvCxnSpPr>
          <p:nvPr/>
        </p:nvCxnSpPr>
        <p:spPr>
          <a:xfrm>
            <a:off x="6200379" y="4135902"/>
            <a:ext cx="1245793" cy="81005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04664" y="5864078"/>
            <a:ext cx="8534671"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８．　次に申請書などの様式や参考資料を添付（アップロード）します。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「アップロードするファイルを選択」をクリックし、あらかじめ用意した書類を選択し、「開く」をクリックします。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問題なく添付されると、「アップロード完了」と表示されますので確認してください。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cxnSp>
        <p:nvCxnSpPr>
          <p:cNvPr id="22" name="カギ線コネクタ 21"/>
          <p:cNvCxnSpPr>
            <a:cxnSpLocks/>
            <a:stCxn id="11" idx="2"/>
          </p:cNvCxnSpPr>
          <p:nvPr/>
        </p:nvCxnSpPr>
        <p:spPr>
          <a:xfrm rot="5400000" flipH="1">
            <a:off x="4399973" y="2313593"/>
            <a:ext cx="286770" cy="5805629"/>
          </a:xfrm>
          <a:prstGeom prst="bentConnector4">
            <a:avLst>
              <a:gd name="adj1" fmla="val -79715"/>
              <a:gd name="adj2" fmla="val 5274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rot="10800000" flipV="1">
            <a:off x="490858" y="4938800"/>
            <a:ext cx="1055553" cy="348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818724" y="816632"/>
            <a:ext cx="3975652" cy="2031325"/>
          </a:xfrm>
          <a:prstGeom prst="rect">
            <a:avLst/>
          </a:prstGeom>
          <a:solidFill>
            <a:schemeClr val="bg1"/>
          </a:solidFill>
          <a:ln>
            <a:solidFill>
              <a:srgbClr val="FF0000"/>
            </a:solidFill>
          </a:ln>
        </p:spPr>
        <p:txBody>
          <a:bodyPr wrap="square" rtlCol="0">
            <a:spAutoFit/>
          </a:bodyPr>
          <a:lstStyle/>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ファイルアップロード時の注意</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◆添付ファイルの容量の上限は、１ファイルあたり</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です。また、１申請あたり添付可能なファ</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イルの容量は、</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です。</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◆複数のファイルをまとめてアップロードすることは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できません。</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◆１ファイルあたり</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を超える場合は、サイズ</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を小さくしてください。圧縮方法やその他注意</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点は、</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16</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ページ以降を参照してください。</a:t>
            </a: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12</a:t>
            </a:fld>
            <a:endParaRPr kumimoji="1" lang="ja-JP" altLang="en-US"/>
          </a:p>
        </p:txBody>
      </p:sp>
      <p:pic>
        <p:nvPicPr>
          <p:cNvPr id="18" name="図 17"/>
          <p:cNvPicPr>
            <a:picLocks noChangeAspect="1"/>
          </p:cNvPicPr>
          <p:nvPr/>
        </p:nvPicPr>
        <p:blipFill rotWithShape="1">
          <a:blip r:embed="rId5"/>
          <a:srcRect l="33362" t="29412" r="47312" b="34493"/>
          <a:stretch/>
        </p:blipFill>
        <p:spPr>
          <a:xfrm>
            <a:off x="5699703" y="3986435"/>
            <a:ext cx="498289" cy="523222"/>
          </a:xfrm>
          <a:prstGeom prst="rect">
            <a:avLst/>
          </a:prstGeom>
        </p:spPr>
      </p:pic>
      <p:sp>
        <p:nvSpPr>
          <p:cNvPr id="12" name="角丸四角形 11"/>
          <p:cNvSpPr/>
          <p:nvPr/>
        </p:nvSpPr>
        <p:spPr>
          <a:xfrm rot="10800000" flipV="1">
            <a:off x="5649869" y="3914523"/>
            <a:ext cx="550509" cy="6499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194171" y="5044226"/>
            <a:ext cx="504000" cy="246221"/>
          </a:xfrm>
          <a:prstGeom prst="rect">
            <a:avLst/>
          </a:prstGeom>
          <a:solidFill>
            <a:schemeClr val="bg2"/>
          </a:solidFill>
          <a:ln>
            <a:solidFill>
              <a:schemeClr val="accent1"/>
            </a:solidFill>
          </a:ln>
        </p:spPr>
        <p:txBody>
          <a:bodyPr wrap="none" lIns="36000" rIns="36000" rtlCol="0">
            <a:spAutoFit/>
          </a:bodyPr>
          <a:lstStyle/>
          <a:p>
            <a:r>
              <a:rPr kumimoji="1" lang="ja-JP" altLang="en-US" sz="1000" dirty="0">
                <a:latin typeface="Meiryo UI" panose="020B0604030504040204" pitchFamily="50" charset="-128"/>
                <a:ea typeface="Meiryo UI" panose="020B0604030504040204" pitchFamily="50" charset="-128"/>
              </a:rPr>
              <a:t>開く（</a:t>
            </a:r>
            <a:r>
              <a:rPr kumimoji="1" lang="en-US" altLang="ja-JP" sz="1000" dirty="0">
                <a:latin typeface="Meiryo UI" panose="020B0604030504040204" pitchFamily="50" charset="-128"/>
                <a:ea typeface="Meiryo UI" panose="020B0604030504040204" pitchFamily="50" charset="-128"/>
              </a:rPr>
              <a:t>O</a:t>
            </a:r>
            <a:r>
              <a:rPr kumimoji="1" lang="ja-JP" altLang="en-US" sz="10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43430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４－６．申請⑥</a:t>
            </a:r>
          </a:p>
        </p:txBody>
      </p:sp>
      <p:pic>
        <p:nvPicPr>
          <p:cNvPr id="2" name="図 1"/>
          <p:cNvPicPr>
            <a:picLocks noChangeAspect="1"/>
          </p:cNvPicPr>
          <p:nvPr/>
        </p:nvPicPr>
        <p:blipFill>
          <a:blip r:embed="rId2"/>
          <a:stretch>
            <a:fillRect/>
          </a:stretch>
        </p:blipFill>
        <p:spPr>
          <a:xfrm>
            <a:off x="174811" y="1346972"/>
            <a:ext cx="3384315" cy="1148104"/>
          </a:xfrm>
          <a:prstGeom prst="rect">
            <a:avLst/>
          </a:prstGeom>
        </p:spPr>
      </p:pic>
      <p:pic>
        <p:nvPicPr>
          <p:cNvPr id="3" name="図 2"/>
          <p:cNvPicPr>
            <a:picLocks noChangeAspect="1"/>
          </p:cNvPicPr>
          <p:nvPr/>
        </p:nvPicPr>
        <p:blipFill>
          <a:blip r:embed="rId3"/>
          <a:stretch>
            <a:fillRect/>
          </a:stretch>
        </p:blipFill>
        <p:spPr>
          <a:xfrm>
            <a:off x="4093699" y="1635994"/>
            <a:ext cx="4880386" cy="1756494"/>
          </a:xfrm>
          <a:prstGeom prst="rect">
            <a:avLst/>
          </a:prstGeom>
        </p:spPr>
      </p:pic>
      <p:pic>
        <p:nvPicPr>
          <p:cNvPr id="8" name="図 7"/>
          <p:cNvPicPr>
            <a:picLocks noChangeAspect="1"/>
          </p:cNvPicPr>
          <p:nvPr/>
        </p:nvPicPr>
        <p:blipFill rotWithShape="1">
          <a:blip r:embed="rId4"/>
          <a:srcRect t="21129"/>
          <a:stretch/>
        </p:blipFill>
        <p:spPr>
          <a:xfrm>
            <a:off x="4293419" y="3392488"/>
            <a:ext cx="4442020" cy="1323659"/>
          </a:xfrm>
          <a:prstGeom prst="rect">
            <a:avLst/>
          </a:prstGeom>
        </p:spPr>
      </p:pic>
      <p:grpSp>
        <p:nvGrpSpPr>
          <p:cNvPr id="10" name="グループ化 9"/>
          <p:cNvGrpSpPr/>
          <p:nvPr/>
        </p:nvGrpSpPr>
        <p:grpSpPr>
          <a:xfrm>
            <a:off x="7519064" y="2587891"/>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825464" y="3878484"/>
              <a:ext cx="369332" cy="813125"/>
            </a:xfrm>
            <a:prstGeom prst="rect">
              <a:avLst/>
            </a:prstGeom>
            <a:noFill/>
          </p:spPr>
          <p:txBody>
            <a:bodyPr vert="eaVert"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3" name="角丸四角形 12"/>
          <p:cNvSpPr/>
          <p:nvPr/>
        </p:nvSpPr>
        <p:spPr>
          <a:xfrm rot="10800000" flipV="1">
            <a:off x="1253062" y="2162637"/>
            <a:ext cx="1166581" cy="3324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rot="10800000" flipV="1">
            <a:off x="5462114" y="3979765"/>
            <a:ext cx="1824949" cy="3718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カギ線コネクタ 14"/>
          <p:cNvCxnSpPr>
            <a:cxnSpLocks/>
          </p:cNvCxnSpPr>
          <p:nvPr/>
        </p:nvCxnSpPr>
        <p:spPr>
          <a:xfrm>
            <a:off x="2419643" y="2349305"/>
            <a:ext cx="2934894" cy="1858848"/>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4811" y="5683569"/>
            <a:ext cx="9215854"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　９</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すべての入力および添付が完了したら、</a:t>
            </a:r>
            <a:r>
              <a:rPr kumimoji="1" lang="ja-JP" altLang="en-US" sz="1400" b="1" dirty="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０</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入力内容が表示されるので、確認をして、修正が必要であれば、修正する項目の右横にある</a:t>
            </a:r>
            <a:r>
              <a:rPr kumimoji="1" lang="ja-JP" altLang="en-US" sz="1400" b="1" dirty="0">
                <a:latin typeface="UD デジタル 教科書体 NK-R" panose="02020400000000000000" pitchFamily="18" charset="-128"/>
                <a:ea typeface="UD デジタル 教科書体 NK-R" panose="02020400000000000000" pitchFamily="18" charset="-128"/>
              </a:rPr>
              <a:t>「修正する」をクリック</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し、修正してください。修正がなければ、</a:t>
            </a:r>
            <a:r>
              <a:rPr kumimoji="1" lang="ja-JP" altLang="en-US" sz="1400" b="1" dirty="0">
                <a:latin typeface="UD デジタル 教科書体 NK-R" panose="02020400000000000000" pitchFamily="18" charset="-128"/>
                <a:ea typeface="UD デジタル 教科書体 NK-R" panose="02020400000000000000" pitchFamily="18" charset="-128"/>
              </a:rPr>
              <a:t>「申請する」をクリック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13</a:t>
            </a:fld>
            <a:endParaRPr kumimoji="1" lang="ja-JP" altLang="en-US"/>
          </a:p>
        </p:txBody>
      </p:sp>
      <p:sp>
        <p:nvSpPr>
          <p:cNvPr id="19" name="角丸四角形 18"/>
          <p:cNvSpPr/>
          <p:nvPr/>
        </p:nvSpPr>
        <p:spPr>
          <a:xfrm>
            <a:off x="1321687" y="2216424"/>
            <a:ext cx="1004654" cy="240457"/>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次へ進む</a:t>
            </a:r>
          </a:p>
        </p:txBody>
      </p:sp>
      <p:sp>
        <p:nvSpPr>
          <p:cNvPr id="20" name="角丸四角形 19"/>
          <p:cNvSpPr/>
          <p:nvPr/>
        </p:nvSpPr>
        <p:spPr>
          <a:xfrm>
            <a:off x="5661834" y="4039822"/>
            <a:ext cx="1489952" cy="217148"/>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申請する</a:t>
            </a:r>
          </a:p>
        </p:txBody>
      </p:sp>
    </p:spTree>
    <p:extLst>
      <p:ext uri="{BB962C8B-B14F-4D97-AF65-F5344CB8AC3E}">
        <p14:creationId xmlns:p14="http://schemas.microsoft.com/office/powerpoint/2010/main" val="367775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４－７．申請⑦</a:t>
            </a:r>
          </a:p>
        </p:txBody>
      </p:sp>
      <p:pic>
        <p:nvPicPr>
          <p:cNvPr id="2" name="図 1"/>
          <p:cNvPicPr>
            <a:picLocks noChangeAspect="1"/>
          </p:cNvPicPr>
          <p:nvPr/>
        </p:nvPicPr>
        <p:blipFill>
          <a:blip r:embed="rId2"/>
          <a:stretch>
            <a:fillRect/>
          </a:stretch>
        </p:blipFill>
        <p:spPr>
          <a:xfrm>
            <a:off x="1686005" y="1251365"/>
            <a:ext cx="6109611" cy="3433178"/>
          </a:xfrm>
          <a:prstGeom prst="rect">
            <a:avLst/>
          </a:prstGeom>
        </p:spPr>
      </p:pic>
      <p:sp>
        <p:nvSpPr>
          <p:cNvPr id="8" name="テキスト ボックス 7"/>
          <p:cNvSpPr txBox="1"/>
          <p:nvPr/>
        </p:nvSpPr>
        <p:spPr>
          <a:xfrm>
            <a:off x="217257" y="5470010"/>
            <a:ext cx="8534671" cy="738664"/>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１</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申請が完了しましたら、</a:t>
            </a:r>
            <a:r>
              <a:rPr kumimoji="1" lang="ja-JP" altLang="en-US" sz="1400" b="1" dirty="0">
                <a:latin typeface="UD デジタル 教科書体 NK-R" panose="02020400000000000000" pitchFamily="18" charset="-128"/>
                <a:ea typeface="UD デジタル 教科書体 NK-R" panose="02020400000000000000" pitchFamily="18" charset="-128"/>
              </a:rPr>
              <a:t>「申込番号」</a:t>
            </a:r>
            <a:r>
              <a:rPr kumimoji="1" lang="ja-JP" altLang="en-US" sz="1400" dirty="0">
                <a:latin typeface="UD デジタル 教科書体 NK-R" panose="02020400000000000000" pitchFamily="18" charset="-128"/>
                <a:ea typeface="UD デジタル 教科書体 NK-R" panose="02020400000000000000" pitchFamily="18" charset="-128"/>
              </a:rPr>
              <a:t>が表示されます。この申込番号は今後の手続きに必要となります。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申請完了後には</a:t>
            </a:r>
            <a:r>
              <a:rPr kumimoji="1" lang="ja-JP" altLang="en-US" sz="1400" b="1" dirty="0">
                <a:latin typeface="UD デジタル 教科書体 NK-R" panose="02020400000000000000" pitchFamily="18" charset="-128"/>
                <a:ea typeface="UD デジタル 教科書体 NK-R" panose="02020400000000000000" pitchFamily="18" charset="-128"/>
              </a:rPr>
              <a:t>メールも送付</a:t>
            </a:r>
            <a:r>
              <a:rPr kumimoji="1" lang="ja-JP" altLang="en-US" sz="1400" dirty="0">
                <a:latin typeface="UD デジタル 教科書体 NK-R" panose="02020400000000000000" pitchFamily="18" charset="-128"/>
                <a:ea typeface="UD デジタル 教科書体 NK-R" panose="02020400000000000000" pitchFamily="18" charset="-128"/>
              </a:rPr>
              <a:t>されます。その中にも申込番号が記載されています。また、</a:t>
            </a:r>
            <a:r>
              <a:rPr kumimoji="1" lang="ja-JP" altLang="en-US" sz="1400" b="1" dirty="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a:latin typeface="UD デジタル 教科書体 NK-R" panose="02020400000000000000" pitchFamily="18" charset="-128"/>
                <a:ea typeface="UD デジタル 教科書体 NK-R" panose="02020400000000000000" pitchFamily="18" charset="-128"/>
              </a:rPr>
              <a:t>からも確認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が可能です。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14</a:t>
            </a:fld>
            <a:endParaRPr kumimoji="1" lang="ja-JP" altLang="en-US"/>
          </a:p>
        </p:txBody>
      </p:sp>
      <p:sp>
        <p:nvSpPr>
          <p:cNvPr id="10" name="テキスト ボックス 9"/>
          <p:cNvSpPr txBox="1"/>
          <p:nvPr/>
        </p:nvSpPr>
        <p:spPr>
          <a:xfrm>
            <a:off x="4484592" y="3325781"/>
            <a:ext cx="1005403" cy="338554"/>
          </a:xfrm>
          <a:prstGeom prst="rect">
            <a:avLst/>
          </a:prstGeom>
          <a:solidFill>
            <a:schemeClr val="bg1">
              <a:lumMod val="95000"/>
            </a:schemeClr>
          </a:solid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申込番号</a:t>
            </a:r>
          </a:p>
        </p:txBody>
      </p:sp>
    </p:spTree>
    <p:extLst>
      <p:ext uri="{BB962C8B-B14F-4D97-AF65-F5344CB8AC3E}">
        <p14:creationId xmlns:p14="http://schemas.microsoft.com/office/powerpoint/2010/main" val="136765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5</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マイページ</a:t>
            </a:r>
          </a:p>
        </p:txBody>
      </p:sp>
      <p:pic>
        <p:nvPicPr>
          <p:cNvPr id="2" name="図 1"/>
          <p:cNvPicPr>
            <a:picLocks noChangeAspect="1"/>
          </p:cNvPicPr>
          <p:nvPr/>
        </p:nvPicPr>
        <p:blipFill>
          <a:blip r:embed="rId2"/>
          <a:stretch>
            <a:fillRect/>
          </a:stretch>
        </p:blipFill>
        <p:spPr>
          <a:xfrm>
            <a:off x="174811" y="1124754"/>
            <a:ext cx="3368737" cy="1423952"/>
          </a:xfrm>
          <a:prstGeom prst="rect">
            <a:avLst/>
          </a:prstGeom>
        </p:spPr>
      </p:pic>
      <p:pic>
        <p:nvPicPr>
          <p:cNvPr id="3" name="図 2"/>
          <p:cNvPicPr>
            <a:picLocks noChangeAspect="1"/>
          </p:cNvPicPr>
          <p:nvPr/>
        </p:nvPicPr>
        <p:blipFill>
          <a:blip r:embed="rId3"/>
          <a:stretch>
            <a:fillRect/>
          </a:stretch>
        </p:blipFill>
        <p:spPr>
          <a:xfrm>
            <a:off x="3965302" y="1339768"/>
            <a:ext cx="4903040" cy="1795971"/>
          </a:xfrm>
          <a:prstGeom prst="rect">
            <a:avLst/>
          </a:prstGeom>
        </p:spPr>
      </p:pic>
      <p:sp>
        <p:nvSpPr>
          <p:cNvPr id="15" name="テキスト ボックス 14"/>
          <p:cNvSpPr txBox="1"/>
          <p:nvPr/>
        </p:nvSpPr>
        <p:spPr>
          <a:xfrm>
            <a:off x="-33150" y="4743297"/>
            <a:ext cx="5008562" cy="2246769"/>
          </a:xfrm>
          <a:prstGeom prst="rect">
            <a:avLst/>
          </a:prstGeom>
          <a:noFill/>
        </p:spPr>
        <p:txBody>
          <a:bodyPr wrap="square" rtlCol="0">
            <a:spAutoFit/>
          </a:bodyPr>
          <a:lstStyle/>
          <a:p>
            <a:pPr marL="228600" indent="-228600">
              <a:buAutoNum type="arabicDbPeriod"/>
            </a:pPr>
            <a:r>
              <a:rPr kumimoji="1" lang="ja-JP" altLang="en-US" sz="1400" dirty="0">
                <a:latin typeface="UD デジタル 教科書体 NK-R" panose="02020400000000000000" pitchFamily="18" charset="-128"/>
                <a:ea typeface="UD デジタル 教科書体 NK-R" panose="02020400000000000000" pitchFamily="18" charset="-128"/>
              </a:rPr>
              <a:t>申請済みの案件の確認や、利用者情報の変更</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などは、</a:t>
            </a:r>
            <a:r>
              <a:rPr kumimoji="1" lang="ja-JP" altLang="en-US" sz="1400" b="1" dirty="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a:latin typeface="UD デジタル 教科書体 NK-R" panose="02020400000000000000" pitchFamily="18" charset="-128"/>
                <a:ea typeface="UD デジタル 教科書体 NK-R" panose="02020400000000000000" pitchFamily="18" charset="-128"/>
              </a:rPr>
              <a:t>から行います。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　</a:t>
            </a:r>
            <a:r>
              <a:rPr kumimoji="1" lang="ja-JP" altLang="en-US" sz="1400" b="1" dirty="0">
                <a:latin typeface="UD デジタル 教科書体 NK-R" panose="02020400000000000000" pitchFamily="18" charset="-128"/>
                <a:ea typeface="UD デジタル 教科書体 NK-R" panose="02020400000000000000" pitchFamily="18" charset="-128"/>
              </a:rPr>
              <a:t>ログイン</a:t>
            </a:r>
            <a:r>
              <a:rPr kumimoji="1" lang="ja-JP" altLang="en-US" sz="1400" dirty="0">
                <a:latin typeface="UD デジタル 教科書体 NK-R" panose="02020400000000000000" pitchFamily="18" charset="-128"/>
                <a:ea typeface="UD デジタル 教科書体 NK-R" panose="02020400000000000000" pitchFamily="18" charset="-128"/>
              </a:rPr>
              <a:t>をした状態でトップページを表示すると、</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右上に、会員登録時に設定した</a:t>
            </a:r>
            <a:r>
              <a:rPr kumimoji="1" lang="ja-JP" altLang="en-US" sz="1400" b="1" dirty="0">
                <a:latin typeface="UD デジタル 教科書体 NK-R" panose="02020400000000000000" pitchFamily="18" charset="-128"/>
                <a:ea typeface="UD デジタル 教科書体 NK-R" panose="02020400000000000000" pitchFamily="18" charset="-128"/>
              </a:rPr>
              <a:t>ユーザー名</a:t>
            </a:r>
            <a:r>
              <a:rPr kumimoji="1" lang="ja-JP" altLang="en-US" sz="1400" dirty="0">
                <a:latin typeface="UD デジタル 教科書体 NK-R" panose="02020400000000000000" pitchFamily="18" charset="-128"/>
                <a:ea typeface="UD デジタル 教科書体 NK-R" panose="02020400000000000000" pitchFamily="18" charset="-128"/>
              </a:rPr>
              <a:t>が表示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されます。マイページを開くにはここを</a:t>
            </a:r>
            <a:r>
              <a:rPr kumimoji="1" lang="ja-JP" altLang="en-US" sz="1400" b="1" dirty="0">
                <a:latin typeface="UD デジタル 教科書体 NK-R" panose="02020400000000000000" pitchFamily="18" charset="-128"/>
                <a:ea typeface="UD デジタル 教科書体 NK-R" panose="02020400000000000000" pitchFamily="18" charset="-128"/>
              </a:rPr>
              <a:t>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３．　マイページをスクロールし、</a:t>
            </a:r>
            <a:r>
              <a:rPr kumimoji="1" lang="ja-JP" altLang="en-US" sz="1400" b="1" dirty="0">
                <a:latin typeface="UD デジタル 教科書体 NK-R" panose="02020400000000000000" pitchFamily="18" charset="-128"/>
                <a:ea typeface="UD デジタル 教科書体 NK-R" panose="02020400000000000000" pitchFamily="18" charset="-128"/>
              </a:rPr>
              <a:t>「利用者メニュー」</a:t>
            </a:r>
            <a:r>
              <a:rPr kumimoji="1" lang="ja-JP" altLang="en-US" sz="1400" dirty="0">
                <a:latin typeface="UD デジタル 教科書体 NK-R" panose="02020400000000000000" pitchFamily="18" charset="-128"/>
                <a:ea typeface="UD デジタル 教科書体 NK-R" panose="02020400000000000000" pitchFamily="18" charset="-128"/>
              </a:rPr>
              <a:t>から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必要なものを選択します。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４．　申請済みの案件の「申込番号」を確認するときは、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「利用者メニュー」の「申請履歴の確認」を選んでください。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7" name="図 16"/>
          <p:cNvPicPr>
            <a:picLocks noChangeAspect="1"/>
          </p:cNvPicPr>
          <p:nvPr/>
        </p:nvPicPr>
        <p:blipFill>
          <a:blip r:embed="rId4"/>
          <a:stretch>
            <a:fillRect/>
          </a:stretch>
        </p:blipFill>
        <p:spPr>
          <a:xfrm>
            <a:off x="4025421" y="3382047"/>
            <a:ext cx="4842921" cy="2358071"/>
          </a:xfrm>
          <a:prstGeom prst="rect">
            <a:avLst/>
          </a:prstGeom>
        </p:spPr>
      </p:pic>
      <p:grpSp>
        <p:nvGrpSpPr>
          <p:cNvPr id="10" name="グループ化 9"/>
          <p:cNvGrpSpPr/>
          <p:nvPr/>
        </p:nvGrpSpPr>
        <p:grpSpPr>
          <a:xfrm>
            <a:off x="8211392" y="2548706"/>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825464" y="3878484"/>
              <a:ext cx="369332" cy="813125"/>
            </a:xfrm>
            <a:prstGeom prst="rect">
              <a:avLst/>
            </a:prstGeom>
            <a:noFill/>
          </p:spPr>
          <p:txBody>
            <a:bodyPr vert="eaVert"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cxnSp>
        <p:nvCxnSpPr>
          <p:cNvPr id="18" name="カギ線コネクタ 17"/>
          <p:cNvCxnSpPr>
            <a:endCxn id="16" idx="3"/>
          </p:cNvCxnSpPr>
          <p:nvPr/>
        </p:nvCxnSpPr>
        <p:spPr>
          <a:xfrm rot="16200000" flipH="1">
            <a:off x="1964222" y="2467087"/>
            <a:ext cx="3188518" cy="93387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15</a:t>
            </a:fld>
            <a:endParaRPr kumimoji="1" lang="ja-JP" altLang="en-US" dirty="0"/>
          </a:p>
        </p:txBody>
      </p:sp>
      <p:sp>
        <p:nvSpPr>
          <p:cNvPr id="19" name="テキスト ボックス 18"/>
          <p:cNvSpPr txBox="1"/>
          <p:nvPr/>
        </p:nvSpPr>
        <p:spPr>
          <a:xfrm flipH="1">
            <a:off x="2728214" y="1064685"/>
            <a:ext cx="547985"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●●さん</a:t>
            </a:r>
          </a:p>
        </p:txBody>
      </p:sp>
      <p:sp>
        <p:nvSpPr>
          <p:cNvPr id="13" name="角丸四角形 12"/>
          <p:cNvSpPr/>
          <p:nvPr/>
        </p:nvSpPr>
        <p:spPr>
          <a:xfrm rot="10800000" flipV="1">
            <a:off x="2728213" y="1005276"/>
            <a:ext cx="581041" cy="3344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140997" y="1377783"/>
            <a:ext cx="2508891" cy="369332"/>
          </a:xfrm>
          <a:prstGeom prst="rect">
            <a:avLst/>
          </a:prstGeom>
          <a:solidFill>
            <a:schemeClr val="accent1">
              <a:lumMod val="75000"/>
            </a:schemeClr>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マイページ</a:t>
            </a:r>
          </a:p>
        </p:txBody>
      </p:sp>
      <p:sp>
        <p:nvSpPr>
          <p:cNvPr id="21" name="テキスト ボックス 20"/>
          <p:cNvSpPr txBox="1"/>
          <p:nvPr/>
        </p:nvSpPr>
        <p:spPr>
          <a:xfrm flipH="1">
            <a:off x="4189909" y="3368538"/>
            <a:ext cx="1219392"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利用者メニュー</a:t>
            </a:r>
          </a:p>
        </p:txBody>
      </p:sp>
      <p:sp>
        <p:nvSpPr>
          <p:cNvPr id="16" name="角丸四角形 15"/>
          <p:cNvSpPr/>
          <p:nvPr/>
        </p:nvSpPr>
        <p:spPr>
          <a:xfrm rot="10800000" flipV="1">
            <a:off x="4025420" y="3316451"/>
            <a:ext cx="4973436" cy="24236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735184" y="768163"/>
            <a:ext cx="3159839"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登録時に設定したユーザー名が表示されます。</a:t>
            </a:r>
          </a:p>
        </p:txBody>
      </p:sp>
      <p:sp>
        <p:nvSpPr>
          <p:cNvPr id="24" name="テキスト ボックス 23"/>
          <p:cNvSpPr txBox="1"/>
          <p:nvPr/>
        </p:nvSpPr>
        <p:spPr>
          <a:xfrm flipH="1">
            <a:off x="4484593" y="3777654"/>
            <a:ext cx="1216960"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申請履歴の確認</a:t>
            </a:r>
          </a:p>
        </p:txBody>
      </p:sp>
      <p:sp>
        <p:nvSpPr>
          <p:cNvPr id="25" name="テキスト ボックス 24"/>
          <p:cNvSpPr txBox="1"/>
          <p:nvPr/>
        </p:nvSpPr>
        <p:spPr>
          <a:xfrm flipH="1">
            <a:off x="6867030" y="3777654"/>
            <a:ext cx="1399399"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保存した手続きの再開</a:t>
            </a:r>
          </a:p>
        </p:txBody>
      </p:sp>
      <p:sp>
        <p:nvSpPr>
          <p:cNvPr id="26" name="テキスト ボックス 25"/>
          <p:cNvSpPr txBox="1"/>
          <p:nvPr/>
        </p:nvSpPr>
        <p:spPr>
          <a:xfrm flipH="1">
            <a:off x="4484593" y="4659101"/>
            <a:ext cx="1216960"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カテゴリの設定</a:t>
            </a:r>
          </a:p>
        </p:txBody>
      </p:sp>
      <p:sp>
        <p:nvSpPr>
          <p:cNvPr id="27" name="テキスト ボックス 26"/>
          <p:cNvSpPr txBox="1"/>
          <p:nvPr/>
        </p:nvSpPr>
        <p:spPr>
          <a:xfrm flipH="1">
            <a:off x="6853164" y="4659101"/>
            <a:ext cx="1739088"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利用者情報の照会・変更</a:t>
            </a:r>
          </a:p>
        </p:txBody>
      </p:sp>
      <p:sp>
        <p:nvSpPr>
          <p:cNvPr id="29" name="正方形/長方形 28"/>
          <p:cNvSpPr/>
          <p:nvPr/>
        </p:nvSpPr>
        <p:spPr>
          <a:xfrm>
            <a:off x="4189909" y="3777654"/>
            <a:ext cx="2546607" cy="750631"/>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220259" y="4122200"/>
            <a:ext cx="2516258" cy="276999"/>
          </a:xfrm>
          <a:prstGeom prst="rect">
            <a:avLst/>
          </a:prstGeom>
          <a:solidFill>
            <a:schemeClr val="bg1"/>
          </a:solidFill>
        </p:spPr>
        <p:txBody>
          <a:bodyPr wrap="square" lIns="36000" rIns="36000"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申込番号や申請状況を確認できます。</a:t>
            </a:r>
          </a:p>
        </p:txBody>
      </p:sp>
    </p:spTree>
    <p:extLst>
      <p:ext uri="{BB962C8B-B14F-4D97-AF65-F5344CB8AC3E}">
        <p14:creationId xmlns:p14="http://schemas.microsoft.com/office/powerpoint/2010/main" val="271120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a:t>
            </a:r>
            <a:r>
              <a:rPr kumimoji="1" lang="ja-JP" altLang="en-US" sz="2800" dirty="0">
                <a:latin typeface="UD デジタル 教科書体 NK-R" panose="02020400000000000000" pitchFamily="18" charset="-128"/>
                <a:ea typeface="UD デジタル 教科書体 NK-R" panose="02020400000000000000" pitchFamily="18" charset="-128"/>
              </a:rPr>
              <a:t>１．参考（ファイルをアップロードする場合）</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16</a:t>
            </a:fld>
            <a:endParaRPr kumimoji="1" lang="ja-JP" altLang="en-US" dirty="0"/>
          </a:p>
        </p:txBody>
      </p:sp>
      <p:sp>
        <p:nvSpPr>
          <p:cNvPr id="19" name="テキスト ボックス 18">
            <a:extLst>
              <a:ext uri="{FF2B5EF4-FFF2-40B4-BE49-F238E27FC236}">
                <a16:creationId xmlns:a16="http://schemas.microsoft.com/office/drawing/2014/main" id="{1E35782B-C39F-4AEF-9E80-D0B79098B15C}"/>
              </a:ext>
            </a:extLst>
          </p:cNvPr>
          <p:cNvSpPr txBox="1"/>
          <p:nvPr/>
        </p:nvSpPr>
        <p:spPr>
          <a:xfrm>
            <a:off x="373386" y="940036"/>
            <a:ext cx="8410721" cy="1169551"/>
          </a:xfrm>
          <a:prstGeom prst="rect">
            <a:avLst/>
          </a:prstGeom>
          <a:solidFill>
            <a:schemeClr val="bg1"/>
          </a:solidFill>
          <a:ln>
            <a:solidFill>
              <a:srgbClr val="FF0000"/>
            </a:solidFill>
          </a:ln>
        </p:spPr>
        <p:txBody>
          <a:bodyPr wrap="square" rtlCol="0">
            <a:spAutoFit/>
          </a:bodyPr>
          <a:lstStyle/>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ファイルアップロード時の注意</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◆添付ファイルの容量の上限は、１ファイルあたり</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、１申請あたり</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です。</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◆１つの項目で複数のファイルをアップロードすることはできません。このような場合は、写真を内容別に</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ZIP</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ファイルにまとめてください。ただし、１ファイルあたり</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を超える場合は、</a:t>
            </a:r>
            <a:r>
              <a:rPr kumimoji="1" lang="ja-JP" altLang="en-US" sz="1400" u="sng" dirty="0">
                <a:solidFill>
                  <a:srgbClr val="FF0000"/>
                </a:solidFill>
                <a:latin typeface="UD デジタル 教科書体 NK-R" panose="02020400000000000000" pitchFamily="18" charset="-128"/>
                <a:ea typeface="UD デジタル 教科書体 NK-R" panose="02020400000000000000" pitchFamily="18" charset="-128"/>
              </a:rPr>
              <a:t>文字が確認できる範囲で</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サイズを圧縮してください。圧縮してもアップロードしきれない場合は、本ページ以降を参照してください。</a:t>
            </a:r>
          </a:p>
        </p:txBody>
      </p:sp>
      <p:sp>
        <p:nvSpPr>
          <p:cNvPr id="17" name="スライド番号プレースホルダー 7">
            <a:extLst>
              <a:ext uri="{FF2B5EF4-FFF2-40B4-BE49-F238E27FC236}">
                <a16:creationId xmlns:a16="http://schemas.microsoft.com/office/drawing/2014/main" id="{B4B3CA96-1577-401B-9795-8004F523C986}"/>
              </a:ext>
            </a:extLst>
          </p:cNvPr>
          <p:cNvSpPr txBox="1">
            <a:spLocks/>
          </p:cNvSpPr>
          <p:nvPr/>
        </p:nvSpPr>
        <p:spPr>
          <a:xfrm>
            <a:off x="7086600" y="648632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20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AAA8B-26BC-4A01-840A-A72B8945DCEC}" type="slidenum">
              <a:rPr kumimoji="1" lang="ja-JP" altLang="en-US" smtClean="0"/>
              <a:pPr/>
              <a:t>16</a:t>
            </a:fld>
            <a:endParaRPr kumimoji="1" lang="ja-JP" altLang="en-US" dirty="0"/>
          </a:p>
        </p:txBody>
      </p:sp>
      <p:sp>
        <p:nvSpPr>
          <p:cNvPr id="24" name="正方形/長方形 23">
            <a:extLst>
              <a:ext uri="{FF2B5EF4-FFF2-40B4-BE49-F238E27FC236}">
                <a16:creationId xmlns:a16="http://schemas.microsoft.com/office/drawing/2014/main" id="{B11AA5CC-223D-43FA-9DA7-56E06155FA3D}"/>
              </a:ext>
            </a:extLst>
          </p:cNvPr>
          <p:cNvSpPr/>
          <p:nvPr/>
        </p:nvSpPr>
        <p:spPr>
          <a:xfrm>
            <a:off x="854993" y="2335537"/>
            <a:ext cx="7698734" cy="307777"/>
          </a:xfrm>
          <a:prstGeom prst="rect">
            <a:avLst/>
          </a:prstGeom>
        </p:spPr>
        <p:txBody>
          <a:bodyPr wrap="square">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以上のファイルをアップロードしようとすると、エラーメッセージが表示されて添付できません。</a:t>
            </a:r>
          </a:p>
        </p:txBody>
      </p:sp>
      <p:pic>
        <p:nvPicPr>
          <p:cNvPr id="25" name="図 24">
            <a:extLst>
              <a:ext uri="{FF2B5EF4-FFF2-40B4-BE49-F238E27FC236}">
                <a16:creationId xmlns:a16="http://schemas.microsoft.com/office/drawing/2014/main" id="{0A431A03-0EFB-4D8A-A6E1-310F6822106D}"/>
              </a:ext>
            </a:extLst>
          </p:cNvPr>
          <p:cNvPicPr>
            <a:picLocks noChangeAspect="1"/>
          </p:cNvPicPr>
          <p:nvPr/>
        </p:nvPicPr>
        <p:blipFill>
          <a:blip r:embed="rId2"/>
          <a:stretch>
            <a:fillRect/>
          </a:stretch>
        </p:blipFill>
        <p:spPr>
          <a:xfrm>
            <a:off x="174812" y="2588518"/>
            <a:ext cx="3677838" cy="1261310"/>
          </a:xfrm>
          <a:prstGeom prst="rect">
            <a:avLst/>
          </a:prstGeom>
        </p:spPr>
      </p:pic>
      <p:sp>
        <p:nvSpPr>
          <p:cNvPr id="31" name="正方形/長方形 30">
            <a:extLst>
              <a:ext uri="{FF2B5EF4-FFF2-40B4-BE49-F238E27FC236}">
                <a16:creationId xmlns:a16="http://schemas.microsoft.com/office/drawing/2014/main" id="{02904A76-AF3E-4828-8356-C11815B183A2}"/>
              </a:ext>
            </a:extLst>
          </p:cNvPr>
          <p:cNvSpPr/>
          <p:nvPr/>
        </p:nvSpPr>
        <p:spPr>
          <a:xfrm>
            <a:off x="3953436" y="2922256"/>
            <a:ext cx="5029198"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このような場合は、次ページ以降の方法で添付している写真のサイズを圧縮するなどし、</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以下になるように試してください。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2" name="正方形/長方形 31">
            <a:extLst>
              <a:ext uri="{FF2B5EF4-FFF2-40B4-BE49-F238E27FC236}">
                <a16:creationId xmlns:a16="http://schemas.microsoft.com/office/drawing/2014/main" id="{8D26E710-4622-4BFD-BF49-19C709F05300}"/>
              </a:ext>
            </a:extLst>
          </p:cNvPr>
          <p:cNvSpPr/>
          <p:nvPr/>
        </p:nvSpPr>
        <p:spPr>
          <a:xfrm>
            <a:off x="835007" y="4040157"/>
            <a:ext cx="7487478" cy="523220"/>
          </a:xfrm>
          <a:prstGeom prst="rect">
            <a:avLst/>
          </a:prstGeom>
        </p:spPr>
        <p:txBody>
          <a:bodyPr wrap="square">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１ファイルが</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以内でも、合計で</a:t>
            </a:r>
            <a:r>
              <a:rPr kumimoji="1" lang="en-US" altLang="ja-JP" sz="1400" dirty="0">
                <a:latin typeface="UD デジタル 教科書体 NK-R" panose="02020400000000000000" pitchFamily="18" charset="-128"/>
                <a:ea typeface="UD デジタル 教科書体 NK-R" panose="02020400000000000000" pitchFamily="18" charset="-128"/>
              </a:rPr>
              <a:t>100MB</a:t>
            </a:r>
            <a:r>
              <a:rPr kumimoji="1" lang="ja-JP" altLang="en-US" sz="1400" dirty="0">
                <a:latin typeface="UD デジタル 教科書体 NK-R" panose="02020400000000000000" pitchFamily="18" charset="-128"/>
                <a:ea typeface="UD デジタル 教科書体 NK-R" panose="02020400000000000000" pitchFamily="18" charset="-128"/>
              </a:rPr>
              <a:t>を超えると、エラーメッセージが表示され、それ以降のファイルのアップロードはできません。</a:t>
            </a:r>
          </a:p>
        </p:txBody>
      </p:sp>
      <p:pic>
        <p:nvPicPr>
          <p:cNvPr id="33" name="図 32">
            <a:extLst>
              <a:ext uri="{FF2B5EF4-FFF2-40B4-BE49-F238E27FC236}">
                <a16:creationId xmlns:a16="http://schemas.microsoft.com/office/drawing/2014/main" id="{76580B13-C595-4725-BC8B-77D63C915E37}"/>
              </a:ext>
            </a:extLst>
          </p:cNvPr>
          <p:cNvPicPr>
            <a:picLocks noChangeAspect="1"/>
          </p:cNvPicPr>
          <p:nvPr/>
        </p:nvPicPr>
        <p:blipFill rotWithShape="1">
          <a:blip r:embed="rId3"/>
          <a:srcRect t="19134" b="15040"/>
          <a:stretch/>
        </p:blipFill>
        <p:spPr>
          <a:xfrm>
            <a:off x="315949" y="4652081"/>
            <a:ext cx="3475076" cy="1261311"/>
          </a:xfrm>
          <a:prstGeom prst="rect">
            <a:avLst/>
          </a:prstGeom>
        </p:spPr>
      </p:pic>
      <p:sp>
        <p:nvSpPr>
          <p:cNvPr id="34" name="正方形/長方形 33">
            <a:extLst>
              <a:ext uri="{FF2B5EF4-FFF2-40B4-BE49-F238E27FC236}">
                <a16:creationId xmlns:a16="http://schemas.microsoft.com/office/drawing/2014/main" id="{D1F34AFB-9E2C-4200-9022-34672A2C74D1}"/>
              </a:ext>
            </a:extLst>
          </p:cNvPr>
          <p:cNvSpPr/>
          <p:nvPr/>
        </p:nvSpPr>
        <p:spPr>
          <a:xfrm>
            <a:off x="3965143" y="5025084"/>
            <a:ext cx="4728284" cy="307777"/>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このような場合は、</a:t>
            </a:r>
            <a:r>
              <a:rPr kumimoji="1" lang="en-US" altLang="ja-JP" sz="1400" dirty="0">
                <a:latin typeface="UD デジタル 教科書体 NK-R" panose="02020400000000000000" pitchFamily="18" charset="-128"/>
                <a:ea typeface="UD デジタル 教科書体 NK-R" panose="02020400000000000000" pitchFamily="18" charset="-128"/>
              </a:rPr>
              <a:t>19</a:t>
            </a:r>
            <a:r>
              <a:rPr kumimoji="1" lang="ja-JP" altLang="en-US" sz="1400" dirty="0">
                <a:latin typeface="UD デジタル 教科書体 NK-R" panose="02020400000000000000" pitchFamily="18" charset="-128"/>
                <a:ea typeface="UD デジタル 教科書体 NK-R" panose="02020400000000000000" pitchFamily="18" charset="-128"/>
              </a:rPr>
              <a:t>ページを参照してください。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1845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a:t>
            </a:r>
            <a:r>
              <a:rPr kumimoji="1" lang="ja-JP" altLang="en-US" sz="2800" dirty="0">
                <a:latin typeface="UD デジタル 教科書体 NK-R" panose="02020400000000000000" pitchFamily="18" charset="-128"/>
                <a:ea typeface="UD デジタル 教科書体 NK-R" panose="02020400000000000000" pitchFamily="18" charset="-128"/>
              </a:rPr>
              <a:t>２．参考（</a:t>
            </a:r>
            <a:r>
              <a:rPr kumimoji="1" lang="en-US" altLang="ja-JP" sz="2800" dirty="0">
                <a:latin typeface="UD デジタル 教科書体 NK-R" panose="02020400000000000000" pitchFamily="18" charset="-128"/>
                <a:ea typeface="UD デジタル 教科書体 NK-R" panose="02020400000000000000" pitchFamily="18" charset="-128"/>
              </a:rPr>
              <a:t>ZIP</a:t>
            </a:r>
            <a:r>
              <a:rPr kumimoji="1" lang="ja-JP" altLang="en-US" sz="2800" dirty="0">
                <a:latin typeface="UD デジタル 教科書体 NK-R" panose="02020400000000000000" pitchFamily="18" charset="-128"/>
                <a:ea typeface="UD デジタル 教科書体 NK-R" panose="02020400000000000000" pitchFamily="18" charset="-128"/>
              </a:rPr>
              <a:t>ファイルへのまとめ方）</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17</a:t>
            </a:fld>
            <a:endParaRPr kumimoji="1" lang="ja-JP" altLang="en-US" dirty="0"/>
          </a:p>
        </p:txBody>
      </p:sp>
      <p:sp>
        <p:nvSpPr>
          <p:cNvPr id="32" name="正方形/長方形 31"/>
          <p:cNvSpPr/>
          <p:nvPr/>
        </p:nvSpPr>
        <p:spPr>
          <a:xfrm>
            <a:off x="174811" y="941764"/>
            <a:ext cx="8531745" cy="307777"/>
          </a:xfrm>
          <a:prstGeom prst="rect">
            <a:avLst/>
          </a:prstGeom>
        </p:spPr>
        <p:txBody>
          <a:bodyPr wrap="square">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【ZIP</a:t>
            </a:r>
            <a:r>
              <a:rPr kumimoji="1" lang="ja-JP" altLang="en-US" sz="1400" dirty="0">
                <a:latin typeface="UD デジタル 教科書体 NK-R" panose="02020400000000000000" pitchFamily="18" charset="-128"/>
                <a:ea typeface="UD デジタル 教科書体 NK-R" panose="02020400000000000000" pitchFamily="18" charset="-128"/>
              </a:rPr>
              <a:t>ファイルへのまとめ方</a:t>
            </a:r>
            <a:r>
              <a:rPr kumimoji="1" lang="en-US" altLang="ja-JP" sz="1400" dirty="0" smtClean="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3" name="グループ化 2"/>
          <p:cNvGrpSpPr/>
          <p:nvPr/>
        </p:nvGrpSpPr>
        <p:grpSpPr>
          <a:xfrm>
            <a:off x="5529940" y="1880827"/>
            <a:ext cx="3264436" cy="1826195"/>
            <a:chOff x="4089401" y="4882244"/>
            <a:chExt cx="2009775" cy="1181100"/>
          </a:xfrm>
        </p:grpSpPr>
        <p:pic>
          <p:nvPicPr>
            <p:cNvPr id="14" name="図 13">
              <a:extLst>
                <a:ext uri="{FF2B5EF4-FFF2-40B4-BE49-F238E27FC236}">
                  <a16:creationId xmlns:a16="http://schemas.microsoft.com/office/drawing/2014/main" id="{D7E15857-B6E0-434A-8C1F-9E59931C4F45}"/>
                </a:ext>
              </a:extLst>
            </p:cNvPr>
            <p:cNvPicPr>
              <a:picLocks noChangeAspect="1"/>
            </p:cNvPicPr>
            <p:nvPr/>
          </p:nvPicPr>
          <p:blipFill>
            <a:blip r:embed="rId2"/>
            <a:stretch>
              <a:fillRect/>
            </a:stretch>
          </p:blipFill>
          <p:spPr>
            <a:xfrm>
              <a:off x="4089401" y="4882244"/>
              <a:ext cx="2009775" cy="1181100"/>
            </a:xfrm>
            <a:prstGeom prst="rect">
              <a:avLst/>
            </a:prstGeom>
          </p:spPr>
        </p:pic>
        <p:sp>
          <p:nvSpPr>
            <p:cNvPr id="33" name="楕円 32"/>
            <p:cNvSpPr/>
            <p:nvPr/>
          </p:nvSpPr>
          <p:spPr>
            <a:xfrm>
              <a:off x="4156664" y="5549521"/>
              <a:ext cx="946395" cy="161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5" name="スライド番号プレースホルダー 7">
            <a:extLst>
              <a:ext uri="{FF2B5EF4-FFF2-40B4-BE49-F238E27FC236}">
                <a16:creationId xmlns:a16="http://schemas.microsoft.com/office/drawing/2014/main" id="{D13BCC79-0122-47F0-B3A8-B86E469876A8}"/>
              </a:ext>
            </a:extLst>
          </p:cNvPr>
          <p:cNvSpPr txBox="1">
            <a:spLocks/>
          </p:cNvSpPr>
          <p:nvPr/>
        </p:nvSpPr>
        <p:spPr>
          <a:xfrm>
            <a:off x="7086600" y="12410049"/>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20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AAA8B-26BC-4A01-840A-A72B8945DCEC}" type="slidenum">
              <a:rPr kumimoji="1" lang="ja-JP" altLang="en-US" smtClean="0"/>
              <a:pPr/>
              <a:t>17</a:t>
            </a:fld>
            <a:endParaRPr kumimoji="1" lang="ja-JP" altLang="en-US" dirty="0"/>
          </a:p>
        </p:txBody>
      </p:sp>
      <p:sp>
        <p:nvSpPr>
          <p:cNvPr id="36" name="テキスト ボックス 35">
            <a:extLst>
              <a:ext uri="{FF2B5EF4-FFF2-40B4-BE49-F238E27FC236}">
                <a16:creationId xmlns:a16="http://schemas.microsoft.com/office/drawing/2014/main" id="{B7C38C38-5D31-4CC7-B953-B2EDD5D2B296}"/>
              </a:ext>
            </a:extLst>
          </p:cNvPr>
          <p:cNvSpPr txBox="1"/>
          <p:nvPr/>
        </p:nvSpPr>
        <p:spPr>
          <a:xfrm>
            <a:off x="5515166" y="4028842"/>
            <a:ext cx="3279209" cy="1384995"/>
          </a:xfrm>
          <a:prstGeom prst="rect">
            <a:avLst/>
          </a:prstGeom>
          <a:solidFill>
            <a:schemeClr val="bg1"/>
          </a:solidFill>
          <a:ln>
            <a:solidFill>
              <a:srgbClr val="FF0000"/>
            </a:solidFill>
          </a:ln>
        </p:spPr>
        <p:txBody>
          <a:bodyPr wrap="square" rtlCol="0">
            <a:spAutoFit/>
          </a:bodyPr>
          <a:lstStyle/>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１ファイルあたり</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以内になるように</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ZIP</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ファイルにまとめてください。容量を圧縮し、</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ZIP</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ファイルにまとめても</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におさまらない場合は、１ファイルが</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以内になるように</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ZIP</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ファイルを複数作成してください。</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7" name="正方形/長方形 36">
            <a:extLst>
              <a:ext uri="{FF2B5EF4-FFF2-40B4-BE49-F238E27FC236}">
                <a16:creationId xmlns:a16="http://schemas.microsoft.com/office/drawing/2014/main" id="{33FF9FFE-104A-4B30-BE3C-E4E01A6AE177}"/>
              </a:ext>
            </a:extLst>
          </p:cNvPr>
          <p:cNvSpPr/>
          <p:nvPr/>
        </p:nvSpPr>
        <p:spPr>
          <a:xfrm>
            <a:off x="64395" y="1261617"/>
            <a:ext cx="8915399"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Windows</a:t>
            </a:r>
            <a:r>
              <a:rPr kumimoji="1" lang="ja-JP" altLang="en-US" sz="1400" dirty="0">
                <a:latin typeface="UD デジタル 教科書体 NK-R" panose="02020400000000000000" pitchFamily="18" charset="-128"/>
                <a:ea typeface="UD デジタル 教科書体 NK-R" panose="02020400000000000000" pitchFamily="18" charset="-128"/>
              </a:rPr>
              <a:t>パソコンの場合</a:t>
            </a:r>
            <a:r>
              <a:rPr kumimoji="1" lang="ja-JP" altLang="en-US" sz="1400" dirty="0" smtClean="0">
                <a:latin typeface="UD デジタル 教科書体 NK-R" panose="02020400000000000000" pitchFamily="18" charset="-128"/>
                <a:ea typeface="UD デジタル 教科書体 NK-R" panose="02020400000000000000" pitchFamily="18" charset="-128"/>
              </a:rPr>
              <a:t>）１つ</a:t>
            </a:r>
            <a:r>
              <a:rPr kumimoji="1" lang="ja-JP" altLang="en-US" sz="1400" dirty="0">
                <a:latin typeface="UD デジタル 教科書体 NK-R" panose="02020400000000000000" pitchFamily="18" charset="-128"/>
                <a:ea typeface="UD デジタル 教科書体 NK-R" panose="02020400000000000000" pitchFamily="18" charset="-128"/>
              </a:rPr>
              <a:t>にまとめたいファイルを「</a:t>
            </a:r>
            <a:r>
              <a:rPr kumimoji="1" lang="en-US" altLang="ja-JP" sz="1400" dirty="0">
                <a:latin typeface="UD デジタル 教科書体 NK-R" panose="02020400000000000000" pitchFamily="18" charset="-128"/>
                <a:ea typeface="UD デジタル 教科書体 NK-R" panose="02020400000000000000" pitchFamily="18" charset="-128"/>
              </a:rPr>
              <a:t>Ctrl</a:t>
            </a:r>
            <a:r>
              <a:rPr kumimoji="1" lang="ja-JP" altLang="en-US" sz="1400" dirty="0">
                <a:latin typeface="UD デジタル 教科書体 NK-R" panose="02020400000000000000" pitchFamily="18" charset="-128"/>
                <a:ea typeface="UD デジタル 教科書体 NK-R" panose="02020400000000000000" pitchFamily="18" charset="-128"/>
              </a:rPr>
              <a:t>」を押しながら選択し、選択された状態で右クリックします。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表示されるメニューから「送る」＞「圧縮（</a:t>
            </a:r>
            <a:r>
              <a:rPr kumimoji="1" lang="en-US" altLang="ja-JP" sz="1400" dirty="0">
                <a:latin typeface="UD デジタル 教科書体 NK-R" panose="02020400000000000000" pitchFamily="18" charset="-128"/>
                <a:ea typeface="UD デジタル 教科書体 NK-R" panose="02020400000000000000" pitchFamily="18" charset="-128"/>
              </a:rPr>
              <a:t>zip</a:t>
            </a:r>
            <a:r>
              <a:rPr kumimoji="1" lang="ja-JP" altLang="en-US" sz="1400" dirty="0">
                <a:latin typeface="UD デジタル 教科書体 NK-R" panose="02020400000000000000" pitchFamily="18" charset="-128"/>
                <a:ea typeface="UD デジタル 教科書体 NK-R" panose="02020400000000000000" pitchFamily="18" charset="-128"/>
              </a:rPr>
              <a:t>形式）フォルダー」を選択します。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2" name="グループ化 1"/>
          <p:cNvGrpSpPr/>
          <p:nvPr/>
        </p:nvGrpSpPr>
        <p:grpSpPr>
          <a:xfrm>
            <a:off x="191874" y="1923736"/>
            <a:ext cx="4928248" cy="4025027"/>
            <a:chOff x="174811" y="3918204"/>
            <a:chExt cx="3751912" cy="2553809"/>
          </a:xfrm>
        </p:grpSpPr>
        <p:pic>
          <p:nvPicPr>
            <p:cNvPr id="13" name="図 12">
              <a:extLst>
                <a:ext uri="{FF2B5EF4-FFF2-40B4-BE49-F238E27FC236}">
                  <a16:creationId xmlns:a16="http://schemas.microsoft.com/office/drawing/2014/main" id="{1A82C986-68CA-4C60-A6DB-50B7ADF7D4F6}"/>
                </a:ext>
              </a:extLst>
            </p:cNvPr>
            <p:cNvPicPr>
              <a:picLocks noChangeAspect="1"/>
            </p:cNvPicPr>
            <p:nvPr/>
          </p:nvPicPr>
          <p:blipFill rotWithShape="1">
            <a:blip r:embed="rId3"/>
            <a:srcRect l="14860" t="19902" r="38641" b="23803"/>
            <a:stretch/>
          </p:blipFill>
          <p:spPr>
            <a:xfrm>
              <a:off x="174811" y="3918204"/>
              <a:ext cx="3751912" cy="2553809"/>
            </a:xfrm>
            <a:prstGeom prst="rect">
              <a:avLst/>
            </a:prstGeom>
          </p:spPr>
        </p:pic>
        <p:sp>
          <p:nvSpPr>
            <p:cNvPr id="39" name="楕円 38">
              <a:extLst>
                <a:ext uri="{FF2B5EF4-FFF2-40B4-BE49-F238E27FC236}">
                  <a16:creationId xmlns:a16="http://schemas.microsoft.com/office/drawing/2014/main" id="{1F0D3B31-77C2-418E-A05D-E01B7DFAF56B}"/>
                </a:ext>
              </a:extLst>
            </p:cNvPr>
            <p:cNvSpPr/>
            <p:nvPr/>
          </p:nvSpPr>
          <p:spPr>
            <a:xfrm>
              <a:off x="790332" y="5664874"/>
              <a:ext cx="946395" cy="161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5DA4401C-31DA-46A6-8D44-AD8F6B0AC131}"/>
                </a:ext>
              </a:extLst>
            </p:cNvPr>
            <p:cNvSpPr/>
            <p:nvPr/>
          </p:nvSpPr>
          <p:spPr>
            <a:xfrm>
              <a:off x="2608231" y="6310231"/>
              <a:ext cx="946395" cy="161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376932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A32D3EA5-42E4-4E60-9254-F25EC0D78D74}"/>
              </a:ext>
            </a:extLst>
          </p:cNvPr>
          <p:cNvPicPr>
            <a:picLocks noChangeAspect="1"/>
          </p:cNvPicPr>
          <p:nvPr/>
        </p:nvPicPr>
        <p:blipFill>
          <a:blip r:embed="rId2"/>
          <a:stretch>
            <a:fillRect/>
          </a:stretch>
        </p:blipFill>
        <p:spPr>
          <a:xfrm>
            <a:off x="174811" y="1440140"/>
            <a:ext cx="4845824" cy="2055261"/>
          </a:xfrm>
          <a:prstGeom prst="rect">
            <a:avLst/>
          </a:prstGeom>
        </p:spPr>
      </p:pic>
      <p:sp>
        <p:nvSpPr>
          <p:cNvPr id="15" name="楕円 14">
            <a:extLst>
              <a:ext uri="{FF2B5EF4-FFF2-40B4-BE49-F238E27FC236}">
                <a16:creationId xmlns:a16="http://schemas.microsoft.com/office/drawing/2014/main" id="{42111AF5-8875-44CC-9E15-0F778E50A0B5}"/>
              </a:ext>
            </a:extLst>
          </p:cNvPr>
          <p:cNvSpPr/>
          <p:nvPr/>
        </p:nvSpPr>
        <p:spPr>
          <a:xfrm>
            <a:off x="1193453" y="1562248"/>
            <a:ext cx="1001752" cy="3227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7B05326-98A8-420C-9122-C33257CFA7C8}"/>
              </a:ext>
            </a:extLst>
          </p:cNvPr>
          <p:cNvSpPr/>
          <p:nvPr/>
        </p:nvSpPr>
        <p:spPr>
          <a:xfrm>
            <a:off x="5122941" y="1447916"/>
            <a:ext cx="3927318" cy="1384995"/>
          </a:xfrm>
          <a:prstGeom prst="rect">
            <a:avLst/>
          </a:prstGeom>
        </p:spPr>
        <p:txBody>
          <a:bodyPr wrap="square">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圧縮方法</a:t>
            </a:r>
            <a:r>
              <a:rPr kumimoji="1" lang="en-US" altLang="ja-JP" sz="1400" dirty="0">
                <a:latin typeface="UD デジタル 教科書体 NK-R" panose="02020400000000000000" pitchFamily="18" charset="-128"/>
                <a:ea typeface="UD デジタル 教科書体 NK-R" panose="02020400000000000000" pitchFamily="18" charset="-128"/>
              </a:rPr>
              <a:t>】</a:t>
            </a:r>
          </a:p>
          <a:p>
            <a:r>
              <a:rPr kumimoji="1" lang="ja-JP" altLang="en-US" sz="1400" dirty="0">
                <a:latin typeface="UD デジタル 教科書体 NK-R" panose="02020400000000000000" pitchFamily="18" charset="-128"/>
                <a:ea typeface="UD デジタル 教科書体 NK-R" panose="02020400000000000000" pitchFamily="18" charset="-128"/>
              </a:rPr>
              <a:t>①申請に使用したい写真をパソコンに取り込んで、</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ダブルクリックして開いてください。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②写真を開いたら、上部の「開く」をクリックし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「ペイント」を選択します。</a:t>
            </a:r>
          </a:p>
        </p:txBody>
      </p:sp>
      <p:pic>
        <p:nvPicPr>
          <p:cNvPr id="20" name="図 19">
            <a:extLst>
              <a:ext uri="{FF2B5EF4-FFF2-40B4-BE49-F238E27FC236}">
                <a16:creationId xmlns:a16="http://schemas.microsoft.com/office/drawing/2014/main" id="{01783C64-1502-4BF3-A599-E98C9925B8E5}"/>
              </a:ext>
            </a:extLst>
          </p:cNvPr>
          <p:cNvPicPr>
            <a:picLocks noChangeAspect="1"/>
          </p:cNvPicPr>
          <p:nvPr/>
        </p:nvPicPr>
        <p:blipFill>
          <a:blip r:embed="rId3"/>
          <a:stretch>
            <a:fillRect/>
          </a:stretch>
        </p:blipFill>
        <p:spPr>
          <a:xfrm>
            <a:off x="524435" y="3790918"/>
            <a:ext cx="1695613" cy="2347772"/>
          </a:xfrm>
          <a:prstGeom prst="rect">
            <a:avLst/>
          </a:prstGeom>
        </p:spPr>
      </p:pic>
      <p:sp>
        <p:nvSpPr>
          <p:cNvPr id="21" name="楕円 20">
            <a:extLst>
              <a:ext uri="{FF2B5EF4-FFF2-40B4-BE49-F238E27FC236}">
                <a16:creationId xmlns:a16="http://schemas.microsoft.com/office/drawing/2014/main" id="{2643E235-0851-4EDC-B470-36AEF0ECD5CE}"/>
              </a:ext>
            </a:extLst>
          </p:cNvPr>
          <p:cNvSpPr/>
          <p:nvPr/>
        </p:nvSpPr>
        <p:spPr>
          <a:xfrm>
            <a:off x="730342" y="4632277"/>
            <a:ext cx="1001752" cy="3227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3E0E07C9-4832-43F6-AFB4-34A146E811E6}"/>
              </a:ext>
            </a:extLst>
          </p:cNvPr>
          <p:cNvSpPr/>
          <p:nvPr/>
        </p:nvSpPr>
        <p:spPr>
          <a:xfrm>
            <a:off x="2330960" y="4145059"/>
            <a:ext cx="3375213" cy="1600438"/>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③ペイントが開いたら、「サイズを変更」を選択し、「サイズ変更」の部分に適当な数字を入れます。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最初は「</a:t>
            </a:r>
            <a:r>
              <a:rPr kumimoji="1" lang="en-US" altLang="ja-JP" sz="1400" dirty="0">
                <a:latin typeface="UD デジタル 教科書体 NK-R" panose="02020400000000000000" pitchFamily="18" charset="-128"/>
                <a:ea typeface="UD デジタル 教科書体 NK-R" panose="02020400000000000000" pitchFamily="18" charset="-128"/>
              </a:rPr>
              <a:t>100</a:t>
            </a:r>
            <a:r>
              <a:rPr kumimoji="1" lang="ja-JP" altLang="en-US" sz="1400" dirty="0">
                <a:latin typeface="UD デジタル 教科書体 NK-R" panose="02020400000000000000" pitchFamily="18" charset="-128"/>
                <a:ea typeface="UD デジタル 教科書体 NK-R" panose="02020400000000000000" pitchFamily="18" charset="-128"/>
              </a:rPr>
              <a:t>」と記入されています。これを「１０」にすると、</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に縮小されます。数字を変えながら適当なサイズになるようにしてください。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3" name="角丸四角形吹き出し 18">
            <a:extLst>
              <a:ext uri="{FF2B5EF4-FFF2-40B4-BE49-F238E27FC236}">
                <a16:creationId xmlns:a16="http://schemas.microsoft.com/office/drawing/2014/main" id="{46585D20-3E65-4123-B567-C16C20A478FD}"/>
              </a:ext>
            </a:extLst>
          </p:cNvPr>
          <p:cNvSpPr/>
          <p:nvPr/>
        </p:nvSpPr>
        <p:spPr>
          <a:xfrm>
            <a:off x="524435" y="6176761"/>
            <a:ext cx="3827287" cy="447060"/>
          </a:xfrm>
          <a:prstGeom prst="wedgeRoundRectCallout">
            <a:avLst>
              <a:gd name="adj1" fmla="val -42789"/>
              <a:gd name="adj2" fmla="val -290972"/>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「縦横比を維持する」に✔を入れたままにしておく</a:t>
            </a:r>
          </a:p>
        </p:txBody>
      </p:sp>
      <p:sp>
        <p:nvSpPr>
          <p:cNvPr id="26" name="楕円 25">
            <a:extLst>
              <a:ext uri="{FF2B5EF4-FFF2-40B4-BE49-F238E27FC236}">
                <a16:creationId xmlns:a16="http://schemas.microsoft.com/office/drawing/2014/main" id="{5D560FD2-A733-425A-BE39-8B35F20BBAC4}"/>
              </a:ext>
            </a:extLst>
          </p:cNvPr>
          <p:cNvSpPr/>
          <p:nvPr/>
        </p:nvSpPr>
        <p:spPr>
          <a:xfrm>
            <a:off x="1252284" y="5112748"/>
            <a:ext cx="422244" cy="509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37866DFB-73D1-4A15-88EA-E7C476746A19}"/>
              </a:ext>
            </a:extLst>
          </p:cNvPr>
          <p:cNvPicPr>
            <a:picLocks noChangeAspect="1"/>
          </p:cNvPicPr>
          <p:nvPr/>
        </p:nvPicPr>
        <p:blipFill>
          <a:blip r:embed="rId4"/>
          <a:stretch>
            <a:fillRect/>
          </a:stretch>
        </p:blipFill>
        <p:spPr>
          <a:xfrm>
            <a:off x="6118023" y="4201676"/>
            <a:ext cx="1937154" cy="1691693"/>
          </a:xfrm>
          <a:prstGeom prst="rect">
            <a:avLst/>
          </a:prstGeom>
        </p:spPr>
      </p:pic>
      <p:sp>
        <p:nvSpPr>
          <p:cNvPr id="28" name="楕円 27">
            <a:extLst>
              <a:ext uri="{FF2B5EF4-FFF2-40B4-BE49-F238E27FC236}">
                <a16:creationId xmlns:a16="http://schemas.microsoft.com/office/drawing/2014/main" id="{3E77C830-0B47-4ECE-9750-40878F7B7A88}"/>
              </a:ext>
            </a:extLst>
          </p:cNvPr>
          <p:cNvSpPr/>
          <p:nvPr/>
        </p:nvSpPr>
        <p:spPr>
          <a:xfrm>
            <a:off x="6007816" y="4151635"/>
            <a:ext cx="416859" cy="341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22C147E5-A3B9-465D-B9FF-AD036F925002}"/>
              </a:ext>
            </a:extLst>
          </p:cNvPr>
          <p:cNvSpPr/>
          <p:nvPr/>
        </p:nvSpPr>
        <p:spPr>
          <a:xfrm>
            <a:off x="6079160" y="4705880"/>
            <a:ext cx="661925" cy="341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3B56F93B-465C-4E96-900B-33C1D4B081CF}"/>
              </a:ext>
            </a:extLst>
          </p:cNvPr>
          <p:cNvSpPr/>
          <p:nvPr/>
        </p:nvSpPr>
        <p:spPr>
          <a:xfrm>
            <a:off x="5732017" y="6099556"/>
            <a:ext cx="3411983" cy="307777"/>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④サイズが決まったら保存してください。</a:t>
            </a:r>
          </a:p>
        </p:txBody>
      </p:sp>
      <p:grpSp>
        <p:nvGrpSpPr>
          <p:cNvPr id="31" name="グループ化 30">
            <a:extLst>
              <a:ext uri="{FF2B5EF4-FFF2-40B4-BE49-F238E27FC236}">
                <a16:creationId xmlns:a16="http://schemas.microsoft.com/office/drawing/2014/main" id="{C4BDB63A-9ADB-4319-8B07-763584B31E3C}"/>
              </a:ext>
            </a:extLst>
          </p:cNvPr>
          <p:cNvGrpSpPr/>
          <p:nvPr/>
        </p:nvGrpSpPr>
        <p:grpSpPr>
          <a:xfrm>
            <a:off x="0" y="541465"/>
            <a:ext cx="9148483" cy="320044"/>
            <a:chOff x="0" y="541465"/>
            <a:chExt cx="9148483" cy="320044"/>
          </a:xfrm>
        </p:grpSpPr>
        <p:sp>
          <p:nvSpPr>
            <p:cNvPr id="34" name="正方形/長方形 33">
              <a:extLst>
                <a:ext uri="{FF2B5EF4-FFF2-40B4-BE49-F238E27FC236}">
                  <a16:creationId xmlns:a16="http://schemas.microsoft.com/office/drawing/2014/main" id="{257494AF-E154-4E9F-B6DD-ECD186E6D6AF}"/>
                </a:ext>
              </a:extLst>
            </p:cNvPr>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54C9BE5F-3FBE-497D-A45C-3B3781A72006}"/>
                </a:ext>
              </a:extLst>
            </p:cNvPr>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FF4F32D-7AA2-4811-975F-6CF2D4131EBA}"/>
                </a:ext>
              </a:extLst>
            </p:cNvPr>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426A6D19-E82A-4B84-BE3D-6C47627D78C7}"/>
              </a:ext>
            </a:extLst>
          </p:cNvPr>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a:t>
            </a:r>
            <a:r>
              <a:rPr kumimoji="1" lang="ja-JP" altLang="en-US" sz="2800" dirty="0">
                <a:latin typeface="UD デジタル 教科書体 NK-R" panose="02020400000000000000" pitchFamily="18" charset="-128"/>
                <a:ea typeface="UD デジタル 教科書体 NK-R" panose="02020400000000000000" pitchFamily="18" charset="-128"/>
              </a:rPr>
              <a:t>３．参考（ファイルサイズの圧縮方法）</a:t>
            </a:r>
          </a:p>
        </p:txBody>
      </p:sp>
      <p:sp>
        <p:nvSpPr>
          <p:cNvPr id="38" name="スライド番号プレースホルダー 7">
            <a:extLst>
              <a:ext uri="{FF2B5EF4-FFF2-40B4-BE49-F238E27FC236}">
                <a16:creationId xmlns:a16="http://schemas.microsoft.com/office/drawing/2014/main" id="{3A6790E8-4713-48DD-9097-D4C4A1898AA4}"/>
              </a:ext>
            </a:extLst>
          </p:cNvPr>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18</a:t>
            </a:fld>
            <a:endParaRPr kumimoji="1" lang="ja-JP" altLang="en-US" dirty="0"/>
          </a:p>
        </p:txBody>
      </p:sp>
    </p:spTree>
    <p:extLst>
      <p:ext uri="{BB962C8B-B14F-4D97-AF65-F5344CB8AC3E}">
        <p14:creationId xmlns:p14="http://schemas.microsoft.com/office/powerpoint/2010/main" val="338398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a:t>
            </a:r>
            <a:r>
              <a:rPr kumimoji="1" lang="ja-JP" altLang="en-US" sz="2800" dirty="0">
                <a:latin typeface="UD デジタル 教科書体 NK-R" panose="02020400000000000000" pitchFamily="18" charset="-128"/>
                <a:ea typeface="UD デジタル 教科書体 NK-R" panose="02020400000000000000" pitchFamily="18" charset="-128"/>
              </a:rPr>
              <a:t>４．参考（アップロードができない場合）</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19</a:t>
            </a:fld>
            <a:endParaRPr kumimoji="1" lang="ja-JP" altLang="en-US" dirty="0"/>
          </a:p>
        </p:txBody>
      </p:sp>
      <p:pic>
        <p:nvPicPr>
          <p:cNvPr id="3" name="図 2">
            <a:extLst>
              <a:ext uri="{FF2B5EF4-FFF2-40B4-BE49-F238E27FC236}">
                <a16:creationId xmlns:a16="http://schemas.microsoft.com/office/drawing/2014/main" id="{F98CF378-940B-463B-9B34-444EDEC7E677}"/>
              </a:ext>
            </a:extLst>
          </p:cNvPr>
          <p:cNvPicPr>
            <a:picLocks noChangeAspect="1"/>
          </p:cNvPicPr>
          <p:nvPr/>
        </p:nvPicPr>
        <p:blipFill>
          <a:blip r:embed="rId2"/>
          <a:stretch>
            <a:fillRect/>
          </a:stretch>
        </p:blipFill>
        <p:spPr>
          <a:xfrm>
            <a:off x="466725" y="4190667"/>
            <a:ext cx="7648575" cy="2324100"/>
          </a:xfrm>
          <a:prstGeom prst="rect">
            <a:avLst/>
          </a:prstGeom>
        </p:spPr>
      </p:pic>
      <p:pic>
        <p:nvPicPr>
          <p:cNvPr id="8" name="図 7">
            <a:extLst>
              <a:ext uri="{FF2B5EF4-FFF2-40B4-BE49-F238E27FC236}">
                <a16:creationId xmlns:a16="http://schemas.microsoft.com/office/drawing/2014/main" id="{5878E91F-551E-4B28-861A-FFF4EEDBB18B}"/>
              </a:ext>
            </a:extLst>
          </p:cNvPr>
          <p:cNvPicPr>
            <a:picLocks noChangeAspect="1"/>
          </p:cNvPicPr>
          <p:nvPr/>
        </p:nvPicPr>
        <p:blipFill>
          <a:blip r:embed="rId3"/>
          <a:stretch>
            <a:fillRect/>
          </a:stretch>
        </p:blipFill>
        <p:spPr>
          <a:xfrm>
            <a:off x="692941" y="923138"/>
            <a:ext cx="7196141" cy="3205900"/>
          </a:xfrm>
          <a:prstGeom prst="rect">
            <a:avLst/>
          </a:prstGeom>
        </p:spPr>
      </p:pic>
      <p:sp>
        <p:nvSpPr>
          <p:cNvPr id="18" name="角丸四角形吹き出し 17">
            <a:extLst>
              <a:ext uri="{FF2B5EF4-FFF2-40B4-BE49-F238E27FC236}">
                <a16:creationId xmlns:a16="http://schemas.microsoft.com/office/drawing/2014/main" id="{37830A13-C384-4759-A108-DA08FD5D5796}"/>
              </a:ext>
            </a:extLst>
          </p:cNvPr>
          <p:cNvSpPr/>
          <p:nvPr/>
        </p:nvSpPr>
        <p:spPr>
          <a:xfrm>
            <a:off x="2926552" y="2148064"/>
            <a:ext cx="4160048" cy="951493"/>
          </a:xfrm>
          <a:prstGeom prst="wedgeRoundRectCallout">
            <a:avLst>
              <a:gd name="adj1" fmla="val -80614"/>
              <a:gd name="adj2" fmla="val -12677"/>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１つの項目の</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ZIP</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ファイルが</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を超過する等、添付しきれなかった場合は、申請の最後のほうにある「その他」の項目に添付してください。</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9" name="角丸四角形吹き出し 17">
            <a:extLst>
              <a:ext uri="{FF2B5EF4-FFF2-40B4-BE49-F238E27FC236}">
                <a16:creationId xmlns:a16="http://schemas.microsoft.com/office/drawing/2014/main" id="{7D35FE6A-83FC-478F-8903-65BD29387806}"/>
              </a:ext>
            </a:extLst>
          </p:cNvPr>
          <p:cNvSpPr/>
          <p:nvPr/>
        </p:nvSpPr>
        <p:spPr>
          <a:xfrm>
            <a:off x="2210498" y="5313656"/>
            <a:ext cx="6583878" cy="1074055"/>
          </a:xfrm>
          <a:prstGeom prst="wedgeRoundRectCallout">
            <a:avLst>
              <a:gd name="adj1" fmla="val -60015"/>
              <a:gd name="adj2" fmla="val 8679"/>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を超過する等、上記「その他」に添付しても添付しきれない場合は、申請の最後のほうにある質問で「ある」と回答のうえ、申請終了後に送られてくる自動応答メール内の</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URL</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から追加で添付申請をしてください。追加で</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100MB</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添付可能となります。それでも添付しきれない場合は</a:t>
            </a:r>
            <a:r>
              <a:rPr kumimoji="1" lang="ja-JP" altLang="en-US" sz="1400" dirty="0" smtClean="0">
                <a:solidFill>
                  <a:srgbClr val="FF0000"/>
                </a:solidFill>
                <a:latin typeface="UD デジタル 教科書体 NK-R" panose="02020400000000000000" pitchFamily="18" charset="-128"/>
                <a:ea typeface="UD デジタル 教科書体 NK-R" panose="02020400000000000000" pitchFamily="18" charset="-128"/>
              </a:rPr>
              <a:t>、別途、大容量ファイル送信サービスを案内しますので、交通計画課「</a:t>
            </a:r>
            <a:r>
              <a:rPr kumimoji="1" lang="en-US" altLang="ja-JP" sz="1400" dirty="0" smtClean="0">
                <a:solidFill>
                  <a:srgbClr val="FF0000"/>
                </a:solidFill>
                <a:latin typeface="UD デジタル 教科書体 NK-R" panose="02020400000000000000" pitchFamily="18" charset="-128"/>
                <a:ea typeface="UD デジタル 教科書体 NK-R" panose="02020400000000000000" pitchFamily="18" charset="-128"/>
                <a:hlinkClick r:id="rId4"/>
              </a:rPr>
              <a:t>ud-taxi2025@gbox.pref.osaka.lg.jp</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smtClean="0">
                <a:solidFill>
                  <a:srgbClr val="FF0000"/>
                </a:solidFill>
                <a:latin typeface="UD デジタル 教科書体 NK-R" panose="02020400000000000000" pitchFamily="18" charset="-128"/>
                <a:ea typeface="UD デジタル 教科書体 NK-R" panose="02020400000000000000" pitchFamily="18" charset="-128"/>
              </a:rPr>
              <a:t>までご連絡ください</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6278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169432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目次</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2</a:t>
            </a:fld>
            <a:endParaRPr kumimoji="1" lang="ja-JP" altLang="en-US"/>
          </a:p>
        </p:txBody>
      </p:sp>
      <p:sp>
        <p:nvSpPr>
          <p:cNvPr id="8" name="テキスト ボックス 7"/>
          <p:cNvSpPr txBox="1"/>
          <p:nvPr/>
        </p:nvSpPr>
        <p:spPr>
          <a:xfrm>
            <a:off x="363069" y="979204"/>
            <a:ext cx="8229600" cy="5632311"/>
          </a:xfrm>
          <a:prstGeom prst="rect">
            <a:avLst/>
          </a:prstGeom>
          <a:noFill/>
        </p:spPr>
        <p:txBody>
          <a:bodyPr wrap="square" rtlCol="0">
            <a:spAutoFit/>
          </a:bodyPr>
          <a:lstStyle/>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１．申請の前に　　　　  </a:t>
            </a:r>
            <a:r>
              <a:rPr kumimoji="1" lang="en-US" altLang="ja-JP" sz="4000" dirty="0">
                <a:latin typeface="UD デジタル 教科書体 NP-B" panose="02020700000000000000" pitchFamily="18" charset="-128"/>
                <a:ea typeface="UD デジタル 教科書体 NP-B" panose="02020700000000000000" pitchFamily="18" charset="-128"/>
              </a:rPr>
              <a:t> …</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3</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２．申請画面へのアクセス</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4</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３．利用者登録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5</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４．申請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8</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５．マイページ　　　　  </a:t>
            </a:r>
            <a:r>
              <a:rPr kumimoji="1" lang="en-US" altLang="ja-JP" sz="4000" dirty="0">
                <a:latin typeface="UD デジタル 教科書体 NP-B" panose="02020700000000000000" pitchFamily="18" charset="-128"/>
                <a:ea typeface="UD デジタル 教科書体 NP-B" panose="02020700000000000000" pitchFamily="18" charset="-128"/>
              </a:rPr>
              <a:t> …</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P15</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６．参考　　 　　　　　  </a:t>
            </a:r>
            <a:r>
              <a:rPr kumimoji="1" lang="en-US" altLang="ja-JP" sz="4000" dirty="0">
                <a:latin typeface="UD デジタル 教科書体 NP-B" panose="02020700000000000000" pitchFamily="18" charset="-128"/>
                <a:ea typeface="UD デジタル 教科書体 NP-B" panose="02020700000000000000" pitchFamily="18" charset="-128"/>
              </a:rPr>
              <a:t>… P16</a:t>
            </a:r>
          </a:p>
        </p:txBody>
      </p:sp>
    </p:spTree>
    <p:extLst>
      <p:ext uri="{BB962C8B-B14F-4D97-AF65-F5344CB8AC3E}">
        <p14:creationId xmlns:p14="http://schemas.microsoft.com/office/powerpoint/2010/main" val="260918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1" y="72033"/>
            <a:ext cx="3644154"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１．申請の前に</a:t>
            </a:r>
          </a:p>
        </p:txBody>
      </p:sp>
      <p:sp>
        <p:nvSpPr>
          <p:cNvPr id="9" name="テキスト ボックス 8"/>
          <p:cNvSpPr txBox="1"/>
          <p:nvPr/>
        </p:nvSpPr>
        <p:spPr>
          <a:xfrm>
            <a:off x="174811" y="1087854"/>
            <a:ext cx="8727142" cy="5078313"/>
          </a:xfrm>
          <a:prstGeom prst="rect">
            <a:avLst/>
          </a:prstGeom>
          <a:noFill/>
        </p:spPr>
        <p:txBody>
          <a:bodyPr wrap="square" rtlCol="0">
            <a:spAutoFit/>
          </a:bodyPr>
          <a:lstStyle/>
          <a:p>
            <a:r>
              <a:rPr kumimoji="1" lang="ja-JP" altLang="en-US" u="sng" dirty="0">
                <a:latin typeface="UD デジタル 教科書体 NP-B" panose="02020700000000000000" pitchFamily="18" charset="-128"/>
                <a:ea typeface="UD デジタル 教科書体 NP-B" panose="02020700000000000000" pitchFamily="18" charset="-128"/>
              </a:rPr>
              <a:t>補助金について</a:t>
            </a:r>
            <a:endParaRPr kumimoji="1" lang="en-US" altLang="ja-JP" u="sng"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2025</a:t>
            </a:r>
            <a:r>
              <a:rPr kumimoji="1" lang="ja-JP" altLang="en-US" dirty="0">
                <a:latin typeface="UD デジタル 教科書体 NK-R" panose="02020400000000000000" pitchFamily="18" charset="-128"/>
                <a:ea typeface="UD デジタル 教科書体 NK-R" panose="02020400000000000000" pitchFamily="18" charset="-128"/>
              </a:rPr>
              <a:t>年大阪・関西万博に向けた受入環境整備として、ユニバーサルデザインタクシーの普及促進のために対象車両を購入した事業者を対象に補助金を交付します</a:t>
            </a:r>
            <a:r>
              <a:rPr kumimoji="1" lang="ja-JP" altLang="en-US" dirty="0" smtClean="0">
                <a:latin typeface="UD デジタル 教科書体 NK-R" panose="02020400000000000000" pitchFamily="18" charset="-128"/>
                <a:ea typeface="UD デジタル 教科書体 NK-R" panose="02020400000000000000" pitchFamily="18" charset="-128"/>
              </a:rPr>
              <a:t>。</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補助金の申請に際しては、補助金交付規則及び要綱、募集要項をよく読んでください。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補助金交付規則及び要綱、募集要項は大阪府ホームページよりご確認ください。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smtClean="0">
                <a:solidFill>
                  <a:srgbClr val="FF0000"/>
                </a:solidFill>
                <a:latin typeface="UD デジタル 教科書体 NK-R" panose="02020400000000000000" pitchFamily="18" charset="-128"/>
                <a:ea typeface="UD デジタル 教科書体 NK-R" panose="02020400000000000000" pitchFamily="18" charset="-128"/>
              </a:rPr>
              <a:t>　</a:t>
            </a:r>
            <a:r>
              <a:rPr kumimoji="1" lang="en-US" altLang="ja-JP" dirty="0">
                <a:solidFill>
                  <a:srgbClr val="FF0000"/>
                </a:solidFill>
                <a:latin typeface="UD デジタル 教科書体 NK-R" panose="02020400000000000000" pitchFamily="18" charset="-128"/>
                <a:ea typeface="UD デジタル 教科書体 NK-R" panose="02020400000000000000" pitchFamily="18" charset="-128"/>
                <a:hlinkClick r:id="rId2"/>
              </a:rPr>
              <a:t>https://</a:t>
            </a:r>
            <a:r>
              <a:rPr kumimoji="1" lang="en-US" altLang="ja-JP" dirty="0" smtClean="0">
                <a:solidFill>
                  <a:srgbClr val="FF0000"/>
                </a:solidFill>
                <a:latin typeface="UD デジタル 教科書体 NK-R" panose="02020400000000000000" pitchFamily="18" charset="-128"/>
                <a:ea typeface="UD デジタル 教科書体 NK-R" panose="02020400000000000000" pitchFamily="18" charset="-128"/>
                <a:hlinkClick r:id="rId2"/>
              </a:rPr>
              <a:t>www.pref.osaka.lg.jp/kotsukeikaku/udtaxi/R5udtaxihozyo.html</a:t>
            </a:r>
            <a:endParaRPr kumimoji="1" lang="en-US" altLang="ja-JP" dirty="0" smtClean="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また、必要な様式は、上記ホームページからダウンロードし、必要事項の記入や必要書類の準備をあらかじめ完了させてから申請手続きを開始してください。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u="sng" dirty="0">
                <a:latin typeface="UD デジタル 教科書体 NP-B" panose="02020700000000000000" pitchFamily="18" charset="-128"/>
                <a:ea typeface="UD デジタル 教科書体 NP-B" panose="02020700000000000000" pitchFamily="18" charset="-128"/>
              </a:rPr>
              <a:t>問い合わせ先</a:t>
            </a:r>
            <a:endParaRPr kumimoji="1" lang="en-US" altLang="ja-JP" u="sng"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お電話がつながらない可能性があります。できるだけメールでお問い合わせください。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大阪府</a:t>
            </a:r>
            <a:r>
              <a:rPr kumimoji="1" lang="zh-TW" altLang="en-US" dirty="0">
                <a:latin typeface="UD デジタル 教科書体 NK-R" panose="02020400000000000000" pitchFamily="18" charset="-128"/>
                <a:ea typeface="UD デジタル 教科書体 NK-R" panose="02020400000000000000" pitchFamily="18" charset="-128"/>
              </a:rPr>
              <a:t>都市整備部交通戦略室交通</a:t>
            </a:r>
            <a:r>
              <a:rPr kumimoji="1" lang="zh-TW" altLang="en-US" dirty="0" smtClean="0">
                <a:latin typeface="UD デジタル 教科書体 NK-R" panose="02020400000000000000" pitchFamily="18" charset="-128"/>
                <a:ea typeface="UD デジタル 教科書体 NK-R" panose="02020400000000000000" pitchFamily="18" charset="-128"/>
              </a:rPr>
              <a:t>計画課</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smtClean="0">
                <a:latin typeface="UD デジタル 教科書体 NK-R" panose="02020400000000000000" pitchFamily="18" charset="-128"/>
                <a:ea typeface="UD デジタル 教科書体 NK-R" panose="02020400000000000000" pitchFamily="18" charset="-128"/>
                <a:hlinkClick r:id="rId3"/>
              </a:rPr>
              <a:t>ud-taxi2025@gbox.pref.osaka.lg.jp</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06-6944-6840</a:t>
            </a:r>
          </a:p>
          <a:p>
            <a:r>
              <a:rPr kumimoji="1" lang="ja-JP" altLang="en-US" dirty="0">
                <a:latin typeface="UD デジタル 教科書体 NK-R" panose="02020400000000000000" pitchFamily="18" charset="-128"/>
                <a:ea typeface="UD デジタル 教科書体 NK-R" panose="02020400000000000000" pitchFamily="18" charset="-128"/>
              </a:rPr>
              <a:t>　　　月曜日～金曜日　午前９時</a:t>
            </a:r>
            <a:r>
              <a:rPr kumimoji="1" lang="en-US" altLang="ja-JP" dirty="0">
                <a:latin typeface="UD デジタル 教科書体 NK-R" panose="02020400000000000000" pitchFamily="18" charset="-128"/>
                <a:ea typeface="UD デジタル 教科書体 NK-R" panose="02020400000000000000" pitchFamily="18" charset="-128"/>
              </a:rPr>
              <a:t>30</a:t>
            </a:r>
            <a:r>
              <a:rPr kumimoji="1" lang="ja-JP" altLang="en-US" dirty="0">
                <a:latin typeface="UD デジタル 教科書体 NK-R" panose="02020400000000000000" pitchFamily="18" charset="-128"/>
                <a:ea typeface="UD デジタル 教科書体 NK-R" panose="02020400000000000000" pitchFamily="18" charset="-128"/>
              </a:rPr>
              <a:t>分～午後</a:t>
            </a:r>
            <a:r>
              <a:rPr kumimoji="1" lang="en-US" altLang="ja-JP" dirty="0">
                <a:latin typeface="UD デジタル 教科書体 NK-R" panose="02020400000000000000" pitchFamily="18" charset="-128"/>
                <a:ea typeface="UD デジタル 教科書体 NK-R" panose="02020400000000000000" pitchFamily="18" charset="-128"/>
              </a:rPr>
              <a:t>5</a:t>
            </a:r>
            <a:r>
              <a:rPr kumimoji="1" lang="ja-JP" altLang="en-US" dirty="0">
                <a:latin typeface="UD デジタル 教科書体 NK-R" panose="02020400000000000000" pitchFamily="18" charset="-128"/>
                <a:ea typeface="UD デジタル 教科書体 NK-R" panose="02020400000000000000" pitchFamily="18" charset="-128"/>
              </a:rPr>
              <a:t>時</a:t>
            </a:r>
            <a:r>
              <a:rPr kumimoji="1" lang="en-US" altLang="ja-JP" dirty="0">
                <a:latin typeface="UD デジタル 教科書体 NK-R" panose="02020400000000000000" pitchFamily="18" charset="-128"/>
                <a:ea typeface="UD デジタル 教科書体 NK-R" panose="02020400000000000000" pitchFamily="18" charset="-128"/>
              </a:rPr>
              <a:t>30</a:t>
            </a:r>
            <a:r>
              <a:rPr kumimoji="1" lang="ja-JP" altLang="en-US" dirty="0">
                <a:latin typeface="UD デジタル 教科書体 NK-R" panose="02020400000000000000" pitchFamily="18" charset="-128"/>
                <a:ea typeface="UD デジタル 教科書体 NK-R" panose="02020400000000000000" pitchFamily="18" charset="-128"/>
              </a:rPr>
              <a:t>分</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3</a:t>
            </a:fld>
            <a:endParaRPr kumimoji="1" lang="ja-JP" altLang="en-US"/>
          </a:p>
        </p:txBody>
      </p:sp>
    </p:spTree>
    <p:extLst>
      <p:ext uri="{BB962C8B-B14F-4D97-AF65-F5344CB8AC3E}">
        <p14:creationId xmlns:p14="http://schemas.microsoft.com/office/powerpoint/2010/main" val="402416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a:srcRect l="14564" t="13865" r="15455" b="18419"/>
          <a:stretch/>
        </p:blipFill>
        <p:spPr>
          <a:xfrm>
            <a:off x="236414" y="1645712"/>
            <a:ext cx="5148369" cy="2800864"/>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２．申請画面へのアクセス</a:t>
            </a:r>
          </a:p>
        </p:txBody>
      </p:sp>
      <p:sp>
        <p:nvSpPr>
          <p:cNvPr id="9" name="テキスト ボックス 8"/>
          <p:cNvSpPr txBox="1"/>
          <p:nvPr/>
        </p:nvSpPr>
        <p:spPr>
          <a:xfrm>
            <a:off x="318076" y="1086576"/>
            <a:ext cx="8000424" cy="553998"/>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「大阪府</a:t>
            </a:r>
            <a:r>
              <a:rPr kumimoji="1" lang="ja-JP" altLang="en-US" dirty="0" smtClean="0">
                <a:latin typeface="UD デジタル 教科書体 NK-R" panose="02020400000000000000" pitchFamily="18" charset="-128"/>
                <a:ea typeface="UD デジタル 教科書体 NK-R" panose="02020400000000000000" pitchFamily="18" charset="-128"/>
              </a:rPr>
              <a:t>ユニバーサルデザインタクシー普及促進事業</a:t>
            </a:r>
            <a:r>
              <a:rPr kumimoji="1" lang="ja-JP" altLang="en-US" dirty="0">
                <a:latin typeface="UD デジタル 教科書体 NK-R" panose="02020400000000000000" pitchFamily="18" charset="-128"/>
                <a:ea typeface="UD デジタル 教科書体 NK-R" panose="02020400000000000000" pitchFamily="18" charset="-128"/>
              </a:rPr>
              <a:t>補助金」のウェブページ</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　</a:t>
            </a:r>
            <a:r>
              <a:rPr lang="en-US" altLang="ja-JP" sz="1200" u="sng" dirty="0">
                <a:latin typeface="UD デジタル 教科書体 NK-R" panose="02020400000000000000" pitchFamily="18" charset="-128"/>
                <a:ea typeface="UD デジタル 教科書体 NK-R" panose="02020400000000000000" pitchFamily="18" charset="-128"/>
                <a:hlinkClick r:id="rId3"/>
              </a:rPr>
              <a:t>https://</a:t>
            </a:r>
            <a:r>
              <a:rPr lang="en-US" altLang="ja-JP" sz="1200" u="sng" dirty="0" smtClean="0">
                <a:latin typeface="UD デジタル 教科書体 NK-R" panose="02020400000000000000" pitchFamily="18" charset="-128"/>
                <a:ea typeface="UD デジタル 教科書体 NK-R" panose="02020400000000000000" pitchFamily="18" charset="-128"/>
                <a:hlinkClick r:id="rId3"/>
              </a:rPr>
              <a:t>www.pref.osaka.lg.jp/kotsukeikaku/udtaxi/R5udtaxihozyo.html</a:t>
            </a:r>
            <a:endParaRPr lang="en-US" altLang="ja-JP" sz="1200" u="sng"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4</a:t>
            </a:fld>
            <a:endParaRPr kumimoji="1" lang="ja-JP" altLang="en-US"/>
          </a:p>
        </p:txBody>
      </p:sp>
      <p:sp>
        <p:nvSpPr>
          <p:cNvPr id="12" name="正方形/長方形 11"/>
          <p:cNvSpPr/>
          <p:nvPr/>
        </p:nvSpPr>
        <p:spPr>
          <a:xfrm>
            <a:off x="295649" y="5053553"/>
            <a:ext cx="4087906" cy="1169551"/>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a:t>
            </a:r>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ウェブページに記載の内容をよく確認してください。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必要な様式の作成や必要書類の準備を完了</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させてください。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 準備が整いましたら、「大阪府行政オンライン</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システム」をクリックします。</a:t>
            </a:r>
          </a:p>
        </p:txBody>
      </p:sp>
      <p:grpSp>
        <p:nvGrpSpPr>
          <p:cNvPr id="14" name="グループ化 13"/>
          <p:cNvGrpSpPr/>
          <p:nvPr/>
        </p:nvGrpSpPr>
        <p:grpSpPr>
          <a:xfrm>
            <a:off x="5549059" y="2834282"/>
            <a:ext cx="582984" cy="1369295"/>
            <a:chOff x="3866591" y="3604229"/>
            <a:chExt cx="705409" cy="1369295"/>
          </a:xfrm>
        </p:grpSpPr>
        <p:sp>
          <p:nvSpPr>
            <p:cNvPr id="15" name="ストライプ矢印 14"/>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069678" y="3909608"/>
              <a:ext cx="369332" cy="813125"/>
            </a:xfrm>
            <a:prstGeom prst="rect">
              <a:avLst/>
            </a:prstGeom>
            <a:noFill/>
          </p:spPr>
          <p:txBody>
            <a:bodyPr vert="eaVert"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7" name="角丸四角形 16"/>
          <p:cNvSpPr/>
          <p:nvPr/>
        </p:nvSpPr>
        <p:spPr>
          <a:xfrm>
            <a:off x="318076" y="4010190"/>
            <a:ext cx="2984231" cy="3867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20"/>
          <p:cNvSpPr/>
          <p:nvPr/>
        </p:nvSpPr>
        <p:spPr>
          <a:xfrm>
            <a:off x="3443642" y="3251456"/>
            <a:ext cx="1879825" cy="842749"/>
          </a:xfrm>
          <a:prstGeom prst="wedgeRoundRectCallout">
            <a:avLst>
              <a:gd name="adj1" fmla="val -56448"/>
              <a:gd name="adj2" fmla="val 61930"/>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募集要項等を確認し</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、ページ中段の申請内容に</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ある必要な様式等をダウンロードしてください。</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22" name="図 21">
            <a:extLst>
              <a:ext uri="{FF2B5EF4-FFF2-40B4-BE49-F238E27FC236}">
                <a16:creationId xmlns:a16="http://schemas.microsoft.com/office/drawing/2014/main" id="{66BB0B11-ED5B-4AE6-B43D-A99AB1FD5677}"/>
              </a:ext>
            </a:extLst>
          </p:cNvPr>
          <p:cNvPicPr>
            <a:picLocks noChangeAspect="1"/>
          </p:cNvPicPr>
          <p:nvPr/>
        </p:nvPicPr>
        <p:blipFill rotWithShape="1">
          <a:blip r:embed="rId4"/>
          <a:srcRect r="42762"/>
          <a:stretch/>
        </p:blipFill>
        <p:spPr>
          <a:xfrm>
            <a:off x="4383555" y="4271749"/>
            <a:ext cx="4664914" cy="2266779"/>
          </a:xfrm>
          <a:prstGeom prst="rect">
            <a:avLst/>
          </a:prstGeom>
        </p:spPr>
      </p:pic>
      <p:sp>
        <p:nvSpPr>
          <p:cNvPr id="18" name="角丸四角形吹き出し 17"/>
          <p:cNvSpPr/>
          <p:nvPr/>
        </p:nvSpPr>
        <p:spPr>
          <a:xfrm>
            <a:off x="6296320" y="2524836"/>
            <a:ext cx="2612001" cy="1201987"/>
          </a:xfrm>
          <a:prstGeom prst="wedgeRoundRectCallout">
            <a:avLst>
              <a:gd name="adj1" fmla="val 5747"/>
              <a:gd name="adj2" fmla="val 186684"/>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こちらをクリックすると、「大阪府行政オンラインシステム」に進みます。</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01117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３－１．利用者登録①</a:t>
            </a:r>
          </a:p>
        </p:txBody>
      </p:sp>
      <p:pic>
        <p:nvPicPr>
          <p:cNvPr id="3" name="図 2"/>
          <p:cNvPicPr>
            <a:picLocks noChangeAspect="1"/>
          </p:cNvPicPr>
          <p:nvPr/>
        </p:nvPicPr>
        <p:blipFill>
          <a:blip r:embed="rId2"/>
          <a:stretch>
            <a:fillRect/>
          </a:stretch>
        </p:blipFill>
        <p:spPr>
          <a:xfrm>
            <a:off x="282388" y="1827491"/>
            <a:ext cx="4289612" cy="1777590"/>
          </a:xfrm>
          <a:prstGeom prst="rect">
            <a:avLst/>
          </a:prstGeom>
        </p:spPr>
      </p:pic>
      <p:sp>
        <p:nvSpPr>
          <p:cNvPr id="9" name="テキスト ボックス 8"/>
          <p:cNvSpPr txBox="1"/>
          <p:nvPr/>
        </p:nvSpPr>
        <p:spPr>
          <a:xfrm>
            <a:off x="282388" y="1008405"/>
            <a:ext cx="6978074" cy="738664"/>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大阪府行政オンラインシステム</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en-US" altLang="ja-JP" sz="1200" dirty="0">
                <a:latin typeface="UD デジタル 教科書体 NK-R" panose="02020400000000000000" pitchFamily="18" charset="-128"/>
                <a:ea typeface="UD デジタル 教科書体 NK-R" panose="02020400000000000000" pitchFamily="18" charset="-128"/>
                <a:hlinkClick r:id="rId3"/>
              </a:rPr>
              <a:t>https://lgpos.task-asp.net/cu/270008/ea/residents/portal/home</a:t>
            </a:r>
            <a:endParaRPr kumimoji="1" lang="en-US" altLang="ja-JP" sz="1200" dirty="0">
              <a:latin typeface="UD デジタル 教科書体 NK-R" panose="02020400000000000000" pitchFamily="18" charset="-128"/>
              <a:ea typeface="UD デジタル 教科書体 NK-R" panose="02020400000000000000" pitchFamily="18" charset="-128"/>
            </a:endParaRPr>
          </a:p>
          <a:p>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4"/>
          <a:stretch>
            <a:fillRect/>
          </a:stretch>
        </p:blipFill>
        <p:spPr>
          <a:xfrm>
            <a:off x="5143501" y="2723679"/>
            <a:ext cx="3695700" cy="1686005"/>
          </a:xfrm>
          <a:prstGeom prst="rect">
            <a:avLst/>
          </a:prstGeom>
        </p:spPr>
      </p:pic>
      <p:pic>
        <p:nvPicPr>
          <p:cNvPr id="11" name="図 10"/>
          <p:cNvPicPr>
            <a:picLocks noChangeAspect="1"/>
          </p:cNvPicPr>
          <p:nvPr/>
        </p:nvPicPr>
        <p:blipFill>
          <a:blip r:embed="rId5"/>
          <a:stretch>
            <a:fillRect/>
          </a:stretch>
        </p:blipFill>
        <p:spPr>
          <a:xfrm>
            <a:off x="5143501" y="4986464"/>
            <a:ext cx="3929430" cy="1631952"/>
          </a:xfrm>
          <a:prstGeom prst="rect">
            <a:avLst/>
          </a:prstGeom>
        </p:spPr>
      </p:pic>
      <p:grpSp>
        <p:nvGrpSpPr>
          <p:cNvPr id="12" name="グループ化 11"/>
          <p:cNvGrpSpPr/>
          <p:nvPr/>
        </p:nvGrpSpPr>
        <p:grpSpPr>
          <a:xfrm>
            <a:off x="8256217" y="4095629"/>
            <a:ext cx="582984" cy="1369295"/>
            <a:chOff x="3866591" y="3604229"/>
            <a:chExt cx="705409" cy="1369295"/>
          </a:xfrm>
        </p:grpSpPr>
        <p:sp>
          <p:nvSpPr>
            <p:cNvPr id="13" name="ストライプ矢印 12"/>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036650" y="3882313"/>
              <a:ext cx="369332" cy="813125"/>
            </a:xfrm>
            <a:prstGeom prst="rect">
              <a:avLst/>
            </a:prstGeom>
            <a:noFill/>
          </p:spPr>
          <p:txBody>
            <a:bodyPr vert="eaVert"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5" name="角丸四角形 14"/>
          <p:cNvSpPr/>
          <p:nvPr/>
        </p:nvSpPr>
        <p:spPr>
          <a:xfrm flipV="1">
            <a:off x="3799368" y="1693268"/>
            <a:ext cx="864421" cy="3369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カギ線コネクタ 15"/>
          <p:cNvCxnSpPr>
            <a:stCxn id="15" idx="3"/>
            <a:endCxn id="10" idx="0"/>
          </p:cNvCxnSpPr>
          <p:nvPr/>
        </p:nvCxnSpPr>
        <p:spPr>
          <a:xfrm>
            <a:off x="4663789" y="1861760"/>
            <a:ext cx="2327562" cy="86191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63986" y="4401348"/>
            <a:ext cx="5020707" cy="1600438"/>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１．「大阪府行政オンラインシステム」トップページの右上にある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　「新規登録」をクリック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すでに登録済みの方は、「ログイン」をクリックしてください。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２．利用者の新規登録の画面を下にスクロールし、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「事業者として登録する」をクリック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u="sng" dirty="0">
                <a:latin typeface="UD デジタル 教科書体 NK-R" panose="02020400000000000000" pitchFamily="18" charset="-128"/>
                <a:ea typeface="UD デジタル 教科書体 NK-R" panose="02020400000000000000" pitchFamily="18" charset="-128"/>
              </a:rPr>
              <a:t>※</a:t>
            </a:r>
            <a:r>
              <a:rPr kumimoji="1" lang="ja-JP" altLang="en-US" sz="1400" u="sng" dirty="0">
                <a:latin typeface="UD デジタル 教科書体 NK-R" panose="02020400000000000000" pitchFamily="18" charset="-128"/>
                <a:ea typeface="UD デジタル 教科書体 NK-R" panose="02020400000000000000" pitchFamily="18" charset="-128"/>
              </a:rPr>
              <a:t>個人タクシーの方も事業者として登録願います。</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5</a:t>
            </a:fld>
            <a:endParaRPr kumimoji="1" lang="ja-JP" altLang="en-US"/>
          </a:p>
        </p:txBody>
      </p:sp>
      <p:sp>
        <p:nvSpPr>
          <p:cNvPr id="19" name="角丸四角形 18"/>
          <p:cNvSpPr/>
          <p:nvPr/>
        </p:nvSpPr>
        <p:spPr>
          <a:xfrm>
            <a:off x="3017006" y="1728879"/>
            <a:ext cx="714935" cy="23608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latin typeface="Meiryo UI" panose="020B0604030504040204" pitchFamily="50" charset="-128"/>
                <a:ea typeface="Meiryo UI" panose="020B0604030504040204" pitchFamily="50" charset="-128"/>
              </a:rPr>
              <a:t>ログイン</a:t>
            </a:r>
          </a:p>
        </p:txBody>
      </p:sp>
      <p:sp>
        <p:nvSpPr>
          <p:cNvPr id="22" name="角丸四角形 21"/>
          <p:cNvSpPr/>
          <p:nvPr/>
        </p:nvSpPr>
        <p:spPr>
          <a:xfrm>
            <a:off x="3823730" y="1740078"/>
            <a:ext cx="840059" cy="230211"/>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新規登録</a:t>
            </a:r>
          </a:p>
        </p:txBody>
      </p:sp>
      <p:sp>
        <p:nvSpPr>
          <p:cNvPr id="26" name="テキスト ボックス 25"/>
          <p:cNvSpPr txBox="1"/>
          <p:nvPr/>
        </p:nvSpPr>
        <p:spPr>
          <a:xfrm>
            <a:off x="5387379" y="2824864"/>
            <a:ext cx="2031325" cy="369332"/>
          </a:xfrm>
          <a:prstGeom prst="rect">
            <a:avLst/>
          </a:prstGeom>
          <a:solidFill>
            <a:schemeClr val="accent1">
              <a:lumMod val="75000"/>
            </a:schemeClr>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sp>
        <p:nvSpPr>
          <p:cNvPr id="27" name="テキスト ボックス 26"/>
          <p:cNvSpPr txBox="1"/>
          <p:nvPr/>
        </p:nvSpPr>
        <p:spPr>
          <a:xfrm>
            <a:off x="6103322" y="5438555"/>
            <a:ext cx="1758815" cy="369332"/>
          </a:xfrm>
          <a:prstGeom prst="rect">
            <a:avLst/>
          </a:prstGeom>
          <a:solidFill>
            <a:schemeClr val="bg1"/>
          </a:solidFill>
        </p:spPr>
        <p:txBody>
          <a:bodyPr wrap="none" rtlCol="0">
            <a:spAutoFit/>
          </a:bodyPr>
          <a:lstStyle/>
          <a:p>
            <a:r>
              <a:rPr kumimoji="1" lang="ja-JP" altLang="en-US" dirty="0">
                <a:solidFill>
                  <a:schemeClr val="accent5">
                    <a:lumMod val="75000"/>
                  </a:schemeClr>
                </a:solidFill>
                <a:latin typeface="Meiryo UI" panose="020B0604030504040204" pitchFamily="50" charset="-128"/>
                <a:ea typeface="Meiryo UI" panose="020B0604030504040204" pitchFamily="50" charset="-128"/>
              </a:rPr>
              <a:t>事業者</a:t>
            </a:r>
            <a:r>
              <a:rPr kumimoji="1" lang="ja-JP" altLang="en-US" sz="1200" dirty="0">
                <a:latin typeface="Meiryo UI" panose="020B0604030504040204" pitchFamily="50" charset="-128"/>
                <a:ea typeface="Meiryo UI" panose="020B0604030504040204" pitchFamily="50" charset="-128"/>
              </a:rPr>
              <a:t>として登録する</a:t>
            </a:r>
          </a:p>
        </p:txBody>
      </p:sp>
      <p:sp>
        <p:nvSpPr>
          <p:cNvPr id="24" name="角丸四角形 23"/>
          <p:cNvSpPr/>
          <p:nvPr/>
        </p:nvSpPr>
        <p:spPr>
          <a:xfrm>
            <a:off x="6120564" y="5398660"/>
            <a:ext cx="1741573" cy="5487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32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7813489" cy="523220"/>
          </a:xfrm>
          <a:prstGeom prst="rect">
            <a:avLst/>
          </a:prstGeom>
          <a:noFill/>
        </p:spPr>
        <p:txBody>
          <a:bodyPr wrap="square" rtlCol="0">
            <a:spAutoFit/>
          </a:bodyPr>
          <a:lstStyle>
            <a:defPPr>
              <a:defRPr lang="en-US"/>
            </a:defPPr>
            <a:lvl1pPr>
              <a:defRPr kumimoji="1" sz="2800">
                <a:latin typeface="UD デジタル 教科書体 NK-R" panose="02020400000000000000" pitchFamily="18" charset="-128"/>
                <a:ea typeface="UD デジタル 教科書体 NK-R" panose="02020400000000000000" pitchFamily="18" charset="-128"/>
              </a:defRPr>
            </a:lvl1pPr>
          </a:lstStyle>
          <a:p>
            <a:r>
              <a:rPr lang="ja-JP" altLang="en-US" dirty="0"/>
              <a:t>３－２．利用者登録②</a:t>
            </a:r>
          </a:p>
        </p:txBody>
      </p:sp>
      <p:pic>
        <p:nvPicPr>
          <p:cNvPr id="2" name="図 1"/>
          <p:cNvPicPr>
            <a:picLocks noChangeAspect="1"/>
          </p:cNvPicPr>
          <p:nvPr/>
        </p:nvPicPr>
        <p:blipFill>
          <a:blip r:embed="rId2"/>
          <a:stretch>
            <a:fillRect/>
          </a:stretch>
        </p:blipFill>
        <p:spPr>
          <a:xfrm>
            <a:off x="210525" y="1124754"/>
            <a:ext cx="3871030" cy="1633896"/>
          </a:xfrm>
          <a:prstGeom prst="rect">
            <a:avLst/>
          </a:prstGeom>
        </p:spPr>
      </p:pic>
      <p:pic>
        <p:nvPicPr>
          <p:cNvPr id="3" name="図 2"/>
          <p:cNvPicPr>
            <a:picLocks noChangeAspect="1"/>
          </p:cNvPicPr>
          <p:nvPr/>
        </p:nvPicPr>
        <p:blipFill>
          <a:blip r:embed="rId3"/>
          <a:stretch>
            <a:fillRect/>
          </a:stretch>
        </p:blipFill>
        <p:spPr>
          <a:xfrm>
            <a:off x="174811" y="3392489"/>
            <a:ext cx="3906744" cy="1664412"/>
          </a:xfrm>
          <a:prstGeom prst="rect">
            <a:avLst/>
          </a:prstGeom>
        </p:spPr>
      </p:pic>
      <p:grpSp>
        <p:nvGrpSpPr>
          <p:cNvPr id="10" name="グループ化 9"/>
          <p:cNvGrpSpPr/>
          <p:nvPr/>
        </p:nvGrpSpPr>
        <p:grpSpPr>
          <a:xfrm>
            <a:off x="3790063" y="2337247"/>
            <a:ext cx="582984" cy="1369295"/>
            <a:chOff x="3866591" y="3604229"/>
            <a:chExt cx="705409" cy="1369295"/>
          </a:xfrm>
        </p:grpSpPr>
        <p:sp>
          <p:nvSpPr>
            <p:cNvPr id="11" name="ストライプ矢印 1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36650" y="3882313"/>
              <a:ext cx="369332" cy="813125"/>
            </a:xfrm>
            <a:prstGeom prst="rect">
              <a:avLst/>
            </a:prstGeom>
            <a:noFill/>
          </p:spPr>
          <p:txBody>
            <a:bodyPr vert="eaVert"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4" name="テキスト ボックス 13"/>
          <p:cNvSpPr txBox="1"/>
          <p:nvPr/>
        </p:nvSpPr>
        <p:spPr>
          <a:xfrm>
            <a:off x="84327" y="5089390"/>
            <a:ext cx="3745925" cy="95410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３．　「利用規約の確認」をお読みいただき、</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内容に同意いただければ、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「利用規約に同意します」にチェック</a:t>
            </a:r>
            <a:r>
              <a:rPr kumimoji="1" lang="ja-JP" altLang="en-US" sz="1400" dirty="0">
                <a:latin typeface="UD デジタル 教科書体 NK-R" panose="02020400000000000000" pitchFamily="18" charset="-128"/>
                <a:ea typeface="UD デジタル 教科書体 NK-R" panose="02020400000000000000" pitchFamily="18" charset="-128"/>
              </a:rPr>
              <a:t>を入れ、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利用者の登録を開始する</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p>
        </p:txBody>
      </p:sp>
      <p:pic>
        <p:nvPicPr>
          <p:cNvPr id="8" name="図 7"/>
          <p:cNvPicPr>
            <a:picLocks noChangeAspect="1"/>
          </p:cNvPicPr>
          <p:nvPr/>
        </p:nvPicPr>
        <p:blipFill>
          <a:blip r:embed="rId4"/>
          <a:stretch>
            <a:fillRect/>
          </a:stretch>
        </p:blipFill>
        <p:spPr>
          <a:xfrm>
            <a:off x="4719918" y="918946"/>
            <a:ext cx="4318614" cy="2102947"/>
          </a:xfrm>
          <a:prstGeom prst="rect">
            <a:avLst/>
          </a:prstGeom>
        </p:spPr>
      </p:pic>
      <p:cxnSp>
        <p:nvCxnSpPr>
          <p:cNvPr id="15" name="カギ線コネクタ 14"/>
          <p:cNvCxnSpPr/>
          <p:nvPr/>
        </p:nvCxnSpPr>
        <p:spPr>
          <a:xfrm flipV="1">
            <a:off x="2969515" y="1982913"/>
            <a:ext cx="1922186" cy="2308708"/>
          </a:xfrm>
          <a:prstGeom prst="bentConnector3">
            <a:avLst>
              <a:gd name="adj1" fmla="val 814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719918" y="3197935"/>
            <a:ext cx="4572000"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４．</a:t>
            </a:r>
            <a:r>
              <a:rPr kumimoji="1" lang="ja-JP" altLang="en-US" sz="1400" b="1" dirty="0">
                <a:latin typeface="UD デジタル 教科書体 NK-R" panose="02020400000000000000" pitchFamily="18" charset="-128"/>
                <a:ea typeface="UD デジタル 教科書体 NK-R" panose="02020400000000000000" pitchFamily="18" charset="-128"/>
              </a:rPr>
              <a:t>メールアドレスを入力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r>
              <a:rPr kumimoji="1" lang="ja-JP" altLang="en-US" sz="1400" b="1" dirty="0">
                <a:latin typeface="UD デジタル 教科書体 NK-R" panose="02020400000000000000" pitchFamily="18" charset="-128"/>
                <a:ea typeface="UD デジタル 教科書体 NK-R" panose="02020400000000000000" pitchFamily="18" charset="-128"/>
              </a:rPr>
              <a:t>登録をする</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hlinkClick r:id="rId5"/>
              </a:rPr>
              <a:t>info-online-shinsei@gbox.pref.osaka.lg.jp</a:t>
            </a:r>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からのメールが</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受信できるよう設定をしておいてください。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rot="10800000" flipV="1">
            <a:off x="5895825" y="2119793"/>
            <a:ext cx="3113678" cy="4955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rot="10800000" flipV="1">
            <a:off x="6164426" y="2695840"/>
            <a:ext cx="1470641" cy="341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6"/>
          <a:stretch>
            <a:fillRect/>
          </a:stretch>
        </p:blipFill>
        <p:spPr>
          <a:xfrm>
            <a:off x="5138281" y="4096999"/>
            <a:ext cx="3641340" cy="1916190"/>
          </a:xfrm>
          <a:prstGeom prst="rect">
            <a:avLst/>
          </a:prstGeom>
        </p:spPr>
      </p:pic>
      <p:pic>
        <p:nvPicPr>
          <p:cNvPr id="1026" name="Picture 2" descr="71835116-70f6-440f-b8a0-e0ec75b6ed11@jpnprd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8521" y="5613593"/>
            <a:ext cx="1804878" cy="11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4048469" y="6539178"/>
            <a:ext cx="1651588" cy="261610"/>
          </a:xfrm>
          <a:prstGeom prst="rect">
            <a:avLst/>
          </a:prstGeom>
          <a:noFill/>
        </p:spPr>
        <p:txBody>
          <a:bodyPr wrap="square" rtlCol="0">
            <a:spAutoFit/>
          </a:bodyPr>
          <a:lstStyle/>
          <a:p>
            <a:r>
              <a:rPr kumimoji="1" lang="ja-JP" altLang="en-US" sz="1100" dirty="0">
                <a:latin typeface="UD デジタル 教科書体 NP-B" panose="02020700000000000000" pitchFamily="18" charset="-128"/>
                <a:ea typeface="UD デジタル 教科書体 NP-B" panose="02020700000000000000" pitchFamily="18" charset="-128"/>
              </a:rPr>
              <a:t>＜届いたメール＞</a:t>
            </a:r>
            <a:endParaRPr kumimoji="1" lang="en-US" altLang="ja-JP" sz="1100" dirty="0">
              <a:latin typeface="UD デジタル 教科書体 NP-B" panose="02020700000000000000" pitchFamily="18" charset="-128"/>
              <a:ea typeface="UD デジタル 教科書体 NP-B" panose="02020700000000000000" pitchFamily="18" charset="-128"/>
            </a:endParaRPr>
          </a:p>
        </p:txBody>
      </p:sp>
      <p:sp>
        <p:nvSpPr>
          <p:cNvPr id="29" name="角丸四角形 28"/>
          <p:cNvSpPr/>
          <p:nvPr/>
        </p:nvSpPr>
        <p:spPr>
          <a:xfrm rot="10800000" flipV="1">
            <a:off x="4317268" y="6188456"/>
            <a:ext cx="529092" cy="211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p:nvPr/>
        </p:nvCxnSpPr>
        <p:spPr>
          <a:xfrm flipV="1">
            <a:off x="4907576" y="5529694"/>
            <a:ext cx="1214569" cy="75923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517003" y="6078819"/>
            <a:ext cx="3626997"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５．　届いたメールに記載されている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「認証コード」を入力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「認証コードを確認する」をクリック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8" name="角丸四角形 37"/>
          <p:cNvSpPr/>
          <p:nvPr/>
        </p:nvSpPr>
        <p:spPr>
          <a:xfrm rot="10800000" flipV="1">
            <a:off x="5957039" y="5655088"/>
            <a:ext cx="2218772" cy="3431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6</a:t>
            </a:fld>
            <a:endParaRPr kumimoji="1" lang="ja-JP" altLang="en-US"/>
          </a:p>
        </p:txBody>
      </p:sp>
      <p:sp>
        <p:nvSpPr>
          <p:cNvPr id="27" name="テキスト ボックス 26"/>
          <p:cNvSpPr txBox="1"/>
          <p:nvPr/>
        </p:nvSpPr>
        <p:spPr>
          <a:xfrm>
            <a:off x="423173" y="1198423"/>
            <a:ext cx="2031325" cy="369332"/>
          </a:xfrm>
          <a:prstGeom prst="rect">
            <a:avLst/>
          </a:prstGeom>
          <a:solidFill>
            <a:schemeClr val="accent1">
              <a:lumMod val="75000"/>
            </a:schemeClr>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sp>
        <p:nvSpPr>
          <p:cNvPr id="17" name="テキスト ボックス 16"/>
          <p:cNvSpPr txBox="1"/>
          <p:nvPr/>
        </p:nvSpPr>
        <p:spPr>
          <a:xfrm flipH="1">
            <a:off x="1090803" y="4002136"/>
            <a:ext cx="2090999" cy="307777"/>
          </a:xfrm>
          <a:prstGeom prst="rect">
            <a:avLst/>
          </a:prstGeom>
          <a:solidFill>
            <a:schemeClr val="bg1"/>
          </a:solid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利用規約に同意します</a:t>
            </a:r>
          </a:p>
        </p:txBody>
      </p:sp>
      <p:sp>
        <p:nvSpPr>
          <p:cNvPr id="13" name="角丸四角形 12"/>
          <p:cNvSpPr/>
          <p:nvPr/>
        </p:nvSpPr>
        <p:spPr>
          <a:xfrm rot="10800000" flipV="1">
            <a:off x="1090801" y="3990675"/>
            <a:ext cx="2090999" cy="7426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236879" y="4332359"/>
            <a:ext cx="1807005" cy="2686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利用者の登録を開始する</a:t>
            </a:r>
          </a:p>
        </p:txBody>
      </p:sp>
      <p:sp>
        <p:nvSpPr>
          <p:cNvPr id="23" name="テキスト ボックス 22"/>
          <p:cNvSpPr txBox="1"/>
          <p:nvPr/>
        </p:nvSpPr>
        <p:spPr>
          <a:xfrm>
            <a:off x="4884166" y="2139778"/>
            <a:ext cx="931665" cy="261610"/>
          </a:xfrm>
          <a:prstGeom prst="rect">
            <a:avLst/>
          </a:prstGeom>
          <a:solidFill>
            <a:schemeClr val="bg1">
              <a:lumMod val="95000"/>
            </a:schemeClr>
          </a:solid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メールアドレス</a:t>
            </a:r>
          </a:p>
        </p:txBody>
      </p:sp>
      <p:sp>
        <p:nvSpPr>
          <p:cNvPr id="24" name="角丸四角形 23"/>
          <p:cNvSpPr/>
          <p:nvPr/>
        </p:nvSpPr>
        <p:spPr>
          <a:xfrm>
            <a:off x="5389519" y="2400997"/>
            <a:ext cx="403412" cy="189311"/>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latin typeface="Meiryo UI" panose="020B0604030504040204" pitchFamily="50" charset="-128"/>
                <a:ea typeface="Meiryo UI" panose="020B0604030504040204" pitchFamily="50" charset="-128"/>
              </a:rPr>
              <a:t>必須</a:t>
            </a:r>
          </a:p>
        </p:txBody>
      </p:sp>
      <p:sp>
        <p:nvSpPr>
          <p:cNvPr id="33" name="角丸四角形 32"/>
          <p:cNvSpPr/>
          <p:nvPr/>
        </p:nvSpPr>
        <p:spPr>
          <a:xfrm>
            <a:off x="6243300" y="2744438"/>
            <a:ext cx="1312891" cy="26435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登録する</a:t>
            </a:r>
          </a:p>
        </p:txBody>
      </p:sp>
      <p:sp>
        <p:nvSpPr>
          <p:cNvPr id="35" name="角丸四角形 34"/>
          <p:cNvSpPr/>
          <p:nvPr/>
        </p:nvSpPr>
        <p:spPr>
          <a:xfrm>
            <a:off x="6264953" y="5741559"/>
            <a:ext cx="1643293" cy="17018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認証コードを確認する</a:t>
            </a:r>
          </a:p>
        </p:txBody>
      </p:sp>
      <p:sp>
        <p:nvSpPr>
          <p:cNvPr id="25" name="正方形/長方形 24"/>
          <p:cNvSpPr/>
          <p:nvPr/>
        </p:nvSpPr>
        <p:spPr>
          <a:xfrm>
            <a:off x="3973059" y="5537610"/>
            <a:ext cx="1543943" cy="1195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266001" y="4116451"/>
            <a:ext cx="2031325" cy="369332"/>
          </a:xfrm>
          <a:prstGeom prst="rect">
            <a:avLst/>
          </a:prstGeom>
          <a:solidFill>
            <a:schemeClr val="accent1">
              <a:lumMod val="75000"/>
            </a:schemeClr>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spTree>
    <p:extLst>
      <p:ext uri="{BB962C8B-B14F-4D97-AF65-F5344CB8AC3E}">
        <p14:creationId xmlns:p14="http://schemas.microsoft.com/office/powerpoint/2010/main" val="420459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defPPr>
              <a:defRPr lang="en-US"/>
            </a:defPPr>
            <a:lvl1pPr>
              <a:defRPr kumimoji="1" sz="2800">
                <a:latin typeface="UD デジタル 教科書体 NK-R" panose="02020400000000000000" pitchFamily="18" charset="-128"/>
                <a:ea typeface="UD デジタル 教科書体 NK-R" panose="02020400000000000000" pitchFamily="18" charset="-128"/>
              </a:defRPr>
            </a:lvl1pPr>
          </a:lstStyle>
          <a:p>
            <a:r>
              <a:rPr lang="ja-JP" altLang="en-US" dirty="0"/>
              <a:t>３－３．利用者登録③</a:t>
            </a:r>
          </a:p>
        </p:txBody>
      </p:sp>
      <p:pic>
        <p:nvPicPr>
          <p:cNvPr id="3" name="図 2"/>
          <p:cNvPicPr>
            <a:picLocks noChangeAspect="1"/>
          </p:cNvPicPr>
          <p:nvPr/>
        </p:nvPicPr>
        <p:blipFill>
          <a:blip r:embed="rId2"/>
          <a:stretch>
            <a:fillRect/>
          </a:stretch>
        </p:blipFill>
        <p:spPr>
          <a:xfrm>
            <a:off x="353836" y="3392488"/>
            <a:ext cx="3913364" cy="187969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36" y="1267231"/>
            <a:ext cx="3913364" cy="1750960"/>
          </a:xfrm>
          <a:prstGeom prst="rect">
            <a:avLst/>
          </a:prstGeom>
        </p:spPr>
      </p:pic>
      <p:sp>
        <p:nvSpPr>
          <p:cNvPr id="10" name="角丸四角形 9"/>
          <p:cNvSpPr/>
          <p:nvPr/>
        </p:nvSpPr>
        <p:spPr>
          <a:xfrm rot="10800000" flipV="1">
            <a:off x="1311707" y="4914859"/>
            <a:ext cx="1780227"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a:stretch>
            <a:fillRect/>
          </a:stretch>
        </p:blipFill>
        <p:spPr>
          <a:xfrm>
            <a:off x="4600542" y="3018191"/>
            <a:ext cx="4411227" cy="1227720"/>
          </a:xfrm>
          <a:prstGeom prst="rect">
            <a:avLst/>
          </a:prstGeom>
        </p:spPr>
      </p:pic>
      <p:grpSp>
        <p:nvGrpSpPr>
          <p:cNvPr id="13" name="グループ化 12"/>
          <p:cNvGrpSpPr/>
          <p:nvPr/>
        </p:nvGrpSpPr>
        <p:grpSpPr>
          <a:xfrm>
            <a:off x="3525093" y="2468476"/>
            <a:ext cx="582984" cy="1369295"/>
            <a:chOff x="3591044" y="3573443"/>
            <a:chExt cx="705409" cy="1369295"/>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825464" y="3878484"/>
              <a:ext cx="369332" cy="813125"/>
            </a:xfrm>
            <a:prstGeom prst="rect">
              <a:avLst/>
            </a:prstGeom>
            <a:noFill/>
          </p:spPr>
          <p:txBody>
            <a:bodyPr vert="eaVert"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93" y="1171094"/>
            <a:ext cx="4428800" cy="1266964"/>
          </a:xfrm>
          <a:prstGeom prst="rect">
            <a:avLst/>
          </a:prstGeom>
        </p:spPr>
      </p:pic>
      <p:grpSp>
        <p:nvGrpSpPr>
          <p:cNvPr id="20" name="グループ化 19"/>
          <p:cNvGrpSpPr/>
          <p:nvPr/>
        </p:nvGrpSpPr>
        <p:grpSpPr>
          <a:xfrm>
            <a:off x="8007178" y="1941006"/>
            <a:ext cx="582984" cy="1369295"/>
            <a:chOff x="3866591" y="3604229"/>
            <a:chExt cx="705409" cy="1369295"/>
          </a:xfrm>
        </p:grpSpPr>
        <p:sp>
          <p:nvSpPr>
            <p:cNvPr id="21" name="ストライプ矢印 2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036650" y="3882313"/>
              <a:ext cx="369332" cy="813125"/>
            </a:xfrm>
            <a:prstGeom prst="rect">
              <a:avLst/>
            </a:prstGeom>
            <a:noFill/>
          </p:spPr>
          <p:txBody>
            <a:bodyPr vert="eaVert"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3" name="角丸四角形 22"/>
          <p:cNvSpPr/>
          <p:nvPr/>
        </p:nvSpPr>
        <p:spPr>
          <a:xfrm rot="10800000" flipV="1">
            <a:off x="6002306" y="3455332"/>
            <a:ext cx="1393373"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カギ線コネクタ 23"/>
          <p:cNvCxnSpPr/>
          <p:nvPr/>
        </p:nvCxnSpPr>
        <p:spPr>
          <a:xfrm flipV="1">
            <a:off x="2931887" y="3392488"/>
            <a:ext cx="1668655" cy="1663607"/>
          </a:xfrm>
          <a:prstGeom prst="bentConnector3">
            <a:avLst>
              <a:gd name="adj1" fmla="val 7901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6443" y="5748289"/>
            <a:ext cx="4130757"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６．　表示されるメールアドレスが正しいことを確認し、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以下、必要事項を入力し、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最後に</a:t>
            </a:r>
            <a:r>
              <a:rPr kumimoji="1" lang="ja-JP" altLang="en-US" sz="1400" b="1" dirty="0">
                <a:latin typeface="UD デジタル 教科書体 NK-R" panose="02020400000000000000" pitchFamily="18" charset="-128"/>
                <a:ea typeface="UD デジタル 教科書体 NK-R" panose="02020400000000000000" pitchFamily="18" charset="-128"/>
              </a:rPr>
              <a:t>「入力内容を確認する」をクリック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4300616" y="5462202"/>
            <a:ext cx="5130054" cy="138499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７．　入力内容を確認し、全項目に修正等がなければ、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　「登録する」をクリック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します。修正があれば、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「入力に戻る」をクリックします。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８．「登録する」をクリックすると、「登録します。よろしいですか？」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と表示されるので、</a:t>
            </a:r>
            <a:r>
              <a:rPr kumimoji="1" lang="ja-JP" altLang="en-US" sz="1400" b="1" dirty="0">
                <a:latin typeface="UD デジタル 教科書体 NK-R" panose="02020400000000000000" pitchFamily="18" charset="-128"/>
                <a:ea typeface="UD デジタル 教科書体 NK-R" panose="02020400000000000000" pitchFamily="18" charset="-128"/>
              </a:rPr>
              <a:t>「</a:t>
            </a:r>
            <a:r>
              <a:rPr kumimoji="1" lang="en-US" altLang="ja-JP" sz="1400" b="1" dirty="0">
                <a:latin typeface="UD デジタル 教科書体 NK-R" panose="02020400000000000000" pitchFamily="18" charset="-128"/>
                <a:ea typeface="UD デジタル 教科書体 NK-R" panose="02020400000000000000" pitchFamily="18" charset="-128"/>
              </a:rPr>
              <a:t>OK</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これで利用者登録は完了です。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33" name="図 32"/>
          <p:cNvPicPr>
            <a:picLocks noChangeAspect="1"/>
          </p:cNvPicPr>
          <p:nvPr/>
        </p:nvPicPr>
        <p:blipFill>
          <a:blip r:embed="rId6"/>
          <a:stretch>
            <a:fillRect/>
          </a:stretch>
        </p:blipFill>
        <p:spPr>
          <a:xfrm>
            <a:off x="5625306" y="4274433"/>
            <a:ext cx="2472893" cy="1134066"/>
          </a:xfrm>
          <a:prstGeom prst="rect">
            <a:avLst/>
          </a:prstGeom>
        </p:spPr>
      </p:pic>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7</a:t>
            </a:fld>
            <a:endParaRPr kumimoji="1" lang="ja-JP" altLang="en-US"/>
          </a:p>
        </p:txBody>
      </p:sp>
      <p:sp>
        <p:nvSpPr>
          <p:cNvPr id="11" name="テキスト ボックス 10"/>
          <p:cNvSpPr txBox="1"/>
          <p:nvPr/>
        </p:nvSpPr>
        <p:spPr>
          <a:xfrm>
            <a:off x="571747" y="1535729"/>
            <a:ext cx="1992853" cy="261610"/>
          </a:xfrm>
          <a:prstGeom prst="rect">
            <a:avLst/>
          </a:prstGeom>
          <a:solidFill>
            <a:schemeClr val="bg1"/>
          </a:solid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事業者情報の入力（事業者）</a:t>
            </a:r>
          </a:p>
        </p:txBody>
      </p:sp>
      <p:sp>
        <p:nvSpPr>
          <p:cNvPr id="26" name="テキスト ボックス 25"/>
          <p:cNvSpPr txBox="1"/>
          <p:nvPr/>
        </p:nvSpPr>
        <p:spPr>
          <a:xfrm>
            <a:off x="4726526" y="1535094"/>
            <a:ext cx="1851789" cy="261610"/>
          </a:xfrm>
          <a:prstGeom prst="rect">
            <a:avLst/>
          </a:prstGeom>
          <a:solidFill>
            <a:schemeClr val="bg1"/>
          </a:solid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入力内容の確認（事業者）</a:t>
            </a:r>
          </a:p>
        </p:txBody>
      </p:sp>
      <p:sp>
        <p:nvSpPr>
          <p:cNvPr id="27" name="角丸四角形 26"/>
          <p:cNvSpPr/>
          <p:nvPr/>
        </p:nvSpPr>
        <p:spPr>
          <a:xfrm>
            <a:off x="1449348" y="4976931"/>
            <a:ext cx="1550503" cy="233181"/>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入力内容を確認する</a:t>
            </a:r>
          </a:p>
        </p:txBody>
      </p:sp>
      <p:sp>
        <p:nvSpPr>
          <p:cNvPr id="28" name="角丸四角形 27"/>
          <p:cNvSpPr/>
          <p:nvPr/>
        </p:nvSpPr>
        <p:spPr>
          <a:xfrm>
            <a:off x="6087252" y="3498777"/>
            <a:ext cx="1223479"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登録する</a:t>
            </a:r>
          </a:p>
        </p:txBody>
      </p:sp>
      <p:sp>
        <p:nvSpPr>
          <p:cNvPr id="16" name="正方形/長方形 15"/>
          <p:cNvSpPr/>
          <p:nvPr/>
        </p:nvSpPr>
        <p:spPr>
          <a:xfrm>
            <a:off x="5679167" y="4480538"/>
            <a:ext cx="2354906" cy="722758"/>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登録します。よろしいですか？</a:t>
            </a:r>
          </a:p>
        </p:txBody>
      </p:sp>
      <p:sp>
        <p:nvSpPr>
          <p:cNvPr id="17" name="正方形/長方形 16"/>
          <p:cNvSpPr/>
          <p:nvPr/>
        </p:nvSpPr>
        <p:spPr>
          <a:xfrm>
            <a:off x="6643079" y="4932513"/>
            <a:ext cx="445129" cy="23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OK</a:t>
            </a:r>
            <a:endParaRPr kumimoji="1" lang="ja-JP" altLang="en-US" sz="1200" dirty="0">
              <a:latin typeface="Meiryo UI" panose="020B0604030504040204" pitchFamily="50" charset="-128"/>
              <a:ea typeface="Meiryo UI" panose="020B0604030504040204" pitchFamily="50" charset="-128"/>
            </a:endParaRPr>
          </a:p>
        </p:txBody>
      </p:sp>
      <p:sp>
        <p:nvSpPr>
          <p:cNvPr id="35" name="正方形/長方形 34"/>
          <p:cNvSpPr/>
          <p:nvPr/>
        </p:nvSpPr>
        <p:spPr>
          <a:xfrm>
            <a:off x="7179569" y="4932513"/>
            <a:ext cx="808992" cy="214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キャンセル</a:t>
            </a:r>
          </a:p>
        </p:txBody>
      </p:sp>
      <p:sp>
        <p:nvSpPr>
          <p:cNvPr id="18" name="楕円 17"/>
          <p:cNvSpPr/>
          <p:nvPr/>
        </p:nvSpPr>
        <p:spPr>
          <a:xfrm>
            <a:off x="7719914" y="4534241"/>
            <a:ext cx="268647" cy="23880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4" name="角丸四角形 33"/>
          <p:cNvSpPr/>
          <p:nvPr/>
        </p:nvSpPr>
        <p:spPr>
          <a:xfrm rot="10800000" flipV="1">
            <a:off x="6611014" y="4905579"/>
            <a:ext cx="475586" cy="2962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6083081" y="3876491"/>
            <a:ext cx="1223479"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入力に戻る</a:t>
            </a:r>
          </a:p>
        </p:txBody>
      </p:sp>
    </p:spTree>
    <p:extLst>
      <p:ext uri="{BB962C8B-B14F-4D97-AF65-F5344CB8AC3E}">
        <p14:creationId xmlns:p14="http://schemas.microsoft.com/office/powerpoint/2010/main" val="64670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４－１．申請①</a:t>
            </a:r>
          </a:p>
        </p:txBody>
      </p:sp>
      <p:pic>
        <p:nvPicPr>
          <p:cNvPr id="8" name="図 7"/>
          <p:cNvPicPr>
            <a:picLocks noChangeAspect="1"/>
          </p:cNvPicPr>
          <p:nvPr/>
        </p:nvPicPr>
        <p:blipFill>
          <a:blip r:embed="rId2"/>
          <a:stretch>
            <a:fillRect/>
          </a:stretch>
        </p:blipFill>
        <p:spPr>
          <a:xfrm>
            <a:off x="174811" y="1124754"/>
            <a:ext cx="4253924" cy="1762801"/>
          </a:xfrm>
          <a:prstGeom prst="rect">
            <a:avLst/>
          </a:prstGeom>
        </p:spPr>
      </p:pic>
      <p:pic>
        <p:nvPicPr>
          <p:cNvPr id="2" name="図 1"/>
          <p:cNvPicPr>
            <a:picLocks noChangeAspect="1"/>
          </p:cNvPicPr>
          <p:nvPr/>
        </p:nvPicPr>
        <p:blipFill>
          <a:blip r:embed="rId3"/>
          <a:stretch>
            <a:fillRect/>
          </a:stretch>
        </p:blipFill>
        <p:spPr>
          <a:xfrm>
            <a:off x="1109926" y="3150800"/>
            <a:ext cx="2383694" cy="2322153"/>
          </a:xfrm>
          <a:prstGeom prst="rect">
            <a:avLst/>
          </a:prstGeom>
        </p:spPr>
      </p:pic>
      <p:cxnSp>
        <p:nvCxnSpPr>
          <p:cNvPr id="11" name="カギ線コネクタ 10"/>
          <p:cNvCxnSpPr/>
          <p:nvPr/>
        </p:nvCxnSpPr>
        <p:spPr>
          <a:xfrm rot="5400000">
            <a:off x="2203385" y="1475778"/>
            <a:ext cx="1773412" cy="157663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rot="10800000" flipV="1">
            <a:off x="1625199" y="4444381"/>
            <a:ext cx="1333153" cy="2351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1447" y="5654197"/>
            <a:ext cx="8534671"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　大阪府行政オンラインシステムのトップページの右上の</a:t>
            </a:r>
            <a:r>
              <a:rPr kumimoji="1" lang="ja-JP" altLang="en-US" sz="1400" b="1" dirty="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　</a:t>
            </a:r>
            <a:r>
              <a:rPr kumimoji="1" lang="ja-JP" altLang="en-US" sz="1400" b="1" dirty="0">
                <a:latin typeface="UD デジタル 教科書体 NK-R" panose="02020400000000000000" pitchFamily="18" charset="-128"/>
                <a:ea typeface="UD デジタル 教科書体 NK-R" panose="02020400000000000000" pitchFamily="18" charset="-128"/>
              </a:rPr>
              <a:t>利用者</a:t>
            </a:r>
            <a:r>
              <a:rPr kumimoji="1" lang="en-US" altLang="ja-JP" sz="1400" b="1" dirty="0">
                <a:latin typeface="UD デジタル 教科書体 NK-R" panose="02020400000000000000" pitchFamily="18" charset="-128"/>
                <a:ea typeface="UD デジタル 教科書体 NK-R" panose="02020400000000000000" pitchFamily="18" charset="-128"/>
              </a:rPr>
              <a:t>ID</a:t>
            </a:r>
            <a:r>
              <a:rPr kumimoji="1" lang="ja-JP" altLang="en-US" sz="1400" b="1" dirty="0">
                <a:latin typeface="UD デジタル 教科書体 NK-R" panose="02020400000000000000" pitchFamily="18" charset="-128"/>
                <a:ea typeface="UD デジタル 教科書体 NK-R" panose="02020400000000000000" pitchFamily="18" charset="-128"/>
              </a:rPr>
              <a:t>（メールアドレス）、パスワードを入力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r>
              <a:rPr kumimoji="1" lang="ja-JP" altLang="en-US" sz="1400" b="1" dirty="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３．　ログインができましたら、トップページに戻りますので、右上の</a:t>
            </a:r>
            <a:r>
              <a:rPr kumimoji="1" lang="ja-JP" altLang="en-US" sz="1400" b="1" dirty="0">
                <a:latin typeface="UD デジタル 教科書体 NK-R" panose="02020400000000000000" pitchFamily="18" charset="-128"/>
                <a:ea typeface="UD デジタル 教科書体 NK-R" panose="02020400000000000000" pitchFamily="18" charset="-128"/>
              </a:rPr>
              <a:t>「手続き一覧」をクリック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6" name="図 15"/>
          <p:cNvPicPr>
            <a:picLocks noChangeAspect="1"/>
          </p:cNvPicPr>
          <p:nvPr/>
        </p:nvPicPr>
        <p:blipFill>
          <a:blip r:embed="rId2"/>
          <a:stretch>
            <a:fillRect/>
          </a:stretch>
        </p:blipFill>
        <p:spPr>
          <a:xfrm>
            <a:off x="4685467" y="2799178"/>
            <a:ext cx="4253924" cy="1762801"/>
          </a:xfrm>
          <a:prstGeom prst="rect">
            <a:avLst/>
          </a:prstGeom>
        </p:spPr>
      </p:pic>
      <p:cxnSp>
        <p:nvCxnSpPr>
          <p:cNvPr id="18" name="カギ線コネクタ 17"/>
          <p:cNvCxnSpPr/>
          <p:nvPr/>
        </p:nvCxnSpPr>
        <p:spPr>
          <a:xfrm flipV="1">
            <a:off x="2958353" y="2878827"/>
            <a:ext cx="3742676" cy="168315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8</a:t>
            </a:fld>
            <a:endParaRPr kumimoji="1" lang="ja-JP" altLang="en-US"/>
          </a:p>
        </p:txBody>
      </p:sp>
      <p:sp>
        <p:nvSpPr>
          <p:cNvPr id="19" name="角丸四角形 18"/>
          <p:cNvSpPr/>
          <p:nvPr/>
        </p:nvSpPr>
        <p:spPr>
          <a:xfrm>
            <a:off x="3493617" y="1042685"/>
            <a:ext cx="714935" cy="23608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latin typeface="Meiryo UI" panose="020B0604030504040204" pitchFamily="50" charset="-128"/>
                <a:ea typeface="Meiryo UI" panose="020B0604030504040204" pitchFamily="50" charset="-128"/>
              </a:rPr>
              <a:t>ログイン</a:t>
            </a:r>
          </a:p>
        </p:txBody>
      </p:sp>
      <p:sp>
        <p:nvSpPr>
          <p:cNvPr id="10" name="角丸四角形 9"/>
          <p:cNvSpPr/>
          <p:nvPr/>
        </p:nvSpPr>
        <p:spPr>
          <a:xfrm rot="10800000" flipV="1">
            <a:off x="3493617" y="1007159"/>
            <a:ext cx="688416" cy="2881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flipH="1">
            <a:off x="6788883" y="2730461"/>
            <a:ext cx="1438408"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手続き一覧（事業者向け）</a:t>
            </a:r>
          </a:p>
        </p:txBody>
      </p:sp>
      <p:sp>
        <p:nvSpPr>
          <p:cNvPr id="17" name="角丸四角形 16"/>
          <p:cNvSpPr/>
          <p:nvPr/>
        </p:nvSpPr>
        <p:spPr>
          <a:xfrm rot="10800000" flipV="1">
            <a:off x="6701025" y="2681582"/>
            <a:ext cx="1407549" cy="2797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679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a:srcRect t="23838" r="3874" b="33359"/>
          <a:stretch/>
        </p:blipFill>
        <p:spPr>
          <a:xfrm>
            <a:off x="376423" y="4576660"/>
            <a:ext cx="7945745" cy="1127077"/>
          </a:xfrm>
          <a:prstGeom prst="rect">
            <a:avLst/>
          </a:prstGeom>
        </p:spPr>
      </p:pic>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４－２．申請②</a:t>
            </a:r>
          </a:p>
        </p:txBody>
      </p:sp>
      <p:sp>
        <p:nvSpPr>
          <p:cNvPr id="19" name="テキスト ボックス 18"/>
          <p:cNvSpPr txBox="1"/>
          <p:nvPr/>
        </p:nvSpPr>
        <p:spPr>
          <a:xfrm>
            <a:off x="87405" y="5881889"/>
            <a:ext cx="8969189" cy="523220"/>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４．　「手続き一覧（事業者向け）」から、</a:t>
            </a:r>
            <a:r>
              <a:rPr kumimoji="1" lang="ja-JP" altLang="en-US"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smtClean="0">
                <a:latin typeface="UD デジタル 教科書体 NK-R" panose="02020400000000000000" pitchFamily="18" charset="-128"/>
                <a:ea typeface="UD デジタル 教科書体 NK-R" panose="02020400000000000000" pitchFamily="18" charset="-128"/>
              </a:rPr>
              <a:t>大阪府ユニバーサルデザインタクシー普及促進事業</a:t>
            </a:r>
            <a:r>
              <a:rPr kumimoji="1" lang="ja-JP" altLang="en-US" sz="1400" b="1" dirty="0">
                <a:latin typeface="UD デジタル 教科書体 NK-R" panose="02020400000000000000" pitchFamily="18" charset="-128"/>
                <a:ea typeface="UD デジタル 教科書体 NK-R" panose="02020400000000000000" pitchFamily="18" charset="-128"/>
              </a:rPr>
              <a:t>補助金」をクリック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５</a:t>
            </a:r>
            <a:r>
              <a:rPr kumimoji="1" lang="ja-JP" altLang="en-US" sz="1400" dirty="0" smtClean="0">
                <a:latin typeface="UD デジタル 教科書体 NK-R" panose="02020400000000000000" pitchFamily="18" charset="-128"/>
                <a:ea typeface="UD デジタル 教科書体 NK-R" panose="02020400000000000000" pitchFamily="18" charset="-128"/>
              </a:rPr>
              <a:t>．まずは「１．交付申請」を、すでに</a:t>
            </a:r>
            <a:r>
              <a:rPr kumimoji="1" lang="ja-JP" altLang="en-US" sz="1400" dirty="0">
                <a:latin typeface="UD デジタル 教科書体 NK-R" panose="02020400000000000000" pitchFamily="18" charset="-128"/>
                <a:ea typeface="UD デジタル 教科書体 NK-R" panose="02020400000000000000" pitchFamily="18" charset="-128"/>
              </a:rPr>
              <a:t>交付申請</a:t>
            </a:r>
            <a:r>
              <a:rPr kumimoji="1" lang="ja-JP" altLang="en-US" sz="1400" dirty="0" smtClean="0">
                <a:latin typeface="UD デジタル 教科書体 NK-R" panose="02020400000000000000" pitchFamily="18" charset="-128"/>
                <a:ea typeface="UD デジタル 教科書体 NK-R" panose="02020400000000000000" pitchFamily="18" charset="-128"/>
              </a:rPr>
              <a:t>を</a:t>
            </a:r>
            <a:r>
              <a:rPr kumimoji="1" lang="ja-JP" altLang="en-US" sz="1400" dirty="0">
                <a:latin typeface="UD デジタル 教科書体 NK-R" panose="02020400000000000000" pitchFamily="18" charset="-128"/>
                <a:ea typeface="UD デジタル 教科書体 NK-R" panose="02020400000000000000" pitchFamily="18" charset="-128"/>
              </a:rPr>
              <a:t>終えている場合は　</a:t>
            </a:r>
            <a:r>
              <a:rPr kumimoji="1" lang="ja-JP" altLang="en-US" sz="1400" b="1" dirty="0" smtClean="0">
                <a:latin typeface="UD デジタル 教科書体 NK-R" panose="02020400000000000000" pitchFamily="18" charset="-128"/>
                <a:ea typeface="UD デジタル 教科書体 NK-R" panose="02020400000000000000" pitchFamily="18" charset="-128"/>
              </a:rPr>
              <a:t>「２．実績報告」をクリック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fld id="{C2EAAA8B-26BC-4A01-840A-A72B8945DCEC}" type="slidenum">
              <a:rPr kumimoji="1" lang="ja-JP" altLang="en-US" smtClean="0"/>
              <a:t>9</a:t>
            </a:fld>
            <a:endParaRPr kumimoji="1" lang="ja-JP" altLang="en-US"/>
          </a:p>
        </p:txBody>
      </p:sp>
      <p:grpSp>
        <p:nvGrpSpPr>
          <p:cNvPr id="10" name="グループ化 9"/>
          <p:cNvGrpSpPr/>
          <p:nvPr/>
        </p:nvGrpSpPr>
        <p:grpSpPr>
          <a:xfrm>
            <a:off x="87405" y="981834"/>
            <a:ext cx="8592769" cy="3351627"/>
            <a:chOff x="-2345104" y="1033871"/>
            <a:chExt cx="7007691" cy="2449799"/>
          </a:xfrm>
        </p:grpSpPr>
        <p:pic>
          <p:nvPicPr>
            <p:cNvPr id="3" name="図 2"/>
            <p:cNvPicPr>
              <a:picLocks noChangeAspect="1"/>
            </p:cNvPicPr>
            <p:nvPr/>
          </p:nvPicPr>
          <p:blipFill rotWithShape="1">
            <a:blip r:embed="rId3"/>
            <a:srcRect t="20792"/>
            <a:stretch/>
          </p:blipFill>
          <p:spPr>
            <a:xfrm>
              <a:off x="-2345104" y="1033871"/>
              <a:ext cx="6951431" cy="2449799"/>
            </a:xfrm>
            <a:prstGeom prst="rect">
              <a:avLst/>
            </a:prstGeom>
          </p:spPr>
        </p:pic>
        <p:sp>
          <p:nvSpPr>
            <p:cNvPr id="30" name="角丸四角形 29"/>
            <p:cNvSpPr/>
            <p:nvPr/>
          </p:nvSpPr>
          <p:spPr>
            <a:xfrm rot="10800000" flipV="1">
              <a:off x="2461430" y="1808589"/>
              <a:ext cx="2201157" cy="7909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23CD3F86-FD65-46B3-A963-E54B1BF39936}"/>
                </a:ext>
              </a:extLst>
            </p:cNvPr>
            <p:cNvSpPr/>
            <p:nvPr/>
          </p:nvSpPr>
          <p:spPr>
            <a:xfrm>
              <a:off x="174811" y="1857489"/>
              <a:ext cx="2071414" cy="537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B2F6F28F-4F4B-40B7-BCCC-C965F4251036}"/>
                </a:ext>
              </a:extLst>
            </p:cNvPr>
            <p:cNvSpPr/>
            <p:nvPr/>
          </p:nvSpPr>
          <p:spPr>
            <a:xfrm>
              <a:off x="174811" y="2757956"/>
              <a:ext cx="2134386" cy="584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018372E5-DBF3-4853-A2EA-1DC977C2820D}"/>
                </a:ext>
              </a:extLst>
            </p:cNvPr>
            <p:cNvSpPr/>
            <p:nvPr/>
          </p:nvSpPr>
          <p:spPr>
            <a:xfrm>
              <a:off x="2461430" y="2770819"/>
              <a:ext cx="2134386" cy="584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角丸四角形 29">
            <a:extLst>
              <a:ext uri="{FF2B5EF4-FFF2-40B4-BE49-F238E27FC236}">
                <a16:creationId xmlns:a16="http://schemas.microsoft.com/office/drawing/2014/main" id="{85F9995B-E22E-4F0A-9772-1FAF7A7CA08E}"/>
              </a:ext>
            </a:extLst>
          </p:cNvPr>
          <p:cNvSpPr/>
          <p:nvPr/>
        </p:nvSpPr>
        <p:spPr>
          <a:xfrm rot="10800000" flipV="1">
            <a:off x="590016" y="4576731"/>
            <a:ext cx="7613079" cy="10248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 name="直線矢印コネクタ 12"/>
          <p:cNvCxnSpPr/>
          <p:nvPr/>
        </p:nvCxnSpPr>
        <p:spPr>
          <a:xfrm flipH="1">
            <a:off x="5274365" y="3123888"/>
            <a:ext cx="1113183" cy="14527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51299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2177</Words>
  <Application>Microsoft Office PowerPoint</Application>
  <PresentationFormat>画面に合わせる (4:3)</PresentationFormat>
  <Paragraphs>209</Paragraphs>
  <Slides>19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Meiryo UI</vt:lpstr>
      <vt:lpstr>ＭＳ Ｐゴシック</vt:lpstr>
      <vt:lpstr>UD デジタル 教科書体 NK-R</vt:lpstr>
      <vt:lpstr>UD デジタル 教科書体 NP-B</vt:lpstr>
      <vt:lpstr>游ゴシック</vt:lpstr>
      <vt:lpstr>Calibri</vt:lpstr>
      <vt:lpstr>Calibri Light</vt:lpstr>
      <vt:lpstr>Wingdings 2</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2021-07-13T08:50:47Z</dcterms:created>
  <dcterms:modified xsi:type="dcterms:W3CDTF">2023-03-16T06:38:15Z</dcterms:modified>
</cp:coreProperties>
</file>