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7FC"/>
    <a:srgbClr val="CCFFFF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9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15ED-65CD-43D8-BC6C-BA8BC27936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3B0E-34A7-4292-91A0-89EC6A18E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87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15ED-65CD-43D8-BC6C-BA8BC27936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3B0E-34A7-4292-91A0-89EC6A18E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354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15ED-65CD-43D8-BC6C-BA8BC27936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3B0E-34A7-4292-91A0-89EC6A18E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3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15ED-65CD-43D8-BC6C-BA8BC27936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3B0E-34A7-4292-91A0-89EC6A18E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5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15ED-65CD-43D8-BC6C-BA8BC27936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3B0E-34A7-4292-91A0-89EC6A18E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45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15ED-65CD-43D8-BC6C-BA8BC27936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3B0E-34A7-4292-91A0-89EC6A18E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71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15ED-65CD-43D8-BC6C-BA8BC27936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3B0E-34A7-4292-91A0-89EC6A18E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5966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15ED-65CD-43D8-BC6C-BA8BC27936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3B0E-34A7-4292-91A0-89EC6A18E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371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15ED-65CD-43D8-BC6C-BA8BC27936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3B0E-34A7-4292-91A0-89EC6A18E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200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15ED-65CD-43D8-BC6C-BA8BC27936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3B0E-34A7-4292-91A0-89EC6A18E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590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15ED-65CD-43D8-BC6C-BA8BC27936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3B0E-34A7-4292-91A0-89EC6A18E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273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15ED-65CD-43D8-BC6C-BA8BC279361E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43B0E-34A7-4292-91A0-89EC6A18E0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10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pref.osaka.lg.jp/kotsukeikaku/udtaxi/R5udtaxihozyo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pref.osaka.lg.jp/kinyushien/seido001/menu.html#SDG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244576"/>
              </p:ext>
            </p:extLst>
          </p:nvPr>
        </p:nvGraphicFramePr>
        <p:xfrm>
          <a:off x="-2" y="7685141"/>
          <a:ext cx="6858002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102">
                  <a:extLst>
                    <a:ext uri="{9D8B030D-6E8A-4147-A177-3AD203B41FA5}">
                      <a16:colId xmlns:a16="http://schemas.microsoft.com/office/drawing/2014/main" val="4054082189"/>
                    </a:ext>
                  </a:extLst>
                </a:gridCol>
                <a:gridCol w="5295900">
                  <a:extLst>
                    <a:ext uri="{9D8B030D-6E8A-4147-A177-3AD203B41FA5}">
                      <a16:colId xmlns:a16="http://schemas.microsoft.com/office/drawing/2014/main" val="947479775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補助対象期間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令和５年４月３日（月曜日）から令和６年２月２９日（木曜日）</a:t>
                      </a: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までの間に購入（支払いまで）し、自動車検査証の交付（登録）を完了した車両、リース事業者のあっては、購入（支払いまで）し、当該リース契約を締結の上、自動車検査証の交付（登録）を完了した車両が対象になります。</a:t>
                      </a:r>
                      <a:endParaRPr kumimoji="1" lang="en-US" altLang="ja-JP" sz="14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355453"/>
                  </a:ext>
                </a:extLst>
              </a:tr>
            </a:tbl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2" y="21724"/>
            <a:ext cx="1714500" cy="572723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5029201" y="242655"/>
            <a:ext cx="1828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年４月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" y="585868"/>
            <a:ext cx="6858000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36000" rIns="36000" rtlCol="0">
            <a:spAutoFit/>
          </a:bodyPr>
          <a:lstStyle/>
          <a:p>
            <a:pPr algn="ctr"/>
            <a:r>
              <a:rPr lang="ja-JP" altLang="en-US" sz="2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2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2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ja-JP" altLang="en-US" sz="2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度</a:t>
            </a:r>
            <a:r>
              <a:rPr lang="ja-JP" altLang="en-US" sz="2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大阪府ユニバーサルデザインタクシー</a:t>
            </a:r>
            <a:endParaRPr lang="en-US" altLang="ja-JP" sz="27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普及</a:t>
            </a:r>
            <a:r>
              <a:rPr lang="ja-JP" altLang="en-US" sz="2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促進</a:t>
            </a:r>
            <a:r>
              <a:rPr lang="ja-JP" altLang="en-US" sz="2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事業補助金</a:t>
            </a:r>
            <a:r>
              <a:rPr kumimoji="1" lang="ja-JP" altLang="en-US" sz="2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のご案内</a:t>
            </a:r>
            <a:endParaRPr kumimoji="1" lang="en-US" altLang="ja-JP" sz="27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71695"/>
              </p:ext>
            </p:extLst>
          </p:nvPr>
        </p:nvGraphicFramePr>
        <p:xfrm>
          <a:off x="-2" y="2287453"/>
          <a:ext cx="6872515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602">
                  <a:extLst>
                    <a:ext uri="{9D8B030D-6E8A-4147-A177-3AD203B41FA5}">
                      <a16:colId xmlns:a16="http://schemas.microsoft.com/office/drawing/2014/main" val="4054082189"/>
                    </a:ext>
                  </a:extLst>
                </a:gridCol>
                <a:gridCol w="5373913">
                  <a:extLst>
                    <a:ext uri="{9D8B030D-6E8A-4147-A177-3AD203B41FA5}">
                      <a16:colId xmlns:a16="http://schemas.microsoft.com/office/drawing/2014/main" val="9474797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申請受付期間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令和５年　 ４月　３日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月曜日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から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令和５年１２月２８日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木曜日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まで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R="72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426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補助対象事業者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・タクシー事業者（法人、個人）（福祉輸送事業限定事業者を除く。）</a:t>
                      </a:r>
                    </a:p>
                    <a:p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・リース事業者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R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23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補助対象車両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・標準仕様ユニバーサルデザインタクシー認定要領に基づき国土交通</a:t>
                      </a:r>
                      <a:endParaRPr lang="en-US" altLang="ja-JP" sz="14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4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大臣が認定したタクシー</a:t>
                      </a:r>
                      <a:endParaRPr lang="en-US" altLang="ja-JP" sz="14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・「移動等円滑化のために必要な旅客施設又は車両等の構造及び設備</a:t>
                      </a:r>
                      <a:endParaRPr lang="en-US" altLang="ja-JP" sz="14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並びに旅客施設及び車両等を使用した役務の提供の方法に関する</a:t>
                      </a:r>
                      <a:endParaRPr lang="en-US" altLang="ja-JP" sz="14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基準を定める省令」第</a:t>
                      </a:r>
                      <a:r>
                        <a:rPr lang="en-US" altLang="ja-JP" sz="14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  <a:r>
                        <a:rPr lang="ja-JP" altLang="en-US" sz="14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条第１項に規定する車椅子等対応車</a:t>
                      </a:r>
                      <a:endParaRPr lang="en-US" altLang="ja-JP" sz="14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3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➢福祉タクシー車両のうち、高齢者、</a:t>
                      </a:r>
                      <a:endParaRPr lang="en-US" altLang="ja-JP" sz="13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lang="ja-JP" altLang="en-US" sz="1300" b="0" dirty="0" err="1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障がい</a:t>
                      </a:r>
                      <a:r>
                        <a:rPr lang="ja-JP" altLang="en-US" sz="13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者等が移動のための車椅子</a:t>
                      </a:r>
                      <a:endParaRPr lang="en-US" altLang="ja-JP" sz="13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その他の用具を使用したまま乗り</a:t>
                      </a:r>
                      <a:endParaRPr lang="en-US" altLang="ja-JP" sz="13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込むことが可能な車両が対象。</a:t>
                      </a:r>
                      <a:endParaRPr lang="en-US" altLang="ja-JP" sz="13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</a:t>
                      </a:r>
                      <a:endParaRPr lang="en-US" altLang="ja-JP" sz="8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2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以上の車両のうち、自動車検査証の使用の本拠の位置が大阪府内である車両</a:t>
                      </a:r>
                      <a:endParaRPr lang="en-US" altLang="ja-JP" sz="1200" b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（以下「補助対象車両」という。）ただし、中古のものを除く。</a:t>
                      </a:r>
                      <a:r>
                        <a:rPr kumimoji="1" lang="ja-JP" alt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endParaRPr kumimoji="1" lang="ja-JP" altLang="ja-JP" sz="1400" b="0" kern="1200" dirty="0" smtClean="0">
                        <a:solidFill>
                          <a:schemeClr val="dk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R="720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954578"/>
                  </a:ext>
                </a:extLst>
              </a:tr>
            </a:tbl>
          </a:graphicData>
        </a:graphic>
      </p:graphicFrame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978624"/>
              </p:ext>
            </p:extLst>
          </p:nvPr>
        </p:nvGraphicFramePr>
        <p:xfrm>
          <a:off x="0" y="8833031"/>
          <a:ext cx="685800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4888">
                  <a:extLst>
                    <a:ext uri="{9D8B030D-6E8A-4147-A177-3AD203B41FA5}">
                      <a16:colId xmlns:a16="http://schemas.microsoft.com/office/drawing/2014/main" val="4054082189"/>
                    </a:ext>
                  </a:extLst>
                </a:gridCol>
                <a:gridCol w="5323113">
                  <a:extLst>
                    <a:ext uri="{9D8B030D-6E8A-4147-A177-3AD203B41FA5}">
                      <a16:colId xmlns:a16="http://schemas.microsoft.com/office/drawing/2014/main" val="947479775"/>
                    </a:ext>
                  </a:extLst>
                </a:gridCol>
              </a:tblGrid>
              <a:tr h="93281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補助金額</a:t>
                      </a:r>
                      <a:endParaRPr kumimoji="1" lang="ja-JP" altLang="en-US" sz="18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１台につき、補助対象車両の車両本体価格（消費税額及び地方消費税額を除く。）と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万円のいずれか低い額が上限</a:t>
                      </a:r>
                      <a:r>
                        <a:rPr kumimoji="1" lang="ja-JP" alt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（ただし、車両に装備するオプション等、車両本体以外に係る経費については補助対象外）</a:t>
                      </a: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補助申請総額が予算上限額に達した場合には、申請額の一部又は全部を補助できないことがあります。</a:t>
                      </a:r>
                      <a:endParaRPr kumimoji="1" lang="ja-JP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R="36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264947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-12958" y="1517343"/>
            <a:ext cx="688547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kumimoji="1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では、</a:t>
            </a:r>
            <a:r>
              <a:rPr kumimoji="1"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年大阪・関西万博に向けた受入環境整備として、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ユニバーサルデザインタクシー</a:t>
            </a: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以下、</a:t>
            </a: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タクシーという。</a:t>
            </a:r>
            <a:r>
              <a:rPr kumimoji="1"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普及促進のため、</a:t>
            </a:r>
            <a:r>
              <a:rPr kumimoji="1"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kumimoji="1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タクシー購入事業者を対象として補助金を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交付します。</a:t>
            </a:r>
            <a:r>
              <a:rPr kumimoji="1" lang="en-US" altLang="ja-JP" sz="15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5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令和５年度より、国補助金との併用が可能となりました。</a:t>
            </a:r>
            <a:endParaRPr kumimoji="1" lang="ja-JP" altLang="en-US" sz="15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1863785" y="3898345"/>
            <a:ext cx="4360093" cy="1536548"/>
            <a:chOff x="1863785" y="4449161"/>
            <a:chExt cx="4360093" cy="1536548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068444" y="4449161"/>
              <a:ext cx="2155434" cy="1398637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3785" y="4495649"/>
              <a:ext cx="2076782" cy="1289708"/>
            </a:xfrm>
            <a:prstGeom prst="rect">
              <a:avLst/>
            </a:prstGeom>
          </p:spPr>
        </p:pic>
        <p:sp>
          <p:nvSpPr>
            <p:cNvPr id="3" name="テキスト ボックス 2"/>
            <p:cNvSpPr txBox="1"/>
            <p:nvPr/>
          </p:nvSpPr>
          <p:spPr>
            <a:xfrm>
              <a:off x="3299083" y="5754877"/>
              <a:ext cx="173011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 smtClean="0"/>
                <a:t>国土交通省ホームページより</a:t>
              </a:r>
              <a:endParaRPr kumimoji="1" lang="ja-JP" altLang="en-US" sz="900" dirty="0"/>
            </a:p>
          </p:txBody>
        </p:sp>
      </p:grp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16070" y="6062735"/>
            <a:ext cx="2370456" cy="111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76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角丸四角形 17"/>
          <p:cNvSpPr/>
          <p:nvPr/>
        </p:nvSpPr>
        <p:spPr>
          <a:xfrm>
            <a:off x="14515" y="6858233"/>
            <a:ext cx="6818084" cy="1642400"/>
          </a:xfrm>
          <a:prstGeom prst="roundRect">
            <a:avLst>
              <a:gd name="adj" fmla="val 5292"/>
            </a:avLst>
          </a:prstGeom>
          <a:solidFill>
            <a:srgbClr val="F2F7FC"/>
          </a:solidFill>
          <a:ln w="254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14013"/>
            <a:ext cx="6858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申請方法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・パソコン、スマートフォンで申請いただけます。大阪府ホームページで申請書類等の詳細を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必ずご確認のうえ、大阪府行政オンラインシステムにアクセスし、申請してください。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/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・速やか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な審査のためオンライン申請にご協力をお願いします。</a:t>
            </a:r>
          </a:p>
          <a:p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・オンライン申請の場合、審査の進捗状況をシステム上で確認できます。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700" dirty="0"/>
          </a:p>
          <a:p>
            <a:r>
              <a:rPr kumimoji="1" lang="ja-JP" altLang="en-US" sz="2000" b="1" dirty="0" smtClean="0"/>
              <a:t>　</a:t>
            </a:r>
            <a:r>
              <a:rPr kumimoji="1" lang="ja-JP" altLang="en-US" sz="1600" b="1" dirty="0" smtClean="0"/>
              <a:t>令和５年度大阪府</a:t>
            </a:r>
            <a:r>
              <a:rPr kumimoji="1" lang="ja-JP" altLang="en-US" sz="1600" b="1" dirty="0"/>
              <a:t>ユニバーサルデザインタクシー</a:t>
            </a:r>
          </a:p>
          <a:p>
            <a:r>
              <a:rPr kumimoji="1" lang="ja-JP" altLang="en-US" sz="1600" b="1" dirty="0" smtClean="0"/>
              <a:t>　</a:t>
            </a:r>
            <a:r>
              <a:rPr kumimoji="1" lang="ja-JP" altLang="en-US" sz="1600" b="1" dirty="0"/>
              <a:t> </a:t>
            </a:r>
            <a:r>
              <a:rPr kumimoji="1" lang="ja-JP" altLang="en-US" sz="1600" b="1" dirty="0" smtClean="0"/>
              <a:t>普及</a:t>
            </a:r>
            <a:r>
              <a:rPr kumimoji="1" lang="ja-JP" altLang="en-US" sz="1600" b="1" dirty="0"/>
              <a:t>促進</a:t>
            </a:r>
            <a:r>
              <a:rPr kumimoji="1" lang="ja-JP" altLang="en-US" sz="1600" b="1" dirty="0" smtClean="0"/>
              <a:t>事業ホームページ</a:t>
            </a:r>
            <a:endParaRPr kumimoji="1" lang="en-US" altLang="ja-JP" sz="1600" b="1" dirty="0"/>
          </a:p>
          <a:p>
            <a:r>
              <a:rPr lang="en-US" altLang="ja-JP" sz="1500" u="sng" dirty="0" smtClean="0">
                <a:hlinkClick r:id="rId2"/>
              </a:rPr>
              <a:t>https</a:t>
            </a:r>
            <a:r>
              <a:rPr lang="en-US" altLang="ja-JP" sz="1500" u="sng" dirty="0">
                <a:hlinkClick r:id="rId2"/>
              </a:rPr>
              <a:t>://</a:t>
            </a:r>
            <a:r>
              <a:rPr lang="en-US" altLang="ja-JP" sz="1500" u="sng" dirty="0" smtClean="0">
                <a:hlinkClick r:id="rId2"/>
              </a:rPr>
              <a:t>www.pref.osaka.lg.jp/kotsukeikaku/udtaxi/R5udtaxihozyo.html</a:t>
            </a:r>
            <a:endParaRPr lang="en-US" altLang="ja-JP" sz="1500" u="sng" dirty="0" smtClean="0"/>
          </a:p>
          <a:p>
            <a:endParaRPr lang="en-US" altLang="ja-JP" sz="7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郵送による申請も可能です。府ホームページより申請書類を印刷して申請してください。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レターパックライトによる郵送のみ受け付けております。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詳細は府ホームページをご確認ください。提出期限は締切日当日消印有効です。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持参による申請は受け付けておりません。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513" y="1120493"/>
            <a:ext cx="990600" cy="990600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14514" y="8538733"/>
            <a:ext cx="6832599" cy="13542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お問い合わせ先（</a:t>
            </a:r>
            <a:r>
              <a:rPr kumimoji="1" lang="en-US" altLang="ja-JP" sz="1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UD</a:t>
            </a:r>
            <a:r>
              <a:rPr kumimoji="1" lang="ja-JP" altLang="en-US" sz="1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タクシー普及促進のための案内窓口）</a:t>
            </a:r>
          </a:p>
          <a:p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大阪府都市整備部交通戦略室交通計画課内</a:t>
            </a:r>
          </a:p>
          <a:p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kumimoji="1" lang="ja-JP" altLang="en-US" sz="1300" spc="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メール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：</a:t>
            </a:r>
            <a:r>
              <a:rPr kumimoji="1"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ud-taxi2025@gbox.pref.osaka.lg.jp</a:t>
            </a:r>
          </a:p>
          <a:p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電　　　話：</a:t>
            </a:r>
            <a:r>
              <a:rPr kumimoji="1"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06 -6944 – 6840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受付時間：平日の</a:t>
            </a:r>
            <a:r>
              <a:rPr kumimoji="1"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kumimoji="1"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分から</a:t>
            </a:r>
            <a:r>
              <a:rPr kumimoji="1"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kumimoji="1"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分（電話の場合）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 </a:t>
            </a:r>
            <a:r>
              <a:rPr kumimoji="1"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お電話がつながらない可能性があります。できるだけメールでお問合せください。</a:t>
            </a:r>
            <a:endParaRPr kumimoji="1" lang="ja-JP" altLang="en-US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4515" y="1176856"/>
            <a:ext cx="6818084" cy="8900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13" y="2846713"/>
            <a:ext cx="6858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申請の流れ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・申請は事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業者毎に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行い、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複数の車両を申請する場合は、まとめて申請してください。</a:t>
            </a:r>
            <a:endParaRPr kumimoji="1"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（原則１事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業者１回限り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納車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時期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が大きく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異なるなど、支障がある場合は、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下記のお問合せ先にご相談ください。）</a:t>
            </a:r>
            <a:endParaRPr kumimoji="1"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/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・補助</a:t>
            </a:r>
            <a:r>
              <a:rPr kumimoji="1"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事業の内容を変更する場合には変更承認申請を行ってください</a:t>
            </a:r>
            <a:r>
              <a:rPr kumimoji="1"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ja-JP" altLang="en-US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239072"/>
              </p:ext>
            </p:extLst>
          </p:nvPr>
        </p:nvGraphicFramePr>
        <p:xfrm>
          <a:off x="195212" y="4188178"/>
          <a:ext cx="6459588" cy="1993547"/>
        </p:xfrm>
        <a:graphic>
          <a:graphicData uri="http://schemas.openxmlformats.org/drawingml/2006/table">
            <a:tbl>
              <a:tblPr firstRow="1" firstCol="1" bandRow="1"/>
              <a:tblGrid>
                <a:gridCol w="3229794">
                  <a:extLst>
                    <a:ext uri="{9D8B030D-6E8A-4147-A177-3AD203B41FA5}">
                      <a16:colId xmlns:a16="http://schemas.microsoft.com/office/drawing/2014/main" val="3512716307"/>
                    </a:ext>
                  </a:extLst>
                </a:gridCol>
                <a:gridCol w="3229794">
                  <a:extLst>
                    <a:ext uri="{9D8B030D-6E8A-4147-A177-3AD203B41FA5}">
                      <a16:colId xmlns:a16="http://schemas.microsoft.com/office/drawing/2014/main" val="2483704633"/>
                    </a:ext>
                  </a:extLst>
                </a:gridCol>
              </a:tblGrid>
              <a:tr h="2388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1" kern="100" dirty="0">
                          <a:solidFill>
                            <a:srgbClr val="FFFFFF"/>
                          </a:solidFill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申請者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1" kern="100" dirty="0">
                          <a:solidFill>
                            <a:srgbClr val="FFFFFF"/>
                          </a:solidFill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事務局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>
                      <a:noFill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797972"/>
                  </a:ext>
                </a:extLst>
              </a:tr>
              <a:tr h="1754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補助</a:t>
                      </a: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金の</a:t>
                      </a:r>
                      <a:r>
                        <a:rPr lang="ja-JP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申請</a:t>
                      </a:r>
                      <a:r>
                        <a:rPr lang="en-US" altLang="ja-JP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12/28</a:t>
                      </a:r>
                      <a:r>
                        <a:rPr lang="ja-JP" altLang="en-US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〆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（交付申請</a:t>
                      </a:r>
                      <a:r>
                        <a:rPr lang="ja-JP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en-US" altLang="ja-JP" sz="12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事業着手</a:t>
                      </a:r>
                      <a:r>
                        <a:rPr lang="en-US" altLang="ja-JP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１</a:t>
                      </a:r>
                      <a:endParaRPr lang="en-US" altLang="ja-JP" sz="12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↓</a:t>
                      </a:r>
                      <a:endParaRPr lang="en-US" altLang="ja-JP" sz="8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補助</a:t>
                      </a: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金の請求</a:t>
                      </a:r>
                      <a:r>
                        <a:rPr lang="ja-JP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３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（実績報告、請求）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8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補助金の受領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</a:t>
                      </a: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書類の受領 </a:t>
                      </a:r>
                      <a:endParaRPr lang="en-US" altLang="ja-JP" sz="12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↓</a:t>
                      </a:r>
                      <a:endParaRPr lang="ja-JP" sz="8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審査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↓</a:t>
                      </a:r>
                      <a:endParaRPr lang="en-US" altLang="ja-JP" sz="8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交付決定通知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ja-JP" sz="8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請求資料の受領</a:t>
                      </a:r>
                      <a:endParaRPr lang="en-US" altLang="ja-JP" sz="12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8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↓</a:t>
                      </a:r>
                      <a:endParaRPr lang="en-US" altLang="ja-JP" sz="800" kern="100" dirty="0" smtClean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審査</a:t>
                      </a:r>
                      <a:endParaRPr lang="ja-JP" sz="1200" kern="100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8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↓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額の確定</a:t>
                      </a:r>
                      <a:r>
                        <a:rPr lang="ja-JP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通知</a:t>
                      </a:r>
                      <a:r>
                        <a:rPr lang="ja-JP" altLang="en-US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sz="1200" kern="100" dirty="0" smtClean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補助</a:t>
                      </a:r>
                      <a:r>
                        <a:rPr lang="ja-JP" sz="1200" kern="100" dirty="0"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金の交付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C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85524"/>
                  </a:ext>
                </a:extLst>
              </a:tr>
            </a:tbl>
          </a:graphicData>
        </a:graphic>
      </p:graphicFrame>
      <p:cxnSp>
        <p:nvCxnSpPr>
          <p:cNvPr id="24" name="直線矢印コネクタ 23"/>
          <p:cNvCxnSpPr/>
          <p:nvPr/>
        </p:nvCxnSpPr>
        <p:spPr>
          <a:xfrm>
            <a:off x="2864392" y="6063066"/>
            <a:ext cx="951958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>
            <a:off x="2888205" y="4527520"/>
            <a:ext cx="1079500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2864392" y="5454346"/>
            <a:ext cx="1079500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2864392" y="5143877"/>
            <a:ext cx="1079500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テキスト ボックス 18"/>
          <p:cNvSpPr txBox="1"/>
          <p:nvPr/>
        </p:nvSpPr>
        <p:spPr>
          <a:xfrm>
            <a:off x="361904" y="5308052"/>
            <a:ext cx="730295" cy="22542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50" b="1" kern="1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完了</a:t>
            </a:r>
            <a:r>
              <a:rPr lang="en-US" altLang="ja-JP" sz="1050" b="1" kern="100" dirty="0" smtClean="0"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※</a:t>
            </a:r>
            <a:r>
              <a:rPr lang="ja-JP" altLang="en-US" sz="1050" b="1" kern="10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２</a:t>
            </a:r>
            <a:endParaRPr lang="ja-JP" sz="1050" b="1" kern="100" dirty="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11227" y="3957067"/>
            <a:ext cx="103105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＜フロー図＞</a:t>
            </a:r>
            <a:endParaRPr kumimoji="0" lang="ja-JP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9492" y="6150347"/>
            <a:ext cx="65053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　交付決定前に購入（事業着手）した車両は補助対象外です。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令和６年２月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日（木）までに購入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（支払いまで）し、自動車検査証の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交付（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登録）を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完了（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リース事業者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あって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は、購入（支払いまで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）し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、当該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リース契約の締結の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上、自動車検査証の交付（登録）を完了）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させ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３　補助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金の請求は、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完了後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以内、または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令和６年３月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日（月）のどちら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か早い方の期日までに完了してください。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2002" y="6848708"/>
            <a:ext cx="6683107" cy="4924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本補助金と併せて、府の制度融資もご利用いただけます。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◆チャレンジ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応援資金（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ビジネス支援資金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889164"/>
              </p:ext>
            </p:extLst>
          </p:nvPr>
        </p:nvGraphicFramePr>
        <p:xfrm>
          <a:off x="149492" y="7290715"/>
          <a:ext cx="6603734" cy="1176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908">
                  <a:extLst>
                    <a:ext uri="{9D8B030D-6E8A-4147-A177-3AD203B41FA5}">
                      <a16:colId xmlns:a16="http://schemas.microsoft.com/office/drawing/2014/main" val="3799359659"/>
                    </a:ext>
                  </a:extLst>
                </a:gridCol>
                <a:gridCol w="924492">
                  <a:extLst>
                    <a:ext uri="{9D8B030D-6E8A-4147-A177-3AD203B41FA5}">
                      <a16:colId xmlns:a16="http://schemas.microsoft.com/office/drawing/2014/main" val="2114709765"/>
                    </a:ext>
                  </a:extLst>
                </a:gridCol>
                <a:gridCol w="649133">
                  <a:extLst>
                    <a:ext uri="{9D8B030D-6E8A-4147-A177-3AD203B41FA5}">
                      <a16:colId xmlns:a16="http://schemas.microsoft.com/office/drawing/2014/main" val="1435163007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672549188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56961929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537640275"/>
                    </a:ext>
                  </a:extLst>
                </a:gridCol>
                <a:gridCol w="1647826">
                  <a:extLst>
                    <a:ext uri="{9D8B030D-6E8A-4147-A177-3AD203B41FA5}">
                      <a16:colId xmlns:a16="http://schemas.microsoft.com/office/drawing/2014/main" val="2583703689"/>
                    </a:ext>
                  </a:extLst>
                </a:gridCol>
              </a:tblGrid>
              <a:tr h="34673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kern="100" spc="-3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融資対象者</a:t>
                      </a:r>
                      <a:endParaRPr lang="ja-JP" altLang="en-US" sz="900" b="0" kern="100" spc="-30" baseline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kern="100" spc="-3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SDGs</a:t>
                      </a:r>
                      <a:r>
                        <a:rPr lang="ja-JP" altLang="en-US" sz="900" kern="100" spc="-3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の取り組みに関する事業計画を策定し、その実行に取り組む方で、計画に記載した目標の達成状況を自己評価し、金融機関及び保証協会に対し報告（融資後３年間・年１回）することが可能な方（</a:t>
                      </a:r>
                      <a:r>
                        <a:rPr lang="en-US" altLang="ja-JP" sz="900" b="0" kern="100" spc="-3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lang="ja-JP" altLang="en-US" sz="900" b="0" kern="100" spc="-3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金融機関・保証協会の審査があり、ご希望に添えない場合があります。）</a:t>
                      </a:r>
                      <a:endParaRPr lang="en-US" altLang="ja-JP" sz="900" kern="100" spc="-30" baseline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766601"/>
                  </a:ext>
                </a:extLst>
              </a:tr>
              <a:tr h="23061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融資限度額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kern="100" spc="-3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900" kern="100" spc="-3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億円（うち無担保</a:t>
                      </a:r>
                      <a:r>
                        <a:rPr lang="en-US" altLang="ja-JP" sz="900" kern="100" spc="-3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8,000</a:t>
                      </a:r>
                      <a:r>
                        <a:rPr lang="ja-JP" altLang="en-US" sz="900" kern="100" spc="-3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万円）</a:t>
                      </a:r>
                      <a:endParaRPr lang="en-US" altLang="ja-JP" sz="900" b="0" kern="100" spc="-30" baseline="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融資期間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年以内（据置</a:t>
                      </a:r>
                      <a:r>
                        <a:rPr lang="en-US" alt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カ月以内）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金利　　　　　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lang="en-US" alt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1.4</a:t>
                      </a: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％以下の金融機関所定　　　　　　　　　　　　　　（固定金利）</a:t>
                      </a:r>
                      <a:endParaRPr lang="ja-JP" altLang="en-US" sz="900" b="0" kern="1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450150"/>
                  </a:ext>
                </a:extLst>
              </a:tr>
              <a:tr h="30666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相談・申込先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kern="100" baseline="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lang="ja-JP" altLang="en-US" sz="9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取扱金融機関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制度の詳細や取扱金融機関については、ホームページでご確認ください。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9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hlinkClick r:id="rId4"/>
                        </a:rPr>
                        <a:t>https://www.pref.osaka.lg.jp/kinyushien/seido001/menu.html#SDGs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50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30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1137</Words>
  <Application>Microsoft Office PowerPoint</Application>
  <PresentationFormat>A4 210 x 297 mm</PresentationFormat>
  <Paragraphs>107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Meiryo UI</vt:lpstr>
      <vt:lpstr>ＭＳ 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2023-03-17T02:03:03Z</dcterms:created>
  <dcterms:modified xsi:type="dcterms:W3CDTF">2023-03-30T05:44:42Z</dcterms:modified>
</cp:coreProperties>
</file>