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5281" r:id="rId1"/>
    <p:sldMasterId id="2147485305" r:id="rId2"/>
  </p:sldMasterIdLst>
  <p:notesMasterIdLst>
    <p:notesMasterId r:id="rId15"/>
  </p:notesMasterIdLst>
  <p:handoutMasterIdLst>
    <p:handoutMasterId r:id="rId16"/>
  </p:handoutMasterIdLst>
  <p:sldIdLst>
    <p:sldId id="913" r:id="rId3"/>
    <p:sldId id="899" r:id="rId4"/>
    <p:sldId id="873" r:id="rId5"/>
    <p:sldId id="926" r:id="rId6"/>
    <p:sldId id="914" r:id="rId7"/>
    <p:sldId id="907" r:id="rId8"/>
    <p:sldId id="916" r:id="rId9"/>
    <p:sldId id="918" r:id="rId10"/>
    <p:sldId id="927" r:id="rId11"/>
    <p:sldId id="925" r:id="rId12"/>
    <p:sldId id="915" r:id="rId13"/>
    <p:sldId id="921" r:id="rId14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松井　利公" initials="松井　利公" lastIdx="2" clrIdx="0">
    <p:extLst>
      <p:ext uri="{19B8F6BF-5375-455C-9EA6-DF929625EA0E}">
        <p15:presenceInfo xmlns:p15="http://schemas.microsoft.com/office/powerpoint/2012/main" userId="S-1-5-21-161959346-1900351369-444732941-83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00FF"/>
    <a:srgbClr val="FF9900"/>
    <a:srgbClr val="FFCC00"/>
    <a:srgbClr val="FF33CC"/>
    <a:srgbClr val="CCFFCC"/>
    <a:srgbClr val="FFFFCC"/>
    <a:srgbClr val="FFCCFF"/>
    <a:srgbClr val="CCEC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10" autoAdjust="0"/>
    <p:restoredTop sz="94434" autoAdjust="0"/>
  </p:normalViewPr>
  <p:slideViewPr>
    <p:cSldViewPr>
      <p:cViewPr varScale="1">
        <p:scale>
          <a:sx n="104" d="100"/>
          <a:sy n="104" d="100"/>
        </p:scale>
        <p:origin x="1171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2904" y="54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529" cy="497524"/>
          </a:xfrm>
          <a:prstGeom prst="rect">
            <a:avLst/>
          </a:prstGeom>
        </p:spPr>
        <p:txBody>
          <a:bodyPr vert="horz" lIns="91529" tIns="45764" rIns="91529" bIns="45764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084" y="2"/>
            <a:ext cx="2950529" cy="497524"/>
          </a:xfrm>
          <a:prstGeom prst="rect">
            <a:avLst/>
          </a:prstGeom>
        </p:spPr>
        <p:txBody>
          <a:bodyPr vert="horz" lIns="91529" tIns="45764" rIns="91529" bIns="45764" rtlCol="0"/>
          <a:lstStyle>
            <a:lvl1pPr algn="r">
              <a:defRPr sz="1200"/>
            </a:lvl1pPr>
          </a:lstStyle>
          <a:p>
            <a:pPr>
              <a:defRPr/>
            </a:pPr>
            <a:fld id="{1D0518EF-6D63-4377-8F30-CFF9F0B7229B}" type="datetimeFigureOut">
              <a:rPr lang="ja-JP" altLang="en-US"/>
              <a:pPr>
                <a:defRPr/>
              </a:pPr>
              <a:t>2025/2/17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" y="9440227"/>
            <a:ext cx="2950529" cy="497523"/>
          </a:xfrm>
          <a:prstGeom prst="rect">
            <a:avLst/>
          </a:prstGeom>
        </p:spPr>
        <p:txBody>
          <a:bodyPr vert="horz" lIns="91529" tIns="45764" rIns="91529" bIns="4576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084" y="9440227"/>
            <a:ext cx="2950529" cy="497523"/>
          </a:xfrm>
          <a:prstGeom prst="rect">
            <a:avLst/>
          </a:prstGeom>
        </p:spPr>
        <p:txBody>
          <a:bodyPr vert="horz" lIns="91529" tIns="45764" rIns="91529" bIns="45764" rtlCol="0" anchor="b"/>
          <a:lstStyle>
            <a:lvl1pPr algn="r">
              <a:defRPr sz="1200"/>
            </a:lvl1pPr>
          </a:lstStyle>
          <a:p>
            <a:pPr>
              <a:defRPr/>
            </a:pPr>
            <a:fld id="{F08832BC-5862-4D7F-9B9E-E33B864025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021116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8939" cy="497524"/>
          </a:xfrm>
          <a:prstGeom prst="rect">
            <a:avLst/>
          </a:prstGeom>
        </p:spPr>
        <p:txBody>
          <a:bodyPr vert="horz" lIns="91392" tIns="45694" rIns="91392" bIns="4569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672" y="2"/>
            <a:ext cx="2948939" cy="497524"/>
          </a:xfrm>
          <a:prstGeom prst="rect">
            <a:avLst/>
          </a:prstGeom>
        </p:spPr>
        <p:txBody>
          <a:bodyPr vert="horz" lIns="91392" tIns="45694" rIns="91392" bIns="4569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2BE0FCB-4665-4A05-8BEC-BD1319E9D4EB}" type="datetimeFigureOut">
              <a:rPr lang="ja-JP" altLang="en-US"/>
              <a:pPr>
                <a:defRPr/>
              </a:pPr>
              <a:t>2025/2/17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2" tIns="45694" rIns="91392" bIns="45694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404" y="4720908"/>
            <a:ext cx="5446396" cy="4472940"/>
          </a:xfrm>
          <a:prstGeom prst="rect">
            <a:avLst/>
          </a:prstGeom>
        </p:spPr>
        <p:txBody>
          <a:bodyPr vert="horz" lIns="91392" tIns="45694" rIns="91392" bIns="45694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227"/>
            <a:ext cx="2948939" cy="497523"/>
          </a:xfrm>
          <a:prstGeom prst="rect">
            <a:avLst/>
          </a:prstGeom>
        </p:spPr>
        <p:txBody>
          <a:bodyPr vert="horz" lIns="91392" tIns="45694" rIns="91392" bIns="4569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672" y="9440227"/>
            <a:ext cx="2948939" cy="497523"/>
          </a:xfrm>
          <a:prstGeom prst="rect">
            <a:avLst/>
          </a:prstGeom>
        </p:spPr>
        <p:txBody>
          <a:bodyPr vert="horz" lIns="91392" tIns="45694" rIns="91392" bIns="4569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74F2A52-D70E-42BA-B076-67D0B8A79D4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52833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4F2A52-D70E-42BA-B076-67D0B8A79D41}" type="slidenum">
              <a:rPr lang="ja-JP" altLang="en-US" smtClean="0"/>
              <a:pPr>
                <a:defRPr/>
              </a:pPr>
              <a:t>0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6948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930275"/>
            <a:endParaRPr lang="ja-JP" altLang="en-US" dirty="0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9300" indent="-2873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52525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12900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74863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BBB5BFAA-6115-40F4-88D3-779AFE01B78E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8544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930275"/>
            <a:endParaRPr lang="ja-JP" altLang="en-US" dirty="0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9300" indent="-2873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52525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12900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74863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BBB5BFAA-6115-40F4-88D3-779AFE01B78E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1816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930275"/>
            <a:endParaRPr lang="ja-JP" altLang="en-US" dirty="0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9300" indent="-2873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52525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12900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74863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BBB5BFAA-6115-40F4-88D3-779AFE01B78E}" type="slidenum">
              <a:rPr lang="ja-JP" altLang="en-US" smtClean="0"/>
              <a:pPr/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3334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930275"/>
            <a:endParaRPr lang="ja-JP" altLang="en-US" dirty="0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9300" indent="-2873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52525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12900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74863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BBB5BFAA-6115-40F4-88D3-779AFE01B78E}" type="slidenum">
              <a:rPr lang="ja-JP" altLang="en-US" smtClean="0"/>
              <a:pPr/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5247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DC210-F80A-4EAE-9742-47F3C2E89E63}" type="datetime1">
              <a:rPr lang="ja-JP" altLang="en-US" smtClean="0"/>
              <a:t>2025/2/17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B7959-1311-4ACC-BC46-32703B0CEC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16D62-8538-4988-B218-1BD6A7DA8FCF}" type="datetime1">
              <a:rPr lang="ja-JP" altLang="en-US" smtClean="0"/>
              <a:t>2025/2/17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D2657-6B9E-49CB-9CF5-B9F3E27849C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D5A89-4E61-43F4-968E-DDAEE925438F}" type="datetime1">
              <a:rPr lang="ja-JP" altLang="en-US" smtClean="0"/>
              <a:t>2025/2/17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875E0-7670-4A46-A6FC-950567B21BC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350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087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252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693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614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2642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3032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933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FD670-D259-4C55-905C-D469D3952E30}" type="datetime1">
              <a:rPr lang="ja-JP" altLang="en-US" smtClean="0"/>
              <a:t>2025/2/17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0E39B-BA49-4FB8-AA2D-8533670A9DF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1528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8361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97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CE292-97BC-49CE-B5DC-E09BA37731F2}" type="datetime1">
              <a:rPr lang="ja-JP" altLang="en-US" smtClean="0"/>
              <a:t>2025/2/17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C563D-5C4F-430E-A1CD-96248FFF944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4053E-1D01-4582-95FB-16E927617381}" type="datetime1">
              <a:rPr lang="ja-JP" altLang="en-US" smtClean="0"/>
              <a:t>2025/2/17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2194D-BA80-4595-BBA7-421635103F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B075C-F45C-403E-9D9F-F264F200F4CE}" type="datetime1">
              <a:rPr lang="ja-JP" altLang="en-US" smtClean="0"/>
              <a:t>2025/2/17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732F0-7F94-4F3C-800D-50B6203709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CEB0E-9308-4780-8ACA-741E4A77A153}" type="datetime1">
              <a:rPr lang="ja-JP" altLang="en-US" smtClean="0"/>
              <a:t>2025/2/17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9A474-BAC0-4A0F-A7E3-456675A348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4AD07-E6F1-4FC0-93DB-8BEEC47DEFE4}" type="datetime1">
              <a:rPr lang="ja-JP" altLang="en-US" smtClean="0"/>
              <a:t>2025/2/17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593C-E648-4FB3-B636-052C41FD52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BCAEA-E302-4752-A9AE-38DDC0263C6E}" type="datetime1">
              <a:rPr lang="ja-JP" altLang="en-US" smtClean="0"/>
              <a:t>2025/2/17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5E772-598F-45B7-804C-B230BF4014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CFA92-2EC1-4E9E-8CA5-468A59812A3B}" type="datetime1">
              <a:rPr lang="ja-JP" altLang="en-US" smtClean="0"/>
              <a:t>2025/2/17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35EAC-E688-4900-837E-E2A759F67BD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3315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F4A0C9-C771-4753-A8C1-D26FC9239BD8}" type="datetime1">
              <a:rPr lang="ja-JP" altLang="en-US" smtClean="0"/>
              <a:t>2025/2/17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98A8431-3797-49C3-969F-8361F9E22F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93" r:id="rId1"/>
    <p:sldLayoutId id="2147485294" r:id="rId2"/>
    <p:sldLayoutId id="2147485295" r:id="rId3"/>
    <p:sldLayoutId id="2147485296" r:id="rId4"/>
    <p:sldLayoutId id="2147485297" r:id="rId5"/>
    <p:sldLayoutId id="2147485298" r:id="rId6"/>
    <p:sldLayoutId id="2147485299" r:id="rId7"/>
    <p:sldLayoutId id="2147485300" r:id="rId8"/>
    <p:sldLayoutId id="2147485301" r:id="rId9"/>
    <p:sldLayoutId id="2147485302" r:id="rId10"/>
    <p:sldLayoutId id="214748530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2025/2/17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492576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06" r:id="rId1"/>
    <p:sldLayoutId id="2147485307" r:id="rId2"/>
    <p:sldLayoutId id="2147485308" r:id="rId3"/>
    <p:sldLayoutId id="2147485309" r:id="rId4"/>
    <p:sldLayoutId id="2147485310" r:id="rId5"/>
    <p:sldLayoutId id="2147485311" r:id="rId6"/>
    <p:sldLayoutId id="2147485312" r:id="rId7"/>
    <p:sldLayoutId id="2147485313" r:id="rId8"/>
    <p:sldLayoutId id="2147485314" r:id="rId9"/>
    <p:sldLayoutId id="2147485315" r:id="rId10"/>
    <p:sldLayoutId id="214748531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テキスト ボックス 26"/>
          <p:cNvSpPr txBox="1">
            <a:spLocks noChangeArrowheads="1"/>
          </p:cNvSpPr>
          <p:nvPr/>
        </p:nvSpPr>
        <p:spPr bwMode="auto">
          <a:xfrm>
            <a:off x="323367" y="1916832"/>
            <a:ext cx="856895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3000" b="1" dirty="0">
                <a:latin typeface="Meiryo UI"/>
                <a:ea typeface="Meiryo UI"/>
                <a:cs typeface="Meiryo UI"/>
              </a:rPr>
              <a:t>ユニバーサルデザインタクシー普及促進アクションプラン</a:t>
            </a:r>
            <a:endParaRPr lang="en-US" altLang="ja-JP" sz="2800" b="1" dirty="0">
              <a:latin typeface="Meiryo UI"/>
              <a:ea typeface="Meiryo UI"/>
              <a:cs typeface="Meiryo UI"/>
            </a:endParaRPr>
          </a:p>
          <a:p>
            <a:pPr algn="ctr"/>
            <a:endParaRPr lang="en-US" altLang="ja-JP" sz="2000" b="1" dirty="0">
              <a:latin typeface="Meiryo UI"/>
              <a:ea typeface="Meiryo UI"/>
              <a:cs typeface="Meiryo UI"/>
            </a:endParaRPr>
          </a:p>
        </p:txBody>
      </p:sp>
      <p:sp>
        <p:nvSpPr>
          <p:cNvPr id="27651" name="テキスト ボックス 27"/>
          <p:cNvSpPr txBox="1">
            <a:spLocks noChangeArrowheads="1"/>
          </p:cNvSpPr>
          <p:nvPr/>
        </p:nvSpPr>
        <p:spPr bwMode="auto">
          <a:xfrm>
            <a:off x="1277479" y="4221088"/>
            <a:ext cx="666072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2000" dirty="0">
                <a:latin typeface="Meiryo UI"/>
                <a:ea typeface="Meiryo UI"/>
                <a:cs typeface="Meiryo UI"/>
              </a:rPr>
              <a:t>R</a:t>
            </a:r>
            <a:r>
              <a:rPr lang="ja-JP" altLang="en-US" sz="2000" dirty="0">
                <a:latin typeface="Meiryo UI"/>
                <a:ea typeface="Meiryo UI"/>
                <a:cs typeface="Meiryo UI"/>
              </a:rPr>
              <a:t>４</a:t>
            </a:r>
            <a:r>
              <a:rPr lang="en-US" altLang="ja-JP" sz="2000" dirty="0">
                <a:latin typeface="Meiryo UI"/>
                <a:ea typeface="Meiryo UI"/>
                <a:cs typeface="Meiryo UI"/>
              </a:rPr>
              <a:t>.</a:t>
            </a:r>
            <a:r>
              <a:rPr lang="ja-JP" altLang="en-US" sz="2000" dirty="0">
                <a:latin typeface="Meiryo UI"/>
                <a:ea typeface="Meiryo UI"/>
                <a:cs typeface="Meiryo UI"/>
              </a:rPr>
              <a:t>３</a:t>
            </a:r>
            <a:endParaRPr lang="en-US" altLang="ja-JP" sz="2000" dirty="0">
              <a:latin typeface="Meiryo UI"/>
              <a:ea typeface="Meiryo UI"/>
              <a:cs typeface="Meiryo UI"/>
            </a:endParaRPr>
          </a:p>
          <a:p>
            <a:pPr algn="ctr"/>
            <a:r>
              <a:rPr lang="ja-JP" altLang="en-US" sz="2000" dirty="0">
                <a:latin typeface="Meiryo UI"/>
                <a:ea typeface="Meiryo UI"/>
                <a:cs typeface="Meiryo UI"/>
              </a:rPr>
              <a:t>（</a:t>
            </a:r>
            <a:r>
              <a:rPr lang="en-US" altLang="ja-JP" sz="2000" dirty="0">
                <a:latin typeface="Meiryo UI"/>
                <a:ea typeface="Meiryo UI"/>
                <a:cs typeface="Meiryo UI"/>
              </a:rPr>
              <a:t>R</a:t>
            </a:r>
            <a:r>
              <a:rPr lang="ja-JP" altLang="en-US" sz="2000" dirty="0">
                <a:latin typeface="Meiryo UI"/>
                <a:ea typeface="Meiryo UI"/>
                <a:cs typeface="Meiryo UI"/>
              </a:rPr>
              <a:t>７</a:t>
            </a:r>
            <a:r>
              <a:rPr lang="en-US" altLang="ja-JP" sz="2000" dirty="0">
                <a:latin typeface="Meiryo UI"/>
                <a:ea typeface="Meiryo UI"/>
                <a:cs typeface="Meiryo UI"/>
              </a:rPr>
              <a:t>.</a:t>
            </a:r>
            <a:r>
              <a:rPr lang="ja-JP" altLang="en-US" sz="2000" dirty="0">
                <a:latin typeface="Meiryo UI"/>
                <a:ea typeface="Meiryo UI"/>
                <a:cs typeface="Meiryo UI"/>
              </a:rPr>
              <a:t>２改訂）</a:t>
            </a:r>
            <a:endParaRPr lang="en-US" altLang="ja-JP" sz="2000" dirty="0">
              <a:latin typeface="Meiryo UI"/>
              <a:ea typeface="Meiryo UI"/>
              <a:cs typeface="Meiryo UI"/>
            </a:endParaRPr>
          </a:p>
          <a:p>
            <a:pPr algn="ctr"/>
            <a:endParaRPr lang="en-US" altLang="ja-JP" sz="2000" dirty="0">
              <a:latin typeface="Meiryo UI"/>
              <a:ea typeface="Meiryo UI"/>
              <a:cs typeface="Meiryo UI"/>
            </a:endParaRPr>
          </a:p>
          <a:p>
            <a:pPr algn="ctr"/>
            <a:r>
              <a:rPr lang="ja-JP" altLang="en-US" sz="2000" dirty="0">
                <a:latin typeface="Meiryo UI"/>
                <a:ea typeface="Meiryo UI"/>
                <a:cs typeface="Meiryo UI"/>
              </a:rPr>
              <a:t>大阪府</a:t>
            </a:r>
            <a:r>
              <a:rPr lang="en-US" altLang="ja-JP" sz="2000" dirty="0">
                <a:latin typeface="Meiryo UI"/>
                <a:ea typeface="Meiryo UI"/>
                <a:cs typeface="Meiryo UI"/>
              </a:rPr>
              <a:t>UD</a:t>
            </a:r>
            <a:r>
              <a:rPr lang="ja-JP" altLang="en-US" sz="2000" dirty="0">
                <a:latin typeface="Meiryo UI"/>
                <a:ea typeface="Meiryo UI"/>
                <a:cs typeface="Meiryo UI"/>
              </a:rPr>
              <a:t>タクシー普及促進</a:t>
            </a:r>
            <a:r>
              <a:rPr lang="en-US" altLang="ja-JP" sz="2000" dirty="0">
                <a:latin typeface="Meiryo UI"/>
                <a:ea typeface="Meiryo UI"/>
                <a:cs typeface="Meiryo UI"/>
              </a:rPr>
              <a:t>WG</a:t>
            </a:r>
          </a:p>
          <a:p>
            <a:pPr algn="ctr"/>
            <a:r>
              <a:rPr lang="ja-JP" altLang="en-US" sz="1400" dirty="0">
                <a:latin typeface="Meiryo UI"/>
                <a:ea typeface="Meiryo UI"/>
                <a:cs typeface="Meiryo UI"/>
              </a:rPr>
              <a:t>（</a:t>
            </a:r>
            <a:r>
              <a:rPr lang="zh-TW" altLang="en-US" sz="1400" dirty="0">
                <a:latin typeface="Meiryo UI"/>
                <a:ea typeface="Meiryo UI"/>
                <a:cs typeface="Meiryo UI"/>
              </a:rPr>
              <a:t>政策企画部、</a:t>
            </a:r>
            <a:r>
              <a:rPr lang="ja-JP" altLang="en-US" sz="1400" dirty="0">
                <a:latin typeface="Meiryo UI"/>
                <a:ea typeface="Meiryo UI"/>
                <a:cs typeface="Meiryo UI"/>
              </a:rPr>
              <a:t>万博推進局、</a:t>
            </a:r>
            <a:r>
              <a:rPr lang="zh-TW" altLang="en-US" sz="1400" dirty="0">
                <a:latin typeface="Meiryo UI"/>
                <a:ea typeface="Meiryo UI"/>
                <a:cs typeface="Meiryo UI"/>
              </a:rPr>
              <a:t>府民文化部、福祉部、</a:t>
            </a:r>
            <a:endParaRPr lang="en-US" altLang="zh-TW" sz="1400" dirty="0">
              <a:latin typeface="Meiryo UI"/>
              <a:ea typeface="Meiryo UI"/>
              <a:cs typeface="Meiryo UI"/>
            </a:endParaRPr>
          </a:p>
          <a:p>
            <a:pPr algn="ctr"/>
            <a:r>
              <a:rPr lang="zh-TW" altLang="en-US" sz="1400" dirty="0">
                <a:latin typeface="Meiryo UI"/>
                <a:ea typeface="Meiryo UI"/>
                <a:cs typeface="Meiryo UI"/>
              </a:rPr>
              <a:t>商工労働部、環境農林水産部、都市整備部</a:t>
            </a:r>
            <a:r>
              <a:rPr lang="ja-JP" altLang="en-US" sz="1400" dirty="0">
                <a:latin typeface="Meiryo UI"/>
                <a:ea typeface="Meiryo UI"/>
                <a:cs typeface="Meiryo UI"/>
              </a:rPr>
              <a:t>）</a:t>
            </a:r>
            <a:endParaRPr lang="zh-TW" altLang="en-US" sz="1400" dirty="0">
              <a:latin typeface="Meiryo UI"/>
              <a:ea typeface="Meiryo UI"/>
              <a:cs typeface="Meiryo UI"/>
            </a:endParaRPr>
          </a:p>
          <a:p>
            <a:pPr algn="ctr"/>
            <a:endParaRPr lang="en-US" altLang="ja-JP" sz="2000" dirty="0">
              <a:latin typeface="Meiryo UI"/>
              <a:ea typeface="Meiryo UI"/>
              <a:cs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2824127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角丸四角形 14"/>
          <p:cNvSpPr/>
          <p:nvPr/>
        </p:nvSpPr>
        <p:spPr>
          <a:xfrm>
            <a:off x="85047" y="131427"/>
            <a:ext cx="9012813" cy="6359044"/>
          </a:xfrm>
          <a:prstGeom prst="roundRect">
            <a:avLst>
              <a:gd name="adj" fmla="val 2032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72000" rtlCol="0" anchor="t" anchorCtr="0"/>
          <a:lstStyle/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■その他（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タクシーの普及促進に向けた環境整備等）　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○万博機運醸成に向けた取組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・府の補助要綱に万博の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に協力する旨を記載するとともに、申請時には「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」、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「カーボンニュートラル」に関する取組の記載を求める　　　　　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○タクシー運転手の接遇の向上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・車いすを利用されている方が安心して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タクシーに乗車していただくためには、運転手が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 乗降に必要な作業に熟練し、安全かつ適切に作業を行うことが重要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・そのため、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タクシー運転手の接遇及び技術の向上を図るための研修が行われるよう、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 府の補助要綱に国の通達（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H30.11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）に基づく研修を年２回以上実施する条件を明記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タクシー乗り場の整備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・車いす利用者等の利用環境向上のため、公益財団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法人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年日本国際博覧会協会、公益財団法人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大阪タクシーセンターなどに対し働きかけ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○関係団体との連携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・近畿運輸局、大阪市、事業者、自動車メーカー、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者の方などと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タクシー導入に向けた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意見交換を実施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10400" y="6474223"/>
            <a:ext cx="2133600" cy="365125"/>
          </a:xfrm>
        </p:spPr>
        <p:txBody>
          <a:bodyPr/>
          <a:lstStyle/>
          <a:p>
            <a:fld id="{C402DA3E-F348-4567-B7F4-A1C96C49CA95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913713" y="5899338"/>
            <a:ext cx="31683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出典：国土交通省ウェブサイト 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https://www.mlit.go.jp/sogoseisaku/barrierfree/sosei_barrierfree_tk_000054.html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26" name="Picture 2" descr="https://www.mlit.go.jp/common/00106678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501"/>
          <a:stretch/>
        </p:blipFill>
        <p:spPr bwMode="auto">
          <a:xfrm>
            <a:off x="6059485" y="3895316"/>
            <a:ext cx="2616971" cy="1972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498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xfrm>
            <a:off x="7004844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428036-368F-4C30-9E49-CA237964E764}" type="slidenum">
              <a:rPr lang="ja-JP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ja-JP" altLang="en-US" sz="1200" dirty="0">
              <a:solidFill>
                <a:srgbClr val="898989"/>
              </a:solidFill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481432"/>
              </p:ext>
            </p:extLst>
          </p:nvPr>
        </p:nvGraphicFramePr>
        <p:xfrm>
          <a:off x="428704" y="628185"/>
          <a:ext cx="8232852" cy="578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1192">
                  <a:extLst>
                    <a:ext uri="{9D8B030D-6E8A-4147-A177-3AD203B41FA5}">
                      <a16:colId xmlns:a16="http://schemas.microsoft.com/office/drawing/2014/main" val="4223429910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1864483357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279689482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616954445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878540491"/>
                    </a:ext>
                  </a:extLst>
                </a:gridCol>
                <a:gridCol w="1187660">
                  <a:extLst>
                    <a:ext uri="{9D8B030D-6E8A-4147-A177-3AD203B41FA5}">
                      <a16:colId xmlns:a16="http://schemas.microsoft.com/office/drawing/2014/main" val="1879012330"/>
                    </a:ext>
                  </a:extLst>
                </a:gridCol>
              </a:tblGrid>
              <a:tr h="3137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令和</a:t>
                      </a:r>
                      <a:r>
                        <a:rPr lang="en-US" alt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年度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令和</a:t>
                      </a:r>
                      <a:r>
                        <a:rPr lang="en-US" altLang="ja-JP" sz="14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</a:t>
                      </a:r>
                      <a:r>
                        <a:rPr lang="ja-JP" altLang="en-US" sz="1400" kern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年度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令和</a:t>
                      </a:r>
                      <a:r>
                        <a:rPr lang="en-US" alt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年度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令和</a:t>
                      </a:r>
                      <a:r>
                        <a:rPr lang="en-US" alt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年度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令和</a:t>
                      </a:r>
                      <a:r>
                        <a:rPr lang="en-US" alt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年度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83371293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①各種計画</a:t>
                      </a: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　</a:t>
                      </a:r>
                      <a:r>
                        <a:rPr lang="ja-JP" altLang="en-US" sz="1400" kern="100" baseline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1400" kern="100" dirty="0" err="1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への</a:t>
                      </a: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位置付け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72000" marR="3600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indent="101600"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802284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②国への要望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72000" marR="3600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101600" algn="l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003428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③補助制度</a:t>
                      </a: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　</a:t>
                      </a:r>
                      <a:r>
                        <a:rPr lang="ja-JP" altLang="en-US" sz="1400" kern="100" baseline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の創設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72000" marR="3600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101600" algn="l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968636"/>
                  </a:ext>
                </a:extLst>
              </a:tr>
              <a:tr h="2556000">
                <a:tc>
                  <a:txBody>
                    <a:bodyPr/>
                    <a:lstStyle/>
                    <a:p>
                      <a:pPr marL="174625" indent="-174625"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④その他普及</a:t>
                      </a: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  <a:p>
                      <a:pPr marL="174625" indent="-174625"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　 促進策の推進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72000" marR="3600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101600" algn="l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697756"/>
                  </a:ext>
                </a:extLst>
              </a:tr>
            </a:tbl>
          </a:graphicData>
        </a:graphic>
      </p:graphicFrame>
      <p:sp>
        <p:nvSpPr>
          <p:cNvPr id="14" name="ホームベース 13"/>
          <p:cNvSpPr/>
          <p:nvPr/>
        </p:nvSpPr>
        <p:spPr>
          <a:xfrm>
            <a:off x="7623611" y="1166012"/>
            <a:ext cx="417148" cy="5010300"/>
          </a:xfrm>
          <a:prstGeom prst="homePlate">
            <a:avLst>
              <a:gd name="adj" fmla="val 25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square" lIns="0" tIns="36000" rIns="0" bIns="36000" rtlCol="0" anchor="ctr" anchorCtr="1">
            <a:noAutofit/>
          </a:bodyPr>
          <a:lstStyle/>
          <a:p>
            <a:pPr indent="101600">
              <a:spcAft>
                <a:spcPts val="0"/>
              </a:spcAft>
            </a:pPr>
            <a:r>
              <a:rPr lang="ja-JP" altLang="en-US" sz="16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大阪・関西万博</a:t>
            </a:r>
            <a:endParaRPr lang="ja-JP" sz="16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5" name="ホームベース 14"/>
          <p:cNvSpPr/>
          <p:nvPr/>
        </p:nvSpPr>
        <p:spPr>
          <a:xfrm>
            <a:off x="1979712" y="3117865"/>
            <a:ext cx="949949" cy="540000"/>
          </a:xfrm>
          <a:prstGeom prst="homePlate">
            <a:avLst>
              <a:gd name="adj" fmla="val 25308"/>
            </a:avLst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indent="101600">
              <a:spcAft>
                <a:spcPts val="0"/>
              </a:spcAft>
            </a:pPr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補助制</a:t>
            </a:r>
            <a:endParaRPr lang="en-US" altLang="ja-JP" sz="14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  <a:p>
            <a:pPr indent="101600">
              <a:spcAft>
                <a:spcPts val="0"/>
              </a:spcAft>
            </a:pPr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度検討</a:t>
            </a:r>
            <a:endParaRPr lang="ja-JP" sz="14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6" name="ホームベース 15"/>
          <p:cNvSpPr/>
          <p:nvPr/>
        </p:nvSpPr>
        <p:spPr>
          <a:xfrm>
            <a:off x="2974873" y="3109101"/>
            <a:ext cx="1409257" cy="540000"/>
          </a:xfrm>
          <a:prstGeom prst="homePlate">
            <a:avLst>
              <a:gd name="adj" fmla="val 25308"/>
            </a:avLst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indent="101600" algn="ctr">
              <a:spcAft>
                <a:spcPts val="0"/>
              </a:spcAft>
            </a:pPr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補助金交付</a:t>
            </a:r>
            <a:endParaRPr lang="ja-JP" sz="14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0" name="ホームベース 19"/>
          <p:cNvSpPr/>
          <p:nvPr/>
        </p:nvSpPr>
        <p:spPr>
          <a:xfrm>
            <a:off x="1979712" y="1166012"/>
            <a:ext cx="1440008" cy="540000"/>
          </a:xfrm>
          <a:prstGeom prst="homePlate">
            <a:avLst>
              <a:gd name="adj" fmla="val 25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indent="101600">
              <a:spcAft>
                <a:spcPts val="0"/>
              </a:spcAft>
            </a:pPr>
            <a:r>
              <a:rPr lang="ja-JP" altLang="en-US" sz="12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万博</a:t>
            </a:r>
            <a:r>
              <a:rPr lang="en-US" altLang="ja-JP" sz="12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AP</a:t>
            </a:r>
            <a:r>
              <a:rPr lang="ja-JP" altLang="en-US" sz="12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等への</a:t>
            </a:r>
            <a:endParaRPr lang="en-US" altLang="ja-JP" sz="12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  <a:p>
            <a:pPr indent="101600">
              <a:spcAft>
                <a:spcPts val="0"/>
              </a:spcAft>
            </a:pPr>
            <a:r>
              <a:rPr lang="ja-JP" altLang="en-US" sz="12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位置付け</a:t>
            </a:r>
            <a:endParaRPr lang="ja-JP" sz="12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8" name="ホームベース 27"/>
          <p:cNvSpPr/>
          <p:nvPr/>
        </p:nvSpPr>
        <p:spPr>
          <a:xfrm>
            <a:off x="2974873" y="2114636"/>
            <a:ext cx="4402656" cy="540000"/>
          </a:xfrm>
          <a:prstGeom prst="homePlate">
            <a:avLst>
              <a:gd name="adj" fmla="val 25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indent="101600" algn="ctr">
              <a:spcAft>
                <a:spcPts val="0"/>
              </a:spcAft>
            </a:pPr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機会を捉えて国へ要望（最重点、部局要望など）</a:t>
            </a:r>
            <a:r>
              <a:rPr 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 </a:t>
            </a:r>
            <a:endParaRPr lang="ja-JP" sz="14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893479" y="6457982"/>
            <a:ext cx="4768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毎年度、進捗確認・情報共有</a:t>
            </a:r>
            <a:endParaRPr lang="en-US" altLang="ja-JP" sz="14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-5557" y="18392"/>
            <a:ext cx="9144001" cy="46166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68288" indent="-268288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○進め方</a:t>
            </a:r>
            <a:endParaRPr lang="en-US" altLang="ja-JP" sz="2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1" name="ホームベース 20"/>
          <p:cNvSpPr/>
          <p:nvPr/>
        </p:nvSpPr>
        <p:spPr>
          <a:xfrm>
            <a:off x="1979712" y="5085184"/>
            <a:ext cx="949949" cy="540000"/>
          </a:xfrm>
          <a:prstGeom prst="homePlate">
            <a:avLst>
              <a:gd name="adj" fmla="val 25308"/>
            </a:avLst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indent="101600">
              <a:spcAft>
                <a:spcPts val="0"/>
              </a:spcAft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大阪府気候変動対策の推進に関する条例の改正</a:t>
            </a:r>
            <a:endParaRPr lang="en-US" altLang="ja-JP" sz="9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2" name="ホームベース 21"/>
          <p:cNvSpPr/>
          <p:nvPr/>
        </p:nvSpPr>
        <p:spPr>
          <a:xfrm>
            <a:off x="1979712" y="4524195"/>
            <a:ext cx="5459161" cy="360000"/>
          </a:xfrm>
          <a:prstGeom prst="homePlate">
            <a:avLst>
              <a:gd name="adj" fmla="val 25308"/>
            </a:avLst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indent="101600" algn="ctr">
              <a:spcAft>
                <a:spcPts val="0"/>
              </a:spcAft>
            </a:pP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制度融資を活用した支援の実施（</a:t>
            </a:r>
            <a:r>
              <a:rPr lang="en-US" altLang="ja-JP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SDGs</a:t>
            </a: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ビジネス支援資金）</a:t>
            </a:r>
            <a:endParaRPr lang="en-US" altLang="ja-JP" sz="14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36" name="ホームベース 35"/>
          <p:cNvSpPr/>
          <p:nvPr/>
        </p:nvSpPr>
        <p:spPr>
          <a:xfrm>
            <a:off x="2974873" y="5085184"/>
            <a:ext cx="4464000" cy="540000"/>
          </a:xfrm>
          <a:prstGeom prst="homePlate">
            <a:avLst>
              <a:gd name="adj" fmla="val 25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indent="101600" algn="ctr">
              <a:spcAft>
                <a:spcPts val="0"/>
              </a:spcAft>
            </a:pPr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実施</a:t>
            </a:r>
            <a:r>
              <a:rPr 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 </a:t>
            </a:r>
            <a:endParaRPr lang="ja-JP" sz="14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3" name="ホームベース 22"/>
          <p:cNvSpPr/>
          <p:nvPr/>
        </p:nvSpPr>
        <p:spPr>
          <a:xfrm>
            <a:off x="5980538" y="3117865"/>
            <a:ext cx="1396991" cy="540000"/>
          </a:xfrm>
          <a:prstGeom prst="homePlate">
            <a:avLst>
              <a:gd name="adj" fmla="val 25308"/>
            </a:avLst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indent="101600" algn="ctr">
              <a:spcAft>
                <a:spcPts val="0"/>
              </a:spcAft>
            </a:pPr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補助金交付</a:t>
            </a:r>
            <a:endParaRPr lang="ja-JP" sz="14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5" name="ホームベース 24"/>
          <p:cNvSpPr/>
          <p:nvPr/>
        </p:nvSpPr>
        <p:spPr>
          <a:xfrm>
            <a:off x="4480669" y="3103111"/>
            <a:ext cx="1388497" cy="540000"/>
          </a:xfrm>
          <a:prstGeom prst="homePlate">
            <a:avLst>
              <a:gd name="adj" fmla="val 25308"/>
            </a:avLst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indent="101600" algn="ctr">
              <a:spcAft>
                <a:spcPts val="0"/>
              </a:spcAft>
            </a:pPr>
            <a:r>
              <a:rPr lang="ja-JP" alt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補助金交付</a:t>
            </a:r>
            <a:endParaRPr lang="ja-JP" sz="14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6" name="ホームベース 25"/>
          <p:cNvSpPr/>
          <p:nvPr/>
        </p:nvSpPr>
        <p:spPr>
          <a:xfrm>
            <a:off x="2974873" y="3948007"/>
            <a:ext cx="4464000" cy="360000"/>
          </a:xfrm>
          <a:prstGeom prst="homePlate">
            <a:avLst>
              <a:gd name="adj" fmla="val 25308"/>
            </a:avLst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indent="101600" algn="ctr">
              <a:spcAft>
                <a:spcPts val="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案内窓口の設置</a:t>
            </a:r>
            <a:endParaRPr lang="en-US" altLang="ja-JP" sz="140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7" name="ホームベース 26"/>
          <p:cNvSpPr/>
          <p:nvPr/>
        </p:nvSpPr>
        <p:spPr>
          <a:xfrm>
            <a:off x="1979712" y="5816312"/>
            <a:ext cx="5459161" cy="360000"/>
          </a:xfrm>
          <a:prstGeom prst="homePlate">
            <a:avLst>
              <a:gd name="adj" fmla="val 25308"/>
            </a:avLst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indent="101600" algn="ctr">
              <a:spcAft>
                <a:spcPts val="0"/>
              </a:spcAft>
            </a:pPr>
            <a:r>
              <a:rPr lang="ja-JP" altLang="en-US" sz="1200" dirty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国の補助制度活用に向けた支援、地域公共交通に係る市町村への支援　等</a:t>
            </a:r>
            <a:endParaRPr lang="en-US" altLang="ja-JP" sz="1200" dirty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5289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5557" y="0"/>
            <a:ext cx="9144001" cy="135421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723900" indent="-723900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（参考）検討体制</a:t>
            </a:r>
            <a:endParaRPr lang="en-US" altLang="ja-JP" sz="2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r>
              <a:rPr lang="ja-JP" altLang="en-US" sz="2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444500" indent="-444500"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・全庁的な取組みを促進するため、ユニバーサルデザイン推進指針庁内連絡会議に、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444500" indent="-444500">
              <a:defRPr/>
            </a:pPr>
            <a:r>
              <a:rPr lang="ja-JP" altLang="en-US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</a:t>
            </a:r>
            <a:r>
              <a:rPr lang="en-US" altLang="ja-JP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UD</a:t>
            </a:r>
            <a:r>
              <a:rPr lang="ja-JP" altLang="en-US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タクシー普及促進</a:t>
            </a:r>
            <a:r>
              <a:rPr lang="en-US" altLang="ja-JP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WG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を設置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539551" y="1628800"/>
            <a:ext cx="5000411" cy="504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ユニバーサルデザイン推進指針庁内連絡会議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1259632" y="2422520"/>
            <a:ext cx="7349970" cy="1063498"/>
          </a:xfrm>
          <a:prstGeom prst="roundRect">
            <a:avLst/>
          </a:prstGeom>
          <a:ln w="34925" cmpd="dbl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UD</a:t>
            </a:r>
            <a:r>
              <a:rPr lang="ja-JP" altLang="en-US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タクシー普及促進</a:t>
            </a:r>
            <a:r>
              <a:rPr lang="en-US" altLang="ja-JP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WG</a:t>
            </a:r>
          </a:p>
          <a:p>
            <a:r>
              <a:rPr lang="ja-JP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　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メンバー：政策企画部、万博推進局、府民文化部、福祉部、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商工労働部、環境農林水産部、都市整備部（事務局）</a:t>
            </a:r>
          </a:p>
        </p:txBody>
      </p:sp>
      <p:cxnSp>
        <p:nvCxnSpPr>
          <p:cNvPr id="22" name="カギ線コネクタ 21"/>
          <p:cNvCxnSpPr>
            <a:endCxn id="21" idx="1"/>
          </p:cNvCxnSpPr>
          <p:nvPr/>
        </p:nvCxnSpPr>
        <p:spPr>
          <a:xfrm rot="16200000" flipH="1">
            <a:off x="612808" y="2307444"/>
            <a:ext cx="821467" cy="472182"/>
          </a:xfrm>
          <a:prstGeom prst="bentConnector2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xfrm>
            <a:off x="7004844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428036-368F-4C30-9E49-CA237964E764}" type="slidenum">
              <a:rPr lang="ja-JP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ja-JP" altLang="en-US" sz="1200">
              <a:solidFill>
                <a:srgbClr val="898989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54" y="5752107"/>
            <a:ext cx="9144001" cy="92333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44500" indent="-444500">
              <a:tabLst>
                <a:tab pos="538163" algn="l"/>
              </a:tabLst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本アクションプランは、万博開催を見据え、庁内関係部局の役割のもと、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UD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タクシー普及促進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444500" indent="-444500">
              <a:tabLst>
                <a:tab pos="538163" algn="l"/>
              </a:tabLst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 のための取組を取りまとめたものであり、国、事業者、関係団体などと連携し取組を進めていく。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444500" indent="-444500">
              <a:tabLst>
                <a:tab pos="538163" algn="l"/>
              </a:tabLst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 なお、定期的にフォローアップを行い必要に応じ適宜見直していく。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0693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3830" y="-490"/>
            <a:ext cx="9144001" cy="6001643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68288" indent="-268288"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１．現状・背景等</a:t>
            </a:r>
            <a:endParaRPr lang="en-US" altLang="ja-JP" sz="2400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68288" indent="-268288">
              <a:defRPr/>
            </a:pPr>
            <a:endParaRPr lang="en-US" altLang="ja-JP" sz="2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12788" indent="-712788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○これまでは、国の補助制度を活用し導入を進めてきたが、大阪に</a:t>
            </a:r>
            <a:endParaRPr lang="en-US" altLang="ja-JP" sz="2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12788" indent="-712788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 おける普及率は低く、万博開催を見据え、</a:t>
            </a:r>
            <a:r>
              <a:rPr lang="en-US" altLang="ja-JP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UD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タクシー普及率の</a:t>
            </a:r>
            <a:endParaRPr lang="en-US" altLang="ja-JP" sz="2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12788" indent="-712788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 底上げが必要</a:t>
            </a:r>
          </a:p>
          <a:p>
            <a:pPr marL="901700" indent="-901700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2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2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endParaRPr lang="en-US" altLang="ja-JP" sz="2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＊導入状況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R2.3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月末　個人タクシー除く　全国ハイヤータクシー連合会）</a:t>
            </a:r>
          </a:p>
          <a:p>
            <a:pPr marL="901700" indent="-901700">
              <a:defRPr/>
            </a:pP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</a:t>
            </a:r>
            <a:r>
              <a:rPr lang="ja-JP" altLang="en-US" sz="20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　 　　</a:t>
            </a:r>
            <a:r>
              <a:rPr lang="en-US" altLang="ja-JP" sz="20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360</a:t>
            </a:r>
            <a:r>
              <a:rPr lang="ja-JP" altLang="en-US" sz="20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台／</a:t>
            </a:r>
            <a:r>
              <a:rPr lang="en-US" altLang="ja-JP" sz="20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15,287</a:t>
            </a:r>
            <a:r>
              <a:rPr lang="ja-JP" altLang="en-US" sz="20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台　　普及率</a:t>
            </a:r>
            <a:r>
              <a:rPr lang="en-US" altLang="ja-JP" sz="20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2.4%</a:t>
            </a:r>
            <a:r>
              <a:rPr lang="ja-JP" altLang="en-US" sz="20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（全国</a:t>
            </a:r>
            <a:r>
              <a:rPr lang="en-US" altLang="ja-JP" sz="20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33</a:t>
            </a:r>
            <a:r>
              <a:rPr lang="ja-JP" altLang="en-US" sz="20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位）</a:t>
            </a:r>
            <a:endParaRPr lang="en-US" altLang="ja-JP" sz="2000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　 　　　　東京都 　</a:t>
            </a:r>
            <a:r>
              <a:rPr lang="en-US" altLang="ja-JP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11,230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台／</a:t>
            </a:r>
            <a:r>
              <a:rPr lang="en-US" altLang="ja-JP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30,695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台　　普及率</a:t>
            </a:r>
            <a:r>
              <a:rPr lang="en-US" altLang="ja-JP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36.6%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（全国１位）</a:t>
            </a:r>
            <a:endParaRPr lang="en-US" altLang="ja-JP" sz="2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愛知県　　 </a:t>
            </a:r>
            <a:r>
              <a:rPr lang="en-US" altLang="ja-JP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1,075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台／</a:t>
            </a:r>
            <a:r>
              <a:rPr lang="en-US" altLang="ja-JP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7,954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台 　　 普及率</a:t>
            </a:r>
            <a:r>
              <a:rPr lang="en-US" altLang="ja-JP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13.5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％（全国３位）</a:t>
            </a:r>
          </a:p>
          <a:p>
            <a:pPr marL="901700" indent="-901700">
              <a:defRPr/>
            </a:pP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</a:p>
          <a:p>
            <a:pPr marL="981075" indent="-981075">
              <a:defRPr/>
            </a:pP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＊</a:t>
            </a:r>
            <a:r>
              <a:rPr lang="en-US" altLang="ja-JP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R2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12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月に改正の国のバリフリ基本方針では、令和７年度までに、各都道府県の総車両数の約</a:t>
            </a:r>
            <a:r>
              <a:rPr lang="en-US" altLang="ja-JP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25%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</a:t>
            </a:r>
            <a:r>
              <a:rPr lang="en-US" altLang="ja-JP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UD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タクシーとする目標が明記</a:t>
            </a:r>
            <a:endParaRPr lang="en-US" altLang="ja-JP" sz="2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81075" indent="-981075">
              <a:defRPr/>
            </a:pPr>
            <a:endParaRPr lang="en-US" altLang="ja-JP" sz="2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81075" indent="-981075">
              <a:defRPr/>
            </a:pP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＊大阪・関西万博では、国連が提唱している持続可能な開発目標（</a:t>
            </a:r>
            <a:r>
              <a:rPr lang="en-US" altLang="ja-JP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SDGs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）が達成された社会を目指しており、「いのち輝く未来社会」の実現に向け、ユニバーサルデザインの取組を推進</a:t>
            </a:r>
          </a:p>
        </p:txBody>
      </p:sp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xfrm>
            <a:off x="7004844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428036-368F-4C30-9E49-CA237964E764}" type="slidenum">
              <a:rPr lang="ja-JP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ja-JP" altLang="en-US" sz="1200" dirty="0">
              <a:solidFill>
                <a:srgbClr val="898989"/>
              </a:solidFill>
            </a:endParaRPr>
          </a:p>
        </p:txBody>
      </p:sp>
      <p:sp>
        <p:nvSpPr>
          <p:cNvPr id="2" name="大かっこ 1"/>
          <p:cNvSpPr/>
          <p:nvPr/>
        </p:nvSpPr>
        <p:spPr>
          <a:xfrm>
            <a:off x="611560" y="2492896"/>
            <a:ext cx="8424936" cy="3528392"/>
          </a:xfrm>
          <a:prstGeom prst="bracketPair">
            <a:avLst>
              <a:gd name="adj" fmla="val 522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363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5557" y="18392"/>
            <a:ext cx="9144001" cy="674030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68288" indent="-268288"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２．取組の方向性</a:t>
            </a:r>
            <a:endParaRPr lang="en-US" altLang="ja-JP" sz="2400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68288" indent="-268288">
              <a:defRPr/>
            </a:pPr>
            <a:endParaRPr lang="en-US" altLang="ja-JP" sz="2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68288" indent="-268288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（１）基本方針</a:t>
            </a:r>
            <a:endParaRPr lang="en-US" altLang="ja-JP" sz="2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250950" indent="-1250950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・万博開催を見据え、国や大阪市など関係者と連携しながら、様々な施策を講じることにより、</a:t>
            </a:r>
            <a:r>
              <a:rPr lang="en-US" altLang="ja-JP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U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Ｄタクシー</a:t>
            </a:r>
            <a:r>
              <a:rPr lang="en-US" altLang="ja-JP" sz="2400" baseline="30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の普及促進を図る</a:t>
            </a:r>
            <a:endParaRPr lang="en-US" altLang="ja-JP" sz="2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250950" indent="-1250950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6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国の認定車両や、大型の車いすなども利用できるタクシーなど、誰もが利用できるタクシー</a:t>
            </a:r>
            <a:endParaRPr lang="en-US" altLang="ja-JP" sz="16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endParaRPr lang="en-US" altLang="ja-JP" sz="2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（２）目標年次</a:t>
            </a:r>
            <a:endParaRPr lang="en-US" altLang="ja-JP" sz="2400" b="1" u="sng" strike="sngStrike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</a:t>
            </a:r>
            <a:r>
              <a:rPr lang="ja-JP" altLang="en-US" sz="24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万博開催期間中のできるだけ早い時期</a:t>
            </a:r>
            <a:endParaRPr lang="en-US" altLang="ja-JP" sz="2400" u="sng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　　　　　　　　　　　　　　（</a:t>
            </a:r>
            <a:r>
              <a:rPr lang="en-US" altLang="ja-JP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R7.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２改訂）</a:t>
            </a:r>
            <a:endParaRPr lang="en-US" altLang="ja-JP" sz="2400" u="sng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（３）導入目標</a:t>
            </a:r>
            <a:endParaRPr lang="en-US" altLang="ja-JP" sz="2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344613" indent="-1344613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・</a:t>
            </a:r>
            <a:r>
              <a:rPr lang="ja-JP" altLang="en-US" sz="24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府内のタクシー総車両数の</a:t>
            </a:r>
            <a:r>
              <a:rPr lang="ja-JP" altLang="en-US" sz="2400" b="1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約</a:t>
            </a:r>
            <a:r>
              <a:rPr lang="en-US" altLang="ja-JP" sz="2400" b="1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25%</a:t>
            </a:r>
          </a:p>
          <a:p>
            <a:pPr marL="1344613" indent="-1344613">
              <a:defRPr/>
            </a:pPr>
            <a:endParaRPr lang="en-US" altLang="ja-JP" sz="2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（４）達成に向けた取組み</a:t>
            </a:r>
            <a:endParaRPr lang="en-US" altLang="ja-JP" sz="2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①各種計画への位置付け　</a:t>
            </a:r>
            <a:r>
              <a:rPr lang="en-US" altLang="ja-JP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〔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新規・継続</a:t>
            </a:r>
            <a:r>
              <a:rPr lang="en-US" altLang="ja-JP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〕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endParaRPr lang="en-US" altLang="ja-JP" sz="2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②更なる国費充当などを国へ要望　</a:t>
            </a:r>
            <a:r>
              <a:rPr lang="en-US" altLang="ja-JP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〔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拡充</a:t>
            </a:r>
            <a:r>
              <a:rPr lang="en-US" altLang="ja-JP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〕</a:t>
            </a:r>
          </a:p>
          <a:p>
            <a:pPr marL="723900" indent="-723900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③補助制度の創設　</a:t>
            </a:r>
            <a:r>
              <a:rPr lang="en-US" altLang="ja-JP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〔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新規</a:t>
            </a:r>
            <a:r>
              <a:rPr lang="en-US" altLang="ja-JP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〕</a:t>
            </a:r>
            <a:endParaRPr lang="ja-JP" altLang="en-US" sz="2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23900" indent="-723900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④その他普及促進策の推進　</a:t>
            </a:r>
            <a:r>
              <a:rPr lang="en-US" altLang="ja-JP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〔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新規・拡充・継続</a:t>
            </a:r>
            <a:r>
              <a:rPr lang="en-US" altLang="ja-JP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〕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</a:p>
        </p:txBody>
      </p:sp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xfrm>
            <a:off x="7004844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428036-368F-4C30-9E49-CA237964E764}" type="slidenum">
              <a:rPr lang="ja-JP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ja-JP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109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7632880" y="699850"/>
            <a:ext cx="1491594" cy="26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altLang="ja-JP" sz="11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" y="476672"/>
            <a:ext cx="9144001" cy="40011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68288" indent="-268288"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①各種計画への位置付け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-5557" y="18392"/>
            <a:ext cx="9144001" cy="46166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68288" indent="-268288"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３．具体的な取組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87995" y="980728"/>
            <a:ext cx="9000000" cy="5603430"/>
          </a:xfrm>
          <a:prstGeom prst="roundRect">
            <a:avLst>
              <a:gd name="adj" fmla="val 2032"/>
            </a:avLst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■「大阪・関西万博推進アクションプラン」への位置付け　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・「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タクシーの普及促進」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を位置付け</a:t>
            </a: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731D8736-1F24-4DDD-BAE5-3D26FC93D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75088"/>
              </p:ext>
            </p:extLst>
          </p:nvPr>
        </p:nvGraphicFramePr>
        <p:xfrm>
          <a:off x="323528" y="2624978"/>
          <a:ext cx="8509044" cy="385523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949491">
                  <a:extLst>
                    <a:ext uri="{9D8B030D-6E8A-4147-A177-3AD203B41FA5}">
                      <a16:colId xmlns:a16="http://schemas.microsoft.com/office/drawing/2014/main" val="901775203"/>
                    </a:ext>
                  </a:extLst>
                </a:gridCol>
                <a:gridCol w="2597456">
                  <a:extLst>
                    <a:ext uri="{9D8B030D-6E8A-4147-A177-3AD203B41FA5}">
                      <a16:colId xmlns:a16="http://schemas.microsoft.com/office/drawing/2014/main" val="685729792"/>
                    </a:ext>
                  </a:extLst>
                </a:gridCol>
                <a:gridCol w="2505247">
                  <a:extLst>
                    <a:ext uri="{9D8B030D-6E8A-4147-A177-3AD203B41FA5}">
                      <a16:colId xmlns:a16="http://schemas.microsoft.com/office/drawing/2014/main" val="2895380761"/>
                    </a:ext>
                  </a:extLst>
                </a:gridCol>
                <a:gridCol w="2456850">
                  <a:extLst>
                    <a:ext uri="{9D8B030D-6E8A-4147-A177-3AD203B41FA5}">
                      <a16:colId xmlns:a16="http://schemas.microsoft.com/office/drawing/2014/main" val="925580270"/>
                    </a:ext>
                  </a:extLst>
                </a:gridCol>
              </a:tblGrid>
              <a:tr h="3855234">
                <a:tc>
                  <a:txBody>
                    <a:bodyPr/>
                    <a:lstStyle/>
                    <a:p>
                      <a:pPr marL="180000" indent="-457200">
                        <a:lnSpc>
                          <a:spcPts val="2000"/>
                        </a:lnSpc>
                      </a:pPr>
                      <a:r>
                        <a:rPr kumimoji="1" lang="en-US" altLang="ja-JP" sz="1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UD</a:t>
                      </a:r>
                    </a:p>
                    <a:p>
                      <a:pPr marL="180000" indent="-457200">
                        <a:lnSpc>
                          <a:spcPts val="2000"/>
                        </a:lnSpc>
                      </a:pPr>
                      <a:r>
                        <a:rPr kumimoji="1" lang="ja-JP" altLang="en-US" sz="1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タクシー</a:t>
                      </a:r>
                      <a:r>
                        <a:rPr kumimoji="1" lang="ja-JP" altLang="en-US" sz="16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856" marR="70753" marT="44928" marB="44928">
                    <a:lnL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7813" marR="0" lvl="0" indent="-555625" algn="l" defTabSz="95993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 </a:t>
                      </a: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UD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タクシー導入率</a:t>
                      </a: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2.4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％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277813" marR="0" lvl="0" indent="-555625" algn="ctr" defTabSz="959937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　　　　　　　　　（</a:t>
                      </a:r>
                      <a:r>
                        <a:rPr kumimoji="1" lang="en-US" altLang="ja-JP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2020</a:t>
                      </a: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</a:t>
                      </a:r>
                      <a:r>
                        <a:rPr kumimoji="1" lang="en-US" altLang="ja-JP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</a:t>
                      </a: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月末）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277813" marR="0" lvl="0" indent="-555625" algn="ctr" defTabSz="959937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・事業者はコロナで厳しい経営状況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・普通タクシーに比較して高額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→事業者の買替が進まず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R4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～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R6</a:t>
                      </a: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UD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タクシー普及促進事業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補助上限額：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万円／台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9856" marR="70753" marT="44928" marB="44928">
                    <a:lnL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marR="0" lvl="0" indent="-457200" algn="l" defTabSz="95993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 導入率</a:t>
                      </a:r>
                      <a:r>
                        <a:rPr kumimoji="1" lang="en-US" altLang="ja-JP" sz="14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sz="14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kumimoji="1" lang="en-US" altLang="ja-JP" sz="1400" b="0" u="none" baseline="30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を実現</a:t>
                      </a:r>
                      <a:endParaRPr kumimoji="1" lang="en-US" altLang="ja-JP" sz="1400" b="1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marR="0" lvl="0" indent="-457200" algn="l" defTabSz="959937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</a:t>
                      </a:r>
                      <a:r>
                        <a:rPr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国のバリアフリー法に基づく基本方針の目標</a:t>
                      </a:r>
                      <a:endParaRPr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80000" marR="0" lvl="0" indent="-457200" algn="l" defTabSz="959937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>
                        <a:lnSpc>
                          <a:spcPts val="17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・国の目標年次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年度末を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>
                        <a:lnSpc>
                          <a:spcPts val="17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年前倒し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>
                        <a:lnSpc>
                          <a:spcPts val="1700"/>
                        </a:lnSpc>
                        <a:spcAft>
                          <a:spcPts val="300"/>
                        </a:spcAft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・万博に来場する外国人・高齢者・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>
                        <a:lnSpc>
                          <a:spcPts val="1700"/>
                        </a:lnSpc>
                        <a:spcAft>
                          <a:spcPts val="300"/>
                        </a:spcAft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2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者等に安全・安心な移動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>
                        <a:lnSpc>
                          <a:spcPts val="1700"/>
                        </a:lnSpc>
                        <a:spcAft>
                          <a:spcPts val="300"/>
                        </a:spcAft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環境を提供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>
                        <a:lnSpc>
                          <a:spcPts val="17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→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SDGs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の実践を国内外に発信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marR="0" lvl="0" indent="-457200" algn="l" defTabSz="959937" rtl="0" eaLnBrk="1" fontAlgn="auto" latinLnBrk="0" hangingPunct="1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80000" marR="0" lvl="0" indent="-457200" algn="l" defTabSz="959937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>
                        <a:lnSpc>
                          <a:spcPts val="2000"/>
                        </a:lnSpc>
                      </a:pP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/>
                      <a:endParaRPr kumimoji="1" lang="en-US" altLang="ja-JP" sz="15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>
                        <a:spcAft>
                          <a:spcPts val="300"/>
                        </a:spcAft>
                      </a:pP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856" marR="35376" marT="44928" marB="44928">
                    <a:lnL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indent="-457200" algn="l">
                        <a:lnSpc>
                          <a:spcPts val="2000"/>
                        </a:lnSpc>
                      </a:pPr>
                      <a:r>
                        <a:rPr kumimoji="1" lang="ja-JP" altLang="en-US" sz="14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 </a:t>
                      </a:r>
                      <a:r>
                        <a:rPr kumimoji="1" lang="en-US" altLang="ja-JP" sz="14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UD</a:t>
                      </a:r>
                      <a:r>
                        <a:rPr kumimoji="1" lang="ja-JP" altLang="en-US" sz="14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タクシーのさらなる拡大</a:t>
                      </a:r>
                      <a:endParaRPr kumimoji="1" lang="en-US" altLang="ja-JP" sz="1400" b="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 algn="ctr">
                        <a:lnSpc>
                          <a:spcPts val="1500"/>
                        </a:lnSpc>
                      </a:pPr>
                      <a:endParaRPr kumimoji="1" lang="en-US" altLang="ja-JP" sz="1400" b="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 algn="l">
                        <a:lnSpc>
                          <a:spcPts val="17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 b="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・府内全域で</a:t>
                      </a:r>
                      <a:r>
                        <a:rPr kumimoji="1" lang="en-US" altLang="ja-JP" sz="1200" b="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UD</a:t>
                      </a:r>
                      <a:r>
                        <a:rPr kumimoji="1" lang="ja-JP" altLang="en-US" sz="1200" b="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タクシー導入が拡大</a:t>
                      </a:r>
                      <a:endParaRPr kumimoji="1" lang="en-US" altLang="ja-JP" sz="1200" b="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 algn="l">
                        <a:lnSpc>
                          <a:spcPts val="1700"/>
                        </a:lnSpc>
                        <a:spcAft>
                          <a:spcPts val="300"/>
                        </a:spcAft>
                      </a:pPr>
                      <a:r>
                        <a:rPr kumimoji="1" lang="ja-JP" altLang="en-US" sz="1200" b="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・誰もが安全・安心で快適に移動でき</a:t>
                      </a:r>
                      <a:endParaRPr kumimoji="1" lang="en-US" altLang="ja-JP" sz="1200" b="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 algn="l">
                        <a:lnSpc>
                          <a:spcPts val="1700"/>
                        </a:lnSpc>
                        <a:spcAft>
                          <a:spcPts val="300"/>
                        </a:spcAft>
                      </a:pPr>
                      <a:r>
                        <a:rPr kumimoji="1" lang="ja-JP" altLang="en-US" sz="1200" b="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200" b="0" u="none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る</a:t>
                      </a:r>
                      <a:r>
                        <a:rPr kumimoji="1" lang="ja-JP" altLang="en-US" sz="1200" b="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環境を実現</a:t>
                      </a:r>
                      <a:endParaRPr kumimoji="1" lang="en-US" altLang="ja-JP" sz="1200" b="0" u="none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 algn="l">
                        <a:lnSpc>
                          <a:spcPts val="1700"/>
                        </a:lnSpc>
                      </a:pPr>
                      <a:r>
                        <a:rPr kumimoji="1" lang="ja-JP" altLang="en-US" sz="1200" b="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→</a:t>
                      </a:r>
                      <a:r>
                        <a:rPr kumimoji="1" lang="en-US" altLang="ja-JP" sz="1200" b="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r>
                        <a:rPr kumimoji="1" lang="ja-JP" altLang="en-US" sz="1200" b="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年ＳＤＧ</a:t>
                      </a:r>
                      <a:r>
                        <a:rPr kumimoji="1" lang="en-US" altLang="ja-JP" sz="1200" b="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</a:t>
                      </a:r>
                      <a:r>
                        <a:rPr kumimoji="1" lang="ja-JP" altLang="en-US" sz="1200" b="0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の達成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856" marR="70753" marT="44928" marB="44928">
                    <a:lnL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8179187"/>
                  </a:ext>
                </a:extLst>
              </a:tr>
            </a:tbl>
          </a:graphicData>
        </a:graphic>
      </p:graphicFrame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B1406B80-BB7A-4E81-A06D-8F4FC87D64EF}"/>
              </a:ext>
            </a:extLst>
          </p:cNvPr>
          <p:cNvGrpSpPr/>
          <p:nvPr/>
        </p:nvGrpSpPr>
        <p:grpSpPr>
          <a:xfrm>
            <a:off x="1115678" y="2317756"/>
            <a:ext cx="7836510" cy="340296"/>
            <a:chOff x="1072167" y="910713"/>
            <a:chExt cx="7339046" cy="346293"/>
          </a:xfrm>
        </p:grpSpPr>
        <p:sp>
          <p:nvSpPr>
            <p:cNvPr id="13" name="ホームベース 6">
              <a:extLst>
                <a:ext uri="{FF2B5EF4-FFF2-40B4-BE49-F238E27FC236}">
                  <a16:creationId xmlns:a16="http://schemas.microsoft.com/office/drawing/2014/main" id="{1B7629EA-ADB7-4C0E-8F66-00767F27E995}"/>
                </a:ext>
              </a:extLst>
            </p:cNvPr>
            <p:cNvSpPr/>
            <p:nvPr/>
          </p:nvSpPr>
          <p:spPr bwMode="gray">
            <a:xfrm>
              <a:off x="5940102" y="916847"/>
              <a:ext cx="2471111" cy="3401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2030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（万博後）</a:t>
              </a:r>
            </a:p>
          </p:txBody>
        </p:sp>
        <p:sp>
          <p:nvSpPr>
            <p:cNvPr id="16" name="ホームベース 5">
              <a:extLst>
                <a:ext uri="{FF2B5EF4-FFF2-40B4-BE49-F238E27FC236}">
                  <a16:creationId xmlns:a16="http://schemas.microsoft.com/office/drawing/2014/main" id="{AD85B09B-C151-4246-83FE-8C65C4C68421}"/>
                </a:ext>
              </a:extLst>
            </p:cNvPr>
            <p:cNvSpPr/>
            <p:nvPr/>
          </p:nvSpPr>
          <p:spPr bwMode="gray">
            <a:xfrm>
              <a:off x="3415472" y="910713"/>
              <a:ext cx="2681885" cy="3401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2025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（万博開催）</a:t>
              </a:r>
            </a:p>
          </p:txBody>
        </p:sp>
        <p:sp>
          <p:nvSpPr>
            <p:cNvPr id="17" name="ホームベース 4">
              <a:extLst>
                <a:ext uri="{FF2B5EF4-FFF2-40B4-BE49-F238E27FC236}">
                  <a16:creationId xmlns:a16="http://schemas.microsoft.com/office/drawing/2014/main" id="{51F0FD7C-A3F3-4D3F-9E7A-E2D8BBD297CC}"/>
                </a:ext>
              </a:extLst>
            </p:cNvPr>
            <p:cNvSpPr/>
            <p:nvPr/>
          </p:nvSpPr>
          <p:spPr bwMode="gray">
            <a:xfrm>
              <a:off x="1072167" y="910713"/>
              <a:ext cx="2651974" cy="3401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2021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（現状）</a:t>
              </a:r>
            </a:p>
          </p:txBody>
        </p:sp>
      </p:grp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363743"/>
              </p:ext>
            </p:extLst>
          </p:nvPr>
        </p:nvGraphicFramePr>
        <p:xfrm>
          <a:off x="1424426" y="4389614"/>
          <a:ext cx="2244323" cy="836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355">
                  <a:extLst>
                    <a:ext uri="{9D8B030D-6E8A-4147-A177-3AD203B41FA5}">
                      <a16:colId xmlns:a16="http://schemas.microsoft.com/office/drawing/2014/main" val="2276392886"/>
                    </a:ext>
                  </a:extLst>
                </a:gridCol>
                <a:gridCol w="828484">
                  <a:extLst>
                    <a:ext uri="{9D8B030D-6E8A-4147-A177-3AD203B41FA5}">
                      <a16:colId xmlns:a16="http://schemas.microsoft.com/office/drawing/2014/main" val="2357674950"/>
                    </a:ext>
                  </a:extLst>
                </a:gridCol>
                <a:gridCol w="828484">
                  <a:extLst>
                    <a:ext uri="{9D8B030D-6E8A-4147-A177-3AD203B41FA5}">
                      <a16:colId xmlns:a16="http://schemas.microsoft.com/office/drawing/2014/main" val="1258979070"/>
                    </a:ext>
                  </a:extLst>
                </a:gridCol>
              </a:tblGrid>
              <a:tr h="278784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44" marR="82944" marT="41472" marB="4147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事業者数</a:t>
                      </a:r>
                    </a:p>
                  </a:txBody>
                  <a:tcPr marL="82944" marR="82944" marT="41472" marB="41472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UD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導入率</a:t>
                      </a:r>
                    </a:p>
                  </a:txBody>
                  <a:tcPr marL="36000" marR="36000" marT="41472" marB="414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479260"/>
                  </a:ext>
                </a:extLst>
              </a:tr>
              <a:tr h="278784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東京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44" marR="82944" marT="41472" marB="41472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65.8%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44" marR="82944" marT="41472" marB="4147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36.6%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44" marR="82944" marT="41472" marB="414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361554"/>
                  </a:ext>
                </a:extLst>
              </a:tr>
              <a:tr h="278784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</a:t>
                      </a:r>
                      <a:endParaRPr kumimoji="1" lang="en-US" altLang="ja-JP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44" marR="82944" marT="41472" marB="41472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18.0%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44" marR="82944" marT="41472" marB="4147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2.4%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44" marR="82944" marT="41472" marB="414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189750548"/>
                  </a:ext>
                </a:extLst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1354580" y="4092097"/>
            <a:ext cx="1978954" cy="271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33"/>
              </a:lnSpc>
            </a:pP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東京との比較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21" name="テキスト ボックス 8"/>
          <p:cNvSpPr txBox="1">
            <a:spLocks noChangeArrowheads="1"/>
          </p:cNvSpPr>
          <p:nvPr/>
        </p:nvSpPr>
        <p:spPr bwMode="auto">
          <a:xfrm>
            <a:off x="1691680" y="5265190"/>
            <a:ext cx="21012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（出典）　全国ハイヤー・タクシー連合会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（法人タクシーのみ）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8"/>
          <p:cNvSpPr txBox="1">
            <a:spLocks noChangeArrowheads="1"/>
          </p:cNvSpPr>
          <p:nvPr/>
        </p:nvSpPr>
        <p:spPr bwMode="auto">
          <a:xfrm>
            <a:off x="6504519" y="5852120"/>
            <a:ext cx="225672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（出典）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国土交通省資料を加工して作成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ホームベース 4">
            <a:extLst>
              <a:ext uri="{FF2B5EF4-FFF2-40B4-BE49-F238E27FC236}">
                <a16:creationId xmlns:a16="http://schemas.microsoft.com/office/drawing/2014/main" id="{51F0FD7C-A3F3-4D3F-9E7A-E2D8BBD297CC}"/>
              </a:ext>
            </a:extLst>
          </p:cNvPr>
          <p:cNvSpPr/>
          <p:nvPr/>
        </p:nvSpPr>
        <p:spPr bwMode="gray">
          <a:xfrm>
            <a:off x="280324" y="2317754"/>
            <a:ext cx="974030" cy="334268"/>
          </a:xfrm>
          <a:prstGeom prst="homePlate">
            <a:avLst>
              <a:gd name="adj" fmla="val 0"/>
            </a:avLst>
          </a:prstGeom>
          <a:solidFill>
            <a:schemeClr val="accent2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テーマ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02F3C22-1443-46B7-A977-04475234F08A}"/>
              </a:ext>
            </a:extLst>
          </p:cNvPr>
          <p:cNvSpPr txBox="1"/>
          <p:nvPr/>
        </p:nvSpPr>
        <p:spPr>
          <a:xfrm>
            <a:off x="280324" y="1988158"/>
            <a:ext cx="1095968" cy="3299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86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工程表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1489" y="4532369"/>
            <a:ext cx="2280242" cy="1261017"/>
          </a:xfrm>
          <a:prstGeom prst="rect">
            <a:avLst/>
          </a:prstGeom>
        </p:spPr>
      </p:pic>
      <p:sp>
        <p:nvSpPr>
          <p:cNvPr id="22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xfrm>
            <a:off x="7004844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428036-368F-4C30-9E49-CA237964E764}" type="slidenum">
              <a:rPr lang="ja-JP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ja-JP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619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角丸四角形 55"/>
          <p:cNvSpPr/>
          <p:nvPr/>
        </p:nvSpPr>
        <p:spPr>
          <a:xfrm>
            <a:off x="80682" y="4149080"/>
            <a:ext cx="9000000" cy="2412000"/>
          </a:xfrm>
          <a:prstGeom prst="roundRect">
            <a:avLst>
              <a:gd name="adj" fmla="val 2032"/>
            </a:avLst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altLang="ja-JP" sz="1802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ja-JP" altLang="en-US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80331" y="4162241"/>
            <a:ext cx="89955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■大阪府ユニバーサルデザイン推進指針における位置付け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継続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・「公共交通機関は、高齢者、障がいのある人等の観光や街中の移動に際しての重要な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 交通手段であることを踏まえ、公共交通機関等のバリアフリー化の推進」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を位置付け</a:t>
            </a:r>
          </a:p>
        </p:txBody>
      </p:sp>
      <p:sp>
        <p:nvSpPr>
          <p:cNvPr id="15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xfrm>
            <a:off x="7004844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428036-368F-4C30-9E49-CA237964E764}" type="slidenum">
              <a:rPr lang="ja-JP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ja-JP" altLang="en-US" sz="1200" dirty="0">
              <a:solidFill>
                <a:srgbClr val="898989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99042" y="5467798"/>
            <a:ext cx="8280000" cy="9350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（参考：ユニバーサルデザイン推進指針（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P12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））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Ⅳ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公共交通機関等のバリアフリー化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航空、鉄道、バス、タクシーといった公共交通機関は、高齢者、障がいのある人等の観光や街中の移動に際して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の重要な交通手段であることを踏まえ、公共交通機関及び周辺エリアのバリアフリー化を推進する。</a:t>
            </a:r>
          </a:p>
          <a:p>
            <a:pPr>
              <a:lnSpc>
                <a:spcPts val="1270"/>
              </a:lnSpc>
            </a:pPr>
            <a:endParaRPr lang="ja-JP" altLang="en-US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7"/>
          <p:cNvSpPr txBox="1">
            <a:spLocks noChangeArrowheads="1"/>
          </p:cNvSpPr>
          <p:nvPr/>
        </p:nvSpPr>
        <p:spPr bwMode="auto">
          <a:xfrm>
            <a:off x="107503" y="44624"/>
            <a:ext cx="896833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lvl="0">
              <a:spcBef>
                <a:spcPct val="0"/>
              </a:spcBef>
              <a:buNone/>
            </a:pPr>
            <a:r>
              <a:rPr lang="ja-JP" altLang="en-US" sz="1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■国の「</a:t>
            </a:r>
            <a:r>
              <a:rPr lang="en-US" altLang="ja-JP" sz="1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年大阪・関西万博アクションプラン」への記載　</a:t>
            </a:r>
            <a:r>
              <a:rPr lang="en-US" altLang="ja-JP" sz="1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</a:t>
            </a:r>
            <a:r>
              <a:rPr lang="en-US" altLang="ja-JP" sz="1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r">
              <a:spcBef>
                <a:spcPct val="0"/>
              </a:spcBef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「タクシー事業者が計画的に</a:t>
            </a:r>
            <a:r>
              <a:rPr lang="en-US" altLang="ja-JP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タクシーの導入を進めるために必要な財源支援」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を要望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None/>
              <a:defRPr/>
            </a:pPr>
            <a:endParaRPr lang="en-US" altLang="ja-JP" sz="18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⇒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R3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月に国が作成した「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年大阪・関西万博アクションプラン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Ver.1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」には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記載はなかったが、引き続き、国において取組が加速されるよう、要望を継続・強化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2"/>
          <a:srcRect l="9216" t="17517" r="28416" b="21821"/>
          <a:stretch/>
        </p:blipFill>
        <p:spPr>
          <a:xfrm>
            <a:off x="3778107" y="2406083"/>
            <a:ext cx="2327817" cy="145496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図 18"/>
          <p:cNvPicPr>
            <a:picLocks noChangeAspect="1"/>
          </p:cNvPicPr>
          <p:nvPr/>
        </p:nvPicPr>
        <p:blipFill rotWithShape="1">
          <a:blip r:embed="rId3"/>
          <a:srcRect l="19371" t="19687" r="12556" b="9439"/>
          <a:stretch/>
        </p:blipFill>
        <p:spPr>
          <a:xfrm rot="5400000">
            <a:off x="2021230" y="2392131"/>
            <a:ext cx="1802901" cy="113493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0" name="テキスト ボックス 17"/>
          <p:cNvSpPr txBox="1">
            <a:spLocks noChangeArrowheads="1"/>
          </p:cNvSpPr>
          <p:nvPr/>
        </p:nvSpPr>
        <p:spPr bwMode="auto">
          <a:xfrm>
            <a:off x="3586993" y="1995030"/>
            <a:ext cx="5037861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６．来訪者の受入環境の整備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（２）来訪者や運営関係者が過ごしやすい環境整備やユニバーサルデザインの実現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75837" y="44624"/>
            <a:ext cx="9000000" cy="4013690"/>
          </a:xfrm>
          <a:prstGeom prst="roundRect">
            <a:avLst>
              <a:gd name="adj" fmla="val 2032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altLang="ja-JP" sz="1802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ja-JP" altLang="en-US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5072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7632880" y="23642"/>
            <a:ext cx="1491594" cy="26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altLang="ja-JP" sz="11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95691" y="528720"/>
            <a:ext cx="9000000" cy="5839414"/>
          </a:xfrm>
          <a:prstGeom prst="roundRect">
            <a:avLst>
              <a:gd name="adj" fmla="val 2032"/>
            </a:avLst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altLang="ja-JP" sz="1802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ja-JP" altLang="en-US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-1" y="16488"/>
            <a:ext cx="9144001" cy="40011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68288" indent="-268288"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②更なる国費充当などを国へ要望</a:t>
            </a:r>
          </a:p>
        </p:txBody>
      </p:sp>
      <p:sp>
        <p:nvSpPr>
          <p:cNvPr id="13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xfrm>
            <a:off x="7004844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428036-368F-4C30-9E49-CA237964E764}" type="slidenum">
              <a:rPr lang="ja-JP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ja-JP" altLang="en-US" sz="1200" dirty="0">
              <a:solidFill>
                <a:srgbClr val="898989"/>
              </a:solidFill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682721"/>
              </p:ext>
            </p:extLst>
          </p:nvPr>
        </p:nvGraphicFramePr>
        <p:xfrm>
          <a:off x="683567" y="4525864"/>
          <a:ext cx="8219798" cy="1423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727805683"/>
                    </a:ext>
                  </a:extLst>
                </a:gridCol>
                <a:gridCol w="3425823">
                  <a:extLst>
                    <a:ext uri="{9D8B030D-6E8A-4147-A177-3AD203B41FA5}">
                      <a16:colId xmlns:a16="http://schemas.microsoft.com/office/drawing/2014/main" val="3103466449"/>
                    </a:ext>
                  </a:extLst>
                </a:gridCol>
                <a:gridCol w="3425823">
                  <a:extLst>
                    <a:ext uri="{9D8B030D-6E8A-4147-A177-3AD203B41FA5}">
                      <a16:colId xmlns:a16="http://schemas.microsoft.com/office/drawing/2014/main" val="1070935843"/>
                    </a:ext>
                  </a:extLst>
                </a:gridCol>
              </a:tblGrid>
              <a:tr h="7117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補助事業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地域公共交通確保維持改善事業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（バリアフリー化設備等整備事業）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訪日外国人旅行者受入環境整備緊急対策事業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（交通サービスインバウンド対応支援事業）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2014414"/>
                  </a:ext>
                </a:extLst>
              </a:tr>
              <a:tr h="7117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補助率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経費の１／</a:t>
                      </a:r>
                      <a:r>
                        <a:rPr 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（上限</a:t>
                      </a:r>
                      <a:r>
                        <a:rPr 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万円／台）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経費の１／</a:t>
                      </a:r>
                      <a:r>
                        <a:rPr 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（上限</a:t>
                      </a:r>
                      <a:r>
                        <a:rPr 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万円／台）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9945300"/>
                  </a:ext>
                </a:extLst>
              </a:tr>
            </a:tbl>
          </a:graphicData>
        </a:graphic>
      </p:graphicFrame>
      <p:sp>
        <p:nvSpPr>
          <p:cNvPr id="58" name="テキスト ボックス 57"/>
          <p:cNvSpPr txBox="1"/>
          <p:nvPr/>
        </p:nvSpPr>
        <p:spPr>
          <a:xfrm>
            <a:off x="100185" y="544513"/>
            <a:ext cx="8995505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■国（国土交通省）への要望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拡充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pPr algn="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                     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・「国の施策並びに予算に関する最重点提案・要望」など府独自要望や、全国知事会に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  おける要望など、あらゆる機会を通じ、国へ要望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（参考：国補助制度）</a:t>
            </a:r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691827" y="2420888"/>
            <a:ext cx="8211538" cy="13261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08000" bIns="108000" rtlCol="0" anchor="t">
            <a:spAutoFit/>
          </a:bodyPr>
          <a:lstStyle/>
          <a:p>
            <a:r>
              <a:rPr lang="zh-TW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要望</a:t>
            </a:r>
            <a:r>
              <a:rPr lang="zh-TW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内容）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8288" indent="-268288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万博開催までの令和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年度までに、府内のタクシーの約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％を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タクシーとすることを目標に、タクシー事業者が計画的にユニバーサルデザインタクシーの導入を進めるために必要な財政支援を行うこと。</a:t>
            </a:r>
          </a:p>
        </p:txBody>
      </p:sp>
    </p:spTree>
    <p:extLst>
      <p:ext uri="{BB962C8B-B14F-4D97-AF65-F5344CB8AC3E}">
        <p14:creationId xmlns:p14="http://schemas.microsoft.com/office/powerpoint/2010/main" val="1447433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角丸四角形 14"/>
          <p:cNvSpPr/>
          <p:nvPr/>
        </p:nvSpPr>
        <p:spPr>
          <a:xfrm>
            <a:off x="82244" y="490118"/>
            <a:ext cx="9012813" cy="6002758"/>
          </a:xfrm>
          <a:prstGeom prst="roundRect">
            <a:avLst>
              <a:gd name="adj" fmla="val 2032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■府補助制度の創設　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pPr algn="r"/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タクシーの普及にあたり、これまでの国の補助制度に加え、万博開催を見据え、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より一層、普及促進を図っていくため、新たに、補助制度を創設 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【180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百万円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補助上限額 ：　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万円／台</a:t>
            </a:r>
          </a:p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大阪市補助制度（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万円／台）の併用は可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国補助制度の併用は不可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補助台数　　：　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600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台／年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対象車両　　：　国の認定を受けた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タクシー、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 車椅子等対応車</a:t>
            </a:r>
          </a:p>
          <a:p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zh-TW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事業期間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：　令和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　～　令和６年度</a:t>
            </a: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-1" y="16488"/>
            <a:ext cx="9144001" cy="40011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68288" indent="-268288"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③補助制度の創設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04" y="3412171"/>
            <a:ext cx="3407237" cy="3072158"/>
          </a:xfrm>
          <a:prstGeom prst="rect">
            <a:avLst/>
          </a:prstGeom>
        </p:spPr>
      </p:pic>
      <p:sp>
        <p:nvSpPr>
          <p:cNvPr id="5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xfrm>
            <a:off x="7004844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428036-368F-4C30-9E49-CA237964E764}" type="slidenum">
              <a:rPr lang="ja-JP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ja-JP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265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角丸四角形 14"/>
          <p:cNvSpPr/>
          <p:nvPr/>
        </p:nvSpPr>
        <p:spPr>
          <a:xfrm>
            <a:off x="82244" y="548680"/>
            <a:ext cx="9012813" cy="1872208"/>
          </a:xfrm>
          <a:prstGeom prst="roundRect">
            <a:avLst>
              <a:gd name="adj" fmla="val 2032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タクシー普及促進のための案内窓口の設置　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b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endParaRPr lang="en-US" altLang="ja-JP" sz="12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・タクシー事業者が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タクシーを導入する際、補助制度や自動車税の減免、融資制度など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 適切なアドバイスを行うための窓口を都市整備部において設置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endParaRPr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10400" y="6474223"/>
            <a:ext cx="2133600" cy="365125"/>
          </a:xfrm>
        </p:spPr>
        <p:txBody>
          <a:bodyPr/>
          <a:lstStyle/>
          <a:p>
            <a:fld id="{C402DA3E-F348-4567-B7F4-A1C96C49CA95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-1" y="16488"/>
            <a:ext cx="9144001" cy="40011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68288" indent="-268288"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④その他普及促進策の推進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82244" y="2568577"/>
            <a:ext cx="9012813" cy="3905646"/>
          </a:xfrm>
          <a:prstGeom prst="roundRect">
            <a:avLst>
              <a:gd name="adj" fmla="val 2032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■制度融資を活用した資金調達への支援　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継続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38163" indent="-538163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「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先進都市・大阪」の実現に向け、タクシー事業者を含めた府内中小企業が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ビジネスを行う際に必要な資金調達を支援する大阪府制度融資「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ビジネス支援資金」を引き続き実施</a:t>
            </a:r>
          </a:p>
          <a:p>
            <a:pPr marL="363538" indent="-363538"/>
            <a:endParaRPr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83568" y="4437112"/>
            <a:ext cx="8280000" cy="16516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（参考：制度概要）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・対象者      ：府内において事業を営んでいる中小企業者のうち、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の取り組みに関する事業計画を策定し、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           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その実行に取り組む方で、計画に記載した目標の達成状況を自己評価し、金融機関及び保証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           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協会に対し報告（融資後３年間・年１回）することが可能な者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・融資限度額：２億円（うち、無担保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8,000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万円）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・融資期間　 ：７年以内（据置６か月以内）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・融資利率   ：年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1.4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％以下の金融機関所定（固定金利）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7187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角丸四角形 14"/>
          <p:cNvSpPr/>
          <p:nvPr/>
        </p:nvSpPr>
        <p:spPr>
          <a:xfrm>
            <a:off x="77469" y="4581336"/>
            <a:ext cx="9012813" cy="1872000"/>
          </a:xfrm>
          <a:prstGeom prst="roundRect">
            <a:avLst>
              <a:gd name="adj" fmla="val 2032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■地域公共交通に係る市町村への支援　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継続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pPr algn="r"/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市町村が地域の実情に応じたタクシーなどの地域公共交通に関する施策を講じられるよう、 地域公共交通に関する協議会等において、アドバイスなど支援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・また、市町村における導入支援策の検討・創設について働きかけ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endParaRPr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10400" y="6474223"/>
            <a:ext cx="2133600" cy="365125"/>
          </a:xfrm>
        </p:spPr>
        <p:txBody>
          <a:bodyPr/>
          <a:lstStyle/>
          <a:p>
            <a:fld id="{C402DA3E-F348-4567-B7F4-A1C96C49CA95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77470" y="2883168"/>
            <a:ext cx="9012813" cy="1470028"/>
          </a:xfrm>
          <a:prstGeom prst="roundRect">
            <a:avLst>
              <a:gd name="adj" fmla="val 2032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■国の補助制度活用に向けた支援　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継続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・事業者が国の補助金を活用できるよう、補助申請に必要な計画に事業者の取組が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位置づけられるよう支援</a:t>
            </a:r>
            <a:endParaRPr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95691" y="260648"/>
            <a:ext cx="9012813" cy="2402880"/>
          </a:xfrm>
          <a:prstGeom prst="roundRect">
            <a:avLst>
              <a:gd name="adj" fmla="val 2032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■大阪府気候変動対策の推進に関する条例に基づく電動車導入計画・実績報告制度　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拡充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pPr algn="r"/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・タクシー事業者に対して、気候変動対策に資する電動車（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EV</a:t>
            </a:r>
            <a:r>
              <a:rPr lang="ja-JP" altLang="en-US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PHV</a:t>
            </a:r>
            <a:r>
              <a:rPr lang="ja-JP" altLang="en-US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FCV</a:t>
            </a:r>
            <a:r>
              <a:rPr lang="ja-JP" altLang="en-US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HV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）の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導入について、条例に基づく計画・実績報告制度を拡充　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ja-JP" altLang="en-US" sz="2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74788" y="1556792"/>
            <a:ext cx="8189700" cy="7687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zh-TW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条例改正　令和４年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月議会）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250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台以上を保有しているタクシー事業者　⇒　</a:t>
            </a:r>
            <a:r>
              <a:rPr lang="en-US" altLang="ja-JP" sz="16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75</a:t>
            </a:r>
            <a:r>
              <a:rPr lang="ja-JP" altLang="en-US" sz="16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台以上保有しているタクシー事業者に変更</a:t>
            </a:r>
            <a:endParaRPr lang="en-US" altLang="ja-JP" sz="1600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6132312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55626</TotalTime>
  <Words>2533</Words>
  <Application>Microsoft Office PowerPoint</Application>
  <PresentationFormat>画面に合わせる (4:3)</PresentationFormat>
  <Paragraphs>289</Paragraphs>
  <Slides>12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BIZ UDPゴシック</vt:lpstr>
      <vt:lpstr>Meiryo UI</vt:lpstr>
      <vt:lpstr>UD デジタル 教科書体 NK-B</vt:lpstr>
      <vt:lpstr>Arial</vt:lpstr>
      <vt:lpstr>Calibri</vt:lpstr>
      <vt:lpstr>デザインの設定</vt:lpstr>
      <vt:lpstr>1_Office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東日本大震災からの早期復旧・復興における “新しい国のかたち”</dc:title>
  <dc:creator>大阪府庁</dc:creator>
  <cp:lastModifiedBy>延藤　仁志</cp:lastModifiedBy>
  <cp:revision>3469</cp:revision>
  <cp:lastPrinted>2022-04-05T00:19:38Z</cp:lastPrinted>
  <dcterms:created xsi:type="dcterms:W3CDTF">2011-04-20T00:59:29Z</dcterms:created>
  <dcterms:modified xsi:type="dcterms:W3CDTF">2025-02-17T10:17:04Z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0x01010010C20BB0A50B3045A02625826B3BB5E5</vt:lpwstr>
  </property>
</Properties>
</file>