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3648" r:id="rId1"/>
  </p:sldMasterIdLst>
  <p:notesMasterIdLst>
    <p:notesMasterId r:id="rId41"/>
  </p:notesMasterIdLst>
  <p:handoutMasterIdLst>
    <p:handoutMasterId r:id="rId42"/>
  </p:handoutMasterIdLst>
  <p:sldIdLst>
    <p:sldId id="303" r:id="rId2"/>
    <p:sldId id="361" r:id="rId3"/>
    <p:sldId id="394" r:id="rId4"/>
    <p:sldId id="384" r:id="rId5"/>
    <p:sldId id="508" r:id="rId6"/>
    <p:sldId id="507" r:id="rId7"/>
    <p:sldId id="531" r:id="rId8"/>
    <p:sldId id="488" r:id="rId9"/>
    <p:sldId id="504" r:id="rId10"/>
    <p:sldId id="518" r:id="rId11"/>
    <p:sldId id="422" r:id="rId12"/>
    <p:sldId id="313" r:id="rId13"/>
    <p:sldId id="492" r:id="rId14"/>
    <p:sldId id="522" r:id="rId15"/>
    <p:sldId id="525" r:id="rId16"/>
    <p:sldId id="481" r:id="rId17"/>
    <p:sldId id="521" r:id="rId18"/>
    <p:sldId id="520" r:id="rId19"/>
    <p:sldId id="514" r:id="rId20"/>
    <p:sldId id="526" r:id="rId21"/>
    <p:sldId id="527" r:id="rId22"/>
    <p:sldId id="534" r:id="rId23"/>
    <p:sldId id="529" r:id="rId24"/>
    <p:sldId id="530" r:id="rId25"/>
    <p:sldId id="482" r:id="rId26"/>
    <p:sldId id="512" r:id="rId27"/>
    <p:sldId id="429" r:id="rId28"/>
    <p:sldId id="414" r:id="rId29"/>
    <p:sldId id="419" r:id="rId30"/>
    <p:sldId id="434" r:id="rId31"/>
    <p:sldId id="427" r:id="rId32"/>
    <p:sldId id="373" r:id="rId33"/>
    <p:sldId id="516" r:id="rId34"/>
    <p:sldId id="517" r:id="rId35"/>
    <p:sldId id="397" r:id="rId36"/>
    <p:sldId id="365" r:id="rId37"/>
    <p:sldId id="493" r:id="rId38"/>
    <p:sldId id="533" r:id="rId39"/>
    <p:sldId id="535" r:id="rId40"/>
  </p:sldIdLst>
  <p:sldSz cx="12801600" cy="9601200" type="A3"/>
  <p:notesSz cx="6807200" cy="9939338"/>
  <p:defaultTex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9" userDrawn="1">
          <p15:clr>
            <a:srgbClr val="A4A3A4"/>
          </p15:clr>
        </p15:guide>
        <p15:guide id="2" pos="40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FF"/>
    <a:srgbClr val="FFFFCC"/>
    <a:srgbClr val="0000FE"/>
    <a:srgbClr val="E9EDF4"/>
    <a:srgbClr val="D0D8E8"/>
    <a:srgbClr val="FFFF99"/>
    <a:srgbClr val="D04444"/>
    <a:srgbClr val="F3CFCF"/>
    <a:srgbClr val="CCFFFF"/>
    <a:srgbClr val="92B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26" autoAdjust="0"/>
    <p:restoredTop sz="96004" autoAdjust="0"/>
  </p:normalViewPr>
  <p:slideViewPr>
    <p:cSldViewPr>
      <p:cViewPr>
        <p:scale>
          <a:sx n="66" d="100"/>
          <a:sy n="66" d="100"/>
        </p:scale>
        <p:origin x="1002" y="-678"/>
      </p:cViewPr>
      <p:guideLst>
        <p:guide orient="horz" pos="2979"/>
        <p:guide pos="403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00" d="100"/>
          <a:sy n="100" d="100"/>
        </p:scale>
        <p:origin x="217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073B2D8-B044-4F30-8636-030EF554982D}"/>
              </a:ext>
            </a:extLst>
          </p:cNvPr>
          <p:cNvSpPr>
            <a:spLocks noGrp="1"/>
          </p:cNvSpPr>
          <p:nvPr>
            <p:ph type="hdr" sz="quarter"/>
          </p:nvPr>
        </p:nvSpPr>
        <p:spPr>
          <a:xfrm>
            <a:off x="3" y="13"/>
            <a:ext cx="2949993" cy="497968"/>
          </a:xfrm>
          <a:prstGeom prst="rect">
            <a:avLst/>
          </a:prstGeom>
        </p:spPr>
        <p:txBody>
          <a:bodyPr vert="horz" lIns="88194" tIns="44096" rIns="88194" bIns="44096" rtlCol="0"/>
          <a:lstStyle>
            <a:lvl1pPr algn="l">
              <a:defRPr sz="1400"/>
            </a:lvl1pPr>
          </a:lstStyle>
          <a:p>
            <a:endParaRPr kumimoji="1" lang="ja-JP" altLang="en-US"/>
          </a:p>
        </p:txBody>
      </p:sp>
      <p:sp>
        <p:nvSpPr>
          <p:cNvPr id="4" name="フッター プレースホルダー 3">
            <a:extLst>
              <a:ext uri="{FF2B5EF4-FFF2-40B4-BE49-F238E27FC236}">
                <a16:creationId xmlns:a16="http://schemas.microsoft.com/office/drawing/2014/main" id="{F1E349D5-D3D5-403A-8388-F6FF0F71C6E6}"/>
              </a:ext>
            </a:extLst>
          </p:cNvPr>
          <p:cNvSpPr>
            <a:spLocks noGrp="1"/>
          </p:cNvSpPr>
          <p:nvPr>
            <p:ph type="ftr" sz="quarter" idx="2"/>
          </p:nvPr>
        </p:nvSpPr>
        <p:spPr>
          <a:xfrm>
            <a:off x="3" y="9441382"/>
            <a:ext cx="2949993" cy="497968"/>
          </a:xfrm>
          <a:prstGeom prst="rect">
            <a:avLst/>
          </a:prstGeom>
        </p:spPr>
        <p:txBody>
          <a:bodyPr vert="horz" lIns="88194" tIns="44096" rIns="88194" bIns="44096" rtlCol="0" anchor="b"/>
          <a:lstStyle>
            <a:lvl1pPr algn="l">
              <a:defRPr sz="1400"/>
            </a:lvl1pPr>
          </a:lstStyle>
          <a:p>
            <a:endParaRPr kumimoji="1" lang="ja-JP" altLang="en-US"/>
          </a:p>
        </p:txBody>
      </p:sp>
    </p:spTree>
    <p:extLst>
      <p:ext uri="{BB962C8B-B14F-4D97-AF65-F5344CB8AC3E}">
        <p14:creationId xmlns:p14="http://schemas.microsoft.com/office/powerpoint/2010/main" val="282910662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5" y="25"/>
            <a:ext cx="2949787" cy="496967"/>
          </a:xfrm>
          <a:prstGeom prst="rect">
            <a:avLst/>
          </a:prstGeom>
        </p:spPr>
        <p:txBody>
          <a:bodyPr vert="horz" lIns="91076" tIns="45539" rIns="91076" bIns="45539" rtlCol="0"/>
          <a:lstStyle>
            <a:lvl1pPr algn="l">
              <a:defRPr sz="1400"/>
            </a:lvl1pPr>
          </a:lstStyle>
          <a:p>
            <a:endParaRPr kumimoji="1" lang="ja-JP" altLang="en-US"/>
          </a:p>
        </p:txBody>
      </p:sp>
      <p:sp>
        <p:nvSpPr>
          <p:cNvPr id="3" name="日付プレースホルダー 2"/>
          <p:cNvSpPr>
            <a:spLocks noGrp="1"/>
          </p:cNvSpPr>
          <p:nvPr>
            <p:ph type="dt" idx="1"/>
          </p:nvPr>
        </p:nvSpPr>
        <p:spPr>
          <a:xfrm>
            <a:off x="3855862" y="25"/>
            <a:ext cx="2949787" cy="496967"/>
          </a:xfrm>
          <a:prstGeom prst="rect">
            <a:avLst/>
          </a:prstGeom>
        </p:spPr>
        <p:txBody>
          <a:bodyPr vert="horz" lIns="91076" tIns="45539" rIns="91076" bIns="45539" rtlCol="0"/>
          <a:lstStyle>
            <a:lvl1pPr algn="r">
              <a:defRPr sz="1400"/>
            </a:lvl1pPr>
          </a:lstStyle>
          <a:p>
            <a:fld id="{0395A6FD-6435-4642-A1AE-DE0E4667C77A}" type="datetimeFigureOut">
              <a:rPr kumimoji="1" lang="ja-JP" altLang="en-US" smtClean="0"/>
              <a:t>2023/2/9</a:t>
            </a:fld>
            <a:endParaRPr kumimoji="1" lang="ja-JP" altLang="en-US"/>
          </a:p>
        </p:txBody>
      </p:sp>
      <p:sp>
        <p:nvSpPr>
          <p:cNvPr id="4" name="スライド イメージ プレースホルダー 3"/>
          <p:cNvSpPr>
            <a:spLocks noGrp="1" noRot="1" noChangeAspect="1"/>
          </p:cNvSpPr>
          <p:nvPr>
            <p:ph type="sldImg" idx="2"/>
          </p:nvPr>
        </p:nvSpPr>
        <p:spPr>
          <a:xfrm>
            <a:off x="925513" y="746125"/>
            <a:ext cx="4956175" cy="3717925"/>
          </a:xfrm>
          <a:prstGeom prst="rect">
            <a:avLst/>
          </a:prstGeom>
          <a:noFill/>
          <a:ln w="12700">
            <a:solidFill>
              <a:prstClr val="black"/>
            </a:solidFill>
          </a:ln>
        </p:spPr>
        <p:txBody>
          <a:bodyPr vert="horz" lIns="91076" tIns="45539" rIns="91076" bIns="45539" rtlCol="0" anchor="ctr"/>
          <a:lstStyle/>
          <a:p>
            <a:endParaRPr lang="ja-JP" altLang="en-US"/>
          </a:p>
        </p:txBody>
      </p:sp>
      <p:sp>
        <p:nvSpPr>
          <p:cNvPr id="5" name="ノート プレースホルダー 4"/>
          <p:cNvSpPr>
            <a:spLocks noGrp="1"/>
          </p:cNvSpPr>
          <p:nvPr>
            <p:ph type="body" sz="quarter" idx="3"/>
          </p:nvPr>
        </p:nvSpPr>
        <p:spPr>
          <a:xfrm>
            <a:off x="680745" y="4721188"/>
            <a:ext cx="5445759" cy="4472702"/>
          </a:xfrm>
          <a:prstGeom prst="rect">
            <a:avLst/>
          </a:prstGeom>
        </p:spPr>
        <p:txBody>
          <a:bodyPr vert="horz" lIns="91076" tIns="45539" rIns="91076" bIns="4553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5" y="9440671"/>
            <a:ext cx="2949787" cy="496967"/>
          </a:xfrm>
          <a:prstGeom prst="rect">
            <a:avLst/>
          </a:prstGeom>
        </p:spPr>
        <p:txBody>
          <a:bodyPr vert="horz" lIns="91076" tIns="45539" rIns="91076" bIns="45539" rtlCol="0" anchor="b"/>
          <a:lstStyle>
            <a:lvl1pPr algn="l">
              <a:defRPr sz="1400"/>
            </a:lvl1pPr>
          </a:lstStyle>
          <a:p>
            <a:endParaRPr kumimoji="1" lang="ja-JP" altLang="en-US"/>
          </a:p>
        </p:txBody>
      </p:sp>
      <p:sp>
        <p:nvSpPr>
          <p:cNvPr id="7" name="スライド番号プレースホルダー 6"/>
          <p:cNvSpPr>
            <a:spLocks noGrp="1"/>
          </p:cNvSpPr>
          <p:nvPr>
            <p:ph type="sldNum" sz="quarter" idx="5"/>
          </p:nvPr>
        </p:nvSpPr>
        <p:spPr>
          <a:xfrm>
            <a:off x="3855862" y="9440671"/>
            <a:ext cx="2949787" cy="496967"/>
          </a:xfrm>
          <a:prstGeom prst="rect">
            <a:avLst/>
          </a:prstGeom>
        </p:spPr>
        <p:txBody>
          <a:bodyPr vert="horz" lIns="91076" tIns="45539" rIns="91076" bIns="45539" rtlCol="0" anchor="b"/>
          <a:lstStyle>
            <a:lvl1pPr algn="r">
              <a:defRPr sz="1400"/>
            </a:lvl1pPr>
          </a:lstStyle>
          <a:p>
            <a:fld id="{B5FD59F0-4B94-448E-A2B2-8601D373754C}" type="slidenum">
              <a:rPr kumimoji="1" lang="ja-JP" altLang="en-US" smtClean="0"/>
              <a:t>‹#›</a:t>
            </a:fld>
            <a:endParaRPr kumimoji="1" lang="ja-JP" altLang="en-US"/>
          </a:p>
        </p:txBody>
      </p:sp>
    </p:spTree>
    <p:extLst>
      <p:ext uri="{BB962C8B-B14F-4D97-AF65-F5344CB8AC3E}">
        <p14:creationId xmlns:p14="http://schemas.microsoft.com/office/powerpoint/2010/main" val="300744170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9991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22393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240621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7422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36572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00613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89150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69158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27100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99972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232257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35187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907104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9646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1169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0260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18224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8604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63533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63061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450970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93574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FD393135-381D-4C8F-88E8-29C272BF9CB3}" type="datetime1">
              <a:rPr kumimoji="1" lang="ja-JP" altLang="en-US" smtClean="0"/>
              <a:t>2023/2/9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C152B91-181B-45DA-8C37-97AD65F7971B}" type="datetime1">
              <a:rPr kumimoji="1" lang="ja-JP" altLang="en-US" smtClean="0"/>
              <a:t>2023/2/9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40080" y="384494"/>
            <a:ext cx="8427720" cy="819213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823D7EA-23DD-4B0A-95BB-E45AC407002C}" type="datetime1">
              <a:rPr kumimoji="1" lang="ja-JP" altLang="en-US" smtClean="0"/>
              <a:t>2023/2/9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A5EA554-5DF6-4A1D-B762-CECEF67BBC3D}" type="datetime1">
              <a:rPr kumimoji="1" lang="ja-JP" altLang="en-US" smtClean="0"/>
              <a:t>2023/2/9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5387E075-BAA9-434E-860A-467A10BD662A}" type="datetime1">
              <a:rPr kumimoji="1" lang="ja-JP" altLang="en-US" smtClean="0"/>
              <a:t>2023/2/9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A849FF45-7B9E-44BB-85B4-BEDD759C77F1}" type="datetime1">
              <a:rPr kumimoji="1" lang="ja-JP" altLang="en-US" smtClean="0"/>
              <a:t>2023/2/9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38BAB74A-E6A7-4E8A-83C7-A540DCF89832}" type="datetime1">
              <a:rPr kumimoji="1" lang="ja-JP" altLang="en-US" smtClean="0"/>
              <a:t>2023/2/9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BBC61252-7966-4B61-841B-C15A2E50E61C}" type="datetime1">
              <a:rPr kumimoji="1" lang="ja-JP" altLang="en-US" smtClean="0"/>
              <a:t>2023/2/9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F5D91745-D21B-49AA-A593-3DBE26930D3E}" type="datetime1">
              <a:rPr kumimoji="1" lang="ja-JP" altLang="en-US" smtClean="0"/>
              <a:t>2023/2/9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a:xfrm>
            <a:off x="12089432" y="120081"/>
            <a:ext cx="538768" cy="432048"/>
          </a:xfrm>
          <a:solidFill>
            <a:schemeClr val="bg1"/>
          </a:solidFill>
          <a:ln>
            <a:solidFill>
              <a:schemeClr val="tx1"/>
            </a:solidFill>
          </a:ln>
        </p:spPr>
        <p:txBody>
          <a:bodyPr/>
          <a:lstStyle>
            <a:lvl1pPr>
              <a:defRPr>
                <a:solidFill>
                  <a:schemeClr val="tx1"/>
                </a:solidFill>
              </a:defRPr>
            </a:lvl1pPr>
          </a:lstStyle>
          <a:p>
            <a:fld id="{D2D8002D-B5B0-4BAC-B1F6-782DDCCE6D9C}" type="slidenum">
              <a:rPr lang="ja-JP" altLang="en-US" smtClean="0"/>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kumimoji="1" lang="ja-JP" altLang="en-US"/>
              <a:t>マスタ タイトルの書式設定</a:t>
            </a:r>
          </a:p>
        </p:txBody>
      </p:sp>
      <p:sp>
        <p:nvSpPr>
          <p:cNvPr id="3" name="コンテンツ プレースホルダ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B036C9D-24AD-400C-9A7A-4214B4F8A2F1}" type="datetime1">
              <a:rPr kumimoji="1" lang="ja-JP" altLang="en-US" smtClean="0"/>
              <a:t>2023/2/9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kumimoji="1" lang="ja-JP" altLang="en-US"/>
              <a:t>マスタ タイトルの書式設定</a:t>
            </a:r>
          </a:p>
        </p:txBody>
      </p:sp>
      <p:sp>
        <p:nvSpPr>
          <p:cNvPr id="3" name="図プレースホルダ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kumimoji="1" lang="ja-JP" altLang="en-US"/>
          </a:p>
        </p:txBody>
      </p:sp>
      <p:sp>
        <p:nvSpPr>
          <p:cNvPr id="4" name="テキスト プレースホルダ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3BADF7D-9F01-4DB6-8A36-E75EE578AD53}" type="datetime1">
              <a:rPr kumimoji="1" lang="ja-JP" altLang="en-US" smtClean="0"/>
              <a:t>2023/2/9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346E539D-E928-4F7C-9363-79939EA104BE}" type="datetime1">
              <a:rPr kumimoji="1" lang="ja-JP" altLang="en-US" smtClean="0"/>
              <a:t>2023/2/9</a:t>
            </a:fld>
            <a:endParaRPr kumimoji="1" lang="ja-JP" altLang="en-US"/>
          </a:p>
        </p:txBody>
      </p:sp>
      <p:sp>
        <p:nvSpPr>
          <p:cNvPr id="5" name="フッター プレースホルダ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80160" rtl="0" eaLnBrk="1" latinLnBrk="0" hangingPunct="1">
        <a:spcBef>
          <a:spcPct val="0"/>
        </a:spcBef>
        <a:buNone/>
        <a:defRPr kumimoji="1"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itchFamily="34" charset="0"/>
        <a:buChar char="•"/>
        <a:defRPr kumimoji="1"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kumimoji="1"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kumimoji="1"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emf"/></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png"/><Relationship Id="rId4" Type="http://schemas.openxmlformats.org/officeDocument/2006/relationships/image" Target="../media/image77.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6067EE6D-3E8D-41DD-8BA7-9A8EAE7EB137}"/>
              </a:ext>
            </a:extLst>
          </p:cNvPr>
          <p:cNvSpPr txBox="1">
            <a:spLocks noChangeArrowheads="1"/>
          </p:cNvSpPr>
          <p:nvPr/>
        </p:nvSpPr>
        <p:spPr bwMode="auto">
          <a:xfrm>
            <a:off x="0" y="1272208"/>
            <a:ext cx="12801600" cy="1368152"/>
          </a:xfrm>
          <a:prstGeom prst="rect">
            <a:avLst/>
          </a:prstGeom>
          <a:noFill/>
          <a:ln w="25400" algn="ctr">
            <a:noFill/>
            <a:miter lim="800000"/>
            <a:headEnd/>
            <a:tailEnd/>
          </a:ln>
        </p:spPr>
        <p:txBody>
          <a:bodyPr wrap="square" lIns="108000" tIns="72001" rIns="108000" bIns="72001" anchor="ctr" anchorCtr="0">
            <a:noAutofit/>
          </a:bodyPr>
          <a:lstStyle/>
          <a:p>
            <a:pPr algn="ctr"/>
            <a:r>
              <a:rPr lang="ja-JP" altLang="en-US" sz="4400" b="1" dirty="0">
                <a:latin typeface="UD デジタル 教科書体 NK-B" panose="02020700000000000000" pitchFamily="18" charset="-128"/>
                <a:ea typeface="UD デジタル 教科書体 NK-B" panose="02020700000000000000" pitchFamily="18" charset="-128"/>
              </a:rPr>
              <a:t>大阪における総合的な交通のあり方に</a:t>
            </a:r>
            <a:r>
              <a:rPr lang="ja-JP" altLang="en-US" sz="4400" b="1" dirty="0" smtClean="0">
                <a:latin typeface="UD デジタル 教科書体 NK-B" panose="02020700000000000000" pitchFamily="18" charset="-128"/>
                <a:ea typeface="UD デジタル 教科書体 NK-B" panose="02020700000000000000" pitchFamily="18" charset="-128"/>
              </a:rPr>
              <a:t>ついて（案）</a:t>
            </a:r>
            <a:endParaRPr lang="en-US" altLang="ja-JP" sz="4400" b="1" dirty="0">
              <a:latin typeface="UD デジタル 教科書体 NK-B" panose="02020700000000000000" pitchFamily="18" charset="-128"/>
              <a:ea typeface="UD デジタル 教科書体 NK-B" panose="02020700000000000000" pitchFamily="18" charset="-128"/>
            </a:endParaRPr>
          </a:p>
          <a:p>
            <a:pPr algn="ctr"/>
            <a:r>
              <a:rPr lang="ja-JP" altLang="en-US" sz="4400" b="1" dirty="0">
                <a:latin typeface="UD デジタル 教科書体 NK-B" panose="02020700000000000000" pitchFamily="18" charset="-128"/>
                <a:ea typeface="UD デジタル 教科書体 NK-B" panose="02020700000000000000" pitchFamily="18" charset="-128"/>
              </a:rPr>
              <a:t>参　考　資　料　編</a:t>
            </a:r>
            <a:endParaRPr lang="ja-JP" altLang="en-US" sz="3360" b="1" strike="sngStrike"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7" name="Line 8">
            <a:extLst>
              <a:ext uri="{FF2B5EF4-FFF2-40B4-BE49-F238E27FC236}">
                <a16:creationId xmlns:a16="http://schemas.microsoft.com/office/drawing/2014/main" id="{ABFC7484-0122-4B30-A5DE-2F0D5554AA2D}"/>
              </a:ext>
            </a:extLst>
          </p:cNvPr>
          <p:cNvSpPr>
            <a:spLocks noChangeShapeType="1"/>
          </p:cNvSpPr>
          <p:nvPr/>
        </p:nvSpPr>
        <p:spPr bwMode="auto">
          <a:xfrm>
            <a:off x="663879" y="2784376"/>
            <a:ext cx="11497959" cy="0"/>
          </a:xfrm>
          <a:prstGeom prst="line">
            <a:avLst/>
          </a:prstGeom>
          <a:noFill/>
          <a:ln w="50800">
            <a:solidFill>
              <a:srgbClr val="0000FE"/>
            </a:solidFill>
            <a:round/>
            <a:headEnd/>
            <a:tailEnd/>
          </a:ln>
        </p:spPr>
        <p:txBody>
          <a:bodyPr lIns="68415" tIns="34208" rIns="68415" bIns="34208"/>
          <a:lstStyle/>
          <a:p>
            <a:endParaRPr lang="ja-JP" altLang="en-US" sz="1800"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3F29EE5-BDFF-4C17-AAA2-CC3776941321}"/>
              </a:ext>
            </a:extLst>
          </p:cNvPr>
          <p:cNvSpPr txBox="1"/>
          <p:nvPr/>
        </p:nvSpPr>
        <p:spPr>
          <a:xfrm>
            <a:off x="3160440" y="3360440"/>
            <a:ext cx="7090943" cy="5609228"/>
          </a:xfrm>
          <a:prstGeom prst="rect">
            <a:avLst/>
          </a:prstGeom>
          <a:solidFill>
            <a:srgbClr val="6161FF"/>
          </a:solidFill>
        </p:spPr>
        <p:txBody>
          <a:bodyPr wrap="square" rtlCol="0" anchor="t" anchorCtr="0">
            <a:sp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endParaRPr lang="en-US" altLang="ja-JP" sz="105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2800" dirty="0">
                <a:solidFill>
                  <a:schemeClr val="bg1"/>
                </a:solidFill>
                <a:latin typeface="UD デジタル 教科書体 NK-B" panose="02020700000000000000" pitchFamily="18" charset="-128"/>
                <a:ea typeface="UD デジタル 教科書体 NK-B" panose="02020700000000000000" pitchFamily="18" charset="-128"/>
              </a:rPr>
              <a:t>Ⅰ</a:t>
            </a:r>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　データ編</a:t>
            </a:r>
            <a:endParaRPr lang="en-US" altLang="ja-JP" sz="2800"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1</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．大阪を取り巻く社会の動き</a:t>
            </a: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２．大阪の交通インフラ</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 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３．大阪の交通の現状</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４．大阪の物流の現状</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５．大阪の特性</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６．新たなモビリティの開発・普及</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７．ＭａａＳの開発・普及</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８．物流の効率化に向けた動き</a:t>
            </a: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９．自動運転技術の開発</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１０．ビッグデータの活用</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１１．カーボンニュートラルの取組</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Ⅰ- </a:t>
            </a:r>
            <a:r>
              <a:rPr lang="ja-JP" altLang="en-US" dirty="0">
                <a:solidFill>
                  <a:schemeClr val="bg1"/>
                </a:solidFill>
                <a:latin typeface="UD デジタル 教科書体 NK-R" panose="02020400000000000000" pitchFamily="18" charset="-128"/>
                <a:ea typeface="UD デジタル 教科書体 NK-R" panose="02020400000000000000" pitchFamily="18" charset="-128"/>
              </a:rPr>
              <a:t>１２．にぎわい創出の取組</a:t>
            </a:r>
            <a:endParaRPr lang="en-US" altLang="ja-JP" dirty="0">
              <a:solidFill>
                <a:schemeClr val="bg1"/>
              </a:solidFill>
              <a:latin typeface="UD デジタル 教科書体 NK-R" panose="02020400000000000000" pitchFamily="18" charset="-128"/>
              <a:ea typeface="UD デジタル 教科書体 NK-R" panose="02020400000000000000" pitchFamily="18" charset="-128"/>
            </a:endParaRPr>
          </a:p>
          <a:p>
            <a:r>
              <a:rPr lang="ja-JP" altLang="en-US" sz="3200"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sz="2800" dirty="0">
                <a:solidFill>
                  <a:schemeClr val="bg1"/>
                </a:solidFill>
                <a:latin typeface="UD デジタル 教科書体 NK-B" panose="02020700000000000000" pitchFamily="18" charset="-128"/>
                <a:ea typeface="UD デジタル 教科書体 NK-B" panose="02020700000000000000" pitchFamily="18" charset="-128"/>
              </a:rPr>
              <a:t>Ⅱ</a:t>
            </a:r>
            <a:r>
              <a:rPr lang="ja-JP" altLang="en-US" sz="2800" dirty="0">
                <a:solidFill>
                  <a:schemeClr val="bg1"/>
                </a:solidFill>
                <a:latin typeface="UD デジタル 教科書体 NK-B" panose="02020700000000000000" pitchFamily="18" charset="-128"/>
                <a:ea typeface="UD デジタル 教科書体 NK-B" panose="02020700000000000000" pitchFamily="18" charset="-128"/>
              </a:rPr>
              <a:t>　検討経緯</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8" name="テキスト ボックス 2">
            <a:extLst>
              <a:ext uri="{FF2B5EF4-FFF2-40B4-BE49-F238E27FC236}">
                <a16:creationId xmlns:a16="http://schemas.microsoft.com/office/drawing/2014/main" id="{DFD0295B-C67F-45E6-8F81-0943589A7553}"/>
              </a:ext>
            </a:extLst>
          </p:cNvPr>
          <p:cNvSpPr txBox="1"/>
          <p:nvPr/>
        </p:nvSpPr>
        <p:spPr>
          <a:xfrm>
            <a:off x="11513368" y="192088"/>
            <a:ext cx="1088335" cy="400110"/>
          </a:xfrm>
          <a:prstGeom prst="rect">
            <a:avLst/>
          </a:prstGeom>
          <a:solidFill>
            <a:schemeClr val="bg1"/>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2000" dirty="0" smtClean="0">
                <a:latin typeface="BIZ UDPゴシック" panose="020B0400000000000000" pitchFamily="50" charset="-128"/>
                <a:ea typeface="BIZ UDPゴシック" panose="020B0400000000000000" pitchFamily="50" charset="-128"/>
              </a:rPr>
              <a:t>資料３</a:t>
            </a:r>
            <a:endParaRPr kumimoji="1" lang="ja-JP" altLang="en-US"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2800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２．大阪の交通インフラ</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3D098DDE-9A9A-4623-9702-4A45C6009DB2}"/>
              </a:ext>
            </a:extLst>
          </p:cNvPr>
          <p:cNvPicPr>
            <a:picLocks noChangeAspect="1"/>
          </p:cNvPicPr>
          <p:nvPr/>
        </p:nvPicPr>
        <p:blipFill>
          <a:blip r:embed="rId2"/>
          <a:stretch>
            <a:fillRect/>
          </a:stretch>
        </p:blipFill>
        <p:spPr>
          <a:xfrm>
            <a:off x="176064" y="2897038"/>
            <a:ext cx="8112415" cy="5650161"/>
          </a:xfrm>
          <a:prstGeom prst="rect">
            <a:avLst/>
          </a:prstGeom>
        </p:spPr>
      </p:pic>
      <p:sp>
        <p:nvSpPr>
          <p:cNvPr id="5" name="正方形/長方形 4">
            <a:extLst>
              <a:ext uri="{FF2B5EF4-FFF2-40B4-BE49-F238E27FC236}">
                <a16:creationId xmlns:a16="http://schemas.microsoft.com/office/drawing/2014/main" id="{846615F6-1CE3-4585-81BF-5BFC4637F70A}"/>
              </a:ext>
            </a:extLst>
          </p:cNvPr>
          <p:cNvSpPr/>
          <p:nvPr/>
        </p:nvSpPr>
        <p:spPr>
          <a:xfrm>
            <a:off x="176064" y="1192710"/>
            <a:ext cx="12449472" cy="115961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marL="171450" indent="-171450" algn="just">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大阪府の鉄道網は、ＪＲ１０路線、私鉄１２社４０路線（うち、地下鉄１社</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9</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路線）で構成されており、</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２０１７年３月末時点</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の総営業</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キロはＪＲ</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（新幹線を除く）２０８．２㎞、私鉄</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１２社</a:t>
            </a:r>
            <a:r>
              <a:rPr lang="en-US" altLang="ja-JP" sz="1800" dirty="0" smtClean="0">
                <a:solidFill>
                  <a:schemeClr val="tx1"/>
                </a:solidFill>
                <a:latin typeface="UD デジタル 教科書体 NK-R" panose="02020400000000000000" pitchFamily="18" charset="-128"/>
                <a:ea typeface="UD デジタル 教科書体 NK-R" panose="02020400000000000000" pitchFamily="18" charset="-128"/>
              </a:rPr>
              <a:t>526.4km</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うち、地下鉄・新交通</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137.8km</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）の合計７６３．４㎞</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と</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府内の路線バス（高速バス等は除く）は民間事業者</a:t>
            </a:r>
            <a:r>
              <a:rPr lang="en-US" altLang="ja-JP" sz="1800" dirty="0" smtClean="0">
                <a:solidFill>
                  <a:schemeClr val="tx1"/>
                </a:solidFill>
                <a:latin typeface="UD デジタル 教科書体 NK-R" panose="02020400000000000000" pitchFamily="18" charset="-128"/>
                <a:ea typeface="UD デジタル 教科書体 NK-R" panose="02020400000000000000" pitchFamily="18" charset="-128"/>
              </a:rPr>
              <a:t>11</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社</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に加え、府内では唯一高槻市交通部が公営バスを運行</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している</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EB352995-5D34-409C-9B5B-B37ABAF4384C}"/>
              </a:ext>
            </a:extLst>
          </p:cNvPr>
          <p:cNvSpPr txBox="1"/>
          <p:nvPr/>
        </p:nvSpPr>
        <p:spPr>
          <a:xfrm>
            <a:off x="6464921" y="8558486"/>
            <a:ext cx="1556836" cy="276999"/>
          </a:xfrm>
          <a:prstGeom prst="rect">
            <a:avLst/>
          </a:prstGeom>
          <a:noFill/>
        </p:spPr>
        <p:txBody>
          <a:bodyPr wrap="none"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：大阪観光局</a:t>
            </a:r>
            <a:r>
              <a:rPr lang="en-US" altLang="ja-JP" sz="1200" dirty="0">
                <a:latin typeface="UD デジタル 教科書体 NK-R" panose="02020400000000000000" pitchFamily="18" charset="-128"/>
                <a:ea typeface="UD デジタル 教科書体 NK-R" panose="02020400000000000000" pitchFamily="18" charset="-128"/>
              </a:rPr>
              <a:t>HP</a:t>
            </a:r>
          </a:p>
        </p:txBody>
      </p:sp>
      <p:sp>
        <p:nvSpPr>
          <p:cNvPr id="7" name="四角形: 角を丸くする 6">
            <a:extLst>
              <a:ext uri="{FF2B5EF4-FFF2-40B4-BE49-F238E27FC236}">
                <a16:creationId xmlns:a16="http://schemas.microsoft.com/office/drawing/2014/main" id="{13E53769-1AF8-4D97-B30A-80AD24DA6C7D}"/>
              </a:ext>
            </a:extLst>
          </p:cNvPr>
          <p:cNvSpPr/>
          <p:nvPr/>
        </p:nvSpPr>
        <p:spPr>
          <a:xfrm>
            <a:off x="176064" y="704331"/>
            <a:ext cx="2861274" cy="432048"/>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②公共交通ネットワーク</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8" name="図 7">
            <a:extLst>
              <a:ext uri="{FF2B5EF4-FFF2-40B4-BE49-F238E27FC236}">
                <a16:creationId xmlns:a16="http://schemas.microsoft.com/office/drawing/2014/main" id="{4FC44297-3D9B-41EF-BF28-BF9A6BDA4A5E}"/>
              </a:ext>
            </a:extLst>
          </p:cNvPr>
          <p:cNvPicPr>
            <a:picLocks noChangeAspect="1"/>
          </p:cNvPicPr>
          <p:nvPr/>
        </p:nvPicPr>
        <p:blipFill rotWithShape="1">
          <a:blip r:embed="rId3"/>
          <a:srcRect l="8667" t="11000" r="10787" b="10251"/>
          <a:stretch/>
        </p:blipFill>
        <p:spPr>
          <a:xfrm>
            <a:off x="8437118" y="2760147"/>
            <a:ext cx="4188418" cy="5786630"/>
          </a:xfrm>
          <a:prstGeom prst="rect">
            <a:avLst/>
          </a:prstGeom>
        </p:spPr>
      </p:pic>
      <p:sp>
        <p:nvSpPr>
          <p:cNvPr id="9" name="テキスト ボックス 8">
            <a:extLst>
              <a:ext uri="{FF2B5EF4-FFF2-40B4-BE49-F238E27FC236}">
                <a16:creationId xmlns:a16="http://schemas.microsoft.com/office/drawing/2014/main" id="{EB352995-5D34-409C-9B5B-B37ABAF4384C}"/>
              </a:ext>
            </a:extLst>
          </p:cNvPr>
          <p:cNvSpPr txBox="1"/>
          <p:nvPr/>
        </p:nvSpPr>
        <p:spPr>
          <a:xfrm>
            <a:off x="9858433" y="8558486"/>
            <a:ext cx="2767103" cy="276999"/>
          </a:xfrm>
          <a:prstGeom prst="rect">
            <a:avLst/>
          </a:prstGeom>
          <a:noFill/>
        </p:spPr>
        <p:txBody>
          <a:bodyPr wrap="none"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：国土数値情報（バスルートデータ）</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a:extLst>
              <a:ext uri="{FF2B5EF4-FFF2-40B4-BE49-F238E27FC236}">
                <a16:creationId xmlns:a16="http://schemas.microsoft.com/office/drawing/2014/main" id="{31D69D9D-5E20-49CE-A88F-65366A760953}"/>
              </a:ext>
            </a:extLst>
          </p:cNvPr>
          <p:cNvSpPr txBox="1"/>
          <p:nvPr/>
        </p:nvSpPr>
        <p:spPr>
          <a:xfrm>
            <a:off x="8536551" y="8875439"/>
            <a:ext cx="4088985" cy="461665"/>
          </a:xfrm>
          <a:prstGeom prst="rect">
            <a:avLst/>
          </a:prstGeom>
          <a:noFill/>
        </p:spPr>
        <p:txBody>
          <a:bodyPr wrap="squar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注）大阪バス（株）、岸和田観光バス（株）が路線バス事業に</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参入する以前の平成</a:t>
            </a:r>
            <a:r>
              <a:rPr lang="en-US" altLang="ja-JP" sz="1200" dirty="0">
                <a:latin typeface="UD デジタル 教科書体 NK-R" panose="02020400000000000000" pitchFamily="18" charset="-128"/>
                <a:ea typeface="UD デジタル 教科書体 NK-R" panose="02020400000000000000" pitchFamily="18" charset="-128"/>
              </a:rPr>
              <a:t>23</a:t>
            </a:r>
            <a:r>
              <a:rPr lang="ja-JP" altLang="en-US" sz="1200" dirty="0">
                <a:latin typeface="UD デジタル 教科書体 NK-R" panose="02020400000000000000" pitchFamily="18" charset="-128"/>
                <a:ea typeface="UD デジタル 教科書体 NK-R" panose="02020400000000000000" pitchFamily="18" charset="-128"/>
              </a:rPr>
              <a:t>年度時点の</a:t>
            </a:r>
            <a:r>
              <a:rPr lang="ja-JP" altLang="en-US" sz="1200" dirty="0" smtClean="0">
                <a:latin typeface="UD デジタル 教科書体 NK-R" panose="02020400000000000000" pitchFamily="18" charset="-128"/>
                <a:ea typeface="UD デジタル 教科書体 NK-R" panose="02020400000000000000" pitchFamily="18" charset="-128"/>
              </a:rPr>
              <a:t>バスルート</a:t>
            </a:r>
          </a:p>
        </p:txBody>
      </p:sp>
      <p:sp>
        <p:nvSpPr>
          <p:cNvPr id="3" name="スライド番号プレースホルダー 5">
            <a:extLst>
              <a:ext uri="{FF2B5EF4-FFF2-40B4-BE49-F238E27FC236}">
                <a16:creationId xmlns:a16="http://schemas.microsoft.com/office/drawing/2014/main" id="{F8B57531-F61A-4638-5835-78CC14C95A1A}"/>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9</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4C1ED600-299D-5EBE-678F-EC9B2DD283EC}"/>
              </a:ext>
            </a:extLst>
          </p:cNvPr>
          <p:cNvSpPr txBox="1"/>
          <p:nvPr/>
        </p:nvSpPr>
        <p:spPr>
          <a:xfrm>
            <a:off x="178737" y="2543718"/>
            <a:ext cx="1569660"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◆鉄道路線網</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16F3870E-D67D-E149-ED38-19B4C8CD08AC}"/>
              </a:ext>
            </a:extLst>
          </p:cNvPr>
          <p:cNvSpPr txBox="1"/>
          <p:nvPr/>
        </p:nvSpPr>
        <p:spPr>
          <a:xfrm>
            <a:off x="8288479" y="2543718"/>
            <a:ext cx="1534394"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◆バス路線網</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78386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1D98BA1-FF43-DE58-539D-894B732A951F}"/>
              </a:ext>
            </a:extLst>
          </p:cNvPr>
          <p:cNvGrpSpPr/>
          <p:nvPr/>
        </p:nvGrpSpPr>
        <p:grpSpPr>
          <a:xfrm>
            <a:off x="150387" y="1560240"/>
            <a:ext cx="7402541" cy="7464127"/>
            <a:chOff x="-8194570" y="1796516"/>
            <a:chExt cx="7402541" cy="7464127"/>
          </a:xfrm>
        </p:grpSpPr>
        <p:grpSp>
          <p:nvGrpSpPr>
            <p:cNvPr id="3" name="グループ化 2">
              <a:extLst>
                <a:ext uri="{FF2B5EF4-FFF2-40B4-BE49-F238E27FC236}">
                  <a16:creationId xmlns:a16="http://schemas.microsoft.com/office/drawing/2014/main" id="{C386823B-7F62-928A-91A6-2FDD1F639AC3}"/>
                </a:ext>
              </a:extLst>
            </p:cNvPr>
            <p:cNvGrpSpPr/>
            <p:nvPr/>
          </p:nvGrpSpPr>
          <p:grpSpPr>
            <a:xfrm>
              <a:off x="-8194570" y="1796516"/>
              <a:ext cx="7402541" cy="7096735"/>
              <a:chOff x="4308388" y="1730707"/>
              <a:chExt cx="7402541" cy="7096735"/>
            </a:xfrm>
          </p:grpSpPr>
          <p:grpSp>
            <p:nvGrpSpPr>
              <p:cNvPr id="19" name="グループ化 18">
                <a:extLst>
                  <a:ext uri="{FF2B5EF4-FFF2-40B4-BE49-F238E27FC236}">
                    <a16:creationId xmlns:a16="http://schemas.microsoft.com/office/drawing/2014/main" id="{F7DDAD9F-B0CF-6A53-C778-830068D11C71}"/>
                  </a:ext>
                </a:extLst>
              </p:cNvPr>
              <p:cNvGrpSpPr/>
              <p:nvPr/>
            </p:nvGrpSpPr>
            <p:grpSpPr>
              <a:xfrm>
                <a:off x="4308388" y="1730707"/>
                <a:ext cx="7402541" cy="7096735"/>
                <a:chOff x="4727709" y="3059394"/>
                <a:chExt cx="4871683" cy="4200582"/>
              </a:xfrm>
            </p:grpSpPr>
            <p:pic>
              <p:nvPicPr>
                <p:cNvPr id="21" name="図 20">
                  <a:extLst>
                    <a:ext uri="{FF2B5EF4-FFF2-40B4-BE49-F238E27FC236}">
                      <a16:creationId xmlns:a16="http://schemas.microsoft.com/office/drawing/2014/main" id="{EAED1672-6480-9A65-C80B-B51947F2826B}"/>
                    </a:ext>
                  </a:extLst>
                </p:cNvPr>
                <p:cNvPicPr>
                  <a:picLocks noChangeAspect="1"/>
                </p:cNvPicPr>
                <p:nvPr/>
              </p:nvPicPr>
              <p:blipFill rotWithShape="1">
                <a:blip r:embed="rId3"/>
                <a:srcRect l="24660" t="7306" b="42092"/>
                <a:stretch/>
              </p:blipFill>
              <p:spPr>
                <a:xfrm>
                  <a:off x="4727709" y="3059394"/>
                  <a:ext cx="4871683" cy="4200582"/>
                </a:xfrm>
                <a:prstGeom prst="rect">
                  <a:avLst/>
                </a:prstGeom>
              </p:spPr>
            </p:pic>
            <p:sp>
              <p:nvSpPr>
                <p:cNvPr id="22" name="四角形: 角を丸くする 39">
                  <a:extLst>
                    <a:ext uri="{FF2B5EF4-FFF2-40B4-BE49-F238E27FC236}">
                      <a16:creationId xmlns:a16="http://schemas.microsoft.com/office/drawing/2014/main" id="{EFD5A56A-FBC5-4BD5-72B0-23A4FB6D4C96}"/>
                    </a:ext>
                  </a:extLst>
                </p:cNvPr>
                <p:cNvSpPr/>
                <p:nvPr/>
              </p:nvSpPr>
              <p:spPr>
                <a:xfrm>
                  <a:off x="6771818" y="5089583"/>
                  <a:ext cx="390266" cy="143012"/>
                </a:xfrm>
                <a:prstGeom prst="roundRect">
                  <a:avLst>
                    <a:gd name="adj" fmla="val 50000"/>
                  </a:avLst>
                </a:prstGeom>
                <a:solidFill>
                  <a:schemeClr val="bg1"/>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lnSpc>
                      <a:spcPts val="800"/>
                    </a:lnSpc>
                  </a:pPr>
                  <a:r>
                    <a:rPr kumimoji="1" lang="ja-JP" altLang="en-US" sz="800" b="1" dirty="0">
                      <a:solidFill>
                        <a:schemeClr val="tx1"/>
                      </a:solidFill>
                    </a:rPr>
                    <a:t>うめきた</a:t>
                  </a:r>
                  <a:endParaRPr kumimoji="1" lang="en-US" altLang="ja-JP" sz="800" b="1" dirty="0">
                    <a:solidFill>
                      <a:schemeClr val="tx1"/>
                    </a:solidFill>
                  </a:endParaRPr>
                </a:p>
                <a:p>
                  <a:pPr algn="ctr">
                    <a:lnSpc>
                      <a:spcPts val="800"/>
                    </a:lnSpc>
                  </a:pPr>
                  <a:r>
                    <a:rPr kumimoji="1" lang="en-US" altLang="ja-JP" sz="800" b="1" dirty="0">
                      <a:solidFill>
                        <a:schemeClr val="tx1"/>
                      </a:solidFill>
                    </a:rPr>
                    <a:t>(</a:t>
                  </a:r>
                  <a:r>
                    <a:rPr kumimoji="1" lang="ja-JP" altLang="en-US" sz="800" b="1" dirty="0">
                      <a:solidFill>
                        <a:schemeClr val="tx1"/>
                      </a:solidFill>
                    </a:rPr>
                    <a:t>大阪</a:t>
                  </a:r>
                  <a:r>
                    <a:rPr kumimoji="1" lang="en-US" altLang="ja-JP" sz="800" b="1" dirty="0">
                      <a:solidFill>
                        <a:schemeClr val="tx1"/>
                      </a:solidFill>
                    </a:rPr>
                    <a:t>)</a:t>
                  </a:r>
                  <a:r>
                    <a:rPr kumimoji="1" lang="ja-JP" altLang="en-US" sz="800" b="1" dirty="0">
                      <a:solidFill>
                        <a:schemeClr val="tx1"/>
                      </a:solidFill>
                    </a:rPr>
                    <a:t>地下</a:t>
                  </a:r>
                </a:p>
              </p:txBody>
            </p:sp>
          </p:grpSp>
          <p:sp>
            <p:nvSpPr>
              <p:cNvPr id="20" name="四角形: 角を丸くする 18">
                <a:extLst>
                  <a:ext uri="{FF2B5EF4-FFF2-40B4-BE49-F238E27FC236}">
                    <a16:creationId xmlns:a16="http://schemas.microsoft.com/office/drawing/2014/main" id="{43589789-DE88-27E1-BC39-89183FA437AB}"/>
                  </a:ext>
                </a:extLst>
              </p:cNvPr>
              <p:cNvSpPr/>
              <p:nvPr/>
            </p:nvSpPr>
            <p:spPr>
              <a:xfrm>
                <a:off x="5106089" y="6690772"/>
                <a:ext cx="738938" cy="302955"/>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阪 神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港</a:t>
                </a:r>
                <a:endParaRPr kumimoji="1" lang="ja-JP" altLang="en-US"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sp>
          <p:nvSpPr>
            <p:cNvPr id="4" name="正方形/長方形 3">
              <a:extLst>
                <a:ext uri="{FF2B5EF4-FFF2-40B4-BE49-F238E27FC236}">
                  <a16:creationId xmlns:a16="http://schemas.microsoft.com/office/drawing/2014/main" id="{C014E5B0-D6D7-DC16-605B-A253E3A5A741}"/>
                </a:ext>
              </a:extLst>
            </p:cNvPr>
            <p:cNvSpPr/>
            <p:nvPr/>
          </p:nvSpPr>
          <p:spPr>
            <a:xfrm>
              <a:off x="-2349564" y="2736667"/>
              <a:ext cx="1481175" cy="184666"/>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2023</a:t>
              </a: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年度末開業予定</a:t>
              </a:r>
            </a:p>
          </p:txBody>
        </p:sp>
        <p:sp>
          <p:nvSpPr>
            <p:cNvPr id="6" name="四角形: 角を丸くする 2">
              <a:extLst>
                <a:ext uri="{FF2B5EF4-FFF2-40B4-BE49-F238E27FC236}">
                  <a16:creationId xmlns:a16="http://schemas.microsoft.com/office/drawing/2014/main" id="{E6E73CE2-0FFC-A215-FA41-4E36BFCAB5D0}"/>
                </a:ext>
              </a:extLst>
            </p:cNvPr>
            <p:cNvSpPr/>
            <p:nvPr/>
          </p:nvSpPr>
          <p:spPr>
            <a:xfrm>
              <a:off x="-4380307" y="5325170"/>
              <a:ext cx="466472" cy="241614"/>
            </a:xfrm>
            <a:prstGeom prst="roundRect">
              <a:avLst>
                <a:gd name="adj" fmla="val 50000"/>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kumimoji="1" lang="ja-JP" altLang="en-US" sz="1000" b="1" dirty="0">
                  <a:solidFill>
                    <a:schemeClr val="tx1"/>
                  </a:solidFill>
                </a:rPr>
                <a:t>大 阪</a:t>
              </a:r>
            </a:p>
          </p:txBody>
        </p:sp>
        <p:sp>
          <p:nvSpPr>
            <p:cNvPr id="8" name="四角形: 角を丸くする 8">
              <a:extLst>
                <a:ext uri="{FF2B5EF4-FFF2-40B4-BE49-F238E27FC236}">
                  <a16:creationId xmlns:a16="http://schemas.microsoft.com/office/drawing/2014/main" id="{E9C350C7-2001-B738-F6AF-CFEBBF7B1DED}"/>
                </a:ext>
              </a:extLst>
            </p:cNvPr>
            <p:cNvSpPr/>
            <p:nvPr/>
          </p:nvSpPr>
          <p:spPr>
            <a:xfrm>
              <a:off x="-5897160" y="3728718"/>
              <a:ext cx="1041921" cy="194756"/>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ja-JP" altLang="en-US" sz="900" b="1" dirty="0">
                  <a:solidFill>
                    <a:schemeClr val="tx1"/>
                  </a:solidFill>
                </a:rPr>
                <a:t>大阪</a:t>
              </a:r>
              <a:r>
                <a:rPr lang="ja-JP" altLang="en-US" sz="900" b="1" dirty="0">
                  <a:solidFill>
                    <a:schemeClr val="tx1"/>
                  </a:solidFill>
                </a:rPr>
                <a:t>国際</a:t>
              </a:r>
              <a:r>
                <a:rPr lang="en-US" altLang="ja-JP" sz="900" b="1" dirty="0">
                  <a:solidFill>
                    <a:schemeClr val="tx1"/>
                  </a:solidFill>
                </a:rPr>
                <a:t>(</a:t>
              </a:r>
              <a:r>
                <a:rPr lang="ja-JP" altLang="en-US" sz="900" b="1" dirty="0">
                  <a:solidFill>
                    <a:schemeClr val="tx1"/>
                  </a:solidFill>
                </a:rPr>
                <a:t>伊丹</a:t>
              </a:r>
              <a:r>
                <a:rPr lang="en-US" altLang="ja-JP" sz="900" b="1" dirty="0">
                  <a:solidFill>
                    <a:schemeClr val="tx1"/>
                  </a:solidFill>
                </a:rPr>
                <a:t>)</a:t>
              </a:r>
              <a:r>
                <a:rPr lang="ja-JP" altLang="en-US" sz="900" b="1" dirty="0">
                  <a:solidFill>
                    <a:schemeClr val="tx1"/>
                  </a:solidFill>
                </a:rPr>
                <a:t>空港</a:t>
              </a:r>
              <a:endParaRPr kumimoji="1" lang="ja-JP" altLang="en-US" sz="900" b="1" dirty="0">
                <a:solidFill>
                  <a:schemeClr val="tx1"/>
                </a:solidFill>
              </a:endParaRPr>
            </a:p>
          </p:txBody>
        </p:sp>
        <p:sp>
          <p:nvSpPr>
            <p:cNvPr id="9" name="四角形: 角を丸くする 10">
              <a:extLst>
                <a:ext uri="{FF2B5EF4-FFF2-40B4-BE49-F238E27FC236}">
                  <a16:creationId xmlns:a16="http://schemas.microsoft.com/office/drawing/2014/main" id="{66A6C8D9-2FFE-607C-AA04-E1E3D74C439D}"/>
                </a:ext>
              </a:extLst>
            </p:cNvPr>
            <p:cNvSpPr/>
            <p:nvPr/>
          </p:nvSpPr>
          <p:spPr>
            <a:xfrm>
              <a:off x="-6206267" y="6843496"/>
              <a:ext cx="403175" cy="194756"/>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大阪</a:t>
              </a:r>
              <a:r>
                <a:rPr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港</a:t>
              </a:r>
              <a:endPar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0" name="四角形: 角を丸くする 12">
              <a:extLst>
                <a:ext uri="{FF2B5EF4-FFF2-40B4-BE49-F238E27FC236}">
                  <a16:creationId xmlns:a16="http://schemas.microsoft.com/office/drawing/2014/main" id="{52A13ED6-A9E5-6EA3-7149-588A1A1DE78C}"/>
                </a:ext>
              </a:extLst>
            </p:cNvPr>
            <p:cNvSpPr/>
            <p:nvPr/>
          </p:nvSpPr>
          <p:spPr>
            <a:xfrm>
              <a:off x="-6186532" y="8263836"/>
              <a:ext cx="515243" cy="194756"/>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堺泉北港</a:t>
              </a:r>
              <a:endPar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1" name="四角形: 角を丸くする 13">
              <a:extLst>
                <a:ext uri="{FF2B5EF4-FFF2-40B4-BE49-F238E27FC236}">
                  <a16:creationId xmlns:a16="http://schemas.microsoft.com/office/drawing/2014/main" id="{A51A11A5-9212-3446-B16C-33A1B15E919B}"/>
                </a:ext>
              </a:extLst>
            </p:cNvPr>
            <p:cNvSpPr/>
            <p:nvPr/>
          </p:nvSpPr>
          <p:spPr>
            <a:xfrm>
              <a:off x="-6617836" y="5807424"/>
              <a:ext cx="862608" cy="194756"/>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尼崎芦屋西宮</a:t>
              </a:r>
              <a:r>
                <a:rPr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港</a:t>
              </a:r>
              <a:endPar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 name="四角形: 角を丸くする 16">
              <a:extLst>
                <a:ext uri="{FF2B5EF4-FFF2-40B4-BE49-F238E27FC236}">
                  <a16:creationId xmlns:a16="http://schemas.microsoft.com/office/drawing/2014/main" id="{9C96837E-BCD3-E88E-23AA-3D3B6CA048E9}"/>
                </a:ext>
              </a:extLst>
            </p:cNvPr>
            <p:cNvSpPr/>
            <p:nvPr/>
          </p:nvSpPr>
          <p:spPr>
            <a:xfrm>
              <a:off x="-7910538" y="6648740"/>
              <a:ext cx="403175" cy="194756"/>
            </a:xfrm>
            <a:prstGeom prst="roundRect">
              <a:avLst>
                <a:gd name="adj" fmla="val 50000"/>
              </a:avLst>
            </a:prstGeom>
            <a:no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ja-JP" altLang="en-US" sz="900" b="1" dirty="0">
                  <a:solidFill>
                    <a:schemeClr val="tx1"/>
                  </a:solidFill>
                  <a:latin typeface="UD デジタル 教科書体 NK-B" panose="02020700000000000000" pitchFamily="18" charset="-128"/>
                  <a:ea typeface="UD デジタル 教科書体 NK-B" panose="02020700000000000000" pitchFamily="18" charset="-128"/>
                </a:rPr>
                <a:t>神戸港</a:t>
              </a:r>
              <a:endParaRPr kumimoji="1" lang="ja-JP" altLang="en-US" sz="9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3" name="テキスト ボックス 3">
              <a:extLst>
                <a:ext uri="{FF2B5EF4-FFF2-40B4-BE49-F238E27FC236}">
                  <a16:creationId xmlns:a16="http://schemas.microsoft.com/office/drawing/2014/main" id="{21D43B7D-DFDB-FB41-A210-7E863D9EDD38}"/>
                </a:ext>
              </a:extLst>
            </p:cNvPr>
            <p:cNvSpPr txBox="1">
              <a:spLocks noChangeArrowheads="1"/>
            </p:cNvSpPr>
            <p:nvPr/>
          </p:nvSpPr>
          <p:spPr bwMode="auto">
            <a:xfrm>
              <a:off x="-6186532" y="8930232"/>
              <a:ext cx="4861908" cy="330411"/>
            </a:xfrm>
            <a:prstGeom prst="rect">
              <a:avLst/>
            </a:prstGeom>
            <a:solidFill>
              <a:schemeClr val="bg1">
                <a:alpha val="50000"/>
              </a:schemeClr>
            </a:solidFill>
            <a:ln>
              <a:noFill/>
            </a:ln>
          </p:spPr>
          <p:txBody>
            <a:bodyPr wrap="non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 typeface="Arial" panose="020B0604020202020204" pitchFamily="34" charset="0"/>
                <a:buNone/>
              </a:pPr>
              <a:r>
                <a:rPr lang="en-US" altLang="ja-JP" sz="105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050" dirty="0">
                  <a:solidFill>
                    <a:srgbClr val="000000"/>
                  </a:solidFill>
                  <a:latin typeface="UD デジタル 教科書体 NK-R" panose="02020400000000000000" pitchFamily="18" charset="-128"/>
                  <a:ea typeface="UD デジタル 教科書体 NK-R" panose="02020400000000000000" pitchFamily="18" charset="-128"/>
                </a:rPr>
                <a:t>大阪モノレール延伸部の松生町駅、門真南駅、鴻池新田駅、荒本駅、瓜生堂駅は仮称</a:t>
              </a:r>
              <a:endParaRPr lang="en-US" altLang="ja-JP" sz="1050" dirty="0">
                <a:solidFill>
                  <a:srgbClr val="000000"/>
                </a:solidFill>
                <a:latin typeface="UD デジタル 教科書体 NK-R" panose="02020400000000000000" pitchFamily="18" charset="-128"/>
                <a:ea typeface="UD デジタル 教科書体 NK-R" panose="02020400000000000000" pitchFamily="18" charset="-128"/>
              </a:endParaRPr>
            </a:p>
            <a:p>
              <a:pPr eaLnBrk="1" hangingPunct="1">
                <a:lnSpc>
                  <a:spcPts val="1300"/>
                </a:lnSpc>
                <a:spcBef>
                  <a:spcPct val="0"/>
                </a:spcBef>
                <a:buFont typeface="Arial" panose="020B0604020202020204" pitchFamily="34" charset="0"/>
                <a:buNone/>
              </a:pPr>
              <a:r>
                <a:rPr lang="en-US" altLang="ja-JP" sz="1050" dirty="0">
                  <a:solidFill>
                    <a:srgbClr val="000000"/>
                  </a:solidFill>
                  <a:latin typeface="UD デジタル 教科書体 NK-R" panose="02020400000000000000" pitchFamily="18" charset="-128"/>
                  <a:ea typeface="UD デジタル 教科書体 NK-R" panose="02020400000000000000" pitchFamily="18" charset="-128"/>
                </a:rPr>
                <a:t>※</a:t>
              </a:r>
              <a:r>
                <a:rPr lang="ja-JP" altLang="en-US" sz="1050" dirty="0">
                  <a:solidFill>
                    <a:srgbClr val="000000"/>
                  </a:solidFill>
                  <a:latin typeface="UD デジタル 教科書体 NK-R" panose="02020400000000000000" pitchFamily="18" charset="-128"/>
                  <a:ea typeface="UD デジタル 教科書体 NK-R" panose="02020400000000000000" pitchFamily="18" charset="-128"/>
                </a:rPr>
                <a:t>なにわ筋線の中之島駅、西本町駅、南海新難波駅は仮称</a:t>
              </a:r>
              <a:endParaRPr lang="en-US" altLang="ja-JP" sz="1050" dirty="0">
                <a:solidFill>
                  <a:srgbClr val="000000"/>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CF51477C-8B10-F4E4-F1DB-4ACECC98B74D}"/>
                </a:ext>
              </a:extLst>
            </p:cNvPr>
            <p:cNvSpPr txBox="1"/>
            <p:nvPr/>
          </p:nvSpPr>
          <p:spPr>
            <a:xfrm>
              <a:off x="-3297309" y="4802487"/>
              <a:ext cx="720080" cy="230832"/>
            </a:xfrm>
            <a:prstGeom prst="rect">
              <a:avLst/>
            </a:prstGeom>
            <a:noFill/>
          </p:spPr>
          <p:txBody>
            <a:bodyPr wrap="square" rtlCol="0">
              <a:spAutoFit/>
            </a:bodyPr>
            <a:lstStyle/>
            <a:p>
              <a:pPr algn="ctr"/>
              <a:r>
                <a:rPr kumimoji="1" lang="ja-JP" altLang="en-US" sz="900" dirty="0">
                  <a:latin typeface="BIZ UDPゴシック" panose="020B0400000000000000" pitchFamily="50" charset="-128"/>
                  <a:ea typeface="BIZ UDPゴシック" panose="020B0400000000000000" pitchFamily="50" charset="-128"/>
                </a:rPr>
                <a:t>松生町</a:t>
              </a:r>
            </a:p>
          </p:txBody>
        </p:sp>
        <p:sp>
          <p:nvSpPr>
            <p:cNvPr id="17" name="楕円 16">
              <a:extLst>
                <a:ext uri="{FF2B5EF4-FFF2-40B4-BE49-F238E27FC236}">
                  <a16:creationId xmlns:a16="http://schemas.microsoft.com/office/drawing/2014/main" id="{26FD51E2-8E77-1BE5-8262-E2FEAAE8EC51}"/>
                </a:ext>
              </a:extLst>
            </p:cNvPr>
            <p:cNvSpPr/>
            <p:nvPr/>
          </p:nvSpPr>
          <p:spPr>
            <a:xfrm>
              <a:off x="-3225301" y="4872903"/>
              <a:ext cx="90000" cy="90000"/>
            </a:xfrm>
            <a:prstGeom prst="ellipse">
              <a:avLst/>
            </a:prstGeom>
            <a:solidFill>
              <a:schemeClr val="bg1"/>
            </a:solidFill>
            <a:ln w="127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２．大阪の交通インフラ</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7" y="696144"/>
            <a:ext cx="3049388"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鉄道ネットワークの整備</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C05B4BD5-83A3-47F2-A0D8-AB5CE2065686}"/>
              </a:ext>
            </a:extLst>
          </p:cNvPr>
          <p:cNvSpPr/>
          <p:nvPr/>
        </p:nvSpPr>
        <p:spPr>
          <a:xfrm>
            <a:off x="3276545" y="9107051"/>
            <a:ext cx="3844859" cy="168853"/>
          </a:xfrm>
          <a:prstGeom prst="rect">
            <a:avLst/>
          </a:prstGeom>
          <a:solidFill>
            <a:schemeClr val="bg1"/>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出典：「公共交通戦略～利用しやすい公共交通を目指して～」大阪府</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50" name="グループ化 49">
            <a:extLst>
              <a:ext uri="{FF2B5EF4-FFF2-40B4-BE49-F238E27FC236}">
                <a16:creationId xmlns:a16="http://schemas.microsoft.com/office/drawing/2014/main" id="{4AEEB9A8-2908-36DE-70CF-23599724C88D}"/>
              </a:ext>
            </a:extLst>
          </p:cNvPr>
          <p:cNvGrpSpPr/>
          <p:nvPr/>
        </p:nvGrpSpPr>
        <p:grpSpPr>
          <a:xfrm>
            <a:off x="7874060" y="1814483"/>
            <a:ext cx="4791436" cy="3606276"/>
            <a:chOff x="352128" y="5880720"/>
            <a:chExt cx="4791436" cy="3606276"/>
          </a:xfrm>
        </p:grpSpPr>
        <p:pic>
          <p:nvPicPr>
            <p:cNvPr id="42" name="図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128" y="5880720"/>
              <a:ext cx="4791436" cy="3606276"/>
            </a:xfrm>
            <a:prstGeom prst="rect">
              <a:avLst/>
            </a:prstGeom>
            <a:solidFill>
              <a:schemeClr val="bg1"/>
            </a:solidFill>
            <a:ln w="3175">
              <a:solidFill>
                <a:schemeClr val="tx1"/>
              </a:solidFill>
            </a:ln>
          </p:spPr>
        </p:pic>
        <p:sp>
          <p:nvSpPr>
            <p:cNvPr id="44" name="正方形/長方形 43">
              <a:extLst>
                <a:ext uri="{FF2B5EF4-FFF2-40B4-BE49-F238E27FC236}">
                  <a16:creationId xmlns:a16="http://schemas.microsoft.com/office/drawing/2014/main" id="{74D19708-BA94-4473-8C65-01C5D619EEB5}"/>
                </a:ext>
              </a:extLst>
            </p:cNvPr>
            <p:cNvSpPr/>
            <p:nvPr/>
          </p:nvSpPr>
          <p:spPr>
            <a:xfrm>
              <a:off x="4008987" y="9265096"/>
              <a:ext cx="1017163"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出典：大阪府作成</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45" name="図 4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0483" y="6761790"/>
              <a:ext cx="439148" cy="260435"/>
            </a:xfrm>
            <a:prstGeom prst="rect">
              <a:avLst/>
            </a:prstGeom>
          </p:spPr>
        </p:pic>
        <p:sp>
          <p:nvSpPr>
            <p:cNvPr id="47" name="テキスト ボックス 58"/>
            <p:cNvSpPr txBox="1">
              <a:spLocks noChangeArrowheads="1"/>
            </p:cNvSpPr>
            <p:nvPr/>
          </p:nvSpPr>
          <p:spPr bwMode="auto">
            <a:xfrm>
              <a:off x="1896274" y="9249055"/>
              <a:ext cx="2083904" cy="153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85000"/>
                <a:buFont typeface="Arial" panose="020B0604020202020204" pitchFamily="34" charset="0"/>
                <a:buChar char="•"/>
                <a:defRPr kumimoji="1" sz="2400">
                  <a:solidFill>
                    <a:schemeClr val="tx1"/>
                  </a:solidFill>
                  <a:latin typeface="Arial" panose="020B0604020202020204" pitchFamily="34" charset="0"/>
                  <a:ea typeface="ＭＳ Ｐゴシック" panose="020B0600070205080204" pitchFamily="50" charset="-128"/>
                </a:defRPr>
              </a:lvl1pPr>
              <a:lvl2pPr indent="-182563">
                <a:spcBef>
                  <a:spcPct val="20000"/>
                </a:spcBef>
                <a:buClr>
                  <a:schemeClr val="accent1"/>
                </a:buClr>
                <a:buSzPct val="85000"/>
                <a:buFont typeface="Arial" panose="020B0604020202020204" pitchFamily="34" charset="0"/>
                <a:buChar char="•"/>
                <a:defRPr kumimoji="1" sz="2000">
                  <a:solidFill>
                    <a:schemeClr val="tx1"/>
                  </a:solidFill>
                  <a:latin typeface="Arial" panose="020B0604020202020204" pitchFamily="34" charset="0"/>
                  <a:ea typeface="ＭＳ Ｐゴシック" panose="020B0600070205080204" pitchFamily="50" charset="-128"/>
                </a:defRPr>
              </a:lvl2pPr>
              <a:lvl3pPr marL="730250" indent="-182563">
                <a:spcBef>
                  <a:spcPct val="20000"/>
                </a:spcBef>
                <a:buClr>
                  <a:schemeClr val="accent1"/>
                </a:buClr>
                <a:buSzPct val="90000"/>
                <a:buFont typeface="Arial" panose="020B0604020202020204" pitchFamily="34" charset="0"/>
                <a:buChar char="•"/>
                <a:defRPr kumimoji="1">
                  <a:solidFill>
                    <a:schemeClr val="tx1"/>
                  </a:solidFill>
                  <a:latin typeface="Arial" panose="020B0604020202020204" pitchFamily="34" charset="0"/>
                  <a:ea typeface="ＭＳ Ｐゴシック" panose="020B0600070205080204" pitchFamily="50" charset="-128"/>
                </a:defRPr>
              </a:lvl3pPr>
              <a:lvl4pPr marL="1004888" indent="-182563">
                <a:spcBef>
                  <a:spcPct val="20000"/>
                </a:spcBef>
                <a:buClr>
                  <a:schemeClr val="accent1"/>
                </a:buClr>
                <a:buFont typeface="Arial" panose="020B0604020202020204" pitchFamily="34" charset="0"/>
                <a:buChar char="•"/>
                <a:defRPr kumimoji="1" sz="1600">
                  <a:solidFill>
                    <a:schemeClr val="tx1"/>
                  </a:solidFill>
                  <a:latin typeface="Arial" panose="020B0604020202020204" pitchFamily="34" charset="0"/>
                  <a:ea typeface="ＭＳ Ｐゴシック" panose="020B0600070205080204" pitchFamily="50" charset="-128"/>
                </a:defRPr>
              </a:lvl4pPr>
              <a:lvl5pPr marL="1187450" indent="-136525">
                <a:spcBef>
                  <a:spcPct val="20000"/>
                </a:spcBef>
                <a:buClr>
                  <a:schemeClr val="accent1"/>
                </a:buClr>
                <a:buSzPct val="100000"/>
                <a:buFont typeface="Arial" panose="020B0604020202020204" pitchFamily="34" charset="0"/>
                <a:buChar char="•"/>
                <a:defRPr kumimoji="1" sz="1400">
                  <a:solidFill>
                    <a:schemeClr val="tx1"/>
                  </a:solidFill>
                  <a:latin typeface="Arial" panose="020B0604020202020204" pitchFamily="34" charset="0"/>
                  <a:ea typeface="ＭＳ Ｐゴシック" panose="020B0600070205080204" pitchFamily="50" charset="-128"/>
                </a:defRPr>
              </a:lvl5pPr>
              <a:lvl6pPr marL="1644650" indent="-136525" eaLnBrk="0" fontAlgn="base" hangingPunct="0">
                <a:spcBef>
                  <a:spcPct val="20000"/>
                </a:spcBef>
                <a:spcAft>
                  <a:spcPct val="0"/>
                </a:spcAft>
                <a:buClr>
                  <a:schemeClr val="accent1"/>
                </a:buClr>
                <a:buSzPct val="100000"/>
                <a:buFont typeface="Arial" panose="020B0604020202020204" pitchFamily="34" charset="0"/>
                <a:buChar char="•"/>
                <a:defRPr kumimoji="1" sz="1400">
                  <a:solidFill>
                    <a:schemeClr val="tx1"/>
                  </a:solidFill>
                  <a:latin typeface="Arial" panose="020B0604020202020204" pitchFamily="34" charset="0"/>
                  <a:ea typeface="ＭＳ Ｐゴシック" panose="020B0600070205080204" pitchFamily="50" charset="-128"/>
                </a:defRPr>
              </a:lvl6pPr>
              <a:lvl7pPr marL="2101850" indent="-136525" eaLnBrk="0" fontAlgn="base" hangingPunct="0">
                <a:spcBef>
                  <a:spcPct val="20000"/>
                </a:spcBef>
                <a:spcAft>
                  <a:spcPct val="0"/>
                </a:spcAft>
                <a:buClr>
                  <a:schemeClr val="accent1"/>
                </a:buClr>
                <a:buSzPct val="100000"/>
                <a:buFont typeface="Arial" panose="020B0604020202020204" pitchFamily="34" charset="0"/>
                <a:buChar char="•"/>
                <a:defRPr kumimoji="1" sz="1400">
                  <a:solidFill>
                    <a:schemeClr val="tx1"/>
                  </a:solidFill>
                  <a:latin typeface="Arial" panose="020B0604020202020204" pitchFamily="34" charset="0"/>
                  <a:ea typeface="ＭＳ Ｐゴシック" panose="020B0600070205080204" pitchFamily="50" charset="-128"/>
                </a:defRPr>
              </a:lvl7pPr>
              <a:lvl8pPr marL="2559050" indent="-136525" eaLnBrk="0" fontAlgn="base" hangingPunct="0">
                <a:spcBef>
                  <a:spcPct val="20000"/>
                </a:spcBef>
                <a:spcAft>
                  <a:spcPct val="0"/>
                </a:spcAft>
                <a:buClr>
                  <a:schemeClr val="accent1"/>
                </a:buClr>
                <a:buSzPct val="100000"/>
                <a:buFont typeface="Arial" panose="020B0604020202020204" pitchFamily="34" charset="0"/>
                <a:buChar char="•"/>
                <a:defRPr kumimoji="1" sz="1400">
                  <a:solidFill>
                    <a:schemeClr val="tx1"/>
                  </a:solidFill>
                  <a:latin typeface="Arial" panose="020B0604020202020204" pitchFamily="34" charset="0"/>
                  <a:ea typeface="ＭＳ Ｐゴシック" panose="020B0600070205080204" pitchFamily="50" charset="-128"/>
                </a:defRPr>
              </a:lvl8pPr>
              <a:lvl9pPr marL="3016250" indent="-136525" eaLnBrk="0" fontAlgn="base" hangingPunct="0">
                <a:spcBef>
                  <a:spcPct val="20000"/>
                </a:spcBef>
                <a:spcAft>
                  <a:spcPct val="0"/>
                </a:spcAft>
                <a:buClr>
                  <a:schemeClr val="accent1"/>
                </a:buClr>
                <a:buSzPct val="100000"/>
                <a:buFont typeface="Arial" panose="020B0604020202020204" pitchFamily="34" charset="0"/>
                <a:buChar char="•"/>
                <a:defRPr kumimoji="1" sz="14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00" dirty="0">
                  <a:latin typeface="UD デジタル 教科書体 NK-R" panose="02020400000000000000" pitchFamily="18" charset="-128"/>
                  <a:ea typeface="UD デジタル 教科書体 NK-R" panose="02020400000000000000" pitchFamily="18" charset="-128"/>
                </a:rPr>
                <a:t>※ </a:t>
              </a:r>
              <a:r>
                <a:rPr lang="ja-JP" altLang="en-US" sz="1000" dirty="0">
                  <a:latin typeface="UD デジタル 教科書体 NK-R" panose="02020400000000000000" pitchFamily="18" charset="-128"/>
                  <a:ea typeface="UD デジタル 教科書体 NK-R" panose="02020400000000000000" pitchFamily="18" charset="-128"/>
                </a:rPr>
                <a:t>人口は、</a:t>
              </a:r>
              <a:r>
                <a:rPr lang="en-US" altLang="ja-JP" sz="1000" dirty="0">
                  <a:latin typeface="UD デジタル 教科書体 NK-R" panose="02020400000000000000" pitchFamily="18" charset="-128"/>
                  <a:ea typeface="UD デジタル 教科書体 NK-R" panose="02020400000000000000" pitchFamily="18" charset="-128"/>
                </a:rPr>
                <a:t>H27</a:t>
              </a:r>
              <a:r>
                <a:rPr lang="ja-JP" altLang="en-US" sz="1000" dirty="0">
                  <a:latin typeface="UD デジタル 教科書体 NK-R" panose="02020400000000000000" pitchFamily="18" charset="-128"/>
                  <a:ea typeface="UD デジタル 教科書体 NK-R" panose="02020400000000000000" pitchFamily="18" charset="-128"/>
                </a:rPr>
                <a:t>年国勢調査（総務省）</a:t>
              </a:r>
              <a:endParaRPr lang="en-US" altLang="ja-JP" sz="1000" dirty="0">
                <a:latin typeface="UD デジタル 教科書体 NK-R" panose="02020400000000000000" pitchFamily="18" charset="-128"/>
                <a:ea typeface="UD デジタル 教科書体 NK-R" panose="02020400000000000000" pitchFamily="18" charset="-128"/>
              </a:endParaRPr>
            </a:p>
          </p:txBody>
        </p:sp>
        <p:pic>
          <p:nvPicPr>
            <p:cNvPr id="46" name="図 4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3669" y="7371597"/>
              <a:ext cx="439220" cy="309435"/>
            </a:xfrm>
            <a:prstGeom prst="rect">
              <a:avLst/>
            </a:prstGeom>
          </p:spPr>
        </p:pic>
      </p:grpSp>
      <p:sp>
        <p:nvSpPr>
          <p:cNvPr id="16" name="スライド番号プレースホルダー 5">
            <a:extLst>
              <a:ext uri="{FF2B5EF4-FFF2-40B4-BE49-F238E27FC236}">
                <a16:creationId xmlns:a16="http://schemas.microsoft.com/office/drawing/2014/main" id="{9ECA7589-46AD-5BCC-9B33-FE2B51D2DD95}"/>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10</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48" name="正方形/長方形 47">
            <a:extLst>
              <a:ext uri="{FF2B5EF4-FFF2-40B4-BE49-F238E27FC236}">
                <a16:creationId xmlns:a16="http://schemas.microsoft.com/office/drawing/2014/main" id="{E02642EC-7970-4379-B2C8-BC8F854A97EC}"/>
              </a:ext>
            </a:extLst>
          </p:cNvPr>
          <p:cNvSpPr/>
          <p:nvPr/>
        </p:nvSpPr>
        <p:spPr>
          <a:xfrm>
            <a:off x="8474659" y="5489259"/>
            <a:ext cx="3916238" cy="630094"/>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108000" tIns="7200" rIns="108000" bIns="7200" rtlCol="0" anchor="t" anchorCtr="0">
            <a:spAutoFit/>
          </a:bodyPr>
          <a:lstStyle/>
          <a:p>
            <a:r>
              <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スーパー・メガリージョンの</a:t>
            </a: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形成、</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　　日本の大動脈を</a:t>
            </a:r>
            <a:r>
              <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rPr>
              <a:t>3</a:t>
            </a:r>
            <a:r>
              <a:rPr lang="ja-JP" altLang="en-US" sz="2000" b="1" dirty="0">
                <a:solidFill>
                  <a:schemeClr val="tx1"/>
                </a:solidFill>
                <a:latin typeface="UD デジタル 教科書体 NK-R" panose="02020400000000000000" pitchFamily="18" charset="-128"/>
                <a:ea typeface="UD デジタル 教科書体 NK-R" panose="02020400000000000000" pitchFamily="18" charset="-128"/>
              </a:rPr>
              <a:t>重化</a:t>
            </a:r>
            <a:endParaRPr lang="en-US" altLang="ja-JP" sz="20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C1B65CAD-6477-883E-A48F-24F15DA68849}"/>
              </a:ext>
            </a:extLst>
          </p:cNvPr>
          <p:cNvSpPr txBox="1"/>
          <p:nvPr/>
        </p:nvSpPr>
        <p:spPr>
          <a:xfrm>
            <a:off x="203084" y="1272790"/>
            <a:ext cx="3125856"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◆大阪府における鉄道延伸計画</a:t>
            </a:r>
          </a:p>
        </p:txBody>
      </p:sp>
      <p:sp>
        <p:nvSpPr>
          <p:cNvPr id="24" name="テキスト ボックス 23">
            <a:extLst>
              <a:ext uri="{FF2B5EF4-FFF2-40B4-BE49-F238E27FC236}">
                <a16:creationId xmlns:a16="http://schemas.microsoft.com/office/drawing/2014/main" id="{BD218D32-4C10-E44F-F14A-AB6205DA79CC}"/>
              </a:ext>
            </a:extLst>
          </p:cNvPr>
          <p:cNvSpPr txBox="1"/>
          <p:nvPr/>
        </p:nvSpPr>
        <p:spPr>
          <a:xfrm>
            <a:off x="7699661" y="1272790"/>
            <a:ext cx="3244478"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◆リニア中央新幹線・北陸新幹線</a:t>
            </a:r>
          </a:p>
        </p:txBody>
      </p:sp>
    </p:spTree>
    <p:extLst>
      <p:ext uri="{BB962C8B-B14F-4D97-AF65-F5344CB8AC3E}">
        <p14:creationId xmlns:p14="http://schemas.microsoft.com/office/powerpoint/2010/main" val="1773134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46CBAD9-095A-BB6E-E88F-76F6D97A0AE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752368" y="2701636"/>
            <a:ext cx="5769112" cy="6536598"/>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２．大阪の交通インフラ</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7" y="819368"/>
            <a:ext cx="2294801"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④</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道路ネットワーク</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8" name="図 7">
            <a:extLst>
              <a:ext uri="{FF2B5EF4-FFF2-40B4-BE49-F238E27FC236}">
                <a16:creationId xmlns:a16="http://schemas.microsoft.com/office/drawing/2014/main" id="{24EE49D2-4F75-44D4-A100-1007A51E8F12}"/>
              </a:ext>
            </a:extLst>
          </p:cNvPr>
          <p:cNvPicPr>
            <a:picLocks noChangeAspect="1"/>
          </p:cNvPicPr>
          <p:nvPr/>
        </p:nvPicPr>
        <p:blipFill>
          <a:blip r:embed="rId4"/>
          <a:stretch>
            <a:fillRect/>
          </a:stretch>
        </p:blipFill>
        <p:spPr>
          <a:xfrm>
            <a:off x="362671" y="2360789"/>
            <a:ext cx="5818315" cy="4706176"/>
          </a:xfrm>
          <a:prstGeom prst="rect">
            <a:avLst/>
          </a:prstGeom>
        </p:spPr>
      </p:pic>
      <p:sp>
        <p:nvSpPr>
          <p:cNvPr id="17" name="正方形/長方形 16">
            <a:extLst>
              <a:ext uri="{FF2B5EF4-FFF2-40B4-BE49-F238E27FC236}">
                <a16:creationId xmlns:a16="http://schemas.microsoft.com/office/drawing/2014/main" id="{C7580E2E-DDE8-4010-9556-0D284FF96A33}"/>
              </a:ext>
            </a:extLst>
          </p:cNvPr>
          <p:cNvSpPr/>
          <p:nvPr/>
        </p:nvSpPr>
        <p:spPr>
          <a:xfrm>
            <a:off x="4296599" y="7153167"/>
            <a:ext cx="1884387"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出典：阪神高速道路ホームページ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8" name="正方形/長方形 27">
            <a:extLst>
              <a:ext uri="{FF2B5EF4-FFF2-40B4-BE49-F238E27FC236}">
                <a16:creationId xmlns:a16="http://schemas.microsoft.com/office/drawing/2014/main" id="{C7580E2E-DDE8-4010-9556-0D284FF96A33}"/>
              </a:ext>
            </a:extLst>
          </p:cNvPr>
          <p:cNvSpPr/>
          <p:nvPr/>
        </p:nvSpPr>
        <p:spPr>
          <a:xfrm>
            <a:off x="10629078" y="9240259"/>
            <a:ext cx="189240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出典：大阪府都市整備中期計画</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5">
            <a:extLst>
              <a:ext uri="{FF2B5EF4-FFF2-40B4-BE49-F238E27FC236}">
                <a16:creationId xmlns:a16="http://schemas.microsoft.com/office/drawing/2014/main" id="{935302F3-67E2-FA85-B9BB-79C81EBBBE0F}"/>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11</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3" name="正方形/長方形 2">
            <a:extLst>
              <a:ext uri="{FF2B5EF4-FFF2-40B4-BE49-F238E27FC236}">
                <a16:creationId xmlns:a16="http://schemas.microsoft.com/office/drawing/2014/main" id="{DEEA91E4-6DCF-719E-4634-CA466A669060}"/>
              </a:ext>
            </a:extLst>
          </p:cNvPr>
          <p:cNvSpPr/>
          <p:nvPr/>
        </p:nvSpPr>
        <p:spPr>
          <a:xfrm>
            <a:off x="227159" y="1344216"/>
            <a:ext cx="5953827" cy="930600"/>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大阪都市再生環状道路</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zh-TW"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阪神高速淀川左岸線２期（事業中）</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endParaRPr lang="zh-TW"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zh-TW"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阪神高速淀川左岸線延伸部（事業中）</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p>
        </p:txBody>
      </p:sp>
      <p:sp>
        <p:nvSpPr>
          <p:cNvPr id="4" name="正方形/長方形 3">
            <a:extLst>
              <a:ext uri="{FF2B5EF4-FFF2-40B4-BE49-F238E27FC236}">
                <a16:creationId xmlns:a16="http://schemas.microsoft.com/office/drawing/2014/main" id="{A5A525B9-7623-8A21-5677-13F0D20C823B}"/>
              </a:ext>
            </a:extLst>
          </p:cNvPr>
          <p:cNvSpPr/>
          <p:nvPr/>
        </p:nvSpPr>
        <p:spPr>
          <a:xfrm>
            <a:off x="6455950" y="1344216"/>
            <a:ext cx="6234813" cy="930600"/>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７放射軸・３環状軸</a:t>
            </a: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国土軸やベイエリア・関空等へのアクセス道路、府県間道路</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など、都市の骨格となる７放射軸・３環状軸の形成をめざす。</a:t>
            </a:r>
          </a:p>
        </p:txBody>
      </p:sp>
    </p:spTree>
    <p:extLst>
      <p:ext uri="{BB962C8B-B14F-4D97-AF65-F5344CB8AC3E}">
        <p14:creationId xmlns:p14="http://schemas.microsoft.com/office/powerpoint/2010/main" val="19613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２．大阪の交通インフラ</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742895"/>
            <a:ext cx="3470962"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⑤海上・水上交通ネットワーク</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 name="スライド番号プレースホルダー 6"/>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12</a:t>
            </a:fld>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21" name="図 20">
            <a:extLst>
              <a:ext uri="{FF2B5EF4-FFF2-40B4-BE49-F238E27FC236}">
                <a16:creationId xmlns:a16="http://schemas.microsoft.com/office/drawing/2014/main" id="{A21A1C23-A75A-21D6-4442-9846827146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0826" y="3216424"/>
            <a:ext cx="3231307" cy="1590008"/>
          </a:xfrm>
          <a:prstGeom prst="rect">
            <a:avLst/>
          </a:prstGeom>
        </p:spPr>
      </p:pic>
      <p:sp>
        <p:nvSpPr>
          <p:cNvPr id="22" name="正方形/長方形 21">
            <a:extLst>
              <a:ext uri="{FF2B5EF4-FFF2-40B4-BE49-F238E27FC236}">
                <a16:creationId xmlns:a16="http://schemas.microsoft.com/office/drawing/2014/main" id="{5065A210-C2B3-E64E-8EC7-DD697588275B}"/>
              </a:ext>
            </a:extLst>
          </p:cNvPr>
          <p:cNvSpPr/>
          <p:nvPr/>
        </p:nvSpPr>
        <p:spPr>
          <a:xfrm>
            <a:off x="10290084" y="4884888"/>
            <a:ext cx="206873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出典：淀川大堰閘門事業パンフレット</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25" name="図 24">
            <a:extLst>
              <a:ext uri="{FF2B5EF4-FFF2-40B4-BE49-F238E27FC236}">
                <a16:creationId xmlns:a16="http://schemas.microsoft.com/office/drawing/2014/main" id="{6AA6CF48-00D4-7E9C-29E1-F9ABAD5603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85320" y="5952728"/>
            <a:ext cx="3602508" cy="2546773"/>
          </a:xfrm>
          <a:prstGeom prst="rect">
            <a:avLst/>
          </a:prstGeom>
        </p:spPr>
      </p:pic>
      <p:sp>
        <p:nvSpPr>
          <p:cNvPr id="26" name="正方形/長方形 25">
            <a:extLst>
              <a:ext uri="{FF2B5EF4-FFF2-40B4-BE49-F238E27FC236}">
                <a16:creationId xmlns:a16="http://schemas.microsoft.com/office/drawing/2014/main" id="{9EC9B9E7-17BD-2B4C-0119-162164919E46}"/>
              </a:ext>
            </a:extLst>
          </p:cNvPr>
          <p:cNvSpPr/>
          <p:nvPr/>
        </p:nvSpPr>
        <p:spPr>
          <a:xfrm>
            <a:off x="10343372" y="8559090"/>
            <a:ext cx="2019038"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出典：淀川河川事務所ホームページ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正方形/長方形 7"/>
          <p:cNvSpPr/>
          <p:nvPr/>
        </p:nvSpPr>
        <p:spPr>
          <a:xfrm>
            <a:off x="5297221" y="8478400"/>
            <a:ext cx="3623859" cy="323971"/>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B03B256-D89B-7E4A-9945-8296A57672FC}"/>
              </a:ext>
            </a:extLst>
          </p:cNvPr>
          <p:cNvSpPr/>
          <p:nvPr/>
        </p:nvSpPr>
        <p:spPr>
          <a:xfrm>
            <a:off x="3304456" y="8549091"/>
            <a:ext cx="5159323"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出典：「大阪広域ベイエリアまちづくりビジョン（案）」大阪広域ベイエリアまちづくり推進本部</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8" name="図 17"/>
          <p:cNvPicPr>
            <a:picLocks noChangeAspect="1"/>
          </p:cNvPicPr>
          <p:nvPr/>
        </p:nvPicPr>
        <p:blipFill>
          <a:blip r:embed="rId5"/>
          <a:stretch>
            <a:fillRect/>
          </a:stretch>
        </p:blipFill>
        <p:spPr>
          <a:xfrm>
            <a:off x="430381" y="3319849"/>
            <a:ext cx="8327856" cy="5313669"/>
          </a:xfrm>
          <a:prstGeom prst="rect">
            <a:avLst/>
          </a:prstGeom>
        </p:spPr>
      </p:pic>
      <p:sp>
        <p:nvSpPr>
          <p:cNvPr id="2" name="正方形/長方形 1">
            <a:extLst>
              <a:ext uri="{FF2B5EF4-FFF2-40B4-BE49-F238E27FC236}">
                <a16:creationId xmlns:a16="http://schemas.microsoft.com/office/drawing/2014/main" id="{B8D2D283-5B61-4932-18C1-01E6AC9F08DE}"/>
              </a:ext>
            </a:extLst>
          </p:cNvPr>
          <p:cNvSpPr/>
          <p:nvPr/>
        </p:nvSpPr>
        <p:spPr>
          <a:xfrm>
            <a:off x="195534" y="1300179"/>
            <a:ext cx="12449472" cy="13496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淀川河口から上流までの航路をつなぐ淀川大堰閘門整備や十三地区の緊急用船着き場整備の淀川舟運の取組により、</a:t>
            </a: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災害時の舟運活用や観光への活用が期待されている。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大阪湾と瀬戸内・西日本等を結ぶネットワークと水都大阪（水の回廊）や淀川舟運と連携したネットワークなどの充実に</a:t>
            </a: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より、広域的な人の動きの創出をめざす。</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76C14A92-2D82-2F8D-5547-5FD7F9B74882}"/>
              </a:ext>
            </a:extLst>
          </p:cNvPr>
          <p:cNvSpPr txBox="1"/>
          <p:nvPr/>
        </p:nvSpPr>
        <p:spPr>
          <a:xfrm>
            <a:off x="227158" y="2784376"/>
            <a:ext cx="3606757"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◆海上・水上交通ネットワークイメージ</a:t>
            </a:r>
          </a:p>
        </p:txBody>
      </p:sp>
      <p:sp>
        <p:nvSpPr>
          <p:cNvPr id="10" name="テキスト ボックス 9">
            <a:extLst>
              <a:ext uri="{FF2B5EF4-FFF2-40B4-BE49-F238E27FC236}">
                <a16:creationId xmlns:a16="http://schemas.microsoft.com/office/drawing/2014/main" id="{060418F4-AD5D-D6B0-6B72-B129D14A96BE}"/>
              </a:ext>
            </a:extLst>
          </p:cNvPr>
          <p:cNvSpPr txBox="1"/>
          <p:nvPr/>
        </p:nvSpPr>
        <p:spPr>
          <a:xfrm>
            <a:off x="8828650" y="2784376"/>
            <a:ext cx="207749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zh-TW" altLang="en-US" sz="1800" dirty="0">
                <a:latin typeface="UD デジタル 教科書体 NK-R" panose="02020400000000000000" pitchFamily="18" charset="-128"/>
                <a:ea typeface="UD デジタル 教科書体 NK-R" panose="02020400000000000000" pitchFamily="18" charset="-128"/>
              </a:rPr>
              <a:t>淀川大堰閘門整備</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6C199E19-F09A-984E-DCD6-FEBA665B119A}"/>
              </a:ext>
            </a:extLst>
          </p:cNvPr>
          <p:cNvSpPr txBox="1"/>
          <p:nvPr/>
        </p:nvSpPr>
        <p:spPr>
          <a:xfrm>
            <a:off x="8828650" y="5560330"/>
            <a:ext cx="184665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zh-TW" altLang="en-US" sz="1800" dirty="0">
                <a:latin typeface="UD デジタル 教科書体 NK-R" panose="02020400000000000000" pitchFamily="18" charset="-128"/>
                <a:ea typeface="UD デジタル 教科書体 NK-R" panose="02020400000000000000" pitchFamily="18" charset="-128"/>
              </a:rPr>
              <a:t>十三船着場整備</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930005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D51EE5B-631F-611E-D159-9EC2C2B659BA}"/>
              </a:ext>
            </a:extLst>
          </p:cNvPr>
          <p:cNvPicPr>
            <a:picLocks noChangeAspect="1"/>
          </p:cNvPicPr>
          <p:nvPr/>
        </p:nvPicPr>
        <p:blipFill>
          <a:blip r:embed="rId2"/>
          <a:stretch>
            <a:fillRect/>
          </a:stretch>
        </p:blipFill>
        <p:spPr>
          <a:xfrm>
            <a:off x="6757586" y="6599393"/>
            <a:ext cx="5963412" cy="2704338"/>
          </a:xfrm>
          <a:prstGeom prst="rect">
            <a:avLst/>
          </a:prstGeom>
        </p:spPr>
      </p:pic>
      <p:pic>
        <p:nvPicPr>
          <p:cNvPr id="9" name="図 8">
            <a:extLst>
              <a:ext uri="{FF2B5EF4-FFF2-40B4-BE49-F238E27FC236}">
                <a16:creationId xmlns:a16="http://schemas.microsoft.com/office/drawing/2014/main" id="{3A8C2A68-5C9B-2B90-39F3-1AD8D7A44A90}"/>
              </a:ext>
            </a:extLst>
          </p:cNvPr>
          <p:cNvPicPr>
            <a:picLocks noChangeAspect="1"/>
          </p:cNvPicPr>
          <p:nvPr/>
        </p:nvPicPr>
        <p:blipFill>
          <a:blip r:embed="rId3"/>
          <a:stretch>
            <a:fillRect/>
          </a:stretch>
        </p:blipFill>
        <p:spPr>
          <a:xfrm>
            <a:off x="496144" y="6599393"/>
            <a:ext cx="5955487" cy="2732075"/>
          </a:xfrm>
          <a:prstGeom prst="rect">
            <a:avLst/>
          </a:prstGeom>
        </p:spPr>
      </p:pic>
      <p:pic>
        <p:nvPicPr>
          <p:cNvPr id="27" name="図 26">
            <a:extLst>
              <a:ext uri="{FF2B5EF4-FFF2-40B4-BE49-F238E27FC236}">
                <a16:creationId xmlns:a16="http://schemas.microsoft.com/office/drawing/2014/main" id="{B10287A2-DB12-572B-F590-081B8628150A}"/>
              </a:ext>
            </a:extLst>
          </p:cNvPr>
          <p:cNvPicPr>
            <a:picLocks noChangeAspect="1"/>
          </p:cNvPicPr>
          <p:nvPr/>
        </p:nvPicPr>
        <p:blipFill>
          <a:blip r:embed="rId4"/>
          <a:stretch>
            <a:fillRect/>
          </a:stretch>
        </p:blipFill>
        <p:spPr>
          <a:xfrm>
            <a:off x="431954" y="3000400"/>
            <a:ext cx="5903976" cy="3453232"/>
          </a:xfrm>
          <a:prstGeom prst="rect">
            <a:avLst/>
          </a:prstGeom>
        </p:spPr>
      </p:pic>
      <p:pic>
        <p:nvPicPr>
          <p:cNvPr id="26" name="図 25">
            <a:extLst>
              <a:ext uri="{FF2B5EF4-FFF2-40B4-BE49-F238E27FC236}">
                <a16:creationId xmlns:a16="http://schemas.microsoft.com/office/drawing/2014/main" id="{4E66C078-623A-2626-9A7B-FED058DCC250}"/>
              </a:ext>
            </a:extLst>
          </p:cNvPr>
          <p:cNvPicPr>
            <a:picLocks noChangeAspect="1"/>
          </p:cNvPicPr>
          <p:nvPr/>
        </p:nvPicPr>
        <p:blipFill>
          <a:blip r:embed="rId5"/>
          <a:stretch>
            <a:fillRect/>
          </a:stretch>
        </p:blipFill>
        <p:spPr>
          <a:xfrm>
            <a:off x="6757586" y="3000400"/>
            <a:ext cx="5903976" cy="3453232"/>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EBFC8F4C-3E47-4CA6-8855-FB1247691ABA}"/>
              </a:ext>
            </a:extLst>
          </p:cNvPr>
          <p:cNvSpPr/>
          <p:nvPr/>
        </p:nvSpPr>
        <p:spPr>
          <a:xfrm>
            <a:off x="191097" y="1239781"/>
            <a:ext cx="12449472" cy="1431933"/>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大阪港の外国航路利用者数は、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2009</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年以降はリーマンショックや東日本大震災の影響等で大きく減少している。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神戸港や東京港と比べると、韓国・中国等のアジア系の利用が突出している。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関空国際線は、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2012</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年以降はインバウンド増加、</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LCC</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拡大の影響等により大幅に増加している。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羽田、成田と比べると、韓国、中国等のアジア系が突出している。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2B6619AA-A397-4FAF-B3B1-E40A9F1E70C3}"/>
              </a:ext>
            </a:extLst>
          </p:cNvPr>
          <p:cNvSpPr txBox="1"/>
          <p:nvPr/>
        </p:nvSpPr>
        <p:spPr>
          <a:xfrm>
            <a:off x="10865296" y="9193088"/>
            <a:ext cx="1646605"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：出入国管理統計</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22" name="四角形: 角を丸くする 21">
            <a:extLst>
              <a:ext uri="{FF2B5EF4-FFF2-40B4-BE49-F238E27FC236}">
                <a16:creationId xmlns:a16="http://schemas.microsoft.com/office/drawing/2014/main" id="{AA303945-5B3D-40D6-8D22-73FDE64F008A}"/>
              </a:ext>
            </a:extLst>
          </p:cNvPr>
          <p:cNvSpPr/>
          <p:nvPr/>
        </p:nvSpPr>
        <p:spPr>
          <a:xfrm>
            <a:off x="149396" y="735252"/>
            <a:ext cx="2285210" cy="442212"/>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①外国航路の利用</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 name="テキスト ボックス 11">
            <a:extLst>
              <a:ext uri="{FF2B5EF4-FFF2-40B4-BE49-F238E27FC236}">
                <a16:creationId xmlns:a16="http://schemas.microsoft.com/office/drawing/2014/main" id="{5D33B464-0978-4663-938E-10A4777B1A52}"/>
              </a:ext>
            </a:extLst>
          </p:cNvPr>
          <p:cNvSpPr txBox="1"/>
          <p:nvPr/>
        </p:nvSpPr>
        <p:spPr>
          <a:xfrm>
            <a:off x="226711" y="2737776"/>
            <a:ext cx="4172617"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◆大阪港の年間出入国者数（外国人のみ）</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0038825B-9D7E-4BC7-BC34-5B209F24E673}"/>
              </a:ext>
            </a:extLst>
          </p:cNvPr>
          <p:cNvSpPr txBox="1"/>
          <p:nvPr/>
        </p:nvSpPr>
        <p:spPr>
          <a:xfrm>
            <a:off x="226711" y="6381001"/>
            <a:ext cx="3872855"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◆港湾の出入国者数の比較（</a:t>
            </a:r>
            <a:r>
              <a:rPr lang="en-US" altLang="ja-JP" sz="1800" dirty="0">
                <a:latin typeface="UD デジタル 教科書体 NK-R" panose="02020400000000000000" pitchFamily="18" charset="-128"/>
                <a:ea typeface="UD デジタル 教科書体 NK-R" panose="02020400000000000000" pitchFamily="18" charset="-128"/>
              </a:rPr>
              <a:t>2019</a:t>
            </a:r>
            <a:r>
              <a:rPr lang="ja-JP" altLang="en-US" sz="1800" dirty="0">
                <a:latin typeface="UD デジタル 教科書体 NK-R" panose="02020400000000000000" pitchFamily="18" charset="-128"/>
                <a:ea typeface="UD デジタル 教科書体 NK-R" panose="02020400000000000000" pitchFamily="18" charset="-128"/>
              </a:rPr>
              <a:t>年）</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5D33B464-0978-4663-938E-10A4777B1A52}"/>
              </a:ext>
            </a:extLst>
          </p:cNvPr>
          <p:cNvSpPr txBox="1"/>
          <p:nvPr/>
        </p:nvSpPr>
        <p:spPr>
          <a:xfrm>
            <a:off x="6544816" y="2735903"/>
            <a:ext cx="486511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◆関西国際空港の年間出入国者数（外国人のみ）</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0038825B-9D7E-4BC7-BC34-5B209F24E673}"/>
              </a:ext>
            </a:extLst>
          </p:cNvPr>
          <p:cNvSpPr txBox="1"/>
          <p:nvPr/>
        </p:nvSpPr>
        <p:spPr>
          <a:xfrm>
            <a:off x="6544816" y="6381001"/>
            <a:ext cx="3872855"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◆空港の出入国者数の比較（</a:t>
            </a:r>
            <a:r>
              <a:rPr lang="en-US" altLang="ja-JP" sz="1800" dirty="0">
                <a:latin typeface="UD デジタル 教科書体 NK-R" panose="02020400000000000000" pitchFamily="18" charset="-128"/>
                <a:ea typeface="UD デジタル 教科書体 NK-R" panose="02020400000000000000" pitchFamily="18" charset="-128"/>
              </a:rPr>
              <a:t>2019</a:t>
            </a:r>
            <a:r>
              <a:rPr lang="ja-JP" altLang="en-US" sz="1800" dirty="0">
                <a:latin typeface="UD デジタル 教科書体 NK-R" panose="02020400000000000000" pitchFamily="18" charset="-128"/>
                <a:ea typeface="UD デジタル 教科書体 NK-R" panose="02020400000000000000" pitchFamily="18" charset="-128"/>
              </a:rPr>
              <a:t>年）</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1B4FB1D3-489B-FB48-8F70-7D7CCE7C0162}"/>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13</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443872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図 578">
            <a:extLst>
              <a:ext uri="{FF2B5EF4-FFF2-40B4-BE49-F238E27FC236}">
                <a16:creationId xmlns:a16="http://schemas.microsoft.com/office/drawing/2014/main" id="{0F60C92A-4D32-63AB-C7E9-58D8C8666147}"/>
              </a:ext>
            </a:extLst>
          </p:cNvPr>
          <p:cNvPicPr>
            <a:picLocks noChangeAspect="1"/>
          </p:cNvPicPr>
          <p:nvPr/>
        </p:nvPicPr>
        <p:blipFill>
          <a:blip r:embed="rId2"/>
          <a:stretch>
            <a:fillRect/>
          </a:stretch>
        </p:blipFill>
        <p:spPr>
          <a:xfrm>
            <a:off x="436929" y="6221054"/>
            <a:ext cx="5519318" cy="3332074"/>
          </a:xfrm>
          <a:prstGeom prst="rect">
            <a:avLst/>
          </a:prstGeom>
        </p:spPr>
      </p:pic>
      <p:pic>
        <p:nvPicPr>
          <p:cNvPr id="578" name="図 577">
            <a:extLst>
              <a:ext uri="{FF2B5EF4-FFF2-40B4-BE49-F238E27FC236}">
                <a16:creationId xmlns:a16="http://schemas.microsoft.com/office/drawing/2014/main" id="{26F22D8C-8906-71D8-4EB1-770E4393C251}"/>
              </a:ext>
            </a:extLst>
          </p:cNvPr>
          <p:cNvPicPr>
            <a:picLocks noChangeAspect="1"/>
          </p:cNvPicPr>
          <p:nvPr/>
        </p:nvPicPr>
        <p:blipFill>
          <a:blip r:embed="rId3"/>
          <a:stretch>
            <a:fillRect/>
          </a:stretch>
        </p:blipFill>
        <p:spPr>
          <a:xfrm>
            <a:off x="6757588" y="2640364"/>
            <a:ext cx="5543093" cy="3246120"/>
          </a:xfrm>
          <a:prstGeom prst="rect">
            <a:avLst/>
          </a:prstGeom>
        </p:spPr>
      </p:pic>
      <p:pic>
        <p:nvPicPr>
          <p:cNvPr id="577" name="図 576">
            <a:extLst>
              <a:ext uri="{FF2B5EF4-FFF2-40B4-BE49-F238E27FC236}">
                <a16:creationId xmlns:a16="http://schemas.microsoft.com/office/drawing/2014/main" id="{97DACE44-FA41-FD33-7ABA-7D27B3897FE8}"/>
              </a:ext>
            </a:extLst>
          </p:cNvPr>
          <p:cNvPicPr>
            <a:picLocks noChangeAspect="1"/>
          </p:cNvPicPr>
          <p:nvPr/>
        </p:nvPicPr>
        <p:blipFill>
          <a:blip r:embed="rId4"/>
          <a:stretch>
            <a:fillRect/>
          </a:stretch>
        </p:blipFill>
        <p:spPr>
          <a:xfrm>
            <a:off x="436929" y="2634600"/>
            <a:ext cx="5543093" cy="3246120"/>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EBFC8F4C-3E47-4CA6-8855-FB1247691ABA}"/>
              </a:ext>
            </a:extLst>
          </p:cNvPr>
          <p:cNvSpPr/>
          <p:nvPr/>
        </p:nvSpPr>
        <p:spPr>
          <a:xfrm>
            <a:off x="185996" y="1327242"/>
            <a:ext cx="12449472" cy="103691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伊丹・関空ともに、国内線の利用者数は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年まで減少傾向であったが、</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年以降は増加に転じている。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関空の国内線利用者数は伊丹空港の半数程度となっている。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船舶の年間乗客数をみると、内国航路では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2000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年以降減少を続けたものの、</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年頃から増加に転じている。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四角形: 角を丸くする 12">
            <a:extLst>
              <a:ext uri="{FF2B5EF4-FFF2-40B4-BE49-F238E27FC236}">
                <a16:creationId xmlns:a16="http://schemas.microsoft.com/office/drawing/2014/main" id="{F1739836-6652-4BD8-A3C8-1E61E23A8AC9}"/>
              </a:ext>
            </a:extLst>
          </p:cNvPr>
          <p:cNvSpPr/>
          <p:nvPr/>
        </p:nvSpPr>
        <p:spPr>
          <a:xfrm>
            <a:off x="185996" y="730574"/>
            <a:ext cx="2686412" cy="537786"/>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②内国航路の利用</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 name="テキスト ボックス 14">
            <a:extLst>
              <a:ext uri="{FF2B5EF4-FFF2-40B4-BE49-F238E27FC236}">
                <a16:creationId xmlns:a16="http://schemas.microsoft.com/office/drawing/2014/main" id="{A09F3631-76E5-4AF6-8F27-F2296549E23E}"/>
              </a:ext>
            </a:extLst>
          </p:cNvPr>
          <p:cNvSpPr txBox="1"/>
          <p:nvPr/>
        </p:nvSpPr>
        <p:spPr>
          <a:xfrm>
            <a:off x="226711" y="2424125"/>
            <a:ext cx="449482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◆大阪国際空港（伊丹空港）利用者数（発着）</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0EC8BFFA-E9B2-4C96-AB59-350F7D927841}"/>
              </a:ext>
            </a:extLst>
          </p:cNvPr>
          <p:cNvSpPr txBox="1"/>
          <p:nvPr/>
        </p:nvSpPr>
        <p:spPr>
          <a:xfrm>
            <a:off x="4096544" y="5747737"/>
            <a:ext cx="1800493"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a:t>
            </a:r>
            <a:r>
              <a:rPr lang="zh-TW" altLang="en-US" sz="1200" dirty="0">
                <a:latin typeface="UD デジタル 教科書体 NK-R" panose="02020400000000000000" pitchFamily="18" charset="-128"/>
                <a:ea typeface="UD デジタル 教科書体 NK-R" panose="02020400000000000000" pitchFamily="18" charset="-128"/>
              </a:rPr>
              <a:t>航空輸送統計調査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A09F3631-76E5-4AF6-8F27-F2296549E23E}"/>
              </a:ext>
            </a:extLst>
          </p:cNvPr>
          <p:cNvSpPr txBox="1"/>
          <p:nvPr/>
        </p:nvSpPr>
        <p:spPr>
          <a:xfrm>
            <a:off x="6544816" y="2438889"/>
            <a:ext cx="340157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◆関西国際空港　利用者数（発着）</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A09F3631-76E5-4AF6-8F27-F2296549E23E}"/>
              </a:ext>
            </a:extLst>
          </p:cNvPr>
          <p:cNvSpPr txBox="1"/>
          <p:nvPr/>
        </p:nvSpPr>
        <p:spPr>
          <a:xfrm>
            <a:off x="6544816" y="5974214"/>
            <a:ext cx="438902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◆空港の利用者数（発着）の比較（</a:t>
            </a:r>
            <a:r>
              <a:rPr lang="en-US" altLang="ja-JP" sz="1800" dirty="0">
                <a:latin typeface="UD デジタル 教科書体 NK-R" panose="02020400000000000000" pitchFamily="18" charset="-128"/>
                <a:ea typeface="UD デジタル 教科書体 NK-R" panose="02020400000000000000" pitchFamily="18" charset="-128"/>
              </a:rPr>
              <a:t>2019</a:t>
            </a:r>
            <a:r>
              <a:rPr lang="ja-JP" altLang="en-US" sz="1800" dirty="0">
                <a:latin typeface="UD デジタル 教科書体 NK-R" panose="02020400000000000000" pitchFamily="18" charset="-128"/>
                <a:ea typeface="UD デジタル 教科書体 NK-R" panose="02020400000000000000" pitchFamily="18" charset="-128"/>
              </a:rPr>
              <a:t>年）</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31" name="テキスト ボックス 30">
            <a:extLst>
              <a:ext uri="{FF2B5EF4-FFF2-40B4-BE49-F238E27FC236}">
                <a16:creationId xmlns:a16="http://schemas.microsoft.com/office/drawing/2014/main" id="{5D33B464-0978-4663-938E-10A4777B1A52}"/>
              </a:ext>
            </a:extLst>
          </p:cNvPr>
          <p:cNvSpPr txBox="1"/>
          <p:nvPr/>
        </p:nvSpPr>
        <p:spPr>
          <a:xfrm>
            <a:off x="226711" y="5974214"/>
            <a:ext cx="259365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◆内国航路（年間乗客数）</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 name="スライド番号プレースホルダー 5">
            <a:extLst>
              <a:ext uri="{FF2B5EF4-FFF2-40B4-BE49-F238E27FC236}">
                <a16:creationId xmlns:a16="http://schemas.microsoft.com/office/drawing/2014/main" id="{7CC6EEBB-7F35-4E96-EC6B-460AAD2D6A2D}"/>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14</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A912044C-A97E-3979-0571-4E2883CB32C2}"/>
              </a:ext>
            </a:extLst>
          </p:cNvPr>
          <p:cNvSpPr txBox="1"/>
          <p:nvPr/>
        </p:nvSpPr>
        <p:spPr>
          <a:xfrm>
            <a:off x="10342093" y="5664696"/>
            <a:ext cx="1800493"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a:t>
            </a:r>
            <a:r>
              <a:rPr lang="zh-TW" altLang="en-US" sz="1200" dirty="0">
                <a:latin typeface="UD デジタル 教科書体 NK-R" panose="02020400000000000000" pitchFamily="18" charset="-128"/>
                <a:ea typeface="UD デジタル 教科書体 NK-R" panose="02020400000000000000" pitchFamily="18" charset="-128"/>
              </a:rPr>
              <a:t>航空輸送統計調査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0" name="テキスト ボックス 29">
            <a:extLst>
              <a:ext uri="{FF2B5EF4-FFF2-40B4-BE49-F238E27FC236}">
                <a16:creationId xmlns:a16="http://schemas.microsoft.com/office/drawing/2014/main" id="{2B6619AA-A397-4FAF-B3B1-E40A9F1E70C3}"/>
              </a:ext>
            </a:extLst>
          </p:cNvPr>
          <p:cNvSpPr txBox="1"/>
          <p:nvPr/>
        </p:nvSpPr>
        <p:spPr>
          <a:xfrm>
            <a:off x="4406060" y="9265096"/>
            <a:ext cx="1646605"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：大阪府統計年鑑</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580" name="図 579">
            <a:extLst>
              <a:ext uri="{FF2B5EF4-FFF2-40B4-BE49-F238E27FC236}">
                <a16:creationId xmlns:a16="http://schemas.microsoft.com/office/drawing/2014/main" id="{11857F03-E9C8-DB1C-C346-561AE23D3056}"/>
              </a:ext>
            </a:extLst>
          </p:cNvPr>
          <p:cNvPicPr>
            <a:picLocks noChangeAspect="1"/>
          </p:cNvPicPr>
          <p:nvPr/>
        </p:nvPicPr>
        <p:blipFill>
          <a:blip r:embed="rId5"/>
          <a:stretch>
            <a:fillRect/>
          </a:stretch>
        </p:blipFill>
        <p:spPr>
          <a:xfrm>
            <a:off x="6790280" y="6285062"/>
            <a:ext cx="5504688" cy="3268066"/>
          </a:xfrm>
          <a:prstGeom prst="rect">
            <a:avLst/>
          </a:prstGeom>
        </p:spPr>
      </p:pic>
      <p:sp>
        <p:nvSpPr>
          <p:cNvPr id="25" name="テキスト ボックス 24">
            <a:extLst>
              <a:ext uri="{FF2B5EF4-FFF2-40B4-BE49-F238E27FC236}">
                <a16:creationId xmlns:a16="http://schemas.microsoft.com/office/drawing/2014/main" id="{B4082D43-188B-4425-97C6-EBF2D1F790E2}"/>
              </a:ext>
            </a:extLst>
          </p:cNvPr>
          <p:cNvSpPr txBox="1"/>
          <p:nvPr/>
        </p:nvSpPr>
        <p:spPr>
          <a:xfrm>
            <a:off x="10113317" y="9348137"/>
            <a:ext cx="1800493"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a:t>
            </a:r>
            <a:r>
              <a:rPr lang="zh-TW" altLang="en-US" sz="1200" dirty="0">
                <a:latin typeface="UD デジタル 教科書体 NK-R" panose="02020400000000000000" pitchFamily="18" charset="-128"/>
                <a:ea typeface="UD デジタル 教科書体 NK-R" panose="02020400000000000000" pitchFamily="18" charset="-128"/>
              </a:rPr>
              <a:t>航空輸送統計調査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522759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5858B1-E2EF-FD30-5527-40A5488F01EB}"/>
              </a:ext>
            </a:extLst>
          </p:cNvPr>
          <p:cNvPicPr>
            <a:picLocks noChangeAspect="1"/>
          </p:cNvPicPr>
          <p:nvPr/>
        </p:nvPicPr>
        <p:blipFill>
          <a:blip r:embed="rId2"/>
          <a:stretch>
            <a:fillRect/>
          </a:stretch>
        </p:blipFill>
        <p:spPr>
          <a:xfrm>
            <a:off x="209237" y="3245403"/>
            <a:ext cx="6156960" cy="3230880"/>
          </a:xfrm>
          <a:prstGeom prst="rect">
            <a:avLst/>
          </a:prstGeom>
        </p:spPr>
      </p:pic>
      <p:sp>
        <p:nvSpPr>
          <p:cNvPr id="19" name="テキスト ボックス 18">
            <a:extLst>
              <a:ext uri="{FF2B5EF4-FFF2-40B4-BE49-F238E27FC236}">
                <a16:creationId xmlns:a16="http://schemas.microsoft.com/office/drawing/2014/main" id="{1F48F468-08B7-4B71-8A9E-014EE11056E8}"/>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21" name="正方形/長方形 20">
            <a:extLst>
              <a:ext uri="{FF2B5EF4-FFF2-40B4-BE49-F238E27FC236}">
                <a16:creationId xmlns:a16="http://schemas.microsoft.com/office/drawing/2014/main" id="{92B48351-BF71-49A9-829B-B9E1713B5235}"/>
              </a:ext>
            </a:extLst>
          </p:cNvPr>
          <p:cNvSpPr/>
          <p:nvPr/>
        </p:nvSpPr>
        <p:spPr>
          <a:xfrm>
            <a:off x="176064" y="1252913"/>
            <a:ext cx="12449472" cy="1597816"/>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通勤・通学時の交通手段分担率は、鉄道（約３６％）、自転車（約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４％）、自家用車（約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８％）の順となっており、東京都と比べる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と、公共交通（鉄道、乗合バス）の割合が低い一方で、自転車や自動車、バイクの割合は高い。</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全国と比べると、乗合バスの割合は同等、自家用車の割合が低くなる一方で、鉄道や自転車の割合は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％以上高くなっている。</a:t>
            </a: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大阪府の公共交通（鉄道・バス）の利用者ニーズは、乗継ぐ際の移動や案内、運賃に関する改善ニーズが高い。</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大阪の鉄道は、首都圏・東京圏に比べて、乗継距離、移動時間ともに長い。</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15</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34" name="図 33">
            <a:extLst>
              <a:ext uri="{FF2B5EF4-FFF2-40B4-BE49-F238E27FC236}">
                <a16:creationId xmlns:a16="http://schemas.microsoft.com/office/drawing/2014/main" id="{0D9F5001-F901-65A3-E192-072199947555}"/>
              </a:ext>
            </a:extLst>
          </p:cNvPr>
          <p:cNvPicPr>
            <a:picLocks noChangeAspect="1"/>
          </p:cNvPicPr>
          <p:nvPr/>
        </p:nvPicPr>
        <p:blipFill>
          <a:blip r:embed="rId3"/>
          <a:stretch>
            <a:fillRect/>
          </a:stretch>
        </p:blipFill>
        <p:spPr>
          <a:xfrm>
            <a:off x="7974509" y="3144416"/>
            <a:ext cx="4308357" cy="3248505"/>
          </a:xfrm>
          <a:prstGeom prst="rect">
            <a:avLst/>
          </a:prstGeom>
        </p:spPr>
      </p:pic>
      <p:sp>
        <p:nvSpPr>
          <p:cNvPr id="37" name="テキスト ボックス 36">
            <a:extLst>
              <a:ext uri="{FF2B5EF4-FFF2-40B4-BE49-F238E27FC236}">
                <a16:creationId xmlns:a16="http://schemas.microsoft.com/office/drawing/2014/main" id="{79475D93-84D6-7896-0185-28E2FFBDCE71}"/>
              </a:ext>
            </a:extLst>
          </p:cNvPr>
          <p:cNvSpPr txBox="1"/>
          <p:nvPr/>
        </p:nvSpPr>
        <p:spPr>
          <a:xfrm>
            <a:off x="4672608" y="6246336"/>
            <a:ext cx="1562928" cy="184666"/>
          </a:xfrm>
          <a:prstGeom prst="rect">
            <a:avLst/>
          </a:prstGeom>
          <a:noFill/>
        </p:spPr>
        <p:txBody>
          <a:bodyPr wrap="none" lIns="0" tIns="0" rIns="0" bIns="0"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出典：令和２年国勢調査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9" name="テキスト ボックス 38">
            <a:extLst>
              <a:ext uri="{FF2B5EF4-FFF2-40B4-BE49-F238E27FC236}">
                <a16:creationId xmlns:a16="http://schemas.microsoft.com/office/drawing/2014/main" id="{0C83E834-3C2A-8727-BB37-3FD1EEE57F45}"/>
              </a:ext>
            </a:extLst>
          </p:cNvPr>
          <p:cNvSpPr txBox="1"/>
          <p:nvPr/>
        </p:nvSpPr>
        <p:spPr>
          <a:xfrm>
            <a:off x="8970498" y="6329690"/>
            <a:ext cx="3241272" cy="184666"/>
          </a:xfrm>
          <a:prstGeom prst="rect">
            <a:avLst/>
          </a:prstGeom>
          <a:noFill/>
        </p:spPr>
        <p:txBody>
          <a:bodyPr wrap="none" lIns="0" tIns="0" rIns="0" bIns="0"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出典：公共交通戦略（令和元年１１月改訂）大阪府</a:t>
            </a:r>
            <a:endParaRPr lang="en-US" altLang="ja-JP" sz="1200" dirty="0">
              <a:latin typeface="UD デジタル 教科書体 NK-R" panose="02020400000000000000" pitchFamily="18" charset="-128"/>
              <a:ea typeface="UD デジタル 教科書体 NK-R" panose="02020400000000000000" pitchFamily="18" charset="-128"/>
            </a:endParaRPr>
          </a:p>
        </p:txBody>
      </p:sp>
      <p:cxnSp>
        <p:nvCxnSpPr>
          <p:cNvPr id="44" name="直線コネクタ 43">
            <a:extLst>
              <a:ext uri="{FF2B5EF4-FFF2-40B4-BE49-F238E27FC236}">
                <a16:creationId xmlns:a16="http://schemas.microsoft.com/office/drawing/2014/main" id="{38BC261E-81FC-D882-8DAF-7043C3CCEAC7}"/>
              </a:ext>
            </a:extLst>
          </p:cNvPr>
          <p:cNvCxnSpPr>
            <a:cxnSpLocks/>
          </p:cNvCxnSpPr>
          <p:nvPr/>
        </p:nvCxnSpPr>
        <p:spPr>
          <a:xfrm>
            <a:off x="8015279" y="8035160"/>
            <a:ext cx="26523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2BAFCE52-D554-8BFE-8439-6C6AE76CF0D3}"/>
              </a:ext>
            </a:extLst>
          </p:cNvPr>
          <p:cNvSpPr txBox="1"/>
          <p:nvPr/>
        </p:nvSpPr>
        <p:spPr>
          <a:xfrm>
            <a:off x="9137104" y="9440470"/>
            <a:ext cx="3241272" cy="184666"/>
          </a:xfrm>
          <a:prstGeom prst="rect">
            <a:avLst/>
          </a:prstGeom>
          <a:noFill/>
        </p:spPr>
        <p:txBody>
          <a:bodyPr wrap="none" lIns="0" tIns="0" rIns="0" bIns="0"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出典：公共交通戦略（令和元年１１月改訂）大阪府</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47" name="図 46">
            <a:extLst>
              <a:ext uri="{FF2B5EF4-FFF2-40B4-BE49-F238E27FC236}">
                <a16:creationId xmlns:a16="http://schemas.microsoft.com/office/drawing/2014/main" id="{ADF1A403-ECDA-9AB4-B6FB-FE980D3D1E29}"/>
              </a:ext>
            </a:extLst>
          </p:cNvPr>
          <p:cNvPicPr>
            <a:picLocks noChangeAspect="1"/>
          </p:cNvPicPr>
          <p:nvPr/>
        </p:nvPicPr>
        <p:blipFill>
          <a:blip r:embed="rId4"/>
          <a:stretch>
            <a:fillRect/>
          </a:stretch>
        </p:blipFill>
        <p:spPr>
          <a:xfrm>
            <a:off x="1936304" y="6568701"/>
            <a:ext cx="9411847" cy="2872068"/>
          </a:xfrm>
          <a:prstGeom prst="rect">
            <a:avLst/>
          </a:prstGeom>
        </p:spPr>
      </p:pic>
      <p:sp>
        <p:nvSpPr>
          <p:cNvPr id="48" name="四角形: 角を丸くする 17">
            <a:extLst>
              <a:ext uri="{FF2B5EF4-FFF2-40B4-BE49-F238E27FC236}">
                <a16:creationId xmlns:a16="http://schemas.microsoft.com/office/drawing/2014/main" id="{22F1EFC1-2F34-D081-058C-C4F591B484A9}"/>
              </a:ext>
            </a:extLst>
          </p:cNvPr>
          <p:cNvSpPr/>
          <p:nvPr/>
        </p:nvSpPr>
        <p:spPr>
          <a:xfrm>
            <a:off x="10093350" y="6817241"/>
            <a:ext cx="988484" cy="2302250"/>
          </a:xfrm>
          <a:prstGeom prst="roundRect">
            <a:avLst>
              <a:gd name="adj" fmla="val 13677"/>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四角形: 角を丸くする 46">
            <a:extLst>
              <a:ext uri="{FF2B5EF4-FFF2-40B4-BE49-F238E27FC236}">
                <a16:creationId xmlns:a16="http://schemas.microsoft.com/office/drawing/2014/main" id="{723D526B-671E-5873-D8ED-28C7DE4B689B}"/>
              </a:ext>
            </a:extLst>
          </p:cNvPr>
          <p:cNvSpPr/>
          <p:nvPr/>
        </p:nvSpPr>
        <p:spPr>
          <a:xfrm>
            <a:off x="5060256" y="6836055"/>
            <a:ext cx="614320" cy="249535"/>
          </a:xfrm>
          <a:prstGeom prst="roundRect">
            <a:avLst>
              <a:gd name="adj" fmla="val 13677"/>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四角形: 角を丸くする 47">
            <a:extLst>
              <a:ext uri="{FF2B5EF4-FFF2-40B4-BE49-F238E27FC236}">
                <a16:creationId xmlns:a16="http://schemas.microsoft.com/office/drawing/2014/main" id="{8AA2005F-D7EF-4450-7D3C-A8CC8912E73C}"/>
              </a:ext>
            </a:extLst>
          </p:cNvPr>
          <p:cNvSpPr/>
          <p:nvPr/>
        </p:nvSpPr>
        <p:spPr>
          <a:xfrm>
            <a:off x="5323132" y="7289013"/>
            <a:ext cx="533857" cy="135209"/>
          </a:xfrm>
          <a:prstGeom prst="roundRect">
            <a:avLst>
              <a:gd name="adj" fmla="val 13677"/>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四角形: 角を丸くする 48">
            <a:extLst>
              <a:ext uri="{FF2B5EF4-FFF2-40B4-BE49-F238E27FC236}">
                <a16:creationId xmlns:a16="http://schemas.microsoft.com/office/drawing/2014/main" id="{84FE7AFC-EA2A-A9D2-E100-A3EDF171221D}"/>
              </a:ext>
            </a:extLst>
          </p:cNvPr>
          <p:cNvSpPr/>
          <p:nvPr/>
        </p:nvSpPr>
        <p:spPr>
          <a:xfrm>
            <a:off x="5323132" y="8644994"/>
            <a:ext cx="533857" cy="135209"/>
          </a:xfrm>
          <a:prstGeom prst="roundRect">
            <a:avLst>
              <a:gd name="adj" fmla="val 13677"/>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角を丸くする 34">
            <a:extLst>
              <a:ext uri="{FF2B5EF4-FFF2-40B4-BE49-F238E27FC236}">
                <a16:creationId xmlns:a16="http://schemas.microsoft.com/office/drawing/2014/main" id="{437F6ECE-3AE2-2C2A-07FE-8775D2B3F9B0}"/>
              </a:ext>
            </a:extLst>
          </p:cNvPr>
          <p:cNvSpPr/>
          <p:nvPr/>
        </p:nvSpPr>
        <p:spPr>
          <a:xfrm>
            <a:off x="297727" y="727368"/>
            <a:ext cx="2293152"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公共交通の利用</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D62ACE90-2446-4E8D-8DF8-C2800684C45D}"/>
              </a:ext>
            </a:extLst>
          </p:cNvPr>
          <p:cNvSpPr txBox="1"/>
          <p:nvPr/>
        </p:nvSpPr>
        <p:spPr>
          <a:xfrm>
            <a:off x="297727" y="2928392"/>
            <a:ext cx="333585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◆通勤・通学時の交通手段分担率</a:t>
            </a:r>
          </a:p>
        </p:txBody>
      </p:sp>
      <p:sp>
        <p:nvSpPr>
          <p:cNvPr id="3" name="テキスト ボックス 2">
            <a:extLst>
              <a:ext uri="{FF2B5EF4-FFF2-40B4-BE49-F238E27FC236}">
                <a16:creationId xmlns:a16="http://schemas.microsoft.com/office/drawing/2014/main" id="{040ED5F3-91B1-EFDD-0D45-30C0F4895854}"/>
              </a:ext>
            </a:extLst>
          </p:cNvPr>
          <p:cNvSpPr txBox="1"/>
          <p:nvPr/>
        </p:nvSpPr>
        <p:spPr>
          <a:xfrm>
            <a:off x="6758358" y="2928392"/>
            <a:ext cx="156934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◆利用者ニーズ</a:t>
            </a:r>
          </a:p>
        </p:txBody>
      </p:sp>
      <p:sp>
        <p:nvSpPr>
          <p:cNvPr id="5" name="テキスト ボックス 4">
            <a:extLst>
              <a:ext uri="{FF2B5EF4-FFF2-40B4-BE49-F238E27FC236}">
                <a16:creationId xmlns:a16="http://schemas.microsoft.com/office/drawing/2014/main" id="{F9F42E8F-307F-C001-F576-851E5B87C053}"/>
              </a:ext>
            </a:extLst>
          </p:cNvPr>
          <p:cNvSpPr txBox="1"/>
          <p:nvPr/>
        </p:nvSpPr>
        <p:spPr>
          <a:xfrm>
            <a:off x="418432" y="6582621"/>
            <a:ext cx="137377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◆鉄道の乗継</a:t>
            </a:r>
          </a:p>
        </p:txBody>
      </p:sp>
    </p:spTree>
    <p:extLst>
      <p:ext uri="{BB962C8B-B14F-4D97-AF65-F5344CB8AC3E}">
        <p14:creationId xmlns:p14="http://schemas.microsoft.com/office/powerpoint/2010/main" val="148144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A2D0E99-AC60-660B-869C-D702094618D0}"/>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pic>
        <p:nvPicPr>
          <p:cNvPr id="9" name="図 8">
            <a:extLst>
              <a:ext uri="{FF2B5EF4-FFF2-40B4-BE49-F238E27FC236}">
                <a16:creationId xmlns:a16="http://schemas.microsoft.com/office/drawing/2014/main" id="{17570456-B4BE-54F5-FD66-CF8FFD5279AD}"/>
              </a:ext>
            </a:extLst>
          </p:cNvPr>
          <p:cNvPicPr>
            <a:picLocks noChangeAspect="1"/>
          </p:cNvPicPr>
          <p:nvPr/>
        </p:nvPicPr>
        <p:blipFill>
          <a:blip r:embed="rId2"/>
          <a:stretch>
            <a:fillRect/>
          </a:stretch>
        </p:blipFill>
        <p:spPr>
          <a:xfrm>
            <a:off x="2923964" y="6886502"/>
            <a:ext cx="3500171" cy="2383536"/>
          </a:xfrm>
          <a:prstGeom prst="rect">
            <a:avLst/>
          </a:prstGeom>
        </p:spPr>
      </p:pic>
      <p:pic>
        <p:nvPicPr>
          <p:cNvPr id="3" name="図 2">
            <a:extLst>
              <a:ext uri="{FF2B5EF4-FFF2-40B4-BE49-F238E27FC236}">
                <a16:creationId xmlns:a16="http://schemas.microsoft.com/office/drawing/2014/main" id="{E10EBB3B-DD0F-41C3-B49E-C0C906404F6F}"/>
              </a:ext>
            </a:extLst>
          </p:cNvPr>
          <p:cNvPicPr>
            <a:picLocks noChangeAspect="1"/>
          </p:cNvPicPr>
          <p:nvPr/>
        </p:nvPicPr>
        <p:blipFill>
          <a:blip r:embed="rId3"/>
          <a:stretch>
            <a:fillRect/>
          </a:stretch>
        </p:blipFill>
        <p:spPr>
          <a:xfrm>
            <a:off x="424136" y="3100463"/>
            <a:ext cx="5237538" cy="3141476"/>
          </a:xfrm>
          <a:prstGeom prst="rect">
            <a:avLst/>
          </a:prstGeom>
          <a:ln w="3175">
            <a:solidFill>
              <a:schemeClr val="tx1"/>
            </a:solidFill>
          </a:ln>
        </p:spPr>
      </p:pic>
      <p:sp>
        <p:nvSpPr>
          <p:cNvPr id="8" name="正方形/長方形 7">
            <a:extLst>
              <a:ext uri="{FF2B5EF4-FFF2-40B4-BE49-F238E27FC236}">
                <a16:creationId xmlns:a16="http://schemas.microsoft.com/office/drawing/2014/main" id="{ACE69283-6B5B-41CB-BD35-4892A7827AAD}"/>
              </a:ext>
            </a:extLst>
          </p:cNvPr>
          <p:cNvSpPr/>
          <p:nvPr/>
        </p:nvSpPr>
        <p:spPr>
          <a:xfrm>
            <a:off x="176064" y="1197704"/>
            <a:ext cx="12449472" cy="143193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大阪府における乗用車の保有台数は概ね横ばいで推移しているのに対し、全国では大阪府よりも高い水準で増加傾向、東京都</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では低い水準で減少傾向となっている。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年を基準年次とする、将来における自動車走行台キロの伸び率をみると、</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2015</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年をピークに減少する予測となっている。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駐停車違反の取締件数は約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13</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万件であり、東京都の</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倍以上となっている。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8A782287-0302-4C93-8501-7417620C286A}"/>
              </a:ext>
            </a:extLst>
          </p:cNvPr>
          <p:cNvSpPr txBox="1"/>
          <p:nvPr/>
        </p:nvSpPr>
        <p:spPr>
          <a:xfrm>
            <a:off x="640160" y="6311805"/>
            <a:ext cx="5552496" cy="461665"/>
          </a:xfrm>
          <a:prstGeom prst="rect">
            <a:avLst/>
          </a:prstGeom>
          <a:noFill/>
        </p:spPr>
        <p:txBody>
          <a:bodyPr wrap="squar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：（一財）自動車検査登録情報協会　自動車保有台数および</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国立社会保障・人口問題研究所、東京都統計年鑑、大阪府統計年鑑から作成</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1BA0A19A-E52A-47E0-A0C9-5632007FD758}"/>
              </a:ext>
            </a:extLst>
          </p:cNvPr>
          <p:cNvSpPr txBox="1"/>
          <p:nvPr/>
        </p:nvSpPr>
        <p:spPr>
          <a:xfrm>
            <a:off x="8705056" y="6283151"/>
            <a:ext cx="3339440" cy="461665"/>
          </a:xfrm>
          <a:prstGeom prst="rect">
            <a:avLst/>
          </a:prstGeom>
          <a:noFill/>
        </p:spPr>
        <p:txBody>
          <a:bodyPr wrap="none"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smtClean="0">
                <a:latin typeface="UD デジタル 教科書体 NK-R" panose="02020400000000000000" pitchFamily="18" charset="-128"/>
                <a:ea typeface="UD デジタル 教科書体 NK-R" panose="02020400000000000000" pitchFamily="18" charset="-128"/>
              </a:rPr>
              <a:t>：近畿地方整備局事業評価監視委員会資料</a:t>
            </a:r>
            <a:endParaRPr lang="en-US" altLang="ja-JP" sz="1200" dirty="0" smtClean="0">
              <a:latin typeface="UD デジタル 教科書体 NK-R" panose="02020400000000000000" pitchFamily="18" charset="-128"/>
              <a:ea typeface="UD デジタル 教科書体 NK-R" panose="02020400000000000000" pitchFamily="18" charset="-128"/>
            </a:endParaRPr>
          </a:p>
          <a:p>
            <a:pPr algn="r"/>
            <a:r>
              <a:rPr lang="ja-JP" altLang="en-US" sz="1200" dirty="0" smtClean="0">
                <a:latin typeface="UD デジタル 教科書体 NK-R" panose="02020400000000000000" pitchFamily="18" charset="-128"/>
                <a:ea typeface="UD デジタル 教科書体 NK-R" panose="02020400000000000000" pitchFamily="18" charset="-128"/>
              </a:rPr>
              <a:t>関東地方整備局事業評価監視委員会資料</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DF3D27B4-61FC-4C85-BE9C-3775DE15C139}"/>
              </a:ext>
            </a:extLst>
          </p:cNvPr>
          <p:cNvSpPr txBox="1"/>
          <p:nvPr/>
        </p:nvSpPr>
        <p:spPr>
          <a:xfrm>
            <a:off x="2923964" y="9350584"/>
            <a:ext cx="4340932" cy="184666"/>
          </a:xfrm>
          <a:prstGeom prst="rect">
            <a:avLst/>
          </a:prstGeom>
          <a:noFill/>
        </p:spPr>
        <p:txBody>
          <a:bodyPr wrap="none" lIns="0" tIns="0" rIns="0" bIns="0"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kumimoji="1" lang="ja-JP" altLang="en-US" sz="12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大阪府の交通白書（令和３年版</a:t>
            </a:r>
            <a:r>
              <a:rPr lang="ja-JP" altLang="en-US" sz="1200" dirty="0">
                <a:latin typeface="UD デジタル 教科書体 NK-R" panose="02020400000000000000" pitchFamily="18" charset="-128"/>
                <a:ea typeface="UD デジタル 教科書体 NK-R" panose="02020400000000000000" pitchFamily="18" charset="-128"/>
              </a:rPr>
              <a:t>）、警視庁の統計（令和３年）</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9" name="四角形: 角を丸くする 27">
            <a:extLst>
              <a:ext uri="{FF2B5EF4-FFF2-40B4-BE49-F238E27FC236}">
                <a16:creationId xmlns:a16="http://schemas.microsoft.com/office/drawing/2014/main" id="{E68DF6DA-C88C-493C-ADEF-808F2739F9AF}"/>
              </a:ext>
            </a:extLst>
          </p:cNvPr>
          <p:cNvSpPr/>
          <p:nvPr/>
        </p:nvSpPr>
        <p:spPr>
          <a:xfrm>
            <a:off x="164332" y="715375"/>
            <a:ext cx="2102003" cy="392162"/>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④自動車の利用</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 name="スライド番号プレースホルダー 5">
            <a:extLst>
              <a:ext uri="{FF2B5EF4-FFF2-40B4-BE49-F238E27FC236}">
                <a16:creationId xmlns:a16="http://schemas.microsoft.com/office/drawing/2014/main" id="{8747DB03-C295-6C44-7F4A-16788EBD67B2}"/>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16</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1165131D-B8B4-4907-E1AE-1835F81F1F72}"/>
              </a:ext>
            </a:extLst>
          </p:cNvPr>
          <p:cNvSpPr txBox="1"/>
          <p:nvPr/>
        </p:nvSpPr>
        <p:spPr>
          <a:xfrm>
            <a:off x="227158" y="2784376"/>
            <a:ext cx="3650038"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◆乗用車保有台数（人口千人あたり）</a:t>
            </a:r>
          </a:p>
        </p:txBody>
      </p:sp>
      <p:sp>
        <p:nvSpPr>
          <p:cNvPr id="6" name="テキスト ボックス 5">
            <a:extLst>
              <a:ext uri="{FF2B5EF4-FFF2-40B4-BE49-F238E27FC236}">
                <a16:creationId xmlns:a16="http://schemas.microsoft.com/office/drawing/2014/main" id="{40A718FA-644E-620C-2E74-21F4C3E48111}"/>
              </a:ext>
            </a:extLst>
          </p:cNvPr>
          <p:cNvSpPr txBox="1"/>
          <p:nvPr/>
        </p:nvSpPr>
        <p:spPr>
          <a:xfrm>
            <a:off x="6570328" y="2784376"/>
            <a:ext cx="223619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◆走行台キロの伸び率</a:t>
            </a:r>
          </a:p>
        </p:txBody>
      </p:sp>
      <p:sp>
        <p:nvSpPr>
          <p:cNvPr id="12" name="テキスト ボックス 11">
            <a:extLst>
              <a:ext uri="{FF2B5EF4-FFF2-40B4-BE49-F238E27FC236}">
                <a16:creationId xmlns:a16="http://schemas.microsoft.com/office/drawing/2014/main" id="{F7555DCD-3F14-EE0B-27EC-F0726266DB98}"/>
              </a:ext>
            </a:extLst>
          </p:cNvPr>
          <p:cNvSpPr txBox="1"/>
          <p:nvPr/>
        </p:nvSpPr>
        <p:spPr>
          <a:xfrm>
            <a:off x="227158" y="6816824"/>
            <a:ext cx="2527936"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◆駐停車違反の取締件数</a:t>
            </a:r>
          </a:p>
        </p:txBody>
      </p:sp>
      <p:pic>
        <p:nvPicPr>
          <p:cNvPr id="10" name="図 9"/>
          <p:cNvPicPr>
            <a:picLocks noChangeAspect="1"/>
          </p:cNvPicPr>
          <p:nvPr/>
        </p:nvPicPr>
        <p:blipFill>
          <a:blip r:embed="rId4"/>
          <a:stretch>
            <a:fillRect/>
          </a:stretch>
        </p:blipFill>
        <p:spPr>
          <a:xfrm>
            <a:off x="6832848" y="3100463"/>
            <a:ext cx="5586364" cy="3141476"/>
          </a:xfrm>
          <a:prstGeom prst="rect">
            <a:avLst/>
          </a:prstGeom>
        </p:spPr>
      </p:pic>
    </p:spTree>
    <p:extLst>
      <p:ext uri="{BB962C8B-B14F-4D97-AF65-F5344CB8AC3E}">
        <p14:creationId xmlns:p14="http://schemas.microsoft.com/office/powerpoint/2010/main" val="378533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2835329-95D3-C743-300F-573C9831779E}"/>
              </a:ext>
            </a:extLst>
          </p:cNvPr>
          <p:cNvPicPr>
            <a:picLocks noChangeAspect="1"/>
          </p:cNvPicPr>
          <p:nvPr/>
        </p:nvPicPr>
        <p:blipFill>
          <a:blip r:embed="rId2"/>
          <a:stretch>
            <a:fillRect/>
          </a:stretch>
        </p:blipFill>
        <p:spPr>
          <a:xfrm>
            <a:off x="6299057" y="2814123"/>
            <a:ext cx="6141339" cy="1553337"/>
          </a:xfrm>
          <a:prstGeom prst="rect">
            <a:avLst/>
          </a:prstGeom>
        </p:spPr>
      </p:pic>
      <p:sp>
        <p:nvSpPr>
          <p:cNvPr id="3" name="テキスト ボックス 2">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7" y="696144"/>
            <a:ext cx="1538010"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⑤交通渋滞</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38" name="正方形/長方形 37">
            <a:extLst>
              <a:ext uri="{FF2B5EF4-FFF2-40B4-BE49-F238E27FC236}">
                <a16:creationId xmlns:a16="http://schemas.microsoft.com/office/drawing/2014/main" id="{ACE69283-6B5B-41CB-BD35-4892A7827AAD}"/>
              </a:ext>
            </a:extLst>
          </p:cNvPr>
          <p:cNvSpPr/>
          <p:nvPr/>
        </p:nvSpPr>
        <p:spPr>
          <a:xfrm>
            <a:off x="176064" y="1272209"/>
            <a:ext cx="12449472" cy="96241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令和３年における渋滞時間ワースト箇所は大阪府中央部～北部に分布しており、特に阪神高速東大阪線、中央環状線（茨木駅</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南側）や淀川の渡河断面（鳥飼大橋、豊里大橋）に集中している。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渋滞時間が昨年よりも長くなったランプや交差点が増加し、４地点で１時間以上長くなっている。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39" name="図 38">
            <a:extLst>
              <a:ext uri="{FF2B5EF4-FFF2-40B4-BE49-F238E27FC236}">
                <a16:creationId xmlns:a16="http://schemas.microsoft.com/office/drawing/2014/main" id="{A6FCA913-E62B-4F2E-BEC9-E16EC70692E6}"/>
              </a:ext>
            </a:extLst>
          </p:cNvPr>
          <p:cNvPicPr/>
          <p:nvPr/>
        </p:nvPicPr>
        <p:blipFill rotWithShape="1">
          <a:blip r:embed="rId3">
            <a:extLst>
              <a:ext uri="{28A0092B-C50C-407E-A947-70E740481C1C}">
                <a14:useLocalDpi xmlns:a14="http://schemas.microsoft.com/office/drawing/2010/main" val="0"/>
              </a:ext>
            </a:extLst>
          </a:blip>
          <a:srcRect/>
          <a:stretch/>
        </p:blipFill>
        <p:spPr>
          <a:xfrm>
            <a:off x="195908" y="2424336"/>
            <a:ext cx="5894910" cy="6517822"/>
          </a:xfrm>
          <a:prstGeom prst="rect">
            <a:avLst/>
          </a:prstGeom>
        </p:spPr>
      </p:pic>
      <p:pic>
        <p:nvPicPr>
          <p:cNvPr id="40" name="図 39">
            <a:extLst>
              <a:ext uri="{FF2B5EF4-FFF2-40B4-BE49-F238E27FC236}">
                <a16:creationId xmlns:a16="http://schemas.microsoft.com/office/drawing/2014/main" id="{4CBE465A-381F-403A-B817-97197FCF99A2}"/>
              </a:ext>
            </a:extLst>
          </p:cNvPr>
          <p:cNvPicPr/>
          <p:nvPr/>
        </p:nvPicPr>
        <p:blipFill>
          <a:blip r:embed="rId4">
            <a:extLst>
              <a:ext uri="{28A0092B-C50C-407E-A947-70E740481C1C}">
                <a14:useLocalDpi xmlns:a14="http://schemas.microsoft.com/office/drawing/2010/main" val="0"/>
              </a:ext>
            </a:extLst>
          </a:blip>
          <a:stretch>
            <a:fillRect/>
          </a:stretch>
        </p:blipFill>
        <p:spPr>
          <a:xfrm>
            <a:off x="3449648" y="8782729"/>
            <a:ext cx="2619375" cy="133350"/>
          </a:xfrm>
          <a:prstGeom prst="rect">
            <a:avLst/>
          </a:prstGeom>
        </p:spPr>
      </p:pic>
      <p:sp>
        <p:nvSpPr>
          <p:cNvPr id="43" name="吹き出し: 線 (強調線付き) 16">
            <a:extLst>
              <a:ext uri="{FF2B5EF4-FFF2-40B4-BE49-F238E27FC236}">
                <a16:creationId xmlns:a16="http://schemas.microsoft.com/office/drawing/2014/main" id="{05565854-3487-4172-9032-E776EF60BC87}"/>
              </a:ext>
            </a:extLst>
          </p:cNvPr>
          <p:cNvSpPr/>
          <p:nvPr/>
        </p:nvSpPr>
        <p:spPr>
          <a:xfrm rot="16200000">
            <a:off x="1434117" y="1811496"/>
            <a:ext cx="249819" cy="1549701"/>
          </a:xfrm>
          <a:prstGeom prst="accentCallout1">
            <a:avLst>
              <a:gd name="adj1" fmla="val 99878"/>
              <a:gd name="adj2" fmla="val -7737"/>
              <a:gd name="adj3" fmla="val 178625"/>
              <a:gd name="adj4" fmla="val -472225"/>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③西駅前（北行）</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44" name="吹き出し: 線 (強調線付き) 21">
            <a:extLst>
              <a:ext uri="{FF2B5EF4-FFF2-40B4-BE49-F238E27FC236}">
                <a16:creationId xmlns:a16="http://schemas.microsoft.com/office/drawing/2014/main" id="{34AEAA17-BDFA-489F-B807-AA1F5C18BDA4}"/>
              </a:ext>
            </a:extLst>
          </p:cNvPr>
          <p:cNvSpPr/>
          <p:nvPr/>
        </p:nvSpPr>
        <p:spPr>
          <a:xfrm rot="16200000">
            <a:off x="1235335" y="2388481"/>
            <a:ext cx="465844" cy="1368156"/>
          </a:xfrm>
          <a:prstGeom prst="accentCallout1">
            <a:avLst>
              <a:gd name="adj1" fmla="val 99878"/>
              <a:gd name="adj2" fmla="val -7737"/>
              <a:gd name="adj3" fmla="val 203139"/>
              <a:gd name="adj4" fmla="val -138329"/>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①奈良（北行）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②奈良（南行）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3" name="吹き出し: 線 (強調線付き) 22">
            <a:extLst>
              <a:ext uri="{FF2B5EF4-FFF2-40B4-BE49-F238E27FC236}">
                <a16:creationId xmlns:a16="http://schemas.microsoft.com/office/drawing/2014/main" id="{3F77554F-98E3-4943-932F-753182339333}"/>
              </a:ext>
            </a:extLst>
          </p:cNvPr>
          <p:cNvSpPr/>
          <p:nvPr/>
        </p:nvSpPr>
        <p:spPr>
          <a:xfrm rot="16200000">
            <a:off x="5124472" y="2103607"/>
            <a:ext cx="248400" cy="1584178"/>
          </a:xfrm>
          <a:prstGeom prst="accentCallout1">
            <a:avLst>
              <a:gd name="adj1" fmla="val -238"/>
              <a:gd name="adj2" fmla="val -3074"/>
              <a:gd name="adj3" fmla="val -54089"/>
              <a:gd name="adj4" fmla="val -521405"/>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⑥一津屋（東行）</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4" name="吹き出し: 線 (強調線付き) 23">
            <a:extLst>
              <a:ext uri="{FF2B5EF4-FFF2-40B4-BE49-F238E27FC236}">
                <a16:creationId xmlns:a16="http://schemas.microsoft.com/office/drawing/2014/main" id="{135E9F93-5B0E-44DC-AAD9-20AB4F93F3B5}"/>
              </a:ext>
            </a:extLst>
          </p:cNvPr>
          <p:cNvSpPr/>
          <p:nvPr/>
        </p:nvSpPr>
        <p:spPr>
          <a:xfrm rot="16200000">
            <a:off x="1123733" y="2720251"/>
            <a:ext cx="249819" cy="1872215"/>
          </a:xfrm>
          <a:prstGeom prst="accentCallout1">
            <a:avLst>
              <a:gd name="adj1" fmla="val 99878"/>
              <a:gd name="adj2" fmla="val -7737"/>
              <a:gd name="adj3" fmla="val 171029"/>
              <a:gd name="adj4" fmla="val -66801"/>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⑦下穂積</a:t>
            </a:r>
            <a:r>
              <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北（東行）</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5" name="吹き出し: 線 (強調線付き) 25">
            <a:extLst>
              <a:ext uri="{FF2B5EF4-FFF2-40B4-BE49-F238E27FC236}">
                <a16:creationId xmlns:a16="http://schemas.microsoft.com/office/drawing/2014/main" id="{6CA2E2AF-FA20-40F9-96C8-72D4D07D1374}"/>
              </a:ext>
            </a:extLst>
          </p:cNvPr>
          <p:cNvSpPr/>
          <p:nvPr/>
        </p:nvSpPr>
        <p:spPr>
          <a:xfrm rot="16200000">
            <a:off x="5056345" y="2787133"/>
            <a:ext cx="248400" cy="1713477"/>
          </a:xfrm>
          <a:prstGeom prst="accentCallout1">
            <a:avLst>
              <a:gd name="adj1" fmla="val -238"/>
              <a:gd name="adj2" fmla="val -3074"/>
              <a:gd name="adj3" fmla="val -40868"/>
              <a:gd name="adj4" fmla="val -239610"/>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⑧鳥飼和道（南行）</a:t>
            </a:r>
            <a:endParaRPr kumimoji="1"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7" name="吹き出し: 線 (強調線付き) 32">
            <a:extLst>
              <a:ext uri="{FF2B5EF4-FFF2-40B4-BE49-F238E27FC236}">
                <a16:creationId xmlns:a16="http://schemas.microsoft.com/office/drawing/2014/main" id="{9C94C4F0-0CFD-4898-9FC1-0139E08DB265}"/>
              </a:ext>
            </a:extLst>
          </p:cNvPr>
          <p:cNvSpPr/>
          <p:nvPr/>
        </p:nvSpPr>
        <p:spPr>
          <a:xfrm rot="16200000">
            <a:off x="1267752" y="3357649"/>
            <a:ext cx="249819" cy="1584177"/>
          </a:xfrm>
          <a:prstGeom prst="accentCallout1">
            <a:avLst>
              <a:gd name="adj1" fmla="val 99571"/>
              <a:gd name="adj2" fmla="val -7737"/>
              <a:gd name="adj3" fmla="val 145139"/>
              <a:gd name="adj4" fmla="val -179594"/>
            </a:avLst>
          </a:prstGeom>
          <a:solidFill>
            <a:schemeClr val="bg1"/>
          </a:solidFill>
          <a:ln w="12700">
            <a:solidFill>
              <a:srgbClr val="0033CC"/>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①塚本ランプ入口</a:t>
            </a:r>
            <a:endParaRPr kumimoji="1" lang="en-US" altLang="ja-JP" sz="1400" b="1" dirty="0">
              <a:solidFill>
                <a:srgbClr val="0033CC"/>
              </a:solidFill>
              <a:latin typeface="UD デジタル 教科書体 NK-R" panose="02020400000000000000" pitchFamily="18" charset="-128"/>
              <a:ea typeface="UD デジタル 教科書体 NK-R" panose="02020400000000000000" pitchFamily="18" charset="-128"/>
            </a:endParaRPr>
          </a:p>
        </p:txBody>
      </p:sp>
      <p:sp>
        <p:nvSpPr>
          <p:cNvPr id="59" name="吹き出し: 線 (強調線付き) 34">
            <a:extLst>
              <a:ext uri="{FF2B5EF4-FFF2-40B4-BE49-F238E27FC236}">
                <a16:creationId xmlns:a16="http://schemas.microsoft.com/office/drawing/2014/main" id="{DC350E05-1105-4B8D-9AB2-12FE23A71418}"/>
              </a:ext>
            </a:extLst>
          </p:cNvPr>
          <p:cNvSpPr/>
          <p:nvPr/>
        </p:nvSpPr>
        <p:spPr>
          <a:xfrm rot="16200000">
            <a:off x="4976980" y="3697567"/>
            <a:ext cx="248400" cy="1872208"/>
          </a:xfrm>
          <a:prstGeom prst="accentCallout1">
            <a:avLst>
              <a:gd name="adj1" fmla="val -238"/>
              <a:gd name="adj2" fmla="val -7737"/>
              <a:gd name="adj3" fmla="val -34604"/>
              <a:gd name="adj4" fmla="val 58925"/>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④京阪本通</a:t>
            </a:r>
            <a:r>
              <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rPr>
              <a:t>1</a:t>
            </a: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（西行）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0" name="吹き出し: 線 (強調線付き) 36">
            <a:extLst>
              <a:ext uri="{FF2B5EF4-FFF2-40B4-BE49-F238E27FC236}">
                <a16:creationId xmlns:a16="http://schemas.microsoft.com/office/drawing/2014/main" id="{058BD553-48B4-4CE9-B9FD-7A328CF3A5E8}"/>
              </a:ext>
            </a:extLst>
          </p:cNvPr>
          <p:cNvSpPr/>
          <p:nvPr/>
        </p:nvSpPr>
        <p:spPr>
          <a:xfrm rot="16200000">
            <a:off x="1015717" y="4383823"/>
            <a:ext cx="249819" cy="1656185"/>
          </a:xfrm>
          <a:prstGeom prst="accentCallout1">
            <a:avLst>
              <a:gd name="adj1" fmla="val 99571"/>
              <a:gd name="adj2" fmla="val -7737"/>
              <a:gd name="adj3" fmla="val 163142"/>
              <a:gd name="adj4" fmla="val 128634"/>
            </a:avLst>
          </a:prstGeom>
          <a:solidFill>
            <a:schemeClr val="bg1"/>
          </a:solidFill>
          <a:ln w="12700">
            <a:solidFill>
              <a:srgbClr val="0033CC"/>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②阿波座</a:t>
            </a:r>
            <a:r>
              <a:rPr kumimoji="1"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ランプ出口</a:t>
            </a:r>
            <a:endParaRPr kumimoji="1" lang="en-US" altLang="ja-JP" sz="1400" b="1" dirty="0">
              <a:solidFill>
                <a:srgbClr val="0033CC"/>
              </a:solidFill>
              <a:latin typeface="UD デジタル 教科書体 NK-R" panose="02020400000000000000" pitchFamily="18" charset="-128"/>
              <a:ea typeface="UD デジタル 教科書体 NK-R" panose="02020400000000000000" pitchFamily="18" charset="-128"/>
            </a:endParaRPr>
          </a:p>
        </p:txBody>
      </p:sp>
      <p:sp>
        <p:nvSpPr>
          <p:cNvPr id="61" name="吹き出し: 線 (強調線付き) 37">
            <a:extLst>
              <a:ext uri="{FF2B5EF4-FFF2-40B4-BE49-F238E27FC236}">
                <a16:creationId xmlns:a16="http://schemas.microsoft.com/office/drawing/2014/main" id="{8357F377-F8C5-4159-B04B-07BFBA8A36E8}"/>
              </a:ext>
            </a:extLst>
          </p:cNvPr>
          <p:cNvSpPr/>
          <p:nvPr/>
        </p:nvSpPr>
        <p:spPr>
          <a:xfrm rot="16200000">
            <a:off x="1156178" y="6150389"/>
            <a:ext cx="249819" cy="1872215"/>
          </a:xfrm>
          <a:prstGeom prst="accentCallout1">
            <a:avLst>
              <a:gd name="adj1" fmla="val 99878"/>
              <a:gd name="adj2" fmla="val -7737"/>
              <a:gd name="adj3" fmla="val 189127"/>
              <a:gd name="adj4" fmla="val 843178"/>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⑨河内中野南（西行）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2" name="吹き出し: 線 (強調線付き) 39">
            <a:extLst>
              <a:ext uri="{FF2B5EF4-FFF2-40B4-BE49-F238E27FC236}">
                <a16:creationId xmlns:a16="http://schemas.microsoft.com/office/drawing/2014/main" id="{8254FCCA-FCC9-4D85-B999-30FA12B55DA8}"/>
              </a:ext>
            </a:extLst>
          </p:cNvPr>
          <p:cNvSpPr/>
          <p:nvPr/>
        </p:nvSpPr>
        <p:spPr>
          <a:xfrm rot="16200000">
            <a:off x="5233186" y="4967954"/>
            <a:ext cx="248400" cy="1359796"/>
          </a:xfrm>
          <a:prstGeom prst="accentCallout1">
            <a:avLst>
              <a:gd name="adj1" fmla="val -238"/>
              <a:gd name="adj2" fmla="val -7737"/>
              <a:gd name="adj3" fmla="val -57322"/>
              <a:gd name="adj4" fmla="val 258320"/>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⑤菱江（東行）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3" name="吹き出し: 線 (強調線付き) 40">
            <a:extLst>
              <a:ext uri="{FF2B5EF4-FFF2-40B4-BE49-F238E27FC236}">
                <a16:creationId xmlns:a16="http://schemas.microsoft.com/office/drawing/2014/main" id="{546097F5-1C9B-47AC-B95C-B85089915338}"/>
              </a:ext>
            </a:extLst>
          </p:cNvPr>
          <p:cNvSpPr/>
          <p:nvPr/>
        </p:nvSpPr>
        <p:spPr>
          <a:xfrm rot="16200000">
            <a:off x="1354467" y="5710430"/>
            <a:ext cx="249819" cy="1479748"/>
          </a:xfrm>
          <a:prstGeom prst="accentCallout1">
            <a:avLst>
              <a:gd name="adj1" fmla="val 99571"/>
              <a:gd name="adj2" fmla="val -7737"/>
              <a:gd name="adj3" fmla="val 209850"/>
              <a:gd name="adj4" fmla="val 617273"/>
            </a:avLst>
          </a:prstGeom>
          <a:solidFill>
            <a:schemeClr val="bg1"/>
          </a:solidFill>
          <a:ln w="12700">
            <a:solidFill>
              <a:srgbClr val="0033CC"/>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⑤中野</a:t>
            </a:r>
            <a:r>
              <a:rPr kumimoji="1"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ランプ出口</a:t>
            </a:r>
            <a:endParaRPr kumimoji="1" lang="en-US" altLang="ja-JP" sz="1400" b="1" dirty="0">
              <a:solidFill>
                <a:srgbClr val="0033CC"/>
              </a:solidFill>
              <a:latin typeface="UD デジタル 教科書体 NK-R" panose="02020400000000000000" pitchFamily="18" charset="-128"/>
              <a:ea typeface="UD デジタル 教科書体 NK-R" panose="02020400000000000000" pitchFamily="18" charset="-128"/>
            </a:endParaRPr>
          </a:p>
        </p:txBody>
      </p:sp>
      <p:sp>
        <p:nvSpPr>
          <p:cNvPr id="64" name="テキスト ボックス 63">
            <a:extLst>
              <a:ext uri="{FF2B5EF4-FFF2-40B4-BE49-F238E27FC236}">
                <a16:creationId xmlns:a16="http://schemas.microsoft.com/office/drawing/2014/main" id="{CDB375EF-7AAA-4B55-92AA-94657B537616}"/>
              </a:ext>
            </a:extLst>
          </p:cNvPr>
          <p:cNvSpPr txBox="1"/>
          <p:nvPr/>
        </p:nvSpPr>
        <p:spPr>
          <a:xfrm>
            <a:off x="9920705" y="8757071"/>
            <a:ext cx="2516715"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：大阪府の交通白書（令和３年版）</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66" name="テキスト ボックス 65">
            <a:extLst>
              <a:ext uri="{FF2B5EF4-FFF2-40B4-BE49-F238E27FC236}">
                <a16:creationId xmlns:a16="http://schemas.microsoft.com/office/drawing/2014/main" id="{9B0C3503-6EA9-45AF-BB56-E157E692B4A0}"/>
              </a:ext>
            </a:extLst>
          </p:cNvPr>
          <p:cNvSpPr txBox="1"/>
          <p:nvPr/>
        </p:nvSpPr>
        <p:spPr>
          <a:xfrm>
            <a:off x="6150210" y="2461438"/>
            <a:ext cx="3274935"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◆高速道路等（図中の</a:t>
            </a:r>
            <a:r>
              <a:rPr lang="ja-JP" altLang="en-US" sz="1800" b="1" dirty="0">
                <a:solidFill>
                  <a:srgbClr val="0033CC"/>
                </a:solidFill>
                <a:latin typeface="UD デジタル 教科書体 NK-R" panose="02020400000000000000" pitchFamily="18" charset="-128"/>
                <a:ea typeface="UD デジタル 教科書体 NK-R" panose="02020400000000000000" pitchFamily="18" charset="-128"/>
              </a:rPr>
              <a:t>青字</a:t>
            </a:r>
            <a:r>
              <a:rPr lang="ja-JP" altLang="en-US" sz="1800" dirty="0">
                <a:latin typeface="UD デジタル 教科書体 NK-R" panose="02020400000000000000" pitchFamily="18" charset="-128"/>
                <a:ea typeface="UD デジタル 教科書体 NK-R" panose="02020400000000000000" pitchFamily="18" charset="-128"/>
              </a:rPr>
              <a:t>箇所）</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8" name="テキスト ボックス 67">
            <a:extLst>
              <a:ext uri="{FF2B5EF4-FFF2-40B4-BE49-F238E27FC236}">
                <a16:creationId xmlns:a16="http://schemas.microsoft.com/office/drawing/2014/main" id="{618E2ED8-ED60-471C-9C8F-2D6FFD74A968}"/>
              </a:ext>
            </a:extLst>
          </p:cNvPr>
          <p:cNvSpPr txBox="1"/>
          <p:nvPr/>
        </p:nvSpPr>
        <p:spPr>
          <a:xfrm>
            <a:off x="6150210" y="4527770"/>
            <a:ext cx="3044103"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◆一般道路（図中の</a:t>
            </a:r>
            <a:r>
              <a:rPr lang="ja-JP" altLang="en-US" sz="1800" b="1" dirty="0">
                <a:latin typeface="UD デジタル 教科書体 NK-R" panose="02020400000000000000" pitchFamily="18" charset="-128"/>
                <a:ea typeface="UD デジタル 教科書体 NK-R" panose="02020400000000000000" pitchFamily="18" charset="-128"/>
              </a:rPr>
              <a:t>黒字</a:t>
            </a:r>
            <a:r>
              <a:rPr lang="ja-JP" altLang="en-US" sz="1800" dirty="0">
                <a:latin typeface="UD デジタル 教科書体 NK-R" panose="02020400000000000000" pitchFamily="18" charset="-128"/>
                <a:ea typeface="UD デジタル 教科書体 NK-R" panose="02020400000000000000" pitchFamily="18" charset="-128"/>
              </a:rPr>
              <a:t>箇所）</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69" name="テキスト ボックス 68">
            <a:extLst>
              <a:ext uri="{FF2B5EF4-FFF2-40B4-BE49-F238E27FC236}">
                <a16:creationId xmlns:a16="http://schemas.microsoft.com/office/drawing/2014/main" id="{2B1D93F4-AD06-4209-B8C9-D6CF07C1C070}"/>
              </a:ext>
            </a:extLst>
          </p:cNvPr>
          <p:cNvSpPr txBox="1"/>
          <p:nvPr/>
        </p:nvSpPr>
        <p:spPr>
          <a:xfrm>
            <a:off x="6239890" y="7544036"/>
            <a:ext cx="6197530" cy="261610"/>
          </a:xfrm>
          <a:prstGeom prst="rect">
            <a:avLst/>
          </a:prstGeom>
          <a:noFill/>
        </p:spPr>
        <p:txBody>
          <a:bodyPr wrap="none" rtlCol="0">
            <a:spAutoFit/>
          </a:bodyPr>
          <a:lstStyle/>
          <a:p>
            <a:r>
              <a:rPr lang="ja-JP" altLang="en-US" sz="1100" dirty="0">
                <a:latin typeface="UD デジタル 教科書体 NK-R" panose="02020400000000000000" pitchFamily="18" charset="-128"/>
                <a:ea typeface="UD デジタル 教科書体 NK-R" panose="02020400000000000000" pitchFamily="18" charset="-128"/>
              </a:rPr>
              <a:t>渋滞：一般道路上で</a:t>
            </a:r>
            <a:r>
              <a:rPr lang="en-US" altLang="ja-JP" sz="1100" dirty="0">
                <a:latin typeface="UD デジタル 教科書体 NK-R" panose="02020400000000000000" pitchFamily="18" charset="-128"/>
                <a:ea typeface="UD デジタル 教科書体 NK-R" panose="02020400000000000000" pitchFamily="18" charset="-128"/>
              </a:rPr>
              <a:t>20</a:t>
            </a:r>
            <a:r>
              <a:rPr lang="ja-JP" altLang="en-US" sz="1100" dirty="0">
                <a:latin typeface="UD デジタル 教科書体 NK-R" panose="02020400000000000000" pitchFamily="18" charset="-128"/>
                <a:ea typeface="UD デジタル 教科書体 NK-R" panose="02020400000000000000" pitchFamily="18" charset="-128"/>
              </a:rPr>
              <a:t>㎞</a:t>
            </a:r>
            <a:r>
              <a:rPr lang="en-US" altLang="ja-JP" sz="1100" dirty="0">
                <a:latin typeface="UD デジタル 教科書体 NK-R" panose="02020400000000000000" pitchFamily="18" charset="-128"/>
                <a:ea typeface="UD デジタル 教科書体 NK-R" panose="02020400000000000000" pitchFamily="18" charset="-128"/>
              </a:rPr>
              <a:t>/h</a:t>
            </a:r>
            <a:r>
              <a:rPr lang="ja-JP" altLang="en-US" sz="1100" dirty="0">
                <a:latin typeface="UD デジタル 教科書体 NK-R" panose="02020400000000000000" pitchFamily="18" charset="-128"/>
                <a:ea typeface="UD デジタル 教科書体 NK-R" panose="02020400000000000000" pitchFamily="18" charset="-128"/>
              </a:rPr>
              <a:t>、阪神高速道路上で</a:t>
            </a:r>
            <a:r>
              <a:rPr lang="en-US" altLang="ja-JP" sz="1100" dirty="0">
                <a:latin typeface="UD デジタル 教科書体 NK-R" panose="02020400000000000000" pitchFamily="18" charset="-128"/>
                <a:ea typeface="UD デジタル 教科書体 NK-R" panose="02020400000000000000" pitchFamily="18" charset="-128"/>
              </a:rPr>
              <a:t>30</a:t>
            </a:r>
            <a:r>
              <a:rPr lang="ja-JP" altLang="en-US" sz="1100" dirty="0">
                <a:latin typeface="UD デジタル 教科書体 NK-R" panose="02020400000000000000" pitchFamily="18" charset="-128"/>
                <a:ea typeface="UD デジタル 教科書体 NK-R" panose="02020400000000000000" pitchFamily="18" charset="-128"/>
              </a:rPr>
              <a:t>㎞</a:t>
            </a:r>
            <a:r>
              <a:rPr lang="en-US" altLang="ja-JP" sz="1100" dirty="0">
                <a:latin typeface="UD デジタル 教科書体 NK-R" panose="02020400000000000000" pitchFamily="18" charset="-128"/>
                <a:ea typeface="UD デジタル 教科書体 NK-R" panose="02020400000000000000" pitchFamily="18" charset="-128"/>
              </a:rPr>
              <a:t>/h</a:t>
            </a:r>
            <a:r>
              <a:rPr lang="ja-JP" altLang="en-US" sz="1100" dirty="0">
                <a:latin typeface="UD デジタル 教科書体 NK-R" panose="02020400000000000000" pitchFamily="18" charset="-128"/>
                <a:ea typeface="UD デジタル 教科書体 NK-R" panose="02020400000000000000" pitchFamily="18" charset="-128"/>
              </a:rPr>
              <a:t>、他の高速道路上で</a:t>
            </a:r>
            <a:r>
              <a:rPr lang="en-US" altLang="ja-JP" sz="1100" dirty="0">
                <a:latin typeface="UD デジタル 教科書体 NK-R" panose="02020400000000000000" pitchFamily="18" charset="-128"/>
                <a:ea typeface="UD デジタル 教科書体 NK-R" panose="02020400000000000000" pitchFamily="18" charset="-128"/>
              </a:rPr>
              <a:t>40</a:t>
            </a:r>
            <a:r>
              <a:rPr lang="ja-JP" altLang="en-US" sz="1100" dirty="0">
                <a:latin typeface="UD デジタル 教科書体 NK-R" panose="02020400000000000000" pitchFamily="18" charset="-128"/>
                <a:ea typeface="UD デジタル 教科書体 NK-R" panose="02020400000000000000" pitchFamily="18" charset="-128"/>
              </a:rPr>
              <a:t>㎞</a:t>
            </a:r>
            <a:r>
              <a:rPr lang="en-US" altLang="ja-JP" sz="1100" dirty="0">
                <a:latin typeface="UD デジタル 教科書体 NK-R" panose="02020400000000000000" pitchFamily="18" charset="-128"/>
                <a:ea typeface="UD デジタル 教科書体 NK-R" panose="02020400000000000000" pitchFamily="18" charset="-128"/>
              </a:rPr>
              <a:t>/h</a:t>
            </a:r>
            <a:r>
              <a:rPr lang="ja-JP" altLang="en-US" sz="1100" dirty="0">
                <a:latin typeface="UD デジタル 教科書体 NK-R" panose="02020400000000000000" pitchFamily="18" charset="-128"/>
                <a:ea typeface="UD デジタル 教科書体 NK-R" panose="02020400000000000000" pitchFamily="18" charset="-128"/>
              </a:rPr>
              <a:t>以下となる状態。</a:t>
            </a:r>
            <a:endParaRPr lang="en-US" altLang="ja-JP" sz="1100" dirty="0">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5">
            <a:extLst>
              <a:ext uri="{FF2B5EF4-FFF2-40B4-BE49-F238E27FC236}">
                <a16:creationId xmlns:a16="http://schemas.microsoft.com/office/drawing/2014/main" id="{5C776DC4-2C68-2BEA-5014-0DA63FF15F75}"/>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17</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B3D4EA67-7AA8-B13C-8491-78A944A95AC5}"/>
              </a:ext>
            </a:extLst>
          </p:cNvPr>
          <p:cNvPicPr>
            <a:picLocks noChangeAspect="1"/>
          </p:cNvPicPr>
          <p:nvPr/>
        </p:nvPicPr>
        <p:blipFill>
          <a:blip r:embed="rId5"/>
          <a:stretch>
            <a:fillRect/>
          </a:stretch>
        </p:blipFill>
        <p:spPr>
          <a:xfrm>
            <a:off x="6299056" y="4866324"/>
            <a:ext cx="6141339" cy="2654046"/>
          </a:xfrm>
          <a:prstGeom prst="rect">
            <a:avLst/>
          </a:prstGeom>
        </p:spPr>
      </p:pic>
      <p:sp>
        <p:nvSpPr>
          <p:cNvPr id="15" name="吹き出し: 線 (強調線付き) 36">
            <a:extLst>
              <a:ext uri="{FF2B5EF4-FFF2-40B4-BE49-F238E27FC236}">
                <a16:creationId xmlns:a16="http://schemas.microsoft.com/office/drawing/2014/main" id="{83F2215F-17C4-1113-5DEF-F2F0471E4DED}"/>
              </a:ext>
            </a:extLst>
          </p:cNvPr>
          <p:cNvSpPr/>
          <p:nvPr/>
        </p:nvSpPr>
        <p:spPr>
          <a:xfrm rot="16200000">
            <a:off x="1015716" y="4770196"/>
            <a:ext cx="249819" cy="1656185"/>
          </a:xfrm>
          <a:prstGeom prst="accentCallout1">
            <a:avLst>
              <a:gd name="adj1" fmla="val 99571"/>
              <a:gd name="adj2" fmla="val -7737"/>
              <a:gd name="adj3" fmla="val 179654"/>
              <a:gd name="adj4" fmla="val 289411"/>
            </a:avLst>
          </a:prstGeom>
          <a:solidFill>
            <a:schemeClr val="bg1"/>
          </a:solidFill>
          <a:ln w="12700">
            <a:solidFill>
              <a:srgbClr val="0033CC"/>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④森之宮</a:t>
            </a:r>
            <a:r>
              <a:rPr kumimoji="1"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ランプ入口</a:t>
            </a:r>
            <a:endParaRPr kumimoji="1" lang="en-US" altLang="ja-JP" sz="1400" b="1" dirty="0">
              <a:solidFill>
                <a:srgbClr val="0033CC"/>
              </a:solidFill>
              <a:latin typeface="UD デジタル 教科書体 NK-R" panose="02020400000000000000" pitchFamily="18" charset="-128"/>
              <a:ea typeface="UD デジタル 教科書体 NK-R" panose="02020400000000000000" pitchFamily="18" charset="-128"/>
            </a:endParaRPr>
          </a:p>
        </p:txBody>
      </p:sp>
      <p:sp>
        <p:nvSpPr>
          <p:cNvPr id="16" name="吹き出し: 線 (強調線付き) 36">
            <a:extLst>
              <a:ext uri="{FF2B5EF4-FFF2-40B4-BE49-F238E27FC236}">
                <a16:creationId xmlns:a16="http://schemas.microsoft.com/office/drawing/2014/main" id="{599EFD51-EB74-4996-3DB9-0DE87F67DAFA}"/>
              </a:ext>
            </a:extLst>
          </p:cNvPr>
          <p:cNvSpPr/>
          <p:nvPr/>
        </p:nvSpPr>
        <p:spPr>
          <a:xfrm rot="16200000">
            <a:off x="1015715" y="5105111"/>
            <a:ext cx="249819" cy="1656185"/>
          </a:xfrm>
          <a:prstGeom prst="accentCallout1">
            <a:avLst>
              <a:gd name="adj1" fmla="val 99571"/>
              <a:gd name="adj2" fmla="val -7737"/>
              <a:gd name="adj3" fmla="val 197198"/>
              <a:gd name="adj4" fmla="val 412560"/>
            </a:avLst>
          </a:prstGeom>
          <a:solidFill>
            <a:schemeClr val="bg1"/>
          </a:solidFill>
          <a:ln w="12700">
            <a:solidFill>
              <a:srgbClr val="0033CC"/>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③高井田</a:t>
            </a:r>
            <a:r>
              <a:rPr kumimoji="1" lang="ja-JP" altLang="en-US" sz="1400" b="1" dirty="0">
                <a:solidFill>
                  <a:srgbClr val="0033CC"/>
                </a:solidFill>
                <a:latin typeface="UD デジタル 教科書体 NK-R" panose="02020400000000000000" pitchFamily="18" charset="-128"/>
                <a:ea typeface="UD デジタル 教科書体 NK-R" panose="02020400000000000000" pitchFamily="18" charset="-128"/>
              </a:rPr>
              <a:t>ランプ入口</a:t>
            </a:r>
            <a:endParaRPr kumimoji="1" lang="en-US" altLang="ja-JP" sz="1400" b="1" dirty="0">
              <a:solidFill>
                <a:srgbClr val="0033CC"/>
              </a:solidFill>
              <a:latin typeface="UD デジタル 教科書体 NK-R" panose="02020400000000000000" pitchFamily="18" charset="-128"/>
              <a:ea typeface="UD デジタル 教科書体 NK-R" panose="02020400000000000000" pitchFamily="18" charset="-128"/>
            </a:endParaRPr>
          </a:p>
        </p:txBody>
      </p:sp>
      <p:sp>
        <p:nvSpPr>
          <p:cNvPr id="19" name="吹き出し: 線 (強調線付き) 34">
            <a:extLst>
              <a:ext uri="{FF2B5EF4-FFF2-40B4-BE49-F238E27FC236}">
                <a16:creationId xmlns:a16="http://schemas.microsoft.com/office/drawing/2014/main" id="{CC29096E-695B-AD70-EDEA-970A32D66EEE}"/>
              </a:ext>
            </a:extLst>
          </p:cNvPr>
          <p:cNvSpPr/>
          <p:nvPr/>
        </p:nvSpPr>
        <p:spPr>
          <a:xfrm rot="16200000">
            <a:off x="5085627" y="5952938"/>
            <a:ext cx="248400" cy="1447054"/>
          </a:xfrm>
          <a:prstGeom prst="accentCallout1">
            <a:avLst>
              <a:gd name="adj1" fmla="val -238"/>
              <a:gd name="adj2" fmla="val -7737"/>
              <a:gd name="adj3" fmla="val -64723"/>
              <a:gd name="adj4" fmla="val 217181"/>
            </a:avLst>
          </a:prstGeom>
          <a:solidFill>
            <a:schemeClr val="bg1"/>
          </a:solidFill>
          <a:ln w="12700">
            <a:solidFill>
              <a:schemeClr val="tx1"/>
            </a:solidFill>
            <a:prstDash val="solid"/>
            <a:headEnd w="med" len="med"/>
            <a:tailEnd type="oval" w="lg" len="lg"/>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latin typeface="UD デジタル 教科書体 NK-R" panose="02020400000000000000" pitchFamily="18" charset="-128"/>
                <a:ea typeface="UD デジタル 教科書体 NK-R" panose="02020400000000000000" pitchFamily="18" charset="-128"/>
              </a:rPr>
              <a:t>⑩舟渡北（北行）</a:t>
            </a:r>
            <a:endParaRPr lang="en-US" altLang="ja-JP" sz="1400" b="1"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79835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0C3097A-DDFF-D4ED-1D53-2EA16CB6394B}"/>
              </a:ext>
            </a:extLst>
          </p:cNvPr>
          <p:cNvPicPr>
            <a:picLocks noChangeAspect="1"/>
          </p:cNvPicPr>
          <p:nvPr/>
        </p:nvPicPr>
        <p:blipFill>
          <a:blip r:embed="rId2"/>
          <a:stretch>
            <a:fillRect/>
          </a:stretch>
        </p:blipFill>
        <p:spPr>
          <a:xfrm>
            <a:off x="6767307" y="6468447"/>
            <a:ext cx="4789932" cy="2828544"/>
          </a:xfrm>
          <a:prstGeom prst="rect">
            <a:avLst/>
          </a:prstGeom>
        </p:spPr>
      </p:pic>
      <p:pic>
        <p:nvPicPr>
          <p:cNvPr id="38" name="図 37">
            <a:extLst>
              <a:ext uri="{FF2B5EF4-FFF2-40B4-BE49-F238E27FC236}">
                <a16:creationId xmlns:a16="http://schemas.microsoft.com/office/drawing/2014/main" id="{36B78954-0B9E-A720-9830-353BEE420BFF}"/>
              </a:ext>
            </a:extLst>
          </p:cNvPr>
          <p:cNvPicPr>
            <a:picLocks noChangeAspect="1"/>
          </p:cNvPicPr>
          <p:nvPr/>
        </p:nvPicPr>
        <p:blipFill>
          <a:blip r:embed="rId3"/>
          <a:stretch>
            <a:fillRect/>
          </a:stretch>
        </p:blipFill>
        <p:spPr>
          <a:xfrm>
            <a:off x="64096" y="2939695"/>
            <a:ext cx="4625645" cy="3005176"/>
          </a:xfrm>
          <a:prstGeom prst="rect">
            <a:avLst/>
          </a:prstGeom>
        </p:spPr>
      </p:pic>
      <p:pic>
        <p:nvPicPr>
          <p:cNvPr id="39" name="図 38">
            <a:extLst>
              <a:ext uri="{FF2B5EF4-FFF2-40B4-BE49-F238E27FC236}">
                <a16:creationId xmlns:a16="http://schemas.microsoft.com/office/drawing/2014/main" id="{73E35919-BD8A-F14B-A407-2351A13B8738}"/>
              </a:ext>
            </a:extLst>
          </p:cNvPr>
          <p:cNvPicPr>
            <a:picLocks noChangeAspect="1"/>
          </p:cNvPicPr>
          <p:nvPr/>
        </p:nvPicPr>
        <p:blipFill>
          <a:blip r:embed="rId4"/>
          <a:stretch>
            <a:fillRect/>
          </a:stretch>
        </p:blipFill>
        <p:spPr>
          <a:xfrm>
            <a:off x="64096" y="6415833"/>
            <a:ext cx="4625645" cy="3005176"/>
          </a:xfrm>
          <a:prstGeom prst="rect">
            <a:avLst/>
          </a:prstGeom>
        </p:spPr>
      </p:pic>
      <p:sp>
        <p:nvSpPr>
          <p:cNvPr id="19" name="テキスト ボックス 18">
            <a:extLst>
              <a:ext uri="{FF2B5EF4-FFF2-40B4-BE49-F238E27FC236}">
                <a16:creationId xmlns:a16="http://schemas.microsoft.com/office/drawing/2014/main" id="{1F48F468-08B7-4B71-8A9E-014EE11056E8}"/>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３．大阪の交通の現況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21" name="正方形/長方形 20">
            <a:extLst>
              <a:ext uri="{FF2B5EF4-FFF2-40B4-BE49-F238E27FC236}">
                <a16:creationId xmlns:a16="http://schemas.microsoft.com/office/drawing/2014/main" id="{92B48351-BF71-49A9-829B-B9E1713B5235}"/>
              </a:ext>
            </a:extLst>
          </p:cNvPr>
          <p:cNvSpPr/>
          <p:nvPr/>
        </p:nvSpPr>
        <p:spPr>
          <a:xfrm>
            <a:off x="178728" y="1332130"/>
            <a:ext cx="12449472" cy="1269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大阪の交通事故件数、死者数は概ね減少傾向である一方、高齢者の事故件数、死者数の割合および自転車事故の割合が増加</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もしくは横ばいで推移している。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大阪府は、自転車保有台数全国</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位、通勤・通学時における自転車分担率は全国</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位となる等、自転車利用が多く、人口あたり</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の事故発生件数は、近年減少傾向にあるものの、東京都よりも高い水準となっている。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7"/>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18</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8" name="四角形: 角を丸くする 4">
            <a:extLst>
              <a:ext uri="{FF2B5EF4-FFF2-40B4-BE49-F238E27FC236}">
                <a16:creationId xmlns:a16="http://schemas.microsoft.com/office/drawing/2014/main" id="{2F1480A2-9A09-419C-A519-17F2E9EC9DD4}"/>
              </a:ext>
            </a:extLst>
          </p:cNvPr>
          <p:cNvSpPr/>
          <p:nvPr/>
        </p:nvSpPr>
        <p:spPr>
          <a:xfrm>
            <a:off x="227158" y="742895"/>
            <a:ext cx="1538010"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⑥交通事故</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7" name="図 26">
            <a:extLst>
              <a:ext uri="{FF2B5EF4-FFF2-40B4-BE49-F238E27FC236}">
                <a16:creationId xmlns:a16="http://schemas.microsoft.com/office/drawing/2014/main" id="{0247A0AB-80F7-EF91-E28E-397909B07B01}"/>
              </a:ext>
            </a:extLst>
          </p:cNvPr>
          <p:cNvPicPr>
            <a:picLocks noChangeAspect="1"/>
          </p:cNvPicPr>
          <p:nvPr/>
        </p:nvPicPr>
        <p:blipFill>
          <a:blip r:embed="rId5"/>
          <a:stretch>
            <a:fillRect/>
          </a:stretch>
        </p:blipFill>
        <p:spPr>
          <a:xfrm>
            <a:off x="9425136" y="3288432"/>
            <a:ext cx="3228695" cy="2375629"/>
          </a:xfrm>
          <a:prstGeom prst="rect">
            <a:avLst/>
          </a:prstGeom>
        </p:spPr>
      </p:pic>
      <p:sp>
        <p:nvSpPr>
          <p:cNvPr id="28" name="テキスト ボックス 27">
            <a:extLst>
              <a:ext uri="{FF2B5EF4-FFF2-40B4-BE49-F238E27FC236}">
                <a16:creationId xmlns:a16="http://schemas.microsoft.com/office/drawing/2014/main" id="{81FDC50A-121F-88B6-0C5F-715E0614E3E3}"/>
              </a:ext>
            </a:extLst>
          </p:cNvPr>
          <p:cNvSpPr txBox="1"/>
          <p:nvPr/>
        </p:nvSpPr>
        <p:spPr>
          <a:xfrm>
            <a:off x="9462654" y="2712368"/>
            <a:ext cx="3203121" cy="646331"/>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◆人口あたり自転車保有台数、</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rPr>
              <a:t>　　自転車分担率</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24" name="テキスト ボックス 23">
            <a:extLst>
              <a:ext uri="{FF2B5EF4-FFF2-40B4-BE49-F238E27FC236}">
                <a16:creationId xmlns:a16="http://schemas.microsoft.com/office/drawing/2014/main" id="{1BA0A19A-E52A-47E0-A0C9-5632007FD758}"/>
              </a:ext>
            </a:extLst>
          </p:cNvPr>
          <p:cNvSpPr txBox="1"/>
          <p:nvPr/>
        </p:nvSpPr>
        <p:spPr>
          <a:xfrm>
            <a:off x="3142236" y="9401556"/>
            <a:ext cx="1453924"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：大阪の交通白書</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23" name="テキスト ボックス 22">
            <a:extLst>
              <a:ext uri="{FF2B5EF4-FFF2-40B4-BE49-F238E27FC236}">
                <a16:creationId xmlns:a16="http://schemas.microsoft.com/office/drawing/2014/main" id="{BE43C20A-C522-B660-29E0-0C1FDF3A12E2}"/>
              </a:ext>
            </a:extLst>
          </p:cNvPr>
          <p:cNvSpPr txBox="1"/>
          <p:nvPr/>
        </p:nvSpPr>
        <p:spPr>
          <a:xfrm>
            <a:off x="3142236" y="5922064"/>
            <a:ext cx="1453924"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：大阪の交通白書</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0" name="テキスト ボックス 39">
            <a:extLst>
              <a:ext uri="{FF2B5EF4-FFF2-40B4-BE49-F238E27FC236}">
                <a16:creationId xmlns:a16="http://schemas.microsoft.com/office/drawing/2014/main" id="{37DD9EA8-6C5E-43DC-2C2D-58C08EC2D10B}"/>
              </a:ext>
            </a:extLst>
          </p:cNvPr>
          <p:cNvSpPr txBox="1"/>
          <p:nvPr/>
        </p:nvSpPr>
        <p:spPr>
          <a:xfrm>
            <a:off x="7829474" y="5922064"/>
            <a:ext cx="1453924"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：大阪の交通白書</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3" name="テキスト ボックス 42">
            <a:extLst>
              <a:ext uri="{FF2B5EF4-FFF2-40B4-BE49-F238E27FC236}">
                <a16:creationId xmlns:a16="http://schemas.microsoft.com/office/drawing/2014/main" id="{AB53576A-B479-4B1F-D019-66C10B0807C9}"/>
              </a:ext>
            </a:extLst>
          </p:cNvPr>
          <p:cNvSpPr txBox="1"/>
          <p:nvPr/>
        </p:nvSpPr>
        <p:spPr>
          <a:xfrm>
            <a:off x="7077858" y="9296454"/>
            <a:ext cx="4435510" cy="184666"/>
          </a:xfrm>
          <a:prstGeom prst="rect">
            <a:avLst/>
          </a:prstGeom>
          <a:noFill/>
        </p:spPr>
        <p:txBody>
          <a:bodyPr wrap="none" lIns="0" tIns="0" rIns="0" bIns="0"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kumimoji="1" lang="ja-JP" altLang="en-US" sz="12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：大阪府の交通白書</a:t>
            </a:r>
            <a:r>
              <a:rPr lang="ja-JP" altLang="en-US" sz="1200" dirty="0">
                <a:latin typeface="UD デジタル 教科書体 NK-R" panose="02020400000000000000" pitchFamily="18" charset="-128"/>
                <a:ea typeface="UD デジタル 教科書体 NK-R" panose="02020400000000000000" pitchFamily="18" charset="-128"/>
              </a:rPr>
              <a:t>、警視庁 都内自転車の交通事故発生状況</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4" name="テキスト ボックス 43">
            <a:extLst>
              <a:ext uri="{FF2B5EF4-FFF2-40B4-BE49-F238E27FC236}">
                <a16:creationId xmlns:a16="http://schemas.microsoft.com/office/drawing/2014/main" id="{0A1A6DBD-48DD-39D7-FED7-04C7980B48FD}"/>
              </a:ext>
            </a:extLst>
          </p:cNvPr>
          <p:cNvSpPr txBox="1"/>
          <p:nvPr/>
        </p:nvSpPr>
        <p:spPr>
          <a:xfrm>
            <a:off x="6560737" y="6168752"/>
            <a:ext cx="4230645"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◆人口千人あたりの自転車事故発生件数</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47" name="テキスト ボックス 46">
            <a:extLst>
              <a:ext uri="{FF2B5EF4-FFF2-40B4-BE49-F238E27FC236}">
                <a16:creationId xmlns:a16="http://schemas.microsoft.com/office/drawing/2014/main" id="{0CC9C512-6CA6-07D7-328A-CD45BAFE2E20}"/>
              </a:ext>
            </a:extLst>
          </p:cNvPr>
          <p:cNvSpPr txBox="1"/>
          <p:nvPr/>
        </p:nvSpPr>
        <p:spPr>
          <a:xfrm>
            <a:off x="9511226" y="5900033"/>
            <a:ext cx="3273332"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：自転車安全利用推進のための重点行動指針</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9FE0175F-A5B5-1500-32CC-C8AD68EFF1E8}"/>
              </a:ext>
            </a:extLst>
          </p:cNvPr>
          <p:cNvSpPr txBox="1"/>
          <p:nvPr/>
        </p:nvSpPr>
        <p:spPr>
          <a:xfrm>
            <a:off x="11313737" y="5664696"/>
            <a:ext cx="1314463" cy="153888"/>
          </a:xfrm>
          <a:prstGeom prst="rect">
            <a:avLst/>
          </a:prstGeom>
          <a:noFill/>
        </p:spPr>
        <p:txBody>
          <a:bodyPr wrap="none" lIns="0" tIns="0" rIns="0" bIns="0" rtlCol="0">
            <a:spAutoFit/>
          </a:bodyPr>
          <a:lstStyle>
            <a:defPPr>
              <a:defRPr lang="ja-JP"/>
            </a:defPPr>
            <a:lvl1pPr algn="r">
              <a:lnSpc>
                <a:spcPts val="1000"/>
              </a:lnSpc>
              <a:defRPr sz="1000">
                <a:latin typeface="UD デジタル 教科書体 NK-R" panose="02020400000000000000" pitchFamily="18" charset="-128"/>
                <a:ea typeface="UD デジタル 教科書体 NK-R" panose="02020400000000000000" pitchFamily="18" charset="-128"/>
              </a:defRPr>
            </a:lvl1pPr>
          </a:lstStyle>
          <a:p>
            <a:r>
              <a:rPr lang="en-US" altLang="ja-JP" dirty="0"/>
              <a:t>※ H22</a:t>
            </a:r>
            <a:r>
              <a:rPr lang="ja-JP" altLang="en-US" dirty="0"/>
              <a:t>国勢調査を引用</a:t>
            </a:r>
            <a:endParaRPr lang="en-US" altLang="ja-JP" dirty="0"/>
          </a:p>
        </p:txBody>
      </p:sp>
      <p:sp>
        <p:nvSpPr>
          <p:cNvPr id="3" name="テキスト ボックス 2">
            <a:extLst>
              <a:ext uri="{FF2B5EF4-FFF2-40B4-BE49-F238E27FC236}">
                <a16:creationId xmlns:a16="http://schemas.microsoft.com/office/drawing/2014/main" id="{CC45581B-2019-E1BA-310F-A03D10619782}"/>
              </a:ext>
            </a:extLst>
          </p:cNvPr>
          <p:cNvSpPr txBox="1"/>
          <p:nvPr/>
        </p:nvSpPr>
        <p:spPr>
          <a:xfrm>
            <a:off x="9718609" y="5664696"/>
            <a:ext cx="1320874" cy="261290"/>
          </a:xfrm>
          <a:prstGeom prst="rect">
            <a:avLst/>
          </a:prstGeom>
          <a:noFill/>
        </p:spPr>
        <p:txBody>
          <a:bodyPr wrap="none" lIns="0" tIns="0" rIns="0" bIns="0" rtlCol="0">
            <a:spAutoFit/>
          </a:bodyPr>
          <a:lstStyle/>
          <a:p>
            <a:pPr algn="r">
              <a:lnSpc>
                <a:spcPts val="1000"/>
              </a:lnSpc>
            </a:pPr>
            <a:r>
              <a:rPr lang="en-US" altLang="ja-JP" sz="1000" dirty="0">
                <a:latin typeface="UD デジタル 教科書体 NK-R" panose="02020400000000000000" pitchFamily="18" charset="-128"/>
                <a:ea typeface="UD デジタル 教科書体 NK-R" panose="02020400000000000000" pitchFamily="18" charset="-128"/>
              </a:rPr>
              <a:t>※ </a:t>
            </a:r>
            <a:r>
              <a:rPr lang="ja-JP" altLang="en-US" sz="1000" dirty="0">
                <a:latin typeface="UD デジタル 教科書体 NK-R" panose="02020400000000000000" pitchFamily="18" charset="-128"/>
                <a:ea typeface="UD デジタル 教科書体 NK-R" panose="02020400000000000000" pitchFamily="18" charset="-128"/>
              </a:rPr>
              <a:t>自転車産業振興協会</a:t>
            </a:r>
            <a:endParaRPr lang="en-US" altLang="ja-JP" sz="1000" dirty="0">
              <a:latin typeface="UD デジタル 教科書体 NK-R" panose="02020400000000000000" pitchFamily="18" charset="-128"/>
              <a:ea typeface="UD デジタル 教科書体 NK-R" panose="02020400000000000000" pitchFamily="18" charset="-128"/>
            </a:endParaRPr>
          </a:p>
          <a:p>
            <a:pPr algn="r">
              <a:lnSpc>
                <a:spcPts val="1000"/>
              </a:lnSpc>
            </a:pPr>
            <a:r>
              <a:rPr lang="ja-JP" altLang="en-US" sz="1000" dirty="0">
                <a:latin typeface="UD デジタル 教科書体 NK-R" panose="02020400000000000000" pitchFamily="18" charset="-128"/>
                <a:ea typeface="UD デジタル 教科書体 NK-R" panose="02020400000000000000" pitchFamily="18" charset="-128"/>
              </a:rPr>
              <a:t>データ引用</a:t>
            </a:r>
            <a:endParaRPr lang="en-US" altLang="ja-JP" sz="10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428370BB-5642-A81E-C729-609A7AC50130}"/>
              </a:ext>
            </a:extLst>
          </p:cNvPr>
          <p:cNvSpPr txBox="1"/>
          <p:nvPr/>
        </p:nvSpPr>
        <p:spPr>
          <a:xfrm>
            <a:off x="95253" y="6119190"/>
            <a:ext cx="3690434"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◆大阪の交通事故死者数（高齢者）</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19CF46D1-B0BB-E095-ABE7-DF461F91CA54}"/>
              </a:ext>
            </a:extLst>
          </p:cNvPr>
          <p:cNvSpPr txBox="1"/>
          <p:nvPr/>
        </p:nvSpPr>
        <p:spPr>
          <a:xfrm>
            <a:off x="95253" y="2654238"/>
            <a:ext cx="4267515"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◆大阪の交通事故件数（高齢者、自転車）</a:t>
            </a:r>
            <a:endParaRPr lang="en-US" altLang="ja-JP" sz="1800" dirty="0">
              <a:latin typeface="UD デジタル 教科書体 NK-R" panose="02020400000000000000" pitchFamily="18" charset="-128"/>
              <a:ea typeface="UD デジタル 教科書体 NK-R" panose="02020400000000000000" pitchFamily="18" charset="-128"/>
            </a:endParaRPr>
          </a:p>
        </p:txBody>
      </p:sp>
      <p:pic>
        <p:nvPicPr>
          <p:cNvPr id="6" name="図 5"/>
          <p:cNvPicPr>
            <a:picLocks noChangeAspect="1"/>
          </p:cNvPicPr>
          <p:nvPr/>
        </p:nvPicPr>
        <p:blipFill>
          <a:blip r:embed="rId6"/>
          <a:stretch>
            <a:fillRect/>
          </a:stretch>
        </p:blipFill>
        <p:spPr>
          <a:xfrm>
            <a:off x="4824159" y="2963865"/>
            <a:ext cx="4457956" cy="2958199"/>
          </a:xfrm>
          <a:prstGeom prst="rect">
            <a:avLst/>
          </a:prstGeom>
          <a:ln>
            <a:solidFill>
              <a:schemeClr val="tx1"/>
            </a:solidFill>
          </a:ln>
        </p:spPr>
      </p:pic>
    </p:spTree>
    <p:extLst>
      <p:ext uri="{BB962C8B-B14F-4D97-AF65-F5344CB8AC3E}">
        <p14:creationId xmlns:p14="http://schemas.microsoft.com/office/powerpoint/2010/main" val="4287801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Ⅰ-</a:t>
            </a:r>
            <a:r>
              <a:rPr lang="en-US" altLang="ja-JP" dirty="0">
                <a:solidFill>
                  <a:schemeClr val="bg1"/>
                </a:solidFill>
                <a:latin typeface="UD デジタル 教科書体 NK-R" panose="02020400000000000000" pitchFamily="18" charset="-128"/>
                <a:ea typeface="UD デジタル 教科書体 NK-R" panose="02020400000000000000" pitchFamily="18" charset="-128"/>
              </a:rPr>
              <a:t>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9" name="四角形: 角を丸くする 8">
            <a:extLst>
              <a:ext uri="{FF2B5EF4-FFF2-40B4-BE49-F238E27FC236}">
                <a16:creationId xmlns:a16="http://schemas.microsoft.com/office/drawing/2014/main" id="{93328B1D-8618-4200-A9CB-9CF8B0D14EE6}"/>
              </a:ext>
            </a:extLst>
          </p:cNvPr>
          <p:cNvSpPr/>
          <p:nvPr/>
        </p:nvSpPr>
        <p:spPr>
          <a:xfrm>
            <a:off x="227158" y="696144"/>
            <a:ext cx="1027926"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①人口</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a:extLst>
              <a:ext uri="{FF2B5EF4-FFF2-40B4-BE49-F238E27FC236}">
                <a16:creationId xmlns:a16="http://schemas.microsoft.com/office/drawing/2014/main" id="{F6F781F8-2BA1-4F48-8CCF-7B8579065E41}"/>
              </a:ext>
            </a:extLst>
          </p:cNvPr>
          <p:cNvSpPr/>
          <p:nvPr/>
        </p:nvSpPr>
        <p:spPr>
          <a:xfrm>
            <a:off x="7323292" y="6238526"/>
            <a:ext cx="5419008"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出典：「緊急提言！今こそ立ち上がれ！“ミラーリング</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KANSAI</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”」建設コンサルタンツ協会近畿支部</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9" name="正方形/長方形 18">
            <a:extLst>
              <a:ext uri="{FF2B5EF4-FFF2-40B4-BE49-F238E27FC236}">
                <a16:creationId xmlns:a16="http://schemas.microsoft.com/office/drawing/2014/main" id="{A3F540B7-52C5-4E1A-8063-21934F8B9967}"/>
              </a:ext>
            </a:extLst>
          </p:cNvPr>
          <p:cNvSpPr/>
          <p:nvPr/>
        </p:nvSpPr>
        <p:spPr>
          <a:xfrm>
            <a:off x="227158" y="1245912"/>
            <a:ext cx="12394873" cy="1207599"/>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人口減少、少子高齢化とともに東京一極集中が進行</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日本の総人口は、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2008</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年の約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1.28</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億人をピークに、</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2050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年には約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1</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億人まで減少すると想定される。</a:t>
            </a: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関西の人口割合は減少、関東の人口割合は増加を続け、東京一極集中が進行している。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大阪府の将来人口は、２０５０年には７１８万人まで減少すると想定される。</a:t>
            </a:r>
          </a:p>
        </p:txBody>
      </p:sp>
      <p:pic>
        <p:nvPicPr>
          <p:cNvPr id="6" name="図 5">
            <a:extLst>
              <a:ext uri="{FF2B5EF4-FFF2-40B4-BE49-F238E27FC236}">
                <a16:creationId xmlns:a16="http://schemas.microsoft.com/office/drawing/2014/main" id="{4E9D57AE-8D50-4F5E-A4BB-F81D52FD58FC}"/>
              </a:ext>
            </a:extLst>
          </p:cNvPr>
          <p:cNvPicPr>
            <a:picLocks noChangeAspect="1"/>
          </p:cNvPicPr>
          <p:nvPr/>
        </p:nvPicPr>
        <p:blipFill>
          <a:blip r:embed="rId3"/>
          <a:stretch>
            <a:fillRect/>
          </a:stretch>
        </p:blipFill>
        <p:spPr>
          <a:xfrm>
            <a:off x="1121714" y="2792296"/>
            <a:ext cx="5810718" cy="3390370"/>
          </a:xfrm>
          <a:prstGeom prst="rect">
            <a:avLst/>
          </a:prstGeom>
          <a:ln>
            <a:noFill/>
          </a:ln>
        </p:spPr>
      </p:pic>
      <p:pic>
        <p:nvPicPr>
          <p:cNvPr id="7" name="図 6">
            <a:extLst>
              <a:ext uri="{FF2B5EF4-FFF2-40B4-BE49-F238E27FC236}">
                <a16:creationId xmlns:a16="http://schemas.microsoft.com/office/drawing/2014/main" id="{2BDAB986-A5F4-47F0-8EAC-FADE84CE0FDA}"/>
              </a:ext>
            </a:extLst>
          </p:cNvPr>
          <p:cNvPicPr>
            <a:picLocks noChangeAspect="1"/>
          </p:cNvPicPr>
          <p:nvPr/>
        </p:nvPicPr>
        <p:blipFill>
          <a:blip r:embed="rId4"/>
          <a:stretch>
            <a:fillRect/>
          </a:stretch>
        </p:blipFill>
        <p:spPr>
          <a:xfrm>
            <a:off x="7456337" y="2792296"/>
            <a:ext cx="4058893" cy="3390370"/>
          </a:xfrm>
          <a:prstGeom prst="rect">
            <a:avLst/>
          </a:prstGeom>
          <a:ln>
            <a:noFill/>
          </a:ln>
        </p:spPr>
      </p:pic>
      <p:sp>
        <p:nvSpPr>
          <p:cNvPr id="22" name="正方形/長方形 21">
            <a:extLst>
              <a:ext uri="{FF2B5EF4-FFF2-40B4-BE49-F238E27FC236}">
                <a16:creationId xmlns:a16="http://schemas.microsoft.com/office/drawing/2014/main" id="{BBE0FF99-68A5-42C6-BD1D-773860D68D37}"/>
              </a:ext>
            </a:extLst>
          </p:cNvPr>
          <p:cNvSpPr/>
          <p:nvPr/>
        </p:nvSpPr>
        <p:spPr>
          <a:xfrm>
            <a:off x="945171" y="6257763"/>
            <a:ext cx="6149979" cy="130381"/>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800" dirty="0">
                <a:solidFill>
                  <a:schemeClr val="tx1"/>
                </a:solidFill>
                <a:latin typeface="Meiryo UI" panose="020B0604030504040204" pitchFamily="50" charset="-128"/>
                <a:ea typeface="Meiryo UI" panose="020B0604030504040204" pitchFamily="50" charset="-128"/>
              </a:rPr>
              <a:t>出典：国勢調査</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国立社会保障･人口問題研究所</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日本の将来推計人口</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平成</a:t>
            </a:r>
            <a:r>
              <a:rPr lang="en-US" altLang="ja-JP" sz="800" dirty="0">
                <a:solidFill>
                  <a:schemeClr val="tx1"/>
                </a:solidFill>
                <a:latin typeface="Meiryo UI" panose="020B0604030504040204" pitchFamily="50" charset="-128"/>
                <a:ea typeface="Meiryo UI" panose="020B0604030504040204" pitchFamily="50" charset="-128"/>
              </a:rPr>
              <a:t>29</a:t>
            </a:r>
            <a:r>
              <a:rPr lang="ja-JP" altLang="en-US" sz="800" dirty="0">
                <a:solidFill>
                  <a:schemeClr val="tx1"/>
                </a:solidFill>
                <a:latin typeface="Meiryo UI" panose="020B0604030504040204" pitchFamily="50" charset="-128"/>
                <a:ea typeface="Meiryo UI" panose="020B0604030504040204" pitchFamily="50" charset="-128"/>
              </a:rPr>
              <a:t>年推計</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中位推計</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日本の地域別将来推計</a:t>
            </a:r>
            <a:r>
              <a:rPr lang="en-US" altLang="ja-JP" sz="800" dirty="0">
                <a:solidFill>
                  <a:schemeClr val="tx1"/>
                </a:solidFill>
                <a:latin typeface="Meiryo UI" panose="020B0604030504040204" pitchFamily="50" charset="-128"/>
                <a:ea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rPr>
              <a:t>平成</a:t>
            </a:r>
            <a:r>
              <a:rPr lang="en-US" altLang="ja-JP" sz="800" dirty="0">
                <a:solidFill>
                  <a:schemeClr val="tx1"/>
                </a:solidFill>
                <a:latin typeface="Meiryo UI" panose="020B0604030504040204" pitchFamily="50" charset="-128"/>
                <a:ea typeface="Meiryo UI" panose="020B0604030504040204" pitchFamily="50" charset="-128"/>
              </a:rPr>
              <a:t>30</a:t>
            </a:r>
            <a:r>
              <a:rPr lang="ja-JP" altLang="en-US" sz="800" dirty="0">
                <a:solidFill>
                  <a:schemeClr val="tx1"/>
                </a:solidFill>
                <a:latin typeface="Meiryo UI" panose="020B0604030504040204" pitchFamily="50" charset="-128"/>
                <a:ea typeface="Meiryo UI" panose="020B0604030504040204" pitchFamily="50" charset="-128"/>
              </a:rPr>
              <a:t>年推計</a:t>
            </a:r>
            <a:r>
              <a:rPr lang="en-US" altLang="ja-JP" sz="800" dirty="0">
                <a:solidFill>
                  <a:schemeClr val="tx1"/>
                </a:solidFill>
                <a:latin typeface="Meiryo UI" panose="020B0604030504040204" pitchFamily="50" charset="-128"/>
                <a:ea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endParaRPr>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z="1800" smtClean="0">
                <a:latin typeface="UD デジタル 教科書体 NK-R" panose="02020400000000000000" pitchFamily="18" charset="-128"/>
                <a:ea typeface="UD デジタル 教科書体 NK-R" panose="02020400000000000000" pitchFamily="18" charset="-128"/>
              </a:rPr>
              <a:t>1</a:t>
            </a:fld>
            <a:endParaRPr kumimoji="1" lang="ja-JP" altLang="en-US" sz="1800">
              <a:latin typeface="UD デジタル 教科書体 NK-R" panose="02020400000000000000" pitchFamily="18" charset="-128"/>
              <a:ea typeface="UD デジタル 教科書体 NK-R" panose="02020400000000000000" pitchFamily="18" charset="-128"/>
            </a:endParaRPr>
          </a:p>
        </p:txBody>
      </p:sp>
      <p:pic>
        <p:nvPicPr>
          <p:cNvPr id="12" name="図 11">
            <a:extLst>
              <a:ext uri="{FF2B5EF4-FFF2-40B4-BE49-F238E27FC236}">
                <a16:creationId xmlns:a16="http://schemas.microsoft.com/office/drawing/2014/main" id="{96B96EE5-377A-E2C1-479A-92E6451891B2}"/>
              </a:ext>
            </a:extLst>
          </p:cNvPr>
          <p:cNvPicPr>
            <a:picLocks noChangeAspect="1"/>
          </p:cNvPicPr>
          <p:nvPr/>
        </p:nvPicPr>
        <p:blipFill>
          <a:blip r:embed="rId5"/>
          <a:stretch>
            <a:fillRect/>
          </a:stretch>
        </p:blipFill>
        <p:spPr>
          <a:xfrm>
            <a:off x="2412875" y="6528792"/>
            <a:ext cx="3949858" cy="2962394"/>
          </a:xfrm>
          <a:prstGeom prst="rect">
            <a:avLst/>
          </a:prstGeom>
          <a:ln w="3175">
            <a:solidFill>
              <a:schemeClr val="tx1"/>
            </a:solidFill>
          </a:ln>
        </p:spPr>
      </p:pic>
      <p:sp>
        <p:nvSpPr>
          <p:cNvPr id="16" name="正方形/長方形 15">
            <a:extLst>
              <a:ext uri="{FF2B5EF4-FFF2-40B4-BE49-F238E27FC236}">
                <a16:creationId xmlns:a16="http://schemas.microsoft.com/office/drawing/2014/main" id="{E7E98AA7-7331-9103-598D-4253BE5894D1}"/>
              </a:ext>
            </a:extLst>
          </p:cNvPr>
          <p:cNvSpPr/>
          <p:nvPr/>
        </p:nvSpPr>
        <p:spPr>
          <a:xfrm>
            <a:off x="6446246" y="9384275"/>
            <a:ext cx="4429956"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出典：「大阪府人口ビジョン策定後の人口動向等の整理」令和元年８月 大阪府</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5C03DE18-D2A3-D2C8-487A-EA81A945564C}"/>
              </a:ext>
            </a:extLst>
          </p:cNvPr>
          <p:cNvSpPr txBox="1"/>
          <p:nvPr/>
        </p:nvSpPr>
        <p:spPr>
          <a:xfrm>
            <a:off x="412513" y="2488575"/>
            <a:ext cx="11541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◆人口動向</a:t>
            </a:r>
          </a:p>
        </p:txBody>
      </p:sp>
      <p:sp>
        <p:nvSpPr>
          <p:cNvPr id="20" name="テキスト ボックス 19">
            <a:extLst>
              <a:ext uri="{FF2B5EF4-FFF2-40B4-BE49-F238E27FC236}">
                <a16:creationId xmlns:a16="http://schemas.microsoft.com/office/drawing/2014/main" id="{A559B7F0-62C2-4DCA-B260-5B24E1B12E17}"/>
              </a:ext>
            </a:extLst>
          </p:cNvPr>
          <p:cNvSpPr txBox="1"/>
          <p:nvPr/>
        </p:nvSpPr>
        <p:spPr>
          <a:xfrm>
            <a:off x="10363241" y="3020228"/>
            <a:ext cx="1025922" cy="246221"/>
          </a:xfrm>
          <a:prstGeom prst="rect">
            <a:avLst/>
          </a:prstGeom>
          <a:noFill/>
        </p:spPr>
        <p:txBody>
          <a:bodyPr wrap="none" lIns="0" tIns="0" rIns="0" bIns="0" rtlCol="0">
            <a:spAutoFit/>
          </a:bodyPr>
          <a:lstStyle/>
          <a:p>
            <a:r>
              <a:rPr lang="ja-JP" altLang="en-US" sz="1600" dirty="0">
                <a:latin typeface="UD デジタル 教科書体 NK-R" panose="02020400000000000000" pitchFamily="18" charset="-128"/>
                <a:ea typeface="UD デジタル 教科書体 NK-R" panose="02020400000000000000" pitchFamily="18" charset="-128"/>
              </a:rPr>
              <a:t>◆人口割合</a:t>
            </a:r>
          </a:p>
        </p:txBody>
      </p:sp>
      <p:sp>
        <p:nvSpPr>
          <p:cNvPr id="21" name="テキスト ボックス 20">
            <a:extLst>
              <a:ext uri="{FF2B5EF4-FFF2-40B4-BE49-F238E27FC236}">
                <a16:creationId xmlns:a16="http://schemas.microsoft.com/office/drawing/2014/main" id="{26A50115-369A-0721-D82C-5499136869A2}"/>
              </a:ext>
            </a:extLst>
          </p:cNvPr>
          <p:cNvSpPr txBox="1"/>
          <p:nvPr/>
        </p:nvSpPr>
        <p:spPr>
          <a:xfrm>
            <a:off x="412513" y="6513403"/>
            <a:ext cx="1615827"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◆将来人口推計</a:t>
            </a:r>
          </a:p>
        </p:txBody>
      </p:sp>
      <p:sp>
        <p:nvSpPr>
          <p:cNvPr id="23" name="テキスト ボックス 22">
            <a:extLst>
              <a:ext uri="{FF2B5EF4-FFF2-40B4-BE49-F238E27FC236}">
                <a16:creationId xmlns:a16="http://schemas.microsoft.com/office/drawing/2014/main" id="{9B1BAA8F-3FA3-F340-DAA5-CB938E924857}"/>
              </a:ext>
            </a:extLst>
          </p:cNvPr>
          <p:cNvSpPr txBox="1"/>
          <p:nvPr/>
        </p:nvSpPr>
        <p:spPr>
          <a:xfrm>
            <a:off x="7095150" y="2488575"/>
            <a:ext cx="11541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◆人口割合</a:t>
            </a:r>
          </a:p>
        </p:txBody>
      </p:sp>
    </p:spTree>
    <p:extLst>
      <p:ext uri="{BB962C8B-B14F-4D97-AF65-F5344CB8AC3E}">
        <p14:creationId xmlns:p14="http://schemas.microsoft.com/office/powerpoint/2010/main" val="2451934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74ED16E-8541-4FCF-B9FF-2D097615A1DC}"/>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４．大阪の物流の現況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graphicFrame>
        <p:nvGraphicFramePr>
          <p:cNvPr id="3" name="表 2"/>
          <p:cNvGraphicFramePr>
            <a:graphicFrameLocks noGrp="1"/>
          </p:cNvGraphicFramePr>
          <p:nvPr>
            <p:extLst>
              <p:ext uri="{D42A27DB-BD31-4B8C-83A1-F6EECF244321}">
                <p14:modId xmlns:p14="http://schemas.microsoft.com/office/powerpoint/2010/main" val="830067451"/>
              </p:ext>
            </p:extLst>
          </p:nvPr>
        </p:nvGraphicFramePr>
        <p:xfrm>
          <a:off x="437314" y="3648472"/>
          <a:ext cx="11796137" cy="4820920"/>
        </p:xfrm>
        <a:graphic>
          <a:graphicData uri="http://schemas.openxmlformats.org/drawingml/2006/table">
            <a:tbl>
              <a:tblPr firstRow="1" bandRow="1">
                <a:tableStyleId>{5C22544A-7EE6-4342-B048-85BDC9FD1C3A}</a:tableStyleId>
              </a:tblPr>
              <a:tblGrid>
                <a:gridCol w="1279544">
                  <a:extLst>
                    <a:ext uri="{9D8B030D-6E8A-4147-A177-3AD203B41FA5}">
                      <a16:colId xmlns:a16="http://schemas.microsoft.com/office/drawing/2014/main" val="3390049386"/>
                    </a:ext>
                  </a:extLst>
                </a:gridCol>
                <a:gridCol w="647175">
                  <a:extLst>
                    <a:ext uri="{9D8B030D-6E8A-4147-A177-3AD203B41FA5}">
                      <a16:colId xmlns:a16="http://schemas.microsoft.com/office/drawing/2014/main" val="3208353451"/>
                    </a:ext>
                  </a:extLst>
                </a:gridCol>
                <a:gridCol w="2308575">
                  <a:extLst>
                    <a:ext uri="{9D8B030D-6E8A-4147-A177-3AD203B41FA5}">
                      <a16:colId xmlns:a16="http://schemas.microsoft.com/office/drawing/2014/main" val="846982766"/>
                    </a:ext>
                  </a:extLst>
                </a:gridCol>
                <a:gridCol w="981231">
                  <a:extLst>
                    <a:ext uri="{9D8B030D-6E8A-4147-A177-3AD203B41FA5}">
                      <a16:colId xmlns:a16="http://schemas.microsoft.com/office/drawing/2014/main" val="432884582"/>
                    </a:ext>
                  </a:extLst>
                </a:gridCol>
                <a:gridCol w="2259129">
                  <a:extLst>
                    <a:ext uri="{9D8B030D-6E8A-4147-A177-3AD203B41FA5}">
                      <a16:colId xmlns:a16="http://schemas.microsoft.com/office/drawing/2014/main" val="3504317668"/>
                    </a:ext>
                  </a:extLst>
                </a:gridCol>
                <a:gridCol w="1030677">
                  <a:extLst>
                    <a:ext uri="{9D8B030D-6E8A-4147-A177-3AD203B41FA5}">
                      <a16:colId xmlns:a16="http://schemas.microsoft.com/office/drawing/2014/main" val="437876454"/>
                    </a:ext>
                  </a:extLst>
                </a:gridCol>
                <a:gridCol w="2353699">
                  <a:extLst>
                    <a:ext uri="{9D8B030D-6E8A-4147-A177-3AD203B41FA5}">
                      <a16:colId xmlns:a16="http://schemas.microsoft.com/office/drawing/2014/main" val="1841354980"/>
                    </a:ext>
                  </a:extLst>
                </a:gridCol>
                <a:gridCol w="936107">
                  <a:extLst>
                    <a:ext uri="{9D8B030D-6E8A-4147-A177-3AD203B41FA5}">
                      <a16:colId xmlns:a16="http://schemas.microsoft.com/office/drawing/2014/main" val="3630156553"/>
                    </a:ext>
                  </a:extLst>
                </a:gridCol>
              </a:tblGrid>
              <a:tr h="370840">
                <a:tc gridSpan="2">
                  <a:txBody>
                    <a:bodyPr/>
                    <a:lstStyle/>
                    <a:p>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a:tc>
                <a:tc hMerge="1">
                  <a:txBody>
                    <a:bodyPr/>
                    <a:lstStyle/>
                    <a:p>
                      <a:endParaRPr kumimoji="1" lang="ja-JP" altLang="en-US" sz="2000" dirty="0"/>
                    </a:p>
                  </a:txBody>
                  <a:tcPr/>
                </a:tc>
                <a:tc gridSpan="2">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鉄道</a:t>
                      </a:r>
                    </a:p>
                  </a:txBody>
                  <a:tcPr anchor="ctr"/>
                </a:tc>
                <a:tc hMerge="1">
                  <a:txBody>
                    <a:bodyP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anchor="ctr"/>
                </a:tc>
                <a:tc gridSpan="2">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船舶</a:t>
                      </a:r>
                    </a:p>
                  </a:txBody>
                  <a:tcPr anchor="ctr"/>
                </a:tc>
                <a:tc hMerge="1">
                  <a:txBody>
                    <a:bodyP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anchor="ctr"/>
                </a:tc>
                <a:tc gridSpan="2">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航空機</a:t>
                      </a:r>
                    </a:p>
                  </a:txBody>
                  <a:tcPr anchor="ctr"/>
                </a:tc>
                <a:tc hMerge="1">
                  <a:txBody>
                    <a:bodyPr/>
                    <a:lstStyle/>
                    <a:p>
                      <a:pPr algn="ctr"/>
                      <a:endParaRPr kumimoji="1" lang="ja-JP" altLang="en-US" sz="1600" dirty="0">
                        <a:latin typeface="UD デジタル 教科書体 NK-R" panose="02020400000000000000" pitchFamily="18" charset="-128"/>
                        <a:ea typeface="UD デジタル 教科書体 NK-R" panose="02020400000000000000" pitchFamily="18" charset="-128"/>
                      </a:endParaRPr>
                    </a:p>
                  </a:txBody>
                  <a:tcPr anchor="ctr"/>
                </a:tc>
                <a:extLst>
                  <a:ext uri="{0D108BD9-81ED-4DB2-BD59-A6C34878D82A}">
                    <a16:rowId xmlns:a16="http://schemas.microsoft.com/office/drawing/2014/main" val="1613175786"/>
                  </a:ext>
                </a:extLst>
              </a:tr>
              <a:tr h="370840">
                <a:tc rowSpan="3">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品目</a:t>
                      </a:r>
                      <a:endParaRPr kumimoji="1" lang="en-US" altLang="ja-JP" sz="1600" dirty="0">
                        <a:latin typeface="UD デジタル 教科書体 NK-R" panose="02020400000000000000" pitchFamily="18" charset="-128"/>
                        <a:ea typeface="UD デジタル 教科書体 NK-R" panose="02020400000000000000" pitchFamily="18" charset="-128"/>
                      </a:endParaRPr>
                    </a:p>
                    <a:p>
                      <a:r>
                        <a:rPr kumimoji="1" lang="ja-JP" altLang="en-US" sz="1600" dirty="0">
                          <a:latin typeface="UD デジタル 教科書体 NK-R" panose="02020400000000000000" pitchFamily="18" charset="-128"/>
                          <a:ea typeface="UD デジタル 教科書体 NK-R" panose="02020400000000000000" pitchFamily="18" charset="-128"/>
                        </a:rPr>
                        <a:t>（国内）</a:t>
                      </a:r>
                    </a:p>
                  </a:txBody>
                  <a:tcPr>
                    <a:solidFill>
                      <a:srgbClr val="D0D8E8"/>
                    </a:solidFill>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１位</a:t>
                      </a:r>
                    </a:p>
                  </a:txBody>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石油</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２０．６％</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金属機械工業品</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５８．６％</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宅配便</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３０．５％</a:t>
                      </a:r>
                    </a:p>
                  </a:txBody>
                  <a:tcPr marL="18000" marR="18000" anchor="ctr"/>
                </a:tc>
                <a:extLst>
                  <a:ext uri="{0D108BD9-81ED-4DB2-BD59-A6C34878D82A}">
                    <a16:rowId xmlns:a16="http://schemas.microsoft.com/office/drawing/2014/main" val="4172403630"/>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２位</a:t>
                      </a:r>
                    </a:p>
                  </a:txBody>
                  <a:tcP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コンテナ（食料工業品）</a:t>
                      </a:r>
                    </a:p>
                  </a:txBody>
                  <a:tcPr anchor="ct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１１．２％</a:t>
                      </a:r>
                    </a:p>
                  </a:txBody>
                  <a:tcPr marL="18000" marR="18000"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化学工業品</a:t>
                      </a:r>
                    </a:p>
                  </a:txBody>
                  <a:tcPr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２１．８％</a:t>
                      </a:r>
                    </a:p>
                  </a:txBody>
                  <a:tcPr marL="18000" marR="18000"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書類・印刷物</a:t>
                      </a:r>
                      <a:endParaRPr kumimoji="1" lang="ja-JP" altLang="en-US" sz="1600" strike="dblStrike"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１２．３％</a:t>
                      </a:r>
                    </a:p>
                  </a:txBody>
                  <a:tcPr marL="18000" marR="18000" anchor="ctr">
                    <a:solidFill>
                      <a:srgbClr val="D0D8E8"/>
                    </a:solidFill>
                  </a:tcPr>
                </a:tc>
                <a:extLst>
                  <a:ext uri="{0D108BD9-81ED-4DB2-BD59-A6C34878D82A}">
                    <a16:rowId xmlns:a16="http://schemas.microsoft.com/office/drawing/2014/main" val="2941322732"/>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３位</a:t>
                      </a:r>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コンテナ（</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積合せ貨物）</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１０．７％</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鉱産品</a:t>
                      </a:r>
                    </a:p>
                  </a:txBody>
                  <a:tcPr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１３．１％</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精密機械</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１０．７％</a:t>
                      </a:r>
                    </a:p>
                  </a:txBody>
                  <a:tcPr marL="18000" marR="18000" anchor="ctr"/>
                </a:tc>
                <a:extLst>
                  <a:ext uri="{0D108BD9-81ED-4DB2-BD59-A6C34878D82A}">
                    <a16:rowId xmlns:a16="http://schemas.microsoft.com/office/drawing/2014/main" val="4279875199"/>
                  </a:ext>
                </a:extLst>
              </a:tr>
              <a:tr h="370840">
                <a:tc rowSpan="3">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品目</a:t>
                      </a:r>
                      <a:endParaRPr kumimoji="1" lang="en-US" altLang="ja-JP" sz="1600" dirty="0">
                        <a:latin typeface="UD デジタル 教科書体 NK-R" panose="02020400000000000000" pitchFamily="18" charset="-128"/>
                        <a:ea typeface="UD デジタル 教科書体 NK-R" panose="02020400000000000000" pitchFamily="18" charset="-128"/>
                      </a:endParaRPr>
                    </a:p>
                    <a:p>
                      <a:r>
                        <a:rPr kumimoji="1" lang="ja-JP" altLang="en-US" sz="1600" dirty="0">
                          <a:latin typeface="UD デジタル 教科書体 NK-R" panose="02020400000000000000" pitchFamily="18" charset="-128"/>
                          <a:ea typeface="UD デジタル 教科書体 NK-R" panose="02020400000000000000" pitchFamily="18" charset="-128"/>
                        </a:rPr>
                        <a:t>（国外）</a:t>
                      </a:r>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１位</a:t>
                      </a:r>
                    </a:p>
                  </a:txBody>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化学工業品</a:t>
                      </a:r>
                    </a:p>
                  </a:txBody>
                  <a:tcPr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３０．３％</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電気機器</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３９．５％</a:t>
                      </a:r>
                    </a:p>
                  </a:txBody>
                  <a:tcPr marL="18000" marR="18000" anchor="ctr"/>
                </a:tc>
                <a:extLst>
                  <a:ext uri="{0D108BD9-81ED-4DB2-BD59-A6C34878D82A}">
                    <a16:rowId xmlns:a16="http://schemas.microsoft.com/office/drawing/2014/main" val="2852035899"/>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２位</a:t>
                      </a:r>
                    </a:p>
                  </a:txBody>
                  <a:tcPr>
                    <a:solidFill>
                      <a:srgbClr val="E9EDF4"/>
                    </a:solid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solidFill>
                      <a:srgbClr val="E9EDF4"/>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金属機械工業品</a:t>
                      </a:r>
                    </a:p>
                  </a:txBody>
                  <a:tcPr anchor="ctr">
                    <a:solidFill>
                      <a:srgbClr val="E9EDF4"/>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２４．２％</a:t>
                      </a:r>
                    </a:p>
                  </a:txBody>
                  <a:tcPr marL="18000" marR="18000" anchor="ctr">
                    <a:solidFill>
                      <a:srgbClr val="E9EDF4"/>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化学製品</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１８．７％</a:t>
                      </a:r>
                    </a:p>
                  </a:txBody>
                  <a:tcPr marL="18000" marR="18000" anchor="ctr">
                    <a:solidFill>
                      <a:srgbClr val="E9EDF4"/>
                    </a:solidFill>
                  </a:tcPr>
                </a:tc>
                <a:extLst>
                  <a:ext uri="{0D108BD9-81ED-4DB2-BD59-A6C34878D82A}">
                    <a16:rowId xmlns:a16="http://schemas.microsoft.com/office/drawing/2014/main" val="110326793"/>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３位</a:t>
                      </a:r>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鉱産品</a:t>
                      </a:r>
                    </a:p>
                  </a:txBody>
                  <a:tcPr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１６．１％</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一般機械</a:t>
                      </a:r>
                      <a:endParaRPr kumimoji="1" lang="ja-JP" altLang="en-US" sz="1600" strike="dblStrike"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１４．３％</a:t>
                      </a:r>
                    </a:p>
                  </a:txBody>
                  <a:tcPr marL="18000" marR="18000" anchor="ctr"/>
                </a:tc>
                <a:extLst>
                  <a:ext uri="{0D108BD9-81ED-4DB2-BD59-A6C34878D82A}">
                    <a16:rowId xmlns:a16="http://schemas.microsoft.com/office/drawing/2014/main" val="877449798"/>
                  </a:ext>
                </a:extLst>
              </a:tr>
              <a:tr h="370840">
                <a:tc rowSpan="3">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移出入先</a:t>
                      </a:r>
                      <a:endParaRPr kumimoji="1" lang="en-US" altLang="ja-JP" sz="1600" dirty="0">
                        <a:latin typeface="UD デジタル 教科書体 NK-R" panose="02020400000000000000" pitchFamily="18" charset="-128"/>
                        <a:ea typeface="UD デジタル 教科書体 NK-R" panose="02020400000000000000" pitchFamily="18" charset="-128"/>
                      </a:endParaRPr>
                    </a:p>
                    <a:p>
                      <a:r>
                        <a:rPr kumimoji="1" lang="ja-JP" altLang="en-US" sz="1600" dirty="0">
                          <a:latin typeface="UD デジタル 教科書体 NK-R" panose="02020400000000000000" pitchFamily="18" charset="-128"/>
                          <a:ea typeface="UD デジタル 教科書体 NK-R" panose="02020400000000000000" pitchFamily="18" charset="-128"/>
                        </a:rPr>
                        <a:t>（国内）</a:t>
                      </a:r>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１位</a:t>
                      </a:r>
                    </a:p>
                  </a:txBody>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関東</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２９．８％</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九州・沖縄</a:t>
                      </a:r>
                    </a:p>
                  </a:txBody>
                  <a:tcPr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６５．１％</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関東</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５５．９％</a:t>
                      </a:r>
                    </a:p>
                  </a:txBody>
                  <a:tcPr marL="18000" marR="18000" anchor="ctr"/>
                </a:tc>
                <a:extLst>
                  <a:ext uri="{0D108BD9-81ED-4DB2-BD59-A6C34878D82A}">
                    <a16:rowId xmlns:a16="http://schemas.microsoft.com/office/drawing/2014/main" val="3875601891"/>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２位</a:t>
                      </a:r>
                    </a:p>
                  </a:txBody>
                  <a:tcP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中部</a:t>
                      </a:r>
                    </a:p>
                  </a:txBody>
                  <a:tcPr anchor="ct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２０．２％</a:t>
                      </a:r>
                    </a:p>
                  </a:txBody>
                  <a:tcPr marL="18000" marR="18000"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中国・四国</a:t>
                      </a:r>
                    </a:p>
                  </a:txBody>
                  <a:tcPr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２３．４％</a:t>
                      </a:r>
                    </a:p>
                  </a:txBody>
                  <a:tcPr marL="18000" marR="18000" anchor="ctr">
                    <a:solidFill>
                      <a:srgbClr val="D0D8E8"/>
                    </a:solidFill>
                  </a:tcP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九州・沖縄</a:t>
                      </a:r>
                    </a:p>
                  </a:txBody>
                  <a:tcPr anchor="ctr">
                    <a:solidFill>
                      <a:srgbClr val="D0D8E8"/>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３５．２％</a:t>
                      </a:r>
                    </a:p>
                  </a:txBody>
                  <a:tcPr marL="18000" marR="18000" anchor="ctr">
                    <a:solidFill>
                      <a:srgbClr val="D0D8E8"/>
                    </a:solidFill>
                  </a:tcPr>
                </a:tc>
                <a:extLst>
                  <a:ext uri="{0D108BD9-81ED-4DB2-BD59-A6C34878D82A}">
                    <a16:rowId xmlns:a16="http://schemas.microsoft.com/office/drawing/2014/main" val="479196184"/>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３位</a:t>
                      </a:r>
                      <a:endParaRPr kumimoji="1" lang="en-US" altLang="ja-JP" sz="1600" dirty="0">
                        <a:latin typeface="UD デジタル 教科書体 NK-R" panose="02020400000000000000" pitchFamily="18" charset="-128"/>
                        <a:ea typeface="UD デジタル 教科書体 NK-R" panose="02020400000000000000" pitchFamily="18" charset="-128"/>
                      </a:endParaRPr>
                    </a:p>
                  </a:txBody>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東北</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１４．５％</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近畿</a:t>
                      </a:r>
                      <a:endParaRPr kumimoji="1" lang="ja-JP" altLang="en-US" sz="1600" strike="dblStrike" baseline="0" dirty="0">
                        <a:solidFill>
                          <a:schemeClr val="tx1"/>
                        </a:solidFill>
                        <a:latin typeface="UD デジタル 教科書体 NK-R" panose="02020400000000000000" pitchFamily="18" charset="-128"/>
                        <a:ea typeface="UD デジタル 教科書体 NK-R" panose="02020400000000000000" pitchFamily="18" charset="-128"/>
                      </a:endParaRPr>
                    </a:p>
                  </a:txBody>
                  <a:tcPr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９．１％</a:t>
                      </a:r>
                    </a:p>
                  </a:txBody>
                  <a:tcPr marL="18000" marR="18000" anchor="ctr"/>
                </a:tc>
                <a:tc>
                  <a:txBody>
                    <a:bodyPr/>
                    <a:lstStyle/>
                    <a:p>
                      <a:pPr algn="ct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北海道</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６．２％</a:t>
                      </a:r>
                    </a:p>
                  </a:txBody>
                  <a:tcPr marL="18000" marR="18000" anchor="ctr"/>
                </a:tc>
                <a:extLst>
                  <a:ext uri="{0D108BD9-81ED-4DB2-BD59-A6C34878D82A}">
                    <a16:rowId xmlns:a16="http://schemas.microsoft.com/office/drawing/2014/main" val="1452919278"/>
                  </a:ext>
                </a:extLst>
              </a:tr>
              <a:tr h="370840">
                <a:tc rowSpan="3">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輸出入先</a:t>
                      </a:r>
                      <a:endParaRPr kumimoji="1" lang="en-US" altLang="ja-JP" sz="1600" dirty="0">
                        <a:latin typeface="UD デジタル 教科書体 NK-R" panose="02020400000000000000" pitchFamily="18" charset="-128"/>
                        <a:ea typeface="UD デジタル 教科書体 NK-R" panose="02020400000000000000" pitchFamily="18" charset="-128"/>
                      </a:endParaRPr>
                    </a:p>
                    <a:p>
                      <a:r>
                        <a:rPr kumimoji="1" lang="ja-JP" altLang="en-US" sz="1600" dirty="0">
                          <a:latin typeface="UD デジタル 教科書体 NK-R" panose="02020400000000000000" pitchFamily="18" charset="-128"/>
                          <a:ea typeface="UD デジタル 教科書体 NK-R" panose="02020400000000000000" pitchFamily="18" charset="-128"/>
                        </a:rPr>
                        <a:t>（国外）</a:t>
                      </a:r>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１位</a:t>
                      </a:r>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アジア</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７４．５％</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アジア</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６２．７％</a:t>
                      </a:r>
                    </a:p>
                  </a:txBody>
                  <a:tcPr marL="18000" marR="18000" anchor="ctr"/>
                </a:tc>
                <a:extLst>
                  <a:ext uri="{0D108BD9-81ED-4DB2-BD59-A6C34878D82A}">
                    <a16:rowId xmlns:a16="http://schemas.microsoft.com/office/drawing/2014/main" val="1669570498"/>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２位</a:t>
                      </a:r>
                    </a:p>
                  </a:txBody>
                  <a:tcPr>
                    <a:solidFill>
                      <a:srgbClr val="E9EDF4"/>
                    </a:solidFill>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北米</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８．１％</a:t>
                      </a:r>
                    </a:p>
                  </a:txBody>
                  <a:tcPr marL="18000" marR="18000"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西欧</a:t>
                      </a:r>
                    </a:p>
                  </a:txBody>
                  <a:tcPr anchor="ctr">
                    <a:solidFill>
                      <a:srgbClr val="E9EDF4"/>
                    </a:solidFill>
                  </a:tcP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１８．９％</a:t>
                      </a:r>
                    </a:p>
                  </a:txBody>
                  <a:tcPr marL="18000" marR="18000" anchor="ctr">
                    <a:solidFill>
                      <a:srgbClr val="E9EDF4"/>
                    </a:solidFill>
                  </a:tcPr>
                </a:tc>
                <a:extLst>
                  <a:ext uri="{0D108BD9-81ED-4DB2-BD59-A6C34878D82A}">
                    <a16:rowId xmlns:a16="http://schemas.microsoft.com/office/drawing/2014/main" val="2345653651"/>
                  </a:ext>
                </a:extLst>
              </a:tr>
              <a:tr h="370840">
                <a:tc vMerge="1">
                  <a:txBody>
                    <a:bodyPr/>
                    <a:lstStyle/>
                    <a:p>
                      <a:endParaRPr kumimoji="1" lang="ja-JP" altLang="en-US" dirty="0"/>
                    </a:p>
                  </a:txBody>
                  <a:tcPr/>
                </a:tc>
                <a:tc>
                  <a:txBody>
                    <a:bodyPr/>
                    <a:lstStyle/>
                    <a:p>
                      <a:r>
                        <a:rPr kumimoji="1" lang="ja-JP" altLang="en-US" sz="1600" dirty="0">
                          <a:latin typeface="UD デジタル 教科書体 NK-R" panose="02020400000000000000" pitchFamily="18" charset="-128"/>
                          <a:ea typeface="UD デジタル 教科書体 NK-R" panose="02020400000000000000" pitchFamily="18" charset="-128"/>
                        </a:rPr>
                        <a:t>３位</a:t>
                      </a:r>
                    </a:p>
                  </a:txBody>
                  <a:tcPr/>
                </a:tc>
                <a:tc>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西欧</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５．５％</a:t>
                      </a:r>
                    </a:p>
                  </a:txBody>
                  <a:tcPr marL="18000" marR="18000"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北米</a:t>
                      </a:r>
                    </a:p>
                  </a:txBody>
                  <a:tcPr anchor="ctr"/>
                </a:tc>
                <a:tc>
                  <a:txBody>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１５．１％</a:t>
                      </a:r>
                    </a:p>
                  </a:txBody>
                  <a:tcPr marL="18000" marR="18000" anchor="ctr"/>
                </a:tc>
                <a:extLst>
                  <a:ext uri="{0D108BD9-81ED-4DB2-BD59-A6C34878D82A}">
                    <a16:rowId xmlns:a16="http://schemas.microsoft.com/office/drawing/2014/main" val="2572420156"/>
                  </a:ext>
                </a:extLst>
              </a:tr>
            </a:tbl>
          </a:graphicData>
        </a:graphic>
      </p:graphicFrame>
      <p:sp>
        <p:nvSpPr>
          <p:cNvPr id="5" name="四角形: 角を丸くする 13">
            <a:extLst>
              <a:ext uri="{FF2B5EF4-FFF2-40B4-BE49-F238E27FC236}">
                <a16:creationId xmlns:a16="http://schemas.microsoft.com/office/drawing/2014/main" id="{C13E1584-9F6B-463F-AE3E-212FE188CC2E}"/>
              </a:ext>
            </a:extLst>
          </p:cNvPr>
          <p:cNvSpPr/>
          <p:nvPr/>
        </p:nvSpPr>
        <p:spPr>
          <a:xfrm>
            <a:off x="352129" y="840160"/>
            <a:ext cx="2808311" cy="432048"/>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各種交通機関の比較</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 name="正方形/長方形 14">
            <a:extLst>
              <a:ext uri="{FF2B5EF4-FFF2-40B4-BE49-F238E27FC236}">
                <a16:creationId xmlns:a16="http://schemas.microsoft.com/office/drawing/2014/main" id="{92B48351-BF71-49A9-829B-B9E1713B5235}"/>
              </a:ext>
            </a:extLst>
          </p:cNvPr>
          <p:cNvSpPr/>
          <p:nvPr/>
        </p:nvSpPr>
        <p:spPr>
          <a:xfrm>
            <a:off x="178728" y="1332130"/>
            <a:ext cx="12449472" cy="19563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鉄道貨物は全国で石油・コンテナ（食料工業品）・コンテナ（積合せ貨物）が上位３品目となっている。移出入先は関東が約３割</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となっている。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船舶貨物は国内、国外とも金属機械工業品・化学工業品・鉱産品が上位３品目となっている。移出入先は九州・沖縄が６割を超</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え、輸出入先はアジアが７割を超えている。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航空機貨物は国内の取扱いの約３割が宅配便、国外の取扱いの約４割が電気機器となっている。移出入先は関東が約６割、輸</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出入先はアジアが６割を超えている。</a:t>
            </a:r>
            <a:endParaRPr lang="en-US" altLang="ja-JP" sz="1800" dirty="0">
              <a:solidFill>
                <a:schemeClr val="tx1"/>
              </a:solidFill>
              <a:latin typeface="Meiryo UI" pitchFamily="50" charset="-128"/>
              <a:ea typeface="Meiryo UI" pitchFamily="50" charset="-128"/>
            </a:endParaRPr>
          </a:p>
        </p:txBody>
      </p:sp>
      <p:sp>
        <p:nvSpPr>
          <p:cNvPr id="4" name="テキスト ボックス 3">
            <a:extLst>
              <a:ext uri="{FF2B5EF4-FFF2-40B4-BE49-F238E27FC236}">
                <a16:creationId xmlns:a16="http://schemas.microsoft.com/office/drawing/2014/main" id="{E4775874-E645-33A3-37A5-375FE6FE0417}"/>
              </a:ext>
            </a:extLst>
          </p:cNvPr>
          <p:cNvSpPr txBox="1"/>
          <p:nvPr/>
        </p:nvSpPr>
        <p:spPr>
          <a:xfrm>
            <a:off x="437314" y="8474749"/>
            <a:ext cx="11288668" cy="646331"/>
          </a:xfrm>
          <a:prstGeom prst="rect">
            <a:avLst/>
          </a:prstGeom>
          <a:noFill/>
        </p:spPr>
        <p:txBody>
          <a:bodyPr wrap="none" rtlCol="0">
            <a:spAutoFit/>
          </a:bodyPr>
          <a:lstStyle/>
          <a:p>
            <a:r>
              <a:rPr kumimoji="1" lang="en-US" altLang="ja-JP" sz="1200" dirty="0">
                <a:latin typeface="UD デジタル 教科書体 NK-R" panose="02020400000000000000" pitchFamily="18" charset="-128"/>
                <a:ea typeface="UD デジタル 教科書体 NK-R" panose="02020400000000000000" pitchFamily="18" charset="-128"/>
              </a:rPr>
              <a:t>※</a:t>
            </a:r>
            <a:r>
              <a:rPr kumimoji="1" lang="ja-JP" altLang="en-US" sz="1200" dirty="0">
                <a:latin typeface="UD デジタル 教科書体 NK-R" panose="02020400000000000000" pitchFamily="18" charset="-128"/>
                <a:ea typeface="UD デジタル 教科書体 NK-R" panose="02020400000000000000" pitchFamily="18" charset="-128"/>
              </a:rPr>
              <a:t>鉄道の品目別ランキングは、全国のデータ、その他は大阪の発送・到着合計データ、</a:t>
            </a:r>
            <a:r>
              <a:rPr kumimoji="1" lang="en-US" altLang="ja-JP" sz="1200" dirty="0">
                <a:latin typeface="UD デジタル 教科書体 NK-R" panose="02020400000000000000" pitchFamily="18" charset="-128"/>
                <a:ea typeface="UD デジタル 教科書体 NK-R" panose="02020400000000000000" pitchFamily="18" charset="-128"/>
              </a:rPr>
              <a:t>2019</a:t>
            </a:r>
            <a:r>
              <a:rPr kumimoji="1" lang="ja-JP" altLang="en-US" sz="1200" dirty="0">
                <a:latin typeface="UD デジタル 教科書体 NK-R" panose="02020400000000000000" pitchFamily="18" charset="-128"/>
                <a:ea typeface="UD デジタル 教科書体 NK-R" panose="02020400000000000000" pitchFamily="18" charset="-128"/>
              </a:rPr>
              <a:t>年</a:t>
            </a:r>
            <a:endParaRPr kumimoji="1" lang="en-US" altLang="ja-JP" sz="1200" dirty="0">
              <a:latin typeface="UD デジタル 教科書体 NK-R" panose="02020400000000000000" pitchFamily="18" charset="-128"/>
              <a:ea typeface="UD デジタル 教科書体 NK-R" panose="02020400000000000000" pitchFamily="18" charset="-128"/>
            </a:endParaRPr>
          </a:p>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：速報 鉄道統計（</a:t>
            </a:r>
            <a:r>
              <a:rPr lang="en-US" altLang="ja-JP" sz="1200" dirty="0">
                <a:latin typeface="UD デジタル 教科書体 NK-R" panose="02020400000000000000" pitchFamily="18" charset="-128"/>
                <a:ea typeface="UD デジタル 教科書体 NK-R" panose="02020400000000000000" pitchFamily="18" charset="-128"/>
              </a:rPr>
              <a:t>R2</a:t>
            </a:r>
            <a:r>
              <a:rPr lang="ja-JP" altLang="en-US" sz="1200" dirty="0">
                <a:latin typeface="UD デジタル 教科書体 NK-R" panose="02020400000000000000" pitchFamily="18" charset="-128"/>
                <a:ea typeface="UD デジタル 教科書体 NK-R" panose="02020400000000000000" pitchFamily="18" charset="-128"/>
              </a:rPr>
              <a:t>年度）ＪＲ・関連機関、</a:t>
            </a:r>
            <a:r>
              <a:rPr lang="en-US" altLang="ja-JP" sz="1200" dirty="0">
                <a:latin typeface="UD デジタル 教科書体 NK-R" panose="02020400000000000000" pitchFamily="18" charset="-128"/>
                <a:ea typeface="UD デジタル 教科書体 NK-R" panose="02020400000000000000" pitchFamily="18" charset="-128"/>
              </a:rPr>
              <a:t>JR</a:t>
            </a:r>
            <a:r>
              <a:rPr lang="ja-JP" altLang="en-US" sz="1200" dirty="0">
                <a:latin typeface="UD デジタル 教科書体 NK-R" panose="02020400000000000000" pitchFamily="18" charset="-128"/>
                <a:ea typeface="UD デジタル 教科書体 NK-R" panose="02020400000000000000" pitchFamily="18" charset="-128"/>
              </a:rPr>
              <a:t>貨物グループレポート、鉄道輸送統計調査、航空輸送統計調査、大阪府統計年鑑（</a:t>
            </a:r>
            <a:r>
              <a:rPr lang="en-US" altLang="ja-JP" sz="1200" dirty="0">
                <a:latin typeface="UD デジタル 教科書体 NK-R" panose="02020400000000000000" pitchFamily="18" charset="-128"/>
                <a:ea typeface="UD デジタル 教科書体 NK-R" panose="02020400000000000000" pitchFamily="18" charset="-128"/>
              </a:rPr>
              <a:t>R2</a:t>
            </a:r>
            <a:r>
              <a:rPr lang="ja-JP" altLang="en-US" sz="1200" dirty="0">
                <a:latin typeface="UD デジタル 教科書体 NK-R" panose="02020400000000000000" pitchFamily="18" charset="-128"/>
                <a:ea typeface="UD デジタル 教科書体 NK-R" panose="02020400000000000000" pitchFamily="18" charset="-128"/>
              </a:rPr>
              <a:t>）、大阪市統計年鑑、外国貿易年表、</a:t>
            </a:r>
            <a:endParaRPr lang="en-US" altLang="ja-JP" sz="1200" dirty="0">
              <a:latin typeface="UD デジタル 教科書体 NK-R" panose="02020400000000000000" pitchFamily="18" charset="-128"/>
              <a:ea typeface="UD デジタル 教科書体 NK-R" panose="02020400000000000000" pitchFamily="18" charset="-128"/>
            </a:endParaRPr>
          </a:p>
          <a:p>
            <a:r>
              <a:rPr lang="ja-JP" altLang="en-US" sz="1200" dirty="0">
                <a:latin typeface="UD デジタル 教科書体 NK-R" panose="02020400000000000000" pitchFamily="18" charset="-128"/>
                <a:ea typeface="UD デジタル 教科書体 NK-R" panose="02020400000000000000" pitchFamily="18" charset="-128"/>
              </a:rPr>
              <a:t>　　　　 国際航空動態調査、航空動態調査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8" name="スライド番号プレースホルダー 5">
            <a:extLst>
              <a:ext uri="{FF2B5EF4-FFF2-40B4-BE49-F238E27FC236}">
                <a16:creationId xmlns:a16="http://schemas.microsoft.com/office/drawing/2014/main" id="{0145E69C-31C2-E605-DB78-01B1C477B62B}"/>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19</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5E297A2C-E785-A25A-7695-671057B7367B}"/>
              </a:ext>
            </a:extLst>
          </p:cNvPr>
          <p:cNvSpPr txBox="1"/>
          <p:nvPr/>
        </p:nvSpPr>
        <p:spPr>
          <a:xfrm>
            <a:off x="276052" y="3357535"/>
            <a:ext cx="230832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◆交通機関別貨物取扱</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633127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3AC3236F-2121-07F9-FFC3-787449D1DA3D}"/>
              </a:ext>
            </a:extLst>
          </p:cNvPr>
          <p:cNvPicPr>
            <a:picLocks noChangeAspect="1"/>
          </p:cNvPicPr>
          <p:nvPr/>
        </p:nvPicPr>
        <p:blipFill>
          <a:blip r:embed="rId2"/>
          <a:stretch>
            <a:fillRect/>
          </a:stretch>
        </p:blipFill>
        <p:spPr>
          <a:xfrm>
            <a:off x="6544816" y="3419189"/>
            <a:ext cx="6179820" cy="3808476"/>
          </a:xfrm>
          <a:prstGeom prst="rect">
            <a:avLst/>
          </a:prstGeom>
        </p:spPr>
      </p:pic>
      <p:pic>
        <p:nvPicPr>
          <p:cNvPr id="25" name="図 24">
            <a:extLst>
              <a:ext uri="{FF2B5EF4-FFF2-40B4-BE49-F238E27FC236}">
                <a16:creationId xmlns:a16="http://schemas.microsoft.com/office/drawing/2014/main" id="{6BCE2FED-1EE0-320D-B94F-AEE996E51656}"/>
              </a:ext>
            </a:extLst>
          </p:cNvPr>
          <p:cNvPicPr>
            <a:picLocks noChangeAspect="1"/>
          </p:cNvPicPr>
          <p:nvPr/>
        </p:nvPicPr>
        <p:blipFill>
          <a:blip r:embed="rId3"/>
          <a:stretch>
            <a:fillRect/>
          </a:stretch>
        </p:blipFill>
        <p:spPr>
          <a:xfrm>
            <a:off x="145160" y="3419189"/>
            <a:ext cx="6176772" cy="3805428"/>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４．大阪の物流の現況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7949AC75-4514-4F4A-AA94-640A7C91D267}"/>
              </a:ext>
            </a:extLst>
          </p:cNvPr>
          <p:cNvSpPr/>
          <p:nvPr/>
        </p:nvSpPr>
        <p:spPr>
          <a:xfrm>
            <a:off x="176064" y="1200200"/>
            <a:ext cx="12449472" cy="143193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大阪から発送される貨物の多くはトラックにて輸送されており、航空輸送はほとんどみられない。</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北海道、東北、九州・沖縄は鉄道輸送も他のエリアと比べて多いほか、中国・四国へは海運輸送がトラック輸送を上回る。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大阪へ到着する貨物は、関東、中部、近畿でトラック輸送の割合が高くなっている。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北海道、東北、中国・四国、九州・沖縄では海運輸送の割合も高く、北海度、九州・沖縄では海運がトラック輸送の割合を上回る。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四角形: 角を丸くする 9">
            <a:extLst>
              <a:ext uri="{FF2B5EF4-FFF2-40B4-BE49-F238E27FC236}">
                <a16:creationId xmlns:a16="http://schemas.microsoft.com/office/drawing/2014/main" id="{698044E8-FAFD-42E8-B810-93E9A5EB86B4}"/>
              </a:ext>
            </a:extLst>
          </p:cNvPr>
          <p:cNvSpPr/>
          <p:nvPr/>
        </p:nvSpPr>
        <p:spPr>
          <a:xfrm>
            <a:off x="245067" y="774179"/>
            <a:ext cx="1547221" cy="354013"/>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国内貨物</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1" name="テキスト ボックス 10">
            <a:extLst>
              <a:ext uri="{FF2B5EF4-FFF2-40B4-BE49-F238E27FC236}">
                <a16:creationId xmlns:a16="http://schemas.microsoft.com/office/drawing/2014/main" id="{802DADCB-A919-4EA3-963E-3731B3959D45}"/>
              </a:ext>
            </a:extLst>
          </p:cNvPr>
          <p:cNvSpPr txBox="1"/>
          <p:nvPr/>
        </p:nvSpPr>
        <p:spPr>
          <a:xfrm>
            <a:off x="8193078" y="7333939"/>
            <a:ext cx="4536819"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：平成</a:t>
            </a:r>
            <a:r>
              <a:rPr lang="en-US" altLang="ja-JP" sz="1200" dirty="0">
                <a:latin typeface="UD デジタル 教科書体 NK-R" panose="02020400000000000000" pitchFamily="18" charset="-128"/>
                <a:ea typeface="UD デジタル 教科書体 NK-R" panose="02020400000000000000" pitchFamily="18" charset="-128"/>
              </a:rPr>
              <a:t>27</a:t>
            </a:r>
            <a:r>
              <a:rPr lang="ja-JP" altLang="en-US" sz="1200" dirty="0">
                <a:latin typeface="UD デジタル 教科書体 NK-R" panose="02020400000000000000" pitchFamily="18" charset="-128"/>
                <a:ea typeface="UD デジタル 教科書体 NK-R" panose="02020400000000000000" pitchFamily="18" charset="-128"/>
              </a:rPr>
              <a:t>年全国貨物純流動調査（物流センサス）</a:t>
            </a:r>
            <a:r>
              <a:rPr lang="en-US" altLang="ja-JP" sz="1200" dirty="0">
                <a:latin typeface="UD デジタル 教科書体 NK-R" panose="02020400000000000000" pitchFamily="18" charset="-128"/>
                <a:ea typeface="UD デジタル 教科書体 NK-R" panose="02020400000000000000" pitchFamily="18" charset="-128"/>
              </a:rPr>
              <a:t>※3</a:t>
            </a:r>
            <a:r>
              <a:rPr lang="ja-JP" altLang="en-US" sz="1200" dirty="0">
                <a:latin typeface="UD デジタル 教科書体 NK-R" panose="02020400000000000000" pitchFamily="18" charset="-128"/>
                <a:ea typeface="UD デジタル 教科書体 NK-R" panose="02020400000000000000" pitchFamily="18" charset="-128"/>
              </a:rPr>
              <a:t>日間調査</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AB59FD71-CA80-40F5-BB1B-DB1DCE4F94C7}"/>
              </a:ext>
            </a:extLst>
          </p:cNvPr>
          <p:cNvSpPr txBox="1"/>
          <p:nvPr/>
        </p:nvSpPr>
        <p:spPr>
          <a:xfrm>
            <a:off x="136104" y="2856384"/>
            <a:ext cx="92333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◆大阪発</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4A08C192-6EBA-48BB-90B8-A93DC6E010D8}"/>
              </a:ext>
            </a:extLst>
          </p:cNvPr>
          <p:cNvSpPr txBox="1"/>
          <p:nvPr/>
        </p:nvSpPr>
        <p:spPr>
          <a:xfrm>
            <a:off x="6518875" y="2856384"/>
            <a:ext cx="92333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◆大阪着</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6F0186F7-5F4C-410F-A7BC-6DE05B24A8E0}"/>
              </a:ext>
            </a:extLst>
          </p:cNvPr>
          <p:cNvSpPr txBox="1"/>
          <p:nvPr/>
        </p:nvSpPr>
        <p:spPr>
          <a:xfrm>
            <a:off x="1648272" y="2989832"/>
            <a:ext cx="3716082" cy="338554"/>
          </a:xfrm>
          <a:prstGeom prst="rect">
            <a:avLst/>
          </a:prstGeom>
          <a:noFill/>
        </p:spPr>
        <p:txBody>
          <a:bodyPr wrap="none" rtlCol="0">
            <a:spAutoFit/>
          </a:bodyPr>
          <a:lstStyle/>
          <a:p>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代表輸送機関別貨物流動量（重量：トン）</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17" name="テキスト ボックス 16">
            <a:extLst>
              <a:ext uri="{FF2B5EF4-FFF2-40B4-BE49-F238E27FC236}">
                <a16:creationId xmlns:a16="http://schemas.microsoft.com/office/drawing/2014/main" id="{383DE186-2CB4-41A6-B082-15FB65FC7333}"/>
              </a:ext>
            </a:extLst>
          </p:cNvPr>
          <p:cNvSpPr txBox="1"/>
          <p:nvPr/>
        </p:nvSpPr>
        <p:spPr>
          <a:xfrm>
            <a:off x="7789565" y="2989832"/>
            <a:ext cx="3716082" cy="338554"/>
          </a:xfrm>
          <a:prstGeom prst="rect">
            <a:avLst/>
          </a:prstGeom>
          <a:noFill/>
        </p:spPr>
        <p:txBody>
          <a:bodyPr wrap="none" rtlCol="0">
            <a:spAutoFit/>
          </a:bodyPr>
          <a:lstStyle/>
          <a:p>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代表輸送機関別貨物流動量（重量：トン）</a:t>
            </a:r>
            <a:endParaRPr lang="en-US" altLang="ja-JP" sz="1600" dirty="0">
              <a:latin typeface="UD デジタル 教科書体 NK-R" panose="02020400000000000000" pitchFamily="18" charset="-128"/>
              <a:ea typeface="UD デジタル 教科書体 NK-R" panose="02020400000000000000" pitchFamily="18" charset="-128"/>
            </a:endParaRPr>
          </a:p>
        </p:txBody>
      </p:sp>
      <p:sp>
        <p:nvSpPr>
          <p:cNvPr id="4" name="スライド番号プレースホルダー 5">
            <a:extLst>
              <a:ext uri="{FF2B5EF4-FFF2-40B4-BE49-F238E27FC236}">
                <a16:creationId xmlns:a16="http://schemas.microsoft.com/office/drawing/2014/main" id="{5880415F-157A-FC9A-E13E-BF6A1014CDB2}"/>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20</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586948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４．大阪の物流の現況</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7949AC75-4514-4F4A-AA94-640A7C91D267}"/>
              </a:ext>
            </a:extLst>
          </p:cNvPr>
          <p:cNvSpPr/>
          <p:nvPr/>
        </p:nvSpPr>
        <p:spPr>
          <a:xfrm>
            <a:off x="176064" y="1200200"/>
            <a:ext cx="12449472" cy="129361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航空貨物輸出入総量は約７０万トンで輸出入比は０．８：１、海上貨物輸出入総量は約５</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７７４万トンで輸出入比は０．３：１である。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航空貨物輸出入総額は約８．７兆円で輸出入比は１．３：１ 、海上貨物は約１０兆円で輸出入比は０．８：１である。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航空貨物と海上貨物の比は輸出入の総量ベースでは１：８２．４、金額ベースでは１：１．１で、航空貨物の方が単価が大きい傾向</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である。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0" name="四角形: 角を丸くする 9">
            <a:extLst>
              <a:ext uri="{FF2B5EF4-FFF2-40B4-BE49-F238E27FC236}">
                <a16:creationId xmlns:a16="http://schemas.microsoft.com/office/drawing/2014/main" id="{698044E8-FAFD-42E8-B810-93E9A5EB86B4}"/>
              </a:ext>
            </a:extLst>
          </p:cNvPr>
          <p:cNvSpPr/>
          <p:nvPr/>
        </p:nvSpPr>
        <p:spPr>
          <a:xfrm>
            <a:off x="245067" y="774179"/>
            <a:ext cx="1547221" cy="354013"/>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③国際貨物</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a:extLst>
              <a:ext uri="{FF2B5EF4-FFF2-40B4-BE49-F238E27FC236}">
                <a16:creationId xmlns:a16="http://schemas.microsoft.com/office/drawing/2014/main" id="{865CCD47-226C-F560-E012-2E4D9921B652}"/>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21</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7A0255FD-14BB-D75C-93C1-13C3EBA22216}"/>
              </a:ext>
            </a:extLst>
          </p:cNvPr>
          <p:cNvSpPr txBox="1"/>
          <p:nvPr/>
        </p:nvSpPr>
        <p:spPr>
          <a:xfrm>
            <a:off x="250149" y="2537783"/>
            <a:ext cx="2478243"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◆輸出入量（航空・海上）</a:t>
            </a:r>
            <a:endParaRPr lang="en-US" altLang="ja-JP" sz="1800" dirty="0">
              <a:latin typeface="UD デジタル 教科書体 NK-R" panose="02020400000000000000" pitchFamily="18" charset="-128"/>
              <a:ea typeface="UD デジタル 教科書体 NK-R" panose="02020400000000000000" pitchFamily="18" charset="-128"/>
            </a:endParaRPr>
          </a:p>
        </p:txBody>
      </p:sp>
      <p:pic>
        <p:nvPicPr>
          <p:cNvPr id="14" name="図 13">
            <a:extLst>
              <a:ext uri="{FF2B5EF4-FFF2-40B4-BE49-F238E27FC236}">
                <a16:creationId xmlns:a16="http://schemas.microsoft.com/office/drawing/2014/main" id="{9770F01A-0E1F-11F4-F10B-A860746698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4935" y="2825815"/>
            <a:ext cx="4036771" cy="3358896"/>
          </a:xfrm>
          <a:prstGeom prst="rect">
            <a:avLst/>
          </a:prstGeom>
        </p:spPr>
      </p:pic>
      <p:pic>
        <p:nvPicPr>
          <p:cNvPr id="15" name="図 14">
            <a:extLst>
              <a:ext uri="{FF2B5EF4-FFF2-40B4-BE49-F238E27FC236}">
                <a16:creationId xmlns:a16="http://schemas.microsoft.com/office/drawing/2014/main" id="{A6A4C7E4-6779-43C5-C045-22135B06FA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03" y="2833940"/>
            <a:ext cx="4036771" cy="3358896"/>
          </a:xfrm>
          <a:prstGeom prst="rect">
            <a:avLst/>
          </a:prstGeom>
        </p:spPr>
      </p:pic>
      <p:pic>
        <p:nvPicPr>
          <p:cNvPr id="19" name="図 18">
            <a:extLst>
              <a:ext uri="{FF2B5EF4-FFF2-40B4-BE49-F238E27FC236}">
                <a16:creationId xmlns:a16="http://schemas.microsoft.com/office/drawing/2014/main" id="{4F799B99-BFAF-549D-150E-327C3DFE66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0890" y="6194232"/>
            <a:ext cx="4943856" cy="3358896"/>
          </a:xfrm>
          <a:prstGeom prst="rect">
            <a:avLst/>
          </a:prstGeom>
        </p:spPr>
      </p:pic>
      <p:sp>
        <p:nvSpPr>
          <p:cNvPr id="20" name="テキスト ボックス 19">
            <a:extLst>
              <a:ext uri="{FF2B5EF4-FFF2-40B4-BE49-F238E27FC236}">
                <a16:creationId xmlns:a16="http://schemas.microsoft.com/office/drawing/2014/main" id="{2CBF4BBF-C4A3-E168-683B-59C6FC3E827D}"/>
              </a:ext>
            </a:extLst>
          </p:cNvPr>
          <p:cNvSpPr txBox="1"/>
          <p:nvPr/>
        </p:nvSpPr>
        <p:spPr>
          <a:xfrm>
            <a:off x="250149" y="6262246"/>
            <a:ext cx="2478243"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◆輸出入額（航空・海上）</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21" name="テキスト ボックス 20">
            <a:extLst>
              <a:ext uri="{FF2B5EF4-FFF2-40B4-BE49-F238E27FC236}">
                <a16:creationId xmlns:a16="http://schemas.microsoft.com/office/drawing/2014/main" id="{16E67E8D-ABD7-5A4A-5076-6F33F651B7EA}"/>
              </a:ext>
            </a:extLst>
          </p:cNvPr>
          <p:cNvSpPr txBox="1"/>
          <p:nvPr/>
        </p:nvSpPr>
        <p:spPr>
          <a:xfrm>
            <a:off x="8867919" y="6200110"/>
            <a:ext cx="1461939"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：大阪府統計年鑑</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45" name="テキスト ボックス 44">
            <a:extLst>
              <a:ext uri="{FF2B5EF4-FFF2-40B4-BE49-F238E27FC236}">
                <a16:creationId xmlns:a16="http://schemas.microsoft.com/office/drawing/2014/main" id="{412767A1-1F72-1FEC-D0FE-25A90739EF4E}"/>
              </a:ext>
            </a:extLst>
          </p:cNvPr>
          <p:cNvSpPr txBox="1"/>
          <p:nvPr/>
        </p:nvSpPr>
        <p:spPr>
          <a:xfrm>
            <a:off x="8333320" y="9409112"/>
            <a:ext cx="2277868"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：外国貿易統計年表 大阪税関</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615707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D509365-81C5-4615-8669-3E0389E66F16}"/>
              </a:ext>
            </a:extLst>
          </p:cNvPr>
          <p:cNvPicPr>
            <a:picLocks noChangeAspect="1"/>
          </p:cNvPicPr>
          <p:nvPr/>
        </p:nvPicPr>
        <p:blipFill rotWithShape="1">
          <a:blip r:embed="rId2"/>
          <a:srcRect l="1987" t="1855" r="1491" b="2176"/>
          <a:stretch/>
        </p:blipFill>
        <p:spPr>
          <a:xfrm>
            <a:off x="901916" y="1670720"/>
            <a:ext cx="11054557" cy="7778080"/>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５．大阪の特性</a:t>
            </a:r>
          </a:p>
        </p:txBody>
      </p:sp>
      <p:sp>
        <p:nvSpPr>
          <p:cNvPr id="5" name="正方形/長方形 4">
            <a:extLst>
              <a:ext uri="{FF2B5EF4-FFF2-40B4-BE49-F238E27FC236}">
                <a16:creationId xmlns:a16="http://schemas.microsoft.com/office/drawing/2014/main" id="{846615F6-1CE3-4585-81BF-5BFC4637F70A}"/>
              </a:ext>
            </a:extLst>
          </p:cNvPr>
          <p:cNvSpPr/>
          <p:nvPr/>
        </p:nvSpPr>
        <p:spPr>
          <a:xfrm>
            <a:off x="1432248" y="690076"/>
            <a:ext cx="11225336" cy="98064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36000" rIns="91423" bIns="36000" rtlCol="0" anchor="t" anchorCtr="0">
            <a:spAutoFit/>
          </a:bodyPr>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大阪府の大部分は平均標高</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100m</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未満となっており、隣接する神戸や京都とも平地でつながっている等、在来線を</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利用した場合でも大阪～神戸：約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分（</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JR</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新快速：大阪～三ノ宮）、大阪～京都：約</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分（</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JR</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新快速：大阪～京</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都）でアクセス可能。</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EB352995-5D34-409C-9B5B-B37ABAF4384C}"/>
              </a:ext>
            </a:extLst>
          </p:cNvPr>
          <p:cNvSpPr txBox="1"/>
          <p:nvPr/>
        </p:nvSpPr>
        <p:spPr>
          <a:xfrm>
            <a:off x="8937812" y="9420145"/>
            <a:ext cx="2968761"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：国土数値情報　標高・傾斜度</a:t>
            </a:r>
            <a:r>
              <a:rPr lang="en-US" altLang="ja-JP" sz="1200" dirty="0">
                <a:latin typeface="UD デジタル 教科書体 NK-R" panose="02020400000000000000" pitchFamily="18" charset="-128"/>
                <a:ea typeface="UD デジタル 教科書体 NK-R" panose="02020400000000000000" pitchFamily="18" charset="-128"/>
              </a:rPr>
              <a:t>5</a:t>
            </a:r>
            <a:r>
              <a:rPr lang="ja-JP" altLang="en-US" sz="1200" dirty="0">
                <a:latin typeface="UD デジタル 教科書体 NK-R" panose="02020400000000000000" pitchFamily="18" charset="-128"/>
                <a:ea typeface="UD デジタル 教科書体 NK-R" panose="02020400000000000000" pitchFamily="18" charset="-128"/>
              </a:rPr>
              <a:t>次メッシュ</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7" name="四角形: 角を丸くする 6">
            <a:extLst>
              <a:ext uri="{FF2B5EF4-FFF2-40B4-BE49-F238E27FC236}">
                <a16:creationId xmlns:a16="http://schemas.microsoft.com/office/drawing/2014/main" id="{13E53769-1AF8-4D97-B30A-80AD24DA6C7D}"/>
              </a:ext>
            </a:extLst>
          </p:cNvPr>
          <p:cNvSpPr/>
          <p:nvPr/>
        </p:nvSpPr>
        <p:spPr>
          <a:xfrm>
            <a:off x="143809" y="808157"/>
            <a:ext cx="1061074" cy="536059"/>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①地勢</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楕円 7">
            <a:extLst>
              <a:ext uri="{FF2B5EF4-FFF2-40B4-BE49-F238E27FC236}">
                <a16:creationId xmlns:a16="http://schemas.microsoft.com/office/drawing/2014/main" id="{3119F5CD-3BF2-4AEE-82EA-A04EEFA54757}"/>
              </a:ext>
            </a:extLst>
          </p:cNvPr>
          <p:cNvSpPr/>
          <p:nvPr/>
        </p:nvSpPr>
        <p:spPr>
          <a:xfrm>
            <a:off x="7333208" y="5377995"/>
            <a:ext cx="360040" cy="360040"/>
          </a:xfrm>
          <a:prstGeom prst="ellipse">
            <a:avLst/>
          </a:prstGeom>
          <a:solidFill>
            <a:srgbClr val="FFFF00"/>
          </a:solidFill>
          <a:ln w="190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1" name="楕円 10">
            <a:extLst>
              <a:ext uri="{FF2B5EF4-FFF2-40B4-BE49-F238E27FC236}">
                <a16:creationId xmlns:a16="http://schemas.microsoft.com/office/drawing/2014/main" id="{311EAFB1-6F9B-4EA2-952C-018E7829421E}"/>
              </a:ext>
            </a:extLst>
          </p:cNvPr>
          <p:cNvSpPr/>
          <p:nvPr/>
        </p:nvSpPr>
        <p:spPr>
          <a:xfrm>
            <a:off x="9638258" y="2901495"/>
            <a:ext cx="360040" cy="360040"/>
          </a:xfrm>
          <a:prstGeom prst="ellipse">
            <a:avLst/>
          </a:prstGeom>
          <a:solidFill>
            <a:srgbClr val="FFFF00"/>
          </a:solidFill>
          <a:ln w="190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2" name="楕円 11">
            <a:extLst>
              <a:ext uri="{FF2B5EF4-FFF2-40B4-BE49-F238E27FC236}">
                <a16:creationId xmlns:a16="http://schemas.microsoft.com/office/drawing/2014/main" id="{3F9E97A0-3D3E-4D4A-BA72-D90A323E93EF}"/>
              </a:ext>
            </a:extLst>
          </p:cNvPr>
          <p:cNvSpPr/>
          <p:nvPr/>
        </p:nvSpPr>
        <p:spPr>
          <a:xfrm>
            <a:off x="4855468" y="5332586"/>
            <a:ext cx="360040" cy="360040"/>
          </a:xfrm>
          <a:prstGeom prst="ellipse">
            <a:avLst/>
          </a:prstGeom>
          <a:solidFill>
            <a:srgbClr val="FFFF00"/>
          </a:solidFill>
          <a:ln w="190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grpSp>
        <p:nvGrpSpPr>
          <p:cNvPr id="10" name="グループ化 9">
            <a:extLst>
              <a:ext uri="{FF2B5EF4-FFF2-40B4-BE49-F238E27FC236}">
                <a16:creationId xmlns:a16="http://schemas.microsoft.com/office/drawing/2014/main" id="{AEB9BF7C-C33C-4367-827B-4414C852DCFC}"/>
              </a:ext>
            </a:extLst>
          </p:cNvPr>
          <p:cNvGrpSpPr/>
          <p:nvPr/>
        </p:nvGrpSpPr>
        <p:grpSpPr>
          <a:xfrm>
            <a:off x="9818278" y="2532163"/>
            <a:ext cx="646331" cy="369332"/>
            <a:chOff x="-1592088" y="4044516"/>
            <a:chExt cx="646331" cy="369332"/>
          </a:xfrm>
        </p:grpSpPr>
        <p:sp>
          <p:nvSpPr>
            <p:cNvPr id="9" name="テキスト ボックス 8">
              <a:extLst>
                <a:ext uri="{FF2B5EF4-FFF2-40B4-BE49-F238E27FC236}">
                  <a16:creationId xmlns:a16="http://schemas.microsoft.com/office/drawing/2014/main" id="{E1E743A1-0980-42CF-A372-CA3221D7AEFB}"/>
                </a:ext>
              </a:extLst>
            </p:cNvPr>
            <p:cNvSpPr txBox="1"/>
            <p:nvPr/>
          </p:nvSpPr>
          <p:spPr>
            <a:xfrm>
              <a:off x="-1592088" y="4044516"/>
              <a:ext cx="646331" cy="369332"/>
            </a:xfrm>
            <a:prstGeom prst="rect">
              <a:avLst/>
            </a:prstGeom>
            <a:noFill/>
          </p:spPr>
          <p:txBody>
            <a:bodyPr wrap="none" rtlCol="0">
              <a:spAutoFit/>
            </a:bodyPr>
            <a:lstStyle/>
            <a:p>
              <a:pPr algn="ctr"/>
              <a:r>
                <a:rPr lang="ja-JP" altLang="en-US" sz="1800" b="1" dirty="0">
                  <a:ln w="38100">
                    <a:solidFill>
                      <a:schemeClr val="bg1"/>
                    </a:solidFill>
                  </a:ln>
                  <a:solidFill>
                    <a:schemeClr val="bg1"/>
                  </a:solidFill>
                  <a:latin typeface="UD デジタル 教科書体 NK-R" panose="02020400000000000000" pitchFamily="18" charset="-128"/>
                  <a:ea typeface="UD デジタル 教科書体 NK-R" panose="02020400000000000000" pitchFamily="18" charset="-128"/>
                </a:rPr>
                <a:t>京都</a:t>
              </a:r>
              <a:endParaRPr kumimoji="1" lang="ja-JP" altLang="en-US" sz="1800" b="1" dirty="0">
                <a:ln w="38100">
                  <a:solidFill>
                    <a:schemeClr val="bg1"/>
                  </a:solidFill>
                </a:ln>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F06DEA44-425C-47B2-A9FE-0F43CD66940D}"/>
                </a:ext>
              </a:extLst>
            </p:cNvPr>
            <p:cNvSpPr txBox="1"/>
            <p:nvPr/>
          </p:nvSpPr>
          <p:spPr>
            <a:xfrm>
              <a:off x="-1592088" y="4044516"/>
              <a:ext cx="646331" cy="369332"/>
            </a:xfrm>
            <a:prstGeom prst="rect">
              <a:avLst/>
            </a:prstGeom>
            <a:noFill/>
          </p:spPr>
          <p:txBody>
            <a:bodyPr wrap="none" rtlCol="0">
              <a:spAutoFit/>
            </a:bodyPr>
            <a:lstStyle/>
            <a:p>
              <a:pPr algn="ctr"/>
              <a:r>
                <a:rPr lang="ja-JP" altLang="en-US" sz="1800" b="1" dirty="0">
                  <a:latin typeface="UD デジタル 教科書体 NK-R" panose="02020400000000000000" pitchFamily="18" charset="-128"/>
                  <a:ea typeface="UD デジタル 教科書体 NK-R" panose="02020400000000000000" pitchFamily="18" charset="-128"/>
                </a:rPr>
                <a:t>京都</a:t>
              </a:r>
              <a:endParaRPr kumimoji="1" lang="ja-JP" altLang="en-US" sz="1800" b="1" dirty="0">
                <a:latin typeface="UD デジタル 教科書体 NK-R" panose="02020400000000000000" pitchFamily="18" charset="-128"/>
                <a:ea typeface="UD デジタル 教科書体 NK-R" panose="02020400000000000000" pitchFamily="18" charset="-128"/>
              </a:endParaRPr>
            </a:p>
          </p:txBody>
        </p:sp>
      </p:grpSp>
      <p:grpSp>
        <p:nvGrpSpPr>
          <p:cNvPr id="19" name="グループ化 18">
            <a:extLst>
              <a:ext uri="{FF2B5EF4-FFF2-40B4-BE49-F238E27FC236}">
                <a16:creationId xmlns:a16="http://schemas.microsoft.com/office/drawing/2014/main" id="{C9229C20-BDAE-4219-8AC8-231C646D52ED}"/>
              </a:ext>
            </a:extLst>
          </p:cNvPr>
          <p:cNvGrpSpPr/>
          <p:nvPr/>
        </p:nvGrpSpPr>
        <p:grpSpPr>
          <a:xfrm>
            <a:off x="4357186" y="5112966"/>
            <a:ext cx="646331" cy="369332"/>
            <a:chOff x="-2238420" y="6564796"/>
            <a:chExt cx="646331" cy="369332"/>
          </a:xfrm>
        </p:grpSpPr>
        <p:sp>
          <p:nvSpPr>
            <p:cNvPr id="15" name="テキスト ボックス 14">
              <a:extLst>
                <a:ext uri="{FF2B5EF4-FFF2-40B4-BE49-F238E27FC236}">
                  <a16:creationId xmlns:a16="http://schemas.microsoft.com/office/drawing/2014/main" id="{239E5346-0633-4A3D-8668-F97C5592A155}"/>
                </a:ext>
              </a:extLst>
            </p:cNvPr>
            <p:cNvSpPr txBox="1"/>
            <p:nvPr/>
          </p:nvSpPr>
          <p:spPr>
            <a:xfrm>
              <a:off x="-2238420" y="6564796"/>
              <a:ext cx="646331" cy="369332"/>
            </a:xfrm>
            <a:prstGeom prst="rect">
              <a:avLst/>
            </a:prstGeom>
            <a:noFill/>
          </p:spPr>
          <p:txBody>
            <a:bodyPr wrap="none" rtlCol="0">
              <a:spAutoFit/>
            </a:bodyPr>
            <a:lstStyle/>
            <a:p>
              <a:pPr algn="ctr"/>
              <a:r>
                <a:rPr kumimoji="1" lang="ja-JP" altLang="en-US" sz="1800" b="1" dirty="0">
                  <a:ln w="38100">
                    <a:solidFill>
                      <a:schemeClr val="bg1"/>
                    </a:solidFill>
                  </a:ln>
                  <a:solidFill>
                    <a:schemeClr val="bg1"/>
                  </a:solidFill>
                  <a:latin typeface="UD デジタル 教科書体 NK-R" panose="02020400000000000000" pitchFamily="18" charset="-128"/>
                  <a:ea typeface="UD デジタル 教科書体 NK-R" panose="02020400000000000000" pitchFamily="18" charset="-128"/>
                </a:rPr>
                <a:t>神戸</a:t>
              </a:r>
            </a:p>
          </p:txBody>
        </p:sp>
        <p:sp>
          <p:nvSpPr>
            <p:cNvPr id="16" name="テキスト ボックス 15">
              <a:extLst>
                <a:ext uri="{FF2B5EF4-FFF2-40B4-BE49-F238E27FC236}">
                  <a16:creationId xmlns:a16="http://schemas.microsoft.com/office/drawing/2014/main" id="{0F94BBD2-4684-4E7C-ADB9-6A9B95FCD88A}"/>
                </a:ext>
              </a:extLst>
            </p:cNvPr>
            <p:cNvSpPr txBox="1"/>
            <p:nvPr/>
          </p:nvSpPr>
          <p:spPr>
            <a:xfrm>
              <a:off x="-2238420" y="6564796"/>
              <a:ext cx="646331" cy="369332"/>
            </a:xfrm>
            <a:prstGeom prst="rect">
              <a:avLst/>
            </a:prstGeom>
            <a:noFill/>
          </p:spPr>
          <p:txBody>
            <a:bodyPr wrap="none" rtlCol="0">
              <a:spAutoFit/>
            </a:bodyPr>
            <a:lstStyle/>
            <a:p>
              <a:pPr algn="ctr"/>
              <a:r>
                <a:rPr kumimoji="1" lang="ja-JP" altLang="en-US" sz="1800" b="1" dirty="0">
                  <a:latin typeface="UD デジタル 教科書体 NK-R" panose="02020400000000000000" pitchFamily="18" charset="-128"/>
                  <a:ea typeface="UD デジタル 教科書体 NK-R" panose="02020400000000000000" pitchFamily="18" charset="-128"/>
                </a:rPr>
                <a:t>神戸</a:t>
              </a:r>
            </a:p>
          </p:txBody>
        </p:sp>
      </p:grpSp>
      <p:grpSp>
        <p:nvGrpSpPr>
          <p:cNvPr id="13" name="グループ化 12">
            <a:extLst>
              <a:ext uri="{FF2B5EF4-FFF2-40B4-BE49-F238E27FC236}">
                <a16:creationId xmlns:a16="http://schemas.microsoft.com/office/drawing/2014/main" id="{0BF63674-76DE-4A42-8795-163BE09992A5}"/>
              </a:ext>
            </a:extLst>
          </p:cNvPr>
          <p:cNvGrpSpPr/>
          <p:nvPr/>
        </p:nvGrpSpPr>
        <p:grpSpPr>
          <a:xfrm>
            <a:off x="6972893" y="5042763"/>
            <a:ext cx="646331" cy="369332"/>
            <a:chOff x="-3011786" y="4869293"/>
            <a:chExt cx="646331" cy="369332"/>
          </a:xfrm>
        </p:grpSpPr>
        <p:sp>
          <p:nvSpPr>
            <p:cNvPr id="17" name="テキスト ボックス 16">
              <a:extLst>
                <a:ext uri="{FF2B5EF4-FFF2-40B4-BE49-F238E27FC236}">
                  <a16:creationId xmlns:a16="http://schemas.microsoft.com/office/drawing/2014/main" id="{4025451F-7226-4A68-8678-33D9BCFD0D27}"/>
                </a:ext>
              </a:extLst>
            </p:cNvPr>
            <p:cNvSpPr txBox="1"/>
            <p:nvPr/>
          </p:nvSpPr>
          <p:spPr>
            <a:xfrm>
              <a:off x="-3011786" y="4869293"/>
              <a:ext cx="646331" cy="369332"/>
            </a:xfrm>
            <a:prstGeom prst="rect">
              <a:avLst/>
            </a:prstGeom>
            <a:noFill/>
          </p:spPr>
          <p:txBody>
            <a:bodyPr wrap="none" rtlCol="0">
              <a:spAutoFit/>
            </a:bodyPr>
            <a:lstStyle/>
            <a:p>
              <a:pPr algn="ctr"/>
              <a:r>
                <a:rPr kumimoji="1" lang="ja-JP" altLang="en-US" sz="1800" b="1" dirty="0">
                  <a:ln w="38100">
                    <a:solidFill>
                      <a:schemeClr val="bg1"/>
                    </a:solidFill>
                  </a:ln>
                  <a:solidFill>
                    <a:schemeClr val="bg1"/>
                  </a:solidFill>
                  <a:latin typeface="UD デジタル 教科書体 NK-R" panose="02020400000000000000" pitchFamily="18" charset="-128"/>
                  <a:ea typeface="UD デジタル 教科書体 NK-R" panose="02020400000000000000" pitchFamily="18" charset="-128"/>
                </a:rPr>
                <a:t>大阪</a:t>
              </a:r>
            </a:p>
          </p:txBody>
        </p:sp>
        <p:sp>
          <p:nvSpPr>
            <p:cNvPr id="18" name="テキスト ボックス 17">
              <a:extLst>
                <a:ext uri="{FF2B5EF4-FFF2-40B4-BE49-F238E27FC236}">
                  <a16:creationId xmlns:a16="http://schemas.microsoft.com/office/drawing/2014/main" id="{4BEF4C55-5ECA-473A-A788-CE7322176CB0}"/>
                </a:ext>
              </a:extLst>
            </p:cNvPr>
            <p:cNvSpPr txBox="1"/>
            <p:nvPr/>
          </p:nvSpPr>
          <p:spPr>
            <a:xfrm>
              <a:off x="-3011786" y="4869293"/>
              <a:ext cx="646331" cy="369332"/>
            </a:xfrm>
            <a:prstGeom prst="rect">
              <a:avLst/>
            </a:prstGeom>
            <a:noFill/>
          </p:spPr>
          <p:txBody>
            <a:bodyPr wrap="none" rtlCol="0">
              <a:spAutoFit/>
            </a:bodyPr>
            <a:lstStyle/>
            <a:p>
              <a:pPr algn="ctr"/>
              <a:r>
                <a:rPr kumimoji="1" lang="ja-JP" altLang="en-US" sz="1800" b="1" dirty="0">
                  <a:latin typeface="UD デジタル 教科書体 NK-R" panose="02020400000000000000" pitchFamily="18" charset="-128"/>
                  <a:ea typeface="UD デジタル 教科書体 NK-R" panose="02020400000000000000" pitchFamily="18" charset="-128"/>
                </a:rPr>
                <a:t>大阪</a:t>
              </a:r>
            </a:p>
          </p:txBody>
        </p:sp>
      </p:grpSp>
      <p:sp>
        <p:nvSpPr>
          <p:cNvPr id="20" name="矢印: 左右 19">
            <a:extLst>
              <a:ext uri="{FF2B5EF4-FFF2-40B4-BE49-F238E27FC236}">
                <a16:creationId xmlns:a16="http://schemas.microsoft.com/office/drawing/2014/main" id="{DF64D7E3-D648-4A82-9E12-560318B01274}"/>
              </a:ext>
            </a:extLst>
          </p:cNvPr>
          <p:cNvSpPr/>
          <p:nvPr/>
        </p:nvSpPr>
        <p:spPr>
          <a:xfrm rot="160444">
            <a:off x="5282573" y="5337408"/>
            <a:ext cx="1983570" cy="432048"/>
          </a:xfrm>
          <a:prstGeom prst="leftRightArrow">
            <a:avLst>
              <a:gd name="adj1" fmla="val 50000"/>
              <a:gd name="adj2" fmla="val 118377"/>
            </a:avLst>
          </a:prstGeom>
          <a:solidFill>
            <a:srgbClr val="FF0000">
              <a:alpha val="70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23" name="矢印: 左右 22">
            <a:extLst>
              <a:ext uri="{FF2B5EF4-FFF2-40B4-BE49-F238E27FC236}">
                <a16:creationId xmlns:a16="http://schemas.microsoft.com/office/drawing/2014/main" id="{EBFFD90B-AB8B-4014-8F1A-358721C28EB6}"/>
              </a:ext>
            </a:extLst>
          </p:cNvPr>
          <p:cNvSpPr/>
          <p:nvPr/>
        </p:nvSpPr>
        <p:spPr>
          <a:xfrm rot="18577184">
            <a:off x="7260190" y="4123670"/>
            <a:ext cx="2859406" cy="432048"/>
          </a:xfrm>
          <a:prstGeom prst="leftRightArrow">
            <a:avLst>
              <a:gd name="adj1" fmla="val 50000"/>
              <a:gd name="adj2" fmla="val 118377"/>
            </a:avLst>
          </a:prstGeom>
          <a:solidFill>
            <a:srgbClr val="FF0000">
              <a:alpha val="70000"/>
            </a:srgbClr>
          </a:solidFill>
          <a:ln w="25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24" name="吹き出し: 角を丸めた四角形 23">
            <a:extLst>
              <a:ext uri="{FF2B5EF4-FFF2-40B4-BE49-F238E27FC236}">
                <a16:creationId xmlns:a16="http://schemas.microsoft.com/office/drawing/2014/main" id="{52B06712-39FA-4342-A8DD-BA59CAB0D834}"/>
              </a:ext>
            </a:extLst>
          </p:cNvPr>
          <p:cNvSpPr/>
          <p:nvPr/>
        </p:nvSpPr>
        <p:spPr>
          <a:xfrm>
            <a:off x="3676760" y="6127420"/>
            <a:ext cx="2724040" cy="720000"/>
          </a:xfrm>
          <a:prstGeom prst="wedgeRoundRectCallout">
            <a:avLst>
              <a:gd name="adj1" fmla="val 51628"/>
              <a:gd name="adj2" fmla="val -131018"/>
              <a:gd name="adj3" fmla="val 16667"/>
            </a:avLst>
          </a:prstGeom>
          <a:solidFill>
            <a:schemeClr val="bg1"/>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ＪＲ：大阪～三ノ宮　　　　　　　</a:t>
            </a:r>
            <a:r>
              <a:rPr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21</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分</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阪急：大阪梅田～神戸三宮　　</a:t>
            </a:r>
            <a:r>
              <a:rPr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27</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分</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algn="ct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阪神：大阪梅田～神戸三宮　　</a:t>
            </a:r>
            <a:r>
              <a:rPr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31</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分</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吹き出し: 角を丸めた四角形 24">
            <a:extLst>
              <a:ext uri="{FF2B5EF4-FFF2-40B4-BE49-F238E27FC236}">
                <a16:creationId xmlns:a16="http://schemas.microsoft.com/office/drawing/2014/main" id="{8C59AD67-17B8-4AD7-B6A7-A824FA1D2773}"/>
              </a:ext>
            </a:extLst>
          </p:cNvPr>
          <p:cNvSpPr/>
          <p:nvPr/>
        </p:nvSpPr>
        <p:spPr>
          <a:xfrm>
            <a:off x="6676842" y="3387740"/>
            <a:ext cx="2137539" cy="385837"/>
          </a:xfrm>
          <a:prstGeom prst="wedgeRoundRectCallout">
            <a:avLst>
              <a:gd name="adj1" fmla="val 57060"/>
              <a:gd name="adj2" fmla="val 113497"/>
              <a:gd name="adj3" fmla="val 16667"/>
            </a:avLst>
          </a:prstGeom>
          <a:solidFill>
            <a:schemeClr val="bg1"/>
          </a:solidFill>
          <a:ln w="127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ＪＲ：大阪～京都　　</a:t>
            </a:r>
            <a:r>
              <a:rPr lang="en-US" altLang="ja-JP" sz="1200" dirty="0">
                <a:solidFill>
                  <a:schemeClr val="tx1"/>
                </a:solidFill>
                <a:latin typeface="UD デジタル 教科書体 NK-R" panose="02020400000000000000" pitchFamily="18" charset="-128"/>
                <a:ea typeface="UD デジタル 教科書体 NK-R" panose="02020400000000000000" pitchFamily="18" charset="-128"/>
              </a:rPr>
              <a:t>29</a:t>
            </a:r>
            <a:r>
              <a:rPr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分</a:t>
            </a:r>
            <a:endParaRPr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5">
            <a:extLst>
              <a:ext uri="{FF2B5EF4-FFF2-40B4-BE49-F238E27FC236}">
                <a16:creationId xmlns:a16="http://schemas.microsoft.com/office/drawing/2014/main" id="{3F6790D2-E047-1A4E-1985-BEB564CA2565}"/>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22</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792797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５．大阪の特性</a:t>
            </a:r>
          </a:p>
        </p:txBody>
      </p:sp>
      <p:sp>
        <p:nvSpPr>
          <p:cNvPr id="5" name="正方形/長方形 4">
            <a:extLst>
              <a:ext uri="{FF2B5EF4-FFF2-40B4-BE49-F238E27FC236}">
                <a16:creationId xmlns:a16="http://schemas.microsoft.com/office/drawing/2014/main" id="{846615F6-1CE3-4585-81BF-5BFC4637F70A}"/>
              </a:ext>
            </a:extLst>
          </p:cNvPr>
          <p:cNvSpPr/>
          <p:nvPr/>
        </p:nvSpPr>
        <p:spPr>
          <a:xfrm>
            <a:off x="143808" y="1341258"/>
            <a:ext cx="12449472" cy="99706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大阪府が開発又は開発に関与した産業用地は、そのほとんどで誘致が完了し、企業が立地している状況。</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物流拠点の多くは臨海部に立地しており、特に保税地域</a:t>
            </a:r>
            <a:r>
              <a:rPr lang="en-US" altLang="ja-JP" sz="1800" baseline="300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が多い。</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研究機関は大阪市を中心に広く分布している。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四角形: 角を丸くする 6">
            <a:extLst>
              <a:ext uri="{FF2B5EF4-FFF2-40B4-BE49-F238E27FC236}">
                <a16:creationId xmlns:a16="http://schemas.microsoft.com/office/drawing/2014/main" id="{13E53769-1AF8-4D97-B30A-80AD24DA6C7D}"/>
              </a:ext>
            </a:extLst>
          </p:cNvPr>
          <p:cNvSpPr/>
          <p:nvPr/>
        </p:nvSpPr>
        <p:spPr>
          <a:xfrm>
            <a:off x="143808" y="736149"/>
            <a:ext cx="1576471" cy="536059"/>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②拠点分布</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6" name="図 25">
            <a:extLst>
              <a:ext uri="{FF2B5EF4-FFF2-40B4-BE49-F238E27FC236}">
                <a16:creationId xmlns:a16="http://schemas.microsoft.com/office/drawing/2014/main" id="{B2A2660C-E92D-4BB1-859C-1101E166B2EF}"/>
              </a:ext>
            </a:extLst>
          </p:cNvPr>
          <p:cNvPicPr>
            <a:picLocks noChangeAspect="1"/>
          </p:cNvPicPr>
          <p:nvPr/>
        </p:nvPicPr>
        <p:blipFill>
          <a:blip r:embed="rId2"/>
          <a:stretch>
            <a:fillRect/>
          </a:stretch>
        </p:blipFill>
        <p:spPr>
          <a:xfrm>
            <a:off x="384649" y="2407464"/>
            <a:ext cx="5400600" cy="7217672"/>
          </a:xfrm>
          <a:prstGeom prst="rect">
            <a:avLst/>
          </a:prstGeom>
        </p:spPr>
      </p:pic>
      <p:sp>
        <p:nvSpPr>
          <p:cNvPr id="27" name="テキスト ボックス 26">
            <a:extLst>
              <a:ext uri="{FF2B5EF4-FFF2-40B4-BE49-F238E27FC236}">
                <a16:creationId xmlns:a16="http://schemas.microsoft.com/office/drawing/2014/main" id="{EB352995-5D34-409C-9B5B-B37ABAF4384C}"/>
              </a:ext>
            </a:extLst>
          </p:cNvPr>
          <p:cNvSpPr txBox="1"/>
          <p:nvPr/>
        </p:nvSpPr>
        <p:spPr>
          <a:xfrm>
            <a:off x="3016424" y="9276129"/>
            <a:ext cx="2616101"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：大阪府</a:t>
            </a:r>
            <a:r>
              <a:rPr lang="en-US" altLang="ja-JP" sz="1200" dirty="0">
                <a:latin typeface="UD デジタル 教科書体 NK-R" panose="02020400000000000000" pitchFamily="18" charset="-128"/>
                <a:ea typeface="UD デジタル 教科書体 NK-R" panose="02020400000000000000" pitchFamily="18" charset="-128"/>
              </a:rPr>
              <a:t>HP</a:t>
            </a:r>
            <a:r>
              <a:rPr lang="ja-JP" altLang="en-US" sz="1200" dirty="0">
                <a:latin typeface="UD デジタル 教科書体 NK-R" panose="02020400000000000000" pitchFamily="18" charset="-128"/>
                <a:ea typeface="UD デジタル 教科書体 NK-R" panose="02020400000000000000" pitchFamily="18" charset="-128"/>
              </a:rPr>
              <a:t>（産業用地等のご紹介）</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28" name="図 27">
            <a:extLst>
              <a:ext uri="{FF2B5EF4-FFF2-40B4-BE49-F238E27FC236}">
                <a16:creationId xmlns:a16="http://schemas.microsoft.com/office/drawing/2014/main" id="{B417DC22-3D46-46B1-9F22-8C23D7B23123}"/>
              </a:ext>
            </a:extLst>
          </p:cNvPr>
          <p:cNvPicPr>
            <a:picLocks noChangeAspect="1"/>
          </p:cNvPicPr>
          <p:nvPr/>
        </p:nvPicPr>
        <p:blipFill rotWithShape="1">
          <a:blip r:embed="rId3"/>
          <a:srcRect l="8479" t="10743" r="10976" b="10508"/>
          <a:stretch/>
        </p:blipFill>
        <p:spPr>
          <a:xfrm>
            <a:off x="6174279" y="2928392"/>
            <a:ext cx="2736304" cy="3780420"/>
          </a:xfrm>
          <a:prstGeom prst="rect">
            <a:avLst/>
          </a:prstGeom>
        </p:spPr>
      </p:pic>
      <p:pic>
        <p:nvPicPr>
          <p:cNvPr id="29" name="図 28">
            <a:extLst>
              <a:ext uri="{FF2B5EF4-FFF2-40B4-BE49-F238E27FC236}">
                <a16:creationId xmlns:a16="http://schemas.microsoft.com/office/drawing/2014/main" id="{8A643062-EE07-4425-A98B-42279F5FD331}"/>
              </a:ext>
            </a:extLst>
          </p:cNvPr>
          <p:cNvPicPr>
            <a:picLocks noChangeAspect="1"/>
          </p:cNvPicPr>
          <p:nvPr/>
        </p:nvPicPr>
        <p:blipFill rotWithShape="1">
          <a:blip r:embed="rId4"/>
          <a:srcRect l="8667" t="11000" r="10787" b="10251"/>
          <a:stretch/>
        </p:blipFill>
        <p:spPr>
          <a:xfrm>
            <a:off x="9688643" y="2894856"/>
            <a:ext cx="2760829" cy="3814302"/>
          </a:xfrm>
          <a:prstGeom prst="rect">
            <a:avLst/>
          </a:prstGeom>
        </p:spPr>
      </p:pic>
      <p:sp>
        <p:nvSpPr>
          <p:cNvPr id="33" name="テキスト ボックス 32">
            <a:extLst>
              <a:ext uri="{FF2B5EF4-FFF2-40B4-BE49-F238E27FC236}">
                <a16:creationId xmlns:a16="http://schemas.microsoft.com/office/drawing/2014/main" id="{EB352995-5D34-409C-9B5B-B37ABAF4384C}"/>
              </a:ext>
            </a:extLst>
          </p:cNvPr>
          <p:cNvSpPr txBox="1"/>
          <p:nvPr/>
        </p:nvSpPr>
        <p:spPr>
          <a:xfrm>
            <a:off x="9875577" y="9287605"/>
            <a:ext cx="2714205" cy="276999"/>
          </a:xfrm>
          <a:prstGeom prst="rect">
            <a:avLst/>
          </a:prstGeom>
          <a:noFill/>
        </p:spPr>
        <p:txBody>
          <a:bodyPr wrap="none"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：国土数値情報（研究機関データ）</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34" name="正方形/長方形 33">
            <a:extLst>
              <a:ext uri="{FF2B5EF4-FFF2-40B4-BE49-F238E27FC236}">
                <a16:creationId xmlns:a16="http://schemas.microsoft.com/office/drawing/2014/main" id="{E10E62D3-BFC3-45DF-A60A-1B7C245E441D}"/>
              </a:ext>
            </a:extLst>
          </p:cNvPr>
          <p:cNvSpPr/>
          <p:nvPr/>
        </p:nvSpPr>
        <p:spPr>
          <a:xfrm>
            <a:off x="5785249" y="2122928"/>
            <a:ext cx="6596358" cy="184666"/>
          </a:xfrm>
          <a:prstGeom prst="rect">
            <a:avLst/>
          </a:prstGeom>
        </p:spPr>
        <p:txBody>
          <a:bodyPr wrap="none" lIns="0" tIns="0" rIns="0" bIns="0">
            <a:spAutoFit/>
          </a:bodyPr>
          <a:lstStyle/>
          <a:p>
            <a:r>
              <a:rPr lang="en-US" altLang="ja-JP" sz="1200" dirty="0">
                <a:latin typeface="UD デジタル 教科書体 NK-R" panose="02020400000000000000" pitchFamily="18" charset="-128"/>
                <a:ea typeface="UD デジタル 教科書体 NK-R" panose="02020400000000000000" pitchFamily="18" charset="-128"/>
              </a:rPr>
              <a:t>※</a:t>
            </a:r>
            <a:r>
              <a:rPr lang="ja-JP" altLang="en-US" sz="1200" dirty="0">
                <a:latin typeface="UD デジタル 教科書体 NK-R" panose="02020400000000000000" pitchFamily="18" charset="-128"/>
                <a:ea typeface="UD デジタル 教科書体 NK-R" panose="02020400000000000000" pitchFamily="18" charset="-128"/>
              </a:rPr>
              <a:t>外国貨物の保管・加工・製造・展示などができる場所のことで、輸出入する際に貨物を留置きする場所</a:t>
            </a:r>
          </a:p>
        </p:txBody>
      </p:sp>
      <p:pic>
        <p:nvPicPr>
          <p:cNvPr id="35" name="図 34">
            <a:extLst>
              <a:ext uri="{FF2B5EF4-FFF2-40B4-BE49-F238E27FC236}">
                <a16:creationId xmlns:a16="http://schemas.microsoft.com/office/drawing/2014/main" id="{ED487923-38AF-4373-B5E2-30FBEC976685}"/>
              </a:ext>
            </a:extLst>
          </p:cNvPr>
          <p:cNvPicPr>
            <a:picLocks noChangeAspect="1"/>
          </p:cNvPicPr>
          <p:nvPr/>
        </p:nvPicPr>
        <p:blipFill>
          <a:blip r:embed="rId5"/>
          <a:stretch>
            <a:fillRect/>
          </a:stretch>
        </p:blipFill>
        <p:spPr>
          <a:xfrm>
            <a:off x="10003376" y="6917787"/>
            <a:ext cx="2446096" cy="2129193"/>
          </a:xfrm>
          <a:prstGeom prst="rect">
            <a:avLst/>
          </a:prstGeom>
        </p:spPr>
      </p:pic>
      <p:pic>
        <p:nvPicPr>
          <p:cNvPr id="36" name="図 35">
            <a:extLst>
              <a:ext uri="{FF2B5EF4-FFF2-40B4-BE49-F238E27FC236}">
                <a16:creationId xmlns:a16="http://schemas.microsoft.com/office/drawing/2014/main" id="{1577A3C5-AEDB-483C-89F8-E5CD40B3C148}"/>
              </a:ext>
            </a:extLst>
          </p:cNvPr>
          <p:cNvPicPr>
            <a:picLocks noChangeAspect="1"/>
          </p:cNvPicPr>
          <p:nvPr/>
        </p:nvPicPr>
        <p:blipFill>
          <a:blip r:embed="rId6"/>
          <a:stretch>
            <a:fillRect/>
          </a:stretch>
        </p:blipFill>
        <p:spPr>
          <a:xfrm>
            <a:off x="6493308" y="6913292"/>
            <a:ext cx="2435531" cy="1874300"/>
          </a:xfrm>
          <a:prstGeom prst="rect">
            <a:avLst/>
          </a:prstGeom>
        </p:spPr>
      </p:pic>
      <p:sp>
        <p:nvSpPr>
          <p:cNvPr id="2" name="スライド番号プレースホルダー 5">
            <a:extLst>
              <a:ext uri="{FF2B5EF4-FFF2-40B4-BE49-F238E27FC236}">
                <a16:creationId xmlns:a16="http://schemas.microsoft.com/office/drawing/2014/main" id="{90C1BB70-67F4-9160-BCD0-5696F5502445}"/>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23</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7914C1A2-39C0-8E6A-17F3-950CD3964D7E}"/>
              </a:ext>
            </a:extLst>
          </p:cNvPr>
          <p:cNvSpPr txBox="1"/>
          <p:nvPr/>
        </p:nvSpPr>
        <p:spPr>
          <a:xfrm>
            <a:off x="583535" y="2453771"/>
            <a:ext cx="11541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◆産業用地</a:t>
            </a:r>
          </a:p>
        </p:txBody>
      </p:sp>
      <p:sp>
        <p:nvSpPr>
          <p:cNvPr id="8" name="テキスト ボックス 7">
            <a:extLst>
              <a:ext uri="{FF2B5EF4-FFF2-40B4-BE49-F238E27FC236}">
                <a16:creationId xmlns:a16="http://schemas.microsoft.com/office/drawing/2014/main" id="{0F6F30F9-E6D5-69DC-2B28-45AEDF832DC9}"/>
              </a:ext>
            </a:extLst>
          </p:cNvPr>
          <p:cNvSpPr txBox="1"/>
          <p:nvPr/>
        </p:nvSpPr>
        <p:spPr>
          <a:xfrm>
            <a:off x="6092340" y="2453771"/>
            <a:ext cx="11541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◆物流拠点</a:t>
            </a:r>
          </a:p>
        </p:txBody>
      </p:sp>
      <p:sp>
        <p:nvSpPr>
          <p:cNvPr id="9" name="テキスト ボックス 8">
            <a:extLst>
              <a:ext uri="{FF2B5EF4-FFF2-40B4-BE49-F238E27FC236}">
                <a16:creationId xmlns:a16="http://schemas.microsoft.com/office/drawing/2014/main" id="{BD44F6A5-47DD-3F7E-D864-F75F8E8ABC9F}"/>
              </a:ext>
            </a:extLst>
          </p:cNvPr>
          <p:cNvSpPr txBox="1"/>
          <p:nvPr/>
        </p:nvSpPr>
        <p:spPr>
          <a:xfrm>
            <a:off x="9425136" y="2453771"/>
            <a:ext cx="11541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◆研究機関</a:t>
            </a:r>
          </a:p>
        </p:txBody>
      </p:sp>
    </p:spTree>
    <p:extLst>
      <p:ext uri="{BB962C8B-B14F-4D97-AF65-F5344CB8AC3E}">
        <p14:creationId xmlns:p14="http://schemas.microsoft.com/office/powerpoint/2010/main" val="490907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1F48F468-08B7-4B71-8A9E-014EE11056E8}"/>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５．大阪の特性</a:t>
            </a:r>
          </a:p>
        </p:txBody>
      </p:sp>
      <p:sp>
        <p:nvSpPr>
          <p:cNvPr id="21" name="正方形/長方形 20">
            <a:extLst>
              <a:ext uri="{FF2B5EF4-FFF2-40B4-BE49-F238E27FC236}">
                <a16:creationId xmlns:a16="http://schemas.microsoft.com/office/drawing/2014/main" id="{92B48351-BF71-49A9-829B-B9E1713B5235}"/>
              </a:ext>
            </a:extLst>
          </p:cNvPr>
          <p:cNvSpPr/>
          <p:nvPr/>
        </p:nvSpPr>
        <p:spPr>
          <a:xfrm>
            <a:off x="150612" y="1329498"/>
            <a:ext cx="12449472" cy="94728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近畿地方では、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6</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つの世界遺産が登録されており、大阪府では２０１９年に「百舌鳥・古市古墳群」が世界文化遺産に登録された。</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近畿地方には、世界遺産の他にも多くの著名な観光スポットが立地しており、京都府や奈良県に代表される寺社仏閣や、大型の</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テーマパークやショッピング施設、温泉、自然景観等、その種類は多岐にわたっている。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88" name="図 87">
            <a:extLst>
              <a:ext uri="{FF2B5EF4-FFF2-40B4-BE49-F238E27FC236}">
                <a16:creationId xmlns:a16="http://schemas.microsoft.com/office/drawing/2014/main" id="{9A834F9F-920D-4FB5-990B-1BD2B507B1B7}"/>
              </a:ext>
            </a:extLst>
          </p:cNvPr>
          <p:cNvPicPr>
            <a:picLocks noChangeAspect="1"/>
          </p:cNvPicPr>
          <p:nvPr/>
        </p:nvPicPr>
        <p:blipFill>
          <a:blip r:embed="rId2"/>
          <a:stretch>
            <a:fillRect/>
          </a:stretch>
        </p:blipFill>
        <p:spPr>
          <a:xfrm>
            <a:off x="176064" y="2424336"/>
            <a:ext cx="7066756" cy="7066756"/>
          </a:xfrm>
          <a:prstGeom prst="rect">
            <a:avLst/>
          </a:prstGeom>
        </p:spPr>
      </p:pic>
      <p:sp>
        <p:nvSpPr>
          <p:cNvPr id="89" name="四角形: 角を丸くする 118">
            <a:extLst>
              <a:ext uri="{FF2B5EF4-FFF2-40B4-BE49-F238E27FC236}">
                <a16:creationId xmlns:a16="http://schemas.microsoft.com/office/drawing/2014/main" id="{D18B9042-604B-4AD0-BF01-599F0EDB213E}"/>
              </a:ext>
            </a:extLst>
          </p:cNvPr>
          <p:cNvSpPr/>
          <p:nvPr/>
        </p:nvSpPr>
        <p:spPr>
          <a:xfrm>
            <a:off x="205652" y="768152"/>
            <a:ext cx="3102628"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③観光拠点（近畿地方）</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90" name="テキスト ボックス 89">
            <a:extLst>
              <a:ext uri="{FF2B5EF4-FFF2-40B4-BE49-F238E27FC236}">
                <a16:creationId xmlns:a16="http://schemas.microsoft.com/office/drawing/2014/main" id="{4AC9CBA3-34E2-4763-9A1C-636D91470C82}"/>
              </a:ext>
            </a:extLst>
          </p:cNvPr>
          <p:cNvSpPr txBox="1"/>
          <p:nvPr/>
        </p:nvSpPr>
        <p:spPr>
          <a:xfrm>
            <a:off x="7344056" y="7334885"/>
            <a:ext cx="229710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◆近畿地方の世界遺産</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91" name="テキスト ボックス 90">
            <a:extLst>
              <a:ext uri="{FF2B5EF4-FFF2-40B4-BE49-F238E27FC236}">
                <a16:creationId xmlns:a16="http://schemas.microsoft.com/office/drawing/2014/main" id="{180D232D-5C91-4CFA-8D06-75E6B6D7EF48}"/>
              </a:ext>
            </a:extLst>
          </p:cNvPr>
          <p:cNvSpPr txBox="1"/>
          <p:nvPr/>
        </p:nvSpPr>
        <p:spPr>
          <a:xfrm>
            <a:off x="8561040" y="9047985"/>
            <a:ext cx="2600392"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出典：日本の世界遺産一覧（文化庁）</a:t>
            </a:r>
            <a:endParaRPr lang="en-US" altLang="ja-JP" sz="1200" dirty="0">
              <a:latin typeface="UD デジタル 教科書体 NK-R" panose="02020400000000000000" pitchFamily="18" charset="-128"/>
              <a:ea typeface="UD デジタル 教科書体 NK-R" panose="02020400000000000000" pitchFamily="18" charset="-128"/>
            </a:endParaRPr>
          </a:p>
        </p:txBody>
      </p:sp>
      <p:grpSp>
        <p:nvGrpSpPr>
          <p:cNvPr id="92" name="グループ化 91">
            <a:extLst>
              <a:ext uri="{FF2B5EF4-FFF2-40B4-BE49-F238E27FC236}">
                <a16:creationId xmlns:a16="http://schemas.microsoft.com/office/drawing/2014/main" id="{B6F6A741-CE3F-40B0-9D99-AC3B12624C71}"/>
              </a:ext>
            </a:extLst>
          </p:cNvPr>
          <p:cNvGrpSpPr/>
          <p:nvPr/>
        </p:nvGrpSpPr>
        <p:grpSpPr>
          <a:xfrm>
            <a:off x="3981009" y="5698493"/>
            <a:ext cx="341760" cy="261389"/>
            <a:chOff x="257977" y="3709447"/>
            <a:chExt cx="376595" cy="288032"/>
          </a:xfrm>
        </p:grpSpPr>
        <p:sp>
          <p:nvSpPr>
            <p:cNvPr id="93" name="楕円 92">
              <a:extLst>
                <a:ext uri="{FF2B5EF4-FFF2-40B4-BE49-F238E27FC236}">
                  <a16:creationId xmlns:a16="http://schemas.microsoft.com/office/drawing/2014/main" id="{473FFF04-C368-49D4-80A8-9ED0F121886E}"/>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94" name="テキスト ボックス 93">
              <a:extLst>
                <a:ext uri="{FF2B5EF4-FFF2-40B4-BE49-F238E27FC236}">
                  <a16:creationId xmlns:a16="http://schemas.microsoft.com/office/drawing/2014/main" id="{876A6564-E6B6-477A-AA0C-A94325EC5094}"/>
                </a:ext>
              </a:extLst>
            </p:cNvPr>
            <p:cNvSpPr txBox="1"/>
            <p:nvPr/>
          </p:nvSpPr>
          <p:spPr>
            <a:xfrm>
              <a:off x="257977"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10</a:t>
              </a:r>
            </a:p>
          </p:txBody>
        </p:sp>
      </p:grpSp>
      <p:grpSp>
        <p:nvGrpSpPr>
          <p:cNvPr id="95" name="グループ化 94">
            <a:extLst>
              <a:ext uri="{FF2B5EF4-FFF2-40B4-BE49-F238E27FC236}">
                <a16:creationId xmlns:a16="http://schemas.microsoft.com/office/drawing/2014/main" id="{16884B72-F60B-45A9-9AF3-8F44D3856E35}"/>
              </a:ext>
            </a:extLst>
          </p:cNvPr>
          <p:cNvGrpSpPr/>
          <p:nvPr/>
        </p:nvGrpSpPr>
        <p:grpSpPr>
          <a:xfrm>
            <a:off x="2846278" y="3428693"/>
            <a:ext cx="263214" cy="261389"/>
            <a:chOff x="301251" y="3709447"/>
            <a:chExt cx="290043" cy="288032"/>
          </a:xfrm>
        </p:grpSpPr>
        <p:sp>
          <p:nvSpPr>
            <p:cNvPr id="96" name="楕円 95">
              <a:extLst>
                <a:ext uri="{FF2B5EF4-FFF2-40B4-BE49-F238E27FC236}">
                  <a16:creationId xmlns:a16="http://schemas.microsoft.com/office/drawing/2014/main" id="{C09CD2A8-4512-4625-BDDE-30CE4E9828E6}"/>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97" name="テキスト ボックス 96">
              <a:extLst>
                <a:ext uri="{FF2B5EF4-FFF2-40B4-BE49-F238E27FC236}">
                  <a16:creationId xmlns:a16="http://schemas.microsoft.com/office/drawing/2014/main" id="{33220D07-5F82-4F6A-97A5-95B0AC64C37D}"/>
                </a:ext>
              </a:extLst>
            </p:cNvPr>
            <p:cNvSpPr txBox="1"/>
            <p:nvPr/>
          </p:nvSpPr>
          <p:spPr>
            <a:xfrm>
              <a:off x="301251" y="3720480"/>
              <a:ext cx="290043"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3</a:t>
              </a:r>
            </a:p>
          </p:txBody>
        </p:sp>
      </p:grpSp>
      <p:grpSp>
        <p:nvGrpSpPr>
          <p:cNvPr id="98" name="グループ化 97">
            <a:extLst>
              <a:ext uri="{FF2B5EF4-FFF2-40B4-BE49-F238E27FC236}">
                <a16:creationId xmlns:a16="http://schemas.microsoft.com/office/drawing/2014/main" id="{B44D79E3-2D6E-48B8-9985-9F20AEEBA3A4}"/>
              </a:ext>
            </a:extLst>
          </p:cNvPr>
          <p:cNvGrpSpPr/>
          <p:nvPr/>
        </p:nvGrpSpPr>
        <p:grpSpPr>
          <a:xfrm>
            <a:off x="4232770" y="5761816"/>
            <a:ext cx="263214" cy="261389"/>
            <a:chOff x="301252" y="3709447"/>
            <a:chExt cx="290043" cy="288032"/>
          </a:xfrm>
        </p:grpSpPr>
        <p:sp>
          <p:nvSpPr>
            <p:cNvPr id="99" name="楕円 98">
              <a:extLst>
                <a:ext uri="{FF2B5EF4-FFF2-40B4-BE49-F238E27FC236}">
                  <a16:creationId xmlns:a16="http://schemas.microsoft.com/office/drawing/2014/main" id="{10122D5B-5E64-4937-A92E-6360397510BA}"/>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00" name="テキスト ボックス 99">
              <a:extLst>
                <a:ext uri="{FF2B5EF4-FFF2-40B4-BE49-F238E27FC236}">
                  <a16:creationId xmlns:a16="http://schemas.microsoft.com/office/drawing/2014/main" id="{C4D454D7-8D85-4FCF-95A6-8AD51426F9BD}"/>
                </a:ext>
              </a:extLst>
            </p:cNvPr>
            <p:cNvSpPr txBox="1"/>
            <p:nvPr/>
          </p:nvSpPr>
          <p:spPr>
            <a:xfrm>
              <a:off x="301252" y="3720480"/>
              <a:ext cx="290043"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9</a:t>
              </a:r>
            </a:p>
          </p:txBody>
        </p:sp>
      </p:grpSp>
      <p:grpSp>
        <p:nvGrpSpPr>
          <p:cNvPr id="101" name="グループ化 100">
            <a:extLst>
              <a:ext uri="{FF2B5EF4-FFF2-40B4-BE49-F238E27FC236}">
                <a16:creationId xmlns:a16="http://schemas.microsoft.com/office/drawing/2014/main" id="{183C2E49-B2A6-4AC6-A1B7-A2229217270D}"/>
              </a:ext>
            </a:extLst>
          </p:cNvPr>
          <p:cNvGrpSpPr/>
          <p:nvPr/>
        </p:nvGrpSpPr>
        <p:grpSpPr>
          <a:xfrm>
            <a:off x="2988025" y="8164493"/>
            <a:ext cx="341760" cy="261389"/>
            <a:chOff x="257975" y="3709447"/>
            <a:chExt cx="376595" cy="288032"/>
          </a:xfrm>
        </p:grpSpPr>
        <p:sp>
          <p:nvSpPr>
            <p:cNvPr id="102" name="楕円 101">
              <a:extLst>
                <a:ext uri="{FF2B5EF4-FFF2-40B4-BE49-F238E27FC236}">
                  <a16:creationId xmlns:a16="http://schemas.microsoft.com/office/drawing/2014/main" id="{C2311DA8-3FFF-414B-950F-EE7364091F93}"/>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03" name="テキスト ボックス 102">
              <a:extLst>
                <a:ext uri="{FF2B5EF4-FFF2-40B4-BE49-F238E27FC236}">
                  <a16:creationId xmlns:a16="http://schemas.microsoft.com/office/drawing/2014/main" id="{402B5487-945E-4775-A9F6-2E0A0275DDCA}"/>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11</a:t>
              </a:r>
            </a:p>
          </p:txBody>
        </p:sp>
      </p:grpSp>
      <p:grpSp>
        <p:nvGrpSpPr>
          <p:cNvPr id="104" name="グループ化 103">
            <a:extLst>
              <a:ext uri="{FF2B5EF4-FFF2-40B4-BE49-F238E27FC236}">
                <a16:creationId xmlns:a16="http://schemas.microsoft.com/office/drawing/2014/main" id="{A5D7F08A-9B2A-400E-9DE6-AD8E043CDEFD}"/>
              </a:ext>
            </a:extLst>
          </p:cNvPr>
          <p:cNvGrpSpPr/>
          <p:nvPr/>
        </p:nvGrpSpPr>
        <p:grpSpPr>
          <a:xfrm>
            <a:off x="3436906" y="6760642"/>
            <a:ext cx="338554" cy="261389"/>
            <a:chOff x="259743" y="3709447"/>
            <a:chExt cx="373062" cy="288032"/>
          </a:xfrm>
        </p:grpSpPr>
        <p:sp>
          <p:nvSpPr>
            <p:cNvPr id="105" name="楕円 104">
              <a:extLst>
                <a:ext uri="{FF2B5EF4-FFF2-40B4-BE49-F238E27FC236}">
                  <a16:creationId xmlns:a16="http://schemas.microsoft.com/office/drawing/2014/main" id="{2F2A470D-6A18-413C-A381-A5723DC9DDE3}"/>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06" name="テキスト ボックス 105">
              <a:extLst>
                <a:ext uri="{FF2B5EF4-FFF2-40B4-BE49-F238E27FC236}">
                  <a16:creationId xmlns:a16="http://schemas.microsoft.com/office/drawing/2014/main" id="{62410F14-2F45-4C64-9EF3-5E6AA1C1D74E}"/>
                </a:ext>
              </a:extLst>
            </p:cNvPr>
            <p:cNvSpPr txBox="1"/>
            <p:nvPr/>
          </p:nvSpPr>
          <p:spPr>
            <a:xfrm>
              <a:off x="259743" y="3720480"/>
              <a:ext cx="373062"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13</a:t>
              </a:r>
            </a:p>
          </p:txBody>
        </p:sp>
      </p:grpSp>
      <p:grpSp>
        <p:nvGrpSpPr>
          <p:cNvPr id="107" name="グループ化 106">
            <a:extLst>
              <a:ext uri="{FF2B5EF4-FFF2-40B4-BE49-F238E27FC236}">
                <a16:creationId xmlns:a16="http://schemas.microsoft.com/office/drawing/2014/main" id="{B45F923E-278B-41D4-99FD-DC4DD6C957CE}"/>
              </a:ext>
            </a:extLst>
          </p:cNvPr>
          <p:cNvGrpSpPr/>
          <p:nvPr/>
        </p:nvGrpSpPr>
        <p:grpSpPr>
          <a:xfrm>
            <a:off x="5564107" y="5162179"/>
            <a:ext cx="341760" cy="261389"/>
            <a:chOff x="257975" y="3709447"/>
            <a:chExt cx="376595" cy="288032"/>
          </a:xfrm>
        </p:grpSpPr>
        <p:sp>
          <p:nvSpPr>
            <p:cNvPr id="108" name="楕円 107">
              <a:extLst>
                <a:ext uri="{FF2B5EF4-FFF2-40B4-BE49-F238E27FC236}">
                  <a16:creationId xmlns:a16="http://schemas.microsoft.com/office/drawing/2014/main" id="{4694755D-FFB4-47F3-AE02-F377BA2D52B4}"/>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09" name="テキスト ボックス 108">
              <a:extLst>
                <a:ext uri="{FF2B5EF4-FFF2-40B4-BE49-F238E27FC236}">
                  <a16:creationId xmlns:a16="http://schemas.microsoft.com/office/drawing/2014/main" id="{EE66C745-0388-440B-BAA0-CE7F6DE1741E}"/>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15</a:t>
              </a:r>
            </a:p>
          </p:txBody>
        </p:sp>
      </p:grpSp>
      <p:grpSp>
        <p:nvGrpSpPr>
          <p:cNvPr id="110" name="グループ化 109">
            <a:extLst>
              <a:ext uri="{FF2B5EF4-FFF2-40B4-BE49-F238E27FC236}">
                <a16:creationId xmlns:a16="http://schemas.microsoft.com/office/drawing/2014/main" id="{43BCBDB4-C38C-42CC-B686-A79EF619878E}"/>
              </a:ext>
            </a:extLst>
          </p:cNvPr>
          <p:cNvGrpSpPr/>
          <p:nvPr/>
        </p:nvGrpSpPr>
        <p:grpSpPr>
          <a:xfrm>
            <a:off x="4107005" y="4672553"/>
            <a:ext cx="341760" cy="261389"/>
            <a:chOff x="257975" y="3709447"/>
            <a:chExt cx="376595" cy="288032"/>
          </a:xfrm>
        </p:grpSpPr>
        <p:sp>
          <p:nvSpPr>
            <p:cNvPr id="111" name="楕円 110">
              <a:extLst>
                <a:ext uri="{FF2B5EF4-FFF2-40B4-BE49-F238E27FC236}">
                  <a16:creationId xmlns:a16="http://schemas.microsoft.com/office/drawing/2014/main" id="{6BDDF899-4C1C-45EE-98AA-E26EDF558D18}"/>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12" name="テキスト ボックス 111">
              <a:extLst>
                <a:ext uri="{FF2B5EF4-FFF2-40B4-BE49-F238E27FC236}">
                  <a16:creationId xmlns:a16="http://schemas.microsoft.com/office/drawing/2014/main" id="{F2A8F9DF-1325-4547-8C27-31813CABCE17}"/>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19</a:t>
              </a:r>
            </a:p>
          </p:txBody>
        </p:sp>
      </p:grpSp>
      <p:grpSp>
        <p:nvGrpSpPr>
          <p:cNvPr id="113" name="グループ化 112">
            <a:extLst>
              <a:ext uri="{FF2B5EF4-FFF2-40B4-BE49-F238E27FC236}">
                <a16:creationId xmlns:a16="http://schemas.microsoft.com/office/drawing/2014/main" id="{83C9D756-8AE0-4ADF-90D4-712900CE650E}"/>
              </a:ext>
            </a:extLst>
          </p:cNvPr>
          <p:cNvGrpSpPr/>
          <p:nvPr/>
        </p:nvGrpSpPr>
        <p:grpSpPr>
          <a:xfrm>
            <a:off x="3331962" y="5977840"/>
            <a:ext cx="261610" cy="261389"/>
            <a:chOff x="302135" y="3709447"/>
            <a:chExt cx="288276" cy="288032"/>
          </a:xfrm>
        </p:grpSpPr>
        <p:sp>
          <p:nvSpPr>
            <p:cNvPr id="114" name="楕円 113">
              <a:extLst>
                <a:ext uri="{FF2B5EF4-FFF2-40B4-BE49-F238E27FC236}">
                  <a16:creationId xmlns:a16="http://schemas.microsoft.com/office/drawing/2014/main" id="{AC1D4F3E-8CFE-4E30-9984-E2C8A7C8BEE8}"/>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15" name="テキスト ボックス 114">
              <a:extLst>
                <a:ext uri="{FF2B5EF4-FFF2-40B4-BE49-F238E27FC236}">
                  <a16:creationId xmlns:a16="http://schemas.microsoft.com/office/drawing/2014/main" id="{5F3250E0-0009-4129-BC2F-0CAD75621F4F}"/>
                </a:ext>
              </a:extLst>
            </p:cNvPr>
            <p:cNvSpPr txBox="1"/>
            <p:nvPr/>
          </p:nvSpPr>
          <p:spPr>
            <a:xfrm>
              <a:off x="302135" y="3720480"/>
              <a:ext cx="288276"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a:t>
              </a:r>
            </a:p>
          </p:txBody>
        </p:sp>
      </p:grpSp>
      <p:grpSp>
        <p:nvGrpSpPr>
          <p:cNvPr id="116" name="グループ化 115">
            <a:extLst>
              <a:ext uri="{FF2B5EF4-FFF2-40B4-BE49-F238E27FC236}">
                <a16:creationId xmlns:a16="http://schemas.microsoft.com/office/drawing/2014/main" id="{8E0E14AA-1B2D-4896-9AC8-3ED3ABE70D02}"/>
              </a:ext>
            </a:extLst>
          </p:cNvPr>
          <p:cNvGrpSpPr/>
          <p:nvPr/>
        </p:nvGrpSpPr>
        <p:grpSpPr>
          <a:xfrm>
            <a:off x="5855004" y="4789134"/>
            <a:ext cx="341760" cy="261389"/>
            <a:chOff x="257975" y="3709447"/>
            <a:chExt cx="376595" cy="288032"/>
          </a:xfrm>
        </p:grpSpPr>
        <p:sp>
          <p:nvSpPr>
            <p:cNvPr id="117" name="楕円 116">
              <a:extLst>
                <a:ext uri="{FF2B5EF4-FFF2-40B4-BE49-F238E27FC236}">
                  <a16:creationId xmlns:a16="http://schemas.microsoft.com/office/drawing/2014/main" id="{B2646A88-26D2-485D-9BA8-0DE00381E18F}"/>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18" name="テキスト ボックス 117">
              <a:extLst>
                <a:ext uri="{FF2B5EF4-FFF2-40B4-BE49-F238E27FC236}">
                  <a16:creationId xmlns:a16="http://schemas.microsoft.com/office/drawing/2014/main" id="{52D6441C-17E0-4FC0-A6A5-60AFCD876463}"/>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14</a:t>
              </a:r>
            </a:p>
          </p:txBody>
        </p:sp>
      </p:grpSp>
      <p:sp>
        <p:nvSpPr>
          <p:cNvPr id="120" name="正方形/長方形 119">
            <a:extLst>
              <a:ext uri="{FF2B5EF4-FFF2-40B4-BE49-F238E27FC236}">
                <a16:creationId xmlns:a16="http://schemas.microsoft.com/office/drawing/2014/main" id="{9E62D394-6141-4725-93DF-1EFAD4BCA2B9}"/>
              </a:ext>
            </a:extLst>
          </p:cNvPr>
          <p:cNvSpPr/>
          <p:nvPr/>
        </p:nvSpPr>
        <p:spPr>
          <a:xfrm>
            <a:off x="7409630" y="6544618"/>
            <a:ext cx="449257" cy="216024"/>
          </a:xfrm>
          <a:prstGeom prst="rect">
            <a:avLst/>
          </a:prstGeom>
          <a:solidFill>
            <a:srgbClr val="FFCCCC"/>
          </a:solidFill>
          <a:ln w="825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3" name="テキスト ボックス 122">
            <a:extLst>
              <a:ext uri="{FF2B5EF4-FFF2-40B4-BE49-F238E27FC236}">
                <a16:creationId xmlns:a16="http://schemas.microsoft.com/office/drawing/2014/main" id="{067464BE-55B0-4D8B-BC49-E291F686D5C6}"/>
              </a:ext>
            </a:extLst>
          </p:cNvPr>
          <p:cNvSpPr txBox="1"/>
          <p:nvPr/>
        </p:nvSpPr>
        <p:spPr>
          <a:xfrm>
            <a:off x="7858887" y="6519277"/>
            <a:ext cx="1904689" cy="276999"/>
          </a:xfrm>
          <a:prstGeom prst="rect">
            <a:avLst/>
          </a:prstGeom>
          <a:noFill/>
        </p:spPr>
        <p:txBody>
          <a:bodyPr wrap="none" rtlCol="0">
            <a:spAutoFit/>
          </a:bodyPr>
          <a:lstStyle/>
          <a:p>
            <a:r>
              <a:rPr lang="ja-JP" altLang="en-US" sz="1200" dirty="0">
                <a:latin typeface="UD デジタル 教科書体 NK-R" panose="02020400000000000000" pitchFamily="18" charset="-128"/>
                <a:ea typeface="UD デジタル 教科書体 NK-R" panose="02020400000000000000" pitchFamily="18" charset="-128"/>
              </a:rPr>
              <a:t>世界遺産（構成資産含む）</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24" name="テキスト ボックス 123">
            <a:extLst>
              <a:ext uri="{FF2B5EF4-FFF2-40B4-BE49-F238E27FC236}">
                <a16:creationId xmlns:a16="http://schemas.microsoft.com/office/drawing/2014/main" id="{63B116E9-CFB8-4BA7-A6F7-0EB83FC9C29D}"/>
              </a:ext>
            </a:extLst>
          </p:cNvPr>
          <p:cNvSpPr txBox="1"/>
          <p:nvPr/>
        </p:nvSpPr>
        <p:spPr>
          <a:xfrm>
            <a:off x="4305330" y="9795835"/>
            <a:ext cx="2499402" cy="276999"/>
          </a:xfrm>
          <a:prstGeom prst="rect">
            <a:avLst/>
          </a:prstGeom>
          <a:noFill/>
        </p:spPr>
        <p:txBody>
          <a:bodyPr wrap="none" rtlCol="0">
            <a:spAutoFit/>
          </a:bodyPr>
          <a:lstStyle/>
          <a:p>
            <a:r>
              <a:rPr lang="en-US" altLang="ja-JP" sz="1200" dirty="0">
                <a:latin typeface="UD デジタル 教科書体 NK-R" panose="02020400000000000000" pitchFamily="18" charset="-128"/>
                <a:ea typeface="UD デジタル 教科書体 NK-R" panose="02020400000000000000" pitchFamily="18" charset="-128"/>
              </a:rPr>
              <a:t>※</a:t>
            </a:r>
            <a:r>
              <a:rPr lang="ja-JP" altLang="en-US" sz="1200" dirty="0">
                <a:latin typeface="UD デジタル 教科書体 NK-R" panose="02020400000000000000" pitchFamily="18" charset="-128"/>
                <a:ea typeface="UD デジタル 教科書体 NK-R" panose="02020400000000000000" pitchFamily="18" charset="-128"/>
              </a:rPr>
              <a:t>大阪府の観光スポットは前頁参照</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25" name="テキスト ボックス 124">
            <a:extLst>
              <a:ext uri="{FF2B5EF4-FFF2-40B4-BE49-F238E27FC236}">
                <a16:creationId xmlns:a16="http://schemas.microsoft.com/office/drawing/2014/main" id="{A0FF31CD-517F-4819-9953-FEEB78C8680D}"/>
              </a:ext>
            </a:extLst>
          </p:cNvPr>
          <p:cNvSpPr txBox="1"/>
          <p:nvPr/>
        </p:nvSpPr>
        <p:spPr>
          <a:xfrm>
            <a:off x="7361128" y="6791198"/>
            <a:ext cx="4914872" cy="461665"/>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一休</a:t>
            </a:r>
            <a:r>
              <a:rPr lang="en-US" altLang="ja-JP" sz="1200" dirty="0">
                <a:latin typeface="UD デジタル 教科書体 NK-R" panose="02020400000000000000" pitchFamily="18" charset="-128"/>
                <a:ea typeface="UD デジタル 教科書体 NK-R" panose="02020400000000000000" pitchFamily="18" charset="-128"/>
              </a:rPr>
              <a:t>.com</a:t>
            </a:r>
          </a:p>
          <a:p>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a:latin typeface="UD デジタル 教科書体 NK-R" panose="02020400000000000000" pitchFamily="18" charset="-128"/>
                <a:ea typeface="UD デジタル 教科書体 NK-R" panose="02020400000000000000" pitchFamily="18" charset="-128"/>
              </a:rPr>
              <a:t>Yahoo! JAPAN</a:t>
            </a:r>
            <a:r>
              <a:rPr lang="ja-JP" altLang="en-US" sz="1200" dirty="0">
                <a:latin typeface="UD デジタル 教科書体 NK-R" panose="02020400000000000000" pitchFamily="18" charset="-128"/>
                <a:ea typeface="UD デジタル 教科書体 NK-R" panose="02020400000000000000" pitchFamily="18" charset="-128"/>
              </a:rPr>
              <a:t>で検索された各府県の観光スポット上位</a:t>
            </a:r>
            <a:r>
              <a:rPr lang="en-US" altLang="ja-JP" sz="1200" dirty="0">
                <a:latin typeface="UD デジタル 教科書体 NK-R" panose="02020400000000000000" pitchFamily="18" charset="-128"/>
                <a:ea typeface="UD デジタル 教科書体 NK-R" panose="02020400000000000000" pitchFamily="18" charset="-128"/>
              </a:rPr>
              <a:t>3</a:t>
            </a:r>
            <a:r>
              <a:rPr lang="ja-JP" altLang="en-US" sz="1200" dirty="0">
                <a:latin typeface="UD デジタル 教科書体 NK-R" panose="02020400000000000000" pitchFamily="18" charset="-128"/>
                <a:ea typeface="UD デジタル 教科書体 NK-R" panose="02020400000000000000" pitchFamily="18" charset="-128"/>
              </a:rPr>
              <a:t>箇所）</a:t>
            </a:r>
            <a:endParaRPr lang="en-US" altLang="ja-JP" sz="1200" dirty="0">
              <a:latin typeface="UD デジタル 教科書体 NK-R" panose="02020400000000000000" pitchFamily="18" charset="-128"/>
              <a:ea typeface="UD デジタル 教科書体 NK-R" panose="02020400000000000000" pitchFamily="18" charset="-128"/>
            </a:endParaRPr>
          </a:p>
        </p:txBody>
      </p:sp>
      <p:pic>
        <p:nvPicPr>
          <p:cNvPr id="126" name="図 125">
            <a:extLst>
              <a:ext uri="{FF2B5EF4-FFF2-40B4-BE49-F238E27FC236}">
                <a16:creationId xmlns:a16="http://schemas.microsoft.com/office/drawing/2014/main" id="{A59BD515-76AF-4911-85E7-F5AD1F978D5D}"/>
              </a:ext>
            </a:extLst>
          </p:cNvPr>
          <p:cNvPicPr>
            <a:picLocks noChangeAspect="1"/>
          </p:cNvPicPr>
          <p:nvPr/>
        </p:nvPicPr>
        <p:blipFill>
          <a:blip r:embed="rId3"/>
          <a:stretch>
            <a:fillRect/>
          </a:stretch>
        </p:blipFill>
        <p:spPr>
          <a:xfrm>
            <a:off x="7375498" y="2430683"/>
            <a:ext cx="3352800" cy="4038600"/>
          </a:xfrm>
          <a:prstGeom prst="rect">
            <a:avLst/>
          </a:prstGeom>
        </p:spPr>
      </p:pic>
      <p:pic>
        <p:nvPicPr>
          <p:cNvPr id="127" name="図 126">
            <a:extLst>
              <a:ext uri="{FF2B5EF4-FFF2-40B4-BE49-F238E27FC236}">
                <a16:creationId xmlns:a16="http://schemas.microsoft.com/office/drawing/2014/main" id="{AE9B52F2-9EF6-40FC-A9ED-C59F5F2D9FBC}"/>
              </a:ext>
            </a:extLst>
          </p:cNvPr>
          <p:cNvPicPr>
            <a:picLocks noChangeAspect="1"/>
          </p:cNvPicPr>
          <p:nvPr/>
        </p:nvPicPr>
        <p:blipFill>
          <a:blip r:embed="rId4"/>
          <a:stretch>
            <a:fillRect/>
          </a:stretch>
        </p:blipFill>
        <p:spPr>
          <a:xfrm>
            <a:off x="7361128" y="7610797"/>
            <a:ext cx="3781425" cy="1438275"/>
          </a:xfrm>
          <a:prstGeom prst="rect">
            <a:avLst/>
          </a:prstGeom>
        </p:spPr>
      </p:pic>
      <p:grpSp>
        <p:nvGrpSpPr>
          <p:cNvPr id="128" name="グループ化 127">
            <a:extLst>
              <a:ext uri="{FF2B5EF4-FFF2-40B4-BE49-F238E27FC236}">
                <a16:creationId xmlns:a16="http://schemas.microsoft.com/office/drawing/2014/main" id="{17A108CA-2291-4F10-82C4-34A34112E3EC}"/>
              </a:ext>
            </a:extLst>
          </p:cNvPr>
          <p:cNvGrpSpPr/>
          <p:nvPr/>
        </p:nvGrpSpPr>
        <p:grpSpPr>
          <a:xfrm>
            <a:off x="3923345" y="4763414"/>
            <a:ext cx="261610" cy="261389"/>
            <a:chOff x="302135" y="3709447"/>
            <a:chExt cx="288276" cy="288032"/>
          </a:xfrm>
        </p:grpSpPr>
        <p:sp>
          <p:nvSpPr>
            <p:cNvPr id="129" name="楕円 128">
              <a:extLst>
                <a:ext uri="{FF2B5EF4-FFF2-40B4-BE49-F238E27FC236}">
                  <a16:creationId xmlns:a16="http://schemas.microsoft.com/office/drawing/2014/main" id="{42E3098D-D24D-4A11-8635-5CB208718F71}"/>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30" name="テキスト ボックス 129">
              <a:extLst>
                <a:ext uri="{FF2B5EF4-FFF2-40B4-BE49-F238E27FC236}">
                  <a16:creationId xmlns:a16="http://schemas.microsoft.com/office/drawing/2014/main" id="{6C94EF32-5FF9-4B57-A5AC-35FAF0137942}"/>
                </a:ext>
              </a:extLst>
            </p:cNvPr>
            <p:cNvSpPr txBox="1"/>
            <p:nvPr/>
          </p:nvSpPr>
          <p:spPr>
            <a:xfrm>
              <a:off x="302135" y="3720480"/>
              <a:ext cx="288276"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4</a:t>
              </a:r>
            </a:p>
          </p:txBody>
        </p:sp>
      </p:grpSp>
      <p:grpSp>
        <p:nvGrpSpPr>
          <p:cNvPr id="131" name="グループ化 130">
            <a:extLst>
              <a:ext uri="{FF2B5EF4-FFF2-40B4-BE49-F238E27FC236}">
                <a16:creationId xmlns:a16="http://schemas.microsoft.com/office/drawing/2014/main" id="{831FEDD1-822E-487D-8032-73197BCF3E0C}"/>
              </a:ext>
            </a:extLst>
          </p:cNvPr>
          <p:cNvGrpSpPr/>
          <p:nvPr/>
        </p:nvGrpSpPr>
        <p:grpSpPr>
          <a:xfrm>
            <a:off x="3951614" y="4957798"/>
            <a:ext cx="263214" cy="261389"/>
            <a:chOff x="301251" y="3709447"/>
            <a:chExt cx="290043" cy="288032"/>
          </a:xfrm>
        </p:grpSpPr>
        <p:sp>
          <p:nvSpPr>
            <p:cNvPr id="132" name="楕円 131">
              <a:extLst>
                <a:ext uri="{FF2B5EF4-FFF2-40B4-BE49-F238E27FC236}">
                  <a16:creationId xmlns:a16="http://schemas.microsoft.com/office/drawing/2014/main" id="{0CDB03A1-503A-4DF3-A29A-935C2F3DDC9F}"/>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33" name="テキスト ボックス 132">
              <a:extLst>
                <a:ext uri="{FF2B5EF4-FFF2-40B4-BE49-F238E27FC236}">
                  <a16:creationId xmlns:a16="http://schemas.microsoft.com/office/drawing/2014/main" id="{6486EDBC-B114-4D2D-9E1D-ABF0EEAB1AE4}"/>
                </a:ext>
              </a:extLst>
            </p:cNvPr>
            <p:cNvSpPr txBox="1"/>
            <p:nvPr/>
          </p:nvSpPr>
          <p:spPr>
            <a:xfrm>
              <a:off x="301251" y="3720480"/>
              <a:ext cx="290043"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2</a:t>
              </a:r>
            </a:p>
          </p:txBody>
        </p:sp>
      </p:grpSp>
      <p:grpSp>
        <p:nvGrpSpPr>
          <p:cNvPr id="134" name="グループ化 133">
            <a:extLst>
              <a:ext uri="{FF2B5EF4-FFF2-40B4-BE49-F238E27FC236}">
                <a16:creationId xmlns:a16="http://schemas.microsoft.com/office/drawing/2014/main" id="{160508D6-B8BD-4174-A568-256928CE76C0}"/>
              </a:ext>
            </a:extLst>
          </p:cNvPr>
          <p:cNvGrpSpPr/>
          <p:nvPr/>
        </p:nvGrpSpPr>
        <p:grpSpPr>
          <a:xfrm>
            <a:off x="2766711" y="5064606"/>
            <a:ext cx="261610" cy="261389"/>
            <a:chOff x="302135" y="3709447"/>
            <a:chExt cx="288276" cy="288032"/>
          </a:xfrm>
        </p:grpSpPr>
        <p:sp>
          <p:nvSpPr>
            <p:cNvPr id="135" name="楕円 134">
              <a:extLst>
                <a:ext uri="{FF2B5EF4-FFF2-40B4-BE49-F238E27FC236}">
                  <a16:creationId xmlns:a16="http://schemas.microsoft.com/office/drawing/2014/main" id="{1284D59B-0CEF-404C-A6FD-5BE0FD732B8E}"/>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36" name="テキスト ボックス 135">
              <a:extLst>
                <a:ext uri="{FF2B5EF4-FFF2-40B4-BE49-F238E27FC236}">
                  <a16:creationId xmlns:a16="http://schemas.microsoft.com/office/drawing/2014/main" id="{9E53DEFD-30A6-4E39-8129-E5FE75DEF419}"/>
                </a:ext>
              </a:extLst>
            </p:cNvPr>
            <p:cNvSpPr txBox="1"/>
            <p:nvPr/>
          </p:nvSpPr>
          <p:spPr>
            <a:xfrm>
              <a:off x="302135" y="3720480"/>
              <a:ext cx="288276"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5</a:t>
              </a:r>
            </a:p>
          </p:txBody>
        </p:sp>
      </p:grpSp>
      <p:grpSp>
        <p:nvGrpSpPr>
          <p:cNvPr id="137" name="グループ化 136">
            <a:extLst>
              <a:ext uri="{FF2B5EF4-FFF2-40B4-BE49-F238E27FC236}">
                <a16:creationId xmlns:a16="http://schemas.microsoft.com/office/drawing/2014/main" id="{D242E321-043E-4B8F-90BF-676DF0ED4B55}"/>
              </a:ext>
            </a:extLst>
          </p:cNvPr>
          <p:cNvGrpSpPr/>
          <p:nvPr/>
        </p:nvGrpSpPr>
        <p:grpSpPr>
          <a:xfrm>
            <a:off x="2008200" y="5170562"/>
            <a:ext cx="261610" cy="261389"/>
            <a:chOff x="302135" y="3709447"/>
            <a:chExt cx="288276" cy="288032"/>
          </a:xfrm>
        </p:grpSpPr>
        <p:sp>
          <p:nvSpPr>
            <p:cNvPr id="138" name="楕円 137">
              <a:extLst>
                <a:ext uri="{FF2B5EF4-FFF2-40B4-BE49-F238E27FC236}">
                  <a16:creationId xmlns:a16="http://schemas.microsoft.com/office/drawing/2014/main" id="{EAD3C442-948A-454C-95E0-CA0F57AA4ADD}"/>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39" name="テキスト ボックス 138">
              <a:extLst>
                <a:ext uri="{FF2B5EF4-FFF2-40B4-BE49-F238E27FC236}">
                  <a16:creationId xmlns:a16="http://schemas.microsoft.com/office/drawing/2014/main" id="{D3746B52-8B7E-403E-A1CF-4F622516A767}"/>
                </a:ext>
              </a:extLst>
            </p:cNvPr>
            <p:cNvSpPr txBox="1"/>
            <p:nvPr/>
          </p:nvSpPr>
          <p:spPr>
            <a:xfrm>
              <a:off x="302135" y="3720480"/>
              <a:ext cx="288276"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7</a:t>
              </a:r>
            </a:p>
          </p:txBody>
        </p:sp>
      </p:grpSp>
      <p:grpSp>
        <p:nvGrpSpPr>
          <p:cNvPr id="140" name="グループ化 139">
            <a:extLst>
              <a:ext uri="{FF2B5EF4-FFF2-40B4-BE49-F238E27FC236}">
                <a16:creationId xmlns:a16="http://schemas.microsoft.com/office/drawing/2014/main" id="{B8683890-5EA5-483A-B15B-B95D6303C823}"/>
              </a:ext>
            </a:extLst>
          </p:cNvPr>
          <p:cNvGrpSpPr/>
          <p:nvPr/>
        </p:nvGrpSpPr>
        <p:grpSpPr>
          <a:xfrm>
            <a:off x="1801993" y="5219187"/>
            <a:ext cx="263214" cy="261389"/>
            <a:chOff x="301251" y="3709447"/>
            <a:chExt cx="290043" cy="288032"/>
          </a:xfrm>
        </p:grpSpPr>
        <p:sp>
          <p:nvSpPr>
            <p:cNvPr id="141" name="楕円 140">
              <a:extLst>
                <a:ext uri="{FF2B5EF4-FFF2-40B4-BE49-F238E27FC236}">
                  <a16:creationId xmlns:a16="http://schemas.microsoft.com/office/drawing/2014/main" id="{924F4606-13E0-4948-B169-EDF53D81CFEC}"/>
                </a:ext>
              </a:extLst>
            </p:cNvPr>
            <p:cNvSpPr/>
            <p:nvPr/>
          </p:nvSpPr>
          <p:spPr>
            <a:xfrm>
              <a:off x="302258" y="3709447"/>
              <a:ext cx="288032" cy="288032"/>
            </a:xfrm>
            <a:prstGeom prst="ellipse">
              <a:avLst/>
            </a:prstGeom>
            <a:solidFill>
              <a:srgbClr val="FFCCCC"/>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42" name="テキスト ボックス 141">
              <a:extLst>
                <a:ext uri="{FF2B5EF4-FFF2-40B4-BE49-F238E27FC236}">
                  <a16:creationId xmlns:a16="http://schemas.microsoft.com/office/drawing/2014/main" id="{6BFE311D-7DD2-4A57-8CF5-377FBB0866B2}"/>
                </a:ext>
              </a:extLst>
            </p:cNvPr>
            <p:cNvSpPr txBox="1"/>
            <p:nvPr/>
          </p:nvSpPr>
          <p:spPr>
            <a:xfrm>
              <a:off x="301251" y="3720480"/>
              <a:ext cx="290043"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6</a:t>
              </a:r>
            </a:p>
          </p:txBody>
        </p:sp>
      </p:grpSp>
      <p:grpSp>
        <p:nvGrpSpPr>
          <p:cNvPr id="143" name="グループ化 142">
            <a:extLst>
              <a:ext uri="{FF2B5EF4-FFF2-40B4-BE49-F238E27FC236}">
                <a16:creationId xmlns:a16="http://schemas.microsoft.com/office/drawing/2014/main" id="{816D4815-600A-4FA9-A658-86F4202981B9}"/>
              </a:ext>
            </a:extLst>
          </p:cNvPr>
          <p:cNvGrpSpPr/>
          <p:nvPr/>
        </p:nvGrpSpPr>
        <p:grpSpPr>
          <a:xfrm>
            <a:off x="4094367" y="5867528"/>
            <a:ext cx="261610" cy="261389"/>
            <a:chOff x="302135" y="3709447"/>
            <a:chExt cx="288276" cy="288032"/>
          </a:xfrm>
        </p:grpSpPr>
        <p:sp>
          <p:nvSpPr>
            <p:cNvPr id="144" name="楕円 143">
              <a:extLst>
                <a:ext uri="{FF2B5EF4-FFF2-40B4-BE49-F238E27FC236}">
                  <a16:creationId xmlns:a16="http://schemas.microsoft.com/office/drawing/2014/main" id="{D5EB15A3-345C-4463-8F9C-077EB1E6F7F3}"/>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45" name="テキスト ボックス 144">
              <a:extLst>
                <a:ext uri="{FF2B5EF4-FFF2-40B4-BE49-F238E27FC236}">
                  <a16:creationId xmlns:a16="http://schemas.microsoft.com/office/drawing/2014/main" id="{3EF433B6-98BB-4AB0-A672-504515D318FF}"/>
                </a:ext>
              </a:extLst>
            </p:cNvPr>
            <p:cNvSpPr txBox="1"/>
            <p:nvPr/>
          </p:nvSpPr>
          <p:spPr>
            <a:xfrm>
              <a:off x="302135" y="3720480"/>
              <a:ext cx="288276"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8</a:t>
              </a:r>
            </a:p>
          </p:txBody>
        </p:sp>
      </p:grpSp>
      <p:grpSp>
        <p:nvGrpSpPr>
          <p:cNvPr id="146" name="グループ化 145">
            <a:extLst>
              <a:ext uri="{FF2B5EF4-FFF2-40B4-BE49-F238E27FC236}">
                <a16:creationId xmlns:a16="http://schemas.microsoft.com/office/drawing/2014/main" id="{06AC63E3-F032-4CA0-99A3-5F6B5375D9E7}"/>
              </a:ext>
            </a:extLst>
          </p:cNvPr>
          <p:cNvGrpSpPr/>
          <p:nvPr/>
        </p:nvGrpSpPr>
        <p:grpSpPr>
          <a:xfrm>
            <a:off x="2573166" y="6843969"/>
            <a:ext cx="338554" cy="261389"/>
            <a:chOff x="259743" y="3709447"/>
            <a:chExt cx="373062" cy="288032"/>
          </a:xfrm>
        </p:grpSpPr>
        <p:sp>
          <p:nvSpPr>
            <p:cNvPr id="147" name="楕円 146">
              <a:extLst>
                <a:ext uri="{FF2B5EF4-FFF2-40B4-BE49-F238E27FC236}">
                  <a16:creationId xmlns:a16="http://schemas.microsoft.com/office/drawing/2014/main" id="{AC339CAD-68E6-47AD-B284-811481C45BB7}"/>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48" name="テキスト ボックス 147">
              <a:extLst>
                <a:ext uri="{FF2B5EF4-FFF2-40B4-BE49-F238E27FC236}">
                  <a16:creationId xmlns:a16="http://schemas.microsoft.com/office/drawing/2014/main" id="{5608ED58-50C8-4547-A881-D0F9F59EF84C}"/>
                </a:ext>
              </a:extLst>
            </p:cNvPr>
            <p:cNvSpPr txBox="1"/>
            <p:nvPr/>
          </p:nvSpPr>
          <p:spPr>
            <a:xfrm>
              <a:off x="259743" y="3720480"/>
              <a:ext cx="373062"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12</a:t>
              </a:r>
            </a:p>
          </p:txBody>
        </p:sp>
      </p:grpSp>
      <p:grpSp>
        <p:nvGrpSpPr>
          <p:cNvPr id="149" name="グループ化 148">
            <a:extLst>
              <a:ext uri="{FF2B5EF4-FFF2-40B4-BE49-F238E27FC236}">
                <a16:creationId xmlns:a16="http://schemas.microsoft.com/office/drawing/2014/main" id="{E23ED3DC-C756-4F86-9618-4A5240E4B5FC}"/>
              </a:ext>
            </a:extLst>
          </p:cNvPr>
          <p:cNvGrpSpPr/>
          <p:nvPr/>
        </p:nvGrpSpPr>
        <p:grpSpPr>
          <a:xfrm>
            <a:off x="6073774" y="6509265"/>
            <a:ext cx="341760" cy="261389"/>
            <a:chOff x="257977" y="3709447"/>
            <a:chExt cx="376595" cy="288032"/>
          </a:xfrm>
        </p:grpSpPr>
        <p:sp>
          <p:nvSpPr>
            <p:cNvPr id="150" name="楕円 149">
              <a:extLst>
                <a:ext uri="{FF2B5EF4-FFF2-40B4-BE49-F238E27FC236}">
                  <a16:creationId xmlns:a16="http://schemas.microsoft.com/office/drawing/2014/main" id="{D754A95E-54DB-4418-BBEF-D1CD782563A7}"/>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51" name="テキスト ボックス 150">
              <a:extLst>
                <a:ext uri="{FF2B5EF4-FFF2-40B4-BE49-F238E27FC236}">
                  <a16:creationId xmlns:a16="http://schemas.microsoft.com/office/drawing/2014/main" id="{35991AD9-4758-4B35-A422-394E09242282}"/>
                </a:ext>
              </a:extLst>
            </p:cNvPr>
            <p:cNvSpPr txBox="1"/>
            <p:nvPr/>
          </p:nvSpPr>
          <p:spPr>
            <a:xfrm>
              <a:off x="257977"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16</a:t>
              </a:r>
            </a:p>
          </p:txBody>
        </p:sp>
      </p:grpSp>
      <p:grpSp>
        <p:nvGrpSpPr>
          <p:cNvPr id="152" name="グループ化 151">
            <a:extLst>
              <a:ext uri="{FF2B5EF4-FFF2-40B4-BE49-F238E27FC236}">
                <a16:creationId xmlns:a16="http://schemas.microsoft.com/office/drawing/2014/main" id="{F14A3412-C9BD-4522-A6DC-B1A83853BD74}"/>
              </a:ext>
            </a:extLst>
          </p:cNvPr>
          <p:cNvGrpSpPr/>
          <p:nvPr/>
        </p:nvGrpSpPr>
        <p:grpSpPr>
          <a:xfrm>
            <a:off x="4872312" y="4803247"/>
            <a:ext cx="341760" cy="261389"/>
            <a:chOff x="257975" y="3709447"/>
            <a:chExt cx="376595" cy="288032"/>
          </a:xfrm>
        </p:grpSpPr>
        <p:sp>
          <p:nvSpPr>
            <p:cNvPr id="153" name="楕円 152">
              <a:extLst>
                <a:ext uri="{FF2B5EF4-FFF2-40B4-BE49-F238E27FC236}">
                  <a16:creationId xmlns:a16="http://schemas.microsoft.com/office/drawing/2014/main" id="{49B549A7-C4AD-4B46-B691-34767555FF1A}"/>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54" name="テキスト ボックス 153">
              <a:extLst>
                <a:ext uri="{FF2B5EF4-FFF2-40B4-BE49-F238E27FC236}">
                  <a16:creationId xmlns:a16="http://schemas.microsoft.com/office/drawing/2014/main" id="{6EA6FF4C-0316-46BE-A39F-FCA8EF183710}"/>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17</a:t>
              </a:r>
            </a:p>
          </p:txBody>
        </p:sp>
      </p:grpSp>
      <p:grpSp>
        <p:nvGrpSpPr>
          <p:cNvPr id="155" name="グループ化 154">
            <a:extLst>
              <a:ext uri="{FF2B5EF4-FFF2-40B4-BE49-F238E27FC236}">
                <a16:creationId xmlns:a16="http://schemas.microsoft.com/office/drawing/2014/main" id="{25264C89-F3B7-4831-B5EA-B9BF8F5EC7FF}"/>
              </a:ext>
            </a:extLst>
          </p:cNvPr>
          <p:cNvGrpSpPr/>
          <p:nvPr/>
        </p:nvGrpSpPr>
        <p:grpSpPr>
          <a:xfrm>
            <a:off x="4173583" y="4357486"/>
            <a:ext cx="341760" cy="261389"/>
            <a:chOff x="257975" y="3709447"/>
            <a:chExt cx="376595" cy="288032"/>
          </a:xfrm>
        </p:grpSpPr>
        <p:sp>
          <p:nvSpPr>
            <p:cNvPr id="156" name="楕円 155">
              <a:extLst>
                <a:ext uri="{FF2B5EF4-FFF2-40B4-BE49-F238E27FC236}">
                  <a16:creationId xmlns:a16="http://schemas.microsoft.com/office/drawing/2014/main" id="{E158E948-DAEF-4C40-A8EE-C34F5A9140B1}"/>
                </a:ext>
              </a:extLst>
            </p:cNvPr>
            <p:cNvSpPr/>
            <p:nvPr/>
          </p:nvSpPr>
          <p:spPr>
            <a:xfrm>
              <a:off x="302258" y="3709447"/>
              <a:ext cx="288032" cy="288032"/>
            </a:xfrm>
            <a:prstGeom prst="ellipse">
              <a:avLst/>
            </a:prstGeom>
            <a:solidFill>
              <a:srgbClr val="FFC000"/>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latin typeface="UD デジタル 教科書体 NK-R" panose="02020400000000000000" pitchFamily="18" charset="-128"/>
                <a:ea typeface="UD デジタル 教科書体 NK-R" panose="02020400000000000000" pitchFamily="18" charset="-128"/>
              </a:endParaRPr>
            </a:p>
          </p:txBody>
        </p:sp>
        <p:sp>
          <p:nvSpPr>
            <p:cNvPr id="157" name="テキスト ボックス 156">
              <a:extLst>
                <a:ext uri="{FF2B5EF4-FFF2-40B4-BE49-F238E27FC236}">
                  <a16:creationId xmlns:a16="http://schemas.microsoft.com/office/drawing/2014/main" id="{4898B38A-A1C0-4A32-ABAC-59089B07DA7F}"/>
                </a:ext>
              </a:extLst>
            </p:cNvPr>
            <p:cNvSpPr txBox="1"/>
            <p:nvPr/>
          </p:nvSpPr>
          <p:spPr>
            <a:xfrm>
              <a:off x="257975" y="3720480"/>
              <a:ext cx="376595" cy="254360"/>
            </a:xfrm>
            <a:prstGeom prst="rect">
              <a:avLst/>
            </a:prstGeom>
            <a:noFill/>
          </p:spPr>
          <p:txBody>
            <a:bodyPr wrap="none" rtlCol="0">
              <a:spAutoFit/>
            </a:bodyPr>
            <a:lstStyle/>
            <a:p>
              <a:pPr algn="ctr"/>
              <a:r>
                <a:rPr lang="en-US" altLang="ja-JP" sz="900" b="1" dirty="0">
                  <a:latin typeface="UD デジタル 教科書体 NK-R" panose="02020400000000000000" pitchFamily="18" charset="-128"/>
                  <a:ea typeface="UD デジタル 教科書体 NK-R" panose="02020400000000000000" pitchFamily="18" charset="-128"/>
                </a:rPr>
                <a:t>18</a:t>
              </a:r>
            </a:p>
          </p:txBody>
        </p:sp>
      </p:grpSp>
      <p:sp>
        <p:nvSpPr>
          <p:cNvPr id="3" name="スライド番号プレースホルダー 2"/>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24</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8182372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700CC05-BF43-EB69-114D-4DD8D907D683}"/>
              </a:ext>
            </a:extLst>
          </p:cNvPr>
          <p:cNvPicPr>
            <a:picLocks noChangeAspect="1"/>
          </p:cNvPicPr>
          <p:nvPr/>
        </p:nvPicPr>
        <p:blipFill>
          <a:blip r:embed="rId2"/>
          <a:stretch>
            <a:fillRect/>
          </a:stretch>
        </p:blipFill>
        <p:spPr>
          <a:xfrm>
            <a:off x="2008312" y="1560240"/>
            <a:ext cx="7992888" cy="8034392"/>
          </a:xfrm>
          <a:prstGeom prst="rect">
            <a:avLst/>
          </a:prstGeom>
        </p:spPr>
      </p:pic>
      <p:sp>
        <p:nvSpPr>
          <p:cNvPr id="19" name="テキスト ボックス 18">
            <a:extLst>
              <a:ext uri="{FF2B5EF4-FFF2-40B4-BE49-F238E27FC236}">
                <a16:creationId xmlns:a16="http://schemas.microsoft.com/office/drawing/2014/main" id="{1F48F468-08B7-4B71-8A9E-014EE11056E8}"/>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５．大阪の特性</a:t>
            </a:r>
          </a:p>
        </p:txBody>
      </p:sp>
      <p:sp>
        <p:nvSpPr>
          <p:cNvPr id="21" name="正方形/長方形 20">
            <a:extLst>
              <a:ext uri="{FF2B5EF4-FFF2-40B4-BE49-F238E27FC236}">
                <a16:creationId xmlns:a16="http://schemas.microsoft.com/office/drawing/2014/main" id="{92B48351-BF71-49A9-829B-B9E1713B5235}"/>
              </a:ext>
            </a:extLst>
          </p:cNvPr>
          <p:cNvSpPr/>
          <p:nvPr/>
        </p:nvSpPr>
        <p:spPr>
          <a:xfrm>
            <a:off x="176064" y="1200201"/>
            <a:ext cx="12449472" cy="36003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smtClean="0">
                <a:solidFill>
                  <a:schemeClr val="tx1"/>
                </a:solidFill>
                <a:latin typeface="UD デジタル 教科書体 NK-R" panose="02020400000000000000" pitchFamily="18" charset="-128"/>
                <a:ea typeface="UD デジタル 教科書体 NK-R" panose="02020400000000000000" pitchFamily="18" charset="-128"/>
              </a:rPr>
              <a:t>大阪府には府内各地に魅力的な観光スポットが点在している。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3" name="四角形: 角を丸くする 12">
            <a:extLst>
              <a:ext uri="{FF2B5EF4-FFF2-40B4-BE49-F238E27FC236}">
                <a16:creationId xmlns:a16="http://schemas.microsoft.com/office/drawing/2014/main" id="{F1739836-6652-4BD8-A3C8-1E61E23A8AC9}"/>
              </a:ext>
            </a:extLst>
          </p:cNvPr>
          <p:cNvSpPr/>
          <p:nvPr/>
        </p:nvSpPr>
        <p:spPr>
          <a:xfrm>
            <a:off x="176064" y="696144"/>
            <a:ext cx="2768352"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④大阪の観光スポット</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スライド番号プレースホルダー 7"/>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25</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1AB89CD7-606E-C9A8-7D3D-B1DC479A499A}"/>
              </a:ext>
            </a:extLst>
          </p:cNvPr>
          <p:cNvSpPr txBox="1"/>
          <p:nvPr/>
        </p:nvSpPr>
        <p:spPr>
          <a:xfrm>
            <a:off x="10433248" y="9329448"/>
            <a:ext cx="1790555" cy="184666"/>
          </a:xfrm>
          <a:prstGeom prst="rect">
            <a:avLst/>
          </a:prstGeom>
          <a:noFill/>
        </p:spPr>
        <p:txBody>
          <a:bodyPr wrap="none" lIns="0" tIns="0" rIns="0" bIns="0"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：ＤＩＳＣＯＶＥＲ ＯＳＡＫＡ</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444743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C77B880E-066E-47A5-C809-67EE6DF23AAD}"/>
              </a:ext>
            </a:extLst>
          </p:cNvPr>
          <p:cNvSpPr txBox="1"/>
          <p:nvPr/>
        </p:nvSpPr>
        <p:spPr>
          <a:xfrm>
            <a:off x="227158" y="1272208"/>
            <a:ext cx="12366328" cy="1278574"/>
          </a:xfrm>
          <a:prstGeom prst="rect">
            <a:avLst/>
          </a:prstGeom>
          <a:noFill/>
          <a:ln>
            <a:solidFill>
              <a:schemeClr val="tx1"/>
            </a:solidFill>
          </a:ln>
        </p:spPr>
        <p:txBody>
          <a:bodyPr wrap="none" rIns="0" rtlCol="0">
            <a:noAutofit/>
          </a:bodyPr>
          <a:lstStyle/>
          <a:p>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2000" dirty="0">
                <a:latin typeface="UD デジタル 教科書体 NK-R" panose="02020400000000000000" pitchFamily="18" charset="-128"/>
                <a:ea typeface="UD デジタル 教科書体 NK-R" panose="02020400000000000000" pitchFamily="18" charset="-128"/>
              </a:rPr>
              <a:t>２０２１年</a:t>
            </a:r>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成長戦略実行計画</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閣議決定</a:t>
            </a:r>
            <a:r>
              <a:rPr lang="en-US" altLang="ja-JP" sz="2000" dirty="0">
                <a:latin typeface="UD デジタル 教科書体 NK-R" panose="02020400000000000000" pitchFamily="18" charset="-128"/>
                <a:ea typeface="UD デジタル 教科書体 NK-R" panose="02020400000000000000" pitchFamily="18" charset="-128"/>
              </a:rPr>
              <a:t>)</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自動配送ロボットの制度整備、電動キックボードの制度整備</a:t>
            </a:r>
            <a:r>
              <a:rPr lang="en-US" altLang="ja-JP" sz="2000" dirty="0">
                <a:latin typeface="UD デジタル 教科書体 NK-R" panose="02020400000000000000" pitchFamily="18" charset="-128"/>
                <a:ea typeface="UD デジタル 教科書体 NK-R" panose="02020400000000000000" pitchFamily="18" charset="-128"/>
              </a:rPr>
              <a:t>	</a:t>
            </a:r>
          </a:p>
          <a:p>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新たなモビリティ安全対策ワーキンググループ</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設置</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国土交通省 自動車局技術・環境政策課</a:t>
            </a:r>
            <a:r>
              <a:rPr lang="en-US" altLang="ja-JP" sz="2000" dirty="0">
                <a:latin typeface="UD デジタル 教科書体 NK-R" panose="02020400000000000000" pitchFamily="18" charset="-128"/>
                <a:ea typeface="UD デジタル 教科書体 NK-R" panose="02020400000000000000" pitchFamily="18" charset="-128"/>
              </a:rPr>
              <a:t>)</a:t>
            </a:r>
          </a:p>
          <a:p>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2000" dirty="0">
                <a:latin typeface="UD デジタル 教科書体 NK-R" panose="02020400000000000000" pitchFamily="18" charset="-128"/>
                <a:ea typeface="UD デジタル 教科書体 NK-R" panose="02020400000000000000" pitchFamily="18" charset="-128"/>
              </a:rPr>
              <a:t>２０２２年</a:t>
            </a:r>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改正道路交通法</a:t>
            </a:r>
            <a:r>
              <a:rPr lang="en-US" altLang="ja-JP" sz="2000" dirty="0">
                <a:latin typeface="UD デジタル 教科書体 NK-R" panose="02020400000000000000" pitchFamily="18" charset="-128"/>
                <a:ea typeface="UD デジタル 教科書体 NK-R" panose="02020400000000000000" pitchFamily="18" charset="-128"/>
              </a:rPr>
              <a:t>』</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電動キックボードをはじめとする新しいモビリティで</a:t>
            </a:r>
            <a:r>
              <a:rPr lang="ja-JP" altLang="en-US" sz="2000" dirty="0">
                <a:latin typeface="UD デジタル 教科書体 NK-R" panose="02020400000000000000" pitchFamily="18" charset="-128"/>
                <a:ea typeface="UD デジタル 教科書体 NK-R" panose="02020400000000000000" pitchFamily="18" charset="-128"/>
              </a:rPr>
              <a:t>最高速度</a:t>
            </a:r>
            <a:r>
              <a:rPr lang="en-US" altLang="ja-JP" sz="2000" dirty="0">
                <a:latin typeface="UD デジタル 教科書体 NK-R" panose="02020400000000000000" pitchFamily="18" charset="-128"/>
                <a:ea typeface="UD デジタル 教科書体 NK-R" panose="02020400000000000000" pitchFamily="18" charset="-128"/>
              </a:rPr>
              <a:t>20</a:t>
            </a:r>
            <a:r>
              <a:rPr lang="ja-JP" altLang="en-US" sz="2000" dirty="0">
                <a:latin typeface="UD デジタル 教科書体 NK-R" panose="02020400000000000000" pitchFamily="18" charset="-128"/>
                <a:ea typeface="UD デジタル 教科書体 NK-R" panose="02020400000000000000" pitchFamily="18" charset="-128"/>
              </a:rPr>
              <a:t>㎞</a:t>
            </a:r>
            <a:r>
              <a:rPr lang="en-US" altLang="ja-JP" sz="2000" dirty="0">
                <a:latin typeface="UD デジタル 教科書体 NK-R" panose="02020400000000000000" pitchFamily="18" charset="-128"/>
                <a:ea typeface="UD デジタル 教科書体 NK-R" panose="02020400000000000000" pitchFamily="18" charset="-128"/>
              </a:rPr>
              <a:t>/h</a:t>
            </a:r>
            <a:r>
              <a:rPr lang="ja-JP" altLang="en-US" sz="2000" dirty="0">
                <a:latin typeface="UD デジタル 教科書体 NK-R" panose="02020400000000000000" pitchFamily="18" charset="-128"/>
                <a:ea typeface="UD デジタル 教科書体 NK-R" panose="02020400000000000000" pitchFamily="18" charset="-128"/>
              </a:rPr>
              <a:t>までの車両</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は、「特定小型原動機付き自転車」</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rPr>
              <a:t>自転車同様免許なしでも運転できる</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745982"/>
            <a:ext cx="5572839"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①パーソナルモビリティ・グリーンスローモビリティ</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６．新たなモビリティの開発・普及</a:t>
            </a:r>
          </a:p>
        </p:txBody>
      </p:sp>
      <p:sp>
        <p:nvSpPr>
          <p:cNvPr id="4" name="スライド番号プレースホルダー 3"/>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26</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8" name="四角形: 角を丸くする 7">
            <a:extLst>
              <a:ext uri="{FF2B5EF4-FFF2-40B4-BE49-F238E27FC236}">
                <a16:creationId xmlns:a16="http://schemas.microsoft.com/office/drawing/2014/main" id="{715BAB65-6907-F4B8-7BAC-600C58145BF1}"/>
              </a:ext>
            </a:extLst>
          </p:cNvPr>
          <p:cNvSpPr/>
          <p:nvPr/>
        </p:nvSpPr>
        <p:spPr>
          <a:xfrm>
            <a:off x="227158" y="745982"/>
            <a:ext cx="5572839"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①パーソナルモビリティ・グリーンスローモビリティ</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521A7AAC-A48D-264D-B6CA-D6D324B9CB09}"/>
              </a:ext>
            </a:extLst>
          </p:cNvPr>
          <p:cNvSpPr/>
          <p:nvPr/>
        </p:nvSpPr>
        <p:spPr>
          <a:xfrm>
            <a:off x="8266214" y="6943273"/>
            <a:ext cx="3666068"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出典：「グリーンスローモビリティの概要」国土交通省ホームページ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4" name="図 13">
            <a:extLst>
              <a:ext uri="{FF2B5EF4-FFF2-40B4-BE49-F238E27FC236}">
                <a16:creationId xmlns:a16="http://schemas.microsoft.com/office/drawing/2014/main" id="{53693F10-E883-AF66-35B4-4CA22EDD7F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864" y="3067370"/>
            <a:ext cx="5410514" cy="3824992"/>
          </a:xfrm>
          <a:prstGeom prst="rect">
            <a:avLst/>
          </a:prstGeom>
          <a:ln w="3175">
            <a:solidFill>
              <a:schemeClr val="tx1"/>
            </a:solidFill>
          </a:ln>
        </p:spPr>
      </p:pic>
      <p:pic>
        <p:nvPicPr>
          <p:cNvPr id="21" name="図 20">
            <a:extLst>
              <a:ext uri="{FF2B5EF4-FFF2-40B4-BE49-F238E27FC236}">
                <a16:creationId xmlns:a16="http://schemas.microsoft.com/office/drawing/2014/main" id="{A80A18FE-AF23-8772-1C8C-D17C57CF4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22086" y="3067370"/>
            <a:ext cx="5132355" cy="3849267"/>
          </a:xfrm>
          <a:prstGeom prst="rect">
            <a:avLst/>
          </a:prstGeom>
          <a:ln w="3175">
            <a:solidFill>
              <a:schemeClr val="tx1"/>
            </a:solidFill>
          </a:ln>
        </p:spPr>
      </p:pic>
      <p:sp>
        <p:nvSpPr>
          <p:cNvPr id="23" name="正方形/長方形 22">
            <a:extLst>
              <a:ext uri="{FF2B5EF4-FFF2-40B4-BE49-F238E27FC236}">
                <a16:creationId xmlns:a16="http://schemas.microsoft.com/office/drawing/2014/main" id="{81FD3D16-1638-B746-26BD-3EDE89F4FED0}"/>
              </a:ext>
            </a:extLst>
          </p:cNvPr>
          <p:cNvSpPr/>
          <p:nvPr/>
        </p:nvSpPr>
        <p:spPr>
          <a:xfrm>
            <a:off x="248061" y="7244597"/>
            <a:ext cx="12449472" cy="93602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令和</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4</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月から新事業特例制度（経産省）を活用した電動キックボードのシェアリングサービスを大阪市及び堺市で実施。</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道路交通法改正により、２０㎞</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/h</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以下なら運転免許不要ただし１６歳未満は公道運転禁止、最高速度６</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㎞/h</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以下の機体は</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自転車通行可の歩道走行可の予定</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四角形: 角を丸くする 12">
            <a:extLst>
              <a:ext uri="{FF2B5EF4-FFF2-40B4-BE49-F238E27FC236}">
                <a16:creationId xmlns:a16="http://schemas.microsoft.com/office/drawing/2014/main" id="{88229858-57A5-5817-CB2E-4B10E15151D3}"/>
              </a:ext>
            </a:extLst>
          </p:cNvPr>
          <p:cNvSpPr/>
          <p:nvPr/>
        </p:nvSpPr>
        <p:spPr>
          <a:xfrm>
            <a:off x="246845" y="8252629"/>
            <a:ext cx="12449472" cy="774957"/>
          </a:xfrm>
          <a:prstGeom prst="roundRect">
            <a:avLst>
              <a:gd name="adj" fmla="val 94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b="1"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200" b="1" dirty="0">
                <a:solidFill>
                  <a:schemeClr val="tx1"/>
                </a:solidFill>
                <a:latin typeface="UD デジタル 教科書体 NK-R" panose="02020400000000000000" pitchFamily="18" charset="-128"/>
                <a:ea typeface="UD デジタル 教科書体 NK-R" panose="02020400000000000000" pitchFamily="18" charset="-128"/>
              </a:rPr>
              <a:t>新事業特例制度</a:t>
            </a:r>
            <a:r>
              <a:rPr lang="en-US" altLang="ja-JP" sz="1200" b="1" dirty="0">
                <a:solidFill>
                  <a:schemeClr val="tx1"/>
                </a:solidFill>
                <a:latin typeface="UD デジタル 教科書体 NK-R" panose="02020400000000000000" pitchFamily="18" charset="-128"/>
                <a:ea typeface="UD デジタル 教科書体 NK-R" panose="02020400000000000000" pitchFamily="18" charset="-128"/>
              </a:rPr>
              <a:t>】</a:t>
            </a:r>
          </a:p>
          <a:p>
            <a:pPr marL="171450" indent="-171450">
              <a:buFont typeface="Arial" panose="020B0604020202020204" pitchFamily="34" charset="0"/>
              <a:buChar char="•"/>
            </a:pP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新事業活動を行おうとする事業者が、その支障となる規制の特例措置を提案し、安全性等の確保を条件として、具体的な事業計画に即して規制の特例措置の適用を認める制度。</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a:p>
            <a:pPr marL="171450" indent="-171450">
              <a:buFont typeface="Arial" panose="020B0604020202020204" pitchFamily="34" charset="0"/>
              <a:buChar char="•"/>
            </a:pPr>
            <a:r>
              <a:rPr kumimoji="1" lang="ja-JP" altLang="en-US" sz="1200" dirty="0">
                <a:solidFill>
                  <a:schemeClr val="tx1"/>
                </a:solidFill>
                <a:latin typeface="UD デジタル 教科書体 NK-R" panose="02020400000000000000" pitchFamily="18" charset="-128"/>
                <a:ea typeface="UD デジタル 教科書体 NK-R" panose="02020400000000000000" pitchFamily="18" charset="-128"/>
              </a:rPr>
              <a:t>電動キックボードは、現行法上は原動機付自転車に該当するため、ヘルメット着用や車道走行が義務付けられているが、新事業特例制度の活用により、運転時のヘルメット着用任意、自転車道や自転車レーンの走行可等の特例措置が適用されている。</a:t>
            </a:r>
            <a:endParaRPr kumimoji="1" lang="en-US" altLang="ja-JP" sz="12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6253E474-312A-2032-CBBC-936112B55820}"/>
              </a:ext>
            </a:extLst>
          </p:cNvPr>
          <p:cNvSpPr txBox="1"/>
          <p:nvPr/>
        </p:nvSpPr>
        <p:spPr>
          <a:xfrm>
            <a:off x="411877" y="2768142"/>
            <a:ext cx="5174493"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◆パーソナルモビリティをはじめとする新たなモビリティ</a:t>
            </a:r>
          </a:p>
        </p:txBody>
      </p:sp>
      <p:sp>
        <p:nvSpPr>
          <p:cNvPr id="10" name="テキスト ボックス 9">
            <a:extLst>
              <a:ext uri="{FF2B5EF4-FFF2-40B4-BE49-F238E27FC236}">
                <a16:creationId xmlns:a16="http://schemas.microsoft.com/office/drawing/2014/main" id="{3FFDC3DE-A9A8-F6A2-C2BC-40BE5DE2F305}"/>
              </a:ext>
            </a:extLst>
          </p:cNvPr>
          <p:cNvSpPr txBox="1"/>
          <p:nvPr/>
        </p:nvSpPr>
        <p:spPr>
          <a:xfrm>
            <a:off x="6760840" y="2768142"/>
            <a:ext cx="255679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◆グリーンスローモビリティ</a:t>
            </a:r>
          </a:p>
        </p:txBody>
      </p:sp>
      <p:sp>
        <p:nvSpPr>
          <p:cNvPr id="15" name="正方形/長方形 14">
            <a:extLst>
              <a:ext uri="{FF2B5EF4-FFF2-40B4-BE49-F238E27FC236}">
                <a16:creationId xmlns:a16="http://schemas.microsoft.com/office/drawing/2014/main" id="{521A7AAC-A48D-264D-B6CA-D6D324B9CB09}"/>
              </a:ext>
            </a:extLst>
          </p:cNvPr>
          <p:cNvSpPr/>
          <p:nvPr/>
        </p:nvSpPr>
        <p:spPr>
          <a:xfrm>
            <a:off x="1548833" y="6932352"/>
            <a:ext cx="4251164"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rPr>
              <a:t>新たなモビリティ安全対策ワーキンググループ第１回資料　</a:t>
            </a:r>
            <a:r>
              <a:rPr lang="ja-JP" altLang="en-US" sz="1050" dirty="0" smtClean="0">
                <a:solidFill>
                  <a:schemeClr val="tx1"/>
                </a:solidFill>
                <a:latin typeface="UD デジタル 教科書体 NK-R" panose="02020400000000000000" pitchFamily="18" charset="-128"/>
                <a:ea typeface="UD デジタル 教科書体 NK-R" panose="02020400000000000000" pitchFamily="18" charset="-128"/>
              </a:rPr>
              <a:t>国土交通省</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489474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8914CDF3-9AD1-4126-A9FF-5245A797CC55}"/>
              </a:ext>
            </a:extLst>
          </p:cNvPr>
          <p:cNvPicPr>
            <a:picLocks noChangeAspect="1"/>
          </p:cNvPicPr>
          <p:nvPr/>
        </p:nvPicPr>
        <p:blipFill rotWithShape="1">
          <a:blip r:embed="rId3"/>
          <a:srcRect r="57808" b="6631"/>
          <a:stretch/>
        </p:blipFill>
        <p:spPr>
          <a:xfrm>
            <a:off x="181706" y="2856384"/>
            <a:ext cx="3145222" cy="3209829"/>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６．新たなモビリティの開発・普及</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675353"/>
            <a:ext cx="1965051"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空飛ぶ</a:t>
            </a: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クルマ</a:t>
            </a:r>
            <a:endPar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7" name="正方形/長方形 26">
            <a:extLst>
              <a:ext uri="{FF2B5EF4-FFF2-40B4-BE49-F238E27FC236}">
                <a16:creationId xmlns:a16="http://schemas.microsoft.com/office/drawing/2014/main" id="{33B78DD2-49B6-47B2-AA6A-B873C71C24DB}"/>
              </a:ext>
            </a:extLst>
          </p:cNvPr>
          <p:cNvSpPr/>
          <p:nvPr/>
        </p:nvSpPr>
        <p:spPr>
          <a:xfrm>
            <a:off x="4096544" y="6293611"/>
            <a:ext cx="3538686"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出典：経済産業省ホームページ「次世代モビリティ勉強会」資料</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27</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25" name="図 24">
            <a:extLst>
              <a:ext uri="{FF2B5EF4-FFF2-40B4-BE49-F238E27FC236}">
                <a16:creationId xmlns:a16="http://schemas.microsoft.com/office/drawing/2014/main" id="{8914CDF3-9AD1-4126-A9FF-5245A797CC55}"/>
              </a:ext>
            </a:extLst>
          </p:cNvPr>
          <p:cNvPicPr>
            <a:picLocks noChangeAspect="1"/>
          </p:cNvPicPr>
          <p:nvPr/>
        </p:nvPicPr>
        <p:blipFill rotWithShape="1">
          <a:blip r:embed="rId3"/>
          <a:srcRect l="42494" b="6587"/>
          <a:stretch/>
        </p:blipFill>
        <p:spPr>
          <a:xfrm>
            <a:off x="3395944" y="2782279"/>
            <a:ext cx="4589032" cy="3437693"/>
          </a:xfrm>
          <a:prstGeom prst="rect">
            <a:avLst/>
          </a:prstGeom>
        </p:spPr>
      </p:pic>
      <p:pic>
        <p:nvPicPr>
          <p:cNvPr id="4" name="図 3">
            <a:extLst>
              <a:ext uri="{FF2B5EF4-FFF2-40B4-BE49-F238E27FC236}">
                <a16:creationId xmlns:a16="http://schemas.microsoft.com/office/drawing/2014/main" id="{125D99C2-47C6-FBBA-A57F-4502A438A681}"/>
              </a:ext>
            </a:extLst>
          </p:cNvPr>
          <p:cNvPicPr>
            <a:picLocks noChangeAspect="1"/>
          </p:cNvPicPr>
          <p:nvPr/>
        </p:nvPicPr>
        <p:blipFill>
          <a:blip r:embed="rId4"/>
          <a:stretch>
            <a:fillRect/>
          </a:stretch>
        </p:blipFill>
        <p:spPr>
          <a:xfrm>
            <a:off x="8324444" y="3575889"/>
            <a:ext cx="3650559" cy="2053439"/>
          </a:xfrm>
          <a:prstGeom prst="rect">
            <a:avLst/>
          </a:prstGeom>
        </p:spPr>
      </p:pic>
      <p:sp>
        <p:nvSpPr>
          <p:cNvPr id="9" name="正方形/長方形 8">
            <a:extLst>
              <a:ext uri="{FF2B5EF4-FFF2-40B4-BE49-F238E27FC236}">
                <a16:creationId xmlns:a16="http://schemas.microsoft.com/office/drawing/2014/main" id="{15A12610-E8E0-64E0-7E78-C7EEBA8B8274}"/>
              </a:ext>
            </a:extLst>
          </p:cNvPr>
          <p:cNvSpPr/>
          <p:nvPr/>
        </p:nvSpPr>
        <p:spPr>
          <a:xfrm>
            <a:off x="10289232" y="5679101"/>
            <a:ext cx="1695977"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Sky Drive</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2" name="正方形/長方形 11">
            <a:extLst>
              <a:ext uri="{FF2B5EF4-FFF2-40B4-BE49-F238E27FC236}">
                <a16:creationId xmlns:a16="http://schemas.microsoft.com/office/drawing/2014/main" id="{3D3827C1-3C5D-CEE4-F40F-0EFB69D19CD4}"/>
              </a:ext>
            </a:extLst>
          </p:cNvPr>
          <p:cNvSpPr/>
          <p:nvPr/>
        </p:nvSpPr>
        <p:spPr>
          <a:xfrm>
            <a:off x="7472908" y="7205943"/>
            <a:ext cx="5037896" cy="557633"/>
          </a:xfrm>
          <a:prstGeom prst="rect">
            <a:avLst/>
          </a:prstGeom>
          <a:solidFill>
            <a:schemeClr val="bg1"/>
          </a:solidFill>
          <a:ln w="31750">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0" bIns="0" rtlCol="0" anchor="t" anchorCtr="0">
            <a:spAutoFit/>
          </a:bodyPr>
          <a:lstStyle/>
          <a:p>
            <a:pPr marL="85725" indent="-85725"/>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各社が移動サービス、救急、防災での実用化に向け、機体開発や量産化に向けた取組が行われている。</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正方形/長方形 13">
            <a:extLst>
              <a:ext uri="{FF2B5EF4-FFF2-40B4-BE49-F238E27FC236}">
                <a16:creationId xmlns:a16="http://schemas.microsoft.com/office/drawing/2014/main" id="{D7E8B0D5-3B35-3CF6-05D8-F0E78A0035F9}"/>
              </a:ext>
            </a:extLst>
          </p:cNvPr>
          <p:cNvSpPr/>
          <p:nvPr/>
        </p:nvSpPr>
        <p:spPr>
          <a:xfrm>
            <a:off x="7972609" y="2810399"/>
            <a:ext cx="3682098" cy="557633"/>
          </a:xfrm>
          <a:prstGeom prst="rect">
            <a:avLst/>
          </a:prstGeom>
          <a:solidFill>
            <a:schemeClr val="bg1"/>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◆「空飛ぶクルマのエアタクシー事業」</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実証実験（大阪市）</a:t>
            </a:r>
            <a:endParaRPr kumimoji="1" lang="ja-JP" altLang="en-US" sz="1800" dirty="0">
              <a:solidFill>
                <a:srgbClr val="0000FE"/>
              </a:solidFill>
              <a:latin typeface="UD デジタル 教科書体 NK-R" panose="02020400000000000000" pitchFamily="18" charset="-128"/>
              <a:ea typeface="UD デジタル 教科書体 NK-R" panose="02020400000000000000" pitchFamily="18" charset="-128"/>
            </a:endParaRPr>
          </a:p>
        </p:txBody>
      </p:sp>
      <p:sp>
        <p:nvSpPr>
          <p:cNvPr id="26" name="テキスト ボックス 25">
            <a:extLst>
              <a:ext uri="{FF2B5EF4-FFF2-40B4-BE49-F238E27FC236}">
                <a16:creationId xmlns:a16="http://schemas.microsoft.com/office/drawing/2014/main" id="{7738D6BF-E44E-C6E9-B4DC-BAE468B4D708}"/>
              </a:ext>
            </a:extLst>
          </p:cNvPr>
          <p:cNvSpPr txBox="1"/>
          <p:nvPr/>
        </p:nvSpPr>
        <p:spPr>
          <a:xfrm>
            <a:off x="227158" y="1200200"/>
            <a:ext cx="12366328" cy="1366895"/>
          </a:xfrm>
          <a:prstGeom prst="rect">
            <a:avLst/>
          </a:prstGeom>
          <a:noFill/>
          <a:ln>
            <a:solidFill>
              <a:schemeClr val="tx1"/>
            </a:solidFill>
          </a:ln>
        </p:spPr>
        <p:txBody>
          <a:bodyPr wrap="none" rIns="0" rtlCol="0">
            <a:noAutofit/>
          </a:bodyPr>
          <a:lstStyle/>
          <a:p>
            <a:pPr>
              <a:tabLst>
                <a:tab pos="6815138" algn="l"/>
              </a:tabLst>
            </a:pPr>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明確な定義はないが、「電動」「自動」「垂直離着陸」が一つのイメージ。</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a:tabLst>
                <a:tab pos="6815138" algn="l"/>
              </a:tabLst>
            </a:pP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機体、運航、インフラにかかるコストが安くなり、速くて安くて便利なヒト、モノの移動が可能に。＝“空の移動革命”</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a:tabLst>
                <a:tab pos="6815138" algn="l"/>
              </a:tabLst>
            </a:pP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この“空飛ぶクルマ”に乗って「好きなときに」「どこへでも：点から点へ」移動できる高度なモビリティ社会が実現</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a:tabLst>
                <a:tab pos="6815138" algn="l"/>
              </a:tabLst>
            </a:pP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すれば、日本の産業の発展と、国内外の社会課題の解決が期待される。</a:t>
            </a:r>
            <a:endParaRPr lang="en-US" altLang="ja-JP" sz="2000" dirty="0">
              <a:latin typeface="UD デジタル 教科書体 NK-R" panose="02020400000000000000" pitchFamily="18" charset="-128"/>
              <a:ea typeface="UD デジタル 教科書体 NK-R" panose="02020400000000000000" pitchFamily="18" charset="-128"/>
            </a:endParaRPr>
          </a:p>
        </p:txBody>
      </p:sp>
      <p:pic>
        <p:nvPicPr>
          <p:cNvPr id="29" name="図 28">
            <a:extLst>
              <a:ext uri="{FF2B5EF4-FFF2-40B4-BE49-F238E27FC236}">
                <a16:creationId xmlns:a16="http://schemas.microsoft.com/office/drawing/2014/main" id="{5C1A3994-417A-506F-5CD0-739DA533348B}"/>
              </a:ext>
            </a:extLst>
          </p:cNvPr>
          <p:cNvPicPr>
            <a:picLocks noChangeAspect="1"/>
          </p:cNvPicPr>
          <p:nvPr/>
        </p:nvPicPr>
        <p:blipFill rotWithShape="1">
          <a:blip r:embed="rId5"/>
          <a:srcRect l="1912" t="50168" r="1392" b="2425"/>
          <a:stretch/>
        </p:blipFill>
        <p:spPr>
          <a:xfrm>
            <a:off x="583739" y="7179509"/>
            <a:ext cx="6033085" cy="2041087"/>
          </a:xfrm>
          <a:prstGeom prst="rect">
            <a:avLst/>
          </a:prstGeom>
        </p:spPr>
      </p:pic>
      <p:sp>
        <p:nvSpPr>
          <p:cNvPr id="577" name="正方形/長方形 576">
            <a:extLst>
              <a:ext uri="{FF2B5EF4-FFF2-40B4-BE49-F238E27FC236}">
                <a16:creationId xmlns:a16="http://schemas.microsoft.com/office/drawing/2014/main" id="{8B07BD23-7C89-E530-E578-186BB9942A41}"/>
              </a:ext>
            </a:extLst>
          </p:cNvPr>
          <p:cNvSpPr/>
          <p:nvPr/>
        </p:nvSpPr>
        <p:spPr>
          <a:xfrm>
            <a:off x="1921750" y="9247529"/>
            <a:ext cx="4666342"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出典：「地方公共団体による</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空の移動革命に向けた構想発表会</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大阪府発表資料</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15819D2D-A86C-6264-ADD3-11DBFA428B3D}"/>
              </a:ext>
            </a:extLst>
          </p:cNvPr>
          <p:cNvSpPr txBox="1"/>
          <p:nvPr/>
        </p:nvSpPr>
        <p:spPr>
          <a:xfrm>
            <a:off x="424136" y="6881080"/>
            <a:ext cx="319959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◆大阪府における事業化イメージ</a:t>
            </a:r>
          </a:p>
        </p:txBody>
      </p:sp>
      <p:sp>
        <p:nvSpPr>
          <p:cNvPr id="6" name="テキスト ボックス 5">
            <a:extLst>
              <a:ext uri="{FF2B5EF4-FFF2-40B4-BE49-F238E27FC236}">
                <a16:creationId xmlns:a16="http://schemas.microsoft.com/office/drawing/2014/main" id="{C3A2F8D8-1AA3-4887-6051-0AA1EC2445E5}"/>
              </a:ext>
            </a:extLst>
          </p:cNvPr>
          <p:cNvSpPr txBox="1"/>
          <p:nvPr/>
        </p:nvSpPr>
        <p:spPr>
          <a:xfrm>
            <a:off x="7336904" y="6881080"/>
            <a:ext cx="2066271"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◆事業者の取組状況</a:t>
            </a:r>
          </a:p>
        </p:txBody>
      </p:sp>
    </p:spTree>
    <p:extLst>
      <p:ext uri="{BB962C8B-B14F-4D97-AF65-F5344CB8AC3E}">
        <p14:creationId xmlns:p14="http://schemas.microsoft.com/office/powerpoint/2010/main" val="1780009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8F7046F0-1DC6-C8FC-CDD6-076F3E112CF7}"/>
              </a:ext>
            </a:extLst>
          </p:cNvPr>
          <p:cNvPicPr>
            <a:picLocks noChangeAspect="1"/>
          </p:cNvPicPr>
          <p:nvPr/>
        </p:nvPicPr>
        <p:blipFill>
          <a:blip r:embed="rId2"/>
          <a:stretch>
            <a:fillRect/>
          </a:stretch>
        </p:blipFill>
        <p:spPr>
          <a:xfrm>
            <a:off x="663712" y="5647217"/>
            <a:ext cx="5017008" cy="3019958"/>
          </a:xfrm>
          <a:prstGeom prst="rect">
            <a:avLst/>
          </a:prstGeom>
        </p:spPr>
      </p:pic>
      <p:pic>
        <p:nvPicPr>
          <p:cNvPr id="16" name="図 15">
            <a:extLst>
              <a:ext uri="{FF2B5EF4-FFF2-40B4-BE49-F238E27FC236}">
                <a16:creationId xmlns:a16="http://schemas.microsoft.com/office/drawing/2014/main" id="{2A6E6EA7-5A9F-2B0E-800E-56C068B0C875}"/>
              </a:ext>
            </a:extLst>
          </p:cNvPr>
          <p:cNvPicPr>
            <a:picLocks noChangeAspect="1"/>
          </p:cNvPicPr>
          <p:nvPr/>
        </p:nvPicPr>
        <p:blipFill>
          <a:blip r:embed="rId3"/>
          <a:stretch>
            <a:fillRect/>
          </a:stretch>
        </p:blipFill>
        <p:spPr>
          <a:xfrm>
            <a:off x="663712" y="2581543"/>
            <a:ext cx="5017008" cy="3019958"/>
          </a:xfrm>
          <a:prstGeom prst="rect">
            <a:avLst/>
          </a:prstGeom>
        </p:spPr>
      </p:pic>
      <p:sp>
        <p:nvSpPr>
          <p:cNvPr id="7" name="正方形/長方形 6">
            <a:extLst>
              <a:ext uri="{FF2B5EF4-FFF2-40B4-BE49-F238E27FC236}">
                <a16:creationId xmlns:a16="http://schemas.microsoft.com/office/drawing/2014/main" id="{EBFC8F4C-3E47-4CA6-8855-FB1247691ABA}"/>
              </a:ext>
            </a:extLst>
          </p:cNvPr>
          <p:cNvSpPr/>
          <p:nvPr/>
        </p:nvSpPr>
        <p:spPr>
          <a:xfrm>
            <a:off x="176064" y="1324865"/>
            <a:ext cx="12449472" cy="6869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カーシェアリングは全国的に拡大し、大阪府においても増加傾向であるなど、シェアリング交通が拡大している。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大阪府内でも多くの市町村でコミュニティバスやデマンド型交通が運行中。</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AI</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オンデマンド交通の実証実験も広まっている。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B5ED9DE2-63EB-4689-A15D-B477E47E46E4}"/>
              </a:ext>
            </a:extLst>
          </p:cNvPr>
          <p:cNvSpPr txBox="1"/>
          <p:nvPr/>
        </p:nvSpPr>
        <p:spPr>
          <a:xfrm>
            <a:off x="227158" y="2208312"/>
            <a:ext cx="294631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◆カーシェアリングの普及状況</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2" name="テキスト ボックス 11">
            <a:extLst>
              <a:ext uri="{FF2B5EF4-FFF2-40B4-BE49-F238E27FC236}">
                <a16:creationId xmlns:a16="http://schemas.microsoft.com/office/drawing/2014/main" id="{4EBB8CA9-A902-AC9F-B394-805F07F91988}"/>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６．新たなモビリティの開発・普及</a:t>
            </a:r>
          </a:p>
        </p:txBody>
      </p:sp>
      <p:sp>
        <p:nvSpPr>
          <p:cNvPr id="15" name="四角形: 角を丸くする 14">
            <a:extLst>
              <a:ext uri="{FF2B5EF4-FFF2-40B4-BE49-F238E27FC236}">
                <a16:creationId xmlns:a16="http://schemas.microsoft.com/office/drawing/2014/main" id="{907679F5-95BA-0723-9233-147B49DBFBA9}"/>
              </a:ext>
            </a:extLst>
          </p:cNvPr>
          <p:cNvSpPr/>
          <p:nvPr/>
        </p:nvSpPr>
        <p:spPr>
          <a:xfrm>
            <a:off x="227158" y="726569"/>
            <a:ext cx="3415406"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③シェアリング・デマンド交通</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8" name="スライド番号プレースホルダー 2">
            <a:extLst>
              <a:ext uri="{FF2B5EF4-FFF2-40B4-BE49-F238E27FC236}">
                <a16:creationId xmlns:a16="http://schemas.microsoft.com/office/drawing/2014/main" id="{F9D0322A-C847-096B-A9FB-6919CDDD9345}"/>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28</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20" name="テキスト ボックス 19">
            <a:extLst>
              <a:ext uri="{FF2B5EF4-FFF2-40B4-BE49-F238E27FC236}">
                <a16:creationId xmlns:a16="http://schemas.microsoft.com/office/drawing/2014/main" id="{4736CFE6-06E4-438A-8374-DC98024C3626}"/>
              </a:ext>
            </a:extLst>
          </p:cNvPr>
          <p:cNvSpPr txBox="1"/>
          <p:nvPr/>
        </p:nvSpPr>
        <p:spPr>
          <a:xfrm>
            <a:off x="6907991" y="2208312"/>
            <a:ext cx="3734997"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AI</a:t>
            </a:r>
            <a:r>
              <a:rPr lang="ja-JP" altLang="en-US" sz="1800" dirty="0">
                <a:latin typeface="UD デジタル 教科書体 NK-R" panose="02020400000000000000" pitchFamily="18" charset="-128"/>
                <a:ea typeface="UD デジタル 教科書体 NK-R" panose="02020400000000000000" pitchFamily="18" charset="-128"/>
              </a:rPr>
              <a:t>オンデマンド交通実証実験の概要</a:t>
            </a:r>
            <a:endParaRPr lang="en-US" altLang="ja-JP" sz="1800" dirty="0">
              <a:latin typeface="UD デジタル 教科書体 NK-R" panose="02020400000000000000" pitchFamily="18" charset="-128"/>
              <a:ea typeface="UD デジタル 教科書体 NK-R" panose="02020400000000000000" pitchFamily="18" charset="-128"/>
            </a:endParaRPr>
          </a:p>
        </p:txBody>
      </p:sp>
      <p:pic>
        <p:nvPicPr>
          <p:cNvPr id="21" name="図 20">
            <a:extLst>
              <a:ext uri="{FF2B5EF4-FFF2-40B4-BE49-F238E27FC236}">
                <a16:creationId xmlns:a16="http://schemas.microsoft.com/office/drawing/2014/main" id="{15BAAB36-33CD-43C2-AFEF-F92D022945E8}"/>
              </a:ext>
            </a:extLst>
          </p:cNvPr>
          <p:cNvPicPr>
            <a:picLocks noChangeAspect="1"/>
          </p:cNvPicPr>
          <p:nvPr/>
        </p:nvPicPr>
        <p:blipFill>
          <a:blip r:embed="rId4"/>
          <a:stretch>
            <a:fillRect/>
          </a:stretch>
        </p:blipFill>
        <p:spPr>
          <a:xfrm>
            <a:off x="7009776" y="2613268"/>
            <a:ext cx="5010150" cy="2019300"/>
          </a:xfrm>
          <a:prstGeom prst="rect">
            <a:avLst/>
          </a:prstGeom>
        </p:spPr>
      </p:pic>
      <p:pic>
        <p:nvPicPr>
          <p:cNvPr id="22" name="図 21">
            <a:extLst>
              <a:ext uri="{FF2B5EF4-FFF2-40B4-BE49-F238E27FC236}">
                <a16:creationId xmlns:a16="http://schemas.microsoft.com/office/drawing/2014/main" id="{042B536B-2809-44F5-B2A7-DB3964142D8E}"/>
              </a:ext>
            </a:extLst>
          </p:cNvPr>
          <p:cNvPicPr>
            <a:picLocks noChangeAspect="1"/>
          </p:cNvPicPr>
          <p:nvPr/>
        </p:nvPicPr>
        <p:blipFill>
          <a:blip r:embed="rId5"/>
          <a:stretch>
            <a:fillRect/>
          </a:stretch>
        </p:blipFill>
        <p:spPr>
          <a:xfrm>
            <a:off x="7124015" y="6144735"/>
            <a:ext cx="4206355" cy="2970738"/>
          </a:xfrm>
          <a:prstGeom prst="rect">
            <a:avLst/>
          </a:prstGeom>
        </p:spPr>
      </p:pic>
      <p:pic>
        <p:nvPicPr>
          <p:cNvPr id="23" name="図 22">
            <a:extLst>
              <a:ext uri="{FF2B5EF4-FFF2-40B4-BE49-F238E27FC236}">
                <a16:creationId xmlns:a16="http://schemas.microsoft.com/office/drawing/2014/main" id="{8E756C1D-D4E5-46D1-8349-0C6C933FD748}"/>
              </a:ext>
            </a:extLst>
          </p:cNvPr>
          <p:cNvPicPr>
            <a:picLocks noChangeAspect="1"/>
          </p:cNvPicPr>
          <p:nvPr/>
        </p:nvPicPr>
        <p:blipFill>
          <a:blip r:embed="rId6"/>
          <a:stretch>
            <a:fillRect/>
          </a:stretch>
        </p:blipFill>
        <p:spPr>
          <a:xfrm>
            <a:off x="6688832" y="4685042"/>
            <a:ext cx="5331727" cy="1766135"/>
          </a:xfrm>
          <a:prstGeom prst="rect">
            <a:avLst/>
          </a:prstGeom>
        </p:spPr>
      </p:pic>
      <p:sp>
        <p:nvSpPr>
          <p:cNvPr id="24" name="テキスト ボックス 23">
            <a:extLst>
              <a:ext uri="{FF2B5EF4-FFF2-40B4-BE49-F238E27FC236}">
                <a16:creationId xmlns:a16="http://schemas.microsoft.com/office/drawing/2014/main" id="{ED15578F-6DD5-4DF6-8828-6BAF16A4699D}"/>
              </a:ext>
            </a:extLst>
          </p:cNvPr>
          <p:cNvSpPr txBox="1"/>
          <p:nvPr/>
        </p:nvSpPr>
        <p:spPr>
          <a:xfrm>
            <a:off x="10873064" y="8753345"/>
            <a:ext cx="1249060" cy="276999"/>
          </a:xfrm>
          <a:prstGeom prst="rect">
            <a:avLst/>
          </a:prstGeom>
          <a:noFill/>
        </p:spPr>
        <p:txBody>
          <a:bodyPr wrap="none" rtlCol="0">
            <a:spAutoFit/>
          </a:bodyPr>
          <a:lstStyle/>
          <a:p>
            <a:pPr algn="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：大阪市</a:t>
            </a:r>
            <a:r>
              <a:rPr lang="en-US" altLang="ja-JP" sz="1200" dirty="0">
                <a:latin typeface="UD デジタル 教科書体 NK-R" panose="02020400000000000000" pitchFamily="18" charset="-128"/>
                <a:ea typeface="UD デジタル 教科書体 NK-R" panose="02020400000000000000" pitchFamily="18" charset="-128"/>
              </a:rPr>
              <a:t>HP</a:t>
            </a:r>
          </a:p>
        </p:txBody>
      </p:sp>
      <p:sp>
        <p:nvSpPr>
          <p:cNvPr id="14" name="テキスト ボックス 13">
            <a:extLst>
              <a:ext uri="{FF2B5EF4-FFF2-40B4-BE49-F238E27FC236}">
                <a16:creationId xmlns:a16="http://schemas.microsoft.com/office/drawing/2014/main" id="{CD1E713A-1E9D-5144-8B1A-65DE9941071B}"/>
              </a:ext>
            </a:extLst>
          </p:cNvPr>
          <p:cNvSpPr txBox="1"/>
          <p:nvPr/>
        </p:nvSpPr>
        <p:spPr>
          <a:xfrm>
            <a:off x="1780613" y="8753345"/>
            <a:ext cx="3900107" cy="335926"/>
          </a:xfrm>
          <a:prstGeom prst="rect">
            <a:avLst/>
          </a:prstGeom>
          <a:noFill/>
        </p:spPr>
        <p:txBody>
          <a:bodyPr wrap="none" lIns="0" tIns="0" rIns="0" bIns="0" rtlCol="0">
            <a:spAutoFit/>
          </a:bodyPr>
          <a:lstStyle/>
          <a:p>
            <a:pPr>
              <a:lnSpc>
                <a:spcPts val="1300"/>
              </a:lnSpc>
            </a:pPr>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：カーシェアリング比較３６０</a:t>
            </a:r>
            <a:r>
              <a:rPr lang="en-US" altLang="ja-JP" sz="1200" dirty="0">
                <a:latin typeface="UD デジタル 教科書体 NK-R" panose="02020400000000000000" pitchFamily="18" charset="-128"/>
                <a:ea typeface="UD デジタル 教科書体 NK-R" panose="02020400000000000000" pitchFamily="18" charset="-128"/>
              </a:rPr>
              <a:t>°</a:t>
            </a:r>
            <a:r>
              <a:rPr lang="ja-JP" altLang="en-US" sz="1200" dirty="0">
                <a:latin typeface="UD デジタル 教科書体 NK-R" panose="02020400000000000000" pitchFamily="18" charset="-128"/>
                <a:ea typeface="UD デジタル 教科書体 NK-R" panose="02020400000000000000" pitchFamily="18" charset="-128"/>
              </a:rPr>
              <a:t>（</a:t>
            </a:r>
            <a:r>
              <a:rPr lang="ja-JP" altLang="en-US" sz="1200" b="0" i="0" dirty="0">
                <a:solidFill>
                  <a:srgbClr val="000000"/>
                </a:solidFill>
                <a:effectLst/>
                <a:latin typeface="UD デジタル 教科書体 NK-R" panose="02020400000000000000" pitchFamily="18" charset="-128"/>
                <a:ea typeface="UD デジタル 教科書体 NK-R" panose="02020400000000000000" pitchFamily="18" charset="-128"/>
              </a:rPr>
              <a:t>株式会社ジェイティップス）</a:t>
            </a:r>
            <a:endParaRPr lang="en-US" altLang="ja-JP" sz="1200" dirty="0">
              <a:latin typeface="UD デジタル 教科書体 NK-R" panose="02020400000000000000" pitchFamily="18" charset="-128"/>
              <a:ea typeface="UD デジタル 教科書体 NK-R" panose="02020400000000000000" pitchFamily="18" charset="-128"/>
            </a:endParaRPr>
          </a:p>
          <a:p>
            <a:pPr>
              <a:lnSpc>
                <a:spcPts val="1300"/>
              </a:lnSpc>
            </a:pPr>
            <a:r>
              <a:rPr lang="ja-JP" altLang="en-US" sz="1200" dirty="0">
                <a:latin typeface="UD デジタル 教科書体 NK-R" panose="02020400000000000000" pitchFamily="18" charset="-128"/>
                <a:ea typeface="UD デジタル 教科書体 NK-R" panose="02020400000000000000" pitchFamily="18" charset="-128"/>
              </a:rPr>
              <a:t>　　　　　</a:t>
            </a:r>
            <a:r>
              <a:rPr lang="en-US" altLang="ja-JP" sz="1200" dirty="0">
                <a:latin typeface="UD デジタル 教科書体 NK-R" panose="02020400000000000000" pitchFamily="18" charset="-128"/>
                <a:ea typeface="UD デジタル 教科書体 NK-R" panose="02020400000000000000" pitchFamily="18" charset="-128"/>
              </a:rPr>
              <a:t>https://www.carsharing360.com/company/</a:t>
            </a:r>
          </a:p>
        </p:txBody>
      </p:sp>
    </p:spTree>
    <p:extLst>
      <p:ext uri="{BB962C8B-B14F-4D97-AF65-F5344CB8AC3E}">
        <p14:creationId xmlns:p14="http://schemas.microsoft.com/office/powerpoint/2010/main" val="2792915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9468E84D-2166-47D0-AE9C-C2D76B119D39}"/>
              </a:ext>
            </a:extLst>
          </p:cNvPr>
          <p:cNvPicPr>
            <a:picLocks noChangeAspect="1"/>
          </p:cNvPicPr>
          <p:nvPr/>
        </p:nvPicPr>
        <p:blipFill>
          <a:blip r:embed="rId3"/>
          <a:stretch>
            <a:fillRect/>
          </a:stretch>
        </p:blipFill>
        <p:spPr>
          <a:xfrm>
            <a:off x="2139126" y="3000400"/>
            <a:ext cx="4909746" cy="3398464"/>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9" name="四角形: 角を丸くする 8">
            <a:extLst>
              <a:ext uri="{FF2B5EF4-FFF2-40B4-BE49-F238E27FC236}">
                <a16:creationId xmlns:a16="http://schemas.microsoft.com/office/drawing/2014/main" id="{93328B1D-8618-4200-A9CB-9CF8B0D14EE6}"/>
              </a:ext>
            </a:extLst>
          </p:cNvPr>
          <p:cNvSpPr/>
          <p:nvPr/>
        </p:nvSpPr>
        <p:spPr>
          <a:xfrm>
            <a:off x="227158" y="747362"/>
            <a:ext cx="4087051"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②技術の革新・生活様式の多様化</a:t>
            </a:r>
            <a:endPar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9" name="正方形/長方形 18">
            <a:extLst>
              <a:ext uri="{FF2B5EF4-FFF2-40B4-BE49-F238E27FC236}">
                <a16:creationId xmlns:a16="http://schemas.microsoft.com/office/drawing/2014/main" id="{376BD490-ED97-44CF-897D-AE9E4B7D2C00}"/>
              </a:ext>
            </a:extLst>
          </p:cNvPr>
          <p:cNvSpPr/>
          <p:nvPr/>
        </p:nvSpPr>
        <p:spPr>
          <a:xfrm>
            <a:off x="5457995" y="6452565"/>
            <a:ext cx="1480431"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出典：内閣府ホームページ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7" name="正方形/長方形 16">
            <a:extLst>
              <a:ext uri="{FF2B5EF4-FFF2-40B4-BE49-F238E27FC236}">
                <a16:creationId xmlns:a16="http://schemas.microsoft.com/office/drawing/2014/main" id="{8C79F71E-3086-485F-AC4D-A4B592B54A59}"/>
              </a:ext>
            </a:extLst>
          </p:cNvPr>
          <p:cNvSpPr/>
          <p:nvPr/>
        </p:nvSpPr>
        <p:spPr>
          <a:xfrm>
            <a:off x="285582" y="1272208"/>
            <a:ext cx="12342617" cy="176159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技術革新の進展、生活様式・価値観の多様化</a:t>
            </a: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第四次産業革命が幕を開け、</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IoT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AI</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等のデジタル技術の活用が一層進展。</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Ｓｏｃｉｅｔｙ</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５．０（「第５期科学技術基本計画」においてわが国がめざすべき未来社会の姿として提唱された、サイバー空間</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（仮想空間）とフィジカル空間（現実空間）を高度に融合させたシステムにより、経済発展と社会的課題の解決を両立する、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人間中心の社会（Ｓｏｃｉｅｔｙ））の実現</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２０１９年 働き方改革関連法案改正</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働き方改革進展　</a:t>
            </a: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23" name="図 22">
            <a:extLst>
              <a:ext uri="{FF2B5EF4-FFF2-40B4-BE49-F238E27FC236}">
                <a16:creationId xmlns:a16="http://schemas.microsoft.com/office/drawing/2014/main" id="{4881DA3E-C154-4A1A-9A7C-62D9536A4BBD}"/>
              </a:ext>
            </a:extLst>
          </p:cNvPr>
          <p:cNvPicPr/>
          <p:nvPr/>
        </p:nvPicPr>
        <p:blipFill rotWithShape="1">
          <a:blip r:embed="rId4" cstate="email">
            <a:extLst>
              <a:ext uri="{28A0092B-C50C-407E-A947-70E740481C1C}">
                <a14:useLocalDpi xmlns:a14="http://schemas.microsoft.com/office/drawing/2010/main"/>
              </a:ext>
            </a:extLst>
          </a:blip>
          <a:srcRect l="2816" t="2756" r="3449" b="3911"/>
          <a:stretch/>
        </p:blipFill>
        <p:spPr bwMode="auto">
          <a:xfrm>
            <a:off x="8417024" y="3208395"/>
            <a:ext cx="3672408" cy="2464979"/>
          </a:xfrm>
          <a:prstGeom prst="rect">
            <a:avLst/>
          </a:prstGeom>
          <a:noFill/>
          <a:ln>
            <a:noFill/>
          </a:ln>
        </p:spPr>
      </p:pic>
      <p:sp>
        <p:nvSpPr>
          <p:cNvPr id="24" name="正方形/長方形 23">
            <a:extLst>
              <a:ext uri="{FF2B5EF4-FFF2-40B4-BE49-F238E27FC236}">
                <a16:creationId xmlns:a16="http://schemas.microsoft.com/office/drawing/2014/main" id="{F6F781F8-2BA1-4F48-8CCF-7B8579065E41}"/>
              </a:ext>
            </a:extLst>
          </p:cNvPr>
          <p:cNvSpPr/>
          <p:nvPr/>
        </p:nvSpPr>
        <p:spPr>
          <a:xfrm>
            <a:off x="7945153" y="8895051"/>
            <a:ext cx="4253626"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出典：国土交通省 令和３年度 テレワーク人口実態調査</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調査結果（概要）</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8" name="テキスト ボックス 27">
            <a:extLst>
              <a:ext uri="{FF2B5EF4-FFF2-40B4-BE49-F238E27FC236}">
                <a16:creationId xmlns:a16="http://schemas.microsoft.com/office/drawing/2014/main" id="{37DBCB35-0F9F-4E1C-94BE-475C92E09927}"/>
              </a:ext>
            </a:extLst>
          </p:cNvPr>
          <p:cNvSpPr txBox="1"/>
          <p:nvPr/>
        </p:nvSpPr>
        <p:spPr>
          <a:xfrm>
            <a:off x="8989275" y="5751862"/>
            <a:ext cx="2935099" cy="161583"/>
          </a:xfrm>
          <a:prstGeom prst="rect">
            <a:avLst/>
          </a:prstGeom>
          <a:noFill/>
        </p:spPr>
        <p:txBody>
          <a:bodyPr wrap="none" lIns="0" tIns="0" rIns="0" bIns="0" rtlCol="0">
            <a:spAutoFit/>
          </a:bodyPr>
          <a:lstStyle/>
          <a:p>
            <a:pPr algn="r"/>
            <a:r>
              <a:rPr lang="ja-JP" altLang="en-US" sz="1050" dirty="0">
                <a:latin typeface="UD デジタル 教科書体 NK-R" panose="02020400000000000000" pitchFamily="18" charset="-128"/>
                <a:ea typeface="UD デジタル 教科書体 NK-R" panose="02020400000000000000" pitchFamily="18" charset="-128"/>
              </a:rPr>
              <a:t>出典</a:t>
            </a:r>
            <a:r>
              <a:rPr lang="en-US" altLang="ja-JP" sz="1050" dirty="0">
                <a:latin typeface="UD デジタル 教科書体 NK-R" panose="02020400000000000000" pitchFamily="18" charset="-128"/>
                <a:ea typeface="UD デジタル 教科書体 NK-R" panose="02020400000000000000" pitchFamily="18" charset="-128"/>
              </a:rPr>
              <a:t>:</a:t>
            </a:r>
            <a:r>
              <a:rPr lang="ja-JP" altLang="en-US" sz="1050" dirty="0">
                <a:latin typeface="UD デジタル 教科書体 NK-R" panose="02020400000000000000" pitchFamily="18" charset="-128"/>
                <a:ea typeface="UD デジタル 教科書体 NK-R" panose="02020400000000000000" pitchFamily="18" charset="-128"/>
              </a:rPr>
              <a:t>厚生労働省 働き方・休み方改善ポータルサイト</a:t>
            </a:r>
            <a:endParaRPr lang="ja-JP" altLang="ja-JP" sz="1050" dirty="0">
              <a:latin typeface="UD デジタル 教科書体 NK-R" panose="02020400000000000000" pitchFamily="18" charset="-128"/>
              <a:ea typeface="UD デジタル 教科書体 NK-R" panose="02020400000000000000" pitchFamily="18" charset="-128"/>
            </a:endParaRPr>
          </a:p>
        </p:txBody>
      </p:sp>
      <p:sp>
        <p:nvSpPr>
          <p:cNvPr id="31" name="吹き出し: 四角形 11">
            <a:extLst>
              <a:ext uri="{FF2B5EF4-FFF2-40B4-BE49-F238E27FC236}">
                <a16:creationId xmlns:a16="http://schemas.microsoft.com/office/drawing/2014/main" id="{2C235CE0-C17E-41ED-B272-DEA394A01221}"/>
              </a:ext>
            </a:extLst>
          </p:cNvPr>
          <p:cNvSpPr/>
          <p:nvPr/>
        </p:nvSpPr>
        <p:spPr>
          <a:xfrm>
            <a:off x="9567238" y="6378514"/>
            <a:ext cx="1955056" cy="163946"/>
          </a:xfrm>
          <a:prstGeom prst="wedgeRectCallout">
            <a:avLst>
              <a:gd name="adj1" fmla="val 31211"/>
              <a:gd name="adj2" fmla="val 78594"/>
            </a:avLst>
          </a:prstGeom>
          <a:solidFill>
            <a:srgbClr val="FFFF99"/>
          </a:solidFill>
          <a:ln w="158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72000" tIns="10800" rIns="72000" bIns="10800" rtlCol="0" anchor="ctr">
            <a:spAutoFit/>
          </a:bodyPr>
          <a:lstStyle/>
          <a:p>
            <a:pPr algn="ctr"/>
            <a:r>
              <a:rPr kumimoji="1" lang="ja-JP" altLang="en-US" sz="900" b="1" dirty="0">
                <a:solidFill>
                  <a:srgbClr val="FF0000"/>
                </a:solidFill>
                <a:latin typeface="UD デジタル 教科書体 NK-R" panose="02020400000000000000" pitchFamily="18" charset="-128"/>
                <a:ea typeface="UD デジタル 教科書体 NK-R" panose="02020400000000000000" pitchFamily="18" charset="-128"/>
              </a:rPr>
              <a:t>新型コロナウイルス感染症流行始まる</a:t>
            </a:r>
          </a:p>
        </p:txBody>
      </p:sp>
      <p:sp>
        <p:nvSpPr>
          <p:cNvPr id="33" name="正方形/長方形 32">
            <a:extLst>
              <a:ext uri="{FF2B5EF4-FFF2-40B4-BE49-F238E27FC236}">
                <a16:creationId xmlns:a16="http://schemas.microsoft.com/office/drawing/2014/main" id="{DB9A156E-2A62-314F-F202-BC9C9EED37B6}"/>
              </a:ext>
            </a:extLst>
          </p:cNvPr>
          <p:cNvSpPr/>
          <p:nvPr/>
        </p:nvSpPr>
        <p:spPr>
          <a:xfrm>
            <a:off x="2999251" y="7998638"/>
            <a:ext cx="4402704" cy="330436"/>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成長機会＝</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Society5.0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の実現により、その産業分野で創出される付加価値</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市場規模＝</a:t>
            </a:r>
            <a:r>
              <a:rPr kumimoji="1"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Society5.0</a:t>
            </a:r>
            <a:r>
              <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の実現により、その産業分野で見込まれる売上</a:t>
            </a:r>
          </a:p>
        </p:txBody>
      </p:sp>
      <p:sp>
        <p:nvSpPr>
          <p:cNvPr id="32" name="正方形/長方形 31">
            <a:extLst>
              <a:ext uri="{FF2B5EF4-FFF2-40B4-BE49-F238E27FC236}">
                <a16:creationId xmlns:a16="http://schemas.microsoft.com/office/drawing/2014/main" id="{48BCDF08-9B99-8E82-F9CD-19B74815DC2F}"/>
              </a:ext>
            </a:extLst>
          </p:cNvPr>
          <p:cNvSpPr/>
          <p:nvPr/>
        </p:nvSpPr>
        <p:spPr>
          <a:xfrm>
            <a:off x="496144" y="9384275"/>
            <a:ext cx="6308675"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ESG</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投資の進化</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､Society5.0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の実現</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そして</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SDGs</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の達成へ 経団連</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東京大学</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､GPIF</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の共同研究報告書 </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grpSp>
        <p:nvGrpSpPr>
          <p:cNvPr id="12" name="グループ化 11">
            <a:extLst>
              <a:ext uri="{FF2B5EF4-FFF2-40B4-BE49-F238E27FC236}">
                <a16:creationId xmlns:a16="http://schemas.microsoft.com/office/drawing/2014/main" id="{980EAF90-5D6E-0C4E-7F1A-702F9CF1F1A6}"/>
              </a:ext>
            </a:extLst>
          </p:cNvPr>
          <p:cNvGrpSpPr/>
          <p:nvPr/>
        </p:nvGrpSpPr>
        <p:grpSpPr>
          <a:xfrm>
            <a:off x="543748" y="6404860"/>
            <a:ext cx="2448442" cy="2979415"/>
            <a:chOff x="859809" y="6285681"/>
            <a:chExt cx="2448442" cy="2979415"/>
          </a:xfrm>
        </p:grpSpPr>
        <p:pic>
          <p:nvPicPr>
            <p:cNvPr id="34" name="図 33">
              <a:extLst>
                <a:ext uri="{FF2B5EF4-FFF2-40B4-BE49-F238E27FC236}">
                  <a16:creationId xmlns:a16="http://schemas.microsoft.com/office/drawing/2014/main" id="{F7DFA5FC-AAF6-06A8-4E1A-B4B1864DA869}"/>
                </a:ext>
              </a:extLst>
            </p:cNvPr>
            <p:cNvPicPr>
              <a:picLocks noChangeAspect="1"/>
            </p:cNvPicPr>
            <p:nvPr/>
          </p:nvPicPr>
          <p:blipFill rotWithShape="1">
            <a:blip r:embed="rId5"/>
            <a:srcRect l="2682" t="2823" r="49231" b="3655"/>
            <a:stretch/>
          </p:blipFill>
          <p:spPr>
            <a:xfrm>
              <a:off x="859809" y="6285681"/>
              <a:ext cx="2448442" cy="2979415"/>
            </a:xfrm>
            <a:prstGeom prst="rect">
              <a:avLst/>
            </a:prstGeom>
          </p:spPr>
        </p:pic>
        <p:sp>
          <p:nvSpPr>
            <p:cNvPr id="10" name="正方形/長方形 9">
              <a:extLst>
                <a:ext uri="{FF2B5EF4-FFF2-40B4-BE49-F238E27FC236}">
                  <a16:creationId xmlns:a16="http://schemas.microsoft.com/office/drawing/2014/main" id="{C9836BFC-B263-3C5A-87C0-B35E2256764F}"/>
                </a:ext>
              </a:extLst>
            </p:cNvPr>
            <p:cNvSpPr/>
            <p:nvPr/>
          </p:nvSpPr>
          <p:spPr>
            <a:xfrm>
              <a:off x="2432749" y="7137359"/>
              <a:ext cx="221214" cy="9233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兆円</a:t>
              </a:r>
              <a:r>
                <a:rPr lang="en-US" altLang="ja-JP" sz="600" dirty="0">
                  <a:solidFill>
                    <a:schemeClr val="tx1"/>
                  </a:solidFill>
                  <a:latin typeface="Meiryo UI" panose="020B0604030504040204" pitchFamily="50" charset="-128"/>
                  <a:ea typeface="Meiryo UI" panose="020B0604030504040204" pitchFamily="50" charset="-128"/>
                </a:rPr>
                <a:t>)</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19B49DC-9DDB-5F87-07F0-75902DF53C60}"/>
                </a:ext>
              </a:extLst>
            </p:cNvPr>
            <p:cNvSpPr/>
            <p:nvPr/>
          </p:nvSpPr>
          <p:spPr>
            <a:xfrm>
              <a:off x="3000613" y="7137359"/>
              <a:ext cx="221214" cy="9233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兆円</a:t>
              </a:r>
              <a:r>
                <a:rPr lang="en-US" altLang="ja-JP" sz="600" dirty="0">
                  <a:solidFill>
                    <a:schemeClr val="tx1"/>
                  </a:solidFill>
                  <a:latin typeface="Meiryo UI" panose="020B0604030504040204" pitchFamily="50" charset="-128"/>
                  <a:ea typeface="Meiryo UI" panose="020B0604030504040204" pitchFamily="50" charset="-128"/>
                </a:rPr>
                <a:t>)</a:t>
              </a:r>
              <a:endParaRPr kumimoji="1" lang="ja-JP" altLang="en-US" sz="600" dirty="0">
                <a:solidFill>
                  <a:schemeClr val="tx1"/>
                </a:solidFill>
                <a:latin typeface="Meiryo UI" panose="020B0604030504040204" pitchFamily="50" charset="-128"/>
                <a:ea typeface="Meiryo UI" panose="020B0604030504040204" pitchFamily="50" charset="-128"/>
              </a:endParaRPr>
            </a:p>
          </p:txBody>
        </p:sp>
      </p:grpSp>
      <p:grpSp>
        <p:nvGrpSpPr>
          <p:cNvPr id="20" name="グループ化 19">
            <a:extLst>
              <a:ext uri="{FF2B5EF4-FFF2-40B4-BE49-F238E27FC236}">
                <a16:creationId xmlns:a16="http://schemas.microsoft.com/office/drawing/2014/main" id="{B3ECE7EB-33DD-8819-FD7D-229C4760515A}"/>
              </a:ext>
            </a:extLst>
          </p:cNvPr>
          <p:cNvGrpSpPr/>
          <p:nvPr/>
        </p:nvGrpSpPr>
        <p:grpSpPr>
          <a:xfrm>
            <a:off x="8213146" y="5991933"/>
            <a:ext cx="4092310" cy="2839204"/>
            <a:chOff x="8213146" y="5964528"/>
            <a:chExt cx="4092310" cy="2839204"/>
          </a:xfrm>
        </p:grpSpPr>
        <p:pic>
          <p:nvPicPr>
            <p:cNvPr id="14" name="図 13">
              <a:extLst>
                <a:ext uri="{FF2B5EF4-FFF2-40B4-BE49-F238E27FC236}">
                  <a16:creationId xmlns:a16="http://schemas.microsoft.com/office/drawing/2014/main" id="{E4A31318-7D9E-BA5F-A15C-1A6AF5CDE0A3}"/>
                </a:ext>
              </a:extLst>
            </p:cNvPr>
            <p:cNvPicPr>
              <a:picLocks noChangeAspect="1"/>
            </p:cNvPicPr>
            <p:nvPr/>
          </p:nvPicPr>
          <p:blipFill>
            <a:blip r:embed="rId6"/>
            <a:stretch>
              <a:fillRect/>
            </a:stretch>
          </p:blipFill>
          <p:spPr>
            <a:xfrm>
              <a:off x="8213146" y="5964528"/>
              <a:ext cx="4092310" cy="2839204"/>
            </a:xfrm>
            <a:prstGeom prst="rect">
              <a:avLst/>
            </a:prstGeom>
          </p:spPr>
        </p:pic>
        <p:sp>
          <p:nvSpPr>
            <p:cNvPr id="15" name="正方形/長方形 14">
              <a:extLst>
                <a:ext uri="{FF2B5EF4-FFF2-40B4-BE49-F238E27FC236}">
                  <a16:creationId xmlns:a16="http://schemas.microsoft.com/office/drawing/2014/main" id="{9060E40D-E11E-7A84-005E-1B20AFDD4327}"/>
                </a:ext>
              </a:extLst>
            </p:cNvPr>
            <p:cNvSpPr/>
            <p:nvPr/>
          </p:nvSpPr>
          <p:spPr>
            <a:xfrm>
              <a:off x="12166783" y="8328992"/>
              <a:ext cx="138246" cy="216024"/>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9520B35-EC41-E8F0-55DE-CF29668D4466}"/>
                </a:ext>
              </a:extLst>
            </p:cNvPr>
            <p:cNvSpPr/>
            <p:nvPr/>
          </p:nvSpPr>
          <p:spPr>
            <a:xfrm>
              <a:off x="12071397" y="8328992"/>
              <a:ext cx="78940" cy="216024"/>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602F89DF-F8F7-BD62-8F81-8A809328809F}"/>
              </a:ext>
            </a:extLst>
          </p:cNvPr>
          <p:cNvSpPr txBox="1"/>
          <p:nvPr/>
        </p:nvSpPr>
        <p:spPr>
          <a:xfrm>
            <a:off x="412513" y="3113639"/>
            <a:ext cx="1551707"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◆Ｓｏｃｉｅｔｙ ５．０</a:t>
            </a:r>
          </a:p>
        </p:txBody>
      </p:sp>
      <p:sp>
        <p:nvSpPr>
          <p:cNvPr id="7" name="テキスト ボックス 6">
            <a:extLst>
              <a:ext uri="{FF2B5EF4-FFF2-40B4-BE49-F238E27FC236}">
                <a16:creationId xmlns:a16="http://schemas.microsoft.com/office/drawing/2014/main" id="{F2B0AA97-B671-1243-6D9E-86697E33B405}"/>
              </a:ext>
            </a:extLst>
          </p:cNvPr>
          <p:cNvSpPr txBox="1"/>
          <p:nvPr/>
        </p:nvSpPr>
        <p:spPr>
          <a:xfrm>
            <a:off x="7859426" y="3117329"/>
            <a:ext cx="120706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◆テレワーク</a:t>
            </a:r>
          </a:p>
        </p:txBody>
      </p:sp>
    </p:spTree>
    <p:extLst>
      <p:ext uri="{BB962C8B-B14F-4D97-AF65-F5344CB8AC3E}">
        <p14:creationId xmlns:p14="http://schemas.microsoft.com/office/powerpoint/2010/main" val="1725836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BD2FEF2F-E631-41DF-9132-FC78A8DDF88B}"/>
              </a:ext>
            </a:extLst>
          </p:cNvPr>
          <p:cNvSpPr txBox="1"/>
          <p:nvPr/>
        </p:nvSpPr>
        <p:spPr>
          <a:xfrm>
            <a:off x="124691" y="1054536"/>
            <a:ext cx="12510653" cy="3477875"/>
          </a:xfrm>
          <a:prstGeom prst="rect">
            <a:avLst/>
          </a:prstGeom>
          <a:noFill/>
          <a:ln>
            <a:solidFill>
              <a:schemeClr val="tx1"/>
            </a:solidFill>
          </a:ln>
        </p:spPr>
        <p:txBody>
          <a:bodyPr wrap="none" rIns="0" rtlCol="0">
            <a:noAutofit/>
          </a:bodyPr>
          <a:lstStyle/>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モビリティを単なる交通手段ではなく、自動運転や</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AI</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等の様々なテクノロジーを掛け</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合わせた次世代交通サービス</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交通手段を複数利用する際に、最適な移動ルートの予約・運賃支払いが一括で行え</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近年は、従来の交通やシェアリングにとどまらず、物流や決済サービス等、様々な領域</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にも広がる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rPr>
              <a:t>観光や医療等の目的地における交通以外のサービス等との連携により、移動の利便性</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向上や地域の課題解決にも資する重要な手段</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都市部の交通渋滞･</a:t>
            </a:r>
            <a:r>
              <a:rPr lang="en-US" altLang="ja-JP" sz="2000" dirty="0">
                <a:latin typeface="UD デジタル 教科書体 NK-R" panose="02020400000000000000" pitchFamily="18" charset="-128"/>
                <a:ea typeface="UD デジタル 教科書体 NK-R" panose="02020400000000000000" pitchFamily="18" charset="-128"/>
              </a:rPr>
              <a:t>CO</a:t>
            </a:r>
            <a:r>
              <a:rPr lang="en-US" altLang="ja-JP" sz="2000" baseline="-25000" dirty="0">
                <a:latin typeface="UD デジタル 教科書体 NK-R" panose="02020400000000000000" pitchFamily="18" charset="-128"/>
                <a:ea typeface="UD デジタル 教科書体 NK-R" panose="02020400000000000000" pitchFamily="18" charset="-128"/>
              </a:rPr>
              <a:t>2</a:t>
            </a:r>
            <a:r>
              <a:rPr lang="ja-JP" altLang="en-US" sz="2000" dirty="0">
                <a:latin typeface="UD デジタル 教科書体 NK-R" panose="02020400000000000000" pitchFamily="18" charset="-128"/>
                <a:ea typeface="UD デジタル 教科書体 NK-R" panose="02020400000000000000" pitchFamily="18" charset="-128"/>
              </a:rPr>
              <a:t>排出量削減･大気汚染対策</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駐車場面積削減･緑地整備</a:t>
            </a:r>
            <a:r>
              <a:rPr lang="en-US" altLang="ja-JP" sz="2000" dirty="0">
                <a:latin typeface="UD デジタル 教科書体 NK-R" panose="02020400000000000000" pitchFamily="18" charset="-128"/>
                <a:ea typeface="UD デジタル 教科書体 NK-R" panose="02020400000000000000" pitchFamily="18" charset="-128"/>
              </a:rPr>
              <a:t>/</a:t>
            </a:r>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足の悪い人や高齢者等の交通弱者対策</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交通手段が少ない地域におけるラストワン</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マイルの移動 等に有効</a:t>
            </a:r>
          </a:p>
          <a:p>
            <a:endParaRPr lang="en-US" altLang="ja-JP" sz="2000" dirty="0">
              <a:latin typeface="UD デジタル 教科書体 NK-R" panose="02020400000000000000" pitchFamily="18" charset="-128"/>
              <a:ea typeface="UD デジタル 教科書体 NK-R" panose="02020400000000000000" pitchFamily="18" charset="-128"/>
            </a:endParaRPr>
          </a:p>
        </p:txBody>
      </p:sp>
      <p:grpSp>
        <p:nvGrpSpPr>
          <p:cNvPr id="596" name="グループ化 595">
            <a:extLst>
              <a:ext uri="{FF2B5EF4-FFF2-40B4-BE49-F238E27FC236}">
                <a16:creationId xmlns:a16="http://schemas.microsoft.com/office/drawing/2014/main" id="{8B382489-A89E-A329-37D9-DD1B13ED474E}"/>
              </a:ext>
            </a:extLst>
          </p:cNvPr>
          <p:cNvGrpSpPr/>
          <p:nvPr/>
        </p:nvGrpSpPr>
        <p:grpSpPr>
          <a:xfrm>
            <a:off x="9891196" y="1130828"/>
            <a:ext cx="2702292" cy="2949692"/>
            <a:chOff x="10445492" y="1200200"/>
            <a:chExt cx="2039590" cy="2226318"/>
          </a:xfrm>
        </p:grpSpPr>
        <p:pic>
          <p:nvPicPr>
            <p:cNvPr id="16" name="図 15">
              <a:extLst>
                <a:ext uri="{FF2B5EF4-FFF2-40B4-BE49-F238E27FC236}">
                  <a16:creationId xmlns:a16="http://schemas.microsoft.com/office/drawing/2014/main" id="{ACC8F6C3-80AE-3A56-7BDD-7248537219B5}"/>
                </a:ext>
              </a:extLst>
            </p:cNvPr>
            <p:cNvPicPr>
              <a:picLocks noChangeAspect="1"/>
            </p:cNvPicPr>
            <p:nvPr/>
          </p:nvPicPr>
          <p:blipFill>
            <a:blip r:embed="rId3"/>
            <a:stretch>
              <a:fillRect/>
            </a:stretch>
          </p:blipFill>
          <p:spPr>
            <a:xfrm>
              <a:off x="10445492" y="1200200"/>
              <a:ext cx="2003980" cy="2226318"/>
            </a:xfrm>
            <a:prstGeom prst="rect">
              <a:avLst/>
            </a:prstGeom>
          </p:spPr>
        </p:pic>
        <p:sp>
          <p:nvSpPr>
            <p:cNvPr id="17" name="正方形/長方形 16">
              <a:extLst>
                <a:ext uri="{FF2B5EF4-FFF2-40B4-BE49-F238E27FC236}">
                  <a16:creationId xmlns:a16="http://schemas.microsoft.com/office/drawing/2014/main" id="{D8281007-6BA1-126E-98B0-F133E4EA8B64}"/>
                </a:ext>
              </a:extLst>
            </p:cNvPr>
            <p:cNvSpPr/>
            <p:nvPr/>
          </p:nvSpPr>
          <p:spPr>
            <a:xfrm>
              <a:off x="12289132" y="1200200"/>
              <a:ext cx="160340" cy="635293"/>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9" name="直線コネクタ 18">
              <a:extLst>
                <a:ext uri="{FF2B5EF4-FFF2-40B4-BE49-F238E27FC236}">
                  <a16:creationId xmlns:a16="http://schemas.microsoft.com/office/drawing/2014/main" id="{99BB00AE-6946-F2ED-CBCC-DBFBEF93D891}"/>
                </a:ext>
              </a:extLst>
            </p:cNvPr>
            <p:cNvCxnSpPr>
              <a:cxnSpLocks/>
            </p:cNvCxnSpPr>
            <p:nvPr/>
          </p:nvCxnSpPr>
          <p:spPr>
            <a:xfrm>
              <a:off x="11631511" y="1800708"/>
              <a:ext cx="309764"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386D98E0-ED08-0124-9301-18C402BF96ED}"/>
                </a:ext>
              </a:extLst>
            </p:cNvPr>
            <p:cNvCxnSpPr>
              <a:cxnSpLocks/>
            </p:cNvCxnSpPr>
            <p:nvPr/>
          </p:nvCxnSpPr>
          <p:spPr>
            <a:xfrm>
              <a:off x="11941275" y="1800708"/>
              <a:ext cx="382642"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1DA043F6-7ACB-F2D1-3DBE-8F894C94F367}"/>
                </a:ext>
              </a:extLst>
            </p:cNvPr>
            <p:cNvCxnSpPr>
              <a:cxnSpLocks/>
            </p:cNvCxnSpPr>
            <p:nvPr/>
          </p:nvCxnSpPr>
          <p:spPr>
            <a:xfrm flipV="1">
              <a:off x="11449877" y="1780061"/>
              <a:ext cx="192409" cy="336039"/>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76" name="正方形/長方形 575">
              <a:extLst>
                <a:ext uri="{FF2B5EF4-FFF2-40B4-BE49-F238E27FC236}">
                  <a16:creationId xmlns:a16="http://schemas.microsoft.com/office/drawing/2014/main" id="{C4B4E71D-0E01-57FD-A4E7-613C7F13B9C0}"/>
                </a:ext>
              </a:extLst>
            </p:cNvPr>
            <p:cNvSpPr/>
            <p:nvPr/>
          </p:nvSpPr>
          <p:spPr>
            <a:xfrm>
              <a:off x="11245562" y="2068154"/>
              <a:ext cx="265180" cy="83625"/>
            </a:xfrm>
            <a:prstGeom prst="rect">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8" name="正方形/長方形 577">
              <a:extLst>
                <a:ext uri="{FF2B5EF4-FFF2-40B4-BE49-F238E27FC236}">
                  <a16:creationId xmlns:a16="http://schemas.microsoft.com/office/drawing/2014/main" id="{F6618521-64EE-47D3-F862-0546C6086FB9}"/>
                </a:ext>
              </a:extLst>
            </p:cNvPr>
            <p:cNvSpPr/>
            <p:nvPr/>
          </p:nvSpPr>
          <p:spPr>
            <a:xfrm>
              <a:off x="11314900" y="2229605"/>
              <a:ext cx="126504" cy="58103"/>
            </a:xfrm>
            <a:prstGeom prst="rect">
              <a:avLst/>
            </a:prstGeom>
            <a:solidFill>
              <a:srgbClr val="F3CFCF"/>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79" name="円弧 578">
              <a:extLst>
                <a:ext uri="{FF2B5EF4-FFF2-40B4-BE49-F238E27FC236}">
                  <a16:creationId xmlns:a16="http://schemas.microsoft.com/office/drawing/2014/main" id="{9EFC02EA-B421-465F-E007-DBF76B1DCFDB}"/>
                </a:ext>
              </a:extLst>
            </p:cNvPr>
            <p:cNvSpPr/>
            <p:nvPr/>
          </p:nvSpPr>
          <p:spPr>
            <a:xfrm rot="1330545">
              <a:off x="10991736" y="1667539"/>
              <a:ext cx="1171338" cy="1073574"/>
            </a:xfrm>
            <a:prstGeom prst="arc">
              <a:avLst>
                <a:gd name="adj1" fmla="val 17173878"/>
                <a:gd name="adj2" fmla="val 17606611"/>
              </a:avLst>
            </a:prstGeom>
            <a:ln w="12700">
              <a:solidFill>
                <a:srgbClr val="D0444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593" name="四角形: 角を丸くする 592">
              <a:extLst>
                <a:ext uri="{FF2B5EF4-FFF2-40B4-BE49-F238E27FC236}">
                  <a16:creationId xmlns:a16="http://schemas.microsoft.com/office/drawing/2014/main" id="{D08FB6CC-CA3A-5D2C-6D07-0AFE4B3160BD}"/>
                </a:ext>
              </a:extLst>
            </p:cNvPr>
            <p:cNvSpPr/>
            <p:nvPr/>
          </p:nvSpPr>
          <p:spPr>
            <a:xfrm>
              <a:off x="11875789" y="2755106"/>
              <a:ext cx="349549" cy="52387"/>
            </a:xfrm>
            <a:prstGeom prst="roundRect">
              <a:avLst>
                <a:gd name="adj" fmla="val 50000"/>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5" name="四角形: 角を丸くする 594">
              <a:extLst>
                <a:ext uri="{FF2B5EF4-FFF2-40B4-BE49-F238E27FC236}">
                  <a16:creationId xmlns:a16="http://schemas.microsoft.com/office/drawing/2014/main" id="{56F5777B-1A24-B24A-979F-9FD13DAABD19}"/>
                </a:ext>
              </a:extLst>
            </p:cNvPr>
            <p:cNvSpPr/>
            <p:nvPr/>
          </p:nvSpPr>
          <p:spPr>
            <a:xfrm>
              <a:off x="12237243" y="2771775"/>
              <a:ext cx="247839" cy="45719"/>
            </a:xfrm>
            <a:prstGeom prst="roundRect">
              <a:avLst>
                <a:gd name="adj" fmla="val 50000"/>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pPr>
              <a:tabLst>
                <a:tab pos="2152650" algn="l"/>
              </a:tabLst>
            </a:pPr>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７．ＭａａＳの開発・普及</a:t>
            </a:r>
          </a:p>
        </p:txBody>
      </p:sp>
      <p:sp>
        <p:nvSpPr>
          <p:cNvPr id="3" name="スライド番号プレースホルダー 2"/>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29</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t="9175" b="9595"/>
          <a:stretch/>
        </p:blipFill>
        <p:spPr>
          <a:xfrm>
            <a:off x="136104" y="6256321"/>
            <a:ext cx="7128792" cy="2942068"/>
          </a:xfrm>
          <a:prstGeom prst="rect">
            <a:avLst/>
          </a:prstGeom>
        </p:spPr>
      </p:pic>
      <p:sp>
        <p:nvSpPr>
          <p:cNvPr id="586" name="テキスト ボックス 585">
            <a:extLst>
              <a:ext uri="{FF2B5EF4-FFF2-40B4-BE49-F238E27FC236}">
                <a16:creationId xmlns:a16="http://schemas.microsoft.com/office/drawing/2014/main" id="{CB6A54B8-C10B-5B79-0FDC-17AE84888D1E}"/>
              </a:ext>
            </a:extLst>
          </p:cNvPr>
          <p:cNvSpPr txBox="1"/>
          <p:nvPr/>
        </p:nvSpPr>
        <p:spPr>
          <a:xfrm>
            <a:off x="7340175" y="6296080"/>
            <a:ext cx="5292436" cy="3170099"/>
          </a:xfrm>
          <a:prstGeom prst="rect">
            <a:avLst/>
          </a:prstGeom>
          <a:noFill/>
          <a:ln>
            <a:solidFill>
              <a:schemeClr val="tx1"/>
            </a:solidFill>
          </a:ln>
        </p:spPr>
        <p:txBody>
          <a:bodyPr wrap="square" rIns="36000">
            <a:spAutoFit/>
          </a:bodyPr>
          <a:lstStyle/>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関西ＭａａＳ推進連絡会議</a:t>
            </a:r>
            <a:endParaRPr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交通・観光分野を始めとする幅広い業種間で</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の連携を促進し、取組を協同で実施することを</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目的とした、関西の官民による会議体</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関西ＭａａＳ協議会</a:t>
            </a:r>
            <a:endParaRPr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関西ＭａａＳの普及・拡大による顧客接点の構</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築と強化、公共交通機関の新たな需要創出を</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図り、もって、お客様の生活や地域社会、さらに</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は次世代のまちづくりに貢献することを目的と</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rPr>
              <a:t>して、関西ＭａａＳ検討会を進化させた組織</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p:txBody>
      </p:sp>
      <p:sp>
        <p:nvSpPr>
          <p:cNvPr id="6" name="正方形/長方形 5">
            <a:extLst>
              <a:ext uri="{FF2B5EF4-FFF2-40B4-BE49-F238E27FC236}">
                <a16:creationId xmlns:a16="http://schemas.microsoft.com/office/drawing/2014/main" id="{2A0DE7E1-CA21-4EA2-9487-62CCA66C14A6}"/>
              </a:ext>
            </a:extLst>
          </p:cNvPr>
          <p:cNvSpPr/>
          <p:nvPr/>
        </p:nvSpPr>
        <p:spPr>
          <a:xfrm>
            <a:off x="2224336" y="9405542"/>
            <a:ext cx="4992610"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出典：大阪・関西万博を契機とした「未来社会」の実現に向けて（大阪版アクションプラン）</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82" name="正方形/長方形 581">
            <a:extLst>
              <a:ext uri="{FF2B5EF4-FFF2-40B4-BE49-F238E27FC236}">
                <a16:creationId xmlns:a16="http://schemas.microsoft.com/office/drawing/2014/main" id="{CF8D299C-A72E-2244-E98E-18CF47D563AE}"/>
              </a:ext>
            </a:extLst>
          </p:cNvPr>
          <p:cNvSpPr/>
          <p:nvPr/>
        </p:nvSpPr>
        <p:spPr>
          <a:xfrm>
            <a:off x="9670760" y="4117395"/>
            <a:ext cx="2816477" cy="32316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図出典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ＭａａＳにおけるデータ連携に関する論点</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p>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ＭａａＳ関連データ検討会資料</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テキスト ボックス 4">
            <a:extLst>
              <a:ext uri="{FF2B5EF4-FFF2-40B4-BE49-F238E27FC236}">
                <a16:creationId xmlns:a16="http://schemas.microsoft.com/office/drawing/2014/main" id="{2B19CF7F-4F42-9B6C-8356-78FAAA5EEFA6}"/>
              </a:ext>
            </a:extLst>
          </p:cNvPr>
          <p:cNvSpPr txBox="1"/>
          <p:nvPr/>
        </p:nvSpPr>
        <p:spPr>
          <a:xfrm>
            <a:off x="124691" y="4913137"/>
            <a:ext cx="12510652" cy="1323439"/>
          </a:xfrm>
          <a:prstGeom prst="rect">
            <a:avLst/>
          </a:prstGeom>
          <a:noFill/>
          <a:ln>
            <a:solidFill>
              <a:schemeClr val="tx1"/>
            </a:solidFill>
          </a:ln>
        </p:spPr>
        <p:txBody>
          <a:bodyPr wrap="square">
            <a:spAutoFit/>
          </a:bodyPr>
          <a:lstStyle/>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万博及び万博後に向けて展開</a:t>
            </a:r>
            <a:endParaRPr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官民が連携し、万博来訪者向けのＭａａＳを構築。</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万博会場までの効率的な移動手段や観光案内、乗車券、万博チケットなどの購入なども一つのアプリで完結。</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ストレスフリーな移動の実現と、関西一円への周遊を促進する。</a:t>
            </a:r>
            <a:endParaRPr kumimoji="1" lang="en-US" altLang="ja-JP" sz="20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p:txBody>
      </p:sp>
      <p:pic>
        <p:nvPicPr>
          <p:cNvPr id="7" name="図 6">
            <a:extLst>
              <a:ext uri="{FF2B5EF4-FFF2-40B4-BE49-F238E27FC236}">
                <a16:creationId xmlns:a16="http://schemas.microsoft.com/office/drawing/2014/main" id="{E6506B20-C297-ED40-BB5F-0152E541D0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92246" r="40842" b="2016"/>
          <a:stretch/>
        </p:blipFill>
        <p:spPr>
          <a:xfrm>
            <a:off x="192235" y="9193088"/>
            <a:ext cx="4752528" cy="234664"/>
          </a:xfrm>
          <a:prstGeom prst="rect">
            <a:avLst/>
          </a:prstGeom>
        </p:spPr>
      </p:pic>
      <p:sp>
        <p:nvSpPr>
          <p:cNvPr id="8" name="テキスト ボックス 7">
            <a:extLst>
              <a:ext uri="{FF2B5EF4-FFF2-40B4-BE49-F238E27FC236}">
                <a16:creationId xmlns:a16="http://schemas.microsoft.com/office/drawing/2014/main" id="{81AF9120-8542-AEB7-291E-BA563009F167}"/>
              </a:ext>
            </a:extLst>
          </p:cNvPr>
          <p:cNvSpPr txBox="1"/>
          <p:nvPr/>
        </p:nvSpPr>
        <p:spPr>
          <a:xfrm>
            <a:off x="112262" y="763604"/>
            <a:ext cx="3419206"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◆ＭａａＳ</a:t>
            </a:r>
            <a:r>
              <a:rPr lang="en-US" altLang="ja-JP" sz="1800" dirty="0">
                <a:latin typeface="UD デジタル 教科書体 NK-R" panose="02020400000000000000" pitchFamily="18" charset="-128"/>
                <a:ea typeface="UD デジタル 教科書体 NK-R" panose="02020400000000000000" pitchFamily="18" charset="-128"/>
              </a:rPr>
              <a:t>(Mobility as a Service)</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a:extLst>
              <a:ext uri="{FF2B5EF4-FFF2-40B4-BE49-F238E27FC236}">
                <a16:creationId xmlns:a16="http://schemas.microsoft.com/office/drawing/2014/main" id="{18AB2E1D-DC9E-509C-C2E0-B02EC67F957B}"/>
              </a:ext>
            </a:extLst>
          </p:cNvPr>
          <p:cNvSpPr txBox="1"/>
          <p:nvPr/>
        </p:nvSpPr>
        <p:spPr>
          <a:xfrm>
            <a:off x="112262" y="4616453"/>
            <a:ext cx="197169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◆大阪における取組</a:t>
            </a:r>
          </a:p>
        </p:txBody>
      </p:sp>
    </p:spTree>
    <p:extLst>
      <p:ext uri="{BB962C8B-B14F-4D97-AF65-F5344CB8AC3E}">
        <p14:creationId xmlns:p14="http://schemas.microsoft.com/office/powerpoint/2010/main" val="42893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6293259-CE0A-CE93-9D75-756531A15202}"/>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８．物流の効率化に向けた動き</a:t>
            </a:r>
          </a:p>
        </p:txBody>
      </p:sp>
      <p:sp>
        <p:nvSpPr>
          <p:cNvPr id="18" name="正方形/長方形 17">
            <a:extLst>
              <a:ext uri="{FF2B5EF4-FFF2-40B4-BE49-F238E27FC236}">
                <a16:creationId xmlns:a16="http://schemas.microsoft.com/office/drawing/2014/main" id="{C4666AE4-0866-4B42-951C-00FE6FE7C4C9}"/>
              </a:ext>
            </a:extLst>
          </p:cNvPr>
          <p:cNvSpPr/>
          <p:nvPr/>
        </p:nvSpPr>
        <p:spPr>
          <a:xfrm>
            <a:off x="7040607" y="5249653"/>
            <a:ext cx="5337255"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出典：「物流分野におけるモビリティサービス</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物流ＭａａＳ</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勉強会とりまとめ 概要」経済産業省</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 name="スライド番号プレースホルダー 2"/>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30</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pic>
        <p:nvPicPr>
          <p:cNvPr id="16" name="図 15">
            <a:extLst>
              <a:ext uri="{FF2B5EF4-FFF2-40B4-BE49-F238E27FC236}">
                <a16:creationId xmlns:a16="http://schemas.microsoft.com/office/drawing/2014/main" id="{268231FF-6E5D-D18A-9C08-981ACC40FB6E}"/>
              </a:ext>
            </a:extLst>
          </p:cNvPr>
          <p:cNvPicPr>
            <a:picLocks noChangeAspect="1"/>
          </p:cNvPicPr>
          <p:nvPr/>
        </p:nvPicPr>
        <p:blipFill>
          <a:blip r:embed="rId3"/>
          <a:stretch>
            <a:fillRect/>
          </a:stretch>
        </p:blipFill>
        <p:spPr>
          <a:xfrm>
            <a:off x="281650" y="1188953"/>
            <a:ext cx="12311838" cy="3876717"/>
          </a:xfrm>
          <a:prstGeom prst="rect">
            <a:avLst/>
          </a:prstGeom>
          <a:ln w="31750">
            <a:noFill/>
          </a:ln>
        </p:spPr>
      </p:pic>
      <p:pic>
        <p:nvPicPr>
          <p:cNvPr id="12" name="図 11">
            <a:extLst>
              <a:ext uri="{FF2B5EF4-FFF2-40B4-BE49-F238E27FC236}">
                <a16:creationId xmlns:a16="http://schemas.microsoft.com/office/drawing/2014/main" id="{5FC7A619-605C-79FB-24FF-9E03F9B4FB76}"/>
              </a:ext>
            </a:extLst>
          </p:cNvPr>
          <p:cNvPicPr>
            <a:picLocks noChangeAspect="1"/>
          </p:cNvPicPr>
          <p:nvPr/>
        </p:nvPicPr>
        <p:blipFill>
          <a:blip r:embed="rId4"/>
          <a:stretch>
            <a:fillRect/>
          </a:stretch>
        </p:blipFill>
        <p:spPr>
          <a:xfrm>
            <a:off x="7321513" y="5975619"/>
            <a:ext cx="5095280" cy="3145461"/>
          </a:xfrm>
          <a:prstGeom prst="rect">
            <a:avLst/>
          </a:prstGeom>
          <a:ln w="3175">
            <a:solidFill>
              <a:schemeClr val="tx1"/>
            </a:solidFill>
          </a:ln>
        </p:spPr>
      </p:pic>
      <p:sp>
        <p:nvSpPr>
          <p:cNvPr id="14" name="正方形/長方形 13">
            <a:extLst>
              <a:ext uri="{FF2B5EF4-FFF2-40B4-BE49-F238E27FC236}">
                <a16:creationId xmlns:a16="http://schemas.microsoft.com/office/drawing/2014/main" id="{286BA40E-5E67-F698-3B17-383D934F5DE1}"/>
              </a:ext>
            </a:extLst>
          </p:cNvPr>
          <p:cNvSpPr/>
          <p:nvPr/>
        </p:nvSpPr>
        <p:spPr>
          <a:xfrm>
            <a:off x="8150372" y="9188152"/>
            <a:ext cx="4196662" cy="153888"/>
          </a:xfrm>
          <a:prstGeom prst="rect">
            <a:avLst/>
          </a:prstGeom>
          <a:no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spAutoFit/>
          </a:bodyPr>
          <a:lstStyle/>
          <a:p>
            <a:pPr algn="r"/>
            <a:r>
              <a:rPr lang="ja-JP" altLang="en-US" sz="1000" b="1" dirty="0">
                <a:solidFill>
                  <a:schemeClr val="tx1"/>
                </a:solidFill>
                <a:latin typeface="UD デジタル 教科書体 NK-R" panose="02020400000000000000" pitchFamily="18" charset="-128"/>
                <a:ea typeface="UD デジタル 教科書体 NK-R" panose="02020400000000000000" pitchFamily="18" charset="-128"/>
                <a:cs typeface="Times New Roman" panose="02020603050405020304" pitchFamily="18" charset="0"/>
              </a:rPr>
              <a:t>出典：「フィジカルインターネット・ロードマップ」フィジカルインターネット実現会議</a:t>
            </a:r>
            <a:endParaRPr lang="ja-JP" sz="1000" dirty="0">
              <a:solidFill>
                <a:schemeClr val="tx1"/>
              </a:solidFill>
              <a:latin typeface="UD デジタル 教科書体 NK-R" panose="02020400000000000000" pitchFamily="18" charset="-128"/>
              <a:ea typeface="UD デジタル 教科書体 NK-R" panose="02020400000000000000" pitchFamily="18" charset="-128"/>
              <a:cs typeface="ＭＳ Ｐゴシック" panose="020B0600070205080204" pitchFamily="50" charset="-128"/>
            </a:endParaRPr>
          </a:p>
        </p:txBody>
      </p:sp>
      <p:pic>
        <p:nvPicPr>
          <p:cNvPr id="15" name="図 14">
            <a:extLst>
              <a:ext uri="{FF2B5EF4-FFF2-40B4-BE49-F238E27FC236}">
                <a16:creationId xmlns:a16="http://schemas.microsoft.com/office/drawing/2014/main" id="{80E21550-4A5F-A05C-8352-EAC82B3E7C4B}"/>
              </a:ext>
            </a:extLst>
          </p:cNvPr>
          <p:cNvPicPr>
            <a:picLocks noChangeAspect="1"/>
          </p:cNvPicPr>
          <p:nvPr/>
        </p:nvPicPr>
        <p:blipFill>
          <a:blip r:embed="rId5"/>
          <a:stretch>
            <a:fillRect/>
          </a:stretch>
        </p:blipFill>
        <p:spPr>
          <a:xfrm>
            <a:off x="965354" y="5975619"/>
            <a:ext cx="5937549" cy="3179281"/>
          </a:xfrm>
          <a:prstGeom prst="rect">
            <a:avLst/>
          </a:prstGeom>
          <a:ln w="3175">
            <a:solidFill>
              <a:schemeClr val="tx1"/>
            </a:solidFill>
          </a:ln>
        </p:spPr>
      </p:pic>
      <p:sp>
        <p:nvSpPr>
          <p:cNvPr id="6" name="テキスト ボックス 5">
            <a:extLst>
              <a:ext uri="{FF2B5EF4-FFF2-40B4-BE49-F238E27FC236}">
                <a16:creationId xmlns:a16="http://schemas.microsoft.com/office/drawing/2014/main" id="{8A3F4284-55B4-AB3C-3146-16CA8AA5F267}"/>
              </a:ext>
            </a:extLst>
          </p:cNvPr>
          <p:cNvSpPr txBox="1"/>
          <p:nvPr/>
        </p:nvSpPr>
        <p:spPr>
          <a:xfrm>
            <a:off x="112262" y="763604"/>
            <a:ext cx="1332096"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◆物流ＭａａＳ</a:t>
            </a:r>
          </a:p>
        </p:txBody>
      </p:sp>
      <p:sp>
        <p:nvSpPr>
          <p:cNvPr id="7" name="テキスト ボックス 6">
            <a:extLst>
              <a:ext uri="{FF2B5EF4-FFF2-40B4-BE49-F238E27FC236}">
                <a16:creationId xmlns:a16="http://schemas.microsoft.com/office/drawing/2014/main" id="{49707A59-28EF-9C8A-0EDA-A02088AF24A5}"/>
              </a:ext>
            </a:extLst>
          </p:cNvPr>
          <p:cNvSpPr txBox="1"/>
          <p:nvPr/>
        </p:nvSpPr>
        <p:spPr>
          <a:xfrm>
            <a:off x="112262" y="5483512"/>
            <a:ext cx="247343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◆フィジカルインターネット</a:t>
            </a:r>
          </a:p>
        </p:txBody>
      </p:sp>
    </p:spTree>
    <p:extLst>
      <p:ext uri="{BB962C8B-B14F-4D97-AF65-F5344CB8AC3E}">
        <p14:creationId xmlns:p14="http://schemas.microsoft.com/office/powerpoint/2010/main" val="402937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595B997D-DB74-8BCB-CCEC-A1539F4C4DFA}"/>
              </a:ext>
            </a:extLst>
          </p:cNvPr>
          <p:cNvPicPr>
            <a:picLocks noChangeAspect="1"/>
          </p:cNvPicPr>
          <p:nvPr/>
        </p:nvPicPr>
        <p:blipFill>
          <a:blip r:embed="rId3"/>
          <a:stretch>
            <a:fillRect/>
          </a:stretch>
        </p:blipFill>
        <p:spPr>
          <a:xfrm>
            <a:off x="1793849" y="2045044"/>
            <a:ext cx="9213903" cy="6338887"/>
          </a:xfrm>
          <a:prstGeom prst="rect">
            <a:avLst/>
          </a:prstGeom>
          <a:ln w="3175">
            <a:solidFill>
              <a:schemeClr val="tx1"/>
            </a:solidFill>
          </a:ln>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９．自動運転技術の開発</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682549"/>
            <a:ext cx="1280835"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①自動車</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31</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97664F1C-DA6B-FAF0-A200-B6DB69901229}"/>
              </a:ext>
            </a:extLst>
          </p:cNvPr>
          <p:cNvSpPr/>
          <p:nvPr/>
        </p:nvSpPr>
        <p:spPr>
          <a:xfrm>
            <a:off x="4276096" y="8897436"/>
            <a:ext cx="6589200"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出典：官民</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ITS</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構想・ロードマップこれまでの取組と今後の</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ITS</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構想の基本的考え方（概要版）内閣官房</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IT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総合戦略室</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1" name="正方形/長方形 10">
            <a:extLst>
              <a:ext uri="{FF2B5EF4-FFF2-40B4-BE49-F238E27FC236}">
                <a16:creationId xmlns:a16="http://schemas.microsoft.com/office/drawing/2014/main" id="{B46D4F1B-E468-A8C8-7F64-0B33C7A96565}"/>
              </a:ext>
            </a:extLst>
          </p:cNvPr>
          <p:cNvSpPr/>
          <p:nvPr/>
        </p:nvSpPr>
        <p:spPr>
          <a:xfrm>
            <a:off x="3307668" y="8139642"/>
            <a:ext cx="68053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b="1" dirty="0">
                <a:solidFill>
                  <a:schemeClr val="bg1"/>
                </a:solidFill>
                <a:latin typeface="Meiryo UI" panose="020B0604030504040204" pitchFamily="50" charset="-128"/>
                <a:ea typeface="Meiryo UI" panose="020B0604030504040204" pitchFamily="50" charset="-128"/>
              </a:rPr>
              <a:t>■本線走行</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46C023B5-D6BC-5A30-3514-5F9BCAFF4C17}"/>
              </a:ext>
            </a:extLst>
          </p:cNvPr>
          <p:cNvSpPr/>
          <p:nvPr/>
        </p:nvSpPr>
        <p:spPr>
          <a:xfrm>
            <a:off x="5720268" y="8139642"/>
            <a:ext cx="127845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b="1" dirty="0">
                <a:solidFill>
                  <a:schemeClr val="bg1"/>
                </a:solidFill>
                <a:latin typeface="Meiryo UI" panose="020B0604030504040204" pitchFamily="50" charset="-128"/>
                <a:ea typeface="Meiryo UI" panose="020B0604030504040204" pitchFamily="50" charset="-128"/>
              </a:rPr>
              <a:t>■本線からＳＡに分流</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A9AF4E67-E16A-5A2E-F064-976828C20A11}"/>
              </a:ext>
            </a:extLst>
          </p:cNvPr>
          <p:cNvSpPr/>
          <p:nvPr/>
        </p:nvSpPr>
        <p:spPr>
          <a:xfrm>
            <a:off x="8096532" y="8139642"/>
            <a:ext cx="815184"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b="1" dirty="0">
                <a:solidFill>
                  <a:schemeClr val="bg1"/>
                </a:solidFill>
                <a:latin typeface="Meiryo UI" panose="020B0604030504040204" pitchFamily="50" charset="-128"/>
                <a:ea typeface="Meiryo UI" panose="020B0604030504040204" pitchFamily="50" charset="-128"/>
              </a:rPr>
              <a:t>■ＳＡ内走行</a:t>
            </a:r>
            <a:endParaRPr kumimoji="1" lang="ja-JP" altLang="en-US" sz="1050" b="1" dirty="0">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DE5363FC-1807-28C0-3DFE-C53335E77CB6}"/>
              </a:ext>
            </a:extLst>
          </p:cNvPr>
          <p:cNvSpPr txBox="1"/>
          <p:nvPr/>
        </p:nvSpPr>
        <p:spPr>
          <a:xfrm>
            <a:off x="1843462" y="1694964"/>
            <a:ext cx="4525278" cy="276999"/>
          </a:xfrm>
          <a:prstGeom prst="rect">
            <a:avLst/>
          </a:prstGeom>
          <a:noFill/>
        </p:spPr>
        <p:txBody>
          <a:bodyPr wrap="none" lIns="0" tIns="0" rIns="0" bIns="0" rtlCol="0">
            <a:spAutoFit/>
          </a:bodyPr>
          <a:lstStyle/>
          <a:p>
            <a:pPr algn="ctr"/>
            <a:r>
              <a:rPr lang="en-US" altLang="ja-JP" sz="1800" b="1" dirty="0">
                <a:latin typeface="UD デジタル 教科書体 NK-R" panose="02020400000000000000" pitchFamily="18" charset="-128"/>
                <a:ea typeface="UD デジタル 教科書体 NK-R" panose="02020400000000000000" pitchFamily="18" charset="-128"/>
              </a:rPr>
              <a:t>〈</a:t>
            </a:r>
            <a:r>
              <a:rPr lang="ja-JP" altLang="en-US" sz="1800" b="1" dirty="0">
                <a:latin typeface="UD デジタル 教科書体 NK-R" panose="02020400000000000000" pitchFamily="18" charset="-128"/>
                <a:ea typeface="UD デジタル 教科書体 NK-R" panose="02020400000000000000" pitchFamily="18" charset="-128"/>
              </a:rPr>
              <a:t>自動運転の市場化・サービス実現のシナリオ</a:t>
            </a:r>
            <a:r>
              <a:rPr lang="en-US" altLang="ja-JP" sz="1800" b="1" dirty="0">
                <a:latin typeface="UD デジタル 教科書体 NK-R" panose="02020400000000000000" pitchFamily="18" charset="-128"/>
                <a:ea typeface="UD デジタル 教科書体 NK-R" panose="02020400000000000000" pitchFamily="18" charset="-128"/>
              </a:rPr>
              <a:t>〉</a:t>
            </a:r>
            <a:endParaRPr kumimoji="1" lang="en-US" altLang="ja-JP" sz="18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05AF986E-2FCA-5789-EB42-686CCB163AE8}"/>
              </a:ext>
            </a:extLst>
          </p:cNvPr>
          <p:cNvSpPr txBox="1"/>
          <p:nvPr/>
        </p:nvSpPr>
        <p:spPr>
          <a:xfrm>
            <a:off x="1796935" y="8425318"/>
            <a:ext cx="9068361" cy="400110"/>
          </a:xfrm>
          <a:prstGeom prst="rect">
            <a:avLst/>
          </a:prstGeom>
          <a:noFill/>
        </p:spPr>
        <p:txBody>
          <a:bodyPr wrap="square" rtlCol="0">
            <a:spAutoFit/>
          </a:bodyPr>
          <a:lstStyle/>
          <a:p>
            <a:pPr marL="190504" lvl="0" indent="-190504" defTabSz="653156">
              <a:defRPr/>
            </a:pP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１</a:t>
            </a:r>
            <a:r>
              <a:rPr lang="en-US" altLang="ja-JP" sz="1000" dirty="0">
                <a:latin typeface="Meiryo UI" panose="020B0604030504040204" pitchFamily="50" charset="-128"/>
                <a:ea typeface="Meiryo UI" panose="020B0604030504040204" pitchFamily="50" charset="-128"/>
              </a:rPr>
              <a:t>:</a:t>
            </a:r>
            <a:r>
              <a:rPr kumimoji="0" lang="ja-JP" altLang="en-US" sz="1000"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無人自動運転移動サービスの実現時期は、実際の走行環境における天候や交通量の多寡など　様々な条件によって異なるものであり、実現に向けた環境整備については、今後の技術開発等を踏まえて、各省庁において適切な時期や在り方について検討し、実施する。</a:t>
            </a:r>
            <a:endParaRPr kumimoji="0" lang="en-US" altLang="ja-JP" sz="1000" kern="0" dirty="0">
              <a:solidFill>
                <a:srgbClr val="00000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3" name="テキスト ボックス 2">
            <a:extLst>
              <a:ext uri="{FF2B5EF4-FFF2-40B4-BE49-F238E27FC236}">
                <a16:creationId xmlns:a16="http://schemas.microsoft.com/office/drawing/2014/main" id="{FFC3218A-0928-906F-82D4-FDCEB251A3BE}"/>
              </a:ext>
            </a:extLst>
          </p:cNvPr>
          <p:cNvSpPr txBox="1"/>
          <p:nvPr/>
        </p:nvSpPr>
        <p:spPr>
          <a:xfrm>
            <a:off x="372018" y="1363882"/>
            <a:ext cx="183543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◆政府の実現目標</a:t>
            </a:r>
          </a:p>
        </p:txBody>
      </p:sp>
    </p:spTree>
    <p:extLst>
      <p:ext uri="{BB962C8B-B14F-4D97-AF65-F5344CB8AC3E}">
        <p14:creationId xmlns:p14="http://schemas.microsoft.com/office/powerpoint/2010/main" val="2117579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９．自動運転技術の開発</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768152"/>
            <a:ext cx="1709146" cy="458072"/>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lnSpcReduction="10000"/>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鉄道</a:t>
            </a: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・船舶</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7" name="正方形/長方形 16">
            <a:extLst>
              <a:ext uri="{FF2B5EF4-FFF2-40B4-BE49-F238E27FC236}">
                <a16:creationId xmlns:a16="http://schemas.microsoft.com/office/drawing/2014/main" id="{C7580E2E-DDE8-4010-9556-0D284FF96A33}"/>
              </a:ext>
            </a:extLst>
          </p:cNvPr>
          <p:cNvSpPr/>
          <p:nvPr/>
        </p:nvSpPr>
        <p:spPr>
          <a:xfrm>
            <a:off x="1515161" y="6936003"/>
            <a:ext cx="6037767"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出典：「鉄道における自動運転技術検討会令和元年度とりまとめ</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概要</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」鉄道における自動運転技術検討会</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2" name="テキスト ボックス 21">
            <a:extLst>
              <a:ext uri="{FF2B5EF4-FFF2-40B4-BE49-F238E27FC236}">
                <a16:creationId xmlns:a16="http://schemas.microsoft.com/office/drawing/2014/main" id="{AFC6D504-E225-4F65-AA8A-D0E7F53C8073}"/>
              </a:ext>
            </a:extLst>
          </p:cNvPr>
          <p:cNvSpPr txBox="1"/>
          <p:nvPr/>
        </p:nvSpPr>
        <p:spPr>
          <a:xfrm>
            <a:off x="352127" y="1787222"/>
            <a:ext cx="12324389" cy="923330"/>
          </a:xfrm>
          <a:prstGeom prst="rect">
            <a:avLst/>
          </a:prstGeom>
          <a:noFill/>
          <a:ln>
            <a:solidFill>
              <a:schemeClr val="tx1"/>
            </a:solidFill>
          </a:ln>
        </p:spPr>
        <p:txBody>
          <a:bodyPr wrap="square">
            <a:spAutoFit/>
          </a:bodyPr>
          <a:lstStyle/>
          <a:p>
            <a:r>
              <a:rPr lang="ja-JP" altLang="en-US"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latin typeface="UD デジタル 教科書体 NK-R" panose="02020400000000000000" pitchFamily="18" charset="-128"/>
                <a:ea typeface="UD デジタル 教科書体 NK-R" panose="02020400000000000000" pitchFamily="18" charset="-128"/>
              </a:rPr>
              <a:t>運転士の乗務しない自動運転は、人等が容易に線路内に立ち入ることができない新交通</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高架構造、ホームドア等が要件</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で</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rPr>
              <a:t>　　実現されている。</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latin typeface="UD デジタル 教科書体 NK-R" panose="02020400000000000000" pitchFamily="18" charset="-128"/>
                <a:ea typeface="UD デジタル 教科書体 NK-R" panose="02020400000000000000" pitchFamily="18" charset="-128"/>
              </a:rPr>
              <a:t>踏切等のある一般的な路線に自動運転を導入する場合の技術的な要件について検討を開始する。</a:t>
            </a:r>
            <a:endParaRPr lang="en-US" altLang="ja-JP" sz="1800" dirty="0">
              <a:latin typeface="UD デジタル 教科書体 NK-R" panose="02020400000000000000" pitchFamily="18" charset="-128"/>
              <a:ea typeface="UD デジタル 教科書体 NK-R" panose="02020400000000000000" pitchFamily="18" charset="-128"/>
            </a:endParaRPr>
          </a:p>
        </p:txBody>
      </p:sp>
      <p:pic>
        <p:nvPicPr>
          <p:cNvPr id="26" name="図 25">
            <a:extLst>
              <a:ext uri="{FF2B5EF4-FFF2-40B4-BE49-F238E27FC236}">
                <a16:creationId xmlns:a16="http://schemas.microsoft.com/office/drawing/2014/main" id="{C9143195-13EB-4A0A-9237-E26C259BD61F}"/>
              </a:ext>
            </a:extLst>
          </p:cNvPr>
          <p:cNvPicPr>
            <a:picLocks noChangeAspect="1"/>
          </p:cNvPicPr>
          <p:nvPr/>
        </p:nvPicPr>
        <p:blipFill>
          <a:blip r:embed="rId3"/>
          <a:stretch>
            <a:fillRect/>
          </a:stretch>
        </p:blipFill>
        <p:spPr>
          <a:xfrm>
            <a:off x="1432248" y="2806145"/>
            <a:ext cx="6149469" cy="4082687"/>
          </a:xfrm>
          <a:prstGeom prst="rect">
            <a:avLst/>
          </a:prstGeom>
          <a:ln w="3175">
            <a:solidFill>
              <a:schemeClr val="tx1"/>
            </a:solidFill>
          </a:ln>
        </p:spPr>
      </p:pic>
      <p:sp>
        <p:nvSpPr>
          <p:cNvPr id="10" name="テキスト ボックス 9">
            <a:extLst>
              <a:ext uri="{FF2B5EF4-FFF2-40B4-BE49-F238E27FC236}">
                <a16:creationId xmlns:a16="http://schemas.microsoft.com/office/drawing/2014/main" id="{3AF43A6E-BE99-558D-41A6-8BC12B2D9955}"/>
              </a:ext>
            </a:extLst>
          </p:cNvPr>
          <p:cNvSpPr txBox="1"/>
          <p:nvPr/>
        </p:nvSpPr>
        <p:spPr>
          <a:xfrm>
            <a:off x="352128" y="7916529"/>
            <a:ext cx="12324389" cy="1200329"/>
          </a:xfrm>
          <a:prstGeom prst="rect">
            <a:avLst/>
          </a:prstGeom>
          <a:noFill/>
          <a:ln>
            <a:solidFill>
              <a:schemeClr val="tx1"/>
            </a:solidFill>
          </a:ln>
        </p:spPr>
        <p:txBody>
          <a:bodyPr wrap="square">
            <a:spAutoFit/>
          </a:bodyPr>
          <a:lstStyle/>
          <a:p>
            <a:r>
              <a:rPr lang="ja-JP" altLang="en-US"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latin typeface="UD デジタル 教科書体 NK-R" panose="02020400000000000000" pitchFamily="18" charset="-128"/>
                <a:ea typeface="UD デジタル 教科書体 NK-R" panose="02020400000000000000" pitchFamily="18" charset="-128"/>
              </a:rPr>
              <a:t>近年、海上安全の一層の向上、船上労働環境改善、産業競争力向上・生産性向上等の観点から、船舶自動運航技術実用化</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rPr>
              <a:t>　　への期待が高まる。</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latin typeface="UD デジタル 教科書体 NK-R" panose="02020400000000000000" pitchFamily="18" charset="-128"/>
                <a:ea typeface="UD デジタル 教科書体 NK-R" panose="02020400000000000000" pitchFamily="18" charset="-128"/>
              </a:rPr>
              <a:t>技術開発と基準・制度見直しの大枠を示した</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自動運航船の実用化に向けたロードマップ</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策定</a:t>
            </a:r>
            <a:endParaRPr lang="en-US" altLang="ja-JP" sz="1800" dirty="0">
              <a:latin typeface="UD デジタル 教科書体 NK-R" panose="02020400000000000000" pitchFamily="18" charset="-128"/>
              <a:ea typeface="UD デジタル 教科書体 NK-R" panose="02020400000000000000" pitchFamily="18" charset="-128"/>
            </a:endParaRPr>
          </a:p>
          <a:p>
            <a:r>
              <a:rPr lang="ja-JP" altLang="en-US" sz="1800" dirty="0">
                <a:latin typeface="UD デジタル 教科書体 NK-R" panose="02020400000000000000" pitchFamily="18" charset="-128"/>
                <a:ea typeface="UD デジタル 教科書体 NK-R" panose="02020400000000000000" pitchFamily="18" charset="-128"/>
              </a:rPr>
              <a:t>　　　　　　　　　　　　　　　　　　　　　　　　　　　　　　　　　　　　　　　　　　　</a:t>
            </a:r>
            <a:r>
              <a:rPr lang="en-US" altLang="ja-JP" sz="1600" dirty="0">
                <a:latin typeface="UD デジタル 教科書体 NK-R" panose="02020400000000000000" pitchFamily="18" charset="-128"/>
                <a:ea typeface="UD デジタル 教科書体 NK-R" panose="02020400000000000000" pitchFamily="18" charset="-128"/>
              </a:rPr>
              <a:t>(</a:t>
            </a:r>
            <a:r>
              <a:rPr lang="ja-JP" altLang="en-US" sz="1600" dirty="0">
                <a:latin typeface="UD デジタル 教科書体 NK-R" panose="02020400000000000000" pitchFamily="18" charset="-128"/>
                <a:ea typeface="UD デジタル 教科書体 NK-R" panose="02020400000000000000" pitchFamily="18" charset="-128"/>
              </a:rPr>
              <a:t>交通政策審議会海事分科会海事イノベーション部会</a:t>
            </a:r>
            <a:r>
              <a:rPr lang="en-US" altLang="ja-JP" sz="1600" dirty="0">
                <a:latin typeface="UD デジタル 教科書体 NK-R" panose="02020400000000000000" pitchFamily="18" charset="-128"/>
                <a:ea typeface="UD デジタル 教科書体 NK-R" panose="02020400000000000000" pitchFamily="18" charset="-128"/>
              </a:rPr>
              <a:t>)</a:t>
            </a:r>
          </a:p>
        </p:txBody>
      </p:sp>
      <p:sp>
        <p:nvSpPr>
          <p:cNvPr id="3" name="スライド番号プレースホルダー 5">
            <a:extLst>
              <a:ext uri="{FF2B5EF4-FFF2-40B4-BE49-F238E27FC236}">
                <a16:creationId xmlns:a16="http://schemas.microsoft.com/office/drawing/2014/main" id="{E4CCE125-342E-7DED-BB90-56C31A556832}"/>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32</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6C083E32-AF54-BBAD-4D63-4AA362FA6B87}"/>
              </a:ext>
            </a:extLst>
          </p:cNvPr>
          <p:cNvSpPr txBox="1"/>
          <p:nvPr/>
        </p:nvSpPr>
        <p:spPr>
          <a:xfrm>
            <a:off x="372018" y="1458035"/>
            <a:ext cx="3587521"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◆鉄道における自動運転技術検討会</a:t>
            </a:r>
          </a:p>
        </p:txBody>
      </p:sp>
      <p:sp>
        <p:nvSpPr>
          <p:cNvPr id="7" name="テキスト ボックス 6">
            <a:extLst>
              <a:ext uri="{FF2B5EF4-FFF2-40B4-BE49-F238E27FC236}">
                <a16:creationId xmlns:a16="http://schemas.microsoft.com/office/drawing/2014/main" id="{4C55E3C2-CE17-0D78-6578-9FE71DAA21ED}"/>
              </a:ext>
            </a:extLst>
          </p:cNvPr>
          <p:cNvSpPr txBox="1"/>
          <p:nvPr/>
        </p:nvSpPr>
        <p:spPr>
          <a:xfrm>
            <a:off x="372018" y="7578715"/>
            <a:ext cx="3625993"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◆自動運航船の実用化へ向けた取組</a:t>
            </a:r>
          </a:p>
        </p:txBody>
      </p:sp>
    </p:spTree>
    <p:extLst>
      <p:ext uri="{BB962C8B-B14F-4D97-AF65-F5344CB8AC3E}">
        <p14:creationId xmlns:p14="http://schemas.microsoft.com/office/powerpoint/2010/main" val="2324361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33B78DD2-49B6-47B2-AA6A-B873C71C24DB}"/>
              </a:ext>
            </a:extLst>
          </p:cNvPr>
          <p:cNvSpPr/>
          <p:nvPr/>
        </p:nvSpPr>
        <p:spPr>
          <a:xfrm>
            <a:off x="1432248" y="5135803"/>
            <a:ext cx="4546975"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ETC2.0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データを用いた道路交通の見える化～活用の現状と今後の可能性</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8" name="正方形/長方形 27">
            <a:extLst>
              <a:ext uri="{FF2B5EF4-FFF2-40B4-BE49-F238E27FC236}">
                <a16:creationId xmlns:a16="http://schemas.microsoft.com/office/drawing/2014/main" id="{43C3F1B0-BB9C-40EB-9360-0749457C61F8}"/>
              </a:ext>
            </a:extLst>
          </p:cNvPr>
          <p:cNvSpPr/>
          <p:nvPr/>
        </p:nvSpPr>
        <p:spPr>
          <a:xfrm>
            <a:off x="472839" y="9383938"/>
            <a:ext cx="4824295"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阪神国際港湾株式会社ホームページ（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URL</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https://www.cyber-port.net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199F6353-B14C-4064-A7CB-C510C1D59FBC}"/>
              </a:ext>
            </a:extLst>
          </p:cNvPr>
          <p:cNvSpPr/>
          <p:nvPr/>
        </p:nvSpPr>
        <p:spPr>
          <a:xfrm>
            <a:off x="482737" y="1128192"/>
            <a:ext cx="5689432" cy="3978679"/>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54000" tIns="540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国土交通省が所有する</a:t>
            </a:r>
            <a:r>
              <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ETC2.0</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ビッグデータの活用</a:t>
            </a:r>
            <a:endPar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速度や経路などのデータを得ることができる。</a:t>
            </a:r>
            <a:endParaRPr kumimoji="1"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endParaRPr lang="en-US" altLang="ja-JP" sz="11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地区における課題を定量的に分析することができる。</a:t>
            </a:r>
            <a:endPar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１．整備効果の分析</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交差点改良、環状道路の整備効果</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２．交通実態分析、渋滞対策</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通行経路分析（平時、渋滞時）、サグ部の交通円滑化、</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潜在的ボトルネックの抽出・対策効果</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３．物流効率化、大型車の通行適正化</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物流支援サービス、大型車両の走行実態</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４．交通安全対策</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危険区間の抽出、対策の効果</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５．その他</a:t>
            </a: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災害時の通行実態、冬期の交通実態・除雪効果、</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観光動向（立寄り状況等）</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p:txBody>
      </p:sp>
      <p:sp>
        <p:nvSpPr>
          <p:cNvPr id="26" name="二等辺三角形 25">
            <a:extLst>
              <a:ext uri="{FF2B5EF4-FFF2-40B4-BE49-F238E27FC236}">
                <a16:creationId xmlns:a16="http://schemas.microsoft.com/office/drawing/2014/main" id="{BF3705AB-6072-4C1B-AD98-10708F6D4273}"/>
              </a:ext>
            </a:extLst>
          </p:cNvPr>
          <p:cNvSpPr/>
          <p:nvPr/>
        </p:nvSpPr>
        <p:spPr>
          <a:xfrm rot="10800000">
            <a:off x="2296344" y="1719321"/>
            <a:ext cx="1733418" cy="94433"/>
          </a:xfrm>
          <a:prstGeom prst="triangle">
            <a:avLst/>
          </a:prstGeom>
          <a:solidFill>
            <a:srgbClr val="0000FE"/>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テキスト ボックス 23">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１０．ビッグデータの活用</a:t>
            </a:r>
          </a:p>
        </p:txBody>
      </p:sp>
      <p:pic>
        <p:nvPicPr>
          <p:cNvPr id="8" name="図 7">
            <a:extLst>
              <a:ext uri="{FF2B5EF4-FFF2-40B4-BE49-F238E27FC236}">
                <a16:creationId xmlns:a16="http://schemas.microsoft.com/office/drawing/2014/main" id="{53F8FC1C-83EA-3E93-35E4-A8D307D88330}"/>
              </a:ext>
            </a:extLst>
          </p:cNvPr>
          <p:cNvPicPr>
            <a:picLocks noChangeAspect="1"/>
          </p:cNvPicPr>
          <p:nvPr/>
        </p:nvPicPr>
        <p:blipFill>
          <a:blip r:embed="rId3"/>
          <a:stretch>
            <a:fillRect/>
          </a:stretch>
        </p:blipFill>
        <p:spPr>
          <a:xfrm>
            <a:off x="444755" y="5716164"/>
            <a:ext cx="4875925" cy="3656944"/>
          </a:xfrm>
          <a:prstGeom prst="rect">
            <a:avLst/>
          </a:prstGeom>
          <a:ln w="3175">
            <a:solidFill>
              <a:schemeClr val="tx1"/>
            </a:solidFill>
          </a:ln>
        </p:spPr>
      </p:pic>
      <p:pic>
        <p:nvPicPr>
          <p:cNvPr id="12" name="図 11">
            <a:extLst>
              <a:ext uri="{FF2B5EF4-FFF2-40B4-BE49-F238E27FC236}">
                <a16:creationId xmlns:a16="http://schemas.microsoft.com/office/drawing/2014/main" id="{C3A7382F-C234-555E-C562-070351E0FE3D}"/>
              </a:ext>
            </a:extLst>
          </p:cNvPr>
          <p:cNvPicPr>
            <a:picLocks noChangeAspect="1"/>
          </p:cNvPicPr>
          <p:nvPr/>
        </p:nvPicPr>
        <p:blipFill>
          <a:blip r:embed="rId4"/>
          <a:stretch>
            <a:fillRect/>
          </a:stretch>
        </p:blipFill>
        <p:spPr>
          <a:xfrm>
            <a:off x="6976863" y="1128192"/>
            <a:ext cx="5341999" cy="4006499"/>
          </a:xfrm>
          <a:prstGeom prst="rect">
            <a:avLst/>
          </a:prstGeom>
          <a:ln w="3175">
            <a:solidFill>
              <a:schemeClr val="tx1"/>
            </a:solidFill>
          </a:ln>
        </p:spPr>
      </p:pic>
      <p:pic>
        <p:nvPicPr>
          <p:cNvPr id="16" name="図 15">
            <a:extLst>
              <a:ext uri="{FF2B5EF4-FFF2-40B4-BE49-F238E27FC236}">
                <a16:creationId xmlns:a16="http://schemas.microsoft.com/office/drawing/2014/main" id="{DB76EB66-8703-F85F-B0E0-A2F09F6A4E3F}"/>
              </a:ext>
            </a:extLst>
          </p:cNvPr>
          <p:cNvPicPr>
            <a:picLocks noChangeAspect="1"/>
          </p:cNvPicPr>
          <p:nvPr/>
        </p:nvPicPr>
        <p:blipFill>
          <a:blip r:embed="rId5"/>
          <a:stretch>
            <a:fillRect/>
          </a:stretch>
        </p:blipFill>
        <p:spPr>
          <a:xfrm>
            <a:off x="6976863" y="5376664"/>
            <a:ext cx="5341999" cy="4006499"/>
          </a:xfrm>
          <a:prstGeom prst="rect">
            <a:avLst/>
          </a:prstGeom>
          <a:ln w="3175">
            <a:solidFill>
              <a:schemeClr val="tx1"/>
            </a:solidFill>
          </a:ln>
        </p:spPr>
      </p:pic>
      <p:sp>
        <p:nvSpPr>
          <p:cNvPr id="32" name="正方形/長方形 31">
            <a:extLst>
              <a:ext uri="{FF2B5EF4-FFF2-40B4-BE49-F238E27FC236}">
                <a16:creationId xmlns:a16="http://schemas.microsoft.com/office/drawing/2014/main" id="{0F909289-2B7B-4319-98CE-A20A434891BD}"/>
              </a:ext>
            </a:extLst>
          </p:cNvPr>
          <p:cNvSpPr/>
          <p:nvPr/>
        </p:nvSpPr>
        <p:spPr>
          <a:xfrm>
            <a:off x="8064654" y="5160640"/>
            <a:ext cx="424080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出典：「大阪データ戦略について」第９回大阪スマートシティ戦略会議 資料４</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2" name="正方形/長方形 21">
            <a:extLst>
              <a:ext uri="{FF2B5EF4-FFF2-40B4-BE49-F238E27FC236}">
                <a16:creationId xmlns:a16="http://schemas.microsoft.com/office/drawing/2014/main" id="{72F763EA-7A8B-413B-A8E6-D5886A13858C}"/>
              </a:ext>
            </a:extLst>
          </p:cNvPr>
          <p:cNvSpPr/>
          <p:nvPr/>
        </p:nvSpPr>
        <p:spPr>
          <a:xfrm>
            <a:off x="9057040" y="9383938"/>
            <a:ext cx="3176408"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出典：「大阪スマートシティ戦略</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ver.2.0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」大阪府・大阪市</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5">
            <a:extLst>
              <a:ext uri="{FF2B5EF4-FFF2-40B4-BE49-F238E27FC236}">
                <a16:creationId xmlns:a16="http://schemas.microsoft.com/office/drawing/2014/main" id="{0E491269-191F-B9D1-5961-5C8004CE9389}"/>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33</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1A387C3C-87D5-6461-1F52-1C0A8A53B5AE}"/>
              </a:ext>
            </a:extLst>
          </p:cNvPr>
          <p:cNvSpPr txBox="1"/>
          <p:nvPr/>
        </p:nvSpPr>
        <p:spPr>
          <a:xfrm>
            <a:off x="423177" y="799328"/>
            <a:ext cx="176650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ETC2.0</a:t>
            </a:r>
            <a:r>
              <a:rPr lang="ja-JP" altLang="en-US" sz="1800" dirty="0">
                <a:latin typeface="UD デジタル 教科書体 NK-R" panose="02020400000000000000" pitchFamily="18" charset="-128"/>
                <a:ea typeface="UD デジタル 教科書体 NK-R" panose="02020400000000000000" pitchFamily="18" charset="-128"/>
              </a:rPr>
              <a:t>の活用</a:t>
            </a:r>
          </a:p>
        </p:txBody>
      </p:sp>
      <p:sp>
        <p:nvSpPr>
          <p:cNvPr id="4" name="テキスト ボックス 3">
            <a:extLst>
              <a:ext uri="{FF2B5EF4-FFF2-40B4-BE49-F238E27FC236}">
                <a16:creationId xmlns:a16="http://schemas.microsoft.com/office/drawing/2014/main" id="{2AEF37D9-6109-B5AF-C85D-CCBCBE7643AA}"/>
              </a:ext>
            </a:extLst>
          </p:cNvPr>
          <p:cNvSpPr txBox="1"/>
          <p:nvPr/>
        </p:nvSpPr>
        <p:spPr>
          <a:xfrm>
            <a:off x="423177" y="5421143"/>
            <a:ext cx="1216680"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CONPAS</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
        <p:nvSpPr>
          <p:cNvPr id="7" name="テキスト ボックス 6">
            <a:extLst>
              <a:ext uri="{FF2B5EF4-FFF2-40B4-BE49-F238E27FC236}">
                <a16:creationId xmlns:a16="http://schemas.microsoft.com/office/drawing/2014/main" id="{4D2964E8-8809-EA7F-41FA-E2586CF6E020}"/>
              </a:ext>
            </a:extLst>
          </p:cNvPr>
          <p:cNvSpPr txBox="1"/>
          <p:nvPr/>
        </p:nvSpPr>
        <p:spPr>
          <a:xfrm>
            <a:off x="6672397" y="799328"/>
            <a:ext cx="1061188"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ORDEN</a:t>
            </a:r>
            <a:endParaRPr lang="ja-JP" altLang="en-US"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4334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１１．カーボンニュートラルの取組</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705268"/>
            <a:ext cx="3819005"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①カーボンニュートラル実現目標</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 name="テキスト ボックス 1">
            <a:extLst>
              <a:ext uri="{FF2B5EF4-FFF2-40B4-BE49-F238E27FC236}">
                <a16:creationId xmlns:a16="http://schemas.microsoft.com/office/drawing/2014/main" id="{4E1CCECD-0B4A-4ED2-A152-1297686C679F}"/>
              </a:ext>
            </a:extLst>
          </p:cNvPr>
          <p:cNvSpPr txBox="1"/>
          <p:nvPr/>
        </p:nvSpPr>
        <p:spPr>
          <a:xfrm>
            <a:off x="227158" y="1259334"/>
            <a:ext cx="12366328" cy="1276797"/>
          </a:xfrm>
          <a:prstGeom prst="rect">
            <a:avLst/>
          </a:prstGeom>
          <a:noFill/>
          <a:ln>
            <a:solidFill>
              <a:schemeClr val="tx1"/>
            </a:solidFill>
          </a:ln>
        </p:spPr>
        <p:txBody>
          <a:bodyPr wrap="none" rIns="0" rtlCol="0">
            <a:noAutofit/>
          </a:bodyPr>
          <a:lstStyle/>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en-US" altLang="ja-JP" sz="2000" dirty="0">
                <a:latin typeface="UD デジタル 教科書体 NK-R" panose="02020400000000000000" pitchFamily="18" charset="-128"/>
                <a:ea typeface="UD デジタル 教科書体 NK-R" panose="02020400000000000000" pitchFamily="18" charset="-128"/>
              </a:rPr>
              <a:t>2020</a:t>
            </a:r>
            <a:r>
              <a:rPr lang="ja-JP" altLang="en-US" sz="2000" dirty="0">
                <a:latin typeface="UD デジタル 教科書体 NK-R" panose="02020400000000000000" pitchFamily="18" charset="-128"/>
                <a:ea typeface="UD デジタル 教科書体 NK-R" panose="02020400000000000000" pitchFamily="18" charset="-128"/>
              </a:rPr>
              <a:t>年「成長戦略会議」において</a:t>
            </a:r>
            <a:r>
              <a:rPr lang="en-US" altLang="ja-JP" sz="2000" dirty="0">
                <a:latin typeface="UD デジタル 教科書体 NK-R" panose="02020400000000000000" pitchFamily="18" charset="-128"/>
                <a:ea typeface="UD デジタル 教科書体 NK-R" panose="02020400000000000000" pitchFamily="18" charset="-128"/>
              </a:rPr>
              <a:t>『2050</a:t>
            </a:r>
            <a:r>
              <a:rPr lang="ja-JP" altLang="en-US" sz="2000" dirty="0">
                <a:latin typeface="UD デジタル 教科書体 NK-R" panose="02020400000000000000" pitchFamily="18" charset="-128"/>
                <a:ea typeface="UD デジタル 教科書体 NK-R" panose="02020400000000000000" pitchFamily="18" charset="-128"/>
              </a:rPr>
              <a:t>年カーボンニュートラル</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を宣言</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en-US" altLang="ja-JP" sz="2000" dirty="0">
                <a:latin typeface="UD デジタル 教科書体 NK-R" panose="02020400000000000000" pitchFamily="18" charset="-128"/>
                <a:ea typeface="UD デジタル 教科書体 NK-R" panose="02020400000000000000" pitchFamily="18" charset="-128"/>
              </a:rPr>
              <a:t>2021</a:t>
            </a:r>
            <a:r>
              <a:rPr lang="ja-JP" altLang="en-US" sz="2000" dirty="0">
                <a:latin typeface="UD デジタル 教科書体 NK-R" panose="02020400000000000000" pitchFamily="18" charset="-128"/>
                <a:ea typeface="UD デジタル 教科書体 NK-R" panose="02020400000000000000" pitchFamily="18" charset="-128"/>
              </a:rPr>
              <a:t>年「</a:t>
            </a:r>
            <a:r>
              <a:rPr lang="en-US" altLang="ja-JP" sz="2000" dirty="0">
                <a:latin typeface="UD デジタル 教科書体 NK-R" panose="02020400000000000000" pitchFamily="18" charset="-128"/>
                <a:ea typeface="UD デジタル 教科書体 NK-R" panose="02020400000000000000" pitchFamily="18" charset="-128"/>
              </a:rPr>
              <a:t>2050</a:t>
            </a:r>
            <a:r>
              <a:rPr lang="ja-JP" altLang="en-US" sz="2000" dirty="0">
                <a:latin typeface="UD デジタル 教科書体 NK-R" panose="02020400000000000000" pitchFamily="18" charset="-128"/>
                <a:ea typeface="UD デジタル 教科書体 NK-R" panose="02020400000000000000" pitchFamily="18" charset="-128"/>
              </a:rPr>
              <a:t>年カーボンニュートラルに伴うグリーン成長戦略」策定</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rPr>
              <a:t>2030</a:t>
            </a:r>
            <a:r>
              <a:rPr lang="ja-JP" altLang="en-US" sz="2000" dirty="0">
                <a:latin typeface="UD デジタル 教科書体 NK-R" panose="02020400000000000000" pitchFamily="18" charset="-128"/>
                <a:ea typeface="UD デジタル 教科書体 NK-R" panose="02020400000000000000" pitchFamily="18" charset="-128"/>
              </a:rPr>
              <a:t>年度の新たな温室効果ガス削減目標</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2013</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年度から</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46</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％削減することを目指し</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､50</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％の高みに向け挑戦を続ける</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	</a:t>
            </a:r>
            <a:endParaRPr lang="en-US" altLang="ja-JP" sz="2800" dirty="0">
              <a:latin typeface="UD デジタル 教科書体 NK-R" panose="02020400000000000000" pitchFamily="18" charset="-128"/>
              <a:ea typeface="UD デジタル 教科書体 NK-R" panose="02020400000000000000" pitchFamily="18" charset="-128"/>
            </a:endParaRPr>
          </a:p>
        </p:txBody>
      </p:sp>
      <p:sp>
        <p:nvSpPr>
          <p:cNvPr id="16" name="正方形/長方形 15">
            <a:extLst>
              <a:ext uri="{FF2B5EF4-FFF2-40B4-BE49-F238E27FC236}">
                <a16:creationId xmlns:a16="http://schemas.microsoft.com/office/drawing/2014/main" id="{70E30FCE-EA19-4B5C-A18D-04AB252C5AEA}"/>
              </a:ext>
            </a:extLst>
          </p:cNvPr>
          <p:cNvSpPr/>
          <p:nvPr/>
        </p:nvSpPr>
        <p:spPr>
          <a:xfrm>
            <a:off x="8023194" y="9265096"/>
            <a:ext cx="3508229"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2050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年カーボンニュートラルに伴うグリーン成長戦略」</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4" name="図 3">
            <a:extLst>
              <a:ext uri="{FF2B5EF4-FFF2-40B4-BE49-F238E27FC236}">
                <a16:creationId xmlns:a16="http://schemas.microsoft.com/office/drawing/2014/main" id="{777A8FFD-4EB2-4F97-91DF-724FCD3950E3}"/>
              </a:ext>
            </a:extLst>
          </p:cNvPr>
          <p:cNvPicPr>
            <a:picLocks noChangeAspect="1"/>
          </p:cNvPicPr>
          <p:nvPr/>
        </p:nvPicPr>
        <p:blipFill>
          <a:blip r:embed="rId3"/>
          <a:stretch>
            <a:fillRect/>
          </a:stretch>
        </p:blipFill>
        <p:spPr>
          <a:xfrm>
            <a:off x="1288232" y="3007765"/>
            <a:ext cx="9691311" cy="6164619"/>
          </a:xfrm>
          <a:prstGeom prst="rect">
            <a:avLst/>
          </a:prstGeom>
          <a:ln w="3175">
            <a:solidFill>
              <a:schemeClr val="tx1"/>
            </a:solidFill>
          </a:ln>
        </p:spPr>
      </p:pic>
      <p:sp>
        <p:nvSpPr>
          <p:cNvPr id="6" name="スライド番号プレースホルダー 5"/>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34</a:t>
            </a:fld>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3" name="テキスト ボックス 2">
            <a:extLst>
              <a:ext uri="{FF2B5EF4-FFF2-40B4-BE49-F238E27FC236}">
                <a16:creationId xmlns:a16="http://schemas.microsoft.com/office/drawing/2014/main" id="{86833ED2-4F99-B1FE-FE26-A48FBA3DCBC3}"/>
              </a:ext>
            </a:extLst>
          </p:cNvPr>
          <p:cNvSpPr txBox="1"/>
          <p:nvPr/>
        </p:nvSpPr>
        <p:spPr>
          <a:xfrm>
            <a:off x="401156" y="2680873"/>
            <a:ext cx="3741409"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2050</a:t>
            </a:r>
            <a:r>
              <a:rPr lang="ja-JP" altLang="en-US" sz="1800" dirty="0">
                <a:latin typeface="UD デジタル 教科書体 NK-R" panose="02020400000000000000" pitchFamily="18" charset="-128"/>
                <a:ea typeface="UD デジタル 教科書体 NK-R" panose="02020400000000000000" pitchFamily="18" charset="-128"/>
              </a:rPr>
              <a:t>年カーボンニュートラルの実現</a:t>
            </a:r>
          </a:p>
        </p:txBody>
      </p:sp>
    </p:spTree>
    <p:extLst>
      <p:ext uri="{BB962C8B-B14F-4D97-AF65-F5344CB8AC3E}">
        <p14:creationId xmlns:p14="http://schemas.microsoft.com/office/powerpoint/2010/main" val="1729707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7580E2E-DDE8-4010-9556-0D284FF96A33}"/>
              </a:ext>
            </a:extLst>
          </p:cNvPr>
          <p:cNvSpPr/>
          <p:nvPr/>
        </p:nvSpPr>
        <p:spPr>
          <a:xfrm>
            <a:off x="7519379" y="9373179"/>
            <a:ext cx="4930093"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出典：「グリーン社会の実現に向けた</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国土交通グリーンチャレンジ</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の概要国土交通省」</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0" name="図 9">
            <a:extLst>
              <a:ext uri="{FF2B5EF4-FFF2-40B4-BE49-F238E27FC236}">
                <a16:creationId xmlns:a16="http://schemas.microsoft.com/office/drawing/2014/main" id="{F8A81760-3B10-4F21-BFF5-5B8B97D7309A}"/>
              </a:ext>
            </a:extLst>
          </p:cNvPr>
          <p:cNvPicPr>
            <a:picLocks noChangeAspect="1"/>
          </p:cNvPicPr>
          <p:nvPr/>
        </p:nvPicPr>
        <p:blipFill rotWithShape="1">
          <a:blip r:embed="rId3"/>
          <a:srcRect t="9538"/>
          <a:stretch/>
        </p:blipFill>
        <p:spPr>
          <a:xfrm>
            <a:off x="568152" y="1839906"/>
            <a:ext cx="11521280" cy="7368144"/>
          </a:xfrm>
          <a:prstGeom prst="rect">
            <a:avLst/>
          </a:prstGeom>
          <a:ln>
            <a:solidFill>
              <a:schemeClr val="tx1"/>
            </a:solidFill>
          </a:ln>
        </p:spPr>
      </p:pic>
      <p:sp>
        <p:nvSpPr>
          <p:cNvPr id="3" name="テキスト ボックス 2">
            <a:extLst>
              <a:ext uri="{FF2B5EF4-FFF2-40B4-BE49-F238E27FC236}">
                <a16:creationId xmlns:a16="http://schemas.microsoft.com/office/drawing/2014/main" id="{6CC1A32C-F364-5F6B-16A5-0189998F1AEC}"/>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Ⅰ- 11</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．カーボンニュートラルの取組</a:t>
            </a:r>
          </a:p>
        </p:txBody>
      </p:sp>
      <p:sp>
        <p:nvSpPr>
          <p:cNvPr id="4" name="スライド番号プレースホルダー 5">
            <a:extLst>
              <a:ext uri="{FF2B5EF4-FFF2-40B4-BE49-F238E27FC236}">
                <a16:creationId xmlns:a16="http://schemas.microsoft.com/office/drawing/2014/main" id="{24B4E908-9326-5D83-FFC5-97533B79CD41}"/>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35</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6" name="四角形: 角を丸くする 5">
            <a:extLst>
              <a:ext uri="{FF2B5EF4-FFF2-40B4-BE49-F238E27FC236}">
                <a16:creationId xmlns:a16="http://schemas.microsoft.com/office/drawing/2014/main" id="{01D41B95-C8AE-2894-FC81-211AA8D9FF35}"/>
              </a:ext>
            </a:extLst>
          </p:cNvPr>
          <p:cNvSpPr/>
          <p:nvPr/>
        </p:nvSpPr>
        <p:spPr>
          <a:xfrm>
            <a:off x="227158" y="773947"/>
            <a:ext cx="4064392"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②次世代エネルギー車両（自動車）</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 name="テキスト ボックス 6">
            <a:extLst>
              <a:ext uri="{FF2B5EF4-FFF2-40B4-BE49-F238E27FC236}">
                <a16:creationId xmlns:a16="http://schemas.microsoft.com/office/drawing/2014/main" id="{D5017BEA-D05E-492D-6D8D-E149E8EB7C62}"/>
              </a:ext>
            </a:extLst>
          </p:cNvPr>
          <p:cNvSpPr txBox="1"/>
          <p:nvPr/>
        </p:nvSpPr>
        <p:spPr>
          <a:xfrm>
            <a:off x="227158" y="1428556"/>
            <a:ext cx="456535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◆次世代エネルギー車両（自動車の脱炭素化）</a:t>
            </a:r>
          </a:p>
        </p:txBody>
      </p:sp>
    </p:spTree>
    <p:extLst>
      <p:ext uri="{BB962C8B-B14F-4D97-AF65-F5344CB8AC3E}">
        <p14:creationId xmlns:p14="http://schemas.microsoft.com/office/powerpoint/2010/main" val="1703721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a:extLst>
              <a:ext uri="{FF2B5EF4-FFF2-40B4-BE49-F238E27FC236}">
                <a16:creationId xmlns:a16="http://schemas.microsoft.com/office/drawing/2014/main" id="{F10E5475-4045-4499-A7A7-4D608DE5F441}"/>
              </a:ext>
            </a:extLst>
          </p:cNvPr>
          <p:cNvSpPr txBox="1"/>
          <p:nvPr/>
        </p:nvSpPr>
        <p:spPr>
          <a:xfrm>
            <a:off x="261871" y="7536345"/>
            <a:ext cx="8999580" cy="1631216"/>
          </a:xfrm>
          <a:prstGeom prst="rect">
            <a:avLst/>
          </a:prstGeom>
          <a:noFill/>
          <a:ln>
            <a:solidFill>
              <a:schemeClr val="tx1"/>
            </a:solidFill>
          </a:ln>
        </p:spPr>
        <p:txBody>
          <a:bodyPr wrap="none" rtlCol="0">
            <a:spAutoFit/>
          </a:bodyPr>
          <a:lstStyle/>
          <a:p>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rPr>
              <a:t>トラック等の自動車で行われている貨物輸送を環境負荷の小さい鉄道や船舶の</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利用へと転換すること</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輸送</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物流</a:t>
            </a:r>
            <a:r>
              <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における環境負荷の低減にはモーダルシフトや輸配送の共同化、</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輸送網の集約等の物流効率化が有効。</a:t>
            </a:r>
            <a:endParaRPr lang="en-US" altLang="ja-JP"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000" dirty="0">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その中でも、特にモーダルシフトは環境負荷の低減効果が大きい。</a:t>
            </a:r>
            <a:endParaRPr kumimoji="1"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１１．カーボンニュートラルの取組</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27158" y="773947"/>
            <a:ext cx="6883829"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次世代エネルギー車両（船舶・鉄道・航空）、モーダルシフト</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スライド番号プレースホルダー 5"/>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36</a:t>
            </a:fld>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8" name="図 7">
            <a:extLst>
              <a:ext uri="{FF2B5EF4-FFF2-40B4-BE49-F238E27FC236}">
                <a16:creationId xmlns:a16="http://schemas.microsoft.com/office/drawing/2014/main" id="{EC94BDED-4B62-71C8-8514-949335A986BD}"/>
              </a:ext>
            </a:extLst>
          </p:cNvPr>
          <p:cNvPicPr>
            <a:picLocks noChangeAspect="1"/>
          </p:cNvPicPr>
          <p:nvPr/>
        </p:nvPicPr>
        <p:blipFill rotWithShape="1">
          <a:blip r:embed="rId3"/>
          <a:srcRect l="3290" r="2852"/>
          <a:stretch/>
        </p:blipFill>
        <p:spPr>
          <a:xfrm>
            <a:off x="9573491" y="7166722"/>
            <a:ext cx="3020291" cy="2227788"/>
          </a:xfrm>
          <a:prstGeom prst="rect">
            <a:avLst/>
          </a:prstGeom>
          <a:ln w="3175">
            <a:solidFill>
              <a:schemeClr val="tx1"/>
            </a:solidFill>
          </a:ln>
        </p:spPr>
      </p:pic>
      <p:sp>
        <p:nvSpPr>
          <p:cNvPr id="11" name="正方形/長方形 10">
            <a:extLst>
              <a:ext uri="{FF2B5EF4-FFF2-40B4-BE49-F238E27FC236}">
                <a16:creationId xmlns:a16="http://schemas.microsoft.com/office/drawing/2014/main" id="{55946962-5E38-F6B2-798C-6294843834DD}"/>
              </a:ext>
            </a:extLst>
          </p:cNvPr>
          <p:cNvSpPr/>
          <p:nvPr/>
        </p:nvSpPr>
        <p:spPr>
          <a:xfrm>
            <a:off x="10862767" y="8256984"/>
            <a:ext cx="1606209" cy="492443"/>
          </a:xfrm>
          <a:prstGeom prst="rect">
            <a:avLst/>
          </a:prstGeom>
          <a:noFill/>
          <a:ln w="31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r>
              <a:rPr kumimoji="1"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1</a:t>
            </a:r>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トンの貨物を</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1</a:t>
            </a:r>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㎞運ぶ</a:t>
            </a:r>
            <a:endPar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endParaRPr>
          </a:p>
          <a:p>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　 </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(=1</a:t>
            </a:r>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トンキロ</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時の</a:t>
            </a:r>
            <a:endPar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endParaRPr>
          </a:p>
          <a:p>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　 </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CO</a:t>
            </a:r>
            <a:r>
              <a:rPr lang="en-US" altLang="ja-JP" sz="1000" baseline="-25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2</a:t>
            </a:r>
            <a:r>
              <a:rPr lang="ja-JP" altLang="en-US"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排出量</a:t>
            </a:r>
            <a:r>
              <a:rPr lang="en-US" altLang="ja-JP" sz="10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a:t>
            </a:r>
            <a:r>
              <a:rPr lang="en-US" altLang="ja-JP" sz="11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2020</a:t>
            </a:r>
            <a:r>
              <a:rPr lang="ja-JP" altLang="en-US" sz="11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年度</a:t>
            </a:r>
            <a:r>
              <a:rPr lang="en-US" altLang="ja-JP" sz="1100" dirty="0">
                <a:solidFill>
                  <a:schemeClr val="tx1"/>
                </a:solidFill>
                <a:latin typeface="Meiryo UI" panose="020B0604030504040204" pitchFamily="50" charset="-128"/>
                <a:ea typeface="Meiryo UI" panose="020B0604030504040204" pitchFamily="50" charset="-128"/>
                <a:sym typeface="Wingdings" panose="05000000000000000000" pitchFamily="2" charset="2"/>
              </a:rPr>
              <a:t>)</a:t>
            </a:r>
            <a:r>
              <a:rPr kumimoji="1" lang="ja-JP" altLang="en-US" sz="1200" b="1" dirty="0">
                <a:solidFill>
                  <a:srgbClr val="0000FE"/>
                </a:solidFill>
                <a:latin typeface="Meiryo UI" panose="020B0604030504040204" pitchFamily="50" charset="-128"/>
                <a:ea typeface="Meiryo UI" panose="020B0604030504040204" pitchFamily="50" charset="-128"/>
              </a:rPr>
              <a:t>　</a:t>
            </a:r>
            <a:endParaRPr kumimoji="1" lang="ja-JP" altLang="en-US" sz="1800" b="1" dirty="0">
              <a:solidFill>
                <a:srgbClr val="0000FE"/>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4F11EDF2-754F-7CA1-8DA6-A9209602607C}"/>
              </a:ext>
            </a:extLst>
          </p:cNvPr>
          <p:cNvSpPr/>
          <p:nvPr/>
        </p:nvSpPr>
        <p:spPr>
          <a:xfrm>
            <a:off x="8733203" y="9409112"/>
            <a:ext cx="4004301"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出典：「運輸部門における二酸化炭素排出量」国土交通省ホームページ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3" name="図 12">
            <a:extLst>
              <a:ext uri="{FF2B5EF4-FFF2-40B4-BE49-F238E27FC236}">
                <a16:creationId xmlns:a16="http://schemas.microsoft.com/office/drawing/2014/main" id="{FE14014F-6256-897C-CB4D-868A8AAAD782}"/>
              </a:ext>
            </a:extLst>
          </p:cNvPr>
          <p:cNvPicPr>
            <a:picLocks noChangeAspect="1"/>
          </p:cNvPicPr>
          <p:nvPr/>
        </p:nvPicPr>
        <p:blipFill>
          <a:blip r:embed="rId4"/>
          <a:stretch>
            <a:fillRect/>
          </a:stretch>
        </p:blipFill>
        <p:spPr>
          <a:xfrm>
            <a:off x="1288232" y="1660512"/>
            <a:ext cx="9925919" cy="5300328"/>
          </a:xfrm>
          <a:prstGeom prst="rect">
            <a:avLst/>
          </a:prstGeom>
        </p:spPr>
      </p:pic>
      <p:sp>
        <p:nvSpPr>
          <p:cNvPr id="10" name="正方形/長方形 9">
            <a:extLst>
              <a:ext uri="{FF2B5EF4-FFF2-40B4-BE49-F238E27FC236}">
                <a16:creationId xmlns:a16="http://schemas.microsoft.com/office/drawing/2014/main" id="{367755E0-12DF-47FD-B92D-B57A8F6F6DF2}"/>
              </a:ext>
            </a:extLst>
          </p:cNvPr>
          <p:cNvSpPr/>
          <p:nvPr/>
        </p:nvSpPr>
        <p:spPr>
          <a:xfrm>
            <a:off x="5536704" y="7015281"/>
            <a:ext cx="5828519" cy="16158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出典：社会資本整備審議会及び交通政策審議会 環境部会及び技術部会合同 「グリーン社会ＷＧ」資料</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a:extLst>
              <a:ext uri="{FF2B5EF4-FFF2-40B4-BE49-F238E27FC236}">
                <a16:creationId xmlns:a16="http://schemas.microsoft.com/office/drawing/2014/main" id="{DF832237-235A-6775-1954-0721900D48A2}"/>
              </a:ext>
            </a:extLst>
          </p:cNvPr>
          <p:cNvSpPr txBox="1"/>
          <p:nvPr/>
        </p:nvSpPr>
        <p:spPr>
          <a:xfrm>
            <a:off x="227158" y="1344216"/>
            <a:ext cx="548868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◆次世代エネルギー車両（船舶・鉄道・航空の脱炭素化）</a:t>
            </a:r>
          </a:p>
        </p:txBody>
      </p:sp>
      <p:sp>
        <p:nvSpPr>
          <p:cNvPr id="14" name="テキスト ボックス 13">
            <a:extLst>
              <a:ext uri="{FF2B5EF4-FFF2-40B4-BE49-F238E27FC236}">
                <a16:creationId xmlns:a16="http://schemas.microsoft.com/office/drawing/2014/main" id="{858FE272-D248-FF2A-DA7C-F1E7F64BE14D}"/>
              </a:ext>
            </a:extLst>
          </p:cNvPr>
          <p:cNvSpPr txBox="1"/>
          <p:nvPr/>
        </p:nvSpPr>
        <p:spPr>
          <a:xfrm>
            <a:off x="227158" y="7250663"/>
            <a:ext cx="1614224"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◆モーダルシフト</a:t>
            </a:r>
          </a:p>
        </p:txBody>
      </p:sp>
    </p:spTree>
    <p:extLst>
      <p:ext uri="{BB962C8B-B14F-4D97-AF65-F5344CB8AC3E}">
        <p14:creationId xmlns:p14="http://schemas.microsoft.com/office/powerpoint/2010/main" val="2651950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１２．にぎわい創出の取組</a:t>
            </a:r>
          </a:p>
        </p:txBody>
      </p:sp>
      <p:sp>
        <p:nvSpPr>
          <p:cNvPr id="5" name="四角形: 角を丸くする 4">
            <a:extLst>
              <a:ext uri="{FF2B5EF4-FFF2-40B4-BE49-F238E27FC236}">
                <a16:creationId xmlns:a16="http://schemas.microsoft.com/office/drawing/2014/main" id="{2F1480A2-9A09-419C-A519-17F2E9EC9DD4}"/>
              </a:ext>
            </a:extLst>
          </p:cNvPr>
          <p:cNvSpPr/>
          <p:nvPr/>
        </p:nvSpPr>
        <p:spPr>
          <a:xfrm>
            <a:off x="217635" y="728545"/>
            <a:ext cx="1430457"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a:t>
            </a:r>
            <a:r>
              <a:rPr kumimoji="1" lang="ja-JP" altLang="en-US" sz="2000" b="1" dirty="0" err="1">
                <a:solidFill>
                  <a:schemeClr val="tx1"/>
                </a:solidFill>
                <a:latin typeface="UD デジタル 教科書体 NK-B" panose="02020700000000000000" pitchFamily="18" charset="-128"/>
                <a:ea typeface="UD デジタル 教科書体 NK-B" panose="02020700000000000000" pitchFamily="18" charset="-128"/>
              </a:rPr>
              <a:t>ほこ</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みち</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4" name="スライド番号プレースホルダー 3"/>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37</a:t>
            </a:fld>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25" name="図 24">
            <a:extLst>
              <a:ext uri="{FF2B5EF4-FFF2-40B4-BE49-F238E27FC236}">
                <a16:creationId xmlns:a16="http://schemas.microsoft.com/office/drawing/2014/main" id="{8D88CB8E-FFCD-8198-499F-7D984E933BB0}"/>
              </a:ext>
            </a:extLst>
          </p:cNvPr>
          <p:cNvPicPr>
            <a:picLocks noChangeAspect="1"/>
          </p:cNvPicPr>
          <p:nvPr/>
        </p:nvPicPr>
        <p:blipFill>
          <a:blip r:embed="rId3"/>
          <a:stretch>
            <a:fillRect/>
          </a:stretch>
        </p:blipFill>
        <p:spPr>
          <a:xfrm>
            <a:off x="10289232" y="1335809"/>
            <a:ext cx="1113135" cy="1113135"/>
          </a:xfrm>
          <a:prstGeom prst="rect">
            <a:avLst/>
          </a:prstGeom>
        </p:spPr>
      </p:pic>
      <p:pic>
        <p:nvPicPr>
          <p:cNvPr id="8" name="図 7">
            <a:extLst>
              <a:ext uri="{FF2B5EF4-FFF2-40B4-BE49-F238E27FC236}">
                <a16:creationId xmlns:a16="http://schemas.microsoft.com/office/drawing/2014/main" id="{E0A543DF-B0B5-E954-C882-6BA814DF44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4501" y="1666939"/>
            <a:ext cx="8462970" cy="2163827"/>
          </a:xfrm>
          <a:prstGeom prst="rect">
            <a:avLst/>
          </a:prstGeom>
        </p:spPr>
      </p:pic>
      <p:sp>
        <p:nvSpPr>
          <p:cNvPr id="10" name="正方形/長方形 9">
            <a:extLst>
              <a:ext uri="{FF2B5EF4-FFF2-40B4-BE49-F238E27FC236}">
                <a16:creationId xmlns:a16="http://schemas.microsoft.com/office/drawing/2014/main" id="{C5C36CA4-8818-A045-0F1D-56BE9695E477}"/>
              </a:ext>
            </a:extLst>
          </p:cNvPr>
          <p:cNvSpPr/>
          <p:nvPr/>
        </p:nvSpPr>
        <p:spPr>
          <a:xfrm>
            <a:off x="6862545" y="3874230"/>
            <a:ext cx="1749735"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出典：国土交通省ホームページ</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14" name="図 13">
            <a:extLst>
              <a:ext uri="{FF2B5EF4-FFF2-40B4-BE49-F238E27FC236}">
                <a16:creationId xmlns:a16="http://schemas.microsoft.com/office/drawing/2014/main" id="{6FB434D9-CDBD-722A-F3D6-380DB06CBB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09428" y="4800600"/>
            <a:ext cx="6797054" cy="4297689"/>
          </a:xfrm>
          <a:prstGeom prst="rect">
            <a:avLst/>
          </a:prstGeom>
        </p:spPr>
      </p:pic>
      <p:pic>
        <p:nvPicPr>
          <p:cNvPr id="24" name="図 23">
            <a:extLst>
              <a:ext uri="{FF2B5EF4-FFF2-40B4-BE49-F238E27FC236}">
                <a16:creationId xmlns:a16="http://schemas.microsoft.com/office/drawing/2014/main" id="{D4B8CD6A-4FA7-A14F-26D1-C4246D4329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9805" y="4883973"/>
            <a:ext cx="3416815" cy="1847092"/>
          </a:xfrm>
          <a:prstGeom prst="rect">
            <a:avLst/>
          </a:prstGeom>
        </p:spPr>
      </p:pic>
      <p:pic>
        <p:nvPicPr>
          <p:cNvPr id="26" name="図 25">
            <a:extLst>
              <a:ext uri="{FF2B5EF4-FFF2-40B4-BE49-F238E27FC236}">
                <a16:creationId xmlns:a16="http://schemas.microsoft.com/office/drawing/2014/main" id="{43868DFE-F993-1F58-2842-7D94653A2A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6304" y="7298383"/>
            <a:ext cx="3172974" cy="1786132"/>
          </a:xfrm>
          <a:prstGeom prst="rect">
            <a:avLst/>
          </a:prstGeom>
        </p:spPr>
      </p:pic>
      <p:sp>
        <p:nvSpPr>
          <p:cNvPr id="27" name="正方形/長方形 26">
            <a:extLst>
              <a:ext uri="{FF2B5EF4-FFF2-40B4-BE49-F238E27FC236}">
                <a16:creationId xmlns:a16="http://schemas.microsoft.com/office/drawing/2014/main" id="{0F1041E9-10DB-EF3D-4710-F08B56CA1DED}"/>
              </a:ext>
            </a:extLst>
          </p:cNvPr>
          <p:cNvSpPr/>
          <p:nvPr/>
        </p:nvSpPr>
        <p:spPr>
          <a:xfrm>
            <a:off x="184501" y="4656584"/>
            <a:ext cx="12322131" cy="4752887"/>
          </a:xfrm>
          <a:prstGeom prst="rect">
            <a:avLst/>
          </a:pr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6957218-44A2-B98B-0C77-B7BDA3603224}"/>
              </a:ext>
            </a:extLst>
          </p:cNvPr>
          <p:cNvSpPr/>
          <p:nvPr/>
        </p:nvSpPr>
        <p:spPr>
          <a:xfrm>
            <a:off x="10153180" y="9178833"/>
            <a:ext cx="202545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出典：「御堂筋将来ビジョン」大阪市</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30" name="正方形/長方形 29">
            <a:extLst>
              <a:ext uri="{FF2B5EF4-FFF2-40B4-BE49-F238E27FC236}">
                <a16:creationId xmlns:a16="http://schemas.microsoft.com/office/drawing/2014/main" id="{5F9B7DE9-6892-BF9F-6D14-1300E2DA71C1}"/>
              </a:ext>
            </a:extLst>
          </p:cNvPr>
          <p:cNvSpPr/>
          <p:nvPr/>
        </p:nvSpPr>
        <p:spPr>
          <a:xfrm>
            <a:off x="571588" y="4948445"/>
            <a:ext cx="2291550" cy="176547"/>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ファーストステップ：側道歩行者空間化</a:t>
            </a:r>
            <a:endPar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endParaRPr>
          </a:p>
        </p:txBody>
      </p:sp>
      <p:sp>
        <p:nvSpPr>
          <p:cNvPr id="31" name="正方形/長方形 30">
            <a:extLst>
              <a:ext uri="{FF2B5EF4-FFF2-40B4-BE49-F238E27FC236}">
                <a16:creationId xmlns:a16="http://schemas.microsoft.com/office/drawing/2014/main" id="{DA5AA9E7-A0DA-02DC-AFBB-04F6851D941F}"/>
              </a:ext>
            </a:extLst>
          </p:cNvPr>
          <p:cNvSpPr/>
          <p:nvPr/>
        </p:nvSpPr>
        <p:spPr>
          <a:xfrm>
            <a:off x="1957929" y="7348608"/>
            <a:ext cx="2998474" cy="176547"/>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車道を歩行者に開放した「歩行者天国」のイメージ</a:t>
            </a:r>
            <a:endPar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endParaRPr>
          </a:p>
        </p:txBody>
      </p:sp>
      <p:sp>
        <p:nvSpPr>
          <p:cNvPr id="576" name="正方形/長方形 575">
            <a:extLst>
              <a:ext uri="{FF2B5EF4-FFF2-40B4-BE49-F238E27FC236}">
                <a16:creationId xmlns:a16="http://schemas.microsoft.com/office/drawing/2014/main" id="{CC340D3B-A213-EF81-C9E8-27887638609D}"/>
              </a:ext>
            </a:extLst>
          </p:cNvPr>
          <p:cNvSpPr/>
          <p:nvPr/>
        </p:nvSpPr>
        <p:spPr>
          <a:xfrm>
            <a:off x="5560259" y="4867827"/>
            <a:ext cx="1339366" cy="176547"/>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人中心～フルモール化</a:t>
            </a:r>
            <a:endPar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endParaRPr>
          </a:p>
        </p:txBody>
      </p:sp>
      <p:sp>
        <p:nvSpPr>
          <p:cNvPr id="29" name="正方形/長方形 28">
            <a:extLst>
              <a:ext uri="{FF2B5EF4-FFF2-40B4-BE49-F238E27FC236}">
                <a16:creationId xmlns:a16="http://schemas.microsoft.com/office/drawing/2014/main" id="{3A804A04-A345-491F-BEE1-78E5FBA4AA63}"/>
              </a:ext>
            </a:extLst>
          </p:cNvPr>
          <p:cNvSpPr/>
          <p:nvPr/>
        </p:nvSpPr>
        <p:spPr>
          <a:xfrm>
            <a:off x="8758548" y="2829807"/>
            <a:ext cx="3906948" cy="988520"/>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歩行者利便増進道路（令和４年１１月現在）</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en-US" altLang="ja-JP"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指定した地方公共団体、地方整備局</a:t>
            </a:r>
            <a:endParaRPr kumimoji="1" lang="en-US" altLang="ja-JP"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の数： </a:t>
            </a:r>
            <a:r>
              <a:rPr kumimoji="1" lang="en-US" altLang="ja-JP"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33</a:t>
            </a:r>
          </a:p>
          <a:p>
            <a:r>
              <a:rPr kumimoji="1" lang="ja-JP" altLang="en-US"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指定路線数： </a:t>
            </a:r>
            <a:r>
              <a:rPr kumimoji="1" lang="en-US" altLang="ja-JP"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92</a:t>
            </a:r>
            <a:r>
              <a:rPr kumimoji="1" lang="ja-JP" altLang="en-US" sz="16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路線</a:t>
            </a:r>
            <a:endParaRPr kumimoji="1" lang="ja-JP" altLang="en-US" sz="1600" b="1" dirty="0">
              <a:solidFill>
                <a:srgbClr val="0000FE"/>
              </a:solidFill>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969C32FF-156A-6E44-7238-CE191D9E9056}"/>
              </a:ext>
            </a:extLst>
          </p:cNvPr>
          <p:cNvSpPr txBox="1"/>
          <p:nvPr/>
        </p:nvSpPr>
        <p:spPr>
          <a:xfrm>
            <a:off x="227158" y="4339314"/>
            <a:ext cx="3117841"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◆（参考）御堂筋の取組イメージ</a:t>
            </a:r>
          </a:p>
        </p:txBody>
      </p:sp>
      <p:sp>
        <p:nvSpPr>
          <p:cNvPr id="3" name="テキスト ボックス 2">
            <a:extLst>
              <a:ext uri="{FF2B5EF4-FFF2-40B4-BE49-F238E27FC236}">
                <a16:creationId xmlns:a16="http://schemas.microsoft.com/office/drawing/2014/main" id="{90B0432D-6001-9C60-14BB-D441BB0F71F3}"/>
              </a:ext>
            </a:extLst>
          </p:cNvPr>
          <p:cNvSpPr txBox="1"/>
          <p:nvPr/>
        </p:nvSpPr>
        <p:spPr>
          <a:xfrm>
            <a:off x="227158" y="1386027"/>
            <a:ext cx="8867812" cy="276999"/>
          </a:xfrm>
          <a:prstGeom prst="rect">
            <a:avLst/>
          </a:prstGeom>
          <a:noFill/>
        </p:spPr>
        <p:txBody>
          <a:bodyPr wrap="none" lIns="0" tIns="0" rIns="0" bIns="0"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道路法等の一部を改正する法律</a:t>
            </a:r>
            <a:r>
              <a:rPr lang="en-US" altLang="ja-JP" sz="1800" dirty="0">
                <a:latin typeface="UD デジタル 教科書体 NK-R" panose="02020400000000000000" pitchFamily="18" charset="-128"/>
                <a:ea typeface="UD デジタル 教科書体 NK-R" panose="02020400000000000000" pitchFamily="18" charset="-128"/>
              </a:rPr>
              <a:t>｣</a:t>
            </a:r>
            <a:r>
              <a:rPr lang="ja-JP" altLang="en-US" sz="1800" dirty="0">
                <a:latin typeface="UD デジタル 教科書体 NK-R" panose="02020400000000000000" pitchFamily="18" charset="-128"/>
                <a:ea typeface="UD デジタル 教科書体 NK-R" panose="02020400000000000000" pitchFamily="18" charset="-128"/>
              </a:rPr>
              <a:t>２０２０閣議決定　歩行者利用増進道路（ほこみち）制度</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5903289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Ⅱ</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検討経緯</a:t>
            </a:r>
          </a:p>
        </p:txBody>
      </p:sp>
      <p:sp>
        <p:nvSpPr>
          <p:cNvPr id="4" name="正方形/長方形 3"/>
          <p:cNvSpPr/>
          <p:nvPr/>
        </p:nvSpPr>
        <p:spPr>
          <a:xfrm>
            <a:off x="136104" y="768081"/>
            <a:ext cx="12492096" cy="8569023"/>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大阪府、大阪市の関係部局で、</a:t>
            </a:r>
            <a:endParaRPr lang="en-US"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大阪の交通の現状や社会の動向を踏まえ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交通の方向性を検討し、骨子案をとりまとめ</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○第</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１</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回有識者懇話会（</a:t>
            </a:r>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2022.7</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）にて、骨子案について意見</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聴取</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○第</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１</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回検討会議（</a:t>
            </a:r>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2022.8</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）にて、中間とりまとめ案</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＜たたき台＞</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について議論</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○交通事業者３社、経済団体２団体、物流団体１団体と</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の</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意見交換を実施</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○第</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２</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回有識者懇話会（</a:t>
            </a:r>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2022.11</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）にて、中間とりまとめ案について意見徴収</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○地域ブロック毎に市町村との意見交換を</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４回</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実施</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○交通事業者２社との意見交換を実施</a:t>
            </a:r>
          </a:p>
          <a:p>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 </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○第</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２</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回検討会議（</a:t>
            </a:r>
            <a:r>
              <a:rPr lang="en-US" altLang="ja-JP" dirty="0">
                <a:solidFill>
                  <a:schemeClr val="tx1"/>
                </a:solidFill>
                <a:latin typeface="UD デジタル 教科書体 NK-R" panose="02020400000000000000" pitchFamily="18" charset="-128"/>
                <a:ea typeface="UD デジタル 教科書体 NK-R" panose="02020400000000000000" pitchFamily="18" charset="-128"/>
              </a:rPr>
              <a:t>2023.1</a:t>
            </a:r>
            <a:r>
              <a:rPr lang="ja-JP" altLang="ja-JP" dirty="0">
                <a:solidFill>
                  <a:schemeClr val="tx1"/>
                </a:solidFill>
                <a:latin typeface="UD デジタル 教科書体 NK-R" panose="02020400000000000000" pitchFamily="18" charset="-128"/>
                <a:ea typeface="UD デジタル 教科書体 NK-R" panose="02020400000000000000" pitchFamily="18" charset="-128"/>
              </a:rPr>
              <a:t>）にて、とりまとめ案について議論</a:t>
            </a:r>
            <a:r>
              <a:rPr lang="ja-JP" altLang="en-US" dirty="0">
                <a:solidFill>
                  <a:schemeClr val="tx1"/>
                </a:solidFill>
                <a:latin typeface="UD デジタル 教科書体 NK-R" panose="02020400000000000000" pitchFamily="18" charset="-128"/>
                <a:ea typeface="UD デジタル 教科書体 NK-R" panose="02020400000000000000" pitchFamily="18" charset="-128"/>
              </a:rPr>
              <a:t>しとりまとめ</a:t>
            </a:r>
            <a:endParaRPr lang="ja-JP" altLang="ja-JP" dirty="0">
              <a:solidFill>
                <a:schemeClr val="tx1"/>
              </a:solidFill>
              <a:latin typeface="UD デジタル 教科書体 NK-R" panose="02020400000000000000" pitchFamily="18" charset="-128"/>
              <a:ea typeface="UD デジタル 教科書体 NK-R" panose="02020400000000000000" pitchFamily="18" charset="-128"/>
            </a:endParaRPr>
          </a:p>
          <a:p>
            <a:pPr algn="ctr"/>
            <a:endParaRPr kumimoji="1" lang="ja-JP" altLang="en-US"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3">
            <a:extLst>
              <a:ext uri="{FF2B5EF4-FFF2-40B4-BE49-F238E27FC236}">
                <a16:creationId xmlns:a16="http://schemas.microsoft.com/office/drawing/2014/main" id="{04726A93-52A4-8CDB-C9C9-C3BE3C0123EB}"/>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38</a:t>
            </a:fld>
            <a:endParaRPr kumimoji="1" lang="ja-JP" altLang="en-US">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574044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BCF788E-EC43-D8AF-963B-531DEED3B201}"/>
              </a:ext>
            </a:extLst>
          </p:cNvPr>
          <p:cNvPicPr>
            <a:picLocks noChangeAspect="1"/>
          </p:cNvPicPr>
          <p:nvPr/>
        </p:nvPicPr>
        <p:blipFill>
          <a:blip r:embed="rId3"/>
          <a:stretch>
            <a:fillRect/>
          </a:stretch>
        </p:blipFill>
        <p:spPr>
          <a:xfrm>
            <a:off x="280120" y="3750751"/>
            <a:ext cx="5893552" cy="3821948"/>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9" name="四角形: 角を丸くする 8">
            <a:extLst>
              <a:ext uri="{FF2B5EF4-FFF2-40B4-BE49-F238E27FC236}">
                <a16:creationId xmlns:a16="http://schemas.microsoft.com/office/drawing/2014/main" id="{93328B1D-8618-4200-A9CB-9CF8B0D14EE6}"/>
              </a:ext>
            </a:extLst>
          </p:cNvPr>
          <p:cNvSpPr/>
          <p:nvPr/>
        </p:nvSpPr>
        <p:spPr>
          <a:xfrm>
            <a:off x="227158" y="747361"/>
            <a:ext cx="1027926"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③観光</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a:extLst>
              <a:ext uri="{FF2B5EF4-FFF2-40B4-BE49-F238E27FC236}">
                <a16:creationId xmlns:a16="http://schemas.microsoft.com/office/drawing/2014/main" id="{F6F781F8-2BA1-4F48-8CCF-7B8579065E41}"/>
              </a:ext>
            </a:extLst>
          </p:cNvPr>
          <p:cNvSpPr/>
          <p:nvPr/>
        </p:nvSpPr>
        <p:spPr>
          <a:xfrm>
            <a:off x="6976325" y="7797924"/>
            <a:ext cx="5459084"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 「緊急提言！今こそ立ち上がれ！“ミラーリング</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KANSAI</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”」建設コンサルタンツ協会近畿支部</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 name="正方形/長方形 17">
            <a:extLst>
              <a:ext uri="{FF2B5EF4-FFF2-40B4-BE49-F238E27FC236}">
                <a16:creationId xmlns:a16="http://schemas.microsoft.com/office/drawing/2014/main" id="{5C15E052-AA9B-4667-898B-B84D68B08A36}"/>
              </a:ext>
            </a:extLst>
          </p:cNvPr>
          <p:cNvSpPr/>
          <p:nvPr/>
        </p:nvSpPr>
        <p:spPr>
          <a:xfrm>
            <a:off x="315842" y="1272208"/>
            <a:ext cx="5868934" cy="1853930"/>
          </a:xfrm>
          <a:prstGeom prst="rect">
            <a:avLst/>
          </a:prstGeom>
          <a:solidFill>
            <a:schemeClr val="bg1"/>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インバウンドの急速な増加と新型コロナ</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ウイルス感染拡大による急減</a:t>
            </a: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訪日外客数は、新型コロナウイルス感染症に関する水際対策による外国人入国制限のため、落ち込みが続いていたが、２０２２年１０月から水際対策が緩和されたことにより復調傾向にある。</a:t>
            </a:r>
          </a:p>
        </p:txBody>
      </p:sp>
      <p:sp>
        <p:nvSpPr>
          <p:cNvPr id="19" name="正方形/長方形 18">
            <a:extLst>
              <a:ext uri="{FF2B5EF4-FFF2-40B4-BE49-F238E27FC236}">
                <a16:creationId xmlns:a16="http://schemas.microsoft.com/office/drawing/2014/main" id="{B3C5FFE9-FD4D-4739-87F4-B15E27F1CACD}"/>
              </a:ext>
            </a:extLst>
          </p:cNvPr>
          <p:cNvSpPr/>
          <p:nvPr/>
        </p:nvSpPr>
        <p:spPr>
          <a:xfrm>
            <a:off x="6525135" y="1272208"/>
            <a:ext cx="5910274" cy="1669264"/>
          </a:xfrm>
          <a:prstGeom prst="rect">
            <a:avLst/>
          </a:prstGeom>
          <a:solidFill>
            <a:schemeClr val="bg1"/>
          </a:solid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特に関西ではインバウンドの伸びが著しく</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増加していた</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新型コロナウイルス感染拡大前</a:t>
            </a:r>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関西の訪日外客数は４．８倍（２０１９／２０１２年比）と、</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全国以上の伸び率となっている。</a:t>
            </a:r>
          </a:p>
        </p:txBody>
      </p:sp>
      <p:pic>
        <p:nvPicPr>
          <p:cNvPr id="4" name="図 3">
            <a:extLst>
              <a:ext uri="{FF2B5EF4-FFF2-40B4-BE49-F238E27FC236}">
                <a16:creationId xmlns:a16="http://schemas.microsoft.com/office/drawing/2014/main" id="{26E21DCF-0D2C-4F32-966D-7ED34A6B582B}"/>
              </a:ext>
            </a:extLst>
          </p:cNvPr>
          <p:cNvPicPr>
            <a:picLocks noChangeAspect="1"/>
          </p:cNvPicPr>
          <p:nvPr/>
        </p:nvPicPr>
        <p:blipFill rotWithShape="1">
          <a:blip r:embed="rId4"/>
          <a:srcRect b="4102"/>
          <a:stretch/>
        </p:blipFill>
        <p:spPr>
          <a:xfrm>
            <a:off x="6603191" y="3784318"/>
            <a:ext cx="5846571" cy="3958056"/>
          </a:xfrm>
          <a:prstGeom prst="rect">
            <a:avLst/>
          </a:prstGeom>
          <a:ln w="3175">
            <a:solidFill>
              <a:schemeClr val="tx1"/>
            </a:solidFill>
          </a:ln>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z="1800" smtClean="0">
                <a:latin typeface="UD デジタル 教科書体 NK-R" panose="02020400000000000000" pitchFamily="18" charset="-128"/>
                <a:ea typeface="UD デジタル 教科書体 NK-R" panose="02020400000000000000" pitchFamily="18" charset="-128"/>
              </a:rPr>
              <a:t>3</a:t>
            </a:fld>
            <a:endParaRPr kumimoji="1" lang="ja-JP" altLang="en-US" sz="1800">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66E95BF3-BF29-9633-3020-0C62C660619B}"/>
              </a:ext>
            </a:extLst>
          </p:cNvPr>
          <p:cNvSpPr/>
          <p:nvPr/>
        </p:nvSpPr>
        <p:spPr>
          <a:xfrm>
            <a:off x="351838" y="3393485"/>
            <a:ext cx="1619462" cy="280634"/>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◆訪日外国人数</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24036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9" name="四角形: 角を丸くする 8">
            <a:extLst>
              <a:ext uri="{FF2B5EF4-FFF2-40B4-BE49-F238E27FC236}">
                <a16:creationId xmlns:a16="http://schemas.microsoft.com/office/drawing/2014/main" id="{93328B1D-8618-4200-A9CB-9CF8B0D14EE6}"/>
              </a:ext>
            </a:extLst>
          </p:cNvPr>
          <p:cNvSpPr/>
          <p:nvPr/>
        </p:nvSpPr>
        <p:spPr>
          <a:xfrm>
            <a:off x="227158" y="747361"/>
            <a:ext cx="2293152"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④公共交通の現状</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a:extLst>
              <a:ext uri="{FF2B5EF4-FFF2-40B4-BE49-F238E27FC236}">
                <a16:creationId xmlns:a16="http://schemas.microsoft.com/office/drawing/2014/main" id="{F6F781F8-2BA1-4F48-8CCF-7B8579065E41}"/>
              </a:ext>
            </a:extLst>
          </p:cNvPr>
          <p:cNvSpPr/>
          <p:nvPr/>
        </p:nvSpPr>
        <p:spPr>
          <a:xfrm>
            <a:off x="2044034" y="6813273"/>
            <a:ext cx="3985924" cy="330436"/>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 「地域のくらしを創るサステイナブルな交通の実現に向けて</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　　　　　　　</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アフターコロナ時代へと向かう「地域交通</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3.0</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a:t>
            </a:r>
            <a:r>
              <a:rPr lang="en-US" altLang="ja-JP" sz="105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」国土交通省</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8" name="正方形/長方形 17">
            <a:extLst>
              <a:ext uri="{FF2B5EF4-FFF2-40B4-BE49-F238E27FC236}">
                <a16:creationId xmlns:a16="http://schemas.microsoft.com/office/drawing/2014/main" id="{5C15E052-AA9B-4667-898B-B84D68B08A36}"/>
              </a:ext>
            </a:extLst>
          </p:cNvPr>
          <p:cNvSpPr/>
          <p:nvPr/>
        </p:nvSpPr>
        <p:spPr>
          <a:xfrm>
            <a:off x="387850" y="1334513"/>
            <a:ext cx="5868934" cy="1299932"/>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新型コロナウイルス感染症以前に比べて</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公共交通利用は約２割～３割減</a:t>
            </a:r>
            <a:endPar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路線バスの輸送人員は、従前からの人口減少等もあり、</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需要回復は期待できない状況。</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z="1800" smtClean="0">
                <a:latin typeface="UD デジタル 教科書体 NK-R" panose="02020400000000000000" pitchFamily="18" charset="-128"/>
                <a:ea typeface="UD デジタル 教科書体 NK-R" panose="02020400000000000000" pitchFamily="18" charset="-128"/>
              </a:rPr>
              <a:t>4</a:t>
            </a:fld>
            <a:endParaRPr kumimoji="1" lang="ja-JP" altLang="en-US" sz="1800">
              <a:latin typeface="UD デジタル 教科書体 NK-R" panose="02020400000000000000" pitchFamily="18" charset="-128"/>
              <a:ea typeface="UD デジタル 教科書体 NK-R" panose="02020400000000000000" pitchFamily="18" charset="-128"/>
            </a:endParaRPr>
          </a:p>
        </p:txBody>
      </p:sp>
      <p:pic>
        <p:nvPicPr>
          <p:cNvPr id="5" name="図 4">
            <a:extLst>
              <a:ext uri="{FF2B5EF4-FFF2-40B4-BE49-F238E27FC236}">
                <a16:creationId xmlns:a16="http://schemas.microsoft.com/office/drawing/2014/main" id="{23C30BC9-7510-C57F-71D2-BAD9FD9CA7C8}"/>
              </a:ext>
            </a:extLst>
          </p:cNvPr>
          <p:cNvPicPr>
            <a:picLocks noChangeAspect="1"/>
          </p:cNvPicPr>
          <p:nvPr/>
        </p:nvPicPr>
        <p:blipFill>
          <a:blip r:embed="rId3"/>
          <a:stretch>
            <a:fillRect/>
          </a:stretch>
        </p:blipFill>
        <p:spPr>
          <a:xfrm>
            <a:off x="726519" y="3059919"/>
            <a:ext cx="5379979" cy="3724601"/>
          </a:xfrm>
          <a:prstGeom prst="rect">
            <a:avLst/>
          </a:prstGeom>
          <a:ln w="3175">
            <a:solidFill>
              <a:schemeClr val="tx1"/>
            </a:solidFill>
          </a:ln>
        </p:spPr>
      </p:pic>
      <p:sp>
        <p:nvSpPr>
          <p:cNvPr id="12" name="正方形/長方形 11">
            <a:extLst>
              <a:ext uri="{FF2B5EF4-FFF2-40B4-BE49-F238E27FC236}">
                <a16:creationId xmlns:a16="http://schemas.microsoft.com/office/drawing/2014/main" id="{D3627017-B494-7147-C804-16AC40ACB04E}"/>
              </a:ext>
            </a:extLst>
          </p:cNvPr>
          <p:cNvSpPr/>
          <p:nvPr/>
        </p:nvSpPr>
        <p:spPr>
          <a:xfrm>
            <a:off x="6580538" y="1334513"/>
            <a:ext cx="5868934" cy="653601"/>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厳しい経営環境に置かれた地域公共交通</a:t>
            </a: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人口減少等の影響による輸送需要の縮小等。</a:t>
            </a:r>
          </a:p>
        </p:txBody>
      </p:sp>
      <p:sp>
        <p:nvSpPr>
          <p:cNvPr id="15" name="正方形/長方形 14">
            <a:extLst>
              <a:ext uri="{FF2B5EF4-FFF2-40B4-BE49-F238E27FC236}">
                <a16:creationId xmlns:a16="http://schemas.microsoft.com/office/drawing/2014/main" id="{52965E89-6153-8EE5-B91A-93867FEAD4B6}"/>
              </a:ext>
            </a:extLst>
          </p:cNvPr>
          <p:cNvSpPr/>
          <p:nvPr/>
        </p:nvSpPr>
        <p:spPr>
          <a:xfrm>
            <a:off x="8007321" y="7408276"/>
            <a:ext cx="4627125" cy="330436"/>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 「地域公共交通の現況について」</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　　　　　　アフターコロナに向けた地域交通の「リ・デザイン」有識者検討会第１回資料</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6" name="図 5">
            <a:extLst>
              <a:ext uri="{FF2B5EF4-FFF2-40B4-BE49-F238E27FC236}">
                <a16:creationId xmlns:a16="http://schemas.microsoft.com/office/drawing/2014/main" id="{DA611572-DDC7-901C-A50C-B8F559070032}"/>
              </a:ext>
            </a:extLst>
          </p:cNvPr>
          <p:cNvPicPr>
            <a:picLocks noChangeAspect="1"/>
          </p:cNvPicPr>
          <p:nvPr/>
        </p:nvPicPr>
        <p:blipFill rotWithShape="1">
          <a:blip r:embed="rId4"/>
          <a:srcRect l="57373" t="23732" r="4888" b="6224"/>
          <a:stretch/>
        </p:blipFill>
        <p:spPr>
          <a:xfrm>
            <a:off x="8944538" y="2137325"/>
            <a:ext cx="2219364" cy="2912065"/>
          </a:xfrm>
          <a:prstGeom prst="rect">
            <a:avLst/>
          </a:prstGeom>
          <a:ln w="3175">
            <a:solidFill>
              <a:schemeClr val="tx1"/>
            </a:solidFill>
          </a:ln>
        </p:spPr>
      </p:pic>
      <p:pic>
        <p:nvPicPr>
          <p:cNvPr id="11" name="図 10">
            <a:extLst>
              <a:ext uri="{FF2B5EF4-FFF2-40B4-BE49-F238E27FC236}">
                <a16:creationId xmlns:a16="http://schemas.microsoft.com/office/drawing/2014/main" id="{9A6B8654-3C68-28D7-C47A-231148AB4C5B}"/>
              </a:ext>
            </a:extLst>
          </p:cNvPr>
          <p:cNvPicPr>
            <a:picLocks noChangeAspect="1"/>
          </p:cNvPicPr>
          <p:nvPr/>
        </p:nvPicPr>
        <p:blipFill rotWithShape="1">
          <a:blip r:embed="rId5"/>
          <a:srcRect l="1003" t="11067" r="50720" b="49367"/>
          <a:stretch/>
        </p:blipFill>
        <p:spPr>
          <a:xfrm>
            <a:off x="7805426" y="5069226"/>
            <a:ext cx="3985924" cy="2309446"/>
          </a:xfrm>
          <a:prstGeom prst="rect">
            <a:avLst/>
          </a:prstGeom>
          <a:ln w="3175">
            <a:solidFill>
              <a:schemeClr val="tx1"/>
            </a:solidFill>
          </a:ln>
        </p:spPr>
      </p:pic>
      <p:sp>
        <p:nvSpPr>
          <p:cNvPr id="20" name="正方形/長方形 19">
            <a:extLst>
              <a:ext uri="{FF2B5EF4-FFF2-40B4-BE49-F238E27FC236}">
                <a16:creationId xmlns:a16="http://schemas.microsoft.com/office/drawing/2014/main" id="{05F4A09B-4C9C-CF7E-CC61-5D769DA2290C}"/>
              </a:ext>
            </a:extLst>
          </p:cNvPr>
          <p:cNvSpPr/>
          <p:nvPr/>
        </p:nvSpPr>
        <p:spPr>
          <a:xfrm>
            <a:off x="568152" y="7824936"/>
            <a:ext cx="11683908" cy="1484598"/>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大手私鉄２社、</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ＪＲ</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西日本が、市場環境の変化や利用者数の減少等を理由に、</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２０２３年に運賃改定（値上げ）を予定</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路線バスについても、少子高齢化やコロナ禍も重なり利用者が減少し、路線の廃止、運行</a:t>
            </a:r>
            <a:endPar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本数の減便や運賃改訂（値上げ）が進んでいる</a:t>
            </a:r>
          </a:p>
        </p:txBody>
      </p:sp>
      <p:sp>
        <p:nvSpPr>
          <p:cNvPr id="2" name="四角形: 角を丸くする 1">
            <a:extLst>
              <a:ext uri="{FF2B5EF4-FFF2-40B4-BE49-F238E27FC236}">
                <a16:creationId xmlns:a16="http://schemas.microsoft.com/office/drawing/2014/main" id="{2DA9D1F9-B43A-E4E2-9D95-169B6DF4E6D9}"/>
              </a:ext>
            </a:extLst>
          </p:cNvPr>
          <p:cNvSpPr/>
          <p:nvPr/>
        </p:nvSpPr>
        <p:spPr>
          <a:xfrm>
            <a:off x="227158" y="7286008"/>
            <a:ext cx="4517574"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④公共交通の現状（大阪における動き）</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975DBDD1-96E2-85A0-FBF9-7206DF616F88}"/>
              </a:ext>
            </a:extLst>
          </p:cNvPr>
          <p:cNvSpPr/>
          <p:nvPr/>
        </p:nvSpPr>
        <p:spPr>
          <a:xfrm>
            <a:off x="471093" y="2747966"/>
            <a:ext cx="3809164" cy="280634"/>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◆感染症による公共交通機関への影響</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6" name="正方形/長方形 15">
            <a:extLst>
              <a:ext uri="{FF2B5EF4-FFF2-40B4-BE49-F238E27FC236}">
                <a16:creationId xmlns:a16="http://schemas.microsoft.com/office/drawing/2014/main" id="{11F4B766-9664-F0C7-5108-C8105D1FF3D7}"/>
              </a:ext>
            </a:extLst>
          </p:cNvPr>
          <p:cNvSpPr/>
          <p:nvPr/>
        </p:nvSpPr>
        <p:spPr>
          <a:xfrm>
            <a:off x="6595996" y="2053411"/>
            <a:ext cx="2013801" cy="280634"/>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◆厳しい経営環境等</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2389223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F5D4E3C-F2FD-ECAC-A39B-7F60E26A6156}"/>
              </a:ext>
            </a:extLst>
          </p:cNvPr>
          <p:cNvPicPr>
            <a:picLocks noChangeAspect="1"/>
          </p:cNvPicPr>
          <p:nvPr/>
        </p:nvPicPr>
        <p:blipFill>
          <a:blip r:embed="rId3"/>
          <a:stretch>
            <a:fillRect/>
          </a:stretch>
        </p:blipFill>
        <p:spPr>
          <a:xfrm>
            <a:off x="208114" y="4152237"/>
            <a:ext cx="5832647" cy="3744707"/>
          </a:xfrm>
          <a:prstGeom prst="rect">
            <a:avLst/>
          </a:prstGeom>
        </p:spPr>
      </p:pic>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9" name="四角形: 角を丸くする 8">
            <a:extLst>
              <a:ext uri="{FF2B5EF4-FFF2-40B4-BE49-F238E27FC236}">
                <a16:creationId xmlns:a16="http://schemas.microsoft.com/office/drawing/2014/main" id="{93328B1D-8618-4200-A9CB-9CF8B0D14EE6}"/>
              </a:ext>
            </a:extLst>
          </p:cNvPr>
          <p:cNvSpPr/>
          <p:nvPr/>
        </p:nvSpPr>
        <p:spPr>
          <a:xfrm>
            <a:off x="227158" y="675353"/>
            <a:ext cx="1781899"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⑤物流の現状</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5C15E052-AA9B-4667-898B-B84D68B08A36}"/>
              </a:ext>
            </a:extLst>
          </p:cNvPr>
          <p:cNvSpPr/>
          <p:nvPr/>
        </p:nvSpPr>
        <p:spPr>
          <a:xfrm>
            <a:off x="208112" y="1344216"/>
            <a:ext cx="5740555" cy="1392265"/>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3600" bIns="3600" rtlCol="0" anchor="t" anchorCtr="0">
            <a:spAutoFit/>
          </a:bodyPr>
          <a:lstStyle/>
          <a:p>
            <a:pPr marL="185738" indent="-185738"/>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２０００年代に入りアジア諸港のコンテナ取扱数が飛躍的に伸びている中、日本の港湾は横ばいが続いている</a:t>
            </a: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２０２０年の阪神港コンテナ取扱数は、５００万ＴＥＵ。</a:t>
            </a:r>
            <a:endParaRPr lang="ja-JP" altLang="en-US" sz="1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z="1800" smtClean="0">
                <a:latin typeface="UD デジタル 教科書体 NK-R" panose="02020400000000000000" pitchFamily="18" charset="-128"/>
                <a:ea typeface="UD デジタル 教科書体 NK-R" panose="02020400000000000000" pitchFamily="18" charset="-128"/>
              </a:rPr>
              <a:t>5</a:t>
            </a:fld>
            <a:endParaRPr kumimoji="1" lang="ja-JP" altLang="en-US" sz="1800" dirty="0">
              <a:latin typeface="UD デジタル 教科書体 NK-R" panose="02020400000000000000" pitchFamily="18" charset="-128"/>
              <a:ea typeface="UD デジタル 教科書体 NK-R" panose="02020400000000000000" pitchFamily="18" charset="-128"/>
            </a:endParaRPr>
          </a:p>
        </p:txBody>
      </p:sp>
      <p:sp>
        <p:nvSpPr>
          <p:cNvPr id="19" name="正方形/長方形 18">
            <a:extLst>
              <a:ext uri="{FF2B5EF4-FFF2-40B4-BE49-F238E27FC236}">
                <a16:creationId xmlns:a16="http://schemas.microsoft.com/office/drawing/2014/main" id="{B3C5FFE9-FD4D-4739-87F4-B15E27F1CACD}"/>
              </a:ext>
            </a:extLst>
          </p:cNvPr>
          <p:cNvSpPr/>
          <p:nvPr/>
        </p:nvSpPr>
        <p:spPr>
          <a:xfrm>
            <a:off x="6184777" y="1344216"/>
            <a:ext cx="6443424" cy="2407928"/>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lIns="3600" tIns="3600" rIns="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国内の</a:t>
            </a:r>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B</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ｔｏＣ</a:t>
            </a:r>
            <a:r>
              <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ＥＣ市場規模は、増加傾向が続い</a:t>
            </a:r>
            <a:endParaRPr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ている</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物販系分野は２０２０年にコロナ禍に伴う巣ごもり消費の影響で</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対前年伸び率が大きくなり、２０２１年も続いている。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サービス系分野は２０２０年にコロナ禍の影響で大きく落ち込ん</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だが、２０２１年は小幅ながら回復している。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デジタル系分野は２０２０年と２０２１年の対前年伸び率が１０％</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を超える。</a:t>
            </a:r>
          </a:p>
        </p:txBody>
      </p:sp>
      <p:sp>
        <p:nvSpPr>
          <p:cNvPr id="10" name="正方形/長方形 9">
            <a:extLst>
              <a:ext uri="{FF2B5EF4-FFF2-40B4-BE49-F238E27FC236}">
                <a16:creationId xmlns:a16="http://schemas.microsoft.com/office/drawing/2014/main" id="{E6535580-A496-4EC5-BFF5-1BFB46049BFE}"/>
              </a:ext>
            </a:extLst>
          </p:cNvPr>
          <p:cNvSpPr/>
          <p:nvPr/>
        </p:nvSpPr>
        <p:spPr>
          <a:xfrm>
            <a:off x="193025" y="3859853"/>
            <a:ext cx="4535325" cy="280634"/>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アジア主要港におけるコンテナ取扱数の推移</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23" name="図 22">
            <a:extLst>
              <a:ext uri="{FF2B5EF4-FFF2-40B4-BE49-F238E27FC236}">
                <a16:creationId xmlns:a16="http://schemas.microsoft.com/office/drawing/2014/main" id="{71FCEACE-A740-52F5-09EE-00992372CA9E}"/>
              </a:ext>
            </a:extLst>
          </p:cNvPr>
          <p:cNvPicPr>
            <a:picLocks noChangeAspect="1"/>
          </p:cNvPicPr>
          <p:nvPr/>
        </p:nvPicPr>
        <p:blipFill>
          <a:blip r:embed="rId4"/>
          <a:stretch>
            <a:fillRect/>
          </a:stretch>
        </p:blipFill>
        <p:spPr>
          <a:xfrm>
            <a:off x="6764259" y="4278932"/>
            <a:ext cx="5500431" cy="3657438"/>
          </a:xfrm>
          <a:prstGeom prst="rect">
            <a:avLst/>
          </a:prstGeom>
        </p:spPr>
      </p:pic>
      <p:sp>
        <p:nvSpPr>
          <p:cNvPr id="14" name="正方形/長方形 13">
            <a:extLst>
              <a:ext uri="{FF2B5EF4-FFF2-40B4-BE49-F238E27FC236}">
                <a16:creationId xmlns:a16="http://schemas.microsoft.com/office/drawing/2014/main" id="{DDBAAE02-BEC2-3B46-B28B-3AACB1D39D28}"/>
              </a:ext>
            </a:extLst>
          </p:cNvPr>
          <p:cNvSpPr/>
          <p:nvPr/>
        </p:nvSpPr>
        <p:spPr>
          <a:xfrm>
            <a:off x="6953176" y="8021166"/>
            <a:ext cx="534046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出典：「令和３年度 電子商取引に関する市場調査 報告書」経済産業省情報政策局情報経済課</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9E9F7E1A-8A0A-7E96-9570-915EE2D6A34A}"/>
              </a:ext>
            </a:extLst>
          </p:cNvPr>
          <p:cNvSpPr/>
          <p:nvPr/>
        </p:nvSpPr>
        <p:spPr>
          <a:xfrm>
            <a:off x="6690954" y="3859853"/>
            <a:ext cx="2169293" cy="280634"/>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0" rtlCol="0" anchor="t" anchorCtr="0">
            <a:spAutoFit/>
          </a:bodyPr>
          <a:lstStyle/>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a:t>
            </a:r>
            <a:r>
              <a:rPr lang="en-US" altLang="zh-TW" sz="1800" dirty="0">
                <a:solidFill>
                  <a:schemeClr val="tx1"/>
                </a:solidFill>
                <a:latin typeface="UD デジタル 教科書体 NK-R" panose="02020400000000000000" pitchFamily="18" charset="-128"/>
                <a:ea typeface="UD デジタル 教科書体 NK-R" panose="02020400000000000000" pitchFamily="18" charset="-128"/>
              </a:rPr>
              <a:t>B</a:t>
            </a:r>
            <a:r>
              <a:rPr lang="zh-TW" altLang="en-US" sz="1800" dirty="0">
                <a:solidFill>
                  <a:schemeClr val="tx1"/>
                </a:solidFill>
                <a:latin typeface="UD デジタル 教科書体 NK-R" panose="02020400000000000000" pitchFamily="18" charset="-128"/>
                <a:ea typeface="UD デジタル 教科書体 NK-R" panose="02020400000000000000" pitchFamily="18" charset="-128"/>
              </a:rPr>
              <a:t>ｔｏＣ</a:t>
            </a:r>
            <a:r>
              <a:rPr lang="en-US" altLang="zh-TW" sz="1800" dirty="0">
                <a:solidFill>
                  <a:schemeClr val="tx1"/>
                </a:solidFill>
                <a:latin typeface="UD デジタル 教科書体 NK-R" panose="02020400000000000000" pitchFamily="18" charset="-128"/>
                <a:ea typeface="UD デジタル 教科書体 NK-R" panose="02020400000000000000" pitchFamily="18" charset="-128"/>
              </a:rPr>
              <a:t>-</a:t>
            </a:r>
            <a:r>
              <a:rPr lang="zh-TW" altLang="en-US" sz="1800" dirty="0">
                <a:solidFill>
                  <a:schemeClr val="tx1"/>
                </a:solidFill>
                <a:latin typeface="UD デジタル 教科書体 NK-R" panose="02020400000000000000" pitchFamily="18" charset="-128"/>
                <a:ea typeface="UD デジタル 教科書体 NK-R" panose="02020400000000000000" pitchFamily="18" charset="-128"/>
              </a:rPr>
              <a:t>ＥＣ市場規模</a:t>
            </a:r>
            <a:endParaRPr kumimoji="1" lang="ja-JP" altLang="en-US"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3670574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A29E536-7206-3509-DAA1-ECFFA70C5D3E}"/>
              </a:ext>
            </a:extLst>
          </p:cNvPr>
          <p:cNvPicPr>
            <a:picLocks noChangeAspect="1"/>
          </p:cNvPicPr>
          <p:nvPr/>
        </p:nvPicPr>
        <p:blipFill>
          <a:blip r:embed="rId3"/>
          <a:stretch>
            <a:fillRect/>
          </a:stretch>
        </p:blipFill>
        <p:spPr>
          <a:xfrm>
            <a:off x="6468333" y="3501626"/>
            <a:ext cx="6197163" cy="4361383"/>
          </a:xfrm>
          <a:prstGeom prst="rect">
            <a:avLst/>
          </a:prstGeom>
          <a:solidFill>
            <a:schemeClr val="bg1"/>
          </a:solidFill>
          <a:ln>
            <a:noFill/>
          </a:ln>
        </p:spPr>
      </p:pic>
      <p:sp>
        <p:nvSpPr>
          <p:cNvPr id="19" name="正方形/長方形 18">
            <a:extLst>
              <a:ext uri="{FF2B5EF4-FFF2-40B4-BE49-F238E27FC236}">
                <a16:creationId xmlns:a16="http://schemas.microsoft.com/office/drawing/2014/main" id="{B3C5FFE9-FD4D-4739-87F4-B15E27F1CACD}"/>
              </a:ext>
            </a:extLst>
          </p:cNvPr>
          <p:cNvSpPr/>
          <p:nvPr/>
        </p:nvSpPr>
        <p:spPr>
          <a:xfrm>
            <a:off x="136104" y="1242251"/>
            <a:ext cx="6197638" cy="1576931"/>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0" bIns="3600" rtlCol="0" anchor="t" anchorCtr="0">
            <a:spAutoFit/>
          </a:bodyPr>
          <a:lstStyle/>
          <a:p>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物流分野における労働力不足・高齢化が</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近年顕在化</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トラックドライバーが不足している（ 「不足」又は「やや不足」）</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と感じている企業は、２０２２年で５０％である。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ドライバーの減少や高齢化が進んでいる。</a:t>
            </a:r>
          </a:p>
        </p:txBody>
      </p:sp>
      <p:sp>
        <p:nvSpPr>
          <p:cNvPr id="599" name="テキスト ボックス 598">
            <a:extLst>
              <a:ext uri="{FF2B5EF4-FFF2-40B4-BE49-F238E27FC236}">
                <a16:creationId xmlns:a16="http://schemas.microsoft.com/office/drawing/2014/main" id="{2863D53C-83FE-4821-AEBC-C9D9CA0C27E7}"/>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z="1800" smtClean="0">
                <a:latin typeface="UD デジタル 教科書体 NK-R" panose="02020400000000000000" pitchFamily="18" charset="-128"/>
                <a:ea typeface="UD デジタル 教科書体 NK-R" panose="02020400000000000000" pitchFamily="18" charset="-128"/>
              </a:rPr>
              <a:t>6</a:t>
            </a:fld>
            <a:endParaRPr kumimoji="1" lang="ja-JP" altLang="en-US" sz="1800" dirty="0">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1BAE823A-B34A-E4BC-6775-13D0E3EEA9E0}"/>
              </a:ext>
            </a:extLst>
          </p:cNvPr>
          <p:cNvSpPr/>
          <p:nvPr/>
        </p:nvSpPr>
        <p:spPr>
          <a:xfrm>
            <a:off x="3763956" y="6414380"/>
            <a:ext cx="2567266" cy="330436"/>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出典：「フィジカルインターネット・ロードマップ」</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フィジカルインターネット実現会議</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25" name="正方形/長方形 24">
            <a:extLst>
              <a:ext uri="{FF2B5EF4-FFF2-40B4-BE49-F238E27FC236}">
                <a16:creationId xmlns:a16="http://schemas.microsoft.com/office/drawing/2014/main" id="{1C177124-17F1-AF27-46D4-A6A0C2788AA3}"/>
              </a:ext>
            </a:extLst>
          </p:cNvPr>
          <p:cNvSpPr/>
          <p:nvPr/>
        </p:nvSpPr>
        <p:spPr>
          <a:xfrm>
            <a:off x="370819" y="6414380"/>
            <a:ext cx="3071354" cy="323165"/>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出典：「トラック運送業界の景況感」各年７月～９月速報</a:t>
            </a:r>
            <a:endParaRPr lang="en-US" altLang="ja-JP" sz="1050" dirty="0">
              <a:solidFill>
                <a:schemeClr val="tx1"/>
              </a:solidFill>
              <a:latin typeface="UD デジタル 教科書体 NK-R" panose="02020400000000000000" pitchFamily="18" charset="-128"/>
              <a:ea typeface="UD デジタル 教科書体 NK-R" panose="02020400000000000000" pitchFamily="18" charset="-128"/>
            </a:endParaRPr>
          </a:p>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（公社）全日本トラック協会</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576" name="図 575">
            <a:extLst>
              <a:ext uri="{FF2B5EF4-FFF2-40B4-BE49-F238E27FC236}">
                <a16:creationId xmlns:a16="http://schemas.microsoft.com/office/drawing/2014/main" id="{89F46E95-2FA8-105B-F631-CB3C81AAC72F}"/>
              </a:ext>
            </a:extLst>
          </p:cNvPr>
          <p:cNvPicPr>
            <a:picLocks noChangeAspect="1"/>
          </p:cNvPicPr>
          <p:nvPr/>
        </p:nvPicPr>
        <p:blipFill>
          <a:blip r:embed="rId4"/>
          <a:stretch>
            <a:fillRect/>
          </a:stretch>
        </p:blipFill>
        <p:spPr>
          <a:xfrm>
            <a:off x="3559864" y="3441715"/>
            <a:ext cx="2868174" cy="2929134"/>
          </a:xfrm>
          <a:prstGeom prst="rect">
            <a:avLst/>
          </a:prstGeom>
        </p:spPr>
      </p:pic>
      <p:pic>
        <p:nvPicPr>
          <p:cNvPr id="581" name="図 580">
            <a:extLst>
              <a:ext uri="{FF2B5EF4-FFF2-40B4-BE49-F238E27FC236}">
                <a16:creationId xmlns:a16="http://schemas.microsoft.com/office/drawing/2014/main" id="{1BB39B50-6107-429B-622D-371490873231}"/>
              </a:ext>
            </a:extLst>
          </p:cNvPr>
          <p:cNvPicPr>
            <a:picLocks noChangeAspect="1"/>
          </p:cNvPicPr>
          <p:nvPr/>
        </p:nvPicPr>
        <p:blipFill>
          <a:blip r:embed="rId5"/>
          <a:stretch>
            <a:fillRect/>
          </a:stretch>
        </p:blipFill>
        <p:spPr>
          <a:xfrm>
            <a:off x="220504" y="3483393"/>
            <a:ext cx="3371984" cy="2898210"/>
          </a:xfrm>
          <a:prstGeom prst="rect">
            <a:avLst/>
          </a:prstGeom>
        </p:spPr>
      </p:pic>
      <p:sp>
        <p:nvSpPr>
          <p:cNvPr id="2" name="四角形: 角を丸くする 1">
            <a:extLst>
              <a:ext uri="{FF2B5EF4-FFF2-40B4-BE49-F238E27FC236}">
                <a16:creationId xmlns:a16="http://schemas.microsoft.com/office/drawing/2014/main" id="{71EA402F-8423-51D6-C961-55086FB5A7E8}"/>
              </a:ext>
            </a:extLst>
          </p:cNvPr>
          <p:cNvSpPr/>
          <p:nvPr/>
        </p:nvSpPr>
        <p:spPr>
          <a:xfrm>
            <a:off x="227158" y="675353"/>
            <a:ext cx="3469327"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⑥</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交通・物流分野の人手不足</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4" name="正方形/長方形 3">
            <a:extLst>
              <a:ext uri="{FF2B5EF4-FFF2-40B4-BE49-F238E27FC236}">
                <a16:creationId xmlns:a16="http://schemas.microsoft.com/office/drawing/2014/main" id="{162C78E8-F686-7E3E-E041-FE010E98EA87}"/>
              </a:ext>
            </a:extLst>
          </p:cNvPr>
          <p:cNvSpPr/>
          <p:nvPr/>
        </p:nvSpPr>
        <p:spPr>
          <a:xfrm>
            <a:off x="6544816" y="1242251"/>
            <a:ext cx="5944793" cy="930600"/>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t" anchorCtr="0">
            <a:spAutoFit/>
          </a:bodyPr>
          <a:lstStyle/>
          <a:p>
            <a:pPr marL="185738" indent="-185738"/>
            <a:r>
              <a:rPr kumimoji="1" lang="ja-JP" altLang="en-US" sz="24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交通分野の人手不足が年々深刻化</a:t>
            </a: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自動車運転の有効求人倍率は、２０２１年は２．０９で、</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marL="357188" indent="-357188"/>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２０１７年以降は全職業平均倍率の２倍以上が続いている。</a:t>
            </a:r>
            <a:endParaRPr lang="ja-JP" altLang="en-US" sz="1800" dirty="0">
              <a:solidFill>
                <a:schemeClr val="tx1"/>
              </a:solidFill>
              <a:highlight>
                <a:srgbClr val="FFFF00"/>
              </a:highlight>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p:txBody>
      </p:sp>
      <p:sp>
        <p:nvSpPr>
          <p:cNvPr id="7" name="正方形/長方形 6">
            <a:extLst>
              <a:ext uri="{FF2B5EF4-FFF2-40B4-BE49-F238E27FC236}">
                <a16:creationId xmlns:a16="http://schemas.microsoft.com/office/drawing/2014/main" id="{DA988B92-F39A-3DDE-6929-5138F67C3297}"/>
              </a:ext>
            </a:extLst>
          </p:cNvPr>
          <p:cNvSpPr/>
          <p:nvPr/>
        </p:nvSpPr>
        <p:spPr>
          <a:xfrm>
            <a:off x="10332396" y="7872107"/>
            <a:ext cx="2261092" cy="168853"/>
          </a:xfrm>
          <a:prstGeom prst="rect">
            <a:avLst/>
          </a:prstGeom>
          <a:no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3600" tIns="3600" rIns="3600" bIns="3600" rtlCol="0" anchor="ctr">
            <a:spAutoFit/>
          </a:bodyPr>
          <a:lstStyle/>
          <a:p>
            <a:pPr algn="r"/>
            <a:r>
              <a:rPr lang="ja-JP" altLang="en-US" sz="1050" dirty="0">
                <a:solidFill>
                  <a:schemeClr val="tx1"/>
                </a:solidFill>
                <a:latin typeface="UD デジタル 教科書体 NK-R" panose="02020400000000000000" pitchFamily="18" charset="-128"/>
                <a:ea typeface="UD デジタル 教科書体 NK-R" panose="02020400000000000000" pitchFamily="18" charset="-128"/>
              </a:rPr>
              <a:t>出典：「一般職業紹介状況」厚生労働省</a:t>
            </a:r>
            <a:endParaRPr kumimoji="1" lang="ja-JP" altLang="en-US" sz="105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ABF8F5F5-9263-547C-9216-B8BA1B5A0F05}"/>
              </a:ext>
            </a:extLst>
          </p:cNvPr>
          <p:cNvSpPr txBox="1"/>
          <p:nvPr/>
        </p:nvSpPr>
        <p:spPr>
          <a:xfrm>
            <a:off x="211523" y="3093894"/>
            <a:ext cx="3340979"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◆トラックドライバー不足、高齢化</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a:extLst>
              <a:ext uri="{FF2B5EF4-FFF2-40B4-BE49-F238E27FC236}">
                <a16:creationId xmlns:a16="http://schemas.microsoft.com/office/drawing/2014/main" id="{0168E642-34C4-A936-A5EE-5442CADD31A7}"/>
              </a:ext>
            </a:extLst>
          </p:cNvPr>
          <p:cNvSpPr txBox="1"/>
          <p:nvPr/>
        </p:nvSpPr>
        <p:spPr>
          <a:xfrm>
            <a:off x="6467201" y="3093894"/>
            <a:ext cx="2943434"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◆交通分野の有効求人倍率</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10341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B43649CD-EA19-1051-EE52-1F98EEC518F7}"/>
              </a:ext>
            </a:extLst>
          </p:cNvPr>
          <p:cNvPicPr>
            <a:picLocks noChangeAspect="1"/>
          </p:cNvPicPr>
          <p:nvPr/>
        </p:nvPicPr>
        <p:blipFill>
          <a:blip r:embed="rId2"/>
          <a:stretch>
            <a:fillRect/>
          </a:stretch>
        </p:blipFill>
        <p:spPr>
          <a:xfrm>
            <a:off x="6488036" y="3458746"/>
            <a:ext cx="6240719" cy="4018849"/>
          </a:xfrm>
          <a:prstGeom prst="rect">
            <a:avLst/>
          </a:prstGeom>
        </p:spPr>
      </p:pic>
      <p:pic>
        <p:nvPicPr>
          <p:cNvPr id="2" name="図 1">
            <a:extLst>
              <a:ext uri="{FF2B5EF4-FFF2-40B4-BE49-F238E27FC236}">
                <a16:creationId xmlns:a16="http://schemas.microsoft.com/office/drawing/2014/main" id="{1B17139B-DD6B-A2AC-AD4E-4DA196DEDDB4}"/>
              </a:ext>
            </a:extLst>
          </p:cNvPr>
          <p:cNvPicPr>
            <a:picLocks noChangeAspect="1"/>
          </p:cNvPicPr>
          <p:nvPr/>
        </p:nvPicPr>
        <p:blipFill>
          <a:blip r:embed="rId3"/>
          <a:stretch>
            <a:fillRect/>
          </a:stretch>
        </p:blipFill>
        <p:spPr>
          <a:xfrm>
            <a:off x="182678" y="3449967"/>
            <a:ext cx="6162675" cy="3667125"/>
          </a:xfrm>
          <a:prstGeom prst="rect">
            <a:avLst/>
          </a:prstGeom>
        </p:spPr>
      </p:pic>
      <p:sp>
        <p:nvSpPr>
          <p:cNvPr id="7" name="正方形/長方形 6">
            <a:extLst>
              <a:ext uri="{FF2B5EF4-FFF2-40B4-BE49-F238E27FC236}">
                <a16:creationId xmlns:a16="http://schemas.microsoft.com/office/drawing/2014/main" id="{EBFC8F4C-3E47-4CA6-8855-FB1247691ABA}"/>
              </a:ext>
            </a:extLst>
          </p:cNvPr>
          <p:cNvSpPr/>
          <p:nvPr/>
        </p:nvSpPr>
        <p:spPr>
          <a:xfrm>
            <a:off x="195534" y="1234862"/>
            <a:ext cx="12449472" cy="170358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t" anchorCtr="0"/>
          <a:lstStyle/>
          <a:p>
            <a:r>
              <a:rPr kumimoji="1" lang="ja-JP" altLang="en-US" sz="2400" b="1"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kumimoji="1" lang="ja-JP" altLang="en-US"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一部のインフラ施設が耐用年数を超えている</a:t>
            </a:r>
            <a:endParaRPr kumimoji="1" lang="en-US" altLang="ja-JP" sz="2400" b="1" dirty="0">
              <a:solidFill>
                <a:srgbClr val="0000FE"/>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平成</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26</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年度末時点における橋梁（</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2,209</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橋）の平均供用年数は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46</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年（耐用年数</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60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年）で、</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18</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％が耐用年数を超えている。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平成</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26</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年度末時点におけるトンネル（</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本）の平均供用年数は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32</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年（耐用年数</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75</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年）で、</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10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％が耐用年数を超えている。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sym typeface="Wingdings" panose="05000000000000000000" pitchFamily="2" charset="2"/>
              </a:rPr>
              <a:t></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平成</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26</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年度末時点における港湾・物揚場他（鋼構造）（</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62</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施設）の平均供用年数は</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39</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年（耐用年数</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50</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年）で、</a:t>
            </a:r>
            <a:r>
              <a:rPr lang="en-US" altLang="ja-JP" sz="1800" dirty="0">
                <a:solidFill>
                  <a:schemeClr val="tx1"/>
                </a:solidFill>
                <a:latin typeface="UD デジタル 教科書体 NK-R" panose="02020400000000000000" pitchFamily="18" charset="-128"/>
                <a:ea typeface="UD デジタル 教科書体 NK-R" panose="02020400000000000000" pitchFamily="18" charset="-128"/>
              </a:rPr>
              <a:t>4</a:t>
            </a: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％が耐用年</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a:p>
            <a:pPr algn="just">
              <a:spcBef>
                <a:spcPts val="300"/>
              </a:spcBef>
              <a:buClr>
                <a:schemeClr val="tx1"/>
              </a:buClr>
            </a:pPr>
            <a:r>
              <a:rPr lang="ja-JP" altLang="en-US" sz="1800" dirty="0">
                <a:solidFill>
                  <a:schemeClr val="tx1"/>
                </a:solidFill>
                <a:latin typeface="UD デジタル 教科書体 NK-R" panose="02020400000000000000" pitchFamily="18" charset="-128"/>
                <a:ea typeface="UD デジタル 教科書体 NK-R" panose="02020400000000000000" pitchFamily="18" charset="-128"/>
              </a:rPr>
              <a:t>　　数を超えている。</a:t>
            </a:r>
            <a:endParaRPr lang="en-US" altLang="ja-JP" sz="18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2B6619AA-A397-4FAF-B3B1-E40A9F1E70C3}"/>
              </a:ext>
            </a:extLst>
          </p:cNvPr>
          <p:cNvSpPr txBox="1"/>
          <p:nvPr/>
        </p:nvSpPr>
        <p:spPr>
          <a:xfrm>
            <a:off x="8261924" y="8036182"/>
            <a:ext cx="4459875"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出典</a:t>
            </a:r>
            <a:r>
              <a:rPr lang="ja-JP" altLang="en-US" sz="1200" dirty="0">
                <a:latin typeface="UD デジタル 教科書体 NK-R" panose="02020400000000000000" pitchFamily="18" charset="-128"/>
                <a:ea typeface="UD デジタル 教科書体 NK-R" panose="02020400000000000000" pitchFamily="18" charset="-128"/>
              </a:rPr>
              <a:t>：大阪府ファシリティマネジメント基本方針（令和</a:t>
            </a:r>
            <a:r>
              <a:rPr lang="en-US" altLang="ja-JP" sz="1200" dirty="0">
                <a:latin typeface="UD デジタル 教科書体 NK-R" panose="02020400000000000000" pitchFamily="18" charset="-128"/>
                <a:ea typeface="UD デジタル 教科書体 NK-R" panose="02020400000000000000" pitchFamily="18" charset="-128"/>
              </a:rPr>
              <a:t>4</a:t>
            </a:r>
            <a:r>
              <a:rPr lang="ja-JP" altLang="en-US" sz="1200" dirty="0">
                <a:latin typeface="UD デジタル 教科書体 NK-R" panose="02020400000000000000" pitchFamily="18" charset="-128"/>
                <a:ea typeface="UD デジタル 教科書体 NK-R" panose="02020400000000000000" pitchFamily="18" charset="-128"/>
              </a:rPr>
              <a:t>年</a:t>
            </a:r>
            <a:r>
              <a:rPr lang="en-US" altLang="ja-JP" sz="1200" dirty="0">
                <a:latin typeface="UD デジタル 教科書体 NK-R" panose="02020400000000000000" pitchFamily="18" charset="-128"/>
                <a:ea typeface="UD デジタル 教科書体 NK-R" panose="02020400000000000000" pitchFamily="18" charset="-128"/>
              </a:rPr>
              <a:t>3</a:t>
            </a:r>
            <a:r>
              <a:rPr lang="ja-JP" altLang="en-US" sz="1200" dirty="0">
                <a:latin typeface="UD デジタル 教科書体 NK-R" panose="02020400000000000000" pitchFamily="18" charset="-128"/>
                <a:ea typeface="UD デジタル 教科書体 NK-R" panose="02020400000000000000" pitchFamily="18" charset="-128"/>
              </a:rPr>
              <a:t>月改訂）</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15" name="テキスト ボックス 14">
            <a:extLst>
              <a:ext uri="{FF2B5EF4-FFF2-40B4-BE49-F238E27FC236}">
                <a16:creationId xmlns:a16="http://schemas.microsoft.com/office/drawing/2014/main" id="{A09F3631-76E5-4AF6-8F27-F2296549E23E}"/>
              </a:ext>
            </a:extLst>
          </p:cNvPr>
          <p:cNvSpPr txBox="1"/>
          <p:nvPr/>
        </p:nvSpPr>
        <p:spPr>
          <a:xfrm>
            <a:off x="77522" y="3093894"/>
            <a:ext cx="6130204"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◆道路等インフラ</a:t>
            </a:r>
            <a:r>
              <a:rPr lang="zh-TW" altLang="en-US" sz="1800" dirty="0">
                <a:latin typeface="UD デジタル 教科書体 NK-R" panose="02020400000000000000" pitchFamily="18" charset="-128"/>
                <a:ea typeface="UD デジタル 教科書体 NK-R" panose="02020400000000000000" pitchFamily="18" charset="-128"/>
              </a:rPr>
              <a:t>施設区分別箇所数等（平成</a:t>
            </a:r>
            <a:r>
              <a:rPr lang="en-US" altLang="ja-JP" sz="1800" dirty="0">
                <a:latin typeface="UD デジタル 教科書体 NK-R" panose="02020400000000000000" pitchFamily="18" charset="-128"/>
                <a:ea typeface="UD デジタル 教科書体 NK-R" panose="02020400000000000000" pitchFamily="18" charset="-128"/>
              </a:rPr>
              <a:t>26</a:t>
            </a:r>
            <a:r>
              <a:rPr lang="zh-TW" altLang="en-US" sz="1800" dirty="0">
                <a:latin typeface="UD デジタル 教科書体 NK-R" panose="02020400000000000000" pitchFamily="18" charset="-128"/>
                <a:ea typeface="UD デジタル 教科書体 NK-R" panose="02020400000000000000" pitchFamily="18" charset="-128"/>
              </a:rPr>
              <a:t>年度末時点）</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4" name="テキスト ボックス 13">
            <a:extLst>
              <a:ext uri="{FF2B5EF4-FFF2-40B4-BE49-F238E27FC236}">
                <a16:creationId xmlns:a16="http://schemas.microsoft.com/office/drawing/2014/main" id="{B19DDA78-5445-4DFD-9CD9-AFC59156A9E3}"/>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１．大阪を取り巻く社会の動き</a:t>
            </a:r>
          </a:p>
        </p:txBody>
      </p:sp>
      <p:sp>
        <p:nvSpPr>
          <p:cNvPr id="4" name="スライド番号プレースホルダー 3"/>
          <p:cNvSpPr>
            <a:spLocks noGrp="1"/>
          </p:cNvSpPr>
          <p:nvPr>
            <p:ph type="sldNum" sz="quarter" idx="12"/>
          </p:nvPr>
        </p:nvSpPr>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7</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16" name="テキスト ボックス 15">
            <a:extLst>
              <a:ext uri="{FF2B5EF4-FFF2-40B4-BE49-F238E27FC236}">
                <a16:creationId xmlns:a16="http://schemas.microsoft.com/office/drawing/2014/main" id="{6D085B7E-4B9C-478B-B6F7-D4E356CE7401}"/>
              </a:ext>
            </a:extLst>
          </p:cNvPr>
          <p:cNvSpPr txBox="1"/>
          <p:nvPr/>
        </p:nvSpPr>
        <p:spPr>
          <a:xfrm>
            <a:off x="6328792" y="3093894"/>
            <a:ext cx="4918334" cy="369332"/>
          </a:xfrm>
          <a:prstGeom prst="rect">
            <a:avLst/>
          </a:prstGeom>
          <a:noFill/>
        </p:spPr>
        <p:txBody>
          <a:bodyPr wrap="none" rtlCol="0">
            <a:spAutoFit/>
          </a:bodyPr>
          <a:lstStyle/>
          <a:p>
            <a:r>
              <a:rPr lang="ja-JP" altLang="en-US" sz="1800" dirty="0">
                <a:latin typeface="UD デジタル 教科書体 NK-R" panose="02020400000000000000" pitchFamily="18" charset="-128"/>
                <a:ea typeface="UD デジタル 教科書体 NK-R" panose="02020400000000000000" pitchFamily="18" charset="-128"/>
              </a:rPr>
              <a:t>◆都市基盤施設の老朽化（平成</a:t>
            </a:r>
            <a:r>
              <a:rPr lang="en-US" altLang="ja-JP" sz="1800" dirty="0">
                <a:latin typeface="UD デジタル 教科書体 NK-R" panose="02020400000000000000" pitchFamily="18" charset="-128"/>
                <a:ea typeface="UD デジタル 教科書体 NK-R" panose="02020400000000000000" pitchFamily="18" charset="-128"/>
              </a:rPr>
              <a:t>26</a:t>
            </a:r>
            <a:r>
              <a:rPr lang="ja-JP" altLang="en-US" sz="1800" dirty="0">
                <a:latin typeface="UD デジタル 教科書体 NK-R" panose="02020400000000000000" pitchFamily="18" charset="-128"/>
                <a:ea typeface="UD デジタル 教科書体 NK-R" panose="02020400000000000000" pitchFamily="18" charset="-128"/>
              </a:rPr>
              <a:t>年度末時点）</a:t>
            </a:r>
            <a:endParaRPr lang="en-US" altLang="ja-JP" sz="1800" dirty="0">
              <a:latin typeface="UD デジタル 教科書体 NK-R" panose="02020400000000000000" pitchFamily="18" charset="-128"/>
              <a:ea typeface="UD デジタル 教科書体 NK-R" panose="02020400000000000000" pitchFamily="18" charset="-128"/>
            </a:endParaRPr>
          </a:p>
        </p:txBody>
      </p:sp>
      <p:sp>
        <p:nvSpPr>
          <p:cNvPr id="18" name="テキスト ボックス 17">
            <a:extLst>
              <a:ext uri="{FF2B5EF4-FFF2-40B4-BE49-F238E27FC236}">
                <a16:creationId xmlns:a16="http://schemas.microsoft.com/office/drawing/2014/main" id="{2DB22FDD-F095-32CC-2628-5DC0F5D09A99}"/>
              </a:ext>
            </a:extLst>
          </p:cNvPr>
          <p:cNvSpPr txBox="1"/>
          <p:nvPr/>
        </p:nvSpPr>
        <p:spPr>
          <a:xfrm>
            <a:off x="7120880" y="7536904"/>
            <a:ext cx="5557612" cy="415498"/>
          </a:xfrm>
          <a:prstGeom prst="rect">
            <a:avLst/>
          </a:prstGeom>
          <a:noFill/>
        </p:spPr>
        <p:txBody>
          <a:bodyPr wrap="none" lIns="0" tIns="0" rIns="0" bIns="0" rtlCol="0">
            <a:spAutoFit/>
          </a:bodyPr>
          <a:lstStyle/>
          <a:p>
            <a:r>
              <a:rPr kumimoji="1" lang="ja-JP" altLang="en-US" sz="900" dirty="0">
                <a:latin typeface="UD デジタル 教科書体 NK-R" panose="02020400000000000000" pitchFamily="18" charset="-128"/>
                <a:ea typeface="UD デジタル 教科書体 NK-R" panose="02020400000000000000" pitchFamily="18" charset="-128"/>
              </a:rPr>
              <a:t>河川護岸</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dirty="0">
                <a:latin typeface="UD デジタル 教科書体 NK-R" panose="02020400000000000000" pitchFamily="18" charset="-128"/>
                <a:ea typeface="UD デジタル 教科書体 NK-R" panose="02020400000000000000" pitchFamily="18" charset="-128"/>
              </a:rPr>
              <a:t>概ね護岸の築造年度がわかるもののみを記載</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dirty="0">
                <a:latin typeface="UD デジタル 教科書体 NK-R" panose="02020400000000000000" pitchFamily="18" charset="-128"/>
                <a:ea typeface="UD デジタル 教科書体 NK-R" panose="02020400000000000000" pitchFamily="18" charset="-128"/>
              </a:rPr>
              <a:t>ブロック積護岸</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dirty="0">
                <a:latin typeface="UD デジタル 教科書体 NK-R" panose="02020400000000000000" pitchFamily="18" charset="-128"/>
                <a:ea typeface="UD デジタル 教科書体 NK-R" panose="02020400000000000000" pitchFamily="18" charset="-128"/>
              </a:rPr>
              <a:t>鋼矢板護岸等の合計</a:t>
            </a:r>
            <a:r>
              <a:rPr kumimoji="1" lang="en-US" altLang="ja-JP" sz="900" dirty="0">
                <a:latin typeface="UD デジタル 教科書体 NK-R" panose="02020400000000000000" pitchFamily="18" charset="-128"/>
                <a:ea typeface="UD デジタル 教科書体 NK-R" panose="02020400000000000000" pitchFamily="18" charset="-128"/>
              </a:rPr>
              <a:t>｡</a:t>
            </a:r>
            <a:r>
              <a:rPr kumimoji="1" lang="ja-JP" altLang="en-US" sz="900" dirty="0">
                <a:latin typeface="UD デジタル 教科書体 NK-R" panose="02020400000000000000" pitchFamily="18" charset="-128"/>
                <a:ea typeface="UD デジタル 教科書体 NK-R" panose="02020400000000000000" pitchFamily="18" charset="-128"/>
              </a:rPr>
              <a:t>左右岸平均延長</a:t>
            </a:r>
            <a:r>
              <a:rPr kumimoji="1" lang="en-US" altLang="ja-JP" sz="900" dirty="0">
                <a:latin typeface="UD デジタル 教科書体 NK-R" panose="02020400000000000000" pitchFamily="18" charset="-128"/>
                <a:ea typeface="UD デジタル 教科書体 NK-R" panose="02020400000000000000" pitchFamily="18" charset="-128"/>
              </a:rPr>
              <a:t>｡)</a:t>
            </a:r>
          </a:p>
          <a:p>
            <a:r>
              <a:rPr lang="ja-JP" altLang="en-US" sz="900" dirty="0">
                <a:latin typeface="UD デジタル 教科書体 NK-R" panose="02020400000000000000" pitchFamily="18" charset="-128"/>
                <a:ea typeface="UD デジタル 教科書体 NK-R" panose="02020400000000000000" pitchFamily="18" charset="-128"/>
              </a:rPr>
              <a:t>耐用年数</a:t>
            </a:r>
            <a:r>
              <a:rPr lang="en-US" altLang="ja-JP" sz="900" dirty="0">
                <a:latin typeface="UD デジタル 教科書体 NK-R" panose="02020400000000000000" pitchFamily="18" charset="-128"/>
                <a:ea typeface="UD デジタル 教科書体 NK-R" panose="02020400000000000000" pitchFamily="18" charset="-128"/>
              </a:rPr>
              <a:t>:</a:t>
            </a:r>
            <a:r>
              <a:rPr lang="ja-JP" altLang="en-US" sz="900" dirty="0">
                <a:latin typeface="UD デジタル 教科書体 NK-R" panose="02020400000000000000" pitchFamily="18" charset="-128"/>
                <a:ea typeface="UD デジタル 教科書体 NK-R" panose="02020400000000000000" pitchFamily="18" charset="-128"/>
              </a:rPr>
              <a:t>減価償却資産の耐用年数等に関する省令</a:t>
            </a:r>
            <a:r>
              <a:rPr lang="en-US" altLang="ja-JP" sz="900" dirty="0">
                <a:latin typeface="UD デジタル 教科書体 NK-R" panose="02020400000000000000" pitchFamily="18" charset="-128"/>
                <a:ea typeface="UD デジタル 教科書体 NK-R" panose="02020400000000000000" pitchFamily="18" charset="-128"/>
              </a:rPr>
              <a:t>(S43</a:t>
            </a:r>
            <a:r>
              <a:rPr lang="ja-JP" altLang="en-US" sz="900" dirty="0">
                <a:latin typeface="UD デジタル 教科書体 NK-R" panose="02020400000000000000" pitchFamily="18" charset="-128"/>
                <a:ea typeface="UD デジタル 教科書体 NK-R" panose="02020400000000000000" pitchFamily="18" charset="-128"/>
              </a:rPr>
              <a:t>大蔵省令第</a:t>
            </a:r>
            <a:r>
              <a:rPr lang="en-US" altLang="ja-JP" sz="900" dirty="0">
                <a:latin typeface="UD デジタル 教科書体 NK-R" panose="02020400000000000000" pitchFamily="18" charset="-128"/>
                <a:ea typeface="UD デジタル 教科書体 NK-R" panose="02020400000000000000" pitchFamily="18" charset="-128"/>
              </a:rPr>
              <a:t>15</a:t>
            </a:r>
            <a:r>
              <a:rPr lang="ja-JP" altLang="en-US" sz="900" dirty="0">
                <a:latin typeface="UD デジタル 教科書体 NK-R" panose="02020400000000000000" pitchFamily="18" charset="-128"/>
                <a:ea typeface="UD デジタル 教科書体 NK-R" panose="02020400000000000000" pitchFamily="18" charset="-128"/>
              </a:rPr>
              <a:t>号</a:t>
            </a:r>
            <a:r>
              <a:rPr lang="en-US" altLang="ja-JP" sz="900" dirty="0">
                <a:latin typeface="UD デジタル 教科書体 NK-R" panose="02020400000000000000" pitchFamily="18" charset="-128"/>
                <a:ea typeface="UD デジタル 教科書体 NK-R" panose="02020400000000000000" pitchFamily="18" charset="-128"/>
              </a:rPr>
              <a:t>)</a:t>
            </a:r>
            <a:r>
              <a:rPr lang="ja-JP" altLang="en-US" sz="900" dirty="0">
                <a:latin typeface="UD デジタル 教科書体 NK-R" panose="02020400000000000000" pitchFamily="18" charset="-128"/>
                <a:ea typeface="UD デジタル 教科書体 NK-R" panose="02020400000000000000" pitchFamily="18" charset="-128"/>
              </a:rPr>
              <a:t>等より</a:t>
            </a:r>
            <a:r>
              <a:rPr lang="en-US" altLang="ja-JP" sz="900" dirty="0">
                <a:latin typeface="UD デジタル 教科書体 NK-R" panose="02020400000000000000" pitchFamily="18" charset="-128"/>
                <a:ea typeface="UD デジタル 教科書体 NK-R" panose="02020400000000000000" pitchFamily="18" charset="-128"/>
              </a:rPr>
              <a:t>｡</a:t>
            </a:r>
          </a:p>
          <a:p>
            <a:r>
              <a:rPr lang="ja-JP" altLang="en-US" sz="900" dirty="0">
                <a:latin typeface="UD デジタル 教科書体 NK-R" panose="02020400000000000000" pitchFamily="18" charset="-128"/>
                <a:ea typeface="UD デジタル 教科書体 NK-R" panose="02020400000000000000" pitchFamily="18" charset="-128"/>
              </a:rPr>
              <a:t>　　　　　　 　　これを超えると使用に耐えられないものではない</a:t>
            </a:r>
            <a:r>
              <a:rPr lang="en-US" altLang="ja-JP" sz="900" dirty="0">
                <a:latin typeface="UD デジタル 教科書体 NK-R" panose="02020400000000000000" pitchFamily="18" charset="-128"/>
                <a:ea typeface="UD デジタル 教科書体 NK-R" panose="02020400000000000000" pitchFamily="18" charset="-128"/>
              </a:rPr>
              <a:t>｡</a:t>
            </a:r>
          </a:p>
        </p:txBody>
      </p:sp>
      <p:sp>
        <p:nvSpPr>
          <p:cNvPr id="12" name="四角形: 角を丸くする 8">
            <a:extLst>
              <a:ext uri="{FF2B5EF4-FFF2-40B4-BE49-F238E27FC236}">
                <a16:creationId xmlns:a16="http://schemas.microsoft.com/office/drawing/2014/main" id="{93328B1D-8618-4200-A9CB-9CF8B0D14EE6}"/>
              </a:ext>
            </a:extLst>
          </p:cNvPr>
          <p:cNvSpPr/>
          <p:nvPr/>
        </p:nvSpPr>
        <p:spPr>
          <a:xfrm>
            <a:off x="227158" y="675354"/>
            <a:ext cx="3400699"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⑦交通インフラ施設の老朽化</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22047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E1CCECD-0B4A-4ED2-A152-1297686C679F}"/>
              </a:ext>
            </a:extLst>
          </p:cNvPr>
          <p:cNvSpPr txBox="1"/>
          <p:nvPr/>
        </p:nvSpPr>
        <p:spPr>
          <a:xfrm>
            <a:off x="227158" y="1511348"/>
            <a:ext cx="12366330" cy="8089852"/>
          </a:xfrm>
          <a:prstGeom prst="rect">
            <a:avLst/>
          </a:prstGeom>
          <a:noFill/>
          <a:ln>
            <a:solidFill>
              <a:schemeClr val="tx1"/>
            </a:solidFill>
          </a:ln>
        </p:spPr>
        <p:txBody>
          <a:bodyPr wrap="square" rtlCol="0">
            <a:noAutofit/>
          </a:bodyPr>
          <a:lstStyle/>
          <a:p>
            <a:r>
              <a:rPr lang="ja-JP" altLang="en-US" sz="2000" dirty="0">
                <a:latin typeface="Meiryo UI" pitchFamily="50" charset="-128"/>
                <a:ea typeface="Meiryo UI" pitchFamily="50" charset="-128"/>
              </a:rPr>
              <a:t>　</a:t>
            </a:r>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a:p>
            <a:endParaRPr lang="en-US" altLang="ja-JP" sz="2000" dirty="0">
              <a:solidFill>
                <a:srgbClr val="FF0000"/>
              </a:solidFill>
              <a:latin typeface="Meiryo UI" pitchFamily="50" charset="-128"/>
              <a:ea typeface="Meiryo UI" pitchFamily="50" charset="-128"/>
            </a:endParaRPr>
          </a:p>
        </p:txBody>
      </p:sp>
      <p:pic>
        <p:nvPicPr>
          <p:cNvPr id="4" name="図 3">
            <a:extLst>
              <a:ext uri="{FF2B5EF4-FFF2-40B4-BE49-F238E27FC236}">
                <a16:creationId xmlns:a16="http://schemas.microsoft.com/office/drawing/2014/main" id="{D2986E5C-AF55-A500-8E4E-90FAF08935B8}"/>
              </a:ext>
            </a:extLst>
          </p:cNvPr>
          <p:cNvPicPr>
            <a:picLocks noChangeAspect="1"/>
          </p:cNvPicPr>
          <p:nvPr/>
        </p:nvPicPr>
        <p:blipFill>
          <a:blip r:embed="rId3"/>
          <a:stretch>
            <a:fillRect/>
          </a:stretch>
        </p:blipFill>
        <p:spPr>
          <a:xfrm>
            <a:off x="3544209" y="1560241"/>
            <a:ext cx="5713183" cy="7406655"/>
          </a:xfrm>
          <a:prstGeom prst="rect">
            <a:avLst/>
          </a:prstGeom>
          <a:ln w="3175">
            <a:solidFill>
              <a:schemeClr val="tx1"/>
            </a:solidFill>
          </a:ln>
        </p:spPr>
      </p:pic>
      <p:sp>
        <p:nvSpPr>
          <p:cNvPr id="7" name="四角形: 角を丸くする 6">
            <a:extLst>
              <a:ext uri="{FF2B5EF4-FFF2-40B4-BE49-F238E27FC236}">
                <a16:creationId xmlns:a16="http://schemas.microsoft.com/office/drawing/2014/main" id="{161E5EAD-E193-4960-BF8D-43685C57C736}"/>
              </a:ext>
            </a:extLst>
          </p:cNvPr>
          <p:cNvSpPr/>
          <p:nvPr/>
        </p:nvSpPr>
        <p:spPr>
          <a:xfrm>
            <a:off x="227158" y="809035"/>
            <a:ext cx="3781424" cy="473631"/>
          </a:xfrm>
          <a:prstGeom prst="roundRect">
            <a:avLst>
              <a:gd name="adj" fmla="val 27689"/>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①</a:t>
            </a:r>
            <a:r>
              <a:rPr kumimoji="1"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広域交通のネットワークと拠点</a:t>
            </a:r>
            <a:endParaRPr kumimoji="1" lang="en-US" altLang="ja-JP" sz="20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1592D03E-2560-C970-A5F4-D1B728750455}"/>
              </a:ext>
            </a:extLst>
          </p:cNvPr>
          <p:cNvSpPr txBox="1"/>
          <p:nvPr/>
        </p:nvSpPr>
        <p:spPr>
          <a:xfrm>
            <a:off x="0" y="0"/>
            <a:ext cx="12801600" cy="648000"/>
          </a:xfrm>
          <a:prstGeom prst="rect">
            <a:avLst/>
          </a:prstGeom>
          <a:solidFill>
            <a:srgbClr val="0000FE"/>
          </a:solidFill>
        </p:spPr>
        <p:txBody>
          <a:bodyPr wrap="square" rtlCol="0" anchor="ctr" anchorCtr="0">
            <a:noAutofit/>
          </a:bodyPr>
          <a:lstStyle>
            <a:defPPr>
              <a:defRPr lang="ja-JP"/>
            </a:defPPr>
            <a:lvl1pPr>
              <a:defRPr sz="2400" b="1">
                <a:solidFill>
                  <a:srgbClr val="FF0000"/>
                </a:solidFill>
                <a:latin typeface="Meiryo UI" pitchFamily="50" charset="-128"/>
                <a:ea typeface="Meiryo UI" pitchFamily="50" charset="-128"/>
                <a:cs typeface="Meiryo UI" pitchFamily="50" charset="-128"/>
              </a:defRPr>
            </a:lvl1pPr>
          </a:lstStyle>
          <a:p>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　</a:t>
            </a: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 Ⅰ- </a:t>
            </a:r>
            <a:r>
              <a:rPr lang="ja-JP" altLang="en-US" dirty="0">
                <a:solidFill>
                  <a:schemeClr val="bg1"/>
                </a:solidFill>
                <a:latin typeface="UD デジタル 教科書体 NK-B" panose="02020700000000000000" pitchFamily="18" charset="-128"/>
                <a:ea typeface="UD デジタル 教科書体 NK-B" panose="02020700000000000000" pitchFamily="18" charset="-128"/>
              </a:rPr>
              <a:t>２．大阪の交通インフラ</a:t>
            </a:r>
            <a:endParaRPr lang="ja-JP" altLang="en-US" strike="sngStrike" dirty="0">
              <a:latin typeface="UD デジタル 教科書体 NK-B" panose="02020700000000000000" pitchFamily="18" charset="-128"/>
              <a:ea typeface="UD デジタル 教科書体 NK-B" panose="02020700000000000000" pitchFamily="18" charset="-128"/>
            </a:endParaRPr>
          </a:p>
        </p:txBody>
      </p:sp>
      <p:sp>
        <p:nvSpPr>
          <p:cNvPr id="11" name="スライド番号プレースホルダー 2">
            <a:extLst>
              <a:ext uri="{FF2B5EF4-FFF2-40B4-BE49-F238E27FC236}">
                <a16:creationId xmlns:a16="http://schemas.microsoft.com/office/drawing/2014/main" id="{414EC4E7-6C5E-1B56-34B7-A78DE00C6A5D}"/>
              </a:ext>
            </a:extLst>
          </p:cNvPr>
          <p:cNvSpPr>
            <a:spLocks noGrp="1"/>
          </p:cNvSpPr>
          <p:nvPr>
            <p:ph type="sldNum" sz="quarter" idx="12"/>
          </p:nvPr>
        </p:nvSpPr>
        <p:spPr>
          <a:xfrm>
            <a:off x="12089432" y="120081"/>
            <a:ext cx="538768" cy="432048"/>
          </a:xfrm>
        </p:spPr>
        <p:txBody>
          <a:bodyPr wrap="none"/>
          <a:lstStyle/>
          <a:p>
            <a:fld id="{D2D8002D-B5B0-4BAC-B1F6-782DDCCE6D9C}" type="slidenum">
              <a:rPr kumimoji="1" lang="ja-JP" altLang="en-US" smtClean="0">
                <a:latin typeface="UD デジタル 教科書体 NK-R" panose="02020400000000000000" pitchFamily="18" charset="-128"/>
                <a:ea typeface="UD デジタル 教科書体 NK-R" panose="02020400000000000000" pitchFamily="18" charset="-128"/>
              </a:rPr>
              <a:t>8</a:t>
            </a:fld>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5" name="正方形/長方形 4">
            <a:extLst>
              <a:ext uri="{FF2B5EF4-FFF2-40B4-BE49-F238E27FC236}">
                <a16:creationId xmlns:a16="http://schemas.microsoft.com/office/drawing/2014/main" id="{704E9B4B-8F5C-0C58-839A-FA364C83CDB0}"/>
              </a:ext>
            </a:extLst>
          </p:cNvPr>
          <p:cNvSpPr/>
          <p:nvPr/>
        </p:nvSpPr>
        <p:spPr>
          <a:xfrm>
            <a:off x="3557243" y="8998948"/>
            <a:ext cx="5721118" cy="492443"/>
          </a:xfrm>
          <a:prstGeom prst="rect">
            <a:avLst/>
          </a:prstGeom>
        </p:spPr>
        <p:txBody>
          <a:bodyPr wrap="none" lIns="0" tIns="0" rIns="0" bIns="0">
            <a:spAutoFit/>
          </a:bodyPr>
          <a:lstStyle/>
          <a:p>
            <a:r>
              <a:rPr lang="en-US" altLang="ja-JP" sz="1600" dirty="0" smtClean="0">
                <a:latin typeface="Cambria" panose="02040503050406030204" pitchFamily="18" charset="0"/>
                <a:ea typeface="UD デジタル 教科書体 NK-R" panose="02020400000000000000" pitchFamily="18" charset="-128"/>
                <a:cs typeface="Times New Roman" panose="02020603050405020304" pitchFamily="18" charset="0"/>
              </a:rPr>
              <a:t>※</a:t>
            </a:r>
            <a:r>
              <a:rPr lang="ja-JP" altLang="en-US" sz="1600" dirty="0" smtClean="0">
                <a:latin typeface="Cambria" panose="02040503050406030204" pitchFamily="18" charset="0"/>
                <a:ea typeface="UD デジタル 教科書体 NK-R" panose="02020400000000000000" pitchFamily="18" charset="-128"/>
                <a:cs typeface="Times New Roman" panose="02020603050405020304" pitchFamily="18" charset="0"/>
              </a:rPr>
              <a:t>上図に示す</a:t>
            </a:r>
            <a:r>
              <a:rPr lang="ja-JP" altLang="ja-JP" sz="1600" dirty="0" smtClean="0">
                <a:ea typeface="UD デジタル 教科書体 NK-R" panose="02020400000000000000" pitchFamily="18" charset="-128"/>
                <a:cs typeface="Times New Roman" panose="02020603050405020304" pitchFamily="18" charset="0"/>
              </a:rPr>
              <a:t>「</a:t>
            </a:r>
            <a:r>
              <a:rPr lang="ja-JP" altLang="ja-JP" sz="1600" dirty="0">
                <a:ea typeface="UD デジタル 教科書体 NK-R" panose="02020400000000000000" pitchFamily="18" charset="-128"/>
                <a:cs typeface="Times New Roman" panose="02020603050405020304" pitchFamily="18" charset="0"/>
              </a:rPr>
              <a:t>阪神港」は</a:t>
            </a:r>
            <a:r>
              <a:rPr lang="ja-JP" altLang="en-US" sz="1600" dirty="0">
                <a:ea typeface="UD デジタル 教科書体 NK-R" panose="02020400000000000000" pitchFamily="18" charset="-128"/>
                <a:cs typeface="Times New Roman" panose="02020603050405020304" pitchFamily="18" charset="0"/>
              </a:rPr>
              <a:t>港則</a:t>
            </a:r>
            <a:r>
              <a:rPr lang="ja-JP" altLang="ja-JP" sz="1600" dirty="0">
                <a:ea typeface="UD デジタル 教科書体 NK-R" panose="02020400000000000000" pitchFamily="18" charset="-128"/>
                <a:cs typeface="Times New Roman" panose="02020603050405020304" pitchFamily="18" charset="0"/>
              </a:rPr>
              <a:t>法上の阪神港であり、</a:t>
            </a:r>
            <a:endParaRPr lang="en-US" altLang="ja-JP" sz="1600" dirty="0">
              <a:ea typeface="UD デジタル 教科書体 NK-R" panose="02020400000000000000" pitchFamily="18" charset="-128"/>
              <a:cs typeface="Times New Roman" panose="02020603050405020304" pitchFamily="18" charset="0"/>
            </a:endParaRPr>
          </a:p>
          <a:p>
            <a:r>
              <a:rPr lang="ja-JP" altLang="en-US" sz="1600" dirty="0">
                <a:ea typeface="UD デジタル 教科書体 NK-R" panose="02020400000000000000" pitchFamily="18" charset="-128"/>
                <a:cs typeface="Times New Roman" panose="02020603050405020304" pitchFamily="18" charset="0"/>
              </a:rPr>
              <a:t>　　</a:t>
            </a:r>
            <a:r>
              <a:rPr lang="ja-JP" altLang="ja-JP" sz="1600" dirty="0">
                <a:ea typeface="UD デジタル 教科書体 NK-R" panose="02020400000000000000" pitchFamily="18" charset="-128"/>
                <a:cs typeface="Times New Roman" panose="02020603050405020304" pitchFamily="18" charset="0"/>
              </a:rPr>
              <a:t>大阪港、堺泉北港、神戸港、尼崎西宮芦屋港の４港を示している。</a:t>
            </a:r>
            <a:endParaRPr lang="ja-JP" altLang="en-US" sz="1600" dirty="0"/>
          </a:p>
        </p:txBody>
      </p:sp>
      <p:sp>
        <p:nvSpPr>
          <p:cNvPr id="9" name="テキスト ボックス 8">
            <a:extLst>
              <a:ext uri="{FF2B5EF4-FFF2-40B4-BE49-F238E27FC236}">
                <a16:creationId xmlns:a16="http://schemas.microsoft.com/office/drawing/2014/main" id="{1AB7BCF5-089F-47B1-2659-A0DEB7681DC9}"/>
              </a:ext>
            </a:extLst>
          </p:cNvPr>
          <p:cNvSpPr txBox="1"/>
          <p:nvPr/>
        </p:nvSpPr>
        <p:spPr>
          <a:xfrm>
            <a:off x="9291540" y="8721949"/>
            <a:ext cx="2074607" cy="276999"/>
          </a:xfrm>
          <a:prstGeom prst="rect">
            <a:avLst/>
          </a:prstGeom>
          <a:noFill/>
        </p:spPr>
        <p:txBody>
          <a:bodyPr wrap="none" rtlCol="0">
            <a:spAutoFit/>
          </a:bodyPr>
          <a:lstStyle/>
          <a:p>
            <a:r>
              <a:rPr kumimoji="1" lang="ja-JP" altLang="en-US" sz="1200" dirty="0">
                <a:latin typeface="UD デジタル 教科書体 NK-R" panose="02020400000000000000" pitchFamily="18" charset="-128"/>
                <a:ea typeface="UD デジタル 教科書体 NK-R" panose="02020400000000000000" pitchFamily="18" charset="-128"/>
              </a:rPr>
              <a:t>資料</a:t>
            </a:r>
            <a:r>
              <a:rPr lang="ja-JP" altLang="en-US" sz="1200" dirty="0">
                <a:latin typeface="UD デジタル 教科書体 NK-R" panose="02020400000000000000" pitchFamily="18" charset="-128"/>
                <a:ea typeface="UD デジタル 教科書体 NK-R" panose="02020400000000000000" pitchFamily="18" charset="-128"/>
              </a:rPr>
              <a:t>：国土数値情報から作成</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4963161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prstDash val="solid"/>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kumimoji="1" sz="1400" dirty="0" smtClean="0">
            <a:latin typeface="BIZ UDPゴシック" panose="020B0400000000000000" pitchFamily="50" charset="-128"/>
            <a:ea typeface="BIZ UDPゴシック" panose="020B0400000000000000"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7131</Words>
  <Application>Microsoft Office PowerPoint</Application>
  <PresentationFormat>A3 297x420 mm</PresentationFormat>
  <Paragraphs>707</Paragraphs>
  <Slides>39</Slides>
  <Notes>22</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39</vt:i4>
      </vt:variant>
    </vt:vector>
  </HeadingPairs>
  <TitlesOfParts>
    <vt:vector size="51" baseType="lpstr">
      <vt:lpstr>BIZ UDPゴシック</vt:lpstr>
      <vt:lpstr>Meiryo UI</vt:lpstr>
      <vt:lpstr>ＭＳ Ｐゴシック</vt:lpstr>
      <vt:lpstr>UD デジタル 教科書体 NK-B</vt:lpstr>
      <vt:lpstr>UD デジタル 教科書体 NK-R</vt:lpstr>
      <vt:lpstr>游ゴシック</vt:lpstr>
      <vt:lpstr>Arial</vt:lpstr>
      <vt:lpstr>Calibri</vt:lpstr>
      <vt:lpstr>Cambria</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2023-02-07T07:15:31Z</dcterms:created>
  <dcterms:modified xsi:type="dcterms:W3CDTF">2023-02-09T00:20:11Z</dcterms:modified>
</cp:coreProperties>
</file>