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2"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041"/>
    <a:srgbClr val="990000"/>
    <a:srgbClr val="CC0066"/>
    <a:srgbClr val="660033"/>
    <a:srgbClr val="990033"/>
    <a:srgbClr val="CC0000"/>
    <a:srgbClr val="7030A0"/>
    <a:srgbClr val="FF0000"/>
    <a:srgbClr val="DEC8EE"/>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434" autoAdjust="0"/>
  </p:normalViewPr>
  <p:slideViewPr>
    <p:cSldViewPr snapToGrid="0" showGuides="1">
      <p:cViewPr varScale="1">
        <p:scale>
          <a:sx n="51" d="100"/>
          <a:sy n="51" d="100"/>
        </p:scale>
        <p:origin x="1596" y="78"/>
      </p:cViewPr>
      <p:guideLst>
        <p:guide orient="horz" pos="3024"/>
        <p:guide pos="40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420474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3904445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300333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1512608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3678192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1317977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1362821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165737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65617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400514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91AC33-F14C-489C-981B-2418DBE51BF9}" type="datetimeFigureOut">
              <a:rPr kumimoji="1" lang="ja-JP" altLang="en-US" smtClean="0"/>
              <a:t>2023/2/7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3201419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091AC33-F14C-489C-981B-2418DBE51BF9}" type="datetimeFigureOut">
              <a:rPr kumimoji="1" lang="ja-JP" altLang="en-US" smtClean="0"/>
              <a:t>2023/2/7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AE4C665-D127-4A3E-8729-4EA04607F7CE}" type="slidenum">
              <a:rPr kumimoji="1" lang="ja-JP" altLang="en-US" smtClean="0"/>
              <a:t>‹#›</a:t>
            </a:fld>
            <a:endParaRPr kumimoji="1" lang="ja-JP" altLang="en-US"/>
          </a:p>
        </p:txBody>
      </p:sp>
    </p:spTree>
    <p:extLst>
      <p:ext uri="{BB962C8B-B14F-4D97-AF65-F5344CB8AC3E}">
        <p14:creationId xmlns:p14="http://schemas.microsoft.com/office/powerpoint/2010/main" val="350256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角丸四角形 118"/>
          <p:cNvSpPr/>
          <p:nvPr/>
        </p:nvSpPr>
        <p:spPr>
          <a:xfrm>
            <a:off x="2844688" y="6818821"/>
            <a:ext cx="9849342" cy="1728000"/>
          </a:xfrm>
          <a:prstGeom prst="roundRect">
            <a:avLst>
              <a:gd name="adj" fmla="val 9611"/>
            </a:avLst>
          </a:prstGeom>
          <a:solidFill>
            <a:srgbClr val="99FF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正方形/長方形 14">
            <a:extLst>
              <a:ext uri="{FF2B5EF4-FFF2-40B4-BE49-F238E27FC236}">
                <a16:creationId xmlns:a16="http://schemas.microsoft.com/office/drawing/2014/main" id="{09B5EA9C-7A86-516C-899C-E5C3AD9B2D8C}"/>
              </a:ext>
            </a:extLst>
          </p:cNvPr>
          <p:cNvSpPr/>
          <p:nvPr/>
        </p:nvSpPr>
        <p:spPr>
          <a:xfrm>
            <a:off x="34151" y="2679750"/>
            <a:ext cx="12735216" cy="6886528"/>
          </a:xfrm>
          <a:prstGeom prst="rect">
            <a:avLst/>
          </a:prstGeom>
          <a:noFill/>
          <a:ln w="25400" cmpd="sng">
            <a:solidFill>
              <a:srgbClr val="0000FF"/>
            </a:solidFill>
            <a:prstDash val="solid"/>
          </a:ln>
        </p:spPr>
        <p:style>
          <a:lnRef idx="2">
            <a:schemeClr val="dk1"/>
          </a:lnRef>
          <a:fillRef idx="1">
            <a:schemeClr val="lt1"/>
          </a:fillRef>
          <a:effectRef idx="0">
            <a:schemeClr val="dk1"/>
          </a:effectRef>
          <a:fontRef idx="minor">
            <a:schemeClr val="dk1"/>
          </a:fontRef>
        </p:style>
        <p:txBody>
          <a:bodyPr rtlCol="0" anchor="t"/>
          <a:lstStyle/>
          <a:p>
            <a:pPr marL="801688" indent="-801688"/>
            <a:endParaRPr kumimoji="1" lang="en-US" altLang="ja-JP" sz="1400" b="1"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sp>
        <p:nvSpPr>
          <p:cNvPr id="117" name="角丸四角形 116"/>
          <p:cNvSpPr/>
          <p:nvPr/>
        </p:nvSpPr>
        <p:spPr>
          <a:xfrm>
            <a:off x="2818322" y="3274923"/>
            <a:ext cx="9849100" cy="1728000"/>
          </a:xfrm>
          <a:prstGeom prst="roundRect">
            <a:avLst>
              <a:gd name="adj" fmla="val 6515"/>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8" name="角丸四角形 117"/>
          <p:cNvSpPr/>
          <p:nvPr/>
        </p:nvSpPr>
        <p:spPr>
          <a:xfrm>
            <a:off x="2844687" y="5054012"/>
            <a:ext cx="9849343" cy="1728000"/>
          </a:xfrm>
          <a:prstGeom prst="roundRect">
            <a:avLst>
              <a:gd name="adj" fmla="val 4498"/>
            </a:avLst>
          </a:prstGeom>
          <a:solidFill>
            <a:srgbClr val="CC99FF"/>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 name="サブタイトル 2">
            <a:extLst>
              <a:ext uri="{FF2B5EF4-FFF2-40B4-BE49-F238E27FC236}">
                <a16:creationId xmlns:a16="http://schemas.microsoft.com/office/drawing/2014/main" id="{3422EA1B-4CB0-CA9C-490A-651064CC094E}"/>
              </a:ext>
            </a:extLst>
          </p:cNvPr>
          <p:cNvSpPr>
            <a:spLocks noGrp="1"/>
          </p:cNvSpPr>
          <p:nvPr/>
        </p:nvSpPr>
        <p:spPr>
          <a:xfrm>
            <a:off x="-30692" y="2365"/>
            <a:ext cx="12862983" cy="397899"/>
          </a:xfrm>
          <a:prstGeom prst="rect">
            <a:avLst/>
          </a:prstGeom>
          <a:solidFill>
            <a:srgbClr val="0000FF"/>
          </a:solidFill>
        </p:spPr>
        <p:txBody>
          <a:bodyPr vert="horz" wrap="square" lIns="36173" tIns="36173" rIns="36173" bIns="36173"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800" b="1" dirty="0">
                <a:solidFill>
                  <a:schemeClr val="bg1"/>
                </a:solidFill>
                <a:latin typeface="UD デジタル 教科書体 NK-B" panose="02020700000000000000" pitchFamily="18" charset="-128"/>
                <a:ea typeface="UD デジタル 教科書体 NK-B" panose="02020700000000000000" pitchFamily="18" charset="-128"/>
                <a:cs typeface="Meiryo UI" pitchFamily="50" charset="-128"/>
              </a:rPr>
              <a:t>大阪における総合的な交通のあり方について（案）　概要版</a:t>
            </a:r>
            <a:endParaRPr kumimoji="1" lang="en-US" altLang="ja-JP" sz="1800" b="1" dirty="0">
              <a:solidFill>
                <a:schemeClr val="bg1"/>
              </a:solidFill>
              <a:latin typeface="UD デジタル 教科書体 NK-B" panose="02020700000000000000" pitchFamily="18" charset="-128"/>
              <a:ea typeface="UD デジタル 教科書体 NK-B" panose="02020700000000000000" pitchFamily="18" charset="-128"/>
              <a:cs typeface="Meiryo UI" pitchFamily="50" charset="-128"/>
            </a:endParaRPr>
          </a:p>
        </p:txBody>
      </p:sp>
      <p:sp>
        <p:nvSpPr>
          <p:cNvPr id="7" name="正方形/長方形 6">
            <a:extLst>
              <a:ext uri="{FF2B5EF4-FFF2-40B4-BE49-F238E27FC236}">
                <a16:creationId xmlns:a16="http://schemas.microsoft.com/office/drawing/2014/main" id="{426DA01D-9EAF-A5A1-7A47-13608BF2B276}"/>
              </a:ext>
            </a:extLst>
          </p:cNvPr>
          <p:cNvSpPr/>
          <p:nvPr/>
        </p:nvSpPr>
        <p:spPr>
          <a:xfrm>
            <a:off x="34150" y="2703923"/>
            <a:ext cx="2268570" cy="307777"/>
          </a:xfrm>
          <a:prstGeom prst="rect">
            <a:avLst/>
          </a:prstGeom>
          <a:solidFill>
            <a:srgbClr val="0000FF"/>
          </a:solidFill>
          <a:ln w="25400" cmpd="sng">
            <a:solidFill>
              <a:srgbClr val="0000FF"/>
            </a:solidFill>
            <a:prstDash val="solid"/>
          </a:ln>
        </p:spPr>
        <p:style>
          <a:lnRef idx="2">
            <a:schemeClr val="dk1"/>
          </a:lnRef>
          <a:fillRef idx="1">
            <a:schemeClr val="lt1"/>
          </a:fillRef>
          <a:effectRef idx="0">
            <a:schemeClr val="dk1"/>
          </a:effectRef>
          <a:fontRef idx="minor">
            <a:schemeClr val="dk1"/>
          </a:fontRef>
        </p:style>
        <p:txBody>
          <a:bodyPr wrap="none" rtlCol="0" anchor="ctr" anchorCtr="0">
            <a:spAutoFit/>
          </a:bodyPr>
          <a:lstStyle/>
          <a:p>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大阪における交通の方向性</a:t>
            </a:r>
            <a:endParaRPr kumimoji="1" lang="en-US" altLang="ja-JP" sz="14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1489BA4C-E816-A28C-3C3B-A7954CD9EA53}"/>
              </a:ext>
            </a:extLst>
          </p:cNvPr>
          <p:cNvSpPr/>
          <p:nvPr/>
        </p:nvSpPr>
        <p:spPr>
          <a:xfrm>
            <a:off x="34151" y="438949"/>
            <a:ext cx="12735216" cy="2194009"/>
          </a:xfrm>
          <a:prstGeom prst="rect">
            <a:avLst/>
          </a:prstGeom>
          <a:noFill/>
          <a:ln w="25400" cmpd="sng">
            <a:solidFill>
              <a:srgbClr val="0000FF"/>
            </a:solidFill>
            <a:prstDash val="solid"/>
          </a:ln>
        </p:spPr>
        <p:style>
          <a:lnRef idx="2">
            <a:schemeClr val="dk1"/>
          </a:lnRef>
          <a:fillRef idx="1">
            <a:schemeClr val="lt1"/>
          </a:fillRef>
          <a:effectRef idx="0">
            <a:schemeClr val="dk1"/>
          </a:effectRef>
          <a:fontRef idx="minor">
            <a:schemeClr val="dk1"/>
          </a:fontRef>
        </p:style>
        <p:txBody>
          <a:bodyPr rtlCol="0" anchor="t">
            <a:noAutofit/>
          </a:bodyPr>
          <a:lstStyle/>
          <a:p>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検討の目的</a:t>
            </a:r>
            <a:r>
              <a:rPr kumimoji="1" lang="ja-JP" altLang="en-US" sz="1200" dirty="0">
                <a:latin typeface="UD デジタル 教科書体 NK-R" panose="02020400000000000000" pitchFamily="18" charset="-128"/>
                <a:ea typeface="UD デジタル 教科書体 NK-R" panose="02020400000000000000" pitchFamily="18" charset="-128"/>
              </a:rPr>
              <a:t>　</a:t>
            </a:r>
          </a:p>
        </p:txBody>
      </p:sp>
      <p:sp>
        <p:nvSpPr>
          <p:cNvPr id="40" name="正方形/長方形 39">
            <a:extLst>
              <a:ext uri="{FF2B5EF4-FFF2-40B4-BE49-F238E27FC236}">
                <a16:creationId xmlns:a16="http://schemas.microsoft.com/office/drawing/2014/main" id="{F17FAFD8-A678-4C0E-AACF-0F1F5DA49F79}"/>
              </a:ext>
            </a:extLst>
          </p:cNvPr>
          <p:cNvSpPr/>
          <p:nvPr/>
        </p:nvSpPr>
        <p:spPr>
          <a:xfrm>
            <a:off x="32233" y="447056"/>
            <a:ext cx="1963999" cy="307777"/>
          </a:xfrm>
          <a:prstGeom prst="rect">
            <a:avLst/>
          </a:prstGeom>
          <a:solidFill>
            <a:srgbClr val="0000FF"/>
          </a:solidFill>
          <a:ln w="25400" cmpd="sng">
            <a:solidFill>
              <a:srgbClr val="0000FF"/>
            </a:solidFill>
            <a:prstDash val="solid"/>
          </a:ln>
        </p:spPr>
        <p:style>
          <a:lnRef idx="2">
            <a:schemeClr val="dk1"/>
          </a:lnRef>
          <a:fillRef idx="1">
            <a:schemeClr val="lt1"/>
          </a:fillRef>
          <a:effectRef idx="0">
            <a:schemeClr val="dk1"/>
          </a:effectRef>
          <a:fontRef idx="minor">
            <a:schemeClr val="dk1"/>
          </a:fontRef>
        </p:style>
        <p:txBody>
          <a:bodyPr wrap="none" rtlCol="0" anchor="ctr" anchorCtr="0">
            <a:spAutoFit/>
          </a:bodyPr>
          <a:lstStyle/>
          <a:p>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はじめに（検討の目的）</a:t>
            </a:r>
            <a:endParaRPr kumimoji="1" lang="en-US" altLang="ja-JP"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41" name="正方形/長方形 40">
            <a:extLst>
              <a:ext uri="{FF2B5EF4-FFF2-40B4-BE49-F238E27FC236}">
                <a16:creationId xmlns:a16="http://schemas.microsoft.com/office/drawing/2014/main" id="{796D1259-AEDA-4B6F-831A-6A8D5ADDC883}"/>
              </a:ext>
            </a:extLst>
          </p:cNvPr>
          <p:cNvSpPr/>
          <p:nvPr/>
        </p:nvSpPr>
        <p:spPr>
          <a:xfrm>
            <a:off x="21700" y="782499"/>
            <a:ext cx="8304610" cy="1778746"/>
          </a:xfrm>
          <a:prstGeom prst="rect">
            <a:avLst/>
          </a:prstGeom>
          <a:noFill/>
          <a:ln w="19050">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大阪は、日本有数の陸海空の広域的な交通拠点や都市圏内の充実した交通ネットワークと、</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spcAft>
                <a:spcPts val="600"/>
              </a:spcAft>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都市に近接した多様な自然・歴史・文化資源が人々の豊かな生活と経済発展を支えてきた都市</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spcAft>
                <a:spcPts val="600"/>
              </a:spcAft>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○スーパー・メガリージョン形成や大阪・関西万博を契機とした技術のイノベーションにより、大阪のさらなる成長が期待</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○今後、人口減少・高齢化社会における持続可能な交通、多様化する移動ニーズに対応した利便性の高い交通の実現に向けて、</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新たなテクノロジーを活用しながら、移動全体を通した総合的な交通施策が必要</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endParaRPr kumimoji="1" lang="en-US" altLang="ja-JP" sz="1200" u="sng"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様々な交通の関係者が、同じ方向を向いて連携した取組を進められるよう、</a:t>
            </a:r>
            <a:endParaRPr kumimoji="1" lang="en-US" altLang="ja-JP"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大阪における概ね</a:t>
            </a:r>
            <a:r>
              <a:rPr kumimoji="1" lang="en-US" altLang="ja-JP"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30</a:t>
            </a:r>
            <a:r>
              <a:rPr kumimoji="1" lang="ja-JP" altLang="en-US"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年先の陸上、水上、航空の総合的な交通のあり方を示す</a:t>
            </a:r>
            <a:endParaRPr kumimoji="1" lang="en-US" altLang="ja-JP" sz="1200" u="sng" dirty="0">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endParaRPr>
          </a:p>
        </p:txBody>
      </p:sp>
      <p:sp>
        <p:nvSpPr>
          <p:cNvPr id="96" name="テキスト ボックス 34">
            <a:extLst>
              <a:ext uri="{FF2B5EF4-FFF2-40B4-BE49-F238E27FC236}">
                <a16:creationId xmlns:a16="http://schemas.microsoft.com/office/drawing/2014/main" id="{A3389471-3BB8-40A8-93E1-1450E0E3FCC3}"/>
              </a:ext>
            </a:extLst>
          </p:cNvPr>
          <p:cNvSpPr txBox="1"/>
          <p:nvPr/>
        </p:nvSpPr>
        <p:spPr>
          <a:xfrm>
            <a:off x="211416" y="3505815"/>
            <a:ext cx="2258358" cy="1303809"/>
          </a:xfrm>
          <a:prstGeom prst="rect">
            <a:avLst/>
          </a:prstGeom>
          <a:noFill/>
          <a:ln>
            <a:solidFill>
              <a:schemeClr val="tx1"/>
            </a:solidFill>
            <a:prstDash val="sysDot"/>
          </a:ln>
        </p:spPr>
        <p:txBody>
          <a:bodyPr wrap="square" lIns="54000" tIns="36000" rIns="54000" bIns="36000" rtlCol="0" anchor="ctr">
            <a:spAutoFit/>
          </a:bodyPr>
          <a:lstStyle/>
          <a:p>
            <a:pPr marL="90488" indent="-90488">
              <a:lnSpc>
                <a:spcPts val="1200"/>
              </a:lnSpc>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大阪府民の生活を支える</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a:lnSpc>
                <a:spcPts val="1200"/>
              </a:lnSpc>
              <a:spcAft>
                <a:spcPts val="600"/>
              </a:spcAft>
            </a:pPr>
            <a:r>
              <a:rPr lang="ja-JP" altLang="en-US" sz="11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a:t>
            </a: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公共交通サービスの維持・確保</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marL="90488" indent="-90488">
              <a:lnSpc>
                <a:spcPts val="1200"/>
              </a:lnSpc>
              <a:spcAft>
                <a:spcPts val="600"/>
              </a:spcAft>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公共交通の乗継改善</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marL="90488" indent="-90488">
              <a:lnSpc>
                <a:spcPts val="1200"/>
              </a:lnSpc>
              <a:spcAft>
                <a:spcPts val="600"/>
              </a:spcAft>
              <a:buFont typeface="Arial" panose="020B0604020202020204" pitchFamily="34" charset="0"/>
              <a:buChar char="•"/>
            </a:pPr>
            <a:r>
              <a:rPr lang="ja-JP" altLang="ja-JP" sz="11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誰もが利用しやすい環境</a:t>
            </a:r>
            <a:r>
              <a:rPr lang="ja-JP" altLang="en-US" sz="11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整備</a:t>
            </a:r>
            <a:endParaRPr lang="en-US" altLang="ja-JP" sz="11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marL="90488" indent="-90488">
              <a:lnSpc>
                <a:spcPts val="1200"/>
              </a:lnSpc>
              <a:spcAft>
                <a:spcPts val="600"/>
              </a:spcAft>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高齢者の移動手段の確保</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marL="90488" indent="-90488">
              <a:lnSpc>
                <a:spcPts val="1200"/>
              </a:lnSpc>
              <a:buFont typeface="Arial" panose="020B0604020202020204" pitchFamily="34" charset="0"/>
              <a:buChar char="•"/>
            </a:pPr>
            <a:r>
              <a:rPr lang="ja-JP" altLang="en-US" sz="11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多様な移動ニーズへの対応</a:t>
            </a:r>
            <a:endParaRPr lang="ja-JP"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97" name="テキスト ボックス 34">
            <a:extLst>
              <a:ext uri="{FF2B5EF4-FFF2-40B4-BE49-F238E27FC236}">
                <a16:creationId xmlns:a16="http://schemas.microsoft.com/office/drawing/2014/main" id="{1BA31350-93B7-4423-99D0-91CF4454845F}"/>
              </a:ext>
            </a:extLst>
          </p:cNvPr>
          <p:cNvSpPr txBox="1"/>
          <p:nvPr/>
        </p:nvSpPr>
        <p:spPr>
          <a:xfrm>
            <a:off x="206010" y="5288506"/>
            <a:ext cx="2258358" cy="1072977"/>
          </a:xfrm>
          <a:prstGeom prst="rect">
            <a:avLst/>
          </a:prstGeom>
          <a:noFill/>
          <a:ln>
            <a:solidFill>
              <a:schemeClr val="tx1"/>
            </a:solidFill>
            <a:prstDash val="sysDot"/>
          </a:ln>
        </p:spPr>
        <p:txBody>
          <a:bodyPr wrap="square" lIns="54000" tIns="36000" rIns="54000" bIns="36000" rtlCol="0" anchor="ctr">
            <a:spAutoFit/>
          </a:bodyPr>
          <a:lstStyle/>
          <a:p>
            <a:pPr marL="90488" indent="-90488">
              <a:lnSpc>
                <a:spcPts val="1200"/>
              </a:lnSpc>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大阪の港湾・空港・新幹線駅から</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a:lnSpc>
                <a:spcPts val="1200"/>
              </a:lnSpc>
              <a:spcAft>
                <a:spcPts val="600"/>
              </a:spcAft>
            </a:pPr>
            <a:r>
              <a:rPr lang="ja-JP" altLang="en-US" sz="11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国内外の多くの人・物を呼込</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marL="90488" indent="-90488">
              <a:lnSpc>
                <a:spcPts val="1200"/>
              </a:lnSpc>
              <a:spcAft>
                <a:spcPts val="600"/>
              </a:spcAft>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多頻度小口配送への対応</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marL="90488" indent="-90488">
              <a:lnSpc>
                <a:spcPts val="1200"/>
              </a:lnSpc>
              <a:spcAft>
                <a:spcPts val="600"/>
              </a:spcAft>
              <a:buFont typeface="Arial" panose="020B0604020202020204" pitchFamily="34" charset="0"/>
              <a:buChar char="•"/>
            </a:pPr>
            <a:r>
              <a:rPr lang="ja-JP" altLang="en-US" sz="11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ドライバー不足への対応</a:t>
            </a:r>
            <a:endParaRPr lang="en-US" alt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marL="90488" indent="-90488">
              <a:lnSpc>
                <a:spcPts val="1200"/>
              </a:lnSpc>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大阪・関西の周遊性向上</a:t>
            </a:r>
            <a:endParaRPr 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98" name="テキスト ボックス 34">
            <a:extLst>
              <a:ext uri="{FF2B5EF4-FFF2-40B4-BE49-F238E27FC236}">
                <a16:creationId xmlns:a16="http://schemas.microsoft.com/office/drawing/2014/main" id="{A375B016-A097-4B6C-B076-B3F60E22ADAF}"/>
              </a:ext>
            </a:extLst>
          </p:cNvPr>
          <p:cNvSpPr txBox="1"/>
          <p:nvPr/>
        </p:nvSpPr>
        <p:spPr>
          <a:xfrm>
            <a:off x="209379" y="7050684"/>
            <a:ext cx="2258358" cy="919089"/>
          </a:xfrm>
          <a:prstGeom prst="rect">
            <a:avLst/>
          </a:prstGeom>
          <a:noFill/>
          <a:ln>
            <a:solidFill>
              <a:schemeClr val="tx1"/>
            </a:solidFill>
            <a:prstDash val="sysDot"/>
          </a:ln>
        </p:spPr>
        <p:txBody>
          <a:bodyPr wrap="square" lIns="54000" tIns="36000" rIns="54000" bIns="36000" rtlCol="0" anchor="ctr">
            <a:spAutoFit/>
          </a:bodyPr>
          <a:lstStyle/>
          <a:p>
            <a:pPr>
              <a:lnSpc>
                <a:spcPts val="1200"/>
              </a:lnSpc>
              <a:spcAft>
                <a:spcPts val="600"/>
              </a:spcAft>
            </a:pPr>
            <a:r>
              <a:rPr lang="ja-JP" altLang="en-US" sz="1200" b="1" dirty="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en-US" altLang="ja-JP" sz="1100" spc="-6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2050</a:t>
            </a:r>
            <a:r>
              <a:rPr lang="ja-JP" altLang="en-US" sz="1100" spc="-6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年カーボンニュートラル実現</a:t>
            </a:r>
          </a:p>
          <a:p>
            <a:pPr marL="90488" indent="-90488">
              <a:lnSpc>
                <a:spcPts val="1200"/>
              </a:lnSpc>
              <a:spcAft>
                <a:spcPts val="600"/>
              </a:spcAft>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道路や鉄道等の事故減少</a:t>
            </a:r>
          </a:p>
          <a:p>
            <a:pPr marL="90488" indent="-90488">
              <a:lnSpc>
                <a:spcPts val="1200"/>
              </a:lnSpc>
              <a:spcAft>
                <a:spcPts val="600"/>
              </a:spcAft>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激甚化する自然災害への対応</a:t>
            </a:r>
          </a:p>
          <a:p>
            <a:pPr marL="90488" indent="-90488">
              <a:lnSpc>
                <a:spcPts val="1200"/>
              </a:lnSpc>
              <a:buFont typeface="Arial" panose="020B0604020202020204" pitchFamily="34" charset="0"/>
              <a:buChar char="•"/>
            </a:pPr>
            <a:r>
              <a:rPr lang="ja-JP" altLang="en-US"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インフラ施設の老朽化への対応</a:t>
            </a:r>
            <a:endParaRPr lang="ja-JP" sz="11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99" name="右矢印 10">
            <a:extLst>
              <a:ext uri="{FF2B5EF4-FFF2-40B4-BE49-F238E27FC236}">
                <a16:creationId xmlns:a16="http://schemas.microsoft.com/office/drawing/2014/main" id="{9F4F2067-89C4-4AAF-8BC5-D59A754FF9D7}"/>
              </a:ext>
            </a:extLst>
          </p:cNvPr>
          <p:cNvSpPr/>
          <p:nvPr/>
        </p:nvSpPr>
        <p:spPr>
          <a:xfrm>
            <a:off x="2516965" y="4049719"/>
            <a:ext cx="252000" cy="216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0" name="右矢印 10">
            <a:extLst>
              <a:ext uri="{FF2B5EF4-FFF2-40B4-BE49-F238E27FC236}">
                <a16:creationId xmlns:a16="http://schemas.microsoft.com/office/drawing/2014/main" id="{9F4F2067-89C4-4AAF-8BC5-D59A754FF9D7}"/>
              </a:ext>
            </a:extLst>
          </p:cNvPr>
          <p:cNvSpPr/>
          <p:nvPr/>
        </p:nvSpPr>
        <p:spPr>
          <a:xfrm>
            <a:off x="2522458" y="5711685"/>
            <a:ext cx="252000" cy="216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1" name="右矢印 10">
            <a:extLst>
              <a:ext uri="{FF2B5EF4-FFF2-40B4-BE49-F238E27FC236}">
                <a16:creationId xmlns:a16="http://schemas.microsoft.com/office/drawing/2014/main" id="{9F4F2067-89C4-4AAF-8BC5-D59A754FF9D7}"/>
              </a:ext>
            </a:extLst>
          </p:cNvPr>
          <p:cNvSpPr/>
          <p:nvPr/>
        </p:nvSpPr>
        <p:spPr>
          <a:xfrm>
            <a:off x="2516965" y="7396496"/>
            <a:ext cx="252000" cy="216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5" name="正方形/長方形 104">
            <a:extLst>
              <a:ext uri="{FF2B5EF4-FFF2-40B4-BE49-F238E27FC236}">
                <a16:creationId xmlns:a16="http://schemas.microsoft.com/office/drawing/2014/main" id="{41105C5D-405A-8810-2D9C-AE023232EE74}"/>
              </a:ext>
            </a:extLst>
          </p:cNvPr>
          <p:cNvSpPr/>
          <p:nvPr/>
        </p:nvSpPr>
        <p:spPr>
          <a:xfrm>
            <a:off x="2963788" y="3338872"/>
            <a:ext cx="3731281" cy="215444"/>
          </a:xfrm>
          <a:prstGeom prst="rect">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ctr"/>
            <a:r>
              <a:rPr kumimoji="1" lang="ja-JP" altLang="en-US" sz="1400" b="1" u="sng" dirty="0">
                <a:solidFill>
                  <a:srgbClr val="0000FF"/>
                </a:solidFill>
                <a:latin typeface="UD デジタル 教科書体 NK-R" panose="02020400000000000000" pitchFamily="18" charset="-128"/>
                <a:ea typeface="UD デジタル 教科書体 NK-R" panose="02020400000000000000" pitchFamily="18" charset="-128"/>
              </a:rPr>
              <a:t>方向性１　誰もがいつでも快適に移動できる交通</a:t>
            </a:r>
            <a:endParaRPr kumimoji="1" lang="en-US" altLang="ja-JP" sz="1400" b="1" u="sng" dirty="0">
              <a:solidFill>
                <a:srgbClr val="0000FF"/>
              </a:solidFill>
              <a:latin typeface="UD デジタル 教科書体 NK-R" panose="02020400000000000000" pitchFamily="18" charset="-128"/>
              <a:ea typeface="UD デジタル 教科書体 NK-R" panose="02020400000000000000" pitchFamily="18" charset="-128"/>
            </a:endParaRPr>
          </a:p>
        </p:txBody>
      </p:sp>
      <p:sp>
        <p:nvSpPr>
          <p:cNvPr id="106" name="正方形/長方形 105">
            <a:extLst>
              <a:ext uri="{FF2B5EF4-FFF2-40B4-BE49-F238E27FC236}">
                <a16:creationId xmlns:a16="http://schemas.microsoft.com/office/drawing/2014/main" id="{3537AEC9-0E0F-6F1B-03E0-077862509447}"/>
              </a:ext>
            </a:extLst>
          </p:cNvPr>
          <p:cNvSpPr/>
          <p:nvPr/>
        </p:nvSpPr>
        <p:spPr>
          <a:xfrm>
            <a:off x="2979009" y="6898017"/>
            <a:ext cx="2862963" cy="215444"/>
          </a:xfrm>
          <a:prstGeom prst="rect">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nchorCtr="0">
            <a:spAutoFit/>
          </a:bodyPr>
          <a:lstStyle/>
          <a:p>
            <a:pPr algn="ctr"/>
            <a:r>
              <a:rPr kumimoji="1" lang="ja-JP" altLang="en-US" sz="1400" b="1" u="sng" dirty="0">
                <a:solidFill>
                  <a:srgbClr val="0000FF"/>
                </a:solidFill>
                <a:latin typeface="UD デジタル 教科書体 NK-R" panose="02020400000000000000" pitchFamily="18" charset="-128"/>
                <a:ea typeface="UD デジタル 教科書体 NK-R" panose="02020400000000000000" pitchFamily="18" charset="-128"/>
              </a:rPr>
              <a:t>方向性３　安全・安心でグリーンな交通</a:t>
            </a:r>
          </a:p>
        </p:txBody>
      </p:sp>
      <p:sp>
        <p:nvSpPr>
          <p:cNvPr id="107" name="正方形/長方形 106">
            <a:extLst>
              <a:ext uri="{FF2B5EF4-FFF2-40B4-BE49-F238E27FC236}">
                <a16:creationId xmlns:a16="http://schemas.microsoft.com/office/drawing/2014/main" id="{F39DAA97-CDCD-5D89-BCE5-CEACE2DA4F8A}"/>
              </a:ext>
            </a:extLst>
          </p:cNvPr>
          <p:cNvSpPr/>
          <p:nvPr/>
        </p:nvSpPr>
        <p:spPr>
          <a:xfrm>
            <a:off x="2909302" y="5127775"/>
            <a:ext cx="5831150" cy="215444"/>
          </a:xfrm>
          <a:prstGeom prst="rect">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ctr"/>
            <a:r>
              <a:rPr kumimoji="1" lang="ja-JP" altLang="en-US" sz="1400" b="1" u="sng" dirty="0">
                <a:solidFill>
                  <a:srgbClr val="0000FF"/>
                </a:solidFill>
                <a:latin typeface="UD デジタル 教科書体 NK-R" panose="02020400000000000000" pitchFamily="18" charset="-128"/>
                <a:ea typeface="UD デジタル 教科書体 NK-R" panose="02020400000000000000" pitchFamily="18" charset="-128"/>
              </a:rPr>
              <a:t>方向性２　国内外からヒト・モノを呼び込み、様々な交流機会を生み出す交通</a:t>
            </a:r>
          </a:p>
        </p:txBody>
      </p:sp>
      <p:sp>
        <p:nvSpPr>
          <p:cNvPr id="108" name="テキスト ボックス 107">
            <a:extLst>
              <a:ext uri="{FF2B5EF4-FFF2-40B4-BE49-F238E27FC236}">
                <a16:creationId xmlns:a16="http://schemas.microsoft.com/office/drawing/2014/main" id="{5F901477-0431-5276-90B0-1943FD800942}"/>
              </a:ext>
            </a:extLst>
          </p:cNvPr>
          <p:cNvSpPr txBox="1"/>
          <p:nvPr/>
        </p:nvSpPr>
        <p:spPr>
          <a:xfrm>
            <a:off x="32233" y="3035873"/>
            <a:ext cx="2133197" cy="261610"/>
          </a:xfrm>
          <a:prstGeom prst="rect">
            <a:avLst/>
          </a:prstGeom>
          <a:noFill/>
        </p:spPr>
        <p:txBody>
          <a:bodyPr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＜今後の交通に求められること＞</a:t>
            </a:r>
            <a:endParaRPr kumimoji="1" lang="en-US" altLang="ja-JP" sz="11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109" name="上矢印吹き出し 108"/>
          <p:cNvSpPr/>
          <p:nvPr/>
        </p:nvSpPr>
        <p:spPr>
          <a:xfrm>
            <a:off x="348343" y="8214823"/>
            <a:ext cx="4528458" cy="1081789"/>
          </a:xfrm>
          <a:prstGeom prst="upArrowCallout">
            <a:avLst>
              <a:gd name="adj1" fmla="val 9645"/>
              <a:gd name="adj2" fmla="val 10912"/>
              <a:gd name="adj3" fmla="val 13614"/>
              <a:gd name="adj4" fmla="val 65611"/>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t"/>
          <a:lstStyle/>
          <a:p>
            <a:pPr algn="ctr"/>
            <a:r>
              <a:rPr kumimoji="1" lang="ja-JP" altLang="en-US" sz="1200" dirty="0">
                <a:latin typeface="UD デジタル 教科書体 NK-R" panose="02020400000000000000" pitchFamily="18" charset="-128"/>
                <a:ea typeface="UD デジタル 教科書体 NK-R" panose="02020400000000000000" pitchFamily="18" charset="-128"/>
              </a:rPr>
              <a:t>＜新たな技術の開発・普及＞</a:t>
            </a:r>
          </a:p>
        </p:txBody>
      </p:sp>
      <p:sp>
        <p:nvSpPr>
          <p:cNvPr id="110" name="角丸四角形 109"/>
          <p:cNvSpPr/>
          <p:nvPr/>
        </p:nvSpPr>
        <p:spPr>
          <a:xfrm>
            <a:off x="1922183" y="8876257"/>
            <a:ext cx="1287430" cy="296962"/>
          </a:xfrm>
          <a:prstGeom prst="roundRect">
            <a:avLst/>
          </a:prstGeom>
          <a:solidFill>
            <a:schemeClr val="tx2">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200"/>
              </a:lnSpc>
              <a:spcAft>
                <a:spcPts val="0"/>
              </a:spcAft>
            </a:pPr>
            <a:r>
              <a:rPr lang="ja-JP" sz="1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新たなモビリティ</a:t>
            </a:r>
          </a:p>
        </p:txBody>
      </p:sp>
      <p:sp>
        <p:nvSpPr>
          <p:cNvPr id="111" name="角丸四角形 110"/>
          <p:cNvSpPr/>
          <p:nvPr/>
        </p:nvSpPr>
        <p:spPr>
          <a:xfrm>
            <a:off x="454282" y="8870932"/>
            <a:ext cx="1287430" cy="296962"/>
          </a:xfrm>
          <a:prstGeom prst="roundRect">
            <a:avLst/>
          </a:prstGeom>
          <a:solidFill>
            <a:schemeClr val="tx2">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200"/>
              </a:lnSpc>
              <a:spcAft>
                <a:spcPts val="0"/>
              </a:spcAft>
            </a:pPr>
            <a:r>
              <a:rPr lang="ja-JP" altLang="en-US" sz="1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自動運転技術</a:t>
            </a:r>
            <a:endParaRPr lang="en-US" altLang="ja-JP" sz="1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lnSpc>
                <a:spcPts val="1200"/>
              </a:lnSpc>
              <a:spcAft>
                <a:spcPts val="0"/>
              </a:spcAft>
            </a:pPr>
            <a:r>
              <a:rPr lang="en-US" altLang="ja-JP" sz="1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GX</a:t>
            </a:r>
            <a:r>
              <a:rPr lang="ja-JP" altLang="en-US" sz="1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関連技術　等</a:t>
            </a:r>
            <a:endParaRPr lang="ja-JP" sz="1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12" name="角丸四角形 111"/>
          <p:cNvSpPr/>
          <p:nvPr/>
        </p:nvSpPr>
        <p:spPr>
          <a:xfrm>
            <a:off x="3437930" y="8884309"/>
            <a:ext cx="1287430" cy="296962"/>
          </a:xfrm>
          <a:prstGeom prst="roundRect">
            <a:avLst/>
          </a:prstGeom>
          <a:solidFill>
            <a:schemeClr val="tx2">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200"/>
              </a:lnSpc>
              <a:spcAft>
                <a:spcPts val="0"/>
              </a:spcAft>
            </a:pPr>
            <a:r>
              <a:rPr lang="ja-JP" altLang="en-US" sz="1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データ連携等の</a:t>
            </a:r>
            <a:endParaRPr lang="en-US" altLang="ja-JP" sz="1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lnSpc>
                <a:spcPts val="1200"/>
              </a:lnSpc>
              <a:spcAft>
                <a:spcPts val="0"/>
              </a:spcAft>
            </a:pPr>
            <a:r>
              <a:rPr lang="en-US" altLang="ja-JP" sz="1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DX</a:t>
            </a:r>
            <a:r>
              <a:rPr lang="ja-JP" altLang="en-US" sz="1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関連技術</a:t>
            </a:r>
            <a:endParaRPr lang="ja-JP" sz="1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23" name="テキスト ボックス 122">
            <a:extLst>
              <a:ext uri="{FF2B5EF4-FFF2-40B4-BE49-F238E27FC236}">
                <a16:creationId xmlns:a16="http://schemas.microsoft.com/office/drawing/2014/main" id="{5F901477-0431-5276-90B0-1943FD800942}"/>
              </a:ext>
            </a:extLst>
          </p:cNvPr>
          <p:cNvSpPr txBox="1"/>
          <p:nvPr/>
        </p:nvSpPr>
        <p:spPr>
          <a:xfrm>
            <a:off x="2982834" y="3549073"/>
            <a:ext cx="7058511" cy="1538883"/>
          </a:xfrm>
          <a:prstGeom prst="rect">
            <a:avLst/>
          </a:prstGeom>
          <a:noFill/>
        </p:spPr>
        <p:txBody>
          <a:bodyPr wrap="square" rtlCol="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■多様な移動ニーズに対応した最適な交通サービスの提供</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あらゆる地域で、既存交通と新たなモビリティ、</a:t>
            </a:r>
            <a:r>
              <a:rPr kumimoji="1" lang="en-US" altLang="ja-JP" sz="1200" dirty="0" err="1">
                <a:latin typeface="UD デジタル 教科書体 NK-R" panose="02020400000000000000" pitchFamily="18" charset="-128"/>
                <a:ea typeface="UD デジタル 教科書体 NK-R" panose="02020400000000000000" pitchFamily="18" charset="-128"/>
                <a:sym typeface="Wingdings" panose="05000000000000000000" pitchFamily="2" charset="2"/>
              </a:rPr>
              <a:t>MaaS</a:t>
            </a: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アプリのサポートで、ニーズに応じた移動ができます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■ユニバーサルデザインの充実</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a:t>
            </a:r>
            <a:r>
              <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a:t>
            </a: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駅をはじめとする様々な交通施設において、</a:t>
            </a:r>
            <a:r>
              <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AI</a:t>
            </a: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カメラと</a:t>
            </a:r>
            <a:r>
              <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AI</a:t>
            </a: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ロボットが自動通信しサポートすることで、</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a:t>
            </a:r>
            <a:r>
              <a:rPr kumimoji="1" lang="ja-JP" altLang="en-US" sz="1200" dirty="0" err="1">
                <a:latin typeface="UD デジタル 教科書体 NK-R" panose="02020400000000000000" pitchFamily="18" charset="-128"/>
                <a:ea typeface="UD デジタル 教科書体 NK-R" panose="02020400000000000000" pitchFamily="18" charset="-128"/>
                <a:sym typeface="Wingdings" panose="05000000000000000000" pitchFamily="2" charset="2"/>
              </a:rPr>
              <a:t>障がい</a:t>
            </a: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者や高齢者を含むすべての人が、安全・安心に移動できます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■ストレスフリーな移動をサポート</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モビリティ・ハブで、多様な交通モードをスムーズに利用、乗継することができます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125" name="テキスト ボックス 124">
            <a:extLst>
              <a:ext uri="{FF2B5EF4-FFF2-40B4-BE49-F238E27FC236}">
                <a16:creationId xmlns:a16="http://schemas.microsoft.com/office/drawing/2014/main" id="{5F901477-0431-5276-90B0-1943FD800942}"/>
              </a:ext>
            </a:extLst>
          </p:cNvPr>
          <p:cNvSpPr txBox="1"/>
          <p:nvPr/>
        </p:nvSpPr>
        <p:spPr>
          <a:xfrm>
            <a:off x="3002652" y="5356041"/>
            <a:ext cx="7109481" cy="1354217"/>
          </a:xfrm>
          <a:prstGeom prst="rect">
            <a:avLst/>
          </a:prstGeom>
          <a:noFill/>
        </p:spPr>
        <p:txBody>
          <a:bodyPr wrap="square" rtlCol="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■大阪の成長に資する交通システムの強化</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広域交通拠点の受入機能が強化され、様々な交通モードで日本各地へ移動・輸配送できます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■物流の効率化</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データを共有・連携した共同輸配送や、ドローン・ロボットの活用により、物流が効率化します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■周遊や賑わいの創出</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クルーズ船や空飛ぶクルマなどで、各地の魅力的な自然・歴史・文化資源を楽しく周遊できます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127" name="テキスト ボックス 126">
            <a:extLst>
              <a:ext uri="{FF2B5EF4-FFF2-40B4-BE49-F238E27FC236}">
                <a16:creationId xmlns:a16="http://schemas.microsoft.com/office/drawing/2014/main" id="{5F901477-0431-5276-90B0-1943FD800942}"/>
              </a:ext>
            </a:extLst>
          </p:cNvPr>
          <p:cNvSpPr txBox="1"/>
          <p:nvPr/>
        </p:nvSpPr>
        <p:spPr>
          <a:xfrm>
            <a:off x="2973313" y="7137555"/>
            <a:ext cx="7292594" cy="1354217"/>
          </a:xfrm>
          <a:prstGeom prst="rect">
            <a:avLst/>
          </a:prstGeom>
          <a:noFill/>
        </p:spPr>
        <p:txBody>
          <a:bodyPr wrap="square" rtlCol="0">
            <a:spAutoFit/>
          </a:bodyPr>
          <a:lstStyle/>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a:t>
            </a:r>
            <a:r>
              <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2050</a:t>
            </a:r>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カーボンニュートラルを実現する環境に優しい交通</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船舶、航空、鉄道、自動車などの全ての交通分野で、次世代エネルギーが実装されます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■事故ゼロをめざした交通利用者の安全・安心確保</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pPr>
              <a:spcAft>
                <a:spcPts val="600"/>
              </a:spcAft>
            </a:pP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自動運転技術や</a:t>
            </a:r>
            <a:r>
              <a:rPr kumimoji="1" lang="ja-JP" altLang="en-US" sz="1200" dirty="0" err="1">
                <a:latin typeface="UD デジタル 教科書体 NK-R" panose="02020400000000000000" pitchFamily="18" charset="-128"/>
                <a:ea typeface="UD デジタル 教科書体 NK-R" panose="02020400000000000000" pitchFamily="18" charset="-128"/>
                <a:sym typeface="Wingdings" panose="05000000000000000000" pitchFamily="2" charset="2"/>
              </a:rPr>
              <a:t>車車</a:t>
            </a:r>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間・路車間通信技術により、渋滞や事故のない安全・安心な移動が実現します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■交通インフラ施設の強靭化</a:t>
            </a:r>
            <a:endParaRPr kumimoji="1" lang="en-US" altLang="ja-JP" sz="1200" b="1"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　　道路通行不能時に、空飛ぶクルマや舟運による物資輸送などにより、リダンダンシーが確保されます</a:t>
            </a:r>
            <a:endParaRPr kumimoji="1" lang="en-US" altLang="ja-JP" sz="12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128" name="テキスト ボックス 127">
            <a:extLst>
              <a:ext uri="{FF2B5EF4-FFF2-40B4-BE49-F238E27FC236}">
                <a16:creationId xmlns:a16="http://schemas.microsoft.com/office/drawing/2014/main" id="{5F901477-0431-5276-90B0-1943FD800942}"/>
              </a:ext>
            </a:extLst>
          </p:cNvPr>
          <p:cNvSpPr txBox="1"/>
          <p:nvPr/>
        </p:nvSpPr>
        <p:spPr>
          <a:xfrm>
            <a:off x="2736335" y="3032518"/>
            <a:ext cx="2808122" cy="261610"/>
          </a:xfrm>
          <a:prstGeom prst="rect">
            <a:avLst/>
          </a:prstGeom>
          <a:noFill/>
        </p:spPr>
        <p:txBody>
          <a:bodyPr wrap="square" rtlCol="0">
            <a:spAutoFit/>
          </a:bodyPr>
          <a:lstStyle/>
          <a:p>
            <a:r>
              <a:rPr kumimoji="1" lang="ja-JP" altLang="en-US" sz="11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rPr>
              <a:t>＜長期的な交通の方向性と望まれる姿の例＞</a:t>
            </a:r>
            <a:endParaRPr kumimoji="1" lang="en-US" altLang="ja-JP" sz="1100" dirty="0">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129" name="正方形/長方形 128"/>
          <p:cNvSpPr/>
          <p:nvPr/>
        </p:nvSpPr>
        <p:spPr>
          <a:xfrm>
            <a:off x="5372100" y="8587064"/>
            <a:ext cx="7203701" cy="889023"/>
          </a:xfrm>
          <a:prstGeom prst="rect">
            <a:avLst/>
          </a:prstGeom>
          <a:solidFill>
            <a:schemeClr val="accent1">
              <a:lumMod val="20000"/>
              <a:lumOff val="80000"/>
            </a:schemeClr>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◆実現に向けて ・・　以下のような視点を踏まえ、関係者が連携し、総合的な交通の取組を進めていくことが必要</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rPr>
              <a:t>　　○新たな技術・デジタル技術の活用　：法整備やインフラ整備等の利用環境を整える　等</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rPr>
              <a:t>　　○多様なプレイヤーの連携　：行政、民間、府民がしっかり対話し協働していく　等</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rPr>
              <a:t>　　○民間活力の誘発　：規制緩和やフィールド提供など技術のイノベーションを生み出す環境を整える　等</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47" name="テキスト ボックス 46">
            <a:extLst>
              <a:ext uri="{FF2B5EF4-FFF2-40B4-BE49-F238E27FC236}">
                <a16:creationId xmlns:a16="http://schemas.microsoft.com/office/drawing/2014/main" id="{5F901477-0431-5276-90B0-1943FD800942}"/>
              </a:ext>
            </a:extLst>
          </p:cNvPr>
          <p:cNvSpPr txBox="1"/>
          <p:nvPr/>
        </p:nvSpPr>
        <p:spPr>
          <a:xfrm>
            <a:off x="151281" y="3278708"/>
            <a:ext cx="1619461" cy="169277"/>
          </a:xfrm>
          <a:prstGeom prst="rect">
            <a:avLst/>
          </a:prstGeom>
          <a:solidFill>
            <a:schemeClr val="tx1"/>
          </a:solidFill>
        </p:spPr>
        <p:txBody>
          <a:bodyPr wrap="square" lIns="0" tIns="0" rIns="0" bIns="0" rtlCol="0" anchor="ctr">
            <a:spAutoFit/>
          </a:bodyPr>
          <a:lstStyle/>
          <a:p>
            <a:pPr algn="ctr"/>
            <a:r>
              <a:rPr kumimoji="1" lang="ja-JP" altLang="en-US" sz="1100" dirty="0">
                <a:solidFill>
                  <a:schemeClr val="bg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rPr>
              <a:t>快適な移動手段の確保</a:t>
            </a:r>
            <a:endParaRPr kumimoji="1" lang="en-US" altLang="ja-JP" sz="1100" dirty="0">
              <a:solidFill>
                <a:schemeClr val="bg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48" name="テキスト ボックス 47">
            <a:extLst>
              <a:ext uri="{FF2B5EF4-FFF2-40B4-BE49-F238E27FC236}">
                <a16:creationId xmlns:a16="http://schemas.microsoft.com/office/drawing/2014/main" id="{5F901477-0431-5276-90B0-1943FD800942}"/>
              </a:ext>
            </a:extLst>
          </p:cNvPr>
          <p:cNvSpPr txBox="1"/>
          <p:nvPr/>
        </p:nvSpPr>
        <p:spPr>
          <a:xfrm>
            <a:off x="171147" y="5056070"/>
            <a:ext cx="1619461" cy="169277"/>
          </a:xfrm>
          <a:prstGeom prst="rect">
            <a:avLst/>
          </a:prstGeom>
          <a:solidFill>
            <a:schemeClr val="tx1"/>
          </a:solidFill>
        </p:spPr>
        <p:txBody>
          <a:bodyPr wrap="square" lIns="0" tIns="0" rIns="0" bIns="0" rtlCol="0" anchor="ctr">
            <a:spAutoFit/>
          </a:bodyPr>
          <a:lstStyle/>
          <a:p>
            <a:pPr algn="ctr"/>
            <a:r>
              <a:rPr kumimoji="1" lang="ja-JP" altLang="en-US" sz="1100" dirty="0">
                <a:solidFill>
                  <a:schemeClr val="bg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rPr>
              <a:t>魅力ある大阪を支える交通</a:t>
            </a:r>
            <a:endParaRPr kumimoji="1" lang="en-US" altLang="ja-JP" sz="1100" dirty="0">
              <a:solidFill>
                <a:schemeClr val="bg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50" name="テキスト ボックス 49">
            <a:extLst>
              <a:ext uri="{FF2B5EF4-FFF2-40B4-BE49-F238E27FC236}">
                <a16:creationId xmlns:a16="http://schemas.microsoft.com/office/drawing/2014/main" id="{5F901477-0431-5276-90B0-1943FD800942}"/>
              </a:ext>
            </a:extLst>
          </p:cNvPr>
          <p:cNvSpPr txBox="1"/>
          <p:nvPr/>
        </p:nvSpPr>
        <p:spPr>
          <a:xfrm>
            <a:off x="171147" y="6818821"/>
            <a:ext cx="1619461" cy="169277"/>
          </a:xfrm>
          <a:prstGeom prst="rect">
            <a:avLst/>
          </a:prstGeom>
          <a:solidFill>
            <a:schemeClr val="tx1"/>
          </a:solidFill>
        </p:spPr>
        <p:txBody>
          <a:bodyPr wrap="square" lIns="0" tIns="0" rIns="0" bIns="0" rtlCol="0" anchor="ctr">
            <a:spAutoFit/>
          </a:bodyPr>
          <a:lstStyle/>
          <a:p>
            <a:pPr algn="ctr"/>
            <a:r>
              <a:rPr kumimoji="1" lang="ja-JP" altLang="en-US" sz="1100" dirty="0">
                <a:solidFill>
                  <a:schemeClr val="bg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rPr>
              <a:t>ヒトと環境に優しい交通</a:t>
            </a:r>
            <a:endParaRPr kumimoji="1" lang="en-US" altLang="ja-JP" sz="1100" dirty="0">
              <a:solidFill>
                <a:schemeClr val="bg1"/>
              </a:solidFill>
              <a:latin typeface="UD デジタル 教科書体 NK-R" panose="02020400000000000000" pitchFamily="18" charset="-128"/>
              <a:ea typeface="UD デジタル 教科書体 NK-R" panose="02020400000000000000" pitchFamily="18" charset="-128"/>
              <a:sym typeface="Wingdings" panose="05000000000000000000" pitchFamily="2" charset="2"/>
            </a:endParaRPr>
          </a:p>
        </p:txBody>
      </p:sp>
      <p:sp>
        <p:nvSpPr>
          <p:cNvPr id="2" name="右矢印 1"/>
          <p:cNvSpPr/>
          <p:nvPr/>
        </p:nvSpPr>
        <p:spPr>
          <a:xfrm>
            <a:off x="512338" y="2222412"/>
            <a:ext cx="242404" cy="3007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493662" y="580736"/>
            <a:ext cx="4183738" cy="1868660"/>
          </a:xfrm>
          <a:prstGeom prst="rect">
            <a:avLst/>
          </a:prstGeom>
        </p:spPr>
      </p:pic>
      <p:sp>
        <p:nvSpPr>
          <p:cNvPr id="3" name="テキスト ボックス 2">
            <a:extLst>
              <a:ext uri="{FF2B5EF4-FFF2-40B4-BE49-F238E27FC236}">
                <a16:creationId xmlns:a16="http://schemas.microsoft.com/office/drawing/2014/main" id="{DFD0295B-C67F-45E6-8F81-0943589A7553}"/>
              </a:ext>
            </a:extLst>
          </p:cNvPr>
          <p:cNvSpPr txBox="1"/>
          <p:nvPr/>
        </p:nvSpPr>
        <p:spPr>
          <a:xfrm>
            <a:off x="12041072" y="34922"/>
            <a:ext cx="728295" cy="307777"/>
          </a:xfrm>
          <a:prstGeom prst="rect">
            <a:avLst/>
          </a:prstGeom>
          <a:solidFill>
            <a:schemeClr val="bg1"/>
          </a:solidFill>
          <a:ln>
            <a:solidFill>
              <a:schemeClr val="tx1"/>
            </a:solidFill>
          </a:ln>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資料２</a:t>
            </a:r>
          </a:p>
        </p:txBody>
      </p:sp>
      <p:sp>
        <p:nvSpPr>
          <p:cNvPr id="61" name="テキスト ボックス 34">
            <a:extLst>
              <a:ext uri="{FF2B5EF4-FFF2-40B4-BE49-F238E27FC236}">
                <a16:creationId xmlns:a16="http://schemas.microsoft.com/office/drawing/2014/main" id="{A3389471-3BB8-40A8-93E1-1450E0E3FCC3}"/>
              </a:ext>
            </a:extLst>
          </p:cNvPr>
          <p:cNvSpPr txBox="1"/>
          <p:nvPr/>
        </p:nvSpPr>
        <p:spPr>
          <a:xfrm>
            <a:off x="9599451" y="3309347"/>
            <a:ext cx="1767056" cy="380480"/>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700" dirty="0" smtClean="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t>
            </a:r>
            <a:r>
              <a:rPr lang="ja-JP" altLang="en-US" sz="900" dirty="0" smtClean="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郊外部</a:t>
            </a: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の地域拠点に配置　</a:t>
            </a:r>
            <a:endParaRPr lang="en-US" altLang="ja-JP"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a:lnSpc>
                <a:spcPts val="1200"/>
              </a:lnSpc>
            </a:pP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a:t>
            </a:r>
            <a:r>
              <a:rPr lang="ja-JP" altLang="en-US" sz="900" dirty="0" smtClean="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された</a:t>
            </a: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モビリティ・</a:t>
            </a:r>
            <a:r>
              <a:rPr lang="ja-JP" altLang="en-US" sz="900" dirty="0" smtClean="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ハブイメージ</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62" name="テキスト ボックス 34">
            <a:extLst>
              <a:ext uri="{FF2B5EF4-FFF2-40B4-BE49-F238E27FC236}">
                <a16:creationId xmlns:a16="http://schemas.microsoft.com/office/drawing/2014/main" id="{A3389471-3BB8-40A8-93E1-1450E0E3FCC3}"/>
              </a:ext>
            </a:extLst>
          </p:cNvPr>
          <p:cNvSpPr txBox="1"/>
          <p:nvPr/>
        </p:nvSpPr>
        <p:spPr>
          <a:xfrm>
            <a:off x="11087667" y="6508406"/>
            <a:ext cx="1717109" cy="226591"/>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7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関西</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各地の観光周遊イメージ</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63" name="テキスト ボックス 34">
            <a:extLst>
              <a:ext uri="{FF2B5EF4-FFF2-40B4-BE49-F238E27FC236}">
                <a16:creationId xmlns:a16="http://schemas.microsoft.com/office/drawing/2014/main" id="{A3389471-3BB8-40A8-93E1-1450E0E3FCC3}"/>
              </a:ext>
            </a:extLst>
          </p:cNvPr>
          <p:cNvSpPr txBox="1"/>
          <p:nvPr/>
        </p:nvSpPr>
        <p:spPr>
          <a:xfrm>
            <a:off x="9271093" y="5063558"/>
            <a:ext cx="1915233" cy="380480"/>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7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共同輸</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配送のための</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a:lnSpc>
                <a:spcPts val="1200"/>
              </a:lnSpc>
            </a:pP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a:t>
            </a:r>
            <a:r>
              <a:rPr lang="ja-JP" altLang="en-US" sz="900" dirty="0" smtClean="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高速</a:t>
            </a: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道路直結の</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物流</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拠点イメージ</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pic>
        <p:nvPicPr>
          <p:cNvPr id="64" name="図 63">
            <a:extLst>
              <a:ext uri="{FF2B5EF4-FFF2-40B4-BE49-F238E27FC236}">
                <a16:creationId xmlns:a16="http://schemas.microsoft.com/office/drawing/2014/main" id="{19D06E71-F7BC-80CE-6852-243EDA3F8A9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377717" y="3797079"/>
            <a:ext cx="1208055" cy="894961"/>
          </a:xfrm>
          <a:prstGeom prst="roundRect">
            <a:avLst/>
          </a:prstGeom>
          <a:noFill/>
          <a:ln>
            <a:solidFill>
              <a:schemeClr val="accent1"/>
            </a:solidFill>
          </a:ln>
        </p:spPr>
      </p:pic>
      <p:sp>
        <p:nvSpPr>
          <p:cNvPr id="65" name="テキスト ボックス 34">
            <a:extLst>
              <a:ext uri="{FF2B5EF4-FFF2-40B4-BE49-F238E27FC236}">
                <a16:creationId xmlns:a16="http://schemas.microsoft.com/office/drawing/2014/main" id="{A3389471-3BB8-40A8-93E1-1450E0E3FCC3}"/>
              </a:ext>
            </a:extLst>
          </p:cNvPr>
          <p:cNvSpPr txBox="1"/>
          <p:nvPr/>
        </p:nvSpPr>
        <p:spPr>
          <a:xfrm>
            <a:off x="11550610" y="3595893"/>
            <a:ext cx="1143035" cy="226591"/>
          </a:xfrm>
          <a:prstGeom prst="rect">
            <a:avLst/>
          </a:prstGeom>
          <a:noFill/>
          <a:ln>
            <a:noFill/>
            <a:prstDash val="solid"/>
          </a:ln>
        </p:spPr>
        <p:txBody>
          <a:bodyPr wrap="square" lIns="54000" tIns="36000" rIns="54000" bIns="36000" rtlCol="0" anchor="ctr">
            <a:spAutoFit/>
          </a:bodyPr>
          <a:lstStyle/>
          <a:p>
            <a:pPr>
              <a:lnSpc>
                <a:spcPts val="1200"/>
              </a:lnSpc>
            </a:pPr>
            <a:r>
              <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AI</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カメラによる見守り</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cxnSp>
        <p:nvCxnSpPr>
          <p:cNvPr id="66" name="直線コネクタ 65"/>
          <p:cNvCxnSpPr>
            <a:cxnSpLocks/>
          </p:cNvCxnSpPr>
          <p:nvPr/>
        </p:nvCxnSpPr>
        <p:spPr>
          <a:xfrm flipH="1">
            <a:off x="11722067" y="3752663"/>
            <a:ext cx="65219" cy="372526"/>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67" name="直線コネクタ 66"/>
          <p:cNvCxnSpPr/>
          <p:nvPr/>
        </p:nvCxnSpPr>
        <p:spPr>
          <a:xfrm flipH="1" flipV="1">
            <a:off x="11937504" y="4618555"/>
            <a:ext cx="99258" cy="150048"/>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68" name="テキスト ボックス 34">
            <a:extLst>
              <a:ext uri="{FF2B5EF4-FFF2-40B4-BE49-F238E27FC236}">
                <a16:creationId xmlns:a16="http://schemas.microsoft.com/office/drawing/2014/main" id="{A3389471-3BB8-40A8-93E1-1450E0E3FCC3}"/>
              </a:ext>
            </a:extLst>
          </p:cNvPr>
          <p:cNvSpPr txBox="1"/>
          <p:nvPr/>
        </p:nvSpPr>
        <p:spPr>
          <a:xfrm>
            <a:off x="11757675" y="4708467"/>
            <a:ext cx="912557" cy="380480"/>
          </a:xfrm>
          <a:prstGeom prst="rect">
            <a:avLst/>
          </a:prstGeom>
          <a:noFill/>
          <a:ln>
            <a:noFill/>
            <a:prstDash val="solid"/>
          </a:ln>
        </p:spPr>
        <p:txBody>
          <a:bodyPr wrap="square" lIns="54000" tIns="36000" rIns="54000" bIns="36000" rtlCol="0" anchor="ctr">
            <a:spAutoFit/>
          </a:bodyPr>
          <a:lstStyle/>
          <a:p>
            <a:pPr>
              <a:lnSpc>
                <a:spcPts val="1200"/>
              </a:lnSpc>
            </a:pPr>
            <a:r>
              <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AI</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ロボットによる移動サポート</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69" name="テキスト ボックス 34">
            <a:extLst>
              <a:ext uri="{FF2B5EF4-FFF2-40B4-BE49-F238E27FC236}">
                <a16:creationId xmlns:a16="http://schemas.microsoft.com/office/drawing/2014/main" id="{A3389471-3BB8-40A8-93E1-1450E0E3FCC3}"/>
              </a:ext>
            </a:extLst>
          </p:cNvPr>
          <p:cNvSpPr txBox="1"/>
          <p:nvPr/>
        </p:nvSpPr>
        <p:spPr>
          <a:xfrm>
            <a:off x="10316418" y="3646782"/>
            <a:ext cx="1087334" cy="221270"/>
          </a:xfrm>
          <a:prstGeom prst="rect">
            <a:avLst/>
          </a:prstGeom>
          <a:noFill/>
          <a:ln>
            <a:noFill/>
            <a:prstDash val="solid"/>
          </a:ln>
        </p:spPr>
        <p:txBody>
          <a:bodyPr wrap="square" lIns="54000" tIns="36000" rIns="54000" bIns="36000" rtlCol="0" anchor="ctr">
            <a:spAutoFit/>
          </a:bodyPr>
          <a:lstStyle/>
          <a:p>
            <a:pPr>
              <a:lnSpc>
                <a:spcPts val="1200"/>
              </a:lnSpc>
            </a:pPr>
            <a:r>
              <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AI</a:t>
            </a: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オンデ</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マンド交通</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70" name="テキスト ボックス 34">
            <a:extLst>
              <a:ext uri="{FF2B5EF4-FFF2-40B4-BE49-F238E27FC236}">
                <a16:creationId xmlns:a16="http://schemas.microsoft.com/office/drawing/2014/main" id="{A3389471-3BB8-40A8-93E1-1450E0E3FCC3}"/>
              </a:ext>
            </a:extLst>
          </p:cNvPr>
          <p:cNvSpPr txBox="1"/>
          <p:nvPr/>
        </p:nvSpPr>
        <p:spPr>
          <a:xfrm>
            <a:off x="10466619" y="4832028"/>
            <a:ext cx="1421682" cy="226591"/>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グリーンスローモビリティ</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71" name="テキスト ボックス 34">
            <a:extLst>
              <a:ext uri="{FF2B5EF4-FFF2-40B4-BE49-F238E27FC236}">
                <a16:creationId xmlns:a16="http://schemas.microsoft.com/office/drawing/2014/main" id="{A3389471-3BB8-40A8-93E1-1450E0E3FCC3}"/>
              </a:ext>
            </a:extLst>
          </p:cNvPr>
          <p:cNvSpPr txBox="1"/>
          <p:nvPr/>
        </p:nvSpPr>
        <p:spPr>
          <a:xfrm>
            <a:off x="9520706" y="4832028"/>
            <a:ext cx="1062594" cy="221270"/>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超小型</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モビリティ</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72" name="テキスト ボックス 34">
            <a:extLst>
              <a:ext uri="{FF2B5EF4-FFF2-40B4-BE49-F238E27FC236}">
                <a16:creationId xmlns:a16="http://schemas.microsoft.com/office/drawing/2014/main" id="{A3389471-3BB8-40A8-93E1-1450E0E3FCC3}"/>
              </a:ext>
            </a:extLst>
          </p:cNvPr>
          <p:cNvSpPr txBox="1"/>
          <p:nvPr/>
        </p:nvSpPr>
        <p:spPr>
          <a:xfrm>
            <a:off x="9871878" y="5371863"/>
            <a:ext cx="1207196" cy="226591"/>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ドローンによる配送</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73" name="テキスト ボックス 34">
            <a:extLst>
              <a:ext uri="{FF2B5EF4-FFF2-40B4-BE49-F238E27FC236}">
                <a16:creationId xmlns:a16="http://schemas.microsoft.com/office/drawing/2014/main" id="{A3389471-3BB8-40A8-93E1-1450E0E3FCC3}"/>
              </a:ext>
            </a:extLst>
          </p:cNvPr>
          <p:cNvSpPr txBox="1"/>
          <p:nvPr/>
        </p:nvSpPr>
        <p:spPr>
          <a:xfrm>
            <a:off x="11566762" y="8019512"/>
            <a:ext cx="936214" cy="380480"/>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道路からの</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a:lnSpc>
                <a:spcPts val="1200"/>
              </a:lnSpc>
            </a:pP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ワイヤレス給電</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
        <p:nvSpPr>
          <p:cNvPr id="74" name="テキスト ボックス 34">
            <a:extLst>
              <a:ext uri="{FF2B5EF4-FFF2-40B4-BE49-F238E27FC236}">
                <a16:creationId xmlns:a16="http://schemas.microsoft.com/office/drawing/2014/main" id="{A3389471-3BB8-40A8-93E1-1450E0E3FCC3}"/>
              </a:ext>
            </a:extLst>
          </p:cNvPr>
          <p:cNvSpPr txBox="1"/>
          <p:nvPr/>
        </p:nvSpPr>
        <p:spPr>
          <a:xfrm>
            <a:off x="11505772" y="7349464"/>
            <a:ext cx="1154330" cy="380480"/>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900" dirty="0" err="1"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車車</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間・路車間</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通信</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a:lnSpc>
                <a:spcPts val="1200"/>
              </a:lnSpc>
            </a:pPr>
            <a:r>
              <a:rPr lang="ja-JP" altLang="en-US" sz="900" dirty="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をする車両</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pic>
        <p:nvPicPr>
          <p:cNvPr id="75" name="図 74"/>
          <p:cNvPicPr>
            <a:picLocks noChangeAspect="1"/>
          </p:cNvPicPr>
          <p:nvPr/>
        </p:nvPicPr>
        <p:blipFill rotWithShape="1">
          <a:blip r:embed="rId4" cstate="hqprint">
            <a:extLst>
              <a:ext uri="{28A0092B-C50C-407E-A947-70E740481C1C}">
                <a14:useLocalDpi xmlns:a14="http://schemas.microsoft.com/office/drawing/2010/main" val="0"/>
              </a:ext>
            </a:extLst>
          </a:blip>
          <a:srcRect/>
          <a:stretch/>
        </p:blipFill>
        <p:spPr>
          <a:xfrm>
            <a:off x="11155944" y="5112846"/>
            <a:ext cx="1418574" cy="1412297"/>
          </a:xfrm>
          <a:prstGeom prst="roundRect">
            <a:avLst/>
          </a:prstGeom>
          <a:ln>
            <a:solidFill>
              <a:schemeClr val="accent1"/>
            </a:solidFill>
          </a:ln>
        </p:spPr>
      </p:pic>
      <p:sp>
        <p:nvSpPr>
          <p:cNvPr id="76" name="テキスト ボックス 34">
            <a:extLst>
              <a:ext uri="{FF2B5EF4-FFF2-40B4-BE49-F238E27FC236}">
                <a16:creationId xmlns:a16="http://schemas.microsoft.com/office/drawing/2014/main" id="{A3389471-3BB8-40A8-93E1-1450E0E3FCC3}"/>
              </a:ext>
            </a:extLst>
          </p:cNvPr>
          <p:cNvSpPr txBox="1"/>
          <p:nvPr/>
        </p:nvSpPr>
        <p:spPr>
          <a:xfrm>
            <a:off x="9886392" y="6858044"/>
            <a:ext cx="2562858" cy="226591"/>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7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安全・安心を確保し、</a:t>
            </a:r>
            <a:r>
              <a:rPr lang="ja-JP" altLang="en-US" sz="900" dirty="0" smtClean="0">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環境に優しい道路</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イメージ</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pic>
        <p:nvPicPr>
          <p:cNvPr id="77" name="図 76"/>
          <p:cNvPicPr>
            <a:picLocks noChangeAspect="1"/>
          </p:cNvPicPr>
          <p:nvPr/>
        </p:nvPicPr>
        <p:blipFill rotWithShape="1">
          <a:blip r:embed="rId5" cstate="hqprint">
            <a:extLst>
              <a:ext uri="{28A0092B-C50C-407E-A947-70E740481C1C}">
                <a14:useLocalDpi xmlns:a14="http://schemas.microsoft.com/office/drawing/2010/main" val="0"/>
              </a:ext>
            </a:extLst>
          </a:blip>
          <a:srcRect/>
          <a:stretch/>
        </p:blipFill>
        <p:spPr>
          <a:xfrm>
            <a:off x="10070932" y="7069597"/>
            <a:ext cx="1253532" cy="1372711"/>
          </a:xfrm>
          <a:prstGeom prst="roundRect">
            <a:avLst/>
          </a:prstGeom>
          <a:ln>
            <a:solidFill>
              <a:schemeClr val="accent1"/>
            </a:solidFill>
          </a:ln>
        </p:spPr>
      </p:pic>
      <p:cxnSp>
        <p:nvCxnSpPr>
          <p:cNvPr id="79" name="直線コネクタ 78"/>
          <p:cNvCxnSpPr>
            <a:cxnSpLocks/>
            <a:stCxn id="74" idx="1"/>
          </p:cNvCxnSpPr>
          <p:nvPr/>
        </p:nvCxnSpPr>
        <p:spPr>
          <a:xfrm flipH="1">
            <a:off x="11054175" y="7539704"/>
            <a:ext cx="451597" cy="149980"/>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80" name="直線コネクタ 79"/>
          <p:cNvCxnSpPr>
            <a:cxnSpLocks/>
            <a:stCxn id="73" idx="1"/>
          </p:cNvCxnSpPr>
          <p:nvPr/>
        </p:nvCxnSpPr>
        <p:spPr>
          <a:xfrm flipH="1">
            <a:off x="10874599" y="8209752"/>
            <a:ext cx="692163" cy="84983"/>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pic>
        <p:nvPicPr>
          <p:cNvPr id="81" name="図 80"/>
          <p:cNvPicPr>
            <a:picLocks noChangeAspect="1"/>
          </p:cNvPicPr>
          <p:nvPr/>
        </p:nvPicPr>
        <p:blipFill rotWithShape="1">
          <a:blip r:embed="rId6" cstate="hqprint">
            <a:extLst>
              <a:ext uri="{28A0092B-C50C-407E-A947-70E740481C1C}">
                <a14:useLocalDpi xmlns:a14="http://schemas.microsoft.com/office/drawing/2010/main" val="0"/>
              </a:ext>
            </a:extLst>
          </a:blip>
          <a:srcRect/>
          <a:stretch/>
        </p:blipFill>
        <p:spPr>
          <a:xfrm>
            <a:off x="9489916" y="5559234"/>
            <a:ext cx="1549745" cy="1095679"/>
          </a:xfrm>
          <a:prstGeom prst="roundRect">
            <a:avLst/>
          </a:prstGeom>
          <a:ln>
            <a:solidFill>
              <a:schemeClr val="accent1"/>
            </a:solidFill>
          </a:ln>
        </p:spPr>
      </p:pic>
      <p:cxnSp>
        <p:nvCxnSpPr>
          <p:cNvPr id="86" name="直線コネクタ 85"/>
          <p:cNvCxnSpPr/>
          <p:nvPr/>
        </p:nvCxnSpPr>
        <p:spPr>
          <a:xfrm flipH="1">
            <a:off x="9772112" y="5465663"/>
            <a:ext cx="113685" cy="210623"/>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pic>
        <p:nvPicPr>
          <p:cNvPr id="87" name="図 86"/>
          <p:cNvPicPr>
            <a:picLocks noChangeAspect="1"/>
          </p:cNvPicPr>
          <p:nvPr/>
        </p:nvPicPr>
        <p:blipFill rotWithShape="1">
          <a:blip r:embed="rId7" cstate="hqprint">
            <a:extLst>
              <a:ext uri="{28A0092B-C50C-407E-A947-70E740481C1C}">
                <a14:useLocalDpi xmlns:a14="http://schemas.microsoft.com/office/drawing/2010/main" val="0"/>
              </a:ext>
            </a:extLst>
          </a:blip>
          <a:srcRect/>
          <a:stretch/>
        </p:blipFill>
        <p:spPr>
          <a:xfrm>
            <a:off x="9871443" y="3835126"/>
            <a:ext cx="1422077" cy="1002958"/>
          </a:xfrm>
          <a:prstGeom prst="roundRect">
            <a:avLst/>
          </a:prstGeom>
          <a:ln>
            <a:solidFill>
              <a:schemeClr val="accent1"/>
            </a:solidFill>
          </a:ln>
        </p:spPr>
      </p:pic>
      <p:cxnSp>
        <p:nvCxnSpPr>
          <p:cNvPr id="89" name="直線コネクタ 88"/>
          <p:cNvCxnSpPr>
            <a:cxnSpLocks/>
          </p:cNvCxnSpPr>
          <p:nvPr/>
        </p:nvCxnSpPr>
        <p:spPr>
          <a:xfrm flipH="1">
            <a:off x="10723448" y="3801946"/>
            <a:ext cx="194170" cy="703783"/>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92" name="直線コネクタ 91"/>
          <p:cNvCxnSpPr>
            <a:cxnSpLocks/>
          </p:cNvCxnSpPr>
          <p:nvPr/>
        </p:nvCxnSpPr>
        <p:spPr>
          <a:xfrm flipH="1" flipV="1">
            <a:off x="10875225" y="4753654"/>
            <a:ext cx="42393" cy="114725"/>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93" name="直線コネクタ 92"/>
          <p:cNvCxnSpPr>
            <a:cxnSpLocks/>
          </p:cNvCxnSpPr>
          <p:nvPr/>
        </p:nvCxnSpPr>
        <p:spPr>
          <a:xfrm flipV="1">
            <a:off x="10037295" y="4776979"/>
            <a:ext cx="129885" cy="97069"/>
          </a:xfrm>
          <a:prstGeom prst="line">
            <a:avLst/>
          </a:prstGeom>
          <a:ln>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94" name="テキスト ボックス 34">
            <a:extLst>
              <a:ext uri="{FF2B5EF4-FFF2-40B4-BE49-F238E27FC236}">
                <a16:creationId xmlns:a16="http://schemas.microsoft.com/office/drawing/2014/main" id="{A3389471-3BB8-40A8-93E1-1450E0E3FCC3}"/>
              </a:ext>
            </a:extLst>
          </p:cNvPr>
          <p:cNvSpPr txBox="1"/>
          <p:nvPr/>
        </p:nvSpPr>
        <p:spPr>
          <a:xfrm>
            <a:off x="11254846" y="3291497"/>
            <a:ext cx="1518854" cy="380480"/>
          </a:xfrm>
          <a:prstGeom prst="rect">
            <a:avLst/>
          </a:prstGeom>
          <a:noFill/>
          <a:ln>
            <a:noFill/>
            <a:prstDash val="solid"/>
          </a:ln>
        </p:spPr>
        <p:txBody>
          <a:bodyPr wrap="square" lIns="54000" tIns="36000" rIns="54000" bIns="36000" rtlCol="0" anchor="ctr">
            <a:spAutoFit/>
          </a:bodyPr>
          <a:lstStyle/>
          <a:p>
            <a:pPr>
              <a:lnSpc>
                <a:spcPts val="1200"/>
              </a:lnSpc>
            </a:pPr>
            <a:r>
              <a:rPr lang="ja-JP" altLang="en-US" sz="7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駅</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のユニバーサル</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a:p>
            <a:pPr>
              <a:lnSpc>
                <a:spcPts val="1200"/>
              </a:lnSpc>
            </a:pP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a:t>
            </a:r>
            <a:r>
              <a:rPr lang="ja-JP" altLang="en-US" sz="900" dirty="0" smtClean="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　　デザイン化</a:t>
            </a:r>
            <a:r>
              <a:rPr lang="ja-JP" altLang="en-US"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イメージ</a:t>
            </a:r>
            <a:endParaRPr lang="en-US" altLang="ja-JP" sz="9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spTree>
    <p:extLst>
      <p:ext uri="{BB962C8B-B14F-4D97-AF65-F5344CB8AC3E}">
        <p14:creationId xmlns:p14="http://schemas.microsoft.com/office/powerpoint/2010/main" val="17714802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942</Words>
  <Application>Microsoft Office PowerPoint</Application>
  <PresentationFormat>A3 297x420 mm</PresentationFormat>
  <Paragraphs>83</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BIZ UDPゴシック</vt:lpstr>
      <vt:lpstr>Meiryo UI</vt:lpstr>
      <vt:lpstr>ＭＳ Ｐゴシック</vt:lpstr>
      <vt:lpstr>UD デジタル 教科書体 NK-B</vt:lpstr>
      <vt:lpstr>UD デジタル 教科書体 NK-R</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2023-02-07T07:16:19Z</dcterms:created>
  <dcterms:modified xsi:type="dcterms:W3CDTF">2023-02-07T07:16:23Z</dcterms:modified>
</cp:coreProperties>
</file>