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4"/>
  </p:notesMasterIdLst>
  <p:handoutMasterIdLst>
    <p:handoutMasterId r:id="rId5"/>
  </p:handoutMasterIdLst>
  <p:sldIdLst>
    <p:sldId id="268" r:id="rId2"/>
    <p:sldId id="256" r:id="rId3"/>
  </p:sldIdLst>
  <p:sldSz cx="9601200" cy="128016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22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855348" y="0"/>
            <a:ext cx="2950765" cy="498559"/>
          </a:xfrm>
          <a:prstGeom prst="rect">
            <a:avLst/>
          </a:prstGeom>
        </p:spPr>
        <p:txBody>
          <a:bodyPr vert="horz" lIns="62993" tIns="31497" rIns="62993" bIns="31497" rtlCol="0"/>
          <a:lstStyle>
            <a:lvl1pPr algn="r">
              <a:defRPr sz="800"/>
            </a:lvl1pPr>
          </a:lstStyle>
          <a:p>
            <a:fld id="{7BBE401F-66ED-4E59-B4CE-BE31F60A17E9}" type="datetimeFigureOut">
              <a:rPr kumimoji="1" lang="ja-JP" altLang="en-US" smtClean="0"/>
              <a:t>2022/11/29</a:t>
            </a:fld>
            <a:endParaRPr kumimoji="1" lang="ja-JP" altLang="en-US"/>
          </a:p>
        </p:txBody>
      </p:sp>
      <p:sp>
        <p:nvSpPr>
          <p:cNvPr id="4" name="フッター プレースホルダー 3"/>
          <p:cNvSpPr>
            <a:spLocks noGrp="1"/>
          </p:cNvSpPr>
          <p:nvPr>
            <p:ph type="ftr" sz="quarter" idx="2"/>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855348" y="9440779"/>
            <a:ext cx="2950765" cy="498559"/>
          </a:xfrm>
          <a:prstGeom prst="rect">
            <a:avLst/>
          </a:prstGeom>
        </p:spPr>
        <p:txBody>
          <a:bodyPr vert="horz" lIns="62993" tIns="31497" rIns="62993" bIns="31497" rtlCol="0" anchor="b"/>
          <a:lstStyle>
            <a:lvl1pPr algn="r">
              <a:defRPr sz="800"/>
            </a:lvl1pPr>
          </a:lstStyle>
          <a:p>
            <a:fld id="{459B6318-44AA-4AD8-ADA2-0A4AB21129D2}" type="slidenum">
              <a:rPr kumimoji="1" lang="ja-JP" altLang="en-US" smtClean="0"/>
              <a:t>‹#›</a:t>
            </a:fld>
            <a:endParaRPr kumimoji="1" lang="ja-JP" altLang="en-US"/>
          </a:p>
        </p:txBody>
      </p:sp>
    </p:spTree>
    <p:extLst>
      <p:ext uri="{BB962C8B-B14F-4D97-AF65-F5344CB8AC3E}">
        <p14:creationId xmlns:p14="http://schemas.microsoft.com/office/powerpoint/2010/main" val="4063584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4" tIns="45717" rIns="91434" bIns="45717" rtlCol="0"/>
          <a:lstStyle>
            <a:lvl1pPr algn="r">
              <a:defRPr sz="1200"/>
            </a:lvl1pPr>
          </a:lstStyle>
          <a:p>
            <a:fld id="{063BC6BB-1DAD-43C9-A665-C2A06E13AB55}" type="datetimeFigureOut">
              <a:rPr kumimoji="1" lang="ja-JP" altLang="en-US" smtClean="0"/>
              <a:t>2022/11/29</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4" tIns="45717" rIns="91434" bIns="45717" rtlCol="0" anchor="b"/>
          <a:lstStyle>
            <a:lvl1pPr algn="r">
              <a:defRPr sz="1200"/>
            </a:lvl1pPr>
          </a:lstStyle>
          <a:p>
            <a:fld id="{7ACA4350-4658-48E0-8727-AFEBA7EDD334}" type="slidenum">
              <a:rPr kumimoji="1" lang="ja-JP" altLang="en-US" smtClean="0"/>
              <a:t>‹#›</a:t>
            </a:fld>
            <a:endParaRPr kumimoji="1" lang="ja-JP" altLang="en-US"/>
          </a:p>
        </p:txBody>
      </p:sp>
    </p:spTree>
    <p:extLst>
      <p:ext uri="{BB962C8B-B14F-4D97-AF65-F5344CB8AC3E}">
        <p14:creationId xmlns:p14="http://schemas.microsoft.com/office/powerpoint/2010/main" val="1533752918"/>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7BA43F0-9C44-46DC-AF90-9F359142B096}" type="datetime1">
              <a:rPr kumimoji="1" lang="ja-JP" altLang="en-US" smtClean="0"/>
              <a:t>2022/11/29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2194144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641CB8-E957-4191-900E-4E534FD69664}" type="datetime1">
              <a:rPr kumimoji="1" lang="ja-JP" altLang="en-US" smtClean="0"/>
              <a:t>2022/11/29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128500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D6AC565-916D-4D86-9064-9E4BC86AB092}" type="datetime1">
              <a:rPr kumimoji="1" lang="ja-JP" altLang="en-US" smtClean="0"/>
              <a:t>2022/11/29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3855254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3929659-84C8-4ACA-B45E-86EA19B9B78C}" type="datetime1">
              <a:rPr kumimoji="1" lang="ja-JP" altLang="en-US" smtClean="0"/>
              <a:t>2022/11/29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378972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6C5972F-EC82-400C-BE14-717F47E62106}" type="datetime1">
              <a:rPr kumimoji="1" lang="ja-JP" altLang="en-US" smtClean="0"/>
              <a:t>2022/11/29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22361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EADDE62-2CB0-4C3D-9B77-D04CB18162D5}" type="datetime1">
              <a:rPr kumimoji="1" lang="ja-JP" altLang="en-US" smtClean="0"/>
              <a:t>2022/11/29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3932113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462AEBB-67EB-4435-B5B6-2B05FA6C4602}" type="datetime1">
              <a:rPr kumimoji="1" lang="ja-JP" altLang="en-US" smtClean="0"/>
              <a:t>2022/11/29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2708618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7C2A7A6-F133-45B0-A8C4-C226EC47FEC7}" type="datetime1">
              <a:rPr kumimoji="1" lang="ja-JP" altLang="en-US" smtClean="0"/>
              <a:t>2022/11/29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1957825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C9A6D-689B-4BEF-9600-57EB143AA0E5}" type="datetime1">
              <a:rPr kumimoji="1" lang="ja-JP" altLang="en-US" smtClean="0"/>
              <a:t>2022/11/29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164813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0F28987-9675-452F-A0A0-F34076799DBC}" type="datetime1">
              <a:rPr kumimoji="1" lang="ja-JP" altLang="en-US" smtClean="0"/>
              <a:t>2022/11/29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127961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2EF99DF-902A-4D99-AC7D-25707C6CFFE8}" type="datetime1">
              <a:rPr kumimoji="1" lang="ja-JP" altLang="en-US" smtClean="0"/>
              <a:t>2022/11/29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2505070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B4E5D111-E2C0-4DFF-BD72-CB6C895BC9AC}" type="datetime1">
              <a:rPr kumimoji="1" lang="ja-JP" altLang="en-US" smtClean="0"/>
              <a:t>2022/11/29</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DC7330C4-B084-4304-8519-87B1255AA44B}" type="slidenum">
              <a:rPr kumimoji="1" lang="ja-JP" altLang="en-US" smtClean="0"/>
              <a:t>‹#›</a:t>
            </a:fld>
            <a:endParaRPr kumimoji="1" lang="ja-JP" altLang="en-US"/>
          </a:p>
        </p:txBody>
      </p:sp>
    </p:spTree>
    <p:extLst>
      <p:ext uri="{BB962C8B-B14F-4D97-AF65-F5344CB8AC3E}">
        <p14:creationId xmlns:p14="http://schemas.microsoft.com/office/powerpoint/2010/main" val="134175928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601200" cy="581482"/>
          </a:xfrm>
          <a:prstGeom prst="rect">
            <a:avLst/>
          </a:prstGeom>
          <a:solidFill>
            <a:schemeClr val="accent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sz="2400" b="1" dirty="0">
                <a:latin typeface="Meiryo UI" panose="020B0604030504040204" pitchFamily="50" charset="-128"/>
                <a:ea typeface="Meiryo UI" panose="020B0604030504040204" pitchFamily="50" charset="-128"/>
              </a:rPr>
              <a:t>本日の論点</a:t>
            </a:r>
          </a:p>
        </p:txBody>
      </p:sp>
      <p:sp>
        <p:nvSpPr>
          <p:cNvPr id="7" name="テキスト ボックス 6"/>
          <p:cNvSpPr txBox="1"/>
          <p:nvPr/>
        </p:nvSpPr>
        <p:spPr>
          <a:xfrm>
            <a:off x="8246013" y="90990"/>
            <a:ext cx="1189416" cy="399504"/>
          </a:xfrm>
          <a:prstGeom prst="rect">
            <a:avLst/>
          </a:prstGeom>
          <a:solidFill>
            <a:schemeClr val="bg1"/>
          </a:solidFill>
          <a:ln w="9525">
            <a:solidFill>
              <a:schemeClr val="tx1"/>
            </a:solidFill>
          </a:ln>
        </p:spPr>
        <p:txBody>
          <a:bodyPr wrap="square" lIns="37800" tIns="37800" rIns="37800" bIns="37800" rtlCol="0" anchor="ctr">
            <a:spAutoFit/>
          </a:bodyPr>
          <a:lstStyle/>
          <a:p>
            <a:pPr algn="ctr"/>
            <a:r>
              <a:rPr lang="ja-JP" altLang="en-US" sz="2100" dirty="0">
                <a:latin typeface="Meiryo UI" panose="020B0604030504040204" pitchFamily="50" charset="-128"/>
                <a:ea typeface="Meiryo UI" panose="020B0604030504040204" pitchFamily="50" charset="-128"/>
                <a:cs typeface="Meiryo UI" panose="020B0604030504040204" pitchFamily="50" charset="-128"/>
              </a:rPr>
              <a:t>資料３</a:t>
            </a:r>
          </a:p>
        </p:txBody>
      </p:sp>
      <p:sp>
        <p:nvSpPr>
          <p:cNvPr id="27" name="テキスト ボックス 17"/>
          <p:cNvSpPr txBox="1">
            <a:spLocks noChangeArrowheads="1"/>
          </p:cNvSpPr>
          <p:nvPr/>
        </p:nvSpPr>
        <p:spPr bwMode="auto">
          <a:xfrm>
            <a:off x="156767" y="1538742"/>
            <a:ext cx="9278662" cy="3871829"/>
          </a:xfrm>
          <a:prstGeom prst="rect">
            <a:avLst/>
          </a:prstGeom>
          <a:solidFill>
            <a:schemeClr val="accent1">
              <a:lumMod val="20000"/>
              <a:lumOff val="80000"/>
            </a:schemeClr>
          </a:solidFill>
          <a:ln w="9525">
            <a:solidFill>
              <a:schemeClr val="tx1"/>
            </a:solidFill>
            <a:prstDash val="dash"/>
            <a:miter lim="800000"/>
            <a:headEnd/>
            <a:tailEnd/>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None/>
            </a:pPr>
            <a:endParaRPr lang="en-US" altLang="ja-JP" sz="2000" b="1" dirty="0" smtClean="0">
              <a:latin typeface="Meiryo UI" panose="020B0604030504040204" pitchFamily="50" charset="-128"/>
              <a:ea typeface="Meiryo UI" panose="020B0604030504040204" pitchFamily="50" charset="-128"/>
            </a:endParaRPr>
          </a:p>
          <a:p>
            <a:pPr>
              <a:buNone/>
            </a:pPr>
            <a:r>
              <a:rPr lang="ja-JP" altLang="en-US" sz="2400" b="1" dirty="0" smtClean="0">
                <a:latin typeface="Meiryo UI" panose="020B0604030504040204" pitchFamily="50" charset="-128"/>
                <a:ea typeface="Meiryo UI" panose="020B0604030504040204" pitchFamily="50" charset="-128"/>
              </a:rPr>
              <a:t>◇論点１</a:t>
            </a:r>
            <a:r>
              <a:rPr lang="ja-JP" altLang="en-US" sz="2400" b="1" dirty="0">
                <a:latin typeface="Meiryo UI" panose="020B0604030504040204" pitchFamily="50" charset="-128"/>
                <a:ea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rPr>
              <a:t>「取組の方向性」について</a:t>
            </a:r>
            <a:endParaRPr lang="en-US" altLang="ja-JP" sz="2400" b="1" dirty="0">
              <a:latin typeface="Meiryo UI" panose="020B0604030504040204" pitchFamily="50" charset="-128"/>
              <a:ea typeface="Meiryo UI" panose="020B0604030504040204" pitchFamily="50" charset="-128"/>
            </a:endParaRPr>
          </a:p>
          <a:p>
            <a:pPr>
              <a:buNone/>
            </a:pPr>
            <a:r>
              <a:rPr lang="ja-JP" altLang="en-US" sz="2400" b="1"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　</a:t>
            </a:r>
            <a:endParaRPr lang="en-US" altLang="ja-JP" sz="2400" dirty="0">
              <a:latin typeface="Meiryo UI" panose="020B0604030504040204" pitchFamily="50" charset="-128"/>
              <a:ea typeface="Meiryo UI" panose="020B0604030504040204" pitchFamily="50" charset="-128"/>
            </a:endParaRPr>
          </a:p>
          <a:p>
            <a:pPr>
              <a:buNone/>
            </a:pP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●「交通に求められること」から「取組の方向性」への導き方で</a:t>
            </a: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違和感はないか</a:t>
            </a: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●３つの「取組の方向性」と「めざすべき姿」に過不足はないか</a:t>
            </a: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●関係者から共感を得られるような表現方法はないか</a:t>
            </a: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●パースで描く姿は、概ね</a:t>
            </a:r>
            <a:r>
              <a:rPr lang="en-US" altLang="ja-JP" sz="2000" dirty="0" smtClean="0">
                <a:latin typeface="Meiryo UI" panose="020B0604030504040204" pitchFamily="50" charset="-128"/>
                <a:ea typeface="Meiryo UI" panose="020B0604030504040204" pitchFamily="50" charset="-128"/>
              </a:rPr>
              <a:t>30</a:t>
            </a:r>
            <a:r>
              <a:rPr lang="ja-JP" altLang="en-US" sz="2000" dirty="0" smtClean="0">
                <a:latin typeface="Meiryo UI" panose="020B0604030504040204" pitchFamily="50" charset="-128"/>
                <a:ea typeface="Meiryo UI" panose="020B0604030504040204" pitchFamily="50" charset="-128"/>
              </a:rPr>
              <a:t>年後として適切か</a:t>
            </a:r>
            <a:endParaRPr lang="en-US" altLang="ja-JP" sz="2000" dirty="0" smtClean="0">
              <a:latin typeface="Meiryo UI" panose="020B0604030504040204" pitchFamily="50" charset="-128"/>
              <a:ea typeface="Meiryo UI" panose="020B0604030504040204" pitchFamily="50" charset="-128"/>
            </a:endParaRPr>
          </a:p>
          <a:p>
            <a:pPr>
              <a:buNone/>
            </a:pPr>
            <a:endParaRPr lang="en-US" altLang="ja-JP" sz="20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413754" y="2551326"/>
            <a:ext cx="3493890" cy="400110"/>
          </a:xfrm>
          <a:prstGeom prst="rect">
            <a:avLst/>
          </a:prstGeom>
          <a:solidFill>
            <a:srgbClr val="0070C0"/>
          </a:solidFill>
        </p:spPr>
        <p:txBody>
          <a:bodyPr wrap="square" rtlCol="0">
            <a:spAutoFit/>
          </a:bodyPr>
          <a:lstStyle/>
          <a:p>
            <a:pPr algn="ctr"/>
            <a:r>
              <a:rPr lang="ja-JP" altLang="en-US" sz="2000" dirty="0" smtClean="0">
                <a:solidFill>
                  <a:schemeClr val="bg1"/>
                </a:solidFill>
                <a:latin typeface="Meiryo UI" panose="020B0604030504040204" pitchFamily="50" charset="-128"/>
                <a:ea typeface="Meiryo UI" panose="020B0604030504040204" pitchFamily="50" charset="-128"/>
              </a:rPr>
              <a:t>ご意見をいただきたい事項</a:t>
            </a:r>
            <a:endParaRPr lang="ja-JP" altLang="en-US" sz="2000" dirty="0">
              <a:solidFill>
                <a:schemeClr val="bg1"/>
              </a:solidFill>
              <a:latin typeface="Meiryo UI" panose="020B0604030504040204" pitchFamily="50" charset="-128"/>
              <a:ea typeface="Meiryo UI" panose="020B0604030504040204" pitchFamily="50" charset="-128"/>
            </a:endParaRPr>
          </a:p>
        </p:txBody>
      </p:sp>
      <p:sp>
        <p:nvSpPr>
          <p:cNvPr id="8" name="テキスト ボックス 7"/>
          <p:cNvSpPr txBox="1">
            <a:spLocks noChangeArrowheads="1"/>
          </p:cNvSpPr>
          <p:nvPr/>
        </p:nvSpPr>
        <p:spPr bwMode="auto">
          <a:xfrm>
            <a:off x="156767" y="6064216"/>
            <a:ext cx="9278662" cy="3440942"/>
          </a:xfrm>
          <a:prstGeom prst="rect">
            <a:avLst/>
          </a:prstGeom>
          <a:solidFill>
            <a:schemeClr val="accent1">
              <a:lumMod val="20000"/>
              <a:lumOff val="80000"/>
            </a:schemeClr>
          </a:solidFill>
          <a:ln w="9525">
            <a:solidFill>
              <a:schemeClr val="tx1"/>
            </a:solidFill>
            <a:prstDash val="dash"/>
            <a:miter lim="800000"/>
            <a:headEnd/>
            <a:tailEnd/>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None/>
            </a:pPr>
            <a:endParaRPr lang="en-US" altLang="ja-JP" sz="2000" b="1" dirty="0" smtClean="0">
              <a:latin typeface="Meiryo UI" panose="020B0604030504040204" pitchFamily="50" charset="-128"/>
              <a:ea typeface="Meiryo UI" panose="020B0604030504040204" pitchFamily="50" charset="-128"/>
            </a:endParaRPr>
          </a:p>
          <a:p>
            <a:pPr>
              <a:buNone/>
            </a:pPr>
            <a:r>
              <a:rPr lang="ja-JP" altLang="en-US" sz="2400" b="1" dirty="0" smtClean="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論点２　　</a:t>
            </a:r>
            <a:r>
              <a:rPr lang="ja-JP" altLang="en-US" sz="2400" b="1" dirty="0" smtClean="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めざす</a:t>
            </a:r>
            <a:r>
              <a:rPr lang="ja-JP" altLang="en-US" sz="2400" b="1" dirty="0" smtClean="0">
                <a:latin typeface="Meiryo UI" panose="020B0604030504040204" pitchFamily="50" charset="-128"/>
                <a:ea typeface="Meiryo UI" panose="020B0604030504040204" pitchFamily="50" charset="-128"/>
              </a:rPr>
              <a:t>べき姿の実現に向けて」</a:t>
            </a:r>
            <a:r>
              <a:rPr lang="ja-JP" altLang="en-US" sz="2400" b="1" dirty="0">
                <a:latin typeface="Meiryo UI" panose="020B0604030504040204" pitchFamily="50" charset="-128"/>
                <a:ea typeface="Meiryo UI" panose="020B0604030504040204" pitchFamily="50" charset="-128"/>
              </a:rPr>
              <a:t>について</a:t>
            </a:r>
            <a:endParaRPr lang="en-US" altLang="ja-JP" sz="2400" b="1" dirty="0">
              <a:latin typeface="Meiryo UI" panose="020B0604030504040204" pitchFamily="50" charset="-128"/>
              <a:ea typeface="Meiryo UI" panose="020B0604030504040204" pitchFamily="50" charset="-128"/>
            </a:endParaRPr>
          </a:p>
          <a:p>
            <a:pPr>
              <a:buNone/>
            </a:pPr>
            <a:endParaRPr lang="en-US" altLang="ja-JP" sz="2400" dirty="0">
              <a:latin typeface="Meiryo UI" panose="020B0604030504040204" pitchFamily="50" charset="-128"/>
              <a:ea typeface="Meiryo UI" panose="020B0604030504040204" pitchFamily="50" charset="-128"/>
            </a:endParaRPr>
          </a:p>
          <a:p>
            <a:pPr>
              <a:buNone/>
            </a:pPr>
            <a:r>
              <a:rPr lang="en-US" altLang="ja-JP" sz="2000" dirty="0" smtClean="0">
                <a:latin typeface="Meiryo UI" panose="020B0604030504040204" pitchFamily="50" charset="-128"/>
                <a:ea typeface="Meiryo UI" panose="020B0604030504040204" pitchFamily="50" charset="-128"/>
              </a:rPr>
              <a:t/>
            </a:r>
            <a:br>
              <a:rPr lang="en-US" altLang="ja-JP" sz="2000" dirty="0" smtClean="0">
                <a:latin typeface="Meiryo UI" panose="020B0604030504040204" pitchFamily="50" charset="-128"/>
                <a:ea typeface="Meiryo UI" panose="020B0604030504040204" pitchFamily="50" charset="-128"/>
              </a:rPr>
            </a:b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●技術の進展等の予測が難しい中、最新の技術を活用していくために</a:t>
            </a: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　　　　　必要なことは何か</a:t>
            </a: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smtClean="0">
                <a:latin typeface="Meiryo UI" panose="020B0604030504040204" pitchFamily="50" charset="-128"/>
                <a:ea typeface="Meiryo UI" panose="020B0604030504040204" pitchFamily="50" charset="-128"/>
              </a:rPr>
              <a:t>　　　　●デジタル化や新たな取組への民間投資を導くために必要なことは何か</a:t>
            </a:r>
            <a:endParaRPr lang="en-US" altLang="ja-JP" sz="2000" dirty="0" smtClean="0">
              <a:latin typeface="Meiryo UI" panose="020B0604030504040204" pitchFamily="50" charset="-128"/>
              <a:ea typeface="Meiryo UI" panose="020B0604030504040204" pitchFamily="50" charset="-128"/>
            </a:endParaRPr>
          </a:p>
          <a:p>
            <a:pPr>
              <a:buNone/>
            </a:pPr>
            <a:r>
              <a:rPr lang="ja-JP" altLang="en-US" sz="2000" dirty="0" smtClean="0">
                <a:latin typeface="Meiryo UI" panose="020B0604030504040204" pitchFamily="50" charset="-128"/>
                <a:ea typeface="Meiryo UI" panose="020B0604030504040204" pitchFamily="50" charset="-128"/>
              </a:rPr>
              <a:t>　　　　●多様な関係者の共感を得られるために必要なことは何か</a:t>
            </a:r>
            <a:endParaRPr lang="en-US" altLang="ja-JP" sz="2000" dirty="0" smtClean="0">
              <a:latin typeface="Meiryo UI" panose="020B0604030504040204" pitchFamily="50" charset="-128"/>
              <a:ea typeface="Meiryo UI" panose="020B0604030504040204" pitchFamily="50" charset="-128"/>
            </a:endParaRPr>
          </a:p>
          <a:p>
            <a:pPr>
              <a:buNone/>
            </a:pPr>
            <a:endParaRPr lang="en-US" altLang="ja-JP" sz="20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72029" y="7082582"/>
            <a:ext cx="3377340" cy="400110"/>
          </a:xfrm>
          <a:prstGeom prst="rect">
            <a:avLst/>
          </a:prstGeom>
          <a:solidFill>
            <a:srgbClr val="0070C0"/>
          </a:solidFill>
        </p:spPr>
        <p:txBody>
          <a:bodyPr wrap="square" rtlCol="0">
            <a:spAutoFit/>
          </a:bodyPr>
          <a:lstStyle/>
          <a:p>
            <a:pPr algn="ctr"/>
            <a:r>
              <a:rPr lang="ja-JP" altLang="en-US" sz="2000" dirty="0">
                <a:solidFill>
                  <a:schemeClr val="bg1"/>
                </a:solidFill>
                <a:latin typeface="Meiryo UI" panose="020B0604030504040204" pitchFamily="50" charset="-128"/>
                <a:ea typeface="Meiryo UI" panose="020B0604030504040204" pitchFamily="50" charset="-128"/>
              </a:rPr>
              <a:t>ご意見をいただきたい事項</a:t>
            </a:r>
          </a:p>
        </p:txBody>
      </p:sp>
      <p:sp>
        <p:nvSpPr>
          <p:cNvPr id="2" name="スライド番号プレースホルダー 1"/>
          <p:cNvSpPr>
            <a:spLocks noGrp="1"/>
          </p:cNvSpPr>
          <p:nvPr>
            <p:ph type="sldNum" sz="quarter" idx="12"/>
          </p:nvPr>
        </p:nvSpPr>
        <p:spPr/>
        <p:txBody>
          <a:bodyPr/>
          <a:lstStyle/>
          <a:p>
            <a:fld id="{DC7330C4-B084-4304-8519-87B1255AA44B}" type="slidenum">
              <a:rPr kumimoji="1" lang="ja-JP" altLang="en-US" smtClean="0"/>
              <a:t>1</a:t>
            </a:fld>
            <a:endParaRPr kumimoji="1" lang="ja-JP" altLang="en-US"/>
          </a:p>
        </p:txBody>
      </p:sp>
    </p:spTree>
    <p:extLst>
      <p:ext uri="{BB962C8B-B14F-4D97-AF65-F5344CB8AC3E}">
        <p14:creationId xmlns:p14="http://schemas.microsoft.com/office/powerpoint/2010/main" val="4233821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a:spLocks noChangeArrowheads="1"/>
          </p:cNvSpPr>
          <p:nvPr/>
        </p:nvSpPr>
        <p:spPr bwMode="auto">
          <a:xfrm>
            <a:off x="226286" y="662802"/>
            <a:ext cx="9278662" cy="461665"/>
          </a:xfrm>
          <a:prstGeom prst="rect">
            <a:avLst/>
          </a:prstGeom>
          <a:solidFill>
            <a:schemeClr val="accent1">
              <a:lumMod val="20000"/>
              <a:lumOff val="80000"/>
            </a:schemeClr>
          </a:solidFill>
          <a:ln w="9525">
            <a:solidFill>
              <a:schemeClr val="tx1"/>
            </a:solidFill>
            <a:prstDash val="dash"/>
            <a:miter lim="800000"/>
            <a:headEnd/>
            <a:tailEnd/>
          </a:ln>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None/>
            </a:pPr>
            <a:r>
              <a:rPr lang="ja-JP" altLang="en-US" sz="2400" b="1" dirty="0">
                <a:latin typeface="Meiryo UI" panose="020B0604030504040204" pitchFamily="50" charset="-128"/>
                <a:ea typeface="Meiryo UI" panose="020B0604030504040204" pitchFamily="50" charset="-128"/>
              </a:rPr>
              <a:t>◇論点２　　</a:t>
            </a:r>
            <a:r>
              <a:rPr lang="ja-JP" altLang="en-US" sz="2400" b="1" dirty="0" smtClean="0">
                <a:latin typeface="Meiryo UI" panose="020B0604030504040204" pitchFamily="50" charset="-128"/>
                <a:ea typeface="Meiryo UI" panose="020B0604030504040204" pitchFamily="50" charset="-128"/>
              </a:rPr>
              <a:t>「めざすべき姿の実現に向けて」</a:t>
            </a:r>
            <a:r>
              <a:rPr lang="ja-JP" altLang="en-US" sz="2400" b="1" dirty="0">
                <a:latin typeface="Meiryo UI" panose="020B0604030504040204" pitchFamily="50" charset="-128"/>
                <a:ea typeface="Meiryo UI" panose="020B0604030504040204" pitchFamily="50" charset="-128"/>
              </a:rPr>
              <a:t>に</a:t>
            </a:r>
            <a:r>
              <a:rPr lang="ja-JP" altLang="en-US" sz="2400" b="1" dirty="0" smtClean="0">
                <a:latin typeface="Meiryo UI" panose="020B0604030504040204" pitchFamily="50" charset="-128"/>
                <a:ea typeface="Meiryo UI" panose="020B0604030504040204" pitchFamily="50" charset="-128"/>
              </a:rPr>
              <a:t>ついて</a:t>
            </a:r>
            <a:endParaRPr lang="en-US" altLang="ja-JP" sz="24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C7330C4-B084-4304-8519-87B1255AA44B}" type="slidenum">
              <a:rPr kumimoji="1" lang="ja-JP" altLang="en-US" smtClean="0"/>
              <a:t>2</a:t>
            </a:fld>
            <a:endParaRPr kumimoji="1" lang="ja-JP" altLang="en-US"/>
          </a:p>
        </p:txBody>
      </p:sp>
      <p:sp>
        <p:nvSpPr>
          <p:cNvPr id="20" name="テキスト ボックス 19"/>
          <p:cNvSpPr txBox="1"/>
          <p:nvPr/>
        </p:nvSpPr>
        <p:spPr>
          <a:xfrm>
            <a:off x="394728" y="1553197"/>
            <a:ext cx="3768198" cy="400110"/>
          </a:xfrm>
          <a:prstGeom prst="rect">
            <a:avLst/>
          </a:prstGeom>
          <a:solidFill>
            <a:srgbClr val="0070C0"/>
          </a:solidFill>
        </p:spPr>
        <p:txBody>
          <a:bodyPr wrap="square" rtlCol="0">
            <a:spAutoFit/>
          </a:bodyPr>
          <a:lstStyle/>
          <a:p>
            <a:pPr algn="ctr"/>
            <a:r>
              <a:rPr lang="ja-JP" altLang="en-US" sz="2000" dirty="0" smtClean="0">
                <a:solidFill>
                  <a:schemeClr val="bg1"/>
                </a:solidFill>
                <a:latin typeface="Meiryo UI" panose="020B0604030504040204" pitchFamily="50" charset="-128"/>
                <a:ea typeface="Meiryo UI" panose="020B0604030504040204" pitchFamily="50" charset="-128"/>
              </a:rPr>
              <a:t>新たな技術・デジタル技術の活用</a:t>
            </a:r>
            <a:endParaRPr lang="ja-JP" altLang="en-US" sz="2000"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394728" y="5507576"/>
            <a:ext cx="3493890" cy="400110"/>
          </a:xfrm>
          <a:prstGeom prst="rect">
            <a:avLst/>
          </a:prstGeom>
          <a:solidFill>
            <a:srgbClr val="0070C0"/>
          </a:solidFill>
        </p:spPr>
        <p:txBody>
          <a:bodyPr wrap="square" rtlCol="0">
            <a:spAutoFit/>
          </a:bodyPr>
          <a:lstStyle/>
          <a:p>
            <a:pPr algn="ctr"/>
            <a:r>
              <a:rPr lang="ja-JP" altLang="en-US" sz="2000" dirty="0" smtClean="0">
                <a:solidFill>
                  <a:schemeClr val="bg1"/>
                </a:solidFill>
                <a:latin typeface="Meiryo UI" panose="020B0604030504040204" pitchFamily="50" charset="-128"/>
                <a:ea typeface="Meiryo UI" panose="020B0604030504040204" pitchFamily="50" charset="-128"/>
              </a:rPr>
              <a:t>多様なプレイヤーの連携</a:t>
            </a:r>
            <a:endParaRPr lang="ja-JP" altLang="en-US" sz="2000" dirty="0">
              <a:solidFill>
                <a:schemeClr val="bg1"/>
              </a:solidFill>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394728" y="8138484"/>
            <a:ext cx="3493890" cy="400110"/>
          </a:xfrm>
          <a:prstGeom prst="rect">
            <a:avLst/>
          </a:prstGeom>
          <a:solidFill>
            <a:srgbClr val="0070C0"/>
          </a:solidFill>
        </p:spPr>
        <p:txBody>
          <a:bodyPr wrap="square" rtlCol="0">
            <a:spAutoFit/>
          </a:bodyPr>
          <a:lstStyle/>
          <a:p>
            <a:pPr algn="ctr"/>
            <a:r>
              <a:rPr lang="ja-JP" altLang="en-US" sz="2000" dirty="0" smtClean="0">
                <a:solidFill>
                  <a:schemeClr val="bg1"/>
                </a:solidFill>
                <a:latin typeface="Meiryo UI" panose="020B0604030504040204" pitchFamily="50" charset="-128"/>
                <a:ea typeface="Meiryo UI" panose="020B0604030504040204" pitchFamily="50" charset="-128"/>
              </a:rPr>
              <a:t>民間活力の活用</a:t>
            </a:r>
            <a:endParaRPr lang="ja-JP" altLang="en-US" sz="2000"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17"/>
          <p:cNvSpPr txBox="1">
            <a:spLocks noChangeArrowheads="1"/>
          </p:cNvSpPr>
          <p:nvPr/>
        </p:nvSpPr>
        <p:spPr bwMode="auto">
          <a:xfrm>
            <a:off x="242718" y="2062935"/>
            <a:ext cx="9262230" cy="291156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3000"/>
              </a:lnSpc>
              <a:spcBef>
                <a:spcPts val="0"/>
              </a:spcBef>
              <a:buNone/>
            </a:pPr>
            <a:r>
              <a:rPr lang="ja-JP" altLang="en-US"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（いただいたご意見）</a:t>
            </a:r>
            <a:endParaRPr lang="en-US" altLang="ja-JP"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defTabSz="685800">
              <a:spcBef>
                <a:spcPts val="0"/>
              </a:spcBef>
              <a:buNone/>
              <a:defRPr/>
            </a:pPr>
            <a:r>
              <a:rPr lang="ja-JP" altLang="ja-JP" sz="1800" dirty="0"/>
              <a:t>〇特に、防災や環境の分野</a:t>
            </a:r>
            <a:r>
              <a:rPr lang="ja-JP" altLang="en-US" sz="1800" dirty="0"/>
              <a:t>で、</a:t>
            </a:r>
            <a:r>
              <a:rPr lang="en-US" altLang="ja-JP" sz="1800" dirty="0"/>
              <a:t>DX</a:t>
            </a:r>
            <a:r>
              <a:rPr lang="ja-JP" altLang="ja-JP" sz="1800" dirty="0"/>
              <a:t>の取組は行政がもっと関わり、情報を民間が占有する状況</a:t>
            </a:r>
            <a:endParaRPr lang="en-US" altLang="ja-JP" sz="1800" dirty="0"/>
          </a:p>
          <a:p>
            <a:pPr lvl="0" defTabSz="685800">
              <a:spcBef>
                <a:spcPts val="0"/>
              </a:spcBef>
              <a:buNone/>
              <a:defRPr/>
            </a:pPr>
            <a:r>
              <a:rPr lang="ja-JP" altLang="en-US" sz="1800" dirty="0"/>
              <a:t>　</a:t>
            </a:r>
            <a:r>
              <a:rPr lang="ja-JP" altLang="ja-JP" sz="1800" dirty="0"/>
              <a:t>は避けるべき</a:t>
            </a:r>
            <a:endParaRPr lang="en-US" altLang="ja-JP" sz="1800" dirty="0"/>
          </a:p>
          <a:p>
            <a:pPr>
              <a:lnSpc>
                <a:spcPts val="3000"/>
              </a:lnSpc>
              <a:spcBef>
                <a:spcPts val="0"/>
              </a:spcBef>
              <a:buNone/>
            </a:pPr>
            <a:r>
              <a:rPr lang="ja-JP" altLang="ja-JP" sz="1800" dirty="0"/>
              <a:t>〇物流の効率化などの取組は、小規模な現場が取り残されることを危惧</a:t>
            </a:r>
            <a:r>
              <a:rPr lang="ja-JP" altLang="ja-JP" sz="1800" dirty="0" smtClean="0"/>
              <a:t>する</a:t>
            </a:r>
            <a:endParaRPr lang="en-US" altLang="ja-JP" sz="1800" dirty="0" smtClean="0"/>
          </a:p>
          <a:p>
            <a:pPr lvl="0" defTabSz="685800">
              <a:spcBef>
                <a:spcPts val="0"/>
              </a:spcBef>
              <a:buNone/>
              <a:defRPr/>
            </a:pPr>
            <a:r>
              <a:rPr lang="ja-JP" altLang="en-US" sz="1800" dirty="0"/>
              <a:t>○物流のデジタル化は、データ化すら進んで</a:t>
            </a:r>
            <a:r>
              <a:rPr lang="ja-JP" altLang="en-US" sz="1800" dirty="0" smtClean="0"/>
              <a:t>いない</a:t>
            </a:r>
            <a:endParaRPr lang="ja-JP" altLang="ja-JP" sz="1800" dirty="0"/>
          </a:p>
          <a:p>
            <a:pPr>
              <a:buNone/>
            </a:pPr>
            <a:r>
              <a:rPr lang="ja-JP" altLang="en-US" sz="1800" dirty="0" smtClean="0"/>
              <a:t>○</a:t>
            </a:r>
            <a:r>
              <a:rPr lang="ja-JP" altLang="en-US" sz="1800" dirty="0"/>
              <a:t>新技術や新たなモビリティの実装には投資が必要。特に、郊外部や山間部での投資の呼び</a:t>
            </a:r>
            <a:endParaRPr lang="en-US" altLang="ja-JP" sz="1800" dirty="0"/>
          </a:p>
          <a:p>
            <a:pPr>
              <a:buNone/>
            </a:pPr>
            <a:r>
              <a:rPr lang="ja-JP" altLang="en-US" sz="1800" dirty="0"/>
              <a:t>　込みが</a:t>
            </a:r>
            <a:r>
              <a:rPr lang="ja-JP" altLang="en-US" sz="1800" dirty="0" smtClean="0"/>
              <a:t>肝</a:t>
            </a:r>
            <a:endParaRPr lang="en-US" altLang="ja-JP" sz="1800" dirty="0" smtClean="0"/>
          </a:p>
          <a:p>
            <a:pPr lvl="0" defTabSz="685800">
              <a:spcBef>
                <a:spcPts val="0"/>
              </a:spcBef>
              <a:buNone/>
              <a:defRPr/>
            </a:pPr>
            <a:r>
              <a:rPr lang="ja-JP" altLang="en-US" sz="1800" dirty="0"/>
              <a:t>○デジタル技術や自動運転は、セキュリティの問題や責任の所在等、制度面が課題</a:t>
            </a:r>
            <a:endParaRPr lang="en-US" altLang="ja-JP" sz="1800" dirty="0"/>
          </a:p>
          <a:p>
            <a:pPr lvl="0" defTabSz="685800">
              <a:spcBef>
                <a:spcPts val="0"/>
              </a:spcBef>
              <a:buNone/>
              <a:defRPr/>
            </a:pPr>
            <a:r>
              <a:rPr lang="ja-JP" altLang="en-US" sz="1800" dirty="0"/>
              <a:t>○新たな取組に対する制度変更や特区による規制緩和等の行政の後押しが</a:t>
            </a:r>
            <a:r>
              <a:rPr lang="ja-JP" altLang="en-US" sz="1800" dirty="0" smtClean="0"/>
              <a:t>欲しい</a:t>
            </a:r>
            <a:endParaRPr lang="en-US" altLang="ja-JP" sz="1800" dirty="0"/>
          </a:p>
        </p:txBody>
      </p:sp>
      <p:sp>
        <p:nvSpPr>
          <p:cNvPr id="38" name="テキスト ボックス 17"/>
          <p:cNvSpPr txBox="1">
            <a:spLocks noChangeArrowheads="1"/>
          </p:cNvSpPr>
          <p:nvPr/>
        </p:nvSpPr>
        <p:spPr bwMode="auto">
          <a:xfrm>
            <a:off x="226286" y="6096717"/>
            <a:ext cx="9262230" cy="13080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3000"/>
              </a:lnSpc>
              <a:spcBef>
                <a:spcPts val="0"/>
              </a:spcBef>
              <a:buNone/>
            </a:pPr>
            <a:r>
              <a:rPr lang="ja-JP" altLang="en-US"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（いただいたご意見）</a:t>
            </a:r>
            <a:endParaRPr lang="en-US" altLang="ja-JP"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defTabSz="685800">
              <a:spcBef>
                <a:spcPts val="0"/>
              </a:spcBef>
              <a:buNone/>
              <a:defRPr/>
            </a:pPr>
            <a:r>
              <a:rPr lang="ja-JP" altLang="en-US" sz="1800" dirty="0" smtClean="0"/>
              <a:t>○事業者の共感に結び付けることが大切</a:t>
            </a:r>
            <a:endParaRPr lang="en-US" altLang="ja-JP" sz="1800" dirty="0"/>
          </a:p>
          <a:p>
            <a:pPr lvl="0" defTabSz="685800">
              <a:spcBef>
                <a:spcPts val="0"/>
              </a:spcBef>
              <a:buNone/>
              <a:defRPr/>
            </a:pPr>
            <a:r>
              <a:rPr lang="ja-JP" altLang="en-US" sz="1800" dirty="0"/>
              <a:t>○人口減少・少子高齢化や生活様式の変化を踏まえ、公共の担う役割は大きくなるのでは</a:t>
            </a:r>
            <a:endParaRPr lang="en-US" altLang="ja-JP" sz="1800" dirty="0"/>
          </a:p>
          <a:p>
            <a:pPr lvl="0" defTabSz="685800">
              <a:spcBef>
                <a:spcPts val="0"/>
              </a:spcBef>
              <a:buNone/>
              <a:defRPr/>
            </a:pPr>
            <a:r>
              <a:rPr lang="ja-JP" altLang="en-US" sz="1800" dirty="0"/>
              <a:t>○市町村の担当者不足に対応するため、自治体間の連携も</a:t>
            </a:r>
            <a:r>
              <a:rPr lang="ja-JP" altLang="en-US" sz="1800" dirty="0" smtClean="0"/>
              <a:t>大切</a:t>
            </a:r>
            <a:endParaRPr lang="en-US" altLang="ja-JP" sz="18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9" name="テキスト ボックス 17"/>
          <p:cNvSpPr txBox="1">
            <a:spLocks noChangeArrowheads="1"/>
          </p:cNvSpPr>
          <p:nvPr/>
        </p:nvSpPr>
        <p:spPr bwMode="auto">
          <a:xfrm>
            <a:off x="226286" y="8793690"/>
            <a:ext cx="9262230" cy="202824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3000"/>
              </a:lnSpc>
              <a:spcBef>
                <a:spcPts val="0"/>
              </a:spcBef>
              <a:buNone/>
            </a:pPr>
            <a:r>
              <a:rPr lang="ja-JP" altLang="en-US"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（いただいたご意見）</a:t>
            </a:r>
            <a:endParaRPr lang="en-US" altLang="ja-JP" sz="18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defTabSz="685800">
              <a:spcBef>
                <a:spcPts val="0"/>
              </a:spcBef>
              <a:buNone/>
              <a:defRPr/>
            </a:pPr>
            <a:r>
              <a:rPr lang="ja-JP" altLang="ja-JP" sz="1800" dirty="0"/>
              <a:t>〇都市経営の観点で、取組</a:t>
            </a:r>
            <a:r>
              <a:rPr lang="ja-JP" altLang="en-US" sz="1800" dirty="0"/>
              <a:t>を</a:t>
            </a:r>
            <a:r>
              <a:rPr lang="ja-JP" altLang="ja-JP" sz="1800" dirty="0"/>
              <a:t>実現</a:t>
            </a:r>
            <a:r>
              <a:rPr lang="ja-JP" altLang="en-US" sz="1800" dirty="0"/>
              <a:t>する</a:t>
            </a:r>
            <a:r>
              <a:rPr lang="ja-JP" altLang="ja-JP" sz="1800" dirty="0"/>
              <a:t>スキームも検討すべき</a:t>
            </a:r>
          </a:p>
          <a:p>
            <a:pPr lvl="0" defTabSz="685800">
              <a:spcBef>
                <a:spcPts val="0"/>
              </a:spcBef>
              <a:buNone/>
              <a:defRPr/>
            </a:pPr>
            <a:r>
              <a:rPr lang="ja-JP" altLang="ja-JP" sz="1800" dirty="0"/>
              <a:t>〇まちづくりの視点</a:t>
            </a:r>
            <a:r>
              <a:rPr lang="ja-JP" altLang="en-US" sz="1800" dirty="0"/>
              <a:t>からも</a:t>
            </a:r>
            <a:r>
              <a:rPr lang="ja-JP" altLang="ja-JP" sz="1800" dirty="0"/>
              <a:t>、民間投資の呼び込み方も含めて検討して</a:t>
            </a:r>
            <a:r>
              <a:rPr lang="ja-JP" altLang="ja-JP" sz="1800" dirty="0" smtClean="0"/>
              <a:t>欲しい</a:t>
            </a:r>
            <a:endParaRPr lang="en-US" altLang="ja-JP" sz="1800" dirty="0" smtClean="0"/>
          </a:p>
          <a:p>
            <a:pPr>
              <a:buNone/>
            </a:pPr>
            <a:r>
              <a:rPr lang="ja-JP" altLang="en-US" sz="1800" dirty="0"/>
              <a:t>○新技術や新たなモビリティの実装には投資が必要。特に、郊外部や山間部での投資の呼び</a:t>
            </a:r>
            <a:endParaRPr lang="en-US" altLang="ja-JP" sz="1800" dirty="0"/>
          </a:p>
          <a:p>
            <a:pPr>
              <a:buNone/>
            </a:pPr>
            <a:r>
              <a:rPr lang="ja-JP" altLang="en-US" sz="1800" dirty="0"/>
              <a:t>　込みが</a:t>
            </a:r>
            <a:r>
              <a:rPr lang="ja-JP" altLang="en-US" sz="1800" dirty="0" smtClean="0"/>
              <a:t>肝（再掲）</a:t>
            </a:r>
            <a:endParaRPr lang="en-US" altLang="ja-JP" sz="1800" dirty="0" smtClean="0"/>
          </a:p>
          <a:p>
            <a:pPr>
              <a:buNone/>
            </a:pPr>
            <a:r>
              <a:rPr lang="ja-JP" altLang="en-US" sz="1800" dirty="0"/>
              <a:t>○事業者が「取り組みたい」「面白い」と思えることを描くことで、施策的な誘導ができるので</a:t>
            </a:r>
            <a:r>
              <a:rPr lang="ja-JP" altLang="en-US" sz="1800" dirty="0" smtClean="0"/>
              <a:t>は</a:t>
            </a:r>
            <a:endParaRPr lang="en-US" altLang="ja-JP" sz="1800" dirty="0"/>
          </a:p>
        </p:txBody>
      </p:sp>
    </p:spTree>
    <p:extLst>
      <p:ext uri="{BB962C8B-B14F-4D97-AF65-F5344CB8AC3E}">
        <p14:creationId xmlns:p14="http://schemas.microsoft.com/office/powerpoint/2010/main" val="35924927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529</Words>
  <Application>Microsoft Office PowerPoint</Application>
  <PresentationFormat>A3 297x420 mm</PresentationFormat>
  <Paragraphs>45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2022-11-29T05:12:50Z</dcterms:created>
  <dcterms:modified xsi:type="dcterms:W3CDTF">2022-11-29T05:13:22Z</dcterms:modified>
</cp:coreProperties>
</file>