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11"/>
  </p:notesMasterIdLst>
  <p:sldIdLst>
    <p:sldId id="271" r:id="rId2"/>
    <p:sldId id="256" r:id="rId3"/>
    <p:sldId id="264" r:id="rId4"/>
    <p:sldId id="272" r:id="rId5"/>
    <p:sldId id="260" r:id="rId6"/>
    <p:sldId id="275" r:id="rId7"/>
    <p:sldId id="273" r:id="rId8"/>
    <p:sldId id="265" r:id="rId9"/>
    <p:sldId id="274" r:id="rId1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FBBCE1-59BA-4F24-9273-0FC1860C8D8B}" type="doc">
      <dgm:prSet loTypeId="urn:microsoft.com/office/officeart/2005/8/layout/target2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kumimoji="1" lang="ja-JP" altLang="en-US"/>
        </a:p>
      </dgm:t>
    </dgm:pt>
    <dgm:pt modelId="{E45C7187-019B-49FA-A73B-D16DF36EA39D}">
      <dgm:prSet phldrT="[テキスト]" custT="1"/>
      <dgm:spPr/>
      <dgm:t>
        <a:bodyPr/>
        <a:lstStyle/>
        <a:p>
          <a:r>
            <a:rPr kumimoji="1" lang="ja-JP" altLang="en-US" sz="1400" b="1" dirty="0"/>
            <a:t>有識者懇話会</a:t>
          </a:r>
        </a:p>
      </dgm:t>
    </dgm:pt>
    <dgm:pt modelId="{D897D6A7-313F-43F9-8E69-38A10836AA8C}" type="parTrans" cxnId="{75999640-22C7-4764-85CE-7E9584AFE2FE}">
      <dgm:prSet/>
      <dgm:spPr/>
      <dgm:t>
        <a:bodyPr/>
        <a:lstStyle/>
        <a:p>
          <a:endParaRPr kumimoji="1" lang="ja-JP" altLang="en-US" sz="1400"/>
        </a:p>
      </dgm:t>
    </dgm:pt>
    <dgm:pt modelId="{9FD93A5A-1E3E-477F-9397-F4CCE812028D}" type="sibTrans" cxnId="{75999640-22C7-4764-85CE-7E9584AFE2FE}">
      <dgm:prSet/>
      <dgm:spPr/>
      <dgm:t>
        <a:bodyPr/>
        <a:lstStyle/>
        <a:p>
          <a:endParaRPr kumimoji="1" lang="ja-JP" altLang="en-US" sz="1400"/>
        </a:p>
      </dgm:t>
    </dgm:pt>
    <dgm:pt modelId="{6F4A0429-5B56-4A1B-ADF7-B1D50569FA94}">
      <dgm:prSet phldrT="[テキスト]" custT="1"/>
      <dgm:spPr/>
      <dgm:t>
        <a:bodyPr/>
        <a:lstStyle/>
        <a:p>
          <a:r>
            <a:rPr kumimoji="1" lang="ja-JP" altLang="en-US" sz="1400" dirty="0" smtClean="0"/>
            <a:t>学識経験者</a:t>
          </a:r>
          <a:endParaRPr kumimoji="1" lang="ja-JP" altLang="en-US" sz="1400" dirty="0"/>
        </a:p>
      </dgm:t>
    </dgm:pt>
    <dgm:pt modelId="{5A03AD6F-8190-4FD0-B972-200C24D02BAF}" type="parTrans" cxnId="{EC5DD920-5ADB-4505-B28F-31F8266C5F6C}">
      <dgm:prSet/>
      <dgm:spPr/>
      <dgm:t>
        <a:bodyPr/>
        <a:lstStyle/>
        <a:p>
          <a:endParaRPr kumimoji="1" lang="ja-JP" altLang="en-US" sz="1400"/>
        </a:p>
      </dgm:t>
    </dgm:pt>
    <dgm:pt modelId="{21B04BA2-8D63-4665-8FF5-3F439E3B436C}" type="sibTrans" cxnId="{EC5DD920-5ADB-4505-B28F-31F8266C5F6C}">
      <dgm:prSet/>
      <dgm:spPr/>
      <dgm:t>
        <a:bodyPr/>
        <a:lstStyle/>
        <a:p>
          <a:endParaRPr kumimoji="1" lang="ja-JP" altLang="en-US" sz="1400"/>
        </a:p>
      </dgm:t>
    </dgm:pt>
    <dgm:pt modelId="{129E28AE-C2E3-41D3-940C-5C1076F11C57}">
      <dgm:prSet phldrT="[テキスト]" custT="1"/>
      <dgm:spPr/>
      <dgm:t>
        <a:bodyPr/>
        <a:lstStyle/>
        <a:p>
          <a:r>
            <a:rPr kumimoji="1" lang="ja-JP" altLang="en-US" sz="1400" dirty="0" smtClean="0"/>
            <a:t>国</a:t>
          </a:r>
          <a:endParaRPr kumimoji="1" lang="en-US" altLang="ja-JP" sz="1400" dirty="0" smtClean="0"/>
        </a:p>
      </dgm:t>
    </dgm:pt>
    <dgm:pt modelId="{61CD83F6-C882-468B-9858-6A8D0A78BD34}" type="parTrans" cxnId="{43AB27C5-0FD1-43F1-8B1E-83542289E2E2}">
      <dgm:prSet/>
      <dgm:spPr/>
      <dgm:t>
        <a:bodyPr/>
        <a:lstStyle/>
        <a:p>
          <a:endParaRPr kumimoji="1" lang="ja-JP" altLang="en-US" sz="1400"/>
        </a:p>
      </dgm:t>
    </dgm:pt>
    <dgm:pt modelId="{4DC5DA61-711C-48F3-B767-C629098807B0}" type="sibTrans" cxnId="{43AB27C5-0FD1-43F1-8B1E-83542289E2E2}">
      <dgm:prSet/>
      <dgm:spPr/>
      <dgm:t>
        <a:bodyPr/>
        <a:lstStyle/>
        <a:p>
          <a:endParaRPr kumimoji="1" lang="ja-JP" altLang="en-US" sz="1400"/>
        </a:p>
      </dgm:t>
    </dgm:pt>
    <dgm:pt modelId="{9C6AC45F-37BC-441E-A686-9AF2782B3DB7}" type="pres">
      <dgm:prSet presAssocID="{12FBBCE1-59BA-4F24-9273-0FC1860C8D8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E5282962-B4A2-49F8-8892-846D5BC4CF47}" type="pres">
      <dgm:prSet presAssocID="{12FBBCE1-59BA-4F24-9273-0FC1860C8D8B}" presName="outerBox" presStyleCnt="0"/>
      <dgm:spPr/>
    </dgm:pt>
    <dgm:pt modelId="{5E06C267-788F-4F3B-AE02-FE6ED1647EB4}" type="pres">
      <dgm:prSet presAssocID="{12FBBCE1-59BA-4F24-9273-0FC1860C8D8B}" presName="outerBoxParent" presStyleLbl="node1" presStyleIdx="0" presStyleCnt="1" custLinFactNeighborX="301"/>
      <dgm:spPr/>
      <dgm:t>
        <a:bodyPr/>
        <a:lstStyle/>
        <a:p>
          <a:endParaRPr kumimoji="1" lang="ja-JP" altLang="en-US"/>
        </a:p>
      </dgm:t>
    </dgm:pt>
    <dgm:pt modelId="{0CCF5530-C5AA-41A1-AA55-46E89D1F1F18}" type="pres">
      <dgm:prSet presAssocID="{12FBBCE1-59BA-4F24-9273-0FC1860C8D8B}" presName="outerBoxChildren" presStyleCnt="0"/>
      <dgm:spPr/>
    </dgm:pt>
    <dgm:pt modelId="{8892020A-CA78-45DC-9F1C-C7CAA9862962}" type="pres">
      <dgm:prSet presAssocID="{6F4A0429-5B56-4A1B-ADF7-B1D50569FA94}" presName="oChild" presStyleLbl="fgAcc1" presStyleIdx="0" presStyleCnt="2" custScaleY="117775" custLinFactNeighborX="-40019" custLinFactNeighborY="-1109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7AE48CD-E27F-4743-8572-A4493BA227BD}" type="pres">
      <dgm:prSet presAssocID="{21B04BA2-8D63-4665-8FF5-3F439E3B436C}" presName="outerSibTrans" presStyleCnt="0"/>
      <dgm:spPr/>
    </dgm:pt>
    <dgm:pt modelId="{FB7E6189-7B32-41BB-B861-F9D52B7C2ADD}" type="pres">
      <dgm:prSet presAssocID="{129E28AE-C2E3-41D3-940C-5C1076F11C57}" presName="oChild" presStyleLbl="fgAcc1" presStyleIdx="1" presStyleCnt="2" custScaleY="117775" custLinFactX="337" custLinFactNeighborX="100000" custLinFactNeighborY="-951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9390E71-1EA7-4828-9B16-EF6871AF44DC}" type="presOf" srcId="{6F4A0429-5B56-4A1B-ADF7-B1D50569FA94}" destId="{8892020A-CA78-45DC-9F1C-C7CAA9862962}" srcOrd="0" destOrd="0" presId="urn:microsoft.com/office/officeart/2005/8/layout/target2"/>
    <dgm:cxn modelId="{27747E96-53D4-42BB-9DAC-A34B08045F10}" type="presOf" srcId="{129E28AE-C2E3-41D3-940C-5C1076F11C57}" destId="{FB7E6189-7B32-41BB-B861-F9D52B7C2ADD}" srcOrd="0" destOrd="0" presId="urn:microsoft.com/office/officeart/2005/8/layout/target2"/>
    <dgm:cxn modelId="{71E09F73-167A-4CB1-996E-738440E7A095}" type="presOf" srcId="{12FBBCE1-59BA-4F24-9273-0FC1860C8D8B}" destId="{9C6AC45F-37BC-441E-A686-9AF2782B3DB7}" srcOrd="0" destOrd="0" presId="urn:microsoft.com/office/officeart/2005/8/layout/target2"/>
    <dgm:cxn modelId="{EC5DD920-5ADB-4505-B28F-31F8266C5F6C}" srcId="{E45C7187-019B-49FA-A73B-D16DF36EA39D}" destId="{6F4A0429-5B56-4A1B-ADF7-B1D50569FA94}" srcOrd="0" destOrd="0" parTransId="{5A03AD6F-8190-4FD0-B972-200C24D02BAF}" sibTransId="{21B04BA2-8D63-4665-8FF5-3F439E3B436C}"/>
    <dgm:cxn modelId="{43AB27C5-0FD1-43F1-8B1E-83542289E2E2}" srcId="{E45C7187-019B-49FA-A73B-D16DF36EA39D}" destId="{129E28AE-C2E3-41D3-940C-5C1076F11C57}" srcOrd="1" destOrd="0" parTransId="{61CD83F6-C882-468B-9858-6A8D0A78BD34}" sibTransId="{4DC5DA61-711C-48F3-B767-C629098807B0}"/>
    <dgm:cxn modelId="{7355E363-56E2-433C-ACD2-49EAAD261A44}" type="presOf" srcId="{E45C7187-019B-49FA-A73B-D16DF36EA39D}" destId="{5E06C267-788F-4F3B-AE02-FE6ED1647EB4}" srcOrd="0" destOrd="0" presId="urn:microsoft.com/office/officeart/2005/8/layout/target2"/>
    <dgm:cxn modelId="{75999640-22C7-4764-85CE-7E9584AFE2FE}" srcId="{12FBBCE1-59BA-4F24-9273-0FC1860C8D8B}" destId="{E45C7187-019B-49FA-A73B-D16DF36EA39D}" srcOrd="0" destOrd="0" parTransId="{D897D6A7-313F-43F9-8E69-38A10836AA8C}" sibTransId="{9FD93A5A-1E3E-477F-9397-F4CCE812028D}"/>
    <dgm:cxn modelId="{7296F155-F47C-4F9A-BC2D-3B0DE6FDA7FA}" type="presParOf" srcId="{9C6AC45F-37BC-441E-A686-9AF2782B3DB7}" destId="{E5282962-B4A2-49F8-8892-846D5BC4CF47}" srcOrd="0" destOrd="0" presId="urn:microsoft.com/office/officeart/2005/8/layout/target2"/>
    <dgm:cxn modelId="{CB20F5BE-E4B6-4B15-9EE9-6F32CCFCC67A}" type="presParOf" srcId="{E5282962-B4A2-49F8-8892-846D5BC4CF47}" destId="{5E06C267-788F-4F3B-AE02-FE6ED1647EB4}" srcOrd="0" destOrd="0" presId="urn:microsoft.com/office/officeart/2005/8/layout/target2"/>
    <dgm:cxn modelId="{EBE73C80-AC26-4CC4-BCD2-3E7F17FA7188}" type="presParOf" srcId="{E5282962-B4A2-49F8-8892-846D5BC4CF47}" destId="{0CCF5530-C5AA-41A1-AA55-46E89D1F1F18}" srcOrd="1" destOrd="0" presId="urn:microsoft.com/office/officeart/2005/8/layout/target2"/>
    <dgm:cxn modelId="{D6873C5F-CDDC-4257-98FD-D87FFF852158}" type="presParOf" srcId="{0CCF5530-C5AA-41A1-AA55-46E89D1F1F18}" destId="{8892020A-CA78-45DC-9F1C-C7CAA9862962}" srcOrd="0" destOrd="0" presId="urn:microsoft.com/office/officeart/2005/8/layout/target2"/>
    <dgm:cxn modelId="{E1E15147-8B28-4F49-B0A4-F23CD8905376}" type="presParOf" srcId="{0CCF5530-C5AA-41A1-AA55-46E89D1F1F18}" destId="{27AE48CD-E27F-4743-8572-A4493BA227BD}" srcOrd="1" destOrd="0" presId="urn:microsoft.com/office/officeart/2005/8/layout/target2"/>
    <dgm:cxn modelId="{8B690F5B-9C51-4F9A-B816-D21DB19638FA}" type="presParOf" srcId="{0CCF5530-C5AA-41A1-AA55-46E89D1F1F18}" destId="{FB7E6189-7B32-41BB-B861-F9D52B7C2ADD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06F9F1-1165-46C2-8A7F-4EE307611DC7}" type="doc">
      <dgm:prSet loTypeId="urn:microsoft.com/office/officeart/2005/8/layout/target2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kumimoji="1" lang="ja-JP" altLang="en-US"/>
        </a:p>
      </dgm:t>
    </dgm:pt>
    <dgm:pt modelId="{B072BF10-5EB1-4AF7-847C-E7CA7313CC22}">
      <dgm:prSet phldrT="[テキスト]" custT="1"/>
      <dgm:spPr>
        <a:ln w="19050">
          <a:solidFill>
            <a:schemeClr val="accent1"/>
          </a:solidFill>
        </a:ln>
      </dgm:spPr>
      <dgm:t>
        <a:bodyPr/>
        <a:lstStyle/>
        <a:p>
          <a:r>
            <a:rPr kumimoji="1" lang="ja-JP" altLang="en-US" sz="1400" b="0" dirty="0" smtClean="0"/>
            <a:t>　総合的な交通のあり方検討会議 （大阪府・大阪市・堺市関係部局）</a:t>
          </a:r>
          <a:r>
            <a:rPr kumimoji="1" lang="en-US" altLang="ja-JP" sz="1400" b="0" dirty="0" smtClean="0"/>
            <a:t>[</a:t>
          </a:r>
          <a:r>
            <a:rPr kumimoji="1" lang="ja-JP" altLang="en-US" sz="1400" b="0" dirty="0" smtClean="0"/>
            <a:t>事務局：大阪府交通戦略室</a:t>
          </a:r>
          <a:r>
            <a:rPr kumimoji="1" lang="en-US" altLang="ja-JP" sz="1400" b="0" dirty="0" smtClean="0"/>
            <a:t>]</a:t>
          </a:r>
          <a:endParaRPr kumimoji="1" lang="ja-JP" altLang="en-US" sz="1400" dirty="0"/>
        </a:p>
      </dgm:t>
    </dgm:pt>
    <dgm:pt modelId="{9037D74A-E360-4F36-BCE1-3D51E1784EAB}" type="parTrans" cxnId="{3116E434-D3E6-4351-B944-5E349CE11142}">
      <dgm:prSet/>
      <dgm:spPr/>
      <dgm:t>
        <a:bodyPr/>
        <a:lstStyle/>
        <a:p>
          <a:endParaRPr kumimoji="1" lang="ja-JP" altLang="en-US" sz="1400"/>
        </a:p>
      </dgm:t>
    </dgm:pt>
    <dgm:pt modelId="{B2555D39-6F54-4469-BF0C-A80FC8324793}" type="sibTrans" cxnId="{3116E434-D3E6-4351-B944-5E349CE11142}">
      <dgm:prSet/>
      <dgm:spPr/>
      <dgm:t>
        <a:bodyPr/>
        <a:lstStyle/>
        <a:p>
          <a:endParaRPr kumimoji="1" lang="ja-JP" altLang="en-US" sz="1400"/>
        </a:p>
      </dgm:t>
    </dgm:pt>
    <dgm:pt modelId="{2ED13A11-0D9F-47AD-A91C-D9A70E67B0F1}">
      <dgm:prSet phldrT="[テキスト]" custT="1"/>
      <dgm:spPr/>
      <dgm:t>
        <a:bodyPr/>
        <a:lstStyle/>
        <a:p>
          <a:r>
            <a:rPr kumimoji="1" lang="ja-JP" altLang="en-US" sz="1400" dirty="0" smtClean="0"/>
            <a:t>検討ワーキング</a:t>
          </a:r>
          <a:endParaRPr kumimoji="1" lang="en-US" altLang="ja-JP" sz="1400" dirty="0" smtClean="0"/>
        </a:p>
        <a:p>
          <a:r>
            <a:rPr kumimoji="1" lang="en-US" altLang="ja-JP" sz="1400" dirty="0" smtClean="0"/>
            <a:t>※</a:t>
          </a:r>
          <a:r>
            <a:rPr kumimoji="1" lang="ja-JP" altLang="en-US" sz="1400" dirty="0" smtClean="0"/>
            <a:t>移動の際には、鉄道・バス・タクシー・飛行機・船舶など</a:t>
          </a:r>
          <a:r>
            <a:rPr kumimoji="1" lang="en-US" altLang="ja-JP" sz="1400" dirty="0" smtClean="0"/>
            <a:t/>
          </a:r>
          <a:br>
            <a:rPr kumimoji="1" lang="en-US" altLang="ja-JP" sz="1400" dirty="0" smtClean="0"/>
          </a:br>
          <a:r>
            <a:rPr kumimoji="1" lang="ja-JP" altLang="en-US" sz="1400" dirty="0" smtClean="0"/>
            <a:t>複数の交通手段を利用していることから、テーマに応じたメンバーで開催</a:t>
          </a:r>
          <a:endParaRPr kumimoji="1" lang="en-US" altLang="ja-JP" sz="1400" dirty="0"/>
        </a:p>
      </dgm:t>
    </dgm:pt>
    <dgm:pt modelId="{23DF4FBE-92DA-40C9-A2F4-03875BB5DCFE}" type="parTrans" cxnId="{947C7E8A-0A7C-4852-B98D-3591B27DCF2F}">
      <dgm:prSet/>
      <dgm:spPr/>
      <dgm:t>
        <a:bodyPr/>
        <a:lstStyle/>
        <a:p>
          <a:endParaRPr kumimoji="1" lang="ja-JP" altLang="en-US" sz="1400"/>
        </a:p>
      </dgm:t>
    </dgm:pt>
    <dgm:pt modelId="{62E42E8B-0B0D-43C7-83ED-47AE963190BB}" type="sibTrans" cxnId="{947C7E8A-0A7C-4852-B98D-3591B27DCF2F}">
      <dgm:prSet/>
      <dgm:spPr/>
      <dgm:t>
        <a:bodyPr/>
        <a:lstStyle/>
        <a:p>
          <a:endParaRPr kumimoji="1" lang="ja-JP" altLang="en-US" sz="1400"/>
        </a:p>
      </dgm:t>
    </dgm:pt>
    <dgm:pt modelId="{39D2E3CF-CD00-4C48-8C47-1FC02C38DBF3}" type="pres">
      <dgm:prSet presAssocID="{DF06F9F1-1165-46C2-8A7F-4EE307611DC7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B6C5D052-8277-4FA4-BFBE-7306EAD0E05A}" type="pres">
      <dgm:prSet presAssocID="{DF06F9F1-1165-46C2-8A7F-4EE307611DC7}" presName="outerBox" presStyleCnt="0"/>
      <dgm:spPr/>
    </dgm:pt>
    <dgm:pt modelId="{47A73AD5-B158-42B6-8E1D-938FDEE0D211}" type="pres">
      <dgm:prSet presAssocID="{DF06F9F1-1165-46C2-8A7F-4EE307611DC7}" presName="outerBoxParent" presStyleLbl="node1" presStyleIdx="0" presStyleCnt="1" custLinFactNeighborY="-1908"/>
      <dgm:spPr/>
      <dgm:t>
        <a:bodyPr/>
        <a:lstStyle/>
        <a:p>
          <a:endParaRPr kumimoji="1" lang="ja-JP" altLang="en-US"/>
        </a:p>
      </dgm:t>
    </dgm:pt>
    <dgm:pt modelId="{F8B7765D-CBE2-4104-9A7D-6ACD219744A6}" type="pres">
      <dgm:prSet presAssocID="{DF06F9F1-1165-46C2-8A7F-4EE307611DC7}" presName="outerBoxChildren" presStyleCnt="0"/>
      <dgm:spPr/>
    </dgm:pt>
    <dgm:pt modelId="{3D4B13C2-D3D4-4886-B090-2D4175EC02A7}" type="pres">
      <dgm:prSet presAssocID="{2ED13A11-0D9F-47AD-A91C-D9A70E67B0F1}" presName="oChild" presStyleLbl="fgAcc1" presStyleIdx="0" presStyleCnt="1" custScaleX="87006" custScaleY="137719" custLinFactNeighborX="6332" custLinFactNeighborY="-2438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116E434-D3E6-4351-B944-5E349CE11142}" srcId="{DF06F9F1-1165-46C2-8A7F-4EE307611DC7}" destId="{B072BF10-5EB1-4AF7-847C-E7CA7313CC22}" srcOrd="0" destOrd="0" parTransId="{9037D74A-E360-4F36-BCE1-3D51E1784EAB}" sibTransId="{B2555D39-6F54-4469-BF0C-A80FC8324793}"/>
    <dgm:cxn modelId="{947C7E8A-0A7C-4852-B98D-3591B27DCF2F}" srcId="{B072BF10-5EB1-4AF7-847C-E7CA7313CC22}" destId="{2ED13A11-0D9F-47AD-A91C-D9A70E67B0F1}" srcOrd="0" destOrd="0" parTransId="{23DF4FBE-92DA-40C9-A2F4-03875BB5DCFE}" sibTransId="{62E42E8B-0B0D-43C7-83ED-47AE963190BB}"/>
    <dgm:cxn modelId="{E9BCC97C-17D0-4875-8B50-FC9FBD44C2BA}" type="presOf" srcId="{2ED13A11-0D9F-47AD-A91C-D9A70E67B0F1}" destId="{3D4B13C2-D3D4-4886-B090-2D4175EC02A7}" srcOrd="0" destOrd="0" presId="urn:microsoft.com/office/officeart/2005/8/layout/target2"/>
    <dgm:cxn modelId="{19C5281C-B000-425B-8F31-BCB9C2383830}" type="presOf" srcId="{DF06F9F1-1165-46C2-8A7F-4EE307611DC7}" destId="{39D2E3CF-CD00-4C48-8C47-1FC02C38DBF3}" srcOrd="0" destOrd="0" presId="urn:microsoft.com/office/officeart/2005/8/layout/target2"/>
    <dgm:cxn modelId="{13245143-D310-4B90-A92F-ACBB97DB41ED}" type="presOf" srcId="{B072BF10-5EB1-4AF7-847C-E7CA7313CC22}" destId="{47A73AD5-B158-42B6-8E1D-938FDEE0D211}" srcOrd="0" destOrd="0" presId="urn:microsoft.com/office/officeart/2005/8/layout/target2"/>
    <dgm:cxn modelId="{85A2465E-0E65-4E82-AC1E-8AC65E603193}" type="presParOf" srcId="{39D2E3CF-CD00-4C48-8C47-1FC02C38DBF3}" destId="{B6C5D052-8277-4FA4-BFBE-7306EAD0E05A}" srcOrd="0" destOrd="0" presId="urn:microsoft.com/office/officeart/2005/8/layout/target2"/>
    <dgm:cxn modelId="{FBC39667-F6FD-4B83-B4F4-AF2817054687}" type="presParOf" srcId="{B6C5D052-8277-4FA4-BFBE-7306EAD0E05A}" destId="{47A73AD5-B158-42B6-8E1D-938FDEE0D211}" srcOrd="0" destOrd="0" presId="urn:microsoft.com/office/officeart/2005/8/layout/target2"/>
    <dgm:cxn modelId="{67792C7F-19D7-4C20-A06C-B51194B505E0}" type="presParOf" srcId="{B6C5D052-8277-4FA4-BFBE-7306EAD0E05A}" destId="{F8B7765D-CBE2-4104-9A7D-6ACD219744A6}" srcOrd="1" destOrd="0" presId="urn:microsoft.com/office/officeart/2005/8/layout/target2"/>
    <dgm:cxn modelId="{4F09A9D3-6FCA-4560-B828-F19E48299440}" type="presParOf" srcId="{F8B7765D-CBE2-4104-9A7D-6ACD219744A6}" destId="{3D4B13C2-D3D4-4886-B090-2D4175EC02A7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FBBCE1-59BA-4F24-9273-0FC1860C8D8B}" type="doc">
      <dgm:prSet loTypeId="urn:microsoft.com/office/officeart/2005/8/layout/target2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kumimoji="1" lang="ja-JP" altLang="en-US"/>
        </a:p>
      </dgm:t>
    </dgm:pt>
    <dgm:pt modelId="{E45C7187-019B-49FA-A73B-D16DF36EA39D}">
      <dgm:prSet phldrT="[テキスト]" custT="1"/>
      <dgm:spPr/>
      <dgm:t>
        <a:bodyPr/>
        <a:lstStyle/>
        <a:p>
          <a:r>
            <a:rPr kumimoji="1" lang="ja-JP" altLang="en-US" sz="1400" dirty="0"/>
            <a:t>その他関係者との意見交換</a:t>
          </a:r>
        </a:p>
      </dgm:t>
    </dgm:pt>
    <dgm:pt modelId="{D897D6A7-313F-43F9-8E69-38A10836AA8C}" type="parTrans" cxnId="{75999640-22C7-4764-85CE-7E9584AFE2FE}">
      <dgm:prSet/>
      <dgm:spPr/>
      <dgm:t>
        <a:bodyPr/>
        <a:lstStyle/>
        <a:p>
          <a:endParaRPr kumimoji="1" lang="ja-JP" altLang="en-US" sz="1400"/>
        </a:p>
      </dgm:t>
    </dgm:pt>
    <dgm:pt modelId="{9FD93A5A-1E3E-477F-9397-F4CCE812028D}" type="sibTrans" cxnId="{75999640-22C7-4764-85CE-7E9584AFE2FE}">
      <dgm:prSet/>
      <dgm:spPr/>
      <dgm:t>
        <a:bodyPr/>
        <a:lstStyle/>
        <a:p>
          <a:endParaRPr kumimoji="1" lang="ja-JP" altLang="en-US" sz="1400"/>
        </a:p>
      </dgm:t>
    </dgm:pt>
    <dgm:pt modelId="{3E9C6CAA-AC37-4363-AEB5-91FAE0C09332}">
      <dgm:prSet phldrT="[テキスト]" custT="1"/>
      <dgm:spPr/>
      <dgm:t>
        <a:bodyPr/>
        <a:lstStyle/>
        <a:p>
          <a:r>
            <a:rPr kumimoji="1" lang="ja-JP" altLang="en-US" sz="1400" dirty="0"/>
            <a:t>市町村</a:t>
          </a:r>
        </a:p>
      </dgm:t>
    </dgm:pt>
    <dgm:pt modelId="{EE420837-8E9B-4FA6-989B-0D97DA5AD18C}" type="parTrans" cxnId="{8F104455-CBFD-4501-9DE3-E77E234E6D2C}">
      <dgm:prSet/>
      <dgm:spPr/>
      <dgm:t>
        <a:bodyPr/>
        <a:lstStyle/>
        <a:p>
          <a:endParaRPr kumimoji="1" lang="ja-JP" altLang="en-US" sz="1400"/>
        </a:p>
      </dgm:t>
    </dgm:pt>
    <dgm:pt modelId="{8EA00D45-8990-44CE-B4FF-3F2DEA6C0573}" type="sibTrans" cxnId="{8F104455-CBFD-4501-9DE3-E77E234E6D2C}">
      <dgm:prSet/>
      <dgm:spPr/>
      <dgm:t>
        <a:bodyPr/>
        <a:lstStyle/>
        <a:p>
          <a:endParaRPr kumimoji="1" lang="ja-JP" altLang="en-US" sz="1400"/>
        </a:p>
      </dgm:t>
    </dgm:pt>
    <dgm:pt modelId="{33B7B86F-14AF-4565-A87B-55EF6C875EC6}">
      <dgm:prSet phldrT="[テキスト]" custT="1"/>
      <dgm:spPr/>
      <dgm:t>
        <a:bodyPr/>
        <a:lstStyle/>
        <a:p>
          <a:r>
            <a:rPr kumimoji="1" lang="ja-JP" altLang="en-US" sz="1400" dirty="0"/>
            <a:t>事業者等</a:t>
          </a:r>
        </a:p>
      </dgm:t>
    </dgm:pt>
    <dgm:pt modelId="{D2F3339E-BE76-44FA-BDA8-C8754B8BA921}" type="parTrans" cxnId="{7D6C797B-2FB1-49DD-B570-FE393252F6E0}">
      <dgm:prSet/>
      <dgm:spPr/>
      <dgm:t>
        <a:bodyPr/>
        <a:lstStyle/>
        <a:p>
          <a:endParaRPr kumimoji="1" lang="ja-JP" altLang="en-US" sz="1400"/>
        </a:p>
      </dgm:t>
    </dgm:pt>
    <dgm:pt modelId="{CFA00745-B299-48D3-A87F-2F2F0006A50E}" type="sibTrans" cxnId="{7D6C797B-2FB1-49DD-B570-FE393252F6E0}">
      <dgm:prSet/>
      <dgm:spPr/>
      <dgm:t>
        <a:bodyPr/>
        <a:lstStyle/>
        <a:p>
          <a:endParaRPr kumimoji="1" lang="ja-JP" altLang="en-US" sz="1400"/>
        </a:p>
      </dgm:t>
    </dgm:pt>
    <dgm:pt modelId="{80FED130-3269-4E83-B8DC-C5C48613B8AA}">
      <dgm:prSet phldrT="[テキスト]" custT="1"/>
      <dgm:spPr/>
      <dgm:t>
        <a:bodyPr/>
        <a:lstStyle/>
        <a:p>
          <a:r>
            <a:rPr kumimoji="1" lang="ja-JP" altLang="en-US" sz="1400" dirty="0"/>
            <a:t>庁内関係課</a:t>
          </a:r>
        </a:p>
      </dgm:t>
    </dgm:pt>
    <dgm:pt modelId="{404BA76F-5437-43B8-AD3B-629DE4FD9A35}" type="parTrans" cxnId="{EE8E8CF5-7300-4A35-87E9-05FC32BE9CB0}">
      <dgm:prSet/>
      <dgm:spPr/>
      <dgm:t>
        <a:bodyPr/>
        <a:lstStyle/>
        <a:p>
          <a:endParaRPr kumimoji="1" lang="ja-JP" altLang="en-US" sz="1400"/>
        </a:p>
      </dgm:t>
    </dgm:pt>
    <dgm:pt modelId="{AB0C7134-120D-40FC-855E-D8464446D5EF}" type="sibTrans" cxnId="{EE8E8CF5-7300-4A35-87E9-05FC32BE9CB0}">
      <dgm:prSet/>
      <dgm:spPr/>
      <dgm:t>
        <a:bodyPr/>
        <a:lstStyle/>
        <a:p>
          <a:endParaRPr kumimoji="1" lang="ja-JP" altLang="en-US" sz="1400"/>
        </a:p>
      </dgm:t>
    </dgm:pt>
    <dgm:pt modelId="{9C6AC45F-37BC-441E-A686-9AF2782B3DB7}" type="pres">
      <dgm:prSet presAssocID="{12FBBCE1-59BA-4F24-9273-0FC1860C8D8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E5282962-B4A2-49F8-8892-846D5BC4CF47}" type="pres">
      <dgm:prSet presAssocID="{12FBBCE1-59BA-4F24-9273-0FC1860C8D8B}" presName="outerBox" presStyleCnt="0"/>
      <dgm:spPr/>
    </dgm:pt>
    <dgm:pt modelId="{5E06C267-788F-4F3B-AE02-FE6ED1647EB4}" type="pres">
      <dgm:prSet presAssocID="{12FBBCE1-59BA-4F24-9273-0FC1860C8D8B}" presName="outerBoxParent" presStyleLbl="node1" presStyleIdx="0" presStyleCnt="1" custLinFactNeighborX="41888" custLinFactNeighborY="-42673"/>
      <dgm:spPr/>
      <dgm:t>
        <a:bodyPr/>
        <a:lstStyle/>
        <a:p>
          <a:endParaRPr kumimoji="1" lang="ja-JP" altLang="en-US"/>
        </a:p>
      </dgm:t>
    </dgm:pt>
    <dgm:pt modelId="{0CCF5530-C5AA-41A1-AA55-46E89D1F1F18}" type="pres">
      <dgm:prSet presAssocID="{12FBBCE1-59BA-4F24-9273-0FC1860C8D8B}" presName="outerBoxChildren" presStyleCnt="0"/>
      <dgm:spPr/>
    </dgm:pt>
    <dgm:pt modelId="{F10C18E4-490A-41E2-86F2-9A4C16F95D0C}" type="pres">
      <dgm:prSet presAssocID="{80FED130-3269-4E83-B8DC-C5C48613B8AA}" presName="oChild" presStyleLbl="fgAcc1" presStyleIdx="0" presStyleCnt="3" custScaleY="117775" custLinFactX="-1146" custLinFactNeighborX="-100000" custLinFactNeighborY="-642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9CB53AA-1C8A-4E16-9F95-3E61D9C748C2}" type="pres">
      <dgm:prSet presAssocID="{AB0C7134-120D-40FC-855E-D8464446D5EF}" presName="outerSibTrans" presStyleCnt="0"/>
      <dgm:spPr/>
    </dgm:pt>
    <dgm:pt modelId="{B853D089-344D-4032-AB55-9EC9B27139EA}" type="pres">
      <dgm:prSet presAssocID="{3E9C6CAA-AC37-4363-AEB5-91FAE0C09332}" presName="oChild" presStyleLbl="fgAcc1" presStyleIdx="1" presStyleCnt="3" custScaleY="117775" custLinFactNeighborX="22350" custLinFactNeighborY="-500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7B63867-5884-4359-8E65-1206A3DA760D}" type="pres">
      <dgm:prSet presAssocID="{8EA00D45-8990-44CE-B4FF-3F2DEA6C0573}" presName="outerSibTrans" presStyleCnt="0"/>
      <dgm:spPr/>
    </dgm:pt>
    <dgm:pt modelId="{8E82E785-3103-41FE-8B27-5628F772630D}" type="pres">
      <dgm:prSet presAssocID="{33B7B86F-14AF-4565-A87B-55EF6C875EC6}" presName="oChild" presStyleLbl="fgAcc1" presStyleIdx="2" presStyleCnt="3" custScaleY="117775" custLinFactX="1665" custLinFactNeighborX="100000" custLinFactNeighborY="-500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D6C797B-2FB1-49DD-B570-FE393252F6E0}" srcId="{E45C7187-019B-49FA-A73B-D16DF36EA39D}" destId="{33B7B86F-14AF-4565-A87B-55EF6C875EC6}" srcOrd="2" destOrd="0" parTransId="{D2F3339E-BE76-44FA-BDA8-C8754B8BA921}" sibTransId="{CFA00745-B299-48D3-A87F-2F2F0006A50E}"/>
    <dgm:cxn modelId="{67DD6693-9854-4164-9C9F-08FBEB6E7068}" type="presOf" srcId="{33B7B86F-14AF-4565-A87B-55EF6C875EC6}" destId="{8E82E785-3103-41FE-8B27-5628F772630D}" srcOrd="0" destOrd="0" presId="urn:microsoft.com/office/officeart/2005/8/layout/target2"/>
    <dgm:cxn modelId="{71E09F73-167A-4CB1-996E-738440E7A095}" type="presOf" srcId="{12FBBCE1-59BA-4F24-9273-0FC1860C8D8B}" destId="{9C6AC45F-37BC-441E-A686-9AF2782B3DB7}" srcOrd="0" destOrd="0" presId="urn:microsoft.com/office/officeart/2005/8/layout/target2"/>
    <dgm:cxn modelId="{EE8E8CF5-7300-4A35-87E9-05FC32BE9CB0}" srcId="{E45C7187-019B-49FA-A73B-D16DF36EA39D}" destId="{80FED130-3269-4E83-B8DC-C5C48613B8AA}" srcOrd="0" destOrd="0" parTransId="{404BA76F-5437-43B8-AD3B-629DE4FD9A35}" sibTransId="{AB0C7134-120D-40FC-855E-D8464446D5EF}"/>
    <dgm:cxn modelId="{66F16060-784B-488B-8553-DC5D44E6A063}" type="presOf" srcId="{80FED130-3269-4E83-B8DC-C5C48613B8AA}" destId="{F10C18E4-490A-41E2-86F2-9A4C16F95D0C}" srcOrd="0" destOrd="0" presId="urn:microsoft.com/office/officeart/2005/8/layout/target2"/>
    <dgm:cxn modelId="{C8E5B645-F366-43A6-BD06-E0252F6FEB49}" type="presOf" srcId="{3E9C6CAA-AC37-4363-AEB5-91FAE0C09332}" destId="{B853D089-344D-4032-AB55-9EC9B27139EA}" srcOrd="0" destOrd="0" presId="urn:microsoft.com/office/officeart/2005/8/layout/target2"/>
    <dgm:cxn modelId="{7355E363-56E2-433C-ACD2-49EAAD261A44}" type="presOf" srcId="{E45C7187-019B-49FA-A73B-D16DF36EA39D}" destId="{5E06C267-788F-4F3B-AE02-FE6ED1647EB4}" srcOrd="0" destOrd="0" presId="urn:microsoft.com/office/officeart/2005/8/layout/target2"/>
    <dgm:cxn modelId="{8F104455-CBFD-4501-9DE3-E77E234E6D2C}" srcId="{E45C7187-019B-49FA-A73B-D16DF36EA39D}" destId="{3E9C6CAA-AC37-4363-AEB5-91FAE0C09332}" srcOrd="1" destOrd="0" parTransId="{EE420837-8E9B-4FA6-989B-0D97DA5AD18C}" sibTransId="{8EA00D45-8990-44CE-B4FF-3F2DEA6C0573}"/>
    <dgm:cxn modelId="{75999640-22C7-4764-85CE-7E9584AFE2FE}" srcId="{12FBBCE1-59BA-4F24-9273-0FC1860C8D8B}" destId="{E45C7187-019B-49FA-A73B-D16DF36EA39D}" srcOrd="0" destOrd="0" parTransId="{D897D6A7-313F-43F9-8E69-38A10836AA8C}" sibTransId="{9FD93A5A-1E3E-477F-9397-F4CCE812028D}"/>
    <dgm:cxn modelId="{7296F155-F47C-4F9A-BC2D-3B0DE6FDA7FA}" type="presParOf" srcId="{9C6AC45F-37BC-441E-A686-9AF2782B3DB7}" destId="{E5282962-B4A2-49F8-8892-846D5BC4CF47}" srcOrd="0" destOrd="0" presId="urn:microsoft.com/office/officeart/2005/8/layout/target2"/>
    <dgm:cxn modelId="{CB20F5BE-E4B6-4B15-9EE9-6F32CCFCC67A}" type="presParOf" srcId="{E5282962-B4A2-49F8-8892-846D5BC4CF47}" destId="{5E06C267-788F-4F3B-AE02-FE6ED1647EB4}" srcOrd="0" destOrd="0" presId="urn:microsoft.com/office/officeart/2005/8/layout/target2"/>
    <dgm:cxn modelId="{EBE73C80-AC26-4CC4-BCD2-3E7F17FA7188}" type="presParOf" srcId="{E5282962-B4A2-49F8-8892-846D5BC4CF47}" destId="{0CCF5530-C5AA-41A1-AA55-46E89D1F1F18}" srcOrd="1" destOrd="0" presId="urn:microsoft.com/office/officeart/2005/8/layout/target2"/>
    <dgm:cxn modelId="{5D447EFF-779F-4DC2-87D1-BE4E21BF338F}" type="presParOf" srcId="{0CCF5530-C5AA-41A1-AA55-46E89D1F1F18}" destId="{F10C18E4-490A-41E2-86F2-9A4C16F95D0C}" srcOrd="0" destOrd="0" presId="urn:microsoft.com/office/officeart/2005/8/layout/target2"/>
    <dgm:cxn modelId="{13EC2DCA-A72E-4AC1-A6CF-515B6277CED9}" type="presParOf" srcId="{0CCF5530-C5AA-41A1-AA55-46E89D1F1F18}" destId="{C9CB53AA-1C8A-4E16-9F95-3E61D9C748C2}" srcOrd="1" destOrd="0" presId="urn:microsoft.com/office/officeart/2005/8/layout/target2"/>
    <dgm:cxn modelId="{9990094D-29B6-493E-B7F1-3E90C181FB11}" type="presParOf" srcId="{0CCF5530-C5AA-41A1-AA55-46E89D1F1F18}" destId="{B853D089-344D-4032-AB55-9EC9B27139EA}" srcOrd="2" destOrd="0" presId="urn:microsoft.com/office/officeart/2005/8/layout/target2"/>
    <dgm:cxn modelId="{AAB9912F-FAC8-43CF-9DE7-8FDF06712E31}" type="presParOf" srcId="{0CCF5530-C5AA-41A1-AA55-46E89D1F1F18}" destId="{77B63867-5884-4359-8E65-1206A3DA760D}" srcOrd="3" destOrd="0" presId="urn:microsoft.com/office/officeart/2005/8/layout/target2"/>
    <dgm:cxn modelId="{2DC7956E-1221-4049-B9FF-EB88C51C91AF}" type="presParOf" srcId="{0CCF5530-C5AA-41A1-AA55-46E89D1F1F18}" destId="{8E82E785-3103-41FE-8B27-5628F772630D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6C267-788F-4F3B-AE02-FE6ED1647EB4}">
      <dsp:nvSpPr>
        <dsp:cNvPr id="0" name=""/>
        <dsp:cNvSpPr/>
      </dsp:nvSpPr>
      <dsp:spPr>
        <a:xfrm>
          <a:off x="0" y="0"/>
          <a:ext cx="3201658" cy="1095538"/>
        </a:xfrm>
        <a:prstGeom prst="roundRect">
          <a:avLst>
            <a:gd name="adj" fmla="val 8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676343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1" kern="1200" dirty="0"/>
            <a:t>有識者懇話会</a:t>
          </a:r>
        </a:p>
      </dsp:txBody>
      <dsp:txXfrm>
        <a:off x="27274" y="27274"/>
        <a:ext cx="3147110" cy="1040990"/>
      </dsp:txXfrm>
    </dsp:sp>
    <dsp:sp modelId="{8892020A-CA78-45DC-9F1C-C7CAA9862962}">
      <dsp:nvSpPr>
        <dsp:cNvPr id="0" name=""/>
        <dsp:cNvSpPr/>
      </dsp:nvSpPr>
      <dsp:spPr>
        <a:xfrm>
          <a:off x="70516" y="394479"/>
          <a:ext cx="1507421" cy="580621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学識経験者</a:t>
          </a:r>
          <a:endParaRPr kumimoji="1" lang="ja-JP" altLang="en-US" sz="1400" kern="1200" dirty="0"/>
        </a:p>
      </dsp:txBody>
      <dsp:txXfrm>
        <a:off x="88372" y="412335"/>
        <a:ext cx="1471709" cy="544909"/>
      </dsp:txXfrm>
    </dsp:sp>
    <dsp:sp modelId="{FB7E6189-7B32-41BB-B861-F9D52B7C2ADD}">
      <dsp:nvSpPr>
        <dsp:cNvPr id="0" name=""/>
        <dsp:cNvSpPr/>
      </dsp:nvSpPr>
      <dsp:spPr>
        <a:xfrm>
          <a:off x="1640145" y="402259"/>
          <a:ext cx="1507421" cy="580621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国</a:t>
          </a:r>
          <a:endParaRPr kumimoji="1" lang="en-US" altLang="ja-JP" sz="1400" kern="1200" dirty="0" smtClean="0"/>
        </a:p>
      </dsp:txBody>
      <dsp:txXfrm>
        <a:off x="1658001" y="420115"/>
        <a:ext cx="1471709" cy="5449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A73AD5-B158-42B6-8E1D-938FDEE0D211}">
      <dsp:nvSpPr>
        <dsp:cNvPr id="0" name=""/>
        <dsp:cNvSpPr/>
      </dsp:nvSpPr>
      <dsp:spPr>
        <a:xfrm>
          <a:off x="0" y="0"/>
          <a:ext cx="8220888" cy="1636518"/>
        </a:xfrm>
        <a:prstGeom prst="roundRect">
          <a:avLst>
            <a:gd name="adj" fmla="val 8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1010323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0" kern="1200" dirty="0" smtClean="0"/>
            <a:t>　総合的な交通のあり方検討会議 （大阪府・大阪市・堺市関係部局）</a:t>
          </a:r>
          <a:r>
            <a:rPr kumimoji="1" lang="en-US" altLang="ja-JP" sz="1400" b="0" kern="1200" dirty="0" smtClean="0"/>
            <a:t>[</a:t>
          </a:r>
          <a:r>
            <a:rPr kumimoji="1" lang="ja-JP" altLang="en-US" sz="1400" b="0" kern="1200" dirty="0" smtClean="0"/>
            <a:t>事務局：大阪府交通戦略室</a:t>
          </a:r>
          <a:r>
            <a:rPr kumimoji="1" lang="en-US" altLang="ja-JP" sz="1400" b="0" kern="1200" dirty="0" smtClean="0"/>
            <a:t>]</a:t>
          </a:r>
          <a:endParaRPr kumimoji="1" lang="ja-JP" altLang="en-US" sz="1400" kern="1200" dirty="0"/>
        </a:p>
      </dsp:txBody>
      <dsp:txXfrm>
        <a:off x="40742" y="40742"/>
        <a:ext cx="8139404" cy="1555034"/>
      </dsp:txXfrm>
    </dsp:sp>
    <dsp:sp modelId="{3D4B13C2-D3D4-4886-B090-2D4175EC02A7}">
      <dsp:nvSpPr>
        <dsp:cNvPr id="0" name=""/>
        <dsp:cNvSpPr/>
      </dsp:nvSpPr>
      <dsp:spPr>
        <a:xfrm>
          <a:off x="700041" y="417966"/>
          <a:ext cx="6795032" cy="1014208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検討ワーキング</a:t>
          </a:r>
          <a:endParaRPr kumimoji="1" lang="en-US" altLang="ja-JP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 smtClean="0"/>
            <a:t>※</a:t>
          </a:r>
          <a:r>
            <a:rPr kumimoji="1" lang="ja-JP" altLang="en-US" sz="1400" kern="1200" dirty="0" smtClean="0"/>
            <a:t>移動の際には、鉄道・バス・タクシー・飛行機・船舶など</a:t>
          </a:r>
          <a:r>
            <a:rPr kumimoji="1" lang="en-US" altLang="ja-JP" sz="1400" kern="1200" dirty="0" smtClean="0"/>
            <a:t/>
          </a:r>
          <a:br>
            <a:rPr kumimoji="1" lang="en-US" altLang="ja-JP" sz="1400" kern="1200" dirty="0" smtClean="0"/>
          </a:br>
          <a:r>
            <a:rPr kumimoji="1" lang="ja-JP" altLang="en-US" sz="1400" kern="1200" dirty="0" smtClean="0"/>
            <a:t>複数の交通手段を利用していることから、テーマに応じたメンバーで開催</a:t>
          </a:r>
          <a:endParaRPr kumimoji="1" lang="en-US" altLang="ja-JP" sz="1400" kern="1200" dirty="0"/>
        </a:p>
      </dsp:txBody>
      <dsp:txXfrm>
        <a:off x="731231" y="449156"/>
        <a:ext cx="6732652" cy="9518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6C267-788F-4F3B-AE02-FE6ED1647EB4}">
      <dsp:nvSpPr>
        <dsp:cNvPr id="0" name=""/>
        <dsp:cNvSpPr/>
      </dsp:nvSpPr>
      <dsp:spPr>
        <a:xfrm>
          <a:off x="0" y="0"/>
          <a:ext cx="4268928" cy="1090960"/>
        </a:xfrm>
        <a:prstGeom prst="roundRect">
          <a:avLst>
            <a:gd name="adj" fmla="val 8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673516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/>
            <a:t>その他関係者との意見交換</a:t>
          </a:r>
        </a:p>
      </dsp:txBody>
      <dsp:txXfrm>
        <a:off x="27160" y="27160"/>
        <a:ext cx="4214608" cy="1036640"/>
      </dsp:txXfrm>
    </dsp:sp>
    <dsp:sp modelId="{F10C18E4-490A-41E2-86F2-9A4C16F95D0C}">
      <dsp:nvSpPr>
        <dsp:cNvPr id="0" name=""/>
        <dsp:cNvSpPr/>
      </dsp:nvSpPr>
      <dsp:spPr>
        <a:xfrm>
          <a:off x="70300" y="415767"/>
          <a:ext cx="1336645" cy="578195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/>
            <a:t>庁内関係課</a:t>
          </a:r>
        </a:p>
      </dsp:txBody>
      <dsp:txXfrm>
        <a:off x="88081" y="433548"/>
        <a:ext cx="1301083" cy="542633"/>
      </dsp:txXfrm>
    </dsp:sp>
    <dsp:sp modelId="{B853D089-344D-4032-AB55-9EC9B27139EA}">
      <dsp:nvSpPr>
        <dsp:cNvPr id="0" name=""/>
        <dsp:cNvSpPr/>
      </dsp:nvSpPr>
      <dsp:spPr>
        <a:xfrm>
          <a:off x="1469190" y="422714"/>
          <a:ext cx="1336645" cy="578195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/>
            <a:t>市町村</a:t>
          </a:r>
        </a:p>
      </dsp:txBody>
      <dsp:txXfrm>
        <a:off x="1486971" y="440495"/>
        <a:ext cx="1301083" cy="542633"/>
      </dsp:txXfrm>
    </dsp:sp>
    <dsp:sp modelId="{8E82E785-3103-41FE-8B27-5628F772630D}">
      <dsp:nvSpPr>
        <dsp:cNvPr id="0" name=""/>
        <dsp:cNvSpPr/>
      </dsp:nvSpPr>
      <dsp:spPr>
        <a:xfrm>
          <a:off x="2865584" y="422714"/>
          <a:ext cx="1336645" cy="578195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/>
            <a:t>事業者等</a:t>
          </a:r>
        </a:p>
      </dsp:txBody>
      <dsp:txXfrm>
        <a:off x="2883365" y="440495"/>
        <a:ext cx="1301083" cy="542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BC6BB-1DAD-43C9-A665-C2A06E13AB55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A4350-4658-48E0-8727-AFEBA7EDD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75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946D-C518-48C9-BA4A-FE35173CE10D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56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2B19-4CDC-43B5-ACCE-AD8C1B11CBBB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1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8B4E-5674-4190-AD20-748264A0029C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21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B0D1-53C4-4A37-8EF0-681B7BAA3557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52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9CC9-5E1D-4A8A-ACF2-C8B7D1FBDEBC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5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C600-D0EA-4640-BD5A-9CA0309C7498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81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6724-8E54-43D8-BB2B-71E5754BA7DA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633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E914-D254-497C-B649-477454F8CFB4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304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AFE-405D-4320-9B46-EB7DDF1D101A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385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259F8-FC8F-4A37-A764-91024DDEFD3D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6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6ADB-CEDA-4E30-9C06-F5A669328566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960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2EF89-642B-4BB5-8E6C-99AE5A7FA448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73900" y="648652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59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144000" cy="55379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検討の進捗状況について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53345" y="86656"/>
            <a:ext cx="1132777" cy="3804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5342" y="960265"/>
            <a:ext cx="84678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新型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コロナウイルス感染症の影響による生活様式の変化や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デジタル化の推進など、交通を取り巻く社会情勢は大きく変化しようと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おり、大阪における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交通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施策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、その変化に対応しなければならない。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また、急激な情報化が進み、より便利さや効率性が求められる現代においては、利用者視点に立って、交通モード間で連携し、移動全体を通した施策を展開していく必要がある。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の成長・発展を支えるため、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様々な交通（陸上・水上・航空、人流・物流）の施策の指針と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なるような、長期的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な（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概ね</a:t>
            </a:r>
            <a:r>
              <a:rPr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年先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の）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取組の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方向性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を検討する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194871" y="590933"/>
            <a:ext cx="2781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■検討の目的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194871" y="2577203"/>
            <a:ext cx="3346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■検討の体制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図表 10"/>
          <p:cNvGraphicFramePr/>
          <p:nvPr>
            <p:extLst/>
          </p:nvPr>
        </p:nvGraphicFramePr>
        <p:xfrm>
          <a:off x="622072" y="3103823"/>
          <a:ext cx="3201658" cy="1095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図表 11"/>
          <p:cNvGraphicFramePr/>
          <p:nvPr>
            <p:extLst>
              <p:ext uri="{D42A27DB-BD31-4B8C-83A1-F6EECF244321}">
                <p14:modId xmlns:p14="http://schemas.microsoft.com/office/powerpoint/2010/main" val="1207613157"/>
              </p:ext>
            </p:extLst>
          </p:nvPr>
        </p:nvGraphicFramePr>
        <p:xfrm>
          <a:off x="430498" y="4981054"/>
          <a:ext cx="8220888" cy="1636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図表 12"/>
          <p:cNvGraphicFramePr/>
          <p:nvPr>
            <p:extLst/>
          </p:nvPr>
        </p:nvGraphicFramePr>
        <p:xfrm>
          <a:off x="4027045" y="3103823"/>
          <a:ext cx="4268928" cy="1090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4" name="左右矢印 13"/>
          <p:cNvSpPr/>
          <p:nvPr/>
        </p:nvSpPr>
        <p:spPr>
          <a:xfrm rot="5400000">
            <a:off x="2013626" y="4280212"/>
            <a:ext cx="540000" cy="540000"/>
          </a:xfrm>
          <a:prstGeom prst="leftRightArrow">
            <a:avLst>
              <a:gd name="adj1" fmla="val 50000"/>
              <a:gd name="adj2" fmla="val 245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左右矢印 14"/>
          <p:cNvSpPr/>
          <p:nvPr/>
        </p:nvSpPr>
        <p:spPr>
          <a:xfrm rot="5400000">
            <a:off x="5969636" y="4286114"/>
            <a:ext cx="540000" cy="540000"/>
          </a:xfrm>
          <a:prstGeom prst="leftRightArrow">
            <a:avLst>
              <a:gd name="adj1" fmla="val 50000"/>
              <a:gd name="adj2" fmla="val 245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617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69464" y="786400"/>
            <a:ext cx="784990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年７月　　　　　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第１回有識者懇話会　開催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・「中間とりまとめ骨子案」について意見交換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年８月　　　　　　検討会議　開催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・中間とりまとめ案＜たたき台＞について意見交換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年９月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~10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　その他関係者との意見交換（交通事業者、物流団体、経済団体）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・中間とりまとめ案＜たたき台＞をもとに意見交換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概ね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年後にめざすべき姿について　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　　　　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第２回有識者懇話会　開催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・「中間とりまとめ案」について意見交換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（今後の予定）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~12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　その他関係者との意見交換（引き続き）（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交通事業者、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・中間とりまとめ案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をもとに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意見交換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概ね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年後にめざすべき姿について　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年１月　　　　　　検討会議　開催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・とりまとめ案について意見交換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年３月　　　　　　とりまとめ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198904" y="272030"/>
            <a:ext cx="5699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■検討の進捗状況と今後の予定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92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90034" y="266445"/>
            <a:ext cx="3917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■（参考）検討スケジュール（案）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217119"/>
              </p:ext>
            </p:extLst>
          </p:nvPr>
        </p:nvGraphicFramePr>
        <p:xfrm>
          <a:off x="280338" y="871886"/>
          <a:ext cx="8567450" cy="5592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490">
                  <a:extLst>
                    <a:ext uri="{9D8B030D-6E8A-4147-A177-3AD203B41FA5}">
                      <a16:colId xmlns:a16="http://schemas.microsoft.com/office/drawing/2014/main" val="3109836761"/>
                    </a:ext>
                  </a:extLst>
                </a:gridCol>
                <a:gridCol w="1713490">
                  <a:extLst>
                    <a:ext uri="{9D8B030D-6E8A-4147-A177-3AD203B41FA5}">
                      <a16:colId xmlns:a16="http://schemas.microsoft.com/office/drawing/2014/main" val="942720867"/>
                    </a:ext>
                  </a:extLst>
                </a:gridCol>
                <a:gridCol w="1713490">
                  <a:extLst>
                    <a:ext uri="{9D8B030D-6E8A-4147-A177-3AD203B41FA5}">
                      <a16:colId xmlns:a16="http://schemas.microsoft.com/office/drawing/2014/main" val="2510754449"/>
                    </a:ext>
                  </a:extLst>
                </a:gridCol>
                <a:gridCol w="1713490">
                  <a:extLst>
                    <a:ext uri="{9D8B030D-6E8A-4147-A177-3AD203B41FA5}">
                      <a16:colId xmlns:a16="http://schemas.microsoft.com/office/drawing/2014/main" val="781793107"/>
                    </a:ext>
                  </a:extLst>
                </a:gridCol>
                <a:gridCol w="1713490">
                  <a:extLst>
                    <a:ext uri="{9D8B030D-6E8A-4147-A177-3AD203B41FA5}">
                      <a16:colId xmlns:a16="http://schemas.microsoft.com/office/drawing/2014/main" val="1462706603"/>
                    </a:ext>
                  </a:extLst>
                </a:gridCol>
              </a:tblGrid>
              <a:tr h="496315"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第４四半期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5400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第１四半期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5400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第２四半期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5400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第３四半期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5400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第４四半期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54000" anchor="b"/>
                </a:tc>
                <a:extLst>
                  <a:ext uri="{0D108BD9-81ED-4DB2-BD59-A6C34878D82A}">
                    <a16:rowId xmlns:a16="http://schemas.microsoft.com/office/drawing/2014/main" val="2673441641"/>
                  </a:ext>
                </a:extLst>
              </a:tr>
              <a:tr h="50962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632016900"/>
                  </a:ext>
                </a:extLst>
              </a:tr>
            </a:tbl>
          </a:graphicData>
        </a:graphic>
      </p:graphicFrame>
      <p:sp>
        <p:nvSpPr>
          <p:cNvPr id="29" name="右矢印 28"/>
          <p:cNvSpPr/>
          <p:nvPr/>
        </p:nvSpPr>
        <p:spPr>
          <a:xfrm>
            <a:off x="280338" y="1568756"/>
            <a:ext cx="7226393" cy="566664"/>
          </a:xfrm>
          <a:prstGeom prst="rightArrow">
            <a:avLst>
              <a:gd name="adj1" fmla="val 78580"/>
              <a:gd name="adj2" fmla="val 23881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総合的な交通のあり方検討</a:t>
            </a:r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256855" y="5094858"/>
            <a:ext cx="1210594" cy="5347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2022.7</a:t>
            </a: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有識者懇話会</a:t>
            </a:r>
            <a:endParaRPr lang="ja-JP" altLang="en-US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5340172" y="5073102"/>
            <a:ext cx="1343919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2022.11</a:t>
            </a:r>
          </a:p>
          <a:p>
            <a:pPr algn="ctr"/>
            <a:r>
              <a:rPr lang="ja-JP" altLang="en-US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有識者懇話会</a:t>
            </a:r>
            <a:endParaRPr lang="ja-JP" altLang="en-US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2" name="テキスト ボックス 16"/>
          <p:cNvSpPr txBox="1"/>
          <p:nvPr/>
        </p:nvSpPr>
        <p:spPr>
          <a:xfrm>
            <a:off x="4853905" y="2896452"/>
            <a:ext cx="2911317" cy="26632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※WG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は必要に応じて、適宜開催</a:t>
            </a:r>
          </a:p>
        </p:txBody>
      </p:sp>
      <p:sp>
        <p:nvSpPr>
          <p:cNvPr id="33" name="楕円 32"/>
          <p:cNvSpPr/>
          <p:nvPr/>
        </p:nvSpPr>
        <p:spPr>
          <a:xfrm>
            <a:off x="4439194" y="2171695"/>
            <a:ext cx="212454" cy="205094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/>
          <p:cNvSpPr/>
          <p:nvPr/>
        </p:nvSpPr>
        <p:spPr>
          <a:xfrm>
            <a:off x="7207351" y="2156358"/>
            <a:ext cx="212454" cy="205094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14"/>
          <p:cNvSpPr txBox="1"/>
          <p:nvPr/>
        </p:nvSpPr>
        <p:spPr>
          <a:xfrm>
            <a:off x="3859240" y="2473339"/>
            <a:ext cx="1243968" cy="41957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2022.8</a:t>
            </a:r>
          </a:p>
          <a:p>
            <a:pPr algn="ctr"/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検討会議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14"/>
          <p:cNvSpPr txBox="1"/>
          <p:nvPr/>
        </p:nvSpPr>
        <p:spPr>
          <a:xfrm>
            <a:off x="6691594" y="2417213"/>
            <a:ext cx="1243968" cy="40711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2023.1</a:t>
            </a:r>
          </a:p>
          <a:p>
            <a:pPr algn="ctr"/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検討会議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7" name="楕円 36"/>
          <p:cNvSpPr/>
          <p:nvPr/>
        </p:nvSpPr>
        <p:spPr>
          <a:xfrm>
            <a:off x="1633264" y="2172674"/>
            <a:ext cx="144000" cy="144000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/>
          <p:cNvSpPr/>
          <p:nvPr/>
        </p:nvSpPr>
        <p:spPr>
          <a:xfrm>
            <a:off x="2867713" y="2171695"/>
            <a:ext cx="144000" cy="144000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14"/>
          <p:cNvSpPr txBox="1"/>
          <p:nvPr/>
        </p:nvSpPr>
        <p:spPr>
          <a:xfrm>
            <a:off x="916880" y="2494501"/>
            <a:ext cx="2772262" cy="35726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＜大阪府・大阪市の関係部局で検討＞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0" name="右矢印 39"/>
          <p:cNvSpPr/>
          <p:nvPr/>
        </p:nvSpPr>
        <p:spPr>
          <a:xfrm>
            <a:off x="1468191" y="3083707"/>
            <a:ext cx="7379597" cy="1435101"/>
          </a:xfrm>
          <a:prstGeom prst="rightArrow">
            <a:avLst>
              <a:gd name="adj1" fmla="val 78580"/>
              <a:gd name="adj2" fmla="val 23881"/>
            </a:avLst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1" name="テキスト ボックス 14"/>
          <p:cNvSpPr txBox="1"/>
          <p:nvPr/>
        </p:nvSpPr>
        <p:spPr>
          <a:xfrm>
            <a:off x="2303011" y="3640823"/>
            <a:ext cx="1907686" cy="57789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2022.6</a:t>
            </a: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中間とりまとめ</a:t>
            </a:r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骨子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案作成</a:t>
            </a:r>
          </a:p>
        </p:txBody>
      </p:sp>
      <p:sp>
        <p:nvSpPr>
          <p:cNvPr id="42" name="テキスト ボックス 16"/>
          <p:cNvSpPr txBox="1"/>
          <p:nvPr/>
        </p:nvSpPr>
        <p:spPr>
          <a:xfrm>
            <a:off x="3795382" y="3639230"/>
            <a:ext cx="1537361" cy="68156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2022.8</a:t>
            </a: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中間とりまとめ案</a:t>
            </a:r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たたき台作成</a:t>
            </a:r>
            <a:endParaRPr lang="ja-JP" altLang="en-US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3" name="星 5 42"/>
          <p:cNvSpPr/>
          <p:nvPr/>
        </p:nvSpPr>
        <p:spPr>
          <a:xfrm>
            <a:off x="3256854" y="3234231"/>
            <a:ext cx="360000" cy="360000"/>
          </a:xfrm>
          <a:prstGeom prst="star5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星 5 43"/>
          <p:cNvSpPr/>
          <p:nvPr/>
        </p:nvSpPr>
        <p:spPr>
          <a:xfrm>
            <a:off x="7082336" y="3248580"/>
            <a:ext cx="360000" cy="360000"/>
          </a:xfrm>
          <a:prstGeom prst="star5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星 5 44"/>
          <p:cNvSpPr/>
          <p:nvPr/>
        </p:nvSpPr>
        <p:spPr>
          <a:xfrm>
            <a:off x="4395323" y="3239552"/>
            <a:ext cx="360000" cy="360000"/>
          </a:xfrm>
          <a:prstGeom prst="star5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6"/>
          <p:cNvSpPr txBox="1"/>
          <p:nvPr/>
        </p:nvSpPr>
        <p:spPr>
          <a:xfrm>
            <a:off x="6629524" y="3647551"/>
            <a:ext cx="1323907" cy="67047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2023.1</a:t>
            </a:r>
          </a:p>
          <a:p>
            <a:pPr algn="ctr"/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とりまとめ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案</a:t>
            </a:r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作成</a:t>
            </a:r>
            <a:endParaRPr lang="ja-JP" altLang="en-US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7" name="左右矢印 46"/>
          <p:cNvSpPr/>
          <p:nvPr/>
        </p:nvSpPr>
        <p:spPr>
          <a:xfrm>
            <a:off x="4395323" y="5778624"/>
            <a:ext cx="2751407" cy="577538"/>
          </a:xfrm>
          <a:prstGeom prst="leftRightArrow">
            <a:avLst>
              <a:gd name="adj1" fmla="val 73988"/>
              <a:gd name="adj2" fmla="val 5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その他関係者との意見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交換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8" name="星 5 47"/>
          <p:cNvSpPr/>
          <p:nvPr/>
        </p:nvSpPr>
        <p:spPr>
          <a:xfrm>
            <a:off x="5815657" y="3248580"/>
            <a:ext cx="357698" cy="360000"/>
          </a:xfrm>
          <a:prstGeom prst="star5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16"/>
          <p:cNvSpPr txBox="1"/>
          <p:nvPr/>
        </p:nvSpPr>
        <p:spPr>
          <a:xfrm>
            <a:off x="5209029" y="3636467"/>
            <a:ext cx="1537361" cy="68156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2022.11</a:t>
            </a: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中間とりまとめ案</a:t>
            </a:r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作成</a:t>
            </a:r>
            <a:endParaRPr lang="ja-JP" altLang="en-US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0" name="楕円 49"/>
          <p:cNvSpPr/>
          <p:nvPr/>
        </p:nvSpPr>
        <p:spPr>
          <a:xfrm>
            <a:off x="3795382" y="4781059"/>
            <a:ext cx="212454" cy="205094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/>
          <p:cNvSpPr/>
          <p:nvPr/>
        </p:nvSpPr>
        <p:spPr>
          <a:xfrm>
            <a:off x="5933479" y="4738486"/>
            <a:ext cx="212454" cy="205094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星 5 51"/>
          <p:cNvSpPr/>
          <p:nvPr/>
        </p:nvSpPr>
        <p:spPr>
          <a:xfrm>
            <a:off x="8394578" y="3248580"/>
            <a:ext cx="360000" cy="360000"/>
          </a:xfrm>
          <a:prstGeom prst="star5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テキスト ボックス 6"/>
          <p:cNvSpPr txBox="1"/>
          <p:nvPr/>
        </p:nvSpPr>
        <p:spPr>
          <a:xfrm>
            <a:off x="7912624" y="3677031"/>
            <a:ext cx="1323907" cy="46139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2023.3</a:t>
            </a: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とりまとめ</a:t>
            </a:r>
            <a:endParaRPr lang="ja-JP" altLang="en-US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4" name="上下矢印 53"/>
          <p:cNvSpPr/>
          <p:nvPr/>
        </p:nvSpPr>
        <p:spPr>
          <a:xfrm>
            <a:off x="3821534" y="4435827"/>
            <a:ext cx="144000" cy="2520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上下矢印 54"/>
          <p:cNvSpPr/>
          <p:nvPr/>
        </p:nvSpPr>
        <p:spPr>
          <a:xfrm>
            <a:off x="5961298" y="4431446"/>
            <a:ext cx="144000" cy="2520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上下矢印 55"/>
          <p:cNvSpPr/>
          <p:nvPr/>
        </p:nvSpPr>
        <p:spPr>
          <a:xfrm>
            <a:off x="5070308" y="4395598"/>
            <a:ext cx="144000" cy="13680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上下矢印 56"/>
          <p:cNvSpPr/>
          <p:nvPr/>
        </p:nvSpPr>
        <p:spPr>
          <a:xfrm>
            <a:off x="6748923" y="4427692"/>
            <a:ext cx="144000" cy="13680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636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224304" y="192386"/>
            <a:ext cx="5699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■中間とりまとめ骨子案からの更新箇所　＜全体を通して＞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374599"/>
              </p:ext>
            </p:extLst>
          </p:nvPr>
        </p:nvGraphicFramePr>
        <p:xfrm>
          <a:off x="224304" y="561718"/>
          <a:ext cx="8687876" cy="256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4623">
                  <a:extLst>
                    <a:ext uri="{9D8B030D-6E8A-4147-A177-3AD203B41FA5}">
                      <a16:colId xmlns:a16="http://schemas.microsoft.com/office/drawing/2014/main" val="2063572974"/>
                    </a:ext>
                  </a:extLst>
                </a:gridCol>
                <a:gridCol w="4313253">
                  <a:extLst>
                    <a:ext uri="{9D8B030D-6E8A-4147-A177-3AD203B41FA5}">
                      <a16:colId xmlns:a16="http://schemas.microsoft.com/office/drawing/2014/main" val="4076717944"/>
                    </a:ext>
                  </a:extLst>
                </a:gridCol>
              </a:tblGrid>
              <a:tr h="45995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第１回有識者懇話会でいただいたご意見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対応状況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29672"/>
                  </a:ext>
                </a:extLst>
              </a:tr>
              <a:tr h="78158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○取組の方向性は、特に問題はない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dirty="0" smtClean="0"/>
                        <a:t>〇民間投資を促すような、夢のある絵姿を描いて</a:t>
                      </a:r>
                      <a:r>
                        <a:rPr lang="ja-JP" altLang="en-US" sz="1200" dirty="0" smtClean="0"/>
                        <a:t>欲しい</a:t>
                      </a:r>
                      <a:endParaRPr lang="ja-JP" altLang="ja-JP" sz="1200" dirty="0" smtClean="0"/>
                    </a:p>
                    <a:p>
                      <a:r>
                        <a:rPr lang="ja-JP" altLang="ja-JP" sz="1200" dirty="0" smtClean="0"/>
                        <a:t>〇</a:t>
                      </a:r>
                      <a:r>
                        <a:rPr lang="en-US" altLang="ja-JP" sz="1200" dirty="0" smtClean="0"/>
                        <a:t>30</a:t>
                      </a:r>
                      <a:r>
                        <a:rPr lang="ja-JP" altLang="ja-JP" sz="1200" dirty="0" smtClean="0"/>
                        <a:t>年後をイメージし</a:t>
                      </a:r>
                      <a:r>
                        <a:rPr lang="ja-JP" altLang="en-US" sz="1200" dirty="0" smtClean="0"/>
                        <a:t>た</a:t>
                      </a:r>
                      <a:r>
                        <a:rPr lang="ja-JP" altLang="ja-JP" sz="1200" dirty="0" smtClean="0"/>
                        <a:t>未来志向的な表現</a:t>
                      </a:r>
                      <a:r>
                        <a:rPr lang="ja-JP" altLang="en-US" sz="1200" dirty="0" smtClean="0"/>
                        <a:t>の工夫</a:t>
                      </a:r>
                      <a:endParaRPr lang="ja-JP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○骨子案のとおり、方向性１～３を決定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○「交通の現状と課題」⇒「今後の交通に求められること」　　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　とし、課題は未来志向的な表現で記載</a:t>
                      </a:r>
                      <a:r>
                        <a:rPr kumimoji="1" lang="en-US" altLang="ja-JP" sz="1200" dirty="0" smtClean="0"/>
                        <a:t>(P2</a:t>
                      </a:r>
                      <a:r>
                        <a:rPr kumimoji="1" lang="ja-JP" altLang="en-US" sz="1200" dirty="0" smtClean="0"/>
                        <a:t>～</a:t>
                      </a:r>
                      <a:r>
                        <a:rPr kumimoji="1" lang="en-US" altLang="ja-JP" sz="1200" dirty="0" smtClean="0"/>
                        <a:t>4)</a:t>
                      </a:r>
                    </a:p>
                    <a:p>
                      <a:r>
                        <a:rPr kumimoji="1" lang="ja-JP" altLang="en-US" sz="1200" dirty="0" smtClean="0"/>
                        <a:t>○「取組の方向性」は、現在の取組は例示しつつ、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　できるだけ</a:t>
                      </a:r>
                      <a:r>
                        <a:rPr kumimoji="1" lang="en-US" altLang="ja-JP" sz="1200" dirty="0" smtClean="0"/>
                        <a:t>30</a:t>
                      </a:r>
                      <a:r>
                        <a:rPr kumimoji="1" lang="ja-JP" altLang="en-US" sz="1200" dirty="0" smtClean="0"/>
                        <a:t>年後をイメージした表現で記載</a:t>
                      </a:r>
                      <a:r>
                        <a:rPr kumimoji="1" lang="en-US" altLang="ja-JP" sz="1200" dirty="0" smtClean="0"/>
                        <a:t>(P5</a:t>
                      </a:r>
                      <a:r>
                        <a:rPr kumimoji="1" lang="ja-JP" altLang="en-US" sz="1200" dirty="0" smtClean="0"/>
                        <a:t>～</a:t>
                      </a:r>
                      <a:r>
                        <a:rPr kumimoji="1" lang="en-US" altLang="ja-JP" sz="1200" dirty="0" smtClean="0"/>
                        <a:t>14)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125398"/>
                  </a:ext>
                </a:extLst>
              </a:tr>
              <a:tr h="393738">
                <a:tc>
                  <a:txBody>
                    <a:bodyPr/>
                    <a:lstStyle/>
                    <a:p>
                      <a:r>
                        <a:rPr kumimoji="1" lang="ja-JP" alt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（はじめにについて）</a:t>
                      </a:r>
                      <a:endParaRPr kumimoji="1" lang="en-US" altLang="ja-JP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dirty="0" smtClean="0"/>
                        <a:t>〇まずは「目指す大阪のまち」の方向性を決めた方がいい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○めざすまちの姿を記載</a:t>
                      </a:r>
                      <a:r>
                        <a:rPr kumimoji="1" lang="en-US" altLang="ja-JP" sz="1200" dirty="0" smtClean="0"/>
                        <a:t>(P1)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395966"/>
                  </a:ext>
                </a:extLst>
              </a:tr>
              <a:tr h="574713">
                <a:tc>
                  <a:txBody>
                    <a:bodyPr/>
                    <a:lstStyle/>
                    <a:p>
                      <a:r>
                        <a:rPr kumimoji="1" lang="ja-JP" alt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（今後の交通に求められることについて）</a:t>
                      </a:r>
                      <a:endParaRPr kumimoji="1" lang="en-US" altLang="ja-JP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dirty="0" smtClean="0"/>
                        <a:t>〇交通の国際競争力強化の必要性と</a:t>
                      </a:r>
                      <a:r>
                        <a:rPr lang="en-US" altLang="ja-JP" sz="1200" dirty="0" smtClean="0"/>
                        <a:t>GDP</a:t>
                      </a:r>
                      <a:r>
                        <a:rPr lang="ja-JP" altLang="ja-JP" sz="1200" dirty="0" smtClean="0"/>
                        <a:t>の停滞を結びつける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　</a:t>
                      </a:r>
                      <a:r>
                        <a:rPr lang="ja-JP" altLang="ja-JP" sz="1200" dirty="0" smtClean="0"/>
                        <a:t>のは変ではないか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○人口減少による国内市場の縮小予測から、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国内外から人・物を呼び込む交通が必要と整理</a:t>
                      </a:r>
                      <a:r>
                        <a:rPr kumimoji="1" lang="en-US" altLang="ja-JP" sz="1200" dirty="0" smtClean="0"/>
                        <a:t>(P3)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749798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9311426" y="927280"/>
            <a:ext cx="194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 </a:t>
            </a:r>
            <a:endParaRPr lang="ja-JP" altLang="ja-JP" sz="1200" dirty="0"/>
          </a:p>
          <a:p>
            <a:endParaRPr kumimoji="1" lang="en-US" altLang="ja-JP" sz="1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727811"/>
              </p:ext>
            </p:extLst>
          </p:nvPr>
        </p:nvGraphicFramePr>
        <p:xfrm>
          <a:off x="224304" y="3400903"/>
          <a:ext cx="8687876" cy="219731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74623">
                  <a:extLst>
                    <a:ext uri="{9D8B030D-6E8A-4147-A177-3AD203B41FA5}">
                      <a16:colId xmlns:a16="http://schemas.microsoft.com/office/drawing/2014/main" val="2063572974"/>
                    </a:ext>
                  </a:extLst>
                </a:gridCol>
                <a:gridCol w="4313253">
                  <a:extLst>
                    <a:ext uri="{9D8B030D-6E8A-4147-A177-3AD203B41FA5}">
                      <a16:colId xmlns:a16="http://schemas.microsoft.com/office/drawing/2014/main" val="4076717944"/>
                    </a:ext>
                  </a:extLst>
                </a:gridCol>
              </a:tblGrid>
              <a:tr h="45995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事業者等との意見交換でいただいたご意見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対応状況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29672"/>
                  </a:ext>
                </a:extLst>
              </a:tr>
              <a:tr h="781589">
                <a:tc>
                  <a:txBody>
                    <a:bodyPr/>
                    <a:lstStyle/>
                    <a:p>
                      <a:r>
                        <a:rPr lang="ja-JP" altLang="en-US" sz="1200" dirty="0" smtClean="0"/>
                        <a:t>○今考えられていること、最近のキーワードは概ね網羅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されている</a:t>
                      </a:r>
                      <a:r>
                        <a:rPr lang="en-US" altLang="ja-JP" sz="1200" dirty="0" smtClean="0"/>
                        <a:t>(</a:t>
                      </a:r>
                      <a:r>
                        <a:rPr lang="ja-JP" altLang="en-US" sz="1200" dirty="0" smtClean="0"/>
                        <a:t>交・経・物</a:t>
                      </a:r>
                      <a:r>
                        <a:rPr lang="en-US" altLang="ja-JP" sz="1200" dirty="0" smtClean="0"/>
                        <a:t>)</a:t>
                      </a:r>
                    </a:p>
                    <a:p>
                      <a:r>
                        <a:rPr lang="ja-JP" altLang="en-US" sz="1200" dirty="0" smtClean="0"/>
                        <a:t>○「既存の計画や施策＝個別の最適化」を守り、府としての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全体最適をめざすという検討の方針は良い（物）</a:t>
                      </a:r>
                      <a:endParaRPr lang="en-US" altLang="ja-JP" sz="1200" dirty="0" smtClean="0"/>
                    </a:p>
                    <a:p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○新技術や新たなモビリティの実装がどれだけ進むかは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判断しにくい（交・経）</a:t>
                      </a:r>
                    </a:p>
                    <a:p>
                      <a:r>
                        <a:rPr lang="ja-JP" altLang="en-US" sz="1200" dirty="0" smtClean="0"/>
                        <a:t>○</a:t>
                      </a:r>
                      <a:r>
                        <a:rPr lang="en-US" altLang="ja-JP" sz="1200" dirty="0" smtClean="0"/>
                        <a:t>30</a:t>
                      </a:r>
                      <a:r>
                        <a:rPr lang="ja-JP" altLang="en-US" sz="1200" dirty="0" smtClean="0"/>
                        <a:t>年後の計画なら、海外の研究事例や行政の動きも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押さえるべき（物）</a:t>
                      </a:r>
                      <a:endParaRPr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○骨子案のとおり、方向性１～３を決定</a:t>
                      </a:r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</a:t>
                      </a:r>
                      <a:r>
                        <a:rPr kumimoji="1" lang="en-US" altLang="ja-JP" sz="1200" dirty="0" smtClean="0"/>
                        <a:t>30</a:t>
                      </a:r>
                      <a:r>
                        <a:rPr kumimoji="1" lang="ja-JP" altLang="en-US" sz="1200" dirty="0" smtClean="0"/>
                        <a:t>年後の予測は難しいため、最新の取組を例示すること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で、めざす姿のイメージを伝えられるよう表現を工夫</a:t>
                      </a:r>
                      <a:endParaRPr kumimoji="1" lang="en-US" altLang="ja-JP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12539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224304" y="5600796"/>
            <a:ext cx="5147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()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内は発言者　交：交通事業者、経：経済団体、物：物流団体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4201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224304" y="192386"/>
            <a:ext cx="7503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■中間とりまとめ骨子案からの更新箇所　＜取組の方向性１について＞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93033"/>
              </p:ext>
            </p:extLst>
          </p:nvPr>
        </p:nvGraphicFramePr>
        <p:xfrm>
          <a:off x="224304" y="561718"/>
          <a:ext cx="8687876" cy="2380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4623">
                  <a:extLst>
                    <a:ext uri="{9D8B030D-6E8A-4147-A177-3AD203B41FA5}">
                      <a16:colId xmlns:a16="http://schemas.microsoft.com/office/drawing/2014/main" val="2063572974"/>
                    </a:ext>
                  </a:extLst>
                </a:gridCol>
                <a:gridCol w="4313253">
                  <a:extLst>
                    <a:ext uri="{9D8B030D-6E8A-4147-A177-3AD203B41FA5}">
                      <a16:colId xmlns:a16="http://schemas.microsoft.com/office/drawing/2014/main" val="4076717944"/>
                    </a:ext>
                  </a:extLst>
                </a:gridCol>
              </a:tblGrid>
              <a:tr h="45995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第１回有識者懇話会でいただいたご意見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対応状況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29672"/>
                  </a:ext>
                </a:extLst>
              </a:tr>
              <a:tr h="78158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</a:t>
                      </a:r>
                      <a:r>
                        <a:rPr lang="ja-JP" altLang="ja-JP" sz="1200" dirty="0" smtClean="0"/>
                        <a:t>移動の先の楽しみ</a:t>
                      </a:r>
                      <a:r>
                        <a:rPr lang="ja-JP" altLang="en-US" sz="1200" dirty="0" smtClean="0"/>
                        <a:t>等</a:t>
                      </a:r>
                      <a:r>
                        <a:rPr lang="ja-JP" altLang="ja-JP" sz="1200" dirty="0" smtClean="0"/>
                        <a:t>色々な発想に繋がる</a:t>
                      </a:r>
                      <a:r>
                        <a:rPr kumimoji="1" lang="ja-JP" altLang="en-US" sz="1200" dirty="0" smtClean="0"/>
                        <a:t>表現の工夫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○</a:t>
                      </a:r>
                      <a:r>
                        <a:rPr lang="ja-JP" altLang="ja-JP" sz="1200" dirty="0" smtClean="0"/>
                        <a:t>広域的で連続した移動や多様な利用者</a:t>
                      </a:r>
                      <a:r>
                        <a:rPr lang="ja-JP" altLang="en-US" sz="1200" dirty="0" smtClean="0"/>
                        <a:t>をイメージできる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　表現の工夫</a:t>
                      </a:r>
                      <a:endParaRPr kumimoji="1" lang="en-US" altLang="ja-JP" sz="1200" dirty="0" smtClean="0"/>
                    </a:p>
                    <a:p>
                      <a:r>
                        <a:rPr lang="ja-JP" altLang="ja-JP" sz="1200" dirty="0" smtClean="0"/>
                        <a:t>〇</a:t>
                      </a:r>
                      <a:r>
                        <a:rPr lang="en-US" altLang="ja-JP" sz="1200" dirty="0" err="1" smtClean="0"/>
                        <a:t>MaaS</a:t>
                      </a:r>
                      <a:r>
                        <a:rPr lang="ja-JP" altLang="ja-JP" sz="1200" dirty="0" smtClean="0"/>
                        <a:t>はアクティビティとも結び付いた「拡張型</a:t>
                      </a:r>
                      <a:r>
                        <a:rPr lang="en-US" altLang="ja-JP" sz="1200" dirty="0" err="1" smtClean="0"/>
                        <a:t>MaaS</a:t>
                      </a:r>
                      <a:r>
                        <a:rPr lang="ja-JP" altLang="ja-JP" sz="1200" dirty="0" smtClean="0"/>
                        <a:t>」、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</a:t>
                      </a:r>
                      <a:r>
                        <a:rPr lang="ja-JP" altLang="ja-JP" sz="1200" dirty="0" smtClean="0"/>
                        <a:t>「透過型」のシステムをユーザーは求めている</a:t>
                      </a:r>
                    </a:p>
                    <a:p>
                      <a:r>
                        <a:rPr lang="ja-JP" altLang="ja-JP" sz="1200" dirty="0" smtClean="0"/>
                        <a:t>〇大阪の魅力</a:t>
                      </a:r>
                      <a:r>
                        <a:rPr lang="ja-JP" altLang="en-US" sz="1200" dirty="0" smtClean="0"/>
                        <a:t>は人。</a:t>
                      </a:r>
                      <a:r>
                        <a:rPr lang="ja-JP" altLang="ja-JP" sz="1200" dirty="0" smtClean="0"/>
                        <a:t>人にも繋がる「大阪版　拡張型</a:t>
                      </a:r>
                      <a:r>
                        <a:rPr lang="en-US" altLang="ja-JP" sz="1200" dirty="0" err="1" smtClean="0"/>
                        <a:t>MaaS</a:t>
                      </a:r>
                      <a:r>
                        <a:rPr lang="en-US" altLang="ja-JP" sz="1200" dirty="0" smtClean="0"/>
                        <a:t> </a:t>
                      </a:r>
                      <a:r>
                        <a:rPr lang="ja-JP" altLang="ja-JP" sz="1200" dirty="0" smtClean="0"/>
                        <a:t>」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</a:t>
                      </a:r>
                      <a:r>
                        <a:rPr lang="ja-JP" altLang="ja-JP" sz="1200" dirty="0" smtClean="0"/>
                        <a:t>のようなものが、大阪らしさになるのでは</a:t>
                      </a:r>
                      <a:endParaRPr lang="en-US" altLang="ja-JP" sz="1200" dirty="0" smtClean="0"/>
                    </a:p>
                    <a:p>
                      <a:r>
                        <a:rPr lang="ja-JP" altLang="ja-JP" sz="1200" dirty="0" smtClean="0"/>
                        <a:t>〇広域的なバリアフリーな移動の実現にも</a:t>
                      </a:r>
                      <a:r>
                        <a:rPr lang="en-US" altLang="ja-JP" sz="1200" dirty="0" err="1" smtClean="0"/>
                        <a:t>MaaS</a:t>
                      </a:r>
                      <a:r>
                        <a:rPr lang="ja-JP" altLang="ja-JP" sz="1200" dirty="0" smtClean="0"/>
                        <a:t>は有効</a:t>
                      </a:r>
                    </a:p>
                    <a:p>
                      <a:r>
                        <a:rPr lang="ja-JP" altLang="ja-JP" sz="1200" dirty="0" smtClean="0"/>
                        <a:t>〇新しい技術</a:t>
                      </a:r>
                      <a:r>
                        <a:rPr lang="ja-JP" altLang="en-US" sz="1200" dirty="0" smtClean="0"/>
                        <a:t>を</a:t>
                      </a:r>
                      <a:r>
                        <a:rPr lang="ja-JP" altLang="ja-JP" sz="1200" dirty="0" smtClean="0"/>
                        <a:t>開発</a:t>
                      </a:r>
                      <a:r>
                        <a:rPr lang="ja-JP" altLang="en-US" sz="1200" dirty="0" smtClean="0"/>
                        <a:t>する際にも</a:t>
                      </a:r>
                      <a:r>
                        <a:rPr lang="ja-JP" altLang="ja-JP" sz="1200" dirty="0" smtClean="0"/>
                        <a:t>、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</a:t>
                      </a:r>
                      <a:r>
                        <a:rPr lang="ja-JP" altLang="ja-JP" sz="1200" dirty="0" smtClean="0"/>
                        <a:t>利用者の多様性を「インクルージョン」することが大切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○ご意見を受けて表現した姿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・多様な利用者が安全・安心におでかけを楽しめる </a:t>
                      </a:r>
                      <a:r>
                        <a:rPr kumimoji="1" lang="en-US" altLang="ja-JP" sz="1200" dirty="0" smtClean="0"/>
                        <a:t>(P6)</a:t>
                      </a:r>
                    </a:p>
                    <a:p>
                      <a:r>
                        <a:rPr kumimoji="1" lang="ja-JP" altLang="en-US" sz="1200" dirty="0" smtClean="0"/>
                        <a:t>・多様なアクティビティとも連携した次世代型の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en-US" altLang="ja-JP" sz="1200" dirty="0" err="1" smtClean="0"/>
                        <a:t>MaaS</a:t>
                      </a:r>
                      <a:r>
                        <a:rPr kumimoji="1" lang="ja-JP" altLang="en-US" sz="1200" dirty="0" smtClean="0"/>
                        <a:t>アプリが提供</a:t>
                      </a:r>
                      <a:r>
                        <a:rPr kumimoji="1" lang="en-US" altLang="ja-JP" sz="1200" dirty="0" smtClean="0"/>
                        <a:t>(P7)</a:t>
                      </a:r>
                    </a:p>
                    <a:p>
                      <a:r>
                        <a:rPr kumimoji="1" lang="ja-JP" altLang="en-US" sz="1200" dirty="0" smtClean="0"/>
                        <a:t>・多様な人々の利用をインクルージョン（多様な人々を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包摂）して開発された新たなモビリティ</a:t>
                      </a:r>
                      <a:r>
                        <a:rPr kumimoji="1" lang="en-US" altLang="ja-JP" sz="1200" dirty="0" smtClean="0"/>
                        <a:t>(P8)</a:t>
                      </a:r>
                    </a:p>
                    <a:p>
                      <a:r>
                        <a:rPr kumimoji="1" lang="ja-JP" altLang="en-US" sz="1200" dirty="0" smtClean="0"/>
                        <a:t>・介助のためのマッチングアプリ等の人と人を結びつける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技術が、多様な利用者の安全な移動をサポート</a:t>
                      </a:r>
                      <a:r>
                        <a:rPr kumimoji="1" lang="en-US" altLang="ja-JP" sz="1200" dirty="0" smtClean="0"/>
                        <a:t>(P8)</a:t>
                      </a:r>
                    </a:p>
                    <a:p>
                      <a:r>
                        <a:rPr kumimoji="1" lang="ja-JP" altLang="en-US" sz="1200" dirty="0" smtClean="0"/>
                        <a:t> ・広域的な移動から地域内のきめ細かな移動までを結ぶ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en-US" altLang="ja-JP" sz="1200" dirty="0" err="1" smtClean="0"/>
                        <a:t>MaaS</a:t>
                      </a:r>
                      <a:r>
                        <a:rPr kumimoji="1" lang="ja-JP" altLang="en-US" sz="1200" dirty="0" smtClean="0"/>
                        <a:t>アプリ</a:t>
                      </a:r>
                      <a:r>
                        <a:rPr kumimoji="1" lang="en-US" altLang="ja-JP" sz="1200" dirty="0" smtClean="0"/>
                        <a:t>(P8)</a:t>
                      </a:r>
                      <a:r>
                        <a:rPr kumimoji="1" lang="ja-JP" altLang="en-US" sz="1200" dirty="0" smtClean="0"/>
                        <a:t>　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80659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9311426" y="927280"/>
            <a:ext cx="194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 </a:t>
            </a:r>
            <a:endParaRPr lang="ja-JP" altLang="ja-JP" sz="1200" dirty="0"/>
          </a:p>
          <a:p>
            <a:endParaRPr kumimoji="1" lang="en-US" altLang="ja-JP" sz="1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108794"/>
              </p:ext>
            </p:extLst>
          </p:nvPr>
        </p:nvGraphicFramePr>
        <p:xfrm>
          <a:off x="224304" y="3266466"/>
          <a:ext cx="8687876" cy="256307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74623">
                  <a:extLst>
                    <a:ext uri="{9D8B030D-6E8A-4147-A177-3AD203B41FA5}">
                      <a16:colId xmlns:a16="http://schemas.microsoft.com/office/drawing/2014/main" val="2063572974"/>
                    </a:ext>
                  </a:extLst>
                </a:gridCol>
                <a:gridCol w="4313253">
                  <a:extLst>
                    <a:ext uri="{9D8B030D-6E8A-4147-A177-3AD203B41FA5}">
                      <a16:colId xmlns:a16="http://schemas.microsoft.com/office/drawing/2014/main" val="4076717944"/>
                    </a:ext>
                  </a:extLst>
                </a:gridCol>
              </a:tblGrid>
              <a:tr h="45995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事業者等との意見交換でいただいたご意見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対応状況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29672"/>
                  </a:ext>
                </a:extLst>
              </a:tr>
              <a:tr h="78158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○人口減少の中、輸送体系の維持が重要な課題（交・経）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○バス路線維持といった直面する課題の記載が少なく、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　都心部のイメージを強く感じる（交）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○高齢者の移動手段確保、外出促進が重要（経）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○</a:t>
                      </a:r>
                      <a:r>
                        <a:rPr lang="en-US" altLang="ja-JP" sz="1200" dirty="0" err="1" smtClean="0"/>
                        <a:t>MaaS</a:t>
                      </a:r>
                      <a:r>
                        <a:rPr lang="ja-JP" altLang="en-US" sz="1200" dirty="0" smtClean="0"/>
                        <a:t>は、混雑状況も考慮して最適手段を示してくれると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　便利（経）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○</a:t>
                      </a:r>
                      <a:r>
                        <a:rPr lang="en-US" altLang="ja-JP" sz="1200" dirty="0" err="1" smtClean="0"/>
                        <a:t>MaaS</a:t>
                      </a:r>
                      <a:r>
                        <a:rPr lang="ja-JP" altLang="en-US" sz="1200" dirty="0" smtClean="0"/>
                        <a:t>は、バスも連携できると利便性が向上（交）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○移動のシームレスや周遊性が、大阪だけでなく関西に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　広がるイメージがあるといい（経）</a:t>
                      </a:r>
                      <a:endParaRPr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○郊外部・山間部と都市部のイメージを分けて記載</a:t>
                      </a:r>
                      <a:r>
                        <a:rPr kumimoji="1" lang="en-US" altLang="ja-JP" sz="1200" dirty="0" smtClean="0"/>
                        <a:t>(P7)</a:t>
                      </a:r>
                    </a:p>
                    <a:p>
                      <a:r>
                        <a:rPr kumimoji="1" lang="ja-JP" altLang="en-US" sz="1200" dirty="0" smtClean="0"/>
                        <a:t>○「</a:t>
                      </a:r>
                      <a:r>
                        <a:rPr kumimoji="1" lang="ja-JP" altLang="en-US" sz="1200" kern="1200" dirty="0" smtClean="0">
                          <a:effectLst/>
                        </a:rPr>
                        <a:t>今後の交通に求められること」においても、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直面する交通の課題を踏まえ、高齢者の移動手段確保の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視点も含め、持続可能な交通体系の必要性を記載</a:t>
                      </a:r>
                      <a:r>
                        <a:rPr kumimoji="1" lang="en-US" altLang="ja-JP" sz="1200" dirty="0" smtClean="0"/>
                        <a:t>(P2)</a:t>
                      </a:r>
                    </a:p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</a:t>
                      </a:r>
                      <a:r>
                        <a:rPr kumimoji="1" lang="en-US" altLang="ja-JP" sz="1200" dirty="0" err="1" smtClean="0"/>
                        <a:t>MaaS</a:t>
                      </a:r>
                      <a:r>
                        <a:rPr kumimoji="1" lang="ja-JP" altLang="en-US" sz="1200" dirty="0" smtClean="0"/>
                        <a:t>による混雑状況に応じた移動経路、手段の提供を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記載</a:t>
                      </a:r>
                      <a:r>
                        <a:rPr kumimoji="1" lang="en-US" altLang="ja-JP" sz="1200" dirty="0" smtClean="0"/>
                        <a:t>(P7)</a:t>
                      </a:r>
                    </a:p>
                    <a:p>
                      <a:r>
                        <a:rPr kumimoji="1" lang="ja-JP" altLang="en-US" sz="1200" dirty="0" smtClean="0"/>
                        <a:t>　広域移動から地域内移動までを結ぶ</a:t>
                      </a:r>
                      <a:r>
                        <a:rPr kumimoji="1" lang="en-US" altLang="ja-JP" sz="1200" dirty="0" err="1" smtClean="0"/>
                        <a:t>MaaS</a:t>
                      </a:r>
                      <a:r>
                        <a:rPr kumimoji="1" lang="en-US" altLang="ja-JP" sz="1200" dirty="0" smtClean="0"/>
                        <a:t>(P8)</a:t>
                      </a:r>
                      <a:r>
                        <a:rPr kumimoji="1" lang="ja-JP" altLang="en-US" sz="1200" dirty="0" smtClean="0"/>
                        <a:t>を記載</a:t>
                      </a:r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○広域から地域までの連続性や、大阪に集まった人が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府内や各地へ誘導、周遊する姿を記載</a:t>
                      </a:r>
                      <a:r>
                        <a:rPr kumimoji="1" lang="en-US" altLang="ja-JP" sz="1200" dirty="0" smtClean="0"/>
                        <a:t>(P8,10,11)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947751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257127" y="5855868"/>
            <a:ext cx="5147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()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内は発言者　交：交通事業者、経：経済団体、物：物流団体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9203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224304" y="192386"/>
            <a:ext cx="684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■中間とりまとめ骨子案からの更新箇所　＜取組の方向性２について＞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60006"/>
              </p:ext>
            </p:extLst>
          </p:nvPr>
        </p:nvGraphicFramePr>
        <p:xfrm>
          <a:off x="224304" y="561718"/>
          <a:ext cx="8687876" cy="2654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4623">
                  <a:extLst>
                    <a:ext uri="{9D8B030D-6E8A-4147-A177-3AD203B41FA5}">
                      <a16:colId xmlns:a16="http://schemas.microsoft.com/office/drawing/2014/main" val="2063572974"/>
                    </a:ext>
                  </a:extLst>
                </a:gridCol>
                <a:gridCol w="4313253">
                  <a:extLst>
                    <a:ext uri="{9D8B030D-6E8A-4147-A177-3AD203B41FA5}">
                      <a16:colId xmlns:a16="http://schemas.microsoft.com/office/drawing/2014/main" val="4076717944"/>
                    </a:ext>
                  </a:extLst>
                </a:gridCol>
              </a:tblGrid>
              <a:tr h="45995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第１回有識者懇話会でいただいたご意見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対応状況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29672"/>
                  </a:ext>
                </a:extLst>
              </a:tr>
              <a:tr h="78158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</a:t>
                      </a:r>
                      <a:r>
                        <a:rPr lang="ja-JP" altLang="ja-JP" sz="1200" dirty="0" smtClean="0"/>
                        <a:t>ヒト・モノだけでなく</a:t>
                      </a:r>
                      <a:r>
                        <a:rPr lang="ja-JP" altLang="en-US" sz="1200" dirty="0" smtClean="0"/>
                        <a:t>、</a:t>
                      </a:r>
                      <a:r>
                        <a:rPr lang="ja-JP" altLang="ja-JP" sz="1200" dirty="0" smtClean="0"/>
                        <a:t>コトも呼び込む交通</a:t>
                      </a:r>
                      <a:r>
                        <a:rPr lang="ja-JP" altLang="en-US" sz="1200" dirty="0" smtClean="0"/>
                        <a:t>にして欲しい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</a:t>
                      </a:r>
                      <a:r>
                        <a:rPr lang="ja-JP" altLang="ja-JP" sz="1200" dirty="0" smtClean="0"/>
                        <a:t>国際競争力の強化</a:t>
                      </a:r>
                      <a:r>
                        <a:rPr lang="ja-JP" altLang="en-US" sz="1200" dirty="0" smtClean="0"/>
                        <a:t>について</a:t>
                      </a:r>
                      <a:r>
                        <a:rPr lang="ja-JP" altLang="ja-JP" sz="1200" dirty="0" smtClean="0"/>
                        <a:t>、競争ではなく、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</a:t>
                      </a:r>
                      <a:r>
                        <a:rPr lang="ja-JP" altLang="ja-JP" sz="1200" dirty="0" smtClean="0"/>
                        <a:t>それぞれが特色を生かした発展を目指</a:t>
                      </a:r>
                      <a:r>
                        <a:rPr lang="ja-JP" altLang="en-US" sz="1200" dirty="0" smtClean="0"/>
                        <a:t>して欲しい</a:t>
                      </a:r>
                      <a:endParaRPr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○「国内外からヒト・モノを呼び込み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　　様々な交流機会を生み出す交通」に修正</a:t>
                      </a:r>
                      <a:r>
                        <a:rPr kumimoji="1" lang="en-US" altLang="ja-JP" sz="1200" dirty="0" smtClean="0"/>
                        <a:t>(P9)</a:t>
                      </a:r>
                    </a:p>
                    <a:p>
                      <a:r>
                        <a:rPr kumimoji="1" lang="ja-JP" altLang="en-US" sz="1200" dirty="0" smtClean="0"/>
                        <a:t>○「国際競争力の強化」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⇒「大阪の発展に資する交通システムの強化」に修正</a:t>
                      </a:r>
                      <a:r>
                        <a:rPr kumimoji="1" lang="en-US" altLang="ja-JP" sz="1200" dirty="0" smtClean="0"/>
                        <a:t>(P9)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125398"/>
                  </a:ext>
                </a:extLst>
              </a:tr>
              <a:tr h="781589">
                <a:tc>
                  <a:txBody>
                    <a:bodyPr/>
                    <a:lstStyle/>
                    <a:p>
                      <a:r>
                        <a:rPr lang="ja-JP" altLang="en-US" sz="1200" dirty="0" smtClean="0"/>
                        <a:t>（物流）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dirty="0" smtClean="0"/>
                        <a:t>〇女性も含めたドライバーの労働環境改善が必要</a:t>
                      </a:r>
                    </a:p>
                    <a:p>
                      <a:r>
                        <a:rPr lang="ja-JP" altLang="ja-JP" sz="1200" dirty="0" smtClean="0"/>
                        <a:t>〇情報不足</a:t>
                      </a:r>
                      <a:r>
                        <a:rPr lang="ja-JP" altLang="en-US" sz="1200" dirty="0" smtClean="0"/>
                        <a:t>で</a:t>
                      </a:r>
                      <a:r>
                        <a:rPr lang="ja-JP" altLang="ja-JP" sz="1200" dirty="0" smtClean="0"/>
                        <a:t>、道路、鉄道、船を有効に使った物流が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</a:t>
                      </a:r>
                      <a:r>
                        <a:rPr lang="ja-JP" altLang="ja-JP" sz="1200" dirty="0" smtClean="0"/>
                        <a:t>できていない。物流</a:t>
                      </a:r>
                      <a:r>
                        <a:rPr lang="en-US" altLang="ja-JP" sz="1200" dirty="0" err="1" smtClean="0"/>
                        <a:t>MaaS</a:t>
                      </a:r>
                      <a:r>
                        <a:rPr lang="ja-JP" altLang="ja-JP" sz="1200" dirty="0" smtClean="0"/>
                        <a:t>など、データの可視化が重要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○物流データを活用した物流</a:t>
                      </a:r>
                      <a:r>
                        <a:rPr kumimoji="1" lang="en-US" altLang="ja-JP" sz="1200" dirty="0" err="1" smtClean="0"/>
                        <a:t>MaaS</a:t>
                      </a:r>
                      <a:r>
                        <a:rPr kumimoji="1" lang="ja-JP" altLang="en-US" sz="1200" dirty="0" smtClean="0"/>
                        <a:t>の取組（共同配送や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中継輸送等の輸配送の分担）を記載</a:t>
                      </a:r>
                      <a:r>
                        <a:rPr kumimoji="1" lang="en-US" altLang="ja-JP" sz="1200" dirty="0" smtClean="0"/>
                        <a:t>(P10)</a:t>
                      </a:r>
                    </a:p>
                    <a:p>
                      <a:r>
                        <a:rPr kumimoji="1" lang="ja-JP" altLang="en-US" sz="1200" dirty="0" smtClean="0"/>
                        <a:t>○自動運転や荷役自動化によるドライバーの負担軽減を記載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en-US" altLang="ja-JP" sz="1200" dirty="0" smtClean="0"/>
                        <a:t>(P10)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○関係者間でデータを共有・連携した様々な輸送モードを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　使った貨客混載を記載</a:t>
                      </a:r>
                      <a:r>
                        <a:rPr kumimoji="1" lang="en-US" altLang="ja-JP" sz="1200" dirty="0" smtClean="0"/>
                        <a:t>(P10)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442336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9311426" y="927280"/>
            <a:ext cx="194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 </a:t>
            </a:r>
            <a:endParaRPr lang="ja-JP" altLang="ja-JP" sz="1200" dirty="0"/>
          </a:p>
          <a:p>
            <a:endParaRPr kumimoji="1" lang="en-US" altLang="ja-JP" sz="1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361649"/>
              </p:ext>
            </p:extLst>
          </p:nvPr>
        </p:nvGraphicFramePr>
        <p:xfrm>
          <a:off x="224304" y="3374172"/>
          <a:ext cx="8687876" cy="311171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74623">
                  <a:extLst>
                    <a:ext uri="{9D8B030D-6E8A-4147-A177-3AD203B41FA5}">
                      <a16:colId xmlns:a16="http://schemas.microsoft.com/office/drawing/2014/main" val="2063572974"/>
                    </a:ext>
                  </a:extLst>
                </a:gridCol>
                <a:gridCol w="4313253">
                  <a:extLst>
                    <a:ext uri="{9D8B030D-6E8A-4147-A177-3AD203B41FA5}">
                      <a16:colId xmlns:a16="http://schemas.microsoft.com/office/drawing/2014/main" val="4076717944"/>
                    </a:ext>
                  </a:extLst>
                </a:gridCol>
              </a:tblGrid>
              <a:tr h="45995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事業者等との意見交換でいただいたご意見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対応状況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29672"/>
                  </a:ext>
                </a:extLst>
              </a:tr>
              <a:tr h="781589">
                <a:tc>
                  <a:txBody>
                    <a:bodyPr/>
                    <a:lstStyle/>
                    <a:p>
                      <a:r>
                        <a:rPr lang="ja-JP" altLang="en-US" sz="1200" dirty="0" smtClean="0"/>
                        <a:t>（物流）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○トラックドライバー不足で、</a:t>
                      </a:r>
                      <a:r>
                        <a:rPr lang="en-US" altLang="ja-JP" sz="1200" dirty="0" smtClean="0"/>
                        <a:t>2030</a:t>
                      </a:r>
                      <a:r>
                        <a:rPr lang="ja-JP" altLang="en-US" sz="1200" dirty="0" smtClean="0"/>
                        <a:t>年に約</a:t>
                      </a:r>
                      <a:r>
                        <a:rPr lang="en-US" altLang="ja-JP" sz="1200" dirty="0" smtClean="0"/>
                        <a:t>36%</a:t>
                      </a:r>
                      <a:r>
                        <a:rPr lang="ja-JP" altLang="en-US" sz="1200" dirty="0" smtClean="0"/>
                        <a:t>の荷物が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運べない予測（物）ドライバー不足は重要な課題（経）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○フィジカルインターネットの考え方が重要。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そのためのキーワードは「標準化＝スタンダード」（物）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○ドライバー不足で、特にラストマイル配送が課題（経）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○ラストマイル配送は、自動配送ロボットは普及する、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ドローンは中山間地等での配送手段と予想（物）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○フェリーの物流利用は、トラックドライバーの休憩時間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確保の観点からも、進むのではないか（経）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○内航は、地勢から、瀬戸内を利用した航路が有利。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　鉄道は、新幹線等を利用した貨客混載に注目。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en-US" altLang="ja-JP" sz="1200" dirty="0" smtClean="0"/>
                        <a:t>JR</a:t>
                      </a:r>
                      <a:r>
                        <a:rPr kumimoji="1" lang="ja-JP" altLang="en-US" sz="1200" dirty="0" smtClean="0"/>
                        <a:t>貨物は、全体の１割以下の荷物しか運べていない現状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　から、大胆な改革が必要ではないか（物）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○フィジカルインターネットにもつながる共同輸配送や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中継輸送、自動運転や荷役自動化によるドライバーの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負担軽減等を記載</a:t>
                      </a:r>
                      <a:r>
                        <a:rPr kumimoji="1" lang="en-US" altLang="ja-JP" sz="1200" dirty="0" smtClean="0"/>
                        <a:t>(P10)</a:t>
                      </a:r>
                    </a:p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○郊外部や山間部でのドローンやロボットによる無人配送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サービス、バスやタクシーを使った貨客混載を記載</a:t>
                      </a:r>
                      <a:r>
                        <a:rPr kumimoji="1" lang="en-US" altLang="ja-JP" sz="1200" dirty="0" smtClean="0"/>
                        <a:t>(P10)</a:t>
                      </a:r>
                    </a:p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○新幹線や鉄道、飛行機、フェリー等を使った貨客混載を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記載</a:t>
                      </a:r>
                      <a:r>
                        <a:rPr kumimoji="1" lang="en-US" altLang="ja-JP" sz="1200" dirty="0" smtClean="0"/>
                        <a:t>(P10)</a:t>
                      </a:r>
                    </a:p>
                    <a:p>
                      <a:r>
                        <a:rPr kumimoji="1" lang="ja-JP" altLang="en-US" sz="1200" dirty="0" smtClean="0"/>
                        <a:t>○方向性３でも、国内貨物輸送の内航輸送や鉄道輸送との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分担を記載</a:t>
                      </a:r>
                      <a:r>
                        <a:rPr kumimoji="1" lang="en-US" altLang="ja-JP" sz="1200" dirty="0" smtClean="0"/>
                        <a:t>(P13)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073547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224304" y="6485891"/>
            <a:ext cx="5147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()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内は発言者　交：交通事業者、経：経済団体、物：物流団体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1816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224304" y="192386"/>
            <a:ext cx="684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■中間とりまとめ骨子案からの更新箇所　＜取組の方向性２について＞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94098"/>
              </p:ext>
            </p:extLst>
          </p:nvPr>
        </p:nvGraphicFramePr>
        <p:xfrm>
          <a:off x="224304" y="561718"/>
          <a:ext cx="8687876" cy="2563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4623">
                  <a:extLst>
                    <a:ext uri="{9D8B030D-6E8A-4147-A177-3AD203B41FA5}">
                      <a16:colId xmlns:a16="http://schemas.microsoft.com/office/drawing/2014/main" val="2063572974"/>
                    </a:ext>
                  </a:extLst>
                </a:gridCol>
                <a:gridCol w="4313253">
                  <a:extLst>
                    <a:ext uri="{9D8B030D-6E8A-4147-A177-3AD203B41FA5}">
                      <a16:colId xmlns:a16="http://schemas.microsoft.com/office/drawing/2014/main" val="4076717944"/>
                    </a:ext>
                  </a:extLst>
                </a:gridCol>
              </a:tblGrid>
              <a:tr h="45995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第１回有識者懇話会でいただいたご意見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対応状況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29672"/>
                  </a:ext>
                </a:extLst>
              </a:tr>
              <a:tr h="781589">
                <a:tc>
                  <a:txBody>
                    <a:bodyPr/>
                    <a:lstStyle/>
                    <a:p>
                      <a:r>
                        <a:rPr lang="ja-JP" altLang="en-US" sz="1200" dirty="0" smtClean="0"/>
                        <a:t>（周遊や賑わい）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dirty="0" smtClean="0"/>
                        <a:t>○バリアフリーの視点</a:t>
                      </a:r>
                      <a:r>
                        <a:rPr lang="ja-JP" altLang="en-US" sz="1200" dirty="0" smtClean="0"/>
                        <a:t>からも、</a:t>
                      </a:r>
                      <a:r>
                        <a:rPr lang="ja-JP" altLang="ja-JP" sz="1200" dirty="0" smtClean="0"/>
                        <a:t>コロナ後の豊かな暮らし</a:t>
                      </a:r>
                      <a:r>
                        <a:rPr lang="ja-JP" altLang="en-US" sz="1200" dirty="0" smtClean="0"/>
                        <a:t>に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　必要な「</a:t>
                      </a:r>
                      <a:r>
                        <a:rPr lang="ja-JP" altLang="ja-JP" sz="1200" dirty="0" smtClean="0"/>
                        <a:t>空間と時間のゆとり」を</a:t>
                      </a:r>
                      <a:r>
                        <a:rPr lang="ja-JP" altLang="en-US" sz="1200" dirty="0" smtClean="0"/>
                        <a:t>生み出す</a:t>
                      </a:r>
                      <a:r>
                        <a:rPr lang="ja-JP" altLang="ja-JP" sz="1200" dirty="0" smtClean="0"/>
                        <a:t>交通</a:t>
                      </a:r>
                      <a:r>
                        <a:rPr lang="ja-JP" altLang="en-US" sz="1200" dirty="0" smtClean="0"/>
                        <a:t>が良い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dirty="0" smtClean="0"/>
                        <a:t>〇大阪の経済発展にインバウンドは欠か</a:t>
                      </a:r>
                      <a:r>
                        <a:rPr lang="ja-JP" altLang="en-US" sz="1200" dirty="0" smtClean="0"/>
                        <a:t>せない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　</a:t>
                      </a:r>
                      <a:r>
                        <a:rPr lang="ja-JP" altLang="ja-JP" sz="1200" dirty="0" smtClean="0"/>
                        <a:t>大阪のシンボル</a:t>
                      </a:r>
                      <a:r>
                        <a:rPr lang="ja-JP" altLang="en-US" sz="1200" dirty="0" smtClean="0"/>
                        <a:t>の</a:t>
                      </a:r>
                      <a:r>
                        <a:rPr lang="ja-JP" altLang="ja-JP" sz="1200" dirty="0" smtClean="0"/>
                        <a:t>御堂筋を中心</a:t>
                      </a:r>
                      <a:r>
                        <a:rPr lang="ja-JP" altLang="en-US" sz="1200" dirty="0" smtClean="0"/>
                        <a:t>とした</a:t>
                      </a:r>
                      <a:r>
                        <a:rPr lang="ja-JP" altLang="ja-JP" sz="1200" dirty="0" smtClean="0"/>
                        <a:t>周遊も大切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dirty="0" smtClean="0"/>
                        <a:t>〇まちの活性化には、歩いて移動できる環境創出が大切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　</a:t>
                      </a:r>
                      <a:r>
                        <a:rPr lang="ja-JP" altLang="ja-JP" sz="1200" dirty="0" smtClean="0"/>
                        <a:t>気軽に乗り降りできる交通手段や運賃設定が重要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dirty="0" smtClean="0"/>
                        <a:t>〇大阪の強みは</a:t>
                      </a:r>
                      <a:r>
                        <a:rPr lang="ja-JP" altLang="en-US" sz="1200" dirty="0" smtClean="0"/>
                        <a:t>多くの</a:t>
                      </a:r>
                      <a:r>
                        <a:rPr lang="ja-JP" altLang="ja-JP" sz="1200" dirty="0" smtClean="0"/>
                        <a:t>世界遺産</a:t>
                      </a:r>
                      <a:r>
                        <a:rPr lang="ja-JP" altLang="en-US" sz="1200" dirty="0" smtClean="0"/>
                        <a:t>を有すること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　</a:t>
                      </a:r>
                      <a:r>
                        <a:rPr lang="ja-JP" altLang="ja-JP" sz="1200" dirty="0" smtClean="0"/>
                        <a:t>西日本の玄関口として、水上交通の活用も重要</a:t>
                      </a:r>
                      <a:endParaRPr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○多様な利用者が、都市の魅力や空間と時間のゆとりを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感じながら移動できる姿を記載</a:t>
                      </a:r>
                      <a:r>
                        <a:rPr kumimoji="1" lang="en-US" altLang="ja-JP" sz="1200" dirty="0" smtClean="0"/>
                        <a:t>(P9)</a:t>
                      </a:r>
                    </a:p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○気軽に乗り降りできる交通モードで、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人々がまちなかを散策し、集う姿を記載</a:t>
                      </a:r>
                      <a:r>
                        <a:rPr kumimoji="1" lang="en-US" altLang="ja-JP" sz="1200" dirty="0" smtClean="0"/>
                        <a:t>(P11)</a:t>
                      </a:r>
                    </a:p>
                    <a:p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○クルーズ等を活用し、府内や関西各地の有数の世界遺産等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を周遊する姿を記載</a:t>
                      </a:r>
                      <a:r>
                        <a:rPr kumimoji="1" lang="en-US" altLang="ja-JP" sz="1200" dirty="0" smtClean="0"/>
                        <a:t>(P11)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442336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9311426" y="927280"/>
            <a:ext cx="194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 </a:t>
            </a:r>
            <a:endParaRPr lang="ja-JP" altLang="ja-JP" sz="1200" dirty="0"/>
          </a:p>
          <a:p>
            <a:endParaRPr kumimoji="1" lang="en-US" altLang="ja-JP" sz="1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344365"/>
              </p:ext>
            </p:extLst>
          </p:nvPr>
        </p:nvGraphicFramePr>
        <p:xfrm>
          <a:off x="224304" y="3394045"/>
          <a:ext cx="8687876" cy="18315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74623">
                  <a:extLst>
                    <a:ext uri="{9D8B030D-6E8A-4147-A177-3AD203B41FA5}">
                      <a16:colId xmlns:a16="http://schemas.microsoft.com/office/drawing/2014/main" val="2063572974"/>
                    </a:ext>
                  </a:extLst>
                </a:gridCol>
                <a:gridCol w="4313253">
                  <a:extLst>
                    <a:ext uri="{9D8B030D-6E8A-4147-A177-3AD203B41FA5}">
                      <a16:colId xmlns:a16="http://schemas.microsoft.com/office/drawing/2014/main" val="4076717944"/>
                    </a:ext>
                  </a:extLst>
                </a:gridCol>
              </a:tblGrid>
              <a:tr h="45995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事業者等との意見交換でいただいたご意見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対応状況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29672"/>
                  </a:ext>
                </a:extLst>
              </a:tr>
              <a:tr h="78158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（周遊や賑わい）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○少子高齢化の中で、インバウンドの取り込みは大切（経）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○リニアの実現等で浮いた時間を活用し、周遊性向上、経済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活性化に繋げることが大切（経）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○河川舟運は、観光コンテンツ、移動手段、災害対応の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３つの側面。観光、災害面に期待（経）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○内航水運は、関空～夢洲航路や瀬戸内航路に期待（経）</a:t>
                      </a:r>
                      <a:endParaRPr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○国内外からのヒトの呼び込みを方向性の１つとして設定し、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周遊や賑わいの創出について記載</a:t>
                      </a:r>
                      <a:r>
                        <a:rPr kumimoji="1" lang="en-US" altLang="ja-JP" sz="1200" dirty="0" smtClean="0"/>
                        <a:t>(P9</a:t>
                      </a:r>
                      <a:r>
                        <a:rPr kumimoji="1" lang="ja-JP" altLang="en-US" sz="1200" dirty="0" smtClean="0"/>
                        <a:t>～</a:t>
                      </a:r>
                      <a:r>
                        <a:rPr kumimoji="1" lang="en-US" altLang="ja-JP" sz="1200" dirty="0" smtClean="0"/>
                        <a:t>11)</a:t>
                      </a:r>
                    </a:p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○水運は、周遊や賑わい面</a:t>
                      </a:r>
                      <a:r>
                        <a:rPr kumimoji="1" lang="en-US" altLang="ja-JP" sz="1200" dirty="0" smtClean="0"/>
                        <a:t>(P11)</a:t>
                      </a:r>
                      <a:r>
                        <a:rPr kumimoji="1" lang="ja-JP" altLang="en-US" sz="1200" dirty="0" smtClean="0"/>
                        <a:t>と災害対応面</a:t>
                      </a:r>
                      <a:r>
                        <a:rPr kumimoji="1" lang="en-US" altLang="ja-JP" sz="1200" dirty="0" smtClean="0"/>
                        <a:t>(P14)</a:t>
                      </a:r>
                      <a:r>
                        <a:rPr kumimoji="1" lang="ja-JP" altLang="en-US" sz="1200" dirty="0" smtClean="0"/>
                        <a:t>で記載</a:t>
                      </a:r>
                      <a:endParaRPr kumimoji="1" lang="en-US" altLang="ja-JP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073547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224304" y="5248377"/>
            <a:ext cx="5147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()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内は発言者　交：交通事業者、経：経済団体、物：物流団体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4033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224304" y="192386"/>
            <a:ext cx="684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■中間とりまとめ骨子案からの更新箇所　＜取組の方向性３について＞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351222"/>
              </p:ext>
            </p:extLst>
          </p:nvPr>
        </p:nvGraphicFramePr>
        <p:xfrm>
          <a:off x="224304" y="523987"/>
          <a:ext cx="8687876" cy="1922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4623">
                  <a:extLst>
                    <a:ext uri="{9D8B030D-6E8A-4147-A177-3AD203B41FA5}">
                      <a16:colId xmlns:a16="http://schemas.microsoft.com/office/drawing/2014/main" val="2063572974"/>
                    </a:ext>
                  </a:extLst>
                </a:gridCol>
                <a:gridCol w="4313253">
                  <a:extLst>
                    <a:ext uri="{9D8B030D-6E8A-4147-A177-3AD203B41FA5}">
                      <a16:colId xmlns:a16="http://schemas.microsoft.com/office/drawing/2014/main" val="4076717944"/>
                    </a:ext>
                  </a:extLst>
                </a:gridCol>
              </a:tblGrid>
              <a:tr h="45995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第１回有識者懇話会でいただいたご意見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対応状況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29672"/>
                  </a:ext>
                </a:extLst>
              </a:tr>
              <a:tr h="78158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（環境）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ja-JP" sz="1200" dirty="0" smtClean="0"/>
                        <a:t>〇水素などの新エネルギーについても考慮すべきでは</a:t>
                      </a:r>
                      <a:endParaRPr lang="en-US" altLang="ja-JP" sz="1200" dirty="0" smtClean="0"/>
                    </a:p>
                    <a:p>
                      <a:r>
                        <a:rPr lang="ja-JP" altLang="ja-JP" sz="1200" dirty="0" smtClean="0"/>
                        <a:t>〇トラック</a:t>
                      </a:r>
                      <a:r>
                        <a:rPr lang="ja-JP" altLang="en-US" sz="1200" dirty="0" smtClean="0"/>
                        <a:t>輸送は、</a:t>
                      </a:r>
                      <a:r>
                        <a:rPr lang="ja-JP" altLang="ja-JP" sz="1200" dirty="0" smtClean="0"/>
                        <a:t>ドライバーの休憩時間</a:t>
                      </a:r>
                      <a:r>
                        <a:rPr lang="ja-JP" altLang="en-US" sz="1200" dirty="0" smtClean="0"/>
                        <a:t>が</a:t>
                      </a:r>
                      <a:r>
                        <a:rPr lang="ja-JP" altLang="ja-JP" sz="1200" dirty="0" smtClean="0"/>
                        <a:t>確保</a:t>
                      </a:r>
                      <a:r>
                        <a:rPr lang="ja-JP" altLang="en-US" sz="1200" dirty="0" smtClean="0"/>
                        <a:t>できる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</a:t>
                      </a:r>
                      <a:r>
                        <a:rPr lang="ja-JP" altLang="ja-JP" sz="1200" dirty="0" smtClean="0"/>
                        <a:t>フェリーや</a:t>
                      </a:r>
                      <a:r>
                        <a:rPr lang="en-US" altLang="ja-JP" sz="1200" dirty="0" smtClean="0"/>
                        <a:t>RORO</a:t>
                      </a:r>
                      <a:r>
                        <a:rPr lang="ja-JP" altLang="ja-JP" sz="1200" dirty="0" smtClean="0"/>
                        <a:t>船への転換は期待できる</a:t>
                      </a:r>
                      <a:endParaRPr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○水素ステーション等の利用環境整備を記載</a:t>
                      </a:r>
                      <a:r>
                        <a:rPr kumimoji="1" lang="en-US" altLang="ja-JP" sz="1200" dirty="0" smtClean="0"/>
                        <a:t>(P13)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</a:t>
                      </a:r>
                      <a:r>
                        <a:rPr kumimoji="1" lang="en-US" altLang="ja-JP" sz="1200" dirty="0" smtClean="0"/>
                        <a:t>RORO</a:t>
                      </a:r>
                      <a:r>
                        <a:rPr kumimoji="1" lang="ja-JP" altLang="en-US" sz="1200" dirty="0" smtClean="0"/>
                        <a:t>船、フェリー等の内航輸送等との分担を記載</a:t>
                      </a:r>
                      <a:r>
                        <a:rPr kumimoji="1" lang="en-US" altLang="ja-JP" sz="1200" dirty="0" smtClean="0"/>
                        <a:t>(P13)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125398"/>
                  </a:ext>
                </a:extLst>
              </a:tr>
              <a:tr h="41946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</a:rPr>
                        <a:t>（災害対応）</a:t>
                      </a:r>
                      <a:endParaRPr lang="en-US" altLang="ja-JP" sz="1200" dirty="0" smtClean="0"/>
                    </a:p>
                    <a:p>
                      <a:r>
                        <a:rPr lang="ja-JP" altLang="ja-JP" sz="1200" dirty="0" smtClean="0"/>
                        <a:t>〇災害時にインフラが使えなくなった場合</a:t>
                      </a:r>
                      <a:r>
                        <a:rPr lang="ja-JP" altLang="en-US" sz="1200" dirty="0" smtClean="0"/>
                        <a:t>の</a:t>
                      </a:r>
                      <a:r>
                        <a:rPr lang="ja-JP" altLang="ja-JP" sz="1200" dirty="0" smtClean="0"/>
                        <a:t>対応</a:t>
                      </a:r>
                      <a:r>
                        <a:rPr lang="ja-JP" altLang="en-US" sz="1200" dirty="0" smtClean="0"/>
                        <a:t>を</a:t>
                      </a:r>
                      <a:r>
                        <a:rPr lang="ja-JP" altLang="ja-JP" sz="1200" dirty="0" smtClean="0"/>
                        <a:t>検討</a:t>
                      </a:r>
                      <a:r>
                        <a:rPr lang="ja-JP" altLang="en-US" sz="1200" dirty="0" smtClean="0"/>
                        <a:t>する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のがよいのでは</a:t>
                      </a:r>
                      <a:endParaRPr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○災害による道路通行不能時に、様々な交通モードを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活用した、リダンダンシー確保を記載</a:t>
                      </a:r>
                      <a:r>
                        <a:rPr kumimoji="1" lang="en-US" altLang="ja-JP" sz="1200" dirty="0" smtClean="0"/>
                        <a:t>(P14)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971616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9311426" y="927280"/>
            <a:ext cx="194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 </a:t>
            </a:r>
            <a:endParaRPr lang="ja-JP" altLang="ja-JP" sz="1200" dirty="0"/>
          </a:p>
          <a:p>
            <a:endParaRPr kumimoji="1" lang="en-US" altLang="ja-JP" sz="1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583157"/>
              </p:ext>
            </p:extLst>
          </p:nvPr>
        </p:nvGraphicFramePr>
        <p:xfrm>
          <a:off x="224304" y="2696162"/>
          <a:ext cx="8687876" cy="27459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74623">
                  <a:extLst>
                    <a:ext uri="{9D8B030D-6E8A-4147-A177-3AD203B41FA5}">
                      <a16:colId xmlns:a16="http://schemas.microsoft.com/office/drawing/2014/main" val="2063572974"/>
                    </a:ext>
                  </a:extLst>
                </a:gridCol>
                <a:gridCol w="4313253">
                  <a:extLst>
                    <a:ext uri="{9D8B030D-6E8A-4147-A177-3AD203B41FA5}">
                      <a16:colId xmlns:a16="http://schemas.microsoft.com/office/drawing/2014/main" val="4076717944"/>
                    </a:ext>
                  </a:extLst>
                </a:gridCol>
              </a:tblGrid>
              <a:tr h="45995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事業者等との意見交換でいただいたご意見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対応状況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29672"/>
                  </a:ext>
                </a:extLst>
              </a:tr>
              <a:tr h="97799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（環境）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</a:t>
                      </a:r>
                      <a:r>
                        <a:rPr kumimoji="1" lang="en-US" altLang="ja-JP" sz="1200" dirty="0" smtClean="0"/>
                        <a:t>CN</a:t>
                      </a:r>
                      <a:r>
                        <a:rPr kumimoji="1" lang="ja-JP" altLang="en-US" sz="1200" dirty="0" smtClean="0"/>
                        <a:t>の技術実装は大きく進むと思う（経）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○関西は水素利用が強み（経）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○人流でも、車から鉄道や船舶への転換を追記しては（交）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○企業の</a:t>
                      </a:r>
                      <a:r>
                        <a:rPr kumimoji="1" lang="en-US" altLang="ja-JP" sz="1200" dirty="0" smtClean="0"/>
                        <a:t>ESG</a:t>
                      </a:r>
                      <a:r>
                        <a:rPr kumimoji="1" lang="ja-JP" altLang="en-US" sz="1200" dirty="0" smtClean="0"/>
                        <a:t>の観点から、</a:t>
                      </a:r>
                      <a:r>
                        <a:rPr kumimoji="1" lang="en-US" altLang="ja-JP" sz="1200" dirty="0" smtClean="0"/>
                        <a:t>CO2</a:t>
                      </a:r>
                      <a:r>
                        <a:rPr kumimoji="1" lang="ja-JP" altLang="en-US" sz="1200" dirty="0" smtClean="0"/>
                        <a:t>の見える化も重要（物）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○水素ステーション等の利用環境整備を記載</a:t>
                      </a:r>
                      <a:r>
                        <a:rPr kumimoji="1" lang="en-US" altLang="ja-JP" sz="1200" dirty="0" smtClean="0"/>
                        <a:t>(P13)</a:t>
                      </a:r>
                    </a:p>
                    <a:p>
                      <a:r>
                        <a:rPr kumimoji="1" lang="ja-JP" altLang="en-US" sz="1200" dirty="0" smtClean="0"/>
                        <a:t>○人流の公共交通への転換を記載</a:t>
                      </a:r>
                      <a:r>
                        <a:rPr kumimoji="1" lang="en-US" altLang="ja-JP" sz="1200" dirty="0" smtClean="0"/>
                        <a:t>(P13)</a:t>
                      </a:r>
                    </a:p>
                    <a:p>
                      <a:r>
                        <a:rPr kumimoji="1" lang="ja-JP" altLang="en-US" sz="1200" dirty="0" smtClean="0"/>
                        <a:t>○</a:t>
                      </a:r>
                      <a:r>
                        <a:rPr kumimoji="1" lang="en-US" altLang="ja-JP" sz="1200" dirty="0" smtClean="0"/>
                        <a:t>CO2</a:t>
                      </a:r>
                      <a:r>
                        <a:rPr kumimoji="1" lang="ja-JP" altLang="en-US" sz="1200" dirty="0" smtClean="0"/>
                        <a:t>の見える化により、環境意識の高い企業から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大阪の交通が選ばれる方向性を記載</a:t>
                      </a:r>
                      <a:r>
                        <a:rPr kumimoji="1" lang="en-US" altLang="ja-JP" sz="1200" dirty="0" smtClean="0"/>
                        <a:t>(P12)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605009"/>
                  </a:ext>
                </a:extLst>
              </a:tr>
              <a:tr h="41212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（利用者の安全）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○鉄道の安全対策は、ホーム保安と踏切保安が重要（鉄）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○可動式ホーム柵、立体交差化事業、デジタル技術を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活用した対策を記載</a:t>
                      </a:r>
                      <a:r>
                        <a:rPr kumimoji="1" lang="en-US" altLang="ja-JP" sz="1200" dirty="0" smtClean="0"/>
                        <a:t>(P13)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192968"/>
                  </a:ext>
                </a:extLst>
              </a:tr>
              <a:tr h="55765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（災害対応）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○大規模地震時の輸送手段確保も重要で、行政のリーダー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　シップに期待（物）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○災害による道路通行不能時に、様々な交通モードを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活用した、リダンダンシー確保を記載</a:t>
                      </a:r>
                      <a:r>
                        <a:rPr kumimoji="1" lang="en-US" altLang="ja-JP" sz="1200" dirty="0" smtClean="0"/>
                        <a:t>(P14)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796156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224304" y="5503088"/>
            <a:ext cx="5147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()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内は発言者　交：交通事業者、経：経済団体、物：物流団体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3982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224304" y="192386"/>
            <a:ext cx="5699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■中間とりまとめ骨子案からの更新箇所　＜実現に向けて＞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218614"/>
              </p:ext>
            </p:extLst>
          </p:nvPr>
        </p:nvGraphicFramePr>
        <p:xfrm>
          <a:off x="224304" y="561718"/>
          <a:ext cx="8687876" cy="1831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4623">
                  <a:extLst>
                    <a:ext uri="{9D8B030D-6E8A-4147-A177-3AD203B41FA5}">
                      <a16:colId xmlns:a16="http://schemas.microsoft.com/office/drawing/2014/main" val="2063572974"/>
                    </a:ext>
                  </a:extLst>
                </a:gridCol>
                <a:gridCol w="4313253">
                  <a:extLst>
                    <a:ext uri="{9D8B030D-6E8A-4147-A177-3AD203B41FA5}">
                      <a16:colId xmlns:a16="http://schemas.microsoft.com/office/drawing/2014/main" val="4076717944"/>
                    </a:ext>
                  </a:extLst>
                </a:gridCol>
              </a:tblGrid>
              <a:tr h="45995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第１回有識者懇話会でいただいたご意見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対応状況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29672"/>
                  </a:ext>
                </a:extLst>
              </a:tr>
              <a:tr h="78158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dirty="0" smtClean="0"/>
                        <a:t>〇都市経営の観点で、取組</a:t>
                      </a:r>
                      <a:r>
                        <a:rPr lang="ja-JP" altLang="en-US" sz="1200" dirty="0" smtClean="0"/>
                        <a:t>を</a:t>
                      </a:r>
                      <a:r>
                        <a:rPr lang="ja-JP" altLang="ja-JP" sz="1200" dirty="0" smtClean="0"/>
                        <a:t>実現</a:t>
                      </a:r>
                      <a:r>
                        <a:rPr lang="ja-JP" altLang="en-US" sz="1200" dirty="0" smtClean="0"/>
                        <a:t>する</a:t>
                      </a:r>
                      <a:r>
                        <a:rPr lang="ja-JP" altLang="ja-JP" sz="1200" dirty="0" smtClean="0"/>
                        <a:t>スキームも検討すべき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dirty="0" smtClean="0"/>
                        <a:t>〇まちづくりの視点</a:t>
                      </a:r>
                      <a:r>
                        <a:rPr lang="ja-JP" altLang="en-US" sz="1200" dirty="0" smtClean="0"/>
                        <a:t>からも</a:t>
                      </a:r>
                      <a:r>
                        <a:rPr lang="ja-JP" altLang="ja-JP" sz="1200" dirty="0" smtClean="0"/>
                        <a:t>、民間投資の呼び込み方も含めて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　</a:t>
                      </a:r>
                      <a:r>
                        <a:rPr lang="ja-JP" altLang="ja-JP" sz="1200" dirty="0" smtClean="0"/>
                        <a:t>検討して欲しい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dirty="0" smtClean="0"/>
                        <a:t>〇特に、防災や環境の分野</a:t>
                      </a:r>
                      <a:r>
                        <a:rPr lang="ja-JP" altLang="en-US" sz="1200" dirty="0" smtClean="0"/>
                        <a:t>で、</a:t>
                      </a:r>
                      <a:r>
                        <a:rPr lang="en-US" altLang="ja-JP" sz="1200" dirty="0" smtClean="0"/>
                        <a:t>DX</a:t>
                      </a:r>
                      <a:r>
                        <a:rPr lang="ja-JP" altLang="ja-JP" sz="1200" dirty="0" smtClean="0"/>
                        <a:t>の取組は行政が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　</a:t>
                      </a:r>
                      <a:r>
                        <a:rPr lang="ja-JP" altLang="ja-JP" sz="1200" dirty="0" smtClean="0"/>
                        <a:t>もっと関わり、情報を民間が占有する状況は避けるべき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dirty="0" smtClean="0"/>
                        <a:t>〇物流の効率化などの取組は、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　</a:t>
                      </a:r>
                      <a:r>
                        <a:rPr lang="ja-JP" altLang="ja-JP" sz="1200" dirty="0" smtClean="0"/>
                        <a:t>小規模な現場が取り残されることを危惧する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○「めざすべき姿の実現に向けて」を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いただいたご意見を踏まえて記載予定</a:t>
                      </a:r>
                      <a:endParaRPr kumimoji="1" lang="en-US" altLang="ja-JP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7236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9311426" y="927280"/>
            <a:ext cx="194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 </a:t>
            </a:r>
            <a:endParaRPr lang="ja-JP" altLang="ja-JP" sz="1200" dirty="0"/>
          </a:p>
          <a:p>
            <a:endParaRPr kumimoji="1" lang="en-US" altLang="ja-JP" sz="1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069324"/>
              </p:ext>
            </p:extLst>
          </p:nvPr>
        </p:nvGraphicFramePr>
        <p:xfrm>
          <a:off x="224304" y="2761229"/>
          <a:ext cx="8687876" cy="311171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74623">
                  <a:extLst>
                    <a:ext uri="{9D8B030D-6E8A-4147-A177-3AD203B41FA5}">
                      <a16:colId xmlns:a16="http://schemas.microsoft.com/office/drawing/2014/main" val="2063572974"/>
                    </a:ext>
                  </a:extLst>
                </a:gridCol>
                <a:gridCol w="4313253">
                  <a:extLst>
                    <a:ext uri="{9D8B030D-6E8A-4147-A177-3AD203B41FA5}">
                      <a16:colId xmlns:a16="http://schemas.microsoft.com/office/drawing/2014/main" val="4076717944"/>
                    </a:ext>
                  </a:extLst>
                </a:gridCol>
              </a:tblGrid>
              <a:tr h="45995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事業者等との意見交換でいただいたご意見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対応状況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29672"/>
                  </a:ext>
                </a:extLst>
              </a:tr>
              <a:tr h="78158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○新技術や新たなモビリティの実装には投資が必要。</a:t>
                      </a:r>
                      <a:endParaRPr lang="en-US" altLang="ja-JP" sz="1200" dirty="0" smtClean="0"/>
                    </a:p>
                    <a:p>
                      <a:r>
                        <a:rPr lang="ja-JP" altLang="en-US" sz="1200" dirty="0" smtClean="0"/>
                        <a:t>　特に、郊外部や山間部での投資の呼び込みが肝（経）</a:t>
                      </a:r>
                      <a:endParaRPr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○デジタル技術や自動運転は、セキュリティの問題や責任の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　所在等、制度面が課題（交）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○物流のデジタル化は、データ化すら進んでいない（経）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○新たな取組に対する制度変更や特区による規制緩和等の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　行政の後押しが欲しい（交）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○事業者が「取り組みたい」「面白い」と思えることを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　描くことで、施策的な誘導ができるのでは（経）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○事業者の共感に結び付けることが大切（交）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○人口減少・少子高齢化や生活様式の変化を踏まえ、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　公共の担う役割は大きくなるのでは（経）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○市町村の担当者不足に対応するため、自治体間の連携も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　大切（経）</a:t>
                      </a:r>
                      <a:endParaRPr kumimoji="1" lang="en-US" altLang="ja-JP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○「めざすべき姿の実現に向けて」を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　いただいたご意見を踏まえて記載予定</a:t>
                      </a:r>
                      <a:endParaRPr kumimoji="1" lang="en-US" altLang="ja-JP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723604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224304" y="5918127"/>
            <a:ext cx="5147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()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内は発言者　交：交通事業者、経：経済団体、物：物流団体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9257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3273</Words>
  <Application>Microsoft Office PowerPoint</Application>
  <PresentationFormat>画面に合わせる (4:3)</PresentationFormat>
  <Paragraphs>342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Meiryo UI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2022-11-29T05:09:57Z</dcterms:created>
  <dcterms:modified xsi:type="dcterms:W3CDTF">2022-11-29T05:10:49Z</dcterms:modified>
</cp:coreProperties>
</file>