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5281" r:id="rId1"/>
  </p:sldMasterIdLst>
  <p:notesMasterIdLst>
    <p:notesMasterId r:id="rId9"/>
  </p:notesMasterIdLst>
  <p:handoutMasterIdLst>
    <p:handoutMasterId r:id="rId10"/>
  </p:handoutMasterIdLst>
  <p:sldIdLst>
    <p:sldId id="873" r:id="rId2"/>
    <p:sldId id="885" r:id="rId3"/>
    <p:sldId id="894" r:id="rId4"/>
    <p:sldId id="910" r:id="rId5"/>
    <p:sldId id="907" r:id="rId6"/>
    <p:sldId id="906" r:id="rId7"/>
    <p:sldId id="888" r:id="rId8"/>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a:srgbClr val="0000FF"/>
    <a:srgbClr val="33CC33"/>
    <a:srgbClr val="FFCCFF"/>
    <a:srgbClr val="FF9900"/>
    <a:srgbClr val="FFCC00"/>
    <a:srgbClr val="FF33CC"/>
    <a:srgbClr val="CCFF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434" autoAdjust="0"/>
  </p:normalViewPr>
  <p:slideViewPr>
    <p:cSldViewPr>
      <p:cViewPr varScale="1">
        <p:scale>
          <a:sx n="74" d="100"/>
          <a:sy n="74" d="100"/>
        </p:scale>
        <p:origin x="1290"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0" d="100"/>
          <a:sy n="50" d="100"/>
        </p:scale>
        <p:origin x="2904" y="54"/>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5" y="3"/>
            <a:ext cx="2950530" cy="497523"/>
          </a:xfrm>
          <a:prstGeom prst="rect">
            <a:avLst/>
          </a:prstGeom>
        </p:spPr>
        <p:txBody>
          <a:bodyPr vert="horz" lIns="91493" tIns="45745" rIns="91493" bIns="45745" rtlCol="0"/>
          <a:lstStyle>
            <a:lvl1pPr algn="l">
              <a:defRPr sz="1100"/>
            </a:lvl1pPr>
          </a:lstStyle>
          <a:p>
            <a:pPr>
              <a:defRPr/>
            </a:pPr>
            <a:endParaRPr lang="ja-JP" altLang="en-US"/>
          </a:p>
        </p:txBody>
      </p:sp>
      <p:sp>
        <p:nvSpPr>
          <p:cNvPr id="3" name="日付プレースホルダ 2"/>
          <p:cNvSpPr>
            <a:spLocks noGrp="1"/>
          </p:cNvSpPr>
          <p:nvPr>
            <p:ph type="dt" sz="quarter" idx="1"/>
          </p:nvPr>
        </p:nvSpPr>
        <p:spPr>
          <a:xfrm>
            <a:off x="3855084" y="3"/>
            <a:ext cx="2950530" cy="497523"/>
          </a:xfrm>
          <a:prstGeom prst="rect">
            <a:avLst/>
          </a:prstGeom>
        </p:spPr>
        <p:txBody>
          <a:bodyPr vert="horz" lIns="91493" tIns="45745" rIns="91493" bIns="45745" rtlCol="0"/>
          <a:lstStyle>
            <a:lvl1pPr algn="r">
              <a:defRPr sz="1100"/>
            </a:lvl1pPr>
          </a:lstStyle>
          <a:p>
            <a:pPr>
              <a:defRPr/>
            </a:pPr>
            <a:fld id="{1D0518EF-6D63-4377-8F30-CFF9F0B7229B}" type="datetimeFigureOut">
              <a:rPr lang="ja-JP" altLang="en-US"/>
              <a:pPr>
                <a:defRPr/>
              </a:pPr>
              <a:t>2022/10/6</a:t>
            </a:fld>
            <a:endParaRPr lang="ja-JP" altLang="en-US"/>
          </a:p>
        </p:txBody>
      </p:sp>
      <p:sp>
        <p:nvSpPr>
          <p:cNvPr id="4" name="フッター プレースホルダ 3"/>
          <p:cNvSpPr>
            <a:spLocks noGrp="1"/>
          </p:cNvSpPr>
          <p:nvPr>
            <p:ph type="ftr" sz="quarter" idx="2"/>
          </p:nvPr>
        </p:nvSpPr>
        <p:spPr>
          <a:xfrm>
            <a:off x="5" y="9440231"/>
            <a:ext cx="2950530" cy="497522"/>
          </a:xfrm>
          <a:prstGeom prst="rect">
            <a:avLst/>
          </a:prstGeom>
        </p:spPr>
        <p:txBody>
          <a:bodyPr vert="horz" lIns="91493" tIns="45745" rIns="91493" bIns="45745" rtlCol="0" anchor="b"/>
          <a:lstStyle>
            <a:lvl1pPr algn="l">
              <a:defRPr sz="1100"/>
            </a:lvl1pPr>
          </a:lstStyle>
          <a:p>
            <a:pPr>
              <a:defRPr/>
            </a:pPr>
            <a:endParaRPr lang="ja-JP" altLang="en-US"/>
          </a:p>
        </p:txBody>
      </p:sp>
      <p:sp>
        <p:nvSpPr>
          <p:cNvPr id="5" name="スライド番号プレースホルダ 4"/>
          <p:cNvSpPr>
            <a:spLocks noGrp="1"/>
          </p:cNvSpPr>
          <p:nvPr>
            <p:ph type="sldNum" sz="quarter" idx="3"/>
          </p:nvPr>
        </p:nvSpPr>
        <p:spPr>
          <a:xfrm>
            <a:off x="3855084" y="9440231"/>
            <a:ext cx="2950530" cy="497522"/>
          </a:xfrm>
          <a:prstGeom prst="rect">
            <a:avLst/>
          </a:prstGeom>
        </p:spPr>
        <p:txBody>
          <a:bodyPr vert="horz" lIns="91493" tIns="45745" rIns="91493" bIns="45745" rtlCol="0" anchor="b"/>
          <a:lstStyle>
            <a:lvl1pPr algn="r">
              <a:defRPr sz="1100"/>
            </a:lvl1pPr>
          </a:lstStyle>
          <a:p>
            <a:pPr>
              <a:defRPr/>
            </a:pPr>
            <a:fld id="{F08832BC-5862-4D7F-9B9E-E33B8640252C}" type="slidenum">
              <a:rPr lang="ja-JP" altLang="en-US"/>
              <a:pPr>
                <a:defRPr/>
              </a:pPr>
              <a:t>‹#›</a:t>
            </a:fld>
            <a:endParaRPr lang="ja-JP" altLang="en-US"/>
          </a:p>
        </p:txBody>
      </p:sp>
    </p:spTree>
    <p:extLst>
      <p:ext uri="{BB962C8B-B14F-4D97-AF65-F5344CB8AC3E}">
        <p14:creationId xmlns:p14="http://schemas.microsoft.com/office/powerpoint/2010/main" val="16021116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48939" cy="497523"/>
          </a:xfrm>
          <a:prstGeom prst="rect">
            <a:avLst/>
          </a:prstGeom>
        </p:spPr>
        <p:txBody>
          <a:bodyPr vert="horz" lIns="91356" tIns="45675" rIns="91356" bIns="45675" rtlCol="0"/>
          <a:lstStyle>
            <a:lvl1pPr algn="l" fontAlgn="auto">
              <a:spcBef>
                <a:spcPts val="0"/>
              </a:spcBef>
              <a:spcAft>
                <a:spcPts val="0"/>
              </a:spcAft>
              <a:defRPr sz="11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674" y="3"/>
            <a:ext cx="2948939" cy="497523"/>
          </a:xfrm>
          <a:prstGeom prst="rect">
            <a:avLst/>
          </a:prstGeom>
        </p:spPr>
        <p:txBody>
          <a:bodyPr vert="horz" lIns="91356" tIns="45675" rIns="91356" bIns="45675" rtlCol="0"/>
          <a:lstStyle>
            <a:lvl1pPr algn="r" fontAlgn="auto">
              <a:spcBef>
                <a:spcPts val="0"/>
              </a:spcBef>
              <a:spcAft>
                <a:spcPts val="0"/>
              </a:spcAft>
              <a:defRPr sz="1100">
                <a:latin typeface="+mn-lt"/>
                <a:ea typeface="+mn-ea"/>
              </a:defRPr>
            </a:lvl1pPr>
          </a:lstStyle>
          <a:p>
            <a:pPr>
              <a:defRPr/>
            </a:pPr>
            <a:fld id="{E2BE0FCB-4665-4A05-8BEC-BD1319E9D4EB}" type="datetimeFigureOut">
              <a:rPr lang="ja-JP" altLang="en-US"/>
              <a:pPr>
                <a:defRPr/>
              </a:pPr>
              <a:t>2022/10/6</a:t>
            </a:fld>
            <a:endParaRPr lang="ja-JP" altLang="en-US" dirty="0"/>
          </a:p>
        </p:txBody>
      </p:sp>
      <p:sp>
        <p:nvSpPr>
          <p:cNvPr id="4" name="スライド イメージ プレースホルダー 3"/>
          <p:cNvSpPr>
            <a:spLocks noGrp="1" noRot="1" noChangeAspect="1"/>
          </p:cNvSpPr>
          <p:nvPr>
            <p:ph type="sldImg" idx="2"/>
          </p:nvPr>
        </p:nvSpPr>
        <p:spPr>
          <a:xfrm>
            <a:off x="919163" y="746125"/>
            <a:ext cx="4970462" cy="3727450"/>
          </a:xfrm>
          <a:prstGeom prst="rect">
            <a:avLst/>
          </a:prstGeom>
          <a:noFill/>
          <a:ln w="12700">
            <a:solidFill>
              <a:prstClr val="black"/>
            </a:solidFill>
          </a:ln>
        </p:spPr>
        <p:txBody>
          <a:bodyPr vert="horz" lIns="91356" tIns="45675" rIns="91356" bIns="45675" rtlCol="0" anchor="ctr"/>
          <a:lstStyle/>
          <a:p>
            <a:pPr lvl="0"/>
            <a:endParaRPr lang="ja-JP" altLang="en-US" noProof="0" dirty="0"/>
          </a:p>
        </p:txBody>
      </p:sp>
      <p:sp>
        <p:nvSpPr>
          <p:cNvPr id="5" name="ノート プレースホルダー 4"/>
          <p:cNvSpPr>
            <a:spLocks noGrp="1"/>
          </p:cNvSpPr>
          <p:nvPr>
            <p:ph type="body" sz="quarter" idx="3"/>
          </p:nvPr>
        </p:nvSpPr>
        <p:spPr>
          <a:xfrm>
            <a:off x="680406" y="4720908"/>
            <a:ext cx="5446395" cy="4472940"/>
          </a:xfrm>
          <a:prstGeom prst="rect">
            <a:avLst/>
          </a:prstGeom>
        </p:spPr>
        <p:txBody>
          <a:bodyPr vert="horz" lIns="91356" tIns="45675" rIns="91356" bIns="45675"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3" y="9440231"/>
            <a:ext cx="2948939" cy="497522"/>
          </a:xfrm>
          <a:prstGeom prst="rect">
            <a:avLst/>
          </a:prstGeom>
        </p:spPr>
        <p:txBody>
          <a:bodyPr vert="horz" lIns="91356" tIns="45675" rIns="91356" bIns="45675" rtlCol="0" anchor="b"/>
          <a:lstStyle>
            <a:lvl1pPr algn="l" fontAlgn="auto">
              <a:spcBef>
                <a:spcPts val="0"/>
              </a:spcBef>
              <a:spcAft>
                <a:spcPts val="0"/>
              </a:spcAft>
              <a:defRPr sz="11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674" y="9440231"/>
            <a:ext cx="2948939" cy="497522"/>
          </a:xfrm>
          <a:prstGeom prst="rect">
            <a:avLst/>
          </a:prstGeom>
        </p:spPr>
        <p:txBody>
          <a:bodyPr vert="horz" lIns="91356" tIns="45675" rIns="91356" bIns="45675" rtlCol="0" anchor="b"/>
          <a:lstStyle>
            <a:lvl1pPr algn="r" fontAlgn="auto">
              <a:spcBef>
                <a:spcPts val="0"/>
              </a:spcBef>
              <a:spcAft>
                <a:spcPts val="0"/>
              </a:spcAft>
              <a:defRPr sz="1100">
                <a:latin typeface="+mn-lt"/>
                <a:ea typeface="+mn-ea"/>
              </a:defRPr>
            </a:lvl1pPr>
          </a:lstStyle>
          <a:p>
            <a:pPr>
              <a:defRPr/>
            </a:pPr>
            <a:fld id="{874F2A52-D70E-42BA-B076-67D0B8A79D41}" type="slidenum">
              <a:rPr lang="ja-JP" altLang="en-US"/>
              <a:pPr>
                <a:defRPr/>
              </a:pPr>
              <a:t>‹#›</a:t>
            </a:fld>
            <a:endParaRPr lang="ja-JP" altLang="en-US" dirty="0"/>
          </a:p>
        </p:txBody>
      </p:sp>
    </p:spTree>
    <p:extLst>
      <p:ext uri="{BB962C8B-B14F-4D97-AF65-F5344CB8AC3E}">
        <p14:creationId xmlns:p14="http://schemas.microsoft.com/office/powerpoint/2010/main" val="241528332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ノート プレースホルダー 2"/>
          <p:cNvSpPr>
            <a:spLocks noGrp="1"/>
          </p:cNvSpPr>
          <p:nvPr>
            <p:ph type="body" idx="1"/>
          </p:nvPr>
        </p:nvSpPr>
        <p:spPr>
          <a:noFill/>
        </p:spPr>
        <p:txBody>
          <a:bodyPr/>
          <a:lstStyle/>
          <a:p>
            <a:pPr defTabSz="929903"/>
            <a:endParaRPr lang="ja-JP" altLang="en-US" dirty="0"/>
          </a:p>
        </p:txBody>
      </p:sp>
      <p:sp>
        <p:nvSpPr>
          <p:cNvPr id="5124" name="スライド番号プレースホルダー 3"/>
          <p:cNvSpPr>
            <a:spLocks noGrp="1"/>
          </p:cNvSpPr>
          <p:nvPr>
            <p:ph type="sldNum" sz="quarter" idx="5"/>
          </p:nvPr>
        </p:nvSpPr>
        <p:spPr>
          <a:noFill/>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9000" indent="-287223">
              <a:defRPr kumimoji="1">
                <a:solidFill>
                  <a:schemeClr val="tx1"/>
                </a:solidFill>
                <a:latin typeface="Calibri" panose="020F0502020204030204" pitchFamily="34" charset="0"/>
                <a:ea typeface="ＭＳ Ｐゴシック" panose="020B0600070205080204" pitchFamily="50" charset="-128"/>
              </a:defRPr>
            </a:lvl2pPr>
            <a:lvl3pPr marL="1152063" indent="-230096">
              <a:defRPr kumimoji="1">
                <a:solidFill>
                  <a:schemeClr val="tx1"/>
                </a:solidFill>
                <a:latin typeface="Calibri" panose="020F0502020204030204" pitchFamily="34" charset="0"/>
                <a:ea typeface="ＭＳ Ｐゴシック" panose="020B0600070205080204" pitchFamily="50" charset="-128"/>
              </a:defRPr>
            </a:lvl3pPr>
            <a:lvl4pPr marL="1612256" indent="-230096">
              <a:defRPr kumimoji="1">
                <a:solidFill>
                  <a:schemeClr val="tx1"/>
                </a:solidFill>
                <a:latin typeface="Calibri" panose="020F0502020204030204" pitchFamily="34" charset="0"/>
                <a:ea typeface="ＭＳ Ｐゴシック" panose="020B0600070205080204" pitchFamily="50" charset="-128"/>
              </a:defRPr>
            </a:lvl4pPr>
            <a:lvl5pPr marL="2074034" indent="-230096">
              <a:defRPr kumimoji="1">
                <a:solidFill>
                  <a:schemeClr val="tx1"/>
                </a:solidFill>
                <a:latin typeface="Calibri" panose="020F0502020204030204" pitchFamily="34" charset="0"/>
                <a:ea typeface="ＭＳ Ｐゴシック" panose="020B0600070205080204" pitchFamily="50" charset="-128"/>
              </a:defRPr>
            </a:lvl5pPr>
            <a:lvl6pPr marL="2531051" indent="-230096"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88068" indent="-230096"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45085" indent="-230096"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02104" indent="-230096"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BBB5BFAA-6115-40F4-88D3-779AFE01B78E}" type="slidenum">
              <a:rPr lang="ja-JP" altLang="en-US" smtClean="0"/>
              <a:pPr/>
              <a:t>1</a:t>
            </a:fld>
            <a:endParaRPr lang="ja-JP" altLang="en-US"/>
          </a:p>
        </p:txBody>
      </p:sp>
    </p:spTree>
    <p:extLst>
      <p:ext uri="{BB962C8B-B14F-4D97-AF65-F5344CB8AC3E}">
        <p14:creationId xmlns:p14="http://schemas.microsoft.com/office/powerpoint/2010/main" val="2281816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60DDC210-F80A-4EAE-9742-47F3C2E89E63}" type="datetime1">
              <a:rPr lang="ja-JP" altLang="en-US" smtClean="0"/>
              <a:t>2022/10/6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6EB7959-1311-4ACC-BC46-32703B0CECFB}"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8F616D62-8538-4988-B218-1BD6A7DA8FCF}" type="datetime1">
              <a:rPr lang="ja-JP" altLang="en-US" smtClean="0"/>
              <a:t>2022/10/6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66D2657-6B9E-49CB-9CF5-B9F3E27849C3}"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2C5D5A89-4E61-43F4-968E-DDAEE925438F}" type="datetime1">
              <a:rPr lang="ja-JP" altLang="en-US" smtClean="0"/>
              <a:t>2022/10/6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4C875E0-7670-4A46-A6FC-950567B21BCE}"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F8BFD670-D259-4C55-905C-D469D3952E30}" type="datetime1">
              <a:rPr lang="ja-JP" altLang="en-US" smtClean="0"/>
              <a:t>2022/10/6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28F0E39B-BA49-4FB8-AA2D-8533670A9DFA}"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953CE292-97BC-49CE-B5DC-E09BA37731F2}" type="datetime1">
              <a:rPr lang="ja-JP" altLang="en-US" smtClean="0"/>
              <a:t>2022/10/6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A4C563D-5C4F-430E-A1CD-96248FFF9447}"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2BA4053E-1D01-4582-95FB-16E927617381}" type="datetime1">
              <a:rPr lang="ja-JP" altLang="en-US" smtClean="0"/>
              <a:t>2022/10/6</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B32194D-BA80-4595-BBA7-421635103FDE}"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464B075C-F45C-403E-9D9F-F264F200F4CE}" type="datetime1">
              <a:rPr lang="ja-JP" altLang="en-US" smtClean="0"/>
              <a:t>2022/10/6</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60D732F0-7F94-4F3C-800D-50B6203709BF}"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1C7CEB0E-9308-4780-8ACA-741E4A77A153}" type="datetime1">
              <a:rPr lang="ja-JP" altLang="en-US" smtClean="0"/>
              <a:t>2022/10/6</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C999A474-BAC0-4A0F-A7E3-456675A34871}"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3F44AD07-E6F1-4FC0-93DB-8BEEC47DEFE4}" type="datetime1">
              <a:rPr lang="ja-JP" altLang="en-US" smtClean="0"/>
              <a:t>2022/10/6</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B299593C-E648-4FB3-B636-052C41FD52ED}"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134BCAEA-E302-4752-A9AE-38DDC0263C6E}" type="datetime1">
              <a:rPr lang="ja-JP" altLang="en-US" smtClean="0"/>
              <a:t>2022/10/6</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7305E772-598F-45B7-804C-B230BF4014D6}"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8CBCFA92-2EC1-4E9E-8CA5-468A59812A3B}" type="datetime1">
              <a:rPr lang="ja-JP" altLang="en-US" smtClean="0"/>
              <a:t>2022/10/6</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B2635EAC-E688-4900-837E-E2A759F67BDB}"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タイトル プレースホルダー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3315" name="テキスト プレースホルダー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AF4A0C9-C771-4753-A8C1-D26FC9239BD8}" type="datetime1">
              <a:rPr lang="ja-JP" altLang="en-US" smtClean="0"/>
              <a:t>2022/10/6</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p>
        </p:txBody>
      </p:sp>
      <p:sp>
        <p:nvSpPr>
          <p:cNvPr id="6" name="スライド番号プレースホルダー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98A8431-3797-49C3-969F-8361F9E22F3C}"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5293" r:id="rId1"/>
    <p:sldLayoutId id="2147485294" r:id="rId2"/>
    <p:sldLayoutId id="2147485295" r:id="rId3"/>
    <p:sldLayoutId id="2147485296" r:id="rId4"/>
    <p:sldLayoutId id="2147485297" r:id="rId5"/>
    <p:sldLayoutId id="2147485298" r:id="rId6"/>
    <p:sldLayoutId id="2147485299" r:id="rId7"/>
    <p:sldLayoutId id="2147485300" r:id="rId8"/>
    <p:sldLayoutId id="2147485301" r:id="rId9"/>
    <p:sldLayoutId id="2147485302" r:id="rId10"/>
    <p:sldLayoutId id="2147485303"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sz="4000" dirty="0">
                <a:latin typeface="Meiryo UI" panose="020B0604030504040204" pitchFamily="50" charset="-128"/>
                <a:ea typeface="Meiryo UI" panose="020B0604030504040204" pitchFamily="50" charset="-128"/>
              </a:rPr>
              <a:t>総合的な交通のあり方検討</a:t>
            </a:r>
            <a:r>
              <a:rPr kumimoji="1" lang="en-US" altLang="ja-JP" sz="4000" dirty="0">
                <a:latin typeface="Meiryo UI" panose="020B0604030504040204" pitchFamily="50" charset="-128"/>
                <a:ea typeface="Meiryo UI" panose="020B0604030504040204" pitchFamily="50" charset="-128"/>
              </a:rPr>
              <a:t/>
            </a:r>
            <a:br>
              <a:rPr kumimoji="1" lang="en-US" altLang="ja-JP" sz="4000" dirty="0">
                <a:latin typeface="Meiryo UI" panose="020B0604030504040204" pitchFamily="50" charset="-128"/>
                <a:ea typeface="Meiryo UI" panose="020B0604030504040204" pitchFamily="50" charset="-128"/>
              </a:rPr>
            </a:br>
            <a:r>
              <a:rPr lang="ja-JP" altLang="en-US" sz="4000" dirty="0">
                <a:latin typeface="Meiryo UI" panose="020B0604030504040204" pitchFamily="50" charset="-128"/>
                <a:ea typeface="Meiryo UI" panose="020B0604030504040204" pitchFamily="50" charset="-128"/>
              </a:rPr>
              <a:t>中間</a:t>
            </a:r>
            <a:r>
              <a:rPr kumimoji="1" lang="ja-JP" altLang="en-US" sz="4000" dirty="0">
                <a:latin typeface="Meiryo UI" panose="020B0604030504040204" pitchFamily="50" charset="-128"/>
                <a:ea typeface="Meiryo UI" panose="020B0604030504040204" pitchFamily="50" charset="-128"/>
              </a:rPr>
              <a:t>とりまとめ骨子案</a:t>
            </a:r>
          </a:p>
        </p:txBody>
      </p:sp>
      <p:sp>
        <p:nvSpPr>
          <p:cNvPr id="4" name="サブタイトル 3"/>
          <p:cNvSpPr>
            <a:spLocks noGrp="1"/>
          </p:cNvSpPr>
          <p:nvPr>
            <p:ph type="subTitle" idx="1"/>
          </p:nvPr>
        </p:nvSpPr>
        <p:spPr/>
        <p:txBody>
          <a:bodyPr/>
          <a:lstStyle/>
          <a:p>
            <a:endParaRPr lang="en-US" altLang="ja-JP" dirty="0">
              <a:solidFill>
                <a:schemeClr val="tx1"/>
              </a:solidFill>
              <a:latin typeface="Meiryo UI" panose="020B0604030504040204" pitchFamily="50" charset="-128"/>
              <a:ea typeface="Meiryo UI" panose="020B0604030504040204" pitchFamily="50" charset="-128"/>
            </a:endParaRPr>
          </a:p>
          <a:p>
            <a:r>
              <a:rPr lang="en-US" altLang="ja-JP" dirty="0">
                <a:solidFill>
                  <a:schemeClr val="tx1"/>
                </a:solidFill>
                <a:latin typeface="Meiryo UI" panose="020B0604030504040204" pitchFamily="50" charset="-128"/>
                <a:ea typeface="Meiryo UI" panose="020B0604030504040204" pitchFamily="50" charset="-128"/>
              </a:rPr>
              <a:t>2022</a:t>
            </a:r>
            <a:r>
              <a:rPr lang="ja-JP" altLang="en-US" dirty="0">
                <a:solidFill>
                  <a:schemeClr val="tx1"/>
                </a:solidFill>
                <a:latin typeface="Meiryo UI" panose="020B0604030504040204" pitchFamily="50" charset="-128"/>
                <a:ea typeface="Meiryo UI" panose="020B0604030504040204" pitchFamily="50" charset="-128"/>
              </a:rPr>
              <a:t>年６月</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6"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49428036-368F-4C30-9E49-CA237964E764}" type="slidenum">
              <a:rPr lang="ja-JP" altLang="en-US" sz="1200" smtClean="0">
                <a:solidFill>
                  <a:srgbClr val="898989"/>
                </a:solidFill>
              </a:rPr>
              <a:pPr>
                <a:spcBef>
                  <a:spcPct val="0"/>
                </a:spcBef>
                <a:buFontTx/>
                <a:buNone/>
              </a:pPr>
              <a:t>1</a:t>
            </a:fld>
            <a:endParaRPr lang="ja-JP" altLang="en-US" sz="1200" dirty="0">
              <a:solidFill>
                <a:srgbClr val="898989"/>
              </a:solidFill>
            </a:endParaRPr>
          </a:p>
        </p:txBody>
      </p:sp>
      <p:cxnSp>
        <p:nvCxnSpPr>
          <p:cNvPr id="8" name="直線コネクタ 7"/>
          <p:cNvCxnSpPr/>
          <p:nvPr/>
        </p:nvCxnSpPr>
        <p:spPr>
          <a:xfrm>
            <a:off x="0" y="3717032"/>
            <a:ext cx="9180512"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テキスト ボックス 6"/>
          <p:cNvSpPr txBox="1"/>
          <p:nvPr/>
        </p:nvSpPr>
        <p:spPr>
          <a:xfrm>
            <a:off x="7308304" y="188506"/>
            <a:ext cx="1751603" cy="400110"/>
          </a:xfrm>
          <a:prstGeom prst="rect">
            <a:avLst/>
          </a:prstGeom>
          <a:ln w="19050"/>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2000" dirty="0" smtClean="0">
                <a:latin typeface="Meiryo UI" panose="020B0604030504040204" pitchFamily="50" charset="-128"/>
                <a:ea typeface="Meiryo UI" panose="020B0604030504040204" pitchFamily="50" charset="-128"/>
              </a:rPr>
              <a:t>参考資料１</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13109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7">
            <a:extLst>
              <a:ext uri="{FF2B5EF4-FFF2-40B4-BE49-F238E27FC236}">
                <a16:creationId xmlns:a16="http://schemas.microsoft.com/office/drawing/2014/main" id="{83E3C4C1-37A5-6C54-E3B7-AA33149E199D}"/>
              </a:ext>
            </a:extLst>
          </p:cNvPr>
          <p:cNvSpPr txBox="1">
            <a:spLocks noChangeArrowheads="1"/>
          </p:cNvSpPr>
          <p:nvPr/>
        </p:nvSpPr>
        <p:spPr bwMode="auto">
          <a:xfrm>
            <a:off x="82484" y="2889785"/>
            <a:ext cx="8954012" cy="353943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rIns="1800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ja-JP" altLang="en-US" sz="1600" dirty="0">
                <a:latin typeface="Meiryo UI" panose="020B0604030504040204" pitchFamily="50" charset="-128"/>
                <a:ea typeface="Meiryo UI" panose="020B0604030504040204" pitchFamily="50" charset="-128"/>
              </a:rPr>
              <a:t>■背景（社会情勢の</a:t>
            </a:r>
            <a:r>
              <a:rPr lang="ja-JP" altLang="en-US" sz="1600" dirty="0" smtClean="0">
                <a:latin typeface="Meiryo UI" panose="020B0604030504040204" pitchFamily="50" charset="-128"/>
                <a:ea typeface="Meiryo UI" panose="020B0604030504040204" pitchFamily="50" charset="-128"/>
              </a:rPr>
              <a:t>変化や新たな潮流）</a:t>
            </a: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marL="180975" indent="-180975">
              <a:spcBef>
                <a:spcPct val="0"/>
              </a:spcBef>
              <a:buNone/>
              <a:defRPr/>
            </a:pPr>
            <a:r>
              <a:rPr lang="ja-JP" altLang="en-US" sz="1600" dirty="0">
                <a:latin typeface="Meiryo UI" panose="020B0604030504040204" pitchFamily="50" charset="-128"/>
                <a:ea typeface="Meiryo UI" panose="020B0604030504040204" pitchFamily="50" charset="-128"/>
              </a:rPr>
              <a:t>　・人口減少・少子高齢化</a:t>
            </a:r>
            <a:endParaRPr lang="en-US" altLang="ja-JP" sz="1600" dirty="0">
              <a:latin typeface="Meiryo UI" panose="020B0604030504040204" pitchFamily="50" charset="-128"/>
              <a:ea typeface="Meiryo UI" panose="020B0604030504040204" pitchFamily="50" charset="-128"/>
            </a:endParaRPr>
          </a:p>
          <a:p>
            <a:pPr marL="180975" indent="-180975">
              <a:spcBef>
                <a:spcPct val="0"/>
              </a:spcBef>
              <a:buNone/>
              <a:defRPr/>
            </a:pPr>
            <a:endParaRPr lang="en-US" altLang="ja-JP" sz="1600" dirty="0">
              <a:latin typeface="Meiryo UI" panose="020B0604030504040204" pitchFamily="50" charset="-128"/>
              <a:ea typeface="Meiryo UI" panose="020B0604030504040204" pitchFamily="50" charset="-128"/>
            </a:endParaRPr>
          </a:p>
          <a:p>
            <a:pPr marL="180975" indent="-180975">
              <a:spcBef>
                <a:spcPct val="0"/>
              </a:spcBef>
              <a:buNone/>
              <a:defRPr/>
            </a:pPr>
            <a:r>
              <a:rPr lang="ja-JP" altLang="en-US" sz="1600" dirty="0">
                <a:latin typeface="Meiryo UI" panose="020B0604030504040204" pitchFamily="50" charset="-128"/>
                <a:ea typeface="Meiryo UI" panose="020B0604030504040204" pitchFamily="50" charset="-128"/>
              </a:rPr>
              <a:t>　・新型コロナウイルス感染症の影響による、価値観の多様化、ライフスタイルの変化</a:t>
            </a: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AI</a:t>
            </a:r>
            <a:r>
              <a:rPr lang="ja-JP" altLang="en-US" sz="1600" dirty="0">
                <a:latin typeface="Meiryo UI" panose="020B0604030504040204" pitchFamily="50" charset="-128"/>
                <a:ea typeface="Meiryo UI" panose="020B0604030504040204" pitchFamily="50" charset="-128"/>
              </a:rPr>
              <a:t>等デジタル技術の進展、</a:t>
            </a:r>
            <a:r>
              <a:rPr lang="en-US" altLang="ja-JP" sz="1600" dirty="0">
                <a:latin typeface="Meiryo UI" panose="020B0604030504040204" pitchFamily="50" charset="-128"/>
                <a:ea typeface="Meiryo UI" panose="020B0604030504040204" pitchFamily="50" charset="-128"/>
              </a:rPr>
              <a:t>Society5.0</a:t>
            </a:r>
            <a:r>
              <a:rPr lang="ja-JP" altLang="en-US" sz="1600" dirty="0">
                <a:latin typeface="Meiryo UI" panose="020B0604030504040204" pitchFamily="50" charset="-128"/>
                <a:ea typeface="Meiryo UI" panose="020B0604030504040204" pitchFamily="50" charset="-128"/>
              </a:rPr>
              <a:t>の実現や新たなモビリティ、自動運転技術等のテクノロジーの進化</a:t>
            </a: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r>
              <a:rPr lang="ja-JP" altLang="en-US" sz="1600" dirty="0">
                <a:latin typeface="Meiryo UI" panose="020B0604030504040204" pitchFamily="50" charset="-128"/>
                <a:ea typeface="Meiryo UI" panose="020B0604030504040204" pitchFamily="50" charset="-128"/>
              </a:rPr>
              <a:t>　・持続可能な社会に向けた</a:t>
            </a:r>
            <a:r>
              <a:rPr lang="en-US" altLang="ja-JP" sz="1600" dirty="0">
                <a:latin typeface="Meiryo UI" panose="020B0604030504040204" pitchFamily="50" charset="-128"/>
                <a:ea typeface="Meiryo UI" panose="020B0604030504040204" pitchFamily="50" charset="-128"/>
              </a:rPr>
              <a:t>SDGs</a:t>
            </a:r>
            <a:r>
              <a:rPr lang="ja-JP" altLang="en-US" sz="1600" dirty="0">
                <a:latin typeface="Meiryo UI" panose="020B0604030504040204" pitchFamily="50" charset="-128"/>
                <a:ea typeface="Meiryo UI" panose="020B0604030504040204" pitchFamily="50" charset="-128"/>
              </a:rPr>
              <a:t>の達成やカーボンニュートラルの実現</a:t>
            </a: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r>
              <a:rPr lang="ja-JP" altLang="en-US" sz="1600" dirty="0">
                <a:latin typeface="Meiryo UI" panose="020B0604030504040204" pitchFamily="50" charset="-128"/>
                <a:ea typeface="Meiryo UI" panose="020B0604030504040204" pitchFamily="50" charset="-128"/>
              </a:rPr>
              <a:t>　・気候変動による自然災害の激甚化・頻発化、地震のリスク増加</a:t>
            </a: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r>
              <a:rPr lang="ja-JP" altLang="en-US" sz="1600" dirty="0">
                <a:latin typeface="Meiryo UI" panose="020B0604030504040204" pitchFamily="50" charset="-128"/>
                <a:ea typeface="Meiryo UI" panose="020B0604030504040204" pitchFamily="50" charset="-128"/>
              </a:rPr>
              <a:t>　・高度経済成長期に集中的に整備された社会インフラの急速な老朽化</a:t>
            </a: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7632880" y="23642"/>
            <a:ext cx="1491594" cy="268215"/>
          </a:xfrm>
          <a:prstGeom prst="rect">
            <a:avLst/>
          </a:prstGeom>
          <a:noFill/>
        </p:spPr>
        <p:txBody>
          <a:bodyPr wrap="square" rtlCol="0">
            <a:spAutoFit/>
          </a:bodyPr>
          <a:lstStyle/>
          <a:p>
            <a:pPr algn="r"/>
            <a:endParaRPr lang="en-US" altLang="ja-JP" sz="1143" dirty="0">
              <a:latin typeface="Meiryo UI" panose="020B0604030504040204" pitchFamily="50" charset="-128"/>
              <a:ea typeface="Meiryo UI" panose="020B0604030504040204" pitchFamily="50" charset="-128"/>
            </a:endParaRPr>
          </a:p>
        </p:txBody>
      </p:sp>
      <p:sp>
        <p:nvSpPr>
          <p:cNvPr id="10" name="テキスト ボックス 17"/>
          <p:cNvSpPr txBox="1">
            <a:spLocks noChangeArrowheads="1"/>
          </p:cNvSpPr>
          <p:nvPr/>
        </p:nvSpPr>
        <p:spPr bwMode="auto">
          <a:xfrm>
            <a:off x="82484" y="548679"/>
            <a:ext cx="8954012" cy="196361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ja-JP" altLang="en-US" sz="1600" dirty="0">
                <a:latin typeface="Meiryo UI" panose="020B0604030504040204" pitchFamily="50" charset="-128"/>
                <a:ea typeface="Meiryo UI" panose="020B0604030504040204" pitchFamily="50" charset="-128"/>
              </a:rPr>
              <a:t>■検討の目的</a:t>
            </a:r>
            <a:endParaRPr lang="en-US" altLang="ja-JP" sz="1600" dirty="0">
              <a:latin typeface="Meiryo UI" panose="020B0604030504040204" pitchFamily="50" charset="-128"/>
              <a:ea typeface="Meiryo UI" panose="020B0604030504040204" pitchFamily="50" charset="-128"/>
            </a:endParaRPr>
          </a:p>
          <a:p>
            <a:pPr marL="174625" indent="-174625">
              <a:buNone/>
              <a:tabLst>
                <a:tab pos="2778125" algn="l"/>
              </a:tabLst>
            </a:pPr>
            <a:r>
              <a:rPr lang="ja-JP" altLang="en-US" sz="1600" dirty="0">
                <a:latin typeface="Meiryo UI" panose="020B0604030504040204" pitchFamily="50" charset="-128"/>
                <a:ea typeface="Meiryo UI" panose="020B0604030504040204" pitchFamily="50" charset="-128"/>
              </a:rPr>
              <a:t>　　新型コロナウイルス感染症の影響による生活様式の変化や、デジタル化の推進など、交通を取り巻く社会　情勢は大きく変化しようとしており、大阪における交通施策も、その変化に対応しなければならない。</a:t>
            </a:r>
            <a:endParaRPr lang="en-US" altLang="ja-JP" sz="1600" dirty="0">
              <a:latin typeface="Meiryo UI" panose="020B0604030504040204" pitchFamily="50" charset="-128"/>
              <a:ea typeface="Meiryo UI" panose="020B0604030504040204" pitchFamily="50" charset="-128"/>
            </a:endParaRPr>
          </a:p>
          <a:p>
            <a:pPr marL="174625" indent="-174625">
              <a:buNone/>
            </a:pPr>
            <a:r>
              <a:rPr lang="ja-JP" altLang="en-US" sz="1600" dirty="0">
                <a:latin typeface="Meiryo UI" panose="020B0604030504040204" pitchFamily="50" charset="-128"/>
                <a:ea typeface="Meiryo UI" panose="020B0604030504040204" pitchFamily="50" charset="-128"/>
              </a:rPr>
              <a:t>　　また、急激な情報化が進み、より便利さや効率性が求められる現代においては、利用者視点に立って、交通モード間で連携し、移動全体を通した施策を展開していく必要がある。</a:t>
            </a:r>
            <a:endParaRPr lang="en-US" altLang="ja-JP" sz="1600" dirty="0">
              <a:latin typeface="Meiryo UI" panose="020B0604030504040204" pitchFamily="50" charset="-128"/>
              <a:ea typeface="Meiryo UI" panose="020B0604030504040204" pitchFamily="50" charset="-128"/>
            </a:endParaRPr>
          </a:p>
          <a:p>
            <a:pPr marL="174625" indent="-174625">
              <a:buNone/>
            </a:pPr>
            <a:r>
              <a:rPr lang="ja-JP" altLang="en-US" sz="1600" dirty="0">
                <a:latin typeface="Meiryo UI" panose="020B0604030504040204" pitchFamily="50" charset="-128"/>
                <a:ea typeface="Meiryo UI" panose="020B0604030504040204" pitchFamily="50" charset="-128"/>
              </a:rPr>
              <a:t>　　大阪の成長・発展を支えるため、様々な交通（陸上・水上・航空、人流・物流）の施策の指針となるような、長期的な（概ね</a:t>
            </a:r>
            <a:r>
              <a:rPr lang="en-US" altLang="ja-JP" sz="1600" dirty="0">
                <a:latin typeface="Meiryo UI" panose="020B0604030504040204" pitchFamily="50" charset="-128"/>
                <a:ea typeface="Meiryo UI" panose="020B0604030504040204" pitchFamily="50" charset="-128"/>
              </a:rPr>
              <a:t>30</a:t>
            </a:r>
            <a:r>
              <a:rPr lang="ja-JP" altLang="en-US" sz="1600" dirty="0">
                <a:latin typeface="Meiryo UI" panose="020B0604030504040204" pitchFamily="50" charset="-128"/>
                <a:ea typeface="Meiryo UI" panose="020B0604030504040204" pitchFamily="50" charset="-128"/>
              </a:rPr>
              <a:t>年先の）交通の取組の方向性を検討する。</a:t>
            </a:r>
            <a:endParaRPr lang="en-US" altLang="ja-JP" sz="1600" dirty="0">
              <a:latin typeface="Meiryo UI" panose="020B0604030504040204" pitchFamily="50" charset="-128"/>
              <a:ea typeface="Meiryo UI" panose="020B0604030504040204" pitchFamily="50" charset="-128"/>
            </a:endParaRPr>
          </a:p>
        </p:txBody>
      </p:sp>
      <p:sp>
        <p:nvSpPr>
          <p:cNvPr id="9"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49428036-368F-4C30-9E49-CA237964E764}" type="slidenum">
              <a:rPr lang="ja-JP" altLang="en-US" sz="1200" smtClean="0">
                <a:solidFill>
                  <a:srgbClr val="898989"/>
                </a:solidFill>
                <a:latin typeface="Meiryo UI" panose="020B0604030504040204" pitchFamily="50" charset="-128"/>
                <a:ea typeface="Meiryo UI" panose="020B0604030504040204" pitchFamily="50" charset="-128"/>
              </a:rPr>
              <a:pPr>
                <a:spcBef>
                  <a:spcPct val="0"/>
                </a:spcBef>
                <a:buFontTx/>
                <a:buNone/>
              </a:pPr>
              <a:t>2</a:t>
            </a:fld>
            <a:endParaRPr lang="ja-JP" altLang="en-US" sz="1200" dirty="0">
              <a:solidFill>
                <a:srgbClr val="898989"/>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1" y="16488"/>
            <a:ext cx="9144001" cy="400110"/>
          </a:xfrm>
          <a:prstGeom prst="rect">
            <a:avLst/>
          </a:prstGeom>
          <a:solidFill>
            <a:srgbClr val="00B0F0"/>
          </a:solidFill>
          <a:ln w="12700">
            <a:noFill/>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marL="268288" indent="-268288">
              <a:defRPr/>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①はじめに</a:t>
            </a:r>
          </a:p>
        </p:txBody>
      </p:sp>
    </p:spTree>
    <p:extLst>
      <p:ext uri="{BB962C8B-B14F-4D97-AF65-F5344CB8AC3E}">
        <p14:creationId xmlns:p14="http://schemas.microsoft.com/office/powerpoint/2010/main" val="531767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183961" y="1268760"/>
            <a:ext cx="6093800" cy="453650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5" name="下矢印 34"/>
          <p:cNvSpPr/>
          <p:nvPr/>
        </p:nvSpPr>
        <p:spPr>
          <a:xfrm flipV="1">
            <a:off x="281668" y="3033429"/>
            <a:ext cx="2536303" cy="784341"/>
          </a:xfrm>
          <a:prstGeom prst="downArrow">
            <a:avLst>
              <a:gd name="adj1" fmla="val 67265"/>
              <a:gd name="adj2" fmla="val 50000"/>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a:latin typeface="Meiryo UI" panose="020B0604030504040204" pitchFamily="50" charset="-128"/>
              <a:ea typeface="Meiryo UI" panose="020B0604030504040204" pitchFamily="50" charset="-128"/>
            </a:endParaRPr>
          </a:p>
        </p:txBody>
      </p:sp>
      <p:sp>
        <p:nvSpPr>
          <p:cNvPr id="4" name="四角形: 角を丸くする 3">
            <a:extLst>
              <a:ext uri="{FF2B5EF4-FFF2-40B4-BE49-F238E27FC236}">
                <a16:creationId xmlns:a16="http://schemas.microsoft.com/office/drawing/2014/main" id="{396EAB32-0A7E-4975-989C-939742AA46EE}"/>
              </a:ext>
            </a:extLst>
          </p:cNvPr>
          <p:cNvSpPr/>
          <p:nvPr/>
        </p:nvSpPr>
        <p:spPr>
          <a:xfrm>
            <a:off x="395536" y="1675092"/>
            <a:ext cx="5674347" cy="1095276"/>
          </a:xfrm>
          <a:prstGeom prst="roundRect">
            <a:avLst/>
          </a:prstGeom>
          <a:ln/>
        </p:spPr>
        <p:style>
          <a:lnRef idx="1">
            <a:schemeClr val="accent4"/>
          </a:lnRef>
          <a:fillRef idx="2">
            <a:schemeClr val="accent4"/>
          </a:fillRef>
          <a:effectRef idx="1">
            <a:schemeClr val="accent4"/>
          </a:effectRef>
          <a:fontRef idx="minor">
            <a:schemeClr val="dk1"/>
          </a:fontRef>
        </p:style>
        <p:txBody>
          <a:bodyPr bIns="0" rtlCol="0" anchor="ctr"/>
          <a:lstStyle/>
          <a:p>
            <a:pPr algn="ctr"/>
            <a:r>
              <a:rPr lang="ja-JP" altLang="en-US" sz="2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総合的な交通のあり方検討</a:t>
            </a:r>
            <a:endParaRPr lang="en-US" altLang="ja-JP" sz="2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r>
              <a:rPr lang="ja-JP" altLang="en-US" sz="1600" dirty="0">
                <a:latin typeface="Meiryo UI" panose="020B0604030504040204" pitchFamily="50" charset="-128"/>
                <a:ea typeface="Meiryo UI" panose="020B0604030504040204" pitchFamily="50" charset="-128"/>
              </a:rPr>
              <a:t>社会情勢の変化や新たな潮流を踏まえ、</a:t>
            </a:r>
            <a:endParaRPr lang="en-US" altLang="ja-JP" sz="1600" dirty="0">
              <a:latin typeface="Meiryo UI" panose="020B0604030504040204" pitchFamily="50" charset="-128"/>
              <a:ea typeface="Meiryo UI" panose="020B0604030504040204" pitchFamily="50" charset="-128"/>
            </a:endParaRPr>
          </a:p>
          <a:p>
            <a:pPr algn="ctr"/>
            <a:r>
              <a:rPr lang="ja-JP" altLang="en-US" sz="1600" dirty="0">
                <a:latin typeface="Meiryo UI" panose="020B0604030504040204" pitchFamily="50" charset="-128"/>
                <a:ea typeface="Meiryo UI" panose="020B0604030504040204" pitchFamily="50" charset="-128"/>
              </a:rPr>
              <a:t>総合的な交通の取組の方向性をとりまとめ</a:t>
            </a:r>
            <a:endParaRPr lang="en-US" altLang="ja-JP" sz="1600" dirty="0">
              <a:latin typeface="Meiryo UI" panose="020B0604030504040204" pitchFamily="50" charset="-128"/>
              <a:ea typeface="Meiryo UI" panose="020B0604030504040204" pitchFamily="50" charset="-128"/>
            </a:endParaRPr>
          </a:p>
        </p:txBody>
      </p:sp>
      <p:sp>
        <p:nvSpPr>
          <p:cNvPr id="6" name="四角形: 角を丸くする 3">
            <a:extLst>
              <a:ext uri="{FF2B5EF4-FFF2-40B4-BE49-F238E27FC236}">
                <a16:creationId xmlns:a16="http://schemas.microsoft.com/office/drawing/2014/main" id="{396EAB32-0A7E-4975-989C-939742AA46EE}"/>
              </a:ext>
            </a:extLst>
          </p:cNvPr>
          <p:cNvSpPr/>
          <p:nvPr/>
        </p:nvSpPr>
        <p:spPr>
          <a:xfrm>
            <a:off x="387581" y="4166047"/>
            <a:ext cx="2430390" cy="1029330"/>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a:latin typeface="Meiryo UI" panose="020B0604030504040204" pitchFamily="50" charset="-128"/>
                <a:ea typeface="Meiryo UI" panose="020B0604030504040204" pitchFamily="50" charset="-128"/>
              </a:rPr>
              <a:t>各交通分野における</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行政や交通事業者の</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既存の計画や施策</a:t>
            </a:r>
            <a:endParaRPr lang="en-US" altLang="ja-JP" sz="1400" dirty="0">
              <a:latin typeface="Meiryo UI" panose="020B0604030504040204" pitchFamily="50" charset="-128"/>
              <a:ea typeface="Meiryo UI" panose="020B0604030504040204" pitchFamily="50" charset="-128"/>
            </a:endParaRPr>
          </a:p>
        </p:txBody>
      </p:sp>
      <p:sp>
        <p:nvSpPr>
          <p:cNvPr id="72" name="テキスト ボックス 71"/>
          <p:cNvSpPr txBox="1"/>
          <p:nvPr/>
        </p:nvSpPr>
        <p:spPr>
          <a:xfrm>
            <a:off x="177484" y="371333"/>
            <a:ext cx="2786556" cy="33855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■検討結果の活用方法</a:t>
            </a:r>
            <a:endParaRPr lang="en-US" altLang="ja-JP" sz="1600" dirty="0">
              <a:latin typeface="Meiryo UI" panose="020B0604030504040204" pitchFamily="50" charset="-128"/>
              <a:ea typeface="Meiryo UI" panose="020B0604030504040204" pitchFamily="50" charset="-128"/>
            </a:endParaRPr>
          </a:p>
        </p:txBody>
      </p:sp>
      <p:sp>
        <p:nvSpPr>
          <p:cNvPr id="9" name="スライド番号プレースホルダー 8"/>
          <p:cNvSpPr>
            <a:spLocks noGrp="1"/>
          </p:cNvSpPr>
          <p:nvPr>
            <p:ph type="sldNum" sz="quarter" idx="12"/>
          </p:nvPr>
        </p:nvSpPr>
        <p:spPr>
          <a:xfrm>
            <a:off x="7164288" y="6509194"/>
            <a:ext cx="1986735" cy="339551"/>
          </a:xfrm>
        </p:spPr>
        <p:txBody>
          <a:bodyPr/>
          <a:lstStyle/>
          <a:p>
            <a:fld id="{8D195EBA-DD4E-4543-8FC5-07FF6D1CEF45}" type="slidenum">
              <a:rPr kumimoji="1" lang="ja-JP" altLang="en-US" smtClean="0">
                <a:latin typeface="Meiryo UI" panose="020B0604030504040204" pitchFamily="50" charset="-128"/>
                <a:ea typeface="Meiryo UI" panose="020B0604030504040204" pitchFamily="50" charset="-128"/>
              </a:rPr>
              <a:t>3</a:t>
            </a:fld>
            <a:endParaRPr kumimoji="1" lang="ja-JP" altLang="en-US" dirty="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780150" y="3272068"/>
            <a:ext cx="1614322" cy="523220"/>
          </a:xfrm>
          <a:prstGeom prst="rect">
            <a:avLst/>
          </a:prstGeom>
          <a:noFill/>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rPr>
              <a:t>理念や基本方針</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を踏襲</a:t>
            </a:r>
            <a:endParaRPr lang="en-US" altLang="ja-JP" sz="1400" dirty="0">
              <a:latin typeface="Meiryo UI" panose="020B0604030504040204" pitchFamily="50" charset="-128"/>
              <a:ea typeface="Meiryo UI" panose="020B0604030504040204" pitchFamily="50" charset="-128"/>
            </a:endParaRPr>
          </a:p>
        </p:txBody>
      </p:sp>
      <p:sp>
        <p:nvSpPr>
          <p:cNvPr id="23" name="四角形: 角を丸くする 3">
            <a:extLst>
              <a:ext uri="{FF2B5EF4-FFF2-40B4-BE49-F238E27FC236}">
                <a16:creationId xmlns:a16="http://schemas.microsoft.com/office/drawing/2014/main" id="{396EAB32-0A7E-4975-989C-939742AA46EE}"/>
              </a:ext>
            </a:extLst>
          </p:cNvPr>
          <p:cNvSpPr/>
          <p:nvPr/>
        </p:nvSpPr>
        <p:spPr>
          <a:xfrm>
            <a:off x="3788631" y="4221088"/>
            <a:ext cx="2329377" cy="905328"/>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a:latin typeface="Meiryo UI" panose="020B0604030504040204" pitchFamily="50" charset="-128"/>
                <a:ea typeface="Meiryo UI" panose="020B0604030504040204" pitchFamily="50" charset="-128"/>
              </a:rPr>
              <a:t>計画や施策の見直しや</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新たな施策の立上げ</a:t>
            </a:r>
            <a:endParaRPr lang="en-US" altLang="ja-JP" sz="1400"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3475008" y="3294550"/>
            <a:ext cx="2014968" cy="523220"/>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取組の方向性を反映</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（関係者への共有）</a:t>
            </a:r>
            <a:endParaRPr lang="en-US" altLang="ja-JP" sz="1400" dirty="0">
              <a:latin typeface="Meiryo UI" panose="020B0604030504040204" pitchFamily="50" charset="-128"/>
              <a:ea typeface="Meiryo UI" panose="020B0604030504040204" pitchFamily="50" charset="-128"/>
            </a:endParaRPr>
          </a:p>
        </p:txBody>
      </p:sp>
      <p:sp>
        <p:nvSpPr>
          <p:cNvPr id="36" name="下矢印 35"/>
          <p:cNvSpPr/>
          <p:nvPr/>
        </p:nvSpPr>
        <p:spPr>
          <a:xfrm rot="10800000" flipV="1">
            <a:off x="3057420" y="2953656"/>
            <a:ext cx="375215" cy="1500724"/>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ja-JP" altLang="en-US" sz="1350">
              <a:latin typeface="Meiryo UI" panose="020B0604030504040204" pitchFamily="50" charset="-128"/>
              <a:ea typeface="Meiryo UI" panose="020B0604030504040204" pitchFamily="50" charset="-128"/>
            </a:endParaRPr>
          </a:p>
        </p:txBody>
      </p:sp>
      <p:sp>
        <p:nvSpPr>
          <p:cNvPr id="29" name="ストライプ矢印 28"/>
          <p:cNvSpPr/>
          <p:nvPr/>
        </p:nvSpPr>
        <p:spPr>
          <a:xfrm>
            <a:off x="2940389" y="4454380"/>
            <a:ext cx="693684" cy="452664"/>
          </a:xfrm>
          <a:prstGeom prst="stripedRightArrow">
            <a:avLst>
              <a:gd name="adj1" fmla="val 55689"/>
              <a:gd name="adj2" fmla="val 27239"/>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1" name="上下矢印 30"/>
          <p:cNvSpPr/>
          <p:nvPr/>
        </p:nvSpPr>
        <p:spPr>
          <a:xfrm rot="5400000">
            <a:off x="6060431" y="3103903"/>
            <a:ext cx="1424011" cy="810359"/>
          </a:xfrm>
          <a:prstGeom prst="upDownArrow">
            <a:avLst>
              <a:gd name="adj1" fmla="val 63513"/>
              <a:gd name="adj2" fmla="val 28593"/>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6480806" y="3351207"/>
            <a:ext cx="598495" cy="305356"/>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連携</a:t>
            </a:r>
            <a:endParaRPr lang="en-US" altLang="ja-JP" sz="1400" dirty="0">
              <a:latin typeface="Meiryo UI" panose="020B0604030504040204" pitchFamily="50" charset="-128"/>
              <a:ea typeface="Meiryo UI" panose="020B0604030504040204" pitchFamily="50" charset="-128"/>
            </a:endParaRPr>
          </a:p>
        </p:txBody>
      </p:sp>
      <p:sp>
        <p:nvSpPr>
          <p:cNvPr id="16" name="四角形: 角を丸くする 3">
            <a:extLst>
              <a:ext uri="{FF2B5EF4-FFF2-40B4-BE49-F238E27FC236}">
                <a16:creationId xmlns:a16="http://schemas.microsoft.com/office/drawing/2014/main" id="{396EAB32-0A7E-4975-989C-939742AA46EE}"/>
              </a:ext>
            </a:extLst>
          </p:cNvPr>
          <p:cNvSpPr/>
          <p:nvPr/>
        </p:nvSpPr>
        <p:spPr>
          <a:xfrm>
            <a:off x="7264305" y="2838469"/>
            <a:ext cx="1772191" cy="1330831"/>
          </a:xfrm>
          <a:prstGeom prst="roundRect">
            <a:avLst/>
          </a:prstGeom>
          <a:ln/>
        </p:spPr>
        <p:style>
          <a:lnRef idx="1">
            <a:schemeClr val="accent2"/>
          </a:lnRef>
          <a:fillRef idx="2">
            <a:schemeClr val="accent2"/>
          </a:fillRef>
          <a:effectRef idx="1">
            <a:schemeClr val="accent2"/>
          </a:effectRef>
          <a:fontRef idx="minor">
            <a:schemeClr val="dk1"/>
          </a:fontRef>
        </p:style>
        <p:txBody>
          <a:bodyPr lIns="36000" rIns="36000" bIns="0" rtlCol="0" anchor="ctr"/>
          <a:lstStyle/>
          <a:p>
            <a:pPr algn="ctr"/>
            <a:r>
              <a:rPr lang="ja-JP" altLang="en-US" sz="1400" dirty="0" smtClean="0">
                <a:latin typeface="Meiryo UI" panose="020B0604030504040204" pitchFamily="50" charset="-128"/>
                <a:ea typeface="Meiryo UI" panose="020B0604030504040204" pitchFamily="50" charset="-128"/>
              </a:rPr>
              <a:t>まちづくり、観光、</a:t>
            </a:r>
            <a:endParaRPr lang="en-US" altLang="ja-JP" sz="1400" dirty="0" smtClean="0">
              <a:latin typeface="Meiryo UI" panose="020B0604030504040204" pitchFamily="50" charset="-128"/>
              <a:ea typeface="Meiryo UI" panose="020B0604030504040204" pitchFamily="50" charset="-128"/>
            </a:endParaRPr>
          </a:p>
          <a:p>
            <a:pPr algn="ctr"/>
            <a:r>
              <a:rPr lang="ja-JP" altLang="en-US" sz="1400" dirty="0" smtClean="0">
                <a:latin typeface="Meiryo UI" panose="020B0604030504040204" pitchFamily="50" charset="-128"/>
                <a:ea typeface="Meiryo UI" panose="020B0604030504040204" pitchFamily="50" charset="-128"/>
              </a:rPr>
              <a:t>商業</a:t>
            </a:r>
            <a:r>
              <a:rPr lang="ja-JP" altLang="en-US" sz="1400" dirty="0">
                <a:latin typeface="Meiryo UI" panose="020B0604030504040204" pitchFamily="50" charset="-128"/>
                <a:ea typeface="Meiryo UI" panose="020B0604030504040204" pitchFamily="50" charset="-128"/>
              </a:rPr>
              <a:t>、環境等</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交通分野</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以外の取組</a:t>
            </a: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68627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17"/>
          <p:cNvSpPr txBox="1">
            <a:spLocks noChangeArrowheads="1"/>
          </p:cNvSpPr>
          <p:nvPr/>
        </p:nvSpPr>
        <p:spPr bwMode="auto">
          <a:xfrm>
            <a:off x="35496" y="468228"/>
            <a:ext cx="8928992" cy="612912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tIns="3600" rIns="18000" bIns="360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ts val="1900"/>
              </a:lnSpc>
              <a:spcBef>
                <a:spcPct val="0"/>
              </a:spcBef>
              <a:buNone/>
              <a:defRPr/>
            </a:pPr>
            <a:r>
              <a:rPr lang="ja-JP" altLang="en-US" sz="1400" dirty="0">
                <a:latin typeface="Meiryo UI" panose="020B0604030504040204" pitchFamily="50" charset="-128"/>
                <a:ea typeface="Meiryo UI" panose="020B0604030504040204" pitchFamily="50" charset="-128"/>
              </a:rPr>
              <a:t>■大阪府の交通を取り巻く現状</a:t>
            </a:r>
            <a:endParaRPr lang="en-US" altLang="ja-JP" sz="14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7632880" y="23642"/>
            <a:ext cx="1491594" cy="268215"/>
          </a:xfrm>
          <a:prstGeom prst="rect">
            <a:avLst/>
          </a:prstGeom>
          <a:noFill/>
        </p:spPr>
        <p:txBody>
          <a:bodyPr wrap="square" rtlCol="0">
            <a:spAutoFit/>
          </a:bodyPr>
          <a:lstStyle/>
          <a:p>
            <a:pPr algn="r"/>
            <a:endParaRPr lang="en-US" altLang="ja-JP" sz="1143" dirty="0">
              <a:latin typeface="Meiryo UI" panose="020B0604030504040204" pitchFamily="50" charset="-128"/>
              <a:ea typeface="Meiryo UI" panose="020B0604030504040204" pitchFamily="50" charset="-128"/>
            </a:endParaRPr>
          </a:p>
        </p:txBody>
      </p:sp>
      <p:sp>
        <p:nvSpPr>
          <p:cNvPr id="9" name="スライド番号プレースホルダー 1"/>
          <p:cNvSpPr>
            <a:spLocks noGrp="1"/>
          </p:cNvSpPr>
          <p:nvPr>
            <p:ph type="sldNum" sz="quarter" idx="12"/>
          </p:nvPr>
        </p:nvSpPr>
        <p:spPr bwMode="auto">
          <a:xfrm>
            <a:off x="7004844"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49428036-368F-4C30-9E49-CA237964E764}" type="slidenum">
              <a:rPr lang="ja-JP" altLang="en-US" sz="1200" smtClean="0">
                <a:solidFill>
                  <a:srgbClr val="898989"/>
                </a:solidFill>
                <a:latin typeface="Meiryo UI" panose="020B0604030504040204" pitchFamily="50" charset="-128"/>
                <a:ea typeface="Meiryo UI" panose="020B0604030504040204" pitchFamily="50" charset="-128"/>
              </a:rPr>
              <a:pPr>
                <a:spcBef>
                  <a:spcPct val="0"/>
                </a:spcBef>
                <a:buFontTx/>
                <a:buNone/>
              </a:pPr>
              <a:t>4</a:t>
            </a:fld>
            <a:endParaRPr lang="ja-JP" altLang="en-US" sz="1200" dirty="0">
              <a:solidFill>
                <a:srgbClr val="898989"/>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1" y="16488"/>
            <a:ext cx="9144001" cy="400110"/>
          </a:xfrm>
          <a:prstGeom prst="rect">
            <a:avLst/>
          </a:prstGeom>
          <a:solidFill>
            <a:srgbClr val="00B0F0"/>
          </a:solidFill>
          <a:ln w="12700">
            <a:noFill/>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marL="268288" indent="-268288">
              <a:defRPr/>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②交通の現状と課題</a:t>
            </a:r>
          </a:p>
        </p:txBody>
      </p:sp>
      <p:sp>
        <p:nvSpPr>
          <p:cNvPr id="12" name="正方形/長方形 11">
            <a:extLst>
              <a:ext uri="{FF2B5EF4-FFF2-40B4-BE49-F238E27FC236}">
                <a16:creationId xmlns:a16="http://schemas.microsoft.com/office/drawing/2014/main" id="{68D19AE4-756E-7CA0-9735-57DEF4CAF980}"/>
              </a:ext>
            </a:extLst>
          </p:cNvPr>
          <p:cNvSpPr/>
          <p:nvPr/>
        </p:nvSpPr>
        <p:spPr>
          <a:xfrm>
            <a:off x="251520" y="711844"/>
            <a:ext cx="7992888" cy="5729402"/>
          </a:xfrm>
          <a:prstGeom prst="rect">
            <a:avLst/>
          </a:prstGeom>
          <a:ln w="12700">
            <a:noFill/>
          </a:ln>
        </p:spPr>
        <p:style>
          <a:lnRef idx="2">
            <a:schemeClr val="dk1"/>
          </a:lnRef>
          <a:fillRef idx="1">
            <a:schemeClr val="lt1"/>
          </a:fillRef>
          <a:effectRef idx="0">
            <a:schemeClr val="dk1"/>
          </a:effectRef>
          <a:fontRef idx="minor">
            <a:schemeClr val="dk1"/>
          </a:fontRef>
        </p:style>
        <p:txBody>
          <a:bodyPr lIns="36000" tIns="36000" rIns="0" bIns="36000" rtlCol="0" anchor="t"/>
          <a:lstStyle/>
          <a:p>
            <a:pPr marL="171450" indent="-171450">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rPr>
              <a:t>人口減少･少子高齢化の進展</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公共交通利用者の減少</a:t>
            </a:r>
            <a:endPar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r>
              <a:rPr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・府の全人口は減少が続くが、老年人口は増加する見込みで少子高齢化が進展</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生産年齢人口</a:t>
            </a:r>
            <a:r>
              <a:rPr lang="ja-JP" altLang="en-US" sz="1100" dirty="0">
                <a:solidFill>
                  <a:schemeClr val="tx1"/>
                </a:solidFill>
                <a:latin typeface="Meiryo UI" panose="020B0604030504040204" pitchFamily="50" charset="-128"/>
                <a:ea typeface="Meiryo UI" panose="020B0604030504040204" pitchFamily="50" charset="-128"/>
              </a:rPr>
              <a:t>の減少や新型コロナウイルス感染拡大の影響等</a:t>
            </a:r>
            <a:r>
              <a:rPr kumimoji="1" lang="ja-JP" altLang="en-US" sz="1100" dirty="0" smtClean="0">
                <a:solidFill>
                  <a:schemeClr val="tx1"/>
                </a:solidFill>
                <a:latin typeface="Meiryo UI" panose="020B0604030504040204" pitchFamily="50" charset="-128"/>
                <a:ea typeface="Meiryo UI" panose="020B0604030504040204" pitchFamily="50" charset="-128"/>
              </a:rPr>
              <a:t>により公共</a:t>
            </a:r>
            <a:r>
              <a:rPr kumimoji="1" lang="ja-JP" altLang="en-US" sz="1100" dirty="0">
                <a:solidFill>
                  <a:schemeClr val="tx1"/>
                </a:solidFill>
                <a:latin typeface="Meiryo UI" panose="020B0604030504040204" pitchFamily="50" charset="-128"/>
                <a:ea typeface="Meiryo UI" panose="020B0604030504040204" pitchFamily="50" charset="-128"/>
              </a:rPr>
              <a:t>交通</a:t>
            </a:r>
            <a:r>
              <a:rPr kumimoji="1" lang="ja-JP" altLang="en-US" sz="1100" dirty="0" smtClean="0">
                <a:solidFill>
                  <a:schemeClr val="tx1"/>
                </a:solidFill>
                <a:latin typeface="Meiryo UI" panose="020B0604030504040204" pitchFamily="50" charset="-128"/>
                <a:ea typeface="Meiryo UI" panose="020B0604030504040204" pitchFamily="50" charset="-128"/>
              </a:rPr>
              <a:t>利用者が減少</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利用者が感じる公共交通の乗継負担感（情報発信</a:t>
            </a:r>
            <a:r>
              <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移動時間</a:t>
            </a:r>
            <a:r>
              <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料金</a:t>
            </a:r>
            <a:r>
              <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手続き等）</a:t>
            </a:r>
            <a:endPar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r>
              <a:rPr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・情報不足や定時性の悪さ等</a:t>
            </a:r>
            <a:r>
              <a:rPr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利用の仕方が</a:t>
            </a:r>
            <a:r>
              <a:rPr lang="ja-JP" altLang="en-US" sz="1100" dirty="0" smtClean="0">
                <a:solidFill>
                  <a:schemeClr val="tx1"/>
                </a:solidFill>
                <a:latin typeface="Meiryo UI" panose="020B0604030504040204" pitchFamily="50" charset="-128"/>
                <a:ea typeface="Meiryo UI" panose="020B0604030504040204" pitchFamily="50" charset="-128"/>
                <a:sym typeface="Wingdings" panose="05000000000000000000" pitchFamily="2" charset="2"/>
              </a:rPr>
              <a:t>わかりにくい</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100" dirty="0" smtClean="0">
                <a:solidFill>
                  <a:schemeClr val="tx1"/>
                </a:solidFill>
                <a:latin typeface="Meiryo UI" panose="020B0604030504040204" pitchFamily="50" charset="-128"/>
                <a:ea typeface="Meiryo UI" panose="020B0604030504040204" pitchFamily="50" charset="-128"/>
              </a:rPr>
              <a:t>新型コロナウイルス感染拡大の影響等による生活スタイル･移動ニーズの変化</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・テレワークや時差出勤等の</a:t>
            </a:r>
            <a:r>
              <a:rPr kumimoji="1" lang="ja-JP" altLang="en-US" sz="1100" dirty="0" smtClean="0">
                <a:solidFill>
                  <a:schemeClr val="tx1"/>
                </a:solidFill>
                <a:latin typeface="Meiryo UI" panose="020B0604030504040204" pitchFamily="50" charset="-128"/>
                <a:ea typeface="Meiryo UI" panose="020B0604030504040204" pitchFamily="50" charset="-128"/>
              </a:rPr>
              <a:t>普及や外出率</a:t>
            </a:r>
            <a:r>
              <a:rPr kumimoji="1" lang="ja-JP" altLang="en-US" sz="1100" dirty="0">
                <a:solidFill>
                  <a:schemeClr val="tx1"/>
                </a:solidFill>
                <a:latin typeface="Meiryo UI" panose="020B0604030504040204" pitchFamily="50" charset="-128"/>
                <a:ea typeface="Meiryo UI" panose="020B0604030504040204" pitchFamily="50" charset="-128"/>
              </a:rPr>
              <a:t>の低下</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・小口多頻度配送の</a:t>
            </a:r>
            <a:r>
              <a:rPr kumimoji="1" lang="ja-JP" altLang="en-US" sz="1100" dirty="0" smtClean="0">
                <a:solidFill>
                  <a:schemeClr val="tx1"/>
                </a:solidFill>
                <a:latin typeface="Meiryo UI" panose="020B0604030504040204" pitchFamily="50" charset="-128"/>
                <a:ea typeface="Meiryo UI" panose="020B0604030504040204" pitchFamily="50" charset="-128"/>
              </a:rPr>
              <a:t>増加</a:t>
            </a:r>
            <a:r>
              <a:rPr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e-</a:t>
            </a:r>
            <a:r>
              <a:rPr kumimoji="1" lang="ja-JP" altLang="en-US" sz="1100" dirty="0">
                <a:solidFill>
                  <a:schemeClr val="tx1"/>
                </a:solidFill>
                <a:latin typeface="Meiryo UI" panose="020B0604030504040204" pitchFamily="50" charset="-128"/>
                <a:ea typeface="Meiryo UI" panose="020B0604030504040204" pitchFamily="50" charset="-128"/>
              </a:rPr>
              <a:t>コマースの普及･</a:t>
            </a:r>
            <a:r>
              <a:rPr kumimoji="1" lang="ja-JP" altLang="en-US" sz="1100" dirty="0" smtClean="0">
                <a:solidFill>
                  <a:schemeClr val="tx1"/>
                </a:solidFill>
                <a:latin typeface="Meiryo UI" panose="020B0604030504040204" pitchFamily="50" charset="-128"/>
                <a:ea typeface="Meiryo UI" panose="020B0604030504040204" pitchFamily="50" charset="-128"/>
              </a:rPr>
              <a:t>拡大）</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交通事故</a:t>
            </a:r>
            <a:r>
              <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鉄道事故の発生</a:t>
            </a:r>
            <a:endPar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・歩行者</a:t>
            </a:r>
            <a:r>
              <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自転車が中心となった道路空間へのニーズの高まり</a:t>
            </a:r>
            <a:endPar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・自転車事故</a:t>
            </a:r>
            <a:r>
              <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高齢者事故の割合が高い</a:t>
            </a:r>
            <a:endPar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pPr marL="171450" indent="-171450">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rPr>
              <a:t>コロナ禍で減少したインバウンド回復への期待</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・経済効果の高いインバウンド需要は、コロナ禍で減少</a:t>
            </a:r>
            <a:endParaRPr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・世界からの集客が見込める</a:t>
            </a:r>
            <a:r>
              <a:rPr kumimoji="1" lang="ja-JP" altLang="en-US" sz="1100" dirty="0" smtClean="0">
                <a:solidFill>
                  <a:schemeClr val="tx1"/>
                </a:solidFill>
                <a:latin typeface="Meiryo UI" panose="020B0604030504040204" pitchFamily="50" charset="-128"/>
                <a:ea typeface="Meiryo UI" panose="020B0604030504040204" pitchFamily="50" charset="-128"/>
              </a:rPr>
              <a:t>拠点を中心に</a:t>
            </a:r>
            <a:r>
              <a:rPr kumimoji="1" lang="ja-JP" altLang="en-US" sz="1100" dirty="0">
                <a:solidFill>
                  <a:schemeClr val="tx1"/>
                </a:solidFill>
                <a:latin typeface="Meiryo UI" panose="020B0604030504040204" pitchFamily="50" charset="-128"/>
                <a:ea typeface="Meiryo UI" panose="020B0604030504040204" pitchFamily="50" charset="-128"/>
              </a:rPr>
              <a:t>インバウンドを受け入れるための環境整備が必要</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rPr>
              <a:t>国際競争力の低下</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r>
              <a:rPr kumimoji="1" lang="ja-JP" altLang="en-US" sz="1100" dirty="0" smtClean="0">
                <a:solidFill>
                  <a:schemeClr val="tx1"/>
                </a:solidFill>
                <a:latin typeface="Meiryo UI" panose="020B0604030504040204" pitchFamily="50" charset="-128"/>
                <a:ea typeface="Meiryo UI" panose="020B0604030504040204" pitchFamily="50" charset="-128"/>
                <a:sym typeface="Wingdings" panose="05000000000000000000" pitchFamily="2" charset="2"/>
              </a:rPr>
              <a:t>・アメリカや中国などの主要国の</a:t>
            </a:r>
            <a:r>
              <a:rPr kumimoji="1" lang="en-US" altLang="ja-JP" sz="1100" dirty="0" smtClean="0">
                <a:solidFill>
                  <a:schemeClr val="tx1"/>
                </a:solidFill>
                <a:latin typeface="Meiryo UI" panose="020B0604030504040204" pitchFamily="50" charset="-128"/>
                <a:ea typeface="Meiryo UI" panose="020B0604030504040204" pitchFamily="50" charset="-128"/>
                <a:sym typeface="Wingdings" panose="05000000000000000000" pitchFamily="2" charset="2"/>
              </a:rPr>
              <a:t>GDP</a:t>
            </a:r>
            <a:r>
              <a:rPr kumimoji="1" lang="ja-JP" altLang="en-US" sz="1100" dirty="0" smtClean="0">
                <a:solidFill>
                  <a:schemeClr val="tx1"/>
                </a:solidFill>
                <a:latin typeface="Meiryo UI" panose="020B0604030504040204" pitchFamily="50" charset="-128"/>
                <a:ea typeface="Meiryo UI" panose="020B0604030504040204" pitchFamily="50" charset="-128"/>
                <a:sym typeface="Wingdings" panose="05000000000000000000" pitchFamily="2" charset="2"/>
              </a:rPr>
              <a:t>が急伸するなか、日本</a:t>
            </a:r>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の</a:t>
            </a:r>
            <a:r>
              <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GDP</a:t>
            </a:r>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は</a:t>
            </a:r>
            <a:r>
              <a:rPr kumimoji="1" lang="ja-JP" altLang="en-US" sz="1100" dirty="0" smtClean="0">
                <a:solidFill>
                  <a:schemeClr val="tx1"/>
                </a:solidFill>
                <a:latin typeface="Meiryo UI" panose="020B0604030504040204" pitchFamily="50" charset="-128"/>
                <a:ea typeface="Meiryo UI" panose="020B0604030504040204" pitchFamily="50" charset="-128"/>
                <a:sym typeface="Wingdings" panose="05000000000000000000" pitchFamily="2" charset="2"/>
              </a:rPr>
              <a:t>停滞</a:t>
            </a:r>
            <a:endPar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r>
              <a:rPr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r>
              <a:rPr lang="ja-JP" altLang="en-US" sz="1100" dirty="0" smtClean="0">
                <a:solidFill>
                  <a:schemeClr val="tx1"/>
                </a:solidFill>
                <a:latin typeface="Meiryo UI" panose="020B0604030504040204" pitchFamily="50" charset="-128"/>
                <a:ea typeface="Meiryo UI" panose="020B0604030504040204" pitchFamily="50" charset="-128"/>
                <a:sym typeface="Wingdings" panose="05000000000000000000" pitchFamily="2" charset="2"/>
              </a:rPr>
              <a:t>・コンテナ船の大型化への対応や国際競争力の低下を防ぐため、阪神港が国際</a:t>
            </a:r>
            <a:r>
              <a:rPr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コンテナ戦略</a:t>
            </a:r>
            <a:r>
              <a:rPr lang="ja-JP" altLang="en-US" sz="1100" dirty="0" smtClean="0">
                <a:solidFill>
                  <a:schemeClr val="tx1"/>
                </a:solidFill>
                <a:latin typeface="Meiryo UI" panose="020B0604030504040204" pitchFamily="50" charset="-128"/>
                <a:ea typeface="Meiryo UI" panose="020B0604030504040204" pitchFamily="50" charset="-128"/>
                <a:sym typeface="Wingdings" panose="05000000000000000000" pitchFamily="2" charset="2"/>
              </a:rPr>
              <a:t>港湾</a:t>
            </a:r>
            <a:r>
              <a:rPr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に</a:t>
            </a:r>
            <a:r>
              <a:rPr lang="ja-JP" altLang="en-US" sz="1100" dirty="0" smtClean="0">
                <a:solidFill>
                  <a:schemeClr val="tx1"/>
                </a:solidFill>
                <a:latin typeface="Meiryo UI" panose="020B0604030504040204" pitchFamily="50" charset="-128"/>
                <a:ea typeface="Meiryo UI" panose="020B0604030504040204" pitchFamily="50" charset="-128"/>
                <a:sym typeface="Wingdings" panose="05000000000000000000" pitchFamily="2" charset="2"/>
              </a:rPr>
              <a:t>選定</a:t>
            </a:r>
            <a:endPar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pPr marL="171450" indent="-171450">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rPr>
              <a:t>気候変動による地球温暖化</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自然災害の激甚化･頻発化</a:t>
            </a:r>
            <a:endParaRPr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・運輸業が</a:t>
            </a:r>
            <a:r>
              <a:rPr kumimoji="1" lang="en-US" altLang="ja-JP" sz="1100" dirty="0">
                <a:solidFill>
                  <a:schemeClr val="tx1"/>
                </a:solidFill>
                <a:latin typeface="Meiryo UI" panose="020B0604030504040204" pitchFamily="50" charset="-128"/>
                <a:ea typeface="Meiryo UI" panose="020B0604030504040204" pitchFamily="50" charset="-128"/>
              </a:rPr>
              <a:t>CO</a:t>
            </a:r>
            <a:r>
              <a:rPr kumimoji="1" lang="en-US" altLang="ja-JP" sz="1100" baseline="-25000" dirty="0">
                <a:solidFill>
                  <a:schemeClr val="tx1"/>
                </a:solidFill>
                <a:latin typeface="Meiryo UI" panose="020B0604030504040204" pitchFamily="50" charset="-128"/>
                <a:ea typeface="Meiryo UI" panose="020B0604030504040204" pitchFamily="50" charset="-128"/>
              </a:rPr>
              <a:t>2</a:t>
            </a:r>
            <a:r>
              <a:rPr kumimoji="1" lang="ja-JP" altLang="en-US" sz="1100" dirty="0">
                <a:solidFill>
                  <a:schemeClr val="tx1"/>
                </a:solidFill>
                <a:latin typeface="Meiryo UI" panose="020B0604030504040204" pitchFamily="50" charset="-128"/>
                <a:ea typeface="Meiryo UI" panose="020B0604030504040204" pitchFamily="50" charset="-128"/>
              </a:rPr>
              <a:t>排出量の多くを占める</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・交通渋滞の発生</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rPr>
              <a:t>インフラ施設等の老朽化の進展</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・高度経済成長期に建設した社会資本の老朽化が進展</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・生産年齢</a:t>
            </a:r>
            <a:r>
              <a:rPr kumimoji="1" lang="ja-JP" altLang="en-US" sz="1100" dirty="0" smtClean="0">
                <a:solidFill>
                  <a:schemeClr val="tx1"/>
                </a:solidFill>
                <a:latin typeface="Meiryo UI" panose="020B0604030504040204" pitchFamily="50" charset="-128"/>
                <a:ea typeface="Meiryo UI" panose="020B0604030504040204" pitchFamily="50" charset="-128"/>
                <a:sym typeface="Wingdings" panose="05000000000000000000" pitchFamily="2" charset="2"/>
              </a:rPr>
              <a:t>人口の減少による労働力不足</a:t>
            </a:r>
            <a:endParaRPr kumimoji="1" lang="en-US" altLang="ja-JP" sz="11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pPr marL="171450" indent="-171450">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テロ･凶悪犯罪等への脅威</a:t>
            </a:r>
            <a:endParaRPr kumimoji="1" lang="ja-JP" altLang="en-US"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・テロや凶悪犯罪の発生に備えた防犯意識の高まり</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rPr>
              <a:t>魅力的な観光･産業資源と新たな拠点開発（万博</a:t>
            </a:r>
            <a:r>
              <a:rPr kumimoji="1" lang="en-US" altLang="ja-JP" sz="1100" dirty="0">
                <a:solidFill>
                  <a:schemeClr val="tx1"/>
                </a:solidFill>
                <a:latin typeface="Meiryo UI" panose="020B0604030504040204" pitchFamily="50" charset="-128"/>
                <a:ea typeface="Meiryo UI" panose="020B0604030504040204" pitchFamily="50" charset="-128"/>
              </a:rPr>
              <a:t>､IR､</a:t>
            </a:r>
            <a:r>
              <a:rPr kumimoji="1" lang="ja-JP" altLang="en-US" sz="1100" dirty="0">
                <a:solidFill>
                  <a:schemeClr val="tx1"/>
                </a:solidFill>
                <a:latin typeface="Meiryo UI" panose="020B0604030504040204" pitchFamily="50" charset="-128"/>
                <a:ea typeface="Meiryo UI" panose="020B0604030504040204" pitchFamily="50" charset="-128"/>
              </a:rPr>
              <a:t>新大阪等）</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・多くの著名な観光スポット</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世界遺産が府内各地や隣接府県に分布</a:t>
            </a:r>
            <a:endParaRPr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2025</a:t>
            </a:r>
            <a:r>
              <a:rPr kumimoji="1" lang="ja-JP" altLang="en-US" sz="1100" dirty="0">
                <a:solidFill>
                  <a:schemeClr val="tx1"/>
                </a:solidFill>
                <a:latin typeface="Meiryo UI" panose="020B0604030504040204" pitchFamily="50" charset="-128"/>
                <a:ea typeface="Meiryo UI" panose="020B0604030504040204" pitchFamily="50" charset="-128"/>
              </a:rPr>
              <a:t>大阪･関西万博</a:t>
            </a:r>
            <a:r>
              <a:rPr kumimoji="1" lang="en-US" altLang="ja-JP" sz="1100" dirty="0">
                <a:solidFill>
                  <a:schemeClr val="tx1"/>
                </a:solidFill>
                <a:latin typeface="Meiryo UI" panose="020B0604030504040204" pitchFamily="50" charset="-128"/>
                <a:ea typeface="Meiryo UI" panose="020B0604030504040204" pitchFamily="50" charset="-128"/>
              </a:rPr>
              <a:t>､IR､</a:t>
            </a:r>
            <a:r>
              <a:rPr kumimoji="1" lang="ja-JP" altLang="en-US" sz="1100" dirty="0">
                <a:solidFill>
                  <a:schemeClr val="tx1"/>
                </a:solidFill>
                <a:latin typeface="Meiryo UI" panose="020B0604030504040204" pitchFamily="50" charset="-128"/>
                <a:ea typeface="Meiryo UI" panose="020B0604030504040204" pitchFamily="50" charset="-128"/>
              </a:rPr>
              <a:t>新大阪</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うめきた等</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新たな拠点開発の動き</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rPr>
              <a:t>充実した陸･海･空の交通網と新たな整備</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・鉄道網</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道路網</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航路網</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航空網が充実し</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さらに広域・都市圏内のネットワークを拡充</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・国際戦略港湾や拠点空港等により</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国内･国外の各都市と結ばれている</a:t>
            </a:r>
            <a:endParaRPr lang="en-US" altLang="ja-JP" sz="11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rPr>
              <a:t>新たなモビリティや技術の開発・普及（</a:t>
            </a:r>
            <a:r>
              <a:rPr lang="en-US" altLang="ja-JP" sz="1100" dirty="0">
                <a:solidFill>
                  <a:schemeClr val="tx1"/>
                </a:solidFill>
                <a:latin typeface="Meiryo UI" panose="020B0604030504040204" pitchFamily="50" charset="-128"/>
                <a:ea typeface="Meiryo UI" panose="020B0604030504040204" pitchFamily="50" charset="-128"/>
              </a:rPr>
              <a:t>DX､Society5.0､MaaS､</a:t>
            </a:r>
            <a:r>
              <a:rPr lang="ja-JP" altLang="en-US" sz="1100" dirty="0">
                <a:solidFill>
                  <a:schemeClr val="tx1"/>
                </a:solidFill>
                <a:latin typeface="Meiryo UI" panose="020B0604030504040204" pitchFamily="50" charset="-128"/>
                <a:ea typeface="Meiryo UI" panose="020B0604030504040204" pitchFamily="50" charset="-128"/>
              </a:rPr>
              <a:t>自動運転技術</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次世代エネルギー車両等）</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・新たなモビリティの開発により</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パーソナルモビリティ</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空飛ぶクルマやシェアリング･デマンドサービスが普及</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en-US" altLang="ja-JP" sz="1100" dirty="0" err="1">
                <a:solidFill>
                  <a:schemeClr val="tx1"/>
                </a:solidFill>
                <a:latin typeface="Meiryo UI" panose="020B0604030504040204" pitchFamily="50" charset="-128"/>
                <a:ea typeface="Meiryo UI" panose="020B0604030504040204" pitchFamily="50" charset="-128"/>
              </a:rPr>
              <a:t>MaaS</a:t>
            </a:r>
            <a:r>
              <a:rPr lang="ja-JP" altLang="en-US" sz="1100" dirty="0">
                <a:solidFill>
                  <a:schemeClr val="tx1"/>
                </a:solidFill>
                <a:latin typeface="Meiryo UI" panose="020B0604030504040204" pitchFamily="50" charset="-128"/>
                <a:ea typeface="Meiryo UI" panose="020B0604030504040204" pitchFamily="50" charset="-128"/>
              </a:rPr>
              <a:t>の普及･拡大により</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シームレス移動</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モーダルシフト</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貨客混載が進展</a:t>
            </a:r>
            <a:endParaRPr lang="en-US" altLang="ja-JP" sz="11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45051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正方形/長方形 98"/>
          <p:cNvSpPr/>
          <p:nvPr/>
        </p:nvSpPr>
        <p:spPr>
          <a:xfrm>
            <a:off x="612598" y="4771171"/>
            <a:ext cx="7631809" cy="193811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47" name="テキスト ボックス 17"/>
          <p:cNvSpPr txBox="1">
            <a:spLocks noChangeArrowheads="1"/>
          </p:cNvSpPr>
          <p:nvPr/>
        </p:nvSpPr>
        <p:spPr bwMode="auto">
          <a:xfrm>
            <a:off x="107504" y="165515"/>
            <a:ext cx="8820000" cy="6624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ja-JP" altLang="en-US" sz="1600" dirty="0">
                <a:latin typeface="Meiryo UI" panose="020B0604030504040204" pitchFamily="50" charset="-128"/>
                <a:ea typeface="Meiryo UI" panose="020B0604030504040204" pitchFamily="50" charset="-128"/>
              </a:rPr>
              <a:t>■交通の課題</a:t>
            </a: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a:p>
            <a:pPr>
              <a:spcBef>
                <a:spcPct val="0"/>
              </a:spcBef>
              <a:buNone/>
              <a:defRPr/>
            </a:pPr>
            <a:endParaRPr lang="en-US" altLang="ja-JP" sz="1600" strike="sngStrike" dirty="0">
              <a:solidFill>
                <a:srgbClr val="FF0000"/>
              </a:solidFill>
              <a:latin typeface="Meiryo UI" panose="020B0604030504040204" pitchFamily="50" charset="-128"/>
              <a:ea typeface="Meiryo UI" panose="020B0604030504040204" pitchFamily="50" charset="-128"/>
            </a:endParaRPr>
          </a:p>
        </p:txBody>
      </p:sp>
      <p:sp>
        <p:nvSpPr>
          <p:cNvPr id="98" name="正方形/長方形 97"/>
          <p:cNvSpPr/>
          <p:nvPr/>
        </p:nvSpPr>
        <p:spPr>
          <a:xfrm>
            <a:off x="612599" y="2597768"/>
            <a:ext cx="7631809" cy="165480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93" name="正方形/長方形 92"/>
          <p:cNvSpPr/>
          <p:nvPr/>
        </p:nvSpPr>
        <p:spPr>
          <a:xfrm>
            <a:off x="4499992" y="911694"/>
            <a:ext cx="3744000" cy="160867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1" name="1 つの角を切り取った四角形 38">
            <a:extLst>
              <a:ext uri="{FF2B5EF4-FFF2-40B4-BE49-F238E27FC236}">
                <a16:creationId xmlns:a16="http://schemas.microsoft.com/office/drawing/2014/main" id="{F2ECED53-2E35-1EFE-A640-7F71E11C4EA0}"/>
              </a:ext>
            </a:extLst>
          </p:cNvPr>
          <p:cNvSpPr/>
          <p:nvPr/>
        </p:nvSpPr>
        <p:spPr>
          <a:xfrm>
            <a:off x="215992" y="543212"/>
            <a:ext cx="8568000" cy="288000"/>
          </a:xfrm>
          <a:prstGeom prst="hexagon">
            <a:avLst/>
          </a:prstGeom>
          <a:solidFill>
            <a:srgbClr val="0000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 tIns="0" rIns="3600" bIns="0" rtlCol="0" anchor="ctr"/>
          <a:lstStyle/>
          <a:p>
            <a:pPr>
              <a:defRPr/>
            </a:pPr>
            <a:r>
              <a:rPr lang="ja-JP" altLang="en-US" sz="1050" dirty="0">
                <a:solidFill>
                  <a:schemeClr val="bg1"/>
                </a:solidFill>
                <a:latin typeface="Meiryo UI" panose="020B0604030504040204" pitchFamily="50" charset="-128"/>
                <a:ea typeface="Meiryo UI" panose="020B0604030504040204" pitchFamily="50" charset="-128"/>
              </a:rPr>
              <a:t>　　　　　　　　　　　　　　　　現状の問題に対応するための       </a:t>
            </a:r>
            <a:r>
              <a:rPr lang="ja-JP" altLang="en-US" sz="1400" b="1" dirty="0">
                <a:solidFill>
                  <a:schemeClr val="bg1"/>
                </a:solidFill>
                <a:latin typeface="Meiryo UI" panose="020B0604030504040204" pitchFamily="50" charset="-128"/>
                <a:ea typeface="Meiryo UI" panose="020B0604030504040204" pitchFamily="50" charset="-128"/>
              </a:rPr>
              <a:t>問題解決型の課題</a:t>
            </a:r>
            <a:endParaRPr lang="en-US" altLang="ja-JP" sz="1400" b="1" dirty="0">
              <a:solidFill>
                <a:schemeClr val="bg1"/>
              </a:solidFill>
              <a:latin typeface="Meiryo UI" panose="020B0604030504040204" pitchFamily="50" charset="-128"/>
              <a:ea typeface="Meiryo UI" panose="020B0604030504040204" pitchFamily="50" charset="-128"/>
            </a:endParaRPr>
          </a:p>
        </p:txBody>
      </p:sp>
      <p:sp>
        <p:nvSpPr>
          <p:cNvPr id="34" name="1 つの角を切り取った四角形 42">
            <a:extLst>
              <a:ext uri="{FF2B5EF4-FFF2-40B4-BE49-F238E27FC236}">
                <a16:creationId xmlns:a16="http://schemas.microsoft.com/office/drawing/2014/main" id="{B8F77B6E-1F3F-03FC-5A5B-56CCB82FD287}"/>
              </a:ext>
            </a:extLst>
          </p:cNvPr>
          <p:cNvSpPr/>
          <p:nvPr/>
        </p:nvSpPr>
        <p:spPr>
          <a:xfrm>
            <a:off x="179512" y="4437112"/>
            <a:ext cx="8568000" cy="288000"/>
          </a:xfrm>
          <a:prstGeom prst="hexagon">
            <a:avLst/>
          </a:prstGeom>
          <a:solidFill>
            <a:srgbClr val="00B05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defRPr/>
            </a:pPr>
            <a:r>
              <a:rPr lang="ja-JP" altLang="en-US" sz="1050" dirty="0">
                <a:solidFill>
                  <a:schemeClr val="bg1"/>
                </a:solidFill>
                <a:latin typeface="Meiryo UI" panose="020B0604030504040204" pitchFamily="50" charset="-128"/>
                <a:ea typeface="Meiryo UI" panose="020B0604030504040204" pitchFamily="50" charset="-128"/>
              </a:rPr>
              <a:t>　　　　　　　　　　　　　　　　より良い交通を目指すための      　</a:t>
            </a:r>
            <a:r>
              <a:rPr lang="ja-JP" altLang="en-US" sz="1400" b="1" dirty="0">
                <a:solidFill>
                  <a:schemeClr val="bg1"/>
                </a:solidFill>
                <a:latin typeface="Meiryo UI" panose="020B0604030504040204" pitchFamily="50" charset="-128"/>
                <a:ea typeface="Meiryo UI" panose="020B0604030504040204" pitchFamily="50" charset="-128"/>
              </a:rPr>
              <a:t>目標指向型の課題</a:t>
            </a:r>
            <a:endParaRPr lang="en-US" altLang="ja-JP" sz="1400" b="1" dirty="0">
              <a:solidFill>
                <a:schemeClr val="bg1"/>
              </a:solidFill>
              <a:latin typeface="Meiryo UI" panose="020B0604030504040204" pitchFamily="50" charset="-128"/>
              <a:ea typeface="Meiryo UI" panose="020B0604030504040204" pitchFamily="50" charset="-128"/>
            </a:endParaRPr>
          </a:p>
        </p:txBody>
      </p:sp>
      <p:sp>
        <p:nvSpPr>
          <p:cNvPr id="38" name="1 つの角を切り取った四角形 17">
            <a:extLst>
              <a:ext uri="{FF2B5EF4-FFF2-40B4-BE49-F238E27FC236}">
                <a16:creationId xmlns:a16="http://schemas.microsoft.com/office/drawing/2014/main" id="{3C3BC02E-183E-D565-8FF5-B22225AB6322}"/>
              </a:ext>
            </a:extLst>
          </p:cNvPr>
          <p:cNvSpPr/>
          <p:nvPr/>
        </p:nvSpPr>
        <p:spPr>
          <a:xfrm>
            <a:off x="993890" y="2976295"/>
            <a:ext cx="3061850" cy="200739"/>
          </a:xfrm>
          <a:prstGeom prst="snip1Rect">
            <a:avLst/>
          </a:prstGeom>
          <a:solidFill>
            <a:srgbClr val="3B3B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②利用者が減少している公共交通のサービス確保</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42" name="1 つの角を切り取った四角形 22">
            <a:extLst>
              <a:ext uri="{FF2B5EF4-FFF2-40B4-BE49-F238E27FC236}">
                <a16:creationId xmlns:a16="http://schemas.microsoft.com/office/drawing/2014/main" id="{1D5E5BAC-B8B6-B970-E199-3789C6D9A892}"/>
              </a:ext>
            </a:extLst>
          </p:cNvPr>
          <p:cNvSpPr/>
          <p:nvPr/>
        </p:nvSpPr>
        <p:spPr>
          <a:xfrm>
            <a:off x="981589" y="3622708"/>
            <a:ext cx="946941" cy="200739"/>
          </a:xfrm>
          <a:prstGeom prst="snip1Rect">
            <a:avLst/>
          </a:prstGeom>
          <a:solidFill>
            <a:srgbClr val="3B3B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⑩労働力確保</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45" name="1 つの角を切り取った四角形 26">
            <a:extLst>
              <a:ext uri="{FF2B5EF4-FFF2-40B4-BE49-F238E27FC236}">
                <a16:creationId xmlns:a16="http://schemas.microsoft.com/office/drawing/2014/main" id="{D1D4BBE2-6508-E3A3-B8CA-46FA18861E56}"/>
              </a:ext>
            </a:extLst>
          </p:cNvPr>
          <p:cNvSpPr/>
          <p:nvPr/>
        </p:nvSpPr>
        <p:spPr>
          <a:xfrm>
            <a:off x="986783" y="3950049"/>
            <a:ext cx="3036202" cy="200739"/>
          </a:xfrm>
          <a:prstGeom prst="snip1Rect">
            <a:avLst/>
          </a:prstGeom>
          <a:solidFill>
            <a:srgbClr val="3B3B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⑪自然災害の激甚化に対応した防災力の強化</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46" name="1 つの角を切り取った四角形 31">
            <a:extLst>
              <a:ext uri="{FF2B5EF4-FFF2-40B4-BE49-F238E27FC236}">
                <a16:creationId xmlns:a16="http://schemas.microsoft.com/office/drawing/2014/main" id="{0F1E4ECF-AB7C-559C-28D0-18ACCD96A2D7}"/>
              </a:ext>
            </a:extLst>
          </p:cNvPr>
          <p:cNvSpPr/>
          <p:nvPr/>
        </p:nvSpPr>
        <p:spPr>
          <a:xfrm>
            <a:off x="4610540" y="2983913"/>
            <a:ext cx="1806698" cy="200739"/>
          </a:xfrm>
          <a:prstGeom prst="snip1Rect">
            <a:avLst/>
          </a:prstGeom>
          <a:solidFill>
            <a:srgbClr val="3B3B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⑬インフラ施設の老朽化対策</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49" name="1 つの角を切り取った四角形 32">
            <a:extLst>
              <a:ext uri="{FF2B5EF4-FFF2-40B4-BE49-F238E27FC236}">
                <a16:creationId xmlns:a16="http://schemas.microsoft.com/office/drawing/2014/main" id="{73E78080-0D48-B94A-09A0-BC46DF9FED8B}"/>
              </a:ext>
            </a:extLst>
          </p:cNvPr>
          <p:cNvSpPr/>
          <p:nvPr/>
        </p:nvSpPr>
        <p:spPr>
          <a:xfrm>
            <a:off x="4604256" y="3321712"/>
            <a:ext cx="2258745" cy="200739"/>
          </a:xfrm>
          <a:prstGeom prst="snip1Rect">
            <a:avLst/>
          </a:prstGeom>
          <a:solidFill>
            <a:srgbClr val="3B3B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⑭テロ行為に対応した防犯力の強化</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50" name="1 つの角を切り取った四角形 26">
            <a:extLst>
              <a:ext uri="{FF2B5EF4-FFF2-40B4-BE49-F238E27FC236}">
                <a16:creationId xmlns:a16="http://schemas.microsoft.com/office/drawing/2014/main" id="{00231233-952C-3B45-4013-EC1623EB738C}"/>
              </a:ext>
            </a:extLst>
          </p:cNvPr>
          <p:cNvSpPr/>
          <p:nvPr/>
        </p:nvSpPr>
        <p:spPr>
          <a:xfrm>
            <a:off x="4618340" y="3621064"/>
            <a:ext cx="3098718" cy="200739"/>
          </a:xfrm>
          <a:prstGeom prst="snip1Rect">
            <a:avLst/>
          </a:prstGeom>
          <a:solidFill>
            <a:srgbClr val="3B3B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⑮新しい生活スタイル、多様な移動ニーズへの対応</a:t>
            </a:r>
          </a:p>
        </p:txBody>
      </p:sp>
      <p:sp>
        <p:nvSpPr>
          <p:cNvPr id="51" name="1 つの角を切り取った四角形 31">
            <a:extLst>
              <a:ext uri="{FF2B5EF4-FFF2-40B4-BE49-F238E27FC236}">
                <a16:creationId xmlns:a16="http://schemas.microsoft.com/office/drawing/2014/main" id="{E8CA6265-ABA1-EA2E-72BA-0FCBE310BA8E}"/>
              </a:ext>
            </a:extLst>
          </p:cNvPr>
          <p:cNvSpPr/>
          <p:nvPr/>
        </p:nvSpPr>
        <p:spPr>
          <a:xfrm>
            <a:off x="4633648" y="3933808"/>
            <a:ext cx="1257694" cy="200739"/>
          </a:xfrm>
          <a:prstGeom prst="snip1Rect">
            <a:avLst/>
          </a:prstGeom>
          <a:solidFill>
            <a:srgbClr val="3B3B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⑯輸配送の効率化</a:t>
            </a:r>
          </a:p>
        </p:txBody>
      </p:sp>
      <p:sp>
        <p:nvSpPr>
          <p:cNvPr id="53" name="1 つの角を切り取った四角形 25">
            <a:extLst>
              <a:ext uri="{FF2B5EF4-FFF2-40B4-BE49-F238E27FC236}">
                <a16:creationId xmlns:a16="http://schemas.microsoft.com/office/drawing/2014/main" id="{6CD76345-2FC8-A55E-FD8B-3B1825F277C2}"/>
              </a:ext>
            </a:extLst>
          </p:cNvPr>
          <p:cNvSpPr/>
          <p:nvPr/>
        </p:nvSpPr>
        <p:spPr>
          <a:xfrm>
            <a:off x="903315" y="5072056"/>
            <a:ext cx="2376000" cy="200739"/>
          </a:xfrm>
          <a:prstGeom prst="snip1Rect">
            <a:avLst/>
          </a:prstGeom>
          <a:solidFill>
            <a:srgbClr val="2DFF8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⑫災害時の連携や交通インフラの活用</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54" name="1 つの角を切り取った四角形 25">
            <a:extLst>
              <a:ext uri="{FF2B5EF4-FFF2-40B4-BE49-F238E27FC236}">
                <a16:creationId xmlns:a16="http://schemas.microsoft.com/office/drawing/2014/main" id="{B393E772-5583-7429-D911-A8195FFBC14D}"/>
              </a:ext>
            </a:extLst>
          </p:cNvPr>
          <p:cNvSpPr/>
          <p:nvPr/>
        </p:nvSpPr>
        <p:spPr>
          <a:xfrm>
            <a:off x="903315" y="5373216"/>
            <a:ext cx="1620000" cy="200739"/>
          </a:xfrm>
          <a:prstGeom prst="snip1Rect">
            <a:avLst/>
          </a:prstGeom>
          <a:solidFill>
            <a:srgbClr val="2DFF8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⑰インバウンドの需要拡大</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55" name="1 つの角を切り取った四角形 25">
            <a:extLst>
              <a:ext uri="{FF2B5EF4-FFF2-40B4-BE49-F238E27FC236}">
                <a16:creationId xmlns:a16="http://schemas.microsoft.com/office/drawing/2014/main" id="{A755171C-9C24-A818-4DF8-B17F58C17C1C}"/>
              </a:ext>
            </a:extLst>
          </p:cNvPr>
          <p:cNvSpPr/>
          <p:nvPr/>
        </p:nvSpPr>
        <p:spPr>
          <a:xfrm>
            <a:off x="914842" y="6093296"/>
            <a:ext cx="900000" cy="200739"/>
          </a:xfrm>
          <a:prstGeom prst="snip1Rect">
            <a:avLst/>
          </a:prstGeom>
          <a:solidFill>
            <a:srgbClr val="2DFF8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⑲賑わい創出</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56" name="1 つの角を切り取った四角形 27">
            <a:extLst>
              <a:ext uri="{FF2B5EF4-FFF2-40B4-BE49-F238E27FC236}">
                <a16:creationId xmlns:a16="http://schemas.microsoft.com/office/drawing/2014/main" id="{02B551C8-6720-4619-0747-17D13D4AC8B1}"/>
              </a:ext>
            </a:extLst>
          </p:cNvPr>
          <p:cNvSpPr/>
          <p:nvPr/>
        </p:nvSpPr>
        <p:spPr>
          <a:xfrm>
            <a:off x="903315" y="6453336"/>
            <a:ext cx="3492000" cy="200739"/>
          </a:xfrm>
          <a:prstGeom prst="snip1Rect">
            <a:avLst/>
          </a:prstGeom>
          <a:solidFill>
            <a:srgbClr val="2DFF8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⑳拠点開発（まちづくり）と連携した交通サービスの確保</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57" name="1 つの角を切り取った四角形 24">
            <a:extLst>
              <a:ext uri="{FF2B5EF4-FFF2-40B4-BE49-F238E27FC236}">
                <a16:creationId xmlns:a16="http://schemas.microsoft.com/office/drawing/2014/main" id="{0301C320-8217-21BB-B101-2326AEF713E4}"/>
              </a:ext>
            </a:extLst>
          </p:cNvPr>
          <p:cNvSpPr/>
          <p:nvPr/>
        </p:nvSpPr>
        <p:spPr>
          <a:xfrm>
            <a:off x="4633648" y="5043706"/>
            <a:ext cx="1980000" cy="200739"/>
          </a:xfrm>
          <a:prstGeom prst="snip1Rect">
            <a:avLst/>
          </a:prstGeom>
          <a:solidFill>
            <a:srgbClr val="2DFF8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㉑ユニバーサルデザインへの対応</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58" name="1 つの角を切り取った四角形 25">
            <a:extLst>
              <a:ext uri="{FF2B5EF4-FFF2-40B4-BE49-F238E27FC236}">
                <a16:creationId xmlns:a16="http://schemas.microsoft.com/office/drawing/2014/main" id="{4D52D2C7-C4EE-CFBE-1DAB-4DCAE546858C}"/>
              </a:ext>
            </a:extLst>
          </p:cNvPr>
          <p:cNvSpPr/>
          <p:nvPr/>
        </p:nvSpPr>
        <p:spPr>
          <a:xfrm>
            <a:off x="4633648" y="5705042"/>
            <a:ext cx="1440000" cy="200739"/>
          </a:xfrm>
          <a:prstGeom prst="snip1Rect">
            <a:avLst/>
          </a:prstGeom>
          <a:solidFill>
            <a:srgbClr val="2DFF8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㉓維持管理の省力化</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59" name="1 つの角を切り取った四角形 23">
            <a:extLst>
              <a:ext uri="{FF2B5EF4-FFF2-40B4-BE49-F238E27FC236}">
                <a16:creationId xmlns:a16="http://schemas.microsoft.com/office/drawing/2014/main" id="{929266F1-5009-948B-F722-4EBA5BBA4982}"/>
              </a:ext>
            </a:extLst>
          </p:cNvPr>
          <p:cNvSpPr/>
          <p:nvPr/>
        </p:nvSpPr>
        <p:spPr>
          <a:xfrm>
            <a:off x="4633648" y="6042410"/>
            <a:ext cx="1944000" cy="200739"/>
          </a:xfrm>
          <a:prstGeom prst="snip1Rect">
            <a:avLst/>
          </a:prstGeom>
          <a:solidFill>
            <a:srgbClr val="2DFF8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㉔カーボンニュートラルへの対応</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60" name="1 つの角を切り取った四角形 24">
            <a:extLst>
              <a:ext uri="{FF2B5EF4-FFF2-40B4-BE49-F238E27FC236}">
                <a16:creationId xmlns:a16="http://schemas.microsoft.com/office/drawing/2014/main" id="{98AB5B66-D045-6038-4AFB-F8BFCC8B93C8}"/>
              </a:ext>
            </a:extLst>
          </p:cNvPr>
          <p:cNvSpPr/>
          <p:nvPr/>
        </p:nvSpPr>
        <p:spPr>
          <a:xfrm>
            <a:off x="4633648" y="5383295"/>
            <a:ext cx="3384000" cy="200739"/>
          </a:xfrm>
          <a:prstGeom prst="snip1Rect">
            <a:avLst/>
          </a:prstGeom>
          <a:solidFill>
            <a:srgbClr val="2DFF8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 tIns="0" rIns="3600" bIns="0" rtlCol="0" anchor="ctr">
            <a:spAutoFit/>
          </a:bodyPr>
          <a:lstStyle/>
          <a:p>
            <a:pPr marL="92075" indent="-92075">
              <a:defRPr/>
            </a:pPr>
            <a:r>
              <a:rPr lang="ja-JP" altLang="en-US" sz="1200" dirty="0">
                <a:solidFill>
                  <a:schemeClr val="bg1"/>
                </a:solidFill>
                <a:latin typeface="Meiryo UI" panose="020B0604030504040204" pitchFamily="50" charset="-128"/>
                <a:ea typeface="Meiryo UI" panose="020B0604030504040204" pitchFamily="50" charset="-128"/>
              </a:rPr>
              <a:t>㉒</a:t>
            </a:r>
            <a:r>
              <a:rPr lang="ja-JP" altLang="en-US" sz="1200" spc="-150" dirty="0">
                <a:solidFill>
                  <a:schemeClr val="bg1"/>
                </a:solidFill>
                <a:latin typeface="Meiryo UI" panose="020B0604030504040204" pitchFamily="50" charset="-128"/>
                <a:ea typeface="Meiryo UI" panose="020B0604030504040204" pitchFamily="50" charset="-128"/>
              </a:rPr>
              <a:t>陸上輸送と海上・航空輸送の乗継／トランシップ利便性向上</a:t>
            </a:r>
            <a:endParaRPr lang="en-US" altLang="ja-JP" sz="1200" spc="-150" dirty="0">
              <a:solidFill>
                <a:schemeClr val="bg1"/>
              </a:solidFill>
              <a:latin typeface="Meiryo UI" panose="020B0604030504040204" pitchFamily="50" charset="-128"/>
              <a:ea typeface="Meiryo UI" panose="020B0604030504040204" pitchFamily="50" charset="-128"/>
            </a:endParaRPr>
          </a:p>
        </p:txBody>
      </p:sp>
      <p:sp>
        <p:nvSpPr>
          <p:cNvPr id="68" name="1 つの角を切り取った四角形 24">
            <a:extLst>
              <a:ext uri="{FF2B5EF4-FFF2-40B4-BE49-F238E27FC236}">
                <a16:creationId xmlns:a16="http://schemas.microsoft.com/office/drawing/2014/main" id="{61D2825D-A621-18C9-D4FB-50B7E0506350}"/>
              </a:ext>
            </a:extLst>
          </p:cNvPr>
          <p:cNvSpPr/>
          <p:nvPr/>
        </p:nvSpPr>
        <p:spPr>
          <a:xfrm>
            <a:off x="914842" y="5733256"/>
            <a:ext cx="3132000" cy="200739"/>
          </a:xfrm>
          <a:prstGeom prst="snip1Rect">
            <a:avLst/>
          </a:prstGeom>
          <a:solidFill>
            <a:srgbClr val="2DFF8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 tIns="0" rIns="3600" bIns="0" rtlCol="0" anchor="ctr">
            <a:spAutoFit/>
          </a:bodyPr>
          <a:lstStyle/>
          <a:p>
            <a:pPr marL="92075" indent="-92075">
              <a:defRPr/>
            </a:pPr>
            <a:r>
              <a:rPr lang="ja-JP" altLang="en-US" sz="1200" dirty="0">
                <a:solidFill>
                  <a:schemeClr val="bg1"/>
                </a:solidFill>
                <a:latin typeface="Meiryo UI" panose="020B0604030504040204" pitchFamily="50" charset="-128"/>
                <a:ea typeface="Meiryo UI" panose="020B0604030504040204" pitchFamily="50" charset="-128"/>
              </a:rPr>
              <a:t>⑱</a:t>
            </a:r>
            <a:r>
              <a:rPr lang="ja-JP" altLang="en-US" sz="1200" spc="-150" dirty="0">
                <a:solidFill>
                  <a:schemeClr val="bg1"/>
                </a:solidFill>
                <a:latin typeface="Meiryo UI" panose="020B0604030504040204" pitchFamily="50" charset="-128"/>
                <a:ea typeface="Meiryo UI" panose="020B0604030504040204" pitchFamily="50" charset="-128"/>
              </a:rPr>
              <a:t>激化するアジア諸港との競争に対抗できる競争力の強化</a:t>
            </a:r>
            <a:endParaRPr lang="en-US" altLang="ja-JP" sz="1200" spc="-150" dirty="0">
              <a:solidFill>
                <a:schemeClr val="bg1"/>
              </a:solidFill>
              <a:latin typeface="Meiryo UI" panose="020B0604030504040204" pitchFamily="50" charset="-128"/>
              <a:ea typeface="Meiryo UI" panose="020B0604030504040204" pitchFamily="50" charset="-128"/>
            </a:endParaRPr>
          </a:p>
        </p:txBody>
      </p:sp>
      <p:sp>
        <p:nvSpPr>
          <p:cNvPr id="77" name="1 つの角を切り取った四角形 16">
            <a:extLst>
              <a:ext uri="{FF2B5EF4-FFF2-40B4-BE49-F238E27FC236}">
                <a16:creationId xmlns:a16="http://schemas.microsoft.com/office/drawing/2014/main" id="{C879836D-009B-3D9F-2C6B-7E6B1BBE4FD1}"/>
              </a:ext>
            </a:extLst>
          </p:cNvPr>
          <p:cNvSpPr/>
          <p:nvPr/>
        </p:nvSpPr>
        <p:spPr>
          <a:xfrm>
            <a:off x="994021" y="3303935"/>
            <a:ext cx="1413070" cy="200739"/>
          </a:xfrm>
          <a:prstGeom prst="snip1Rect">
            <a:avLst/>
          </a:prstGeom>
          <a:solidFill>
            <a:srgbClr val="3B3B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③乗継利便性の向上</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80" name="1 つの角を切り取った四角形 43">
            <a:extLst>
              <a:ext uri="{FF2B5EF4-FFF2-40B4-BE49-F238E27FC236}">
                <a16:creationId xmlns:a16="http://schemas.microsoft.com/office/drawing/2014/main" id="{FC6875AB-69AD-14BF-3966-E2790281BB67}"/>
              </a:ext>
            </a:extLst>
          </p:cNvPr>
          <p:cNvSpPr/>
          <p:nvPr/>
        </p:nvSpPr>
        <p:spPr>
          <a:xfrm>
            <a:off x="4743502" y="1228233"/>
            <a:ext cx="2626950" cy="401479"/>
          </a:xfrm>
          <a:prstGeom prst="snip1Rect">
            <a:avLst/>
          </a:prstGeom>
          <a:solidFill>
            <a:srgbClr val="0000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⑦空港ターミナルの機能強化</a:t>
            </a:r>
            <a:endParaRPr lang="en-US" altLang="ja-JP" sz="1200" dirty="0">
              <a:solidFill>
                <a:schemeClr val="bg1"/>
              </a:solidFill>
              <a:latin typeface="Meiryo UI" panose="020B0604030504040204" pitchFamily="50" charset="-128"/>
              <a:ea typeface="Meiryo UI" panose="020B0604030504040204" pitchFamily="50" charset="-128"/>
            </a:endParaRPr>
          </a:p>
          <a:p>
            <a:pPr>
              <a:defRPr/>
            </a:pPr>
            <a:r>
              <a:rPr lang="ja-JP" altLang="en-US" sz="1200" dirty="0">
                <a:solidFill>
                  <a:schemeClr val="bg1"/>
                </a:solidFill>
                <a:latin typeface="Meiryo UI" panose="020B0604030504040204" pitchFamily="50" charset="-128"/>
                <a:ea typeface="Meiryo UI" panose="020B0604030504040204" pitchFamily="50" charset="-128"/>
              </a:rPr>
              <a:t>　（インバウンドの受け入れ環境整備等）</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81" name="1 つの角を切り取った四角形 35">
            <a:extLst>
              <a:ext uri="{FF2B5EF4-FFF2-40B4-BE49-F238E27FC236}">
                <a16:creationId xmlns:a16="http://schemas.microsoft.com/office/drawing/2014/main" id="{4CB1B037-412F-EA9A-1744-189A26BA5A9A}"/>
              </a:ext>
            </a:extLst>
          </p:cNvPr>
          <p:cNvSpPr/>
          <p:nvPr/>
        </p:nvSpPr>
        <p:spPr>
          <a:xfrm>
            <a:off x="4743502" y="1745212"/>
            <a:ext cx="2369608" cy="401479"/>
          </a:xfrm>
          <a:prstGeom prst="snip1Rect">
            <a:avLst/>
          </a:prstGeom>
          <a:solidFill>
            <a:srgbClr val="0000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⑧</a:t>
            </a:r>
            <a:r>
              <a:rPr lang="ja-JP" altLang="en-US" sz="1200" dirty="0" smtClean="0">
                <a:solidFill>
                  <a:schemeClr val="bg1"/>
                </a:solidFill>
                <a:latin typeface="Meiryo UI" panose="020B0604030504040204" pitchFamily="50" charset="-128"/>
                <a:ea typeface="Meiryo UI" panose="020B0604030504040204" pitchFamily="50" charset="-128"/>
              </a:rPr>
              <a:t>港湾</a:t>
            </a:r>
            <a:r>
              <a:rPr lang="ja-JP" altLang="en-US" sz="1200" dirty="0">
                <a:solidFill>
                  <a:schemeClr val="bg1"/>
                </a:solidFill>
                <a:latin typeface="Meiryo UI" panose="020B0604030504040204" pitchFamily="50" charset="-128"/>
                <a:ea typeface="Meiryo UI" panose="020B0604030504040204" pitchFamily="50" charset="-128"/>
              </a:rPr>
              <a:t>の</a:t>
            </a:r>
            <a:r>
              <a:rPr lang="ja-JP" altLang="en-US" sz="1200" dirty="0" smtClean="0">
                <a:solidFill>
                  <a:schemeClr val="bg1"/>
                </a:solidFill>
                <a:latin typeface="Meiryo UI" panose="020B0604030504040204" pitchFamily="50" charset="-128"/>
                <a:ea typeface="Meiryo UI" panose="020B0604030504040204" pitchFamily="50" charset="-128"/>
              </a:rPr>
              <a:t>機能強化</a:t>
            </a:r>
            <a:endParaRPr lang="en-US" altLang="ja-JP" sz="1200" dirty="0">
              <a:solidFill>
                <a:schemeClr val="bg1"/>
              </a:solidFill>
              <a:latin typeface="Meiryo UI" panose="020B0604030504040204" pitchFamily="50" charset="-128"/>
              <a:ea typeface="Meiryo UI" panose="020B0604030504040204" pitchFamily="50" charset="-128"/>
            </a:endParaRPr>
          </a:p>
          <a:p>
            <a:pPr>
              <a:defRPr/>
            </a:pPr>
            <a:r>
              <a:rPr lang="ja-JP" altLang="en-US" sz="1200" dirty="0">
                <a:solidFill>
                  <a:schemeClr val="bg1"/>
                </a:solidFill>
                <a:latin typeface="Meiryo UI" panose="020B0604030504040204" pitchFamily="50" charset="-128"/>
                <a:ea typeface="Meiryo UI" panose="020B0604030504040204" pitchFamily="50" charset="-128"/>
              </a:rPr>
              <a:t>　（コンテナ船の大型化への対応等）</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82" name="1 つの角を切り取った四角形 8">
            <a:extLst>
              <a:ext uri="{FF2B5EF4-FFF2-40B4-BE49-F238E27FC236}">
                <a16:creationId xmlns:a16="http://schemas.microsoft.com/office/drawing/2014/main" id="{0565FAFF-C821-91DA-8147-C940E4671A88}"/>
              </a:ext>
            </a:extLst>
          </p:cNvPr>
          <p:cNvSpPr/>
          <p:nvPr/>
        </p:nvSpPr>
        <p:spPr>
          <a:xfrm>
            <a:off x="4743502" y="2234475"/>
            <a:ext cx="3182074" cy="200739"/>
          </a:xfrm>
          <a:prstGeom prst="snip1Rect">
            <a:avLst/>
          </a:prstGeom>
          <a:solidFill>
            <a:srgbClr val="0000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smtClean="0">
                <a:solidFill>
                  <a:schemeClr val="bg1"/>
                </a:solidFill>
                <a:latin typeface="Meiryo UI" panose="020B0604030504040204" pitchFamily="50" charset="-128"/>
                <a:ea typeface="Meiryo UI" panose="020B0604030504040204" pitchFamily="50" charset="-128"/>
              </a:rPr>
              <a:t>⑨コンテナターミナル入場待ち</a:t>
            </a:r>
            <a:r>
              <a:rPr lang="ja-JP" altLang="en-US" sz="1200" dirty="0">
                <a:solidFill>
                  <a:schemeClr val="bg1"/>
                </a:solidFill>
                <a:latin typeface="Meiryo UI" panose="020B0604030504040204" pitchFamily="50" charset="-128"/>
                <a:ea typeface="Meiryo UI" panose="020B0604030504040204" pitchFamily="50" charset="-128"/>
              </a:rPr>
              <a:t>車両による渋滞の解消</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a:defRPr/>
            </a:pPr>
            <a:fld id="{28F0E39B-BA49-4FB8-AA2D-8533670A9DFA}" type="slidenum">
              <a:rPr lang="ja-JP" altLang="en-US" smtClean="0">
                <a:latin typeface="Meiryo UI" panose="020B0604030504040204" pitchFamily="50" charset="-128"/>
                <a:ea typeface="Meiryo UI" panose="020B0604030504040204" pitchFamily="50" charset="-128"/>
              </a:rPr>
              <a:pPr>
                <a:defRPr/>
              </a:pPr>
              <a:t>5</a:t>
            </a:fld>
            <a:endParaRPr lang="ja-JP" altLang="en-US">
              <a:latin typeface="Meiryo UI" panose="020B0604030504040204" pitchFamily="50" charset="-128"/>
              <a:ea typeface="Meiryo UI" panose="020B0604030504040204" pitchFamily="50" charset="-128"/>
            </a:endParaRPr>
          </a:p>
        </p:txBody>
      </p:sp>
      <p:sp>
        <p:nvSpPr>
          <p:cNvPr id="2" name="正方形/長方形 1"/>
          <p:cNvSpPr/>
          <p:nvPr/>
        </p:nvSpPr>
        <p:spPr>
          <a:xfrm>
            <a:off x="611968" y="908720"/>
            <a:ext cx="3744000" cy="161565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89" name="1 つの角を切り取った四角形 16">
            <a:extLst>
              <a:ext uri="{FF2B5EF4-FFF2-40B4-BE49-F238E27FC236}">
                <a16:creationId xmlns:a16="http://schemas.microsoft.com/office/drawing/2014/main" id="{B26A2466-D43C-A79A-AB59-2569B7035FD1}"/>
              </a:ext>
            </a:extLst>
          </p:cNvPr>
          <p:cNvSpPr/>
          <p:nvPr/>
        </p:nvSpPr>
        <p:spPr>
          <a:xfrm>
            <a:off x="991051" y="1261905"/>
            <a:ext cx="1413070" cy="200739"/>
          </a:xfrm>
          <a:prstGeom prst="snip1Rect">
            <a:avLst/>
          </a:prstGeom>
          <a:solidFill>
            <a:srgbClr val="0000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①交通不便地の解消</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90" name="1 つの角を切り取った四角形 14">
            <a:extLst>
              <a:ext uri="{FF2B5EF4-FFF2-40B4-BE49-F238E27FC236}">
                <a16:creationId xmlns:a16="http://schemas.microsoft.com/office/drawing/2014/main" id="{E78BE375-448E-0F36-8B5F-51D9CF249FB2}"/>
              </a:ext>
            </a:extLst>
          </p:cNvPr>
          <p:cNvSpPr/>
          <p:nvPr/>
        </p:nvSpPr>
        <p:spPr>
          <a:xfrm>
            <a:off x="987328" y="1558103"/>
            <a:ext cx="1568447" cy="200739"/>
          </a:xfrm>
          <a:prstGeom prst="snip1Rect">
            <a:avLst/>
          </a:prstGeom>
          <a:solidFill>
            <a:srgbClr val="0000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④道路交通渋滞の解消</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91" name="1 つの角を切り取った四角形 15">
            <a:extLst>
              <a:ext uri="{FF2B5EF4-FFF2-40B4-BE49-F238E27FC236}">
                <a16:creationId xmlns:a16="http://schemas.microsoft.com/office/drawing/2014/main" id="{FEE375AB-F992-7FCD-A895-8599A8689BE8}"/>
              </a:ext>
            </a:extLst>
          </p:cNvPr>
          <p:cNvSpPr/>
          <p:nvPr/>
        </p:nvSpPr>
        <p:spPr>
          <a:xfrm>
            <a:off x="987329" y="1876305"/>
            <a:ext cx="1568447" cy="200739"/>
          </a:xfrm>
          <a:prstGeom prst="snip1Rect">
            <a:avLst/>
          </a:prstGeom>
          <a:solidFill>
            <a:srgbClr val="0000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⑤道路交通の安全確保</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92" name="1 つの角を切り取った四角形 15">
            <a:extLst>
              <a:ext uri="{FF2B5EF4-FFF2-40B4-BE49-F238E27FC236}">
                <a16:creationId xmlns:a16="http://schemas.microsoft.com/office/drawing/2014/main" id="{E04DC4B7-1BFC-B204-DBAD-AA96C833DB7B}"/>
              </a:ext>
            </a:extLst>
          </p:cNvPr>
          <p:cNvSpPr/>
          <p:nvPr/>
        </p:nvSpPr>
        <p:spPr>
          <a:xfrm>
            <a:off x="991051" y="2164337"/>
            <a:ext cx="1257694" cy="200739"/>
          </a:xfrm>
          <a:prstGeom prst="snip1Rect">
            <a:avLst/>
          </a:prstGeom>
          <a:solidFill>
            <a:srgbClr val="0000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rPr>
              <a:t>⑥鉄道の安全確保</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100" name="1 つの角を切り取った四角形 16">
            <a:extLst>
              <a:ext uri="{FF2B5EF4-FFF2-40B4-BE49-F238E27FC236}">
                <a16:creationId xmlns:a16="http://schemas.microsoft.com/office/drawing/2014/main" id="{B26A2466-D43C-A79A-AB59-2569B7035FD1}"/>
              </a:ext>
            </a:extLst>
          </p:cNvPr>
          <p:cNvSpPr/>
          <p:nvPr/>
        </p:nvSpPr>
        <p:spPr>
          <a:xfrm>
            <a:off x="763626" y="991200"/>
            <a:ext cx="1448677" cy="200739"/>
          </a:xfrm>
          <a:prstGeom prst="snip1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b="1" dirty="0">
                <a:solidFill>
                  <a:srgbClr val="0070C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陸上交通に関するもの</a:t>
            </a:r>
            <a:endParaRPr lang="en-US" altLang="ja-JP" sz="1200" b="1" dirty="0">
              <a:solidFill>
                <a:srgbClr val="0070C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01" name="1 つの角を切り取った四角形 16">
            <a:extLst>
              <a:ext uri="{FF2B5EF4-FFF2-40B4-BE49-F238E27FC236}">
                <a16:creationId xmlns:a16="http://schemas.microsoft.com/office/drawing/2014/main" id="{B26A2466-D43C-A79A-AB59-2569B7035FD1}"/>
              </a:ext>
            </a:extLst>
          </p:cNvPr>
          <p:cNvSpPr/>
          <p:nvPr/>
        </p:nvSpPr>
        <p:spPr>
          <a:xfrm>
            <a:off x="4642920" y="962850"/>
            <a:ext cx="1822728" cy="200739"/>
          </a:xfrm>
          <a:prstGeom prst="snip1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b="1" dirty="0">
                <a:solidFill>
                  <a:srgbClr val="0070C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水上・航空交通に関するもの</a:t>
            </a:r>
            <a:endParaRPr lang="en-US" altLang="ja-JP" sz="1200" b="1" dirty="0">
              <a:solidFill>
                <a:srgbClr val="0070C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02" name="1 つの角を切り取った四角形 16">
            <a:extLst>
              <a:ext uri="{FF2B5EF4-FFF2-40B4-BE49-F238E27FC236}">
                <a16:creationId xmlns:a16="http://schemas.microsoft.com/office/drawing/2014/main" id="{B26A2466-D43C-A79A-AB59-2569B7035FD1}"/>
              </a:ext>
            </a:extLst>
          </p:cNvPr>
          <p:cNvSpPr/>
          <p:nvPr/>
        </p:nvSpPr>
        <p:spPr>
          <a:xfrm>
            <a:off x="763625" y="2677558"/>
            <a:ext cx="1448677" cy="200739"/>
          </a:xfrm>
          <a:prstGeom prst="snip1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b="1" dirty="0">
                <a:solidFill>
                  <a:srgbClr val="0070C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交通全体に関するもの</a:t>
            </a:r>
            <a:endParaRPr lang="en-US" altLang="ja-JP" sz="1200" b="1" dirty="0">
              <a:solidFill>
                <a:srgbClr val="0070C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03" name="1 つの角を切り取った四角形 16">
            <a:extLst>
              <a:ext uri="{FF2B5EF4-FFF2-40B4-BE49-F238E27FC236}">
                <a16:creationId xmlns:a16="http://schemas.microsoft.com/office/drawing/2014/main" id="{B26A2466-D43C-A79A-AB59-2569B7035FD1}"/>
              </a:ext>
            </a:extLst>
          </p:cNvPr>
          <p:cNvSpPr/>
          <p:nvPr/>
        </p:nvSpPr>
        <p:spPr>
          <a:xfrm>
            <a:off x="735370" y="4813751"/>
            <a:ext cx="1448677" cy="200739"/>
          </a:xfrm>
          <a:prstGeom prst="snip1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10800" tIns="0" rIns="3600" bIns="0" rtlCol="0" anchor="ctr">
            <a:spAutoFit/>
          </a:bodyPr>
          <a:lstStyle/>
          <a:p>
            <a:pPr>
              <a:defRPr/>
            </a:pPr>
            <a:r>
              <a:rPr lang="ja-JP" altLang="en-US" sz="1200" b="1" dirty="0">
                <a:solidFill>
                  <a:srgbClr val="00B05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交通全体に関するもの</a:t>
            </a:r>
            <a:endParaRPr lang="en-US" altLang="ja-JP" sz="1200" b="1" dirty="0">
              <a:solidFill>
                <a:srgbClr val="00B05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73800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1638C854-2DF5-8D4D-4783-48F0609D69EF}"/>
              </a:ext>
            </a:extLst>
          </p:cNvPr>
          <p:cNvSpPr/>
          <p:nvPr/>
        </p:nvSpPr>
        <p:spPr>
          <a:xfrm>
            <a:off x="6285245" y="692694"/>
            <a:ext cx="2768999" cy="4968553"/>
          </a:xfrm>
          <a:prstGeom prst="rect">
            <a:avLst/>
          </a:prstGeom>
          <a:solidFill>
            <a:srgbClr val="5B9BD5"/>
          </a:solidFill>
          <a:ln w="12700"/>
        </p:spPr>
        <p:style>
          <a:lnRef idx="2">
            <a:schemeClr val="accent1">
              <a:shade val="50000"/>
            </a:schemeClr>
          </a:lnRef>
          <a:fillRef idx="1">
            <a:schemeClr val="accent1"/>
          </a:fillRef>
          <a:effectRef idx="0">
            <a:schemeClr val="accent1"/>
          </a:effectRef>
          <a:fontRef idx="minor">
            <a:schemeClr val="lt1"/>
          </a:fontRef>
        </p:style>
        <p:txBody>
          <a:bodyPr tIns="54000" rtlCol="0" anchor="t"/>
          <a:lstStyle/>
          <a:p>
            <a:pPr algn="ctr"/>
            <a:r>
              <a:rPr kumimoji="1" lang="ja-JP" altLang="en-US" sz="1150" b="1" u="heavy" dirty="0">
                <a:solidFill>
                  <a:schemeClr val="bg1"/>
                </a:solidFill>
                <a:latin typeface="Meiryo UI" panose="020B0604030504040204" pitchFamily="50" charset="-128"/>
                <a:ea typeface="Meiryo UI" panose="020B0604030504040204" pitchFamily="50" charset="-128"/>
              </a:rPr>
              <a:t>取　組　の　方　向　性</a:t>
            </a:r>
            <a:endParaRPr kumimoji="1" lang="en-US" altLang="ja-JP" sz="1150" b="1" u="heavy"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F339B73F-89D1-50E1-2ACC-667A262EE94C}"/>
              </a:ext>
            </a:extLst>
          </p:cNvPr>
          <p:cNvSpPr/>
          <p:nvPr/>
        </p:nvSpPr>
        <p:spPr>
          <a:xfrm>
            <a:off x="2985827" y="713486"/>
            <a:ext cx="2998798" cy="4947762"/>
          </a:xfrm>
          <a:prstGeom prst="rect">
            <a:avLst/>
          </a:prstGeom>
          <a:solidFill>
            <a:srgbClr val="5B9BD5"/>
          </a:solidFill>
          <a:ln w="12700"/>
        </p:spPr>
        <p:style>
          <a:lnRef idx="2">
            <a:schemeClr val="accent1">
              <a:shade val="50000"/>
            </a:schemeClr>
          </a:lnRef>
          <a:fillRef idx="1">
            <a:schemeClr val="accent1"/>
          </a:fillRef>
          <a:effectRef idx="0">
            <a:schemeClr val="accent1"/>
          </a:effectRef>
          <a:fontRef idx="minor">
            <a:schemeClr val="lt1"/>
          </a:fontRef>
        </p:style>
        <p:txBody>
          <a:bodyPr tIns="54000" rtlCol="0" anchor="t"/>
          <a:lstStyle/>
          <a:p>
            <a:pPr algn="ctr"/>
            <a:r>
              <a:rPr kumimoji="1" lang="ja-JP" altLang="en-US" sz="1150" b="1" u="heavy" dirty="0">
                <a:solidFill>
                  <a:schemeClr val="bg1"/>
                </a:solidFill>
                <a:latin typeface="Meiryo UI" panose="020B0604030504040204" pitchFamily="50" charset="-128"/>
                <a:ea typeface="Meiryo UI" panose="020B0604030504040204" pitchFamily="50" charset="-128"/>
              </a:rPr>
              <a:t>交　通　の　課　題</a:t>
            </a:r>
            <a:endParaRPr kumimoji="1" lang="en-US" altLang="ja-JP" sz="1150" b="1" u="heavy"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a:p>
            <a:pPr algn="ctr"/>
            <a:endParaRPr kumimoji="1" lang="en-US" altLang="ja-JP" sz="1150" dirty="0">
              <a:solidFill>
                <a:schemeClr val="bg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560510CB-4106-1BC2-BF91-677FF90F25FF}"/>
              </a:ext>
            </a:extLst>
          </p:cNvPr>
          <p:cNvSpPr/>
          <p:nvPr/>
        </p:nvSpPr>
        <p:spPr>
          <a:xfrm>
            <a:off x="3093135" y="987235"/>
            <a:ext cx="2829392" cy="920431"/>
          </a:xfrm>
          <a:prstGeom prst="rect">
            <a:avLst/>
          </a:prstGeom>
          <a:ln w="12700"/>
        </p:spPr>
        <p:style>
          <a:lnRef idx="2">
            <a:schemeClr val="dk1"/>
          </a:lnRef>
          <a:fillRef idx="1">
            <a:schemeClr val="lt1"/>
          </a:fillRef>
          <a:effectRef idx="0">
            <a:schemeClr val="dk1"/>
          </a:effectRef>
          <a:fontRef idx="minor">
            <a:schemeClr val="dk1"/>
          </a:fontRef>
        </p:style>
        <p:txBody>
          <a:bodyPr lIns="36000" tIns="36000" rIns="36000" bIns="36000" rtlCol="0" anchor="t"/>
          <a:lstStyle/>
          <a:p>
            <a:r>
              <a:rPr kumimoji="1" lang="ja-JP" altLang="en-US" sz="850" dirty="0">
                <a:solidFill>
                  <a:srgbClr val="0000FF"/>
                </a:solidFill>
                <a:latin typeface="Meiryo UI" panose="020B0604030504040204" pitchFamily="50" charset="-128"/>
                <a:ea typeface="Meiryo UI" panose="020B0604030504040204" pitchFamily="50" charset="-128"/>
              </a:rPr>
              <a:t>①交通不便地の解消</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a:solidFill>
                  <a:srgbClr val="0000FF"/>
                </a:solidFill>
                <a:latin typeface="Meiryo UI" panose="020B0604030504040204" pitchFamily="50" charset="-128"/>
                <a:ea typeface="Meiryo UI" panose="020B0604030504040204" pitchFamily="50" charset="-128"/>
              </a:rPr>
              <a:t>②</a:t>
            </a:r>
            <a:r>
              <a:rPr kumimoji="1" lang="ja-JP" altLang="en-US" sz="850" dirty="0">
                <a:solidFill>
                  <a:srgbClr val="0000FF"/>
                </a:solidFill>
                <a:latin typeface="Meiryo UI" panose="020B0604030504040204" pitchFamily="50" charset="-128"/>
                <a:ea typeface="Meiryo UI" panose="020B0604030504040204" pitchFamily="50" charset="-128"/>
              </a:rPr>
              <a:t>利用者が減少している</a:t>
            </a:r>
            <a:r>
              <a:rPr kumimoji="1" lang="ja-JP" altLang="en-US" sz="850" dirty="0" smtClean="0">
                <a:solidFill>
                  <a:srgbClr val="0000FF"/>
                </a:solidFill>
                <a:latin typeface="Meiryo UI" panose="020B0604030504040204" pitchFamily="50" charset="-128"/>
                <a:ea typeface="Meiryo UI" panose="020B0604030504040204" pitchFamily="50" charset="-128"/>
              </a:rPr>
              <a:t>公共交通サービス</a:t>
            </a:r>
            <a:r>
              <a:rPr kumimoji="1" lang="ja-JP" altLang="en-US" sz="850" dirty="0">
                <a:solidFill>
                  <a:srgbClr val="0000FF"/>
                </a:solidFill>
                <a:latin typeface="Meiryo UI" panose="020B0604030504040204" pitchFamily="50" charset="-128"/>
                <a:ea typeface="Meiryo UI" panose="020B0604030504040204" pitchFamily="50" charset="-128"/>
              </a:rPr>
              <a:t>の確保</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a:solidFill>
                  <a:srgbClr val="0000FF"/>
                </a:solidFill>
                <a:latin typeface="Meiryo UI" panose="020B0604030504040204" pitchFamily="50" charset="-128"/>
                <a:ea typeface="Meiryo UI" panose="020B0604030504040204" pitchFamily="50" charset="-128"/>
              </a:rPr>
              <a:t>③</a:t>
            </a:r>
            <a:r>
              <a:rPr kumimoji="1" lang="ja-JP" altLang="en-US" sz="850" dirty="0">
                <a:solidFill>
                  <a:srgbClr val="0000FF"/>
                </a:solidFill>
                <a:latin typeface="Meiryo UI" panose="020B0604030504040204" pitchFamily="50" charset="-128"/>
                <a:ea typeface="Meiryo UI" panose="020B0604030504040204" pitchFamily="50" charset="-128"/>
              </a:rPr>
              <a:t>乗継利便性の向上</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kumimoji="1" lang="ja-JP" altLang="en-US" sz="850" dirty="0">
                <a:solidFill>
                  <a:srgbClr val="0000FF"/>
                </a:solidFill>
                <a:latin typeface="Meiryo UI" panose="020B0604030504040204" pitchFamily="50" charset="-128"/>
                <a:ea typeface="Meiryo UI" panose="020B0604030504040204" pitchFamily="50" charset="-128"/>
              </a:rPr>
              <a:t>⑩労働力確保</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kumimoji="1" lang="ja-JP" altLang="en-US" sz="850" dirty="0">
                <a:solidFill>
                  <a:srgbClr val="0000FF"/>
                </a:solidFill>
                <a:latin typeface="Meiryo UI" panose="020B0604030504040204" pitchFamily="50" charset="-128"/>
                <a:ea typeface="Meiryo UI" panose="020B0604030504040204" pitchFamily="50" charset="-128"/>
              </a:rPr>
              <a:t>⑮新しい生活スタイル</a:t>
            </a:r>
            <a:r>
              <a:rPr kumimoji="1" lang="en-US" altLang="ja-JP" sz="850" dirty="0">
                <a:solidFill>
                  <a:srgbClr val="0000FF"/>
                </a:solidFill>
                <a:latin typeface="Meiryo UI" panose="020B0604030504040204" pitchFamily="50" charset="-128"/>
                <a:ea typeface="Meiryo UI" panose="020B0604030504040204" pitchFamily="50" charset="-128"/>
              </a:rPr>
              <a:t>､</a:t>
            </a:r>
            <a:r>
              <a:rPr kumimoji="1" lang="ja-JP" altLang="en-US" sz="850" dirty="0">
                <a:solidFill>
                  <a:srgbClr val="0000FF"/>
                </a:solidFill>
                <a:latin typeface="Meiryo UI" panose="020B0604030504040204" pitchFamily="50" charset="-128"/>
                <a:ea typeface="Meiryo UI" panose="020B0604030504040204" pitchFamily="50" charset="-128"/>
              </a:rPr>
              <a:t>多様</a:t>
            </a:r>
            <a:r>
              <a:rPr kumimoji="1" lang="ja-JP" altLang="en-US" sz="850" dirty="0" smtClean="0">
                <a:solidFill>
                  <a:srgbClr val="0000FF"/>
                </a:solidFill>
                <a:latin typeface="Meiryo UI" panose="020B0604030504040204" pitchFamily="50" charset="-128"/>
                <a:ea typeface="Meiryo UI" panose="020B0604030504040204" pitchFamily="50" charset="-128"/>
              </a:rPr>
              <a:t>な移動ニーズへの</a:t>
            </a:r>
            <a:r>
              <a:rPr kumimoji="1" lang="ja-JP" altLang="en-US" sz="850" dirty="0">
                <a:solidFill>
                  <a:srgbClr val="0000FF"/>
                </a:solidFill>
                <a:latin typeface="Meiryo UI" panose="020B0604030504040204" pitchFamily="50" charset="-128"/>
                <a:ea typeface="Meiryo UI" panose="020B0604030504040204" pitchFamily="50" charset="-128"/>
              </a:rPr>
              <a:t>対応</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a:solidFill>
                  <a:srgbClr val="33CC33"/>
                </a:solidFill>
                <a:latin typeface="Meiryo UI" panose="020B0604030504040204" pitchFamily="50" charset="-128"/>
                <a:ea typeface="Meiryo UI" panose="020B0604030504040204" pitchFamily="50" charset="-128"/>
              </a:rPr>
              <a:t>㉑</a:t>
            </a:r>
            <a:r>
              <a:rPr kumimoji="1" lang="ja-JP" altLang="en-US" sz="850" dirty="0">
                <a:solidFill>
                  <a:srgbClr val="33CC33"/>
                </a:solidFill>
                <a:latin typeface="Meiryo UI" panose="020B0604030504040204" pitchFamily="50" charset="-128"/>
                <a:ea typeface="Meiryo UI" panose="020B0604030504040204" pitchFamily="50" charset="-128"/>
              </a:rPr>
              <a:t>ユニバーサルデザインへの対応</a:t>
            </a:r>
          </a:p>
          <a:p>
            <a:endParaRPr kumimoji="1" lang="ja-JP" altLang="en-US" sz="850" dirty="0">
              <a:solidFill>
                <a:srgbClr val="00B050"/>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1A24C306-EC31-9A7D-B39C-E1D5ECBEE802}"/>
              </a:ext>
            </a:extLst>
          </p:cNvPr>
          <p:cNvSpPr/>
          <p:nvPr/>
        </p:nvSpPr>
        <p:spPr>
          <a:xfrm>
            <a:off x="3093135" y="1959995"/>
            <a:ext cx="2829392" cy="1889659"/>
          </a:xfrm>
          <a:prstGeom prst="rect">
            <a:avLst/>
          </a:prstGeom>
          <a:ln w="12700"/>
        </p:spPr>
        <p:style>
          <a:lnRef idx="2">
            <a:schemeClr val="dk1"/>
          </a:lnRef>
          <a:fillRef idx="1">
            <a:schemeClr val="lt1"/>
          </a:fillRef>
          <a:effectRef idx="0">
            <a:schemeClr val="dk1"/>
          </a:effectRef>
          <a:fontRef idx="minor">
            <a:schemeClr val="dk1"/>
          </a:fontRef>
        </p:style>
        <p:txBody>
          <a:bodyPr lIns="36000" tIns="36000" rIns="0" bIns="36000" rtlCol="0" anchor="t"/>
          <a:lstStyle/>
          <a:p>
            <a:r>
              <a:rPr lang="ja-JP" altLang="en-US" sz="850" dirty="0">
                <a:solidFill>
                  <a:srgbClr val="0000FF"/>
                </a:solidFill>
                <a:latin typeface="Meiryo UI" panose="020B0604030504040204" pitchFamily="50" charset="-128"/>
                <a:ea typeface="Meiryo UI" panose="020B0604030504040204" pitchFamily="50" charset="-128"/>
              </a:rPr>
              <a:t>④</a:t>
            </a:r>
            <a:r>
              <a:rPr kumimoji="1" lang="ja-JP" altLang="en-US" sz="850" dirty="0">
                <a:solidFill>
                  <a:srgbClr val="0000FF"/>
                </a:solidFill>
                <a:latin typeface="Meiryo UI" panose="020B0604030504040204" pitchFamily="50" charset="-128"/>
                <a:ea typeface="Meiryo UI" panose="020B0604030504040204" pitchFamily="50" charset="-128"/>
              </a:rPr>
              <a:t>道路交通渋滞の解消</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a:solidFill>
                  <a:srgbClr val="0000FF"/>
                </a:solidFill>
                <a:latin typeface="Meiryo UI" panose="020B0604030504040204" pitchFamily="50" charset="-128"/>
                <a:ea typeface="Meiryo UI" panose="020B0604030504040204" pitchFamily="50" charset="-128"/>
              </a:rPr>
              <a:t>⑦</a:t>
            </a:r>
            <a:r>
              <a:rPr kumimoji="1" lang="ja-JP" altLang="en-US" sz="850" dirty="0">
                <a:solidFill>
                  <a:srgbClr val="0000FF"/>
                </a:solidFill>
                <a:latin typeface="Meiryo UI" panose="020B0604030504040204" pitchFamily="50" charset="-128"/>
                <a:ea typeface="Meiryo UI" panose="020B0604030504040204" pitchFamily="50" charset="-128"/>
              </a:rPr>
              <a:t>空港ターミナルの機能強化</a:t>
            </a:r>
            <a:r>
              <a:rPr kumimoji="1" lang="en-US" altLang="ja-JP" sz="850" dirty="0">
                <a:solidFill>
                  <a:srgbClr val="0000FF"/>
                </a:solidFill>
                <a:latin typeface="Meiryo UI" panose="020B0604030504040204" pitchFamily="50" charset="-128"/>
                <a:ea typeface="Meiryo UI" panose="020B0604030504040204" pitchFamily="50" charset="-128"/>
              </a:rPr>
              <a:t>(</a:t>
            </a:r>
            <a:r>
              <a:rPr kumimoji="1" lang="ja-JP" altLang="en-US" sz="850" dirty="0">
                <a:solidFill>
                  <a:srgbClr val="0000FF"/>
                </a:solidFill>
                <a:latin typeface="Meiryo UI" panose="020B0604030504040204" pitchFamily="50" charset="-128"/>
                <a:ea typeface="Meiryo UI" panose="020B0604030504040204" pitchFamily="50" charset="-128"/>
              </a:rPr>
              <a:t>インバウンドの受入環境整備等</a:t>
            </a:r>
            <a:r>
              <a:rPr kumimoji="1" lang="en-US" altLang="ja-JP" sz="850" dirty="0">
                <a:solidFill>
                  <a:srgbClr val="0000FF"/>
                </a:solidFill>
                <a:latin typeface="Meiryo UI" panose="020B0604030504040204" pitchFamily="50" charset="-128"/>
                <a:ea typeface="Meiryo UI" panose="020B0604030504040204" pitchFamily="50" charset="-128"/>
              </a:rPr>
              <a:t>)</a:t>
            </a:r>
          </a:p>
          <a:p>
            <a:r>
              <a:rPr lang="ja-JP" altLang="en-US" sz="850" dirty="0">
                <a:solidFill>
                  <a:srgbClr val="0000FF"/>
                </a:solidFill>
                <a:latin typeface="Meiryo UI" panose="020B0604030504040204" pitchFamily="50" charset="-128"/>
                <a:ea typeface="Meiryo UI" panose="020B0604030504040204" pitchFamily="50" charset="-128"/>
              </a:rPr>
              <a:t>⑧</a:t>
            </a:r>
            <a:r>
              <a:rPr kumimoji="1" lang="ja-JP" altLang="en-US" sz="850" dirty="0">
                <a:solidFill>
                  <a:srgbClr val="0000FF"/>
                </a:solidFill>
                <a:latin typeface="Meiryo UI" panose="020B0604030504040204" pitchFamily="50" charset="-128"/>
                <a:ea typeface="Meiryo UI" panose="020B0604030504040204" pitchFamily="50" charset="-128"/>
              </a:rPr>
              <a:t>港湾の機能強化（コンテナ船の大型化への対応等）</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smtClean="0">
                <a:solidFill>
                  <a:srgbClr val="0000FF"/>
                </a:solidFill>
                <a:latin typeface="Meiryo UI" panose="020B0604030504040204" pitchFamily="50" charset="-128"/>
                <a:ea typeface="Meiryo UI" panose="020B0604030504040204" pitchFamily="50" charset="-128"/>
              </a:rPr>
              <a:t>⑨コンテナターミナル入場</a:t>
            </a:r>
            <a:r>
              <a:rPr kumimoji="1" lang="ja-JP" altLang="en-US" sz="850" dirty="0" smtClean="0">
                <a:solidFill>
                  <a:srgbClr val="0000FF"/>
                </a:solidFill>
                <a:latin typeface="Meiryo UI" panose="020B0604030504040204" pitchFamily="50" charset="-128"/>
                <a:ea typeface="Meiryo UI" panose="020B0604030504040204" pitchFamily="50" charset="-128"/>
              </a:rPr>
              <a:t>待ち</a:t>
            </a:r>
            <a:r>
              <a:rPr kumimoji="1" lang="ja-JP" altLang="en-US" sz="850" dirty="0">
                <a:solidFill>
                  <a:srgbClr val="0000FF"/>
                </a:solidFill>
                <a:latin typeface="Meiryo UI" panose="020B0604030504040204" pitchFamily="50" charset="-128"/>
                <a:ea typeface="Meiryo UI" panose="020B0604030504040204" pitchFamily="50" charset="-128"/>
              </a:rPr>
              <a:t>車両による渋滞の解消</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a:solidFill>
                  <a:srgbClr val="0000FF"/>
                </a:solidFill>
                <a:latin typeface="Meiryo UI" panose="020B0604030504040204" pitchFamily="50" charset="-128"/>
                <a:ea typeface="Meiryo UI" panose="020B0604030504040204" pitchFamily="50" charset="-128"/>
              </a:rPr>
              <a:t>⑩</a:t>
            </a:r>
            <a:r>
              <a:rPr kumimoji="1" lang="ja-JP" altLang="en-US" sz="850" dirty="0">
                <a:solidFill>
                  <a:srgbClr val="0000FF"/>
                </a:solidFill>
                <a:latin typeface="Meiryo UI" panose="020B0604030504040204" pitchFamily="50" charset="-128"/>
                <a:ea typeface="Meiryo UI" panose="020B0604030504040204" pitchFamily="50" charset="-128"/>
              </a:rPr>
              <a:t>労働力確保</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a:solidFill>
                  <a:srgbClr val="0000FF"/>
                </a:solidFill>
                <a:latin typeface="Meiryo UI" panose="020B0604030504040204" pitchFamily="50" charset="-128"/>
                <a:ea typeface="Meiryo UI" panose="020B0604030504040204" pitchFamily="50" charset="-128"/>
              </a:rPr>
              <a:t>⑮</a:t>
            </a:r>
            <a:r>
              <a:rPr kumimoji="1" lang="ja-JP" altLang="en-US" sz="850" dirty="0">
                <a:solidFill>
                  <a:srgbClr val="0000FF"/>
                </a:solidFill>
                <a:latin typeface="Meiryo UI" panose="020B0604030504040204" pitchFamily="50" charset="-128"/>
                <a:ea typeface="Meiryo UI" panose="020B0604030504040204" pitchFamily="50" charset="-128"/>
              </a:rPr>
              <a:t>新しい生活スタイル</a:t>
            </a:r>
            <a:r>
              <a:rPr kumimoji="1" lang="en-US" altLang="ja-JP" sz="850" dirty="0">
                <a:solidFill>
                  <a:srgbClr val="0000FF"/>
                </a:solidFill>
                <a:latin typeface="Meiryo UI" panose="020B0604030504040204" pitchFamily="50" charset="-128"/>
                <a:ea typeface="Meiryo UI" panose="020B0604030504040204" pitchFamily="50" charset="-128"/>
              </a:rPr>
              <a:t>､</a:t>
            </a:r>
            <a:r>
              <a:rPr kumimoji="1" lang="ja-JP" altLang="en-US" sz="850" dirty="0">
                <a:solidFill>
                  <a:srgbClr val="0000FF"/>
                </a:solidFill>
                <a:latin typeface="Meiryo UI" panose="020B0604030504040204" pitchFamily="50" charset="-128"/>
                <a:ea typeface="Meiryo UI" panose="020B0604030504040204" pitchFamily="50" charset="-128"/>
              </a:rPr>
              <a:t>多様</a:t>
            </a:r>
            <a:r>
              <a:rPr kumimoji="1" lang="ja-JP" altLang="en-US" sz="850" dirty="0" smtClean="0">
                <a:solidFill>
                  <a:srgbClr val="0000FF"/>
                </a:solidFill>
                <a:latin typeface="Meiryo UI" panose="020B0604030504040204" pitchFamily="50" charset="-128"/>
                <a:ea typeface="Meiryo UI" panose="020B0604030504040204" pitchFamily="50" charset="-128"/>
              </a:rPr>
              <a:t>な移動ニーズへの</a:t>
            </a:r>
            <a:r>
              <a:rPr kumimoji="1" lang="ja-JP" altLang="en-US" sz="850" dirty="0">
                <a:solidFill>
                  <a:srgbClr val="0000FF"/>
                </a:solidFill>
                <a:latin typeface="Meiryo UI" panose="020B0604030504040204" pitchFamily="50" charset="-128"/>
                <a:ea typeface="Meiryo UI" panose="020B0604030504040204" pitchFamily="50" charset="-128"/>
              </a:rPr>
              <a:t>対応</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smtClean="0">
                <a:solidFill>
                  <a:srgbClr val="0000FF"/>
                </a:solidFill>
                <a:latin typeface="Meiryo UI" panose="020B0604030504040204" pitchFamily="50" charset="-128"/>
                <a:ea typeface="Meiryo UI" panose="020B0604030504040204" pitchFamily="50" charset="-128"/>
              </a:rPr>
              <a:t>⑯輸</a:t>
            </a:r>
            <a:r>
              <a:rPr kumimoji="1" lang="ja-JP" altLang="en-US" sz="850" dirty="0" smtClean="0">
                <a:solidFill>
                  <a:srgbClr val="0000FF"/>
                </a:solidFill>
                <a:latin typeface="Meiryo UI" panose="020B0604030504040204" pitchFamily="50" charset="-128"/>
                <a:ea typeface="Meiryo UI" panose="020B0604030504040204" pitchFamily="50" charset="-128"/>
              </a:rPr>
              <a:t>配送</a:t>
            </a:r>
            <a:r>
              <a:rPr kumimoji="1" lang="ja-JP" altLang="en-US" sz="850" dirty="0">
                <a:solidFill>
                  <a:srgbClr val="0000FF"/>
                </a:solidFill>
                <a:latin typeface="Meiryo UI" panose="020B0604030504040204" pitchFamily="50" charset="-128"/>
                <a:ea typeface="Meiryo UI" panose="020B0604030504040204" pitchFamily="50" charset="-128"/>
              </a:rPr>
              <a:t>の効率化</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a:solidFill>
                  <a:srgbClr val="33CC33"/>
                </a:solidFill>
                <a:latin typeface="Meiryo UI" panose="020B0604030504040204" pitchFamily="50" charset="-128"/>
                <a:ea typeface="Meiryo UI" panose="020B0604030504040204" pitchFamily="50" charset="-128"/>
              </a:rPr>
              <a:t>⑰</a:t>
            </a:r>
            <a:r>
              <a:rPr kumimoji="1" lang="ja-JP" altLang="en-US" sz="850" dirty="0">
                <a:solidFill>
                  <a:srgbClr val="33CC33"/>
                </a:solidFill>
                <a:latin typeface="Meiryo UI" panose="020B0604030504040204" pitchFamily="50" charset="-128"/>
                <a:ea typeface="Meiryo UI" panose="020B0604030504040204" pitchFamily="50" charset="-128"/>
              </a:rPr>
              <a:t>インバウンドの需要拡大</a:t>
            </a:r>
            <a:endParaRPr kumimoji="1" lang="en-US" altLang="ja-JP" sz="850" dirty="0">
              <a:solidFill>
                <a:srgbClr val="33CC33"/>
              </a:solidFill>
              <a:latin typeface="Meiryo UI" panose="020B0604030504040204" pitchFamily="50" charset="-128"/>
              <a:ea typeface="Meiryo UI" panose="020B0604030504040204" pitchFamily="50" charset="-128"/>
            </a:endParaRPr>
          </a:p>
          <a:p>
            <a:r>
              <a:rPr lang="ja-JP" altLang="en-US" sz="850" dirty="0">
                <a:solidFill>
                  <a:srgbClr val="33CC33"/>
                </a:solidFill>
                <a:latin typeface="Meiryo UI" panose="020B0604030504040204" pitchFamily="50" charset="-128"/>
                <a:ea typeface="Meiryo UI" panose="020B0604030504040204" pitchFamily="50" charset="-128"/>
              </a:rPr>
              <a:t>⑱</a:t>
            </a:r>
            <a:r>
              <a:rPr kumimoji="1" lang="ja-JP" altLang="en-US" sz="850" dirty="0">
                <a:solidFill>
                  <a:srgbClr val="33CC33"/>
                </a:solidFill>
                <a:latin typeface="Meiryo UI" panose="020B0604030504040204" pitchFamily="50" charset="-128"/>
                <a:ea typeface="Meiryo UI" panose="020B0604030504040204" pitchFamily="50" charset="-128"/>
              </a:rPr>
              <a:t>激化するアジア諸港との競争に対抗できる競争力の強化</a:t>
            </a:r>
            <a:endParaRPr kumimoji="1" lang="en-US" altLang="ja-JP" sz="850" dirty="0">
              <a:solidFill>
                <a:srgbClr val="33CC33"/>
              </a:solidFill>
              <a:latin typeface="Meiryo UI" panose="020B0604030504040204" pitchFamily="50" charset="-128"/>
              <a:ea typeface="Meiryo UI" panose="020B0604030504040204" pitchFamily="50" charset="-128"/>
            </a:endParaRPr>
          </a:p>
          <a:p>
            <a:r>
              <a:rPr lang="ja-JP" altLang="en-US" sz="850" dirty="0">
                <a:solidFill>
                  <a:srgbClr val="33CC33"/>
                </a:solidFill>
                <a:latin typeface="Meiryo UI" panose="020B0604030504040204" pitchFamily="50" charset="-128"/>
                <a:ea typeface="Meiryo UI" panose="020B0604030504040204" pitchFamily="50" charset="-128"/>
              </a:rPr>
              <a:t>⑲</a:t>
            </a:r>
            <a:r>
              <a:rPr kumimoji="1" lang="ja-JP" altLang="en-US" sz="850" dirty="0">
                <a:solidFill>
                  <a:srgbClr val="33CC33"/>
                </a:solidFill>
                <a:latin typeface="Meiryo UI" panose="020B0604030504040204" pitchFamily="50" charset="-128"/>
                <a:ea typeface="Meiryo UI" panose="020B0604030504040204" pitchFamily="50" charset="-128"/>
              </a:rPr>
              <a:t>賑わい創出</a:t>
            </a:r>
            <a:endParaRPr kumimoji="1" lang="en-US" altLang="ja-JP" sz="850" dirty="0">
              <a:solidFill>
                <a:srgbClr val="33CC33"/>
              </a:solidFill>
              <a:latin typeface="Meiryo UI" panose="020B0604030504040204" pitchFamily="50" charset="-128"/>
              <a:ea typeface="Meiryo UI" panose="020B0604030504040204" pitchFamily="50" charset="-128"/>
            </a:endParaRPr>
          </a:p>
          <a:p>
            <a:r>
              <a:rPr lang="ja-JP" altLang="en-US" sz="850" dirty="0">
                <a:solidFill>
                  <a:srgbClr val="33CC33"/>
                </a:solidFill>
                <a:latin typeface="Meiryo UI" panose="020B0604030504040204" pitchFamily="50" charset="-128"/>
                <a:ea typeface="Meiryo UI" panose="020B0604030504040204" pitchFamily="50" charset="-128"/>
              </a:rPr>
              <a:t>⑳</a:t>
            </a:r>
            <a:r>
              <a:rPr kumimoji="1" lang="ja-JP" altLang="en-US" sz="850" dirty="0">
                <a:solidFill>
                  <a:srgbClr val="33CC33"/>
                </a:solidFill>
                <a:latin typeface="Meiryo UI" panose="020B0604030504040204" pitchFamily="50" charset="-128"/>
                <a:ea typeface="Meiryo UI" panose="020B0604030504040204" pitchFamily="50" charset="-128"/>
              </a:rPr>
              <a:t>拠点開発（まちづくり）と連携した交通サービスの</a:t>
            </a:r>
            <a:r>
              <a:rPr kumimoji="1" lang="ja-JP" altLang="en-US" sz="850" dirty="0" smtClean="0">
                <a:solidFill>
                  <a:srgbClr val="33CC33"/>
                </a:solidFill>
                <a:latin typeface="Meiryo UI" panose="020B0604030504040204" pitchFamily="50" charset="-128"/>
                <a:ea typeface="Meiryo UI" panose="020B0604030504040204" pitchFamily="50" charset="-128"/>
              </a:rPr>
              <a:t>確保</a:t>
            </a:r>
            <a:endParaRPr kumimoji="1" lang="en-US" altLang="ja-JP" sz="850" dirty="0" smtClean="0">
              <a:solidFill>
                <a:srgbClr val="33CC33"/>
              </a:solidFill>
              <a:latin typeface="Meiryo UI" panose="020B0604030504040204" pitchFamily="50" charset="-128"/>
              <a:ea typeface="Meiryo UI" panose="020B0604030504040204" pitchFamily="50" charset="-128"/>
            </a:endParaRPr>
          </a:p>
          <a:p>
            <a:r>
              <a:rPr lang="ja-JP" altLang="en-US" sz="850" dirty="0" smtClean="0">
                <a:solidFill>
                  <a:srgbClr val="33CC33"/>
                </a:solidFill>
                <a:latin typeface="Meiryo UI" panose="020B0604030504040204" pitchFamily="50" charset="-128"/>
                <a:ea typeface="Meiryo UI" panose="020B0604030504040204" pitchFamily="50" charset="-128"/>
              </a:rPr>
              <a:t>㉑ユニバーサルデザインへの対応</a:t>
            </a:r>
            <a:endParaRPr kumimoji="1" lang="en-US" altLang="ja-JP" sz="850" dirty="0">
              <a:solidFill>
                <a:srgbClr val="33CC33"/>
              </a:solidFill>
              <a:latin typeface="Meiryo UI" panose="020B0604030504040204" pitchFamily="50" charset="-128"/>
              <a:ea typeface="Meiryo UI" panose="020B0604030504040204" pitchFamily="50" charset="-128"/>
            </a:endParaRPr>
          </a:p>
          <a:p>
            <a:r>
              <a:rPr lang="ja-JP" altLang="en-US" sz="850" dirty="0">
                <a:solidFill>
                  <a:srgbClr val="33CC33"/>
                </a:solidFill>
                <a:latin typeface="Meiryo UI" panose="020B0604030504040204" pitchFamily="50" charset="-128"/>
                <a:ea typeface="Meiryo UI" panose="020B0604030504040204" pitchFamily="50" charset="-128"/>
              </a:rPr>
              <a:t>㉒</a:t>
            </a:r>
            <a:r>
              <a:rPr kumimoji="1" lang="ja-JP" altLang="en-US" sz="850" dirty="0">
                <a:solidFill>
                  <a:srgbClr val="33CC33"/>
                </a:solidFill>
                <a:latin typeface="Meiryo UI" panose="020B0604030504040204" pitchFamily="50" charset="-128"/>
                <a:ea typeface="Meiryo UI" panose="020B0604030504040204" pitchFamily="50" charset="-128"/>
              </a:rPr>
              <a:t>陸上輸送と海上</a:t>
            </a:r>
            <a:r>
              <a:rPr lang="ja-JP" altLang="en-US" sz="850" dirty="0">
                <a:solidFill>
                  <a:srgbClr val="33CC33"/>
                </a:solidFill>
                <a:latin typeface="Meiryo UI" panose="020B0604030504040204" pitchFamily="50" charset="-128"/>
                <a:ea typeface="Meiryo UI" panose="020B0604030504040204" pitchFamily="50" charset="-128"/>
              </a:rPr>
              <a:t>･</a:t>
            </a:r>
            <a:r>
              <a:rPr kumimoji="1" lang="ja-JP" altLang="en-US" sz="850" dirty="0">
                <a:solidFill>
                  <a:srgbClr val="33CC33"/>
                </a:solidFill>
                <a:latin typeface="Meiryo UI" panose="020B0604030504040204" pitchFamily="50" charset="-128"/>
                <a:ea typeface="Meiryo UI" panose="020B0604030504040204" pitchFamily="50" charset="-128"/>
              </a:rPr>
              <a:t>航空輸送の乗継／トランシップ利便性向上</a:t>
            </a:r>
            <a:endParaRPr kumimoji="1" lang="en-US" altLang="ja-JP" sz="850" dirty="0">
              <a:solidFill>
                <a:srgbClr val="33CC33"/>
              </a:solidFill>
              <a:latin typeface="Meiryo UI" panose="020B0604030504040204" pitchFamily="50" charset="-128"/>
              <a:ea typeface="Meiryo UI" panose="020B0604030504040204" pitchFamily="50" charset="-128"/>
            </a:endParaRPr>
          </a:p>
          <a:p>
            <a:r>
              <a:rPr lang="ja-JP" altLang="en-US" sz="850" dirty="0">
                <a:solidFill>
                  <a:srgbClr val="33CC33"/>
                </a:solidFill>
                <a:latin typeface="Meiryo UI" panose="020B0604030504040204" pitchFamily="50" charset="-128"/>
                <a:ea typeface="Meiryo UI" panose="020B0604030504040204" pitchFamily="50" charset="-128"/>
              </a:rPr>
              <a:t>㉔</a:t>
            </a:r>
            <a:r>
              <a:rPr kumimoji="1" lang="ja-JP" altLang="en-US" sz="850" dirty="0">
                <a:solidFill>
                  <a:srgbClr val="33CC33"/>
                </a:solidFill>
                <a:latin typeface="Meiryo UI" panose="020B0604030504040204" pitchFamily="50" charset="-128"/>
                <a:ea typeface="Meiryo UI" panose="020B0604030504040204" pitchFamily="50" charset="-128"/>
              </a:rPr>
              <a:t>カーボンニュートラルへの対応</a:t>
            </a:r>
            <a:endParaRPr kumimoji="1" lang="en-US" altLang="ja-JP" sz="850" dirty="0">
              <a:solidFill>
                <a:srgbClr val="33CC33"/>
              </a:solidFill>
              <a:latin typeface="Meiryo UI" panose="020B0604030504040204" pitchFamily="50" charset="-128"/>
              <a:ea typeface="Meiryo UI" panose="020B0604030504040204" pitchFamily="50" charset="-128"/>
            </a:endParaRPr>
          </a:p>
          <a:p>
            <a:endParaRPr kumimoji="1" lang="en-US" altLang="ja-JP" sz="850" dirty="0">
              <a:solidFill>
                <a:schemeClr val="tx1"/>
              </a:solidFill>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A03C6F33-121F-D9A3-30A5-BE3114084105}"/>
              </a:ext>
            </a:extLst>
          </p:cNvPr>
          <p:cNvSpPr/>
          <p:nvPr/>
        </p:nvSpPr>
        <p:spPr>
          <a:xfrm>
            <a:off x="3093134" y="3930694"/>
            <a:ext cx="2829392" cy="1298506"/>
          </a:xfrm>
          <a:prstGeom prst="rect">
            <a:avLst/>
          </a:prstGeom>
          <a:ln w="12700"/>
        </p:spPr>
        <p:style>
          <a:lnRef idx="2">
            <a:schemeClr val="dk1"/>
          </a:lnRef>
          <a:fillRef idx="1">
            <a:schemeClr val="lt1"/>
          </a:fillRef>
          <a:effectRef idx="0">
            <a:schemeClr val="dk1"/>
          </a:effectRef>
          <a:fontRef idx="minor">
            <a:schemeClr val="dk1"/>
          </a:fontRef>
        </p:style>
        <p:txBody>
          <a:bodyPr lIns="36000" tIns="36000" rIns="36000" bIns="36000" rtlCol="0" anchor="t"/>
          <a:lstStyle/>
          <a:p>
            <a:r>
              <a:rPr lang="ja-JP" altLang="en-US" sz="850" dirty="0">
                <a:solidFill>
                  <a:srgbClr val="0000FF"/>
                </a:solidFill>
                <a:latin typeface="Meiryo UI" panose="020B0604030504040204" pitchFamily="50" charset="-128"/>
                <a:ea typeface="Meiryo UI" panose="020B0604030504040204" pitchFamily="50" charset="-128"/>
              </a:rPr>
              <a:t>⑤</a:t>
            </a:r>
            <a:r>
              <a:rPr kumimoji="1" lang="ja-JP" altLang="en-US" sz="850" dirty="0">
                <a:solidFill>
                  <a:srgbClr val="0000FF"/>
                </a:solidFill>
                <a:latin typeface="Meiryo UI" panose="020B0604030504040204" pitchFamily="50" charset="-128"/>
                <a:ea typeface="Meiryo UI" panose="020B0604030504040204" pitchFamily="50" charset="-128"/>
              </a:rPr>
              <a:t>道路交通の安全確保</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a:solidFill>
                  <a:srgbClr val="0000FF"/>
                </a:solidFill>
                <a:latin typeface="Meiryo UI" panose="020B0604030504040204" pitchFamily="50" charset="-128"/>
                <a:ea typeface="Meiryo UI" panose="020B0604030504040204" pitchFamily="50" charset="-128"/>
              </a:rPr>
              <a:t>⑥</a:t>
            </a:r>
            <a:r>
              <a:rPr kumimoji="1" lang="ja-JP" altLang="en-US" sz="850" dirty="0">
                <a:solidFill>
                  <a:srgbClr val="0000FF"/>
                </a:solidFill>
                <a:latin typeface="Meiryo UI" panose="020B0604030504040204" pitchFamily="50" charset="-128"/>
                <a:ea typeface="Meiryo UI" panose="020B0604030504040204" pitchFamily="50" charset="-128"/>
              </a:rPr>
              <a:t>鉄道の安全確保</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a:solidFill>
                  <a:srgbClr val="0000FF"/>
                </a:solidFill>
                <a:latin typeface="Meiryo UI" panose="020B0604030504040204" pitchFamily="50" charset="-128"/>
                <a:ea typeface="Meiryo UI" panose="020B0604030504040204" pitchFamily="50" charset="-128"/>
              </a:rPr>
              <a:t>⑪</a:t>
            </a:r>
            <a:r>
              <a:rPr kumimoji="1" lang="ja-JP" altLang="en-US" sz="850" dirty="0">
                <a:solidFill>
                  <a:srgbClr val="0000FF"/>
                </a:solidFill>
                <a:latin typeface="Meiryo UI" panose="020B0604030504040204" pitchFamily="50" charset="-128"/>
                <a:ea typeface="Meiryo UI" panose="020B0604030504040204" pitchFamily="50" charset="-128"/>
              </a:rPr>
              <a:t>自然災害の激甚化に対応した防災力の強化</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a:solidFill>
                  <a:srgbClr val="33CC33"/>
                </a:solidFill>
                <a:latin typeface="Meiryo UI" panose="020B0604030504040204" pitchFamily="50" charset="-128"/>
                <a:ea typeface="Meiryo UI" panose="020B0604030504040204" pitchFamily="50" charset="-128"/>
              </a:rPr>
              <a:t>⑫</a:t>
            </a:r>
            <a:r>
              <a:rPr kumimoji="1" lang="ja-JP" altLang="en-US" sz="850" dirty="0">
                <a:solidFill>
                  <a:srgbClr val="33CC33"/>
                </a:solidFill>
                <a:latin typeface="Meiryo UI" panose="020B0604030504040204" pitchFamily="50" charset="-128"/>
                <a:ea typeface="Meiryo UI" panose="020B0604030504040204" pitchFamily="50" charset="-128"/>
              </a:rPr>
              <a:t>災害時の連携や交通インフラの活用</a:t>
            </a:r>
            <a:endParaRPr kumimoji="1" lang="en-US" altLang="ja-JP" sz="850" dirty="0">
              <a:solidFill>
                <a:srgbClr val="33CC33"/>
              </a:solidFill>
              <a:latin typeface="Meiryo UI" panose="020B0604030504040204" pitchFamily="50" charset="-128"/>
              <a:ea typeface="Meiryo UI" panose="020B0604030504040204" pitchFamily="50" charset="-128"/>
            </a:endParaRPr>
          </a:p>
          <a:p>
            <a:r>
              <a:rPr lang="ja-JP" altLang="en-US" sz="850" dirty="0">
                <a:solidFill>
                  <a:srgbClr val="0000FF"/>
                </a:solidFill>
                <a:latin typeface="Meiryo UI" panose="020B0604030504040204" pitchFamily="50" charset="-128"/>
                <a:ea typeface="Meiryo UI" panose="020B0604030504040204" pitchFamily="50" charset="-128"/>
              </a:rPr>
              <a:t>⑬</a:t>
            </a:r>
            <a:r>
              <a:rPr kumimoji="1" lang="ja-JP" altLang="en-US" sz="850" dirty="0">
                <a:solidFill>
                  <a:srgbClr val="0000FF"/>
                </a:solidFill>
                <a:latin typeface="Meiryo UI" panose="020B0604030504040204" pitchFamily="50" charset="-128"/>
                <a:ea typeface="Meiryo UI" panose="020B0604030504040204" pitchFamily="50" charset="-128"/>
              </a:rPr>
              <a:t>インフラ施設の老朽化対策</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a:solidFill>
                  <a:srgbClr val="0000FF"/>
                </a:solidFill>
                <a:latin typeface="Meiryo UI" panose="020B0604030504040204" pitchFamily="50" charset="-128"/>
                <a:ea typeface="Meiryo UI" panose="020B0604030504040204" pitchFamily="50" charset="-128"/>
              </a:rPr>
              <a:t>⑭</a:t>
            </a:r>
            <a:r>
              <a:rPr kumimoji="1" lang="ja-JP" altLang="en-US" sz="850" dirty="0">
                <a:solidFill>
                  <a:srgbClr val="0000FF"/>
                </a:solidFill>
                <a:latin typeface="Meiryo UI" panose="020B0604030504040204" pitchFamily="50" charset="-128"/>
                <a:ea typeface="Meiryo UI" panose="020B0604030504040204" pitchFamily="50" charset="-128"/>
              </a:rPr>
              <a:t>テロ行為に対応した防犯力の強化</a:t>
            </a:r>
            <a:endParaRPr kumimoji="1" lang="en-US" altLang="ja-JP" sz="850" dirty="0">
              <a:solidFill>
                <a:srgbClr val="0000FF"/>
              </a:solidFill>
              <a:latin typeface="Meiryo UI" panose="020B0604030504040204" pitchFamily="50" charset="-128"/>
              <a:ea typeface="Meiryo UI" panose="020B0604030504040204" pitchFamily="50" charset="-128"/>
            </a:endParaRPr>
          </a:p>
          <a:p>
            <a:r>
              <a:rPr lang="ja-JP" altLang="en-US" sz="850" dirty="0">
                <a:solidFill>
                  <a:srgbClr val="33CC33"/>
                </a:solidFill>
                <a:latin typeface="Meiryo UI" panose="020B0604030504040204" pitchFamily="50" charset="-128"/>
                <a:ea typeface="Meiryo UI" panose="020B0604030504040204" pitchFamily="50" charset="-128"/>
              </a:rPr>
              <a:t>㉑</a:t>
            </a:r>
            <a:r>
              <a:rPr kumimoji="1" lang="ja-JP" altLang="en-US" sz="850" dirty="0">
                <a:solidFill>
                  <a:srgbClr val="33CC33"/>
                </a:solidFill>
                <a:latin typeface="Meiryo UI" panose="020B0604030504040204" pitchFamily="50" charset="-128"/>
                <a:ea typeface="Meiryo UI" panose="020B0604030504040204" pitchFamily="50" charset="-128"/>
              </a:rPr>
              <a:t>ユニバーサルデザインへの対応</a:t>
            </a:r>
          </a:p>
          <a:p>
            <a:r>
              <a:rPr lang="ja-JP" altLang="en-US" sz="850" dirty="0">
                <a:solidFill>
                  <a:srgbClr val="33CC33"/>
                </a:solidFill>
                <a:latin typeface="Meiryo UI" panose="020B0604030504040204" pitchFamily="50" charset="-128"/>
                <a:ea typeface="Meiryo UI" panose="020B0604030504040204" pitchFamily="50" charset="-128"/>
              </a:rPr>
              <a:t>㉓</a:t>
            </a:r>
            <a:r>
              <a:rPr kumimoji="1" lang="ja-JP" altLang="en-US" sz="850" dirty="0">
                <a:solidFill>
                  <a:srgbClr val="33CC33"/>
                </a:solidFill>
                <a:latin typeface="Meiryo UI" panose="020B0604030504040204" pitchFamily="50" charset="-128"/>
                <a:ea typeface="Meiryo UI" panose="020B0604030504040204" pitchFamily="50" charset="-128"/>
              </a:rPr>
              <a:t>維持管理の省力化</a:t>
            </a:r>
            <a:endParaRPr kumimoji="1" lang="en-US" altLang="ja-JP" sz="850" dirty="0">
              <a:solidFill>
                <a:srgbClr val="33CC33"/>
              </a:solidFill>
              <a:latin typeface="Meiryo UI" panose="020B0604030504040204" pitchFamily="50" charset="-128"/>
              <a:ea typeface="Meiryo UI" panose="020B0604030504040204" pitchFamily="50" charset="-128"/>
            </a:endParaRPr>
          </a:p>
          <a:p>
            <a:r>
              <a:rPr lang="ja-JP" altLang="en-US" sz="850" dirty="0">
                <a:solidFill>
                  <a:srgbClr val="33CC33"/>
                </a:solidFill>
                <a:latin typeface="Meiryo UI" panose="020B0604030504040204" pitchFamily="50" charset="-128"/>
                <a:ea typeface="Meiryo UI" panose="020B0604030504040204" pitchFamily="50" charset="-128"/>
              </a:rPr>
              <a:t>㉔</a:t>
            </a:r>
            <a:r>
              <a:rPr kumimoji="1" lang="ja-JP" altLang="en-US" sz="850" dirty="0">
                <a:solidFill>
                  <a:srgbClr val="33CC33"/>
                </a:solidFill>
                <a:latin typeface="Meiryo UI" panose="020B0604030504040204" pitchFamily="50" charset="-128"/>
                <a:ea typeface="Meiryo UI" panose="020B0604030504040204" pitchFamily="50" charset="-128"/>
              </a:rPr>
              <a:t>カーボンニュートラルへの対応</a:t>
            </a:r>
          </a:p>
          <a:p>
            <a:endParaRPr kumimoji="1" lang="ja-JP" altLang="en-US" sz="850" dirty="0">
              <a:solidFill>
                <a:srgbClr val="00B050"/>
              </a:solidFill>
              <a:latin typeface="Meiryo UI" panose="020B0604030504040204" pitchFamily="50" charset="-128"/>
              <a:ea typeface="Meiryo UI" panose="020B0604030504040204" pitchFamily="50" charset="-128"/>
            </a:endParaRPr>
          </a:p>
        </p:txBody>
      </p:sp>
      <p:sp>
        <p:nvSpPr>
          <p:cNvPr id="16" name="右矢印 7">
            <a:extLst>
              <a:ext uri="{FF2B5EF4-FFF2-40B4-BE49-F238E27FC236}">
                <a16:creationId xmlns:a16="http://schemas.microsoft.com/office/drawing/2014/main" id="{C2FFC881-5154-7B01-57CE-F49B99904C5C}"/>
              </a:ext>
            </a:extLst>
          </p:cNvPr>
          <p:cNvSpPr/>
          <p:nvPr/>
        </p:nvSpPr>
        <p:spPr>
          <a:xfrm>
            <a:off x="6026746" y="1156564"/>
            <a:ext cx="238882" cy="632713"/>
          </a:xfrm>
          <a:prstGeom prst="rightArrow">
            <a:avLst/>
          </a:prstGeom>
          <a:solidFill>
            <a:srgbClr val="5B9BD5"/>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18" name="右矢印 8">
            <a:extLst>
              <a:ext uri="{FF2B5EF4-FFF2-40B4-BE49-F238E27FC236}">
                <a16:creationId xmlns:a16="http://schemas.microsoft.com/office/drawing/2014/main" id="{24161252-ED35-6155-89FA-451DF7FDFF3A}"/>
              </a:ext>
            </a:extLst>
          </p:cNvPr>
          <p:cNvSpPr/>
          <p:nvPr/>
        </p:nvSpPr>
        <p:spPr>
          <a:xfrm>
            <a:off x="6026746" y="2553722"/>
            <a:ext cx="238882" cy="632713"/>
          </a:xfrm>
          <a:prstGeom prst="rightArrow">
            <a:avLst/>
          </a:prstGeom>
          <a:solidFill>
            <a:srgbClr val="5B9BD5"/>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19" name="右矢印 9">
            <a:extLst>
              <a:ext uri="{FF2B5EF4-FFF2-40B4-BE49-F238E27FC236}">
                <a16:creationId xmlns:a16="http://schemas.microsoft.com/office/drawing/2014/main" id="{E4F75BB7-FDD5-D3E3-3DEB-5D5207559B2C}"/>
              </a:ext>
            </a:extLst>
          </p:cNvPr>
          <p:cNvSpPr/>
          <p:nvPr/>
        </p:nvSpPr>
        <p:spPr>
          <a:xfrm>
            <a:off x="6026746" y="4158147"/>
            <a:ext cx="238882" cy="632713"/>
          </a:xfrm>
          <a:prstGeom prst="rightArrow">
            <a:avLst/>
          </a:prstGeom>
          <a:solidFill>
            <a:srgbClr val="5B9BD5"/>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592BD3C3-8299-C154-7322-EDC18F1ACB08}"/>
              </a:ext>
            </a:extLst>
          </p:cNvPr>
          <p:cNvSpPr/>
          <p:nvPr/>
        </p:nvSpPr>
        <p:spPr>
          <a:xfrm>
            <a:off x="6362146" y="1003481"/>
            <a:ext cx="2629775" cy="938881"/>
          </a:xfrm>
          <a:prstGeom prst="rect">
            <a:avLst/>
          </a:prstGeom>
          <a:ln w="12700"/>
          <a:effectLst>
            <a:outerShdw blurRad="38100" dist="50800" dir="2700000" algn="tl" rotWithShape="0">
              <a:schemeClr val="bg1">
                <a:alpha val="55000"/>
              </a:schemeClr>
            </a:outerShdw>
          </a:effectLst>
        </p:spPr>
        <p:style>
          <a:lnRef idx="2">
            <a:schemeClr val="dk1"/>
          </a:lnRef>
          <a:fillRef idx="1">
            <a:schemeClr val="lt1"/>
          </a:fillRef>
          <a:effectRef idx="0">
            <a:schemeClr val="dk1"/>
          </a:effectRef>
          <a:fontRef idx="minor">
            <a:schemeClr val="dk1"/>
          </a:fontRef>
        </p:style>
        <p:txBody>
          <a:bodyPr lIns="54000" tIns="108000" rIns="18000" bIns="36000" rtlCol="0" anchor="t" anchorCtr="0"/>
          <a:lstStyle/>
          <a:p>
            <a:r>
              <a:rPr kumimoji="1" lang="en-US" altLang="ja-JP" sz="1100" b="1" dirty="0">
                <a:solidFill>
                  <a:schemeClr val="tx1"/>
                </a:solidFill>
                <a:latin typeface="Meiryo UI" panose="020B0604030504040204" pitchFamily="50" charset="-128"/>
                <a:ea typeface="Meiryo UI" panose="020B0604030504040204" pitchFamily="50" charset="-128"/>
              </a:rPr>
              <a:t>Ⅰ.</a:t>
            </a:r>
            <a:r>
              <a:rPr kumimoji="1" lang="ja-JP" altLang="en-US" sz="1100" b="1" dirty="0">
                <a:solidFill>
                  <a:schemeClr val="tx1"/>
                </a:solidFill>
                <a:latin typeface="Meiryo UI" panose="020B0604030504040204" pitchFamily="50" charset="-128"/>
                <a:ea typeface="Meiryo UI" panose="020B0604030504040204" pitchFamily="50" charset="-128"/>
              </a:rPr>
              <a:t>誰もがいつでも快適に移動できる交通</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a:lnSpc>
                <a:spcPts val="800"/>
              </a:lnSpc>
            </a:pPr>
            <a:r>
              <a:rPr kumimoji="1" lang="en-US" altLang="ja-JP" sz="1100" b="1" dirty="0">
                <a:solidFill>
                  <a:schemeClr val="tx1"/>
                </a:solidFill>
                <a:latin typeface="Meiryo UI" panose="020B0604030504040204" pitchFamily="50" charset="-128"/>
                <a:ea typeface="Meiryo UI" panose="020B0604030504040204" pitchFamily="50" charset="-128"/>
              </a:rPr>
              <a:t>  </a:t>
            </a:r>
          </a:p>
          <a:p>
            <a:r>
              <a:rPr kumimoji="1" lang="ja-JP" altLang="en-US" sz="1100" b="1" dirty="0">
                <a:solidFill>
                  <a:schemeClr val="tx1"/>
                </a:solidFill>
                <a:latin typeface="Meiryo UI" panose="020B0604030504040204" pitchFamily="50" charset="-128"/>
                <a:ea typeface="Meiryo UI" panose="020B0604030504040204" pitchFamily="50" charset="-128"/>
              </a:rPr>
              <a:t>　・移動手段の確保、最適化</a:t>
            </a:r>
            <a:endParaRPr kumimoji="1" lang="en-US" altLang="ja-JP" sz="1100" b="1" dirty="0">
              <a:solidFill>
                <a:schemeClr val="tx1"/>
              </a:solidFill>
              <a:latin typeface="Meiryo UI" panose="020B0604030504040204" pitchFamily="50" charset="-128"/>
              <a:ea typeface="Meiryo UI" panose="020B0604030504040204" pitchFamily="50" charset="-128"/>
            </a:endParaRPr>
          </a:p>
          <a:p>
            <a:r>
              <a:rPr kumimoji="1" lang="ja-JP" altLang="en-US" sz="1100" b="1" dirty="0">
                <a:solidFill>
                  <a:schemeClr val="tx1"/>
                </a:solidFill>
                <a:latin typeface="Meiryo UI" panose="020B0604030504040204" pitchFamily="50" charset="-128"/>
                <a:ea typeface="Meiryo UI" panose="020B0604030504040204" pitchFamily="50" charset="-128"/>
              </a:rPr>
              <a:t>　・ユニバーサルデザイン化</a:t>
            </a:r>
            <a:endParaRPr kumimoji="1" lang="en-US" altLang="ja-JP" sz="1100" b="1" dirty="0">
              <a:solidFill>
                <a:schemeClr val="tx1"/>
              </a:solidFill>
              <a:latin typeface="Meiryo UI" panose="020B0604030504040204" pitchFamily="50" charset="-128"/>
              <a:ea typeface="Meiryo UI" panose="020B0604030504040204" pitchFamily="50" charset="-128"/>
            </a:endParaRPr>
          </a:p>
          <a:p>
            <a:r>
              <a:rPr kumimoji="1" lang="ja-JP" altLang="en-US" sz="1100" b="1" dirty="0">
                <a:solidFill>
                  <a:schemeClr val="tx1"/>
                </a:solidFill>
                <a:latin typeface="Meiryo UI" panose="020B0604030504040204" pitchFamily="50" charset="-128"/>
                <a:ea typeface="Meiryo UI" panose="020B0604030504040204" pitchFamily="50" charset="-128"/>
              </a:rPr>
              <a:t>　・移動手段の利便性向上</a:t>
            </a:r>
          </a:p>
        </p:txBody>
      </p:sp>
      <p:sp>
        <p:nvSpPr>
          <p:cNvPr id="21" name="正方形/長方形 20">
            <a:extLst>
              <a:ext uri="{FF2B5EF4-FFF2-40B4-BE49-F238E27FC236}">
                <a16:creationId xmlns:a16="http://schemas.microsoft.com/office/drawing/2014/main" id="{5A0BFA98-D687-40DE-1B54-715B4A707F01}"/>
              </a:ext>
            </a:extLst>
          </p:cNvPr>
          <p:cNvSpPr/>
          <p:nvPr/>
        </p:nvSpPr>
        <p:spPr>
          <a:xfrm>
            <a:off x="6362146" y="2400638"/>
            <a:ext cx="2629775" cy="938881"/>
          </a:xfrm>
          <a:prstGeom prst="rect">
            <a:avLst/>
          </a:prstGeom>
          <a:ln w="12700"/>
          <a:effectLst>
            <a:outerShdw blurRad="38100" dist="50800" dir="2700000" algn="tl" rotWithShape="0">
              <a:schemeClr val="bg1">
                <a:alpha val="55000"/>
              </a:schemeClr>
            </a:outerShdw>
          </a:effectLst>
        </p:spPr>
        <p:style>
          <a:lnRef idx="2">
            <a:schemeClr val="dk1"/>
          </a:lnRef>
          <a:fillRef idx="1">
            <a:schemeClr val="lt1"/>
          </a:fillRef>
          <a:effectRef idx="0">
            <a:schemeClr val="dk1"/>
          </a:effectRef>
          <a:fontRef idx="minor">
            <a:schemeClr val="dk1"/>
          </a:fontRef>
        </p:style>
        <p:txBody>
          <a:bodyPr lIns="54000" tIns="108000" rIns="18000" bIns="36000" rtlCol="0" anchor="t" anchorCtr="0"/>
          <a:lstStyle/>
          <a:p>
            <a:r>
              <a:rPr kumimoji="1" lang="en-US" altLang="ja-JP" sz="1100" b="1" dirty="0">
                <a:solidFill>
                  <a:schemeClr val="tx1"/>
                </a:solidFill>
                <a:latin typeface="Meiryo UI" panose="020B0604030504040204" pitchFamily="50" charset="-128"/>
                <a:ea typeface="Meiryo UI" panose="020B0604030504040204" pitchFamily="50" charset="-128"/>
              </a:rPr>
              <a:t>Ⅱ.</a:t>
            </a:r>
            <a:r>
              <a:rPr kumimoji="1" lang="ja-JP" altLang="en-US" sz="1100" b="1" dirty="0">
                <a:solidFill>
                  <a:schemeClr val="tx1"/>
                </a:solidFill>
                <a:latin typeface="Meiryo UI" panose="020B0604030504040204" pitchFamily="50" charset="-128"/>
                <a:ea typeface="Meiryo UI" panose="020B0604030504040204" pitchFamily="50" charset="-128"/>
              </a:rPr>
              <a:t>国内外からヒト・モノを呼び込む交通</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a:lnSpc>
                <a:spcPts val="800"/>
              </a:lnSpc>
            </a:pPr>
            <a:endParaRPr kumimoji="1" lang="en-US" altLang="ja-JP" sz="1100" b="1" dirty="0">
              <a:solidFill>
                <a:schemeClr val="tx1"/>
              </a:solidFill>
              <a:latin typeface="Meiryo UI" panose="020B0604030504040204" pitchFamily="50" charset="-128"/>
              <a:ea typeface="Meiryo UI" panose="020B0604030504040204" pitchFamily="50" charset="-128"/>
            </a:endParaRPr>
          </a:p>
          <a:p>
            <a:r>
              <a:rPr kumimoji="1" lang="ja-JP" altLang="en-US" sz="1100" b="1" dirty="0">
                <a:solidFill>
                  <a:schemeClr val="tx1"/>
                </a:solidFill>
                <a:latin typeface="Meiryo UI" panose="020B0604030504040204" pitchFamily="50" charset="-128"/>
                <a:ea typeface="Meiryo UI" panose="020B0604030504040204" pitchFamily="50" charset="-128"/>
              </a:rPr>
              <a:t>　・国際競争力の強化</a:t>
            </a:r>
            <a:endParaRPr kumimoji="1" lang="en-US" altLang="ja-JP" sz="1100" b="1" dirty="0">
              <a:solidFill>
                <a:schemeClr val="tx1"/>
              </a:solidFill>
              <a:latin typeface="Meiryo UI" panose="020B0604030504040204" pitchFamily="50" charset="-128"/>
              <a:ea typeface="Meiryo UI" panose="020B0604030504040204" pitchFamily="50" charset="-128"/>
            </a:endParaRPr>
          </a:p>
          <a:p>
            <a:r>
              <a:rPr kumimoji="1" lang="ja-JP" altLang="en-US" sz="1100" b="1" dirty="0">
                <a:solidFill>
                  <a:schemeClr val="tx1"/>
                </a:solidFill>
                <a:latin typeface="Meiryo UI" panose="020B0604030504040204" pitchFamily="50" charset="-128"/>
                <a:ea typeface="Meiryo UI" panose="020B0604030504040204" pitchFamily="50" charset="-128"/>
              </a:rPr>
              <a:t>　・物流の効率化</a:t>
            </a:r>
            <a:endParaRPr kumimoji="1" lang="en-US" altLang="ja-JP" sz="1100" b="1" dirty="0">
              <a:solidFill>
                <a:schemeClr val="tx1"/>
              </a:solidFill>
              <a:latin typeface="Meiryo UI" panose="020B0604030504040204" pitchFamily="50" charset="-128"/>
              <a:ea typeface="Meiryo UI" panose="020B0604030504040204" pitchFamily="50" charset="-128"/>
            </a:endParaRPr>
          </a:p>
          <a:p>
            <a:r>
              <a:rPr kumimoji="1" lang="ja-JP" altLang="en-US" sz="1100" b="1" dirty="0">
                <a:solidFill>
                  <a:schemeClr val="tx1"/>
                </a:solidFill>
                <a:latin typeface="Meiryo UI" panose="020B0604030504040204" pitchFamily="50" charset="-128"/>
                <a:ea typeface="Meiryo UI" panose="020B0604030504040204" pitchFamily="50" charset="-128"/>
              </a:rPr>
              <a:t>　・都市魅力の創出</a:t>
            </a:r>
          </a:p>
        </p:txBody>
      </p:sp>
      <p:sp>
        <p:nvSpPr>
          <p:cNvPr id="22" name="正方形/長方形 21">
            <a:extLst>
              <a:ext uri="{FF2B5EF4-FFF2-40B4-BE49-F238E27FC236}">
                <a16:creationId xmlns:a16="http://schemas.microsoft.com/office/drawing/2014/main" id="{FA6664D7-E03A-91DE-86DB-B78B2D7919EF}"/>
              </a:ext>
            </a:extLst>
          </p:cNvPr>
          <p:cNvSpPr/>
          <p:nvPr/>
        </p:nvSpPr>
        <p:spPr>
          <a:xfrm>
            <a:off x="6362146" y="4005064"/>
            <a:ext cx="2629775" cy="938881"/>
          </a:xfrm>
          <a:prstGeom prst="rect">
            <a:avLst/>
          </a:prstGeom>
          <a:ln w="12700"/>
          <a:effectLst>
            <a:outerShdw blurRad="38100" dist="50800" dir="2700000" algn="tl" rotWithShape="0">
              <a:schemeClr val="bg1">
                <a:alpha val="55000"/>
              </a:schemeClr>
            </a:outerShdw>
          </a:effectLst>
        </p:spPr>
        <p:style>
          <a:lnRef idx="2">
            <a:schemeClr val="dk1"/>
          </a:lnRef>
          <a:fillRef idx="1">
            <a:schemeClr val="lt1"/>
          </a:fillRef>
          <a:effectRef idx="0">
            <a:schemeClr val="dk1"/>
          </a:effectRef>
          <a:fontRef idx="minor">
            <a:schemeClr val="dk1"/>
          </a:fontRef>
        </p:style>
        <p:txBody>
          <a:bodyPr lIns="54000" tIns="108000" rIns="18000" bIns="36000" rtlCol="0" anchor="t" anchorCtr="0"/>
          <a:lstStyle/>
          <a:p>
            <a:r>
              <a:rPr kumimoji="1" lang="en-US" altLang="ja-JP" sz="1100" b="1" dirty="0">
                <a:solidFill>
                  <a:schemeClr val="tx1"/>
                </a:solidFill>
                <a:latin typeface="Meiryo UI" panose="020B0604030504040204" pitchFamily="50" charset="-128"/>
                <a:ea typeface="Meiryo UI" panose="020B0604030504040204" pitchFamily="50" charset="-128"/>
              </a:rPr>
              <a:t>Ⅲ.</a:t>
            </a:r>
            <a:r>
              <a:rPr kumimoji="1" lang="ja-JP" altLang="en-US" sz="1100" b="1" dirty="0">
                <a:solidFill>
                  <a:schemeClr val="tx1"/>
                </a:solidFill>
                <a:latin typeface="Meiryo UI" panose="020B0604030504040204" pitchFamily="50" charset="-128"/>
                <a:ea typeface="Meiryo UI" panose="020B0604030504040204" pitchFamily="50" charset="-128"/>
              </a:rPr>
              <a:t>安全・安心でグリーンな交通</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a:lnSpc>
                <a:spcPts val="800"/>
              </a:lnSpc>
            </a:pPr>
            <a:endParaRPr kumimoji="1" lang="en-US" altLang="ja-JP" sz="1100" b="1" dirty="0">
              <a:solidFill>
                <a:schemeClr val="tx1"/>
              </a:solidFill>
              <a:latin typeface="Meiryo UI" panose="020B0604030504040204" pitchFamily="50" charset="-128"/>
              <a:ea typeface="Meiryo UI" panose="020B0604030504040204" pitchFamily="50" charset="-128"/>
            </a:endParaRPr>
          </a:p>
          <a:p>
            <a:r>
              <a:rPr kumimoji="1" lang="ja-JP" altLang="en-US" sz="1100" b="1" dirty="0">
                <a:solidFill>
                  <a:schemeClr val="tx1"/>
                </a:solidFill>
                <a:latin typeface="Meiryo UI" panose="020B0604030504040204" pitchFamily="50" charset="-128"/>
                <a:ea typeface="Meiryo UI" panose="020B0604030504040204" pitchFamily="50" charset="-128"/>
              </a:rPr>
              <a:t>　・環境に優しい交通</a:t>
            </a:r>
            <a:endParaRPr kumimoji="1" lang="en-US" altLang="ja-JP" sz="1100" b="1" dirty="0">
              <a:solidFill>
                <a:schemeClr val="tx1"/>
              </a:solidFill>
              <a:latin typeface="Meiryo UI" panose="020B0604030504040204" pitchFamily="50" charset="-128"/>
              <a:ea typeface="Meiryo UI" panose="020B0604030504040204" pitchFamily="50" charset="-128"/>
            </a:endParaRPr>
          </a:p>
          <a:p>
            <a:r>
              <a:rPr kumimoji="1" lang="ja-JP" altLang="en-US" sz="1100" b="1" dirty="0">
                <a:solidFill>
                  <a:schemeClr val="tx1"/>
                </a:solidFill>
                <a:latin typeface="Meiryo UI" panose="020B0604030504040204" pitchFamily="50" charset="-128"/>
                <a:ea typeface="Meiryo UI" panose="020B0604030504040204" pitchFamily="50" charset="-128"/>
              </a:rPr>
              <a:t>　・交通利用者の安全確保</a:t>
            </a:r>
            <a:endParaRPr kumimoji="1" lang="en-US" altLang="ja-JP" sz="1100" b="1" dirty="0">
              <a:solidFill>
                <a:schemeClr val="tx1"/>
              </a:solidFill>
              <a:latin typeface="Meiryo UI" panose="020B0604030504040204" pitchFamily="50" charset="-128"/>
              <a:ea typeface="Meiryo UI" panose="020B0604030504040204" pitchFamily="50" charset="-128"/>
            </a:endParaRPr>
          </a:p>
          <a:p>
            <a:r>
              <a:rPr kumimoji="1" lang="ja-JP" altLang="en-US" sz="1100" b="1" dirty="0">
                <a:solidFill>
                  <a:schemeClr val="tx1"/>
                </a:solidFill>
                <a:latin typeface="Meiryo UI" panose="020B0604030504040204" pitchFamily="50" charset="-128"/>
                <a:ea typeface="Meiryo UI" panose="020B0604030504040204" pitchFamily="50" charset="-128"/>
              </a:rPr>
              <a:t>　・インフラ施設の強化・維持更新</a:t>
            </a:r>
          </a:p>
        </p:txBody>
      </p:sp>
      <p:sp>
        <p:nvSpPr>
          <p:cNvPr id="24" name="正方形/長方形 23">
            <a:extLst>
              <a:ext uri="{FF2B5EF4-FFF2-40B4-BE49-F238E27FC236}">
                <a16:creationId xmlns:a16="http://schemas.microsoft.com/office/drawing/2014/main" id="{ED7491FD-BF3B-D74D-418C-DE3858A9CD40}"/>
              </a:ext>
            </a:extLst>
          </p:cNvPr>
          <p:cNvSpPr/>
          <p:nvPr/>
        </p:nvSpPr>
        <p:spPr>
          <a:xfrm>
            <a:off x="5012689" y="5301093"/>
            <a:ext cx="880617" cy="288147"/>
          </a:xfrm>
          <a:prstGeom prst="rect">
            <a:avLst/>
          </a:prstGeom>
          <a:ln w="3175"/>
        </p:spPr>
        <p:style>
          <a:lnRef idx="2">
            <a:schemeClr val="dk1"/>
          </a:lnRef>
          <a:fillRef idx="1">
            <a:schemeClr val="lt1"/>
          </a:fillRef>
          <a:effectRef idx="0">
            <a:schemeClr val="dk1"/>
          </a:effectRef>
          <a:fontRef idx="minor">
            <a:schemeClr val="dk1"/>
          </a:fontRef>
        </p:style>
        <p:txBody>
          <a:bodyPr wrap="none" lIns="36000" tIns="36000" rIns="36000" bIns="36000" rtlCol="0" anchor="t">
            <a:spAutoFit/>
          </a:bodyPr>
          <a:lstStyle/>
          <a:p>
            <a:r>
              <a:rPr kumimoji="1" lang="ja-JP" altLang="en-US" sz="700" dirty="0">
                <a:solidFill>
                  <a:srgbClr val="0000CC"/>
                </a:solidFill>
                <a:latin typeface="Meiryo UI" panose="020B0604030504040204" pitchFamily="50" charset="-128"/>
                <a:ea typeface="Meiryo UI" panose="020B0604030504040204" pitchFamily="50" charset="-128"/>
              </a:rPr>
              <a:t>青文字：問題解決型</a:t>
            </a:r>
            <a:endParaRPr kumimoji="1" lang="en-US" altLang="ja-JP" sz="700" dirty="0">
              <a:solidFill>
                <a:srgbClr val="0000CC"/>
              </a:solidFill>
              <a:latin typeface="Meiryo UI" panose="020B0604030504040204" pitchFamily="50" charset="-128"/>
              <a:ea typeface="Meiryo UI" panose="020B0604030504040204" pitchFamily="50" charset="-128"/>
            </a:endParaRPr>
          </a:p>
          <a:p>
            <a:r>
              <a:rPr kumimoji="1" lang="ja-JP" altLang="en-US" sz="700" dirty="0">
                <a:solidFill>
                  <a:srgbClr val="00B050"/>
                </a:solidFill>
                <a:latin typeface="Meiryo UI" panose="020B0604030504040204" pitchFamily="50" charset="-128"/>
                <a:ea typeface="Meiryo UI" panose="020B0604030504040204" pitchFamily="50" charset="-128"/>
              </a:rPr>
              <a:t>緑文字：目標指向型</a:t>
            </a:r>
          </a:p>
        </p:txBody>
      </p:sp>
      <p:sp>
        <p:nvSpPr>
          <p:cNvPr id="28" name="右矢印 8">
            <a:extLst>
              <a:ext uri="{FF2B5EF4-FFF2-40B4-BE49-F238E27FC236}">
                <a16:creationId xmlns:a16="http://schemas.microsoft.com/office/drawing/2014/main" id="{91E85271-8EC4-7FFB-0AEC-7C45EE485B73}"/>
              </a:ext>
            </a:extLst>
          </p:cNvPr>
          <p:cNvSpPr/>
          <p:nvPr/>
        </p:nvSpPr>
        <p:spPr>
          <a:xfrm>
            <a:off x="2843808" y="2918525"/>
            <a:ext cx="99461" cy="632713"/>
          </a:xfrm>
          <a:prstGeom prst="rightArrow">
            <a:avLst/>
          </a:prstGeom>
          <a:solidFill>
            <a:srgbClr val="5B9BD5"/>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81CC5FBA-71BD-1F25-82AF-CA7BB6827C52}"/>
              </a:ext>
            </a:extLst>
          </p:cNvPr>
          <p:cNvSpPr/>
          <p:nvPr/>
        </p:nvSpPr>
        <p:spPr>
          <a:xfrm>
            <a:off x="108508" y="692694"/>
            <a:ext cx="2692741" cy="5883866"/>
          </a:xfrm>
          <a:prstGeom prst="rect">
            <a:avLst/>
          </a:prstGeom>
          <a:solidFill>
            <a:srgbClr val="5B9BD5"/>
          </a:solidFill>
          <a:ln w="12700"/>
        </p:spPr>
        <p:style>
          <a:lnRef idx="2">
            <a:schemeClr val="accent1">
              <a:shade val="50000"/>
            </a:schemeClr>
          </a:lnRef>
          <a:fillRef idx="1">
            <a:schemeClr val="accent1"/>
          </a:fillRef>
          <a:effectRef idx="0">
            <a:schemeClr val="accent1"/>
          </a:effectRef>
          <a:fontRef idx="minor">
            <a:schemeClr val="lt1"/>
          </a:fontRef>
        </p:style>
        <p:txBody>
          <a:bodyPr tIns="54000" rtlCol="0" anchor="t" anchorCtr="0"/>
          <a:lstStyle/>
          <a:p>
            <a:pPr algn="ctr"/>
            <a:r>
              <a:rPr kumimoji="1" lang="ja-JP" altLang="en-US" sz="1150" b="1" u="heavy" dirty="0">
                <a:solidFill>
                  <a:schemeClr val="bg1"/>
                </a:solidFill>
                <a:latin typeface="Meiryo UI" panose="020B0604030504040204" pitchFamily="50" charset="-128"/>
                <a:ea typeface="Meiryo UI" panose="020B0604030504040204" pitchFamily="50" charset="-128"/>
              </a:rPr>
              <a:t>大阪府の交通を取り巻く現状</a:t>
            </a:r>
            <a:endParaRPr kumimoji="1" lang="ja-JP" altLang="en-US" sz="1150" u="heavy" dirty="0">
              <a:solidFill>
                <a:schemeClr val="bg1"/>
              </a:solidFill>
              <a:latin typeface="Meiryo UI" panose="020B0604030504040204" pitchFamily="50" charset="-128"/>
              <a:ea typeface="Meiryo UI" panose="020B0604030504040204" pitchFamily="50" charset="-128"/>
            </a:endParaRPr>
          </a:p>
        </p:txBody>
      </p:sp>
      <p:sp>
        <p:nvSpPr>
          <p:cNvPr id="31" name="正方形/長方形 30">
            <a:extLst>
              <a:ext uri="{FF2B5EF4-FFF2-40B4-BE49-F238E27FC236}">
                <a16:creationId xmlns:a16="http://schemas.microsoft.com/office/drawing/2014/main" id="{68D19AE4-756E-7CA0-9735-57DEF4CAF980}"/>
              </a:ext>
            </a:extLst>
          </p:cNvPr>
          <p:cNvSpPr/>
          <p:nvPr/>
        </p:nvSpPr>
        <p:spPr>
          <a:xfrm>
            <a:off x="185192" y="1003482"/>
            <a:ext cx="2514600" cy="4441742"/>
          </a:xfrm>
          <a:prstGeom prst="rect">
            <a:avLst/>
          </a:prstGeom>
          <a:ln w="12700"/>
        </p:spPr>
        <p:style>
          <a:lnRef idx="2">
            <a:schemeClr val="dk1"/>
          </a:lnRef>
          <a:fillRef idx="1">
            <a:schemeClr val="lt1"/>
          </a:fillRef>
          <a:effectRef idx="0">
            <a:schemeClr val="dk1"/>
          </a:effectRef>
          <a:fontRef idx="minor">
            <a:schemeClr val="dk1"/>
          </a:fontRef>
        </p:style>
        <p:txBody>
          <a:bodyPr lIns="36000" tIns="36000" rIns="0" bIns="36000" rtlCol="0" anchor="t"/>
          <a:lstStyle/>
          <a:p>
            <a:pPr marL="85725" indent="-85725">
              <a:lnSpc>
                <a:spcPts val="1000"/>
              </a:lnSpc>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人口減少･少子高齢化の</a:t>
            </a:r>
            <a:r>
              <a:rPr kumimoji="1" lang="ja-JP" altLang="en-US" sz="900" dirty="0" smtClean="0">
                <a:solidFill>
                  <a:schemeClr val="tx1"/>
                </a:solidFill>
                <a:latin typeface="Meiryo UI" panose="020B0604030504040204" pitchFamily="50" charset="-128"/>
                <a:ea typeface="Meiryo UI" panose="020B0604030504040204" pitchFamily="50" charset="-128"/>
              </a:rPr>
              <a:t>進展</a:t>
            </a:r>
            <a:r>
              <a:rPr lang="ja-JP" altLang="en-US" sz="900" dirty="0">
                <a:solidFill>
                  <a:schemeClr val="tx1"/>
                </a:solidFill>
                <a:latin typeface="Meiryo UI" panose="020B0604030504040204" pitchFamily="50" charset="-128"/>
                <a:ea typeface="Meiryo UI" panose="020B0604030504040204" pitchFamily="50" charset="-128"/>
              </a:rPr>
              <a:t>、</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5725" indent="-85725">
              <a:lnSpc>
                <a:spcPts val="1000"/>
              </a:lnSpc>
            </a:pPr>
            <a:r>
              <a:rPr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r>
              <a:rPr lang="ja-JP" altLang="en-US" sz="900" dirty="0" smtClean="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r>
              <a:rPr kumimoji="1" lang="ja-JP" altLang="en-US" sz="900" dirty="0" smtClean="0">
                <a:solidFill>
                  <a:schemeClr val="tx1"/>
                </a:solidFill>
                <a:latin typeface="Meiryo UI" panose="020B0604030504040204" pitchFamily="50" charset="-128"/>
                <a:ea typeface="Meiryo UI" panose="020B0604030504040204" pitchFamily="50" charset="-128"/>
                <a:sym typeface="Wingdings" panose="05000000000000000000" pitchFamily="2" charset="2"/>
              </a:rPr>
              <a:t>公共</a:t>
            </a: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交通利用者の減少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①</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②</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⑩</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㉑</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㉓</a:t>
            </a:r>
            <a:endParaRPr kumimoji="1" lang="en-US" altLang="ja-JP" sz="800" dirty="0">
              <a:solidFill>
                <a:schemeClr val="tx1"/>
              </a:solidFill>
              <a:latin typeface="Meiryo UI" panose="020B0604030504040204" pitchFamily="50" charset="-128"/>
              <a:ea typeface="Meiryo UI" panose="020B0604030504040204" pitchFamily="50" charset="-128"/>
            </a:endParaRPr>
          </a:p>
          <a:p>
            <a:pPr>
              <a:lnSpc>
                <a:spcPts val="1000"/>
              </a:lnSpc>
            </a:pPr>
            <a:endParaRPr kumimoji="1" lang="en-US" altLang="ja-JP" sz="105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■利用者が感じる公共交通の乗継負担感　</a:t>
            </a:r>
            <a:r>
              <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（情報発信</a:t>
            </a:r>
            <a:r>
              <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移動時間</a:t>
            </a:r>
            <a:r>
              <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料金</a:t>
            </a:r>
            <a:r>
              <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手続き等）</a:t>
            </a:r>
            <a:endPar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②</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③</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⑦</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㉑</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㉒</a:t>
            </a:r>
            <a:endPar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pPr marL="85725" indent="-85725">
              <a:lnSpc>
                <a:spcPts val="1000"/>
              </a:lnSpc>
            </a:pPr>
            <a:endParaRPr kumimoji="1" lang="en-US" altLang="ja-JP" sz="900" dirty="0">
              <a:solidFill>
                <a:schemeClr val="tx1"/>
              </a:solidFill>
              <a:latin typeface="Meiryo UI" panose="020B0604030504040204" pitchFamily="50" charset="-128"/>
              <a:ea typeface="Meiryo UI" panose="020B0604030504040204" pitchFamily="50" charset="-128"/>
            </a:endParaRPr>
          </a:p>
          <a:p>
            <a:pPr marL="85725" indent="-85725">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rPr>
              <a:t>■新型コロナウイルス感染拡大の影響等に</a:t>
            </a:r>
            <a:r>
              <a:rPr kumimoji="1" lang="ja-JP" altLang="en-US" sz="900" dirty="0" smtClean="0">
                <a:solidFill>
                  <a:schemeClr val="tx1"/>
                </a:solidFill>
                <a:latin typeface="Meiryo UI" panose="020B0604030504040204" pitchFamily="50" charset="-128"/>
                <a:ea typeface="Meiryo UI" panose="020B0604030504040204" pitchFamily="50" charset="-128"/>
              </a:rPr>
              <a:t>よる</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5725" indent="-85725">
              <a:lnSpc>
                <a:spcPts val="1000"/>
              </a:lnSpc>
            </a:pP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生活</a:t>
            </a:r>
            <a:r>
              <a:rPr kumimoji="1" lang="ja-JP" altLang="en-US" sz="900" dirty="0">
                <a:solidFill>
                  <a:schemeClr val="tx1"/>
                </a:solidFill>
                <a:latin typeface="Meiryo UI" panose="020B0604030504040204" pitchFamily="50" charset="-128"/>
                <a:ea typeface="Meiryo UI" panose="020B0604030504040204" pitchFamily="50" charset="-128"/>
              </a:rPr>
              <a:t>スタイル･移動ニーズの変化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⑮</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rPr>
              <a:t>　・外出率の低下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②</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⑲</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rPr>
              <a:t>　・小口多頻度配送の増加等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⑩</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⑯</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5725" indent="-85725">
              <a:lnSpc>
                <a:spcPts val="1000"/>
              </a:lnSpc>
            </a:pPr>
            <a:r>
              <a:rPr kumimoji="1" lang="en-US" altLang="ja-JP" sz="900" dirty="0">
                <a:solidFill>
                  <a:schemeClr val="tx1"/>
                </a:solidFill>
                <a:latin typeface="Meiryo UI" panose="020B0604030504040204" pitchFamily="50" charset="-128"/>
                <a:ea typeface="Meiryo UI" panose="020B0604030504040204" pitchFamily="50" charset="-128"/>
              </a:rPr>
              <a:t> </a:t>
            </a: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■交通事故</a:t>
            </a:r>
            <a:r>
              <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鉄道事故の発生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➄</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⑥</a:t>
            </a:r>
            <a:endPar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・歩行者</a:t>
            </a:r>
            <a:r>
              <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自転車が中心となった道路空間への</a:t>
            </a:r>
            <a:endPar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ニーズの高まり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➄</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⑲</a:t>
            </a:r>
            <a:endPar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・自転車事故</a:t>
            </a:r>
            <a:r>
              <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高齢者事故の割合が高い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➄</a:t>
            </a:r>
            <a:endPar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pPr>
              <a:lnSpc>
                <a:spcPts val="1000"/>
              </a:lnSpc>
            </a:pPr>
            <a:r>
              <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rPr>
              <a:t>■コロナ禍で減少したインバウンド回復への期待</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⑦</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⑰</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⑲</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㉑</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5725" indent="-85725">
              <a:lnSpc>
                <a:spcPts val="1000"/>
              </a:lnSpc>
            </a:pPr>
            <a:r>
              <a:rPr kumimoji="1" lang="en-US" altLang="ja-JP" sz="900" dirty="0">
                <a:solidFill>
                  <a:schemeClr val="tx1"/>
                </a:solidFill>
                <a:latin typeface="Meiryo UI" panose="020B0604030504040204" pitchFamily="50" charset="-128"/>
                <a:ea typeface="Meiryo UI" panose="020B0604030504040204" pitchFamily="50" charset="-128"/>
              </a:rPr>
              <a:t> </a:t>
            </a: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rPr>
              <a:t>■国際競争力の低下</a:t>
            </a:r>
            <a:r>
              <a:rPr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⑦</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⑧</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⑰</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⑱</a:t>
            </a:r>
            <a:endPar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endParaRPr>
          </a:p>
          <a:p>
            <a:pPr>
              <a:lnSpc>
                <a:spcPts val="1000"/>
              </a:lnSpc>
            </a:pPr>
            <a:r>
              <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p>
          <a:p>
            <a:pPr marL="85725" indent="-85725">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rPr>
              <a:t>■気候変動による地球温暖化</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自然災害</a:t>
            </a:r>
            <a:r>
              <a:rPr kumimoji="1" lang="ja-JP" altLang="en-US" sz="900" dirty="0" smtClean="0">
                <a:solidFill>
                  <a:schemeClr val="tx1"/>
                </a:solidFill>
                <a:latin typeface="Meiryo UI" panose="020B0604030504040204" pitchFamily="50" charset="-128"/>
                <a:ea typeface="Meiryo UI" panose="020B0604030504040204" pitchFamily="50" charset="-128"/>
              </a:rPr>
              <a:t>の</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5725" indent="-85725">
              <a:lnSpc>
                <a:spcPts val="1000"/>
              </a:lnSpc>
            </a:pPr>
            <a:r>
              <a:rPr lang="en-US" altLang="ja-JP"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激甚化</a:t>
            </a:r>
            <a:r>
              <a:rPr kumimoji="1" lang="ja-JP" altLang="en-US" sz="900" dirty="0">
                <a:solidFill>
                  <a:schemeClr val="tx1"/>
                </a:solidFill>
                <a:latin typeface="Meiryo UI" panose="020B0604030504040204" pitchFamily="50" charset="-128"/>
                <a:ea typeface="Meiryo UI" panose="020B0604030504040204" pitchFamily="50" charset="-128"/>
              </a:rPr>
              <a:t>･頻発化　</a:t>
            </a:r>
            <a:r>
              <a:rPr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⑪</a:t>
            </a:r>
            <a:r>
              <a:rPr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⑫</a:t>
            </a:r>
            <a:r>
              <a:rPr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㉔</a:t>
            </a:r>
            <a:endParaRPr lang="en-US" altLang="ja-JP" sz="800" dirty="0">
              <a:solidFill>
                <a:schemeClr val="tx1"/>
              </a:solidFill>
              <a:latin typeface="Meiryo UI" panose="020B0604030504040204" pitchFamily="50" charset="-128"/>
              <a:ea typeface="Meiryo UI" panose="020B0604030504040204" pitchFamily="50" charset="-128"/>
            </a:endParaRPr>
          </a:p>
          <a:p>
            <a:pPr marL="85725" indent="-85725">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rPr>
              <a:t>　・運輸業が</a:t>
            </a:r>
            <a:r>
              <a:rPr kumimoji="1" lang="en-US" altLang="ja-JP" sz="900" dirty="0">
                <a:solidFill>
                  <a:schemeClr val="tx1"/>
                </a:solidFill>
                <a:latin typeface="Meiryo UI" panose="020B0604030504040204" pitchFamily="50" charset="-128"/>
                <a:ea typeface="Meiryo UI" panose="020B0604030504040204" pitchFamily="50" charset="-128"/>
              </a:rPr>
              <a:t>CO</a:t>
            </a:r>
            <a:r>
              <a:rPr kumimoji="1" lang="en-US" altLang="ja-JP" sz="900" baseline="-25000" dirty="0">
                <a:solidFill>
                  <a:schemeClr val="tx1"/>
                </a:solidFill>
                <a:latin typeface="Meiryo UI" panose="020B0604030504040204" pitchFamily="50" charset="-128"/>
                <a:ea typeface="Meiryo UI" panose="020B0604030504040204" pitchFamily="50" charset="-128"/>
              </a:rPr>
              <a:t>2</a:t>
            </a:r>
            <a:r>
              <a:rPr kumimoji="1" lang="ja-JP" altLang="en-US" sz="900" dirty="0">
                <a:solidFill>
                  <a:schemeClr val="tx1"/>
                </a:solidFill>
                <a:latin typeface="Meiryo UI" panose="020B0604030504040204" pitchFamily="50" charset="-128"/>
                <a:ea typeface="Meiryo UI" panose="020B0604030504040204" pitchFamily="50" charset="-128"/>
              </a:rPr>
              <a:t>排出量の多くを占める</a:t>
            </a:r>
            <a:r>
              <a:rPr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⑯</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㉔</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5725" indent="-85725">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rPr>
              <a:t>　・交通渋滞の発生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➃</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⑨</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⑯</a:t>
            </a:r>
            <a:endParaRPr kumimoji="1" lang="en-US" altLang="ja-JP" sz="800" dirty="0">
              <a:solidFill>
                <a:schemeClr val="tx1"/>
              </a:solidFill>
              <a:latin typeface="Meiryo UI" panose="020B0604030504040204" pitchFamily="50" charset="-128"/>
              <a:ea typeface="Meiryo UI" panose="020B0604030504040204" pitchFamily="50" charset="-128"/>
            </a:endParaRPr>
          </a:p>
          <a:p>
            <a:pPr marL="85725" indent="-85725">
              <a:lnSpc>
                <a:spcPts val="1000"/>
              </a:lnSpc>
            </a:pPr>
            <a:endParaRPr kumimoji="1" lang="en-US" altLang="ja-JP" sz="900" dirty="0">
              <a:solidFill>
                <a:schemeClr val="tx1"/>
              </a:solidFill>
              <a:latin typeface="Meiryo UI" panose="020B0604030504040204" pitchFamily="50" charset="-128"/>
              <a:ea typeface="Meiryo UI" panose="020B0604030504040204" pitchFamily="50" charset="-128"/>
            </a:endParaRPr>
          </a:p>
          <a:p>
            <a:pPr marL="85725" indent="-85725">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rPr>
              <a:t>■インフラ施設等の老朽化の進展</a:t>
            </a:r>
            <a:r>
              <a:rPr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⑬</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㉓</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en-US" altLang="ja-JP"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■テロ･凶悪犯罪等への脅威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⑭</a:t>
            </a:r>
            <a:endParaRPr kumimoji="1" lang="ja-JP" altLang="en-US" sz="900" dirty="0">
              <a:solidFill>
                <a:schemeClr val="tx1"/>
              </a:solidFill>
              <a:latin typeface="Meiryo UI" panose="020B0604030504040204" pitchFamily="50" charset="-128"/>
              <a:ea typeface="Meiryo UI" panose="020B0604030504040204" pitchFamily="50" charset="-128"/>
            </a:endParaRPr>
          </a:p>
          <a:p>
            <a:pPr>
              <a:lnSpc>
                <a:spcPts val="1000"/>
              </a:lnSpc>
            </a:pP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rPr>
              <a:t>■魅力的な観光･産業資源と新たな拠点開発</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900" dirty="0">
                <a:solidFill>
                  <a:schemeClr val="tx1"/>
                </a:solidFill>
                <a:latin typeface="Meiryo UI" panose="020B0604030504040204" pitchFamily="50" charset="-128"/>
                <a:ea typeface="Meiryo UI" panose="020B0604030504040204" pitchFamily="50" charset="-128"/>
              </a:rPr>
              <a:t>　（万博</a:t>
            </a:r>
            <a:r>
              <a:rPr kumimoji="1" lang="en-US" altLang="ja-JP" sz="900" dirty="0">
                <a:solidFill>
                  <a:schemeClr val="tx1"/>
                </a:solidFill>
                <a:latin typeface="Meiryo UI" panose="020B0604030504040204" pitchFamily="50" charset="-128"/>
                <a:ea typeface="Meiryo UI" panose="020B0604030504040204" pitchFamily="50" charset="-128"/>
              </a:rPr>
              <a:t>､IR､</a:t>
            </a:r>
            <a:r>
              <a:rPr kumimoji="1" lang="ja-JP" altLang="en-US" sz="900" dirty="0">
                <a:solidFill>
                  <a:schemeClr val="tx1"/>
                </a:solidFill>
                <a:latin typeface="Meiryo UI" panose="020B0604030504040204" pitchFamily="50" charset="-128"/>
                <a:ea typeface="Meiryo UI" panose="020B0604030504040204" pitchFamily="50" charset="-128"/>
              </a:rPr>
              <a:t>新大阪等）</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000"/>
              </a:lnSpc>
            </a:pPr>
            <a:r>
              <a:rPr lang="ja-JP" altLang="en-US" sz="9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　　</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⑰</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⑲</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⑳</a:t>
            </a:r>
            <a:r>
              <a:rPr kumimoji="1" lang="en-US" altLang="ja-JP"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a:t>
            </a:r>
            <a:r>
              <a:rPr kumimoji="1" lang="ja-JP" altLang="en-US" sz="800" dirty="0">
                <a:solidFill>
                  <a:schemeClr val="tx1"/>
                </a:solidFill>
                <a:latin typeface="Meiryo UI" panose="020B0604030504040204" pitchFamily="50" charset="-128"/>
                <a:ea typeface="Meiryo UI" panose="020B0604030504040204" pitchFamily="50" charset="-128"/>
                <a:sym typeface="Wingdings" panose="05000000000000000000" pitchFamily="2" charset="2"/>
              </a:rPr>
              <a:t>㉒</a:t>
            </a:r>
            <a:endParaRPr kumimoji="1" lang="en-US" altLang="ja-JP" sz="800" dirty="0">
              <a:solidFill>
                <a:schemeClr val="tx1"/>
              </a:solidFill>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1FBBE8A6-BF39-0FB8-154A-85D76F773B05}"/>
              </a:ext>
            </a:extLst>
          </p:cNvPr>
          <p:cNvSpPr/>
          <p:nvPr/>
        </p:nvSpPr>
        <p:spPr>
          <a:xfrm>
            <a:off x="185192" y="5643617"/>
            <a:ext cx="2514600" cy="737711"/>
          </a:xfrm>
          <a:prstGeom prst="rect">
            <a:avLst/>
          </a:prstGeom>
          <a:ln w="12700"/>
        </p:spPr>
        <p:style>
          <a:lnRef idx="2">
            <a:schemeClr val="dk1"/>
          </a:lnRef>
          <a:fillRef idx="1">
            <a:schemeClr val="lt1"/>
          </a:fillRef>
          <a:effectRef idx="0">
            <a:schemeClr val="dk1"/>
          </a:effectRef>
          <a:fontRef idx="minor">
            <a:schemeClr val="dk1"/>
          </a:fontRef>
        </p:style>
        <p:txBody>
          <a:bodyPr lIns="36000" tIns="36000" rIns="36000" bIns="36000" rtlCol="0" anchor="t"/>
          <a:lstStyle/>
          <a:p>
            <a:r>
              <a:rPr kumimoji="1" lang="ja-JP" altLang="en-US" sz="900" dirty="0">
                <a:solidFill>
                  <a:schemeClr val="tx1"/>
                </a:solidFill>
                <a:latin typeface="Meiryo UI" panose="020B0604030504040204" pitchFamily="50" charset="-128"/>
                <a:ea typeface="Meiryo UI" panose="020B0604030504040204" pitchFamily="50" charset="-128"/>
              </a:rPr>
              <a:t>■充実した陸･海･空の交通網と新たな整備</a:t>
            </a:r>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■新たなモビリティや技術の開発・普及</a:t>
            </a:r>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DX､Society5.0､MaaS､</a:t>
            </a:r>
            <a:r>
              <a:rPr kumimoji="1" lang="ja-JP" altLang="en-US" sz="900" dirty="0">
                <a:solidFill>
                  <a:schemeClr val="tx1"/>
                </a:solidFill>
                <a:latin typeface="Meiryo UI" panose="020B0604030504040204" pitchFamily="50" charset="-128"/>
                <a:ea typeface="Meiryo UI" panose="020B0604030504040204" pitchFamily="50" charset="-128"/>
              </a:rPr>
              <a:t>自動運転技術</a:t>
            </a:r>
            <a:r>
              <a:rPr kumimoji="1" lang="en-US" altLang="ja-JP" sz="900" dirty="0">
                <a:solidFill>
                  <a:schemeClr val="tx1"/>
                </a:solidFill>
                <a:latin typeface="Meiryo UI" panose="020B0604030504040204" pitchFamily="50" charset="-128"/>
                <a:ea typeface="Meiryo UI" panose="020B0604030504040204" pitchFamily="50" charset="-128"/>
              </a:rPr>
              <a:t>､</a:t>
            </a:r>
          </a:p>
          <a:p>
            <a:r>
              <a:rPr kumimoji="1" lang="ja-JP" altLang="en-US" sz="900" dirty="0">
                <a:solidFill>
                  <a:schemeClr val="tx1"/>
                </a:solidFill>
                <a:latin typeface="Meiryo UI" panose="020B0604030504040204" pitchFamily="50" charset="-128"/>
                <a:ea typeface="Meiryo UI" panose="020B0604030504040204" pitchFamily="50" charset="-128"/>
              </a:rPr>
              <a:t>　　次世代エネルギー車両等）</a:t>
            </a:r>
            <a:endParaRPr kumimoji="1" lang="en-US" altLang="ja-JP" sz="800" dirty="0">
              <a:solidFill>
                <a:schemeClr val="tx1"/>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020272" y="6597352"/>
            <a:ext cx="2133600" cy="365125"/>
          </a:xfrm>
        </p:spPr>
        <p:txBody>
          <a:bodyPr/>
          <a:lstStyle/>
          <a:p>
            <a:pPr>
              <a:defRPr/>
            </a:pPr>
            <a:fld id="{28F0E39B-BA49-4FB8-AA2D-8533670A9DFA}" type="slidenum">
              <a:rPr lang="ja-JP" altLang="en-US" smtClean="0"/>
              <a:pPr>
                <a:defRPr/>
              </a:pPr>
              <a:t>6</a:t>
            </a:fld>
            <a:endParaRPr lang="ja-JP" altLang="en-US"/>
          </a:p>
        </p:txBody>
      </p:sp>
      <p:sp>
        <p:nvSpPr>
          <p:cNvPr id="7" name="テキスト ボックス 17"/>
          <p:cNvSpPr txBox="1">
            <a:spLocks noChangeArrowheads="1"/>
          </p:cNvSpPr>
          <p:nvPr/>
        </p:nvSpPr>
        <p:spPr bwMode="auto">
          <a:xfrm>
            <a:off x="19472" y="138118"/>
            <a:ext cx="8820000" cy="33855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ja-JP" altLang="en-US" sz="1600" dirty="0">
                <a:latin typeface="Meiryo UI" panose="020B0604030504040204" pitchFamily="50" charset="-128"/>
                <a:ea typeface="Meiryo UI" panose="020B0604030504040204" pitchFamily="50" charset="-128"/>
              </a:rPr>
              <a:t>■交通の現状・課題（まとめ）と取組の方向性</a:t>
            </a:r>
            <a:endParaRPr lang="en-US" altLang="ja-JP" sz="1600" dirty="0">
              <a:latin typeface="Meiryo UI" panose="020B0604030504040204" pitchFamily="50" charset="-128"/>
              <a:ea typeface="Meiryo UI" panose="020B0604030504040204" pitchFamily="50" charset="-128"/>
            </a:endParaRPr>
          </a:p>
        </p:txBody>
      </p:sp>
      <p:sp>
        <p:nvSpPr>
          <p:cNvPr id="39" name="右矢印 14">
            <a:extLst>
              <a:ext uri="{FF2B5EF4-FFF2-40B4-BE49-F238E27FC236}">
                <a16:creationId xmlns:a16="http://schemas.microsoft.com/office/drawing/2014/main" id="{5868BC50-01AD-824C-B48F-8FE8416A041F}"/>
              </a:ext>
            </a:extLst>
          </p:cNvPr>
          <p:cNvSpPr/>
          <p:nvPr/>
        </p:nvSpPr>
        <p:spPr>
          <a:xfrm rot="16200000" flipV="1">
            <a:off x="4069653" y="3936116"/>
            <a:ext cx="1037832" cy="3329680"/>
          </a:xfrm>
          <a:prstGeom prst="bentArrow">
            <a:avLst>
              <a:gd name="adj1" fmla="val 12265"/>
              <a:gd name="adj2" fmla="val 12211"/>
              <a:gd name="adj3" fmla="val 12449"/>
              <a:gd name="adj4" fmla="val 35536"/>
            </a:avLst>
          </a:prstGeom>
          <a:solidFill>
            <a:srgbClr val="5B9BD5"/>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32017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17"/>
          <p:cNvSpPr txBox="1">
            <a:spLocks noChangeArrowheads="1"/>
          </p:cNvSpPr>
          <p:nvPr/>
        </p:nvSpPr>
        <p:spPr bwMode="auto">
          <a:xfrm>
            <a:off x="97215" y="1535555"/>
            <a:ext cx="8970583" cy="501675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ja-JP" altLang="en-US" sz="1600" dirty="0">
                <a:latin typeface="Meiryo UI" panose="020B0604030504040204" pitchFamily="50" charset="-128"/>
                <a:ea typeface="Meiryo UI" panose="020B0604030504040204" pitchFamily="50" charset="-128"/>
              </a:rPr>
              <a:t>■取組の方向性</a:t>
            </a: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a:p>
            <a:pPr>
              <a:spcBef>
                <a:spcPct val="0"/>
              </a:spcBef>
              <a:buNone/>
              <a:defRPr/>
            </a:pPr>
            <a:endParaRPr lang="en-US" altLang="ja-JP" sz="16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F2F41664-8228-41B0-A949-CF75A5746449}"/>
              </a:ext>
            </a:extLst>
          </p:cNvPr>
          <p:cNvSpPr txBox="1"/>
          <p:nvPr/>
        </p:nvSpPr>
        <p:spPr>
          <a:xfrm>
            <a:off x="188596" y="2204864"/>
            <a:ext cx="2880000" cy="540000"/>
          </a:xfrm>
          <a:prstGeom prst="rect">
            <a:avLst/>
          </a:prstGeom>
          <a:noFill/>
          <a:ln>
            <a:solidFill>
              <a:schemeClr val="tx1"/>
            </a:solidFill>
            <a:prstDash val="sysDot"/>
          </a:ln>
        </p:spPr>
        <p:txBody>
          <a:bodyPr wrap="square" lIns="54000" rIns="54000" rtlCol="0" anchor="ctr">
            <a:noAutofit/>
          </a:bodyPr>
          <a:lstStyle/>
          <a:p>
            <a:pPr lvl="0"/>
            <a:r>
              <a:rPr lang="en-US" altLang="ja-JP" sz="1400" b="1" dirty="0">
                <a:latin typeface="Meiryo UI" panose="020B0604030504040204" pitchFamily="50" charset="-128"/>
                <a:ea typeface="Meiryo UI" panose="020B0604030504040204" pitchFamily="50" charset="-128"/>
              </a:rPr>
              <a:t>Ⅰ</a:t>
            </a:r>
            <a:r>
              <a:rPr lang="ja-JP" altLang="en-US" sz="1400" b="1" dirty="0">
                <a:latin typeface="Meiryo UI" panose="020B0604030504040204" pitchFamily="50" charset="-128"/>
                <a:ea typeface="Meiryo UI" panose="020B0604030504040204" pitchFamily="50" charset="-128"/>
              </a:rPr>
              <a:t>．誰もがいつでも快適に</a:t>
            </a:r>
            <a:endParaRPr lang="en-US" altLang="ja-JP" sz="1400" b="1" dirty="0">
              <a:latin typeface="Meiryo UI" panose="020B0604030504040204" pitchFamily="50" charset="-128"/>
              <a:ea typeface="Meiryo UI" panose="020B0604030504040204" pitchFamily="50" charset="-128"/>
            </a:endParaRPr>
          </a:p>
          <a:p>
            <a:pPr lvl="0"/>
            <a:r>
              <a:rPr lang="ja-JP" altLang="en-US" sz="1400" b="1" dirty="0">
                <a:latin typeface="Meiryo UI" panose="020B0604030504040204" pitchFamily="50" charset="-128"/>
                <a:ea typeface="Meiryo UI" panose="020B0604030504040204" pitchFamily="50" charset="-128"/>
              </a:rPr>
              <a:t>　　　　　　　　　　　　　 移動できる交通</a:t>
            </a:r>
            <a:endParaRPr lang="en-US" altLang="ja-JP" sz="1400" b="1"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B83D0E77-85F5-294E-A0BC-90C780808EBA}"/>
              </a:ext>
            </a:extLst>
          </p:cNvPr>
          <p:cNvSpPr txBox="1"/>
          <p:nvPr/>
        </p:nvSpPr>
        <p:spPr>
          <a:xfrm>
            <a:off x="3148163" y="2215277"/>
            <a:ext cx="2880000" cy="529586"/>
          </a:xfrm>
          <a:prstGeom prst="rect">
            <a:avLst/>
          </a:prstGeom>
          <a:noFill/>
          <a:ln>
            <a:solidFill>
              <a:schemeClr val="tx1"/>
            </a:solidFill>
            <a:prstDash val="sysDot"/>
          </a:ln>
        </p:spPr>
        <p:txBody>
          <a:bodyPr wrap="square" lIns="54000" rIns="54000" rtlCol="0" anchor="ctr">
            <a:noAutofit/>
          </a:bodyPr>
          <a:lstStyle/>
          <a:p>
            <a:r>
              <a:rPr lang="en-US" altLang="ja-JP" sz="1400" b="1" dirty="0">
                <a:latin typeface="Meiryo UI" panose="020B0604030504040204" pitchFamily="50" charset="-128"/>
                <a:ea typeface="Meiryo UI" panose="020B0604030504040204" pitchFamily="50" charset="-128"/>
              </a:rPr>
              <a:t>Ⅱ</a:t>
            </a:r>
            <a:r>
              <a:rPr lang="ja-JP" altLang="en-US" sz="1400" b="1" dirty="0">
                <a:latin typeface="Meiryo UI" panose="020B0604030504040204" pitchFamily="50" charset="-128"/>
                <a:ea typeface="Meiryo UI" panose="020B0604030504040204" pitchFamily="50" charset="-128"/>
              </a:rPr>
              <a:t>．国内外から</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ヒト・モノを呼び込む交通</a:t>
            </a:r>
            <a:endParaRPr lang="en-US" altLang="ja-JP" sz="1400" b="1" dirty="0">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006DF2D5-6962-8E61-F12F-0838980FF5D1}"/>
              </a:ext>
            </a:extLst>
          </p:cNvPr>
          <p:cNvSpPr txBox="1"/>
          <p:nvPr/>
        </p:nvSpPr>
        <p:spPr>
          <a:xfrm>
            <a:off x="6107730" y="2215278"/>
            <a:ext cx="2880000" cy="529586"/>
          </a:xfrm>
          <a:prstGeom prst="rect">
            <a:avLst/>
          </a:prstGeom>
          <a:noFill/>
          <a:ln>
            <a:solidFill>
              <a:schemeClr val="tx1"/>
            </a:solidFill>
            <a:prstDash val="sysDot"/>
          </a:ln>
        </p:spPr>
        <p:txBody>
          <a:bodyPr wrap="square" lIns="54000" rIns="54000" rtlCol="0" anchor="ctr">
            <a:noAutofit/>
          </a:bodyPr>
          <a:lstStyle/>
          <a:p>
            <a:r>
              <a:rPr lang="en-US" altLang="ja-JP" sz="1400" b="1" dirty="0">
                <a:latin typeface="Meiryo UI" panose="020B0604030504040204" pitchFamily="50" charset="-128"/>
                <a:ea typeface="Meiryo UI" panose="020B0604030504040204" pitchFamily="50" charset="-128"/>
              </a:rPr>
              <a:t>Ⅲ</a:t>
            </a:r>
            <a:r>
              <a:rPr lang="ja-JP" altLang="en-US" sz="1400" b="1" dirty="0">
                <a:latin typeface="Meiryo UI" panose="020B0604030504040204" pitchFamily="50" charset="-128"/>
                <a:ea typeface="Meiryo UI" panose="020B0604030504040204" pitchFamily="50" charset="-128"/>
              </a:rPr>
              <a:t>．安全・安心でグリーンな交通</a:t>
            </a:r>
            <a:endParaRPr lang="en-US" altLang="ja-JP" sz="1400" b="1" dirty="0">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5F901477-0431-5276-90B0-1943FD800942}"/>
              </a:ext>
            </a:extLst>
          </p:cNvPr>
          <p:cNvSpPr txBox="1"/>
          <p:nvPr/>
        </p:nvSpPr>
        <p:spPr>
          <a:xfrm>
            <a:off x="188596" y="2996952"/>
            <a:ext cx="2880000" cy="1600438"/>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・移動手段の確保、最適化</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（多様な交通モードの活用）</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・ユニバーサルデザイン化　</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・移動の利便性向上</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（シームレスな移動の実現）</a:t>
            </a:r>
            <a:endParaRPr lang="en-US" altLang="ja-JP" sz="1400" dirty="0">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CEEC7F11-CC92-4EAB-20CD-DFEE092AB8FA}"/>
              </a:ext>
            </a:extLst>
          </p:cNvPr>
          <p:cNvSpPr txBox="1"/>
          <p:nvPr/>
        </p:nvSpPr>
        <p:spPr>
          <a:xfrm>
            <a:off x="3148163" y="2996952"/>
            <a:ext cx="2880000" cy="1600438"/>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・国際競争力の強化</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（ヒト・モノを集める）</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・物流の効率化</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（集めたモノを確実に運ぶ）</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・都市魅力の創出</a:t>
            </a:r>
            <a:endParaRPr lang="en-US" altLang="ja-JP" sz="1400" dirty="0">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07D18F31-316B-18A4-904D-7F858CEC08A4}"/>
              </a:ext>
            </a:extLst>
          </p:cNvPr>
          <p:cNvSpPr txBox="1"/>
          <p:nvPr/>
        </p:nvSpPr>
        <p:spPr>
          <a:xfrm>
            <a:off x="6107730" y="2996952"/>
            <a:ext cx="2880000" cy="1169551"/>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・環境に優しい交通</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・交通利用者の安全確保</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・インフラ施設の強化・維持更新</a:t>
            </a:r>
            <a:endParaRPr lang="en-US" altLang="ja-JP" sz="1400" dirty="0">
              <a:latin typeface="Meiryo UI" panose="020B0604030504040204" pitchFamily="50" charset="-128"/>
              <a:ea typeface="Meiryo UI" panose="020B0604030504040204" pitchFamily="50" charset="-128"/>
            </a:endParaRPr>
          </a:p>
        </p:txBody>
      </p:sp>
      <p:sp>
        <p:nvSpPr>
          <p:cNvPr id="25" name="テキスト ボックス 17">
            <a:extLst>
              <a:ext uri="{FF2B5EF4-FFF2-40B4-BE49-F238E27FC236}">
                <a16:creationId xmlns:a16="http://schemas.microsoft.com/office/drawing/2014/main" id="{7ABA53F3-6801-A560-DCF2-C7053D1418C0}"/>
              </a:ext>
            </a:extLst>
          </p:cNvPr>
          <p:cNvSpPr txBox="1">
            <a:spLocks noChangeArrowheads="1"/>
          </p:cNvSpPr>
          <p:nvPr/>
        </p:nvSpPr>
        <p:spPr bwMode="auto">
          <a:xfrm>
            <a:off x="97216" y="548679"/>
            <a:ext cx="8970583" cy="83099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defRPr/>
            </a:pPr>
            <a:r>
              <a:rPr lang="ja-JP" altLang="en-US" sz="1600" dirty="0">
                <a:latin typeface="Meiryo UI" panose="020B0604030504040204" pitchFamily="50" charset="-128"/>
                <a:ea typeface="Meiryo UI" panose="020B0604030504040204" pitchFamily="50" charset="-128"/>
              </a:rPr>
              <a:t>■基本的な取組姿勢</a:t>
            </a:r>
            <a:endParaRPr lang="en-US" altLang="ja-JP" sz="1600" dirty="0">
              <a:latin typeface="Meiryo UI" panose="020B0604030504040204" pitchFamily="50" charset="-128"/>
              <a:ea typeface="Meiryo UI" panose="020B0604030504040204" pitchFamily="50" charset="-128"/>
            </a:endParaRPr>
          </a:p>
          <a:p>
            <a:pPr>
              <a:spcBef>
                <a:spcPct val="0"/>
              </a:spcBef>
              <a:buNone/>
              <a:defRPr/>
            </a:pPr>
            <a:r>
              <a:rPr lang="ja-JP" altLang="en-US" sz="1600"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　陸上、水上、航空、全ての交通インフラと新たなテクノロジーを最大限に活用し、</a:t>
            </a:r>
            <a:endParaRPr lang="en-US" altLang="ja-JP" sz="1600" b="1" dirty="0">
              <a:latin typeface="Meiryo UI" panose="020B0604030504040204" pitchFamily="50" charset="-128"/>
              <a:ea typeface="Meiryo UI" panose="020B0604030504040204" pitchFamily="50" charset="-128"/>
            </a:endParaRPr>
          </a:p>
          <a:p>
            <a:pPr>
              <a:spcBef>
                <a:spcPct val="0"/>
              </a:spcBef>
              <a:buNone/>
              <a:defRPr/>
            </a:pPr>
            <a:r>
              <a:rPr lang="ja-JP" altLang="en-US" sz="1600" b="1" dirty="0">
                <a:latin typeface="Meiryo UI" panose="020B0604030504040204" pitchFamily="50" charset="-128"/>
                <a:ea typeface="Meiryo UI" panose="020B0604030504040204" pitchFamily="50" charset="-128"/>
              </a:rPr>
              <a:t>　　　誰もが快適に移動でき、大阪・関西の発展に資する持続可能な交通を目指す。</a:t>
            </a:r>
            <a:endParaRPr lang="en-US" altLang="ja-JP" sz="1600" b="1"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7632880" y="23642"/>
            <a:ext cx="1491594" cy="268215"/>
          </a:xfrm>
          <a:prstGeom prst="rect">
            <a:avLst/>
          </a:prstGeom>
          <a:noFill/>
        </p:spPr>
        <p:txBody>
          <a:bodyPr wrap="square" rtlCol="0">
            <a:spAutoFit/>
          </a:bodyPr>
          <a:lstStyle/>
          <a:p>
            <a:pPr algn="r"/>
            <a:endParaRPr lang="en-US" altLang="ja-JP" sz="1143" dirty="0">
              <a:latin typeface="Meiryo UI" panose="020B0604030504040204" pitchFamily="50" charset="-128"/>
              <a:ea typeface="Meiryo UI" panose="020B0604030504040204" pitchFamily="50" charset="-128"/>
            </a:endParaRPr>
          </a:p>
        </p:txBody>
      </p:sp>
      <p:sp>
        <p:nvSpPr>
          <p:cNvPr id="9" name="スライド番号プレースホルダー 1"/>
          <p:cNvSpPr>
            <a:spLocks noGrp="1"/>
          </p:cNvSpPr>
          <p:nvPr>
            <p:ph type="sldNum" sz="quarter" idx="12"/>
          </p:nvPr>
        </p:nvSpPr>
        <p:spPr bwMode="auto">
          <a:xfrm>
            <a:off x="7004844"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49428036-368F-4C30-9E49-CA237964E764}" type="slidenum">
              <a:rPr lang="ja-JP" altLang="en-US" sz="1200" smtClean="0">
                <a:solidFill>
                  <a:srgbClr val="898989"/>
                </a:solidFill>
                <a:latin typeface="Meiryo UI" panose="020B0604030504040204" pitchFamily="50" charset="-128"/>
                <a:ea typeface="Meiryo UI" panose="020B0604030504040204" pitchFamily="50" charset="-128"/>
              </a:rPr>
              <a:pPr>
                <a:spcBef>
                  <a:spcPct val="0"/>
                </a:spcBef>
                <a:buFontTx/>
                <a:buNone/>
              </a:pPr>
              <a:t>7</a:t>
            </a:fld>
            <a:endParaRPr lang="ja-JP" altLang="en-US" sz="1200" dirty="0">
              <a:solidFill>
                <a:srgbClr val="898989"/>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1" y="16488"/>
            <a:ext cx="9144001" cy="400110"/>
          </a:xfrm>
          <a:prstGeom prst="rect">
            <a:avLst/>
          </a:prstGeom>
          <a:solidFill>
            <a:srgbClr val="00B0F0"/>
          </a:solidFill>
          <a:ln w="12700">
            <a:noFill/>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marL="268288" indent="-268288">
              <a:defRPr/>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③取組の方向性</a:t>
            </a:r>
          </a:p>
        </p:txBody>
      </p:sp>
    </p:spTree>
    <p:extLst>
      <p:ext uri="{BB962C8B-B14F-4D97-AF65-F5344CB8AC3E}">
        <p14:creationId xmlns:p14="http://schemas.microsoft.com/office/powerpoint/2010/main" val="3810067037"/>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2134</Words>
  <Application>Microsoft Office PowerPoint</Application>
  <PresentationFormat>画面に合わせる (4:3)</PresentationFormat>
  <Paragraphs>302</Paragraphs>
  <Slides>7</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Meiryo UI</vt:lpstr>
      <vt:lpstr>ＭＳ Ｐゴシック</vt:lpstr>
      <vt:lpstr>Arial</vt:lpstr>
      <vt:lpstr>Calibri</vt:lpstr>
      <vt:lpstr>Wingdings</vt:lpstr>
      <vt:lpstr>デザインの設定</vt:lpstr>
      <vt:lpstr>総合的な交通のあり方検討 中間とりまとめ骨子案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2022-10-06T01:23:20Z</dcterms:created>
  <dcterms:modified xsi:type="dcterms:W3CDTF">2022-10-06T01:24:51Z</dcterms:modified>
</cp:coreProperties>
</file>