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1"/>
  </p:sldMasterIdLst>
  <p:notesMasterIdLst>
    <p:notesMasterId r:id="rId5"/>
  </p:notesMasterIdLst>
  <p:handoutMasterIdLst>
    <p:handoutMasterId r:id="rId6"/>
  </p:handoutMasterIdLst>
  <p:sldIdLst>
    <p:sldId id="268" r:id="rId2"/>
    <p:sldId id="264" r:id="rId3"/>
    <p:sldId id="256" r:id="rId4"/>
  </p:sldIdLst>
  <p:sldSz cx="9601200" cy="128016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0" d="100"/>
          <a:sy n="40" d="100"/>
        </p:scale>
        <p:origin x="22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678" cy="498559"/>
          </a:xfrm>
          <a:prstGeom prst="rect">
            <a:avLst/>
          </a:prstGeom>
        </p:spPr>
        <p:txBody>
          <a:bodyPr vert="horz" lIns="62993" tIns="31497" rIns="62993" bIns="31497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348" y="0"/>
            <a:ext cx="2950765" cy="498559"/>
          </a:xfrm>
          <a:prstGeom prst="rect">
            <a:avLst/>
          </a:prstGeom>
        </p:spPr>
        <p:txBody>
          <a:bodyPr vert="horz" lIns="62993" tIns="31497" rIns="62993" bIns="31497" rtlCol="0"/>
          <a:lstStyle>
            <a:lvl1pPr algn="r">
              <a:defRPr sz="800"/>
            </a:lvl1pPr>
          </a:lstStyle>
          <a:p>
            <a:fld id="{7BBE401F-66ED-4E59-B4CE-BE31F60A17E9}" type="datetimeFigureOut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779"/>
            <a:ext cx="2949678" cy="498559"/>
          </a:xfrm>
          <a:prstGeom prst="rect">
            <a:avLst/>
          </a:prstGeom>
        </p:spPr>
        <p:txBody>
          <a:bodyPr vert="horz" lIns="62993" tIns="31497" rIns="62993" bIns="31497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348" y="9440779"/>
            <a:ext cx="2950765" cy="498559"/>
          </a:xfrm>
          <a:prstGeom prst="rect">
            <a:avLst/>
          </a:prstGeom>
        </p:spPr>
        <p:txBody>
          <a:bodyPr vert="horz" lIns="62993" tIns="31497" rIns="62993" bIns="31497" rtlCol="0" anchor="b"/>
          <a:lstStyle>
            <a:lvl1pPr algn="r">
              <a:defRPr sz="800"/>
            </a:lvl1pPr>
          </a:lstStyle>
          <a:p>
            <a:fld id="{459B6318-44AA-4AD8-ADA2-0A4AB21129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5843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869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869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063BC6BB-1DAD-43C9-A665-C2A06E13AB55}" type="datetimeFigureOut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869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7ACA4350-4658-48E0-8727-AFEBA7EDD3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75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A43F0-9C44-46DC-AF90-9F359142B096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4144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1CB8-E957-4191-900E-4E534FD69664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5008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AC565-916D-4D86-9064-9E4BC86AB092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5254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29659-84C8-4ACA-B45E-86EA19B9B78C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9726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5972F-EC82-400C-BE14-717F47E62106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61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DDE62-2CB0-4C3D-9B77-D04CB18162D5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113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2AEBB-67EB-4435-B5B6-2B05FA6C4602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618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A7A6-F133-45B0-A8C4-C226EC47FEC7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825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C9A6D-689B-4BEF-9600-57EB143AA0E5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8132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28987-9675-452F-A0A0-F34076799DBC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615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F99DF-902A-4D99-AC7D-25707C6CFFE8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5070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5D111-E2C0-4DFF-BD72-CB6C895BC9AC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759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0"/>
            <a:ext cx="9601200" cy="58148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本日の論点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246013" y="90990"/>
            <a:ext cx="1189416" cy="39950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lIns="37800" tIns="37800" rIns="37800" bIns="37800" rtlCol="0" anchor="ctr">
            <a:spAutoFit/>
          </a:bodyPr>
          <a:lstStyle/>
          <a:p>
            <a:pPr algn="ctr"/>
            <a:r>
              <a:rPr lang="ja-JP" altLang="en-US" sz="2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資料３</a:t>
            </a:r>
          </a:p>
        </p:txBody>
      </p:sp>
      <p:sp>
        <p:nvSpPr>
          <p:cNvPr id="27" name="テキスト ボックス 17"/>
          <p:cNvSpPr txBox="1">
            <a:spLocks noChangeArrowheads="1"/>
          </p:cNvSpPr>
          <p:nvPr/>
        </p:nvSpPr>
        <p:spPr bwMode="auto">
          <a:xfrm>
            <a:off x="156767" y="1105608"/>
            <a:ext cx="9278662" cy="28253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buNone/>
            </a:pP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None/>
            </a:pP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◇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論点１　　「取組の方向性」、「目指すべきすがた」について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None/>
            </a:pP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None/>
            </a:pP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None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●「取組の方向性」、「目指すべきすがた」について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None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追加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すべき視点はないか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None/>
            </a:pP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13754" y="2118192"/>
            <a:ext cx="3493890" cy="40011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ご意見をいただきたい事項</a:t>
            </a:r>
          </a:p>
        </p:txBody>
      </p:sp>
      <p:sp>
        <p:nvSpPr>
          <p:cNvPr id="8" name="テキスト ボックス 7"/>
          <p:cNvSpPr txBox="1">
            <a:spLocks noChangeArrowheads="1"/>
          </p:cNvSpPr>
          <p:nvPr/>
        </p:nvSpPr>
        <p:spPr bwMode="auto">
          <a:xfrm>
            <a:off x="204893" y="4181674"/>
            <a:ext cx="9278662" cy="35024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buNone/>
            </a:pP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None/>
            </a:pP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◇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論点２　　「取組事例」について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None/>
            </a:pP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None/>
            </a:pP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●「交通」「環境」「ユニバーサルデザイン」において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None/>
            </a:pP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      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交通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モード間の連携はどう進展していくか。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None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●利用者目線で求められることは何か。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None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●新たな技術の活用や先進的な取組事例はないか。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None/>
            </a:pP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96699" y="5230972"/>
            <a:ext cx="3377340" cy="40011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ご意見をいただきたい事項</a:t>
            </a:r>
          </a:p>
        </p:txBody>
      </p:sp>
      <p:sp>
        <p:nvSpPr>
          <p:cNvPr id="10" name="テキスト ボックス 9"/>
          <p:cNvSpPr txBox="1">
            <a:spLocks noChangeArrowheads="1"/>
          </p:cNvSpPr>
          <p:nvPr/>
        </p:nvSpPr>
        <p:spPr bwMode="auto">
          <a:xfrm>
            <a:off x="156767" y="8067923"/>
            <a:ext cx="9278662" cy="28253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buNone/>
            </a:pP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None/>
            </a:pP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◇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論点３　　概ね３０年後の大阪の交通に対する期待について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None/>
            </a:pP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None/>
            </a:pP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None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●大阪という都市の特色を活かすアイデア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None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●日本を先導する先進的な交通モデル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None/>
            </a:pP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78466" y="9027931"/>
            <a:ext cx="3181069" cy="40011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ご意見をいただきたい事項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382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テキスト ボックス 17"/>
          <p:cNvSpPr txBox="1">
            <a:spLocks noChangeArrowheads="1"/>
          </p:cNvSpPr>
          <p:nvPr/>
        </p:nvSpPr>
        <p:spPr bwMode="auto">
          <a:xfrm>
            <a:off x="161269" y="672471"/>
            <a:ext cx="927866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buNone/>
            </a:pP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◇論点１　　「取組の方向性」、「目指すべきすがた」に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ついて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7"/>
          <p:cNvSpPr txBox="1">
            <a:spLocks noChangeArrowheads="1"/>
          </p:cNvSpPr>
          <p:nvPr/>
        </p:nvSpPr>
        <p:spPr bwMode="auto">
          <a:xfrm>
            <a:off x="338970" y="1794759"/>
            <a:ext cx="9262230" cy="9638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ts val="2900"/>
              </a:lnSpc>
              <a:spcBef>
                <a:spcPts val="0"/>
              </a:spcBef>
              <a:buNone/>
            </a:pPr>
            <a:r>
              <a:rPr lang="ja-JP" altLang="en-U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取組の方向性　１</a:t>
            </a:r>
            <a:r>
              <a:rPr lang="ja-JP" altLang="en-US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．「誰もがいつでも快適に移動できる交通」について</a:t>
            </a:r>
            <a:endParaRPr lang="en-US" altLang="ja-JP" sz="2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900"/>
              </a:lnSpc>
              <a:spcBef>
                <a:spcPts val="0"/>
              </a:spcBef>
              <a:buNone/>
            </a:pP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◆目指す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べきすがた（案）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  <a:buNone/>
            </a:pP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○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移動手段の確保・最適化（多様な交通モードの活用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  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新た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なモビリティが普及し、安全に利用できるための交通空間に再編されるとともに、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  <a:buNone/>
              <a:defRPr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8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MaaS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等のシステムにより、すべての人が自分のニーズに合った移動手段を確保できる。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  <a:buNone/>
            </a:pP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○ユニバーサルデザイン化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  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様々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な交通インフラ施設やそれらをつなぐ「まち」全体のユニバーサルデザイン化を推進し、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  <a:buNone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全ての人が自由に移動できる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  <a:buNone/>
            </a:pP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○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移動の利便性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向上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  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交通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機関間の乗継が、移動時間や料金も含めて負担なく、全ての人が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迷わず</a:t>
            </a: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   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スムーズ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に移動できる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  <a:buNone/>
            </a:pP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3000"/>
              </a:lnSpc>
              <a:spcBef>
                <a:spcPts val="0"/>
              </a:spcBef>
              <a:buNone/>
            </a:pPr>
            <a:r>
              <a:rPr lang="ja-JP" altLang="en-US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取組の方向性　２．内外からヒト・モノを呼び込む交通について</a:t>
            </a:r>
            <a:endParaRPr lang="en-US" altLang="ja-JP" sz="2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3000"/>
              </a:lnSpc>
              <a:spcBef>
                <a:spcPts val="0"/>
              </a:spcBef>
              <a:buNone/>
            </a:pP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◆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目指すべきすがた（案）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  <a:buNone/>
            </a:pP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○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国際競争力の強化（ヒト・モノを集める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世界で勝ち抜くための便利な交通システムを構築し、大阪・関西にヒト・モノを呼び込む。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  <a:buNone/>
            </a:pP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○物流の効率化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  <a:buNone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サプライチェーンの最適化による効率的な物流を実現。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  <a:buNone/>
            </a:pP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○都市魅力の創出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  <a:buNone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まちづくりとも連携し、移動だけでなく都市魅力を生み出す交通へ。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  <a:buNone/>
            </a:pP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3000"/>
              </a:lnSpc>
              <a:spcBef>
                <a:spcPts val="0"/>
              </a:spcBef>
              <a:buNone/>
            </a:pPr>
            <a:r>
              <a:rPr lang="ja-JP" altLang="en-US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取組の方向性　３．「安全・安心でグリーンな交通」について</a:t>
            </a:r>
            <a:endParaRPr lang="en-US" altLang="ja-JP" sz="2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3000"/>
              </a:lnSpc>
              <a:spcBef>
                <a:spcPts val="0"/>
              </a:spcBef>
              <a:buNone/>
            </a:pP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◆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目指すべきすがた（案）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  <a:buNone/>
            </a:pP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○環境に優しい交通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  <a:buNone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全ての交通機関で脱炭素化が進み、無駄のない効率的な交通・物流システムが構築される。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  <a:buNone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さらに、サプライチェーン全体での脱炭素化により、世界から選ばれる空港、港湾へ。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  <a:buNone/>
            </a:pP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○交通利用者の安全確保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  <a:buNone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交通事故が激減し、安全・安心に移動できる。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  <a:buNone/>
            </a:pP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○インフラ施設の強化・維持管理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  <a:buNone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激甚化する自然災害や地震に負けず、インフラ老朽化を克服した安全・安心な交通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96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>
            <a:spLocks noChangeArrowheads="1"/>
          </p:cNvSpPr>
          <p:nvPr/>
        </p:nvSpPr>
        <p:spPr bwMode="auto">
          <a:xfrm>
            <a:off x="226286" y="662802"/>
            <a:ext cx="927866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buNone/>
            </a:pP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◇論点２　　「取組事例」に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ついて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7"/>
          <p:cNvSpPr txBox="1">
            <a:spLocks noChangeArrowheads="1"/>
          </p:cNvSpPr>
          <p:nvPr/>
        </p:nvSpPr>
        <p:spPr bwMode="auto">
          <a:xfrm>
            <a:off x="327651" y="1774094"/>
            <a:ext cx="9262230" cy="1005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ts val="3000"/>
              </a:lnSpc>
              <a:spcBef>
                <a:spcPts val="0"/>
              </a:spcBef>
              <a:buNone/>
            </a:pPr>
            <a:r>
              <a:rPr lang="ja-JP" altLang="en-US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取組の方向性　１．「誰もがいつでも快適に移動できる交通」について</a:t>
            </a:r>
            <a:endParaRPr lang="en-US" altLang="ja-JP" sz="2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3000"/>
              </a:lnSpc>
              <a:spcBef>
                <a:spcPts val="0"/>
              </a:spcBef>
              <a:buNone/>
            </a:pP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◆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取組事例（案）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None/>
              <a:defRPr/>
            </a:pP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・新たなモビリティや新たな交通サービス（シェアリング等）の活用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None/>
              <a:defRPr/>
            </a:pP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・様々な交通モードの乗換拠点（モビリティ・ハブ）の整備や道路空間の再編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None/>
              <a:defRPr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・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端末交通も含めた移動全体や移動目的（観光、買い物、医療、福祉等）とも連携した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None/>
              <a:defRPr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拡張型</a:t>
            </a:r>
            <a:r>
              <a:rPr lang="en-US" altLang="ja-JP" sz="18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MaaS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の活用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None/>
              <a:defRPr/>
            </a:pP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・自動運転技術や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AI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技術の活用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None/>
              <a:defRPr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・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移動経路全体で統一したユニバーサルデザイン化や乗換案内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None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・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ダイナミックプライシング等の料金施策の検討</a:t>
            </a:r>
          </a:p>
          <a:p>
            <a:pPr>
              <a:spcBef>
                <a:spcPts val="0"/>
              </a:spcBef>
              <a:buNone/>
            </a:pPr>
            <a:endParaRPr lang="en-US" altLang="ja-JP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3000"/>
              </a:lnSpc>
              <a:spcBef>
                <a:spcPts val="0"/>
              </a:spcBef>
              <a:buNone/>
            </a:pPr>
            <a:r>
              <a:rPr lang="ja-JP" altLang="en-US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取組の方向性　２．内外からヒト・モノを呼び込む交通について</a:t>
            </a:r>
            <a:endParaRPr lang="en-US" altLang="ja-JP" sz="2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3000"/>
              </a:lnSpc>
              <a:spcBef>
                <a:spcPts val="0"/>
              </a:spcBef>
              <a:buNone/>
            </a:pP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◆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取組事例（案）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None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・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空港、港湾における集貨・創貨の取組や施設の機能強化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None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・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AI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等を活用した物流システムの効率化（物流</a:t>
            </a:r>
            <a:r>
              <a:rPr lang="en-US" altLang="ja-JP" sz="18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MaaS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等）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None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・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自動運転や隊列走行の活用やダイナミックプライシングの導入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None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・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ロボットやドローンを使った宅配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None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・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インバウンドの受入環境整備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None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・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空飛ぶクルマや海上交通、舟運なども活用した旅行者の周遊性向上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None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・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交通インフラを活用した景観形成やにぎわい創出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ほこみち、沿川にぎわいづくり等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pPr>
              <a:buNone/>
            </a:pP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・移動以外の付加価値の提供（観光、ビジネス向け等）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  <a:buNone/>
            </a:pP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3000"/>
              </a:lnSpc>
              <a:spcBef>
                <a:spcPts val="0"/>
              </a:spcBef>
              <a:buNone/>
            </a:pPr>
            <a:r>
              <a:rPr lang="ja-JP" altLang="en-US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取組の方向性　３．「安全・安心でグリーンな交通」について</a:t>
            </a:r>
            <a:endParaRPr lang="en-US" altLang="ja-JP" sz="2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3000"/>
              </a:lnSpc>
              <a:spcBef>
                <a:spcPts val="0"/>
              </a:spcBef>
              <a:buNone/>
            </a:pPr>
            <a:r>
              <a:rPr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 ◆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取組事例（案）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None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・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道路、空港、港湾での給電環境整備（充電スポット、非接触給電道路等）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None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・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交通インフラを活用した次世代エネルギーの自給自足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None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・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モーダルシフトの推進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None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・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自動運転技術、ビッグデータ、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AI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技術、ドローンや</a:t>
            </a:r>
            <a:r>
              <a:rPr lang="en-US" altLang="ja-JP" sz="18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IoT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等の活用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None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・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歩行者、自転車優先の道路空間整備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None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・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災害時の交通インフラ施設の活用やモード間連携　　</a:t>
            </a:r>
            <a:endParaRPr lang="en-US" altLang="ja-JP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492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1026</Words>
  <Application>Microsoft Office PowerPoint</Application>
  <PresentationFormat>A3 297x420 mm</PresentationFormat>
  <Paragraphs>88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2022-10-06T01:46:50Z</dcterms:created>
  <dcterms:modified xsi:type="dcterms:W3CDTF">2022-10-06T01:47:19Z</dcterms:modified>
</cp:coreProperties>
</file>