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3" r:id="rId4"/>
    <p:sldMasterId id="2147483865" r:id="rId5"/>
    <p:sldMasterId id="2147483877" r:id="rId6"/>
  </p:sldMasterIdLst>
  <p:notesMasterIdLst>
    <p:notesMasterId r:id="rId64"/>
  </p:notesMasterIdLst>
  <p:handoutMasterIdLst>
    <p:handoutMasterId r:id="rId65"/>
  </p:handoutMasterIdLst>
  <p:sldIdLst>
    <p:sldId id="256" r:id="rId7"/>
    <p:sldId id="259" r:id="rId8"/>
    <p:sldId id="258" r:id="rId9"/>
    <p:sldId id="261" r:id="rId10"/>
    <p:sldId id="305" r:id="rId11"/>
    <p:sldId id="306" r:id="rId12"/>
    <p:sldId id="262" r:id="rId13"/>
    <p:sldId id="263" r:id="rId14"/>
    <p:sldId id="308" r:id="rId15"/>
    <p:sldId id="264" r:id="rId16"/>
    <p:sldId id="265" r:id="rId17"/>
    <p:sldId id="315" r:id="rId18"/>
    <p:sldId id="316" r:id="rId19"/>
    <p:sldId id="337" r:id="rId20"/>
    <p:sldId id="320" r:id="rId21"/>
    <p:sldId id="317" r:id="rId22"/>
    <p:sldId id="319" r:id="rId23"/>
    <p:sldId id="321" r:id="rId24"/>
    <p:sldId id="266" r:id="rId25"/>
    <p:sldId id="322" r:id="rId26"/>
    <p:sldId id="377" r:id="rId27"/>
    <p:sldId id="353" r:id="rId28"/>
    <p:sldId id="354" r:id="rId29"/>
    <p:sldId id="355" r:id="rId30"/>
    <p:sldId id="365" r:id="rId31"/>
    <p:sldId id="366" r:id="rId32"/>
    <p:sldId id="367" r:id="rId33"/>
    <p:sldId id="368" r:id="rId34"/>
    <p:sldId id="369" r:id="rId35"/>
    <p:sldId id="370" r:id="rId36"/>
    <p:sldId id="371" r:id="rId37"/>
    <p:sldId id="372" r:id="rId38"/>
    <p:sldId id="373" r:id="rId39"/>
    <p:sldId id="338" r:id="rId40"/>
    <p:sldId id="339" r:id="rId41"/>
    <p:sldId id="340" r:id="rId42"/>
    <p:sldId id="341" r:id="rId43"/>
    <p:sldId id="357" r:id="rId44"/>
    <p:sldId id="358" r:id="rId45"/>
    <p:sldId id="362" r:id="rId46"/>
    <p:sldId id="380" r:id="rId47"/>
    <p:sldId id="342" r:id="rId48"/>
    <p:sldId id="343" r:id="rId49"/>
    <p:sldId id="344" r:id="rId50"/>
    <p:sldId id="345" r:id="rId51"/>
    <p:sldId id="346" r:id="rId52"/>
    <p:sldId id="381" r:id="rId53"/>
    <p:sldId id="382" r:id="rId54"/>
    <p:sldId id="347" r:id="rId55"/>
    <p:sldId id="348" r:id="rId56"/>
    <p:sldId id="349" r:id="rId57"/>
    <p:sldId id="350" r:id="rId58"/>
    <p:sldId id="351" r:id="rId59"/>
    <p:sldId id="352" r:id="rId60"/>
    <p:sldId id="376" r:id="rId61"/>
    <p:sldId id="361" r:id="rId62"/>
    <p:sldId id="379" r:id="rId6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2"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A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6290" autoAdjust="0"/>
  </p:normalViewPr>
  <p:slideViewPr>
    <p:cSldViewPr snapToGrid="0">
      <p:cViewPr varScale="1">
        <p:scale>
          <a:sx n="71" d="100"/>
          <a:sy n="71" d="100"/>
        </p:scale>
        <p:origin x="-126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066"/>
    </p:cViewPr>
  </p:sorterViewPr>
  <p:notesViewPr>
    <p:cSldViewPr snapToGrid="0">
      <p:cViewPr varScale="1">
        <p:scale>
          <a:sx n="52" d="100"/>
          <a:sy n="52" d="100"/>
        </p:scale>
        <p:origin x="2952" y="9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ile:///\\10000ws310264\share$\03_&#25351;&#23450;&#31649;&#29702;&#32773;\&#9733;&#25351;&#23450;&#31649;&#29702;&#32773;&#36984;&#23450;\H28%20&#25351;&#23450;&#31649;&#29702;&#32773;&#21215;&#38598;&#12304;&#26381;&#37096;&#12305;\05_&#31649;&#29702;&#36939;&#21942;&#12398;&#26041;&#21521;&#24615;&#12539;&#20844;&#22290;&#12398;&#29694;&#29366;\&#26381;&#37096;&#26469;&#22290;&#32773;&#25968;.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68874160050469"/>
          <c:y val="5.6030183727034118E-2"/>
          <c:w val="0.78981941757682106"/>
          <c:h val="0.5887524138526129"/>
        </c:manualLayout>
      </c:layout>
      <c:lineChart>
        <c:grouping val="standard"/>
        <c:varyColors val="0"/>
        <c:dLbls>
          <c:showLegendKey val="0"/>
          <c:showVal val="0"/>
          <c:showCatName val="0"/>
          <c:showSerName val="0"/>
          <c:showPercent val="0"/>
          <c:showBubbleSize val="0"/>
        </c:dLbls>
        <c:marker val="1"/>
        <c:smooth val="0"/>
        <c:axId val="129893120"/>
        <c:axId val="129894656"/>
      </c:lineChart>
      <c:catAx>
        <c:axId val="129893120"/>
        <c:scaling>
          <c:orientation val="minMax"/>
        </c:scaling>
        <c:delete val="0"/>
        <c:axPos val="b"/>
        <c:majorTickMark val="out"/>
        <c:minorTickMark val="none"/>
        <c:tickLblPos val="nextTo"/>
        <c:crossAx val="129894656"/>
        <c:crosses val="autoZero"/>
        <c:auto val="1"/>
        <c:lblAlgn val="ctr"/>
        <c:lblOffset val="100"/>
        <c:noMultiLvlLbl val="0"/>
      </c:catAx>
      <c:valAx>
        <c:axId val="129894656"/>
        <c:scaling>
          <c:orientation val="minMax"/>
          <c:max val="1000000"/>
          <c:min val="200000"/>
        </c:scaling>
        <c:delete val="0"/>
        <c:axPos val="l"/>
        <c:majorGridlines/>
        <c:title>
          <c:tx>
            <c:rich>
              <a:bodyPr rot="0" vert="wordArtVertRtl"/>
              <a:lstStyle/>
              <a:p>
                <a:pPr>
                  <a:defRPr/>
                </a:pPr>
                <a:r>
                  <a:rPr lang="ja-JP" altLang="en-US" dirty="0" smtClean="0"/>
                  <a:t>来園者数（万人）</a:t>
                </a:r>
                <a:endParaRPr lang="en-US" altLang="ja-JP" dirty="0" smtClean="0"/>
              </a:p>
            </c:rich>
          </c:tx>
          <c:layout>
            <c:manualLayout>
              <c:xMode val="edge"/>
              <c:yMode val="edge"/>
              <c:x val="0"/>
              <c:y val="5.741473037749828E-2"/>
            </c:manualLayout>
          </c:layout>
          <c:overlay val="0"/>
        </c:title>
        <c:numFmt formatCode="#,##0_ " sourceLinked="1"/>
        <c:majorTickMark val="out"/>
        <c:minorTickMark val="none"/>
        <c:tickLblPos val="nextTo"/>
        <c:crossAx val="129893120"/>
        <c:crosses val="autoZero"/>
        <c:crossBetween val="between"/>
        <c:dispUnits>
          <c:builtInUnit val="tenThousands"/>
        </c:dispUnits>
      </c:valAx>
    </c:plotArea>
    <c:plotVisOnly val="1"/>
    <c:dispBlanksAs val="gap"/>
    <c:showDLblsOverMax val="0"/>
  </c:chart>
  <c:spPr>
    <a:ln>
      <a:noFill/>
    </a:ln>
  </c:spPr>
  <c:txPr>
    <a:bodyPr/>
    <a:lstStyle/>
    <a:p>
      <a:pPr>
        <a:defRPr>
          <a:solidFill>
            <a:srgbClr val="000000"/>
          </a:solidFill>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平成２７年度</a:t>
            </a:r>
            <a:endParaRPr lang="en-US" altLang="ja-JP" sz="1400"/>
          </a:p>
        </c:rich>
      </c:tx>
      <c:overlay val="0"/>
    </c:title>
    <c:autoTitleDeleted val="0"/>
    <c:plotArea>
      <c:layout/>
      <c:lineChart>
        <c:grouping val="standard"/>
        <c:varyColors val="0"/>
        <c:ser>
          <c:idx val="0"/>
          <c:order val="0"/>
          <c:tx>
            <c:strRef>
              <c:f>大泉!$B$29</c:f>
              <c:strCache>
                <c:ptCount val="1"/>
                <c:pt idx="0">
                  <c:v>平成27年</c:v>
                </c:pt>
              </c:strCache>
            </c:strRef>
          </c:tx>
          <c:spPr>
            <a:ln>
              <a:solidFill>
                <a:schemeClr val="tx1"/>
              </a:solidFill>
            </a:ln>
          </c:spPr>
          <c:marker>
            <c:spPr>
              <a:solidFill>
                <a:schemeClr val="tx1"/>
              </a:solidFill>
            </c:spPr>
          </c:marker>
          <c:cat>
            <c:strRef>
              <c:f>大泉!$C$27:$N$27</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大泉!$C$29:$N$29</c:f>
              <c:numCache>
                <c:formatCode>General</c:formatCode>
                <c:ptCount val="12"/>
                <c:pt idx="0">
                  <c:v>294737</c:v>
                </c:pt>
                <c:pt idx="1">
                  <c:v>358616</c:v>
                </c:pt>
                <c:pt idx="2">
                  <c:v>211665</c:v>
                </c:pt>
                <c:pt idx="3">
                  <c:v>137021</c:v>
                </c:pt>
                <c:pt idx="4">
                  <c:v>143670</c:v>
                </c:pt>
                <c:pt idx="5">
                  <c:v>269453</c:v>
                </c:pt>
                <c:pt idx="6">
                  <c:v>271832</c:v>
                </c:pt>
                <c:pt idx="7">
                  <c:v>191454</c:v>
                </c:pt>
                <c:pt idx="8">
                  <c:v>120616</c:v>
                </c:pt>
                <c:pt idx="9">
                  <c:v>176889</c:v>
                </c:pt>
                <c:pt idx="10">
                  <c:v>171796</c:v>
                </c:pt>
                <c:pt idx="11">
                  <c:v>277396</c:v>
                </c:pt>
              </c:numCache>
            </c:numRef>
          </c:val>
          <c:smooth val="0"/>
        </c:ser>
        <c:dLbls>
          <c:showLegendKey val="0"/>
          <c:showVal val="0"/>
          <c:showCatName val="0"/>
          <c:showSerName val="0"/>
          <c:showPercent val="0"/>
          <c:showBubbleSize val="0"/>
        </c:dLbls>
        <c:marker val="1"/>
        <c:smooth val="0"/>
        <c:axId val="99297920"/>
        <c:axId val="99316480"/>
      </c:lineChart>
      <c:catAx>
        <c:axId val="99297920"/>
        <c:scaling>
          <c:orientation val="minMax"/>
        </c:scaling>
        <c:delete val="0"/>
        <c:axPos val="b"/>
        <c:numFmt formatCode="General" sourceLinked="1"/>
        <c:majorTickMark val="out"/>
        <c:minorTickMark val="none"/>
        <c:tickLblPos val="nextTo"/>
        <c:crossAx val="99316480"/>
        <c:crosses val="autoZero"/>
        <c:auto val="1"/>
        <c:lblAlgn val="ctr"/>
        <c:lblOffset val="100"/>
        <c:noMultiLvlLbl val="0"/>
      </c:catAx>
      <c:valAx>
        <c:axId val="99316480"/>
        <c:scaling>
          <c:orientation val="minMax"/>
          <c:min val="0"/>
        </c:scaling>
        <c:delete val="0"/>
        <c:axPos val="l"/>
        <c:majorGridlines/>
        <c:title>
          <c:tx>
            <c:rich>
              <a:bodyPr rot="0" vert="wordArtVertRtl"/>
              <a:lstStyle/>
              <a:p>
                <a:pPr>
                  <a:defRPr/>
                </a:pPr>
                <a:r>
                  <a:rPr lang="ja-JP" altLang="en-US"/>
                  <a:t>来園者数（人）</a:t>
                </a:r>
              </a:p>
            </c:rich>
          </c:tx>
          <c:overlay val="0"/>
        </c:title>
        <c:numFmt formatCode="General" sourceLinked="1"/>
        <c:majorTickMark val="out"/>
        <c:minorTickMark val="none"/>
        <c:tickLblPos val="nextTo"/>
        <c:crossAx val="99297920"/>
        <c:crosses val="autoZero"/>
        <c:crossBetween val="between"/>
        <c:majorUnit val="100000"/>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平成２８年度</a:t>
            </a:r>
            <a:endParaRPr lang="en-US" altLang="ja-JP" sz="1400"/>
          </a:p>
        </c:rich>
      </c:tx>
      <c:overlay val="0"/>
    </c:title>
    <c:autoTitleDeleted val="0"/>
    <c:plotArea>
      <c:layout/>
      <c:lineChart>
        <c:grouping val="standard"/>
        <c:varyColors val="0"/>
        <c:ser>
          <c:idx val="0"/>
          <c:order val="0"/>
          <c:tx>
            <c:strRef>
              <c:f>大泉!$B$28</c:f>
              <c:strCache>
                <c:ptCount val="1"/>
                <c:pt idx="0">
                  <c:v>平成28年</c:v>
                </c:pt>
              </c:strCache>
            </c:strRef>
          </c:tx>
          <c:spPr>
            <a:ln>
              <a:solidFill>
                <a:schemeClr val="tx1"/>
              </a:solidFill>
            </a:ln>
          </c:spPr>
          <c:marker>
            <c:spPr>
              <a:solidFill>
                <a:schemeClr val="tx1"/>
              </a:solidFill>
            </c:spPr>
          </c:marker>
          <c:cat>
            <c:strRef>
              <c:f>大泉!$C$27:$N$27</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大泉!$C$28:$N$28</c:f>
              <c:numCache>
                <c:formatCode>General</c:formatCode>
                <c:ptCount val="12"/>
                <c:pt idx="0">
                  <c:v>318976</c:v>
                </c:pt>
                <c:pt idx="1">
                  <c:v>395230</c:v>
                </c:pt>
                <c:pt idx="2">
                  <c:v>144815</c:v>
                </c:pt>
                <c:pt idx="3">
                  <c:v>184569</c:v>
                </c:pt>
                <c:pt idx="4">
                  <c:v>160519</c:v>
                </c:pt>
                <c:pt idx="5">
                  <c:v>172739</c:v>
                </c:pt>
                <c:pt idx="6">
                  <c:v>262811</c:v>
                </c:pt>
                <c:pt idx="7">
                  <c:v>205878</c:v>
                </c:pt>
                <c:pt idx="8">
                  <c:v>126316</c:v>
                </c:pt>
                <c:pt idx="9">
                  <c:v>133383</c:v>
                </c:pt>
                <c:pt idx="10">
                  <c:v>143710</c:v>
                </c:pt>
                <c:pt idx="11">
                  <c:v>247734</c:v>
                </c:pt>
              </c:numCache>
            </c:numRef>
          </c:val>
          <c:smooth val="0"/>
        </c:ser>
        <c:dLbls>
          <c:showLegendKey val="0"/>
          <c:showVal val="0"/>
          <c:showCatName val="0"/>
          <c:showSerName val="0"/>
          <c:showPercent val="0"/>
          <c:showBubbleSize val="0"/>
        </c:dLbls>
        <c:marker val="1"/>
        <c:smooth val="0"/>
        <c:axId val="130982272"/>
        <c:axId val="130984192"/>
      </c:lineChart>
      <c:catAx>
        <c:axId val="130982272"/>
        <c:scaling>
          <c:orientation val="minMax"/>
        </c:scaling>
        <c:delete val="0"/>
        <c:axPos val="b"/>
        <c:numFmt formatCode="General" sourceLinked="1"/>
        <c:majorTickMark val="out"/>
        <c:minorTickMark val="none"/>
        <c:tickLblPos val="nextTo"/>
        <c:crossAx val="130984192"/>
        <c:crosses val="autoZero"/>
        <c:auto val="1"/>
        <c:lblAlgn val="ctr"/>
        <c:lblOffset val="100"/>
        <c:noMultiLvlLbl val="0"/>
      </c:catAx>
      <c:valAx>
        <c:axId val="130984192"/>
        <c:scaling>
          <c:orientation val="minMax"/>
          <c:max val="400000"/>
          <c:min val="0"/>
        </c:scaling>
        <c:delete val="0"/>
        <c:axPos val="l"/>
        <c:majorGridlines/>
        <c:title>
          <c:tx>
            <c:rich>
              <a:bodyPr rot="0" vert="wordArtVertRtl"/>
              <a:lstStyle/>
              <a:p>
                <a:pPr>
                  <a:defRPr/>
                </a:pPr>
                <a:r>
                  <a:rPr lang="ja-JP" altLang="en-US" dirty="0"/>
                  <a:t>来園者数</a:t>
                </a:r>
                <a:r>
                  <a:rPr lang="ja-JP" altLang="en-US" dirty="0" smtClean="0"/>
                  <a:t>（人</a:t>
                </a:r>
                <a:r>
                  <a:rPr lang="ja-JP" altLang="en-US" dirty="0"/>
                  <a:t>）</a:t>
                </a:r>
              </a:p>
            </c:rich>
          </c:tx>
          <c:overlay val="0"/>
        </c:title>
        <c:numFmt formatCode="General" sourceLinked="1"/>
        <c:majorTickMark val="out"/>
        <c:minorTickMark val="none"/>
        <c:tickLblPos val="nextTo"/>
        <c:crossAx val="130982272"/>
        <c:crosses val="autoZero"/>
        <c:crossBetween val="between"/>
        <c:majorUnit val="10000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ja-JP"/>
              <a:t>来園者数の推移</a:t>
            </a:r>
            <a:endParaRPr lang="en-US"/>
          </a:p>
          <a:p>
            <a:pPr>
              <a:defRPr/>
            </a:pPr>
            <a:r>
              <a:rPr lang="ja-JP"/>
              <a:t>（大泉緑地）</a:t>
            </a:r>
          </a:p>
        </c:rich>
      </c:tx>
      <c:overlay val="0"/>
    </c:title>
    <c:autoTitleDeleted val="0"/>
    <c:plotArea>
      <c:layout/>
      <c:lineChart>
        <c:grouping val="standard"/>
        <c:varyColors val="0"/>
        <c:ser>
          <c:idx val="0"/>
          <c:order val="0"/>
          <c:tx>
            <c:strRef>
              <c:f>大泉!$B$3</c:f>
              <c:strCache>
                <c:ptCount val="1"/>
                <c:pt idx="0">
                  <c:v>大泉緑地</c:v>
                </c:pt>
              </c:strCache>
            </c:strRef>
          </c:tx>
          <c:cat>
            <c:numRef>
              <c:f>大泉!$C$2:$L$2</c:f>
              <c:numCache>
                <c:formatCode>General</c:formatCode>
                <c:ptCount val="10"/>
                <c:pt idx="0">
                  <c:v>20</c:v>
                </c:pt>
                <c:pt idx="1">
                  <c:v>21</c:v>
                </c:pt>
                <c:pt idx="2">
                  <c:v>22</c:v>
                </c:pt>
                <c:pt idx="3">
                  <c:v>23</c:v>
                </c:pt>
                <c:pt idx="4">
                  <c:v>24</c:v>
                </c:pt>
                <c:pt idx="5">
                  <c:v>25</c:v>
                </c:pt>
                <c:pt idx="6">
                  <c:v>26</c:v>
                </c:pt>
                <c:pt idx="7">
                  <c:v>27</c:v>
                </c:pt>
                <c:pt idx="8">
                  <c:v>28</c:v>
                </c:pt>
                <c:pt idx="9">
                  <c:v>29</c:v>
                </c:pt>
              </c:numCache>
            </c:numRef>
          </c:cat>
          <c:val>
            <c:numRef>
              <c:f>大泉!$C$3:$L$3</c:f>
              <c:numCache>
                <c:formatCode>#,##0_);[Red]\(#,##0\)</c:formatCode>
                <c:ptCount val="10"/>
                <c:pt idx="0">
                  <c:v>245.9</c:v>
                </c:pt>
                <c:pt idx="1">
                  <c:v>266.3</c:v>
                </c:pt>
                <c:pt idx="2">
                  <c:v>239.4</c:v>
                </c:pt>
                <c:pt idx="3">
                  <c:v>229.1</c:v>
                </c:pt>
                <c:pt idx="4">
                  <c:v>240.7</c:v>
                </c:pt>
                <c:pt idx="5">
                  <c:v>241.1</c:v>
                </c:pt>
                <c:pt idx="6">
                  <c:v>240.9</c:v>
                </c:pt>
                <c:pt idx="7">
                  <c:v>262.5</c:v>
                </c:pt>
                <c:pt idx="8">
                  <c:v>250</c:v>
                </c:pt>
                <c:pt idx="9">
                  <c:v>250</c:v>
                </c:pt>
              </c:numCache>
            </c:numRef>
          </c:val>
          <c:smooth val="0"/>
        </c:ser>
        <c:dLbls>
          <c:showLegendKey val="0"/>
          <c:showVal val="0"/>
          <c:showCatName val="0"/>
          <c:showSerName val="0"/>
          <c:showPercent val="0"/>
          <c:showBubbleSize val="0"/>
        </c:dLbls>
        <c:marker val="1"/>
        <c:smooth val="0"/>
        <c:axId val="99399936"/>
        <c:axId val="99414400"/>
      </c:lineChart>
      <c:catAx>
        <c:axId val="99399936"/>
        <c:scaling>
          <c:orientation val="minMax"/>
        </c:scaling>
        <c:delete val="0"/>
        <c:axPos val="b"/>
        <c:title>
          <c:tx>
            <c:rich>
              <a:bodyPr/>
              <a:lstStyle/>
              <a:p>
                <a:pPr>
                  <a:defRPr/>
                </a:pPr>
                <a:r>
                  <a:rPr lang="ja-JP"/>
                  <a:t>年度</a:t>
                </a:r>
              </a:p>
            </c:rich>
          </c:tx>
          <c:overlay val="0"/>
        </c:title>
        <c:numFmt formatCode="General" sourceLinked="1"/>
        <c:majorTickMark val="out"/>
        <c:minorTickMark val="none"/>
        <c:tickLblPos val="nextTo"/>
        <c:crossAx val="99414400"/>
        <c:crosses val="autoZero"/>
        <c:auto val="1"/>
        <c:lblAlgn val="ctr"/>
        <c:lblOffset val="100"/>
        <c:noMultiLvlLbl val="0"/>
      </c:catAx>
      <c:valAx>
        <c:axId val="99414400"/>
        <c:scaling>
          <c:orientation val="minMax"/>
          <c:min val="0"/>
        </c:scaling>
        <c:delete val="0"/>
        <c:axPos val="l"/>
        <c:majorGridlines/>
        <c:title>
          <c:tx>
            <c:rich>
              <a:bodyPr rot="0" vert="wordArtVertRtl"/>
              <a:lstStyle/>
              <a:p>
                <a:pPr>
                  <a:defRPr/>
                </a:pPr>
                <a:r>
                  <a:rPr lang="ja-JP"/>
                  <a:t>来園者数（万人）</a:t>
                </a:r>
              </a:p>
            </c:rich>
          </c:tx>
          <c:overlay val="0"/>
        </c:title>
        <c:numFmt formatCode="#,##0_);[Red]\(#,##0\)" sourceLinked="1"/>
        <c:majorTickMark val="out"/>
        <c:minorTickMark val="none"/>
        <c:tickLblPos val="nextTo"/>
        <c:crossAx val="99399936"/>
        <c:crosses val="autoZero"/>
        <c:crossBetween val="between"/>
        <c:majorUnit val="50"/>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平成</a:t>
            </a:r>
            <a:r>
              <a:rPr lang="en-US" altLang="en-US"/>
              <a:t>27</a:t>
            </a:r>
            <a:r>
              <a:rPr lang="ja-JP" altLang="en-US"/>
              <a:t>年度</a:t>
            </a:r>
          </a:p>
        </c:rich>
      </c:tx>
      <c:layout>
        <c:manualLayout>
          <c:xMode val="edge"/>
          <c:yMode val="edge"/>
          <c:x val="0.56872180820144569"/>
          <c:y val="0.14287210600797054"/>
        </c:manualLayout>
      </c:layout>
      <c:overlay val="0"/>
    </c:title>
    <c:autoTitleDeleted val="0"/>
    <c:plotArea>
      <c:layout/>
      <c:lineChart>
        <c:grouping val="standard"/>
        <c:varyColors val="0"/>
        <c:ser>
          <c:idx val="0"/>
          <c:order val="0"/>
          <c:tx>
            <c:strRef>
              <c:f>Sheet1!$A$15</c:f>
              <c:strCache>
                <c:ptCount val="1"/>
                <c:pt idx="0">
                  <c:v>H27年度</c:v>
                </c:pt>
              </c:strCache>
            </c:strRef>
          </c:tx>
          <c:spPr>
            <a:ln>
              <a:solidFill>
                <a:schemeClr val="tx1"/>
              </a:solidFill>
              <a:miter lim="800000"/>
            </a:ln>
          </c:spPr>
          <c:marker>
            <c:symbol val="diamond"/>
            <c:size val="5"/>
            <c:spPr>
              <a:solidFill>
                <a:schemeClr val="tx2"/>
              </a:solidFill>
            </c:spPr>
          </c:marker>
          <c:cat>
            <c:strRef>
              <c:f>Sheet1!$B$14:$M$14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Sheet1!$B$15:$M$15</c:f>
              <c:numCache>
                <c:formatCode>#,##0_);[Red]\(#,##0\)</c:formatCode>
                <c:ptCount val="12"/>
                <c:pt idx="0">
                  <c:v>47347</c:v>
                </c:pt>
                <c:pt idx="1">
                  <c:v>98437</c:v>
                </c:pt>
                <c:pt idx="2">
                  <c:v>26639</c:v>
                </c:pt>
                <c:pt idx="3">
                  <c:v>60858</c:v>
                </c:pt>
                <c:pt idx="4">
                  <c:v>110362</c:v>
                </c:pt>
                <c:pt idx="5">
                  <c:v>28121</c:v>
                </c:pt>
                <c:pt idx="6">
                  <c:v>26388</c:v>
                </c:pt>
                <c:pt idx="7">
                  <c:v>11685</c:v>
                </c:pt>
                <c:pt idx="8">
                  <c:v>9167</c:v>
                </c:pt>
                <c:pt idx="9">
                  <c:v>14437</c:v>
                </c:pt>
                <c:pt idx="10">
                  <c:v>13248</c:v>
                </c:pt>
                <c:pt idx="11">
                  <c:v>19488</c:v>
                </c:pt>
              </c:numCache>
            </c:numRef>
          </c:val>
          <c:smooth val="0"/>
        </c:ser>
        <c:dLbls>
          <c:showLegendKey val="0"/>
          <c:showVal val="0"/>
          <c:showCatName val="0"/>
          <c:showSerName val="0"/>
          <c:showPercent val="0"/>
          <c:showBubbleSize val="0"/>
        </c:dLbls>
        <c:marker val="1"/>
        <c:smooth val="0"/>
        <c:axId val="145833984"/>
        <c:axId val="145835904"/>
      </c:lineChart>
      <c:catAx>
        <c:axId val="145833984"/>
        <c:scaling>
          <c:orientation val="minMax"/>
        </c:scaling>
        <c:delete val="0"/>
        <c:axPos val="b"/>
        <c:majorTickMark val="out"/>
        <c:minorTickMark val="none"/>
        <c:tickLblPos val="nextTo"/>
        <c:crossAx val="145835904"/>
        <c:crosses val="autoZero"/>
        <c:auto val="1"/>
        <c:lblAlgn val="ctr"/>
        <c:lblOffset val="100"/>
        <c:noMultiLvlLbl val="0"/>
      </c:catAx>
      <c:valAx>
        <c:axId val="145835904"/>
        <c:scaling>
          <c:orientation val="minMax"/>
        </c:scaling>
        <c:delete val="0"/>
        <c:axPos val="l"/>
        <c:majorGridlines/>
        <c:numFmt formatCode="#,##0_);[Red]\(#,##0\)" sourceLinked="1"/>
        <c:majorTickMark val="out"/>
        <c:minorTickMark val="none"/>
        <c:tickLblPos val="nextTo"/>
        <c:spPr>
          <a:ln>
            <a:miter lim="800000"/>
          </a:ln>
        </c:spPr>
        <c:crossAx val="145833984"/>
        <c:crosses val="autoZero"/>
        <c:crossBetween val="between"/>
        <c:dispUnits>
          <c:builtInUnit val="tenThousands"/>
          <c:dispUnitsLbl>
            <c:tx>
              <c:rich>
                <a:bodyPr rot="0" vert="eaVert"/>
                <a:lstStyle/>
                <a:p>
                  <a:pPr>
                    <a:defRPr/>
                  </a:pPr>
                  <a:r>
                    <a:rPr lang="ja-JP" altLang="en-US"/>
                    <a:t>来園者数（万人）</a:t>
                  </a:r>
                  <a:endParaRPr lang="en-US" altLang="ja-JP"/>
                </a:p>
              </c:rich>
            </c:tx>
          </c:dispUnitsLbl>
        </c:dispUnits>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平成</a:t>
            </a:r>
            <a:r>
              <a:rPr lang="en-US" altLang="en-US"/>
              <a:t>2</a:t>
            </a:r>
            <a:r>
              <a:rPr lang="en-US" altLang="ja-JP"/>
              <a:t>8</a:t>
            </a:r>
            <a:r>
              <a:rPr lang="ja-JP" altLang="en-US"/>
              <a:t>年度</a:t>
            </a:r>
          </a:p>
        </c:rich>
      </c:tx>
      <c:layout>
        <c:manualLayout>
          <c:xMode val="edge"/>
          <c:yMode val="edge"/>
          <c:x val="0.59930487971102375"/>
          <c:y val="0.15469276919715372"/>
        </c:manualLayout>
      </c:layout>
      <c:overlay val="0"/>
    </c:title>
    <c:autoTitleDeleted val="0"/>
    <c:plotArea>
      <c:layout/>
      <c:lineChart>
        <c:grouping val="standard"/>
        <c:varyColors val="0"/>
        <c:ser>
          <c:idx val="0"/>
          <c:order val="0"/>
          <c:tx>
            <c:strRef>
              <c:f>Sheet1!$A$16</c:f>
              <c:strCache>
                <c:ptCount val="1"/>
                <c:pt idx="0">
                  <c:v>H28年度</c:v>
                </c:pt>
              </c:strCache>
            </c:strRef>
          </c:tx>
          <c:spPr>
            <a:ln>
              <a:solidFill>
                <a:schemeClr val="tx1"/>
              </a:solidFill>
              <a:miter lim="800000"/>
            </a:ln>
          </c:spPr>
          <c:marker>
            <c:symbol val="diamond"/>
            <c:size val="5"/>
            <c:spPr>
              <a:solidFill>
                <a:schemeClr val="tx2"/>
              </a:solidFill>
            </c:spPr>
          </c:marker>
          <c:cat>
            <c:strRef>
              <c:f>Sheet1!$B$14:$M$14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Sheet1!$B$16:$M$16</c:f>
              <c:numCache>
                <c:formatCode>#,##0_);[Red]\(#,##0\)</c:formatCode>
                <c:ptCount val="12"/>
                <c:pt idx="0">
                  <c:v>32226</c:v>
                </c:pt>
                <c:pt idx="1">
                  <c:v>107234</c:v>
                </c:pt>
                <c:pt idx="2">
                  <c:v>23669</c:v>
                </c:pt>
                <c:pt idx="3">
                  <c:v>76707</c:v>
                </c:pt>
                <c:pt idx="4">
                  <c:v>102226</c:v>
                </c:pt>
                <c:pt idx="5">
                  <c:v>17612</c:v>
                </c:pt>
                <c:pt idx="6">
                  <c:v>22322</c:v>
                </c:pt>
                <c:pt idx="7">
                  <c:v>14803</c:v>
                </c:pt>
                <c:pt idx="8">
                  <c:v>10610</c:v>
                </c:pt>
                <c:pt idx="9">
                  <c:v>14740</c:v>
                </c:pt>
                <c:pt idx="10">
                  <c:v>12986</c:v>
                </c:pt>
                <c:pt idx="11">
                  <c:v>19581</c:v>
                </c:pt>
              </c:numCache>
            </c:numRef>
          </c:val>
          <c:smooth val="0"/>
        </c:ser>
        <c:dLbls>
          <c:showLegendKey val="0"/>
          <c:showVal val="0"/>
          <c:showCatName val="0"/>
          <c:showSerName val="0"/>
          <c:showPercent val="0"/>
          <c:showBubbleSize val="0"/>
        </c:dLbls>
        <c:marker val="1"/>
        <c:smooth val="0"/>
        <c:axId val="145700352"/>
        <c:axId val="145702272"/>
      </c:lineChart>
      <c:catAx>
        <c:axId val="145700352"/>
        <c:scaling>
          <c:orientation val="minMax"/>
        </c:scaling>
        <c:delete val="0"/>
        <c:axPos val="b"/>
        <c:majorTickMark val="out"/>
        <c:minorTickMark val="none"/>
        <c:tickLblPos val="nextTo"/>
        <c:crossAx val="145702272"/>
        <c:crosses val="autoZero"/>
        <c:auto val="1"/>
        <c:lblAlgn val="ctr"/>
        <c:lblOffset val="100"/>
        <c:noMultiLvlLbl val="0"/>
      </c:catAx>
      <c:valAx>
        <c:axId val="145702272"/>
        <c:scaling>
          <c:orientation val="minMax"/>
        </c:scaling>
        <c:delete val="0"/>
        <c:axPos val="l"/>
        <c:majorGridlines/>
        <c:numFmt formatCode="#,##0_);[Red]\(#,##0\)" sourceLinked="1"/>
        <c:majorTickMark val="out"/>
        <c:minorTickMark val="none"/>
        <c:tickLblPos val="nextTo"/>
        <c:spPr>
          <a:ln>
            <a:miter lim="800000"/>
          </a:ln>
        </c:spPr>
        <c:crossAx val="145700352"/>
        <c:crosses val="autoZero"/>
        <c:crossBetween val="between"/>
        <c:dispUnits>
          <c:builtInUnit val="tenThousands"/>
          <c:dispUnitsLbl>
            <c:tx>
              <c:rich>
                <a:bodyPr rot="0" vert="eaVert"/>
                <a:lstStyle/>
                <a:p>
                  <a:pPr>
                    <a:defRPr/>
                  </a:pPr>
                  <a:r>
                    <a:rPr lang="ja-JP" altLang="en-US"/>
                    <a:t>来園者数（万人）</a:t>
                  </a:r>
                  <a:endParaRPr lang="en-US" altLang="ja-JP"/>
                </a:p>
              </c:rich>
            </c:tx>
          </c:dispUnitsLbl>
        </c:dispUnits>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平成</a:t>
            </a:r>
            <a:r>
              <a:rPr lang="en-US" altLang="en-US"/>
              <a:t>2</a:t>
            </a:r>
            <a:r>
              <a:rPr lang="en-US" altLang="ja-JP"/>
              <a:t>9</a:t>
            </a:r>
            <a:r>
              <a:rPr lang="ja-JP" altLang="en-US"/>
              <a:t>年度</a:t>
            </a:r>
          </a:p>
        </c:rich>
      </c:tx>
      <c:layout>
        <c:manualLayout>
          <c:xMode val="edge"/>
          <c:yMode val="edge"/>
          <c:x val="0.59894704790516407"/>
          <c:y val="0.12387505015896534"/>
        </c:manualLayout>
      </c:layout>
      <c:overlay val="0"/>
    </c:title>
    <c:autoTitleDeleted val="0"/>
    <c:plotArea>
      <c:layout/>
      <c:lineChart>
        <c:grouping val="standard"/>
        <c:varyColors val="0"/>
        <c:ser>
          <c:idx val="0"/>
          <c:order val="0"/>
          <c:tx>
            <c:strRef>
              <c:f>Sheet1!$A$17</c:f>
              <c:strCache>
                <c:ptCount val="1"/>
                <c:pt idx="0">
                  <c:v>H29年度</c:v>
                </c:pt>
              </c:strCache>
            </c:strRef>
          </c:tx>
          <c:spPr>
            <a:ln>
              <a:solidFill>
                <a:schemeClr val="tx1"/>
              </a:solidFill>
              <a:miter lim="800000"/>
            </a:ln>
          </c:spPr>
          <c:marker>
            <c:symbol val="diamond"/>
            <c:size val="5"/>
            <c:spPr>
              <a:solidFill>
                <a:schemeClr val="tx2"/>
              </a:solidFill>
            </c:spPr>
          </c:marker>
          <c:cat>
            <c:strRef>
              <c:f>Sheet1!$B$14:$M$14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Sheet1!$B$17:$M$17</c:f>
              <c:numCache>
                <c:formatCode>#,##0_);[Red]\(#,##0\)</c:formatCode>
                <c:ptCount val="12"/>
                <c:pt idx="0">
                  <c:v>46647</c:v>
                </c:pt>
                <c:pt idx="1">
                  <c:v>99419</c:v>
                </c:pt>
                <c:pt idx="2">
                  <c:v>30990</c:v>
                </c:pt>
                <c:pt idx="3">
                  <c:v>65241</c:v>
                </c:pt>
                <c:pt idx="4">
                  <c:v>97913</c:v>
                </c:pt>
                <c:pt idx="5">
                  <c:v>26646</c:v>
                </c:pt>
                <c:pt idx="6">
                  <c:v>15179</c:v>
                </c:pt>
                <c:pt idx="7">
                  <c:v>15154</c:v>
                </c:pt>
              </c:numCache>
            </c:numRef>
          </c:val>
          <c:smooth val="0"/>
        </c:ser>
        <c:dLbls>
          <c:showLegendKey val="0"/>
          <c:showVal val="0"/>
          <c:showCatName val="0"/>
          <c:showSerName val="0"/>
          <c:showPercent val="0"/>
          <c:showBubbleSize val="0"/>
        </c:dLbls>
        <c:marker val="1"/>
        <c:smooth val="0"/>
        <c:axId val="145853440"/>
        <c:axId val="146310272"/>
      </c:lineChart>
      <c:catAx>
        <c:axId val="145853440"/>
        <c:scaling>
          <c:orientation val="minMax"/>
        </c:scaling>
        <c:delete val="0"/>
        <c:axPos val="b"/>
        <c:majorTickMark val="out"/>
        <c:minorTickMark val="none"/>
        <c:tickLblPos val="nextTo"/>
        <c:crossAx val="146310272"/>
        <c:crosses val="autoZero"/>
        <c:auto val="1"/>
        <c:lblAlgn val="ctr"/>
        <c:lblOffset val="100"/>
        <c:noMultiLvlLbl val="0"/>
      </c:catAx>
      <c:valAx>
        <c:axId val="146310272"/>
        <c:scaling>
          <c:orientation val="minMax"/>
        </c:scaling>
        <c:delete val="0"/>
        <c:axPos val="l"/>
        <c:majorGridlines/>
        <c:numFmt formatCode="#,##0_);[Red]\(#,##0\)" sourceLinked="1"/>
        <c:majorTickMark val="out"/>
        <c:minorTickMark val="none"/>
        <c:tickLblPos val="nextTo"/>
        <c:spPr>
          <a:ln>
            <a:miter lim="800000"/>
          </a:ln>
        </c:spPr>
        <c:crossAx val="145853440"/>
        <c:crosses val="autoZero"/>
        <c:crossBetween val="between"/>
        <c:dispUnits>
          <c:builtInUnit val="tenThousands"/>
          <c:dispUnitsLbl>
            <c:tx>
              <c:rich>
                <a:bodyPr rot="0" vert="eaVert"/>
                <a:lstStyle/>
                <a:p>
                  <a:pPr>
                    <a:defRPr/>
                  </a:pPr>
                  <a:r>
                    <a:rPr lang="ja-JP" altLang="en-US"/>
                    <a:t>来園者数（万人）</a:t>
                  </a:r>
                  <a:endParaRPr lang="en-US" altLang="ja-JP"/>
                </a:p>
              </c:rich>
            </c:tx>
          </c:dispUnitsLbl>
        </c:dispUnits>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400" dirty="0"/>
              <a:t>来園者数の推移</a:t>
            </a:r>
            <a:endParaRPr lang="en-US" altLang="ja-JP" sz="1400" dirty="0"/>
          </a:p>
          <a:p>
            <a:pPr>
              <a:defRPr/>
            </a:pPr>
            <a:r>
              <a:rPr lang="ja-JP" altLang="en-US" sz="1400" dirty="0"/>
              <a:t>（せんなん里海公園）</a:t>
            </a:r>
          </a:p>
        </c:rich>
      </c:tx>
      <c:overlay val="0"/>
    </c:title>
    <c:autoTitleDeleted val="0"/>
    <c:plotArea>
      <c:layout/>
      <c:lineChart>
        <c:grouping val="standard"/>
        <c:varyColors val="0"/>
        <c:ser>
          <c:idx val="0"/>
          <c:order val="0"/>
          <c:tx>
            <c:strRef>
              <c:f>Sheet2!$A$2</c:f>
              <c:strCache>
                <c:ptCount val="1"/>
                <c:pt idx="0">
                  <c:v>来園者数</c:v>
                </c:pt>
              </c:strCache>
            </c:strRef>
          </c:tx>
          <c:spPr>
            <a:ln>
              <a:solidFill>
                <a:schemeClr val="tx1"/>
              </a:solidFill>
            </a:ln>
          </c:spPr>
          <c:marker>
            <c:symbol val="diamond"/>
            <c:size val="5"/>
            <c:spPr>
              <a:solidFill>
                <a:schemeClr val="tx2"/>
              </a:solidFill>
            </c:spPr>
          </c:marker>
          <c:cat>
            <c:strRef>
              <c:f>Sheet2!$B$1:$M$1</c:f>
              <c:strCache>
                <c:ptCount val="12"/>
                <c:pt idx="0">
                  <c:v>17年度</c:v>
                </c:pt>
                <c:pt idx="1">
                  <c:v>18年度</c:v>
                </c:pt>
                <c:pt idx="2">
                  <c:v>19年度</c:v>
                </c:pt>
                <c:pt idx="3">
                  <c:v>20年度</c:v>
                </c:pt>
                <c:pt idx="4">
                  <c:v>21年度</c:v>
                </c:pt>
                <c:pt idx="5">
                  <c:v>22年度</c:v>
                </c:pt>
                <c:pt idx="6">
                  <c:v>23年度</c:v>
                </c:pt>
                <c:pt idx="7">
                  <c:v>24年度</c:v>
                </c:pt>
                <c:pt idx="8">
                  <c:v>25年度</c:v>
                </c:pt>
                <c:pt idx="9">
                  <c:v>26年度</c:v>
                </c:pt>
                <c:pt idx="10">
                  <c:v>27年度</c:v>
                </c:pt>
                <c:pt idx="11">
                  <c:v>28年度</c:v>
                </c:pt>
              </c:strCache>
            </c:strRef>
          </c:cat>
          <c:val>
            <c:numRef>
              <c:f>Sheet2!$B$2:$M$2</c:f>
              <c:numCache>
                <c:formatCode>General</c:formatCode>
                <c:ptCount val="12"/>
                <c:pt idx="0">
                  <c:v>310000</c:v>
                </c:pt>
                <c:pt idx="1">
                  <c:v>315874</c:v>
                </c:pt>
                <c:pt idx="2">
                  <c:v>336462</c:v>
                </c:pt>
                <c:pt idx="3">
                  <c:v>358839</c:v>
                </c:pt>
                <c:pt idx="4">
                  <c:v>403393</c:v>
                </c:pt>
                <c:pt idx="5">
                  <c:v>376211</c:v>
                </c:pt>
                <c:pt idx="6">
                  <c:v>350335</c:v>
                </c:pt>
                <c:pt idx="7">
                  <c:v>362164</c:v>
                </c:pt>
                <c:pt idx="8">
                  <c:v>387401</c:v>
                </c:pt>
                <c:pt idx="9">
                  <c:v>392154</c:v>
                </c:pt>
                <c:pt idx="10">
                  <c:v>466177</c:v>
                </c:pt>
                <c:pt idx="11">
                  <c:v>454716</c:v>
                </c:pt>
              </c:numCache>
            </c:numRef>
          </c:val>
          <c:smooth val="0"/>
        </c:ser>
        <c:dLbls>
          <c:showLegendKey val="0"/>
          <c:showVal val="0"/>
          <c:showCatName val="0"/>
          <c:showSerName val="0"/>
          <c:showPercent val="0"/>
          <c:showBubbleSize val="0"/>
        </c:dLbls>
        <c:marker val="1"/>
        <c:smooth val="0"/>
        <c:axId val="151692032"/>
        <c:axId val="151693952"/>
      </c:lineChart>
      <c:catAx>
        <c:axId val="151692032"/>
        <c:scaling>
          <c:orientation val="minMax"/>
        </c:scaling>
        <c:delete val="0"/>
        <c:axPos val="b"/>
        <c:majorTickMark val="out"/>
        <c:minorTickMark val="none"/>
        <c:tickLblPos val="nextTo"/>
        <c:crossAx val="151693952"/>
        <c:crosses val="autoZero"/>
        <c:auto val="1"/>
        <c:lblAlgn val="ctr"/>
        <c:lblOffset val="100"/>
        <c:noMultiLvlLbl val="0"/>
      </c:catAx>
      <c:valAx>
        <c:axId val="151693952"/>
        <c:scaling>
          <c:orientation val="minMax"/>
        </c:scaling>
        <c:delete val="0"/>
        <c:axPos val="l"/>
        <c:majorGridlines/>
        <c:numFmt formatCode="General" sourceLinked="1"/>
        <c:majorTickMark val="out"/>
        <c:minorTickMark val="none"/>
        <c:tickLblPos val="nextTo"/>
        <c:crossAx val="151692032"/>
        <c:crosses val="autoZero"/>
        <c:crossBetween val="between"/>
        <c:dispUnits>
          <c:builtInUnit val="tenThousands"/>
          <c:dispUnitsLbl>
            <c:tx>
              <c:rich>
                <a:bodyPr rot="0" vert="eaVert"/>
                <a:lstStyle/>
                <a:p>
                  <a:pPr>
                    <a:defRPr/>
                  </a:pPr>
                  <a:r>
                    <a:rPr lang="ja-JP" altLang="en-US"/>
                    <a:t>来園者数（万人）</a:t>
                  </a:r>
                </a:p>
              </c:rich>
            </c:tx>
          </c:dispUnitsLbl>
        </c:dispUnits>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4"/>
            <a:ext cx="2949787" cy="498693"/>
          </a:xfrm>
          <a:prstGeom prst="rect">
            <a:avLst/>
          </a:prstGeom>
        </p:spPr>
        <p:txBody>
          <a:bodyPr vert="horz" lIns="92193" tIns="46097" rIns="92193" bIns="46097"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55843" y="4"/>
            <a:ext cx="2949787" cy="498693"/>
          </a:xfrm>
          <a:prstGeom prst="rect">
            <a:avLst/>
          </a:prstGeom>
        </p:spPr>
        <p:txBody>
          <a:bodyPr vert="horz" lIns="92193" tIns="46097" rIns="92193" bIns="46097" rtlCol="0"/>
          <a:lstStyle>
            <a:lvl1pPr algn="r">
              <a:defRPr sz="1300"/>
            </a:lvl1pPr>
          </a:lstStyle>
          <a:p>
            <a:fld id="{8F05DA22-5C01-4D27-856C-A21FA73F18F2}" type="datetimeFigureOut">
              <a:rPr kumimoji="1" lang="ja-JP" altLang="en-US" smtClean="0"/>
              <a:t>2018/2/1</a:t>
            </a:fld>
            <a:endParaRPr kumimoji="1" lang="ja-JP" altLang="en-US"/>
          </a:p>
        </p:txBody>
      </p:sp>
      <p:sp>
        <p:nvSpPr>
          <p:cNvPr id="4" name="フッター プレースホルダー 3"/>
          <p:cNvSpPr>
            <a:spLocks noGrp="1"/>
          </p:cNvSpPr>
          <p:nvPr>
            <p:ph type="ftr" sz="quarter" idx="2"/>
          </p:nvPr>
        </p:nvSpPr>
        <p:spPr>
          <a:xfrm>
            <a:off x="7" y="9440652"/>
            <a:ext cx="2949787" cy="498691"/>
          </a:xfrm>
          <a:prstGeom prst="rect">
            <a:avLst/>
          </a:prstGeom>
        </p:spPr>
        <p:txBody>
          <a:bodyPr vert="horz" lIns="92193" tIns="46097" rIns="92193" bIns="46097"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55843" y="9440652"/>
            <a:ext cx="2949787" cy="498691"/>
          </a:xfrm>
          <a:prstGeom prst="rect">
            <a:avLst/>
          </a:prstGeom>
        </p:spPr>
        <p:txBody>
          <a:bodyPr vert="horz" lIns="92193" tIns="46097" rIns="92193" bIns="46097" rtlCol="0" anchor="b"/>
          <a:lstStyle>
            <a:lvl1pPr algn="r">
              <a:defRPr sz="1300"/>
            </a:lvl1pPr>
          </a:lstStyle>
          <a:p>
            <a:fld id="{183DF98D-95D0-48F5-B05D-DB696A73F374}" type="slidenum">
              <a:rPr kumimoji="1" lang="ja-JP" altLang="en-US" smtClean="0"/>
              <a:t>‹#›</a:t>
            </a:fld>
            <a:endParaRPr kumimoji="1" lang="ja-JP" altLang="en-US"/>
          </a:p>
        </p:txBody>
      </p:sp>
    </p:spTree>
    <p:extLst>
      <p:ext uri="{BB962C8B-B14F-4D97-AF65-F5344CB8AC3E}">
        <p14:creationId xmlns:p14="http://schemas.microsoft.com/office/powerpoint/2010/main" val="132799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6"/>
            <a:ext cx="2949574" cy="498475"/>
          </a:xfrm>
          <a:prstGeom prst="rect">
            <a:avLst/>
          </a:prstGeom>
        </p:spPr>
        <p:txBody>
          <a:bodyPr vert="horz" lIns="91398" tIns="45697" rIns="91398" bIns="45697"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6043" y="6"/>
            <a:ext cx="2949574" cy="498475"/>
          </a:xfrm>
          <a:prstGeom prst="rect">
            <a:avLst/>
          </a:prstGeom>
        </p:spPr>
        <p:txBody>
          <a:bodyPr vert="horz" lIns="91398" tIns="45697" rIns="91398" bIns="45697" rtlCol="0"/>
          <a:lstStyle>
            <a:lvl1pPr algn="r">
              <a:defRPr sz="1300"/>
            </a:lvl1pPr>
          </a:lstStyle>
          <a:p>
            <a:fld id="{BCC53055-748C-47DF-9397-27AEEDF6A008}" type="datetimeFigureOut">
              <a:rPr kumimoji="1" lang="ja-JP" altLang="en-US" smtClean="0"/>
              <a:t>2018/2/1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398" tIns="45697" rIns="91398" bIns="45697" rtlCol="0" anchor="ctr"/>
          <a:lstStyle/>
          <a:p>
            <a:endParaRPr lang="ja-JP" altLang="en-US"/>
          </a:p>
        </p:txBody>
      </p:sp>
      <p:sp>
        <p:nvSpPr>
          <p:cNvPr id="5" name="ノート プレースホルダー 4"/>
          <p:cNvSpPr>
            <a:spLocks noGrp="1"/>
          </p:cNvSpPr>
          <p:nvPr>
            <p:ph type="body" sz="quarter" idx="3"/>
          </p:nvPr>
        </p:nvSpPr>
        <p:spPr>
          <a:xfrm>
            <a:off x="681040" y="4783143"/>
            <a:ext cx="5445125" cy="3913187"/>
          </a:xfrm>
          <a:prstGeom prst="rect">
            <a:avLst/>
          </a:prstGeom>
        </p:spPr>
        <p:txBody>
          <a:bodyPr vert="horz" lIns="91398" tIns="45697" rIns="91398" bIns="4569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9440869"/>
            <a:ext cx="2949574" cy="498475"/>
          </a:xfrm>
          <a:prstGeom prst="rect">
            <a:avLst/>
          </a:prstGeom>
        </p:spPr>
        <p:txBody>
          <a:bodyPr vert="horz" lIns="91398" tIns="45697" rIns="91398" bIns="45697"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6043" y="9440869"/>
            <a:ext cx="2949574" cy="498475"/>
          </a:xfrm>
          <a:prstGeom prst="rect">
            <a:avLst/>
          </a:prstGeom>
        </p:spPr>
        <p:txBody>
          <a:bodyPr vert="horz" lIns="91398" tIns="45697" rIns="91398" bIns="45697" rtlCol="0" anchor="b"/>
          <a:lstStyle>
            <a:lvl1pPr algn="r">
              <a:defRPr sz="1300"/>
            </a:lvl1pPr>
          </a:lstStyle>
          <a:p>
            <a:fld id="{7003CA1C-B580-4B34-A589-A4270CFF0CEB}" type="slidenum">
              <a:rPr kumimoji="1" lang="ja-JP" altLang="en-US" smtClean="0"/>
              <a:t>‹#›</a:t>
            </a:fld>
            <a:endParaRPr kumimoji="1" lang="ja-JP" altLang="en-US"/>
          </a:p>
        </p:txBody>
      </p:sp>
    </p:spTree>
    <p:extLst>
      <p:ext uri="{BB962C8B-B14F-4D97-AF65-F5344CB8AC3E}">
        <p14:creationId xmlns:p14="http://schemas.microsoft.com/office/powerpoint/2010/main" val="18129817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a:t>
            </a:fld>
            <a:endParaRPr kumimoji="1" lang="ja-JP" altLang="en-US"/>
          </a:p>
        </p:txBody>
      </p:sp>
    </p:spTree>
    <p:extLst>
      <p:ext uri="{BB962C8B-B14F-4D97-AF65-F5344CB8AC3E}">
        <p14:creationId xmlns:p14="http://schemas.microsoft.com/office/powerpoint/2010/main" val="408529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10</a:t>
            </a:fld>
            <a:endParaRPr kumimoji="1" lang="ja-JP" altLang="en-US"/>
          </a:p>
        </p:txBody>
      </p:sp>
    </p:spTree>
    <p:extLst>
      <p:ext uri="{BB962C8B-B14F-4D97-AF65-F5344CB8AC3E}">
        <p14:creationId xmlns:p14="http://schemas.microsoft.com/office/powerpoint/2010/main" val="1275571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11</a:t>
            </a:fld>
            <a:endParaRPr kumimoji="1" lang="ja-JP" altLang="en-US"/>
          </a:p>
        </p:txBody>
      </p:sp>
    </p:spTree>
    <p:extLst>
      <p:ext uri="{BB962C8B-B14F-4D97-AF65-F5344CB8AC3E}">
        <p14:creationId xmlns:p14="http://schemas.microsoft.com/office/powerpoint/2010/main" val="90730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12</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15</a:t>
            </a:fld>
            <a:endParaRPr kumimoji="1" lang="ja-JP" altLang="en-US"/>
          </a:p>
        </p:txBody>
      </p:sp>
    </p:spTree>
    <p:extLst>
      <p:ext uri="{BB962C8B-B14F-4D97-AF65-F5344CB8AC3E}">
        <p14:creationId xmlns:p14="http://schemas.microsoft.com/office/powerpoint/2010/main" val="268943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16</a:t>
            </a:fld>
            <a:endParaRPr kumimoji="1" lang="ja-JP" altLang="en-US"/>
          </a:p>
        </p:txBody>
      </p:sp>
    </p:spTree>
    <p:extLst>
      <p:ext uri="{BB962C8B-B14F-4D97-AF65-F5344CB8AC3E}">
        <p14:creationId xmlns:p14="http://schemas.microsoft.com/office/powerpoint/2010/main" val="268943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17</a:t>
            </a:fld>
            <a:endParaRPr kumimoji="1" lang="ja-JP" altLang="en-US"/>
          </a:p>
        </p:txBody>
      </p:sp>
    </p:spTree>
    <p:extLst>
      <p:ext uri="{BB962C8B-B14F-4D97-AF65-F5344CB8AC3E}">
        <p14:creationId xmlns:p14="http://schemas.microsoft.com/office/powerpoint/2010/main" val="1567103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18</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482600"/>
            <a:ext cx="5578475" cy="41830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19</a:t>
            </a:fld>
            <a:endParaRPr kumimoji="1" lang="ja-JP" altLang="en-US"/>
          </a:p>
        </p:txBody>
      </p:sp>
    </p:spTree>
    <p:extLst>
      <p:ext uri="{BB962C8B-B14F-4D97-AF65-F5344CB8AC3E}">
        <p14:creationId xmlns:p14="http://schemas.microsoft.com/office/powerpoint/2010/main" val="4186917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482600"/>
            <a:ext cx="5578475" cy="41830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20</a:t>
            </a:fld>
            <a:endParaRPr kumimoji="1" lang="ja-JP" altLang="en-US"/>
          </a:p>
        </p:txBody>
      </p:sp>
    </p:spTree>
    <p:extLst>
      <p:ext uri="{BB962C8B-B14F-4D97-AF65-F5344CB8AC3E}">
        <p14:creationId xmlns:p14="http://schemas.microsoft.com/office/powerpoint/2010/main" val="418691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482600"/>
            <a:ext cx="5578475" cy="418306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21</a:t>
            </a:fld>
            <a:endParaRPr kumimoji="1" lang="ja-JP" altLang="en-US"/>
          </a:p>
        </p:txBody>
      </p:sp>
    </p:spTree>
    <p:extLst>
      <p:ext uri="{BB962C8B-B14F-4D97-AF65-F5344CB8AC3E}">
        <p14:creationId xmlns:p14="http://schemas.microsoft.com/office/powerpoint/2010/main" val="418691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22</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23</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24</a:t>
            </a:fld>
            <a:endParaRPr kumimoji="1" lang="ja-JP" altLang="en-US"/>
          </a:p>
        </p:txBody>
      </p:sp>
    </p:spTree>
    <p:extLst>
      <p:ext uri="{BB962C8B-B14F-4D97-AF65-F5344CB8AC3E}">
        <p14:creationId xmlns:p14="http://schemas.microsoft.com/office/powerpoint/2010/main" val="1671644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25</a:t>
            </a:fld>
            <a:endParaRPr kumimoji="1" lang="ja-JP" altLang="en-US"/>
          </a:p>
        </p:txBody>
      </p:sp>
    </p:spTree>
    <p:extLst>
      <p:ext uri="{BB962C8B-B14F-4D97-AF65-F5344CB8AC3E}">
        <p14:creationId xmlns:p14="http://schemas.microsoft.com/office/powerpoint/2010/main" val="2005853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26</a:t>
            </a:fld>
            <a:endParaRPr kumimoji="1" lang="ja-JP" altLang="en-US"/>
          </a:p>
        </p:txBody>
      </p:sp>
    </p:spTree>
    <p:extLst>
      <p:ext uri="{BB962C8B-B14F-4D97-AF65-F5344CB8AC3E}">
        <p14:creationId xmlns:p14="http://schemas.microsoft.com/office/powerpoint/2010/main" val="1492731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27</a:t>
            </a:fld>
            <a:endParaRPr kumimoji="1" lang="ja-JP" altLang="en-US"/>
          </a:p>
        </p:txBody>
      </p:sp>
    </p:spTree>
    <p:extLst>
      <p:ext uri="{BB962C8B-B14F-4D97-AF65-F5344CB8AC3E}">
        <p14:creationId xmlns:p14="http://schemas.microsoft.com/office/powerpoint/2010/main" val="1998986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28</a:t>
            </a:fld>
            <a:endParaRPr kumimoji="1" lang="ja-JP" altLang="en-US"/>
          </a:p>
        </p:txBody>
      </p:sp>
    </p:spTree>
    <p:extLst>
      <p:ext uri="{BB962C8B-B14F-4D97-AF65-F5344CB8AC3E}">
        <p14:creationId xmlns:p14="http://schemas.microsoft.com/office/powerpoint/2010/main" val="105940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29</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30</a:t>
            </a:fld>
            <a:endParaRPr kumimoji="1" lang="ja-JP" altLang="en-US"/>
          </a:p>
        </p:txBody>
      </p:sp>
    </p:spTree>
    <p:extLst>
      <p:ext uri="{BB962C8B-B14F-4D97-AF65-F5344CB8AC3E}">
        <p14:creationId xmlns:p14="http://schemas.microsoft.com/office/powerpoint/2010/main" val="324769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31</a:t>
            </a:fld>
            <a:endParaRPr kumimoji="1" lang="ja-JP" altLang="en-US"/>
          </a:p>
        </p:txBody>
      </p:sp>
    </p:spTree>
    <p:extLst>
      <p:ext uri="{BB962C8B-B14F-4D97-AF65-F5344CB8AC3E}">
        <p14:creationId xmlns:p14="http://schemas.microsoft.com/office/powerpoint/2010/main" val="397782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a:t>
            </a:fld>
            <a:endParaRPr kumimoji="1" lang="ja-JP" altLang="en-US"/>
          </a:p>
        </p:txBody>
      </p:sp>
    </p:spTree>
    <p:extLst>
      <p:ext uri="{BB962C8B-B14F-4D97-AF65-F5344CB8AC3E}">
        <p14:creationId xmlns:p14="http://schemas.microsoft.com/office/powerpoint/2010/main" val="3553913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32</a:t>
            </a:fld>
            <a:endParaRPr kumimoji="1" lang="ja-JP" altLang="en-US"/>
          </a:p>
        </p:txBody>
      </p:sp>
    </p:spTree>
    <p:extLst>
      <p:ext uri="{BB962C8B-B14F-4D97-AF65-F5344CB8AC3E}">
        <p14:creationId xmlns:p14="http://schemas.microsoft.com/office/powerpoint/2010/main" val="4248635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33</a:t>
            </a:fld>
            <a:endParaRPr kumimoji="1" lang="ja-JP" altLang="en-US"/>
          </a:p>
        </p:txBody>
      </p:sp>
    </p:spTree>
    <p:extLst>
      <p:ext uri="{BB962C8B-B14F-4D97-AF65-F5344CB8AC3E}">
        <p14:creationId xmlns:p14="http://schemas.microsoft.com/office/powerpoint/2010/main" val="4119108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34</a:t>
            </a:fld>
            <a:endParaRPr kumimoji="1" lang="ja-JP" altLang="en-US"/>
          </a:p>
        </p:txBody>
      </p:sp>
    </p:spTree>
    <p:extLst>
      <p:ext uri="{BB962C8B-B14F-4D97-AF65-F5344CB8AC3E}">
        <p14:creationId xmlns:p14="http://schemas.microsoft.com/office/powerpoint/2010/main" val="2297403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35</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36</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37</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38</a:t>
            </a:fld>
            <a:endParaRPr kumimoji="1" lang="ja-JP" altLang="en-US"/>
          </a:p>
        </p:txBody>
      </p:sp>
    </p:spTree>
    <p:extLst>
      <p:ext uri="{BB962C8B-B14F-4D97-AF65-F5344CB8AC3E}">
        <p14:creationId xmlns:p14="http://schemas.microsoft.com/office/powerpoint/2010/main" val="793447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39</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40</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41</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a:t>
            </a:fld>
            <a:endParaRPr kumimoji="1" lang="ja-JP" altLang="en-US"/>
          </a:p>
        </p:txBody>
      </p:sp>
    </p:spTree>
    <p:extLst>
      <p:ext uri="{BB962C8B-B14F-4D97-AF65-F5344CB8AC3E}">
        <p14:creationId xmlns:p14="http://schemas.microsoft.com/office/powerpoint/2010/main" val="3313252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42</a:t>
            </a:fld>
            <a:endParaRPr kumimoji="1" lang="ja-JP" altLang="en-US">
              <a:solidFill>
                <a:prstClr val="black"/>
              </a:solidFill>
            </a:endParaRPr>
          </a:p>
        </p:txBody>
      </p:sp>
    </p:spTree>
    <p:extLst>
      <p:ext uri="{BB962C8B-B14F-4D97-AF65-F5344CB8AC3E}">
        <p14:creationId xmlns:p14="http://schemas.microsoft.com/office/powerpoint/2010/main" val="2297403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43</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44</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45</a:t>
            </a:fld>
            <a:endParaRPr kumimoji="1" lang="ja-JP" altLang="en-US"/>
          </a:p>
        </p:txBody>
      </p:sp>
    </p:spTree>
    <p:extLst>
      <p:ext uri="{BB962C8B-B14F-4D97-AF65-F5344CB8AC3E}">
        <p14:creationId xmlns:p14="http://schemas.microsoft.com/office/powerpoint/2010/main" val="3320745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46</a:t>
            </a:fld>
            <a:endParaRPr kumimoji="1" lang="ja-JP" altLang="en-US"/>
          </a:p>
        </p:txBody>
      </p:sp>
    </p:spTree>
    <p:extLst>
      <p:ext uri="{BB962C8B-B14F-4D97-AF65-F5344CB8AC3E}">
        <p14:creationId xmlns:p14="http://schemas.microsoft.com/office/powerpoint/2010/main" val="793447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47</a:t>
            </a:fld>
            <a:endParaRPr kumimoji="1" lang="ja-JP" altLang="en-US">
              <a:solidFill>
                <a:prstClr val="black"/>
              </a:solidFill>
            </a:endParaRPr>
          </a:p>
        </p:txBody>
      </p:sp>
    </p:spTree>
    <p:extLst>
      <p:ext uri="{BB962C8B-B14F-4D97-AF65-F5344CB8AC3E}">
        <p14:creationId xmlns:p14="http://schemas.microsoft.com/office/powerpoint/2010/main" val="1800004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48</a:t>
            </a:fld>
            <a:endParaRPr kumimoji="1" lang="ja-JP" altLang="en-US">
              <a:solidFill>
                <a:prstClr val="black"/>
              </a:solidFill>
            </a:endParaRPr>
          </a:p>
        </p:txBody>
      </p:sp>
    </p:spTree>
    <p:extLst>
      <p:ext uri="{BB962C8B-B14F-4D97-AF65-F5344CB8AC3E}">
        <p14:creationId xmlns:p14="http://schemas.microsoft.com/office/powerpoint/2010/main" val="1800004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49</a:t>
            </a:fld>
            <a:endParaRPr kumimoji="1" lang="ja-JP" altLang="en-US">
              <a:solidFill>
                <a:prstClr val="black"/>
              </a:solidFill>
            </a:endParaRPr>
          </a:p>
        </p:txBody>
      </p:sp>
    </p:spTree>
    <p:extLst>
      <p:ext uri="{BB962C8B-B14F-4D97-AF65-F5344CB8AC3E}">
        <p14:creationId xmlns:p14="http://schemas.microsoft.com/office/powerpoint/2010/main" val="2297403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50</a:t>
            </a:fld>
            <a:endParaRPr kumimoji="1" lang="ja-JP" altLang="en-US">
              <a:solidFill>
                <a:prstClr val="black"/>
              </a:solidFill>
            </a:endParaRPr>
          </a:p>
        </p:txBody>
      </p:sp>
    </p:spTree>
    <p:extLst>
      <p:ext uri="{BB962C8B-B14F-4D97-AF65-F5344CB8AC3E}">
        <p14:creationId xmlns:p14="http://schemas.microsoft.com/office/powerpoint/2010/main" val="3320745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51</a:t>
            </a:fld>
            <a:endParaRPr kumimoji="1" lang="ja-JP" altLang="en-US">
              <a:solidFill>
                <a:prstClr val="black"/>
              </a:solidFill>
            </a:endParaRPr>
          </a:p>
        </p:txBody>
      </p:sp>
    </p:spTree>
    <p:extLst>
      <p:ext uri="{BB962C8B-B14F-4D97-AF65-F5344CB8AC3E}">
        <p14:creationId xmlns:p14="http://schemas.microsoft.com/office/powerpoint/2010/main" val="332074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a:t>
            </a:fld>
            <a:endParaRPr kumimoji="1" lang="ja-JP" altLang="en-US"/>
          </a:p>
        </p:txBody>
      </p:sp>
    </p:spTree>
    <p:extLst>
      <p:ext uri="{BB962C8B-B14F-4D97-AF65-F5344CB8AC3E}">
        <p14:creationId xmlns:p14="http://schemas.microsoft.com/office/powerpoint/2010/main" val="3313252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solidFill>
                  <a:prstClr val="black"/>
                </a:solidFill>
              </a:rPr>
              <a:pPr/>
              <a:t>52</a:t>
            </a:fld>
            <a:endParaRPr kumimoji="1" lang="ja-JP" altLang="en-US">
              <a:solidFill>
                <a:prstClr val="black"/>
              </a:solidFill>
            </a:endParaRPr>
          </a:p>
        </p:txBody>
      </p:sp>
    </p:spTree>
    <p:extLst>
      <p:ext uri="{BB962C8B-B14F-4D97-AF65-F5344CB8AC3E}">
        <p14:creationId xmlns:p14="http://schemas.microsoft.com/office/powerpoint/2010/main" val="3320745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53</a:t>
            </a:fld>
            <a:endParaRPr kumimoji="1" lang="ja-JP" altLang="en-US"/>
          </a:p>
        </p:txBody>
      </p:sp>
    </p:spTree>
    <p:extLst>
      <p:ext uri="{BB962C8B-B14F-4D97-AF65-F5344CB8AC3E}">
        <p14:creationId xmlns:p14="http://schemas.microsoft.com/office/powerpoint/2010/main" val="793447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54</a:t>
            </a:fld>
            <a:endParaRPr kumimoji="1" lang="ja-JP" altLang="en-US"/>
          </a:p>
        </p:txBody>
      </p:sp>
    </p:spTree>
    <p:extLst>
      <p:ext uri="{BB962C8B-B14F-4D97-AF65-F5344CB8AC3E}">
        <p14:creationId xmlns:p14="http://schemas.microsoft.com/office/powerpoint/2010/main" val="793447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55</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56</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57</a:t>
            </a:fld>
            <a:endParaRPr kumimoji="1" lang="ja-JP" altLang="en-US"/>
          </a:p>
        </p:txBody>
      </p:sp>
    </p:spTree>
    <p:extLst>
      <p:ext uri="{BB962C8B-B14F-4D97-AF65-F5344CB8AC3E}">
        <p14:creationId xmlns:p14="http://schemas.microsoft.com/office/powerpoint/2010/main" val="180000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6</a:t>
            </a:fld>
            <a:endParaRPr kumimoji="1" lang="ja-JP" altLang="en-US"/>
          </a:p>
        </p:txBody>
      </p:sp>
    </p:spTree>
    <p:extLst>
      <p:ext uri="{BB962C8B-B14F-4D97-AF65-F5344CB8AC3E}">
        <p14:creationId xmlns:p14="http://schemas.microsoft.com/office/powerpoint/2010/main" val="331325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7</a:t>
            </a:fld>
            <a:endParaRPr kumimoji="1" lang="ja-JP" altLang="en-US"/>
          </a:p>
        </p:txBody>
      </p:sp>
    </p:spTree>
    <p:extLst>
      <p:ext uri="{BB962C8B-B14F-4D97-AF65-F5344CB8AC3E}">
        <p14:creationId xmlns:p14="http://schemas.microsoft.com/office/powerpoint/2010/main" val="2423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8</a:t>
            </a:fld>
            <a:endParaRPr kumimoji="1" lang="ja-JP" altLang="en-US"/>
          </a:p>
        </p:txBody>
      </p:sp>
    </p:spTree>
    <p:extLst>
      <p:ext uri="{BB962C8B-B14F-4D97-AF65-F5344CB8AC3E}">
        <p14:creationId xmlns:p14="http://schemas.microsoft.com/office/powerpoint/2010/main" val="135002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3CA1C-B580-4B34-A589-A4270CFF0CEB}" type="slidenum">
              <a:rPr kumimoji="1" lang="ja-JP" altLang="en-US" smtClean="0"/>
              <a:t>9</a:t>
            </a:fld>
            <a:endParaRPr kumimoji="1" lang="ja-JP" altLang="en-US"/>
          </a:p>
        </p:txBody>
      </p:sp>
    </p:spTree>
    <p:extLst>
      <p:ext uri="{BB962C8B-B14F-4D97-AF65-F5344CB8AC3E}">
        <p14:creationId xmlns:p14="http://schemas.microsoft.com/office/powerpoint/2010/main" val="135002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56455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0638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793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382172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38725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30013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52413" y="1125538"/>
            <a:ext cx="42449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9788" y="1125538"/>
            <a:ext cx="4244975"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0693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91983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407607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18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81155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40122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936563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73767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4175" y="333375"/>
            <a:ext cx="2160588" cy="590391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52413" y="333375"/>
            <a:ext cx="6329362" cy="590391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34777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5123" name="Rectangle 1027"/>
          <p:cNvSpPr>
            <a:spLocks noGrp="1" noChangeArrowheads="1"/>
          </p:cNvSpPr>
          <p:nvPr>
            <p:ph type="ctrTitle"/>
          </p:nvPr>
        </p:nvSpPr>
        <p:spPr>
          <a:xfrm>
            <a:off x="914400" y="1600200"/>
            <a:ext cx="7315200" cy="1143000"/>
          </a:xfrm>
        </p:spPr>
        <p:txBody>
          <a:bodyPr/>
          <a:lstStyle>
            <a:lvl1pPr algn="ctr">
              <a:defRPr sz="4000"/>
            </a:lvl1pPr>
          </a:lstStyle>
          <a:p>
            <a:pPr lvl="0"/>
            <a:r>
              <a:rPr lang="ja-JP" altLang="en-US" noProof="0" smtClean="0"/>
              <a:t>マスター タイトルの書式設定</a:t>
            </a:r>
          </a:p>
        </p:txBody>
      </p:sp>
      <p:sp>
        <p:nvSpPr>
          <p:cNvPr id="5124" name="Rectangle 1028"/>
          <p:cNvSpPr>
            <a:spLocks noGrp="1" noChangeArrowheads="1"/>
          </p:cNvSpPr>
          <p:nvPr>
            <p:ph type="subTitle" idx="1"/>
          </p:nvPr>
        </p:nvSpPr>
        <p:spPr>
          <a:xfrm>
            <a:off x="914400" y="2895600"/>
            <a:ext cx="7315200" cy="1752600"/>
          </a:xfrm>
        </p:spPr>
        <p:txBody>
          <a:bodyPr/>
          <a:lstStyle>
            <a:lvl1pPr marL="0" indent="0" algn="ctr">
              <a:buFont typeface="Wingdings" pitchFamily="2" charset="2"/>
              <a:buNone/>
              <a:defRPr/>
            </a:lvl1pPr>
          </a:lstStyle>
          <a:p>
            <a:pPr lvl="0"/>
            <a:r>
              <a:rPr lang="ja-JP" altLang="en-US" noProof="0" smtClean="0"/>
              <a:t>マスター サブタイトルの書式設定</a:t>
            </a:r>
          </a:p>
        </p:txBody>
      </p:sp>
      <p:sp>
        <p:nvSpPr>
          <p:cNvPr id="5125" name="Rectangle 1029"/>
          <p:cNvSpPr>
            <a:spLocks noGrp="1" noChangeArrowheads="1"/>
          </p:cNvSpPr>
          <p:nvPr>
            <p:ph type="dt" sz="half" idx="2"/>
          </p:nvPr>
        </p:nvSpPr>
        <p:spPr>
          <a:xfrm>
            <a:off x="152400" y="6553200"/>
            <a:ext cx="1752600" cy="457200"/>
          </a:xfrm>
        </p:spPr>
        <p:txBody>
          <a:bodyPr/>
          <a:lstStyle>
            <a:lvl1pPr>
              <a:defRPr>
                <a:latin typeface="+mj-lt"/>
                <a:ea typeface="ヒラギノ角ゴ Pro W3" charset="-128"/>
              </a:defRPr>
            </a:lvl1pPr>
          </a:lstStyle>
          <a:p>
            <a:endParaRPr lang="en-US" altLang="ja-JP"/>
          </a:p>
        </p:txBody>
      </p:sp>
      <p:sp>
        <p:nvSpPr>
          <p:cNvPr id="5128" name="Rectangle 1032"/>
          <p:cNvSpPr>
            <a:spLocks noChangeArrowheads="1"/>
          </p:cNvSpPr>
          <p:nvPr/>
        </p:nvSpPr>
        <p:spPr bwMode="auto">
          <a:xfrm>
            <a:off x="914400" y="2590800"/>
            <a:ext cx="7315200" cy="304800"/>
          </a:xfrm>
          <a:prstGeom prst="rect">
            <a:avLst/>
          </a:prstGeom>
          <a:solidFill>
            <a:schemeClr val="accent1"/>
          </a:solidFill>
          <a:ln>
            <a:noFill/>
          </a:ln>
          <a:effectLst/>
          <a:extLst>
            <a:ext uri="{91240B29-F687-4F45-9708-019B960494DF}">
              <a14:hiddenLine xmlns:a14="http://schemas.microsoft.com/office/drawing/2010/main" w="9525">
                <a:solidFill>
                  <a:srgbClr val="00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9" name="Line 1033"/>
          <p:cNvSpPr>
            <a:spLocks noChangeShapeType="1"/>
          </p:cNvSpPr>
          <p:nvPr/>
        </p:nvSpPr>
        <p:spPr bwMode="auto">
          <a:xfrm>
            <a:off x="914400" y="2590800"/>
            <a:ext cx="7315200" cy="0"/>
          </a:xfrm>
          <a:prstGeom prst="line">
            <a:avLst/>
          </a:prstGeom>
          <a:noFill/>
          <a:ln w="5715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0" name="Line 1034"/>
          <p:cNvSpPr>
            <a:spLocks noChangeShapeType="1"/>
          </p:cNvSpPr>
          <p:nvPr/>
        </p:nvSpPr>
        <p:spPr bwMode="auto">
          <a:xfrm>
            <a:off x="914400" y="2895600"/>
            <a:ext cx="73152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4" name="Rectangle 1038"/>
          <p:cNvSpPr>
            <a:spLocks noChangeArrowheads="1"/>
          </p:cNvSpPr>
          <p:nvPr/>
        </p:nvSpPr>
        <p:spPr bwMode="auto">
          <a:xfrm>
            <a:off x="153988" y="85725"/>
            <a:ext cx="8848725" cy="231775"/>
          </a:xfrm>
          <a:prstGeom prst="rect">
            <a:avLst/>
          </a:prstGeom>
          <a:gradFill rotWithShape="0">
            <a:gsLst>
              <a:gs pos="0">
                <a:schemeClr val="bg1"/>
              </a:gs>
              <a:gs pos="100000">
                <a:srgbClr val="00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altLang="ja-JP" sz="1400">
                <a:solidFill>
                  <a:schemeClr val="bg1"/>
                </a:solidFill>
                <a:latin typeface="ＭＳ Ｐゴシック" charset="-128"/>
                <a:ea typeface="ＭＳ Ｐゴシック" charset="-128"/>
              </a:rPr>
              <a:t>www.***.com</a:t>
            </a:r>
          </a:p>
        </p:txBody>
      </p:sp>
      <p:sp>
        <p:nvSpPr>
          <p:cNvPr id="5135" name="Line 1039"/>
          <p:cNvSpPr>
            <a:spLocks noChangeShapeType="1"/>
          </p:cNvSpPr>
          <p:nvPr/>
        </p:nvSpPr>
        <p:spPr bwMode="auto">
          <a:xfrm flipH="1" flipV="1">
            <a:off x="134938" y="311150"/>
            <a:ext cx="8850312"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6" name="Rectangle 1040"/>
          <p:cNvSpPr>
            <a:spLocks noChangeArrowheads="1"/>
          </p:cNvSpPr>
          <p:nvPr/>
        </p:nvSpPr>
        <p:spPr bwMode="auto">
          <a:xfrm>
            <a:off x="2819400" y="6583363"/>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sz="1200">
                <a:solidFill>
                  <a:srgbClr val="0066FF"/>
                </a:solidFill>
                <a:latin typeface="ＭＳ Ｐゴシック" charset="-128"/>
                <a:ea typeface="ＭＳ Ｐゴシック" charset="-128"/>
              </a:rPr>
              <a:t>Copyright 2004 </a:t>
            </a:r>
            <a:r>
              <a:rPr lang="en-US" altLang="ja-JP" sz="1200">
                <a:solidFill>
                  <a:srgbClr val="0066FF"/>
                </a:solidFill>
                <a:latin typeface="Times New Roman"/>
                <a:ea typeface="ＭＳ Ｐゴシック" charset="-128"/>
              </a:rPr>
              <a:t>©</a:t>
            </a:r>
            <a:r>
              <a:rPr lang="en-US" altLang="ja-JP" sz="1200">
                <a:solidFill>
                  <a:srgbClr val="0066FF"/>
                </a:solidFill>
                <a:latin typeface="ＭＳ Ｐゴシック" charset="-128"/>
                <a:ea typeface="ＭＳ Ｐゴシック" charset="-128"/>
              </a:rPr>
              <a:t> All rights reserved, *** Inc.</a:t>
            </a:r>
          </a:p>
        </p:txBody>
      </p:sp>
      <p:sp>
        <p:nvSpPr>
          <p:cNvPr id="5137" name="Rectangle 1041"/>
          <p:cNvSpPr>
            <a:spLocks noChangeArrowheads="1"/>
          </p:cNvSpPr>
          <p:nvPr/>
        </p:nvSpPr>
        <p:spPr bwMode="auto">
          <a:xfrm>
            <a:off x="147638" y="6430963"/>
            <a:ext cx="8848725" cy="152400"/>
          </a:xfrm>
          <a:prstGeom prst="rect">
            <a:avLst/>
          </a:prstGeom>
          <a:gradFill rotWithShape="0">
            <a:gsLst>
              <a:gs pos="0">
                <a:schemeClr val="bg1"/>
              </a:gs>
              <a:gs pos="100000">
                <a:srgbClr val="00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38" name="Line 1042"/>
          <p:cNvSpPr>
            <a:spLocks noChangeShapeType="1"/>
          </p:cNvSpPr>
          <p:nvPr/>
        </p:nvSpPr>
        <p:spPr bwMode="auto">
          <a:xfrm flipH="1" flipV="1">
            <a:off x="133350" y="6583363"/>
            <a:ext cx="8850313"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9" name="Oval 1043"/>
          <p:cNvSpPr>
            <a:spLocks noChangeArrowheads="1"/>
          </p:cNvSpPr>
          <p:nvPr/>
        </p:nvSpPr>
        <p:spPr bwMode="auto">
          <a:xfrm>
            <a:off x="3962400" y="3581400"/>
            <a:ext cx="2209800" cy="2209800"/>
          </a:xfrm>
          <a:prstGeom prst="ellipse">
            <a:avLst/>
          </a:prstGeom>
          <a:solidFill>
            <a:srgbClr val="CC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0" name="Oval 1044"/>
          <p:cNvSpPr>
            <a:spLocks noChangeArrowheads="1"/>
          </p:cNvSpPr>
          <p:nvPr/>
        </p:nvSpPr>
        <p:spPr bwMode="auto">
          <a:xfrm>
            <a:off x="5334000" y="4724400"/>
            <a:ext cx="1524000" cy="1524000"/>
          </a:xfrm>
          <a:prstGeom prst="ellipse">
            <a:avLst/>
          </a:prstGeom>
          <a:solidFill>
            <a:srgbClr val="9999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1" name="Oval 1045"/>
          <p:cNvSpPr>
            <a:spLocks noChangeArrowheads="1"/>
          </p:cNvSpPr>
          <p:nvPr/>
        </p:nvSpPr>
        <p:spPr bwMode="auto">
          <a:xfrm>
            <a:off x="6858000" y="4114800"/>
            <a:ext cx="1066800" cy="1066800"/>
          </a:xfrm>
          <a:prstGeom prst="ellipse">
            <a:avLst/>
          </a:prstGeom>
          <a:solidFill>
            <a:srgbClr val="3399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3" name="Oval 1047"/>
          <p:cNvSpPr>
            <a:spLocks noChangeArrowheads="1"/>
          </p:cNvSpPr>
          <p:nvPr/>
        </p:nvSpPr>
        <p:spPr bwMode="auto">
          <a:xfrm>
            <a:off x="8077200" y="3657600"/>
            <a:ext cx="762000" cy="762000"/>
          </a:xfrm>
          <a:prstGeom prst="ellipse">
            <a:avLst/>
          </a:prstGeom>
          <a:solidFill>
            <a:srgbClr val="CC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2" name="Oval 1046"/>
          <p:cNvSpPr>
            <a:spLocks noChangeArrowheads="1"/>
          </p:cNvSpPr>
          <p:nvPr/>
        </p:nvSpPr>
        <p:spPr bwMode="auto">
          <a:xfrm>
            <a:off x="7848600" y="3429000"/>
            <a:ext cx="533400" cy="533400"/>
          </a:xfrm>
          <a:prstGeom prst="ellipse">
            <a:avLst/>
          </a:prstGeom>
          <a:solidFill>
            <a:srgbClr val="6666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937DD464-FDAC-45DF-9731-FAEB556B26A8}"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41115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5067E071-0BD7-4BD1-9502-D751FF523758}"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772461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81000" y="990600"/>
            <a:ext cx="4114800"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990600"/>
            <a:ext cx="4114800" cy="5133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63A921FE-1AE3-4F53-A12C-B67786698811}"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1677854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スライド番号プレースホルダー 7"/>
          <p:cNvSpPr>
            <a:spLocks noGrp="1"/>
          </p:cNvSpPr>
          <p:nvPr>
            <p:ph type="sldNum" sz="quarter" idx="11"/>
          </p:nvPr>
        </p:nvSpPr>
        <p:spPr/>
        <p:txBody>
          <a:bodyPr/>
          <a:lstStyle>
            <a:lvl1pPr>
              <a:defRPr/>
            </a:lvl1pPr>
          </a:lstStyle>
          <a:p>
            <a:fld id="{E54EE2AA-2E9F-4F82-87BB-328FFFEC6869}" type="slidenum">
              <a:rPr lang="en-US" altLang="ja-JP"/>
              <a:pPr/>
              <a:t>‹#›</a:t>
            </a:fld>
            <a:endParaRPr lang="en-US" altLang="ja-JP"/>
          </a:p>
        </p:txBody>
      </p:sp>
      <p:sp>
        <p:nvSpPr>
          <p:cNvPr id="9" name="フッター プレースホルダー 8"/>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907368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スライド番号プレースホルダー 3"/>
          <p:cNvSpPr>
            <a:spLocks noGrp="1"/>
          </p:cNvSpPr>
          <p:nvPr>
            <p:ph type="sldNum" sz="quarter" idx="11"/>
          </p:nvPr>
        </p:nvSpPr>
        <p:spPr/>
        <p:txBody>
          <a:bodyPr/>
          <a:lstStyle>
            <a:lvl1pPr>
              <a:defRPr/>
            </a:lvl1pPr>
          </a:lstStyle>
          <a:p>
            <a:fld id="{C1686166-7065-49ED-B6CB-63191FCC534C}" type="slidenum">
              <a:rPr lang="en-US" altLang="ja-JP"/>
              <a:pPr/>
              <a:t>‹#›</a:t>
            </a:fld>
            <a:endParaRPr lang="en-US" altLang="ja-JP"/>
          </a:p>
        </p:txBody>
      </p:sp>
      <p:sp>
        <p:nvSpPr>
          <p:cNvPr id="5" name="フッター プレースホルダー 4"/>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993587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スライド番号プレースホルダー 2"/>
          <p:cNvSpPr>
            <a:spLocks noGrp="1"/>
          </p:cNvSpPr>
          <p:nvPr>
            <p:ph type="sldNum" sz="quarter" idx="11"/>
          </p:nvPr>
        </p:nvSpPr>
        <p:spPr/>
        <p:txBody>
          <a:bodyPr/>
          <a:lstStyle>
            <a:lvl1pPr>
              <a:defRPr/>
            </a:lvl1pPr>
          </a:lstStyle>
          <a:p>
            <a:fld id="{E89105DE-CC5F-4004-B4AD-75DF4C08178A}" type="slidenum">
              <a:rPr lang="en-US" altLang="ja-JP"/>
              <a:pPr/>
              <a:t>‹#›</a:t>
            </a:fld>
            <a:endParaRPr lang="en-US" altLang="ja-JP"/>
          </a:p>
        </p:txBody>
      </p:sp>
      <p:sp>
        <p:nvSpPr>
          <p:cNvPr id="4" name="フッター プレースホルダー 3"/>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379002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84378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9E3B40FE-CACA-4ECF-9F4C-E86BCE484EE2}"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81987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61E8281C-36D2-4A4E-B0FC-7E991A6788D0}"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618028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EC1BC5EA-25F5-438F-8973-1EB66D4DF901}"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7954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38950" y="215900"/>
            <a:ext cx="2152650" cy="59086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81000" y="215900"/>
            <a:ext cx="6305550" cy="59086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1B3900EC-C3EF-4756-8F17-9A1F244DD463}"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373781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86009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772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24716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2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726827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84508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1" name="Picture 19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3706813"/>
            <a:ext cx="35147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ctr" rtl="0" eaLnBrk="1" fontAlgn="base" hangingPunct="1">
        <a:spcBef>
          <a:spcPct val="0"/>
        </a:spcBef>
        <a:spcAft>
          <a:spcPct val="0"/>
        </a:spcAft>
        <a:defRPr kumimoji="1" sz="4400">
          <a:solidFill>
            <a:schemeClr val="bg1"/>
          </a:solidFill>
          <a:latin typeface="+mj-lt"/>
          <a:ea typeface="+mj-ea"/>
          <a:cs typeface="+mj-cs"/>
        </a:defRPr>
      </a:lvl1pPr>
      <a:lvl2pPr algn="ctr" rtl="0" eaLnBrk="1" fontAlgn="base" hangingPunct="1">
        <a:spcBef>
          <a:spcPct val="0"/>
        </a:spcBef>
        <a:spcAft>
          <a:spcPct val="0"/>
        </a:spcAft>
        <a:defRPr kumimoji="1" sz="4400">
          <a:solidFill>
            <a:schemeClr val="bg1"/>
          </a:solidFill>
          <a:latin typeface="Arial" charset="0"/>
          <a:ea typeface="ＭＳ Ｐゴシック" charset="-128"/>
        </a:defRPr>
      </a:lvl2pPr>
      <a:lvl3pPr algn="ctr" rtl="0" eaLnBrk="1" fontAlgn="base" hangingPunct="1">
        <a:spcBef>
          <a:spcPct val="0"/>
        </a:spcBef>
        <a:spcAft>
          <a:spcPct val="0"/>
        </a:spcAft>
        <a:defRPr kumimoji="1" sz="4400">
          <a:solidFill>
            <a:schemeClr val="bg1"/>
          </a:solidFill>
          <a:latin typeface="Arial" charset="0"/>
          <a:ea typeface="ＭＳ Ｐゴシック" charset="-128"/>
        </a:defRPr>
      </a:lvl3pPr>
      <a:lvl4pPr algn="ctr" rtl="0" eaLnBrk="1" fontAlgn="base" hangingPunct="1">
        <a:spcBef>
          <a:spcPct val="0"/>
        </a:spcBef>
        <a:spcAft>
          <a:spcPct val="0"/>
        </a:spcAft>
        <a:defRPr kumimoji="1" sz="4400">
          <a:solidFill>
            <a:schemeClr val="bg1"/>
          </a:solidFill>
          <a:latin typeface="Arial" charset="0"/>
          <a:ea typeface="ＭＳ Ｐゴシック" charset="-128"/>
        </a:defRPr>
      </a:lvl4pPr>
      <a:lvl5pPr algn="ctr" rtl="0" eaLnBrk="1" fontAlgn="base" hangingPunct="1">
        <a:spcBef>
          <a:spcPct val="0"/>
        </a:spcBef>
        <a:spcAft>
          <a:spcPct val="0"/>
        </a:spcAft>
        <a:defRPr kumimoji="1" sz="4400">
          <a:solidFill>
            <a:schemeClr val="bg1"/>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bg1"/>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bg1"/>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bg1"/>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bg1"/>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301625" y="333375"/>
            <a:ext cx="7870825" cy="592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5140" name="Rectangle 3"/>
          <p:cNvSpPr>
            <a:spLocks noGrp="1" noChangeArrowheads="1"/>
          </p:cNvSpPr>
          <p:nvPr>
            <p:ph type="body" idx="1"/>
          </p:nvPr>
        </p:nvSpPr>
        <p:spPr bwMode="auto">
          <a:xfrm>
            <a:off x="252413" y="1125538"/>
            <a:ext cx="86423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ja-JP" altLang="ja-JP" smtClean="0"/>
          </a:p>
        </p:txBody>
      </p:sp>
      <p:pic>
        <p:nvPicPr>
          <p:cNvPr id="5278" name="Picture 1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4792663"/>
            <a:ext cx="2295525" cy="206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rtl="0" eaLnBrk="1" fontAlgn="base" hangingPunct="1">
        <a:spcBef>
          <a:spcPct val="0"/>
        </a:spcBef>
        <a:spcAft>
          <a:spcPct val="0"/>
        </a:spcAft>
        <a:defRPr kumimoji="1" sz="4400">
          <a:solidFill>
            <a:schemeClr val="bg1"/>
          </a:solidFill>
          <a:latin typeface="+mj-lt"/>
          <a:ea typeface="+mj-ea"/>
          <a:cs typeface="+mj-cs"/>
        </a:defRPr>
      </a:lvl1pPr>
      <a:lvl2pPr algn="ctr" rtl="0" eaLnBrk="1" fontAlgn="base" hangingPunct="1">
        <a:spcBef>
          <a:spcPct val="0"/>
        </a:spcBef>
        <a:spcAft>
          <a:spcPct val="0"/>
        </a:spcAft>
        <a:defRPr kumimoji="1" sz="4400">
          <a:solidFill>
            <a:schemeClr val="bg1"/>
          </a:solidFill>
          <a:latin typeface="Arial" charset="0"/>
          <a:ea typeface="ＭＳ Ｐゴシック" charset="-128"/>
        </a:defRPr>
      </a:lvl2pPr>
      <a:lvl3pPr algn="ctr" rtl="0" eaLnBrk="1" fontAlgn="base" hangingPunct="1">
        <a:spcBef>
          <a:spcPct val="0"/>
        </a:spcBef>
        <a:spcAft>
          <a:spcPct val="0"/>
        </a:spcAft>
        <a:defRPr kumimoji="1" sz="4400">
          <a:solidFill>
            <a:schemeClr val="bg1"/>
          </a:solidFill>
          <a:latin typeface="Arial" charset="0"/>
          <a:ea typeface="ＭＳ Ｐゴシック" charset="-128"/>
        </a:defRPr>
      </a:lvl3pPr>
      <a:lvl4pPr algn="ctr" rtl="0" eaLnBrk="1" fontAlgn="base" hangingPunct="1">
        <a:spcBef>
          <a:spcPct val="0"/>
        </a:spcBef>
        <a:spcAft>
          <a:spcPct val="0"/>
        </a:spcAft>
        <a:defRPr kumimoji="1" sz="4400">
          <a:solidFill>
            <a:schemeClr val="bg1"/>
          </a:solidFill>
          <a:latin typeface="Arial" charset="0"/>
          <a:ea typeface="ＭＳ Ｐゴシック" charset="-128"/>
        </a:defRPr>
      </a:lvl4pPr>
      <a:lvl5pPr algn="ctr" rtl="0" eaLnBrk="1" fontAlgn="base" hangingPunct="1">
        <a:spcBef>
          <a:spcPct val="0"/>
        </a:spcBef>
        <a:spcAft>
          <a:spcPct val="0"/>
        </a:spcAft>
        <a:defRPr kumimoji="1" sz="4400">
          <a:solidFill>
            <a:schemeClr val="bg1"/>
          </a:solidFill>
          <a:latin typeface="Arial" charset="0"/>
          <a:ea typeface="ＭＳ Ｐゴシック" charset="-128"/>
        </a:defRPr>
      </a:lvl5pPr>
      <a:lvl6pPr marL="457200" algn="ctr" rtl="0" eaLnBrk="1" fontAlgn="base" hangingPunct="1">
        <a:spcBef>
          <a:spcPct val="0"/>
        </a:spcBef>
        <a:spcAft>
          <a:spcPct val="0"/>
        </a:spcAft>
        <a:defRPr kumimoji="1" sz="4400">
          <a:solidFill>
            <a:schemeClr val="bg1"/>
          </a:solidFill>
          <a:latin typeface="Arial" charset="0"/>
          <a:ea typeface="ＭＳ Ｐゴシック" charset="-128"/>
        </a:defRPr>
      </a:lvl6pPr>
      <a:lvl7pPr marL="914400" algn="ctr" rtl="0" eaLnBrk="1" fontAlgn="base" hangingPunct="1">
        <a:spcBef>
          <a:spcPct val="0"/>
        </a:spcBef>
        <a:spcAft>
          <a:spcPct val="0"/>
        </a:spcAft>
        <a:defRPr kumimoji="1" sz="4400">
          <a:solidFill>
            <a:schemeClr val="bg1"/>
          </a:solidFill>
          <a:latin typeface="Arial" charset="0"/>
          <a:ea typeface="ＭＳ Ｐゴシック" charset="-128"/>
        </a:defRPr>
      </a:lvl7pPr>
      <a:lvl8pPr marL="1371600" algn="ctr" rtl="0" eaLnBrk="1" fontAlgn="base" hangingPunct="1">
        <a:spcBef>
          <a:spcPct val="0"/>
        </a:spcBef>
        <a:spcAft>
          <a:spcPct val="0"/>
        </a:spcAft>
        <a:defRPr kumimoji="1" sz="4400">
          <a:solidFill>
            <a:schemeClr val="bg1"/>
          </a:solidFill>
          <a:latin typeface="Arial" charset="0"/>
          <a:ea typeface="ＭＳ Ｐゴシック" charset="-128"/>
        </a:defRPr>
      </a:lvl8pPr>
      <a:lvl9pPr marL="1828800" algn="ctr" rtl="0" eaLnBrk="1" fontAlgn="base" hangingPunct="1">
        <a:spcBef>
          <a:spcPct val="0"/>
        </a:spcBef>
        <a:spcAft>
          <a:spcPct val="0"/>
        </a:spcAft>
        <a:defRPr kumimoji="1" sz="4400">
          <a:solidFill>
            <a:schemeClr val="bg1"/>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Oval 9"/>
          <p:cNvSpPr>
            <a:spLocks noChangeArrowheads="1"/>
          </p:cNvSpPr>
          <p:nvPr/>
        </p:nvSpPr>
        <p:spPr bwMode="auto">
          <a:xfrm>
            <a:off x="3200400" y="1247775"/>
            <a:ext cx="5791200" cy="5518150"/>
          </a:xfrm>
          <a:prstGeom prst="ellipse">
            <a:avLst/>
          </a:prstGeom>
          <a:solidFill>
            <a:srgbClr val="CC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6" name="Arc 10"/>
          <p:cNvSpPr>
            <a:spLocks/>
          </p:cNvSpPr>
          <p:nvPr/>
        </p:nvSpPr>
        <p:spPr bwMode="auto">
          <a:xfrm flipH="1">
            <a:off x="5713413" y="3381375"/>
            <a:ext cx="3481387" cy="3429000"/>
          </a:xfrm>
          <a:custGeom>
            <a:avLst/>
            <a:gdLst>
              <a:gd name="G0" fmla="+- 330 0 0"/>
              <a:gd name="G1" fmla="+- 21600 0 0"/>
              <a:gd name="G2" fmla="+- 21600 0 0"/>
              <a:gd name="T0" fmla="*/ 0 w 21930"/>
              <a:gd name="T1" fmla="*/ 3 h 21600"/>
              <a:gd name="T2" fmla="*/ 21930 w 21930"/>
              <a:gd name="T3" fmla="*/ 21600 h 21600"/>
              <a:gd name="T4" fmla="*/ 330 w 21930"/>
              <a:gd name="T5" fmla="*/ 21600 h 21600"/>
            </a:gdLst>
            <a:ahLst/>
            <a:cxnLst>
              <a:cxn ang="0">
                <a:pos x="T0" y="T1"/>
              </a:cxn>
              <a:cxn ang="0">
                <a:pos x="T2" y="T3"/>
              </a:cxn>
              <a:cxn ang="0">
                <a:pos x="T4" y="T5"/>
              </a:cxn>
            </a:cxnLst>
            <a:rect l="0" t="0" r="r" b="b"/>
            <a:pathLst>
              <a:path w="21930" h="21600" fill="none" extrusionOk="0">
                <a:moveTo>
                  <a:pt x="-1" y="2"/>
                </a:moveTo>
                <a:cubicBezTo>
                  <a:pt x="109" y="0"/>
                  <a:pt x="219" y="-1"/>
                  <a:pt x="330" y="0"/>
                </a:cubicBezTo>
                <a:cubicBezTo>
                  <a:pt x="12259" y="0"/>
                  <a:pt x="21930" y="9670"/>
                  <a:pt x="21930" y="21600"/>
                </a:cubicBezTo>
              </a:path>
              <a:path w="21930" h="21600" stroke="0" extrusionOk="0">
                <a:moveTo>
                  <a:pt x="-1" y="2"/>
                </a:moveTo>
                <a:cubicBezTo>
                  <a:pt x="109" y="0"/>
                  <a:pt x="219" y="-1"/>
                  <a:pt x="330" y="0"/>
                </a:cubicBezTo>
                <a:cubicBezTo>
                  <a:pt x="12259" y="0"/>
                  <a:pt x="21930" y="9670"/>
                  <a:pt x="21930" y="21600"/>
                </a:cubicBezTo>
                <a:lnTo>
                  <a:pt x="330" y="21600"/>
                </a:lnTo>
                <a:close/>
              </a:path>
            </a:pathLst>
          </a:custGeom>
          <a:solidFill>
            <a:srgbClr val="9999FF">
              <a:alpha val="50000"/>
            </a:srgbClr>
          </a:solidFill>
          <a:ln w="9525">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latin typeface="Times New Roman" pitchFamily="18" charset="0"/>
              <a:ea typeface="ＭＳ Ｐゴシック" charset="-128"/>
            </a:endParaRPr>
          </a:p>
        </p:txBody>
      </p:sp>
      <p:sp>
        <p:nvSpPr>
          <p:cNvPr id="4107" name="Rectangle 11"/>
          <p:cNvSpPr>
            <a:spLocks noChangeArrowheads="1"/>
          </p:cNvSpPr>
          <p:nvPr/>
        </p:nvSpPr>
        <p:spPr bwMode="auto">
          <a:xfrm>
            <a:off x="5638800" y="4981575"/>
            <a:ext cx="3505200" cy="1828800"/>
          </a:xfrm>
          <a:prstGeom prst="rect">
            <a:avLst/>
          </a:prstGeom>
          <a:solidFill>
            <a:srgbClr val="99CCFF">
              <a:alpha val="50000"/>
            </a:srgbClr>
          </a:solidFill>
          <a:ln>
            <a:noFill/>
          </a:ln>
          <a:effectLst/>
          <a:extLst>
            <a:ext uri="{91240B29-F687-4F45-9708-019B960494DF}">
              <a14:hiddenLine xmlns:a14="http://schemas.microsoft.com/office/drawing/2010/main" w="9525">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8" name="Rectangle 12"/>
          <p:cNvSpPr>
            <a:spLocks noChangeArrowheads="1"/>
          </p:cNvSpPr>
          <p:nvPr/>
        </p:nvSpPr>
        <p:spPr bwMode="auto">
          <a:xfrm>
            <a:off x="2514600" y="6200775"/>
            <a:ext cx="3505200" cy="609600"/>
          </a:xfrm>
          <a:prstGeom prst="rect">
            <a:avLst/>
          </a:prstGeom>
          <a:solidFill>
            <a:srgbClr val="99CCFF">
              <a:alpha val="50000"/>
            </a:srgbClr>
          </a:solidFill>
          <a:ln>
            <a:noFill/>
          </a:ln>
          <a:effectLst/>
          <a:extLst>
            <a:ext uri="{91240B29-F687-4F45-9708-019B960494DF}">
              <a14:hiddenLine xmlns:a14="http://schemas.microsoft.com/office/drawing/2010/main" w="9525">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9" name="Arc 13"/>
          <p:cNvSpPr>
            <a:spLocks/>
          </p:cNvSpPr>
          <p:nvPr/>
        </p:nvSpPr>
        <p:spPr bwMode="auto">
          <a:xfrm>
            <a:off x="2368550" y="3690938"/>
            <a:ext cx="6740525" cy="3124200"/>
          </a:xfrm>
          <a:custGeom>
            <a:avLst/>
            <a:gdLst>
              <a:gd name="G0" fmla="+- 21599 0 0"/>
              <a:gd name="G1" fmla="+- 21600 0 0"/>
              <a:gd name="G2" fmla="+- 21600 0 0"/>
              <a:gd name="T0" fmla="*/ 0 w 39137"/>
              <a:gd name="T1" fmla="*/ 21413 h 21600"/>
              <a:gd name="T2" fmla="*/ 39137 w 39137"/>
              <a:gd name="T3" fmla="*/ 8991 h 21600"/>
              <a:gd name="T4" fmla="*/ 21599 w 39137"/>
              <a:gd name="T5" fmla="*/ 21600 h 21600"/>
            </a:gdLst>
            <a:ahLst/>
            <a:cxnLst>
              <a:cxn ang="0">
                <a:pos x="T0" y="T1"/>
              </a:cxn>
              <a:cxn ang="0">
                <a:pos x="T2" y="T3"/>
              </a:cxn>
              <a:cxn ang="0">
                <a:pos x="T4" y="T5"/>
              </a:cxn>
            </a:cxnLst>
            <a:rect l="0" t="0" r="r" b="b"/>
            <a:pathLst>
              <a:path w="39137" h="21600" fill="none" extrusionOk="0">
                <a:moveTo>
                  <a:pt x="-1" y="21412"/>
                </a:moveTo>
                <a:cubicBezTo>
                  <a:pt x="102" y="9557"/>
                  <a:pt x="9742" y="-1"/>
                  <a:pt x="21599" y="0"/>
                </a:cubicBezTo>
                <a:cubicBezTo>
                  <a:pt x="28551" y="0"/>
                  <a:pt x="35078" y="3346"/>
                  <a:pt x="39136" y="8991"/>
                </a:cubicBezTo>
              </a:path>
              <a:path w="39137" h="21600" stroke="0" extrusionOk="0">
                <a:moveTo>
                  <a:pt x="-1" y="21412"/>
                </a:moveTo>
                <a:cubicBezTo>
                  <a:pt x="102" y="9557"/>
                  <a:pt x="9742" y="-1"/>
                  <a:pt x="21599" y="0"/>
                </a:cubicBezTo>
                <a:cubicBezTo>
                  <a:pt x="28551" y="0"/>
                  <a:pt x="35078" y="3346"/>
                  <a:pt x="39136" y="8991"/>
                </a:cubicBezTo>
                <a:lnTo>
                  <a:pt x="21599" y="21600"/>
                </a:lnTo>
                <a:close/>
              </a:path>
            </a:pathLst>
          </a:custGeom>
          <a:solidFill>
            <a:srgbClr val="99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0" name="Arc 14"/>
          <p:cNvSpPr>
            <a:spLocks/>
          </p:cNvSpPr>
          <p:nvPr/>
        </p:nvSpPr>
        <p:spPr bwMode="auto">
          <a:xfrm>
            <a:off x="0" y="2847975"/>
            <a:ext cx="3857625" cy="396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CCE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11" name="Rectangle 15"/>
          <p:cNvSpPr>
            <a:spLocks noGrp="1" noChangeArrowheads="1"/>
          </p:cNvSpPr>
          <p:nvPr>
            <p:ph type="dt" sz="half" idx="2"/>
          </p:nvPr>
        </p:nvSpPr>
        <p:spPr bwMode="auto">
          <a:xfrm>
            <a:off x="76200" y="64293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endParaRPr lang="en-US" altLang="ja-JP"/>
          </a:p>
        </p:txBody>
      </p:sp>
      <p:sp>
        <p:nvSpPr>
          <p:cNvPr id="4112" name="Rectangle 16"/>
          <p:cNvSpPr>
            <a:spLocks noGrp="1" noChangeArrowheads="1"/>
          </p:cNvSpPr>
          <p:nvPr>
            <p:ph type="sldNum" sz="quarter" idx="4"/>
          </p:nvPr>
        </p:nvSpPr>
        <p:spPr bwMode="auto">
          <a:xfrm>
            <a:off x="7162800" y="64293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BA862D31-51EE-4300-BD63-BF42B825E685}" type="slidenum">
              <a:rPr lang="en-US" altLang="ja-JP"/>
              <a:pPr/>
              <a:t>‹#›</a:t>
            </a:fld>
            <a:endParaRPr lang="en-US" altLang="ja-JP"/>
          </a:p>
        </p:txBody>
      </p:sp>
      <p:sp>
        <p:nvSpPr>
          <p:cNvPr id="4113" name="Oval 17"/>
          <p:cNvSpPr>
            <a:spLocks noChangeArrowheads="1"/>
          </p:cNvSpPr>
          <p:nvPr/>
        </p:nvSpPr>
        <p:spPr bwMode="auto">
          <a:xfrm>
            <a:off x="457200" y="0"/>
            <a:ext cx="6934200" cy="6797675"/>
          </a:xfrm>
          <a:prstGeom prst="ellipse">
            <a:avLst/>
          </a:prstGeom>
          <a:solidFill>
            <a:schemeClr val="bg1">
              <a:alpha val="50000"/>
            </a:scheme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latin typeface="Times New Roman" pitchFamily="18" charset="0"/>
              <a:ea typeface="ＭＳ Ｐゴシック" charset="-128"/>
            </a:endParaRPr>
          </a:p>
        </p:txBody>
      </p:sp>
      <p:sp>
        <p:nvSpPr>
          <p:cNvPr id="4114" name="Rectangle 18"/>
          <p:cNvSpPr>
            <a:spLocks noGrp="1" noChangeArrowheads="1"/>
          </p:cNvSpPr>
          <p:nvPr>
            <p:ph type="body" idx="1"/>
          </p:nvPr>
        </p:nvSpPr>
        <p:spPr bwMode="auto">
          <a:xfrm>
            <a:off x="381000" y="990600"/>
            <a:ext cx="83820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第</a:t>
            </a:r>
            <a:r>
              <a:rPr lang="en-US" altLang="ja-JP" smtClean="0"/>
              <a:t>1</a:t>
            </a:r>
            <a:r>
              <a:rPr lang="ja-JP" altLang="en-US" smtClean="0"/>
              <a:t>レベル</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15" name="Rectangle 19"/>
          <p:cNvSpPr>
            <a:spLocks noChangeArrowheads="1"/>
          </p:cNvSpPr>
          <p:nvPr/>
        </p:nvSpPr>
        <p:spPr bwMode="auto">
          <a:xfrm>
            <a:off x="153988" y="561975"/>
            <a:ext cx="8848725" cy="231775"/>
          </a:xfrm>
          <a:prstGeom prst="rect">
            <a:avLst/>
          </a:prstGeom>
          <a:gradFill rotWithShape="0">
            <a:gsLst>
              <a:gs pos="0">
                <a:schemeClr val="bg1"/>
              </a:gs>
              <a:gs pos="100000">
                <a:srgbClr val="00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altLang="ja-JP" sz="1400">
                <a:solidFill>
                  <a:schemeClr val="bg1"/>
                </a:solidFill>
                <a:latin typeface="ＭＳ Ｐゴシック" charset="-128"/>
                <a:ea typeface="ＭＳ Ｐゴシック" charset="-128"/>
              </a:rPr>
              <a:t>www.***.com</a:t>
            </a:r>
          </a:p>
        </p:txBody>
      </p:sp>
      <p:sp>
        <p:nvSpPr>
          <p:cNvPr id="4116" name="Line 20"/>
          <p:cNvSpPr>
            <a:spLocks noChangeShapeType="1"/>
          </p:cNvSpPr>
          <p:nvPr/>
        </p:nvSpPr>
        <p:spPr bwMode="auto">
          <a:xfrm flipH="1" flipV="1">
            <a:off x="146050" y="787400"/>
            <a:ext cx="8850313"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7" name="Rectangle 21"/>
          <p:cNvSpPr>
            <a:spLocks noGrp="1" noChangeArrowheads="1"/>
          </p:cNvSpPr>
          <p:nvPr>
            <p:ph type="title"/>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119" name="Rectangle 23"/>
          <p:cNvSpPr>
            <a:spLocks noGrp="1" noChangeArrowheads="1"/>
          </p:cNvSpPr>
          <p:nvPr>
            <p:ph type="ftr" sz="quarter" idx="3"/>
          </p:nvPr>
        </p:nvSpPr>
        <p:spPr bwMode="auto">
          <a:xfrm>
            <a:off x="2819400" y="6429375"/>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0066FF"/>
                </a:solidFill>
                <a:latin typeface="+mn-lt"/>
                <a:ea typeface="+mn-ea"/>
              </a:defRPr>
            </a:lvl1pPr>
          </a:lstStyle>
          <a:p>
            <a:endParaRPr lang="en-US" altLang="ja-JP"/>
          </a:p>
        </p:txBody>
      </p:sp>
      <p:sp>
        <p:nvSpPr>
          <p:cNvPr id="4120" name="Rectangle 24"/>
          <p:cNvSpPr>
            <a:spLocks noChangeArrowheads="1"/>
          </p:cNvSpPr>
          <p:nvPr/>
        </p:nvSpPr>
        <p:spPr bwMode="auto">
          <a:xfrm>
            <a:off x="147638" y="6276975"/>
            <a:ext cx="8848725" cy="152400"/>
          </a:xfrm>
          <a:prstGeom prst="rect">
            <a:avLst/>
          </a:prstGeom>
          <a:gradFill rotWithShape="0">
            <a:gsLst>
              <a:gs pos="0">
                <a:schemeClr val="bg1"/>
              </a:gs>
              <a:gs pos="100000">
                <a:srgbClr val="00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2" name="Line 26"/>
          <p:cNvSpPr>
            <a:spLocks noChangeShapeType="1"/>
          </p:cNvSpPr>
          <p:nvPr/>
        </p:nvSpPr>
        <p:spPr bwMode="auto">
          <a:xfrm flipH="1" flipV="1">
            <a:off x="133350" y="6429375"/>
            <a:ext cx="8850313"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23" name="Rectangle 27"/>
          <p:cNvSpPr>
            <a:spLocks noChangeArrowheads="1"/>
          </p:cNvSpPr>
          <p:nvPr/>
        </p:nvSpPr>
        <p:spPr bwMode="auto">
          <a:xfrm>
            <a:off x="152400" y="152400"/>
            <a:ext cx="914400" cy="5334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latin typeface="ＭＳ Ｐゴシック" charset="-128"/>
                <a:ea typeface="ＭＳ Ｐゴシック" charset="-128"/>
              </a:rPr>
              <a:t>Logo</a:t>
            </a:r>
          </a:p>
          <a:p>
            <a:pPr algn="ctr"/>
            <a:r>
              <a:rPr lang="ja-JP" altLang="en-US" sz="1400">
                <a:latin typeface="ＭＳ Ｐゴシック" charset="-128"/>
                <a:ea typeface="ＭＳ Ｐゴシック" charset="-128"/>
              </a:rPr>
              <a:t>マーク</a:t>
            </a: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p:titleStyle>
    <p:bodyStyle>
      <a:lvl1pPr marL="342900" indent="-342900" algn="l" rtl="0" eaLnBrk="1" fontAlgn="base" hangingPunct="1">
        <a:spcBef>
          <a:spcPct val="20000"/>
        </a:spcBef>
        <a:spcAft>
          <a:spcPct val="0"/>
        </a:spcAft>
        <a:buClr>
          <a:srgbClr val="333399"/>
        </a:buClr>
        <a:buFont typeface="Wingdings" pitchFamily="2" charset="2"/>
        <a:buChar char="n"/>
        <a:defRPr kumimoji="1" sz="2800">
          <a:solidFill>
            <a:srgbClr val="272776"/>
          </a:solidFill>
          <a:latin typeface="+mn-lt"/>
          <a:ea typeface="+mn-ea"/>
          <a:cs typeface="+mn-cs"/>
        </a:defRPr>
      </a:lvl1pPr>
      <a:lvl2pPr marL="742950" indent="-285750" algn="l" rtl="0" eaLnBrk="1" fontAlgn="base" hangingPunct="1">
        <a:spcBef>
          <a:spcPct val="20000"/>
        </a:spcBef>
        <a:spcAft>
          <a:spcPct val="0"/>
        </a:spcAft>
        <a:buClr>
          <a:srgbClr val="3399FF"/>
        </a:buClr>
        <a:buFont typeface="Wingdings" pitchFamily="2" charset="2"/>
        <a:buChar char="u"/>
        <a:defRPr kumimoji="1" sz="2400">
          <a:solidFill>
            <a:srgbClr val="272776"/>
          </a:solidFill>
          <a:latin typeface="+mn-lt"/>
          <a:ea typeface="+mn-ea"/>
        </a:defRPr>
      </a:lvl2pPr>
      <a:lvl3pPr marL="1143000" indent="-228600" algn="l" rtl="0" eaLnBrk="1" fontAlgn="base" hangingPunct="1">
        <a:spcBef>
          <a:spcPct val="20000"/>
        </a:spcBef>
        <a:spcAft>
          <a:spcPct val="0"/>
        </a:spcAft>
        <a:buClr>
          <a:srgbClr val="00FFFF"/>
        </a:buClr>
        <a:buFont typeface="Wingdings" pitchFamily="2" charset="2"/>
        <a:buChar char="l"/>
        <a:defRPr kumimoji="1" sz="2000">
          <a:solidFill>
            <a:srgbClr val="272776"/>
          </a:solidFill>
          <a:latin typeface="+mn-lt"/>
          <a:ea typeface="+mn-ea"/>
        </a:defRPr>
      </a:lvl3pPr>
      <a:lvl4pPr marL="1600200" indent="-228600" algn="l" rtl="0" eaLnBrk="1" fontAlgn="base" hangingPunct="1">
        <a:spcBef>
          <a:spcPct val="20000"/>
        </a:spcBef>
        <a:spcAft>
          <a:spcPct val="0"/>
        </a:spcAft>
        <a:buChar char="–"/>
        <a:defRPr kumimoji="1">
          <a:solidFill>
            <a:srgbClr val="272776"/>
          </a:solidFill>
          <a:latin typeface="+mn-lt"/>
          <a:ea typeface="+mn-ea"/>
        </a:defRPr>
      </a:lvl4pPr>
      <a:lvl5pPr marL="2057400" indent="-228600" algn="l" rtl="0" eaLnBrk="1" fontAlgn="base" hangingPunct="1">
        <a:spcBef>
          <a:spcPct val="20000"/>
        </a:spcBef>
        <a:spcAft>
          <a:spcPct val="0"/>
        </a:spcAft>
        <a:buChar char="»"/>
        <a:defRPr kumimoji="1" sz="1600">
          <a:solidFill>
            <a:srgbClr val="272776"/>
          </a:solidFill>
          <a:latin typeface="+mn-lt"/>
          <a:ea typeface="+mn-ea"/>
        </a:defRPr>
      </a:lvl5pPr>
      <a:lvl6pPr marL="2514600" indent="-228600" algn="l" rtl="0" eaLnBrk="1" fontAlgn="base" hangingPunct="1">
        <a:spcBef>
          <a:spcPct val="20000"/>
        </a:spcBef>
        <a:spcAft>
          <a:spcPct val="0"/>
        </a:spcAft>
        <a:buChar char="»"/>
        <a:defRPr kumimoji="1" sz="1600">
          <a:solidFill>
            <a:srgbClr val="272776"/>
          </a:solidFill>
          <a:latin typeface="+mn-lt"/>
          <a:ea typeface="+mn-ea"/>
        </a:defRPr>
      </a:lvl6pPr>
      <a:lvl7pPr marL="2971800" indent="-228600" algn="l" rtl="0" eaLnBrk="1" fontAlgn="base" hangingPunct="1">
        <a:spcBef>
          <a:spcPct val="20000"/>
        </a:spcBef>
        <a:spcAft>
          <a:spcPct val="0"/>
        </a:spcAft>
        <a:buChar char="»"/>
        <a:defRPr kumimoji="1" sz="1600">
          <a:solidFill>
            <a:srgbClr val="272776"/>
          </a:solidFill>
          <a:latin typeface="+mn-lt"/>
          <a:ea typeface="+mn-ea"/>
        </a:defRPr>
      </a:lvl7pPr>
      <a:lvl8pPr marL="3429000" indent="-228600" algn="l" rtl="0" eaLnBrk="1" fontAlgn="base" hangingPunct="1">
        <a:spcBef>
          <a:spcPct val="20000"/>
        </a:spcBef>
        <a:spcAft>
          <a:spcPct val="0"/>
        </a:spcAft>
        <a:buChar char="»"/>
        <a:defRPr kumimoji="1" sz="1600">
          <a:solidFill>
            <a:srgbClr val="272776"/>
          </a:solidFill>
          <a:latin typeface="+mn-lt"/>
          <a:ea typeface="+mn-ea"/>
        </a:defRPr>
      </a:lvl8pPr>
      <a:lvl9pPr marL="3886200" indent="-228600" algn="l" rtl="0" eaLnBrk="1" fontAlgn="base" hangingPunct="1">
        <a:spcBef>
          <a:spcPct val="20000"/>
        </a:spcBef>
        <a:spcAft>
          <a:spcPct val="0"/>
        </a:spcAft>
        <a:buChar char="»"/>
        <a:defRPr kumimoji="1" sz="1600">
          <a:solidFill>
            <a:srgbClr val="272776"/>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33.jpe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chart" Target="../charts/char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46.jp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image" Target="../media/image54.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3.png"/><Relationship Id="rId7"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55.jpg"/><Relationship Id="rId5" Type="http://schemas.openxmlformats.org/officeDocument/2006/relationships/image" Target="../media/image47.jpeg"/><Relationship Id="rId4" Type="http://schemas.openxmlformats.org/officeDocument/2006/relationships/image" Target="../media/image4.png"/><Relationship Id="rId9" Type="http://schemas.openxmlformats.org/officeDocument/2006/relationships/image" Target="../media/image58.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image" Target="../media/image59.emf"/><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png"/><Relationship Id="rId7"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61.jpeg"/><Relationship Id="rId5" Type="http://schemas.openxmlformats.org/officeDocument/2006/relationships/image" Target="../media/image60.jpg"/><Relationship Id="rId10"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3.png"/><Relationship Id="rId7" Type="http://schemas.openxmlformats.org/officeDocument/2006/relationships/chart" Target="../charts/chart7.xml"/><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1975" y="812796"/>
            <a:ext cx="7269480" cy="1933278"/>
          </a:xfrm>
        </p:spPr>
        <p:txBody>
          <a:bodyPr>
            <a:normAutofit fontScale="90000"/>
          </a:bodyPr>
          <a:lstStyle/>
          <a:p>
            <a:pPr algn="ctr"/>
            <a:r>
              <a:rPr lang="ja-JP" altLang="en-US" sz="3100" dirty="0" smtClean="0"/>
              <a:t>大阪府営公園</a:t>
            </a:r>
            <a:r>
              <a:rPr kumimoji="1" lang="ja-JP" altLang="en-US" sz="3100" dirty="0" smtClean="0"/>
              <a:t>の活用に関する</a:t>
            </a:r>
            <a:r>
              <a:rPr kumimoji="1" lang="en-US" altLang="ja-JP" sz="3100" dirty="0" smtClean="0"/>
              <a:t/>
            </a:r>
            <a:br>
              <a:rPr kumimoji="1" lang="en-US" altLang="ja-JP" sz="3100" dirty="0" smtClean="0"/>
            </a:br>
            <a:r>
              <a:rPr kumimoji="1" lang="ja-JP" altLang="en-US" sz="3100" dirty="0" smtClean="0"/>
              <a:t>「サウンディング型市場調査」</a:t>
            </a:r>
            <a:r>
              <a:rPr kumimoji="1" lang="en-US" altLang="ja-JP" sz="3100" dirty="0" smtClean="0"/>
              <a:t/>
            </a:r>
            <a:br>
              <a:rPr kumimoji="1" lang="en-US" altLang="ja-JP" sz="3100" dirty="0" smtClean="0"/>
            </a:br>
            <a:r>
              <a:rPr kumimoji="1" lang="en-US" altLang="ja-JP" sz="900" dirty="0" smtClean="0"/>
              <a:t/>
            </a:r>
            <a:br>
              <a:rPr kumimoji="1" lang="en-US" altLang="ja-JP" sz="900" dirty="0" smtClean="0"/>
            </a:br>
            <a:r>
              <a:rPr lang="ja-JP" altLang="en-US" sz="6000" dirty="0"/>
              <a:t>事前説明会</a:t>
            </a:r>
            <a:endParaRPr kumimoji="1" lang="ja-JP" altLang="en-US" sz="6000" dirty="0"/>
          </a:p>
        </p:txBody>
      </p:sp>
      <p:sp>
        <p:nvSpPr>
          <p:cNvPr id="3" name="サブタイトル 2"/>
          <p:cNvSpPr>
            <a:spLocks noGrp="1"/>
          </p:cNvSpPr>
          <p:nvPr>
            <p:ph type="subTitle" idx="1"/>
          </p:nvPr>
        </p:nvSpPr>
        <p:spPr>
          <a:xfrm>
            <a:off x="2208696" y="4220817"/>
            <a:ext cx="6651668" cy="2265938"/>
          </a:xfrm>
        </p:spPr>
        <p:txBody>
          <a:bodyPr>
            <a:noAutofit/>
          </a:bodyPr>
          <a:lstStyle/>
          <a:p>
            <a:pPr algn="l"/>
            <a:r>
              <a:rPr kumimoji="1" lang="ja-JP" altLang="en-US" sz="2400" dirty="0" smtClean="0">
                <a:latin typeface="+mj-lt"/>
              </a:rPr>
              <a:t>　　　　　　　　　　　　　　大阪府都市整備部</a:t>
            </a:r>
            <a:endParaRPr kumimoji="1" lang="en-US" altLang="ja-JP" sz="2400" dirty="0" smtClean="0">
              <a:latin typeface="+mj-lt"/>
            </a:endParaRPr>
          </a:p>
          <a:p>
            <a:pPr algn="l"/>
            <a:r>
              <a:rPr lang="ja-JP" altLang="en-US" sz="2400" dirty="0" smtClean="0">
                <a:latin typeface="+mj-lt"/>
              </a:rPr>
              <a:t>　　　　　　　　　　　　　　　　　　都市</a:t>
            </a:r>
            <a:r>
              <a:rPr lang="ja-JP" altLang="en-US" sz="2400" dirty="0">
                <a:latin typeface="+mj-lt"/>
              </a:rPr>
              <a:t>計</a:t>
            </a:r>
            <a:r>
              <a:rPr lang="ja-JP" altLang="en-US" sz="2400" dirty="0" smtClean="0">
                <a:latin typeface="+mj-lt"/>
              </a:rPr>
              <a:t>画室公園課</a:t>
            </a:r>
            <a:endParaRPr lang="en-US" altLang="ja-JP" sz="2400" dirty="0">
              <a:latin typeface="+mj-lt"/>
            </a:endParaRPr>
          </a:p>
          <a:p>
            <a:pPr algn="l"/>
            <a:r>
              <a:rPr kumimoji="1" lang="ja-JP" altLang="en-US" sz="2400" dirty="0" smtClean="0">
                <a:latin typeface="+mj-lt"/>
              </a:rPr>
              <a:t>　　　　　　　　　　　　　　　　　　枚方土木事務所</a:t>
            </a:r>
            <a:endParaRPr kumimoji="1" lang="en-US" altLang="ja-JP" sz="2400" dirty="0" smtClean="0">
              <a:latin typeface="+mj-lt"/>
            </a:endParaRPr>
          </a:p>
          <a:p>
            <a:pPr algn="l"/>
            <a:r>
              <a:rPr lang="ja-JP" altLang="en-US" sz="2400" dirty="0">
                <a:latin typeface="+mj-lt"/>
              </a:rPr>
              <a:t>　</a:t>
            </a:r>
            <a:r>
              <a:rPr lang="ja-JP" altLang="en-US" sz="2400" dirty="0" smtClean="0">
                <a:latin typeface="+mj-lt"/>
              </a:rPr>
              <a:t>　　　　　　　　　　　　　　　　　鳳土木事務所</a:t>
            </a:r>
            <a:endParaRPr lang="en-US" altLang="ja-JP" sz="2400" dirty="0" smtClean="0">
              <a:latin typeface="+mj-lt"/>
            </a:endParaRPr>
          </a:p>
          <a:p>
            <a:pPr algn="l"/>
            <a:r>
              <a:rPr kumimoji="1" lang="ja-JP" altLang="en-US" sz="2400" dirty="0">
                <a:latin typeface="+mj-lt"/>
              </a:rPr>
              <a:t>　</a:t>
            </a:r>
            <a:r>
              <a:rPr kumimoji="1" lang="ja-JP" altLang="en-US" sz="2400" dirty="0" smtClean="0">
                <a:latin typeface="+mj-lt"/>
              </a:rPr>
              <a:t>　　　　　　　　　　　　　　　　　岸和田土木事務所</a:t>
            </a:r>
            <a:endParaRPr kumimoji="1" lang="en-US" altLang="ja-JP" sz="2400" dirty="0" smtClean="0">
              <a:latin typeface="+mj-l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952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523067" y="6659033"/>
            <a:ext cx="4114800" cy="1862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159516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今回の調査の位置づけ</a:t>
            </a:r>
            <a:endParaRPr kumimoji="1" lang="ja-JP" altLang="en-US" dirty="0"/>
          </a:p>
        </p:txBody>
      </p:sp>
      <p:sp>
        <p:nvSpPr>
          <p:cNvPr id="3" name="コンテンツ プレースホルダー 2"/>
          <p:cNvSpPr>
            <a:spLocks noGrp="1"/>
          </p:cNvSpPr>
          <p:nvPr>
            <p:ph idx="1"/>
          </p:nvPr>
        </p:nvSpPr>
        <p:spPr>
          <a:xfrm>
            <a:off x="406400" y="1382640"/>
            <a:ext cx="8597900" cy="4862287"/>
          </a:xfrm>
        </p:spPr>
        <p:txBody>
          <a:bodyPr>
            <a:normAutofit/>
          </a:bodyPr>
          <a:lstStyle/>
          <a:p>
            <a:pPr marL="0" indent="0">
              <a:buNone/>
            </a:pPr>
            <a:r>
              <a:rPr kumimoji="1" lang="ja-JP" altLang="en-US" dirty="0" smtClean="0"/>
              <a:t>民間事業者・</a:t>
            </a:r>
            <a:r>
              <a:rPr kumimoji="1" lang="en-US" altLang="ja-JP" dirty="0" smtClean="0"/>
              <a:t>NPO</a:t>
            </a:r>
            <a:r>
              <a:rPr kumimoji="1" lang="ja-JP" altLang="en-US" dirty="0" smtClean="0"/>
              <a:t>等の皆様に、以下のようなことをお聞きし</a:t>
            </a:r>
            <a:r>
              <a:rPr lang="ja-JP" altLang="en-US" dirty="0" smtClean="0"/>
              <a:t>、今後の具体化につなげていこうとするものです。</a:t>
            </a:r>
            <a:endParaRPr kumimoji="1" lang="en-US" altLang="ja-JP" dirty="0" smtClean="0"/>
          </a:p>
          <a:p>
            <a:pPr marL="0" indent="0">
              <a:buNone/>
            </a:pPr>
            <a:endParaRPr lang="en-US" altLang="ja-JP" dirty="0"/>
          </a:p>
          <a:p>
            <a:r>
              <a:rPr kumimoji="1" lang="ja-JP" altLang="en-US" dirty="0" smtClean="0"/>
              <a:t>公園のポテンシャルをどう評価</a:t>
            </a:r>
            <a:r>
              <a:rPr lang="ja-JP" altLang="en-US" dirty="0" smtClean="0"/>
              <a:t>しているか</a:t>
            </a:r>
            <a:endParaRPr lang="en-US" altLang="ja-JP" dirty="0" smtClean="0"/>
          </a:p>
          <a:p>
            <a:endParaRPr kumimoji="1" lang="en-US" altLang="ja-JP" dirty="0" smtClean="0"/>
          </a:p>
          <a:p>
            <a:r>
              <a:rPr lang="ja-JP" altLang="en-US" dirty="0" smtClean="0"/>
              <a:t>公園を活用したビジネスやプログラムのアイデア</a:t>
            </a:r>
            <a:endParaRPr lang="en-US" altLang="ja-JP" dirty="0" smtClean="0"/>
          </a:p>
          <a:p>
            <a:endParaRPr lang="en-US" altLang="ja-JP" dirty="0" smtClean="0"/>
          </a:p>
          <a:p>
            <a:r>
              <a:rPr kumimoji="1" lang="ja-JP" altLang="en-US" dirty="0" smtClean="0"/>
              <a:t>どのように公園や地域の魅力向上につなげていくのか</a:t>
            </a:r>
            <a:endParaRPr kumimoji="1" lang="en-US" altLang="ja-JP" dirty="0" smtClean="0"/>
          </a:p>
          <a:p>
            <a:endParaRPr kumimoji="1" lang="en-US" altLang="ja-JP"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10</a:t>
            </a:fld>
            <a:endParaRPr lang="en-US" altLang="ja-JP"/>
          </a:p>
        </p:txBody>
      </p:sp>
    </p:spTree>
    <p:extLst>
      <p:ext uri="{BB962C8B-B14F-4D97-AF65-F5344CB8AC3E}">
        <p14:creationId xmlns:p14="http://schemas.microsoft.com/office/powerpoint/2010/main" val="1693016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事業化について</a:t>
            </a:r>
            <a:endParaRPr kumimoji="1" lang="ja-JP" altLang="en-US" dirty="0"/>
          </a:p>
        </p:txBody>
      </p:sp>
      <p:sp>
        <p:nvSpPr>
          <p:cNvPr id="3" name="コンテンツ プレースホルダー 2"/>
          <p:cNvSpPr>
            <a:spLocks noGrp="1"/>
          </p:cNvSpPr>
          <p:nvPr>
            <p:ph idx="1"/>
          </p:nvPr>
        </p:nvSpPr>
        <p:spPr>
          <a:xfrm>
            <a:off x="381000" y="1467672"/>
            <a:ext cx="8382000" cy="5133975"/>
          </a:xfrm>
        </p:spPr>
        <p:txBody>
          <a:bodyPr>
            <a:normAutofit/>
          </a:bodyPr>
          <a:lstStyle/>
          <a:p>
            <a:r>
              <a:rPr lang="ja-JP" altLang="en-US" dirty="0" smtClean="0"/>
              <a:t>今回の調査は民間事業者・</a:t>
            </a:r>
            <a:r>
              <a:rPr lang="en-US" altLang="ja-JP" dirty="0" smtClean="0"/>
              <a:t>NPO</a:t>
            </a:r>
            <a:r>
              <a:rPr lang="ja-JP" altLang="en-US" dirty="0" smtClean="0"/>
              <a:t>等のみなさまのご意見・ご提案をお聞きし、公園での事業・プログラムの可能性を把握する「調査」です</a:t>
            </a:r>
            <a:endParaRPr lang="en-US" altLang="ja-JP" dirty="0" smtClean="0"/>
          </a:p>
          <a:p>
            <a:endParaRPr lang="en-US" altLang="ja-JP" dirty="0" smtClean="0"/>
          </a:p>
          <a:p>
            <a:r>
              <a:rPr lang="ja-JP" altLang="en-US" dirty="0"/>
              <a:t>頂</a:t>
            </a:r>
            <a:r>
              <a:rPr lang="ja-JP" altLang="en-US" dirty="0" smtClean="0"/>
              <a:t>いたご提案のうち、事業化が可能なものに</a:t>
            </a:r>
            <a:r>
              <a:rPr lang="ja-JP" altLang="en-US" dirty="0"/>
              <a:t>ついて</a:t>
            </a:r>
            <a:r>
              <a:rPr lang="ja-JP" altLang="en-US" dirty="0" smtClean="0"/>
              <a:t>は順次、具体化を</a:t>
            </a:r>
            <a:r>
              <a:rPr lang="ja-JP" altLang="en-US" dirty="0"/>
              <a:t>進めていく予定</a:t>
            </a:r>
            <a:r>
              <a:rPr lang="ja-JP" altLang="en-US" dirty="0" smtClean="0"/>
              <a:t>です</a:t>
            </a:r>
            <a:endParaRPr lang="en-US" altLang="ja-JP" dirty="0" smtClean="0"/>
          </a:p>
          <a:p>
            <a:pPr marL="0" indent="0">
              <a:buNone/>
            </a:pPr>
            <a:endParaRPr lang="en-US" altLang="ja-JP" dirty="0" smtClean="0"/>
          </a:p>
          <a:p>
            <a:r>
              <a:rPr lang="ja-JP" altLang="en-US" dirty="0"/>
              <a:t>調査</a:t>
            </a:r>
            <a:r>
              <a:rPr lang="ja-JP" altLang="en-US" dirty="0" smtClean="0"/>
              <a:t>への御参加をお待ちしております</a:t>
            </a:r>
            <a:endParaRPr lang="ja-JP" altLang="en-US" dirty="0"/>
          </a:p>
          <a:p>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11</a:t>
            </a:fld>
            <a:endParaRPr lang="en-US" altLang="ja-JP"/>
          </a:p>
        </p:txBody>
      </p:sp>
    </p:spTree>
    <p:extLst>
      <p:ext uri="{BB962C8B-B14F-4D97-AF65-F5344CB8AC3E}">
        <p14:creationId xmlns:p14="http://schemas.microsoft.com/office/powerpoint/2010/main" val="490745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kumimoji="1" lang="ja-JP" altLang="en-US" dirty="0" smtClean="0"/>
              <a:t>調査の進め方</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12</a:t>
            </a:fld>
            <a:endParaRPr lang="en-US" altLang="ja-JP"/>
          </a:p>
        </p:txBody>
      </p:sp>
    </p:spTree>
    <p:extLst>
      <p:ext uri="{BB962C8B-B14F-4D97-AF65-F5344CB8AC3E}">
        <p14:creationId xmlns:p14="http://schemas.microsoft.com/office/powerpoint/2010/main" val="3787556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タイトル 1"/>
          <p:cNvSpPr>
            <a:spLocks noGrp="1"/>
          </p:cNvSpPr>
          <p:nvPr>
            <p:ph type="title"/>
          </p:nvPr>
        </p:nvSpPr>
        <p:spPr>
          <a:xfrm>
            <a:off x="1143000" y="215900"/>
            <a:ext cx="6629400" cy="533400"/>
          </a:xfrm>
        </p:spPr>
        <p:txBody>
          <a:bodyPr>
            <a:normAutofit/>
          </a:bodyPr>
          <a:lstStyle/>
          <a:p>
            <a:r>
              <a:rPr lang="ja-JP" altLang="en-US" dirty="0" smtClean="0"/>
              <a:t>スケジュール</a:t>
            </a:r>
            <a:endParaRPr kumimoji="1" lang="ja-JP" altLang="en-US" dirty="0">
              <a:latin typeface="HGS明朝B" panose="02020800000000000000" pitchFamily="18" charset="-128"/>
              <a:ea typeface="HGS明朝B" panose="02020800000000000000" pitchFamily="18" charset="-128"/>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13</a:t>
            </a:fld>
            <a:endParaRPr lang="en-US" altLang="ja-JP"/>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27" t="18056" r="18790" b="4340"/>
          <a:stretch/>
        </p:blipFill>
        <p:spPr bwMode="auto">
          <a:xfrm>
            <a:off x="820734" y="954242"/>
            <a:ext cx="7454900" cy="525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sukejuru"/>
          <p:cNvPicPr>
            <a:picLocks noChangeAspect="1" noChangeArrowheads="1"/>
          </p:cNvPicPr>
          <p:nvPr/>
        </p:nvPicPr>
        <p:blipFill rotWithShape="1">
          <a:blip r:embed="rId5">
            <a:extLst>
              <a:ext uri="{28A0092B-C50C-407E-A947-70E740481C1C}">
                <a14:useLocalDpi xmlns:a14="http://schemas.microsoft.com/office/drawing/2010/main" val="0"/>
              </a:ext>
            </a:extLst>
          </a:blip>
          <a:srcRect r="2582"/>
          <a:stretch/>
        </p:blipFill>
        <p:spPr bwMode="auto">
          <a:xfrm>
            <a:off x="752475" y="916143"/>
            <a:ext cx="7523159" cy="536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831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52396" y="881208"/>
            <a:ext cx="8851903" cy="5078313"/>
          </a:xfrm>
          <a:prstGeom prst="rect">
            <a:avLst/>
          </a:prstGeom>
        </p:spPr>
        <p:txBody>
          <a:bodyPr wrap="square">
            <a:spAutoFit/>
          </a:bodyPr>
          <a:lstStyle/>
          <a:p>
            <a:r>
              <a:rPr lang="ja-JP" altLang="en-US" dirty="0" smtClean="0">
                <a:solidFill>
                  <a:schemeClr val="accent6"/>
                </a:solidFill>
              </a:rPr>
              <a:t>■山田池公園</a:t>
            </a:r>
            <a:endParaRPr lang="en-US" altLang="ja-JP" dirty="0" smtClean="0">
              <a:solidFill>
                <a:schemeClr val="accent6"/>
              </a:solidFill>
            </a:endParaRPr>
          </a:p>
          <a:p>
            <a:r>
              <a:rPr lang="ja-JP" altLang="en-US" dirty="0" smtClean="0">
                <a:solidFill>
                  <a:schemeClr val="accent6"/>
                </a:solidFill>
              </a:rPr>
              <a:t>（</a:t>
            </a:r>
            <a:r>
              <a:rPr lang="ja-JP" altLang="en-US" dirty="0">
                <a:solidFill>
                  <a:schemeClr val="accent6"/>
                </a:solidFill>
              </a:rPr>
              <a:t>１）日時　  　　　</a:t>
            </a:r>
            <a:r>
              <a:rPr lang="ja-JP" altLang="en-US" dirty="0" smtClean="0">
                <a:solidFill>
                  <a:schemeClr val="accent6"/>
                </a:solidFill>
              </a:rPr>
              <a:t>平成</a:t>
            </a:r>
            <a:r>
              <a:rPr lang="en-US" altLang="ja-JP" dirty="0">
                <a:solidFill>
                  <a:schemeClr val="accent6"/>
                </a:solidFill>
              </a:rPr>
              <a:t>30</a:t>
            </a:r>
            <a:r>
              <a:rPr lang="ja-JP" altLang="en-US" dirty="0" smtClean="0">
                <a:solidFill>
                  <a:schemeClr val="accent6"/>
                </a:solidFill>
              </a:rPr>
              <a:t>年</a:t>
            </a:r>
            <a:r>
              <a:rPr lang="en-US" altLang="ja-JP" dirty="0">
                <a:solidFill>
                  <a:schemeClr val="accent6"/>
                </a:solidFill>
              </a:rPr>
              <a:t>2</a:t>
            </a:r>
            <a:r>
              <a:rPr lang="ja-JP" altLang="en-US" dirty="0" smtClean="0">
                <a:solidFill>
                  <a:schemeClr val="accent6"/>
                </a:solidFill>
              </a:rPr>
              <a:t>月</a:t>
            </a:r>
            <a:r>
              <a:rPr lang="en-US" altLang="ja-JP" dirty="0">
                <a:solidFill>
                  <a:schemeClr val="accent6"/>
                </a:solidFill>
              </a:rPr>
              <a:t>9</a:t>
            </a:r>
            <a:r>
              <a:rPr lang="ja-JP" altLang="en-US" dirty="0" smtClean="0">
                <a:solidFill>
                  <a:schemeClr val="accent6"/>
                </a:solidFill>
              </a:rPr>
              <a:t>日（金曜日</a:t>
            </a:r>
            <a:r>
              <a:rPr lang="ja-JP" altLang="en-US" dirty="0">
                <a:solidFill>
                  <a:schemeClr val="accent6"/>
                </a:solidFill>
              </a:rPr>
              <a:t>）</a:t>
            </a:r>
            <a:r>
              <a:rPr lang="en-US" altLang="ja-JP" dirty="0">
                <a:solidFill>
                  <a:schemeClr val="accent6"/>
                </a:solidFill>
              </a:rPr>
              <a:t>10</a:t>
            </a:r>
            <a:r>
              <a:rPr lang="ja-JP" altLang="en-US" dirty="0">
                <a:solidFill>
                  <a:schemeClr val="accent6"/>
                </a:solidFill>
              </a:rPr>
              <a:t>時</a:t>
            </a:r>
            <a:r>
              <a:rPr lang="en-US" altLang="ja-JP" dirty="0">
                <a:solidFill>
                  <a:schemeClr val="accent6"/>
                </a:solidFill>
              </a:rPr>
              <a:t>00</a:t>
            </a:r>
            <a:r>
              <a:rPr lang="ja-JP" altLang="en-US" dirty="0">
                <a:solidFill>
                  <a:schemeClr val="accent6"/>
                </a:solidFill>
              </a:rPr>
              <a:t>分</a:t>
            </a:r>
            <a:r>
              <a:rPr lang="ja-JP" altLang="en-US" dirty="0" smtClean="0">
                <a:solidFill>
                  <a:schemeClr val="accent6"/>
                </a:solidFill>
              </a:rPr>
              <a:t>から</a:t>
            </a:r>
            <a:r>
              <a:rPr lang="en-US" altLang="ja-JP" dirty="0">
                <a:solidFill>
                  <a:schemeClr val="accent6"/>
                </a:solidFill>
              </a:rPr>
              <a:t>1</a:t>
            </a:r>
            <a:r>
              <a:rPr lang="ja-JP" altLang="en-US" dirty="0">
                <a:solidFill>
                  <a:schemeClr val="accent6"/>
                </a:solidFill>
              </a:rPr>
              <a:t>時間程度</a:t>
            </a:r>
            <a:endParaRPr lang="en-US" altLang="ja-JP" dirty="0">
              <a:solidFill>
                <a:schemeClr val="accent6"/>
              </a:solidFill>
            </a:endParaRPr>
          </a:p>
          <a:p>
            <a:r>
              <a:rPr lang="ja-JP" altLang="en-US" dirty="0" smtClean="0">
                <a:solidFill>
                  <a:schemeClr val="accent6"/>
                </a:solidFill>
              </a:rPr>
              <a:t>（</a:t>
            </a:r>
            <a:r>
              <a:rPr lang="ja-JP" altLang="en-US" dirty="0">
                <a:solidFill>
                  <a:schemeClr val="accent6"/>
                </a:solidFill>
              </a:rPr>
              <a:t>２）場所　 　 　　</a:t>
            </a:r>
            <a:r>
              <a:rPr lang="ja-JP" altLang="en-US" dirty="0" smtClean="0">
                <a:solidFill>
                  <a:schemeClr val="accent6"/>
                </a:solidFill>
              </a:rPr>
              <a:t>山田池公園（枚方市山田池公園</a:t>
            </a:r>
            <a:r>
              <a:rPr lang="en-US" altLang="ja-JP" dirty="0" smtClean="0">
                <a:solidFill>
                  <a:schemeClr val="accent6"/>
                </a:solidFill>
              </a:rPr>
              <a:t>1-1</a:t>
            </a:r>
            <a:r>
              <a:rPr lang="ja-JP" altLang="en-US" dirty="0" smtClean="0">
                <a:solidFill>
                  <a:schemeClr val="accent6"/>
                </a:solidFill>
              </a:rPr>
              <a:t>）</a:t>
            </a:r>
            <a:r>
              <a:rPr lang="ja-JP" altLang="en-US" dirty="0">
                <a:solidFill>
                  <a:schemeClr val="accent6"/>
                </a:solidFill>
              </a:rPr>
              <a:t>　　　　</a:t>
            </a:r>
            <a:br>
              <a:rPr lang="ja-JP" altLang="en-US" dirty="0">
                <a:solidFill>
                  <a:schemeClr val="accent6"/>
                </a:solidFill>
              </a:rPr>
            </a:br>
            <a:r>
              <a:rPr lang="ja-JP" altLang="en-US" dirty="0" smtClean="0">
                <a:solidFill>
                  <a:schemeClr val="accent6"/>
                </a:solidFill>
              </a:rPr>
              <a:t>（３）</a:t>
            </a:r>
            <a:r>
              <a:rPr lang="ja-JP" altLang="en-US" dirty="0">
                <a:solidFill>
                  <a:schemeClr val="accent6"/>
                </a:solidFill>
              </a:rPr>
              <a:t>集合場所　　</a:t>
            </a:r>
            <a:r>
              <a:rPr lang="ja-JP" altLang="en-US" dirty="0" smtClean="0">
                <a:solidFill>
                  <a:schemeClr val="accent6"/>
                </a:solidFill>
              </a:rPr>
              <a:t>山田池公園パークセンター</a:t>
            </a:r>
            <a:endParaRPr lang="en-US" altLang="ja-JP" dirty="0" smtClean="0">
              <a:solidFill>
                <a:schemeClr val="accent6"/>
              </a:solidFill>
            </a:endParaRPr>
          </a:p>
          <a:p>
            <a:endParaRPr lang="en-US" altLang="ja-JP" dirty="0" smtClean="0">
              <a:solidFill>
                <a:schemeClr val="accent6"/>
              </a:solidFill>
            </a:endParaRPr>
          </a:p>
          <a:p>
            <a:endParaRPr lang="en-US" altLang="ja-JP" dirty="0">
              <a:solidFill>
                <a:schemeClr val="accent6"/>
              </a:solidFill>
            </a:endParaRPr>
          </a:p>
          <a:p>
            <a:r>
              <a:rPr lang="ja-JP" altLang="en-US" dirty="0" smtClean="0">
                <a:solidFill>
                  <a:schemeClr val="accent6"/>
                </a:solidFill>
              </a:rPr>
              <a:t>■</a:t>
            </a:r>
            <a:r>
              <a:rPr lang="ja-JP" altLang="en-US" dirty="0">
                <a:solidFill>
                  <a:schemeClr val="accent6"/>
                </a:solidFill>
              </a:rPr>
              <a:t>大泉緑地</a:t>
            </a:r>
            <a:endParaRPr lang="en-US" altLang="ja-JP" dirty="0">
              <a:solidFill>
                <a:schemeClr val="accent6"/>
              </a:solidFill>
            </a:endParaRPr>
          </a:p>
          <a:p>
            <a:r>
              <a:rPr lang="ja-JP" altLang="en-US" dirty="0">
                <a:solidFill>
                  <a:schemeClr val="accent6"/>
                </a:solidFill>
              </a:rPr>
              <a:t>（１）日時　  　　　平成</a:t>
            </a:r>
            <a:r>
              <a:rPr lang="en-US" altLang="ja-JP" dirty="0">
                <a:solidFill>
                  <a:schemeClr val="accent6"/>
                </a:solidFill>
              </a:rPr>
              <a:t>30</a:t>
            </a:r>
            <a:r>
              <a:rPr lang="ja-JP" altLang="en-US" dirty="0">
                <a:solidFill>
                  <a:schemeClr val="accent6"/>
                </a:solidFill>
              </a:rPr>
              <a:t>年</a:t>
            </a:r>
            <a:r>
              <a:rPr lang="en-US" altLang="ja-JP" dirty="0">
                <a:solidFill>
                  <a:schemeClr val="accent6"/>
                </a:solidFill>
              </a:rPr>
              <a:t>2</a:t>
            </a:r>
            <a:r>
              <a:rPr lang="ja-JP" altLang="en-US" dirty="0" smtClean="0">
                <a:solidFill>
                  <a:schemeClr val="accent6"/>
                </a:solidFill>
              </a:rPr>
              <a:t>月</a:t>
            </a:r>
            <a:r>
              <a:rPr lang="en-US" altLang="ja-JP" dirty="0" smtClean="0">
                <a:solidFill>
                  <a:schemeClr val="accent6"/>
                </a:solidFill>
              </a:rPr>
              <a:t>7</a:t>
            </a:r>
            <a:r>
              <a:rPr lang="ja-JP" altLang="en-US" dirty="0" smtClean="0">
                <a:solidFill>
                  <a:schemeClr val="accent6"/>
                </a:solidFill>
              </a:rPr>
              <a:t>日（水曜日</a:t>
            </a:r>
            <a:r>
              <a:rPr lang="ja-JP" altLang="en-US" dirty="0">
                <a:solidFill>
                  <a:schemeClr val="accent6"/>
                </a:solidFill>
              </a:rPr>
              <a:t>）</a:t>
            </a:r>
            <a:r>
              <a:rPr lang="en-US" altLang="ja-JP" dirty="0" smtClean="0">
                <a:solidFill>
                  <a:schemeClr val="accent6"/>
                </a:solidFill>
              </a:rPr>
              <a:t>15</a:t>
            </a:r>
            <a:r>
              <a:rPr lang="ja-JP" altLang="en-US" dirty="0" smtClean="0">
                <a:solidFill>
                  <a:schemeClr val="accent6"/>
                </a:solidFill>
              </a:rPr>
              <a:t>時</a:t>
            </a:r>
            <a:r>
              <a:rPr lang="en-US" altLang="ja-JP" dirty="0">
                <a:solidFill>
                  <a:schemeClr val="accent6"/>
                </a:solidFill>
              </a:rPr>
              <a:t>00</a:t>
            </a:r>
            <a:r>
              <a:rPr lang="ja-JP" altLang="en-US" dirty="0">
                <a:solidFill>
                  <a:schemeClr val="accent6"/>
                </a:solidFill>
              </a:rPr>
              <a:t>分</a:t>
            </a:r>
            <a:r>
              <a:rPr lang="ja-JP" altLang="en-US" dirty="0" smtClean="0">
                <a:solidFill>
                  <a:schemeClr val="accent6"/>
                </a:solidFill>
              </a:rPr>
              <a:t>から</a:t>
            </a:r>
            <a:r>
              <a:rPr lang="en-US" altLang="ja-JP" dirty="0" smtClean="0">
                <a:solidFill>
                  <a:schemeClr val="accent6"/>
                </a:solidFill>
              </a:rPr>
              <a:t>1</a:t>
            </a:r>
            <a:r>
              <a:rPr lang="ja-JP" altLang="en-US" dirty="0" smtClean="0">
                <a:solidFill>
                  <a:schemeClr val="accent6"/>
                </a:solidFill>
              </a:rPr>
              <a:t>時間程度</a:t>
            </a:r>
            <a:endParaRPr lang="en-US" altLang="ja-JP" dirty="0" smtClean="0">
              <a:solidFill>
                <a:schemeClr val="accent6"/>
              </a:solidFill>
            </a:endParaRPr>
          </a:p>
          <a:p>
            <a:r>
              <a:rPr lang="ja-JP" altLang="en-US" dirty="0" smtClean="0">
                <a:solidFill>
                  <a:schemeClr val="accent6"/>
                </a:solidFill>
              </a:rPr>
              <a:t>（</a:t>
            </a:r>
            <a:r>
              <a:rPr lang="ja-JP" altLang="en-US" dirty="0">
                <a:solidFill>
                  <a:schemeClr val="accent6"/>
                </a:solidFill>
              </a:rPr>
              <a:t>２）場所　 　 　　大泉緑地</a:t>
            </a:r>
            <a:r>
              <a:rPr lang="ja-JP" altLang="en-US" dirty="0" smtClean="0">
                <a:solidFill>
                  <a:schemeClr val="accent6"/>
                </a:solidFill>
              </a:rPr>
              <a:t>（堺市北区金岡町</a:t>
            </a:r>
            <a:r>
              <a:rPr lang="en-US" altLang="ja-JP" dirty="0" smtClean="0">
                <a:solidFill>
                  <a:schemeClr val="accent6"/>
                </a:solidFill>
              </a:rPr>
              <a:t>128</a:t>
            </a:r>
            <a:r>
              <a:rPr lang="ja-JP" altLang="en-US" dirty="0" smtClean="0">
                <a:solidFill>
                  <a:schemeClr val="accent6"/>
                </a:solidFill>
              </a:rPr>
              <a:t>）</a:t>
            </a:r>
            <a:r>
              <a:rPr lang="ja-JP" altLang="en-US" dirty="0">
                <a:solidFill>
                  <a:schemeClr val="accent6"/>
                </a:solidFill>
              </a:rPr>
              <a:t>　　　</a:t>
            </a:r>
            <a:br>
              <a:rPr lang="ja-JP" altLang="en-US" dirty="0">
                <a:solidFill>
                  <a:schemeClr val="accent6"/>
                </a:solidFill>
              </a:rPr>
            </a:br>
            <a:r>
              <a:rPr lang="ja-JP" altLang="en-US" dirty="0" smtClean="0">
                <a:solidFill>
                  <a:schemeClr val="accent6"/>
                </a:solidFill>
              </a:rPr>
              <a:t>（３）</a:t>
            </a:r>
            <a:r>
              <a:rPr lang="ja-JP" altLang="en-US" dirty="0">
                <a:solidFill>
                  <a:schemeClr val="accent6"/>
                </a:solidFill>
              </a:rPr>
              <a:t>集合場所　　</a:t>
            </a:r>
            <a:r>
              <a:rPr lang="ja-JP" altLang="en-US" dirty="0" smtClean="0">
                <a:solidFill>
                  <a:schemeClr val="accent6"/>
                </a:solidFill>
              </a:rPr>
              <a:t>大泉緑地管理事務所</a:t>
            </a:r>
            <a:endParaRPr lang="en-US" altLang="ja-JP" dirty="0" smtClean="0">
              <a:solidFill>
                <a:schemeClr val="accent6"/>
              </a:solidFill>
            </a:endParaRPr>
          </a:p>
          <a:p>
            <a:endParaRPr lang="en-US" altLang="ja-JP" dirty="0">
              <a:solidFill>
                <a:schemeClr val="accent6"/>
              </a:solidFill>
            </a:endParaRPr>
          </a:p>
          <a:p>
            <a:endParaRPr lang="en-US" altLang="ja-JP" dirty="0" smtClean="0">
              <a:solidFill>
                <a:schemeClr val="accent6"/>
              </a:solidFill>
            </a:endParaRPr>
          </a:p>
          <a:p>
            <a:r>
              <a:rPr lang="ja-JP" altLang="en-US" dirty="0" smtClean="0">
                <a:solidFill>
                  <a:schemeClr val="accent6"/>
                </a:solidFill>
              </a:rPr>
              <a:t>■</a:t>
            </a:r>
            <a:r>
              <a:rPr lang="ja-JP" altLang="en-US" dirty="0" smtClean="0">
                <a:solidFill>
                  <a:schemeClr val="accent6"/>
                </a:solidFill>
              </a:rPr>
              <a:t>せんなん里海公園</a:t>
            </a:r>
            <a:endParaRPr lang="en-US" altLang="ja-JP" dirty="0">
              <a:solidFill>
                <a:schemeClr val="accent6"/>
              </a:solidFill>
            </a:endParaRPr>
          </a:p>
          <a:p>
            <a:r>
              <a:rPr lang="ja-JP" altLang="en-US" dirty="0">
                <a:solidFill>
                  <a:schemeClr val="accent6"/>
                </a:solidFill>
              </a:rPr>
              <a:t>（１）日時　  　　　平成</a:t>
            </a:r>
            <a:r>
              <a:rPr lang="en-US" altLang="ja-JP" dirty="0">
                <a:solidFill>
                  <a:schemeClr val="accent6"/>
                </a:solidFill>
              </a:rPr>
              <a:t>30</a:t>
            </a:r>
            <a:r>
              <a:rPr lang="ja-JP" altLang="en-US" dirty="0">
                <a:solidFill>
                  <a:schemeClr val="accent6"/>
                </a:solidFill>
              </a:rPr>
              <a:t>年</a:t>
            </a:r>
            <a:r>
              <a:rPr lang="en-US" altLang="ja-JP" dirty="0">
                <a:solidFill>
                  <a:schemeClr val="accent6"/>
                </a:solidFill>
              </a:rPr>
              <a:t>2</a:t>
            </a:r>
            <a:r>
              <a:rPr lang="ja-JP" altLang="en-US" dirty="0" smtClean="0">
                <a:solidFill>
                  <a:schemeClr val="accent6"/>
                </a:solidFill>
              </a:rPr>
              <a:t>月</a:t>
            </a:r>
            <a:r>
              <a:rPr lang="en-US" altLang="ja-JP" dirty="0" smtClean="0">
                <a:solidFill>
                  <a:schemeClr val="accent6"/>
                </a:solidFill>
              </a:rPr>
              <a:t>14</a:t>
            </a:r>
            <a:r>
              <a:rPr lang="ja-JP" altLang="en-US" dirty="0" smtClean="0">
                <a:solidFill>
                  <a:schemeClr val="accent6"/>
                </a:solidFill>
              </a:rPr>
              <a:t>日</a:t>
            </a:r>
            <a:r>
              <a:rPr lang="ja-JP" altLang="en-US" dirty="0">
                <a:solidFill>
                  <a:schemeClr val="accent6"/>
                </a:solidFill>
              </a:rPr>
              <a:t>（水曜日）</a:t>
            </a:r>
            <a:r>
              <a:rPr lang="en-US" altLang="ja-JP" dirty="0" smtClean="0">
                <a:solidFill>
                  <a:schemeClr val="accent6"/>
                </a:solidFill>
              </a:rPr>
              <a:t>10</a:t>
            </a:r>
            <a:r>
              <a:rPr lang="ja-JP" altLang="en-US" dirty="0" smtClean="0">
                <a:solidFill>
                  <a:schemeClr val="accent6"/>
                </a:solidFill>
              </a:rPr>
              <a:t>時</a:t>
            </a:r>
            <a:r>
              <a:rPr lang="en-US" altLang="ja-JP" dirty="0">
                <a:solidFill>
                  <a:schemeClr val="accent6"/>
                </a:solidFill>
              </a:rPr>
              <a:t>30</a:t>
            </a:r>
            <a:r>
              <a:rPr lang="ja-JP" altLang="en-US" dirty="0" smtClean="0">
                <a:solidFill>
                  <a:schemeClr val="accent6"/>
                </a:solidFill>
              </a:rPr>
              <a:t>分</a:t>
            </a:r>
            <a:r>
              <a:rPr lang="ja-JP" altLang="en-US" dirty="0">
                <a:solidFill>
                  <a:schemeClr val="accent6"/>
                </a:solidFill>
              </a:rPr>
              <a:t>から</a:t>
            </a:r>
            <a:r>
              <a:rPr lang="en-US" altLang="ja-JP" dirty="0">
                <a:solidFill>
                  <a:schemeClr val="accent6"/>
                </a:solidFill>
              </a:rPr>
              <a:t>1</a:t>
            </a:r>
            <a:r>
              <a:rPr lang="ja-JP" altLang="en-US" dirty="0">
                <a:solidFill>
                  <a:schemeClr val="accent6"/>
                </a:solidFill>
              </a:rPr>
              <a:t>時間程度</a:t>
            </a:r>
            <a:endParaRPr lang="en-US" altLang="ja-JP" dirty="0">
              <a:solidFill>
                <a:schemeClr val="accent6"/>
              </a:solidFill>
            </a:endParaRPr>
          </a:p>
          <a:p>
            <a:r>
              <a:rPr lang="ja-JP" altLang="en-US" dirty="0">
                <a:solidFill>
                  <a:schemeClr val="accent6"/>
                </a:solidFill>
              </a:rPr>
              <a:t>（２）場所　 　 　　せん</a:t>
            </a:r>
            <a:r>
              <a:rPr lang="ja-JP" altLang="en-US" dirty="0" smtClean="0">
                <a:solidFill>
                  <a:schemeClr val="accent6"/>
                </a:solidFill>
              </a:rPr>
              <a:t>なん里海公園（泉南郡岬町淡輪地先</a:t>
            </a:r>
            <a:r>
              <a:rPr lang="ja-JP" altLang="en-US" dirty="0" smtClean="0">
                <a:solidFill>
                  <a:schemeClr val="accent6"/>
                </a:solidFill>
              </a:rPr>
              <a:t>）</a:t>
            </a:r>
            <a:r>
              <a:rPr lang="ja-JP" altLang="en-US" dirty="0">
                <a:solidFill>
                  <a:schemeClr val="accent6"/>
                </a:solidFill>
              </a:rPr>
              <a:t>　　　　</a:t>
            </a:r>
            <a:br>
              <a:rPr lang="ja-JP" altLang="en-US" dirty="0">
                <a:solidFill>
                  <a:schemeClr val="accent6"/>
                </a:solidFill>
              </a:rPr>
            </a:br>
            <a:r>
              <a:rPr lang="ja-JP" altLang="en-US" dirty="0" smtClean="0">
                <a:solidFill>
                  <a:schemeClr val="accent6"/>
                </a:solidFill>
              </a:rPr>
              <a:t>（３）</a:t>
            </a:r>
            <a:r>
              <a:rPr lang="ja-JP" altLang="en-US" dirty="0">
                <a:solidFill>
                  <a:schemeClr val="accent6"/>
                </a:solidFill>
              </a:rPr>
              <a:t>集合場所　　せん</a:t>
            </a:r>
            <a:r>
              <a:rPr lang="ja-JP" altLang="en-US" dirty="0" smtClean="0">
                <a:solidFill>
                  <a:schemeClr val="accent6"/>
                </a:solidFill>
              </a:rPr>
              <a:t>なん里海公園工区事務所跡地</a:t>
            </a:r>
            <a:endParaRPr lang="en-US" altLang="ja-JP" dirty="0">
              <a:solidFill>
                <a:schemeClr val="accent6"/>
              </a:solidFill>
            </a:endParaRPr>
          </a:p>
          <a:p>
            <a:endParaRPr lang="en-US" altLang="ja-JP" dirty="0">
              <a:solidFill>
                <a:schemeClr val="accent6"/>
              </a:solidFill>
            </a:endParaRPr>
          </a:p>
          <a:p>
            <a:r>
              <a:rPr lang="ja-JP" altLang="en-US" dirty="0">
                <a:solidFill>
                  <a:schemeClr val="accent6"/>
                </a:solidFill>
              </a:rPr>
              <a:t>　　　　　　　　</a:t>
            </a:r>
            <a:r>
              <a:rPr lang="en-US" altLang="ja-JP" dirty="0" smtClean="0">
                <a:solidFill>
                  <a:schemeClr val="accent6"/>
                </a:solidFill>
              </a:rPr>
              <a:t>※</a:t>
            </a:r>
            <a:r>
              <a:rPr lang="ja-JP" altLang="en-US" dirty="0">
                <a:solidFill>
                  <a:schemeClr val="accent6"/>
                </a:solidFill>
              </a:rPr>
              <a:t>現地説明会への参加はサウンディング調査への参加条件ではありません。</a:t>
            </a:r>
            <a:endParaRPr lang="ja-JP" altLang="en-US" dirty="0">
              <a:solidFill>
                <a:schemeClr val="accent6"/>
              </a:solidFill>
              <a:effectLst/>
            </a:endParaRPr>
          </a:p>
        </p:txBody>
      </p:sp>
      <p:pic>
        <p:nvPicPr>
          <p:cNvPr id="4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タイトル 1"/>
          <p:cNvSpPr>
            <a:spLocks noGrp="1"/>
          </p:cNvSpPr>
          <p:nvPr>
            <p:ph type="title"/>
          </p:nvPr>
        </p:nvSpPr>
        <p:spPr>
          <a:xfrm>
            <a:off x="1143000" y="215900"/>
            <a:ext cx="7848600" cy="533400"/>
          </a:xfrm>
        </p:spPr>
        <p:txBody>
          <a:bodyPr>
            <a:normAutofit/>
          </a:bodyPr>
          <a:lstStyle/>
          <a:p>
            <a:r>
              <a:rPr lang="ja-JP" altLang="en-US" dirty="0" smtClean="0"/>
              <a:t>現地説明会について</a:t>
            </a:r>
            <a:endParaRPr kumimoji="1" lang="ja-JP" altLang="en-US" dirty="0">
              <a:latin typeface="HGS明朝B" panose="02020800000000000000" pitchFamily="18" charset="-128"/>
              <a:ea typeface="HGS明朝B" panose="02020800000000000000" pitchFamily="18" charset="-128"/>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14</a:t>
            </a:fld>
            <a:endParaRPr lang="en-US" altLang="ja-JP"/>
          </a:p>
        </p:txBody>
      </p:sp>
    </p:spTree>
    <p:extLst>
      <p:ext uri="{BB962C8B-B14F-4D97-AF65-F5344CB8AC3E}">
        <p14:creationId xmlns:p14="http://schemas.microsoft.com/office/powerpoint/2010/main" val="3512600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質疑</a:t>
            </a:r>
            <a:r>
              <a:rPr kumimoji="1" lang="ja-JP" altLang="en-US" dirty="0" smtClean="0"/>
              <a:t>について</a:t>
            </a:r>
            <a:endParaRPr kumimoji="1" lang="ja-JP" altLang="en-US" dirty="0"/>
          </a:p>
        </p:txBody>
      </p:sp>
      <p:sp>
        <p:nvSpPr>
          <p:cNvPr id="3" name="コンテンツ プレースホルダー 2"/>
          <p:cNvSpPr>
            <a:spLocks noGrp="1"/>
          </p:cNvSpPr>
          <p:nvPr>
            <p:ph idx="1"/>
          </p:nvPr>
        </p:nvSpPr>
        <p:spPr>
          <a:xfrm>
            <a:off x="380999" y="990600"/>
            <a:ext cx="8524461" cy="5391150"/>
          </a:xfrm>
        </p:spPr>
        <p:txBody>
          <a:bodyPr/>
          <a:lstStyle/>
          <a:p>
            <a:r>
              <a:rPr kumimoji="1" lang="ja-JP" altLang="en-US" dirty="0" smtClean="0"/>
              <a:t>本日の説明内容に関する質疑を含め、</a:t>
            </a:r>
            <a:r>
              <a:rPr lang="en-US" altLang="ja-JP" dirty="0"/>
              <a:t>2</a:t>
            </a:r>
            <a:r>
              <a:rPr kumimoji="1" lang="ja-JP" altLang="en-US" dirty="0" smtClean="0"/>
              <a:t>月</a:t>
            </a:r>
            <a:r>
              <a:rPr kumimoji="1" lang="en-US" altLang="ja-JP" dirty="0" smtClean="0"/>
              <a:t>16</a:t>
            </a:r>
            <a:r>
              <a:rPr kumimoji="1" lang="ja-JP" altLang="en-US" dirty="0" smtClean="0"/>
              <a:t>日（金）午後５時までに</a:t>
            </a:r>
            <a:r>
              <a:rPr lang="ja-JP" altLang="en-US" dirty="0"/>
              <a:t>様式</a:t>
            </a:r>
            <a:r>
              <a:rPr kumimoji="1" lang="ja-JP" altLang="en-US" dirty="0" smtClean="0"/>
              <a:t>２「質問シート」を</a:t>
            </a:r>
            <a:r>
              <a:rPr lang="ja-JP" altLang="en-US" dirty="0"/>
              <a:t>ご提出</a:t>
            </a:r>
            <a:r>
              <a:rPr lang="ja-JP" altLang="en-US" dirty="0" smtClean="0"/>
              <a:t>ください。</a:t>
            </a:r>
            <a:endParaRPr lang="en-US" altLang="ja-JP" dirty="0" smtClean="0"/>
          </a:p>
          <a:p>
            <a:pPr marL="0" indent="0">
              <a:buNone/>
            </a:pPr>
            <a:r>
              <a:rPr lang="ja-JP" altLang="en-US" dirty="0" smtClean="0"/>
              <a:t>　　　　　　　</a:t>
            </a:r>
            <a:r>
              <a:rPr lang="ja-JP" altLang="en-US" sz="2000" dirty="0" smtClean="0"/>
              <a:t>送付先</a:t>
            </a:r>
            <a:r>
              <a:rPr lang="en-US" altLang="ja-JP" sz="2000" dirty="0" smtClean="0"/>
              <a:t>E-mail</a:t>
            </a:r>
            <a:r>
              <a:rPr lang="ja-JP" altLang="en-US" sz="2000" dirty="0" smtClean="0"/>
              <a:t>：</a:t>
            </a:r>
            <a:r>
              <a:rPr lang="en-US" altLang="ja-JP" sz="2000" dirty="0"/>
              <a:t>koen@sbox.pref.osaka.lg.jp</a:t>
            </a:r>
            <a:endParaRPr lang="en-US" altLang="ja-JP" sz="2000" dirty="0" smtClean="0"/>
          </a:p>
          <a:p>
            <a:pPr marL="0" indent="0">
              <a:buNone/>
            </a:pPr>
            <a:r>
              <a:rPr lang="ja-JP" altLang="en-US" sz="2000" dirty="0" smtClean="0"/>
              <a:t>　　　　　　　　　　　　　　　　　　　（大阪府都市整備部都市計画室公園課</a:t>
            </a:r>
            <a:r>
              <a:rPr lang="ja-JP" altLang="en-US" sz="2000" dirty="0"/>
              <a:t>　担当）</a:t>
            </a:r>
          </a:p>
          <a:p>
            <a:pPr marL="0" indent="0">
              <a:buNone/>
            </a:pPr>
            <a:r>
              <a:rPr lang="ja-JP" altLang="en-US" sz="2000" dirty="0" smtClean="0"/>
              <a:t>　　　　　　　　　　　　　　　　　　　・</a:t>
            </a:r>
            <a:r>
              <a:rPr lang="ja-JP" altLang="en-US" sz="2000" dirty="0"/>
              <a:t>メール件名：</a:t>
            </a:r>
            <a:r>
              <a:rPr lang="en-US" altLang="ja-JP" sz="2000" dirty="0"/>
              <a:t>【</a:t>
            </a:r>
            <a:r>
              <a:rPr lang="ja-JP" altLang="en-US" sz="2000" dirty="0"/>
              <a:t>質問シート送付</a:t>
            </a:r>
            <a:r>
              <a:rPr lang="en-US" altLang="ja-JP" sz="2000" dirty="0"/>
              <a:t>】</a:t>
            </a:r>
            <a:r>
              <a:rPr lang="ja-JP" altLang="en-US" sz="2000" dirty="0"/>
              <a:t>としてください</a:t>
            </a:r>
            <a:r>
              <a:rPr lang="ja-JP" altLang="en-US" sz="2000" dirty="0" smtClean="0"/>
              <a:t>。</a:t>
            </a:r>
            <a:endParaRPr kumimoji="1" lang="en-US" altLang="ja-JP" dirty="0" smtClean="0"/>
          </a:p>
          <a:p>
            <a:r>
              <a:rPr lang="ja-JP" altLang="en-US" dirty="0"/>
              <a:t>質疑に対する回答は</a:t>
            </a:r>
            <a:r>
              <a:rPr lang="ja-JP" altLang="en-US" dirty="0" smtClean="0"/>
              <a:t>、府</a:t>
            </a:r>
            <a:r>
              <a:rPr lang="ja-JP" altLang="en-US" dirty="0"/>
              <a:t>のホームページにて公表する予定です</a:t>
            </a:r>
            <a:r>
              <a:rPr lang="ja-JP" altLang="en-US" dirty="0" smtClean="0"/>
              <a:t>。最終</a:t>
            </a:r>
            <a:r>
              <a:rPr lang="ja-JP" altLang="en-US" dirty="0"/>
              <a:t>の回答は、</a:t>
            </a:r>
            <a:r>
              <a:rPr lang="ja-JP" altLang="en-US" dirty="0" smtClean="0"/>
              <a:t>平成</a:t>
            </a:r>
            <a:r>
              <a:rPr lang="en-US" altLang="ja-JP" dirty="0"/>
              <a:t>30</a:t>
            </a:r>
            <a:r>
              <a:rPr lang="ja-JP" altLang="en-US" dirty="0" smtClean="0"/>
              <a:t>年</a:t>
            </a:r>
            <a:r>
              <a:rPr lang="en-US" altLang="ja-JP" dirty="0"/>
              <a:t>2</a:t>
            </a:r>
            <a:r>
              <a:rPr lang="ja-JP" altLang="en-US" dirty="0" smtClean="0"/>
              <a:t>月</a:t>
            </a:r>
            <a:r>
              <a:rPr lang="en-US" altLang="ja-JP" dirty="0" smtClean="0"/>
              <a:t>28</a:t>
            </a:r>
            <a:r>
              <a:rPr lang="ja-JP" altLang="en-US" dirty="0" smtClean="0"/>
              <a:t>日（水）</a:t>
            </a:r>
            <a:r>
              <a:rPr lang="ja-JP" altLang="en-US" dirty="0"/>
              <a:t>までに行う予定です。</a:t>
            </a:r>
          </a:p>
          <a:p>
            <a:pPr marL="0" indent="0">
              <a:buNone/>
            </a:pPr>
            <a:r>
              <a:rPr lang="ja-JP" altLang="en-US" sz="2000" dirty="0" smtClean="0"/>
              <a:t>　　　　　　（</a:t>
            </a:r>
            <a:r>
              <a:rPr lang="en-US" altLang="ja-JP" sz="2000" dirty="0" smtClean="0"/>
              <a:t>URL</a:t>
            </a:r>
            <a:r>
              <a:rPr lang="ja-JP" altLang="en-US" sz="2000" dirty="0" smtClean="0"/>
              <a:t>）</a:t>
            </a:r>
            <a:r>
              <a:rPr lang="en-US" altLang="ja-JP" sz="2000" dirty="0" smtClean="0"/>
              <a:t>http</a:t>
            </a:r>
            <a:r>
              <a:rPr lang="en-US" altLang="ja-JP" sz="2000" dirty="0"/>
              <a:t>://www.pref.osaka.lg.jp/koen/kouminrenkei/sounding.html</a:t>
            </a:r>
            <a:r>
              <a:rPr lang="ja-JP" altLang="en-US" sz="2000" dirty="0" smtClean="0"/>
              <a:t>　</a:t>
            </a:r>
            <a:endParaRPr kumimoji="1" lang="en-US" altLang="ja-JP" dirty="0" smtClean="0"/>
          </a:p>
          <a:p>
            <a:r>
              <a:rPr lang="ja-JP" altLang="en-US" dirty="0"/>
              <a:t>応募に関係が無いと思われる質問など、質問内容によってはお答えできない場合がありますので、ご了承ください。</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15</a:t>
            </a:fld>
            <a:endParaRPr lang="en-US" altLang="ja-JP"/>
          </a:p>
        </p:txBody>
      </p:sp>
    </p:spTree>
    <p:extLst>
      <p:ext uri="{BB962C8B-B14F-4D97-AF65-F5344CB8AC3E}">
        <p14:creationId xmlns:p14="http://schemas.microsoft.com/office/powerpoint/2010/main" val="1609883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対話の申込みについて</a:t>
            </a:r>
            <a:endParaRPr kumimoji="1" lang="ja-JP" altLang="en-US" dirty="0"/>
          </a:p>
        </p:txBody>
      </p:sp>
      <p:sp>
        <p:nvSpPr>
          <p:cNvPr id="3" name="コンテンツ プレースホルダー 2"/>
          <p:cNvSpPr>
            <a:spLocks noGrp="1"/>
          </p:cNvSpPr>
          <p:nvPr>
            <p:ph idx="1"/>
          </p:nvPr>
        </p:nvSpPr>
        <p:spPr>
          <a:xfrm>
            <a:off x="381000" y="1430564"/>
            <a:ext cx="8382000" cy="4484461"/>
          </a:xfrm>
        </p:spPr>
        <p:txBody>
          <a:bodyPr/>
          <a:lstStyle/>
          <a:p>
            <a:r>
              <a:rPr lang="ja-JP" altLang="en-US" dirty="0"/>
              <a:t>様式</a:t>
            </a:r>
            <a:r>
              <a:rPr lang="ja-JP" altLang="en-US" dirty="0" smtClean="0"/>
              <a:t>３</a:t>
            </a:r>
            <a:r>
              <a:rPr lang="ja-JP" altLang="en-US" dirty="0"/>
              <a:t>「エントリーシート</a:t>
            </a:r>
            <a:r>
              <a:rPr lang="ja-JP" altLang="en-US" dirty="0" smtClean="0"/>
              <a:t>」及び様式４「対話シート」に</a:t>
            </a:r>
            <a:r>
              <a:rPr lang="ja-JP" altLang="en-US" dirty="0"/>
              <a:t>必要事項を記入し、</a:t>
            </a:r>
            <a:r>
              <a:rPr lang="en-US" altLang="ja-JP" dirty="0"/>
              <a:t>E</a:t>
            </a:r>
            <a:r>
              <a:rPr lang="ja-JP" altLang="en-US" dirty="0" smtClean="0"/>
              <a:t>メールにて下記</a:t>
            </a:r>
            <a:r>
              <a:rPr lang="ja-JP" altLang="en-US" dirty="0"/>
              <a:t>申込先へ送付願います。</a:t>
            </a:r>
          </a:p>
          <a:p>
            <a:pPr marL="0" indent="0">
              <a:buNone/>
            </a:pPr>
            <a:r>
              <a:rPr lang="ja-JP" altLang="en-US" sz="2000" dirty="0"/>
              <a:t>＜申込期間＞</a:t>
            </a:r>
            <a:r>
              <a:rPr lang="ja-JP" altLang="en-US" sz="2000" dirty="0" smtClean="0"/>
              <a:t>平成</a:t>
            </a:r>
            <a:r>
              <a:rPr lang="en-US" altLang="ja-JP" sz="2000" dirty="0"/>
              <a:t>30</a:t>
            </a:r>
            <a:r>
              <a:rPr lang="ja-JP" altLang="en-US" sz="2000" dirty="0" smtClean="0"/>
              <a:t>年</a:t>
            </a:r>
            <a:r>
              <a:rPr lang="en-US" altLang="ja-JP" sz="2000" dirty="0"/>
              <a:t>1</a:t>
            </a:r>
            <a:r>
              <a:rPr lang="ja-JP" altLang="en-US" sz="2000" dirty="0" smtClean="0"/>
              <a:t>月</a:t>
            </a:r>
            <a:r>
              <a:rPr lang="en-US" altLang="ja-JP" sz="2000" dirty="0" smtClean="0"/>
              <a:t>15</a:t>
            </a:r>
            <a:r>
              <a:rPr lang="ja-JP" altLang="en-US" sz="2000" dirty="0" smtClean="0"/>
              <a:t>日（月）</a:t>
            </a:r>
            <a:r>
              <a:rPr lang="ja-JP" altLang="en-US" sz="2000" dirty="0"/>
              <a:t>から</a:t>
            </a:r>
            <a:r>
              <a:rPr lang="ja-JP" altLang="en-US" sz="2000" dirty="0" smtClean="0"/>
              <a:t>平成</a:t>
            </a:r>
            <a:r>
              <a:rPr lang="en-US" altLang="ja-JP" sz="2000" dirty="0"/>
              <a:t>30</a:t>
            </a:r>
            <a:r>
              <a:rPr lang="ja-JP" altLang="en-US" sz="2000" dirty="0" smtClean="0"/>
              <a:t>年</a:t>
            </a:r>
            <a:r>
              <a:rPr lang="en-US" altLang="ja-JP" sz="2000" dirty="0"/>
              <a:t>2</a:t>
            </a:r>
            <a:r>
              <a:rPr lang="ja-JP" altLang="en-US" sz="2000" dirty="0" smtClean="0"/>
              <a:t>月</a:t>
            </a:r>
            <a:r>
              <a:rPr lang="en-US" altLang="ja-JP" sz="2000" dirty="0" smtClean="0"/>
              <a:t>28</a:t>
            </a:r>
            <a:r>
              <a:rPr lang="ja-JP" altLang="en-US" sz="2000" dirty="0" smtClean="0"/>
              <a:t>日（水）</a:t>
            </a:r>
            <a:r>
              <a:rPr lang="ja-JP" altLang="en-US" sz="2000" dirty="0"/>
              <a:t>午後</a:t>
            </a:r>
            <a:r>
              <a:rPr lang="en-US" altLang="ja-JP" sz="2000" dirty="0"/>
              <a:t>5</a:t>
            </a:r>
            <a:r>
              <a:rPr lang="ja-JP" altLang="en-US" sz="2000" dirty="0"/>
              <a:t>時まで</a:t>
            </a:r>
          </a:p>
          <a:p>
            <a:pPr marL="0" indent="0">
              <a:buNone/>
            </a:pPr>
            <a:r>
              <a:rPr lang="ja-JP" altLang="en-US" sz="2000" dirty="0"/>
              <a:t>＜申込先＞</a:t>
            </a:r>
            <a:r>
              <a:rPr lang="en-US" altLang="ja-JP" sz="2000" dirty="0" smtClean="0"/>
              <a:t>E-mail</a:t>
            </a:r>
            <a:r>
              <a:rPr lang="ja-JP" altLang="en-US" sz="2000" dirty="0" smtClean="0"/>
              <a:t>：</a:t>
            </a:r>
            <a:r>
              <a:rPr lang="en-US" altLang="ja-JP" sz="2000" dirty="0"/>
              <a:t>koen@sbox.pref.osaka.lg.jp</a:t>
            </a:r>
            <a:endParaRPr lang="en-US" altLang="ja-JP" sz="2000" dirty="0" smtClean="0"/>
          </a:p>
          <a:p>
            <a:pPr marL="0" indent="0">
              <a:buNone/>
            </a:pPr>
            <a:r>
              <a:rPr lang="ja-JP" altLang="en-US" sz="2000" dirty="0" smtClean="0"/>
              <a:t>　　　　　　　　　　　　　　</a:t>
            </a:r>
            <a:r>
              <a:rPr lang="ja-JP" altLang="en-US" sz="2000" dirty="0"/>
              <a:t>（大阪府都市整備部都市計画室公園課　担当）</a:t>
            </a:r>
          </a:p>
          <a:p>
            <a:pPr marL="0" indent="0">
              <a:buNone/>
            </a:pPr>
            <a:r>
              <a:rPr lang="ja-JP" altLang="en-US" sz="2000" dirty="0" smtClean="0"/>
              <a:t>　　　　　　　　　　　　　　・</a:t>
            </a:r>
            <a:r>
              <a:rPr lang="ja-JP" altLang="en-US" sz="2000" dirty="0"/>
              <a:t>メール件名：</a:t>
            </a:r>
            <a:r>
              <a:rPr lang="en-US" altLang="ja-JP" sz="2000" dirty="0"/>
              <a:t>【</a:t>
            </a:r>
            <a:r>
              <a:rPr lang="ja-JP" altLang="en-US" sz="2000" dirty="0"/>
              <a:t>対話参加申込</a:t>
            </a:r>
            <a:r>
              <a:rPr lang="en-US" altLang="ja-JP" sz="2000" dirty="0"/>
              <a:t>】</a:t>
            </a:r>
            <a:r>
              <a:rPr lang="ja-JP" altLang="en-US" sz="2000" dirty="0"/>
              <a:t>としてください。</a:t>
            </a:r>
          </a:p>
          <a:p>
            <a:pPr marL="0" indent="0">
              <a:buNone/>
            </a:pPr>
            <a:r>
              <a:rPr lang="ja-JP" altLang="en-US" sz="2000" dirty="0" smtClean="0"/>
              <a:t>　　　　　　　　　　　　　　・</a:t>
            </a:r>
            <a:r>
              <a:rPr lang="ja-JP" altLang="en-US" sz="2000" dirty="0"/>
              <a:t>メール添付</a:t>
            </a:r>
            <a:r>
              <a:rPr lang="ja-JP" altLang="en-US" sz="2000" dirty="0" smtClean="0"/>
              <a:t>：</a:t>
            </a:r>
            <a:r>
              <a:rPr lang="ja-JP" altLang="en-US" sz="2000" dirty="0"/>
              <a:t>様式</a:t>
            </a:r>
            <a:r>
              <a:rPr lang="ja-JP" altLang="en-US" sz="2000" dirty="0" smtClean="0"/>
              <a:t>３</a:t>
            </a:r>
            <a:r>
              <a:rPr lang="ja-JP" altLang="en-US" sz="2000" dirty="0"/>
              <a:t>「エントリーシート</a:t>
            </a:r>
            <a:r>
              <a:rPr lang="ja-JP" altLang="en-US" sz="2000" dirty="0" smtClean="0"/>
              <a:t>」</a:t>
            </a:r>
            <a:endParaRPr lang="en-US" altLang="ja-JP" sz="2000" dirty="0" smtClean="0"/>
          </a:p>
          <a:p>
            <a:pPr marL="0" indent="0">
              <a:buNone/>
            </a:pPr>
            <a:r>
              <a:rPr lang="ja-JP" altLang="en-US" sz="2000" dirty="0"/>
              <a:t>　</a:t>
            </a:r>
            <a:r>
              <a:rPr lang="ja-JP" altLang="en-US" sz="2000" dirty="0" smtClean="0"/>
              <a:t>　　　　　　　　　　　　　　　　　　　　　  様式４「対話シート」</a:t>
            </a:r>
            <a:endParaRPr lang="en-US" altLang="ja-JP" sz="2000" dirty="0" smtClean="0"/>
          </a:p>
          <a:p>
            <a:pPr marL="0" indent="0">
              <a:buNone/>
            </a:pPr>
            <a:endParaRPr kumimoji="1" lang="en-US" altLang="ja-JP" dirty="0" smtClean="0"/>
          </a:p>
          <a:p>
            <a:r>
              <a:rPr kumimoji="1" lang="ja-JP" altLang="en-US" dirty="0" smtClean="0"/>
              <a:t>提案の概要をシートの項目に沿ってお書きください</a:t>
            </a:r>
            <a:r>
              <a:rPr lang="ja-JP" altLang="en-US" dirty="0"/>
              <a:t>。</a:t>
            </a:r>
            <a:endParaRPr kumimoji="1" lang="en-US" altLang="ja-JP"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16</a:t>
            </a:fld>
            <a:endParaRPr lang="en-US" altLang="ja-JP"/>
          </a:p>
        </p:txBody>
      </p:sp>
    </p:spTree>
    <p:extLst>
      <p:ext uri="{BB962C8B-B14F-4D97-AF65-F5344CB8AC3E}">
        <p14:creationId xmlns:p14="http://schemas.microsoft.com/office/powerpoint/2010/main" val="2382059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対話（個別ヒアリング）の流れ</a:t>
            </a:r>
            <a:endParaRPr kumimoji="1" lang="ja-JP" altLang="en-US" dirty="0"/>
          </a:p>
        </p:txBody>
      </p:sp>
      <p:sp>
        <p:nvSpPr>
          <p:cNvPr id="3" name="コンテンツ プレースホルダー 2"/>
          <p:cNvSpPr>
            <a:spLocks noGrp="1"/>
          </p:cNvSpPr>
          <p:nvPr>
            <p:ph idx="1"/>
          </p:nvPr>
        </p:nvSpPr>
        <p:spPr>
          <a:xfrm>
            <a:off x="609599" y="957944"/>
            <a:ext cx="8171544" cy="5615852"/>
          </a:xfrm>
        </p:spPr>
        <p:txBody>
          <a:bodyPr>
            <a:normAutofit fontScale="92500" lnSpcReduction="20000"/>
          </a:bodyPr>
          <a:lstStyle/>
          <a:p>
            <a:r>
              <a:rPr kumimoji="1" lang="ja-JP" altLang="en-US" dirty="0" smtClean="0"/>
              <a:t>まずは、お考えのアイディア等についてご説明ください</a:t>
            </a:r>
            <a:endParaRPr kumimoji="1" lang="en-US" altLang="ja-JP" dirty="0" smtClean="0"/>
          </a:p>
          <a:p>
            <a:pPr marL="0" indent="0">
              <a:buNone/>
            </a:pPr>
            <a:r>
              <a:rPr lang="ja-JP" altLang="en-US" dirty="0"/>
              <a:t>　</a:t>
            </a:r>
            <a:r>
              <a:rPr lang="ja-JP" altLang="en-US" dirty="0" smtClean="0"/>
              <a:t>（</a:t>
            </a:r>
            <a:r>
              <a:rPr lang="ja-JP" altLang="en-US" dirty="0"/>
              <a:t>様式</a:t>
            </a:r>
            <a:r>
              <a:rPr lang="ja-JP" altLang="en-US" dirty="0" smtClean="0"/>
              <a:t>４「対話シート」を対話の際に、</a:t>
            </a:r>
            <a:r>
              <a:rPr lang="en-US" altLang="ja-JP" dirty="0" smtClean="0"/>
              <a:t>5</a:t>
            </a:r>
            <a:r>
              <a:rPr lang="ja-JP" altLang="en-US" dirty="0" smtClean="0"/>
              <a:t>部ご持参ください）</a:t>
            </a:r>
            <a:endParaRPr kumimoji="1" lang="en-US" altLang="ja-JP" dirty="0" smtClean="0"/>
          </a:p>
          <a:p>
            <a:pPr marL="0" indent="0">
              <a:buNone/>
            </a:pPr>
            <a:endParaRPr kumimoji="1" lang="en-US" altLang="ja-JP" dirty="0" smtClean="0"/>
          </a:p>
          <a:p>
            <a:r>
              <a:rPr lang="ja-JP" altLang="en-US" dirty="0" smtClean="0"/>
              <a:t>その際、追加資料等をお持ちいただくことができます</a:t>
            </a:r>
            <a:r>
              <a:rPr lang="en-US" altLang="ja-JP" dirty="0" smtClean="0"/>
              <a:t/>
            </a:r>
            <a:br>
              <a:rPr lang="en-US" altLang="ja-JP" dirty="0" smtClean="0"/>
            </a:br>
            <a:r>
              <a:rPr lang="ja-JP" altLang="en-US" dirty="0" smtClean="0"/>
              <a:t>（説明後回収することも可）</a:t>
            </a:r>
            <a:endParaRPr lang="en-US" altLang="ja-JP" dirty="0" smtClean="0"/>
          </a:p>
          <a:p>
            <a:pPr marL="0" indent="0">
              <a:buNone/>
            </a:pPr>
            <a:endParaRPr lang="en-US" altLang="ja-JP" dirty="0" smtClean="0"/>
          </a:p>
          <a:p>
            <a:r>
              <a:rPr kumimoji="1" lang="ja-JP" altLang="en-US" dirty="0"/>
              <a:t>プロジェクタ</a:t>
            </a:r>
            <a:r>
              <a:rPr kumimoji="1" lang="ja-JP" altLang="en-US" dirty="0" smtClean="0"/>
              <a:t>ーは使用できませんが、</a:t>
            </a:r>
            <a:r>
              <a:rPr lang="en-US" altLang="ja-JP" dirty="0"/>
              <a:t/>
            </a:r>
            <a:br>
              <a:rPr lang="en-US" altLang="ja-JP" dirty="0"/>
            </a:br>
            <a:r>
              <a:rPr lang="ja-JP" altLang="en-US" dirty="0" smtClean="0"/>
              <a:t>　　　　　　　　お持ちいただく</a:t>
            </a:r>
            <a:r>
              <a:rPr kumimoji="1" lang="en-US" altLang="ja-JP" dirty="0" smtClean="0"/>
              <a:t>PC</a:t>
            </a:r>
            <a:r>
              <a:rPr kumimoji="1" lang="ja-JP" altLang="en-US" dirty="0" smtClean="0"/>
              <a:t>等は使用できます</a:t>
            </a:r>
            <a:endParaRPr kumimoji="1" lang="en-US" altLang="ja-JP" dirty="0" smtClean="0"/>
          </a:p>
          <a:p>
            <a:pPr marL="0" indent="0">
              <a:buNone/>
            </a:pPr>
            <a:endParaRPr kumimoji="1" lang="en-US" altLang="ja-JP" dirty="0" smtClean="0"/>
          </a:p>
          <a:p>
            <a:r>
              <a:rPr lang="ja-JP" altLang="ja-JP" dirty="0"/>
              <a:t>調査目的から逸脱していると考えられるもの</a:t>
            </a:r>
            <a:r>
              <a:rPr lang="ja-JP" altLang="ja-JP" dirty="0" smtClean="0"/>
              <a:t>、</a:t>
            </a:r>
            <a:r>
              <a:rPr lang="en-US" altLang="ja-JP" dirty="0" smtClean="0"/>
              <a:t/>
            </a:r>
            <a:br>
              <a:rPr lang="en-US" altLang="ja-JP" dirty="0" smtClean="0"/>
            </a:br>
            <a:r>
              <a:rPr lang="ja-JP" altLang="ja-JP" dirty="0" smtClean="0"/>
              <a:t>同種</a:t>
            </a:r>
            <a:r>
              <a:rPr lang="ja-JP" altLang="ja-JP" dirty="0"/>
              <a:t>の提案が多数寄せられたものなどの場合</a:t>
            </a:r>
            <a:r>
              <a:rPr lang="ja-JP" altLang="ja-JP" dirty="0" smtClean="0"/>
              <a:t>は</a:t>
            </a:r>
            <a:r>
              <a:rPr lang="en-US" altLang="ja-JP" dirty="0" smtClean="0"/>
              <a:t/>
            </a:r>
            <a:br>
              <a:rPr lang="en-US" altLang="ja-JP" dirty="0" smtClean="0"/>
            </a:br>
            <a:r>
              <a:rPr lang="ja-JP" altLang="ja-JP" dirty="0" smtClean="0"/>
              <a:t>書面</a:t>
            </a:r>
            <a:r>
              <a:rPr lang="ja-JP" altLang="ja-JP" dirty="0"/>
              <a:t>での調査のみとさせていただく場合が</a:t>
            </a:r>
            <a:r>
              <a:rPr lang="ja-JP" altLang="ja-JP" dirty="0" smtClean="0"/>
              <a:t>あります</a:t>
            </a:r>
            <a:endParaRPr lang="ja-JP" altLang="ja-JP" dirty="0"/>
          </a:p>
          <a:p>
            <a:pPr marL="0" indent="0">
              <a:buNone/>
            </a:pPr>
            <a:endParaRPr kumimoji="1" lang="en-US" altLang="ja-JP" dirty="0" smtClean="0"/>
          </a:p>
          <a:p>
            <a:r>
              <a:rPr lang="ja-JP" altLang="en-US" dirty="0" smtClean="0"/>
              <a:t>その他詳細は個別に調整させていただきます</a:t>
            </a:r>
            <a:endParaRPr lang="en-US" altLang="ja-JP" dirty="0" smtClean="0"/>
          </a:p>
          <a:p>
            <a:endParaRPr kumimoji="1" lang="en-US" altLang="ja-JP" dirty="0"/>
          </a:p>
          <a:p>
            <a:pPr marL="0" indent="0">
              <a:buNone/>
            </a:pP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17</a:t>
            </a:fld>
            <a:endParaRPr lang="en-US" altLang="ja-JP"/>
          </a:p>
        </p:txBody>
      </p:sp>
    </p:spTree>
    <p:extLst>
      <p:ext uri="{BB962C8B-B14F-4D97-AF65-F5344CB8AC3E}">
        <p14:creationId xmlns:p14="http://schemas.microsoft.com/office/powerpoint/2010/main" val="3878638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kumimoji="1" lang="ja-JP" altLang="en-US" dirty="0" smtClean="0"/>
              <a:t>対話に当たって</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18</a:t>
            </a:fld>
            <a:endParaRPr lang="en-US" altLang="ja-JP"/>
          </a:p>
        </p:txBody>
      </p:sp>
    </p:spTree>
    <p:extLst>
      <p:ext uri="{BB962C8B-B14F-4D97-AF65-F5344CB8AC3E}">
        <p14:creationId xmlns:p14="http://schemas.microsoft.com/office/powerpoint/2010/main" val="3833988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公園でできること</a:t>
            </a:r>
            <a:r>
              <a:rPr lang="en-US" altLang="ja-JP" dirty="0" smtClean="0"/>
              <a:t/>
            </a:r>
            <a:br>
              <a:rPr lang="en-US" altLang="ja-JP" dirty="0" smtClean="0"/>
            </a:br>
            <a:r>
              <a:rPr lang="ja-JP" altLang="en-US" dirty="0" err="1" smtClean="0"/>
              <a:t>ー</a:t>
            </a:r>
            <a:r>
              <a:rPr lang="ja-JP" altLang="en-US" dirty="0" smtClean="0"/>
              <a:t>都市公園法と公園施設</a:t>
            </a:r>
            <a:r>
              <a:rPr lang="ja-JP" altLang="en-US" dirty="0" err="1" smtClean="0"/>
              <a:t>ー</a:t>
            </a:r>
            <a:endParaRPr kumimoji="1" lang="ja-JP" altLang="en-US" dirty="0"/>
          </a:p>
        </p:txBody>
      </p:sp>
      <p:sp>
        <p:nvSpPr>
          <p:cNvPr id="3" name="コンテンツ プレースホルダー 2"/>
          <p:cNvSpPr>
            <a:spLocks noGrp="1"/>
          </p:cNvSpPr>
          <p:nvPr>
            <p:ph idx="1"/>
          </p:nvPr>
        </p:nvSpPr>
        <p:spPr>
          <a:xfrm>
            <a:off x="355593" y="986972"/>
            <a:ext cx="8686803" cy="5504138"/>
          </a:xfrm>
        </p:spPr>
        <p:txBody>
          <a:bodyPr>
            <a:normAutofit fontScale="92500"/>
          </a:bodyPr>
          <a:lstStyle/>
          <a:p>
            <a:pPr marL="0" indent="0">
              <a:buNone/>
            </a:pPr>
            <a:r>
              <a:rPr kumimoji="1" lang="ja-JP" altLang="en-US" sz="2600" dirty="0" smtClean="0"/>
              <a:t>都市公園法では、都市公園の効用を全うするために設けられる施設が「公園施設」として列挙されています。（都市公園法第２条）</a:t>
            </a:r>
            <a:endParaRPr lang="en-US" altLang="ja-JP" sz="2600" dirty="0"/>
          </a:p>
          <a:p>
            <a:pPr>
              <a:spcBef>
                <a:spcPts val="1800"/>
              </a:spcBef>
            </a:pPr>
            <a:r>
              <a:rPr kumimoji="1" lang="ja-JP" altLang="en-US" dirty="0" smtClean="0"/>
              <a:t>園路・広場</a:t>
            </a:r>
            <a:endParaRPr kumimoji="1" lang="en-US" altLang="ja-JP" dirty="0" smtClean="0"/>
          </a:p>
          <a:p>
            <a:r>
              <a:rPr lang="ja-JP" altLang="en-US" dirty="0"/>
              <a:t>植栽</a:t>
            </a:r>
            <a:r>
              <a:rPr lang="ja-JP" altLang="en-US" dirty="0" smtClean="0"/>
              <a:t>、花壇、噴水など（修景施設）</a:t>
            </a:r>
            <a:endParaRPr lang="en-US" altLang="ja-JP" dirty="0" smtClean="0"/>
          </a:p>
          <a:p>
            <a:r>
              <a:rPr kumimoji="1" lang="ja-JP" altLang="en-US" dirty="0" smtClean="0"/>
              <a:t>休憩所、ベンチなど（休養施設）</a:t>
            </a:r>
            <a:endParaRPr kumimoji="1" lang="en-US" altLang="ja-JP" dirty="0" smtClean="0"/>
          </a:p>
          <a:p>
            <a:r>
              <a:rPr lang="ja-JP" altLang="en-US" dirty="0" smtClean="0"/>
              <a:t>ぶらんこ、すべり台、砂場など（遊戯施設）</a:t>
            </a:r>
            <a:endParaRPr lang="en-US" altLang="ja-JP" dirty="0" smtClean="0"/>
          </a:p>
          <a:p>
            <a:r>
              <a:rPr kumimoji="1" lang="ja-JP" altLang="en-US" dirty="0" smtClean="0"/>
              <a:t>野球場、陸上競技場など（運動施設）</a:t>
            </a:r>
            <a:endParaRPr kumimoji="1" lang="en-US" altLang="ja-JP" dirty="0" smtClean="0"/>
          </a:p>
          <a:p>
            <a:r>
              <a:rPr lang="ja-JP" altLang="en-US" dirty="0"/>
              <a:t>植物</a:t>
            </a:r>
            <a:r>
              <a:rPr lang="ja-JP" altLang="en-US" dirty="0" smtClean="0"/>
              <a:t>園、動物園、野外劇場など（教養施設）</a:t>
            </a:r>
            <a:endParaRPr lang="en-US" altLang="ja-JP" dirty="0" smtClean="0"/>
          </a:p>
          <a:p>
            <a:r>
              <a:rPr kumimoji="1" lang="ja-JP" altLang="en-US" dirty="0" smtClean="0"/>
              <a:t>売店、駐車場、トイレなど（便益施設）</a:t>
            </a:r>
            <a:endParaRPr kumimoji="1" lang="en-US" altLang="ja-JP" dirty="0" smtClean="0"/>
          </a:p>
          <a:p>
            <a:r>
              <a:rPr lang="ja-JP" altLang="en-US" dirty="0" smtClean="0"/>
              <a:t>門、さく、管理事務所など（管理施設）</a:t>
            </a:r>
            <a:endParaRPr lang="en-US" altLang="ja-JP" dirty="0" smtClean="0"/>
          </a:p>
          <a:p>
            <a:r>
              <a:rPr kumimoji="1" lang="ja-JP" altLang="en-US" dirty="0" smtClean="0"/>
              <a:t>その他都市公園の効用を全うする施設</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コンテンツ プレースホルダー 2"/>
          <p:cNvSpPr txBox="1">
            <a:spLocks/>
          </p:cNvSpPr>
          <p:nvPr/>
        </p:nvSpPr>
        <p:spPr bwMode="auto">
          <a:xfrm>
            <a:off x="6778171" y="1872344"/>
            <a:ext cx="2226129" cy="235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333399"/>
              </a:buClr>
              <a:buFont typeface="Wingdings" pitchFamily="2" charset="2"/>
              <a:buChar char="n"/>
              <a:defRPr kumimoji="1" sz="2800">
                <a:solidFill>
                  <a:srgbClr val="272776"/>
                </a:solidFill>
                <a:latin typeface="+mn-lt"/>
                <a:ea typeface="+mn-ea"/>
                <a:cs typeface="+mn-cs"/>
              </a:defRPr>
            </a:lvl1pPr>
            <a:lvl2pPr marL="742950" indent="-285750" algn="l" rtl="0" eaLnBrk="1" fontAlgn="base" hangingPunct="1">
              <a:spcBef>
                <a:spcPct val="20000"/>
              </a:spcBef>
              <a:spcAft>
                <a:spcPct val="0"/>
              </a:spcAft>
              <a:buClr>
                <a:srgbClr val="3399FF"/>
              </a:buClr>
              <a:buFont typeface="Wingdings" pitchFamily="2" charset="2"/>
              <a:buChar char="u"/>
              <a:defRPr kumimoji="1" sz="2400">
                <a:solidFill>
                  <a:srgbClr val="272776"/>
                </a:solidFill>
                <a:latin typeface="+mn-lt"/>
                <a:ea typeface="+mn-ea"/>
              </a:defRPr>
            </a:lvl2pPr>
            <a:lvl3pPr marL="1143000" indent="-228600" algn="l" rtl="0" eaLnBrk="1" fontAlgn="base" hangingPunct="1">
              <a:spcBef>
                <a:spcPct val="20000"/>
              </a:spcBef>
              <a:spcAft>
                <a:spcPct val="0"/>
              </a:spcAft>
              <a:buClr>
                <a:srgbClr val="00FFFF"/>
              </a:buClr>
              <a:buFont typeface="Wingdings" pitchFamily="2" charset="2"/>
              <a:buChar char="l"/>
              <a:defRPr kumimoji="1" sz="2000">
                <a:solidFill>
                  <a:srgbClr val="272776"/>
                </a:solidFill>
                <a:latin typeface="+mn-lt"/>
                <a:ea typeface="+mn-ea"/>
              </a:defRPr>
            </a:lvl3pPr>
            <a:lvl4pPr marL="1600200" indent="-228600" algn="l" rtl="0" eaLnBrk="1" fontAlgn="base" hangingPunct="1">
              <a:spcBef>
                <a:spcPct val="20000"/>
              </a:spcBef>
              <a:spcAft>
                <a:spcPct val="0"/>
              </a:spcAft>
              <a:buChar char="–"/>
              <a:defRPr kumimoji="1">
                <a:solidFill>
                  <a:srgbClr val="272776"/>
                </a:solidFill>
                <a:latin typeface="+mn-lt"/>
                <a:ea typeface="+mn-ea"/>
              </a:defRPr>
            </a:lvl4pPr>
            <a:lvl5pPr marL="2057400" indent="-228600" algn="l" rtl="0" eaLnBrk="1" fontAlgn="base" hangingPunct="1">
              <a:spcBef>
                <a:spcPct val="20000"/>
              </a:spcBef>
              <a:spcAft>
                <a:spcPct val="0"/>
              </a:spcAft>
              <a:buChar char="»"/>
              <a:defRPr kumimoji="1" sz="1600">
                <a:solidFill>
                  <a:srgbClr val="272776"/>
                </a:solidFill>
                <a:latin typeface="+mn-lt"/>
                <a:ea typeface="+mn-ea"/>
              </a:defRPr>
            </a:lvl5pPr>
            <a:lvl6pPr marL="2514600" indent="-228600" algn="l" rtl="0" eaLnBrk="1" fontAlgn="base" hangingPunct="1">
              <a:spcBef>
                <a:spcPct val="20000"/>
              </a:spcBef>
              <a:spcAft>
                <a:spcPct val="0"/>
              </a:spcAft>
              <a:buChar char="»"/>
              <a:defRPr kumimoji="1" sz="1600">
                <a:solidFill>
                  <a:srgbClr val="272776"/>
                </a:solidFill>
                <a:latin typeface="+mn-lt"/>
                <a:ea typeface="+mn-ea"/>
              </a:defRPr>
            </a:lvl6pPr>
            <a:lvl7pPr marL="2971800" indent="-228600" algn="l" rtl="0" eaLnBrk="1" fontAlgn="base" hangingPunct="1">
              <a:spcBef>
                <a:spcPct val="20000"/>
              </a:spcBef>
              <a:spcAft>
                <a:spcPct val="0"/>
              </a:spcAft>
              <a:buChar char="»"/>
              <a:defRPr kumimoji="1" sz="1600">
                <a:solidFill>
                  <a:srgbClr val="272776"/>
                </a:solidFill>
                <a:latin typeface="+mn-lt"/>
                <a:ea typeface="+mn-ea"/>
              </a:defRPr>
            </a:lvl7pPr>
            <a:lvl8pPr marL="3429000" indent="-228600" algn="l" rtl="0" eaLnBrk="1" fontAlgn="base" hangingPunct="1">
              <a:spcBef>
                <a:spcPct val="20000"/>
              </a:spcBef>
              <a:spcAft>
                <a:spcPct val="0"/>
              </a:spcAft>
              <a:buChar char="»"/>
              <a:defRPr kumimoji="1" sz="1600">
                <a:solidFill>
                  <a:srgbClr val="272776"/>
                </a:solidFill>
                <a:latin typeface="+mn-lt"/>
                <a:ea typeface="+mn-ea"/>
              </a:defRPr>
            </a:lvl8pPr>
            <a:lvl9pPr marL="3886200" indent="-228600" algn="l" rtl="0" eaLnBrk="1" fontAlgn="base" hangingPunct="1">
              <a:spcBef>
                <a:spcPct val="20000"/>
              </a:spcBef>
              <a:spcAft>
                <a:spcPct val="0"/>
              </a:spcAft>
              <a:buChar char="»"/>
              <a:defRPr kumimoji="1" sz="1600">
                <a:solidFill>
                  <a:srgbClr val="272776"/>
                </a:solidFill>
                <a:latin typeface="+mn-lt"/>
                <a:ea typeface="+mn-ea"/>
              </a:defRPr>
            </a:lvl9pPr>
          </a:lstStyle>
          <a:p>
            <a:pPr marL="0" indent="0" defTabSz="914400">
              <a:buFont typeface="Wingdings" pitchFamily="2" charset="2"/>
              <a:buNone/>
            </a:pPr>
            <a:r>
              <a:rPr lang="ja-JP" altLang="ja-JP" sz="2000" kern="0" dirty="0" smtClean="0"/>
              <a:t>※</a:t>
            </a:r>
            <a:r>
              <a:rPr lang="ja-JP" altLang="en-US" sz="2000" kern="0" dirty="0" smtClean="0"/>
              <a:t>提案をお考えの施設が公園施設に該当するか不明な場合は質問シートにより質問してください。</a:t>
            </a:r>
            <a:endParaRPr lang="ja-JP" altLang="en-US" sz="2000" kern="0" dirty="0"/>
          </a:p>
        </p:txBody>
      </p:sp>
      <p:sp>
        <p:nvSpPr>
          <p:cNvPr id="7" name="スライド番号プレースホルダー 6"/>
          <p:cNvSpPr>
            <a:spLocks noGrp="1"/>
          </p:cNvSpPr>
          <p:nvPr>
            <p:ph type="sldNum" sz="quarter" idx="11"/>
          </p:nvPr>
        </p:nvSpPr>
        <p:spPr/>
        <p:txBody>
          <a:bodyPr/>
          <a:lstStyle/>
          <a:p>
            <a:fld id="{937DD464-FDAC-45DF-9731-FAEB556B26A8}" type="slidenum">
              <a:rPr lang="en-US" altLang="ja-JP" smtClean="0"/>
              <a:pPr/>
              <a:t>19</a:t>
            </a:fld>
            <a:endParaRPr lang="en-US" altLang="ja-JP"/>
          </a:p>
        </p:txBody>
      </p:sp>
    </p:spTree>
    <p:extLst>
      <p:ext uri="{BB962C8B-B14F-4D97-AF65-F5344CB8AC3E}">
        <p14:creationId xmlns:p14="http://schemas.microsoft.com/office/powerpoint/2010/main" val="1636150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35275"/>
            <a:ext cx="7772400" cy="1362075"/>
          </a:xfrm>
        </p:spPr>
        <p:txBody>
          <a:bodyPr anchor="ctr"/>
          <a:lstStyle/>
          <a:p>
            <a:pPr algn="ctr"/>
            <a:r>
              <a:rPr kumimoji="1" lang="ja-JP" altLang="en-US" dirty="0" smtClean="0"/>
              <a:t>今回の調査の趣旨・内容</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2</a:t>
            </a:fld>
            <a:endParaRPr lang="en-US" altLang="ja-JP"/>
          </a:p>
        </p:txBody>
      </p:sp>
    </p:spTree>
    <p:extLst>
      <p:ext uri="{BB962C8B-B14F-4D97-AF65-F5344CB8AC3E}">
        <p14:creationId xmlns:p14="http://schemas.microsoft.com/office/powerpoint/2010/main" val="2254189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既存制度における管理運営方式</a:t>
            </a:r>
            <a:endParaRPr kumimoji="1" lang="ja-JP" altLang="en-US" dirty="0"/>
          </a:p>
        </p:txBody>
      </p:sp>
      <p:sp>
        <p:nvSpPr>
          <p:cNvPr id="3" name="コンテンツ プレースホルダー 2"/>
          <p:cNvSpPr>
            <a:spLocks noGrp="1"/>
          </p:cNvSpPr>
          <p:nvPr>
            <p:ph idx="1"/>
          </p:nvPr>
        </p:nvSpPr>
        <p:spPr>
          <a:xfrm>
            <a:off x="418756" y="986972"/>
            <a:ext cx="8420444" cy="5504138"/>
          </a:xfrm>
        </p:spPr>
        <p:txBody>
          <a:bodyPr>
            <a:normAutofit/>
          </a:bodyPr>
          <a:lstStyle/>
          <a:p>
            <a:r>
              <a:rPr lang="ja-JP" altLang="ja-JP" dirty="0"/>
              <a:t>以下の制度を想定していますが、必ずしも限定するものではありません。</a:t>
            </a:r>
          </a:p>
          <a:p>
            <a:pPr marL="0" indent="0">
              <a:buNone/>
            </a:pPr>
            <a:r>
              <a:rPr lang="ja-JP" altLang="ja-JP" dirty="0"/>
              <a:t>・都市公園法による設置</a:t>
            </a:r>
            <a:r>
              <a:rPr lang="ja-JP" altLang="ja-JP" dirty="0" smtClean="0"/>
              <a:t>許可</a:t>
            </a:r>
            <a:endParaRPr lang="en-US" altLang="ja-JP" dirty="0" smtClean="0"/>
          </a:p>
          <a:p>
            <a:pPr marL="0" indent="0">
              <a:buNone/>
            </a:pPr>
            <a:r>
              <a:rPr lang="ja-JP" altLang="en-US" dirty="0"/>
              <a:t>　</a:t>
            </a:r>
            <a:r>
              <a:rPr lang="ja-JP" altLang="en-US" dirty="0" smtClean="0"/>
              <a:t>　</a:t>
            </a:r>
            <a:r>
              <a:rPr lang="ja-JP" altLang="ja-JP" dirty="0" smtClean="0"/>
              <a:t>（</a:t>
            </a:r>
            <a:r>
              <a:rPr lang="ja-JP" altLang="ja-JP" dirty="0"/>
              <a:t>新たに公園施設を設け管理する場合）</a:t>
            </a:r>
          </a:p>
          <a:p>
            <a:pPr marL="0" indent="0">
              <a:buNone/>
            </a:pPr>
            <a:r>
              <a:rPr lang="ja-JP" altLang="ja-JP" dirty="0"/>
              <a:t>・都市公園法による管理</a:t>
            </a:r>
            <a:r>
              <a:rPr lang="ja-JP" altLang="ja-JP" dirty="0" smtClean="0"/>
              <a:t>許可</a:t>
            </a:r>
            <a:endParaRPr lang="en-US" altLang="ja-JP" dirty="0" smtClean="0"/>
          </a:p>
          <a:p>
            <a:pPr marL="0" indent="0">
              <a:buNone/>
            </a:pPr>
            <a:r>
              <a:rPr lang="ja-JP" altLang="en-US" dirty="0"/>
              <a:t>　</a:t>
            </a:r>
            <a:r>
              <a:rPr lang="ja-JP" altLang="en-US" dirty="0" smtClean="0"/>
              <a:t>　</a:t>
            </a:r>
            <a:r>
              <a:rPr lang="ja-JP" altLang="ja-JP" dirty="0" smtClean="0"/>
              <a:t>（</a:t>
            </a:r>
            <a:r>
              <a:rPr lang="ja-JP" altLang="ja-JP" dirty="0"/>
              <a:t>既存の公園施設を使用する場合）</a:t>
            </a:r>
          </a:p>
          <a:p>
            <a:pPr marL="0" indent="0">
              <a:buNone/>
            </a:pPr>
            <a:r>
              <a:rPr lang="ja-JP" altLang="ja-JP" dirty="0"/>
              <a:t>・大阪府都市公園条例による行為許可</a:t>
            </a:r>
          </a:p>
          <a:p>
            <a:pPr marL="0" indent="0">
              <a:buNone/>
            </a:pPr>
            <a:r>
              <a:rPr lang="ja-JP" altLang="ja-JP" dirty="0"/>
              <a:t>・指定管理者との連携による実施</a:t>
            </a:r>
          </a:p>
          <a:p>
            <a:pPr marL="0" indent="0">
              <a:buNone/>
            </a:pPr>
            <a:endParaRPr lang="en-US" altLang="ja-JP" dirty="0" smtClean="0"/>
          </a:p>
          <a:p>
            <a:pPr marL="0" indent="0">
              <a:buNone/>
            </a:pPr>
            <a:r>
              <a:rPr lang="ja-JP" altLang="ja-JP" dirty="0" smtClean="0"/>
              <a:t>※</a:t>
            </a:r>
            <a:r>
              <a:rPr lang="ja-JP" altLang="ja-JP" dirty="0"/>
              <a:t>提案事業に対し、どの制度を活用するべきか等については大阪府としても検討します。</a:t>
            </a:r>
          </a:p>
          <a:p>
            <a:pPr marL="0" indent="0">
              <a:buNone/>
            </a:pP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20</a:t>
            </a:fld>
            <a:endParaRPr lang="en-US" altLang="ja-JP"/>
          </a:p>
        </p:txBody>
      </p:sp>
    </p:spTree>
    <p:extLst>
      <p:ext uri="{BB962C8B-B14F-4D97-AF65-F5344CB8AC3E}">
        <p14:creationId xmlns:p14="http://schemas.microsoft.com/office/powerpoint/2010/main" val="3438385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既存制度における管理運営方式</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グループ化 21"/>
          <p:cNvGrpSpPr/>
          <p:nvPr/>
        </p:nvGrpSpPr>
        <p:grpSpPr>
          <a:xfrm>
            <a:off x="1074735" y="1166026"/>
            <a:ext cx="6037270" cy="1602451"/>
            <a:chOff x="0" y="-82198"/>
            <a:chExt cx="4504605" cy="1143010"/>
          </a:xfrm>
        </p:grpSpPr>
        <p:sp>
          <p:nvSpPr>
            <p:cNvPr id="23" name="正方形/長方形 22"/>
            <p:cNvSpPr/>
            <p:nvPr/>
          </p:nvSpPr>
          <p:spPr>
            <a:xfrm>
              <a:off x="0" y="-82188"/>
              <a:ext cx="601345" cy="1143000"/>
            </a:xfrm>
            <a:prstGeom prst="rect">
              <a:avLst/>
            </a:prstGeom>
            <a:ln w="12700">
              <a:solidFill>
                <a:schemeClr val="dk1"/>
              </a:solidFill>
            </a:ln>
          </p:spPr>
          <p:style>
            <a:lnRef idx="2">
              <a:schemeClr val="dk1"/>
            </a:lnRef>
            <a:fillRef idx="1">
              <a:schemeClr val="lt1"/>
            </a:fillRef>
            <a:effectRef idx="0">
              <a:schemeClr val="dk1"/>
            </a:effectRef>
            <a:fontRef idx="minor">
              <a:schemeClr val="dk1"/>
            </a:fontRef>
          </p:style>
          <p:txBody>
            <a:bodyPr rot="0" spcFirstLastPara="0" vert="eaVert" wrap="square" lIns="91440" tIns="45720" rIns="91440" bIns="45720" numCol="1" spcCol="0" rtlCol="0" fromWordArt="0" anchor="ctr" anchorCtr="0" forceAA="0" compatLnSpc="1">
              <a:prstTxWarp prst="textNoShape">
                <a:avLst/>
              </a:prstTxWarp>
              <a:noAutofit/>
            </a:bodyPr>
            <a:lstStyle/>
            <a:p>
              <a:pPr algn="ctr">
                <a:spcAft>
                  <a:spcPts val="0"/>
                </a:spcAft>
              </a:pPr>
              <a:r>
                <a:rPr lang="ja-JP" sz="2800" kern="100" dirty="0">
                  <a:effectLst/>
                  <a:latin typeface="+mn-ea"/>
                  <a:cs typeface="Times New Roman"/>
                </a:rPr>
                <a:t>大阪府</a:t>
              </a:r>
            </a:p>
          </p:txBody>
        </p:sp>
        <p:sp>
          <p:nvSpPr>
            <p:cNvPr id="24" name="正方形/長方形 23"/>
            <p:cNvSpPr/>
            <p:nvPr/>
          </p:nvSpPr>
          <p:spPr>
            <a:xfrm>
              <a:off x="1992573" y="-82193"/>
              <a:ext cx="601345" cy="1143000"/>
            </a:xfrm>
            <a:prstGeom prst="rect">
              <a:avLst/>
            </a:prstGeom>
            <a:ln w="12700">
              <a:solidFill>
                <a:schemeClr val="dk1"/>
              </a:solidFill>
            </a:ln>
          </p:spPr>
          <p:style>
            <a:lnRef idx="2">
              <a:schemeClr val="dk1"/>
            </a:lnRef>
            <a:fillRef idx="1">
              <a:schemeClr val="lt1"/>
            </a:fillRef>
            <a:effectRef idx="0">
              <a:schemeClr val="dk1"/>
            </a:effectRef>
            <a:fontRef idx="minor">
              <a:schemeClr val="dk1"/>
            </a:fontRef>
          </p:style>
          <p:txBody>
            <a:bodyPr rot="0" spcFirstLastPara="0" vert="eaVert" wrap="square" lIns="91440" tIns="45720" rIns="91440" bIns="45720" numCol="1" spcCol="0" rtlCol="0" fromWordArt="0" anchor="ctr" anchorCtr="0" forceAA="0" compatLnSpc="1">
              <a:prstTxWarp prst="textNoShape">
                <a:avLst/>
              </a:prstTxWarp>
              <a:noAutofit/>
            </a:bodyPr>
            <a:lstStyle/>
            <a:p>
              <a:pPr algn="ctr">
                <a:spcAft>
                  <a:spcPts val="0"/>
                </a:spcAft>
              </a:pPr>
              <a:r>
                <a:rPr lang="ja-JP" sz="2800" kern="100" dirty="0">
                  <a:effectLst/>
                  <a:latin typeface="+mn-ea"/>
                  <a:cs typeface="Times New Roman"/>
                </a:rPr>
                <a:t>事業者</a:t>
              </a:r>
            </a:p>
          </p:txBody>
        </p:sp>
        <p:sp>
          <p:nvSpPr>
            <p:cNvPr id="25" name="正方形/長方形 24"/>
            <p:cNvSpPr/>
            <p:nvPr/>
          </p:nvSpPr>
          <p:spPr>
            <a:xfrm>
              <a:off x="3903260" y="-82198"/>
              <a:ext cx="601345" cy="1143000"/>
            </a:xfrm>
            <a:prstGeom prst="rect">
              <a:avLst/>
            </a:prstGeom>
            <a:ln w="12700">
              <a:solidFill>
                <a:schemeClr val="dk1"/>
              </a:solidFill>
            </a:ln>
          </p:spPr>
          <p:style>
            <a:lnRef idx="2">
              <a:schemeClr val="dk1"/>
            </a:lnRef>
            <a:fillRef idx="1">
              <a:schemeClr val="lt1"/>
            </a:fillRef>
            <a:effectRef idx="0">
              <a:schemeClr val="dk1"/>
            </a:effectRef>
            <a:fontRef idx="minor">
              <a:schemeClr val="dk1"/>
            </a:fontRef>
          </p:style>
          <p:txBody>
            <a:bodyPr rot="0" spcFirstLastPara="0" vert="eaVert" wrap="square" lIns="91440" tIns="45720" rIns="91440" bIns="45720" numCol="1" spcCol="0" rtlCol="0" fromWordArt="0" anchor="ctr" anchorCtr="0" forceAA="0" compatLnSpc="1">
              <a:prstTxWarp prst="textNoShape">
                <a:avLst/>
              </a:prstTxWarp>
              <a:noAutofit/>
            </a:bodyPr>
            <a:lstStyle/>
            <a:p>
              <a:pPr algn="ctr">
                <a:spcAft>
                  <a:spcPts val="0"/>
                </a:spcAft>
              </a:pPr>
              <a:r>
                <a:rPr lang="ja-JP" sz="2800" kern="100" dirty="0">
                  <a:effectLst/>
                  <a:latin typeface="+mn-ea"/>
                  <a:cs typeface="Times New Roman"/>
                </a:rPr>
                <a:t>利用者</a:t>
              </a:r>
            </a:p>
          </p:txBody>
        </p:sp>
        <p:sp>
          <p:nvSpPr>
            <p:cNvPr id="26" name="右矢印 25"/>
            <p:cNvSpPr/>
            <p:nvPr/>
          </p:nvSpPr>
          <p:spPr>
            <a:xfrm>
              <a:off x="790672" y="142944"/>
              <a:ext cx="908696" cy="371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kern="100">
                  <a:effectLst/>
                  <a:ea typeface="ＭＳ 明朝"/>
                  <a:cs typeface="Times New Roman"/>
                </a:rPr>
                <a:t> </a:t>
              </a:r>
              <a:endParaRPr lang="ja-JP" sz="2800" kern="100">
                <a:effectLst/>
                <a:ea typeface="ＭＳ 明朝"/>
                <a:cs typeface="Times New Roman"/>
              </a:endParaRPr>
            </a:p>
          </p:txBody>
        </p:sp>
        <p:sp>
          <p:nvSpPr>
            <p:cNvPr id="27" name="右矢印 26"/>
            <p:cNvSpPr/>
            <p:nvPr/>
          </p:nvSpPr>
          <p:spPr>
            <a:xfrm rot="10800000">
              <a:off x="771618" y="514607"/>
              <a:ext cx="908696"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2800" kern="100">
                  <a:effectLst/>
                  <a:ea typeface="ＭＳ 明朝"/>
                  <a:cs typeface="Times New Roman"/>
                </a:rPr>
                <a:t> </a:t>
              </a:r>
              <a:endParaRPr lang="ja-JP" sz="2800" kern="100">
                <a:effectLst/>
                <a:ea typeface="ＭＳ 明朝"/>
                <a:cs typeface="Times New Roman"/>
              </a:endParaRPr>
            </a:p>
          </p:txBody>
        </p:sp>
        <p:sp>
          <p:nvSpPr>
            <p:cNvPr id="28" name="右矢印 27"/>
            <p:cNvSpPr/>
            <p:nvPr/>
          </p:nvSpPr>
          <p:spPr>
            <a:xfrm>
              <a:off x="2935572" y="154580"/>
              <a:ext cx="774551"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2800" kern="100">
                  <a:effectLst/>
                  <a:ea typeface="ＭＳ 明朝"/>
                  <a:cs typeface="Times New Roman"/>
                </a:rPr>
                <a:t> </a:t>
              </a:r>
              <a:endParaRPr lang="ja-JP" sz="2800" kern="100">
                <a:effectLst/>
                <a:ea typeface="ＭＳ 明朝"/>
                <a:cs typeface="Times New Roman"/>
              </a:endParaRPr>
            </a:p>
          </p:txBody>
        </p:sp>
        <p:sp>
          <p:nvSpPr>
            <p:cNvPr id="29" name="右矢印 28"/>
            <p:cNvSpPr/>
            <p:nvPr/>
          </p:nvSpPr>
          <p:spPr>
            <a:xfrm rot="10800000">
              <a:off x="2879678" y="514625"/>
              <a:ext cx="774065"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2800" kern="100">
                  <a:effectLst/>
                  <a:ea typeface="ＭＳ 明朝"/>
                  <a:cs typeface="Times New Roman"/>
                </a:rPr>
                <a:t> </a:t>
              </a:r>
              <a:endParaRPr lang="ja-JP" sz="2800" kern="100">
                <a:effectLst/>
                <a:ea typeface="ＭＳ 明朝"/>
                <a:cs typeface="Times New Roman"/>
              </a:endParaRPr>
            </a:p>
          </p:txBody>
        </p:sp>
      </p:grpSp>
      <p:grpSp>
        <p:nvGrpSpPr>
          <p:cNvPr id="6" name="グループ化 5"/>
          <p:cNvGrpSpPr/>
          <p:nvPr/>
        </p:nvGrpSpPr>
        <p:grpSpPr>
          <a:xfrm>
            <a:off x="2134455" y="1078052"/>
            <a:ext cx="4152543" cy="1863616"/>
            <a:chOff x="2134455" y="1471752"/>
            <a:chExt cx="4152543" cy="1863616"/>
          </a:xfrm>
        </p:grpSpPr>
        <p:sp>
          <p:nvSpPr>
            <p:cNvPr id="30" name="テキスト ボックス 29"/>
            <p:cNvSpPr txBox="1"/>
            <p:nvPr/>
          </p:nvSpPr>
          <p:spPr>
            <a:xfrm>
              <a:off x="2317785" y="1471752"/>
              <a:ext cx="937835" cy="461665"/>
            </a:xfrm>
            <a:prstGeom prst="rect">
              <a:avLst/>
            </a:prstGeom>
            <a:noFill/>
          </p:spPr>
          <p:txBody>
            <a:bodyPr wrap="square" rtlCol="0">
              <a:spAutoFit/>
            </a:bodyPr>
            <a:lstStyle/>
            <a:p>
              <a:pPr algn="ctr"/>
              <a:r>
                <a:rPr kumimoji="1" lang="ja-JP" altLang="en-US" sz="2400" dirty="0" smtClean="0">
                  <a:solidFill>
                    <a:schemeClr val="tx1">
                      <a:lumMod val="85000"/>
                      <a:lumOff val="15000"/>
                    </a:schemeClr>
                  </a:solidFill>
                </a:rPr>
                <a:t>許可</a:t>
              </a:r>
              <a:endParaRPr kumimoji="1" lang="ja-JP" altLang="en-US" sz="2400" dirty="0">
                <a:solidFill>
                  <a:schemeClr val="tx1">
                    <a:lumMod val="85000"/>
                    <a:lumOff val="15000"/>
                  </a:schemeClr>
                </a:solidFill>
              </a:endParaRPr>
            </a:p>
          </p:txBody>
        </p:sp>
        <p:sp>
          <p:nvSpPr>
            <p:cNvPr id="31" name="テキスト ボックス 30"/>
            <p:cNvSpPr txBox="1"/>
            <p:nvPr/>
          </p:nvSpPr>
          <p:spPr>
            <a:xfrm>
              <a:off x="2134455" y="2873703"/>
              <a:ext cx="1428601" cy="461665"/>
            </a:xfrm>
            <a:prstGeom prst="rect">
              <a:avLst/>
            </a:prstGeom>
            <a:noFill/>
          </p:spPr>
          <p:txBody>
            <a:bodyPr wrap="square" rtlCol="0">
              <a:spAutoFit/>
            </a:bodyPr>
            <a:lstStyle/>
            <a:p>
              <a:pPr algn="ctr"/>
              <a:r>
                <a:rPr kumimoji="1" lang="ja-JP" altLang="en-US" sz="2400" dirty="0" smtClean="0">
                  <a:solidFill>
                    <a:schemeClr val="tx1">
                      <a:lumMod val="85000"/>
                      <a:lumOff val="15000"/>
                    </a:schemeClr>
                  </a:solidFill>
                </a:rPr>
                <a:t>使用料</a:t>
              </a:r>
              <a:endParaRPr kumimoji="1" lang="ja-JP" altLang="en-US" sz="2400" dirty="0">
                <a:solidFill>
                  <a:schemeClr val="tx1">
                    <a:lumMod val="85000"/>
                    <a:lumOff val="15000"/>
                  </a:schemeClr>
                </a:solidFill>
              </a:endParaRPr>
            </a:p>
          </p:txBody>
        </p:sp>
        <p:sp>
          <p:nvSpPr>
            <p:cNvPr id="32" name="テキスト ボックス 31"/>
            <p:cNvSpPr txBox="1"/>
            <p:nvPr/>
          </p:nvSpPr>
          <p:spPr>
            <a:xfrm>
              <a:off x="4858397" y="1505587"/>
              <a:ext cx="1428601" cy="461665"/>
            </a:xfrm>
            <a:prstGeom prst="rect">
              <a:avLst/>
            </a:prstGeom>
            <a:noFill/>
          </p:spPr>
          <p:txBody>
            <a:bodyPr wrap="square" rtlCol="0">
              <a:spAutoFit/>
            </a:bodyPr>
            <a:lstStyle/>
            <a:p>
              <a:pPr algn="ctr"/>
              <a:r>
                <a:rPr kumimoji="1" lang="ja-JP" altLang="en-US" sz="2400" dirty="0" smtClean="0">
                  <a:solidFill>
                    <a:schemeClr val="tx1">
                      <a:lumMod val="85000"/>
                      <a:lumOff val="15000"/>
                    </a:schemeClr>
                  </a:solidFill>
                </a:rPr>
                <a:t>サービス</a:t>
              </a:r>
              <a:endParaRPr kumimoji="1" lang="ja-JP" altLang="en-US" sz="2400" dirty="0">
                <a:solidFill>
                  <a:schemeClr val="tx1">
                    <a:lumMod val="85000"/>
                    <a:lumOff val="15000"/>
                  </a:schemeClr>
                </a:solidFill>
              </a:endParaRPr>
            </a:p>
          </p:txBody>
        </p:sp>
        <p:sp>
          <p:nvSpPr>
            <p:cNvPr id="33" name="テキスト ボックス 32"/>
            <p:cNvSpPr txBox="1"/>
            <p:nvPr/>
          </p:nvSpPr>
          <p:spPr>
            <a:xfrm>
              <a:off x="4813860" y="2842126"/>
              <a:ext cx="1428601" cy="461665"/>
            </a:xfrm>
            <a:prstGeom prst="rect">
              <a:avLst/>
            </a:prstGeom>
            <a:noFill/>
          </p:spPr>
          <p:txBody>
            <a:bodyPr wrap="square" rtlCol="0">
              <a:spAutoFit/>
            </a:bodyPr>
            <a:lstStyle/>
            <a:p>
              <a:pPr algn="ctr"/>
              <a:r>
                <a:rPr kumimoji="1" lang="ja-JP" altLang="en-US" sz="2400" dirty="0" smtClean="0">
                  <a:solidFill>
                    <a:schemeClr val="tx1">
                      <a:lumMod val="85000"/>
                      <a:lumOff val="15000"/>
                    </a:schemeClr>
                  </a:solidFill>
                </a:rPr>
                <a:t>代金</a:t>
              </a:r>
              <a:endParaRPr kumimoji="1" lang="ja-JP" altLang="en-US" sz="2400" dirty="0">
                <a:solidFill>
                  <a:schemeClr val="tx1">
                    <a:lumMod val="85000"/>
                    <a:lumOff val="15000"/>
                  </a:schemeClr>
                </a:solidFill>
              </a:endParaRPr>
            </a:p>
          </p:txBody>
        </p:sp>
      </p:grpSp>
      <p:sp>
        <p:nvSpPr>
          <p:cNvPr id="34" name="正方形/長方形 33"/>
          <p:cNvSpPr/>
          <p:nvPr/>
        </p:nvSpPr>
        <p:spPr>
          <a:xfrm>
            <a:off x="393700" y="3014177"/>
            <a:ext cx="8610600" cy="3416320"/>
          </a:xfrm>
          <a:prstGeom prst="rect">
            <a:avLst/>
          </a:prstGeom>
        </p:spPr>
        <p:txBody>
          <a:bodyPr wrap="square">
            <a:spAutoFit/>
          </a:bodyPr>
          <a:lstStyle/>
          <a:p>
            <a:r>
              <a:rPr lang="ja-JP" altLang="en-US" sz="2400" dirty="0" smtClean="0">
                <a:solidFill>
                  <a:srgbClr val="002060"/>
                </a:solidFill>
                <a:latin typeface="+mn-ea"/>
              </a:rPr>
              <a:t>新たに公園施設を設け管理する場合</a:t>
            </a:r>
            <a:endParaRPr lang="en-US" altLang="ja-JP" sz="2400" dirty="0" smtClean="0">
              <a:solidFill>
                <a:srgbClr val="002060"/>
              </a:solidFill>
              <a:latin typeface="+mn-ea"/>
            </a:endParaRPr>
          </a:p>
          <a:p>
            <a:r>
              <a:rPr lang="ja-JP" altLang="en-US" sz="2400" dirty="0" smtClean="0">
                <a:solidFill>
                  <a:srgbClr val="002060"/>
                </a:solidFill>
                <a:latin typeface="+mn-ea"/>
              </a:rPr>
              <a:t>　・ </a:t>
            </a:r>
            <a:r>
              <a:rPr lang="ja-JP" altLang="en-US" sz="2400" dirty="0">
                <a:solidFill>
                  <a:srgbClr val="002060"/>
                </a:solidFill>
                <a:latin typeface="+mn-ea"/>
              </a:rPr>
              <a:t>事業者は必要な施設を自ら整備し、事業を行うことで収益</a:t>
            </a:r>
            <a:r>
              <a:rPr lang="ja-JP" altLang="en-US" sz="2400" dirty="0" smtClean="0">
                <a:solidFill>
                  <a:srgbClr val="002060"/>
                </a:solidFill>
                <a:latin typeface="+mn-ea"/>
              </a:rPr>
              <a:t>を　</a:t>
            </a:r>
            <a:endParaRPr lang="en-US" altLang="ja-JP" sz="2400" dirty="0" smtClean="0">
              <a:solidFill>
                <a:srgbClr val="002060"/>
              </a:solidFill>
              <a:latin typeface="+mn-ea"/>
            </a:endParaRPr>
          </a:p>
          <a:p>
            <a:r>
              <a:rPr lang="ja-JP" altLang="en-US" sz="2400" dirty="0">
                <a:solidFill>
                  <a:srgbClr val="002060"/>
                </a:solidFill>
                <a:latin typeface="+mn-ea"/>
              </a:rPr>
              <a:t>　</a:t>
            </a:r>
            <a:r>
              <a:rPr lang="ja-JP" altLang="en-US" sz="2400" dirty="0" smtClean="0">
                <a:solidFill>
                  <a:srgbClr val="002060"/>
                </a:solidFill>
                <a:latin typeface="+mn-ea"/>
              </a:rPr>
              <a:t>　あげます</a:t>
            </a:r>
            <a:r>
              <a:rPr lang="ja-JP" altLang="en-US" sz="2400" dirty="0">
                <a:solidFill>
                  <a:srgbClr val="002060"/>
                </a:solidFill>
                <a:latin typeface="+mn-ea"/>
              </a:rPr>
              <a:t>。大阪府に対しては施設面積等に応じた使用料</a:t>
            </a:r>
            <a:r>
              <a:rPr lang="ja-JP" altLang="en-US" sz="2400" dirty="0" smtClean="0">
                <a:solidFill>
                  <a:srgbClr val="002060"/>
                </a:solidFill>
                <a:latin typeface="+mn-ea"/>
              </a:rPr>
              <a:t>を</a:t>
            </a:r>
            <a:endParaRPr lang="en-US" altLang="ja-JP" sz="2400" dirty="0" smtClean="0">
              <a:solidFill>
                <a:srgbClr val="002060"/>
              </a:solidFill>
              <a:latin typeface="+mn-ea"/>
            </a:endParaRPr>
          </a:p>
          <a:p>
            <a:r>
              <a:rPr lang="ja-JP" altLang="en-US" sz="2400" dirty="0">
                <a:solidFill>
                  <a:srgbClr val="002060"/>
                </a:solidFill>
                <a:latin typeface="+mn-ea"/>
              </a:rPr>
              <a:t>　</a:t>
            </a:r>
            <a:r>
              <a:rPr lang="ja-JP" altLang="en-US" sz="2400" dirty="0" smtClean="0">
                <a:solidFill>
                  <a:srgbClr val="002060"/>
                </a:solidFill>
                <a:latin typeface="+mn-ea"/>
              </a:rPr>
              <a:t>　支払います。（使用料　年</a:t>
            </a:r>
            <a:r>
              <a:rPr lang="ja-JP" altLang="en-US" sz="2400" dirty="0">
                <a:solidFill>
                  <a:srgbClr val="002060"/>
                </a:solidFill>
                <a:latin typeface="+mn-ea"/>
              </a:rPr>
              <a:t>・</a:t>
            </a:r>
            <a:r>
              <a:rPr lang="en-US" altLang="ja-JP" sz="2400" dirty="0">
                <a:solidFill>
                  <a:srgbClr val="002060"/>
                </a:solidFill>
                <a:latin typeface="+mn-ea"/>
              </a:rPr>
              <a:t>m2</a:t>
            </a:r>
            <a:r>
              <a:rPr lang="ja-JP" altLang="en-US" sz="2400" dirty="0">
                <a:solidFill>
                  <a:srgbClr val="002060"/>
                </a:solidFill>
                <a:latin typeface="+mn-ea"/>
              </a:rPr>
              <a:t>当たり</a:t>
            </a:r>
            <a:r>
              <a:rPr lang="en-US" altLang="ja-JP" sz="2400" dirty="0">
                <a:solidFill>
                  <a:srgbClr val="002060"/>
                </a:solidFill>
                <a:latin typeface="+mn-ea"/>
              </a:rPr>
              <a:t>1,100</a:t>
            </a:r>
            <a:r>
              <a:rPr lang="ja-JP" altLang="en-US" sz="2400" dirty="0" smtClean="0">
                <a:solidFill>
                  <a:srgbClr val="002060"/>
                </a:solidFill>
                <a:latin typeface="+mn-ea"/>
              </a:rPr>
              <a:t>円を下限に公募）</a:t>
            </a:r>
            <a:endParaRPr lang="en-US" altLang="ja-JP" sz="2400" dirty="0" smtClean="0">
              <a:solidFill>
                <a:srgbClr val="002060"/>
              </a:solidFill>
              <a:latin typeface="+mn-ea"/>
            </a:endParaRPr>
          </a:p>
          <a:p>
            <a:r>
              <a:rPr lang="ja-JP" altLang="en-US" sz="2400" dirty="0" smtClean="0">
                <a:solidFill>
                  <a:srgbClr val="002060"/>
                </a:solidFill>
                <a:latin typeface="+mn-ea"/>
              </a:rPr>
              <a:t>広場等でイベントを行う場合</a:t>
            </a:r>
            <a:endParaRPr lang="en-US" altLang="ja-JP" sz="2400" dirty="0" smtClean="0">
              <a:solidFill>
                <a:srgbClr val="002060"/>
              </a:solidFill>
              <a:latin typeface="+mn-ea"/>
            </a:endParaRPr>
          </a:p>
          <a:p>
            <a:r>
              <a:rPr lang="ja-JP" altLang="en-US" sz="2400" dirty="0">
                <a:solidFill>
                  <a:srgbClr val="002060"/>
                </a:solidFill>
                <a:latin typeface="+mn-ea"/>
              </a:rPr>
              <a:t>　</a:t>
            </a:r>
            <a:r>
              <a:rPr lang="ja-JP" altLang="en-US" sz="2400" dirty="0" smtClean="0">
                <a:solidFill>
                  <a:srgbClr val="002060"/>
                </a:solidFill>
                <a:latin typeface="+mn-ea"/>
              </a:rPr>
              <a:t>・あらかじめ行為許可の申請が必要（使用料　日当たり</a:t>
            </a:r>
            <a:r>
              <a:rPr lang="en-US" altLang="ja-JP" sz="2400" dirty="0" smtClean="0">
                <a:solidFill>
                  <a:srgbClr val="002060"/>
                </a:solidFill>
                <a:latin typeface="+mn-ea"/>
              </a:rPr>
              <a:t>3,600</a:t>
            </a:r>
            <a:r>
              <a:rPr lang="ja-JP" altLang="en-US" sz="2400" dirty="0" smtClean="0">
                <a:solidFill>
                  <a:srgbClr val="002060"/>
                </a:solidFill>
                <a:latin typeface="+mn-ea"/>
              </a:rPr>
              <a:t>円）　</a:t>
            </a:r>
            <a:endParaRPr lang="en-US" altLang="ja-JP" sz="2400" dirty="0" smtClean="0">
              <a:solidFill>
                <a:srgbClr val="002060"/>
              </a:solidFill>
              <a:latin typeface="+mn-ea"/>
            </a:endParaRPr>
          </a:p>
          <a:p>
            <a:r>
              <a:rPr lang="ja-JP" altLang="en-US" sz="2400" dirty="0" smtClean="0">
                <a:solidFill>
                  <a:srgbClr val="002060"/>
                </a:solidFill>
                <a:latin typeface="+mn-ea"/>
              </a:rPr>
              <a:t>　・仮設工作物の設置や空間を占有するときは、別途占用許可</a:t>
            </a:r>
            <a:endParaRPr lang="en-US" altLang="ja-JP" sz="2400" dirty="0" smtClean="0">
              <a:solidFill>
                <a:srgbClr val="002060"/>
              </a:solidFill>
              <a:latin typeface="+mn-ea"/>
            </a:endParaRPr>
          </a:p>
          <a:p>
            <a:r>
              <a:rPr lang="ja-JP" altLang="en-US" sz="2400" dirty="0">
                <a:solidFill>
                  <a:srgbClr val="002060"/>
                </a:solidFill>
                <a:latin typeface="+mn-ea"/>
              </a:rPr>
              <a:t>　</a:t>
            </a:r>
            <a:r>
              <a:rPr lang="ja-JP" altLang="en-US" sz="2400" dirty="0" smtClean="0">
                <a:solidFill>
                  <a:srgbClr val="002060"/>
                </a:solidFill>
                <a:latin typeface="+mn-ea"/>
              </a:rPr>
              <a:t>　の申請が必要（使用料　大阪市以外の市：日・</a:t>
            </a:r>
            <a:r>
              <a:rPr lang="en-US" altLang="ja-JP" sz="2400" dirty="0">
                <a:solidFill>
                  <a:srgbClr val="002060"/>
                </a:solidFill>
                <a:latin typeface="+mn-ea"/>
              </a:rPr>
              <a:t> m2</a:t>
            </a:r>
            <a:r>
              <a:rPr lang="ja-JP" altLang="en-US" sz="2400" dirty="0" smtClean="0">
                <a:solidFill>
                  <a:srgbClr val="002060"/>
                </a:solidFill>
                <a:latin typeface="+mn-ea"/>
              </a:rPr>
              <a:t>当たり</a:t>
            </a:r>
            <a:r>
              <a:rPr lang="en-US" altLang="ja-JP" sz="2400" dirty="0" smtClean="0">
                <a:solidFill>
                  <a:srgbClr val="002060"/>
                </a:solidFill>
                <a:latin typeface="+mn-ea"/>
              </a:rPr>
              <a:t>53</a:t>
            </a:r>
            <a:r>
              <a:rPr lang="ja-JP" altLang="en-US" sz="2400" dirty="0" smtClean="0">
                <a:solidFill>
                  <a:srgbClr val="002060"/>
                </a:solidFill>
                <a:latin typeface="+mn-ea"/>
              </a:rPr>
              <a:t>円</a:t>
            </a:r>
            <a:endParaRPr lang="en-US" altLang="ja-JP" sz="2400" dirty="0" smtClean="0">
              <a:solidFill>
                <a:srgbClr val="002060"/>
              </a:solidFill>
              <a:latin typeface="+mn-ea"/>
            </a:endParaRPr>
          </a:p>
          <a:p>
            <a:r>
              <a:rPr lang="ja-JP" altLang="en-US" sz="2400" dirty="0">
                <a:solidFill>
                  <a:srgbClr val="002060"/>
                </a:solidFill>
                <a:latin typeface="+mn-ea"/>
              </a:rPr>
              <a:t>　</a:t>
            </a:r>
            <a:r>
              <a:rPr lang="ja-JP" altLang="en-US" sz="2400" dirty="0" smtClean="0">
                <a:solidFill>
                  <a:srgbClr val="002060"/>
                </a:solidFill>
                <a:latin typeface="+mn-ea"/>
              </a:rPr>
              <a:t>　　　　　　　　　　</a:t>
            </a:r>
            <a:r>
              <a:rPr lang="ja-JP" altLang="en-US" sz="2400" dirty="0">
                <a:solidFill>
                  <a:srgbClr val="002060"/>
                </a:solidFill>
                <a:latin typeface="+mn-ea"/>
              </a:rPr>
              <a:t>　</a:t>
            </a:r>
            <a:r>
              <a:rPr lang="ja-JP" altLang="en-US" sz="2400" dirty="0" smtClean="0">
                <a:solidFill>
                  <a:srgbClr val="002060"/>
                </a:solidFill>
                <a:latin typeface="+mn-ea"/>
              </a:rPr>
              <a:t>　　　　　　　　　　　　 町村：</a:t>
            </a:r>
            <a:r>
              <a:rPr lang="ja-JP" altLang="en-US" sz="2400" dirty="0">
                <a:solidFill>
                  <a:srgbClr val="002060"/>
                </a:solidFill>
                <a:latin typeface="+mn-ea"/>
              </a:rPr>
              <a:t>日・</a:t>
            </a:r>
            <a:r>
              <a:rPr lang="en-US" altLang="ja-JP" sz="2400" dirty="0">
                <a:solidFill>
                  <a:srgbClr val="002060"/>
                </a:solidFill>
                <a:latin typeface="+mn-ea"/>
              </a:rPr>
              <a:t> m2</a:t>
            </a:r>
            <a:r>
              <a:rPr lang="ja-JP" altLang="en-US" sz="2400" dirty="0" smtClean="0">
                <a:solidFill>
                  <a:srgbClr val="002060"/>
                </a:solidFill>
                <a:latin typeface="+mn-ea"/>
              </a:rPr>
              <a:t>当たり</a:t>
            </a:r>
            <a:r>
              <a:rPr lang="en-US" altLang="ja-JP" sz="2400" dirty="0" smtClean="0">
                <a:solidFill>
                  <a:srgbClr val="002060"/>
                </a:solidFill>
                <a:latin typeface="+mn-ea"/>
              </a:rPr>
              <a:t>28</a:t>
            </a:r>
            <a:r>
              <a:rPr lang="ja-JP" altLang="en-US" sz="2400" dirty="0" smtClean="0">
                <a:solidFill>
                  <a:srgbClr val="002060"/>
                </a:solidFill>
                <a:latin typeface="+mn-ea"/>
              </a:rPr>
              <a:t>円）</a:t>
            </a:r>
            <a:endParaRPr lang="ja-JP" altLang="en-US" sz="2400" dirty="0">
              <a:solidFill>
                <a:srgbClr val="002060"/>
              </a:solidFill>
              <a:latin typeface="+mn-ea"/>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21</a:t>
            </a:fld>
            <a:endParaRPr lang="en-US" altLang="ja-JP"/>
          </a:p>
        </p:txBody>
      </p:sp>
    </p:spTree>
    <p:extLst>
      <p:ext uri="{BB962C8B-B14F-4D97-AF65-F5344CB8AC3E}">
        <p14:creationId xmlns:p14="http://schemas.microsoft.com/office/powerpoint/2010/main" val="2809332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kumimoji="1" lang="ja-JP" altLang="en-US" dirty="0" smtClean="0"/>
              <a:t>事例・イメージ</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22</a:t>
            </a:fld>
            <a:endParaRPr lang="en-US" altLang="ja-JP"/>
          </a:p>
        </p:txBody>
      </p:sp>
    </p:spTree>
    <p:extLst>
      <p:ext uri="{BB962C8B-B14F-4D97-AF65-F5344CB8AC3E}">
        <p14:creationId xmlns:p14="http://schemas.microsoft.com/office/powerpoint/2010/main" val="212550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他都市事例</a:t>
            </a:r>
            <a:r>
              <a:rPr lang="ja-JP" altLang="en-US" dirty="0"/>
              <a:t>（</a:t>
            </a:r>
            <a:r>
              <a:rPr lang="ja-JP" altLang="en-US" dirty="0" smtClean="0"/>
              <a:t>公園施設）</a:t>
            </a:r>
            <a:endParaRPr kumimoji="1" lang="ja-JP" altLang="en-US" dirty="0">
              <a:latin typeface="HGS明朝B" panose="02020800000000000000" pitchFamily="18" charset="-128"/>
              <a:ea typeface="HGS明朝B" panose="02020800000000000000" pitchFamily="18" charset="-128"/>
            </a:endParaRP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4135" r="4378" b="49115"/>
          <a:stretch/>
        </p:blipFill>
        <p:spPr>
          <a:xfrm>
            <a:off x="4964031" y="3773400"/>
            <a:ext cx="4051765" cy="2501128"/>
          </a:xfrm>
          <a:prstGeom prst="rect">
            <a:avLst/>
          </a:prstGeom>
        </p:spPr>
      </p:pic>
      <p:sp>
        <p:nvSpPr>
          <p:cNvPr id="10" name="正方形/長方形 9"/>
          <p:cNvSpPr/>
          <p:nvPr/>
        </p:nvSpPr>
        <p:spPr>
          <a:xfrm>
            <a:off x="1351722" y="5812863"/>
            <a:ext cx="3661098" cy="461665"/>
          </a:xfrm>
          <a:prstGeom prst="rect">
            <a:avLst/>
          </a:prstGeom>
        </p:spPr>
        <p:txBody>
          <a:bodyPr wrap="square">
            <a:spAutoFit/>
          </a:bodyPr>
          <a:lstStyle/>
          <a:p>
            <a:pPr algn="ctr"/>
            <a:r>
              <a:rPr lang="ja-JP" altLang="en-US" sz="1200" dirty="0" smtClean="0">
                <a:solidFill>
                  <a:schemeClr val="tx1">
                    <a:lumMod val="85000"/>
                    <a:lumOff val="15000"/>
                  </a:schemeClr>
                </a:solidFill>
                <a:latin typeface="HGS明朝B" panose="02020800000000000000" pitchFamily="18" charset="-128"/>
                <a:ea typeface="HGS明朝B" panose="02020800000000000000" pitchFamily="18" charset="-128"/>
              </a:rPr>
              <a:t>「世界一美しい」スターバックスコーヒー</a:t>
            </a:r>
            <a:endParaRPr lang="en-US" altLang="ja-JP" sz="1200" dirty="0" smtClean="0">
              <a:solidFill>
                <a:schemeClr val="tx1">
                  <a:lumMod val="85000"/>
                  <a:lumOff val="15000"/>
                </a:schemeClr>
              </a:solidFill>
              <a:latin typeface="HGS明朝B" panose="02020800000000000000" pitchFamily="18" charset="-128"/>
              <a:ea typeface="HGS明朝B" panose="02020800000000000000" pitchFamily="18" charset="-128"/>
            </a:endParaRPr>
          </a:p>
          <a:p>
            <a:pPr algn="ctr"/>
            <a:r>
              <a:rPr lang="ja-JP" altLang="en-US" sz="1200" dirty="0" smtClean="0">
                <a:solidFill>
                  <a:schemeClr val="tx1">
                    <a:lumMod val="85000"/>
                    <a:lumOff val="15000"/>
                  </a:schemeClr>
                </a:solidFill>
                <a:latin typeface="HGS明朝B" panose="02020800000000000000" pitchFamily="18" charset="-128"/>
                <a:ea typeface="HGS明朝B" panose="02020800000000000000" pitchFamily="18" charset="-128"/>
              </a:rPr>
              <a:t>［富岩</a:t>
            </a:r>
            <a:r>
              <a:rPr lang="ja-JP" altLang="en-US" sz="1200" dirty="0">
                <a:solidFill>
                  <a:schemeClr val="tx1">
                    <a:lumMod val="85000"/>
                    <a:lumOff val="15000"/>
                  </a:schemeClr>
                </a:solidFill>
                <a:latin typeface="HGS明朝B" panose="02020800000000000000" pitchFamily="18" charset="-128"/>
                <a:ea typeface="HGS明朝B" panose="02020800000000000000" pitchFamily="18" charset="-128"/>
              </a:rPr>
              <a:t>運河環水公園（</a:t>
            </a:r>
            <a:r>
              <a:rPr lang="ja-JP" altLang="en-US" sz="1200" dirty="0" smtClean="0">
                <a:solidFill>
                  <a:schemeClr val="tx1">
                    <a:lumMod val="85000"/>
                    <a:lumOff val="15000"/>
                  </a:schemeClr>
                </a:solidFill>
                <a:latin typeface="HGS明朝B" panose="02020800000000000000" pitchFamily="18" charset="-128"/>
                <a:ea typeface="HGS明朝B" panose="02020800000000000000" pitchFamily="18" charset="-128"/>
              </a:rPr>
              <a:t>富山県）／便益施設］</a:t>
            </a:r>
            <a:endParaRPr lang="ja-JP" altLang="en-US" sz="1200" dirty="0">
              <a:solidFill>
                <a:schemeClr val="tx1">
                  <a:lumMod val="85000"/>
                  <a:lumOff val="15000"/>
                </a:schemeClr>
              </a:solidFill>
              <a:latin typeface="HGS明朝B" panose="02020800000000000000" pitchFamily="18" charset="-128"/>
              <a:ea typeface="HGS明朝B" panose="02020800000000000000" pitchFamily="18" charset="-128"/>
            </a:endParaRPr>
          </a:p>
        </p:txBody>
      </p:sp>
      <p:sp>
        <p:nvSpPr>
          <p:cNvPr id="11" name="角丸四角形 10"/>
          <p:cNvSpPr/>
          <p:nvPr/>
        </p:nvSpPr>
        <p:spPr>
          <a:xfrm>
            <a:off x="4513009" y="3099373"/>
            <a:ext cx="4630991" cy="521413"/>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保育士が常駐する子育ての駅「てくてく」　</a:t>
            </a:r>
            <a:endParaRPr lang="en-US" altLang="ja-JP"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a:p>
            <a:pPr algn="r">
              <a:defRPr/>
            </a:pPr>
            <a:r>
              <a:rPr lang="ja-JP"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［千秋</a:t>
            </a:r>
            <a:r>
              <a:rPr lang="ja-JP" altLang="en-US"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が原南</a:t>
            </a:r>
            <a:r>
              <a:rPr lang="ja-JP"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公園（</a:t>
            </a:r>
            <a:r>
              <a:rPr lang="zh-TW" altLang="en-US"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新潟県</a:t>
            </a:r>
            <a:r>
              <a:rPr lang="zh-TW"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長岡市</a:t>
            </a:r>
            <a:r>
              <a:rPr lang="ja-JP"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a:t>
            </a:r>
            <a:r>
              <a:rPr lang="ja-JP" altLang="en-US"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教養</a:t>
            </a:r>
            <a:r>
              <a:rPr lang="ja-JP" altLang="en-US" sz="14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施設］</a:t>
            </a:r>
            <a:endParaRPr lang="en-US" altLang="ja-JP"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t="6637" r="6739" b="5701"/>
          <a:stretch/>
        </p:blipFill>
        <p:spPr>
          <a:xfrm>
            <a:off x="5830957" y="868338"/>
            <a:ext cx="3173343" cy="2237126"/>
          </a:xfrm>
          <a:prstGeom prst="rect">
            <a:avLst/>
          </a:prstGeom>
        </p:spPr>
      </p:pic>
      <p:sp>
        <p:nvSpPr>
          <p:cNvPr id="3" name="テキスト ボックス 2"/>
          <p:cNvSpPr txBox="1"/>
          <p:nvPr/>
        </p:nvSpPr>
        <p:spPr>
          <a:xfrm>
            <a:off x="1594899" y="6580521"/>
            <a:ext cx="7178040" cy="276999"/>
          </a:xfrm>
          <a:prstGeom prst="rect">
            <a:avLst/>
          </a:prstGeom>
          <a:noFill/>
        </p:spPr>
        <p:txBody>
          <a:bodyPr wrap="square" rtlCol="0">
            <a:spAutoFit/>
          </a:bodyPr>
          <a:lstStyle/>
          <a:p>
            <a:pPr algn="r"/>
            <a:r>
              <a:rPr kumimoji="1" lang="ja-JP" altLang="en-US" sz="1200" dirty="0" smtClean="0"/>
              <a:t>写真：国土交通省「市民</a:t>
            </a:r>
            <a:r>
              <a:rPr kumimoji="1" lang="ja-JP" altLang="en-US" sz="1200" dirty="0"/>
              <a:t>の暮らし、都市の活力を</a:t>
            </a:r>
            <a:r>
              <a:rPr kumimoji="1" lang="ja-JP" altLang="en-US" sz="1200" dirty="0" smtClean="0"/>
              <a:t>支える都市</a:t>
            </a:r>
            <a:r>
              <a:rPr kumimoji="1" lang="ja-JP" altLang="en-US" sz="1200" dirty="0"/>
              <a:t>公園の多様な</a:t>
            </a:r>
            <a:r>
              <a:rPr kumimoji="1" lang="ja-JP" altLang="en-US" sz="1200" dirty="0" smtClean="0"/>
              <a:t>機能」より引用</a:t>
            </a:r>
            <a:endParaRPr kumimoji="1" lang="ja-JP" altLang="en-US" sz="1200" dirty="0"/>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角丸四角形 14"/>
          <p:cNvSpPr/>
          <p:nvPr/>
        </p:nvSpPr>
        <p:spPr>
          <a:xfrm>
            <a:off x="152397" y="4283021"/>
            <a:ext cx="4582704" cy="638871"/>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民間レストランの売上の一部が公園の魅力向上に繋がる活動に還元［南池袋公園（東京都豊島区）］</a:t>
            </a:r>
            <a:endParaRPr lang="en-US" altLang="ja-JP" sz="14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783" y="868337"/>
            <a:ext cx="4554318" cy="341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1"/>
          </p:nvPr>
        </p:nvSpPr>
        <p:spPr/>
        <p:txBody>
          <a:bodyPr/>
          <a:lstStyle/>
          <a:p>
            <a:fld id="{937DD464-FDAC-45DF-9731-FAEB556B26A8}" type="slidenum">
              <a:rPr lang="en-US" altLang="ja-JP" smtClean="0"/>
              <a:pPr/>
              <a:t>23</a:t>
            </a:fld>
            <a:endParaRPr lang="en-US" altLang="ja-JP"/>
          </a:p>
        </p:txBody>
      </p:sp>
    </p:spTree>
    <p:extLst>
      <p:ext uri="{BB962C8B-B14F-4D97-AF65-F5344CB8AC3E}">
        <p14:creationId xmlns:p14="http://schemas.microsoft.com/office/powerpoint/2010/main" val="3385670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8339" r="22021" b="14263"/>
          <a:stretch/>
        </p:blipFill>
        <p:spPr>
          <a:xfrm>
            <a:off x="182407" y="830710"/>
            <a:ext cx="3249906" cy="3000831"/>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7438"/>
          <a:stretch/>
        </p:blipFill>
        <p:spPr>
          <a:xfrm>
            <a:off x="4919741" y="2877127"/>
            <a:ext cx="4052005" cy="3279000"/>
          </a:xfrm>
          <a:prstGeom prst="rect">
            <a:avLst/>
          </a:prstGeom>
        </p:spPr>
      </p:pic>
      <p:sp>
        <p:nvSpPr>
          <p:cNvPr id="8" name="テキスト ボックス 7"/>
          <p:cNvSpPr txBox="1"/>
          <p:nvPr/>
        </p:nvSpPr>
        <p:spPr>
          <a:xfrm>
            <a:off x="4688784" y="2167665"/>
            <a:ext cx="4248151" cy="738664"/>
          </a:xfrm>
          <a:prstGeom prst="rect">
            <a:avLst/>
          </a:prstGeom>
          <a:noFill/>
        </p:spPr>
        <p:txBody>
          <a:bodyPr wrap="square">
            <a:spAutoFit/>
          </a:bodyPr>
          <a:lstStyle/>
          <a:p>
            <a:pPr marL="88900" indent="-88900" algn="ctr" eaLnBrk="1" fontAlgn="auto" hangingPunct="1">
              <a:spcBef>
                <a:spcPts val="0"/>
              </a:spcBef>
              <a:spcAft>
                <a:spcPts val="0"/>
              </a:spcAft>
              <a:defRPr/>
            </a:pP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市民</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が</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本</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を持ち寄ったアウトドアライブラリー［東遊園地</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（神戸市</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a:t>
            </a:r>
            <a:endParaRPr lang="en-US" altLang="ja-JP" sz="1400" dirty="0">
              <a:solidFill>
                <a:schemeClr val="tx1">
                  <a:lumMod val="75000"/>
                  <a:lumOff val="25000"/>
                </a:schemeClr>
              </a:solidFill>
              <a:latin typeface="HGS明朝B" panose="02020800000000000000" pitchFamily="18" charset="-128"/>
              <a:ea typeface="HGS明朝B" panose="02020800000000000000" pitchFamily="18" charset="-128"/>
            </a:endParaRPr>
          </a:p>
          <a:p>
            <a:pPr algn="ctr" eaLnBrk="1" fontAlgn="auto" hangingPunct="1">
              <a:spcBef>
                <a:spcPts val="0"/>
              </a:spcBef>
              <a:spcAft>
                <a:spcPts val="0"/>
              </a:spcAft>
              <a:defRPr/>
            </a:pPr>
            <a:endParaRPr lang="ja-JP" altLang="en-US" sz="1400" dirty="0">
              <a:solidFill>
                <a:schemeClr val="tx1">
                  <a:lumMod val="75000"/>
                  <a:lumOff val="25000"/>
                </a:schemeClr>
              </a:solidFill>
              <a:latin typeface="HGS明朝B" panose="02020800000000000000" pitchFamily="18" charset="-128"/>
              <a:ea typeface="HGS明朝B" panose="02020800000000000000" pitchFamily="18" charset="-128"/>
            </a:endParaRPr>
          </a:p>
        </p:txBody>
      </p:sp>
      <p:sp>
        <p:nvSpPr>
          <p:cNvPr id="9" name="テキスト ボックス 8"/>
          <p:cNvSpPr txBox="1"/>
          <p:nvPr/>
        </p:nvSpPr>
        <p:spPr>
          <a:xfrm>
            <a:off x="3464490" y="1016242"/>
            <a:ext cx="3205619" cy="954107"/>
          </a:xfrm>
          <a:prstGeom prst="rect">
            <a:avLst/>
          </a:prstGeom>
          <a:noFill/>
        </p:spPr>
        <p:txBody>
          <a:bodyPr wrap="square">
            <a:spAutoFit/>
          </a:bodyPr>
          <a:lstStyle/>
          <a:p>
            <a:pPr fontAlgn="auto">
              <a:spcBef>
                <a:spcPts val="0"/>
              </a:spcBef>
              <a:spcAft>
                <a:spcPts val="0"/>
              </a:spcAft>
              <a:defRPr/>
            </a:pP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満月</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の週の</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土曜日にだけ公園に現れる特別な</a:t>
            </a:r>
            <a:r>
              <a:rPr lang="en-US" altLang="ja-JP" sz="1400" dirty="0" smtClean="0">
                <a:solidFill>
                  <a:schemeClr val="tx1">
                    <a:lumMod val="75000"/>
                    <a:lumOff val="25000"/>
                  </a:schemeClr>
                </a:solidFill>
                <a:latin typeface="HGS明朝B" panose="02020800000000000000" pitchFamily="18" charset="-128"/>
                <a:ea typeface="HGS明朝B" panose="02020800000000000000" pitchFamily="18" charset="-128"/>
              </a:rPr>
              <a:t>BAR</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「満月</a:t>
            </a:r>
            <a:r>
              <a:rPr lang="en-US" altLang="ja-JP" sz="1400" dirty="0">
                <a:solidFill>
                  <a:schemeClr val="tx1">
                    <a:lumMod val="75000"/>
                    <a:lumOff val="25000"/>
                  </a:schemeClr>
                </a:solidFill>
                <a:latin typeface="HGS明朝B" panose="02020800000000000000" pitchFamily="18" charset="-128"/>
                <a:ea typeface="HGS明朝B" panose="02020800000000000000" pitchFamily="18" charset="-128"/>
              </a:rPr>
              <a:t>BAR </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a:t>
            </a:r>
            <a:endParaRPr lang="en-US" altLang="ja-JP" sz="1400" dirty="0">
              <a:solidFill>
                <a:schemeClr val="tx1">
                  <a:lumMod val="75000"/>
                  <a:lumOff val="25000"/>
                </a:schemeClr>
              </a:solidFill>
              <a:latin typeface="HGS明朝B" panose="02020800000000000000" pitchFamily="18" charset="-128"/>
              <a:ea typeface="HGS明朝B" panose="02020800000000000000" pitchFamily="18" charset="-128"/>
            </a:endParaRPr>
          </a:p>
          <a:p>
            <a:pPr algn="ctr" fontAlgn="auto">
              <a:spcBef>
                <a:spcPts val="0"/>
              </a:spcBef>
              <a:spcAft>
                <a:spcPts val="0"/>
              </a:spcAft>
              <a:defRPr/>
            </a:pP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［西川</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緑道公園（岡山県</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a:t>
            </a:r>
            <a:endParaRPr lang="en-US" altLang="ja-JP" sz="1400" dirty="0">
              <a:solidFill>
                <a:schemeClr val="tx1">
                  <a:lumMod val="75000"/>
                  <a:lumOff val="25000"/>
                </a:schemeClr>
              </a:solidFill>
              <a:latin typeface="HGS明朝B" panose="02020800000000000000" pitchFamily="18" charset="-128"/>
              <a:ea typeface="HGS明朝B" panose="02020800000000000000" pitchFamily="18" charset="-128"/>
            </a:endParaRPr>
          </a:p>
          <a:p>
            <a:pPr fontAlgn="auto">
              <a:spcBef>
                <a:spcPts val="0"/>
              </a:spcBef>
              <a:spcAft>
                <a:spcPts val="0"/>
              </a:spcAft>
              <a:defRPr/>
            </a:pPr>
            <a:endParaRPr lang="ja-JP" altLang="en-US" sz="1400" dirty="0">
              <a:solidFill>
                <a:schemeClr val="tx1">
                  <a:lumMod val="75000"/>
                  <a:lumOff val="25000"/>
                </a:schemeClr>
              </a:solidFill>
              <a:latin typeface="HGS明朝B" panose="02020800000000000000" pitchFamily="18" charset="-128"/>
              <a:ea typeface="HGS明朝B" panose="02020800000000000000" pitchFamily="18" charset="-128"/>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2834" y="3960838"/>
            <a:ext cx="2193235" cy="222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251789" y="4581349"/>
            <a:ext cx="2397062" cy="1600438"/>
          </a:xfrm>
          <a:prstGeom prst="rect">
            <a:avLst/>
          </a:prstGeom>
          <a:noFill/>
        </p:spPr>
        <p:txBody>
          <a:bodyPr wrap="square">
            <a:spAutoFit/>
          </a:bodyPr>
          <a:lstStyle/>
          <a:p>
            <a:pPr marL="88900" indent="-88900" algn="ctr">
              <a:defRPr/>
            </a:pP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大阪城をバックに繰り広げられた男</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たち</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の熱き空中バトルは多くの</a:t>
            </a:r>
            <a:r>
              <a:rPr lang="ja-JP" altLang="en-US" sz="1400" dirty="0" smtClean="0">
                <a:solidFill>
                  <a:schemeClr val="tx1">
                    <a:lumMod val="75000"/>
                    <a:lumOff val="25000"/>
                  </a:schemeClr>
                </a:solidFill>
                <a:latin typeface="HGS明朝B" panose="02020800000000000000" pitchFamily="18" charset="-128"/>
                <a:ea typeface="HGS明朝B" panose="02020800000000000000" pitchFamily="18" charset="-128"/>
              </a:rPr>
              <a:t>観客を魅了</a:t>
            </a: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しました</a:t>
            </a:r>
          </a:p>
          <a:p>
            <a:pPr marL="88900" indent="-88900" algn="ctr">
              <a:defRPr/>
            </a:pP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レッドブル・エックスファイターズ大阪</a:t>
            </a:r>
          </a:p>
          <a:p>
            <a:pPr marL="88900" indent="-88900" algn="ctr">
              <a:defRPr/>
            </a:pPr>
            <a:r>
              <a:rPr lang="ja-JP" altLang="en-US" sz="1400" dirty="0">
                <a:solidFill>
                  <a:schemeClr val="tx1">
                    <a:lumMod val="75000"/>
                    <a:lumOff val="25000"/>
                  </a:schemeClr>
                </a:solidFill>
                <a:latin typeface="HGS明朝B" panose="02020800000000000000" pitchFamily="18" charset="-128"/>
                <a:ea typeface="HGS明朝B" panose="02020800000000000000" pitchFamily="18" charset="-128"/>
              </a:rPr>
              <a:t>［大阪城公園（大阪市）］</a:t>
            </a:r>
          </a:p>
        </p:txBody>
      </p:sp>
      <p:sp>
        <p:nvSpPr>
          <p:cNvPr id="13"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他都市事例（イベント・プログラム等の例）</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24</a:t>
            </a:fld>
            <a:endParaRPr lang="en-US" altLang="ja-JP"/>
          </a:p>
        </p:txBody>
      </p:sp>
      <p:sp>
        <p:nvSpPr>
          <p:cNvPr id="14" name="テキスト ボックス 13"/>
          <p:cNvSpPr txBox="1"/>
          <p:nvPr/>
        </p:nvSpPr>
        <p:spPr>
          <a:xfrm>
            <a:off x="1594899" y="6580521"/>
            <a:ext cx="7178040" cy="276999"/>
          </a:xfrm>
          <a:prstGeom prst="rect">
            <a:avLst/>
          </a:prstGeom>
          <a:noFill/>
        </p:spPr>
        <p:txBody>
          <a:bodyPr wrap="square" rtlCol="0">
            <a:spAutoFit/>
          </a:bodyPr>
          <a:lstStyle/>
          <a:p>
            <a:pPr algn="r"/>
            <a:r>
              <a:rPr kumimoji="1" lang="ja-JP" altLang="en-US" sz="1200" dirty="0" smtClean="0"/>
              <a:t>写真：国土交通省「市民</a:t>
            </a:r>
            <a:r>
              <a:rPr kumimoji="1" lang="ja-JP" altLang="en-US" sz="1200" dirty="0"/>
              <a:t>の暮らし、都市の活力を</a:t>
            </a:r>
            <a:r>
              <a:rPr kumimoji="1" lang="ja-JP" altLang="en-US" sz="1200" dirty="0" smtClean="0"/>
              <a:t>支える都市</a:t>
            </a:r>
            <a:r>
              <a:rPr kumimoji="1" lang="ja-JP" altLang="en-US" sz="1200" dirty="0"/>
              <a:t>公園の多様な</a:t>
            </a:r>
            <a:r>
              <a:rPr kumimoji="1" lang="ja-JP" altLang="en-US" sz="1200" dirty="0" smtClean="0"/>
              <a:t>機能」より引用</a:t>
            </a:r>
            <a:endParaRPr kumimoji="1" lang="ja-JP" altLang="en-US" sz="1200" dirty="0"/>
          </a:p>
        </p:txBody>
      </p:sp>
    </p:spTree>
    <p:extLst>
      <p:ext uri="{BB962C8B-B14F-4D97-AF65-F5344CB8AC3E}">
        <p14:creationId xmlns:p14="http://schemas.microsoft.com/office/powerpoint/2010/main" val="2578960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持</a:t>
            </a:r>
            <a:r>
              <a:rPr lang="ja-JP" altLang="en-US" dirty="0" smtClean="0"/>
              <a:t>っていただきたい視点</a:t>
            </a:r>
            <a:endParaRPr kumimoji="1" lang="ja-JP" altLang="en-US" dirty="0"/>
          </a:p>
        </p:txBody>
      </p:sp>
      <p:sp>
        <p:nvSpPr>
          <p:cNvPr id="3" name="コンテンツ プレースホルダー 2"/>
          <p:cNvSpPr>
            <a:spLocks noGrp="1"/>
          </p:cNvSpPr>
          <p:nvPr>
            <p:ph idx="1"/>
          </p:nvPr>
        </p:nvSpPr>
        <p:spPr>
          <a:xfrm>
            <a:off x="275770" y="887896"/>
            <a:ext cx="8536926" cy="5383214"/>
          </a:xfrm>
        </p:spPr>
        <p:txBody>
          <a:bodyPr>
            <a:noAutofit/>
          </a:bodyPr>
          <a:lstStyle/>
          <a:p>
            <a:pPr lvl="1"/>
            <a:r>
              <a:rPr kumimoji="1" lang="ja-JP" altLang="en-US" sz="2800" dirty="0" smtClean="0"/>
              <a:t>公園の魅力向上につながっているか</a:t>
            </a:r>
            <a:endParaRPr kumimoji="1" lang="en-US" altLang="ja-JP" sz="2800" dirty="0" smtClean="0"/>
          </a:p>
          <a:p>
            <a:pPr marL="457200" lvl="1" indent="0">
              <a:buNone/>
            </a:pPr>
            <a:endParaRPr kumimoji="1" lang="en-US" altLang="ja-JP" sz="2000" dirty="0" smtClean="0"/>
          </a:p>
          <a:p>
            <a:pPr lvl="1"/>
            <a:r>
              <a:rPr lang="ja-JP" altLang="en-US" sz="2800" dirty="0" smtClean="0"/>
              <a:t>公園の魅力向上が街の活性化へ寄与しているか</a:t>
            </a:r>
            <a:endParaRPr lang="en-US" altLang="ja-JP" sz="2800" dirty="0" smtClean="0"/>
          </a:p>
          <a:p>
            <a:pPr marL="457200" lvl="1" indent="0">
              <a:buNone/>
            </a:pPr>
            <a:endParaRPr kumimoji="1" lang="en-US" altLang="ja-JP" sz="2000" dirty="0" smtClean="0"/>
          </a:p>
          <a:p>
            <a:pPr lvl="1"/>
            <a:r>
              <a:rPr lang="ja-JP" altLang="en-US" sz="2800" dirty="0" smtClean="0"/>
              <a:t>公園の多機能性を損なっていないか、多くの人が利用できるか</a:t>
            </a:r>
            <a:r>
              <a:rPr lang="en-US" altLang="ja-JP" sz="2800" dirty="0" smtClean="0"/>
              <a:t/>
            </a:r>
            <a:br>
              <a:rPr lang="en-US" altLang="ja-JP" sz="2800" dirty="0" smtClean="0"/>
            </a:br>
            <a:endParaRPr lang="en-US" altLang="ja-JP" sz="2000" dirty="0" smtClean="0"/>
          </a:p>
          <a:p>
            <a:pPr lvl="1"/>
            <a:r>
              <a:rPr lang="ja-JP" altLang="en-US" sz="2800" dirty="0" smtClean="0"/>
              <a:t>地域</a:t>
            </a:r>
            <a:r>
              <a:rPr lang="ja-JP" altLang="en-US" sz="2800" dirty="0"/>
              <a:t>住民</a:t>
            </a:r>
            <a:r>
              <a:rPr lang="ja-JP" altLang="en-US" sz="2800" dirty="0" smtClean="0"/>
              <a:t>や既存利用者への理解を得られるか</a:t>
            </a:r>
            <a:r>
              <a:rPr lang="en-US" altLang="ja-JP" sz="2800" dirty="0" smtClean="0"/>
              <a:t/>
            </a:r>
            <a:br>
              <a:rPr lang="en-US" altLang="ja-JP" sz="2800" dirty="0" smtClean="0"/>
            </a:br>
            <a:r>
              <a:rPr lang="ja-JP" altLang="en-US" dirty="0" smtClean="0"/>
              <a:t>（実際に事業化する際は大阪府とともに事業者の方にも地元</a:t>
            </a:r>
            <a:r>
              <a:rPr lang="ja-JP" altLang="en-US" dirty="0"/>
              <a:t>説明</a:t>
            </a:r>
            <a:r>
              <a:rPr lang="ja-JP" altLang="en-US" dirty="0" smtClean="0"/>
              <a:t>等を行っていただくことがあります）</a:t>
            </a:r>
            <a:endParaRPr lang="en-US" altLang="ja-JP" dirty="0" smtClean="0"/>
          </a:p>
          <a:p>
            <a:pPr lvl="1"/>
            <a:endParaRPr lang="en-US" altLang="ja-JP" sz="1800" dirty="0" smtClean="0"/>
          </a:p>
          <a:p>
            <a:pPr lvl="1"/>
            <a:r>
              <a:rPr kumimoji="1" lang="ja-JP" altLang="en-US" sz="2800" dirty="0"/>
              <a:t>事業</a:t>
            </a:r>
            <a:r>
              <a:rPr kumimoji="1" lang="ja-JP" altLang="en-US" sz="2800" dirty="0" smtClean="0"/>
              <a:t>の継続性の視点</a:t>
            </a:r>
            <a:endParaRPr kumimoji="1" lang="en-US" altLang="ja-JP" sz="2800"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25</a:t>
            </a:fld>
            <a:endParaRPr lang="en-US" altLang="ja-JP"/>
          </a:p>
        </p:txBody>
      </p:sp>
    </p:spTree>
    <p:extLst>
      <p:ext uri="{BB962C8B-B14F-4D97-AF65-F5344CB8AC3E}">
        <p14:creationId xmlns:p14="http://schemas.microsoft.com/office/powerpoint/2010/main" val="2971116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参考：許可期間・建</a:t>
            </a:r>
            <a:r>
              <a:rPr kumimoji="1" lang="ja-JP" altLang="en-US" dirty="0" err="1" smtClean="0"/>
              <a:t>ぺい</a:t>
            </a:r>
            <a:r>
              <a:rPr kumimoji="1" lang="ja-JP" altLang="en-US" dirty="0" smtClean="0"/>
              <a:t>率</a:t>
            </a:r>
            <a:endParaRPr kumimoji="1" lang="ja-JP" altLang="en-US" dirty="0"/>
          </a:p>
        </p:txBody>
      </p:sp>
      <p:sp>
        <p:nvSpPr>
          <p:cNvPr id="3" name="コンテンツ プレースホルダー 2"/>
          <p:cNvSpPr>
            <a:spLocks noGrp="1"/>
          </p:cNvSpPr>
          <p:nvPr>
            <p:ph idx="1"/>
          </p:nvPr>
        </p:nvSpPr>
        <p:spPr>
          <a:xfrm>
            <a:off x="613564" y="993914"/>
            <a:ext cx="8390736" cy="5320390"/>
          </a:xfrm>
        </p:spPr>
        <p:txBody>
          <a:bodyPr>
            <a:normAutofit fontScale="92500"/>
          </a:bodyPr>
          <a:lstStyle/>
          <a:p>
            <a:r>
              <a:rPr kumimoji="1" lang="ja-JP" altLang="en-US" dirty="0" smtClean="0"/>
              <a:t>管理許可制度、設置管理許可制度を活用する場合、</a:t>
            </a:r>
            <a:r>
              <a:rPr kumimoji="1" lang="en-US" altLang="ja-JP" dirty="0" smtClean="0"/>
              <a:t/>
            </a:r>
            <a:br>
              <a:rPr kumimoji="1" lang="en-US" altLang="ja-JP" dirty="0" smtClean="0"/>
            </a:br>
            <a:r>
              <a:rPr kumimoji="1" lang="en-US" altLang="ja-JP" dirty="0" smtClean="0"/>
              <a:t>1</a:t>
            </a:r>
            <a:r>
              <a:rPr kumimoji="1" lang="ja-JP" altLang="en-US" dirty="0" smtClean="0"/>
              <a:t>回の許可期間は</a:t>
            </a:r>
            <a:r>
              <a:rPr lang="ja-JP" altLang="en-US" b="1" u="sng" dirty="0" smtClean="0">
                <a:solidFill>
                  <a:schemeClr val="tx1"/>
                </a:solidFill>
              </a:rPr>
              <a:t>最大</a:t>
            </a:r>
            <a:r>
              <a:rPr kumimoji="1" lang="en-US" altLang="ja-JP" b="1" u="sng" dirty="0" smtClean="0"/>
              <a:t>10</a:t>
            </a:r>
            <a:r>
              <a:rPr kumimoji="1" lang="ja-JP" altLang="en-US" b="1" u="sng" dirty="0" smtClean="0"/>
              <a:t>年</a:t>
            </a:r>
            <a:r>
              <a:rPr kumimoji="1" lang="ja-JP" altLang="en-US" dirty="0" smtClean="0"/>
              <a:t>ですが、更新も可能なことや、</a:t>
            </a:r>
            <a:r>
              <a:rPr kumimoji="1" lang="en-US" altLang="ja-JP" dirty="0" smtClean="0"/>
              <a:t/>
            </a:r>
            <a:br>
              <a:rPr kumimoji="1" lang="en-US" altLang="ja-JP" dirty="0" smtClean="0"/>
            </a:br>
            <a:r>
              <a:rPr kumimoji="1" lang="ja-JP" altLang="en-US" dirty="0" smtClean="0"/>
              <a:t>法改正の動きもあることから、今回の調査では</a:t>
            </a:r>
            <a:r>
              <a:rPr kumimoji="1" lang="ja-JP" altLang="en-US" b="1" u="sng" dirty="0" smtClean="0"/>
              <a:t>最大</a:t>
            </a:r>
            <a:r>
              <a:rPr kumimoji="1" lang="en-US" altLang="ja-JP" b="1" u="sng" dirty="0" smtClean="0"/>
              <a:t>20</a:t>
            </a:r>
            <a:r>
              <a:rPr kumimoji="1" lang="ja-JP" altLang="en-US" b="1" u="sng" dirty="0" smtClean="0"/>
              <a:t>年まで</a:t>
            </a:r>
            <a:r>
              <a:rPr kumimoji="1" lang="ja-JP" altLang="en-US" dirty="0" smtClean="0"/>
              <a:t>を想定の範囲とします。</a:t>
            </a:r>
            <a:endParaRPr kumimoji="1" lang="en-US" altLang="ja-JP" dirty="0" smtClean="0"/>
          </a:p>
          <a:p>
            <a:r>
              <a:rPr lang="ja-JP" altLang="en-US" dirty="0" smtClean="0"/>
              <a:t>許可期間終了後は原則として</a:t>
            </a:r>
            <a:r>
              <a:rPr lang="ja-JP" altLang="en-US" b="1" u="sng" dirty="0" smtClean="0"/>
              <a:t>原状復旧</a:t>
            </a:r>
            <a:r>
              <a:rPr lang="ja-JP" altLang="en-US" dirty="0" smtClean="0"/>
              <a:t>をお願いします。</a:t>
            </a:r>
            <a:endParaRPr kumimoji="1" lang="en-US" altLang="ja-JP" dirty="0" smtClean="0"/>
          </a:p>
          <a:p>
            <a:pPr marL="0" indent="0">
              <a:buNone/>
            </a:pPr>
            <a:r>
              <a:rPr lang="ja-JP" altLang="en-US" dirty="0"/>
              <a:t>　</a:t>
            </a:r>
            <a:r>
              <a:rPr lang="ja-JP" altLang="en-US" dirty="0" smtClean="0"/>
              <a:t>（詳しくはご相談ください）</a:t>
            </a:r>
            <a:endParaRPr kumimoji="1" lang="en-US" altLang="ja-JP" dirty="0" smtClean="0"/>
          </a:p>
          <a:p>
            <a:r>
              <a:rPr kumimoji="1" lang="ja-JP" altLang="en-US" dirty="0" smtClean="0"/>
              <a:t>新たに建物を建てるご提案の場合、原則として</a:t>
            </a:r>
            <a:r>
              <a:rPr lang="en-US" altLang="ja-JP" dirty="0"/>
              <a:t/>
            </a:r>
            <a:br>
              <a:rPr lang="en-US" altLang="ja-JP" dirty="0"/>
            </a:br>
            <a:r>
              <a:rPr lang="ja-JP" altLang="en-US" dirty="0" smtClean="0"/>
              <a:t>建</a:t>
            </a:r>
            <a:r>
              <a:rPr lang="ja-JP" altLang="en-US" dirty="0" err="1" smtClean="0"/>
              <a:t>ぺい</a:t>
            </a:r>
            <a:r>
              <a:rPr lang="ja-JP" altLang="en-US" dirty="0" smtClean="0"/>
              <a:t>率は</a:t>
            </a:r>
            <a:r>
              <a:rPr kumimoji="1" lang="ja-JP" altLang="en-US" dirty="0" smtClean="0"/>
              <a:t>公園面積の</a:t>
            </a:r>
            <a:r>
              <a:rPr kumimoji="1" lang="ja-JP" altLang="en-US" b="1" dirty="0" smtClean="0"/>
              <a:t>２％まで</a:t>
            </a:r>
            <a:r>
              <a:rPr kumimoji="1" lang="ja-JP" altLang="en-US" dirty="0" smtClean="0"/>
              <a:t>です。</a:t>
            </a:r>
            <a:endParaRPr kumimoji="1" lang="en-US" altLang="ja-JP" dirty="0" smtClean="0"/>
          </a:p>
          <a:p>
            <a:pPr marL="0" indent="0">
              <a:buNone/>
            </a:pPr>
            <a:r>
              <a:rPr lang="ja-JP" altLang="en-US" dirty="0" smtClean="0"/>
              <a:t>　（ただし特例による緩和があります。</a:t>
            </a:r>
            <a:r>
              <a:rPr lang="en-US" altLang="ja-JP" dirty="0" smtClean="0"/>
              <a:t/>
            </a:r>
            <a:br>
              <a:rPr lang="en-US" altLang="ja-JP" dirty="0" smtClean="0"/>
            </a:br>
            <a:r>
              <a:rPr lang="ja-JP" altLang="en-US" dirty="0" smtClean="0"/>
              <a:t>　　　　　　　　　　　　　　詳しくはご相談ください）</a:t>
            </a:r>
            <a:endParaRPr lang="en-US" altLang="ja-JP" dirty="0" smtClean="0"/>
          </a:p>
          <a:p>
            <a:r>
              <a:rPr lang="ja-JP" altLang="en-US" dirty="0" smtClean="0"/>
              <a:t>用途地域や防火地域等の規制は通常と同様です。</a:t>
            </a:r>
            <a:endParaRPr lang="en-US" altLang="ja-JP"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26</a:t>
            </a:fld>
            <a:endParaRPr lang="en-US" altLang="ja-JP"/>
          </a:p>
        </p:txBody>
      </p:sp>
    </p:spTree>
    <p:extLst>
      <p:ext uri="{BB962C8B-B14F-4D97-AF65-F5344CB8AC3E}">
        <p14:creationId xmlns:p14="http://schemas.microsoft.com/office/powerpoint/2010/main" val="4112378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整備費用</a:t>
            </a:r>
            <a:r>
              <a:rPr lang="ja-JP" altLang="en-US" dirty="0"/>
              <a:t>等</a:t>
            </a:r>
            <a:endParaRPr kumimoji="1" lang="ja-JP" altLang="en-US" dirty="0"/>
          </a:p>
        </p:txBody>
      </p:sp>
      <p:sp>
        <p:nvSpPr>
          <p:cNvPr id="3" name="コンテンツ プレースホルダー 2"/>
          <p:cNvSpPr>
            <a:spLocks noGrp="1"/>
          </p:cNvSpPr>
          <p:nvPr>
            <p:ph idx="1"/>
          </p:nvPr>
        </p:nvSpPr>
        <p:spPr>
          <a:xfrm>
            <a:off x="609599" y="1073426"/>
            <a:ext cx="7964558" cy="5195569"/>
          </a:xfrm>
        </p:spPr>
        <p:txBody>
          <a:bodyPr>
            <a:normAutofit/>
          </a:bodyPr>
          <a:lstStyle/>
          <a:p>
            <a:r>
              <a:rPr kumimoji="1" lang="ja-JP" altLang="en-US" dirty="0" smtClean="0"/>
              <a:t>原則として、事業にかかる費用はすべて</a:t>
            </a:r>
            <a:r>
              <a:rPr kumimoji="1" lang="en-US" altLang="ja-JP" dirty="0" smtClean="0"/>
              <a:t/>
            </a:r>
            <a:br>
              <a:rPr kumimoji="1" lang="en-US" altLang="ja-JP" dirty="0" smtClean="0"/>
            </a:br>
            <a:r>
              <a:rPr kumimoji="1" lang="ja-JP" altLang="en-US" dirty="0" smtClean="0"/>
              <a:t>事業者様側でご負担いただきます</a:t>
            </a:r>
            <a:endParaRPr kumimoji="1" lang="en-US" altLang="ja-JP" dirty="0" smtClean="0"/>
          </a:p>
          <a:p>
            <a:endParaRPr kumimoji="1" lang="en-US" altLang="ja-JP" dirty="0" smtClean="0"/>
          </a:p>
          <a:p>
            <a:r>
              <a:rPr kumimoji="1" lang="ja-JP" altLang="en-US" dirty="0" smtClean="0"/>
              <a:t>そのうえで、使用面積等に応じた公園使用料を</a:t>
            </a:r>
            <a:r>
              <a:rPr kumimoji="1" lang="en-US" altLang="ja-JP" dirty="0" smtClean="0"/>
              <a:t/>
            </a:r>
            <a:br>
              <a:rPr kumimoji="1" lang="en-US" altLang="ja-JP" dirty="0" smtClean="0"/>
            </a:br>
            <a:r>
              <a:rPr kumimoji="1" lang="ja-JP" altLang="en-US" dirty="0" smtClean="0"/>
              <a:t>　　　　　　　　　大阪府にお支払いいただきます</a:t>
            </a:r>
            <a:endParaRPr kumimoji="1" lang="en-US" altLang="ja-JP" dirty="0" smtClean="0"/>
          </a:p>
          <a:p>
            <a:pPr marL="0" indent="0">
              <a:buNone/>
            </a:pPr>
            <a:endParaRPr kumimoji="1" lang="en-US" altLang="ja-JP" dirty="0" smtClean="0"/>
          </a:p>
          <a:p>
            <a:r>
              <a:rPr lang="ja-JP" altLang="en-US" dirty="0" smtClean="0"/>
              <a:t>プログラム提供や無料施設等の場合、公園使用料が発生しない場合もあります。</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27</a:t>
            </a:fld>
            <a:endParaRPr lang="en-US" altLang="ja-JP"/>
          </a:p>
        </p:txBody>
      </p:sp>
    </p:spTree>
    <p:extLst>
      <p:ext uri="{BB962C8B-B14F-4D97-AF65-F5344CB8AC3E}">
        <p14:creationId xmlns:p14="http://schemas.microsoft.com/office/powerpoint/2010/main" val="1344772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事業化につながりやすい提案</a:t>
            </a:r>
            <a:endParaRPr kumimoji="1" lang="ja-JP" altLang="en-US" dirty="0"/>
          </a:p>
        </p:txBody>
      </p:sp>
      <p:sp>
        <p:nvSpPr>
          <p:cNvPr id="3" name="コンテンツ プレースホルダー 2"/>
          <p:cNvSpPr>
            <a:spLocks noGrp="1"/>
          </p:cNvSpPr>
          <p:nvPr>
            <p:ph idx="1"/>
          </p:nvPr>
        </p:nvSpPr>
        <p:spPr>
          <a:xfrm>
            <a:off x="291547" y="887896"/>
            <a:ext cx="8945217" cy="5855804"/>
          </a:xfrm>
        </p:spPr>
        <p:txBody>
          <a:bodyPr>
            <a:normAutofit fontScale="92500" lnSpcReduction="10000"/>
          </a:bodyPr>
          <a:lstStyle/>
          <a:p>
            <a:pPr marL="0" indent="0">
              <a:buNone/>
            </a:pPr>
            <a:r>
              <a:rPr kumimoji="1" lang="ja-JP" altLang="en-US" dirty="0" smtClean="0"/>
              <a:t>自由な発想での多様なご提案をお待ちしていますが、</a:t>
            </a:r>
            <a:endParaRPr kumimoji="1" lang="en-US" altLang="ja-JP" dirty="0" smtClean="0"/>
          </a:p>
          <a:p>
            <a:pPr marL="0" indent="0">
              <a:buNone/>
            </a:pPr>
            <a:r>
              <a:rPr lang="ja-JP" altLang="en-US" dirty="0"/>
              <a:t>事業化</a:t>
            </a:r>
            <a:r>
              <a:rPr lang="ja-JP" altLang="en-US" dirty="0" smtClean="0"/>
              <a:t>につながりやすいご提案は以下のようなものです</a:t>
            </a:r>
            <a:endParaRPr lang="en-US" altLang="ja-JP" dirty="0" smtClean="0"/>
          </a:p>
          <a:p>
            <a:pPr marL="0" indent="0">
              <a:buNone/>
            </a:pPr>
            <a:endParaRPr kumimoji="1" lang="en-US" altLang="ja-JP" dirty="0"/>
          </a:p>
          <a:p>
            <a:r>
              <a:rPr lang="ja-JP" altLang="en-US" dirty="0" smtClean="0"/>
              <a:t>現行の法令（都市公園法など）の枠で対応可能な提案</a:t>
            </a:r>
            <a:r>
              <a:rPr lang="en-US" altLang="ja-JP" dirty="0" smtClean="0"/>
              <a:t/>
            </a:r>
            <a:br>
              <a:rPr lang="en-US" altLang="ja-JP" dirty="0" smtClean="0"/>
            </a:br>
            <a:r>
              <a:rPr lang="ja-JP" altLang="en-US" dirty="0" smtClean="0"/>
              <a:t>・法改正等があった場合は、その条件で再度検討します</a:t>
            </a:r>
            <a:r>
              <a:rPr lang="en-US" altLang="ja-JP" dirty="0" smtClean="0"/>
              <a:t/>
            </a:r>
            <a:br>
              <a:rPr lang="en-US" altLang="ja-JP" dirty="0" smtClean="0"/>
            </a:br>
            <a:r>
              <a:rPr lang="ja-JP" altLang="en-US" dirty="0" smtClean="0"/>
              <a:t>・都市</a:t>
            </a:r>
            <a:r>
              <a:rPr lang="ja-JP" altLang="en-US" dirty="0"/>
              <a:t>公園や類似施設で前例や類似事例がある場合はご紹介ください</a:t>
            </a:r>
            <a:endParaRPr lang="en-US" altLang="ja-JP" dirty="0"/>
          </a:p>
          <a:p>
            <a:pPr marL="0" indent="0">
              <a:buNone/>
            </a:pPr>
            <a:endParaRPr lang="en-US" altLang="ja-JP" dirty="0" smtClean="0"/>
          </a:p>
          <a:p>
            <a:r>
              <a:rPr kumimoji="1" lang="ja-JP" altLang="en-US" dirty="0" smtClean="0"/>
              <a:t>地域や利用者の理解が得やすい提案</a:t>
            </a:r>
            <a:r>
              <a:rPr kumimoji="1" lang="en-US" altLang="ja-JP" dirty="0" smtClean="0"/>
              <a:t/>
            </a:r>
            <a:br>
              <a:rPr kumimoji="1" lang="en-US" altLang="ja-JP" dirty="0" smtClean="0"/>
            </a:br>
            <a:r>
              <a:rPr kumimoji="1" lang="ja-JP" altLang="en-US" dirty="0" smtClean="0"/>
              <a:t>（利用者が少ない区画のリノベーションなど）</a:t>
            </a:r>
            <a:endParaRPr kumimoji="1" lang="en-US" altLang="ja-JP" dirty="0" smtClean="0"/>
          </a:p>
          <a:p>
            <a:pPr marL="0" indent="0">
              <a:buNone/>
            </a:pPr>
            <a:endParaRPr kumimoji="1" lang="en-US" altLang="ja-JP" dirty="0" smtClean="0"/>
          </a:p>
          <a:p>
            <a:pPr marL="0" indent="0">
              <a:buNone/>
            </a:pPr>
            <a:r>
              <a:rPr kumimoji="1" lang="ja-JP" altLang="en-US" dirty="0" smtClean="0"/>
              <a:t>・事業化にあたっては専門家等の意見も聞きながら検討します</a:t>
            </a:r>
            <a:endParaRPr kumimoji="1" lang="en-US" altLang="ja-JP" dirty="0" smtClean="0"/>
          </a:p>
          <a:p>
            <a:pPr marL="0" indent="0">
              <a:buNone/>
            </a:pPr>
            <a:r>
              <a:rPr lang="ja-JP" altLang="en-US" dirty="0" smtClean="0"/>
              <a:t>・事業化の件数について特に上限は設けていません</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28</a:t>
            </a:fld>
            <a:endParaRPr lang="en-US" altLang="ja-JP"/>
          </a:p>
        </p:txBody>
      </p:sp>
    </p:spTree>
    <p:extLst>
      <p:ext uri="{BB962C8B-B14F-4D97-AF65-F5344CB8AC3E}">
        <p14:creationId xmlns:p14="http://schemas.microsoft.com/office/powerpoint/2010/main" val="285277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kumimoji="1" lang="ja-JP" altLang="en-US" dirty="0" smtClean="0"/>
              <a:t>留意事項等</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29</a:t>
            </a:fld>
            <a:endParaRPr lang="en-US" altLang="ja-JP"/>
          </a:p>
        </p:txBody>
      </p:sp>
    </p:spTree>
    <p:extLst>
      <p:ext uri="{BB962C8B-B14F-4D97-AF65-F5344CB8AC3E}">
        <p14:creationId xmlns:p14="http://schemas.microsoft.com/office/powerpoint/2010/main" val="3684779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府営公園の多様な</a:t>
            </a:r>
            <a:r>
              <a:rPr lang="ja-JP" altLang="en-US" dirty="0"/>
              <a:t>役割</a:t>
            </a:r>
            <a:endParaRPr kumimoji="1" lang="ja-JP" altLang="en-US" dirty="0"/>
          </a:p>
        </p:txBody>
      </p:sp>
      <p:sp>
        <p:nvSpPr>
          <p:cNvPr id="3" name="コンテンツ プレースホルダー 2"/>
          <p:cNvSpPr>
            <a:spLocks noGrp="1"/>
          </p:cNvSpPr>
          <p:nvPr>
            <p:ph idx="1"/>
          </p:nvPr>
        </p:nvSpPr>
        <p:spPr>
          <a:xfrm>
            <a:off x="749668" y="5521833"/>
            <a:ext cx="7968537" cy="681464"/>
          </a:xfrm>
        </p:spPr>
        <p:txBody>
          <a:bodyPr>
            <a:noAutofit/>
          </a:bodyPr>
          <a:lstStyle/>
          <a:p>
            <a:r>
              <a:rPr lang="ja-JP" altLang="en-US" sz="2400" dirty="0" smtClean="0"/>
              <a:t>一つの公園が複数の役割を果たす「多機能性」は</a:t>
            </a:r>
            <a:r>
              <a:rPr lang="en-US" altLang="ja-JP" sz="2400" dirty="0" smtClean="0"/>
              <a:t/>
            </a:r>
            <a:br>
              <a:rPr lang="en-US" altLang="ja-JP" sz="2400" dirty="0" smtClean="0"/>
            </a:br>
            <a:r>
              <a:rPr lang="ja-JP" altLang="en-US" sz="2400" dirty="0" smtClean="0"/>
              <a:t>都市のインフラとしての公園の特徴です。</a:t>
            </a:r>
            <a:endParaRPr kumimoji="1" lang="ja-JP" altLang="en-US" sz="2400" dirty="0"/>
          </a:p>
        </p:txBody>
      </p:sp>
      <p:sp>
        <p:nvSpPr>
          <p:cNvPr id="5" name="テキスト ボックス 4"/>
          <p:cNvSpPr txBox="1"/>
          <p:nvPr/>
        </p:nvSpPr>
        <p:spPr>
          <a:xfrm>
            <a:off x="1854880" y="2790067"/>
            <a:ext cx="1193117" cy="369332"/>
          </a:xfrm>
          <a:prstGeom prst="rect">
            <a:avLst/>
          </a:prstGeom>
          <a:noFill/>
        </p:spPr>
        <p:txBody>
          <a:bodyPr wrap="square" rtlCol="0">
            <a:spAutoFit/>
          </a:bodyPr>
          <a:lstStyle/>
          <a:p>
            <a:pPr algn="r"/>
            <a:r>
              <a:rPr kumimoji="1" lang="ja-JP" altLang="en-US" dirty="0" smtClean="0">
                <a:latin typeface="HGP創英ﾌﾟﾚｾﾞﾝｽEB" panose="02020800000000000000" pitchFamily="18" charset="-128"/>
                <a:ea typeface="HGP創英ﾌﾟﾚｾﾞﾝｽEB" panose="02020800000000000000" pitchFamily="18" charset="-128"/>
              </a:rPr>
              <a:t>景観</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8" name="テキスト ボックス 7"/>
          <p:cNvSpPr txBox="1"/>
          <p:nvPr/>
        </p:nvSpPr>
        <p:spPr>
          <a:xfrm>
            <a:off x="3743203" y="5152501"/>
            <a:ext cx="1193117" cy="369332"/>
          </a:xfrm>
          <a:prstGeom prst="rect">
            <a:avLst/>
          </a:prstGeom>
          <a:noFill/>
        </p:spPr>
        <p:txBody>
          <a:bodyPr wrap="square" rtlCol="0">
            <a:spAutoFit/>
          </a:bodyPr>
          <a:lstStyle/>
          <a:p>
            <a:pPr algn="r"/>
            <a:r>
              <a:rPr lang="ja-JP" altLang="en-US" dirty="0">
                <a:latin typeface="HGP創英ﾌﾟﾚｾﾞﾝｽEB" panose="02020800000000000000" pitchFamily="18" charset="-128"/>
                <a:ea typeface="HGP創英ﾌﾟﾚｾﾞﾝｽEB" panose="02020800000000000000" pitchFamily="18" charset="-128"/>
              </a:rPr>
              <a:t>子育</a:t>
            </a:r>
            <a:r>
              <a:rPr lang="ja-JP" altLang="en-US" dirty="0" smtClean="0">
                <a:latin typeface="HGP創英ﾌﾟﾚｾﾞﾝｽEB" panose="02020800000000000000" pitchFamily="18" charset="-128"/>
                <a:ea typeface="HGP創英ﾌﾟﾚｾﾞﾝｽEB" panose="02020800000000000000" pitchFamily="18" charset="-128"/>
              </a:rPr>
              <a:t>て</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9" name="テキスト ボックス 8"/>
          <p:cNvSpPr txBox="1"/>
          <p:nvPr/>
        </p:nvSpPr>
        <p:spPr>
          <a:xfrm>
            <a:off x="6926895" y="2793802"/>
            <a:ext cx="1193117" cy="369332"/>
          </a:xfrm>
          <a:prstGeom prst="rect">
            <a:avLst/>
          </a:prstGeom>
          <a:noFill/>
        </p:spPr>
        <p:txBody>
          <a:bodyPr wrap="square" rtlCol="0">
            <a:spAutoFit/>
          </a:bodyPr>
          <a:lstStyle/>
          <a:p>
            <a:pPr algn="r"/>
            <a:r>
              <a:rPr lang="ja-JP" altLang="en-US" dirty="0" smtClean="0">
                <a:latin typeface="HGP創英ﾌﾟﾚｾﾞﾝｽEB" panose="02020800000000000000" pitchFamily="18" charset="-128"/>
                <a:ea typeface="HGP創英ﾌﾟﾚｾﾞﾝｽEB" panose="02020800000000000000" pitchFamily="18" charset="-128"/>
              </a:rPr>
              <a:t>防災</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10" name="テキスト ボックス 9"/>
          <p:cNvSpPr txBox="1"/>
          <p:nvPr/>
        </p:nvSpPr>
        <p:spPr>
          <a:xfrm>
            <a:off x="6926895" y="5189412"/>
            <a:ext cx="1193117" cy="369332"/>
          </a:xfrm>
          <a:prstGeom prst="rect">
            <a:avLst/>
          </a:prstGeom>
          <a:noFill/>
        </p:spPr>
        <p:txBody>
          <a:bodyPr wrap="square" rtlCol="0">
            <a:spAutoFit/>
          </a:bodyPr>
          <a:lstStyle/>
          <a:p>
            <a:pPr algn="r"/>
            <a:r>
              <a:rPr lang="ja-JP" altLang="en-US" dirty="0">
                <a:latin typeface="HGP創英ﾌﾟﾚｾﾞﾝｽEB" panose="02020800000000000000" pitchFamily="18" charset="-128"/>
                <a:ea typeface="HGP創英ﾌﾟﾚｾﾞﾝｽEB" panose="02020800000000000000" pitchFamily="18" charset="-128"/>
              </a:rPr>
              <a:t>文化</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13" name="テキスト ボックス 12"/>
          <p:cNvSpPr txBox="1"/>
          <p:nvPr/>
        </p:nvSpPr>
        <p:spPr>
          <a:xfrm>
            <a:off x="7032912" y="4446774"/>
            <a:ext cx="1193117" cy="369332"/>
          </a:xfrm>
          <a:prstGeom prst="rect">
            <a:avLst/>
          </a:prstGeom>
          <a:noFill/>
        </p:spPr>
        <p:txBody>
          <a:bodyPr wrap="square" rtlCol="0">
            <a:spAutoFit/>
          </a:bodyPr>
          <a:lstStyle/>
          <a:p>
            <a:r>
              <a:rPr lang="ja-JP" altLang="en-US" dirty="0" smtClean="0">
                <a:latin typeface="HGP創英ﾌﾟﾚｾﾞﾝｽEB" panose="02020800000000000000" pitchFamily="18" charset="-128"/>
                <a:ea typeface="HGP創英ﾌﾟﾚｾﾞﾝｽEB" panose="02020800000000000000" pitchFamily="18" charset="-128"/>
              </a:rPr>
              <a:t>観光</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sp>
        <p:nvSpPr>
          <p:cNvPr id="19" name="テキスト ボックス 18"/>
          <p:cNvSpPr txBox="1"/>
          <p:nvPr/>
        </p:nvSpPr>
        <p:spPr>
          <a:xfrm>
            <a:off x="3262974" y="2793802"/>
            <a:ext cx="2297750" cy="369332"/>
          </a:xfrm>
          <a:prstGeom prst="rect">
            <a:avLst/>
          </a:prstGeom>
          <a:noFill/>
        </p:spPr>
        <p:txBody>
          <a:bodyPr wrap="square" rtlCol="0">
            <a:spAutoFit/>
          </a:bodyPr>
          <a:lstStyle/>
          <a:p>
            <a:pPr algn="r"/>
            <a:r>
              <a:rPr kumimoji="1" lang="ja-JP" altLang="en-US" dirty="0" smtClean="0">
                <a:latin typeface="HGP創英ﾌﾟﾚｾﾞﾝｽEB" panose="02020800000000000000" pitchFamily="18" charset="-128"/>
                <a:ea typeface="HGP創英ﾌﾟﾚｾﾞﾝｽEB" panose="02020800000000000000" pitchFamily="18" charset="-128"/>
              </a:rPr>
              <a:t>レクリエーション</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図 21" descr="X:\00本部\05都市みどり課\15_写真\H24以前\PR名刺用\1208arboretum.jpg"/>
          <p:cNvPicPr/>
          <p:nvPr/>
        </p:nvPicPr>
        <p:blipFill rotWithShape="1">
          <a:blip r:embed="rId5" cstate="print">
            <a:extLst>
              <a:ext uri="{28A0092B-C50C-407E-A947-70E740481C1C}">
                <a14:useLocalDpi xmlns:a14="http://schemas.microsoft.com/office/drawing/2010/main" val="0"/>
              </a:ext>
            </a:extLst>
          </a:blip>
          <a:srcRect l="7302" r="3853" b="398"/>
          <a:stretch/>
        </p:blipFill>
        <p:spPr bwMode="auto">
          <a:xfrm>
            <a:off x="749668" y="1061418"/>
            <a:ext cx="2298329" cy="1723746"/>
          </a:xfrm>
          <a:prstGeom prst="rect">
            <a:avLst/>
          </a:prstGeom>
          <a:noFill/>
          <a:ln>
            <a:noFill/>
          </a:ln>
        </p:spPr>
      </p:pic>
      <p:pic>
        <p:nvPicPr>
          <p:cNvPr id="23" name="図 22" descr="DSCN347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195" y="1050462"/>
            <a:ext cx="2381729" cy="1734702"/>
          </a:xfrm>
          <a:prstGeom prst="rect">
            <a:avLst/>
          </a:prstGeom>
          <a:noFill/>
          <a:ln>
            <a:noFill/>
          </a:ln>
        </p:spPr>
      </p:pic>
      <p:pic>
        <p:nvPicPr>
          <p:cNvPr id="1026" name="Picture 2" descr="K:\14_広報・情報公開\広報\H28広報\160614_facebook（プール）\プール.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2974" y="1062390"/>
            <a:ext cx="2297750" cy="1722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20_服部緑地（上のフォルダに該当しないもの）\ファシリティマネジメント（屋音）\1608　公園課からの依頼\資料\H26視察資料\写真\星空ファミリーコンサート.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069" y="3445601"/>
            <a:ext cx="3015854" cy="1708198"/>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descr="X:\00本部\05都市みどり課\01_工事・委託・積算\H25\■箕面公園　昆虫館のあり方検討業務委託\昆虫館ええ写真\昆虫館フェスタ.png"/>
          <p:cNvPicPr/>
          <p:nvPr/>
        </p:nvPicPr>
        <p:blipFill>
          <a:blip r:embed="rId9">
            <a:extLst>
              <a:ext uri="{28A0092B-C50C-407E-A947-70E740481C1C}">
                <a14:useLocalDpi xmlns:a14="http://schemas.microsoft.com/office/drawing/2010/main" val="0"/>
              </a:ext>
            </a:extLst>
          </a:blip>
          <a:srcRect/>
          <a:stretch>
            <a:fillRect/>
          </a:stretch>
        </p:blipFill>
        <p:spPr bwMode="auto">
          <a:xfrm>
            <a:off x="2639639" y="3445601"/>
            <a:ext cx="2296681" cy="1708198"/>
          </a:xfrm>
          <a:prstGeom prst="rect">
            <a:avLst/>
          </a:prstGeom>
          <a:noFill/>
          <a:ln>
            <a:noFill/>
          </a:ln>
        </p:spPr>
      </p:pic>
      <p:sp>
        <p:nvSpPr>
          <p:cNvPr id="18" name="テキスト ボックス 17"/>
          <p:cNvSpPr txBox="1"/>
          <p:nvPr/>
        </p:nvSpPr>
        <p:spPr>
          <a:xfrm>
            <a:off x="1251487" y="5152501"/>
            <a:ext cx="1193117" cy="369332"/>
          </a:xfrm>
          <a:prstGeom prst="rect">
            <a:avLst/>
          </a:prstGeom>
          <a:noFill/>
        </p:spPr>
        <p:txBody>
          <a:bodyPr wrap="square" rtlCol="0">
            <a:spAutoFit/>
          </a:bodyPr>
          <a:lstStyle/>
          <a:p>
            <a:pPr algn="r"/>
            <a:r>
              <a:rPr kumimoji="1" lang="ja-JP" altLang="en-US" dirty="0" smtClean="0">
                <a:latin typeface="HGP創英ﾌﾟﾚｾﾞﾝｽEB" panose="02020800000000000000" pitchFamily="18" charset="-128"/>
                <a:ea typeface="HGP創英ﾌﾟﾚｾﾞﾝｽEB" panose="02020800000000000000" pitchFamily="18" charset="-128"/>
              </a:rPr>
              <a:t>観光</a:t>
            </a:r>
            <a:endParaRPr kumimoji="1" lang="ja-JP" altLang="en-US" dirty="0">
              <a:latin typeface="HGP創英ﾌﾟﾚｾﾞﾝｽEB" panose="02020800000000000000" pitchFamily="18" charset="-128"/>
              <a:ea typeface="HGP創英ﾌﾟﾚｾﾞﾝｽEB" panose="02020800000000000000" pitchFamily="18" charset="-128"/>
            </a:endParaRPr>
          </a:p>
        </p:txBody>
      </p:sp>
      <p:pic>
        <p:nvPicPr>
          <p:cNvPr id="1027" name="Picture 3" descr="K:\21_箕面公園（上のフォルダに該当しないもの）\●箕面公園関連・川床など\昆虫館ラーメン記念館ツアー\写真等\箕面滝付近\滝前4.jpg"/>
          <p:cNvPicPr>
            <a:picLocks noChangeAspect="1" noChangeArrowheads="1"/>
          </p:cNvPicPr>
          <p:nvPr/>
        </p:nvPicPr>
        <p:blipFill rotWithShape="1">
          <a:blip r:embed="rId10">
            <a:extLst>
              <a:ext uri="{28A0092B-C50C-407E-A947-70E740481C1C}">
                <a14:useLocalDpi xmlns:a14="http://schemas.microsoft.com/office/drawing/2010/main" val="0"/>
              </a:ext>
            </a:extLst>
          </a:blip>
          <a:srcRect t="6158" b="15724"/>
          <a:stretch/>
        </p:blipFill>
        <p:spPr bwMode="auto">
          <a:xfrm>
            <a:off x="814942" y="3445601"/>
            <a:ext cx="1629662" cy="1697234"/>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3</a:t>
            </a:fld>
            <a:endParaRPr lang="en-US" altLang="ja-JP"/>
          </a:p>
        </p:txBody>
      </p:sp>
    </p:spTree>
    <p:extLst>
      <p:ext uri="{BB962C8B-B14F-4D97-AF65-F5344CB8AC3E}">
        <p14:creationId xmlns:p14="http://schemas.microsoft.com/office/powerpoint/2010/main" val="865992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ノウハウの保護について①</a:t>
            </a:r>
            <a:endParaRPr kumimoji="1" lang="ja-JP" altLang="en-US" dirty="0"/>
          </a:p>
        </p:txBody>
      </p:sp>
      <p:sp>
        <p:nvSpPr>
          <p:cNvPr id="3" name="コンテンツ プレースホルダー 2"/>
          <p:cNvSpPr>
            <a:spLocks noGrp="1"/>
          </p:cNvSpPr>
          <p:nvPr>
            <p:ph idx="1"/>
          </p:nvPr>
        </p:nvSpPr>
        <p:spPr>
          <a:xfrm>
            <a:off x="609598" y="980663"/>
            <a:ext cx="8282611" cy="5421751"/>
          </a:xfrm>
        </p:spPr>
        <p:txBody>
          <a:bodyPr>
            <a:normAutofit/>
          </a:bodyPr>
          <a:lstStyle/>
          <a:p>
            <a:r>
              <a:rPr kumimoji="1" lang="ja-JP" altLang="en-US" dirty="0" smtClean="0"/>
              <a:t>参加企業・団体名やアイディア、ノウハウについては</a:t>
            </a:r>
            <a:r>
              <a:rPr kumimoji="1" lang="en-US" altLang="ja-JP" dirty="0" smtClean="0"/>
              <a:t/>
            </a:r>
            <a:br>
              <a:rPr kumimoji="1" lang="en-US" altLang="ja-JP" dirty="0" smtClean="0"/>
            </a:br>
            <a:r>
              <a:rPr kumimoji="1" lang="ja-JP" altLang="en-US" dirty="0" smtClean="0"/>
              <a:t>原則として公表しません</a:t>
            </a:r>
            <a:endParaRPr kumimoji="1" lang="en-US" altLang="ja-JP" dirty="0" smtClean="0"/>
          </a:p>
          <a:p>
            <a:endParaRPr kumimoji="1" lang="en-US" altLang="ja-JP" dirty="0" smtClean="0"/>
          </a:p>
          <a:p>
            <a:r>
              <a:rPr lang="ja-JP" altLang="en-US" dirty="0" smtClean="0"/>
              <a:t>終了後、</a:t>
            </a:r>
            <a:r>
              <a:rPr kumimoji="1" lang="ja-JP" altLang="en-US" dirty="0" smtClean="0"/>
              <a:t>調査の概要を</a:t>
            </a:r>
            <a:r>
              <a:rPr lang="ja-JP" altLang="en-US" dirty="0"/>
              <a:t>公表</a:t>
            </a:r>
            <a:r>
              <a:rPr kumimoji="1" lang="ja-JP" altLang="en-US" dirty="0" smtClean="0"/>
              <a:t>しますが、参加業種や提案概要程度とします。</a:t>
            </a:r>
            <a:r>
              <a:rPr kumimoji="1" lang="en-US" altLang="ja-JP" dirty="0" smtClean="0"/>
              <a:t/>
            </a:r>
            <a:br>
              <a:rPr kumimoji="1" lang="en-US" altLang="ja-JP" dirty="0" smtClean="0"/>
            </a:br>
            <a:r>
              <a:rPr kumimoji="1" lang="ja-JP" altLang="en-US" dirty="0" smtClean="0"/>
              <a:t>発表前に事前にご確認いただきます（該当部分のみ）</a:t>
            </a:r>
            <a:endParaRPr kumimoji="1" lang="en-US" altLang="ja-JP" dirty="0" smtClean="0"/>
          </a:p>
          <a:p>
            <a:pPr marL="0" indent="0">
              <a:buNone/>
            </a:pPr>
            <a:r>
              <a:rPr lang="ja-JP" altLang="en-US" dirty="0"/>
              <a:t>　</a:t>
            </a:r>
            <a:r>
              <a:rPr lang="ja-JP" altLang="en-US" dirty="0" smtClean="0"/>
              <a:t>　</a:t>
            </a:r>
            <a:r>
              <a:rPr kumimoji="1" lang="ja-JP" altLang="en-US" dirty="0" smtClean="0"/>
              <a:t>（例　</a:t>
            </a:r>
            <a:r>
              <a:rPr kumimoji="1" lang="en-US" altLang="ja-JP" dirty="0" smtClean="0"/>
              <a:t>A</a:t>
            </a:r>
            <a:r>
              <a:rPr kumimoji="1" lang="ja-JP" altLang="en-US" dirty="0" smtClean="0"/>
              <a:t>社　飲食系　公園へのカフェの出店、物販</a:t>
            </a:r>
            <a:endParaRPr kumimoji="1" lang="en-US" altLang="ja-JP" dirty="0" smtClean="0"/>
          </a:p>
          <a:p>
            <a:pPr marL="0" indent="0">
              <a:buNone/>
            </a:pPr>
            <a:r>
              <a:rPr lang="ja-JP" altLang="en-US" dirty="0"/>
              <a:t>　</a:t>
            </a:r>
            <a:r>
              <a:rPr lang="ja-JP" altLang="en-US" dirty="0" smtClean="0"/>
              <a:t>　　　　</a:t>
            </a:r>
            <a:r>
              <a:rPr lang="en-US" altLang="ja-JP" dirty="0" smtClean="0"/>
              <a:t>B</a:t>
            </a:r>
            <a:r>
              <a:rPr lang="ja-JP" altLang="en-US" dirty="0" smtClean="0"/>
              <a:t>社　ペット系　ドッグランの運営</a:t>
            </a:r>
            <a:endParaRPr lang="en-US" altLang="ja-JP" dirty="0" smtClean="0"/>
          </a:p>
          <a:p>
            <a:pPr marL="0" indent="0">
              <a:buNone/>
            </a:pPr>
            <a:r>
              <a:rPr lang="ja-JP" altLang="en-US" dirty="0"/>
              <a:t>　</a:t>
            </a:r>
            <a:r>
              <a:rPr lang="ja-JP" altLang="en-US" dirty="0" smtClean="0"/>
              <a:t>　　　　　　　　　　　　・</a:t>
            </a:r>
            <a:endParaRPr lang="en-US" altLang="ja-JP" dirty="0" smtClean="0"/>
          </a:p>
          <a:p>
            <a:pPr marL="0" indent="0">
              <a:buNone/>
            </a:pPr>
            <a:r>
              <a:rPr lang="ja-JP" altLang="en-US" dirty="0"/>
              <a:t>　</a:t>
            </a:r>
            <a:r>
              <a:rPr lang="ja-JP" altLang="en-US" dirty="0" smtClean="0"/>
              <a:t>　　　　　　　　　　　　・</a:t>
            </a:r>
            <a:r>
              <a:rPr lang="ja-JP" altLang="en-US" dirty="0"/>
              <a:t>　</a:t>
            </a:r>
            <a:r>
              <a:rPr lang="ja-JP" altLang="en-US" dirty="0" smtClean="0"/>
              <a:t>　　　　　　　　　　</a:t>
            </a:r>
            <a:r>
              <a:rPr kumimoji="1" lang="ja-JP" altLang="en-US" dirty="0" smtClean="0"/>
              <a:t>　など</a:t>
            </a:r>
            <a:endParaRPr kumimoji="1" lang="en-US" altLang="ja-JP"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30</a:t>
            </a:fld>
            <a:endParaRPr lang="en-US" altLang="ja-JP"/>
          </a:p>
        </p:txBody>
      </p:sp>
    </p:spTree>
    <p:extLst>
      <p:ext uri="{BB962C8B-B14F-4D97-AF65-F5344CB8AC3E}">
        <p14:creationId xmlns:p14="http://schemas.microsoft.com/office/powerpoint/2010/main" val="3163430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ノウハウの保護について②</a:t>
            </a:r>
            <a:endParaRPr kumimoji="1" lang="ja-JP" altLang="en-US" dirty="0"/>
          </a:p>
        </p:txBody>
      </p:sp>
      <p:sp>
        <p:nvSpPr>
          <p:cNvPr id="3" name="コンテンツ プレースホルダー 2"/>
          <p:cNvSpPr>
            <a:spLocks noGrp="1"/>
          </p:cNvSpPr>
          <p:nvPr>
            <p:ph idx="1"/>
          </p:nvPr>
        </p:nvSpPr>
        <p:spPr>
          <a:xfrm>
            <a:off x="397564" y="940904"/>
            <a:ext cx="8574157" cy="5620534"/>
          </a:xfrm>
        </p:spPr>
        <p:txBody>
          <a:bodyPr>
            <a:normAutofit/>
          </a:bodyPr>
          <a:lstStyle/>
          <a:p>
            <a:r>
              <a:rPr lang="ja-JP" altLang="en-US" dirty="0"/>
              <a:t>実際</a:t>
            </a:r>
            <a:r>
              <a:rPr lang="ja-JP" altLang="en-US" dirty="0" smtClean="0"/>
              <a:t>に事業化が可能なものについては、</a:t>
            </a:r>
            <a:r>
              <a:rPr lang="en-US" altLang="ja-JP" dirty="0" smtClean="0"/>
              <a:t/>
            </a:r>
            <a:br>
              <a:rPr lang="en-US" altLang="ja-JP" dirty="0" smtClean="0"/>
            </a:br>
            <a:r>
              <a:rPr lang="ja-JP" altLang="en-US" dirty="0" smtClean="0"/>
              <a:t>　あらためて公募により事業者を募ります</a:t>
            </a:r>
            <a:endParaRPr lang="en-US" altLang="ja-JP" dirty="0"/>
          </a:p>
          <a:p>
            <a:endParaRPr kumimoji="1" lang="en-US" altLang="ja-JP" dirty="0"/>
          </a:p>
          <a:p>
            <a:r>
              <a:rPr lang="ja-JP" altLang="en-US" dirty="0" smtClean="0"/>
              <a:t>調査概要の公表や、具体化した際の公募要項などにおいて秘密にするべき事項がある場合は、個別ヒアリングの際にお申し出ください</a:t>
            </a:r>
            <a:endParaRPr lang="en-US" altLang="ja-JP" dirty="0" smtClean="0"/>
          </a:p>
          <a:p>
            <a:endParaRPr lang="en-US" altLang="ja-JP" dirty="0"/>
          </a:p>
          <a:p>
            <a:r>
              <a:rPr kumimoji="1" lang="ja-JP" altLang="en-US" dirty="0" smtClean="0"/>
              <a:t>公募にあたっては、大阪府で公募条件を検討します。</a:t>
            </a:r>
            <a:r>
              <a:rPr kumimoji="1" lang="en-US" altLang="ja-JP" dirty="0" smtClean="0"/>
              <a:t/>
            </a:r>
            <a:br>
              <a:rPr kumimoji="1" lang="en-US" altLang="ja-JP" dirty="0" smtClean="0"/>
            </a:br>
            <a:r>
              <a:rPr lang="ja-JP" altLang="en-US" dirty="0" smtClean="0"/>
              <a:t>したがって、ご提案いただいた内容を基にしつつ、</a:t>
            </a:r>
            <a:r>
              <a:rPr lang="en-US" altLang="ja-JP" dirty="0" smtClean="0"/>
              <a:t/>
            </a:r>
            <a:br>
              <a:rPr lang="en-US" altLang="ja-JP" dirty="0" smtClean="0"/>
            </a:br>
            <a:r>
              <a:rPr lang="ja-JP" altLang="en-US" dirty="0" smtClean="0"/>
              <a:t>一部変更して公募する場合があります。</a:t>
            </a:r>
            <a:endParaRPr kumimoji="1" lang="en-US" altLang="ja-JP"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スライド番号プレースホルダー 4"/>
          <p:cNvSpPr>
            <a:spLocks noGrp="1"/>
          </p:cNvSpPr>
          <p:nvPr>
            <p:ph type="sldNum" sz="quarter" idx="11"/>
          </p:nvPr>
        </p:nvSpPr>
        <p:spPr/>
        <p:txBody>
          <a:bodyPr/>
          <a:lstStyle/>
          <a:p>
            <a:fld id="{937DD464-FDAC-45DF-9731-FAEB556B26A8}" type="slidenum">
              <a:rPr lang="en-US" altLang="ja-JP" smtClean="0"/>
              <a:pPr/>
              <a:t>31</a:t>
            </a:fld>
            <a:endParaRPr lang="en-US" altLang="ja-JP"/>
          </a:p>
        </p:txBody>
      </p:sp>
    </p:spTree>
    <p:extLst>
      <p:ext uri="{BB962C8B-B14F-4D97-AF65-F5344CB8AC3E}">
        <p14:creationId xmlns:p14="http://schemas.microsoft.com/office/powerpoint/2010/main" val="3513788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留意</a:t>
            </a:r>
            <a:r>
              <a:rPr kumimoji="1" lang="ja-JP" altLang="en-US" dirty="0" smtClean="0"/>
              <a:t>事項等</a:t>
            </a:r>
            <a:endParaRPr kumimoji="1" lang="ja-JP" altLang="en-US" dirty="0"/>
          </a:p>
        </p:txBody>
      </p:sp>
      <p:sp>
        <p:nvSpPr>
          <p:cNvPr id="3" name="コンテンツ プレースホルダー 2"/>
          <p:cNvSpPr>
            <a:spLocks noGrp="1"/>
          </p:cNvSpPr>
          <p:nvPr>
            <p:ph idx="1"/>
          </p:nvPr>
        </p:nvSpPr>
        <p:spPr>
          <a:xfrm>
            <a:off x="152397" y="1007165"/>
            <a:ext cx="8991603" cy="5236881"/>
          </a:xfrm>
        </p:spPr>
        <p:txBody>
          <a:bodyPr>
            <a:normAutofit fontScale="92500"/>
          </a:bodyPr>
          <a:lstStyle/>
          <a:p>
            <a:r>
              <a:rPr lang="ja-JP" altLang="en-US" dirty="0"/>
              <a:t>対話への参加実績は</a:t>
            </a:r>
            <a:r>
              <a:rPr lang="ja-JP" altLang="en-US" dirty="0" smtClean="0"/>
              <a:t>、今後の事業者</a:t>
            </a:r>
            <a:r>
              <a:rPr lang="ja-JP" altLang="en-US" dirty="0"/>
              <a:t>公募における評価</a:t>
            </a:r>
            <a:r>
              <a:rPr lang="ja-JP" altLang="en-US" dirty="0" smtClean="0"/>
              <a:t>の</a:t>
            </a:r>
            <a:r>
              <a:rPr lang="en-US" altLang="ja-JP" dirty="0" smtClean="0"/>
              <a:t/>
            </a:r>
            <a:br>
              <a:rPr lang="en-US" altLang="ja-JP" dirty="0" smtClean="0"/>
            </a:br>
            <a:r>
              <a:rPr lang="ja-JP" altLang="en-US" dirty="0" smtClean="0"/>
              <a:t>対象</a:t>
            </a:r>
            <a:r>
              <a:rPr lang="ja-JP" altLang="en-US" dirty="0"/>
              <a:t>とはなりません</a:t>
            </a:r>
            <a:r>
              <a:rPr lang="ja-JP" altLang="en-US" dirty="0" smtClean="0"/>
              <a:t>。</a:t>
            </a:r>
            <a:endParaRPr lang="en-US" altLang="ja-JP" dirty="0" smtClean="0"/>
          </a:p>
          <a:p>
            <a:r>
              <a:rPr lang="ja-JP" altLang="en-US" dirty="0" smtClean="0"/>
              <a:t>調査内</a:t>
            </a:r>
            <a:r>
              <a:rPr kumimoji="1" lang="ja-JP" altLang="en-US" dirty="0" smtClean="0"/>
              <a:t>での双方の発言は</a:t>
            </a:r>
            <a:r>
              <a:rPr lang="ja-JP" altLang="en-US" dirty="0" smtClean="0"/>
              <a:t>、</a:t>
            </a:r>
            <a:r>
              <a:rPr lang="ja-JP" altLang="en-US" dirty="0"/>
              <a:t>あくまで対話時点での想定のものとし、何ら約束するもので</a:t>
            </a:r>
            <a:r>
              <a:rPr lang="ja-JP" altLang="en-US" dirty="0" smtClean="0"/>
              <a:t>はありません。</a:t>
            </a:r>
            <a:endParaRPr lang="en-US" altLang="ja-JP" dirty="0" smtClean="0"/>
          </a:p>
          <a:p>
            <a:r>
              <a:rPr lang="ja-JP" altLang="en-US" dirty="0"/>
              <a:t>対話への参加に要する費用は、参加事業者の負担とします</a:t>
            </a:r>
            <a:r>
              <a:rPr lang="ja-JP" altLang="en-US" dirty="0" smtClean="0"/>
              <a:t>。</a:t>
            </a:r>
            <a:endParaRPr lang="en-US" altLang="ja-JP" dirty="0" smtClean="0"/>
          </a:p>
          <a:p>
            <a:r>
              <a:rPr lang="ja-JP" altLang="en-US" dirty="0"/>
              <a:t>必要に応じて追加対話（文書照会含む）やアンケート等を行うことがあります。御協力をお願いします</a:t>
            </a:r>
            <a:r>
              <a:rPr lang="ja-JP" altLang="en-US" dirty="0" smtClean="0"/>
              <a:t>。</a:t>
            </a:r>
            <a:endParaRPr lang="en-US" altLang="ja-JP" dirty="0" smtClean="0"/>
          </a:p>
          <a:p>
            <a:endParaRPr lang="en-US" altLang="ja-JP" dirty="0"/>
          </a:p>
          <a:p>
            <a:pPr marL="0" indent="0">
              <a:buNone/>
            </a:pPr>
            <a:r>
              <a:rPr lang="en-US" altLang="ja-JP" dirty="0" smtClean="0"/>
              <a:t>※</a:t>
            </a:r>
            <a:r>
              <a:rPr lang="ja-JP" altLang="en-US" dirty="0" smtClean="0"/>
              <a:t>応募者多数の場合、サウンディングの期間を延長するなどの対応を取らせていただく場合もございます。ご協力をお願いいたします。</a:t>
            </a:r>
            <a:endParaRPr lang="en-US" altLang="ja-JP" dirty="0" smtClean="0"/>
          </a:p>
          <a:p>
            <a:endParaRPr lang="en-US" altLang="ja-JP" dirty="0" smtClean="0"/>
          </a:p>
          <a:p>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32</a:t>
            </a:fld>
            <a:endParaRPr lang="en-US" altLang="ja-JP"/>
          </a:p>
        </p:txBody>
      </p:sp>
    </p:spTree>
    <p:extLst>
      <p:ext uri="{BB962C8B-B14F-4D97-AF65-F5344CB8AC3E}">
        <p14:creationId xmlns:p14="http://schemas.microsoft.com/office/powerpoint/2010/main" val="1673068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参加</a:t>
            </a:r>
            <a:r>
              <a:rPr kumimoji="1" lang="ja-JP" altLang="en-US" dirty="0" smtClean="0"/>
              <a:t>除外条件</a:t>
            </a:r>
            <a:endParaRPr kumimoji="1" lang="ja-JP" altLang="en-US" dirty="0"/>
          </a:p>
        </p:txBody>
      </p:sp>
      <p:sp>
        <p:nvSpPr>
          <p:cNvPr id="3" name="コンテンツ プレースホルダー 2"/>
          <p:cNvSpPr>
            <a:spLocks noGrp="1"/>
          </p:cNvSpPr>
          <p:nvPr>
            <p:ph idx="1"/>
          </p:nvPr>
        </p:nvSpPr>
        <p:spPr>
          <a:xfrm>
            <a:off x="609598" y="1016000"/>
            <a:ext cx="7910287" cy="5174735"/>
          </a:xfrm>
        </p:spPr>
        <p:txBody>
          <a:bodyPr>
            <a:normAutofit/>
          </a:bodyPr>
          <a:lstStyle/>
          <a:p>
            <a:pPr marL="0" indent="0">
              <a:buNone/>
            </a:pPr>
            <a:r>
              <a:rPr lang="ja-JP" altLang="en-US" dirty="0"/>
              <a:t>・次のいずれかに該当する場合は、対話の対象者として認めないこととします。</a:t>
            </a:r>
          </a:p>
          <a:p>
            <a:pPr marL="0" indent="0">
              <a:buNone/>
            </a:pPr>
            <a:r>
              <a:rPr lang="ja-JP" altLang="en-US" sz="2400" dirty="0"/>
              <a:t>ア　無差別大量殺人行為を行った団体の規制に関する法律（平成</a:t>
            </a:r>
            <a:r>
              <a:rPr lang="en-US" altLang="ja-JP" sz="2400" dirty="0"/>
              <a:t>11</a:t>
            </a:r>
            <a:r>
              <a:rPr lang="ja-JP" altLang="en-US" sz="2400" dirty="0"/>
              <a:t>年法律第</a:t>
            </a:r>
            <a:r>
              <a:rPr lang="en-US" altLang="ja-JP" sz="2400" dirty="0"/>
              <a:t>147</a:t>
            </a:r>
            <a:r>
              <a:rPr lang="ja-JP" altLang="en-US" sz="2400" dirty="0"/>
              <a:t>号）第８条第２項第１号の処分を受けている団体若しくはその代表者、主宰者その他の構成員または当該構成員を含む団体</a:t>
            </a:r>
          </a:p>
          <a:p>
            <a:pPr marL="0" indent="0">
              <a:buNone/>
            </a:pPr>
            <a:r>
              <a:rPr lang="ja-JP" altLang="en-US" sz="2400" dirty="0"/>
              <a:t>イ　大阪府暴力団排除条例第２条第１号に規定する暴力団、同条第２号に規定する暴力団員、同条第３号に規定する暴力団員等及び同条第４号に規定する暴力団密接関係者</a:t>
            </a:r>
          </a:p>
          <a:p>
            <a:pPr marL="0" indent="0">
              <a:buNone/>
            </a:pPr>
            <a:r>
              <a:rPr lang="ja-JP" altLang="en-US" sz="2400" dirty="0"/>
              <a:t>ウ　大阪府暴力団排除条例第</a:t>
            </a:r>
            <a:r>
              <a:rPr lang="en-US" altLang="ja-JP" sz="2400" dirty="0"/>
              <a:t>14</a:t>
            </a:r>
            <a:r>
              <a:rPr lang="ja-JP" altLang="en-US" sz="2400" dirty="0"/>
              <a:t>条第１項、第２項又は第３項に違反している事実がある者</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1"/>
          </p:nvPr>
        </p:nvSpPr>
        <p:spPr/>
        <p:txBody>
          <a:bodyPr/>
          <a:lstStyle/>
          <a:p>
            <a:fld id="{937DD464-FDAC-45DF-9731-FAEB556B26A8}" type="slidenum">
              <a:rPr lang="en-US" altLang="ja-JP" smtClean="0"/>
              <a:pPr/>
              <a:t>33</a:t>
            </a:fld>
            <a:endParaRPr lang="en-US" altLang="ja-JP"/>
          </a:p>
        </p:txBody>
      </p:sp>
    </p:spTree>
    <p:extLst>
      <p:ext uri="{BB962C8B-B14F-4D97-AF65-F5344CB8AC3E}">
        <p14:creationId xmlns:p14="http://schemas.microsoft.com/office/powerpoint/2010/main" val="1668198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kumimoji="1" lang="ja-JP" altLang="en-US" dirty="0" smtClean="0"/>
              <a:t>山田池公園の概要</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pPr/>
              <a:t>34</a:t>
            </a:fld>
            <a:endParaRPr lang="en-US" altLang="ja-JP"/>
          </a:p>
        </p:txBody>
      </p:sp>
    </p:spTree>
    <p:extLst>
      <p:ext uri="{BB962C8B-B14F-4D97-AF65-F5344CB8AC3E}">
        <p14:creationId xmlns:p14="http://schemas.microsoft.com/office/powerpoint/2010/main" val="815805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山田池公園</a:t>
            </a:r>
            <a:endParaRPr kumimoji="1" lang="ja-JP" altLang="en-US" dirty="0">
              <a:latin typeface="HGS明朝B" panose="02020800000000000000" pitchFamily="18" charset="-128"/>
              <a:ea typeface="HGS明朝B" panose="02020800000000000000" pitchFamily="18"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角丸四角形 14"/>
          <p:cNvSpPr/>
          <p:nvPr/>
        </p:nvSpPr>
        <p:spPr>
          <a:xfrm>
            <a:off x="2826485" y="6421783"/>
            <a:ext cx="5897336"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出典：国土地理院「地理院地図」より</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35</a:t>
            </a:fld>
            <a:endParaRPr lang="en-US" altLang="ja-JP"/>
          </a:p>
        </p:txBody>
      </p:sp>
      <p:pic>
        <p:nvPicPr>
          <p:cNvPr id="1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753" t="23777" r="28364" b="9088"/>
          <a:stretch/>
        </p:blipFill>
        <p:spPr bwMode="auto">
          <a:xfrm>
            <a:off x="4430117" y="1641167"/>
            <a:ext cx="4293704" cy="377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207962" y="912583"/>
            <a:ext cx="3841478" cy="5262979"/>
          </a:xfrm>
          <a:prstGeom prst="rect">
            <a:avLst/>
          </a:prstGeom>
          <a:ln w="12700"/>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ja-JP" sz="1600" b="1" dirty="0">
                <a:latin typeface="+mj-ea"/>
              </a:rPr>
              <a:t>【</a:t>
            </a:r>
            <a:r>
              <a:rPr lang="ja-JP" altLang="en-US" sz="1600" b="1" dirty="0">
                <a:latin typeface="+mj-ea"/>
              </a:rPr>
              <a:t>所在地</a:t>
            </a:r>
            <a:r>
              <a:rPr lang="en-US" altLang="ja-JP" sz="1600" b="1" dirty="0">
                <a:latin typeface="+mj-ea"/>
              </a:rPr>
              <a:t>/</a:t>
            </a:r>
            <a:r>
              <a:rPr lang="ja-JP" altLang="en-US" sz="1600" b="1" dirty="0">
                <a:latin typeface="+mj-ea"/>
              </a:rPr>
              <a:t>規模</a:t>
            </a:r>
            <a:r>
              <a:rPr lang="en-US" altLang="ja-JP" sz="1600" b="1" dirty="0" smtClean="0">
                <a:latin typeface="+mj-ea"/>
              </a:rPr>
              <a:t>】</a:t>
            </a:r>
          </a:p>
          <a:p>
            <a:r>
              <a:rPr lang="ja-JP" altLang="en-US" sz="1600" dirty="0" smtClean="0"/>
              <a:t>枚方市</a:t>
            </a:r>
            <a:r>
              <a:rPr lang="ja-JP" altLang="en-US" sz="1600" dirty="0"/>
              <a:t>山田池</a:t>
            </a:r>
            <a:r>
              <a:rPr lang="ja-JP" altLang="en-US" sz="1600" dirty="0" smtClean="0"/>
              <a:t>公園／</a:t>
            </a:r>
            <a:r>
              <a:rPr lang="en-US" altLang="ja-JP" sz="1600" dirty="0" smtClean="0"/>
              <a:t>73.7ha</a:t>
            </a:r>
            <a:endParaRPr lang="en-US" altLang="ja-JP" sz="1600" dirty="0"/>
          </a:p>
          <a:p>
            <a:pPr algn="just">
              <a:defRPr/>
            </a:pPr>
            <a:r>
              <a:rPr lang="en-US" altLang="ja-JP" sz="1600" b="1" dirty="0" smtClean="0">
                <a:latin typeface="+mj-ea"/>
              </a:rPr>
              <a:t>【</a:t>
            </a:r>
            <a:r>
              <a:rPr lang="ja-JP" altLang="en-US" sz="1600" b="1" dirty="0">
                <a:latin typeface="+mj-ea"/>
              </a:rPr>
              <a:t>公園の位置づけ</a:t>
            </a:r>
            <a:r>
              <a:rPr lang="en-US" altLang="ja-JP" sz="1600" b="1" dirty="0" smtClean="0">
                <a:latin typeface="+mj-ea"/>
              </a:rPr>
              <a:t>】</a:t>
            </a:r>
          </a:p>
          <a:p>
            <a:pPr algn="just">
              <a:defRPr/>
            </a:pPr>
            <a:r>
              <a:rPr lang="ja-JP" altLang="en-US" sz="1600" dirty="0" smtClean="0">
                <a:solidFill>
                  <a:schemeClr val="tx1"/>
                </a:solidFill>
                <a:latin typeface="Arial" charset="0"/>
              </a:rPr>
              <a:t>山</a:t>
            </a:r>
            <a:r>
              <a:rPr lang="ja-JP" altLang="en-US" sz="1600" dirty="0">
                <a:solidFill>
                  <a:schemeClr val="tx1"/>
                </a:solidFill>
                <a:latin typeface="Arial" charset="0"/>
              </a:rPr>
              <a:t>に親しむ公園</a:t>
            </a:r>
            <a:endParaRPr lang="en-US" altLang="ja-JP" sz="1600" dirty="0">
              <a:solidFill>
                <a:schemeClr val="tx1"/>
              </a:solidFill>
              <a:latin typeface="Arial" charset="0"/>
            </a:endParaRPr>
          </a:p>
          <a:p>
            <a:pPr algn="just">
              <a:defRPr/>
            </a:pPr>
            <a:r>
              <a:rPr lang="ja-JP" altLang="en-US" sz="1600" dirty="0">
                <a:solidFill>
                  <a:schemeClr val="tx1"/>
                </a:solidFill>
                <a:latin typeface="Arial" charset="0"/>
              </a:rPr>
              <a:t>　（「大阪府営公園基本構想」）　　</a:t>
            </a:r>
            <a:endParaRPr lang="en-US" altLang="ja-JP" sz="1600" dirty="0" smtClean="0">
              <a:solidFill>
                <a:schemeClr val="tx1"/>
              </a:solidFill>
              <a:latin typeface="Arial" charset="0"/>
            </a:endParaRPr>
          </a:p>
          <a:p>
            <a:pPr algn="just">
              <a:defRPr/>
            </a:pPr>
            <a:r>
              <a:rPr lang="ja-JP" altLang="en-US" sz="1600" dirty="0"/>
              <a:t>　広域避難場所、後方支援活動</a:t>
            </a:r>
            <a:r>
              <a:rPr lang="ja-JP" altLang="en-US" sz="1600" dirty="0" smtClean="0"/>
              <a:t>拠点</a:t>
            </a:r>
            <a:endParaRPr lang="en-US" altLang="ja-JP" sz="1600" dirty="0" smtClean="0"/>
          </a:p>
          <a:p>
            <a:pPr algn="just">
              <a:defRPr/>
            </a:pPr>
            <a:r>
              <a:rPr lang="ja-JP" altLang="en-US" sz="1600" dirty="0" smtClean="0"/>
              <a:t>　（「大阪府広域的支援部隊受入計画」）</a:t>
            </a:r>
            <a:r>
              <a:rPr lang="ja-JP" altLang="en-US" sz="1600" dirty="0"/>
              <a:t>　</a:t>
            </a:r>
            <a:endParaRPr lang="en-US" altLang="ja-JP" sz="1600" dirty="0"/>
          </a:p>
          <a:p>
            <a:r>
              <a:rPr lang="en-US" altLang="ja-JP" sz="1600" b="1" dirty="0" smtClean="0">
                <a:latin typeface="+mj-ea"/>
              </a:rPr>
              <a:t>【</a:t>
            </a:r>
            <a:r>
              <a:rPr lang="ja-JP" altLang="en-US" sz="1600" b="1" dirty="0" smtClean="0">
                <a:latin typeface="+mj-ea"/>
              </a:rPr>
              <a:t>特徴</a:t>
            </a:r>
            <a:r>
              <a:rPr lang="en-US" altLang="ja-JP" sz="1600" b="1" dirty="0" smtClean="0">
                <a:latin typeface="+mj-ea"/>
              </a:rPr>
              <a:t>】</a:t>
            </a:r>
          </a:p>
          <a:p>
            <a:r>
              <a:rPr lang="ja-JP" altLang="en-US" sz="1600" dirty="0" smtClean="0">
                <a:latin typeface="+mj-ea"/>
              </a:rPr>
              <a:t>枚方市</a:t>
            </a:r>
            <a:r>
              <a:rPr lang="ja-JP" altLang="en-US" sz="1600" dirty="0">
                <a:latin typeface="+mj-ea"/>
              </a:rPr>
              <a:t>の中央部に</a:t>
            </a:r>
            <a:r>
              <a:rPr lang="ja-JP" altLang="en-US" sz="1600" dirty="0" smtClean="0">
                <a:latin typeface="+mj-ea"/>
              </a:rPr>
              <a:t>位置し歴史ある山田</a:t>
            </a:r>
            <a:r>
              <a:rPr lang="ja-JP" altLang="en-US" sz="1600" dirty="0">
                <a:latin typeface="+mj-ea"/>
              </a:rPr>
              <a:t>池の景観と自然を活かした公園。</a:t>
            </a:r>
            <a:endParaRPr lang="en-US" altLang="ja-JP" sz="1600" dirty="0">
              <a:latin typeface="+mj-ea"/>
            </a:endParaRPr>
          </a:p>
          <a:p>
            <a:pPr algn="just">
              <a:defRPr/>
            </a:pPr>
            <a:r>
              <a:rPr lang="ja-JP" altLang="en-US" sz="1600" dirty="0" smtClean="0">
                <a:latin typeface="+mj-ea"/>
              </a:rPr>
              <a:t>北地区</a:t>
            </a:r>
            <a:r>
              <a:rPr lang="ja-JP" altLang="en-US" sz="1600" dirty="0">
                <a:latin typeface="+mj-ea"/>
              </a:rPr>
              <a:t>は花しょうぶ園やもみじ谷など和を基調</a:t>
            </a:r>
            <a:r>
              <a:rPr lang="ja-JP" altLang="en-US" sz="1600" dirty="0" smtClean="0">
                <a:latin typeface="+mj-ea"/>
              </a:rPr>
              <a:t>にした</a:t>
            </a:r>
            <a:r>
              <a:rPr lang="ja-JP" altLang="en-US" sz="1600" dirty="0">
                <a:latin typeface="+mj-ea"/>
              </a:rPr>
              <a:t>季節の彩りを感じるエリアとして、南地区</a:t>
            </a:r>
            <a:r>
              <a:rPr lang="ja-JP" altLang="en-US" sz="1600" dirty="0" smtClean="0">
                <a:latin typeface="+mj-ea"/>
              </a:rPr>
              <a:t>は芝生</a:t>
            </a:r>
            <a:r>
              <a:rPr lang="ja-JP" altLang="en-US" sz="1600" dirty="0">
                <a:latin typeface="+mj-ea"/>
              </a:rPr>
              <a:t>広場やクィーンズランドガーデンなど</a:t>
            </a:r>
            <a:r>
              <a:rPr lang="ja-JP" altLang="en-US" sz="1600" dirty="0" smtClean="0">
                <a:latin typeface="+mj-ea"/>
              </a:rPr>
              <a:t>欧風をイメージ</a:t>
            </a:r>
            <a:r>
              <a:rPr lang="ja-JP" altLang="en-US" sz="1600" dirty="0">
                <a:latin typeface="+mj-ea"/>
              </a:rPr>
              <a:t>した空間の中</a:t>
            </a:r>
            <a:r>
              <a:rPr lang="ja-JP" altLang="en-US" sz="1600" dirty="0" smtClean="0">
                <a:latin typeface="+mj-ea"/>
              </a:rPr>
              <a:t>で</a:t>
            </a:r>
            <a:endParaRPr lang="en-US" altLang="ja-JP" sz="1600" dirty="0" smtClean="0">
              <a:latin typeface="+mj-ea"/>
            </a:endParaRPr>
          </a:p>
          <a:p>
            <a:pPr algn="just">
              <a:defRPr/>
            </a:pPr>
            <a:r>
              <a:rPr lang="ja-JP" altLang="en-US" sz="1600" dirty="0" smtClean="0">
                <a:latin typeface="+mj-ea"/>
              </a:rPr>
              <a:t>レクリエーション</a:t>
            </a:r>
            <a:r>
              <a:rPr lang="ja-JP" altLang="en-US" sz="1600" dirty="0">
                <a:latin typeface="+mj-ea"/>
              </a:rPr>
              <a:t>を</a:t>
            </a:r>
            <a:r>
              <a:rPr lang="ja-JP" altLang="en-US" sz="1600" dirty="0" smtClean="0">
                <a:latin typeface="+mj-ea"/>
              </a:rPr>
              <a:t>楽しむエリア</a:t>
            </a:r>
            <a:r>
              <a:rPr lang="ja-JP" altLang="en-US" sz="1600" dirty="0">
                <a:latin typeface="+mj-ea"/>
              </a:rPr>
              <a:t>として整備。</a:t>
            </a:r>
            <a:endParaRPr lang="en-US" altLang="ja-JP" sz="1600" dirty="0">
              <a:latin typeface="+mj-ea"/>
            </a:endParaRPr>
          </a:p>
          <a:p>
            <a:r>
              <a:rPr lang="en-US" altLang="ja-JP" sz="1600" b="1" dirty="0">
                <a:latin typeface="+mj-ea"/>
              </a:rPr>
              <a:t>【</a:t>
            </a:r>
            <a:r>
              <a:rPr lang="ja-JP" altLang="en-US" sz="1600" b="1" dirty="0">
                <a:latin typeface="+mj-ea"/>
              </a:rPr>
              <a:t>主要施設</a:t>
            </a:r>
            <a:r>
              <a:rPr lang="en-US" altLang="ja-JP" sz="1600" b="1" dirty="0" smtClean="0">
                <a:latin typeface="+mj-ea"/>
              </a:rPr>
              <a:t>】</a:t>
            </a:r>
          </a:p>
          <a:p>
            <a:r>
              <a:rPr lang="ja-JP" altLang="en-US" sz="1600" dirty="0" smtClean="0"/>
              <a:t>山田池、水生</a:t>
            </a:r>
            <a:r>
              <a:rPr lang="ja-JP" altLang="en-US" sz="1600" dirty="0"/>
              <a:t>花園</a:t>
            </a:r>
            <a:r>
              <a:rPr lang="en-US" altLang="ja-JP" sz="1600" dirty="0"/>
              <a:t>(</a:t>
            </a:r>
            <a:r>
              <a:rPr lang="ja-JP" altLang="en-US" sz="1600" dirty="0"/>
              <a:t>花しょうぶ園・あじさい園等</a:t>
            </a:r>
            <a:r>
              <a:rPr lang="en-US" altLang="ja-JP" sz="1600" dirty="0" smtClean="0"/>
              <a:t>)</a:t>
            </a:r>
            <a:r>
              <a:rPr lang="ja-JP" altLang="en-US" sz="1600" dirty="0" err="1" smtClean="0"/>
              <a:t>、</a:t>
            </a:r>
            <a:r>
              <a:rPr lang="ja-JP" altLang="en-US" sz="1600" dirty="0" smtClean="0"/>
              <a:t>水辺</a:t>
            </a:r>
            <a:r>
              <a:rPr lang="ja-JP" altLang="en-US" sz="1600" dirty="0"/>
              <a:t>広場、展望広場、もみじ谷</a:t>
            </a:r>
            <a:r>
              <a:rPr lang="ja-JP" altLang="en-US" sz="1600" dirty="0" smtClean="0"/>
              <a:t>、</a:t>
            </a:r>
            <a:endParaRPr lang="en-US" altLang="ja-JP" sz="1600" dirty="0" smtClean="0"/>
          </a:p>
          <a:p>
            <a:r>
              <a:rPr lang="ja-JP" altLang="en-US" sz="1600" dirty="0" smtClean="0"/>
              <a:t>花木</a:t>
            </a:r>
            <a:r>
              <a:rPr lang="ja-JP" altLang="en-US" sz="1600" dirty="0"/>
              <a:t>園、芝生</a:t>
            </a:r>
            <a:r>
              <a:rPr lang="ja-JP" altLang="en-US" sz="1600" dirty="0" smtClean="0"/>
              <a:t>広場、自由</a:t>
            </a:r>
            <a:r>
              <a:rPr lang="ja-JP" altLang="en-US" sz="1600" dirty="0"/>
              <a:t>広場、クィーンズランドガーデン</a:t>
            </a:r>
            <a:r>
              <a:rPr lang="ja-JP" altLang="en-US" sz="1600" dirty="0" smtClean="0"/>
              <a:t>、コテージガーデン</a:t>
            </a:r>
            <a:r>
              <a:rPr lang="ja-JP" altLang="en-US" sz="1600" dirty="0"/>
              <a:t>、パークセンター</a:t>
            </a:r>
            <a:r>
              <a:rPr lang="ja-JP" altLang="en-US" sz="1600" dirty="0" smtClean="0"/>
              <a:t>、川原</a:t>
            </a:r>
            <a:r>
              <a:rPr lang="ja-JP" altLang="en-US" sz="1600" dirty="0"/>
              <a:t>広場等</a:t>
            </a:r>
          </a:p>
        </p:txBody>
      </p:sp>
      <p:sp>
        <p:nvSpPr>
          <p:cNvPr id="18" name="円/楕円 17"/>
          <p:cNvSpPr/>
          <p:nvPr/>
        </p:nvSpPr>
        <p:spPr>
          <a:xfrm>
            <a:off x="6439912" y="3337557"/>
            <a:ext cx="216000" cy="2153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7873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山田池公園</a:t>
            </a:r>
            <a:endParaRPr kumimoji="1" lang="ja-JP" altLang="en-US" dirty="0">
              <a:latin typeface="HGS明朝B" panose="02020800000000000000" pitchFamily="18" charset="-128"/>
              <a:ea typeface="HGS明朝B" panose="02020800000000000000" pitchFamily="18"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a:xfrm>
            <a:off x="7162800" y="6492875"/>
            <a:ext cx="1905000" cy="457200"/>
          </a:xfrm>
        </p:spPr>
        <p:txBody>
          <a:bodyPr/>
          <a:lstStyle/>
          <a:p>
            <a:fld id="{937DD464-FDAC-45DF-9731-FAEB556B26A8}" type="slidenum">
              <a:rPr lang="en-US" altLang="ja-JP" smtClean="0"/>
              <a:pPr/>
              <a:t>36</a:t>
            </a:fld>
            <a:endParaRPr lang="en-US" altLang="ja-JP" dirty="0"/>
          </a:p>
        </p:txBody>
      </p:sp>
      <p:pic>
        <p:nvPicPr>
          <p:cNvPr id="7" name="Picture 2" descr="\\G0000sv0ns502\d10203$\doc\６００　都市みどり課（４０ＧＢ）\H29\10_府営公園のDATA\最新マップデータ\山田池公園\山田池公園map（新）.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02"/>
          <a:stretch/>
        </p:blipFill>
        <p:spPr bwMode="auto">
          <a:xfrm>
            <a:off x="2754620" y="1052194"/>
            <a:ext cx="3970169" cy="54711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6395132" y="2777111"/>
            <a:ext cx="2699879" cy="1726234"/>
            <a:chOff x="3511947" y="3716377"/>
            <a:chExt cx="2214580" cy="1407643"/>
          </a:xfrm>
        </p:grpSpPr>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1947" y="3716377"/>
              <a:ext cx="2140173" cy="136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22"/>
            <p:cNvSpPr txBox="1">
              <a:spLocks noChangeArrowheads="1"/>
            </p:cNvSpPr>
            <p:nvPr/>
          </p:nvSpPr>
          <p:spPr bwMode="auto">
            <a:xfrm>
              <a:off x="3902032" y="4873046"/>
              <a:ext cx="1824495" cy="25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r" eaLnBrk="1" hangingPunct="1">
                <a:spcBef>
                  <a:spcPct val="0"/>
                </a:spcBef>
                <a:buFontTx/>
                <a:buNone/>
              </a:pPr>
              <a:r>
                <a:rPr lang="ja-JP" altLang="en-US" sz="1400" b="1" dirty="0" smtClean="0">
                  <a:ln w="3175">
                    <a:noFill/>
                  </a:ln>
                  <a:solidFill>
                    <a:schemeClr val="bg1"/>
                  </a:solidFill>
                </a:rPr>
                <a:t>水生花園</a:t>
              </a:r>
              <a:r>
                <a:rPr lang="ja-JP" altLang="en-US" sz="1200" b="1" dirty="0" smtClean="0">
                  <a:ln w="3175">
                    <a:noFill/>
                  </a:ln>
                  <a:solidFill>
                    <a:schemeClr val="bg1"/>
                  </a:solidFill>
                </a:rPr>
                <a:t>（</a:t>
              </a:r>
              <a:r>
                <a:rPr lang="en-US" altLang="ja-JP" sz="1200" b="1" dirty="0">
                  <a:ln w="3175">
                    <a:noFill/>
                  </a:ln>
                  <a:solidFill>
                    <a:schemeClr val="bg1"/>
                  </a:solidFill>
                </a:rPr>
                <a:t> </a:t>
              </a:r>
              <a:r>
                <a:rPr lang="ja-JP" altLang="en-US" sz="1200" b="1" dirty="0">
                  <a:ln w="3175">
                    <a:noFill/>
                  </a:ln>
                  <a:solidFill>
                    <a:schemeClr val="bg1"/>
                  </a:solidFill>
                </a:rPr>
                <a:t>１</a:t>
              </a:r>
              <a:r>
                <a:rPr lang="ja-JP" altLang="en-US" sz="1200" b="1" dirty="0" smtClean="0">
                  <a:ln w="3175">
                    <a:noFill/>
                  </a:ln>
                  <a:solidFill>
                    <a:schemeClr val="bg1"/>
                  </a:solidFill>
                </a:rPr>
                <a:t>万</a:t>
              </a:r>
              <a:r>
                <a:rPr lang="ja-JP" altLang="en-US" sz="1200" b="1" dirty="0">
                  <a:ln w="3175">
                    <a:noFill/>
                  </a:ln>
                  <a:solidFill>
                    <a:schemeClr val="bg1"/>
                  </a:solidFill>
                </a:rPr>
                <a:t>株の</a:t>
              </a:r>
              <a:r>
                <a:rPr lang="ja-JP" altLang="en-US" sz="1200" b="1" dirty="0" smtClean="0">
                  <a:ln w="3175">
                    <a:noFill/>
                  </a:ln>
                  <a:solidFill>
                    <a:schemeClr val="bg1"/>
                  </a:solidFill>
                </a:rPr>
                <a:t>花菖蒲）</a:t>
              </a:r>
              <a:endParaRPr lang="ja-JP" altLang="en-US" sz="1400" b="1" dirty="0">
                <a:ln w="3175">
                  <a:noFill/>
                </a:ln>
                <a:solidFill>
                  <a:schemeClr val="bg1"/>
                </a:solidFill>
              </a:endParaRPr>
            </a:p>
          </p:txBody>
        </p:sp>
      </p:grpSp>
      <p:grpSp>
        <p:nvGrpSpPr>
          <p:cNvPr id="12" name="グループ化 11"/>
          <p:cNvGrpSpPr/>
          <p:nvPr/>
        </p:nvGrpSpPr>
        <p:grpSpPr>
          <a:xfrm>
            <a:off x="6395133" y="974706"/>
            <a:ext cx="2609167" cy="1670719"/>
            <a:chOff x="-2308747" y="3792032"/>
            <a:chExt cx="2078041" cy="1383517"/>
          </a:xfrm>
        </p:grpSpPr>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8747" y="3792032"/>
              <a:ext cx="2078041" cy="138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22"/>
            <p:cNvSpPr txBox="1">
              <a:spLocks noChangeArrowheads="1"/>
            </p:cNvSpPr>
            <p:nvPr/>
          </p:nvSpPr>
          <p:spPr bwMode="auto">
            <a:xfrm>
              <a:off x="-843817" y="4906041"/>
              <a:ext cx="613110" cy="2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chemeClr val="bg1"/>
                  </a:solidFill>
                  <a:effectLst>
                    <a:outerShdw blurRad="38100" dist="38100" dir="2700000" algn="tl">
                      <a:srgbClr val="000000">
                        <a:alpha val="43137"/>
                      </a:srgbClr>
                    </a:outerShdw>
                  </a:effectLst>
                </a:rPr>
                <a:t>山田池</a:t>
              </a:r>
              <a:endParaRPr lang="ja-JP" altLang="en-US" sz="1400" b="1" dirty="0">
                <a:solidFill>
                  <a:schemeClr val="bg1"/>
                </a:solidFill>
                <a:effectLst>
                  <a:outerShdw blurRad="38100" dist="38100" dir="2700000" algn="tl">
                    <a:srgbClr val="000000">
                      <a:alpha val="43137"/>
                    </a:srgbClr>
                  </a:outerShdw>
                </a:effectLst>
              </a:endParaRPr>
            </a:p>
          </p:txBody>
        </p:sp>
      </p:grpSp>
      <p:grpSp>
        <p:nvGrpSpPr>
          <p:cNvPr id="18" name="グループ化 17"/>
          <p:cNvGrpSpPr/>
          <p:nvPr/>
        </p:nvGrpSpPr>
        <p:grpSpPr>
          <a:xfrm>
            <a:off x="11293472" y="5432351"/>
            <a:ext cx="2675738" cy="1463675"/>
            <a:chOff x="5888825" y="2420938"/>
            <a:chExt cx="2675738" cy="1463675"/>
          </a:xfrm>
        </p:grpSpPr>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7463" y="2420938"/>
              <a:ext cx="21971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22"/>
            <p:cNvSpPr txBox="1">
              <a:spLocks noChangeArrowheads="1"/>
            </p:cNvSpPr>
            <p:nvPr/>
          </p:nvSpPr>
          <p:spPr bwMode="auto">
            <a:xfrm>
              <a:off x="5888825" y="3576836"/>
              <a:ext cx="2074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b="1" dirty="0" smtClean="0">
                  <a:solidFill>
                    <a:schemeClr val="bg1"/>
                  </a:solidFill>
                </a:rPr>
                <a:t>芝生広場</a:t>
              </a:r>
              <a:endParaRPr lang="ja-JP" altLang="en-US" sz="1400" b="1" dirty="0">
                <a:solidFill>
                  <a:schemeClr val="bg1"/>
                </a:solidFill>
              </a:endParaRPr>
            </a:p>
          </p:txBody>
        </p:sp>
      </p:grpSp>
      <p:pic>
        <p:nvPicPr>
          <p:cNvPr id="24" name="図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40" y="805728"/>
            <a:ext cx="2389558" cy="1790319"/>
          </a:xfrm>
          <a:prstGeom prst="rect">
            <a:avLst/>
          </a:prstGeom>
        </p:spPr>
      </p:pic>
      <p:pic>
        <p:nvPicPr>
          <p:cNvPr id="25" name="図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7007" y="4750975"/>
            <a:ext cx="2742547" cy="1721555"/>
          </a:xfrm>
          <a:prstGeom prst="rect">
            <a:avLst/>
          </a:prstGeom>
        </p:spPr>
      </p:pic>
      <p:pic>
        <p:nvPicPr>
          <p:cNvPr id="26" name="Picture 2" descr="クリックすると新しいウィンドウで開きます"/>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1947"/>
          <a:stretch/>
        </p:blipFill>
        <p:spPr bwMode="auto">
          <a:xfrm>
            <a:off x="551749" y="4718398"/>
            <a:ext cx="3082462" cy="1804932"/>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05887" y="1940792"/>
            <a:ext cx="2529546" cy="1682148"/>
          </a:xfrm>
          <a:prstGeom prst="rect">
            <a:avLst/>
          </a:prstGeom>
        </p:spPr>
      </p:pic>
      <p:pic>
        <p:nvPicPr>
          <p:cNvPr id="1026" name="Picture 2" descr="G:\H29写真\★川原広場写真\H29.4.4\P404024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749" y="2645424"/>
            <a:ext cx="2606711" cy="1955033"/>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a:spLocks noChangeArrowheads="1"/>
          </p:cNvSpPr>
          <p:nvPr/>
        </p:nvSpPr>
        <p:spPr bwMode="auto">
          <a:xfrm>
            <a:off x="551749" y="2627746"/>
            <a:ext cx="2353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rgbClr val="002060"/>
                </a:solidFill>
              </a:rPr>
              <a:t>川原広場「祇園しだれ桜」</a:t>
            </a:r>
            <a:endParaRPr lang="ja-JP" altLang="en-US" sz="1400" b="1" dirty="0">
              <a:solidFill>
                <a:srgbClr val="002060"/>
              </a:solidFill>
            </a:endParaRPr>
          </a:p>
        </p:txBody>
      </p:sp>
      <p:sp>
        <p:nvSpPr>
          <p:cNvPr id="29" name="テキスト ボックス 28"/>
          <p:cNvSpPr txBox="1">
            <a:spLocks noChangeArrowheads="1"/>
          </p:cNvSpPr>
          <p:nvPr/>
        </p:nvSpPr>
        <p:spPr bwMode="auto">
          <a:xfrm>
            <a:off x="551749" y="4646280"/>
            <a:ext cx="2353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rgbClr val="002060"/>
                </a:solidFill>
              </a:rPr>
              <a:t>バーベキュー広場</a:t>
            </a:r>
            <a:endParaRPr lang="ja-JP" altLang="en-US" sz="1400" b="1" dirty="0">
              <a:solidFill>
                <a:srgbClr val="002060"/>
              </a:solidFill>
            </a:endParaRPr>
          </a:p>
        </p:txBody>
      </p:sp>
      <p:sp>
        <p:nvSpPr>
          <p:cNvPr id="30" name="テキスト ボックス 29"/>
          <p:cNvSpPr txBox="1">
            <a:spLocks noChangeArrowheads="1"/>
          </p:cNvSpPr>
          <p:nvPr/>
        </p:nvSpPr>
        <p:spPr bwMode="auto">
          <a:xfrm>
            <a:off x="459391" y="781641"/>
            <a:ext cx="29085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rgbClr val="002060"/>
                </a:solidFill>
              </a:rPr>
              <a:t>実りの里「農業体験ﾌﾟﾛｼﾞｪｸﾄ」</a:t>
            </a:r>
            <a:endParaRPr lang="ja-JP" altLang="en-US" sz="1400" b="1" dirty="0">
              <a:solidFill>
                <a:srgbClr val="002060"/>
              </a:solidFill>
            </a:endParaRPr>
          </a:p>
        </p:txBody>
      </p:sp>
      <p:sp>
        <p:nvSpPr>
          <p:cNvPr id="31" name="テキスト ボックス 30"/>
          <p:cNvSpPr txBox="1">
            <a:spLocks noChangeArrowheads="1"/>
          </p:cNvSpPr>
          <p:nvPr/>
        </p:nvSpPr>
        <p:spPr bwMode="auto">
          <a:xfrm>
            <a:off x="13108106" y="1917542"/>
            <a:ext cx="2353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chemeClr val="bg1"/>
                </a:solidFill>
              </a:rPr>
              <a:t>山田池の月</a:t>
            </a:r>
            <a:endParaRPr lang="ja-JP" altLang="en-US" sz="1400" b="1" dirty="0">
              <a:solidFill>
                <a:schemeClr val="bg1"/>
              </a:solidFill>
            </a:endParaRPr>
          </a:p>
        </p:txBody>
      </p:sp>
      <p:sp>
        <p:nvSpPr>
          <p:cNvPr id="32" name="テキスト ボックス 31"/>
          <p:cNvSpPr txBox="1">
            <a:spLocks noChangeArrowheads="1"/>
          </p:cNvSpPr>
          <p:nvPr/>
        </p:nvSpPr>
        <p:spPr bwMode="auto">
          <a:xfrm>
            <a:off x="7490068" y="4756567"/>
            <a:ext cx="15094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400" b="1" dirty="0" smtClean="0">
                <a:solidFill>
                  <a:srgbClr val="002060"/>
                </a:solidFill>
              </a:rPr>
              <a:t>広大な芝生広場</a:t>
            </a:r>
            <a:endParaRPr lang="ja-JP" altLang="en-US" sz="1400" b="1" dirty="0">
              <a:solidFill>
                <a:srgbClr val="002060"/>
              </a:solidFill>
            </a:endParaRPr>
          </a:p>
        </p:txBody>
      </p:sp>
      <p:cxnSp>
        <p:nvCxnSpPr>
          <p:cNvPr id="5" name="直線コネクタ 4"/>
          <p:cNvCxnSpPr>
            <a:stCxn id="24" idx="3"/>
          </p:cNvCxnSpPr>
          <p:nvPr/>
        </p:nvCxnSpPr>
        <p:spPr>
          <a:xfrm>
            <a:off x="2954998" y="1700888"/>
            <a:ext cx="796986" cy="1762748"/>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158460" y="3172691"/>
            <a:ext cx="263613" cy="152400"/>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stCxn id="26" idx="3"/>
          </p:cNvCxnSpPr>
          <p:nvPr/>
        </p:nvCxnSpPr>
        <p:spPr>
          <a:xfrm flipV="1">
            <a:off x="3634211" y="5017557"/>
            <a:ext cx="883250" cy="603307"/>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27" idx="1"/>
          </p:cNvCxnSpPr>
          <p:nvPr/>
        </p:nvCxnSpPr>
        <p:spPr>
          <a:xfrm flipH="1">
            <a:off x="9710410" y="2781866"/>
            <a:ext cx="1895477" cy="1063437"/>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flipV="1">
            <a:off x="5320145" y="3463636"/>
            <a:ext cx="1074984" cy="290946"/>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flipV="1">
            <a:off x="5320145" y="5432351"/>
            <a:ext cx="941608" cy="144491"/>
          </a:xfrm>
          <a:prstGeom prst="line">
            <a:avLst/>
          </a:prstGeom>
          <a:ln w="12700">
            <a:solidFill>
              <a:srgbClr val="002060"/>
            </a:solidFill>
            <a:tailEnd type="oval"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a:spLocks noChangeArrowheads="1"/>
          </p:cNvSpPr>
          <p:nvPr/>
        </p:nvSpPr>
        <p:spPr bwMode="auto">
          <a:xfrm>
            <a:off x="6060837" y="4503347"/>
            <a:ext cx="23539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900" b="1" dirty="0" smtClean="0">
                <a:solidFill>
                  <a:srgbClr val="002060"/>
                </a:solidFill>
              </a:rPr>
              <a:t>市道 杉渚線</a:t>
            </a:r>
            <a:endParaRPr lang="ja-JP" altLang="en-US" sz="900" b="1" dirty="0">
              <a:solidFill>
                <a:srgbClr val="002060"/>
              </a:solidFill>
            </a:endParaRPr>
          </a:p>
        </p:txBody>
      </p:sp>
      <p:sp>
        <p:nvSpPr>
          <p:cNvPr id="4" name="テキスト ボックス 3"/>
          <p:cNvSpPr txBox="1"/>
          <p:nvPr/>
        </p:nvSpPr>
        <p:spPr>
          <a:xfrm rot="1735219">
            <a:off x="4481811" y="6002307"/>
            <a:ext cx="2049214" cy="246221"/>
          </a:xfrm>
          <a:prstGeom prst="rect">
            <a:avLst/>
          </a:prstGeom>
          <a:noFill/>
        </p:spPr>
        <p:txBody>
          <a:bodyPr wrap="square" rtlCol="0">
            <a:spAutoFit/>
          </a:bodyPr>
          <a:lstStyle/>
          <a:p>
            <a:r>
              <a:rPr kumimoji="1" lang="ja-JP" altLang="en-US" sz="1000" dirty="0" smtClean="0"/>
              <a:t>市道　枚方藤阪線</a:t>
            </a:r>
            <a:endParaRPr kumimoji="1" lang="ja-JP" altLang="en-US" sz="1000" dirty="0"/>
          </a:p>
        </p:txBody>
      </p:sp>
    </p:spTree>
    <p:extLst>
      <p:ext uri="{BB962C8B-B14F-4D97-AF65-F5344CB8AC3E}">
        <p14:creationId xmlns:p14="http://schemas.microsoft.com/office/powerpoint/2010/main" val="2721096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コンテンツ プレースホルダー 2"/>
          <p:cNvSpPr txBox="1">
            <a:spLocks/>
          </p:cNvSpPr>
          <p:nvPr/>
        </p:nvSpPr>
        <p:spPr bwMode="auto">
          <a:xfrm>
            <a:off x="13252" y="2451648"/>
            <a:ext cx="18811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chemeClr val="accent6"/>
                </a:solidFill>
              </a:rPr>
              <a:t>■　利用状況</a:t>
            </a:r>
          </a:p>
        </p:txBody>
      </p:sp>
      <p:sp>
        <p:nvSpPr>
          <p:cNvPr id="9" name="コンテンツ プレースホルダー 2"/>
          <p:cNvSpPr txBox="1">
            <a:spLocks/>
          </p:cNvSpPr>
          <p:nvPr/>
        </p:nvSpPr>
        <p:spPr bwMode="auto">
          <a:xfrm>
            <a:off x="26988" y="725347"/>
            <a:ext cx="31765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chemeClr val="accent6"/>
                </a:solidFill>
              </a:rPr>
              <a:t>■　周辺環境、地域特性</a:t>
            </a:r>
          </a:p>
        </p:txBody>
      </p:sp>
      <p:graphicFrame>
        <p:nvGraphicFramePr>
          <p:cNvPr id="11" name="グラフ 10"/>
          <p:cNvGraphicFramePr>
            <a:graphicFrameLocks/>
          </p:cNvGraphicFramePr>
          <p:nvPr>
            <p:extLst>
              <p:ext uri="{D42A27DB-BD31-4B8C-83A1-F6EECF244321}">
                <p14:modId xmlns:p14="http://schemas.microsoft.com/office/powerpoint/2010/main" val="1657416092"/>
              </p:ext>
            </p:extLst>
          </p:nvPr>
        </p:nvGraphicFramePr>
        <p:xfrm>
          <a:off x="5363369" y="3942073"/>
          <a:ext cx="3582887" cy="1344324"/>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37</a:t>
            </a:fld>
            <a:endParaRPr lang="en-US" altLang="ja-JP"/>
          </a:p>
        </p:txBody>
      </p:sp>
      <p:sp>
        <p:nvSpPr>
          <p:cNvPr id="21" name="タイトル 1"/>
          <p:cNvSpPr>
            <a:spLocks noGrp="1"/>
          </p:cNvSpPr>
          <p:nvPr>
            <p:ph type="title"/>
          </p:nvPr>
        </p:nvSpPr>
        <p:spPr>
          <a:xfrm>
            <a:off x="1143000" y="215900"/>
            <a:ext cx="7848600" cy="533400"/>
          </a:xfrm>
        </p:spPr>
        <p:txBody>
          <a:bodyPr>
            <a:normAutofit/>
          </a:bodyPr>
          <a:lstStyle/>
          <a:p>
            <a:r>
              <a:rPr lang="ja-JP" altLang="en-US" dirty="0"/>
              <a:t>山田池公園</a:t>
            </a:r>
            <a:endParaRPr kumimoji="1" lang="ja-JP" altLang="en-US" dirty="0">
              <a:latin typeface="HGS明朝B" panose="02020800000000000000" pitchFamily="18" charset="-128"/>
              <a:ea typeface="HGS明朝B" panose="02020800000000000000" pitchFamily="18" charset="-128"/>
            </a:endParaRPr>
          </a:p>
        </p:txBody>
      </p:sp>
      <p:sp>
        <p:nvSpPr>
          <p:cNvPr id="22" name="テキスト ボックス 21"/>
          <p:cNvSpPr txBox="1"/>
          <p:nvPr/>
        </p:nvSpPr>
        <p:spPr>
          <a:xfrm>
            <a:off x="250825" y="1045953"/>
            <a:ext cx="8642350" cy="1477328"/>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lgn="just">
              <a:defRPr/>
            </a:pPr>
            <a:r>
              <a:rPr lang="ja-JP" altLang="en-US" dirty="0" smtClean="0">
                <a:solidFill>
                  <a:schemeClr val="tx1"/>
                </a:solidFill>
              </a:rPr>
              <a:t>大阪都心から北東へ</a:t>
            </a:r>
            <a:r>
              <a:rPr lang="ja-JP" altLang="en-US" dirty="0">
                <a:solidFill>
                  <a:schemeClr val="tx1"/>
                </a:solidFill>
              </a:rPr>
              <a:t>約</a:t>
            </a:r>
            <a:r>
              <a:rPr lang="en-US" altLang="ja-JP" dirty="0">
                <a:solidFill>
                  <a:schemeClr val="tx1"/>
                </a:solidFill>
              </a:rPr>
              <a:t>10km</a:t>
            </a:r>
            <a:r>
              <a:rPr lang="ja-JP" altLang="en-US" dirty="0" err="1" smtClean="0">
                <a:solidFill>
                  <a:schemeClr val="tx1"/>
                </a:solidFill>
              </a:rPr>
              <a:t>、</a:t>
            </a:r>
            <a:r>
              <a:rPr lang="ja-JP" altLang="en-US" dirty="0" smtClean="0">
                <a:solidFill>
                  <a:schemeClr val="tx1"/>
                </a:solidFill>
              </a:rPr>
              <a:t>枚方市</a:t>
            </a:r>
            <a:r>
              <a:rPr lang="ja-JP" altLang="en-US" dirty="0">
                <a:solidFill>
                  <a:schemeClr val="tx1"/>
                </a:solidFill>
              </a:rPr>
              <a:t>（人口約</a:t>
            </a:r>
            <a:r>
              <a:rPr lang="en-US" altLang="ja-JP" dirty="0">
                <a:solidFill>
                  <a:schemeClr val="tx1"/>
                </a:solidFill>
              </a:rPr>
              <a:t>39</a:t>
            </a:r>
            <a:r>
              <a:rPr lang="ja-JP" altLang="en-US" dirty="0">
                <a:solidFill>
                  <a:schemeClr val="tx1"/>
                </a:solidFill>
              </a:rPr>
              <a:t>万人</a:t>
            </a:r>
            <a:r>
              <a:rPr lang="ja-JP" altLang="en-US" dirty="0" smtClean="0">
                <a:solidFill>
                  <a:schemeClr val="tx1"/>
                </a:solidFill>
              </a:rPr>
              <a:t>）の中央部</a:t>
            </a:r>
            <a:r>
              <a:rPr lang="ja-JP" altLang="en-US" dirty="0">
                <a:solidFill>
                  <a:schemeClr val="tx1"/>
                </a:solidFill>
              </a:rPr>
              <a:t>に立地</a:t>
            </a:r>
            <a:r>
              <a:rPr lang="ja-JP" altLang="en-US" dirty="0" smtClean="0">
                <a:solidFill>
                  <a:schemeClr val="tx1"/>
                </a:solidFill>
              </a:rPr>
              <a:t>。交通手段は、車では国道１号と第二京阪国道の２</a:t>
            </a:r>
            <a:r>
              <a:rPr lang="en-US" altLang="ja-JP" dirty="0" smtClean="0">
                <a:solidFill>
                  <a:schemeClr val="tx1"/>
                </a:solidFill>
              </a:rPr>
              <a:t>WAY</a:t>
            </a:r>
            <a:r>
              <a:rPr lang="ja-JP" altLang="en-US" dirty="0" smtClean="0">
                <a:solidFill>
                  <a:schemeClr val="tx1"/>
                </a:solidFill>
              </a:rPr>
              <a:t>アクセスが可能。鉄道は</a:t>
            </a:r>
            <a:r>
              <a:rPr lang="en-US" altLang="ja-JP" dirty="0" smtClean="0">
                <a:solidFill>
                  <a:schemeClr val="tx1"/>
                </a:solidFill>
              </a:rPr>
              <a:t>JR</a:t>
            </a:r>
            <a:r>
              <a:rPr lang="ja-JP" altLang="en-US" dirty="0" smtClean="0">
                <a:solidFill>
                  <a:schemeClr val="tx1"/>
                </a:solidFill>
              </a:rPr>
              <a:t>学研都市線藤阪駅より徒歩</a:t>
            </a:r>
            <a:r>
              <a:rPr lang="ja-JP" altLang="en-US" dirty="0" smtClean="0"/>
              <a:t>７００</a:t>
            </a:r>
            <a:r>
              <a:rPr lang="en-US" altLang="ja-JP" dirty="0" smtClean="0"/>
              <a:t>m</a:t>
            </a:r>
            <a:r>
              <a:rPr lang="ja-JP" altLang="en-US" dirty="0" err="1" smtClean="0"/>
              <a:t>、</a:t>
            </a:r>
            <a:r>
              <a:rPr lang="ja-JP" altLang="en-US" dirty="0" smtClean="0">
                <a:solidFill>
                  <a:schemeClr val="tx1"/>
                </a:solidFill>
              </a:rPr>
              <a:t>または同長尾駅・京阪電鉄枚方市駅よりバス利用。　自然環境を活かした広大な公園であり、季節の花やみどりを求めて広域から多くの利用者が来園される。</a:t>
            </a:r>
            <a:endParaRPr lang="en-US" altLang="ja-JP" dirty="0" smtClean="0">
              <a:solidFill>
                <a:schemeClr val="tx1"/>
              </a:solidFill>
            </a:endParaRPr>
          </a:p>
          <a:p>
            <a:pPr algn="just">
              <a:defRPr/>
            </a:pPr>
            <a:r>
              <a:rPr lang="ja-JP" altLang="en-US" dirty="0" smtClean="0">
                <a:solidFill>
                  <a:schemeClr val="tx1"/>
                </a:solidFill>
              </a:rPr>
              <a:t>また、公園北側・東側には中低層住宅が広がり、散策など日常の公園利用も多い。</a:t>
            </a:r>
            <a:endParaRPr lang="ja-JP" altLang="en-US" dirty="0">
              <a:solidFill>
                <a:schemeClr val="tx1"/>
              </a:solidFill>
            </a:endParaRPr>
          </a:p>
        </p:txBody>
      </p:sp>
      <p:sp>
        <p:nvSpPr>
          <p:cNvPr id="23" name="テキスト ボックス 22"/>
          <p:cNvSpPr txBox="1"/>
          <p:nvPr/>
        </p:nvSpPr>
        <p:spPr>
          <a:xfrm>
            <a:off x="250825" y="2770627"/>
            <a:ext cx="5113338" cy="1200329"/>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defRPr/>
            </a:pPr>
            <a:r>
              <a:rPr lang="ja-JP" altLang="en-US" dirty="0" smtClean="0"/>
              <a:t>　年間</a:t>
            </a:r>
            <a:r>
              <a:rPr lang="ja-JP" altLang="en-US" dirty="0"/>
              <a:t>約</a:t>
            </a:r>
            <a:r>
              <a:rPr lang="en-US" altLang="ja-JP" dirty="0"/>
              <a:t>100</a:t>
            </a:r>
            <a:r>
              <a:rPr lang="ja-JP" altLang="en-US" dirty="0"/>
              <a:t>万人が来園。</a:t>
            </a:r>
            <a:endParaRPr lang="en-US" altLang="ja-JP" dirty="0"/>
          </a:p>
          <a:p>
            <a:pPr>
              <a:defRPr/>
            </a:pPr>
            <a:r>
              <a:rPr lang="ja-JP" altLang="en-US" dirty="0"/>
              <a:t>　サクラ</a:t>
            </a:r>
            <a:r>
              <a:rPr lang="ja-JP" altLang="en-US" dirty="0" smtClean="0"/>
              <a:t>やハナショウブなど</a:t>
            </a:r>
            <a:r>
              <a:rPr lang="ja-JP" altLang="en-US" dirty="0"/>
              <a:t>の季節の</a:t>
            </a:r>
            <a:endParaRPr lang="en-US" altLang="ja-JP" dirty="0"/>
          </a:p>
          <a:p>
            <a:pPr>
              <a:defRPr/>
            </a:pPr>
            <a:r>
              <a:rPr lang="ja-JP" altLang="en-US" dirty="0"/>
              <a:t>　花々やレクリエーションを目的とした</a:t>
            </a:r>
            <a:endParaRPr lang="en-US" altLang="ja-JP" dirty="0"/>
          </a:p>
          <a:p>
            <a:pPr>
              <a:defRPr/>
            </a:pPr>
            <a:r>
              <a:rPr lang="ja-JP" altLang="en-US" dirty="0"/>
              <a:t>　行楽シーズン（春秋）の利用が中心。</a:t>
            </a:r>
          </a:p>
        </p:txBody>
      </p:sp>
      <p:sp>
        <p:nvSpPr>
          <p:cNvPr id="25" name="テキスト ボックス 1"/>
          <p:cNvSpPr txBox="1">
            <a:spLocks noChangeArrowheads="1"/>
          </p:cNvSpPr>
          <p:nvPr/>
        </p:nvSpPr>
        <p:spPr bwMode="auto">
          <a:xfrm>
            <a:off x="7824640" y="4759934"/>
            <a:ext cx="1943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200" dirty="0"/>
              <a:t>平成</a:t>
            </a:r>
            <a:r>
              <a:rPr lang="en-US" altLang="ja-JP" sz="1200" dirty="0"/>
              <a:t>27</a:t>
            </a:r>
            <a:r>
              <a:rPr lang="ja-JP" altLang="en-US" sz="1200" dirty="0"/>
              <a:t>年度</a:t>
            </a:r>
          </a:p>
        </p:txBody>
      </p:sp>
      <p:sp>
        <p:nvSpPr>
          <p:cNvPr id="26" name="テキスト ボックス 17"/>
          <p:cNvSpPr txBox="1">
            <a:spLocks noChangeArrowheads="1"/>
          </p:cNvSpPr>
          <p:nvPr/>
        </p:nvSpPr>
        <p:spPr bwMode="auto">
          <a:xfrm>
            <a:off x="7766381" y="2397296"/>
            <a:ext cx="194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eaLnBrk="1" hangingPunct="1">
              <a:spcBef>
                <a:spcPct val="0"/>
              </a:spcBef>
              <a:buFontTx/>
              <a:buNone/>
            </a:pPr>
            <a:r>
              <a:rPr lang="ja-JP" altLang="en-US" sz="1200" dirty="0" smtClean="0"/>
              <a:t>平成</a:t>
            </a:r>
            <a:r>
              <a:rPr lang="en-US" altLang="ja-JP" sz="1200" dirty="0" smtClean="0"/>
              <a:t>28</a:t>
            </a:r>
            <a:r>
              <a:rPr lang="ja-JP" altLang="en-US" sz="1200" dirty="0" smtClean="0"/>
              <a:t>年度</a:t>
            </a:r>
            <a:endParaRPr lang="ja-JP" altLang="en-US" sz="1200" dirty="0"/>
          </a:p>
        </p:txBody>
      </p:sp>
      <p:pic>
        <p:nvPicPr>
          <p:cNvPr id="2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985" y="2608766"/>
            <a:ext cx="4036019" cy="21954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3606" y="4959927"/>
            <a:ext cx="4062485" cy="17298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3950894"/>
            <a:ext cx="4392488" cy="2850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09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 9"/>
          <p:cNvSpPr/>
          <p:nvPr/>
        </p:nvSpPr>
        <p:spPr>
          <a:xfrm>
            <a:off x="2722136" y="3287032"/>
            <a:ext cx="234579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出典：道路交通センサス</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a:t>
            </a:r>
            <a:r>
              <a:rPr lang="ja-JP" altLang="en-US"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平成</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27</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年度</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663133972"/>
              </p:ext>
            </p:extLst>
          </p:nvPr>
        </p:nvGraphicFramePr>
        <p:xfrm>
          <a:off x="483859" y="1324826"/>
          <a:ext cx="6765202" cy="1961700"/>
        </p:xfrm>
        <a:graphic>
          <a:graphicData uri="http://schemas.openxmlformats.org/drawingml/2006/table">
            <a:tbl>
              <a:tblPr firstRow="1" bandRow="1">
                <a:tableStyleId>{5C22544A-7EE6-4342-B048-85BDC9FD1C3A}</a:tableStyleId>
              </a:tblPr>
              <a:tblGrid>
                <a:gridCol w="1269116"/>
                <a:gridCol w="2902552"/>
                <a:gridCol w="1291250"/>
                <a:gridCol w="1302284"/>
              </a:tblGrid>
              <a:tr h="363837">
                <a:tc>
                  <a:txBody>
                    <a:bodyPr/>
                    <a:lstStyle/>
                    <a:p>
                      <a:pPr algn="ctr"/>
                      <a:r>
                        <a:rPr kumimoji="1" lang="ja-JP" altLang="en-US" sz="1900" dirty="0" smtClean="0"/>
                        <a:t>公園名</a:t>
                      </a:r>
                      <a:endParaRPr kumimoji="1" lang="ja-JP" altLang="en-US" sz="1900" dirty="0"/>
                    </a:p>
                  </a:txBody>
                  <a:tcPr marL="72767" marR="72767" marT="36384" marB="36384"/>
                </a:tc>
                <a:tc>
                  <a:txBody>
                    <a:bodyPr/>
                    <a:lstStyle/>
                    <a:p>
                      <a:pPr algn="ctr"/>
                      <a:r>
                        <a:rPr kumimoji="1" lang="ja-JP" altLang="en-US" sz="1900" dirty="0" smtClean="0"/>
                        <a:t>路線名</a:t>
                      </a:r>
                      <a:endParaRPr kumimoji="1" lang="en-US" altLang="ja-JP" sz="1900" dirty="0" smtClean="0"/>
                    </a:p>
                    <a:p>
                      <a:pPr algn="ctr"/>
                      <a:r>
                        <a:rPr kumimoji="1" lang="ja-JP" altLang="en-US" sz="1900" dirty="0" smtClean="0"/>
                        <a:t>観測地点</a:t>
                      </a:r>
                      <a:endParaRPr kumimoji="1" lang="ja-JP" altLang="en-US" sz="1900" dirty="0"/>
                    </a:p>
                  </a:txBody>
                  <a:tcPr marL="72767" marR="72767" marT="36384" marB="36384"/>
                </a:tc>
                <a:tc>
                  <a:txBody>
                    <a:bodyPr/>
                    <a:lstStyle/>
                    <a:p>
                      <a:pPr algn="ctr"/>
                      <a:r>
                        <a:rPr kumimoji="1" lang="en-US" altLang="ja-JP" sz="1900" dirty="0" smtClean="0"/>
                        <a:t>12</a:t>
                      </a:r>
                      <a:r>
                        <a:rPr kumimoji="1" lang="ja-JP" altLang="en-US" sz="1900" dirty="0" smtClean="0"/>
                        <a:t>時間</a:t>
                      </a:r>
                      <a:endParaRPr kumimoji="1" lang="en-US" altLang="ja-JP" sz="1900" dirty="0" smtClean="0"/>
                    </a:p>
                    <a:p>
                      <a:pPr algn="ctr"/>
                      <a:r>
                        <a:rPr kumimoji="1" lang="ja-JP" altLang="en-US" sz="1900" dirty="0" smtClean="0"/>
                        <a:t>交通量</a:t>
                      </a:r>
                      <a:endParaRPr kumimoji="1" lang="en-US" altLang="ja-JP" sz="1900" dirty="0" smtClean="0"/>
                    </a:p>
                  </a:txBody>
                  <a:tcPr marL="72767" marR="72767" marT="36384" marB="36384"/>
                </a:tc>
                <a:tc>
                  <a:txBody>
                    <a:bodyPr/>
                    <a:lstStyle/>
                    <a:p>
                      <a:pPr algn="ctr"/>
                      <a:r>
                        <a:rPr kumimoji="1" lang="en-US" altLang="ja-JP" sz="1900" dirty="0" smtClean="0"/>
                        <a:t>24</a:t>
                      </a:r>
                      <a:r>
                        <a:rPr kumimoji="1" lang="ja-JP" altLang="en-US" sz="1900" dirty="0" smtClean="0"/>
                        <a:t>時間</a:t>
                      </a:r>
                      <a:endParaRPr kumimoji="1" lang="en-US" altLang="ja-JP" sz="1900" dirty="0" smtClean="0"/>
                    </a:p>
                    <a:p>
                      <a:pPr algn="ctr"/>
                      <a:r>
                        <a:rPr kumimoji="1" lang="ja-JP" altLang="en-US" sz="1900" dirty="0" smtClean="0"/>
                        <a:t>交通量</a:t>
                      </a:r>
                      <a:endParaRPr kumimoji="1" lang="en-US" altLang="ja-JP" sz="1900" dirty="0" smtClean="0"/>
                    </a:p>
                  </a:txBody>
                  <a:tcPr marL="72767" marR="72767" marT="36384" marB="36384"/>
                </a:tc>
              </a:tr>
              <a:tr h="654906">
                <a:tc rowSpan="2">
                  <a:txBody>
                    <a:bodyPr/>
                    <a:lstStyle/>
                    <a:p>
                      <a:r>
                        <a:rPr kumimoji="1" lang="ja-JP" altLang="en-US" sz="1900" dirty="0" smtClean="0"/>
                        <a:t>山田池</a:t>
                      </a:r>
                      <a:endParaRPr kumimoji="1" lang="en-US" altLang="ja-JP" sz="1900" dirty="0" smtClean="0"/>
                    </a:p>
                    <a:p>
                      <a:r>
                        <a:rPr kumimoji="1" lang="ja-JP" altLang="en-US" sz="1900" dirty="0" smtClean="0"/>
                        <a:t>公園</a:t>
                      </a:r>
                      <a:endParaRPr kumimoji="1" lang="ja-JP" altLang="en-US" sz="1900" dirty="0"/>
                    </a:p>
                  </a:txBody>
                  <a:tcPr marL="72767" marR="72767" marT="36384" marB="36384"/>
                </a:tc>
                <a:tc>
                  <a:txBody>
                    <a:bodyPr/>
                    <a:lstStyle/>
                    <a:p>
                      <a:r>
                        <a:rPr kumimoji="1" lang="ja-JP" altLang="en-US" sz="1900" dirty="0" smtClean="0"/>
                        <a:t>国道１号</a:t>
                      </a:r>
                      <a:endParaRPr kumimoji="1" lang="en-US" altLang="ja-JP" sz="1900" dirty="0" smtClean="0"/>
                    </a:p>
                    <a:p>
                      <a:r>
                        <a:rPr kumimoji="1" lang="ja-JP" altLang="en-US" sz="1900" dirty="0" smtClean="0"/>
                        <a:t>枚方</a:t>
                      </a:r>
                      <a:endParaRPr kumimoji="1" lang="ja-JP" altLang="en-US" sz="1900" dirty="0"/>
                    </a:p>
                  </a:txBody>
                  <a:tcPr marL="72767" marR="72767" marT="36384" marB="36384"/>
                </a:tc>
                <a:tc>
                  <a:txBody>
                    <a:bodyPr/>
                    <a:lstStyle/>
                    <a:p>
                      <a:pPr algn="r"/>
                      <a:r>
                        <a:rPr kumimoji="1" lang="en-US" altLang="ja-JP" sz="1900" dirty="0" smtClean="0"/>
                        <a:t>45,542   </a:t>
                      </a:r>
                    </a:p>
                    <a:p>
                      <a:pPr algn="r"/>
                      <a:r>
                        <a:rPr kumimoji="1" lang="en-US" altLang="ja-JP" sz="1600" dirty="0" smtClean="0"/>
                        <a:t> (34,621)</a:t>
                      </a:r>
                      <a:endParaRPr kumimoji="1" lang="ja-JP" altLang="en-US" sz="1600" dirty="0"/>
                    </a:p>
                  </a:txBody>
                  <a:tcPr marL="72767" marR="72767" marT="36384" marB="36384"/>
                </a:tc>
                <a:tc>
                  <a:txBody>
                    <a:bodyPr/>
                    <a:lstStyle/>
                    <a:p>
                      <a:pPr algn="r"/>
                      <a:r>
                        <a:rPr kumimoji="1" lang="en-US" altLang="ja-JP" sz="1900" dirty="0" smtClean="0"/>
                        <a:t>67,516  </a:t>
                      </a:r>
                    </a:p>
                    <a:p>
                      <a:pPr algn="r"/>
                      <a:r>
                        <a:rPr kumimoji="1" lang="en-US" altLang="ja-JP" sz="1600" dirty="0" smtClean="0"/>
                        <a:t> </a:t>
                      </a:r>
                      <a:endParaRPr kumimoji="1" lang="ja-JP" altLang="en-US" sz="1600" dirty="0"/>
                    </a:p>
                  </a:txBody>
                  <a:tcPr marL="72767" marR="72767" marT="36384" marB="36384"/>
                </a:tc>
              </a:tr>
              <a:tr h="654906">
                <a:tc vMerge="1">
                  <a:txBody>
                    <a:bodyPr/>
                    <a:lstStyle/>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900" dirty="0" smtClean="0"/>
                        <a:t>国道１号バイパス</a:t>
                      </a:r>
                    </a:p>
                    <a:p>
                      <a:r>
                        <a:rPr kumimoji="1" lang="ja-JP" altLang="en-US" sz="1900" dirty="0" smtClean="0"/>
                        <a:t>（第二京阪道路）長尾台</a:t>
                      </a:r>
                      <a:endParaRPr kumimoji="1" lang="ja-JP" altLang="en-US" sz="1900" dirty="0"/>
                    </a:p>
                  </a:txBody>
                  <a:tcPr marL="72767" marR="72767" marT="36384" marB="36384"/>
                </a:tc>
                <a:tc>
                  <a:txBody>
                    <a:bodyPr/>
                    <a:lstStyle/>
                    <a:p>
                      <a:pPr algn="r"/>
                      <a:r>
                        <a:rPr kumimoji="1" lang="en-US" altLang="ja-JP" sz="1900" dirty="0" smtClean="0"/>
                        <a:t>16,085</a:t>
                      </a:r>
                    </a:p>
                    <a:p>
                      <a:pPr algn="r"/>
                      <a:r>
                        <a:rPr kumimoji="1" lang="ja-JP" altLang="en-US" sz="1600" dirty="0" smtClean="0"/>
                        <a:t>  </a:t>
                      </a:r>
                      <a:r>
                        <a:rPr kumimoji="1" lang="en-US" altLang="ja-JP" sz="1600" dirty="0" smtClean="0"/>
                        <a:t>(12,871)</a:t>
                      </a:r>
                      <a:endParaRPr kumimoji="1" lang="ja-JP" altLang="en-US" sz="1600" dirty="0"/>
                    </a:p>
                  </a:txBody>
                  <a:tcPr marL="72767" marR="72767" marT="36384" marB="36384"/>
                </a:tc>
                <a:tc>
                  <a:txBody>
                    <a:bodyPr/>
                    <a:lstStyle/>
                    <a:p>
                      <a:pPr algn="r"/>
                      <a:r>
                        <a:rPr kumimoji="1" lang="en-US" altLang="ja-JP" sz="1900" dirty="0" smtClean="0"/>
                        <a:t>23,555   </a:t>
                      </a:r>
                    </a:p>
                    <a:p>
                      <a:pPr algn="r"/>
                      <a:endParaRPr kumimoji="1" lang="ja-JP" altLang="en-US" sz="1600" dirty="0"/>
                    </a:p>
                  </a:txBody>
                  <a:tcPr marL="72767" marR="72767" marT="36384" marB="36384"/>
                </a:tc>
              </a:tr>
            </a:tbl>
          </a:graphicData>
        </a:graphic>
      </p:graphicFrame>
      <p:sp>
        <p:nvSpPr>
          <p:cNvPr id="8" name="スライド番号プレースホルダー 7"/>
          <p:cNvSpPr>
            <a:spLocks noGrp="1"/>
          </p:cNvSpPr>
          <p:nvPr>
            <p:ph type="sldNum" sz="quarter" idx="11"/>
          </p:nvPr>
        </p:nvSpPr>
        <p:spPr/>
        <p:txBody>
          <a:bodyPr/>
          <a:lstStyle/>
          <a:p>
            <a:fld id="{937DD464-FDAC-45DF-9731-FAEB556B26A8}" type="slidenum">
              <a:rPr lang="en-US" altLang="ja-JP" smtClean="0"/>
              <a:pPr/>
              <a:t>38</a:t>
            </a:fld>
            <a:endParaRPr lang="en-US" altLang="ja-JP"/>
          </a:p>
        </p:txBody>
      </p:sp>
      <p:sp>
        <p:nvSpPr>
          <p:cNvPr id="11" name="タイトル 1"/>
          <p:cNvSpPr>
            <a:spLocks noGrp="1"/>
          </p:cNvSpPr>
          <p:nvPr>
            <p:ph type="title"/>
          </p:nvPr>
        </p:nvSpPr>
        <p:spPr>
          <a:xfrm>
            <a:off x="1143000" y="215900"/>
            <a:ext cx="7848600" cy="533400"/>
          </a:xfrm>
        </p:spPr>
        <p:txBody>
          <a:bodyPr>
            <a:normAutofit/>
          </a:bodyPr>
          <a:lstStyle/>
          <a:p>
            <a:r>
              <a:rPr lang="ja-JP" altLang="en-US" dirty="0" smtClean="0">
                <a:solidFill>
                  <a:schemeClr val="accent2"/>
                </a:solidFill>
              </a:rPr>
              <a:t>山田池公園</a:t>
            </a:r>
            <a:endParaRPr kumimoji="1" lang="ja-JP" altLang="en-US" dirty="0">
              <a:solidFill>
                <a:schemeClr val="accent2"/>
              </a:solidFill>
              <a:latin typeface="HGS明朝B" panose="02020800000000000000" pitchFamily="18" charset="-128"/>
              <a:ea typeface="HGS明朝B" panose="02020800000000000000" pitchFamily="18" charset="-128"/>
            </a:endParaRPr>
          </a:p>
        </p:txBody>
      </p:sp>
      <p:sp>
        <p:nvSpPr>
          <p:cNvPr id="12" name="コンテンツ プレースホルダー 2"/>
          <p:cNvSpPr txBox="1">
            <a:spLocks/>
          </p:cNvSpPr>
          <p:nvPr/>
        </p:nvSpPr>
        <p:spPr bwMode="auto">
          <a:xfrm>
            <a:off x="152397" y="799788"/>
            <a:ext cx="637540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■周辺</a:t>
            </a:r>
            <a:r>
              <a:rPr lang="ja-JP" altLang="en-US" sz="2000" kern="0" dirty="0" smtClean="0"/>
              <a:t>幹線</a:t>
            </a:r>
            <a:r>
              <a:rPr lang="ja-JP" altLang="en-US" sz="2000" kern="0" dirty="0"/>
              <a:t>道路</a:t>
            </a:r>
            <a:r>
              <a:rPr lang="ja-JP" altLang="en-US" sz="2000" kern="0" dirty="0" smtClean="0"/>
              <a:t>の交通量　</a:t>
            </a:r>
            <a:r>
              <a:rPr lang="en-US" altLang="ja-JP" sz="1400" dirty="0" smtClean="0"/>
              <a:t>(  </a:t>
            </a:r>
            <a:r>
              <a:rPr lang="en-US" altLang="ja-JP" sz="1400" dirty="0"/>
              <a:t>)</a:t>
            </a:r>
            <a:r>
              <a:rPr lang="ja-JP" altLang="en-US" sz="1400" dirty="0"/>
              <a:t>内は総数のうち</a:t>
            </a:r>
            <a:r>
              <a:rPr lang="ja-JP" altLang="en-US" sz="1400" dirty="0" smtClean="0"/>
              <a:t>、小型車の</a:t>
            </a:r>
            <a:r>
              <a:rPr lang="ja-JP" altLang="en-US" sz="1400" dirty="0"/>
              <a:t>台</a:t>
            </a:r>
            <a:r>
              <a:rPr lang="ja-JP" altLang="en-US" sz="1400" dirty="0" smtClean="0"/>
              <a:t>数</a:t>
            </a:r>
            <a:endParaRPr lang="ja-JP" altLang="en-US" sz="1400" dirty="0"/>
          </a:p>
          <a:p>
            <a:pPr marL="0" indent="0">
              <a:buNone/>
              <a:defRPr/>
            </a:pPr>
            <a:endParaRPr lang="ja-JP" altLang="en-US" sz="2000" kern="0" dirty="0"/>
          </a:p>
          <a:p>
            <a:pPr marL="0" indent="0">
              <a:buFontTx/>
              <a:buNone/>
              <a:defRPr/>
            </a:pPr>
            <a:endParaRPr lang="ja-JP" altLang="en-US" sz="2000" kern="0" dirty="0" smtClean="0">
              <a:solidFill>
                <a:srgbClr val="000000"/>
              </a:solidFill>
            </a:endParaRPr>
          </a:p>
        </p:txBody>
      </p:sp>
      <p:sp>
        <p:nvSpPr>
          <p:cNvPr id="13" name="コンテンツ プレースホルダー 2"/>
          <p:cNvSpPr txBox="1">
            <a:spLocks/>
          </p:cNvSpPr>
          <p:nvPr/>
        </p:nvSpPr>
        <p:spPr bwMode="auto">
          <a:xfrm>
            <a:off x="152396" y="3498789"/>
            <a:ext cx="4419601"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a:t>
            </a:r>
            <a:r>
              <a:rPr lang="ja-JP" altLang="en-US" sz="2000" kern="0" dirty="0"/>
              <a:t>公園の周辺</a:t>
            </a:r>
            <a:r>
              <a:rPr lang="ja-JP" altLang="en-US" sz="2000" kern="0" dirty="0" smtClean="0"/>
              <a:t>人口</a:t>
            </a:r>
            <a:endParaRPr lang="ja-JP" altLang="en-US" sz="2000" kern="0" dirty="0" smtClean="0">
              <a:solidFill>
                <a:srgbClr val="000000"/>
              </a:solidFill>
            </a:endParaRPr>
          </a:p>
        </p:txBody>
      </p:sp>
      <p:sp>
        <p:nvSpPr>
          <p:cNvPr id="15" name="コンテンツ プレースホルダー 2"/>
          <p:cNvSpPr>
            <a:spLocks noGrp="1"/>
          </p:cNvSpPr>
          <p:nvPr>
            <p:ph idx="1"/>
          </p:nvPr>
        </p:nvSpPr>
        <p:spPr>
          <a:xfrm>
            <a:off x="388509" y="4002027"/>
            <a:ext cx="4667253" cy="1744033"/>
          </a:xfrm>
          <a:solidFill>
            <a:schemeClr val="bg1"/>
          </a:solidFill>
          <a:ln>
            <a:solidFill>
              <a:schemeClr val="bg1">
                <a:lumMod val="50000"/>
              </a:schemeClr>
            </a:solidFill>
          </a:ln>
        </p:spPr>
        <p:txBody>
          <a:bodyPr>
            <a:noAutofit/>
          </a:bodyPr>
          <a:lstStyle/>
          <a:p>
            <a:pPr marL="0" indent="0">
              <a:spcBef>
                <a:spcPts val="0"/>
              </a:spcBef>
              <a:spcAft>
                <a:spcPts val="1800"/>
              </a:spcAft>
              <a:buNone/>
            </a:pPr>
            <a:r>
              <a:rPr lang="ja-JP" altLang="en-US" sz="2000" dirty="0">
                <a:solidFill>
                  <a:schemeClr val="tx1"/>
                </a:solidFill>
                <a:latin typeface="+mn-ea"/>
              </a:rPr>
              <a:t>　</a:t>
            </a:r>
            <a:r>
              <a:rPr lang="ja-JP" altLang="en-US" sz="2000" dirty="0" smtClean="0">
                <a:solidFill>
                  <a:schemeClr val="tx1"/>
                </a:solidFill>
                <a:latin typeface="+mn-ea"/>
              </a:rPr>
              <a:t>山田池公園から２</a:t>
            </a:r>
            <a:r>
              <a:rPr lang="en-US" altLang="ja-JP" sz="2000" dirty="0" smtClean="0">
                <a:solidFill>
                  <a:schemeClr val="tx1"/>
                </a:solidFill>
                <a:latin typeface="+mn-ea"/>
              </a:rPr>
              <a:t>km</a:t>
            </a:r>
            <a:r>
              <a:rPr lang="ja-JP" altLang="en-US" sz="2000" dirty="0">
                <a:solidFill>
                  <a:schemeClr val="tx1"/>
                </a:solidFill>
                <a:latin typeface="+mn-ea"/>
              </a:rPr>
              <a:t>範囲</a:t>
            </a:r>
            <a:r>
              <a:rPr lang="ja-JP" altLang="en-US" sz="2000" dirty="0" smtClean="0">
                <a:solidFill>
                  <a:schemeClr val="tx1"/>
                </a:solidFill>
                <a:latin typeface="+mn-ea"/>
              </a:rPr>
              <a:t>に含まれる</a:t>
            </a:r>
            <a:endParaRPr lang="en-US" altLang="ja-JP" sz="2000" dirty="0" smtClean="0">
              <a:solidFill>
                <a:schemeClr val="tx1"/>
              </a:solidFill>
              <a:latin typeface="+mn-ea"/>
            </a:endParaRPr>
          </a:p>
          <a:p>
            <a:pPr marL="0" indent="0">
              <a:spcBef>
                <a:spcPts val="0"/>
              </a:spcBef>
              <a:spcAft>
                <a:spcPts val="1800"/>
              </a:spcAft>
              <a:buNone/>
            </a:pPr>
            <a:r>
              <a:rPr lang="ja-JP" altLang="en-US" sz="2000" dirty="0">
                <a:solidFill>
                  <a:schemeClr val="tx1"/>
                </a:solidFill>
                <a:latin typeface="+mn-ea"/>
              </a:rPr>
              <a:t>　</a:t>
            </a:r>
            <a:r>
              <a:rPr lang="ja-JP" altLang="en-US" sz="2000" dirty="0" smtClean="0">
                <a:solidFill>
                  <a:schemeClr val="tx1"/>
                </a:solidFill>
                <a:latin typeface="+mn-ea"/>
              </a:rPr>
              <a:t>町丁目の人口：１４．４万人</a:t>
            </a:r>
            <a:endParaRPr lang="en-US" altLang="ja-JP" sz="2000" dirty="0" smtClean="0">
              <a:solidFill>
                <a:schemeClr val="tx1"/>
              </a:solidFill>
              <a:latin typeface="+mn-ea"/>
            </a:endParaRPr>
          </a:p>
          <a:p>
            <a:pPr marL="0" indent="0">
              <a:spcBef>
                <a:spcPts val="0"/>
              </a:spcBef>
              <a:spcAft>
                <a:spcPts val="1800"/>
              </a:spcAft>
              <a:buNone/>
            </a:pPr>
            <a:r>
              <a:rPr lang="ja-JP" altLang="en-US" sz="2000" dirty="0" smtClean="0">
                <a:solidFill>
                  <a:schemeClr val="tx1"/>
                </a:solidFill>
                <a:latin typeface="+mn-ea"/>
              </a:rPr>
              <a:t>　（枚方市：</a:t>
            </a:r>
            <a:r>
              <a:rPr lang="en-US" altLang="ja-JP" sz="2000" dirty="0" smtClean="0">
                <a:solidFill>
                  <a:schemeClr val="tx1"/>
                </a:solidFill>
                <a:latin typeface="+mn-ea"/>
              </a:rPr>
              <a:t>13.9</a:t>
            </a:r>
            <a:r>
              <a:rPr lang="ja-JP" altLang="en-US" sz="2000" dirty="0" smtClean="0">
                <a:solidFill>
                  <a:schemeClr val="tx1"/>
                </a:solidFill>
                <a:latin typeface="+mn-ea"/>
              </a:rPr>
              <a:t>万人　</a:t>
            </a:r>
            <a:r>
              <a:rPr lang="ja-JP" altLang="en-US" sz="2000" dirty="0">
                <a:solidFill>
                  <a:schemeClr val="tx1"/>
                </a:solidFill>
                <a:latin typeface="+mn-ea"/>
              </a:rPr>
              <a:t>交野</a:t>
            </a:r>
            <a:r>
              <a:rPr lang="ja-JP" altLang="en-US" sz="2000" dirty="0" smtClean="0">
                <a:solidFill>
                  <a:schemeClr val="tx1"/>
                </a:solidFill>
                <a:latin typeface="+mn-ea"/>
              </a:rPr>
              <a:t>市：</a:t>
            </a:r>
            <a:r>
              <a:rPr lang="en-US" altLang="ja-JP" sz="2000" dirty="0" smtClean="0">
                <a:solidFill>
                  <a:schemeClr val="tx1"/>
                </a:solidFill>
                <a:latin typeface="+mn-ea"/>
              </a:rPr>
              <a:t>0.5</a:t>
            </a:r>
            <a:r>
              <a:rPr lang="ja-JP" altLang="en-US" sz="2000" dirty="0" smtClean="0">
                <a:solidFill>
                  <a:schemeClr val="tx1"/>
                </a:solidFill>
                <a:latin typeface="+mn-ea"/>
              </a:rPr>
              <a:t>万人）</a:t>
            </a:r>
            <a:endParaRPr lang="en-US" altLang="ja-JP" sz="2000" dirty="0">
              <a:solidFill>
                <a:schemeClr val="tx1"/>
              </a:solidFill>
              <a:latin typeface="+mn-ea"/>
            </a:endParaRPr>
          </a:p>
          <a:p>
            <a:pPr marL="0" indent="0">
              <a:spcBef>
                <a:spcPts val="0"/>
              </a:spcBef>
              <a:spcAft>
                <a:spcPts val="1800"/>
              </a:spcAft>
              <a:buNone/>
            </a:pPr>
            <a:endParaRPr lang="en-US" altLang="ja-JP" sz="2400" dirty="0"/>
          </a:p>
          <a:p>
            <a:pPr marL="0" indent="0">
              <a:spcBef>
                <a:spcPts val="0"/>
              </a:spcBef>
              <a:spcAft>
                <a:spcPts val="1800"/>
              </a:spcAft>
              <a:buNone/>
            </a:pPr>
            <a:endParaRPr kumimoji="1" lang="en-US" altLang="ja-JP" sz="2400" dirty="0" smtClean="0"/>
          </a:p>
        </p:txBody>
      </p:sp>
      <p:sp>
        <p:nvSpPr>
          <p:cNvPr id="16" name="角丸四角形 15"/>
          <p:cNvSpPr/>
          <p:nvPr/>
        </p:nvSpPr>
        <p:spPr>
          <a:xfrm>
            <a:off x="2652283" y="5746060"/>
            <a:ext cx="240294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：住民基本台帳（人口）平成</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27</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年度</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785" y="3684640"/>
            <a:ext cx="3770565" cy="29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393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62000" y="1338412"/>
            <a:ext cx="8229600" cy="4711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公園活用のアイデア事例（山田池公園）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39</a:t>
            </a:fld>
            <a:endParaRPr lang="en-US" altLang="ja-JP" dirty="0"/>
          </a:p>
        </p:txBody>
      </p:sp>
      <p:grpSp>
        <p:nvGrpSpPr>
          <p:cNvPr id="9" name="グループ化 8"/>
          <p:cNvGrpSpPr/>
          <p:nvPr/>
        </p:nvGrpSpPr>
        <p:grpSpPr>
          <a:xfrm>
            <a:off x="660400" y="692696"/>
            <a:ext cx="8333707" cy="6165304"/>
            <a:chOff x="660400" y="692696"/>
            <a:chExt cx="8333707" cy="6165304"/>
          </a:xfrm>
        </p:grpSpPr>
        <p:pic>
          <p:nvPicPr>
            <p:cNvPr id="10" name="図 9"/>
            <p:cNvPicPr/>
            <p:nvPr/>
          </p:nvPicPr>
          <p:blipFill rotWithShape="1">
            <a:blip r:embed="rId5">
              <a:extLst>
                <a:ext uri="{28A0092B-C50C-407E-A947-70E740481C1C}">
                  <a14:useLocalDpi xmlns:a14="http://schemas.microsoft.com/office/drawing/2010/main" val="0"/>
                </a:ext>
              </a:extLst>
            </a:blip>
            <a:srcRect l="2681" t="3803" r="4133" b="4156"/>
            <a:stretch/>
          </p:blipFill>
          <p:spPr bwMode="auto">
            <a:xfrm>
              <a:off x="660400" y="692696"/>
              <a:ext cx="4199632" cy="6165304"/>
            </a:xfrm>
            <a:prstGeom prst="rect">
              <a:avLst/>
            </a:prstGeom>
            <a:noFill/>
            <a:ln>
              <a:noFill/>
            </a:ln>
          </p:spPr>
        </p:pic>
        <p:sp>
          <p:nvSpPr>
            <p:cNvPr id="11" name="テキスト ボックス 10"/>
            <p:cNvSpPr txBox="1"/>
            <p:nvPr/>
          </p:nvSpPr>
          <p:spPr>
            <a:xfrm>
              <a:off x="2747361" y="996216"/>
              <a:ext cx="3126949" cy="707886"/>
            </a:xfrm>
            <a:prstGeom prst="rect">
              <a:avLst/>
            </a:prstGeom>
            <a:solidFill>
              <a:schemeClr val="bg1"/>
            </a:solidFill>
            <a:ln w="28575" cmpd="sng">
              <a:solidFill>
                <a:srgbClr val="FF0000"/>
              </a:solidFill>
            </a:ln>
          </p:spPr>
          <p:txBody>
            <a:bodyPr wrap="square" rtlCol="0">
              <a:spAutoFit/>
            </a:bodyPr>
            <a:lstStyle/>
            <a:p>
              <a:pPr algn="ctr"/>
              <a:r>
                <a:rPr lang="ja-JP" altLang="en-US" sz="2000" b="1" dirty="0" smtClean="0"/>
                <a:t>旧工区事務所 ：　約</a:t>
              </a:r>
              <a:r>
                <a:rPr lang="en-US" altLang="ja-JP" sz="2000" b="1" dirty="0" smtClean="0"/>
                <a:t>0.2ha</a:t>
              </a:r>
            </a:p>
            <a:p>
              <a:pPr algn="ctr"/>
              <a:r>
                <a:rPr kumimoji="1" lang="ja-JP" altLang="en-US" sz="2000" b="1" dirty="0" smtClean="0"/>
                <a:t>（</a:t>
              </a:r>
              <a:r>
                <a:rPr kumimoji="1" lang="en-US" altLang="ja-JP" sz="2000" b="1" dirty="0" smtClean="0"/>
                <a:t>Ex</a:t>
              </a:r>
              <a:r>
                <a:rPr lang="en-US" altLang="ja-JP" sz="2000" b="1" dirty="0" smtClean="0"/>
                <a:t>.</a:t>
              </a:r>
              <a:r>
                <a:rPr lang="ja-JP" altLang="en-US" sz="2000" b="1" dirty="0" smtClean="0"/>
                <a:t>ﾄﾞｯｸﾞﾗﾝ・ｶﾌｪ等）</a:t>
              </a:r>
              <a:endParaRPr lang="en-US" altLang="ja-JP" sz="2000" b="1" dirty="0" smtClean="0"/>
            </a:p>
          </p:txBody>
        </p:sp>
        <p:sp>
          <p:nvSpPr>
            <p:cNvPr id="12" name="テキスト ボックス 11"/>
            <p:cNvSpPr txBox="1"/>
            <p:nvPr/>
          </p:nvSpPr>
          <p:spPr>
            <a:xfrm>
              <a:off x="2663789" y="5763621"/>
              <a:ext cx="3492387" cy="707886"/>
            </a:xfrm>
            <a:prstGeom prst="rect">
              <a:avLst/>
            </a:prstGeom>
            <a:solidFill>
              <a:schemeClr val="bg1"/>
            </a:solidFill>
            <a:ln w="28575" cmpd="sng">
              <a:solidFill>
                <a:srgbClr val="FF0000"/>
              </a:solidFill>
            </a:ln>
          </p:spPr>
          <p:txBody>
            <a:bodyPr wrap="square" rtlCol="0">
              <a:spAutoFit/>
            </a:bodyPr>
            <a:lstStyle/>
            <a:p>
              <a:pPr algn="ctr"/>
              <a:r>
                <a:rPr lang="ja-JP" altLang="en-US" sz="2000" b="1" dirty="0" smtClean="0"/>
                <a:t>多目的広場　：　約</a:t>
              </a:r>
              <a:r>
                <a:rPr lang="en-US" altLang="ja-JP" sz="2000" b="1" dirty="0" smtClean="0"/>
                <a:t>0.4ha</a:t>
              </a:r>
            </a:p>
            <a:p>
              <a:pPr algn="ctr"/>
              <a:r>
                <a:rPr lang="ja-JP" altLang="en-US" sz="2000" b="1" dirty="0"/>
                <a:t>（</a:t>
              </a:r>
              <a:r>
                <a:rPr lang="en-US" altLang="ja-JP" sz="2000" b="1" dirty="0"/>
                <a:t>Ex</a:t>
              </a:r>
              <a:r>
                <a:rPr lang="en-US" altLang="ja-JP" sz="2000" b="1" dirty="0" smtClean="0"/>
                <a:t>.</a:t>
              </a:r>
              <a:r>
                <a:rPr lang="ja-JP" altLang="en-US" sz="2000" b="1" dirty="0" smtClean="0"/>
                <a:t>売店・ｶﾌｪ・ﾄﾞｯｸﾞﾗﾝ等）</a:t>
              </a:r>
              <a:endParaRPr kumimoji="1" lang="ja-JP" altLang="en-US" sz="2000" b="1" dirty="0"/>
            </a:p>
          </p:txBody>
        </p:sp>
        <p:cxnSp>
          <p:nvCxnSpPr>
            <p:cNvPr id="13" name="直線矢印コネクタ 12"/>
            <p:cNvCxnSpPr>
              <a:stCxn id="11" idx="1"/>
            </p:cNvCxnSpPr>
            <p:nvPr/>
          </p:nvCxnSpPr>
          <p:spPr>
            <a:xfrm flipH="1">
              <a:off x="1837227" y="1350159"/>
              <a:ext cx="910134" cy="1856564"/>
            </a:xfrm>
            <a:prstGeom prst="straightConnector1">
              <a:avLst/>
            </a:prstGeom>
            <a:ln w="28575">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12" idx="1"/>
            </p:cNvCxnSpPr>
            <p:nvPr/>
          </p:nvCxnSpPr>
          <p:spPr>
            <a:xfrm flipH="1" flipV="1">
              <a:off x="2483769" y="5445251"/>
              <a:ext cx="180020" cy="672313"/>
            </a:xfrm>
            <a:prstGeom prst="straightConnector1">
              <a:avLst/>
            </a:prstGeom>
            <a:ln w="28575">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8298" y="4795321"/>
              <a:ext cx="2478878" cy="1859159"/>
            </a:xfrm>
            <a:prstGeom prst="rect">
              <a:avLst/>
            </a:prstGeom>
            <a:noFill/>
            <a:ln>
              <a:noFill/>
            </a:ln>
            <a:effectLst>
              <a:softEdge rad="101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b="25140"/>
            <a:stretch/>
          </p:blipFill>
          <p:spPr bwMode="auto">
            <a:xfrm>
              <a:off x="5874310" y="952148"/>
              <a:ext cx="3119797" cy="1503909"/>
            </a:xfrm>
            <a:prstGeom prst="rect">
              <a:avLst/>
            </a:prstGeom>
            <a:noFill/>
            <a:ln>
              <a:noFill/>
            </a:ln>
            <a:effectLst>
              <a:softEdge rad="139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8430"/>
            <a:stretch/>
          </p:blipFill>
          <p:spPr bwMode="auto">
            <a:xfrm>
              <a:off x="5201196" y="2541373"/>
              <a:ext cx="2961998" cy="2426017"/>
            </a:xfrm>
            <a:prstGeom prst="rect">
              <a:avLst/>
            </a:prstGeom>
            <a:noFill/>
            <a:ln>
              <a:noFill/>
            </a:ln>
            <a:effectLst>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p:cNvSpPr txBox="1"/>
            <p:nvPr/>
          </p:nvSpPr>
          <p:spPr>
            <a:xfrm>
              <a:off x="6613797" y="6515980"/>
              <a:ext cx="1980230" cy="276999"/>
            </a:xfrm>
            <a:prstGeom prst="rect">
              <a:avLst/>
            </a:prstGeom>
            <a:noFill/>
          </p:spPr>
          <p:txBody>
            <a:bodyPr wrap="square" rtlCol="0">
              <a:spAutoFit/>
            </a:bodyPr>
            <a:lstStyle/>
            <a:p>
              <a:r>
                <a:rPr kumimoji="1" lang="ja-JP" altLang="en-US" sz="1200" b="1" dirty="0" smtClean="0">
                  <a:solidFill>
                    <a:srgbClr val="0070C0"/>
                  </a:solidFill>
                </a:rPr>
                <a:t>「カフェ」イメージ</a:t>
              </a:r>
              <a:endParaRPr kumimoji="1" lang="ja-JP" altLang="en-US" sz="1200" b="1" dirty="0">
                <a:solidFill>
                  <a:srgbClr val="0070C0"/>
                </a:solidFill>
              </a:endParaRPr>
            </a:p>
          </p:txBody>
        </p:sp>
        <p:sp>
          <p:nvSpPr>
            <p:cNvPr id="19" name="テキスト ボックス 18"/>
            <p:cNvSpPr txBox="1"/>
            <p:nvPr/>
          </p:nvSpPr>
          <p:spPr>
            <a:xfrm>
              <a:off x="7334788" y="2335214"/>
              <a:ext cx="1656812" cy="276999"/>
            </a:xfrm>
            <a:prstGeom prst="rect">
              <a:avLst/>
            </a:prstGeom>
            <a:noFill/>
          </p:spPr>
          <p:txBody>
            <a:bodyPr wrap="square" rtlCol="0">
              <a:spAutoFit/>
            </a:bodyPr>
            <a:lstStyle/>
            <a:p>
              <a:r>
                <a:rPr kumimoji="1" lang="ja-JP" altLang="en-US" sz="1200" b="1" dirty="0" smtClean="0">
                  <a:solidFill>
                    <a:srgbClr val="0070C0"/>
                  </a:solidFill>
                </a:rPr>
                <a:t>「ドッグラン」イメージ</a:t>
              </a:r>
              <a:endParaRPr kumimoji="1" lang="ja-JP" altLang="en-US" sz="1200" b="1" dirty="0">
                <a:solidFill>
                  <a:srgbClr val="0070C0"/>
                </a:solidFill>
              </a:endParaRPr>
            </a:p>
          </p:txBody>
        </p:sp>
        <p:sp>
          <p:nvSpPr>
            <p:cNvPr id="20" name="テキスト ボックス 19"/>
            <p:cNvSpPr txBox="1"/>
            <p:nvPr/>
          </p:nvSpPr>
          <p:spPr>
            <a:xfrm>
              <a:off x="5551636" y="4537687"/>
              <a:ext cx="1560026" cy="276999"/>
            </a:xfrm>
            <a:prstGeom prst="rect">
              <a:avLst/>
            </a:prstGeom>
            <a:noFill/>
          </p:spPr>
          <p:txBody>
            <a:bodyPr wrap="square" rtlCol="0">
              <a:spAutoFit/>
            </a:bodyPr>
            <a:lstStyle/>
            <a:p>
              <a:r>
                <a:rPr kumimoji="1" lang="ja-JP" altLang="en-US" sz="1200" b="1" dirty="0" smtClean="0">
                  <a:solidFill>
                    <a:srgbClr val="0070C0"/>
                  </a:solidFill>
                </a:rPr>
                <a:t>「売店」イメージ</a:t>
              </a:r>
              <a:endParaRPr kumimoji="1" lang="ja-JP" altLang="en-US" sz="1200" b="1" dirty="0">
                <a:solidFill>
                  <a:srgbClr val="0070C0"/>
                </a:solidFill>
              </a:endParaRPr>
            </a:p>
          </p:txBody>
        </p:sp>
        <p:sp>
          <p:nvSpPr>
            <p:cNvPr id="21" name="フリーフォーム 20"/>
            <p:cNvSpPr/>
            <p:nvPr/>
          </p:nvSpPr>
          <p:spPr>
            <a:xfrm>
              <a:off x="1723454" y="3147727"/>
              <a:ext cx="227547" cy="164339"/>
            </a:xfrm>
            <a:custGeom>
              <a:avLst/>
              <a:gdLst>
                <a:gd name="connsiteX0" fmla="*/ 147484 w 227547"/>
                <a:gd name="connsiteY0" fmla="*/ 0 h 164339"/>
                <a:gd name="connsiteX1" fmla="*/ 0 w 227547"/>
                <a:gd name="connsiteY1" fmla="*/ 105346 h 164339"/>
                <a:gd name="connsiteX2" fmla="*/ 88491 w 227547"/>
                <a:gd name="connsiteY2" fmla="*/ 164339 h 164339"/>
                <a:gd name="connsiteX3" fmla="*/ 227547 w 227547"/>
                <a:gd name="connsiteY3" fmla="*/ 101132 h 164339"/>
                <a:gd name="connsiteX4" fmla="*/ 147484 w 227547"/>
                <a:gd name="connsiteY4" fmla="*/ 0 h 16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47" h="164339">
                  <a:moveTo>
                    <a:pt x="147484" y="0"/>
                  </a:moveTo>
                  <a:lnTo>
                    <a:pt x="0" y="105346"/>
                  </a:lnTo>
                  <a:lnTo>
                    <a:pt x="88491" y="164339"/>
                  </a:lnTo>
                  <a:lnTo>
                    <a:pt x="227547" y="101132"/>
                  </a:lnTo>
                  <a:lnTo>
                    <a:pt x="14748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rot="3273933">
              <a:off x="2315809" y="5235645"/>
              <a:ext cx="192878" cy="228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30708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2110" y="1343796"/>
            <a:ext cx="8123584" cy="4765930"/>
          </a:xfrm>
        </p:spPr>
        <p:txBody>
          <a:bodyPr/>
          <a:lstStyle/>
          <a:p>
            <a:r>
              <a:rPr kumimoji="1" lang="ja-JP" altLang="en-US" dirty="0" smtClean="0"/>
              <a:t>久宝寺緑地　コンビニ</a:t>
            </a:r>
            <a:r>
              <a:rPr kumimoji="1" lang="ja-JP" altLang="en-US" sz="2400" dirty="0" smtClean="0"/>
              <a:t>（平成３０年１月１９日オープン）</a:t>
            </a:r>
            <a:r>
              <a:rPr kumimoji="1" lang="en-US" altLang="ja-JP" dirty="0" smtClean="0"/>
              <a:t/>
            </a:r>
            <a:br>
              <a:rPr kumimoji="1" lang="en-US" altLang="ja-JP" dirty="0" smtClean="0"/>
            </a:br>
            <a:r>
              <a:rPr kumimoji="1" lang="ja-JP" altLang="en-US" dirty="0" smtClean="0"/>
              <a:t>府営公園へのコンビニエンスストア初出店</a:t>
            </a:r>
            <a:r>
              <a:rPr kumimoji="1" lang="en-US" altLang="ja-JP" dirty="0" smtClean="0"/>
              <a:t/>
            </a:r>
            <a:br>
              <a:rPr kumimoji="1" lang="en-US" altLang="ja-JP" dirty="0" smtClean="0"/>
            </a:br>
            <a:r>
              <a:rPr kumimoji="1" lang="ja-JP" altLang="en-US" dirty="0" smtClean="0"/>
              <a:t>売店だけでなく、インフォメーション機能</a:t>
            </a:r>
            <a:r>
              <a:rPr lang="ja-JP" altLang="en-US" dirty="0" smtClean="0"/>
              <a:t>を付加し、</a:t>
            </a:r>
            <a:r>
              <a:rPr kumimoji="1" lang="en-US" altLang="ja-JP" dirty="0" smtClean="0"/>
              <a:t/>
            </a:r>
            <a:br>
              <a:rPr kumimoji="1" lang="en-US" altLang="ja-JP" dirty="0" smtClean="0"/>
            </a:br>
            <a:r>
              <a:rPr kumimoji="1" lang="ja-JP" altLang="en-US" dirty="0" smtClean="0"/>
              <a:t>公園全体の魅力向上</a:t>
            </a:r>
            <a:r>
              <a:rPr lang="ja-JP" altLang="en-US" dirty="0"/>
              <a:t>へ</a:t>
            </a:r>
            <a:endParaRPr kumimoji="1" lang="en-US" altLang="ja-JP" dirty="0" smtClean="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スライド番号プレースホルダー 4"/>
          <p:cNvSpPr>
            <a:spLocks noGrp="1"/>
          </p:cNvSpPr>
          <p:nvPr>
            <p:ph type="sldNum" sz="quarter" idx="11"/>
          </p:nvPr>
        </p:nvSpPr>
        <p:spPr/>
        <p:txBody>
          <a:bodyPr/>
          <a:lstStyle/>
          <a:p>
            <a:fld id="{937DD464-FDAC-45DF-9731-FAEB556B26A8}" type="slidenum">
              <a:rPr lang="en-US" altLang="ja-JP" smtClean="0"/>
              <a:pPr/>
              <a:t>4</a:t>
            </a:fld>
            <a:endParaRPr lang="en-US" altLang="ja-JP"/>
          </a:p>
        </p:txBody>
      </p:sp>
      <p:sp>
        <p:nvSpPr>
          <p:cNvPr id="2" name="タイトル 1"/>
          <p:cNvSpPr>
            <a:spLocks noGrp="1"/>
          </p:cNvSpPr>
          <p:nvPr>
            <p:ph type="title"/>
          </p:nvPr>
        </p:nvSpPr>
        <p:spPr/>
        <p:txBody>
          <a:bodyPr>
            <a:normAutofit fontScale="90000"/>
          </a:bodyPr>
          <a:lstStyle/>
          <a:p>
            <a:r>
              <a:rPr lang="ja-JP" altLang="en-US" sz="3200" dirty="0" smtClean="0"/>
              <a:t>府営公園での取組み　民間事業者様との連携</a:t>
            </a:r>
            <a:endParaRPr kumimoji="1" lang="ja-JP" altLang="en-US" sz="3200" dirty="0"/>
          </a:p>
        </p:txBody>
      </p:sp>
      <p:pic>
        <p:nvPicPr>
          <p:cNvPr id="1026" name="Picture 2" descr="\\webx.lan.pref.osaka.jp\DavWWWRoot\01\toshiseibi\kyouyu\Documents\504_都市計画室\200_公園課\200_公園整備G\にぎわい\久宝寺緑地コンビニオープンセレモニー\ＶＧレク資料\IMG_947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4734" y="3443947"/>
            <a:ext cx="3533848" cy="26503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ebx.lan.pref.osaka.jp\DavWWWRoot\01\toshiseibi\kyouyu\Documents\504_都市計画室\200_公園課\200_公園整備G\にぎわい\久宝寺緑地コンビニオープンセレモニー\ＶＧレク資料\IMG_506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1802" y="3443947"/>
            <a:ext cx="3533848" cy="265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873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1848" y="1060174"/>
            <a:ext cx="8619751" cy="5541576"/>
          </a:xfrm>
        </p:spPr>
        <p:txBody>
          <a:bodyPr>
            <a:noAutofit/>
          </a:bodyPr>
          <a:lstStyle/>
          <a:p>
            <a:r>
              <a:rPr lang="ja-JP" altLang="en-US" sz="2400" dirty="0" smtClean="0"/>
              <a:t>売店</a:t>
            </a:r>
            <a:r>
              <a:rPr lang="ja-JP" altLang="en-US" sz="2400" dirty="0"/>
              <a:t>（コンビニエンスストア等）の</a:t>
            </a:r>
            <a:r>
              <a:rPr lang="ja-JP" altLang="en-US" sz="2400" dirty="0" smtClean="0"/>
              <a:t>設置</a:t>
            </a:r>
            <a:endParaRPr lang="en-US" altLang="ja-JP" sz="2400" dirty="0" smtClean="0"/>
          </a:p>
          <a:p>
            <a:pPr marL="0" indent="0">
              <a:buNone/>
            </a:pPr>
            <a:r>
              <a:rPr lang="ja-JP" altLang="en-US" dirty="0" smtClean="0"/>
              <a:t>　 </a:t>
            </a:r>
            <a:r>
              <a:rPr lang="ja-JP" altLang="en-US" sz="2000" dirty="0" smtClean="0"/>
              <a:t>・公園</a:t>
            </a:r>
            <a:r>
              <a:rPr lang="ja-JP" altLang="en-US" sz="2000" dirty="0"/>
              <a:t>の中心的な広場周辺に、公園の自然的な景観にマッチした売店</a:t>
            </a:r>
            <a:r>
              <a:rPr lang="ja-JP" altLang="en-US" sz="2000" dirty="0" smtClean="0"/>
              <a:t>を</a:t>
            </a:r>
            <a:endParaRPr lang="en-US" altLang="ja-JP" sz="2000" dirty="0" smtClean="0"/>
          </a:p>
          <a:p>
            <a:pPr marL="0" indent="0">
              <a:buNone/>
            </a:pPr>
            <a:r>
              <a:rPr lang="ja-JP" altLang="en-US" sz="2000" dirty="0"/>
              <a:t>　</a:t>
            </a:r>
            <a:r>
              <a:rPr lang="ja-JP" altLang="en-US" sz="2000" dirty="0" smtClean="0"/>
              <a:t>　　設置</a:t>
            </a:r>
            <a:r>
              <a:rPr lang="ja-JP" altLang="en-US" sz="2000" dirty="0"/>
              <a:t>。</a:t>
            </a:r>
          </a:p>
          <a:p>
            <a:pPr marL="0" indent="0">
              <a:buNone/>
            </a:pPr>
            <a:r>
              <a:rPr lang="ja-JP" altLang="en-US" sz="2000" dirty="0" smtClean="0"/>
              <a:t>　　・</a:t>
            </a:r>
            <a:r>
              <a:rPr lang="ja-JP" altLang="en-US" sz="2000" dirty="0"/>
              <a:t>メインターゲットとして、休日に広域圏から自家用車により</a:t>
            </a:r>
            <a:r>
              <a:rPr lang="ja-JP" altLang="en-US" sz="2000" dirty="0" smtClean="0"/>
              <a:t>バーベキュー</a:t>
            </a:r>
            <a:endParaRPr lang="en-US" altLang="ja-JP" sz="2000" dirty="0" smtClean="0"/>
          </a:p>
          <a:p>
            <a:pPr marL="0" indent="0">
              <a:buNone/>
            </a:pPr>
            <a:r>
              <a:rPr lang="ja-JP" altLang="en-US" sz="2000" dirty="0"/>
              <a:t>　</a:t>
            </a:r>
            <a:r>
              <a:rPr lang="ja-JP" altLang="en-US" sz="2000" dirty="0" smtClean="0"/>
              <a:t>　　利用</a:t>
            </a:r>
            <a:r>
              <a:rPr lang="ja-JP" altLang="en-US" sz="2000" dirty="0"/>
              <a:t>等</a:t>
            </a:r>
            <a:r>
              <a:rPr lang="ja-JP" altLang="en-US" sz="2000" dirty="0" smtClean="0"/>
              <a:t>で訪れる</a:t>
            </a:r>
            <a:r>
              <a:rPr lang="ja-JP" altLang="en-US" sz="2000" dirty="0"/>
              <a:t>若いファミリー層をメインターゲットに、日常の散歩</a:t>
            </a:r>
            <a:r>
              <a:rPr lang="ja-JP" altLang="en-US" sz="2000" dirty="0" smtClean="0"/>
              <a:t>や</a:t>
            </a:r>
            <a:endParaRPr lang="en-US" altLang="ja-JP" sz="2000" dirty="0" smtClean="0"/>
          </a:p>
          <a:p>
            <a:pPr marL="0" indent="0">
              <a:buNone/>
            </a:pPr>
            <a:r>
              <a:rPr lang="ja-JP" altLang="en-US" sz="2000" dirty="0"/>
              <a:t>　</a:t>
            </a:r>
            <a:r>
              <a:rPr lang="ja-JP" altLang="en-US" sz="2000" dirty="0" smtClean="0"/>
              <a:t>　　ジョギング</a:t>
            </a:r>
            <a:r>
              <a:rPr lang="ja-JP" altLang="en-US" sz="2000" dirty="0"/>
              <a:t>利用者</a:t>
            </a:r>
            <a:r>
              <a:rPr lang="ja-JP" altLang="en-US" sz="2000" dirty="0" smtClean="0"/>
              <a:t>、ハナショウブ</a:t>
            </a:r>
            <a:r>
              <a:rPr lang="ja-JP" altLang="en-US" sz="2000" dirty="0"/>
              <a:t>等季節の見どころを観光で訪れる来</a:t>
            </a:r>
            <a:r>
              <a:rPr lang="ja-JP" altLang="en-US" sz="2000" dirty="0" smtClean="0"/>
              <a:t>園者</a:t>
            </a:r>
            <a:endParaRPr lang="en-US" altLang="ja-JP" sz="2000" dirty="0" smtClean="0"/>
          </a:p>
          <a:p>
            <a:pPr marL="0" indent="0">
              <a:buNone/>
            </a:pPr>
            <a:r>
              <a:rPr lang="ja-JP" altLang="en-US" sz="2000" dirty="0"/>
              <a:t>　</a:t>
            </a:r>
            <a:r>
              <a:rPr lang="ja-JP" altLang="en-US" sz="2000" dirty="0" smtClean="0"/>
              <a:t>　　を</a:t>
            </a:r>
            <a:r>
              <a:rPr lang="ja-JP" altLang="en-US" sz="2000" dirty="0"/>
              <a:t>想定。</a:t>
            </a:r>
          </a:p>
          <a:p>
            <a:pPr marL="0" indent="0">
              <a:buNone/>
            </a:pPr>
            <a:r>
              <a:rPr lang="ja-JP" altLang="en-US" sz="2000" dirty="0"/>
              <a:t>  </a:t>
            </a:r>
            <a:r>
              <a:rPr lang="ja-JP" altLang="en-US" sz="2000" dirty="0" smtClean="0"/>
              <a:t>　・</a:t>
            </a:r>
            <a:r>
              <a:rPr lang="ja-JP" altLang="en-US" sz="2000" dirty="0"/>
              <a:t>開放的なカフェスペース等を設け、一般来園者の飲食可能な休憩所と</a:t>
            </a:r>
            <a:r>
              <a:rPr lang="ja-JP" altLang="en-US" sz="2000" dirty="0" smtClean="0"/>
              <a:t>して</a:t>
            </a:r>
            <a:endParaRPr lang="en-US" altLang="ja-JP" sz="2000" dirty="0" smtClean="0"/>
          </a:p>
          <a:p>
            <a:pPr marL="0" indent="0">
              <a:buNone/>
            </a:pPr>
            <a:r>
              <a:rPr lang="ja-JP" altLang="en-US" sz="2000" dirty="0"/>
              <a:t>　</a:t>
            </a:r>
            <a:r>
              <a:rPr lang="ja-JP" altLang="en-US" sz="2000" dirty="0" smtClean="0"/>
              <a:t>　　も</a:t>
            </a:r>
            <a:r>
              <a:rPr lang="ja-JP" altLang="en-US" sz="2000" dirty="0"/>
              <a:t>使用可能。</a:t>
            </a:r>
          </a:p>
          <a:p>
            <a:pPr marL="0" indent="0">
              <a:buNone/>
            </a:pPr>
            <a:endParaRPr lang="ja-JP" altLang="en-US" sz="2000" dirty="0"/>
          </a:p>
          <a:p>
            <a:pPr marL="0" indent="0">
              <a:buNone/>
            </a:pPr>
            <a:r>
              <a:rPr lang="ja-JP" altLang="en-US" sz="2000" dirty="0"/>
              <a:t>　</a:t>
            </a:r>
            <a:r>
              <a:rPr lang="ja-JP" altLang="en-US" sz="2000" dirty="0" smtClean="0"/>
              <a:t>　　　（</a:t>
            </a:r>
            <a:r>
              <a:rPr lang="ja-JP" altLang="en-US" sz="2000" dirty="0"/>
              <a:t>想定場所：山田池公園南地区多目的広場など）</a:t>
            </a:r>
          </a:p>
          <a:p>
            <a:pPr marL="0" indent="0">
              <a:buNone/>
            </a:pPr>
            <a:endParaRPr lang="en-US" altLang="ja-JP" sz="2000"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公園活用のアイデア事例（山田池公園）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40</a:t>
            </a:fld>
            <a:endParaRPr lang="en-US" altLang="ja-JP"/>
          </a:p>
        </p:txBody>
      </p:sp>
    </p:spTree>
    <p:extLst>
      <p:ext uri="{BB962C8B-B14F-4D97-AF65-F5344CB8AC3E}">
        <p14:creationId xmlns:p14="http://schemas.microsoft.com/office/powerpoint/2010/main" val="329098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1848" y="1060174"/>
            <a:ext cx="8619751" cy="5541576"/>
          </a:xfrm>
        </p:spPr>
        <p:txBody>
          <a:bodyPr>
            <a:noAutofit/>
          </a:bodyPr>
          <a:lstStyle/>
          <a:p>
            <a:r>
              <a:rPr lang="ja-JP" altLang="en-US" sz="2400" dirty="0" smtClean="0"/>
              <a:t>カフェ付きドックランの設置</a:t>
            </a:r>
            <a:endParaRPr lang="en-US" altLang="ja-JP" sz="2400" dirty="0"/>
          </a:p>
          <a:p>
            <a:pPr marL="0" indent="0">
              <a:buNone/>
            </a:pPr>
            <a:r>
              <a:rPr lang="ja-JP" altLang="en-US" sz="2400" dirty="0" smtClean="0"/>
              <a:t>　　</a:t>
            </a:r>
            <a:r>
              <a:rPr lang="ja-JP" altLang="en-US" sz="2000" dirty="0" smtClean="0"/>
              <a:t>・</a:t>
            </a:r>
            <a:r>
              <a:rPr lang="ja-JP" altLang="en-US" sz="2000" dirty="0"/>
              <a:t>本公園の自然と景観に調和した、利用者ニーズの高い</a:t>
            </a:r>
            <a:r>
              <a:rPr lang="en-US" altLang="ja-JP" sz="2000" dirty="0"/>
              <a:t>『</a:t>
            </a:r>
            <a:r>
              <a:rPr lang="ja-JP" altLang="en-US" sz="2000" dirty="0"/>
              <a:t>ドッグラン</a:t>
            </a:r>
            <a:r>
              <a:rPr lang="en-US" altLang="ja-JP" sz="2000" dirty="0"/>
              <a:t>』</a:t>
            </a:r>
            <a:r>
              <a:rPr lang="ja-JP" altLang="en-US" sz="2000" dirty="0"/>
              <a:t>や</a:t>
            </a:r>
            <a:r>
              <a:rPr lang="ja-JP" altLang="en-US" sz="2000" dirty="0" smtClean="0"/>
              <a:t>、</a:t>
            </a:r>
            <a:endParaRPr lang="en-US" altLang="ja-JP" sz="2000" dirty="0" smtClean="0"/>
          </a:p>
          <a:p>
            <a:pPr marL="0" indent="0">
              <a:buNone/>
            </a:pPr>
            <a:r>
              <a:rPr lang="ja-JP" altLang="en-US" sz="2000" dirty="0"/>
              <a:t>　</a:t>
            </a:r>
            <a:r>
              <a:rPr lang="ja-JP" altLang="en-US" sz="2000" dirty="0" smtClean="0"/>
              <a:t>　　飲食可能でコミュニティ</a:t>
            </a:r>
            <a:r>
              <a:rPr lang="ja-JP" altLang="en-US" sz="2000" dirty="0"/>
              <a:t>の場となる、カフェ機能等を備えた</a:t>
            </a:r>
            <a:r>
              <a:rPr lang="en-US" altLang="ja-JP" sz="2000" dirty="0"/>
              <a:t>『</a:t>
            </a:r>
            <a:r>
              <a:rPr lang="ja-JP" altLang="en-US" sz="2000" dirty="0"/>
              <a:t>ドッグカフェ</a:t>
            </a:r>
            <a:r>
              <a:rPr lang="en-US" altLang="ja-JP" sz="2000" dirty="0"/>
              <a:t>』</a:t>
            </a:r>
            <a:r>
              <a:rPr lang="ja-JP" altLang="en-US" sz="2000" dirty="0" smtClean="0"/>
              <a:t>を</a:t>
            </a:r>
            <a:endParaRPr lang="en-US" altLang="ja-JP" sz="2000" dirty="0" smtClean="0"/>
          </a:p>
          <a:p>
            <a:pPr marL="0" indent="0">
              <a:buNone/>
            </a:pPr>
            <a:r>
              <a:rPr lang="ja-JP" altLang="en-US" sz="2000" dirty="0"/>
              <a:t>　</a:t>
            </a:r>
            <a:r>
              <a:rPr lang="ja-JP" altLang="en-US" sz="2000" dirty="0" smtClean="0"/>
              <a:t>　　設置</a:t>
            </a:r>
            <a:r>
              <a:rPr lang="ja-JP" altLang="en-US" sz="2000" dirty="0"/>
              <a:t>。</a:t>
            </a:r>
          </a:p>
          <a:p>
            <a:pPr marL="400050" lvl="1" indent="0">
              <a:buNone/>
            </a:pPr>
            <a:r>
              <a:rPr lang="ja-JP" altLang="en-US" sz="2000" dirty="0"/>
              <a:t>・メインターゲットとして、朝夕の犬の散歩を目的に訪れる徒歩圏域の</a:t>
            </a:r>
            <a:r>
              <a:rPr lang="ja-JP" altLang="en-US" sz="2000" dirty="0" smtClean="0"/>
              <a:t>公園</a:t>
            </a:r>
            <a:endParaRPr lang="en-US" altLang="ja-JP" sz="2000" dirty="0" smtClean="0"/>
          </a:p>
          <a:p>
            <a:pPr marL="400050" lvl="1" indent="0">
              <a:buNone/>
            </a:pPr>
            <a:r>
              <a:rPr lang="ja-JP" altLang="en-US" sz="2000" dirty="0" smtClean="0"/>
              <a:t>　利用者</a:t>
            </a:r>
            <a:r>
              <a:rPr lang="ja-JP" altLang="en-US" sz="2000" dirty="0"/>
              <a:t>や、北河内地域を中心とした広域圏から自家用車等による来</a:t>
            </a:r>
            <a:r>
              <a:rPr lang="ja-JP" altLang="en-US" sz="2000" dirty="0" smtClean="0"/>
              <a:t>園者</a:t>
            </a:r>
            <a:endParaRPr lang="en-US" altLang="ja-JP" sz="2000" dirty="0" smtClean="0"/>
          </a:p>
          <a:p>
            <a:pPr marL="400050" lvl="1" indent="0">
              <a:buNone/>
            </a:pPr>
            <a:r>
              <a:rPr lang="ja-JP" altLang="en-US" sz="2000" dirty="0"/>
              <a:t>　</a:t>
            </a:r>
            <a:r>
              <a:rPr lang="ja-JP" altLang="en-US" sz="2000" dirty="0" smtClean="0"/>
              <a:t>を</a:t>
            </a:r>
            <a:r>
              <a:rPr lang="ja-JP" altLang="en-US" sz="2000" dirty="0"/>
              <a:t>想定。</a:t>
            </a:r>
          </a:p>
          <a:p>
            <a:pPr marL="400050" lvl="1" indent="0">
              <a:buNone/>
            </a:pPr>
            <a:r>
              <a:rPr lang="ja-JP" altLang="en-US" sz="2000" dirty="0"/>
              <a:t>・ドッグランの管理棟では、ペット関連のグッズ販売やトリミング等のサービスを実施。</a:t>
            </a:r>
          </a:p>
          <a:p>
            <a:pPr marL="400050" lvl="1" indent="0">
              <a:buNone/>
            </a:pPr>
            <a:r>
              <a:rPr lang="ja-JP" altLang="en-US" sz="2000" dirty="0"/>
              <a:t>・管理棟に併設して、飼い主と愛犬で楽しめるドッグカフェも設置。</a:t>
            </a:r>
          </a:p>
          <a:p>
            <a:pPr marL="400050" lvl="1" indent="0">
              <a:buNone/>
            </a:pPr>
            <a:r>
              <a:rPr lang="ja-JP" altLang="en-US" sz="2000" dirty="0"/>
              <a:t> ・開放的なテラス席を設け、一般の利用客の休憩所としても使用可能</a:t>
            </a:r>
            <a:r>
              <a:rPr lang="ja-JP" altLang="en-US" sz="2000" dirty="0" smtClean="0"/>
              <a:t>。</a:t>
            </a:r>
            <a:endParaRPr lang="en-US" altLang="ja-JP" sz="2000" dirty="0" smtClean="0"/>
          </a:p>
          <a:p>
            <a:pPr marL="400050" lvl="1" indent="0">
              <a:buNone/>
            </a:pPr>
            <a:endParaRPr lang="ja-JP" altLang="en-US" sz="2000" dirty="0"/>
          </a:p>
          <a:p>
            <a:pPr marL="400050" lvl="1" indent="0">
              <a:buNone/>
            </a:pPr>
            <a:r>
              <a:rPr lang="ja-JP" altLang="en-US" sz="2000" dirty="0"/>
              <a:t>（</a:t>
            </a:r>
            <a:r>
              <a:rPr lang="ja-JP" altLang="en-US" sz="2000" dirty="0" smtClean="0"/>
              <a:t>想定場所</a:t>
            </a:r>
            <a:r>
              <a:rPr lang="ja-JP" altLang="en-US" sz="2000" dirty="0"/>
              <a:t>：山田池公園南地区多目的広場、または旧工区事務所）</a:t>
            </a:r>
          </a:p>
          <a:p>
            <a:pPr marL="400050" lvl="1" indent="0">
              <a:buNone/>
            </a:pPr>
            <a:endParaRPr lang="ja-JP" altLang="en-US" sz="2000" dirty="0"/>
          </a:p>
          <a:p>
            <a:pPr marL="0" indent="0">
              <a:buNone/>
            </a:pPr>
            <a:endParaRPr lang="en-US" altLang="ja-JP" sz="2000"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公園活用のアイデア事例（山田池公園）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41</a:t>
            </a:fld>
            <a:endParaRPr lang="en-US" altLang="ja-JP"/>
          </a:p>
        </p:txBody>
      </p:sp>
    </p:spTree>
    <p:extLst>
      <p:ext uri="{BB962C8B-B14F-4D97-AF65-F5344CB8AC3E}">
        <p14:creationId xmlns:p14="http://schemas.microsoft.com/office/powerpoint/2010/main" val="39162030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lang="ja-JP" altLang="en-US" dirty="0"/>
              <a:t>大泉緑地</a:t>
            </a:r>
            <a:r>
              <a:rPr kumimoji="1" lang="ja-JP" altLang="en-US" dirty="0" smtClean="0"/>
              <a:t>の概要</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solidFill>
                  <a:srgbClr val="000000"/>
                </a:solidFill>
              </a:rPr>
              <a:pPr/>
              <a:t>42</a:t>
            </a:fld>
            <a:endParaRPr lang="en-US" altLang="ja-JP">
              <a:solidFill>
                <a:srgbClr val="000000"/>
              </a:solidFill>
            </a:endParaRPr>
          </a:p>
        </p:txBody>
      </p:sp>
    </p:spTree>
    <p:extLst>
      <p:ext uri="{BB962C8B-B14F-4D97-AF65-F5344CB8AC3E}">
        <p14:creationId xmlns:p14="http://schemas.microsoft.com/office/powerpoint/2010/main" val="2854496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1"/>
          </p:nvPr>
        </p:nvSpPr>
        <p:spPr/>
        <p:txBody>
          <a:bodyPr/>
          <a:lstStyle/>
          <a:p>
            <a:fld id="{937DD464-FDAC-45DF-9731-FAEB556B26A8}" type="slidenum">
              <a:rPr lang="en-US" altLang="ja-JP" smtClean="0"/>
              <a:pPr/>
              <a:t>43</a:t>
            </a:fld>
            <a:endParaRPr lang="en-US" altLang="ja-JP"/>
          </a:p>
        </p:txBody>
      </p:sp>
      <p:sp>
        <p:nvSpPr>
          <p:cNvPr id="15" name="タイトル 1"/>
          <p:cNvSpPr>
            <a:spLocks noGrp="1"/>
          </p:cNvSpPr>
          <p:nvPr>
            <p:ph type="title"/>
          </p:nvPr>
        </p:nvSpPr>
        <p:spPr>
          <a:xfrm>
            <a:off x="1143000" y="215900"/>
            <a:ext cx="7848600" cy="533400"/>
          </a:xfrm>
        </p:spPr>
        <p:txBody>
          <a:bodyPr>
            <a:normAutofit/>
          </a:bodyPr>
          <a:lstStyle/>
          <a:p>
            <a:r>
              <a:rPr lang="ja-JP" altLang="en-US" dirty="0"/>
              <a:t>大泉緑地</a:t>
            </a:r>
            <a:endParaRPr kumimoji="1" lang="ja-JP" altLang="en-US" dirty="0">
              <a:latin typeface="HGS明朝B" panose="02020800000000000000" pitchFamily="18" charset="-128"/>
              <a:ea typeface="HGS明朝B" panose="02020800000000000000" pitchFamily="18" charset="-128"/>
            </a:endParaRPr>
          </a:p>
        </p:txBody>
      </p:sp>
      <p:sp>
        <p:nvSpPr>
          <p:cNvPr id="16" name="テキスト ボックス 15"/>
          <p:cNvSpPr txBox="1"/>
          <p:nvPr/>
        </p:nvSpPr>
        <p:spPr>
          <a:xfrm>
            <a:off x="215905" y="947823"/>
            <a:ext cx="4292600" cy="5262979"/>
          </a:xfrm>
          <a:prstGeom prst="rect">
            <a:avLst/>
          </a:prstGeom>
          <a:ln w="12700"/>
        </p:spPr>
        <p:style>
          <a:lnRef idx="2">
            <a:schemeClr val="accent4"/>
          </a:lnRef>
          <a:fillRef idx="1">
            <a:schemeClr val="lt1"/>
          </a:fillRef>
          <a:effectRef idx="0">
            <a:schemeClr val="accent4"/>
          </a:effectRef>
          <a:fontRef idx="minor">
            <a:schemeClr val="dk1"/>
          </a:fontRef>
        </p:style>
        <p:txBody>
          <a:bodyPr>
            <a:spAutoFit/>
          </a:bodyPr>
          <a:lstStyle/>
          <a:p>
            <a:pPr algn="just">
              <a:defRPr/>
            </a:pPr>
            <a:r>
              <a:rPr lang="ja-JP" altLang="en-US" sz="1600" b="1" dirty="0">
                <a:solidFill>
                  <a:schemeClr val="tx1"/>
                </a:solidFill>
              </a:rPr>
              <a:t>公園のあらまし</a:t>
            </a:r>
            <a:endParaRPr lang="en-US" altLang="ja-JP" sz="1600" b="1" dirty="0">
              <a:solidFill>
                <a:schemeClr val="tx1"/>
              </a:solidFill>
            </a:endParaRPr>
          </a:p>
          <a:p>
            <a:pPr algn="just">
              <a:defRPr/>
            </a:pPr>
            <a:r>
              <a:rPr lang="en-US" altLang="ja-JP" sz="1600" b="1" dirty="0">
                <a:solidFill>
                  <a:schemeClr val="tx1"/>
                </a:solidFill>
              </a:rPr>
              <a:t>【</a:t>
            </a:r>
            <a:r>
              <a:rPr lang="ja-JP" altLang="en-US" sz="1600" b="1" dirty="0">
                <a:solidFill>
                  <a:schemeClr val="tx1"/>
                </a:solidFill>
              </a:rPr>
              <a:t>所在地</a:t>
            </a:r>
            <a:r>
              <a:rPr lang="en-US" altLang="ja-JP" sz="1600" b="1" dirty="0">
                <a:solidFill>
                  <a:schemeClr val="tx1"/>
                </a:solidFill>
              </a:rPr>
              <a:t>】</a:t>
            </a:r>
            <a:r>
              <a:rPr lang="ja-JP" altLang="en-US" sz="1600" dirty="0">
                <a:solidFill>
                  <a:schemeClr val="tx1"/>
                </a:solidFill>
              </a:rPr>
              <a:t>堺市北区金岡町</a:t>
            </a:r>
            <a:endParaRPr lang="en-US" altLang="ja-JP" sz="1600" dirty="0">
              <a:solidFill>
                <a:schemeClr val="tx1"/>
              </a:solidFill>
            </a:endParaRPr>
          </a:p>
          <a:p>
            <a:pPr algn="just">
              <a:defRPr/>
            </a:pPr>
            <a:r>
              <a:rPr lang="en-US" altLang="ja-JP" sz="1600" b="1" dirty="0">
                <a:solidFill>
                  <a:schemeClr val="tx1"/>
                </a:solidFill>
              </a:rPr>
              <a:t>【</a:t>
            </a:r>
            <a:r>
              <a:rPr lang="ja-JP" altLang="en-US" sz="1600" b="1" dirty="0">
                <a:solidFill>
                  <a:schemeClr val="tx1"/>
                </a:solidFill>
              </a:rPr>
              <a:t>開設面積</a:t>
            </a:r>
            <a:r>
              <a:rPr lang="en-US" altLang="ja-JP" sz="1600" b="1" dirty="0">
                <a:solidFill>
                  <a:schemeClr val="tx1"/>
                </a:solidFill>
              </a:rPr>
              <a:t>】</a:t>
            </a:r>
            <a:r>
              <a:rPr lang="ja-JP" altLang="en-US" sz="1600" dirty="0">
                <a:solidFill>
                  <a:schemeClr val="tx1"/>
                </a:solidFill>
              </a:rPr>
              <a:t> １０１．５ヘクタール</a:t>
            </a:r>
            <a:endParaRPr lang="en-US" altLang="ja-JP" sz="1600" dirty="0">
              <a:solidFill>
                <a:schemeClr val="tx1"/>
              </a:solidFill>
            </a:endParaRPr>
          </a:p>
          <a:p>
            <a:pPr>
              <a:defRPr/>
            </a:pPr>
            <a:r>
              <a:rPr lang="en-US" altLang="ja-JP" sz="1600" b="1" dirty="0" smtClean="0">
                <a:solidFill>
                  <a:schemeClr val="tx1"/>
                </a:solidFill>
                <a:latin typeface="+mn-ea"/>
              </a:rPr>
              <a:t>【</a:t>
            </a:r>
            <a:r>
              <a:rPr lang="ja-JP" altLang="en-US" sz="1600" b="1" dirty="0">
                <a:solidFill>
                  <a:schemeClr val="tx1"/>
                </a:solidFill>
                <a:latin typeface="+mn-ea"/>
              </a:rPr>
              <a:t>概要</a:t>
            </a:r>
            <a:r>
              <a:rPr lang="en-US" altLang="ja-JP" sz="1600" b="1" dirty="0">
                <a:solidFill>
                  <a:schemeClr val="tx1"/>
                </a:solidFill>
                <a:latin typeface="+mn-ea"/>
              </a:rPr>
              <a:t>】</a:t>
            </a:r>
            <a:r>
              <a:rPr lang="ja-JP" altLang="en-US" sz="1600" dirty="0">
                <a:solidFill>
                  <a:schemeClr val="tx1"/>
                </a:solidFill>
              </a:rPr>
              <a:t>緑の少ない大都市の中心部に森をつくる「森林公園」として計画。近隣住民のみならず、広大な自然の中でのレクリエーション活動を求める人々が広く府域から多数来園。植栽樹木は約</a:t>
            </a:r>
            <a:r>
              <a:rPr lang="en-US" altLang="ja-JP" sz="1600" dirty="0">
                <a:solidFill>
                  <a:schemeClr val="tx1"/>
                </a:solidFill>
              </a:rPr>
              <a:t>230</a:t>
            </a:r>
            <a:r>
              <a:rPr lang="ja-JP" altLang="en-US" sz="1600" dirty="0">
                <a:solidFill>
                  <a:schemeClr val="tx1"/>
                </a:solidFill>
              </a:rPr>
              <a:t>種、</a:t>
            </a:r>
            <a:r>
              <a:rPr lang="en-US" altLang="ja-JP" sz="1600" dirty="0">
                <a:solidFill>
                  <a:schemeClr val="tx1"/>
                </a:solidFill>
              </a:rPr>
              <a:t>34</a:t>
            </a:r>
            <a:r>
              <a:rPr lang="ja-JP" altLang="en-US" sz="1600" dirty="0">
                <a:solidFill>
                  <a:schemeClr val="tx1"/>
                </a:solidFill>
              </a:rPr>
              <a:t>万本にも上り、四季を通じて花と緑が美しい緑地。</a:t>
            </a:r>
            <a:endParaRPr lang="en-US" altLang="ja-JP" sz="1600" b="1" dirty="0">
              <a:solidFill>
                <a:schemeClr val="tx1"/>
              </a:solidFill>
              <a:latin typeface="+mn-ea"/>
            </a:endParaRPr>
          </a:p>
          <a:p>
            <a:pPr algn="just">
              <a:defRPr/>
            </a:pPr>
            <a:r>
              <a:rPr lang="ja-JP" altLang="en-US" sz="1600" b="1" dirty="0">
                <a:solidFill>
                  <a:schemeClr val="tx1"/>
                </a:solidFill>
                <a:latin typeface="+mj-ea"/>
              </a:rPr>
              <a:t>（特徴）</a:t>
            </a:r>
            <a:r>
              <a:rPr lang="ja-JP" altLang="en-US" sz="1600" dirty="0">
                <a:solidFill>
                  <a:schemeClr val="tx1"/>
                </a:solidFill>
                <a:latin typeface="+mj-ea"/>
              </a:rPr>
              <a:t>都市的環境の中に創造される都市林として、身近な自然との対話と交流を介した市民的レクリェーションの場となる快適な森づくりを目標。わが国で初めてユニバーサルデザインをコンセプトとした「ふれあいの庭」を整備</a:t>
            </a:r>
            <a:r>
              <a:rPr lang="ja-JP" altLang="en-US" sz="1600" dirty="0" smtClean="0">
                <a:solidFill>
                  <a:schemeClr val="tx1"/>
                </a:solidFill>
                <a:latin typeface="+mj-ea"/>
              </a:rPr>
              <a:t>。</a:t>
            </a:r>
            <a:endParaRPr lang="en-US" altLang="ja-JP" sz="1600" dirty="0" smtClean="0">
              <a:solidFill>
                <a:schemeClr val="tx1"/>
              </a:solidFill>
              <a:latin typeface="+mj-ea"/>
            </a:endParaRPr>
          </a:p>
          <a:p>
            <a:pPr algn="just">
              <a:defRPr/>
            </a:pPr>
            <a:r>
              <a:rPr lang="en-US" altLang="ja-JP" sz="1600" b="1" dirty="0">
                <a:solidFill>
                  <a:schemeClr val="tx1"/>
                </a:solidFill>
              </a:rPr>
              <a:t>【</a:t>
            </a:r>
            <a:r>
              <a:rPr lang="ja-JP" altLang="en-US" sz="1600" b="1" dirty="0">
                <a:solidFill>
                  <a:schemeClr val="tx1"/>
                </a:solidFill>
              </a:rPr>
              <a:t>主要施設</a:t>
            </a:r>
            <a:r>
              <a:rPr lang="en-US" altLang="ja-JP" sz="1600" b="1" dirty="0">
                <a:solidFill>
                  <a:schemeClr val="tx1"/>
                </a:solidFill>
              </a:rPr>
              <a:t>】</a:t>
            </a:r>
            <a:r>
              <a:rPr lang="ja-JP" altLang="en-US" sz="1600" b="1" dirty="0">
                <a:solidFill>
                  <a:schemeClr val="tx1"/>
                </a:solidFill>
              </a:rPr>
              <a:t>　</a:t>
            </a:r>
            <a:r>
              <a:rPr lang="ja-JP" altLang="en-US" sz="1600" dirty="0">
                <a:solidFill>
                  <a:schemeClr val="tx1"/>
                </a:solidFill>
              </a:rPr>
              <a:t>中央芝生広場、桜広場、野外炉、中央花壇、かきつばた園、ふれあいの庭、緑道、中央休憩所、スポーツハウス、児童遊戯場（わんぱくランド、海遊ランド、冒険ランド）、テニスコート（</a:t>
            </a:r>
            <a:r>
              <a:rPr lang="en-US" altLang="ja-JP" sz="1600" dirty="0">
                <a:solidFill>
                  <a:schemeClr val="tx1"/>
                </a:solidFill>
              </a:rPr>
              <a:t>14</a:t>
            </a:r>
            <a:r>
              <a:rPr lang="ja-JP" altLang="en-US" sz="1600" dirty="0">
                <a:solidFill>
                  <a:schemeClr val="tx1"/>
                </a:solidFill>
              </a:rPr>
              <a:t>面）、野球場、球技広場、スポーツ広場、サイクルどろんこ広場、花と緑の相談所</a:t>
            </a:r>
            <a:endParaRPr lang="en-US" altLang="ja-JP" sz="1600" dirty="0">
              <a:solidFill>
                <a:schemeClr val="tx1"/>
              </a:solidFill>
            </a:endParaRPr>
          </a:p>
          <a:p>
            <a:pPr algn="just">
              <a:defRPr/>
            </a:pPr>
            <a:endParaRPr lang="en-US" altLang="ja-JP" sz="1600" dirty="0">
              <a:solidFill>
                <a:schemeClr val="tx1"/>
              </a:solidFill>
              <a:latin typeface="+mn-ea"/>
            </a:endParaRPr>
          </a:p>
        </p:txBody>
      </p:sp>
      <p:sp>
        <p:nvSpPr>
          <p:cNvPr id="18" name="角丸四角形 17"/>
          <p:cNvSpPr/>
          <p:nvPr/>
        </p:nvSpPr>
        <p:spPr>
          <a:xfrm>
            <a:off x="2826485" y="6421783"/>
            <a:ext cx="5897336"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出典：国土地理院「地理院地図」より</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16354" t="11596" r="13124" b="14764"/>
          <a:stretch/>
        </p:blipFill>
        <p:spPr>
          <a:xfrm>
            <a:off x="4604118" y="1666874"/>
            <a:ext cx="4466857" cy="3295649"/>
          </a:xfrm>
          <a:prstGeom prst="rect">
            <a:avLst/>
          </a:prstGeom>
        </p:spPr>
      </p:pic>
      <p:sp>
        <p:nvSpPr>
          <p:cNvPr id="19" name="円/楕円 18"/>
          <p:cNvSpPr/>
          <p:nvPr/>
        </p:nvSpPr>
        <p:spPr>
          <a:xfrm>
            <a:off x="7182862" y="3067960"/>
            <a:ext cx="216000" cy="2153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6682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26"/>
          <p:cNvPicPr>
            <a:picLocks noChangeAspect="1"/>
          </p:cNvPicPr>
          <p:nvPr/>
        </p:nvPicPr>
        <p:blipFill rotWithShape="1">
          <a:blip r:embed="rId3">
            <a:extLst>
              <a:ext uri="{28A0092B-C50C-407E-A947-70E740481C1C}">
                <a14:useLocalDpi xmlns:a14="http://schemas.microsoft.com/office/drawing/2010/main" val="0"/>
              </a:ext>
            </a:extLst>
          </a:blip>
          <a:srcRect b="8362"/>
          <a:stretch/>
        </p:blipFill>
        <p:spPr bwMode="auto">
          <a:xfrm>
            <a:off x="2424113" y="855530"/>
            <a:ext cx="4483100" cy="58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a:spLocks noGrp="1"/>
          </p:cNvSpPr>
          <p:nvPr>
            <p:ph type="title"/>
          </p:nvPr>
        </p:nvSpPr>
        <p:spPr>
          <a:xfrm>
            <a:off x="1143000" y="215900"/>
            <a:ext cx="7848600" cy="533400"/>
          </a:xfrm>
        </p:spPr>
        <p:txBody>
          <a:bodyPr>
            <a:normAutofit/>
          </a:bodyPr>
          <a:lstStyle/>
          <a:p>
            <a:r>
              <a:rPr lang="ja-JP" altLang="en-US" dirty="0"/>
              <a:t>大泉緑地</a:t>
            </a:r>
            <a:endParaRPr kumimoji="1" lang="ja-JP" altLang="en-US" dirty="0">
              <a:latin typeface="HGS明朝B" panose="02020800000000000000" pitchFamily="18" charset="-128"/>
              <a:ea typeface="HGS明朝B" panose="02020800000000000000" pitchFamily="18" charset="-128"/>
            </a:endParaRPr>
          </a:p>
        </p:txBody>
      </p:sp>
      <p:cxnSp>
        <p:nvCxnSpPr>
          <p:cNvPr id="9" name="直線矢印コネクタ 8"/>
          <p:cNvCxnSpPr/>
          <p:nvPr/>
        </p:nvCxnSpPr>
        <p:spPr>
          <a:xfrm flipH="1">
            <a:off x="4859338" y="2096955"/>
            <a:ext cx="1728787" cy="75565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528888" y="2108068"/>
            <a:ext cx="1814512" cy="158115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22"/>
          <p:cNvSpPr txBox="1">
            <a:spLocks noChangeArrowheads="1"/>
          </p:cNvSpPr>
          <p:nvPr/>
        </p:nvSpPr>
        <p:spPr bwMode="auto">
          <a:xfrm>
            <a:off x="150813" y="4670425"/>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a:t>児童遊戯場</a:t>
            </a:r>
          </a:p>
        </p:txBody>
      </p:sp>
      <p:sp>
        <p:nvSpPr>
          <p:cNvPr id="12" name="テキスト ボックス 22"/>
          <p:cNvSpPr txBox="1">
            <a:spLocks noChangeArrowheads="1"/>
          </p:cNvSpPr>
          <p:nvPr/>
        </p:nvSpPr>
        <p:spPr bwMode="auto">
          <a:xfrm>
            <a:off x="6627813" y="2510423"/>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a:t>ふれあいの庭</a:t>
            </a:r>
          </a:p>
        </p:txBody>
      </p:sp>
      <p:sp>
        <p:nvSpPr>
          <p:cNvPr id="15" name="テキスト ボックス 22"/>
          <p:cNvSpPr txBox="1">
            <a:spLocks noChangeArrowheads="1"/>
          </p:cNvSpPr>
          <p:nvPr/>
        </p:nvSpPr>
        <p:spPr bwMode="auto">
          <a:xfrm>
            <a:off x="6691313" y="4625975"/>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a:t>かきつばた園</a:t>
            </a:r>
          </a:p>
        </p:txBody>
      </p:sp>
      <p:cxnSp>
        <p:nvCxnSpPr>
          <p:cNvPr id="16" name="直線矢印コネクタ 15"/>
          <p:cNvCxnSpPr/>
          <p:nvPr/>
        </p:nvCxnSpPr>
        <p:spPr>
          <a:xfrm flipH="1" flipV="1">
            <a:off x="5178425" y="3162168"/>
            <a:ext cx="1392238" cy="86201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5" descr="F:\313_都市みどり課\■写真入れ（ｻｲｽﾞﾀﾞｳﾝしてね！）\01大泉\☆大泉\P51324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663" y="2818398"/>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F:\313_都市みどり課\■写真入れ（ｻｲｽﾞﾀﾞｳﾝしてね！）\01大泉\☆大泉\サイクルどろんこ広場.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5738" y="5005973"/>
            <a:ext cx="246380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22"/>
          <p:cNvSpPr txBox="1">
            <a:spLocks noChangeArrowheads="1"/>
          </p:cNvSpPr>
          <p:nvPr/>
        </p:nvSpPr>
        <p:spPr bwMode="auto">
          <a:xfrm>
            <a:off x="4377818" y="6343070"/>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a:t>サイクルどろんこ広場</a:t>
            </a:r>
          </a:p>
        </p:txBody>
      </p:sp>
      <p:cxnSp>
        <p:nvCxnSpPr>
          <p:cNvPr id="20" name="直線矢印コネクタ 19"/>
          <p:cNvCxnSpPr/>
          <p:nvPr/>
        </p:nvCxnSpPr>
        <p:spPr>
          <a:xfrm flipH="1" flipV="1">
            <a:off x="5724525" y="3843205"/>
            <a:ext cx="811213" cy="23749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7" descr="F:\313_都市みどり課\■写真入れ（ｻｲｽﾞﾀﾞｳﾝしてね！）\01大泉\☆大泉\ふれあいの庭③.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4443" y="768218"/>
            <a:ext cx="2400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8" descr="F:\313_都市みどり課\■写真入れ（ｻｲｽﾞﾀﾞｳﾝしてね！）\01大泉\☆大泉\大泉緑地_広場.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8" y="847725"/>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a:spLocks noChangeArrowheads="1"/>
          </p:cNvSpPr>
          <p:nvPr/>
        </p:nvSpPr>
        <p:spPr bwMode="auto">
          <a:xfrm>
            <a:off x="161925" y="2611438"/>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a:t>大芝生広場</a:t>
            </a:r>
          </a:p>
        </p:txBody>
      </p:sp>
      <p:pic>
        <p:nvPicPr>
          <p:cNvPr id="24" name="Picture 29" descr="F:\313_都市みどり課\■写真入れ（ｻｲｽﾞﾀﾞｳﾝしてね！）\01大泉\☆大泉\大泉緑地_樹の道.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8" y="493395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1" descr="F:\313_都市みどり課\02 工事委託関係\11 ［公園］工事関係\大泉緑地\大泉_H26_金岡児童遊戯場外改修工事（出村）\写真\完成\P326081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600" y="287020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矢印コネクタ 25"/>
          <p:cNvCxnSpPr/>
          <p:nvPr/>
        </p:nvCxnSpPr>
        <p:spPr>
          <a:xfrm flipV="1">
            <a:off x="2501900" y="3501893"/>
            <a:ext cx="933450" cy="676275"/>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2528888" y="4178168"/>
            <a:ext cx="1395412" cy="2016125"/>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2"/>
          <p:cNvSpPr txBox="1">
            <a:spLocks noChangeArrowheads="1"/>
          </p:cNvSpPr>
          <p:nvPr/>
        </p:nvSpPr>
        <p:spPr bwMode="auto">
          <a:xfrm>
            <a:off x="1855788" y="6354915"/>
            <a:ext cx="227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a:t>樹林地</a:t>
            </a:r>
          </a:p>
        </p:txBody>
      </p:sp>
      <p:sp>
        <p:nvSpPr>
          <p:cNvPr id="3" name="スライド番号プレースホルダー 2"/>
          <p:cNvSpPr>
            <a:spLocks noGrp="1"/>
          </p:cNvSpPr>
          <p:nvPr>
            <p:ph type="sldNum" sz="quarter" idx="11"/>
          </p:nvPr>
        </p:nvSpPr>
        <p:spPr>
          <a:xfrm>
            <a:off x="7162800" y="6387810"/>
            <a:ext cx="1905000" cy="457200"/>
          </a:xfrm>
        </p:spPr>
        <p:txBody>
          <a:bodyPr/>
          <a:lstStyle/>
          <a:p>
            <a:fld id="{937DD464-FDAC-45DF-9731-FAEB556B26A8}" type="slidenum">
              <a:rPr lang="en-US" altLang="ja-JP" smtClean="0"/>
              <a:pPr/>
              <a:t>44</a:t>
            </a:fld>
            <a:endParaRPr lang="en-US" altLang="ja-JP" dirty="0"/>
          </a:p>
        </p:txBody>
      </p:sp>
    </p:spTree>
    <p:extLst>
      <p:ext uri="{BB962C8B-B14F-4D97-AF65-F5344CB8AC3E}">
        <p14:creationId xmlns:p14="http://schemas.microsoft.com/office/powerpoint/2010/main" val="4205929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45</a:t>
            </a:fld>
            <a:endParaRPr lang="en-US" altLang="ja-JP"/>
          </a:p>
        </p:txBody>
      </p:sp>
      <p:sp>
        <p:nvSpPr>
          <p:cNvPr id="24" name="タイトル 1"/>
          <p:cNvSpPr>
            <a:spLocks noGrp="1"/>
          </p:cNvSpPr>
          <p:nvPr>
            <p:ph type="title"/>
          </p:nvPr>
        </p:nvSpPr>
        <p:spPr>
          <a:xfrm>
            <a:off x="1143000" y="215900"/>
            <a:ext cx="7848600" cy="533400"/>
          </a:xfrm>
        </p:spPr>
        <p:txBody>
          <a:bodyPr>
            <a:normAutofit/>
          </a:bodyPr>
          <a:lstStyle/>
          <a:p>
            <a:r>
              <a:rPr lang="ja-JP" altLang="en-US" dirty="0"/>
              <a:t>大泉緑地</a:t>
            </a:r>
            <a:endParaRPr kumimoji="1" lang="ja-JP" altLang="en-US" dirty="0">
              <a:latin typeface="HGS明朝B" panose="02020800000000000000" pitchFamily="18" charset="-128"/>
              <a:ea typeface="HGS明朝B" panose="02020800000000000000" pitchFamily="18" charset="-128"/>
            </a:endParaRPr>
          </a:p>
        </p:txBody>
      </p:sp>
      <p:sp>
        <p:nvSpPr>
          <p:cNvPr id="33" name="テキスト ボックス 32"/>
          <p:cNvSpPr txBox="1"/>
          <p:nvPr/>
        </p:nvSpPr>
        <p:spPr>
          <a:xfrm>
            <a:off x="533838" y="1141423"/>
            <a:ext cx="8291512" cy="923925"/>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defRPr/>
            </a:pPr>
            <a:r>
              <a:rPr lang="ja-JP" altLang="en-US" dirty="0"/>
              <a:t>堺市の北東部・松原市の南西部に位置し、両市にまたがる広域緑地。</a:t>
            </a:r>
            <a:endParaRPr lang="en-US" altLang="ja-JP" dirty="0"/>
          </a:p>
          <a:p>
            <a:pPr>
              <a:defRPr/>
            </a:pPr>
            <a:r>
              <a:rPr lang="ja-JP" altLang="en-US" dirty="0"/>
              <a:t>大幹線道路である大阪中央環状線に隣接し、地下鉄御堂筋線の新金岡駅から緑道を歩いて約</a:t>
            </a:r>
            <a:r>
              <a:rPr lang="en-US" altLang="ja-JP" dirty="0"/>
              <a:t>15</a:t>
            </a:r>
            <a:r>
              <a:rPr lang="ja-JP" altLang="en-US" dirty="0"/>
              <a:t>分と、交通アクセスに恵まれた立地。</a:t>
            </a:r>
            <a:endParaRPr lang="en-US" altLang="ja-JP" dirty="0"/>
          </a:p>
        </p:txBody>
      </p:sp>
      <p:sp>
        <p:nvSpPr>
          <p:cNvPr id="34" name="テキスト ボックス 33"/>
          <p:cNvSpPr txBox="1"/>
          <p:nvPr/>
        </p:nvSpPr>
        <p:spPr>
          <a:xfrm>
            <a:off x="533838" y="2371298"/>
            <a:ext cx="8291512" cy="923330"/>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ja-JP" altLang="en-US" dirty="0"/>
              <a:t>年間約</a:t>
            </a:r>
            <a:r>
              <a:rPr lang="en-US" altLang="ja-JP" dirty="0"/>
              <a:t>250</a:t>
            </a:r>
            <a:r>
              <a:rPr lang="ja-JP" altLang="en-US" dirty="0"/>
              <a:t>万人（直近</a:t>
            </a:r>
            <a:r>
              <a:rPr lang="en-US" altLang="ja-JP" dirty="0"/>
              <a:t>3</a:t>
            </a:r>
            <a:r>
              <a:rPr lang="ja-JP" altLang="en-US" dirty="0"/>
              <a:t>ヵ年平均）が来園。各公園施設利用者に加え、森林や池をフィールドとした野鳥観察など、自然とのふれあいを目的とした来園者も多い。</a:t>
            </a:r>
            <a:endParaRPr lang="en-US" altLang="ja-JP" dirty="0"/>
          </a:p>
          <a:p>
            <a:pPr>
              <a:defRPr/>
            </a:pPr>
            <a:r>
              <a:rPr lang="ja-JP" altLang="en-US" dirty="0"/>
              <a:t>春秋の行楽シーズンだけでなく、年間通じて安定した利用がある。</a:t>
            </a:r>
          </a:p>
        </p:txBody>
      </p:sp>
      <p:sp>
        <p:nvSpPr>
          <p:cNvPr id="35" name="コンテンツ プレースホルダー 2"/>
          <p:cNvSpPr txBox="1">
            <a:spLocks/>
          </p:cNvSpPr>
          <p:nvPr/>
        </p:nvSpPr>
        <p:spPr bwMode="auto">
          <a:xfrm>
            <a:off x="138550" y="2083960"/>
            <a:ext cx="18811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rgbClr val="000000"/>
                </a:solidFill>
              </a:rPr>
              <a:t>■　利用状況</a:t>
            </a:r>
          </a:p>
        </p:txBody>
      </p:sp>
      <p:sp>
        <p:nvSpPr>
          <p:cNvPr id="36" name="コンテンツ プレースホルダー 2"/>
          <p:cNvSpPr txBox="1">
            <a:spLocks/>
          </p:cNvSpPr>
          <p:nvPr/>
        </p:nvSpPr>
        <p:spPr bwMode="auto">
          <a:xfrm>
            <a:off x="165538" y="781060"/>
            <a:ext cx="31765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rgbClr val="000000"/>
                </a:solidFill>
              </a:rPr>
              <a:t>■　周辺環境、地域特性</a:t>
            </a:r>
          </a:p>
        </p:txBody>
      </p:sp>
      <p:graphicFrame>
        <p:nvGraphicFramePr>
          <p:cNvPr id="28" name="グラフ 27"/>
          <p:cNvGraphicFramePr>
            <a:graphicFrameLocks noChangeAspect="1"/>
          </p:cNvGraphicFramePr>
          <p:nvPr>
            <p:extLst>
              <p:ext uri="{D42A27DB-BD31-4B8C-83A1-F6EECF244321}">
                <p14:modId xmlns:p14="http://schemas.microsoft.com/office/powerpoint/2010/main" val="671696591"/>
              </p:ext>
            </p:extLst>
          </p:nvPr>
        </p:nvGraphicFramePr>
        <p:xfrm>
          <a:off x="4383940" y="4790919"/>
          <a:ext cx="4620360" cy="172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グラフ 28"/>
          <p:cNvGraphicFramePr>
            <a:graphicFrameLocks noChangeAspect="1"/>
          </p:cNvGraphicFramePr>
          <p:nvPr>
            <p:extLst>
              <p:ext uri="{D42A27DB-BD31-4B8C-83A1-F6EECF244321}">
                <p14:modId xmlns:p14="http://schemas.microsoft.com/office/powerpoint/2010/main" val="4160932691"/>
              </p:ext>
            </p:extLst>
          </p:nvPr>
        </p:nvGraphicFramePr>
        <p:xfrm>
          <a:off x="4383939" y="3169874"/>
          <a:ext cx="4620361" cy="172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グラフ 29"/>
          <p:cNvGraphicFramePr>
            <a:graphicFrameLocks noChangeAspect="1"/>
          </p:cNvGraphicFramePr>
          <p:nvPr>
            <p:extLst>
              <p:ext uri="{D42A27DB-BD31-4B8C-83A1-F6EECF244321}">
                <p14:modId xmlns:p14="http://schemas.microsoft.com/office/powerpoint/2010/main" val="24166547"/>
              </p:ext>
            </p:extLst>
          </p:nvPr>
        </p:nvGraphicFramePr>
        <p:xfrm>
          <a:off x="-1" y="3630937"/>
          <a:ext cx="4594228" cy="2700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21783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 9"/>
          <p:cNvSpPr/>
          <p:nvPr/>
        </p:nvSpPr>
        <p:spPr>
          <a:xfrm>
            <a:off x="4942151" y="2969445"/>
            <a:ext cx="234579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出典：大阪府統計年鑑</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(H28)</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162202183"/>
              </p:ext>
            </p:extLst>
          </p:nvPr>
        </p:nvGraphicFramePr>
        <p:xfrm>
          <a:off x="511899" y="1367998"/>
          <a:ext cx="6765202" cy="1673649"/>
        </p:xfrm>
        <a:graphic>
          <a:graphicData uri="http://schemas.openxmlformats.org/drawingml/2006/table">
            <a:tbl>
              <a:tblPr firstRow="1" bandRow="1">
                <a:tableStyleId>{5C22544A-7EE6-4342-B048-85BDC9FD1C3A}</a:tableStyleId>
              </a:tblPr>
              <a:tblGrid>
                <a:gridCol w="1269116"/>
                <a:gridCol w="2902552"/>
                <a:gridCol w="1291250"/>
                <a:gridCol w="1302284"/>
              </a:tblGrid>
              <a:tr h="363837">
                <a:tc>
                  <a:txBody>
                    <a:bodyPr/>
                    <a:lstStyle/>
                    <a:p>
                      <a:pPr algn="ctr"/>
                      <a:r>
                        <a:rPr kumimoji="1" lang="ja-JP" altLang="en-US" sz="1900" dirty="0" smtClean="0"/>
                        <a:t>公園名</a:t>
                      </a:r>
                      <a:endParaRPr kumimoji="1" lang="ja-JP" altLang="en-US" sz="1900" dirty="0"/>
                    </a:p>
                  </a:txBody>
                  <a:tcPr marL="72767" marR="72767" marT="36384" marB="36384"/>
                </a:tc>
                <a:tc>
                  <a:txBody>
                    <a:bodyPr/>
                    <a:lstStyle/>
                    <a:p>
                      <a:pPr algn="ctr"/>
                      <a:r>
                        <a:rPr kumimoji="1" lang="ja-JP" altLang="en-US" sz="1900" dirty="0" smtClean="0"/>
                        <a:t>最寄駅名</a:t>
                      </a:r>
                      <a:endParaRPr kumimoji="1" lang="ja-JP" altLang="en-US" sz="1900" dirty="0"/>
                    </a:p>
                  </a:txBody>
                  <a:tcPr marL="72767" marR="72767" marT="36384" marB="36384"/>
                </a:tc>
                <a:tc>
                  <a:txBody>
                    <a:bodyPr/>
                    <a:lstStyle/>
                    <a:p>
                      <a:pPr algn="ctr"/>
                      <a:r>
                        <a:rPr kumimoji="1" lang="ja-JP" altLang="en-US" sz="1900" dirty="0" smtClean="0"/>
                        <a:t>乗車人数</a:t>
                      </a:r>
                      <a:endParaRPr kumimoji="1" lang="en-US" altLang="ja-JP" sz="1900" dirty="0" smtClean="0"/>
                    </a:p>
                  </a:txBody>
                  <a:tcPr marL="72767" marR="72767" marT="36384" marB="36384"/>
                </a:tc>
                <a:tc>
                  <a:txBody>
                    <a:bodyPr/>
                    <a:lstStyle/>
                    <a:p>
                      <a:pPr algn="ctr"/>
                      <a:r>
                        <a:rPr kumimoji="1" lang="ja-JP" altLang="en-US" sz="1900" dirty="0" smtClean="0"/>
                        <a:t>降車人数</a:t>
                      </a:r>
                      <a:endParaRPr kumimoji="1" lang="en-US" altLang="ja-JP" sz="1900" dirty="0" smtClean="0"/>
                    </a:p>
                  </a:txBody>
                  <a:tcPr marL="72767" marR="72767" marT="36384" marB="36384"/>
                </a:tc>
              </a:tr>
              <a:tr h="654906">
                <a:tc rowSpan="2">
                  <a:txBody>
                    <a:bodyPr/>
                    <a:lstStyle/>
                    <a:p>
                      <a:r>
                        <a:rPr kumimoji="1" lang="ja-JP" altLang="en-US" sz="1900" dirty="0" smtClean="0"/>
                        <a:t>大泉緑地</a:t>
                      </a:r>
                      <a:endParaRPr kumimoji="1" lang="ja-JP" altLang="en-US" sz="1900" dirty="0"/>
                    </a:p>
                  </a:txBody>
                  <a:tcPr marL="72767" marR="72767" marT="36384" marB="36384"/>
                </a:tc>
                <a:tc>
                  <a:txBody>
                    <a:bodyPr/>
                    <a:lstStyle/>
                    <a:p>
                      <a:r>
                        <a:rPr kumimoji="1" lang="ja-JP" altLang="en-US" sz="1900" dirty="0" smtClean="0"/>
                        <a:t>地下鉄御堂筋線</a:t>
                      </a:r>
                      <a:endParaRPr kumimoji="1" lang="en-US" altLang="ja-JP" sz="1900" dirty="0" smtClean="0"/>
                    </a:p>
                    <a:p>
                      <a:r>
                        <a:rPr kumimoji="1" lang="ja-JP" altLang="en-US" sz="1900" dirty="0" smtClean="0"/>
                        <a:t>新金岡駅</a:t>
                      </a:r>
                      <a:endParaRPr kumimoji="1" lang="ja-JP" altLang="en-US" sz="1900" dirty="0"/>
                    </a:p>
                  </a:txBody>
                  <a:tcPr marL="72767" marR="72767" marT="36384" marB="36384"/>
                </a:tc>
                <a:tc>
                  <a:txBody>
                    <a:bodyPr/>
                    <a:lstStyle/>
                    <a:p>
                      <a:pPr algn="r"/>
                      <a:r>
                        <a:rPr kumimoji="1" lang="en-US" altLang="ja-JP" sz="1900" dirty="0" smtClean="0"/>
                        <a:t>10,860   </a:t>
                      </a:r>
                    </a:p>
                    <a:p>
                      <a:pPr algn="r"/>
                      <a:r>
                        <a:rPr kumimoji="1" lang="en-US" altLang="ja-JP" sz="1600" dirty="0" smtClean="0"/>
                        <a:t> (3,934)</a:t>
                      </a:r>
                      <a:endParaRPr kumimoji="1" lang="ja-JP" altLang="en-US" sz="1600" dirty="0"/>
                    </a:p>
                  </a:txBody>
                  <a:tcPr marL="72767" marR="72767" marT="36384" marB="36384"/>
                </a:tc>
                <a:tc>
                  <a:txBody>
                    <a:bodyPr/>
                    <a:lstStyle/>
                    <a:p>
                      <a:pPr algn="r"/>
                      <a:r>
                        <a:rPr kumimoji="1" lang="en-US" altLang="ja-JP" sz="1900" dirty="0" smtClean="0"/>
                        <a:t>10,586  </a:t>
                      </a:r>
                    </a:p>
                    <a:p>
                      <a:pPr algn="r"/>
                      <a:r>
                        <a:rPr kumimoji="1" lang="en-US" altLang="ja-JP" sz="1600" dirty="0" smtClean="0"/>
                        <a:t> (3,805)</a:t>
                      </a:r>
                      <a:endParaRPr kumimoji="1" lang="ja-JP" altLang="en-US" sz="1600" dirty="0"/>
                    </a:p>
                  </a:txBody>
                  <a:tcPr marL="72767" marR="72767" marT="36384" marB="36384"/>
                </a:tc>
              </a:tr>
              <a:tr h="654906">
                <a:tc vMerge="1">
                  <a:txBody>
                    <a:bodyPr/>
                    <a:lstStyle/>
                    <a:p>
                      <a:endParaRPr kumimoji="1" lang="ja-JP" altLang="en-US" dirty="0"/>
                    </a:p>
                  </a:txBody>
                  <a:tcPr/>
                </a:tc>
                <a:tc>
                  <a:txBody>
                    <a:bodyPr/>
                    <a:lstStyle/>
                    <a:p>
                      <a:r>
                        <a:rPr kumimoji="1" lang="ja-JP" altLang="en-US" sz="1900" dirty="0" smtClean="0"/>
                        <a:t>近鉄南大阪線</a:t>
                      </a:r>
                      <a:endParaRPr kumimoji="1" lang="en-US" altLang="ja-JP" sz="1900" dirty="0" smtClean="0"/>
                    </a:p>
                    <a:p>
                      <a:r>
                        <a:rPr kumimoji="1" lang="ja-JP" altLang="en-US" sz="1900" dirty="0" smtClean="0"/>
                        <a:t>布忍駅</a:t>
                      </a:r>
                      <a:endParaRPr kumimoji="1" lang="ja-JP" altLang="en-US" sz="1900" dirty="0"/>
                    </a:p>
                  </a:txBody>
                  <a:tcPr marL="72767" marR="72767" marT="36384" marB="36384"/>
                </a:tc>
                <a:tc>
                  <a:txBody>
                    <a:bodyPr/>
                    <a:lstStyle/>
                    <a:p>
                      <a:pPr algn="r"/>
                      <a:r>
                        <a:rPr kumimoji="1" lang="en-US" altLang="ja-JP" sz="1900" dirty="0" smtClean="0"/>
                        <a:t>2,535</a:t>
                      </a:r>
                      <a:r>
                        <a:rPr kumimoji="1" lang="ja-JP" altLang="en-US" sz="1900" dirty="0" smtClean="0"/>
                        <a:t>　</a:t>
                      </a:r>
                      <a:endParaRPr kumimoji="1" lang="en-US" altLang="ja-JP" sz="1900" dirty="0" smtClean="0"/>
                    </a:p>
                    <a:p>
                      <a:pPr algn="r"/>
                      <a:r>
                        <a:rPr kumimoji="1" lang="ja-JP" altLang="en-US" sz="1600" dirty="0" smtClean="0"/>
                        <a:t>  </a:t>
                      </a:r>
                      <a:r>
                        <a:rPr kumimoji="1" lang="en-US" altLang="ja-JP" sz="1600" dirty="0" smtClean="0"/>
                        <a:t>(1,463)</a:t>
                      </a:r>
                      <a:endParaRPr kumimoji="1" lang="ja-JP" altLang="en-US" sz="1600" dirty="0"/>
                    </a:p>
                  </a:txBody>
                  <a:tcPr marL="72767" marR="72767" marT="36384" marB="36384"/>
                </a:tc>
                <a:tc>
                  <a:txBody>
                    <a:bodyPr/>
                    <a:lstStyle/>
                    <a:p>
                      <a:pPr algn="r"/>
                      <a:r>
                        <a:rPr kumimoji="1" lang="en-US" altLang="ja-JP" sz="1900" dirty="0" smtClean="0"/>
                        <a:t>2,455   </a:t>
                      </a:r>
                    </a:p>
                    <a:p>
                      <a:pPr algn="r"/>
                      <a:r>
                        <a:rPr kumimoji="1" lang="en-US" altLang="ja-JP" sz="1600" dirty="0" smtClean="0"/>
                        <a:t>(1,403)</a:t>
                      </a:r>
                      <a:endParaRPr kumimoji="1" lang="ja-JP" altLang="en-US" sz="1600" dirty="0"/>
                    </a:p>
                  </a:txBody>
                  <a:tcPr marL="72767" marR="72767" marT="36384" marB="36384"/>
                </a:tc>
              </a:tr>
            </a:tbl>
          </a:graphicData>
        </a:graphic>
      </p:graphicFrame>
      <p:sp>
        <p:nvSpPr>
          <p:cNvPr id="8" name="スライド番号プレースホルダー 7"/>
          <p:cNvSpPr>
            <a:spLocks noGrp="1"/>
          </p:cNvSpPr>
          <p:nvPr>
            <p:ph type="sldNum" sz="quarter" idx="11"/>
          </p:nvPr>
        </p:nvSpPr>
        <p:spPr/>
        <p:txBody>
          <a:bodyPr/>
          <a:lstStyle/>
          <a:p>
            <a:fld id="{937DD464-FDAC-45DF-9731-FAEB556B26A8}" type="slidenum">
              <a:rPr lang="en-US" altLang="ja-JP" smtClean="0"/>
              <a:pPr/>
              <a:t>46</a:t>
            </a:fld>
            <a:endParaRPr lang="en-US" altLang="ja-JP"/>
          </a:p>
        </p:txBody>
      </p:sp>
      <p:sp>
        <p:nvSpPr>
          <p:cNvPr id="11" name="タイトル 1"/>
          <p:cNvSpPr>
            <a:spLocks noGrp="1"/>
          </p:cNvSpPr>
          <p:nvPr>
            <p:ph type="title"/>
          </p:nvPr>
        </p:nvSpPr>
        <p:spPr>
          <a:xfrm>
            <a:off x="1143000" y="215900"/>
            <a:ext cx="7848600" cy="533400"/>
          </a:xfrm>
        </p:spPr>
        <p:txBody>
          <a:bodyPr>
            <a:normAutofit/>
          </a:bodyPr>
          <a:lstStyle/>
          <a:p>
            <a:r>
              <a:rPr lang="ja-JP" altLang="en-US" dirty="0"/>
              <a:t>大泉緑地</a:t>
            </a:r>
            <a:endParaRPr kumimoji="1" lang="ja-JP" altLang="en-US" dirty="0">
              <a:latin typeface="HGS明朝B" panose="02020800000000000000" pitchFamily="18" charset="-128"/>
              <a:ea typeface="HGS明朝B" panose="02020800000000000000" pitchFamily="18" charset="-128"/>
            </a:endParaRPr>
          </a:p>
        </p:txBody>
      </p:sp>
      <p:sp>
        <p:nvSpPr>
          <p:cNvPr id="12" name="コンテンツ プレースホルダー 2"/>
          <p:cNvSpPr txBox="1">
            <a:spLocks/>
          </p:cNvSpPr>
          <p:nvPr/>
        </p:nvSpPr>
        <p:spPr bwMode="auto">
          <a:xfrm>
            <a:off x="152396" y="864760"/>
            <a:ext cx="596265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a:t>
            </a:r>
            <a:r>
              <a:rPr lang="ja-JP" altLang="en-US" sz="2000" kern="0" dirty="0" smtClean="0"/>
              <a:t>最寄</a:t>
            </a:r>
            <a:r>
              <a:rPr lang="ja-JP" altLang="en-US" sz="2000" kern="0" dirty="0"/>
              <a:t>駅の</a:t>
            </a:r>
            <a:r>
              <a:rPr lang="ja-JP" altLang="en-US" sz="2000" kern="0" dirty="0" smtClean="0"/>
              <a:t>乗降客数　</a:t>
            </a:r>
            <a:r>
              <a:rPr lang="en-US" altLang="ja-JP" sz="1400" dirty="0" smtClean="0"/>
              <a:t>(  </a:t>
            </a:r>
            <a:r>
              <a:rPr lang="en-US" altLang="ja-JP" sz="1400" dirty="0"/>
              <a:t>)</a:t>
            </a:r>
            <a:r>
              <a:rPr lang="ja-JP" altLang="en-US" sz="1400" dirty="0"/>
              <a:t>内は総数のうち、定期利用者の人数</a:t>
            </a:r>
          </a:p>
          <a:p>
            <a:pPr marL="0" indent="0">
              <a:buNone/>
              <a:defRPr/>
            </a:pPr>
            <a:endParaRPr lang="ja-JP" altLang="en-US" sz="2000" kern="0" dirty="0"/>
          </a:p>
          <a:p>
            <a:pPr marL="0" indent="0">
              <a:buFontTx/>
              <a:buNone/>
              <a:defRPr/>
            </a:pPr>
            <a:endParaRPr lang="ja-JP" altLang="en-US" sz="2000" kern="0" dirty="0" smtClean="0">
              <a:solidFill>
                <a:srgbClr val="000000"/>
              </a:solidFill>
            </a:endParaRPr>
          </a:p>
        </p:txBody>
      </p:sp>
      <p:sp>
        <p:nvSpPr>
          <p:cNvPr id="13" name="コンテンツ プレースホルダー 2"/>
          <p:cNvSpPr txBox="1">
            <a:spLocks/>
          </p:cNvSpPr>
          <p:nvPr/>
        </p:nvSpPr>
        <p:spPr bwMode="auto">
          <a:xfrm>
            <a:off x="152397" y="3217435"/>
            <a:ext cx="4419601"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a:t>
            </a:r>
            <a:r>
              <a:rPr lang="ja-JP" altLang="en-US" sz="2000" kern="0" dirty="0"/>
              <a:t>公園の周辺</a:t>
            </a:r>
            <a:r>
              <a:rPr lang="ja-JP" altLang="en-US" sz="2000" kern="0" dirty="0" smtClean="0"/>
              <a:t>人口</a:t>
            </a:r>
            <a:endParaRPr lang="ja-JP" altLang="en-US" sz="2000" kern="0" dirty="0" smtClean="0">
              <a:solidFill>
                <a:srgbClr val="000000"/>
              </a:solidFill>
            </a:endParaRP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val="0"/>
              </a:ext>
            </a:extLst>
          </a:blip>
          <a:srcRect l="3202" t="15578" r="4605" b="9733"/>
          <a:stretch/>
        </p:blipFill>
        <p:spPr>
          <a:xfrm>
            <a:off x="5715000" y="3468617"/>
            <a:ext cx="2876550" cy="3295650"/>
          </a:xfrm>
          <a:prstGeom prst="rect">
            <a:avLst/>
          </a:prstGeom>
        </p:spPr>
      </p:pic>
      <p:sp>
        <p:nvSpPr>
          <p:cNvPr id="15" name="コンテンツ プレースホルダー 2"/>
          <p:cNvSpPr>
            <a:spLocks noGrp="1"/>
          </p:cNvSpPr>
          <p:nvPr>
            <p:ph idx="1"/>
          </p:nvPr>
        </p:nvSpPr>
        <p:spPr>
          <a:xfrm>
            <a:off x="285747" y="3720673"/>
            <a:ext cx="4667253" cy="1708577"/>
          </a:xfrm>
          <a:solidFill>
            <a:schemeClr val="bg1"/>
          </a:solidFill>
          <a:ln>
            <a:solidFill>
              <a:schemeClr val="bg1">
                <a:lumMod val="50000"/>
              </a:schemeClr>
            </a:solidFill>
          </a:ln>
        </p:spPr>
        <p:txBody>
          <a:bodyPr>
            <a:noAutofit/>
          </a:bodyPr>
          <a:lstStyle/>
          <a:p>
            <a:pPr marL="0" indent="0">
              <a:spcBef>
                <a:spcPts val="0"/>
              </a:spcBef>
              <a:spcAft>
                <a:spcPts val="1800"/>
              </a:spcAft>
              <a:buNone/>
            </a:pPr>
            <a:r>
              <a:rPr lang="ja-JP" altLang="en-US" sz="2000" dirty="0">
                <a:solidFill>
                  <a:schemeClr val="tx1"/>
                </a:solidFill>
                <a:latin typeface="+mn-ea"/>
              </a:rPr>
              <a:t>　</a:t>
            </a:r>
            <a:r>
              <a:rPr lang="ja-JP" altLang="en-US" sz="2000" dirty="0" smtClean="0">
                <a:solidFill>
                  <a:schemeClr val="tx1"/>
                </a:solidFill>
                <a:latin typeface="+mn-ea"/>
              </a:rPr>
              <a:t>大泉緑地から</a:t>
            </a:r>
            <a:r>
              <a:rPr lang="ja-JP" altLang="en-US" sz="2000" dirty="0">
                <a:solidFill>
                  <a:schemeClr val="tx1"/>
                </a:solidFill>
                <a:latin typeface="+mn-ea"/>
              </a:rPr>
              <a:t>２</a:t>
            </a:r>
            <a:r>
              <a:rPr lang="en-US" altLang="ja-JP" sz="2000" dirty="0" smtClean="0">
                <a:solidFill>
                  <a:schemeClr val="tx1"/>
                </a:solidFill>
                <a:latin typeface="+mn-ea"/>
              </a:rPr>
              <a:t>km</a:t>
            </a:r>
            <a:r>
              <a:rPr lang="ja-JP" altLang="en-US" sz="2000" dirty="0">
                <a:solidFill>
                  <a:schemeClr val="tx1"/>
                </a:solidFill>
                <a:latin typeface="+mn-ea"/>
              </a:rPr>
              <a:t>範囲</a:t>
            </a:r>
            <a:r>
              <a:rPr lang="ja-JP" altLang="en-US" sz="2000" dirty="0" smtClean="0">
                <a:solidFill>
                  <a:schemeClr val="tx1"/>
                </a:solidFill>
                <a:latin typeface="+mn-ea"/>
              </a:rPr>
              <a:t>に含まれる</a:t>
            </a:r>
            <a:endParaRPr lang="en-US" altLang="ja-JP" sz="2000" dirty="0" smtClean="0">
              <a:solidFill>
                <a:schemeClr val="tx1"/>
              </a:solidFill>
              <a:latin typeface="+mn-ea"/>
            </a:endParaRPr>
          </a:p>
          <a:p>
            <a:pPr marL="0" indent="0">
              <a:spcBef>
                <a:spcPts val="0"/>
              </a:spcBef>
              <a:spcAft>
                <a:spcPts val="1800"/>
              </a:spcAft>
              <a:buNone/>
            </a:pPr>
            <a:r>
              <a:rPr lang="ja-JP" altLang="en-US" sz="2000" dirty="0">
                <a:solidFill>
                  <a:schemeClr val="tx1"/>
                </a:solidFill>
                <a:latin typeface="+mn-ea"/>
              </a:rPr>
              <a:t>　</a:t>
            </a:r>
            <a:r>
              <a:rPr lang="ja-JP" altLang="en-US" sz="2000" dirty="0" smtClean="0">
                <a:solidFill>
                  <a:schemeClr val="tx1"/>
                </a:solidFill>
                <a:latin typeface="+mn-ea"/>
              </a:rPr>
              <a:t>町丁目の人口</a:t>
            </a:r>
            <a:r>
              <a:rPr lang="ja-JP" altLang="en-US" sz="2000" dirty="0">
                <a:solidFill>
                  <a:schemeClr val="tx1"/>
                </a:solidFill>
                <a:latin typeface="+mn-ea"/>
              </a:rPr>
              <a:t>：</a:t>
            </a:r>
            <a:r>
              <a:rPr lang="ja-JP" altLang="en-US" sz="2000" dirty="0" smtClean="0">
                <a:solidFill>
                  <a:schemeClr val="tx1"/>
                </a:solidFill>
                <a:latin typeface="+mn-ea"/>
              </a:rPr>
              <a:t>２０．２万人</a:t>
            </a:r>
            <a:endParaRPr lang="en-US" altLang="ja-JP" sz="2000" dirty="0" smtClean="0">
              <a:solidFill>
                <a:schemeClr val="tx1"/>
              </a:solidFill>
              <a:latin typeface="+mn-ea"/>
            </a:endParaRPr>
          </a:p>
          <a:p>
            <a:pPr marL="0" indent="0">
              <a:spcBef>
                <a:spcPts val="0"/>
              </a:spcBef>
              <a:spcAft>
                <a:spcPts val="1800"/>
              </a:spcAft>
              <a:buNone/>
            </a:pPr>
            <a:r>
              <a:rPr lang="ja-JP" altLang="en-US" sz="2000" dirty="0" smtClean="0">
                <a:solidFill>
                  <a:schemeClr val="tx1"/>
                </a:solidFill>
                <a:latin typeface="+mn-ea"/>
              </a:rPr>
              <a:t>　（堺市：１３．１万人　松原市：７．１万人）</a:t>
            </a:r>
            <a:endParaRPr lang="en-US" altLang="ja-JP" sz="2000" dirty="0">
              <a:solidFill>
                <a:schemeClr val="tx1"/>
              </a:solidFill>
              <a:latin typeface="+mn-ea"/>
            </a:endParaRPr>
          </a:p>
          <a:p>
            <a:pPr marL="0" indent="0">
              <a:spcBef>
                <a:spcPts val="0"/>
              </a:spcBef>
              <a:spcAft>
                <a:spcPts val="1800"/>
              </a:spcAft>
              <a:buNone/>
            </a:pPr>
            <a:endParaRPr lang="en-US" altLang="ja-JP" sz="2400" dirty="0"/>
          </a:p>
          <a:p>
            <a:pPr marL="0" indent="0">
              <a:spcBef>
                <a:spcPts val="0"/>
              </a:spcBef>
              <a:spcAft>
                <a:spcPts val="1800"/>
              </a:spcAft>
              <a:buNone/>
            </a:pPr>
            <a:endParaRPr kumimoji="1" lang="en-US" altLang="ja-JP" sz="2400" dirty="0" smtClean="0"/>
          </a:p>
        </p:txBody>
      </p:sp>
      <p:sp>
        <p:nvSpPr>
          <p:cNvPr id="16" name="角丸四角形 15"/>
          <p:cNvSpPr/>
          <p:nvPr/>
        </p:nvSpPr>
        <p:spPr>
          <a:xfrm>
            <a:off x="2563386" y="5116442"/>
            <a:ext cx="240294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：住民基本台帳（人口）平成</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27</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年度</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spTree>
    <p:extLst>
      <p:ext uri="{BB962C8B-B14F-4D97-AF65-F5344CB8AC3E}">
        <p14:creationId xmlns:p14="http://schemas.microsoft.com/office/powerpoint/2010/main" val="3519859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1848" y="1060174"/>
            <a:ext cx="8619751" cy="5416826"/>
          </a:xfrm>
        </p:spPr>
        <p:txBody>
          <a:bodyPr>
            <a:noAutofit/>
          </a:bodyPr>
          <a:lstStyle/>
          <a:p>
            <a:r>
              <a:rPr lang="ja-JP" altLang="en-US" sz="2400" dirty="0" smtClean="0"/>
              <a:t>「大泉緑地のもり」の活用について</a:t>
            </a:r>
            <a:endParaRPr lang="en-US" altLang="ja-JP" sz="2400" dirty="0" smtClean="0"/>
          </a:p>
          <a:p>
            <a:pPr marL="0" indent="0">
              <a:buNone/>
            </a:pPr>
            <a:r>
              <a:rPr lang="ja-JP" altLang="en-US" sz="2400" dirty="0"/>
              <a:t>　</a:t>
            </a:r>
            <a:r>
              <a:rPr lang="ja-JP" altLang="en-US" sz="2400" dirty="0" smtClean="0"/>
              <a:t>整備当初から約半世紀が経過した大泉緑地の「もり」を、これからも守り、育て、次世代へ繋いでいくために、子どもから大人まで、幅広い世代に親しんでもらえるプログラムの提案を期待します。</a:t>
            </a:r>
            <a:endParaRPr lang="en-US" altLang="ja-JP" sz="2400" dirty="0" smtClean="0"/>
          </a:p>
          <a:p>
            <a:pPr marL="0" indent="0">
              <a:buNone/>
            </a:pPr>
            <a:endParaRPr lang="en-US" altLang="ja-JP" sz="2400" dirty="0" smtClean="0"/>
          </a:p>
          <a:p>
            <a:pPr marL="0" indent="0">
              <a:buNone/>
            </a:pPr>
            <a:r>
              <a:rPr lang="ja-JP" altLang="en-US" sz="2400" dirty="0" smtClean="0"/>
              <a:t>例えば</a:t>
            </a:r>
            <a:r>
              <a:rPr lang="en-US" altLang="ja-JP" sz="2400" dirty="0" smtClean="0"/>
              <a:t>…</a:t>
            </a:r>
          </a:p>
          <a:p>
            <a:pPr marL="0" indent="0">
              <a:buNone/>
            </a:pPr>
            <a:r>
              <a:rPr lang="ja-JP" altLang="en-US" sz="2400" dirty="0"/>
              <a:t>　</a:t>
            </a:r>
            <a:r>
              <a:rPr lang="ja-JP" altLang="en-US" sz="2400" dirty="0" smtClean="0"/>
              <a:t>・子ども：「もり」を活動拠点とした認定こども園の設置</a:t>
            </a:r>
            <a:endParaRPr lang="en-US" altLang="ja-JP" sz="2400" dirty="0" smtClean="0"/>
          </a:p>
          <a:p>
            <a:pPr marL="0" indent="0">
              <a:buNone/>
            </a:pPr>
            <a:r>
              <a:rPr lang="ja-JP" altLang="en-US" sz="2400" dirty="0"/>
              <a:t>　</a:t>
            </a:r>
            <a:r>
              <a:rPr lang="ja-JP" altLang="en-US" sz="2400" dirty="0" smtClean="0"/>
              <a:t>　　　　　</a:t>
            </a:r>
            <a:r>
              <a:rPr lang="ja-JP" altLang="en-US" sz="2400" dirty="0"/>
              <a:t> 「もり」を活用した遊びの場の提供</a:t>
            </a:r>
            <a:endParaRPr lang="en-US" altLang="ja-JP" sz="2400" dirty="0" smtClean="0"/>
          </a:p>
          <a:p>
            <a:pPr marL="0" indent="0">
              <a:buNone/>
            </a:pPr>
            <a:r>
              <a:rPr lang="ja-JP" altLang="en-US" sz="2400" dirty="0"/>
              <a:t>　</a:t>
            </a:r>
            <a:r>
              <a:rPr lang="ja-JP" altLang="en-US" sz="2400" dirty="0" smtClean="0"/>
              <a:t>　　　　　</a:t>
            </a:r>
            <a:r>
              <a:rPr lang="ja-JP" altLang="en-US" sz="2400" dirty="0"/>
              <a:t> </a:t>
            </a:r>
            <a:endParaRPr lang="en-US" altLang="ja-JP" sz="2400" dirty="0" smtClean="0"/>
          </a:p>
          <a:p>
            <a:pPr marL="0" indent="0">
              <a:buNone/>
            </a:pPr>
            <a:r>
              <a:rPr lang="ja-JP" altLang="en-US" sz="2400" dirty="0"/>
              <a:t>　</a:t>
            </a:r>
            <a:r>
              <a:rPr lang="ja-JP" altLang="en-US" sz="2400" dirty="0" smtClean="0"/>
              <a:t>・大人：「もり」を題材にしたカルチャースクールの開講</a:t>
            </a:r>
            <a:endParaRPr lang="en-US" altLang="ja-JP" sz="2400" dirty="0" smtClean="0"/>
          </a:p>
          <a:p>
            <a:pPr marL="0" indent="0">
              <a:buNone/>
            </a:pPr>
            <a:r>
              <a:rPr lang="ja-JP" altLang="en-US" sz="2400" dirty="0"/>
              <a:t>　</a:t>
            </a:r>
            <a:r>
              <a:rPr lang="ja-JP" altLang="en-US" sz="2400" dirty="0" smtClean="0"/>
              <a:t>　　　　 </a:t>
            </a:r>
            <a:r>
              <a:rPr lang="ja-JP" altLang="en-US" sz="2400" dirty="0"/>
              <a:t>「もり」を題材にした便益施設の設置</a:t>
            </a:r>
            <a:endParaRPr lang="en-US" altLang="ja-JP" sz="2400" dirty="0"/>
          </a:p>
          <a:p>
            <a:pPr marL="0" indent="0">
              <a:buNone/>
            </a:pPr>
            <a:r>
              <a:rPr lang="ja-JP" altLang="en-US" sz="2400" dirty="0"/>
              <a:t>　　　　　</a:t>
            </a:r>
            <a:r>
              <a:rPr lang="ja-JP" altLang="en-US" sz="2400" dirty="0" smtClean="0"/>
              <a:t> 「</a:t>
            </a:r>
            <a:r>
              <a:rPr lang="ja-JP" altLang="en-US" sz="2400" dirty="0"/>
              <a:t>もり」の中でくつろげる施設の</a:t>
            </a:r>
            <a:r>
              <a:rPr lang="ja-JP" altLang="en-US" sz="2400" dirty="0" smtClean="0"/>
              <a:t>設置</a:t>
            </a:r>
            <a:endParaRPr lang="en-US" altLang="ja-JP" sz="24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公園活用のアイデア事例（大泉緑地）</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solidFill>
                  <a:srgbClr val="000000"/>
                </a:solidFill>
              </a:rPr>
              <a:pPr/>
              <a:t>47</a:t>
            </a:fld>
            <a:endParaRPr lang="en-US" altLang="ja-JP">
              <a:solidFill>
                <a:srgbClr val="000000"/>
              </a:solidFill>
            </a:endParaRPr>
          </a:p>
        </p:txBody>
      </p:sp>
    </p:spTree>
    <p:extLst>
      <p:ext uri="{BB962C8B-B14F-4D97-AF65-F5344CB8AC3E}">
        <p14:creationId xmlns:p14="http://schemas.microsoft.com/office/powerpoint/2010/main" val="14035600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公園活用のアイデア事例（大泉</a:t>
            </a:r>
            <a:r>
              <a:rPr lang="ja-JP" altLang="en-US" kern="0" dirty="0"/>
              <a:t>緑地</a:t>
            </a:r>
            <a:r>
              <a:rPr lang="ja-JP" altLang="en-US" kern="0" dirty="0" smtClean="0"/>
              <a:t>）</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solidFill>
                  <a:srgbClr val="000000"/>
                </a:solidFill>
              </a:rPr>
              <a:pPr/>
              <a:t>48</a:t>
            </a:fld>
            <a:endParaRPr lang="en-US" altLang="ja-JP" dirty="0">
              <a:solidFill>
                <a:srgbClr val="000000"/>
              </a:solidFill>
            </a:endParaRPr>
          </a:p>
        </p:txBody>
      </p:sp>
      <p:pic>
        <p:nvPicPr>
          <p:cNvPr id="9" name="図 26"/>
          <p:cNvPicPr>
            <a:picLocks noChangeAspect="1"/>
          </p:cNvPicPr>
          <p:nvPr/>
        </p:nvPicPr>
        <p:blipFill rotWithShape="1">
          <a:blip r:embed="rId5">
            <a:extLst>
              <a:ext uri="{28A0092B-C50C-407E-A947-70E740481C1C}">
                <a14:useLocalDpi xmlns:a14="http://schemas.microsoft.com/office/drawing/2010/main" val="0"/>
              </a:ext>
            </a:extLst>
          </a:blip>
          <a:srcRect b="8362"/>
          <a:stretch/>
        </p:blipFill>
        <p:spPr bwMode="auto">
          <a:xfrm>
            <a:off x="2424113" y="855530"/>
            <a:ext cx="4483100" cy="58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116" y="3076575"/>
            <a:ext cx="2677584" cy="2008188"/>
          </a:xfrm>
          <a:prstGeom prst="rect">
            <a:avLst/>
          </a:prstGeom>
        </p:spPr>
      </p:pic>
      <p:pic>
        <p:nvPicPr>
          <p:cNvPr id="12" name="図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116" y="911886"/>
            <a:ext cx="2677584" cy="2008188"/>
          </a:xfrm>
          <a:prstGeom prst="rect">
            <a:avLst/>
          </a:prstGeom>
        </p:spPr>
      </p:pic>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627" y="1894442"/>
            <a:ext cx="2677584" cy="2008188"/>
          </a:xfrm>
          <a:prstGeom prst="rect">
            <a:avLst/>
          </a:prstGeom>
        </p:spPr>
      </p:pic>
      <p:pic>
        <p:nvPicPr>
          <p:cNvPr id="14" name="図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914" y="4459010"/>
            <a:ext cx="2677584" cy="2008188"/>
          </a:xfrm>
          <a:prstGeom prst="rect">
            <a:avLst/>
          </a:prstGeom>
        </p:spPr>
      </p:pic>
      <p:sp>
        <p:nvSpPr>
          <p:cNvPr id="15" name="テキスト ボックス 14"/>
          <p:cNvSpPr txBox="1"/>
          <p:nvPr/>
        </p:nvSpPr>
        <p:spPr>
          <a:xfrm>
            <a:off x="6225116" y="5084763"/>
            <a:ext cx="2779184" cy="369332"/>
          </a:xfrm>
          <a:prstGeom prst="rect">
            <a:avLst/>
          </a:prstGeom>
          <a:noFill/>
        </p:spPr>
        <p:txBody>
          <a:bodyPr wrap="square" rtlCol="0">
            <a:spAutoFit/>
          </a:bodyPr>
          <a:lstStyle/>
          <a:p>
            <a:r>
              <a:rPr kumimoji="1" lang="ja-JP" altLang="en-US" dirty="0" smtClean="0">
                <a:solidFill>
                  <a:srgbClr val="000000"/>
                </a:solidFill>
                <a:latin typeface="HGPｺﾞｼｯｸE" panose="020B0900000000000000" pitchFamily="50" charset="-128"/>
                <a:ea typeface="HGPｺﾞｼｯｸE" panose="020B0900000000000000" pitchFamily="50" charset="-128"/>
              </a:rPr>
              <a:t>広場等を活用した結婚式</a:t>
            </a:r>
            <a:endParaRPr kumimoji="1"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p:cNvSpPr txBox="1"/>
          <p:nvPr/>
        </p:nvSpPr>
        <p:spPr>
          <a:xfrm>
            <a:off x="152397" y="1525110"/>
            <a:ext cx="3178173" cy="369332"/>
          </a:xfrm>
          <a:prstGeom prst="rect">
            <a:avLst/>
          </a:prstGeom>
          <a:noFill/>
        </p:spPr>
        <p:txBody>
          <a:bodyPr wrap="square" rtlCol="0">
            <a:spAutoFit/>
          </a:bodyPr>
          <a:lstStyle/>
          <a:p>
            <a:r>
              <a:rPr kumimoji="1" lang="ja-JP" altLang="en-US" dirty="0" smtClean="0">
                <a:solidFill>
                  <a:srgbClr val="000000"/>
                </a:solidFill>
                <a:latin typeface="HGPｺﾞｼｯｸE" panose="020B0900000000000000" pitchFamily="50" charset="-128"/>
                <a:ea typeface="HGPｺﾞｼｯｸE" panose="020B0900000000000000" pitchFamily="50" charset="-128"/>
              </a:rPr>
              <a:t>「もり」を活用したプログラム</a:t>
            </a:r>
            <a:endParaRPr kumimoji="1"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17" name="テキスト ボックス 16"/>
          <p:cNvSpPr txBox="1"/>
          <p:nvPr/>
        </p:nvSpPr>
        <p:spPr>
          <a:xfrm>
            <a:off x="288125" y="4115354"/>
            <a:ext cx="2906716" cy="369332"/>
          </a:xfrm>
          <a:prstGeom prst="rect">
            <a:avLst/>
          </a:prstGeom>
          <a:noFill/>
        </p:spPr>
        <p:txBody>
          <a:bodyPr wrap="square" rtlCol="0">
            <a:spAutoFit/>
          </a:bodyPr>
          <a:lstStyle/>
          <a:p>
            <a:r>
              <a:rPr kumimoji="1" lang="ja-JP" altLang="en-US" dirty="0" smtClean="0">
                <a:solidFill>
                  <a:srgbClr val="000000"/>
                </a:solidFill>
                <a:latin typeface="HGPｺﾞｼｯｸE" panose="020B0900000000000000" pitchFamily="50" charset="-128"/>
                <a:ea typeface="HGPｺﾞｼｯｸE" panose="020B0900000000000000" pitchFamily="50" charset="-128"/>
              </a:rPr>
              <a:t>既存プログラムとの連携</a:t>
            </a:r>
            <a:endParaRPr kumimoji="1" lang="ja-JP" altLang="en-US" dirty="0">
              <a:solidFill>
                <a:srgbClr val="0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643799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3565" y="2825750"/>
            <a:ext cx="7772400" cy="1362075"/>
          </a:xfrm>
        </p:spPr>
        <p:txBody>
          <a:bodyPr anchor="ctr"/>
          <a:lstStyle/>
          <a:p>
            <a:pPr algn="ctr"/>
            <a:r>
              <a:rPr lang="ja-JP" altLang="en-US" dirty="0"/>
              <a:t>せん</a:t>
            </a:r>
            <a:r>
              <a:rPr lang="ja-JP" altLang="en-US" dirty="0" smtClean="0"/>
              <a:t>なん里海公園</a:t>
            </a:r>
            <a:r>
              <a:rPr kumimoji="1" lang="ja-JP" altLang="en-US" dirty="0" smtClean="0"/>
              <a:t>の概要</a:t>
            </a:r>
            <a:endParaRPr kumimoji="1" lang="ja-JP" alt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5067E071-0BD7-4BD1-9502-D751FF523758}" type="slidenum">
              <a:rPr lang="en-US" altLang="ja-JP" smtClean="0">
                <a:solidFill>
                  <a:srgbClr val="000000"/>
                </a:solidFill>
              </a:rPr>
              <a:pPr/>
              <a:t>49</a:t>
            </a:fld>
            <a:endParaRPr lang="en-US" altLang="ja-JP">
              <a:solidFill>
                <a:srgbClr val="000000"/>
              </a:solidFill>
            </a:endParaRPr>
          </a:p>
        </p:txBody>
      </p:sp>
    </p:spTree>
    <p:extLst>
      <p:ext uri="{BB962C8B-B14F-4D97-AF65-F5344CB8AC3E}">
        <p14:creationId xmlns:p14="http://schemas.microsoft.com/office/powerpoint/2010/main" val="2365838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2110" y="1343796"/>
            <a:ext cx="8123584" cy="4765930"/>
          </a:xfrm>
        </p:spPr>
        <p:txBody>
          <a:bodyPr/>
          <a:lstStyle/>
          <a:p>
            <a:r>
              <a:rPr lang="ja-JP" altLang="en-US" dirty="0"/>
              <a:t>大泉緑地　の</a:t>
            </a:r>
            <a:r>
              <a:rPr lang="ja-JP" altLang="en-US" dirty="0" smtClean="0"/>
              <a:t>“</a:t>
            </a:r>
            <a:r>
              <a:rPr lang="en-US" altLang="ja-JP" dirty="0" err="1"/>
              <a:t>flumpool</a:t>
            </a:r>
            <a:r>
              <a:rPr lang="ja-JP" altLang="en-US" dirty="0"/>
              <a:t>（ﾌﾗﾝﾌﾟｰﾙ</a:t>
            </a:r>
            <a:r>
              <a:rPr lang="ja-JP" altLang="en-US" dirty="0" smtClean="0"/>
              <a:t>）野外</a:t>
            </a:r>
            <a:r>
              <a:rPr lang="ja-JP" altLang="en-US" dirty="0"/>
              <a:t>ｺﾝｻｰﾄ”</a:t>
            </a:r>
          </a:p>
          <a:p>
            <a:pPr marL="0" indent="0">
              <a:buNone/>
            </a:pPr>
            <a:r>
              <a:rPr kumimoji="1" lang="ja-JP" altLang="en-US" dirty="0" smtClean="0"/>
              <a:t>　　府営公園内一般園地での初野外コンサート</a:t>
            </a:r>
            <a:r>
              <a:rPr kumimoji="1" lang="en-US" altLang="ja-JP" dirty="0" smtClean="0"/>
              <a:t/>
            </a:r>
            <a:br>
              <a:rPr kumimoji="1" lang="en-US" altLang="ja-JP" dirty="0" smtClean="0"/>
            </a:br>
            <a:r>
              <a:rPr kumimoji="1" lang="ja-JP" altLang="en-US" dirty="0" smtClean="0"/>
              <a:t>　　空間の特性を活かした、新たな活用方法を実践</a:t>
            </a:r>
            <a:endParaRPr kumimoji="1" lang="en-US" altLang="ja-JP" dirty="0" smtClean="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D:\KatsuyamaK\Desktop\無題.png"/>
          <p:cNvPicPr/>
          <p:nvPr/>
        </p:nvPicPr>
        <p:blipFill>
          <a:blip r:embed="rId5">
            <a:extLst>
              <a:ext uri="{28A0092B-C50C-407E-A947-70E740481C1C}">
                <a14:useLocalDpi xmlns:a14="http://schemas.microsoft.com/office/drawing/2010/main" val="0"/>
              </a:ext>
            </a:extLst>
          </a:blip>
          <a:srcRect/>
          <a:stretch>
            <a:fillRect/>
          </a:stretch>
        </p:blipFill>
        <p:spPr bwMode="auto">
          <a:xfrm>
            <a:off x="443941" y="3522390"/>
            <a:ext cx="4548492" cy="2484639"/>
          </a:xfrm>
          <a:prstGeom prst="rect">
            <a:avLst/>
          </a:prstGeom>
          <a:noFill/>
          <a:extLst/>
        </p:spPr>
      </p:pic>
      <p:pic>
        <p:nvPicPr>
          <p:cNvPr id="9" name="図 8" descr="平成27年８月　大泉緑地「フランプール野外コンサート」" title="興行的なイベントの事例"/>
          <p:cNvPicPr>
            <a:picLocks noChangeAspect="1"/>
          </p:cNvPicPr>
          <p:nvPr/>
        </p:nvPicPr>
        <p:blipFill rotWithShape="1">
          <a:blip r:embed="rId6" cstate="print">
            <a:extLst>
              <a:ext uri="{28A0092B-C50C-407E-A947-70E740481C1C}">
                <a14:useLocalDpi xmlns:a14="http://schemas.microsoft.com/office/drawing/2010/main" val="0"/>
              </a:ext>
            </a:extLst>
          </a:blip>
          <a:srcRect l="1448" t="15499" r="24130" b="10360"/>
          <a:stretch/>
        </p:blipFill>
        <p:spPr bwMode="auto">
          <a:xfrm>
            <a:off x="4724965" y="3522391"/>
            <a:ext cx="3730474" cy="2484639"/>
          </a:xfrm>
          <a:prstGeom prst="rect">
            <a:avLst/>
          </a:prstGeom>
          <a:noFill/>
          <a:ln>
            <a:noFill/>
          </a:ln>
        </p:spPr>
      </p:pic>
      <p:sp>
        <p:nvSpPr>
          <p:cNvPr id="4" name="スライド番号プレースホルダー 3"/>
          <p:cNvSpPr>
            <a:spLocks noGrp="1"/>
          </p:cNvSpPr>
          <p:nvPr>
            <p:ph type="sldNum" sz="quarter" idx="11"/>
          </p:nvPr>
        </p:nvSpPr>
        <p:spPr/>
        <p:txBody>
          <a:bodyPr/>
          <a:lstStyle/>
          <a:p>
            <a:fld id="{937DD464-FDAC-45DF-9731-FAEB556B26A8}" type="slidenum">
              <a:rPr lang="en-US" altLang="ja-JP" smtClean="0"/>
              <a:pPr/>
              <a:t>5</a:t>
            </a:fld>
            <a:endParaRPr lang="en-US" altLang="ja-JP"/>
          </a:p>
        </p:txBody>
      </p:sp>
      <p:sp>
        <p:nvSpPr>
          <p:cNvPr id="2" name="タイトル 1"/>
          <p:cNvSpPr>
            <a:spLocks noGrp="1"/>
          </p:cNvSpPr>
          <p:nvPr>
            <p:ph type="title"/>
          </p:nvPr>
        </p:nvSpPr>
        <p:spPr/>
        <p:txBody>
          <a:bodyPr>
            <a:normAutofit fontScale="90000"/>
          </a:bodyPr>
          <a:lstStyle/>
          <a:p>
            <a:r>
              <a:rPr lang="ja-JP" altLang="en-US" sz="3200" dirty="0" smtClean="0"/>
              <a:t>府営公園での取組み　民間事業者様との連携</a:t>
            </a:r>
            <a:endParaRPr kumimoji="1" lang="ja-JP" altLang="en-US" sz="3200" dirty="0"/>
          </a:p>
        </p:txBody>
      </p:sp>
    </p:spTree>
    <p:extLst>
      <p:ext uri="{BB962C8B-B14F-4D97-AF65-F5344CB8AC3E}">
        <p14:creationId xmlns:p14="http://schemas.microsoft.com/office/powerpoint/2010/main" val="22314663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せんなん里海公園</a:t>
            </a:r>
            <a:endParaRPr kumimoji="1" lang="ja-JP" altLang="en-US" dirty="0">
              <a:latin typeface="HGS明朝B" panose="02020800000000000000" pitchFamily="18" charset="-128"/>
              <a:ea typeface="HGS明朝B" panose="02020800000000000000" pitchFamily="18"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07962" y="1495671"/>
            <a:ext cx="3841478" cy="4524315"/>
          </a:xfrm>
          <a:prstGeom prst="rect">
            <a:avLst/>
          </a:prstGeom>
          <a:ln w="12700"/>
        </p:spPr>
        <p:style>
          <a:lnRef idx="2">
            <a:schemeClr val="accent4"/>
          </a:lnRef>
          <a:fillRef idx="1">
            <a:schemeClr val="lt1"/>
          </a:fillRef>
          <a:effectRef idx="0">
            <a:schemeClr val="accent4"/>
          </a:effectRef>
          <a:fontRef idx="minor">
            <a:schemeClr val="dk1"/>
          </a:fontRef>
        </p:style>
        <p:txBody>
          <a:bodyPr wrap="square">
            <a:spAutoFit/>
          </a:bodyPr>
          <a:lstStyle/>
          <a:p>
            <a:pPr algn="just">
              <a:defRPr/>
            </a:pPr>
            <a:r>
              <a:rPr lang="en-US" altLang="ja-JP" sz="1600" b="1" dirty="0" smtClean="0">
                <a:solidFill>
                  <a:srgbClr val="2D2D8A"/>
                </a:solidFill>
              </a:rPr>
              <a:t>【</a:t>
            </a:r>
            <a:r>
              <a:rPr lang="ja-JP" altLang="en-US" sz="1600" b="1" dirty="0">
                <a:solidFill>
                  <a:srgbClr val="2D2D8A"/>
                </a:solidFill>
              </a:rPr>
              <a:t>所在地</a:t>
            </a:r>
            <a:r>
              <a:rPr lang="en-US" altLang="ja-JP" sz="1600" b="1" dirty="0" smtClean="0">
                <a:solidFill>
                  <a:srgbClr val="2D2D8A"/>
                </a:solidFill>
              </a:rPr>
              <a:t>】</a:t>
            </a:r>
            <a:r>
              <a:rPr lang="ja-JP" altLang="en-US" sz="1600" b="1" dirty="0" smtClean="0">
                <a:solidFill>
                  <a:srgbClr val="2D2D8A"/>
                </a:solidFill>
              </a:rPr>
              <a:t>泉南郡岬町淡輪地先</a:t>
            </a:r>
            <a:endParaRPr lang="en-US" altLang="ja-JP" sz="1600" dirty="0">
              <a:solidFill>
                <a:srgbClr val="2D2D8A"/>
              </a:solidFill>
            </a:endParaRPr>
          </a:p>
          <a:p>
            <a:pPr algn="just">
              <a:defRPr/>
            </a:pPr>
            <a:r>
              <a:rPr lang="en-US" altLang="ja-JP" sz="1600" b="1" dirty="0">
                <a:solidFill>
                  <a:srgbClr val="2D2D8A"/>
                </a:solidFill>
              </a:rPr>
              <a:t>【</a:t>
            </a:r>
            <a:r>
              <a:rPr lang="ja-JP" altLang="en-US" sz="1600" b="1" dirty="0">
                <a:solidFill>
                  <a:srgbClr val="2D2D8A"/>
                </a:solidFill>
              </a:rPr>
              <a:t>開設面積</a:t>
            </a:r>
            <a:r>
              <a:rPr lang="en-US" altLang="ja-JP" sz="1600" b="1" dirty="0" smtClean="0">
                <a:solidFill>
                  <a:srgbClr val="2D2D8A"/>
                </a:solidFill>
              </a:rPr>
              <a:t>】</a:t>
            </a:r>
            <a:r>
              <a:rPr lang="en-US" altLang="ja-JP" sz="1600" dirty="0">
                <a:solidFill>
                  <a:srgbClr val="2D2D8A"/>
                </a:solidFill>
              </a:rPr>
              <a:t>39.9</a:t>
            </a:r>
            <a:r>
              <a:rPr lang="ja-JP" altLang="en-US" sz="1600" dirty="0" smtClean="0">
                <a:solidFill>
                  <a:srgbClr val="2D2D8A"/>
                </a:solidFill>
              </a:rPr>
              <a:t>ヘクタール</a:t>
            </a:r>
            <a:endParaRPr lang="en-US" altLang="ja-JP" sz="1600" dirty="0">
              <a:solidFill>
                <a:srgbClr val="2D2D8A"/>
              </a:solidFill>
            </a:endParaRPr>
          </a:p>
          <a:p>
            <a:pPr algn="just">
              <a:defRPr/>
            </a:pPr>
            <a:r>
              <a:rPr lang="en-US" altLang="ja-JP" sz="1600" b="1" dirty="0" smtClean="0">
                <a:solidFill>
                  <a:srgbClr val="2D2D8A"/>
                </a:solidFill>
              </a:rPr>
              <a:t>【</a:t>
            </a:r>
            <a:r>
              <a:rPr lang="ja-JP" altLang="en-US" sz="1600" b="1" dirty="0">
                <a:solidFill>
                  <a:srgbClr val="2D2D8A"/>
                </a:solidFill>
              </a:rPr>
              <a:t>概要</a:t>
            </a:r>
            <a:r>
              <a:rPr lang="en-US" altLang="ja-JP" sz="1600" b="1" dirty="0" smtClean="0">
                <a:solidFill>
                  <a:srgbClr val="2D2D8A"/>
                </a:solidFill>
              </a:rPr>
              <a:t>】</a:t>
            </a:r>
          </a:p>
          <a:p>
            <a:pPr algn="just">
              <a:defRPr/>
            </a:pPr>
            <a:r>
              <a:rPr lang="ja-JP" altLang="en-US" sz="1600" dirty="0">
                <a:solidFill>
                  <a:srgbClr val="2D2D8A"/>
                </a:solidFill>
              </a:rPr>
              <a:t>昭和４７年に海岸環境整備事業として、人工砂浜・磯浜の整備に着手。青少年海洋センター</a:t>
            </a:r>
            <a:r>
              <a:rPr lang="ja-JP" altLang="en-US" sz="1600" dirty="0" smtClean="0">
                <a:solidFill>
                  <a:srgbClr val="2D2D8A"/>
                </a:solidFill>
              </a:rPr>
              <a:t>、海水浴場</a:t>
            </a:r>
            <a:r>
              <a:rPr lang="ja-JP" altLang="en-US" sz="1600" dirty="0">
                <a:solidFill>
                  <a:srgbClr val="2D2D8A"/>
                </a:solidFill>
              </a:rPr>
              <a:t>、淡輪ヨットハーバーなどが整備された</a:t>
            </a:r>
            <a:r>
              <a:rPr lang="ja-JP" altLang="en-US" sz="1600" dirty="0" smtClean="0">
                <a:solidFill>
                  <a:srgbClr val="2D2D8A"/>
                </a:solidFill>
              </a:rPr>
              <a:t>。平成</a:t>
            </a:r>
            <a:r>
              <a:rPr lang="ja-JP" altLang="en-US" sz="1600" dirty="0">
                <a:solidFill>
                  <a:srgbClr val="2D2D8A"/>
                </a:solidFill>
              </a:rPr>
              <a:t>２年に淡輪・箱作基本構想を策定し、海と人とが慣れ親しむことができる「里海」として</a:t>
            </a:r>
            <a:r>
              <a:rPr lang="ja-JP" altLang="en-US" sz="1600" dirty="0" smtClean="0">
                <a:solidFill>
                  <a:srgbClr val="2D2D8A"/>
                </a:solidFill>
              </a:rPr>
              <a:t>、平成５年</a:t>
            </a:r>
            <a:r>
              <a:rPr lang="ja-JP" altLang="en-US" sz="1600" dirty="0">
                <a:solidFill>
                  <a:srgbClr val="2D2D8A"/>
                </a:solidFill>
              </a:rPr>
              <a:t>から公園事業に着手</a:t>
            </a:r>
            <a:r>
              <a:rPr lang="ja-JP" altLang="en-US" sz="1600" dirty="0" smtClean="0">
                <a:solidFill>
                  <a:srgbClr val="2D2D8A"/>
                </a:solidFill>
              </a:rPr>
              <a:t>。</a:t>
            </a:r>
            <a:endParaRPr lang="en-US" altLang="ja-JP" sz="1600" dirty="0">
              <a:solidFill>
                <a:srgbClr val="2D2D8A"/>
              </a:solidFill>
            </a:endParaRPr>
          </a:p>
          <a:p>
            <a:pPr algn="just">
              <a:defRPr/>
            </a:pPr>
            <a:r>
              <a:rPr lang="ja-JP" altLang="en-US" sz="1600" b="1" dirty="0">
                <a:solidFill>
                  <a:srgbClr val="2D2D8A"/>
                </a:solidFill>
              </a:rPr>
              <a:t>（特徴</a:t>
            </a:r>
            <a:r>
              <a:rPr lang="ja-JP" altLang="en-US" sz="1600" b="1" dirty="0" smtClean="0">
                <a:solidFill>
                  <a:srgbClr val="2D2D8A"/>
                </a:solidFill>
              </a:rPr>
              <a:t>）</a:t>
            </a:r>
            <a:endParaRPr lang="en-US" altLang="ja-JP" sz="1600" b="1" dirty="0">
              <a:solidFill>
                <a:srgbClr val="2D2D8A"/>
              </a:solidFill>
            </a:endParaRPr>
          </a:p>
          <a:p>
            <a:pPr algn="just">
              <a:defRPr/>
            </a:pPr>
            <a:r>
              <a:rPr lang="ja-JP" altLang="en-US" sz="1600" dirty="0" smtClean="0">
                <a:solidFill>
                  <a:srgbClr val="2D2D8A"/>
                </a:solidFill>
              </a:rPr>
              <a:t>海と人との新しいふれあいの場として、里海の自然、海洋性レクリエーションが楽しめる。</a:t>
            </a:r>
            <a:endParaRPr lang="en-US" altLang="ja-JP" sz="1600" dirty="0">
              <a:solidFill>
                <a:srgbClr val="2D2D8A"/>
              </a:solidFill>
            </a:endParaRPr>
          </a:p>
          <a:p>
            <a:pPr algn="just">
              <a:defRPr/>
            </a:pPr>
            <a:r>
              <a:rPr lang="en-US" altLang="ja-JP" sz="1600" b="1" dirty="0" smtClean="0">
                <a:solidFill>
                  <a:srgbClr val="2D2D8A"/>
                </a:solidFill>
              </a:rPr>
              <a:t>【</a:t>
            </a:r>
            <a:r>
              <a:rPr lang="ja-JP" altLang="en-US" sz="1600" b="1" dirty="0">
                <a:solidFill>
                  <a:srgbClr val="2D2D8A"/>
                </a:solidFill>
              </a:rPr>
              <a:t>主要施設</a:t>
            </a:r>
            <a:r>
              <a:rPr lang="en-US" altLang="ja-JP" sz="1600" b="1" dirty="0" smtClean="0">
                <a:solidFill>
                  <a:srgbClr val="2D2D8A"/>
                </a:solidFill>
              </a:rPr>
              <a:t>】</a:t>
            </a:r>
          </a:p>
          <a:p>
            <a:pPr algn="just">
              <a:defRPr/>
            </a:pPr>
            <a:r>
              <a:rPr lang="ja-JP" altLang="en-US" sz="1600" dirty="0" smtClean="0">
                <a:solidFill>
                  <a:srgbClr val="2D2D8A"/>
                </a:solidFill>
              </a:rPr>
              <a:t>潮騒ビバレー、</a:t>
            </a:r>
            <a:r>
              <a:rPr lang="ja-JP" altLang="en-US" sz="1600" dirty="0" err="1" smtClean="0">
                <a:solidFill>
                  <a:srgbClr val="2D2D8A"/>
                </a:solidFill>
              </a:rPr>
              <a:t>さと</a:t>
            </a:r>
            <a:r>
              <a:rPr lang="ja-JP" altLang="en-US" sz="1600" dirty="0" smtClean="0">
                <a:solidFill>
                  <a:srgbClr val="2D2D8A"/>
                </a:solidFill>
              </a:rPr>
              <a:t>うみ磯浜、しおさい楽習館、ビーチハウス、里海広場、風車の丘など</a:t>
            </a:r>
            <a:endParaRPr lang="ja-JP" altLang="en-US" sz="1600" dirty="0">
              <a:solidFill>
                <a:srgbClr val="2D2D8A"/>
              </a:solidFill>
            </a:endParaRPr>
          </a:p>
        </p:txBody>
      </p:sp>
      <p:sp>
        <p:nvSpPr>
          <p:cNvPr id="15" name="角丸四角形 14"/>
          <p:cNvSpPr/>
          <p:nvPr/>
        </p:nvSpPr>
        <p:spPr>
          <a:xfrm>
            <a:off x="2826485" y="6421783"/>
            <a:ext cx="5897336"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出典：国土地理院「地理院地図」より</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solidFill>
                  <a:srgbClr val="000000"/>
                </a:solidFill>
              </a:rPr>
              <a:pPr/>
              <a:t>50</a:t>
            </a:fld>
            <a:endParaRPr lang="en-US" altLang="ja-JP" dirty="0">
              <a:solidFill>
                <a:srgbClr val="000000"/>
              </a:solidFill>
            </a:endParaRPr>
          </a:p>
        </p:txBody>
      </p:sp>
      <p:pic>
        <p:nvPicPr>
          <p:cNvPr id="16" name="図 15"/>
          <p:cNvPicPr/>
          <p:nvPr/>
        </p:nvPicPr>
        <p:blipFill>
          <a:blip r:embed="rId5">
            <a:extLst>
              <a:ext uri="{28A0092B-C50C-407E-A947-70E740481C1C}">
                <a14:useLocalDpi xmlns:a14="http://schemas.microsoft.com/office/drawing/2010/main" val="0"/>
              </a:ext>
            </a:extLst>
          </a:blip>
          <a:srcRect/>
          <a:stretch>
            <a:fillRect/>
          </a:stretch>
        </p:blipFill>
        <p:spPr bwMode="auto">
          <a:xfrm>
            <a:off x="4132884" y="1528003"/>
            <a:ext cx="4865344" cy="3786119"/>
          </a:xfrm>
          <a:prstGeom prst="rect">
            <a:avLst/>
          </a:prstGeom>
          <a:noFill/>
          <a:ln>
            <a:noFill/>
          </a:ln>
        </p:spPr>
      </p:pic>
    </p:spTree>
    <p:extLst>
      <p:ext uri="{BB962C8B-B14F-4D97-AF65-F5344CB8AC3E}">
        <p14:creationId xmlns:p14="http://schemas.microsoft.com/office/powerpoint/2010/main" val="4209616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せんなん里海公園</a:t>
            </a:r>
            <a:endParaRPr kumimoji="1" lang="ja-JP" altLang="en-US" dirty="0">
              <a:latin typeface="HGS明朝B" panose="02020800000000000000" pitchFamily="18" charset="-128"/>
              <a:ea typeface="HGS明朝B" panose="02020800000000000000" pitchFamily="18"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solidFill>
                  <a:srgbClr val="000000"/>
                </a:solidFill>
              </a:rPr>
              <a:pPr/>
              <a:t>51</a:t>
            </a:fld>
            <a:endParaRPr lang="en-US" altLang="ja-JP">
              <a:solidFill>
                <a:srgbClr val="000000"/>
              </a:solidFill>
            </a:endParaRPr>
          </a:p>
        </p:txBody>
      </p:sp>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t="34558" b="20895"/>
          <a:stretch/>
        </p:blipFill>
        <p:spPr>
          <a:xfrm>
            <a:off x="0" y="2321686"/>
            <a:ext cx="9144000" cy="3000509"/>
          </a:xfrm>
          <a:prstGeom prst="rect">
            <a:avLst/>
          </a:prstGeom>
        </p:spPr>
      </p:pic>
      <p:pic>
        <p:nvPicPr>
          <p:cNvPr id="8" name="Picture 22" descr="\\G0000sv0ns502\d10207$\doc\11_都市みどり課・工区\【0400番台】写真フォルダ\せんなん里海公園\潮騒ビバレー\ビバレー全景3.JPG"/>
          <p:cNvPicPr>
            <a:picLocks noChangeAspect="1" noChangeArrowheads="1"/>
          </p:cNvPicPr>
          <p:nvPr/>
        </p:nvPicPr>
        <p:blipFill>
          <a:blip r:embed="rId6">
            <a:extLst>
              <a:ext uri="{28A0092B-C50C-407E-A947-70E740481C1C}">
                <a14:useLocalDpi xmlns:a14="http://schemas.microsoft.com/office/drawing/2010/main" val="0"/>
              </a:ext>
            </a:extLst>
          </a:blip>
          <a:srcRect t="22395"/>
          <a:stretch>
            <a:fillRect/>
          </a:stretch>
        </p:blipFill>
        <p:spPr bwMode="auto">
          <a:xfrm>
            <a:off x="160907" y="4617385"/>
            <a:ext cx="2826765" cy="164407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3" descr="\\G0000sv0ns502\d10207$\doc\11_都市みどり課・工区\【0400番台】写真フォルダ\せんなん里海公園\イルカ遊園の全景\イルカ遊園－３.JPG"/>
          <p:cNvPicPr>
            <a:picLocks noChangeAspect="1" noChangeArrowheads="1"/>
          </p:cNvPicPr>
          <p:nvPr/>
        </p:nvPicPr>
        <p:blipFill>
          <a:blip r:embed="rId7" cstate="print">
            <a:extLst>
              <a:ext uri="{28A0092B-C50C-407E-A947-70E740481C1C}">
                <a14:useLocalDpi xmlns:a14="http://schemas.microsoft.com/office/drawing/2010/main" val="0"/>
              </a:ext>
            </a:extLst>
          </a:blip>
          <a:srcRect t="11784" b="11676"/>
          <a:stretch>
            <a:fillRect/>
          </a:stretch>
        </p:blipFill>
        <p:spPr bwMode="auto">
          <a:xfrm>
            <a:off x="5734676" y="4617385"/>
            <a:ext cx="2925929" cy="1679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1" descr="\\G0000sv0ns502\d10207$\doc\11_都市みどり課・工区\【0400番台】写真フォルダ\せんなん里海公園\人工磯浜風景\re_潮騒ビバレーより公園東側を望む.JPG"/>
          <p:cNvPicPr>
            <a:picLocks noChangeAspect="1" noChangeArrowheads="1"/>
          </p:cNvPicPr>
          <p:nvPr/>
        </p:nvPicPr>
        <p:blipFill>
          <a:blip r:embed="rId8" cstate="print">
            <a:extLst>
              <a:ext uri="{28A0092B-C50C-407E-A947-70E740481C1C}">
                <a14:useLocalDpi xmlns:a14="http://schemas.microsoft.com/office/drawing/2010/main" val="0"/>
              </a:ext>
            </a:extLst>
          </a:blip>
          <a:srcRect t="11543" r="3381" b="14734"/>
          <a:stretch>
            <a:fillRect/>
          </a:stretch>
        </p:blipFill>
        <p:spPr bwMode="auto">
          <a:xfrm>
            <a:off x="152397" y="959879"/>
            <a:ext cx="2835275" cy="1641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22"/>
          <p:cNvSpPr txBox="1">
            <a:spLocks noChangeArrowheads="1"/>
          </p:cNvSpPr>
          <p:nvPr/>
        </p:nvSpPr>
        <p:spPr bwMode="auto">
          <a:xfrm>
            <a:off x="1474785" y="959879"/>
            <a:ext cx="1512887" cy="307777"/>
          </a:xfrm>
          <a:prstGeom prst="rect">
            <a:avLst/>
          </a:prstGeom>
          <a:solidFill>
            <a:schemeClr val="bg1"/>
          </a:solidFill>
          <a:ln>
            <a:solidFill>
              <a:schemeClr val="tx1"/>
            </a:solidFill>
          </a:ln>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err="1">
                <a:solidFill>
                  <a:srgbClr val="000000"/>
                </a:solidFill>
              </a:rPr>
              <a:t>さと</a:t>
            </a:r>
            <a:r>
              <a:rPr lang="ja-JP" altLang="en-US" sz="1400" dirty="0">
                <a:solidFill>
                  <a:srgbClr val="000000"/>
                </a:solidFill>
              </a:rPr>
              <a:t>うみ</a:t>
            </a:r>
            <a:r>
              <a:rPr lang="ja-JP" altLang="en-US" sz="1400" dirty="0" smtClean="0">
                <a:solidFill>
                  <a:srgbClr val="000000"/>
                </a:solidFill>
              </a:rPr>
              <a:t>磯浜</a:t>
            </a:r>
            <a:endParaRPr lang="ja-JP" altLang="en-US" sz="1400" dirty="0">
              <a:solidFill>
                <a:srgbClr val="000000"/>
              </a:solidFill>
            </a:endParaRPr>
          </a:p>
        </p:txBody>
      </p:sp>
      <p:sp>
        <p:nvSpPr>
          <p:cNvPr id="12" name="テキスト ボックス 22"/>
          <p:cNvSpPr txBox="1">
            <a:spLocks noChangeArrowheads="1"/>
          </p:cNvSpPr>
          <p:nvPr/>
        </p:nvSpPr>
        <p:spPr bwMode="auto">
          <a:xfrm>
            <a:off x="152397" y="4603055"/>
            <a:ext cx="1512887" cy="307975"/>
          </a:xfrm>
          <a:prstGeom prst="rect">
            <a:avLst/>
          </a:prstGeom>
          <a:solidFill>
            <a:schemeClr val="bg1"/>
          </a:solidFill>
          <a:ln>
            <a:solidFill>
              <a:schemeClr val="tx1"/>
            </a:solidFill>
          </a:ln>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smtClean="0">
                <a:solidFill>
                  <a:srgbClr val="000000"/>
                </a:solidFill>
              </a:rPr>
              <a:t>潮騒ビバレー</a:t>
            </a:r>
            <a:endParaRPr lang="ja-JP" altLang="en-US" sz="1400" dirty="0">
              <a:solidFill>
                <a:srgbClr val="000000"/>
              </a:solidFill>
            </a:endParaRPr>
          </a:p>
        </p:txBody>
      </p:sp>
      <p:sp>
        <p:nvSpPr>
          <p:cNvPr id="16" name="テキスト ボックス 22"/>
          <p:cNvSpPr txBox="1">
            <a:spLocks noChangeArrowheads="1"/>
          </p:cNvSpPr>
          <p:nvPr/>
        </p:nvSpPr>
        <p:spPr bwMode="auto">
          <a:xfrm>
            <a:off x="5734676" y="4617385"/>
            <a:ext cx="1512887" cy="307777"/>
          </a:xfrm>
          <a:prstGeom prst="rect">
            <a:avLst/>
          </a:prstGeom>
          <a:solidFill>
            <a:schemeClr val="bg1"/>
          </a:solidFill>
          <a:ln>
            <a:solidFill>
              <a:schemeClr val="tx1"/>
            </a:solidFill>
          </a:ln>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smtClean="0">
                <a:solidFill>
                  <a:srgbClr val="000000"/>
                </a:solidFill>
              </a:rPr>
              <a:t>イルカの遊戯場</a:t>
            </a:r>
            <a:endParaRPr lang="ja-JP" altLang="en-US" sz="1400" dirty="0">
              <a:solidFill>
                <a:srgbClr val="000000"/>
              </a:solidFill>
            </a:endParaRPr>
          </a:p>
        </p:txBody>
      </p:sp>
      <p:cxnSp>
        <p:nvCxnSpPr>
          <p:cNvPr id="17" name="直線矢印コネクタ 16"/>
          <p:cNvCxnSpPr/>
          <p:nvPr/>
        </p:nvCxnSpPr>
        <p:spPr>
          <a:xfrm flipV="1">
            <a:off x="1574289" y="4121427"/>
            <a:ext cx="1413383" cy="49595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2987672" y="2601354"/>
            <a:ext cx="1253024" cy="75563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4734504" y="4240697"/>
            <a:ext cx="1000172" cy="37668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10000ws310567\F\99）担当者（データ）\02）現メンバー\大仲\写真\せんなん里海\290308しおさい楽習館概成\IMG_14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987" y="959879"/>
            <a:ext cx="2826765" cy="16414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24" name="直線矢印コネクタ 23"/>
          <p:cNvCxnSpPr/>
          <p:nvPr/>
        </p:nvCxnSpPr>
        <p:spPr>
          <a:xfrm flipH="1">
            <a:off x="4572000" y="2601354"/>
            <a:ext cx="162504" cy="1414055"/>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2"/>
          <p:cNvSpPr txBox="1">
            <a:spLocks noChangeArrowheads="1"/>
          </p:cNvSpPr>
          <p:nvPr/>
        </p:nvSpPr>
        <p:spPr bwMode="auto">
          <a:xfrm>
            <a:off x="4577613" y="959879"/>
            <a:ext cx="1512887" cy="307777"/>
          </a:xfrm>
          <a:prstGeom prst="rect">
            <a:avLst/>
          </a:prstGeom>
          <a:solidFill>
            <a:schemeClr val="bg1"/>
          </a:solidFill>
          <a:ln>
            <a:solidFill>
              <a:schemeClr val="tx1"/>
            </a:solidFill>
          </a:ln>
          <a:extLst/>
        </p:spPr>
        <p:txBody>
          <a:bodyPr>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err="1" smtClean="0">
                <a:solidFill>
                  <a:srgbClr val="000000"/>
                </a:solidFill>
              </a:rPr>
              <a:t>しおさい楽習</a:t>
            </a:r>
            <a:r>
              <a:rPr lang="ja-JP" altLang="en-US" sz="1400" dirty="0" smtClean="0">
                <a:solidFill>
                  <a:srgbClr val="000000"/>
                </a:solidFill>
              </a:rPr>
              <a:t>館</a:t>
            </a:r>
            <a:endParaRPr lang="ja-JP" altLang="en-US" sz="1400" dirty="0">
              <a:solidFill>
                <a:srgbClr val="000000"/>
              </a:solidFill>
            </a:endParaRPr>
          </a:p>
        </p:txBody>
      </p:sp>
      <p:pic>
        <p:nvPicPr>
          <p:cNvPr id="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8793" y="941622"/>
            <a:ext cx="2635508" cy="165973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1" name="テキスト ボックス 22"/>
          <p:cNvSpPr txBox="1">
            <a:spLocks noChangeArrowheads="1"/>
          </p:cNvSpPr>
          <p:nvPr/>
        </p:nvSpPr>
        <p:spPr bwMode="auto">
          <a:xfrm>
            <a:off x="7002096" y="941622"/>
            <a:ext cx="2002205" cy="307777"/>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Verdana" pitchFamily="34" charset="0"/>
                <a:ea typeface="ＭＳ Ｐゴシック" charset="-128"/>
              </a:defRPr>
            </a:lvl1pPr>
            <a:lvl2pPr marL="742950" indent="-285750" eaLnBrk="0" hangingPunct="0">
              <a:spcBef>
                <a:spcPct val="20000"/>
              </a:spcBef>
              <a:buChar char="–"/>
              <a:defRPr kumimoji="1" sz="2800">
                <a:solidFill>
                  <a:schemeClr val="tx1"/>
                </a:solidFill>
                <a:latin typeface="Verdana" pitchFamily="34" charset="0"/>
                <a:ea typeface="ＭＳ Ｐゴシック" charset="-128"/>
              </a:defRPr>
            </a:lvl2pPr>
            <a:lvl3pPr marL="1143000" indent="-228600" eaLnBrk="0" hangingPunct="0">
              <a:spcBef>
                <a:spcPct val="20000"/>
              </a:spcBef>
              <a:buChar char="•"/>
              <a:defRPr kumimoji="1" sz="2400">
                <a:solidFill>
                  <a:schemeClr val="tx1"/>
                </a:solidFill>
                <a:latin typeface="Verdana" pitchFamily="34" charset="0"/>
                <a:ea typeface="ＭＳ Ｐゴシック" charset="-128"/>
              </a:defRPr>
            </a:lvl3pPr>
            <a:lvl4pPr marL="1600200" indent="-228600" eaLnBrk="0" hangingPunct="0">
              <a:spcBef>
                <a:spcPct val="20000"/>
              </a:spcBef>
              <a:buChar char="–"/>
              <a:defRPr kumimoji="1" sz="2000">
                <a:solidFill>
                  <a:schemeClr val="tx1"/>
                </a:solidFill>
                <a:latin typeface="Verdana" pitchFamily="34" charset="0"/>
                <a:ea typeface="ＭＳ Ｐゴシック" charset="-128"/>
              </a:defRPr>
            </a:lvl4pPr>
            <a:lvl5pPr marL="2057400" indent="-228600" eaLnBrk="0" hangingPunct="0">
              <a:spcBef>
                <a:spcPct val="20000"/>
              </a:spcBef>
              <a:buChar char="»"/>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Verdana" pitchFamily="34" charset="0"/>
                <a:ea typeface="ＭＳ Ｐゴシック" charset="-128"/>
              </a:defRPr>
            </a:lvl9pPr>
          </a:lstStyle>
          <a:p>
            <a:pPr algn="ctr" eaLnBrk="1" hangingPunct="1">
              <a:spcBef>
                <a:spcPct val="0"/>
              </a:spcBef>
              <a:buFontTx/>
              <a:buNone/>
            </a:pPr>
            <a:r>
              <a:rPr lang="ja-JP" altLang="en-US" sz="1400" dirty="0" smtClean="0">
                <a:solidFill>
                  <a:srgbClr val="000000"/>
                </a:solidFill>
              </a:rPr>
              <a:t>大阪府工区事務所跡地</a:t>
            </a:r>
            <a:endParaRPr lang="ja-JP" altLang="en-US" sz="1400" dirty="0">
              <a:solidFill>
                <a:srgbClr val="000000"/>
              </a:solidFill>
            </a:endParaRPr>
          </a:p>
        </p:txBody>
      </p:sp>
      <p:cxnSp>
        <p:nvCxnSpPr>
          <p:cNvPr id="22" name="直線矢印コネクタ 21"/>
          <p:cNvCxnSpPr/>
          <p:nvPr/>
        </p:nvCxnSpPr>
        <p:spPr>
          <a:xfrm>
            <a:off x="7686547" y="2583439"/>
            <a:ext cx="450288" cy="111391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745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せんなん里海公園</a:t>
            </a:r>
            <a:endParaRPr kumimoji="1" lang="ja-JP" altLang="en-US" dirty="0">
              <a:latin typeface="HGS明朝B" panose="02020800000000000000" pitchFamily="18" charset="-128"/>
              <a:ea typeface="HGS明朝B" panose="02020800000000000000" pitchFamily="18"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50825" y="1085709"/>
            <a:ext cx="8642350" cy="923330"/>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lgn="just">
              <a:defRPr/>
            </a:pPr>
            <a:r>
              <a:rPr lang="ja-JP" altLang="en-US" dirty="0" smtClean="0">
                <a:solidFill>
                  <a:srgbClr val="2D2D8A"/>
                </a:solidFill>
              </a:rPr>
              <a:t>大阪都心部から南西へ約</a:t>
            </a:r>
            <a:r>
              <a:rPr lang="en-US" altLang="ja-JP" dirty="0">
                <a:solidFill>
                  <a:srgbClr val="2D2D8A"/>
                </a:solidFill>
              </a:rPr>
              <a:t>50</a:t>
            </a:r>
            <a:r>
              <a:rPr lang="en-US" altLang="ja-JP" dirty="0" smtClean="0">
                <a:solidFill>
                  <a:srgbClr val="2D2D8A"/>
                </a:solidFill>
              </a:rPr>
              <a:t>km</a:t>
            </a:r>
            <a:r>
              <a:rPr lang="ja-JP" altLang="en-US" dirty="0" err="1" smtClean="0">
                <a:solidFill>
                  <a:srgbClr val="2D2D8A"/>
                </a:solidFill>
              </a:rPr>
              <a:t>、</a:t>
            </a:r>
            <a:r>
              <a:rPr lang="ja-JP" altLang="en-US" dirty="0" smtClean="0">
                <a:solidFill>
                  <a:srgbClr val="2D2D8A"/>
                </a:solidFill>
              </a:rPr>
              <a:t>阪南市</a:t>
            </a:r>
            <a:r>
              <a:rPr lang="ja-JP" altLang="en-US" dirty="0">
                <a:solidFill>
                  <a:srgbClr val="2D2D8A"/>
                </a:solidFill>
              </a:rPr>
              <a:t>（人口</a:t>
            </a:r>
            <a:r>
              <a:rPr lang="ja-JP" altLang="en-US" dirty="0" smtClean="0">
                <a:solidFill>
                  <a:srgbClr val="2D2D8A"/>
                </a:solidFill>
              </a:rPr>
              <a:t>約</a:t>
            </a:r>
            <a:r>
              <a:rPr lang="en-US" altLang="ja-JP" dirty="0" smtClean="0">
                <a:solidFill>
                  <a:srgbClr val="2D2D8A"/>
                </a:solidFill>
              </a:rPr>
              <a:t>5.4</a:t>
            </a:r>
            <a:r>
              <a:rPr lang="ja-JP" altLang="en-US" dirty="0" smtClean="0">
                <a:solidFill>
                  <a:srgbClr val="2D2D8A"/>
                </a:solidFill>
              </a:rPr>
              <a:t>万人</a:t>
            </a:r>
            <a:r>
              <a:rPr lang="ja-JP" altLang="en-US" dirty="0">
                <a:solidFill>
                  <a:srgbClr val="2D2D8A"/>
                </a:solidFill>
              </a:rPr>
              <a:t>）</a:t>
            </a:r>
            <a:r>
              <a:rPr lang="ja-JP" altLang="en-US" dirty="0" smtClean="0">
                <a:solidFill>
                  <a:srgbClr val="2D2D8A"/>
                </a:solidFill>
              </a:rPr>
              <a:t>と</a:t>
            </a:r>
            <a:r>
              <a:rPr lang="ja-JP" altLang="en-US" dirty="0">
                <a:solidFill>
                  <a:srgbClr val="2D2D8A"/>
                </a:solidFill>
              </a:rPr>
              <a:t>岬町</a:t>
            </a:r>
            <a:r>
              <a:rPr lang="ja-JP" altLang="en-US" dirty="0" smtClean="0">
                <a:solidFill>
                  <a:srgbClr val="2D2D8A"/>
                </a:solidFill>
              </a:rPr>
              <a:t>（</a:t>
            </a:r>
            <a:r>
              <a:rPr lang="ja-JP" altLang="en-US" dirty="0">
                <a:solidFill>
                  <a:srgbClr val="2D2D8A"/>
                </a:solidFill>
              </a:rPr>
              <a:t>人口</a:t>
            </a:r>
            <a:r>
              <a:rPr lang="ja-JP" altLang="en-US" dirty="0" smtClean="0">
                <a:solidFill>
                  <a:srgbClr val="2D2D8A"/>
                </a:solidFill>
              </a:rPr>
              <a:t>約</a:t>
            </a:r>
            <a:r>
              <a:rPr lang="en-US" altLang="ja-JP" dirty="0" smtClean="0">
                <a:solidFill>
                  <a:srgbClr val="2D2D8A"/>
                </a:solidFill>
              </a:rPr>
              <a:t>1.6</a:t>
            </a:r>
            <a:r>
              <a:rPr lang="ja-JP" altLang="en-US" dirty="0" smtClean="0">
                <a:solidFill>
                  <a:srgbClr val="2D2D8A"/>
                </a:solidFill>
              </a:rPr>
              <a:t>万人）にまたがり、和歌山市（人口約</a:t>
            </a:r>
            <a:r>
              <a:rPr lang="en-US" altLang="ja-JP" dirty="0" smtClean="0">
                <a:solidFill>
                  <a:srgbClr val="2D2D8A"/>
                </a:solidFill>
              </a:rPr>
              <a:t>36.4</a:t>
            </a:r>
            <a:r>
              <a:rPr lang="ja-JP" altLang="en-US" dirty="0" smtClean="0">
                <a:solidFill>
                  <a:srgbClr val="2D2D8A"/>
                </a:solidFill>
              </a:rPr>
              <a:t>万人）に接し２つの海水浴場に隣接する公園。青少年海洋センターやヨットハーバーにも隣接しており、海洋性レジャーの拠点となっている。</a:t>
            </a:r>
            <a:endParaRPr lang="ja-JP" altLang="en-US" dirty="0">
              <a:solidFill>
                <a:srgbClr val="2D2D8A"/>
              </a:solidFill>
            </a:endParaRPr>
          </a:p>
        </p:txBody>
      </p:sp>
      <p:sp>
        <p:nvSpPr>
          <p:cNvPr id="7" name="テキスト ボックス 6"/>
          <p:cNvSpPr txBox="1"/>
          <p:nvPr/>
        </p:nvSpPr>
        <p:spPr>
          <a:xfrm>
            <a:off x="250825" y="2515219"/>
            <a:ext cx="5113338" cy="1200329"/>
          </a:xfrm>
          <a:prstGeom prst="rect">
            <a:avLst/>
          </a:prstGeom>
          <a:noFill/>
          <a:ln w="12700">
            <a:noFill/>
          </a:ln>
        </p:spPr>
        <p:style>
          <a:lnRef idx="2">
            <a:schemeClr val="accent4"/>
          </a:lnRef>
          <a:fillRef idx="1">
            <a:schemeClr val="lt1"/>
          </a:fillRef>
          <a:effectRef idx="0">
            <a:schemeClr val="accent4"/>
          </a:effectRef>
          <a:fontRef idx="minor">
            <a:schemeClr val="dk1"/>
          </a:fontRef>
        </p:style>
        <p:txBody>
          <a:bodyPr>
            <a:spAutoFit/>
          </a:bodyPr>
          <a:lstStyle/>
          <a:p>
            <a:pPr algn="just">
              <a:defRPr/>
            </a:pPr>
            <a:r>
              <a:rPr lang="ja-JP" altLang="en-US" dirty="0">
                <a:solidFill>
                  <a:srgbClr val="2D2D8A"/>
                </a:solidFill>
              </a:rPr>
              <a:t>年間</a:t>
            </a:r>
            <a:r>
              <a:rPr lang="ja-JP" altLang="en-US" dirty="0" smtClean="0">
                <a:solidFill>
                  <a:srgbClr val="2D2D8A"/>
                </a:solidFill>
              </a:rPr>
              <a:t>約</a:t>
            </a:r>
            <a:r>
              <a:rPr lang="en-US" altLang="ja-JP" dirty="0" smtClean="0">
                <a:solidFill>
                  <a:srgbClr val="2D2D8A"/>
                </a:solidFill>
              </a:rPr>
              <a:t>44</a:t>
            </a:r>
            <a:r>
              <a:rPr lang="ja-JP" altLang="en-US" dirty="0" smtClean="0">
                <a:solidFill>
                  <a:srgbClr val="2D2D8A"/>
                </a:solidFill>
              </a:rPr>
              <a:t>万人</a:t>
            </a:r>
            <a:r>
              <a:rPr lang="ja-JP" altLang="en-US" dirty="0">
                <a:solidFill>
                  <a:srgbClr val="2D2D8A"/>
                </a:solidFill>
              </a:rPr>
              <a:t>（直近</a:t>
            </a:r>
            <a:r>
              <a:rPr lang="en-US" altLang="ja-JP" dirty="0" smtClean="0">
                <a:solidFill>
                  <a:srgbClr val="2D2D8A"/>
                </a:solidFill>
              </a:rPr>
              <a:t>3</a:t>
            </a:r>
            <a:r>
              <a:rPr lang="ja-JP" altLang="en-US" dirty="0">
                <a:solidFill>
                  <a:srgbClr val="2D2D8A"/>
                </a:solidFill>
              </a:rPr>
              <a:t>か</a:t>
            </a:r>
            <a:r>
              <a:rPr lang="ja-JP" altLang="en-US" dirty="0" smtClean="0">
                <a:solidFill>
                  <a:srgbClr val="2D2D8A"/>
                </a:solidFill>
              </a:rPr>
              <a:t>年</a:t>
            </a:r>
            <a:r>
              <a:rPr lang="ja-JP" altLang="en-US" dirty="0">
                <a:solidFill>
                  <a:srgbClr val="2D2D8A"/>
                </a:solidFill>
              </a:rPr>
              <a:t>平均）が来園</a:t>
            </a:r>
            <a:r>
              <a:rPr lang="ja-JP" altLang="en-US" dirty="0" smtClean="0">
                <a:solidFill>
                  <a:srgbClr val="2D2D8A"/>
                </a:solidFill>
              </a:rPr>
              <a:t>。このうち、約</a:t>
            </a:r>
            <a:r>
              <a:rPr lang="en-US" altLang="ja-JP" dirty="0" smtClean="0">
                <a:solidFill>
                  <a:srgbClr val="2D2D8A"/>
                </a:solidFill>
              </a:rPr>
              <a:t>17</a:t>
            </a:r>
            <a:r>
              <a:rPr lang="ja-JP" altLang="en-US" dirty="0" smtClean="0">
                <a:solidFill>
                  <a:srgbClr val="2D2D8A"/>
                </a:solidFill>
              </a:rPr>
              <a:t>万人は海水浴期の</a:t>
            </a:r>
            <a:r>
              <a:rPr lang="en-US" altLang="ja-JP" dirty="0" smtClean="0">
                <a:solidFill>
                  <a:srgbClr val="2D2D8A"/>
                </a:solidFill>
              </a:rPr>
              <a:t>7</a:t>
            </a:r>
            <a:r>
              <a:rPr lang="ja-JP" altLang="en-US" dirty="0" smtClean="0">
                <a:solidFill>
                  <a:srgbClr val="2D2D8A"/>
                </a:solidFill>
              </a:rPr>
              <a:t>・</a:t>
            </a:r>
            <a:r>
              <a:rPr lang="en-US" altLang="ja-JP" dirty="0" smtClean="0">
                <a:solidFill>
                  <a:srgbClr val="2D2D8A"/>
                </a:solidFill>
              </a:rPr>
              <a:t>8</a:t>
            </a:r>
            <a:r>
              <a:rPr lang="ja-JP" altLang="en-US" dirty="0" smtClean="0">
                <a:solidFill>
                  <a:srgbClr val="2D2D8A"/>
                </a:solidFill>
              </a:rPr>
              <a:t>月に訪れている。</a:t>
            </a:r>
            <a:endParaRPr lang="en-US" altLang="ja-JP" dirty="0" smtClean="0">
              <a:solidFill>
                <a:srgbClr val="2D2D8A"/>
              </a:solidFill>
            </a:endParaRPr>
          </a:p>
          <a:p>
            <a:pPr algn="just">
              <a:defRPr/>
            </a:pPr>
            <a:r>
              <a:rPr lang="ja-JP" altLang="en-US" dirty="0" err="1">
                <a:solidFill>
                  <a:srgbClr val="2D2D8A"/>
                </a:solidFill>
              </a:rPr>
              <a:t>さと</a:t>
            </a:r>
            <a:r>
              <a:rPr lang="ja-JP" altLang="en-US" dirty="0" smtClean="0">
                <a:solidFill>
                  <a:srgbClr val="2D2D8A"/>
                </a:solidFill>
              </a:rPr>
              <a:t>うみ磯浜やビーチバレー施設（潮騒ビバレー）など海洋性レジャーが通年で楽しめる。</a:t>
            </a:r>
            <a:endParaRPr lang="ja-JP" altLang="en-US" dirty="0">
              <a:solidFill>
                <a:srgbClr val="2D2D8A"/>
              </a:solidFill>
            </a:endParaRPr>
          </a:p>
        </p:txBody>
      </p:sp>
      <p:sp>
        <p:nvSpPr>
          <p:cNvPr id="8" name="コンテンツ プレースホルダー 2"/>
          <p:cNvSpPr txBox="1">
            <a:spLocks/>
          </p:cNvSpPr>
          <p:nvPr/>
        </p:nvSpPr>
        <p:spPr bwMode="auto">
          <a:xfrm>
            <a:off x="26988" y="2107265"/>
            <a:ext cx="18811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rgbClr val="2D2D8A"/>
                </a:solidFill>
              </a:rPr>
              <a:t>■　利用状況</a:t>
            </a:r>
          </a:p>
        </p:txBody>
      </p:sp>
      <p:sp>
        <p:nvSpPr>
          <p:cNvPr id="9" name="コンテンツ プレースホルダー 2"/>
          <p:cNvSpPr txBox="1">
            <a:spLocks/>
          </p:cNvSpPr>
          <p:nvPr/>
        </p:nvSpPr>
        <p:spPr bwMode="auto">
          <a:xfrm>
            <a:off x="26988" y="725347"/>
            <a:ext cx="31765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ja-JP" altLang="en-US" sz="2000" kern="0" dirty="0" smtClean="0">
                <a:solidFill>
                  <a:srgbClr val="2D2D8A"/>
                </a:solidFill>
              </a:rPr>
              <a:t>■　周辺環境、地域特性</a:t>
            </a: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solidFill>
                  <a:srgbClr val="000000"/>
                </a:solidFill>
              </a:rPr>
              <a:pPr/>
              <a:t>52</a:t>
            </a:fld>
            <a:endParaRPr lang="en-US" altLang="ja-JP">
              <a:solidFill>
                <a:srgbClr val="000000"/>
              </a:solidFill>
            </a:endParaRPr>
          </a:p>
        </p:txBody>
      </p:sp>
      <p:graphicFrame>
        <p:nvGraphicFramePr>
          <p:cNvPr id="21" name="グラフ 20"/>
          <p:cNvGraphicFramePr>
            <a:graphicFrameLocks/>
          </p:cNvGraphicFramePr>
          <p:nvPr>
            <p:extLst>
              <p:ext uri="{D42A27DB-BD31-4B8C-83A1-F6EECF244321}">
                <p14:modId xmlns:p14="http://schemas.microsoft.com/office/powerpoint/2010/main" val="1452601721"/>
              </p:ext>
            </p:extLst>
          </p:nvPr>
        </p:nvGraphicFramePr>
        <p:xfrm>
          <a:off x="5651500" y="4823791"/>
          <a:ext cx="3492501" cy="17757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グラフ 21"/>
          <p:cNvGraphicFramePr>
            <a:graphicFrameLocks/>
          </p:cNvGraphicFramePr>
          <p:nvPr>
            <p:extLst>
              <p:ext uri="{D42A27DB-BD31-4B8C-83A1-F6EECF244321}">
                <p14:modId xmlns:p14="http://schemas.microsoft.com/office/powerpoint/2010/main" val="2355792832"/>
              </p:ext>
            </p:extLst>
          </p:nvPr>
        </p:nvGraphicFramePr>
        <p:xfrm>
          <a:off x="5651500" y="3419061"/>
          <a:ext cx="3485322" cy="1645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グラフ 22"/>
          <p:cNvGraphicFramePr>
            <a:graphicFrameLocks/>
          </p:cNvGraphicFramePr>
          <p:nvPr>
            <p:extLst>
              <p:ext uri="{D42A27DB-BD31-4B8C-83A1-F6EECF244321}">
                <p14:modId xmlns:p14="http://schemas.microsoft.com/office/powerpoint/2010/main" val="1135830299"/>
              </p:ext>
            </p:extLst>
          </p:nvPr>
        </p:nvGraphicFramePr>
        <p:xfrm>
          <a:off x="5651500" y="2072394"/>
          <a:ext cx="3492501" cy="16198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グラフ 24"/>
          <p:cNvGraphicFramePr>
            <a:graphicFrameLocks/>
          </p:cNvGraphicFramePr>
          <p:nvPr>
            <p:extLst>
              <p:ext uri="{D42A27DB-BD31-4B8C-83A1-F6EECF244321}">
                <p14:modId xmlns:p14="http://schemas.microsoft.com/office/powerpoint/2010/main" val="3388939143"/>
              </p:ext>
            </p:extLst>
          </p:nvPr>
        </p:nvGraphicFramePr>
        <p:xfrm>
          <a:off x="249859" y="3887826"/>
          <a:ext cx="4843673" cy="29219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149962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 9"/>
          <p:cNvSpPr/>
          <p:nvPr/>
        </p:nvSpPr>
        <p:spPr>
          <a:xfrm>
            <a:off x="5400675" y="3019617"/>
            <a:ext cx="213624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出典：大阪府統計年鑑</a:t>
            </a:r>
            <a:r>
              <a:rPr lang="en-US" altLang="ja-JP"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(H28)</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810221702"/>
              </p:ext>
            </p:extLst>
          </p:nvPr>
        </p:nvGraphicFramePr>
        <p:xfrm>
          <a:off x="495299" y="1365983"/>
          <a:ext cx="7011304" cy="1659830"/>
        </p:xfrm>
        <a:graphic>
          <a:graphicData uri="http://schemas.openxmlformats.org/drawingml/2006/table">
            <a:tbl>
              <a:tblPr firstRow="1" bandRow="1">
                <a:tableStyleId>{5C22544A-7EE6-4342-B048-85BDC9FD1C3A}</a:tableStyleId>
              </a:tblPr>
              <a:tblGrid>
                <a:gridCol w="1315283"/>
                <a:gridCol w="3008140"/>
                <a:gridCol w="1338223"/>
                <a:gridCol w="1349658"/>
              </a:tblGrid>
              <a:tr h="381242">
                <a:tc>
                  <a:txBody>
                    <a:bodyPr/>
                    <a:lstStyle/>
                    <a:p>
                      <a:pPr algn="ctr"/>
                      <a:r>
                        <a:rPr kumimoji="1" lang="ja-JP" altLang="en-US" sz="2000" dirty="0" smtClean="0"/>
                        <a:t>公園名</a:t>
                      </a:r>
                      <a:endParaRPr kumimoji="1" lang="ja-JP" altLang="en-US" sz="2000" dirty="0"/>
                    </a:p>
                  </a:txBody>
                  <a:tcPr marL="75415" marR="75415" marT="37707" marB="37707"/>
                </a:tc>
                <a:tc>
                  <a:txBody>
                    <a:bodyPr/>
                    <a:lstStyle/>
                    <a:p>
                      <a:pPr algn="ctr"/>
                      <a:r>
                        <a:rPr kumimoji="1" lang="ja-JP" altLang="en-US" sz="2000" dirty="0" smtClean="0"/>
                        <a:t>最寄駅名</a:t>
                      </a:r>
                      <a:endParaRPr kumimoji="1" lang="ja-JP" altLang="en-US" sz="2000" dirty="0"/>
                    </a:p>
                  </a:txBody>
                  <a:tcPr marL="75415" marR="75415" marT="37707" marB="37707"/>
                </a:tc>
                <a:tc>
                  <a:txBody>
                    <a:bodyPr/>
                    <a:lstStyle/>
                    <a:p>
                      <a:pPr algn="ctr"/>
                      <a:r>
                        <a:rPr kumimoji="1" lang="ja-JP" altLang="en-US" sz="2000" dirty="0" smtClean="0"/>
                        <a:t>乗車人数</a:t>
                      </a:r>
                      <a:endParaRPr kumimoji="1" lang="en-US" altLang="ja-JP" sz="2000" dirty="0" smtClean="0"/>
                    </a:p>
                  </a:txBody>
                  <a:tcPr marL="75415" marR="75415" marT="37707" marB="37707"/>
                </a:tc>
                <a:tc>
                  <a:txBody>
                    <a:bodyPr/>
                    <a:lstStyle/>
                    <a:p>
                      <a:pPr algn="ctr"/>
                      <a:r>
                        <a:rPr kumimoji="1" lang="ja-JP" altLang="en-US" sz="2000" dirty="0" smtClean="0"/>
                        <a:t>降車人数</a:t>
                      </a:r>
                      <a:endParaRPr kumimoji="1" lang="en-US" altLang="ja-JP" sz="2000" dirty="0" smtClean="0"/>
                    </a:p>
                  </a:txBody>
                  <a:tcPr marL="75415" marR="75415" marT="37707" marB="37707"/>
                </a:tc>
              </a:tr>
              <a:tr h="636100">
                <a:tc rowSpan="2">
                  <a:txBody>
                    <a:bodyPr/>
                    <a:lstStyle/>
                    <a:p>
                      <a:r>
                        <a:rPr kumimoji="1" lang="ja-JP" altLang="en-US" sz="2000" dirty="0" smtClean="0"/>
                        <a:t>せんなん里海公園</a:t>
                      </a:r>
                      <a:endParaRPr kumimoji="1" lang="ja-JP" altLang="en-US" sz="2000" dirty="0"/>
                    </a:p>
                  </a:txBody>
                  <a:tcPr marL="75415" marR="75415" marT="37707" marB="37707"/>
                </a:tc>
                <a:tc>
                  <a:txBody>
                    <a:bodyPr/>
                    <a:lstStyle/>
                    <a:p>
                      <a:r>
                        <a:rPr kumimoji="1" lang="ja-JP" altLang="en-US" sz="2000" dirty="0" smtClean="0"/>
                        <a:t>南海本線　淡輪駅</a:t>
                      </a:r>
                      <a:endParaRPr kumimoji="1" lang="ja-JP" altLang="en-US" sz="2000" dirty="0"/>
                    </a:p>
                  </a:txBody>
                  <a:tcPr marL="75415" marR="75415" marT="37707" marB="37707"/>
                </a:tc>
                <a:tc>
                  <a:txBody>
                    <a:bodyPr/>
                    <a:lstStyle/>
                    <a:p>
                      <a:pPr algn="r"/>
                      <a:r>
                        <a:rPr kumimoji="1" lang="en-US" altLang="ja-JP" sz="2000" dirty="0" smtClean="0"/>
                        <a:t>1,029   </a:t>
                      </a:r>
                    </a:p>
                    <a:p>
                      <a:pPr algn="r"/>
                      <a:r>
                        <a:rPr kumimoji="1" lang="en-US" altLang="ja-JP" sz="1700" dirty="0" smtClean="0"/>
                        <a:t> (614)</a:t>
                      </a:r>
                      <a:endParaRPr kumimoji="1" lang="ja-JP" altLang="en-US" sz="1700" dirty="0"/>
                    </a:p>
                  </a:txBody>
                  <a:tcPr marL="75415" marR="75415" marT="37707" marB="37707"/>
                </a:tc>
                <a:tc>
                  <a:txBody>
                    <a:bodyPr/>
                    <a:lstStyle/>
                    <a:p>
                      <a:pPr algn="r"/>
                      <a:r>
                        <a:rPr kumimoji="1" lang="en-US" altLang="ja-JP" sz="2000" dirty="0" smtClean="0"/>
                        <a:t>1,126  </a:t>
                      </a:r>
                    </a:p>
                    <a:p>
                      <a:pPr algn="r"/>
                      <a:r>
                        <a:rPr kumimoji="1" lang="en-US" altLang="ja-JP" sz="1700" dirty="0" smtClean="0"/>
                        <a:t> (614)</a:t>
                      </a:r>
                      <a:endParaRPr kumimoji="1" lang="ja-JP" altLang="en-US" sz="1700" dirty="0"/>
                    </a:p>
                  </a:txBody>
                  <a:tcPr marL="75415" marR="75415" marT="37707" marB="37707"/>
                </a:tc>
              </a:tr>
              <a:tr h="636100">
                <a:tc vMerge="1">
                  <a:txBody>
                    <a:bodyPr/>
                    <a:lstStyle/>
                    <a:p>
                      <a:endParaRPr kumimoji="1" lang="ja-JP" altLang="en-US" dirty="0"/>
                    </a:p>
                  </a:txBody>
                  <a:tcPr/>
                </a:tc>
                <a:tc>
                  <a:txBody>
                    <a:bodyPr/>
                    <a:lstStyle/>
                    <a:p>
                      <a:r>
                        <a:rPr kumimoji="1" lang="ja-JP" altLang="en-US" sz="2000" dirty="0" smtClean="0"/>
                        <a:t>同　箱作駅</a:t>
                      </a:r>
                      <a:endParaRPr kumimoji="1" lang="ja-JP" altLang="en-US" sz="2000" dirty="0"/>
                    </a:p>
                  </a:txBody>
                  <a:tcPr marL="75415" marR="75415" marT="37707" marB="37707"/>
                </a:tc>
                <a:tc>
                  <a:txBody>
                    <a:bodyPr/>
                    <a:lstStyle/>
                    <a:p>
                      <a:pPr algn="r"/>
                      <a:r>
                        <a:rPr kumimoji="1" lang="en-US" altLang="ja-JP" sz="2000" dirty="0" smtClean="0"/>
                        <a:t>2,621</a:t>
                      </a:r>
                      <a:r>
                        <a:rPr kumimoji="1" lang="ja-JP" altLang="en-US" sz="2000" dirty="0" smtClean="0"/>
                        <a:t>　</a:t>
                      </a:r>
                      <a:endParaRPr kumimoji="1" lang="en-US" altLang="ja-JP" sz="2000" dirty="0" smtClean="0"/>
                    </a:p>
                    <a:p>
                      <a:pPr algn="r"/>
                      <a:r>
                        <a:rPr kumimoji="1" lang="ja-JP" altLang="en-US" sz="1700" dirty="0" smtClean="0"/>
                        <a:t>  </a:t>
                      </a:r>
                      <a:r>
                        <a:rPr kumimoji="1" lang="en-US" altLang="ja-JP" sz="1700" dirty="0" smtClean="0"/>
                        <a:t>(1,931)</a:t>
                      </a:r>
                      <a:endParaRPr kumimoji="1" lang="ja-JP" altLang="en-US" sz="1700" dirty="0"/>
                    </a:p>
                  </a:txBody>
                  <a:tcPr marL="75415" marR="75415" marT="37707" marB="37707"/>
                </a:tc>
                <a:tc>
                  <a:txBody>
                    <a:bodyPr/>
                    <a:lstStyle/>
                    <a:p>
                      <a:pPr algn="r"/>
                      <a:r>
                        <a:rPr kumimoji="1" lang="en-US" altLang="ja-JP" sz="2000" dirty="0" smtClean="0"/>
                        <a:t>2,597   </a:t>
                      </a:r>
                    </a:p>
                    <a:p>
                      <a:pPr algn="r"/>
                      <a:r>
                        <a:rPr kumimoji="1" lang="en-US" altLang="ja-JP" sz="1700" dirty="0" smtClean="0"/>
                        <a:t>(1,931)</a:t>
                      </a:r>
                      <a:endParaRPr kumimoji="1" lang="ja-JP" altLang="en-US" sz="1700" dirty="0"/>
                    </a:p>
                  </a:txBody>
                  <a:tcPr marL="75415" marR="75415" marT="37707" marB="37707"/>
                </a:tc>
              </a:tr>
            </a:tbl>
          </a:graphicData>
        </a:graphic>
      </p:graphicFrame>
      <p:sp>
        <p:nvSpPr>
          <p:cNvPr id="8" name="スライド番号プレースホルダー 7"/>
          <p:cNvSpPr>
            <a:spLocks noGrp="1"/>
          </p:cNvSpPr>
          <p:nvPr>
            <p:ph type="sldNum" sz="quarter" idx="11"/>
          </p:nvPr>
        </p:nvSpPr>
        <p:spPr/>
        <p:txBody>
          <a:bodyPr/>
          <a:lstStyle/>
          <a:p>
            <a:fld id="{937DD464-FDAC-45DF-9731-FAEB556B26A8}" type="slidenum">
              <a:rPr lang="en-US" altLang="ja-JP" smtClean="0"/>
              <a:pPr/>
              <a:t>53</a:t>
            </a:fld>
            <a:endParaRPr lang="en-US" altLang="ja-JP"/>
          </a:p>
        </p:txBody>
      </p:sp>
      <p:sp>
        <p:nvSpPr>
          <p:cNvPr id="11" name="コンテンツ プレースホルダー 2"/>
          <p:cNvSpPr txBox="1">
            <a:spLocks/>
          </p:cNvSpPr>
          <p:nvPr/>
        </p:nvSpPr>
        <p:spPr bwMode="auto">
          <a:xfrm>
            <a:off x="152396" y="864760"/>
            <a:ext cx="5962654"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a:t>
            </a:r>
            <a:r>
              <a:rPr lang="ja-JP" altLang="en-US" sz="2000" kern="0" dirty="0" smtClean="0"/>
              <a:t>最寄</a:t>
            </a:r>
            <a:r>
              <a:rPr lang="ja-JP" altLang="en-US" sz="2000" kern="0" dirty="0"/>
              <a:t>駅の</a:t>
            </a:r>
            <a:r>
              <a:rPr lang="ja-JP" altLang="en-US" sz="2000" kern="0" dirty="0" smtClean="0"/>
              <a:t>乗降客数　</a:t>
            </a:r>
            <a:r>
              <a:rPr lang="en-US" altLang="ja-JP" sz="1400" dirty="0" smtClean="0"/>
              <a:t>(  </a:t>
            </a:r>
            <a:r>
              <a:rPr lang="en-US" altLang="ja-JP" sz="1400" dirty="0"/>
              <a:t>)</a:t>
            </a:r>
            <a:r>
              <a:rPr lang="ja-JP" altLang="en-US" sz="1400" dirty="0"/>
              <a:t>内は総数のうち、定期利用者の人数</a:t>
            </a:r>
          </a:p>
          <a:p>
            <a:pPr marL="0" indent="0">
              <a:buNone/>
              <a:defRPr/>
            </a:pPr>
            <a:endParaRPr lang="ja-JP" altLang="en-US" sz="2000" kern="0" dirty="0"/>
          </a:p>
          <a:p>
            <a:pPr marL="0" indent="0">
              <a:buFontTx/>
              <a:buNone/>
              <a:defRPr/>
            </a:pPr>
            <a:endParaRPr lang="ja-JP" altLang="en-US" sz="2000" kern="0" dirty="0" smtClean="0">
              <a:solidFill>
                <a:srgbClr val="000000"/>
              </a:solidFill>
            </a:endParaRPr>
          </a:p>
        </p:txBody>
      </p:sp>
      <p:sp>
        <p:nvSpPr>
          <p:cNvPr id="12" name="コンテンツ プレースホルダー 2"/>
          <p:cNvSpPr txBox="1">
            <a:spLocks/>
          </p:cNvSpPr>
          <p:nvPr/>
        </p:nvSpPr>
        <p:spPr bwMode="auto">
          <a:xfrm>
            <a:off x="152397" y="3217435"/>
            <a:ext cx="4419601"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a:pPr>
            <a:r>
              <a:rPr lang="ja-JP" altLang="en-US" sz="2000" kern="0" dirty="0" smtClean="0">
                <a:solidFill>
                  <a:srgbClr val="000000"/>
                </a:solidFill>
              </a:rPr>
              <a:t>■</a:t>
            </a:r>
            <a:r>
              <a:rPr lang="ja-JP" altLang="en-US" sz="2000" kern="0" dirty="0"/>
              <a:t>公園の周辺</a:t>
            </a:r>
            <a:r>
              <a:rPr lang="ja-JP" altLang="en-US" sz="2000" kern="0" dirty="0" smtClean="0"/>
              <a:t>人口</a:t>
            </a:r>
            <a:endParaRPr lang="ja-JP" altLang="en-US" sz="2000" kern="0" dirty="0" smtClean="0">
              <a:solidFill>
                <a:srgbClr val="000000"/>
              </a:solidFill>
            </a:endParaRPr>
          </a:p>
        </p:txBody>
      </p:sp>
      <p:sp>
        <p:nvSpPr>
          <p:cNvPr id="14" name="コンテンツ プレースホルダー 2"/>
          <p:cNvSpPr>
            <a:spLocks noGrp="1"/>
          </p:cNvSpPr>
          <p:nvPr>
            <p:ph idx="1"/>
          </p:nvPr>
        </p:nvSpPr>
        <p:spPr>
          <a:xfrm>
            <a:off x="466723" y="3596848"/>
            <a:ext cx="2981326" cy="1732847"/>
          </a:xfrm>
          <a:solidFill>
            <a:schemeClr val="bg1"/>
          </a:solidFill>
          <a:ln>
            <a:solidFill>
              <a:schemeClr val="bg1">
                <a:lumMod val="50000"/>
              </a:schemeClr>
            </a:solidFill>
          </a:ln>
        </p:spPr>
        <p:txBody>
          <a:bodyPr>
            <a:noAutofit/>
          </a:bodyPr>
          <a:lstStyle/>
          <a:p>
            <a:pPr marL="0" indent="0">
              <a:spcBef>
                <a:spcPts val="0"/>
              </a:spcBef>
              <a:spcAft>
                <a:spcPts val="1800"/>
              </a:spcAft>
              <a:buNone/>
            </a:pPr>
            <a:r>
              <a:rPr lang="ja-JP" altLang="en-US" sz="2000" dirty="0" smtClean="0">
                <a:solidFill>
                  <a:schemeClr val="tx1"/>
                </a:solidFill>
                <a:latin typeface="+mn-ea"/>
              </a:rPr>
              <a:t>駅勢圏人口 ：</a:t>
            </a:r>
            <a:r>
              <a:rPr lang="en-US" altLang="ja-JP" sz="2000" dirty="0" smtClean="0">
                <a:solidFill>
                  <a:schemeClr val="tx1"/>
                </a:solidFill>
                <a:latin typeface="+mn-ea"/>
              </a:rPr>
              <a:t/>
            </a:r>
            <a:br>
              <a:rPr lang="en-US" altLang="ja-JP" sz="2000" dirty="0" smtClean="0">
                <a:solidFill>
                  <a:schemeClr val="tx1"/>
                </a:solidFill>
                <a:latin typeface="+mn-ea"/>
              </a:rPr>
            </a:br>
            <a:r>
              <a:rPr lang="ja-JP" altLang="en-US" sz="2000" dirty="0">
                <a:solidFill>
                  <a:schemeClr val="tx1"/>
                </a:solidFill>
                <a:latin typeface="+mn-ea"/>
              </a:rPr>
              <a:t>　</a:t>
            </a:r>
            <a:r>
              <a:rPr lang="ja-JP" altLang="en-US" sz="2000" dirty="0" smtClean="0">
                <a:solidFill>
                  <a:schemeClr val="tx1"/>
                </a:solidFill>
                <a:latin typeface="+mn-ea"/>
              </a:rPr>
              <a:t>駅</a:t>
            </a:r>
            <a:r>
              <a:rPr lang="ja-JP" altLang="en-US" sz="2000" dirty="0">
                <a:solidFill>
                  <a:schemeClr val="tx1"/>
                </a:solidFill>
                <a:latin typeface="+mn-ea"/>
              </a:rPr>
              <a:t>から</a:t>
            </a:r>
            <a:r>
              <a:rPr lang="en-US" altLang="ja-JP" sz="2000" dirty="0">
                <a:solidFill>
                  <a:schemeClr val="tx1"/>
                </a:solidFill>
                <a:latin typeface="+mn-ea"/>
              </a:rPr>
              <a:t>1km</a:t>
            </a:r>
            <a:r>
              <a:rPr lang="ja-JP" altLang="en-US" sz="2000" dirty="0">
                <a:solidFill>
                  <a:schemeClr val="tx1"/>
                </a:solidFill>
                <a:latin typeface="+mn-ea"/>
              </a:rPr>
              <a:t>範囲</a:t>
            </a:r>
            <a:r>
              <a:rPr lang="ja-JP" altLang="en-US" sz="2000" dirty="0" smtClean="0">
                <a:solidFill>
                  <a:schemeClr val="tx1"/>
                </a:solidFill>
                <a:latin typeface="+mn-ea"/>
              </a:rPr>
              <a:t>に</a:t>
            </a:r>
            <a:r>
              <a:rPr lang="en-US" altLang="ja-JP" sz="2000" dirty="0">
                <a:solidFill>
                  <a:schemeClr val="tx1"/>
                </a:solidFill>
                <a:latin typeface="+mn-ea"/>
              </a:rPr>
              <a:t/>
            </a:r>
            <a:br>
              <a:rPr lang="en-US" altLang="ja-JP" sz="2000" dirty="0">
                <a:solidFill>
                  <a:schemeClr val="tx1"/>
                </a:solidFill>
                <a:latin typeface="+mn-ea"/>
              </a:rPr>
            </a:br>
            <a:r>
              <a:rPr lang="ja-JP" altLang="en-US" sz="2000" dirty="0" smtClean="0">
                <a:solidFill>
                  <a:schemeClr val="tx1"/>
                </a:solidFill>
                <a:latin typeface="+mn-ea"/>
              </a:rPr>
              <a:t>　含まれる</a:t>
            </a:r>
            <a:r>
              <a:rPr lang="ja-JP" altLang="en-US" sz="2000" dirty="0">
                <a:solidFill>
                  <a:schemeClr val="tx1"/>
                </a:solidFill>
                <a:latin typeface="+mn-ea"/>
              </a:rPr>
              <a:t>町丁目</a:t>
            </a:r>
            <a:r>
              <a:rPr lang="ja-JP" altLang="en-US" sz="2000" dirty="0" smtClean="0">
                <a:solidFill>
                  <a:schemeClr val="tx1"/>
                </a:solidFill>
                <a:latin typeface="+mn-ea"/>
              </a:rPr>
              <a:t>の</a:t>
            </a:r>
            <a:r>
              <a:rPr lang="en-US" altLang="ja-JP" sz="2000" dirty="0" smtClean="0">
                <a:solidFill>
                  <a:schemeClr val="tx1"/>
                </a:solidFill>
                <a:latin typeface="+mn-ea"/>
              </a:rPr>
              <a:t/>
            </a:r>
            <a:br>
              <a:rPr lang="en-US" altLang="ja-JP" sz="2000" dirty="0" smtClean="0">
                <a:solidFill>
                  <a:schemeClr val="tx1"/>
                </a:solidFill>
                <a:latin typeface="+mn-ea"/>
              </a:rPr>
            </a:br>
            <a:r>
              <a:rPr lang="ja-JP" altLang="en-US" sz="2000" dirty="0" smtClean="0">
                <a:solidFill>
                  <a:schemeClr val="tx1"/>
                </a:solidFill>
                <a:latin typeface="+mn-ea"/>
              </a:rPr>
              <a:t>　人口の合計</a:t>
            </a:r>
            <a:endParaRPr lang="en-US" altLang="ja-JP" sz="2000" dirty="0">
              <a:solidFill>
                <a:schemeClr val="tx1"/>
              </a:solidFill>
              <a:latin typeface="+mn-ea"/>
            </a:endParaRPr>
          </a:p>
          <a:p>
            <a:pPr marL="0" indent="0">
              <a:spcBef>
                <a:spcPts val="0"/>
              </a:spcBef>
              <a:spcAft>
                <a:spcPts val="1800"/>
              </a:spcAft>
              <a:buNone/>
            </a:pPr>
            <a:endParaRPr lang="en-US" altLang="ja-JP" sz="2400" dirty="0"/>
          </a:p>
          <a:p>
            <a:pPr marL="0" indent="0">
              <a:spcBef>
                <a:spcPts val="0"/>
              </a:spcBef>
              <a:spcAft>
                <a:spcPts val="1800"/>
              </a:spcAft>
              <a:buNone/>
            </a:pPr>
            <a:endParaRPr kumimoji="1" lang="en-US" altLang="ja-JP" sz="2400" dirty="0" smtClean="0"/>
          </a:p>
        </p:txBody>
      </p:sp>
      <p:graphicFrame>
        <p:nvGraphicFramePr>
          <p:cNvPr id="15" name="表 14"/>
          <p:cNvGraphicFramePr>
            <a:graphicFrameLocks noGrp="1"/>
          </p:cNvGraphicFramePr>
          <p:nvPr>
            <p:extLst>
              <p:ext uri="{D42A27DB-BD31-4B8C-83A1-F6EECF244321}">
                <p14:modId xmlns:p14="http://schemas.microsoft.com/office/powerpoint/2010/main" val="2257946379"/>
              </p:ext>
            </p:extLst>
          </p:nvPr>
        </p:nvGraphicFramePr>
        <p:xfrm>
          <a:off x="3677685" y="3630196"/>
          <a:ext cx="4874729" cy="2672915"/>
        </p:xfrm>
        <a:graphic>
          <a:graphicData uri="http://schemas.openxmlformats.org/drawingml/2006/table">
            <a:tbl>
              <a:tblPr firstRow="1" bandRow="1">
                <a:tableStyleId>{5C22544A-7EE6-4342-B048-85BDC9FD1C3A}</a:tableStyleId>
              </a:tblPr>
              <a:tblGrid>
                <a:gridCol w="1130188"/>
                <a:gridCol w="2479535"/>
                <a:gridCol w="1265006"/>
              </a:tblGrid>
              <a:tr h="329507">
                <a:tc>
                  <a:txBody>
                    <a:bodyPr/>
                    <a:lstStyle/>
                    <a:p>
                      <a:pPr algn="ctr"/>
                      <a:r>
                        <a:rPr kumimoji="1" lang="ja-JP" altLang="en-US" sz="1600" dirty="0" smtClean="0"/>
                        <a:t>公園名</a:t>
                      </a:r>
                      <a:endParaRPr kumimoji="1" lang="ja-JP" altLang="en-US" sz="1600" dirty="0"/>
                    </a:p>
                  </a:txBody>
                  <a:tcPr marL="73971" marR="73971" marT="36985" marB="36985"/>
                </a:tc>
                <a:tc>
                  <a:txBody>
                    <a:bodyPr/>
                    <a:lstStyle/>
                    <a:p>
                      <a:pPr algn="ctr"/>
                      <a:r>
                        <a:rPr kumimoji="1" lang="ja-JP" altLang="en-US" sz="1600" dirty="0" smtClean="0"/>
                        <a:t>駅名</a:t>
                      </a:r>
                      <a:endParaRPr kumimoji="1" lang="ja-JP" altLang="en-US" sz="1600" dirty="0"/>
                    </a:p>
                  </a:txBody>
                  <a:tcPr marL="73971" marR="73971" marT="36985" marB="36985"/>
                </a:tc>
                <a:tc>
                  <a:txBody>
                    <a:bodyPr/>
                    <a:lstStyle/>
                    <a:p>
                      <a:pPr algn="ctr"/>
                      <a:r>
                        <a:rPr kumimoji="1" lang="ja-JP" altLang="en-US" sz="1600" dirty="0" smtClean="0"/>
                        <a:t>人口</a:t>
                      </a:r>
                      <a:r>
                        <a:rPr kumimoji="1" lang="en-US" altLang="ja-JP" sz="1600" dirty="0" smtClean="0"/>
                        <a:t>(</a:t>
                      </a:r>
                      <a:r>
                        <a:rPr kumimoji="1" lang="ja-JP" altLang="en-US" sz="1600" dirty="0" smtClean="0"/>
                        <a:t>人）</a:t>
                      </a:r>
                      <a:endParaRPr kumimoji="1" lang="en-US" altLang="ja-JP" sz="1600" dirty="0" smtClean="0"/>
                    </a:p>
                  </a:txBody>
                  <a:tcPr marL="73971" marR="73971" marT="36985" marB="36985"/>
                </a:tc>
              </a:tr>
              <a:tr h="328380">
                <a:tc rowSpan="7">
                  <a:txBody>
                    <a:bodyPr/>
                    <a:lstStyle/>
                    <a:p>
                      <a:r>
                        <a:rPr kumimoji="1" lang="ja-JP" altLang="en-US" sz="1600" dirty="0" smtClean="0"/>
                        <a:t>せんなん里海公園</a:t>
                      </a:r>
                      <a:endParaRPr kumimoji="1" lang="ja-JP" altLang="en-US" sz="1600" dirty="0"/>
                    </a:p>
                  </a:txBody>
                  <a:tcPr marL="73971" marR="73971" marT="36985" marB="36985"/>
                </a:tc>
                <a:tc>
                  <a:txBody>
                    <a:bodyPr/>
                    <a:lstStyle/>
                    <a:p>
                      <a:r>
                        <a:rPr kumimoji="1" lang="ja-JP" altLang="en-US" sz="1600" dirty="0" smtClean="0"/>
                        <a:t>南海本線　淡輪駅</a:t>
                      </a:r>
                      <a:endParaRPr kumimoji="1" lang="ja-JP" altLang="en-US" sz="1600" dirty="0"/>
                    </a:p>
                  </a:txBody>
                  <a:tcPr marL="73971" marR="73971" marT="36985" marB="36985"/>
                </a:tc>
                <a:tc>
                  <a:txBody>
                    <a:bodyPr/>
                    <a:lstStyle/>
                    <a:p>
                      <a:pPr algn="r"/>
                      <a:r>
                        <a:rPr kumimoji="1" lang="en-US" altLang="ja-JP" sz="1600" dirty="0" smtClean="0"/>
                        <a:t>8,502</a:t>
                      </a:r>
                    </a:p>
                  </a:txBody>
                  <a:tcPr marL="73971" marR="73971" marT="36985" marB="36985"/>
                </a:tc>
              </a:tr>
              <a:tr h="320540">
                <a:tc vMerge="1">
                  <a:txBody>
                    <a:bodyPr/>
                    <a:lstStyle/>
                    <a:p>
                      <a:endParaRPr kumimoji="1" lang="ja-JP" altLang="en-US"/>
                    </a:p>
                  </a:txBody>
                  <a:tcPr/>
                </a:tc>
                <a:tc>
                  <a:txBody>
                    <a:bodyPr/>
                    <a:lstStyle/>
                    <a:p>
                      <a:r>
                        <a:rPr kumimoji="1" lang="ja-JP" altLang="en-US" sz="1600" dirty="0" smtClean="0"/>
                        <a:t>同　箱作駅</a:t>
                      </a:r>
                      <a:endParaRPr kumimoji="1" lang="ja-JP" altLang="en-US" sz="1600" dirty="0"/>
                    </a:p>
                  </a:txBody>
                  <a:tcPr marL="73971" marR="73971" marT="36985" marB="36985"/>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8,738 </a:t>
                      </a:r>
                    </a:p>
                  </a:txBody>
                  <a:tcPr marL="73971" marR="73971" marT="36985" marB="36985"/>
                </a:tc>
              </a:tr>
              <a:tr h="320540">
                <a:tc vMerge="1">
                  <a:txBody>
                    <a:bodyPr/>
                    <a:lstStyle/>
                    <a:p>
                      <a:endParaRPr kumimoji="1" lang="ja-JP" altLang="en-US"/>
                    </a:p>
                  </a:txBody>
                  <a:tcPr/>
                </a:tc>
                <a:tc>
                  <a:txBody>
                    <a:bodyPr/>
                    <a:lstStyle/>
                    <a:p>
                      <a:r>
                        <a:rPr kumimoji="1" lang="ja-JP" altLang="en-US" sz="1600" dirty="0" smtClean="0"/>
                        <a:t>同　みさき公園駅</a:t>
                      </a:r>
                      <a:endParaRPr kumimoji="1" lang="ja-JP" altLang="en-US" sz="1600" dirty="0"/>
                    </a:p>
                  </a:txBody>
                  <a:tcPr marL="73971" marR="73971" marT="36985" marB="36985"/>
                </a:tc>
                <a:tc>
                  <a:txBody>
                    <a:bodyPr/>
                    <a:lstStyle/>
                    <a:p>
                      <a:pPr algn="r"/>
                      <a:r>
                        <a:rPr kumimoji="1" lang="en-US" altLang="ja-JP" sz="1600" dirty="0" smtClean="0"/>
                        <a:t>4,448 </a:t>
                      </a:r>
                    </a:p>
                  </a:txBody>
                  <a:tcPr marL="73971" marR="73971" marT="36985" marB="36985"/>
                </a:tc>
              </a:tr>
              <a:tr h="320540">
                <a:tc vMerge="1">
                  <a:txBody>
                    <a:bodyPr/>
                    <a:lstStyle/>
                    <a:p>
                      <a:endParaRPr kumimoji="1" lang="ja-JP" altLang="en-US"/>
                    </a:p>
                  </a:txBody>
                  <a:tcPr/>
                </a:tc>
                <a:tc>
                  <a:txBody>
                    <a:bodyPr/>
                    <a:lstStyle/>
                    <a:p>
                      <a:r>
                        <a:rPr kumimoji="1" lang="ja-JP" altLang="en-US" sz="1600" dirty="0" smtClean="0"/>
                        <a:t>同　鳥取ノ荘駅</a:t>
                      </a:r>
                      <a:endParaRPr kumimoji="1" lang="ja-JP" altLang="en-US" sz="1600" dirty="0"/>
                    </a:p>
                  </a:txBody>
                  <a:tcPr marL="73971" marR="73971" marT="36985" marB="36985"/>
                </a:tc>
                <a:tc>
                  <a:txBody>
                    <a:bodyPr/>
                    <a:lstStyle/>
                    <a:p>
                      <a:pPr algn="r"/>
                      <a:r>
                        <a:rPr kumimoji="1" lang="en-US" altLang="ja-JP" sz="1600" dirty="0" smtClean="0"/>
                        <a:t>15,717 </a:t>
                      </a:r>
                    </a:p>
                  </a:txBody>
                  <a:tcPr marL="73971" marR="73971" marT="36985" marB="36985"/>
                </a:tc>
              </a:tr>
              <a:tr h="320540">
                <a:tc vMerge="1">
                  <a:txBody>
                    <a:bodyPr/>
                    <a:lstStyle/>
                    <a:p>
                      <a:endParaRPr kumimoji="1" lang="ja-JP" altLang="en-US"/>
                    </a:p>
                  </a:txBody>
                  <a:tcPr/>
                </a:tc>
                <a:tc>
                  <a:txBody>
                    <a:bodyPr/>
                    <a:lstStyle/>
                    <a:p>
                      <a:r>
                        <a:rPr kumimoji="1" lang="ja-JP" altLang="en-US" sz="1600" dirty="0" smtClean="0"/>
                        <a:t>同　尾崎駅</a:t>
                      </a:r>
                      <a:endParaRPr kumimoji="1" lang="ja-JP" altLang="en-US" sz="1600" dirty="0"/>
                    </a:p>
                  </a:txBody>
                  <a:tcPr marL="73971" marR="73971" marT="36985" marB="36985"/>
                </a:tc>
                <a:tc>
                  <a:txBody>
                    <a:bodyPr/>
                    <a:lstStyle/>
                    <a:p>
                      <a:pPr algn="r"/>
                      <a:r>
                        <a:rPr kumimoji="1" lang="en-US" altLang="ja-JP" sz="1600" dirty="0" smtClean="0"/>
                        <a:t>23,861 </a:t>
                      </a:r>
                    </a:p>
                  </a:txBody>
                  <a:tcPr marL="73971" marR="73971" marT="36985" marB="36985"/>
                </a:tc>
              </a:tr>
              <a:tr h="366434">
                <a:tc vMerge="1">
                  <a:txBody>
                    <a:bodyPr/>
                    <a:lstStyle/>
                    <a:p>
                      <a:endParaRPr kumimoji="1" lang="ja-JP" altLang="en-US" dirty="0"/>
                    </a:p>
                  </a:txBody>
                  <a:tcPr/>
                </a:tc>
                <a:tc>
                  <a:txBody>
                    <a:bodyPr/>
                    <a:lstStyle/>
                    <a:p>
                      <a:r>
                        <a:rPr kumimoji="1" lang="ja-JP" altLang="en-US" sz="1600" dirty="0" smtClean="0"/>
                        <a:t>南海多奈川線　深日町駅</a:t>
                      </a:r>
                      <a:endParaRPr kumimoji="1" lang="ja-JP" altLang="en-US" sz="1600" dirty="0"/>
                    </a:p>
                  </a:txBody>
                  <a:tcPr marL="73971" marR="73971" marT="36985" marB="36985"/>
                </a:tc>
                <a:tc>
                  <a:txBody>
                    <a:bodyPr/>
                    <a:lstStyle/>
                    <a:p>
                      <a:pPr algn="r"/>
                      <a:r>
                        <a:rPr kumimoji="1" lang="en-US" altLang="ja-JP" sz="1600" dirty="0" smtClean="0"/>
                        <a:t>4,448 </a:t>
                      </a:r>
                    </a:p>
                  </a:txBody>
                  <a:tcPr marL="73971" marR="73971" marT="36985" marB="36985"/>
                </a:tc>
              </a:tr>
              <a:tr h="366434">
                <a:tc vMerge="1">
                  <a:txBody>
                    <a:bodyPr/>
                    <a:lstStyle/>
                    <a:p>
                      <a:endParaRPr kumimoji="1" lang="ja-JP" altLang="en-US" sz="2000" dirty="0"/>
                    </a:p>
                  </a:txBody>
                  <a:tcPr/>
                </a:tc>
                <a:tc>
                  <a:txBody>
                    <a:bodyPr/>
                    <a:lstStyle/>
                    <a:p>
                      <a:r>
                        <a:rPr kumimoji="1" lang="ja-JP" altLang="en-US" sz="1600" dirty="0" smtClean="0"/>
                        <a:t>同　深日港駅</a:t>
                      </a:r>
                      <a:endParaRPr kumimoji="1" lang="ja-JP" altLang="en-US" sz="1600" dirty="0"/>
                    </a:p>
                  </a:txBody>
                  <a:tcPr marL="73971" marR="73971" marT="36985" marB="36985"/>
                </a:tc>
                <a:tc>
                  <a:txBody>
                    <a:bodyPr/>
                    <a:lstStyle/>
                    <a:p>
                      <a:pPr algn="r"/>
                      <a:r>
                        <a:rPr kumimoji="1" lang="en-US" altLang="ja-JP" sz="1600" dirty="0" smtClean="0"/>
                        <a:t>4,448 </a:t>
                      </a:r>
                    </a:p>
                  </a:txBody>
                  <a:tcPr marL="73971" marR="73971" marT="36985" marB="36985"/>
                </a:tc>
              </a:tr>
            </a:tbl>
          </a:graphicData>
        </a:graphic>
      </p:graphicFrame>
      <p:sp>
        <p:nvSpPr>
          <p:cNvPr id="16" name="角丸四角形 15"/>
          <p:cNvSpPr/>
          <p:nvPr/>
        </p:nvSpPr>
        <p:spPr>
          <a:xfrm>
            <a:off x="5486400" y="6322803"/>
            <a:ext cx="3107798"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出典：都市計画基礎調査（鉄道駅勢圏人口）</a:t>
            </a:r>
            <a:r>
              <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(H22)</a:t>
            </a:r>
          </a:p>
        </p:txBody>
      </p:sp>
      <p:sp>
        <p:nvSpPr>
          <p:cNvPr id="17" name="タイトル 1"/>
          <p:cNvSpPr>
            <a:spLocks noGrp="1"/>
          </p:cNvSpPr>
          <p:nvPr>
            <p:ph type="title"/>
          </p:nvPr>
        </p:nvSpPr>
        <p:spPr>
          <a:xfrm>
            <a:off x="1143000" y="215900"/>
            <a:ext cx="7848600" cy="533400"/>
          </a:xfrm>
        </p:spPr>
        <p:txBody>
          <a:bodyPr>
            <a:normAutofit/>
          </a:bodyPr>
          <a:lstStyle/>
          <a:p>
            <a:r>
              <a:rPr lang="ja-JP" altLang="en-US" dirty="0" smtClean="0"/>
              <a:t>せんなん里海公園</a:t>
            </a:r>
            <a:endParaRPr kumimoji="1" lang="ja-JP" altLang="en-US" dirty="0">
              <a:latin typeface="HGS明朝B" panose="02020800000000000000" pitchFamily="18" charset="-128"/>
              <a:ea typeface="HGS明朝B" panose="02020800000000000000" pitchFamily="18" charset="-128"/>
            </a:endParaRPr>
          </a:p>
        </p:txBody>
      </p:sp>
    </p:spTree>
    <p:extLst>
      <p:ext uri="{BB962C8B-B14F-4D97-AF65-F5344CB8AC3E}">
        <p14:creationId xmlns:p14="http://schemas.microsoft.com/office/powerpoint/2010/main" val="24735842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円/楕円 11"/>
          <p:cNvSpPr/>
          <p:nvPr/>
        </p:nvSpPr>
        <p:spPr>
          <a:xfrm>
            <a:off x="1883031" y="4664619"/>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コンテンツ プレースホルダー 2"/>
          <p:cNvSpPr txBox="1">
            <a:spLocks/>
          </p:cNvSpPr>
          <p:nvPr/>
        </p:nvSpPr>
        <p:spPr bwMode="auto">
          <a:xfrm>
            <a:off x="165097" y="918265"/>
            <a:ext cx="1631803" cy="576469"/>
          </a:xfrm>
          <a:prstGeom prst="rect">
            <a:avLst/>
          </a:prstGeom>
          <a:noFill/>
          <a:ln w="9525">
            <a:noFill/>
            <a:miter lim="800000"/>
            <a:headEnd/>
            <a:tailEnd/>
          </a:ln>
          <a:effectLs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333399"/>
              </a:buClr>
              <a:buFont typeface="Wingdings" pitchFamily="2" charset="2"/>
              <a:buChar char="n"/>
              <a:defRPr kumimoji="1" sz="2800">
                <a:solidFill>
                  <a:srgbClr val="272776"/>
                </a:solidFill>
                <a:latin typeface="+mn-lt"/>
                <a:ea typeface="+mn-ea"/>
                <a:cs typeface="+mn-cs"/>
              </a:defRPr>
            </a:lvl1pPr>
            <a:lvl2pPr marL="742950" indent="-285750" algn="l" rtl="0" eaLnBrk="1" fontAlgn="base" hangingPunct="1">
              <a:spcBef>
                <a:spcPct val="20000"/>
              </a:spcBef>
              <a:spcAft>
                <a:spcPct val="0"/>
              </a:spcAft>
              <a:buClr>
                <a:srgbClr val="3399FF"/>
              </a:buClr>
              <a:buFont typeface="Wingdings" pitchFamily="2" charset="2"/>
              <a:buChar char="u"/>
              <a:defRPr kumimoji="1" sz="2400">
                <a:solidFill>
                  <a:srgbClr val="272776"/>
                </a:solidFill>
                <a:latin typeface="+mn-lt"/>
                <a:ea typeface="+mn-ea"/>
              </a:defRPr>
            </a:lvl2pPr>
            <a:lvl3pPr marL="1143000" indent="-228600" algn="l" rtl="0" eaLnBrk="1" fontAlgn="base" hangingPunct="1">
              <a:spcBef>
                <a:spcPct val="20000"/>
              </a:spcBef>
              <a:spcAft>
                <a:spcPct val="0"/>
              </a:spcAft>
              <a:buClr>
                <a:srgbClr val="00FFFF"/>
              </a:buClr>
              <a:buFont typeface="Wingdings" pitchFamily="2" charset="2"/>
              <a:buChar char="l"/>
              <a:defRPr kumimoji="1" sz="2000">
                <a:solidFill>
                  <a:srgbClr val="272776"/>
                </a:solidFill>
                <a:latin typeface="+mn-lt"/>
                <a:ea typeface="+mn-ea"/>
              </a:defRPr>
            </a:lvl3pPr>
            <a:lvl4pPr marL="1600200" indent="-228600" algn="l" rtl="0" eaLnBrk="1" fontAlgn="base" hangingPunct="1">
              <a:spcBef>
                <a:spcPct val="20000"/>
              </a:spcBef>
              <a:spcAft>
                <a:spcPct val="0"/>
              </a:spcAft>
              <a:buChar char="–"/>
              <a:defRPr kumimoji="1">
                <a:solidFill>
                  <a:srgbClr val="272776"/>
                </a:solidFill>
                <a:latin typeface="+mn-lt"/>
                <a:ea typeface="+mn-ea"/>
              </a:defRPr>
            </a:lvl4pPr>
            <a:lvl5pPr marL="2057400" indent="-228600" algn="l" rtl="0" eaLnBrk="1" fontAlgn="base" hangingPunct="1">
              <a:spcBef>
                <a:spcPct val="20000"/>
              </a:spcBef>
              <a:spcAft>
                <a:spcPct val="0"/>
              </a:spcAft>
              <a:buChar char="»"/>
              <a:defRPr kumimoji="1" sz="1600">
                <a:solidFill>
                  <a:srgbClr val="272776"/>
                </a:solidFill>
                <a:latin typeface="+mn-lt"/>
                <a:ea typeface="+mn-ea"/>
              </a:defRPr>
            </a:lvl5pPr>
            <a:lvl6pPr marL="2514600" indent="-228600" algn="l" rtl="0" eaLnBrk="1" fontAlgn="base" hangingPunct="1">
              <a:spcBef>
                <a:spcPct val="20000"/>
              </a:spcBef>
              <a:spcAft>
                <a:spcPct val="0"/>
              </a:spcAft>
              <a:buChar char="»"/>
              <a:defRPr kumimoji="1" sz="1600">
                <a:solidFill>
                  <a:srgbClr val="272776"/>
                </a:solidFill>
                <a:latin typeface="+mn-lt"/>
                <a:ea typeface="+mn-ea"/>
              </a:defRPr>
            </a:lvl6pPr>
            <a:lvl7pPr marL="2971800" indent="-228600" algn="l" rtl="0" eaLnBrk="1" fontAlgn="base" hangingPunct="1">
              <a:spcBef>
                <a:spcPct val="20000"/>
              </a:spcBef>
              <a:spcAft>
                <a:spcPct val="0"/>
              </a:spcAft>
              <a:buChar char="»"/>
              <a:defRPr kumimoji="1" sz="1600">
                <a:solidFill>
                  <a:srgbClr val="272776"/>
                </a:solidFill>
                <a:latin typeface="+mn-lt"/>
                <a:ea typeface="+mn-ea"/>
              </a:defRPr>
            </a:lvl7pPr>
            <a:lvl8pPr marL="3429000" indent="-228600" algn="l" rtl="0" eaLnBrk="1" fontAlgn="base" hangingPunct="1">
              <a:spcBef>
                <a:spcPct val="20000"/>
              </a:spcBef>
              <a:spcAft>
                <a:spcPct val="0"/>
              </a:spcAft>
              <a:buChar char="»"/>
              <a:defRPr kumimoji="1" sz="1600">
                <a:solidFill>
                  <a:srgbClr val="272776"/>
                </a:solidFill>
                <a:latin typeface="+mn-lt"/>
                <a:ea typeface="+mn-ea"/>
              </a:defRPr>
            </a:lvl8pPr>
            <a:lvl9pPr marL="3886200" indent="-228600" algn="l" rtl="0" eaLnBrk="1" fontAlgn="base" hangingPunct="1">
              <a:spcBef>
                <a:spcPct val="20000"/>
              </a:spcBef>
              <a:spcAft>
                <a:spcPct val="0"/>
              </a:spcAft>
              <a:buChar char="»"/>
              <a:defRPr kumimoji="1" sz="1600">
                <a:solidFill>
                  <a:srgbClr val="272776"/>
                </a:solidFill>
                <a:latin typeface="+mn-lt"/>
                <a:ea typeface="+mn-ea"/>
              </a:defRPr>
            </a:lvl9pPr>
          </a:lstStyle>
          <a:p>
            <a:pPr marL="0" indent="0" defTabSz="914400">
              <a:spcBef>
                <a:spcPts val="0"/>
              </a:spcBef>
              <a:spcAft>
                <a:spcPts val="1800"/>
              </a:spcAft>
              <a:buNone/>
            </a:pPr>
            <a:r>
              <a:rPr lang="ja-JP" altLang="en-US" sz="2400" kern="0" dirty="0" smtClean="0"/>
              <a:t>（参考図）</a:t>
            </a:r>
            <a:endParaRPr lang="ja-JP" altLang="en-US" sz="2400" kern="0" dirty="0"/>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54</a:t>
            </a:fld>
            <a:endParaRPr lang="en-US" altLang="ja-JP"/>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59" y="918264"/>
            <a:ext cx="8726776" cy="510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円/楕円 19"/>
          <p:cNvSpPr/>
          <p:nvPr/>
        </p:nvSpPr>
        <p:spPr>
          <a:xfrm>
            <a:off x="1385592" y="4755737"/>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1909048" y="4643097"/>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2684292" y="4172653"/>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790836" y="3635949"/>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5964164" y="2854081"/>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143592" y="2111969"/>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7594160" y="1449369"/>
            <a:ext cx="12065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4121426" y="2809461"/>
            <a:ext cx="1272209" cy="569843"/>
          </a:xfrm>
          <a:custGeom>
            <a:avLst/>
            <a:gdLst>
              <a:gd name="connsiteX0" fmla="*/ 53009 w 1272209"/>
              <a:gd name="connsiteY0" fmla="*/ 450574 h 569843"/>
              <a:gd name="connsiteX1" fmla="*/ 318052 w 1272209"/>
              <a:gd name="connsiteY1" fmla="*/ 490330 h 569843"/>
              <a:gd name="connsiteX2" fmla="*/ 384313 w 1272209"/>
              <a:gd name="connsiteY2" fmla="*/ 397565 h 569843"/>
              <a:gd name="connsiteX3" fmla="*/ 569844 w 1272209"/>
              <a:gd name="connsiteY3" fmla="*/ 357809 h 569843"/>
              <a:gd name="connsiteX4" fmla="*/ 596348 w 1272209"/>
              <a:gd name="connsiteY4" fmla="*/ 304800 h 569843"/>
              <a:gd name="connsiteX5" fmla="*/ 781878 w 1272209"/>
              <a:gd name="connsiteY5" fmla="*/ 278296 h 569843"/>
              <a:gd name="connsiteX6" fmla="*/ 861391 w 1272209"/>
              <a:gd name="connsiteY6" fmla="*/ 278296 h 569843"/>
              <a:gd name="connsiteX7" fmla="*/ 1245704 w 1272209"/>
              <a:gd name="connsiteY7" fmla="*/ 0 h 569843"/>
              <a:gd name="connsiteX8" fmla="*/ 1272209 w 1272209"/>
              <a:gd name="connsiteY8" fmla="*/ 185530 h 569843"/>
              <a:gd name="connsiteX9" fmla="*/ 1007165 w 1272209"/>
              <a:gd name="connsiteY9" fmla="*/ 318052 h 569843"/>
              <a:gd name="connsiteX10" fmla="*/ 874644 w 1272209"/>
              <a:gd name="connsiteY10" fmla="*/ 437322 h 569843"/>
              <a:gd name="connsiteX11" fmla="*/ 755374 w 1272209"/>
              <a:gd name="connsiteY11" fmla="*/ 477078 h 569843"/>
              <a:gd name="connsiteX12" fmla="*/ 609600 w 1272209"/>
              <a:gd name="connsiteY12" fmla="*/ 543339 h 569843"/>
              <a:gd name="connsiteX13" fmla="*/ 424070 w 1272209"/>
              <a:gd name="connsiteY13" fmla="*/ 556591 h 569843"/>
              <a:gd name="connsiteX14" fmla="*/ 106017 w 1272209"/>
              <a:gd name="connsiteY14" fmla="*/ 569843 h 569843"/>
              <a:gd name="connsiteX15" fmla="*/ 0 w 1272209"/>
              <a:gd name="connsiteY15" fmla="*/ 569843 h 569843"/>
              <a:gd name="connsiteX16" fmla="*/ 53009 w 1272209"/>
              <a:gd name="connsiteY16" fmla="*/ 450574 h 56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2209" h="569843">
                <a:moveTo>
                  <a:pt x="53009" y="450574"/>
                </a:moveTo>
                <a:lnTo>
                  <a:pt x="318052" y="490330"/>
                </a:lnTo>
                <a:lnTo>
                  <a:pt x="384313" y="397565"/>
                </a:lnTo>
                <a:lnTo>
                  <a:pt x="569844" y="357809"/>
                </a:lnTo>
                <a:lnTo>
                  <a:pt x="596348" y="304800"/>
                </a:lnTo>
                <a:lnTo>
                  <a:pt x="781878" y="278296"/>
                </a:lnTo>
                <a:lnTo>
                  <a:pt x="861391" y="278296"/>
                </a:lnTo>
                <a:lnTo>
                  <a:pt x="1245704" y="0"/>
                </a:lnTo>
                <a:lnTo>
                  <a:pt x="1272209" y="185530"/>
                </a:lnTo>
                <a:lnTo>
                  <a:pt x="1007165" y="318052"/>
                </a:lnTo>
                <a:lnTo>
                  <a:pt x="874644" y="437322"/>
                </a:lnTo>
                <a:lnTo>
                  <a:pt x="755374" y="477078"/>
                </a:lnTo>
                <a:lnTo>
                  <a:pt x="609600" y="543339"/>
                </a:lnTo>
                <a:lnTo>
                  <a:pt x="424070" y="556591"/>
                </a:lnTo>
                <a:lnTo>
                  <a:pt x="106017" y="569843"/>
                </a:lnTo>
                <a:lnTo>
                  <a:pt x="0" y="569843"/>
                </a:lnTo>
                <a:lnTo>
                  <a:pt x="53009" y="450574"/>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020729" y="867791"/>
            <a:ext cx="1260000" cy="1260000"/>
          </a:xfrm>
          <a:prstGeom prst="ellipse">
            <a:avLst/>
          </a:prstGeom>
          <a:solidFill>
            <a:schemeClr val="accent1">
              <a:alpha val="45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573917" y="1539119"/>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394489" y="2281231"/>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3221161" y="3049847"/>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2114617" y="3585380"/>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339373" y="4034619"/>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828113" y="4193657"/>
            <a:ext cx="1260000" cy="1260000"/>
          </a:xfrm>
          <a:prstGeom prst="ellipse">
            <a:avLst/>
          </a:prstGeom>
          <a:solidFill>
            <a:schemeClr val="accent1">
              <a:alpha val="40000"/>
            </a:scheme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709373" y="1582686"/>
            <a:ext cx="1260000" cy="12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75724" y="2897979"/>
            <a:ext cx="2006809" cy="369332"/>
          </a:xfrm>
          <a:prstGeom prst="rect">
            <a:avLst/>
          </a:prstGeom>
          <a:noFill/>
        </p:spPr>
        <p:txBody>
          <a:bodyPr wrap="square" rtlCol="0">
            <a:spAutoFit/>
          </a:bodyPr>
          <a:lstStyle/>
          <a:p>
            <a:r>
              <a:rPr kumimoji="1" lang="ja-JP" altLang="en-US" dirty="0" smtClean="0"/>
              <a:t>駅勢圏（半径</a:t>
            </a:r>
            <a:r>
              <a:rPr kumimoji="1" lang="en-US" altLang="ja-JP" dirty="0" smtClean="0"/>
              <a:t>1km</a:t>
            </a:r>
            <a:r>
              <a:rPr kumimoji="1" lang="ja-JP" altLang="en-US" dirty="0" smtClean="0"/>
              <a:t>）</a:t>
            </a:r>
            <a:endParaRPr kumimoji="1" lang="ja-JP" altLang="en-US" dirty="0"/>
          </a:p>
        </p:txBody>
      </p:sp>
      <p:sp>
        <p:nvSpPr>
          <p:cNvPr id="27" name="テキスト ボックス 26"/>
          <p:cNvSpPr txBox="1"/>
          <p:nvPr/>
        </p:nvSpPr>
        <p:spPr>
          <a:xfrm>
            <a:off x="248961" y="928207"/>
            <a:ext cx="1208806" cy="369332"/>
          </a:xfrm>
          <a:prstGeom prst="rect">
            <a:avLst/>
          </a:prstGeom>
          <a:solidFill>
            <a:schemeClr val="bg1"/>
          </a:solidFill>
        </p:spPr>
        <p:txBody>
          <a:bodyPr wrap="square" rtlCol="0">
            <a:spAutoFit/>
          </a:bodyPr>
          <a:lstStyle/>
          <a:p>
            <a:r>
              <a:rPr kumimoji="1" lang="en-US" altLang="ja-JP" dirty="0" smtClean="0"/>
              <a:t>【</a:t>
            </a:r>
            <a:r>
              <a:rPr kumimoji="1" lang="ja-JP" altLang="en-US" dirty="0" smtClean="0"/>
              <a:t>参考図</a:t>
            </a:r>
            <a:r>
              <a:rPr kumimoji="1" lang="en-US" altLang="ja-JP" dirty="0" smtClean="0"/>
              <a:t>】</a:t>
            </a:r>
            <a:endParaRPr kumimoji="1" lang="ja-JP" altLang="en-US" dirty="0"/>
          </a:p>
        </p:txBody>
      </p:sp>
      <p:sp>
        <p:nvSpPr>
          <p:cNvPr id="28" name="タイトル 1"/>
          <p:cNvSpPr>
            <a:spLocks noGrp="1"/>
          </p:cNvSpPr>
          <p:nvPr>
            <p:ph type="title"/>
          </p:nvPr>
        </p:nvSpPr>
        <p:spPr>
          <a:xfrm>
            <a:off x="1143000" y="215900"/>
            <a:ext cx="7848600" cy="533400"/>
          </a:xfrm>
        </p:spPr>
        <p:txBody>
          <a:bodyPr>
            <a:normAutofit/>
          </a:bodyPr>
          <a:lstStyle/>
          <a:p>
            <a:r>
              <a:rPr lang="ja-JP" altLang="en-US" dirty="0" smtClean="0"/>
              <a:t>せんなん里海公園</a:t>
            </a:r>
            <a:endParaRPr kumimoji="1" lang="ja-JP" altLang="en-US" dirty="0">
              <a:latin typeface="HGS明朝B" panose="02020800000000000000" pitchFamily="18" charset="-128"/>
              <a:ea typeface="HGS明朝B" panose="02020800000000000000" pitchFamily="18" charset="-128"/>
            </a:endParaRPr>
          </a:p>
        </p:txBody>
      </p:sp>
    </p:spTree>
    <p:extLst>
      <p:ext uri="{BB962C8B-B14F-4D97-AF65-F5344CB8AC3E}">
        <p14:creationId xmlns:p14="http://schemas.microsoft.com/office/powerpoint/2010/main" val="27852493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00865" y="1155700"/>
            <a:ext cx="8229600" cy="4711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公園活用のアイデア事例（せんなん里海公園）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55</a:t>
            </a:fld>
            <a:endParaRPr lang="en-US" altLang="ja-JP" dirty="0"/>
          </a:p>
        </p:txBody>
      </p:sp>
      <p:pic>
        <p:nvPicPr>
          <p:cNvPr id="9" name="図 8"/>
          <p:cNvPicPr/>
          <p:nvPr/>
        </p:nvPicPr>
        <p:blipFill rotWithShape="1">
          <a:blip r:embed="rId5">
            <a:extLst>
              <a:ext uri="{28A0092B-C50C-407E-A947-70E740481C1C}">
                <a14:useLocalDpi xmlns:a14="http://schemas.microsoft.com/office/drawing/2010/main" val="0"/>
              </a:ext>
            </a:extLst>
          </a:blip>
          <a:srcRect l="13728" t="8791" r="23658" b="17641"/>
          <a:stretch/>
        </p:blipFill>
        <p:spPr bwMode="auto">
          <a:xfrm rot="5400000">
            <a:off x="3588222" y="-821689"/>
            <a:ext cx="2287905" cy="8196580"/>
          </a:xfrm>
          <a:prstGeom prst="rect">
            <a:avLst/>
          </a:prstGeom>
          <a:noFill/>
          <a:ln>
            <a:noFill/>
          </a:ln>
          <a:extLst>
            <a:ext uri="{53640926-AAD7-44D8-BBD7-CCE9431645EC}">
              <a14:shadowObscured xmlns:a14="http://schemas.microsoft.com/office/drawing/2010/main"/>
            </a:ext>
          </a:extLst>
        </p:spPr>
      </p:pic>
      <p:sp>
        <p:nvSpPr>
          <p:cNvPr id="6" name="円/楕円 5"/>
          <p:cNvSpPr/>
          <p:nvPr/>
        </p:nvSpPr>
        <p:spPr>
          <a:xfrm>
            <a:off x="8375650" y="3060701"/>
            <a:ext cx="432074" cy="428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十二角形 9"/>
          <p:cNvSpPr/>
          <p:nvPr/>
        </p:nvSpPr>
        <p:spPr>
          <a:xfrm rot="1294726">
            <a:off x="5214529" y="2662018"/>
            <a:ext cx="587150" cy="309830"/>
          </a:xfrm>
          <a:prstGeom prst="dodec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十二角形 10"/>
          <p:cNvSpPr/>
          <p:nvPr/>
        </p:nvSpPr>
        <p:spPr>
          <a:xfrm rot="19473961">
            <a:off x="2447198" y="2778424"/>
            <a:ext cx="587150" cy="309830"/>
          </a:xfrm>
          <a:prstGeom prst="dodec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437948" y="1485900"/>
            <a:ext cx="3289752" cy="369332"/>
          </a:xfrm>
          <a:prstGeom prst="rect">
            <a:avLst/>
          </a:prstGeom>
          <a:noFill/>
          <a:ln w="25400">
            <a:solidFill>
              <a:srgbClr val="FF0000"/>
            </a:solidFill>
          </a:ln>
        </p:spPr>
        <p:txBody>
          <a:bodyPr wrap="square" rtlCol="0">
            <a:spAutoFit/>
          </a:bodyPr>
          <a:lstStyle/>
          <a:p>
            <a:r>
              <a:rPr kumimoji="1" lang="ja-JP" altLang="en-US" dirty="0" smtClean="0"/>
              <a:t>マリンレジャースポット想定箇所</a:t>
            </a:r>
            <a:endParaRPr kumimoji="1" lang="ja-JP" altLang="en-US" dirty="0"/>
          </a:p>
        </p:txBody>
      </p:sp>
      <p:cxnSp>
        <p:nvCxnSpPr>
          <p:cNvPr id="14" name="直線矢印コネクタ 13"/>
          <p:cNvCxnSpPr>
            <a:endCxn id="10" idx="8"/>
          </p:cNvCxnSpPr>
          <p:nvPr/>
        </p:nvCxnSpPr>
        <p:spPr>
          <a:xfrm>
            <a:off x="4082824" y="1893332"/>
            <a:ext cx="1167548" cy="7770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11" idx="1"/>
          </p:cNvCxnSpPr>
          <p:nvPr/>
        </p:nvCxnSpPr>
        <p:spPr>
          <a:xfrm flipH="1">
            <a:off x="2955907" y="1893332"/>
            <a:ext cx="1126917" cy="83598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838078" y="4711700"/>
            <a:ext cx="2771793" cy="646331"/>
          </a:xfrm>
          <a:prstGeom prst="rect">
            <a:avLst/>
          </a:prstGeom>
          <a:noFill/>
          <a:ln w="25400">
            <a:solidFill>
              <a:srgbClr val="FF0000"/>
            </a:solidFill>
          </a:ln>
        </p:spPr>
        <p:txBody>
          <a:bodyPr wrap="square" rtlCol="0">
            <a:spAutoFit/>
          </a:bodyPr>
          <a:lstStyle/>
          <a:p>
            <a:r>
              <a:rPr kumimoji="1" lang="ja-JP" altLang="en-US" dirty="0" smtClean="0"/>
              <a:t>工区事務所跡地レストラン設置想定箇所</a:t>
            </a:r>
            <a:endParaRPr kumimoji="1" lang="ja-JP" altLang="en-US" dirty="0"/>
          </a:p>
        </p:txBody>
      </p:sp>
      <p:cxnSp>
        <p:nvCxnSpPr>
          <p:cNvPr id="21" name="直線矢印コネクタ 20"/>
          <p:cNvCxnSpPr>
            <a:stCxn id="20" idx="0"/>
            <a:endCxn id="6" idx="3"/>
          </p:cNvCxnSpPr>
          <p:nvPr/>
        </p:nvCxnSpPr>
        <p:spPr>
          <a:xfrm flipV="1">
            <a:off x="7223975" y="3426285"/>
            <a:ext cx="1214951" cy="12854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7284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1848" y="1060174"/>
            <a:ext cx="8619751" cy="5541576"/>
          </a:xfrm>
        </p:spPr>
        <p:txBody>
          <a:bodyPr>
            <a:noAutofit/>
          </a:bodyPr>
          <a:lstStyle/>
          <a:p>
            <a:r>
              <a:rPr lang="ja-JP" altLang="en-US" sz="2400" dirty="0" smtClean="0"/>
              <a:t>「</a:t>
            </a:r>
            <a:r>
              <a:rPr lang="ja-JP" altLang="en-US" sz="2400" dirty="0" err="1" smtClean="0"/>
              <a:t>さと</a:t>
            </a:r>
            <a:r>
              <a:rPr lang="ja-JP" altLang="en-US" sz="2400" dirty="0" smtClean="0"/>
              <a:t>うみ磯浜」を活用したマリンレジャースポットの整備</a:t>
            </a:r>
            <a:endParaRPr kumimoji="1" lang="en-US" altLang="ja-JP" sz="2400" dirty="0" smtClean="0"/>
          </a:p>
          <a:p>
            <a:pPr marL="400050" lvl="1" indent="0">
              <a:buNone/>
            </a:pPr>
            <a:r>
              <a:rPr lang="ja-JP" altLang="en-US" sz="2000" dirty="0" smtClean="0"/>
              <a:t>・</a:t>
            </a:r>
            <a:r>
              <a:rPr lang="ja-JP" altLang="en-US" sz="2000" dirty="0" err="1" smtClean="0"/>
              <a:t>さと</a:t>
            </a:r>
            <a:r>
              <a:rPr lang="ja-JP" altLang="en-US" sz="2000" dirty="0" smtClean="0"/>
              <a:t>うみ磯浜周辺の海域は</a:t>
            </a:r>
            <a:r>
              <a:rPr lang="ja-JP" altLang="en-US" sz="2000" dirty="0"/>
              <a:t>海藻が生い茂り、魚の群れや磯の生き物が水中で生活する様子を観察できるため、潜れなくて</a:t>
            </a:r>
            <a:r>
              <a:rPr lang="ja-JP" altLang="en-US" sz="2000" dirty="0" smtClean="0"/>
              <a:t>も泳げなくて</a:t>
            </a:r>
            <a:r>
              <a:rPr lang="ja-JP" altLang="en-US" sz="2000" dirty="0"/>
              <a:t>も、水に浮かぶだけで</a:t>
            </a:r>
            <a:r>
              <a:rPr lang="ja-JP" altLang="en-US" sz="2000" dirty="0" smtClean="0"/>
              <a:t>楽しめるシュノーケリングや気軽に海中散歩を楽しめるダイビング体験</a:t>
            </a:r>
            <a:r>
              <a:rPr lang="ja-JP" altLang="en-US" sz="2000" dirty="0"/>
              <a:t>教室の</a:t>
            </a:r>
            <a:r>
              <a:rPr lang="ja-JP" altLang="en-US" sz="2000" dirty="0" smtClean="0"/>
              <a:t>開催。</a:t>
            </a:r>
            <a:endParaRPr lang="en-US" altLang="ja-JP" sz="2000" dirty="0" smtClean="0"/>
          </a:p>
          <a:p>
            <a:pPr marL="400050" lvl="1" indent="0">
              <a:buNone/>
            </a:pPr>
            <a:r>
              <a:rPr lang="ja-JP" altLang="en-US" sz="2000" dirty="0" smtClean="0"/>
              <a:t>・メインターゲットとして、シュノーケリング体験教室は５～６歳以上の子どもを含むファミリー層を、ダイビング体験教室はＣカード（認定証）を持っていない若年層やインスタグラム等のＳＮＳ情報ツールのユーザー層を想定。</a:t>
            </a:r>
            <a:endParaRPr lang="en-US" altLang="ja-JP" sz="2000" dirty="0" smtClean="0"/>
          </a:p>
          <a:p>
            <a:pPr marL="400050" lvl="1" indent="0">
              <a:buNone/>
            </a:pPr>
            <a:r>
              <a:rPr lang="ja-JP" altLang="en-US" sz="2000" dirty="0" smtClean="0"/>
              <a:t>・多くの来園者に海を満喫できるよう、人気のマリンアクティビティであるスタンドアップパドルボード</a:t>
            </a:r>
            <a:r>
              <a:rPr lang="ja-JP" altLang="en-US" sz="2000" dirty="0"/>
              <a:t>やウォーターボール等の用具</a:t>
            </a:r>
            <a:r>
              <a:rPr lang="ja-JP" altLang="en-US" sz="2000" dirty="0" smtClean="0"/>
              <a:t>レンタルを充実させ、新たな公園リピーターを開拓。</a:t>
            </a:r>
            <a:endParaRPr lang="ja-JP" altLang="en-US" sz="2000" dirty="0"/>
          </a:p>
          <a:p>
            <a:pPr marL="400050" lvl="1" indent="0">
              <a:buNone/>
            </a:pPr>
            <a:endParaRPr lang="ja-JP" altLang="en-US" sz="20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公園活用のアイデア事例（せんなん里海公園）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56</a:t>
            </a:fld>
            <a:endParaRPr lang="en-US" altLang="ja-JP"/>
          </a:p>
        </p:txBody>
      </p:sp>
    </p:spTree>
    <p:extLst>
      <p:ext uri="{BB962C8B-B14F-4D97-AF65-F5344CB8AC3E}">
        <p14:creationId xmlns:p14="http://schemas.microsoft.com/office/powerpoint/2010/main" val="783783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71848" y="1060174"/>
            <a:ext cx="8619751" cy="5541576"/>
          </a:xfrm>
        </p:spPr>
        <p:txBody>
          <a:bodyPr>
            <a:noAutofit/>
          </a:bodyPr>
          <a:lstStyle/>
          <a:p>
            <a:r>
              <a:rPr lang="ja-JP" altLang="en-US" sz="2400" dirty="0" smtClean="0"/>
              <a:t>工区事務所跡地へのレストランの設置</a:t>
            </a:r>
            <a:endParaRPr lang="en-US" altLang="ja-JP" dirty="0" smtClean="0"/>
          </a:p>
          <a:p>
            <a:pPr marL="0" indent="0">
              <a:buNone/>
            </a:pPr>
            <a:r>
              <a:rPr lang="ja-JP" altLang="en-US" sz="2000" dirty="0" smtClean="0"/>
              <a:t>　　・本公園の前面の浅海域は府内でも貴重な藻場となっており、小魚や稚魚、貝など多くの魚介類の生息の場であるため、地元の「</a:t>
            </a:r>
            <a:r>
              <a:rPr lang="ja-JP" altLang="en-US" sz="2000" dirty="0"/>
              <a:t>下荘漁港」の魚介や「なにわ黒牛」など地元食材を使用</a:t>
            </a:r>
            <a:r>
              <a:rPr lang="ja-JP" altLang="en-US" sz="2000" dirty="0" smtClean="0"/>
              <a:t>する「</a:t>
            </a:r>
            <a:r>
              <a:rPr lang="ja-JP" altLang="en-US" sz="2000" dirty="0"/>
              <a:t>里海</a:t>
            </a:r>
            <a:r>
              <a:rPr lang="ja-JP" altLang="en-US" sz="2000" dirty="0" smtClean="0"/>
              <a:t>レストラン</a:t>
            </a:r>
            <a:r>
              <a:rPr lang="ja-JP" altLang="en-US" sz="2000" dirty="0"/>
              <a:t>」を</a:t>
            </a:r>
            <a:r>
              <a:rPr lang="ja-JP" altLang="en-US" sz="2000" dirty="0" smtClean="0"/>
              <a:t>設置。</a:t>
            </a:r>
            <a:endParaRPr lang="en-US" altLang="ja-JP" sz="2000" dirty="0" smtClean="0"/>
          </a:p>
          <a:p>
            <a:pPr marL="0" indent="0">
              <a:buNone/>
            </a:pPr>
            <a:r>
              <a:rPr lang="ja-JP" altLang="en-US" sz="2000" dirty="0"/>
              <a:t>　</a:t>
            </a:r>
            <a:r>
              <a:rPr lang="ja-JP" altLang="en-US" sz="2000" dirty="0" smtClean="0"/>
              <a:t>　・メインターゲットとして、潮干狩りや海水浴、バーベキュー利用者など、主に泉南地域に限らず、自家用車</a:t>
            </a:r>
            <a:r>
              <a:rPr lang="ja-JP" altLang="en-US" sz="2000" dirty="0"/>
              <a:t>で</a:t>
            </a:r>
            <a:r>
              <a:rPr lang="ja-JP" altLang="en-US" sz="2000" dirty="0" smtClean="0"/>
              <a:t>バイパスを利用して来園する他圏域からの来園者も想定。</a:t>
            </a:r>
            <a:endParaRPr lang="ja-JP" altLang="en-US" sz="2000" dirty="0"/>
          </a:p>
          <a:p>
            <a:pPr marL="0" indent="0">
              <a:buNone/>
            </a:pPr>
            <a:r>
              <a:rPr lang="ja-JP" altLang="en-US" sz="2000" dirty="0" smtClean="0"/>
              <a:t>　　・来園者の多様</a:t>
            </a:r>
            <a:r>
              <a:rPr lang="ja-JP" altLang="en-US" sz="2000" dirty="0"/>
              <a:t>なニーズに</a:t>
            </a:r>
            <a:r>
              <a:rPr lang="ja-JP" altLang="en-US" sz="2000" dirty="0" smtClean="0"/>
              <a:t>対応できるよう、屋外</a:t>
            </a:r>
            <a:r>
              <a:rPr lang="ja-JP" altLang="en-US" sz="2000" dirty="0"/>
              <a:t>バーベキュー施設や売店も併設し</a:t>
            </a:r>
            <a:r>
              <a:rPr lang="ja-JP" altLang="en-US" sz="2000" dirty="0" smtClean="0"/>
              <a:t>、地元食材の地産地消の推進と海辺のロケーションに相応しい開放的な地域の魅力を発信。</a:t>
            </a:r>
            <a:endParaRPr lang="ja-JP" altLang="en-US" sz="2000" dirty="0"/>
          </a:p>
          <a:p>
            <a:pPr marL="0" indent="0">
              <a:buNone/>
            </a:pPr>
            <a:endParaRPr lang="en-US" altLang="ja-JP" sz="2000" dirty="0" smtClean="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公園活用のアイデア事例（せんなん里海公園）</a:t>
            </a:r>
            <a:endParaRPr lang="ja-JP" altLang="en-US" kern="0" dirty="0">
              <a:latin typeface="HGS明朝B" panose="02020800000000000000" pitchFamily="18" charset="-128"/>
              <a:ea typeface="HGS明朝B" panose="02020800000000000000" pitchFamily="18" charset="-128"/>
            </a:endParaRP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57</a:t>
            </a:fld>
            <a:endParaRPr lang="en-US" altLang="ja-JP"/>
          </a:p>
        </p:txBody>
      </p:sp>
    </p:spTree>
    <p:extLst>
      <p:ext uri="{BB962C8B-B14F-4D97-AF65-F5344CB8AC3E}">
        <p14:creationId xmlns:p14="http://schemas.microsoft.com/office/powerpoint/2010/main" val="2776952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p:nvPr/>
        </p:nvPicPr>
        <p:blipFill>
          <a:blip r:embed="rId3" cstate="print">
            <a:extLst>
              <a:ext uri="{28A0092B-C50C-407E-A947-70E740481C1C}">
                <a14:useLocalDpi xmlns:a14="http://schemas.microsoft.com/office/drawing/2010/main" val="0"/>
              </a:ext>
            </a:extLst>
          </a:blip>
          <a:stretch>
            <a:fillRect/>
          </a:stretch>
        </p:blipFill>
        <p:spPr>
          <a:xfrm>
            <a:off x="6245841" y="4496826"/>
            <a:ext cx="2462729" cy="184704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893" y="3479414"/>
            <a:ext cx="245110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コンテンツ プレースホルダー 2"/>
          <p:cNvSpPr>
            <a:spLocks noGrp="1"/>
          </p:cNvSpPr>
          <p:nvPr>
            <p:ph idx="1"/>
          </p:nvPr>
        </p:nvSpPr>
        <p:spPr>
          <a:xfrm>
            <a:off x="642110" y="1343796"/>
            <a:ext cx="8123584" cy="4765930"/>
          </a:xfrm>
        </p:spPr>
        <p:txBody>
          <a:bodyPr/>
          <a:lstStyle/>
          <a:p>
            <a:r>
              <a:rPr lang="ja-JP" altLang="en-US" dirty="0" smtClean="0"/>
              <a:t>服部緑地　様々なにぎわい創出イベント</a:t>
            </a:r>
            <a:endParaRPr lang="ja-JP" altLang="en-US" dirty="0"/>
          </a:p>
          <a:p>
            <a:pPr marL="0" indent="0">
              <a:buNone/>
            </a:pPr>
            <a:r>
              <a:rPr kumimoji="1" lang="ja-JP" altLang="en-US" dirty="0" smtClean="0"/>
              <a:t>　　ストリートパフォーマンス、ヨガ、</a:t>
            </a:r>
            <a:r>
              <a:rPr lang="ja-JP" altLang="en-US" dirty="0" smtClean="0"/>
              <a:t>フラ、農体験等</a:t>
            </a:r>
            <a:endParaRPr lang="en-US" altLang="ja-JP" dirty="0" smtClean="0"/>
          </a:p>
          <a:p>
            <a:pPr marL="0" indent="0">
              <a:buNone/>
            </a:pPr>
            <a:r>
              <a:rPr lang="ja-JP" altLang="en-US" dirty="0"/>
              <a:t>　</a:t>
            </a:r>
            <a:r>
              <a:rPr lang="ja-JP" altLang="en-US" dirty="0" smtClean="0"/>
              <a:t>　多様なニーズに応える様々なイベント</a:t>
            </a:r>
            <a:endParaRPr lang="en-US" altLang="ja-JP" dirty="0" smtClean="0"/>
          </a:p>
          <a:p>
            <a:pPr marL="0" indent="0">
              <a:buNone/>
            </a:pPr>
            <a:r>
              <a:rPr kumimoji="1" lang="ja-JP" altLang="en-US" dirty="0"/>
              <a:t>　</a:t>
            </a:r>
            <a:r>
              <a:rPr kumimoji="1" lang="ja-JP" altLang="en-US" dirty="0" smtClean="0"/>
              <a:t>　地元関係団体等による協議会によるイベントも</a:t>
            </a:r>
            <a:endParaRPr kumimoji="1" lang="en-US" altLang="ja-JP" dirty="0" smtClean="0"/>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8818" t="24987" r="24987" b="18818"/>
          <a:stretch/>
        </p:blipFill>
        <p:spPr bwMode="auto">
          <a:xfrm>
            <a:off x="2503288" y="4524455"/>
            <a:ext cx="2433946" cy="181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p:nvPr/>
        </p:nvPicPr>
        <p:blipFill rotWithShape="1">
          <a:blip r:embed="rId8" cstate="print">
            <a:extLst>
              <a:ext uri="{28A0092B-C50C-407E-A947-70E740481C1C}">
                <a14:useLocalDpi xmlns:a14="http://schemas.microsoft.com/office/drawing/2010/main" val="0"/>
              </a:ext>
            </a:extLst>
          </a:blip>
          <a:srcRect l="4935" t="24776" r="31468" b="16286"/>
          <a:stretch/>
        </p:blipFill>
        <p:spPr bwMode="auto">
          <a:xfrm>
            <a:off x="591367" y="3479414"/>
            <a:ext cx="2462529" cy="1847047"/>
          </a:xfrm>
          <a:prstGeom prst="rect">
            <a:avLst/>
          </a:prstGeom>
          <a:noFill/>
          <a:ln>
            <a:noFill/>
          </a:ln>
          <a:effectLst/>
          <a:extLst>
            <a:ext uri="{53640926-AAD7-44D8-BBD7-CCE9431645EC}">
              <a14:shadowObscured xmlns:a14="http://schemas.microsoft.com/office/drawing/2010/main"/>
            </a:ext>
          </a:extLst>
        </p:spPr>
      </p:pic>
      <p:sp>
        <p:nvSpPr>
          <p:cNvPr id="4" name="スライド番号プレースホルダー 3"/>
          <p:cNvSpPr>
            <a:spLocks noGrp="1"/>
          </p:cNvSpPr>
          <p:nvPr>
            <p:ph type="sldNum" sz="quarter" idx="11"/>
          </p:nvPr>
        </p:nvSpPr>
        <p:spPr/>
        <p:txBody>
          <a:bodyPr/>
          <a:lstStyle/>
          <a:p>
            <a:fld id="{937DD464-FDAC-45DF-9731-FAEB556B26A8}" type="slidenum">
              <a:rPr lang="en-US" altLang="ja-JP" smtClean="0"/>
              <a:pPr/>
              <a:t>6</a:t>
            </a:fld>
            <a:endParaRPr lang="en-US" altLang="ja-JP"/>
          </a:p>
        </p:txBody>
      </p:sp>
      <p:sp>
        <p:nvSpPr>
          <p:cNvPr id="2" name="タイトル 1"/>
          <p:cNvSpPr>
            <a:spLocks noGrp="1"/>
          </p:cNvSpPr>
          <p:nvPr>
            <p:ph type="title"/>
          </p:nvPr>
        </p:nvSpPr>
        <p:spPr/>
        <p:txBody>
          <a:bodyPr>
            <a:normAutofit fontScale="90000"/>
          </a:bodyPr>
          <a:lstStyle/>
          <a:p>
            <a:r>
              <a:rPr lang="ja-JP" altLang="en-US" sz="3200" dirty="0" smtClean="0"/>
              <a:t>府営公園での取組み　民間事業者様との連携</a:t>
            </a:r>
            <a:endParaRPr kumimoji="1" lang="ja-JP" altLang="en-US" sz="3200" dirty="0"/>
          </a:p>
        </p:txBody>
      </p:sp>
    </p:spTree>
    <p:extLst>
      <p:ext uri="{BB962C8B-B14F-4D97-AF65-F5344CB8AC3E}">
        <p14:creationId xmlns:p14="http://schemas.microsoft.com/office/powerpoint/2010/main" val="3000703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加速する「公民連携」</a:t>
            </a:r>
            <a:endParaRPr kumimoji="1" lang="ja-JP" altLang="en-US" dirty="0"/>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K:\43_にぎわい\資料\新たなステージに向けた　概要_ページ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5" y="896204"/>
            <a:ext cx="7596985" cy="5371001"/>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2351315" y="6410598"/>
            <a:ext cx="5897336" cy="319436"/>
          </a:xfrm>
          <a:prstGeom prst="roundRect">
            <a:avLst>
              <a:gd name="adj" fmla="val 99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出典：国土</a:t>
            </a:r>
            <a:r>
              <a:rPr lang="ja-JP" altLang="en-US"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交通省</a:t>
            </a:r>
            <a:r>
              <a:rPr lang="ja-JP" altLang="en-US" sz="900" dirty="0" smtClean="0">
                <a:solidFill>
                  <a:srgbClr val="404040"/>
                </a:solidFill>
                <a:latin typeface="HGS明朝B" panose="02020800000000000000" pitchFamily="18" charset="-128"/>
                <a:ea typeface="HGS明朝B" panose="02020800000000000000" pitchFamily="18" charset="-128"/>
                <a:cs typeface="メイリオ" panose="020B0604030504040204" pitchFamily="50" charset="-128"/>
              </a:rPr>
              <a:t>ホームページ</a:t>
            </a:r>
            <a:endParaRPr lang="en-US" altLang="ja-JP" sz="900" dirty="0">
              <a:solidFill>
                <a:srgbClr val="404040"/>
              </a:solidFill>
              <a:latin typeface="HGS明朝B" panose="02020800000000000000" pitchFamily="18" charset="-128"/>
              <a:ea typeface="HGS明朝B" panose="02020800000000000000" pitchFamily="18" charset="-128"/>
              <a:cs typeface="メイリオ" panose="020B0604030504040204" pitchFamily="50" charset="-128"/>
            </a:endParaRPr>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7</a:t>
            </a:fld>
            <a:endParaRPr lang="en-US" altLang="ja-JP"/>
          </a:p>
        </p:txBody>
      </p:sp>
    </p:spTree>
    <p:extLst>
      <p:ext uri="{BB962C8B-B14F-4D97-AF65-F5344CB8AC3E}">
        <p14:creationId xmlns:p14="http://schemas.microsoft.com/office/powerpoint/2010/main" val="3362555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52397" y="3445562"/>
            <a:ext cx="8851903" cy="24781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444973" y="1227122"/>
            <a:ext cx="2958936" cy="6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これ</a:t>
            </a:r>
            <a:r>
              <a:rPr kumimoji="1" lang="ja-JP" altLang="en-US" sz="2400" dirty="0" smtClean="0">
                <a:solidFill>
                  <a:schemeClr val="tx1"/>
                </a:solidFill>
              </a:rPr>
              <a:t>までの取組み</a:t>
            </a:r>
            <a:endParaRPr kumimoji="1" lang="en-US" altLang="ja-JP" sz="2400" dirty="0">
              <a:solidFill>
                <a:schemeClr val="tx1"/>
              </a:solidFill>
            </a:endParaRPr>
          </a:p>
        </p:txBody>
      </p:sp>
      <p:sp>
        <p:nvSpPr>
          <p:cNvPr id="3" name="コンテンツ プレースホルダー 2"/>
          <p:cNvSpPr>
            <a:spLocks noGrp="1"/>
          </p:cNvSpPr>
          <p:nvPr>
            <p:ph idx="1"/>
          </p:nvPr>
        </p:nvSpPr>
        <p:spPr>
          <a:xfrm>
            <a:off x="300506" y="4089091"/>
            <a:ext cx="8612039" cy="1887637"/>
          </a:xfrm>
        </p:spPr>
        <p:txBody>
          <a:bodyPr>
            <a:normAutofit/>
          </a:bodyPr>
          <a:lstStyle/>
          <a:p>
            <a:pPr marL="0" indent="0">
              <a:buNone/>
            </a:pPr>
            <a:r>
              <a:rPr lang="ja-JP" altLang="en-US" sz="2400" dirty="0"/>
              <a:t>質の</a:t>
            </a:r>
            <a:r>
              <a:rPr lang="ja-JP" altLang="en-US" sz="2400" dirty="0" smtClean="0"/>
              <a:t>高い管理や施設、空間の特性を活かしたプログラム等による</a:t>
            </a:r>
            <a:endParaRPr lang="en-US" altLang="ja-JP" sz="2400" dirty="0" smtClean="0"/>
          </a:p>
          <a:p>
            <a:pPr marL="0" indent="0">
              <a:buNone/>
            </a:pPr>
            <a:r>
              <a:rPr lang="ja-JP" altLang="en-US" dirty="0"/>
              <a:t>　</a:t>
            </a:r>
            <a:r>
              <a:rPr lang="ja-JP" altLang="en-US" dirty="0" smtClean="0"/>
              <a:t>■　府民サービスの向上</a:t>
            </a:r>
            <a:endParaRPr lang="en-US" altLang="ja-JP" dirty="0" smtClean="0"/>
          </a:p>
          <a:p>
            <a:pPr marL="0" indent="0">
              <a:buNone/>
            </a:pPr>
            <a:r>
              <a:rPr lang="ja-JP" altLang="en-US" dirty="0" smtClean="0"/>
              <a:t>　■　公園の魅力向上</a:t>
            </a:r>
            <a:r>
              <a:rPr lang="ja-JP" altLang="en-US" sz="3200" dirty="0" smtClean="0"/>
              <a:t>　　　</a:t>
            </a:r>
            <a:endParaRPr lang="en-US" altLang="ja-JP" sz="3200" dirty="0" smtClean="0"/>
          </a:p>
        </p:txBody>
      </p:sp>
      <p:sp>
        <p:nvSpPr>
          <p:cNvPr id="6" name="角丸四角形 5"/>
          <p:cNvSpPr/>
          <p:nvPr/>
        </p:nvSpPr>
        <p:spPr>
          <a:xfrm>
            <a:off x="3542377" y="1227122"/>
            <a:ext cx="2059245" cy="6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国の</a:t>
            </a:r>
            <a:r>
              <a:rPr kumimoji="1" lang="ja-JP" altLang="en-US" sz="2400" dirty="0" smtClean="0">
                <a:solidFill>
                  <a:schemeClr val="tx1"/>
                </a:solidFill>
              </a:rPr>
              <a:t>方向性</a:t>
            </a:r>
          </a:p>
        </p:txBody>
      </p:sp>
      <p:sp>
        <p:nvSpPr>
          <p:cNvPr id="9" name="右矢印 8"/>
          <p:cNvSpPr/>
          <p:nvPr/>
        </p:nvSpPr>
        <p:spPr>
          <a:xfrm rot="5400000">
            <a:off x="4314981" y="1339560"/>
            <a:ext cx="514036" cy="21872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71061" y="2831835"/>
            <a:ext cx="8401877" cy="830997"/>
          </a:xfrm>
          <a:prstGeom prst="rect">
            <a:avLst/>
          </a:prstGeom>
          <a:noFill/>
        </p:spPr>
        <p:txBody>
          <a:bodyPr wrap="square" rtlCol="0">
            <a:spAutoFit/>
          </a:bodyPr>
          <a:lstStyle/>
          <a:p>
            <a:r>
              <a:rPr lang="ja-JP" altLang="en-US" sz="2800" b="1" dirty="0" smtClean="0">
                <a:solidFill>
                  <a:schemeClr val="accent6"/>
                </a:solidFill>
              </a:rPr>
              <a:t>公園利活用</a:t>
            </a:r>
            <a:r>
              <a:rPr lang="ja-JP" altLang="en-US" sz="2800" b="1" dirty="0">
                <a:solidFill>
                  <a:schemeClr val="accent6"/>
                </a:solidFill>
              </a:rPr>
              <a:t>の取り組みを一層加速し新たなステージへ</a:t>
            </a:r>
            <a:endParaRPr lang="en-US" altLang="ja-JP" sz="2800" b="1" dirty="0">
              <a:solidFill>
                <a:schemeClr val="accent6"/>
              </a:solidFill>
            </a:endParaRPr>
          </a:p>
          <a:p>
            <a:endParaRPr kumimoji="1" lang="ja-JP" altLang="en-US" sz="2000" dirty="0">
              <a:solidFill>
                <a:schemeClr val="accent6"/>
              </a:solidFill>
            </a:endParaRPr>
          </a:p>
        </p:txBody>
      </p:sp>
      <p:sp>
        <p:nvSpPr>
          <p:cNvPr id="12" name="角丸四角形 11"/>
          <p:cNvSpPr/>
          <p:nvPr/>
        </p:nvSpPr>
        <p:spPr>
          <a:xfrm>
            <a:off x="5747596" y="1227122"/>
            <a:ext cx="2700982" cy="6753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他</a:t>
            </a:r>
            <a:r>
              <a:rPr kumimoji="1" lang="ja-JP" altLang="en-US" sz="2400" dirty="0">
                <a:solidFill>
                  <a:schemeClr val="tx1"/>
                </a:solidFill>
              </a:rPr>
              <a:t>都市</a:t>
            </a:r>
            <a:r>
              <a:rPr kumimoji="1" lang="ja-JP" altLang="en-US" sz="2400" dirty="0" smtClean="0">
                <a:solidFill>
                  <a:schemeClr val="tx1"/>
                </a:solidFill>
              </a:rPr>
              <a:t>での事例</a:t>
            </a: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本調査の目的</a:t>
            </a:r>
            <a:endParaRPr lang="ja-JP" altLang="en-US" kern="0" dirty="0"/>
          </a:p>
        </p:txBody>
      </p:sp>
      <p:sp>
        <p:nvSpPr>
          <p:cNvPr id="16" name="コンテンツ プレースホルダー 2"/>
          <p:cNvSpPr txBox="1">
            <a:spLocks/>
          </p:cNvSpPr>
          <p:nvPr/>
        </p:nvSpPr>
        <p:spPr bwMode="auto">
          <a:xfrm>
            <a:off x="765934" y="3540043"/>
            <a:ext cx="2107895" cy="68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333399"/>
              </a:buClr>
              <a:buFont typeface="Wingdings" pitchFamily="2" charset="2"/>
              <a:buChar char="n"/>
              <a:defRPr kumimoji="1" sz="2800">
                <a:solidFill>
                  <a:srgbClr val="272776"/>
                </a:solidFill>
                <a:latin typeface="+mn-lt"/>
                <a:ea typeface="+mn-ea"/>
                <a:cs typeface="+mn-cs"/>
              </a:defRPr>
            </a:lvl1pPr>
            <a:lvl2pPr marL="742950" indent="-285750" algn="l" rtl="0" eaLnBrk="1" fontAlgn="base" hangingPunct="1">
              <a:spcBef>
                <a:spcPct val="20000"/>
              </a:spcBef>
              <a:spcAft>
                <a:spcPct val="0"/>
              </a:spcAft>
              <a:buClr>
                <a:srgbClr val="3399FF"/>
              </a:buClr>
              <a:buFont typeface="Wingdings" pitchFamily="2" charset="2"/>
              <a:buChar char="u"/>
              <a:defRPr kumimoji="1" sz="2400">
                <a:solidFill>
                  <a:srgbClr val="272776"/>
                </a:solidFill>
                <a:latin typeface="+mn-lt"/>
                <a:ea typeface="+mn-ea"/>
              </a:defRPr>
            </a:lvl2pPr>
            <a:lvl3pPr marL="1143000" indent="-228600" algn="l" rtl="0" eaLnBrk="1" fontAlgn="base" hangingPunct="1">
              <a:spcBef>
                <a:spcPct val="20000"/>
              </a:spcBef>
              <a:spcAft>
                <a:spcPct val="0"/>
              </a:spcAft>
              <a:buClr>
                <a:srgbClr val="00FFFF"/>
              </a:buClr>
              <a:buFont typeface="Wingdings" pitchFamily="2" charset="2"/>
              <a:buChar char="l"/>
              <a:defRPr kumimoji="1" sz="2000">
                <a:solidFill>
                  <a:srgbClr val="272776"/>
                </a:solidFill>
                <a:latin typeface="+mn-lt"/>
                <a:ea typeface="+mn-ea"/>
              </a:defRPr>
            </a:lvl3pPr>
            <a:lvl4pPr marL="1600200" indent="-228600" algn="l" rtl="0" eaLnBrk="1" fontAlgn="base" hangingPunct="1">
              <a:spcBef>
                <a:spcPct val="20000"/>
              </a:spcBef>
              <a:spcAft>
                <a:spcPct val="0"/>
              </a:spcAft>
              <a:buChar char="–"/>
              <a:defRPr kumimoji="1">
                <a:solidFill>
                  <a:srgbClr val="272776"/>
                </a:solidFill>
                <a:latin typeface="+mn-lt"/>
                <a:ea typeface="+mn-ea"/>
              </a:defRPr>
            </a:lvl4pPr>
            <a:lvl5pPr marL="2057400" indent="-228600" algn="l" rtl="0" eaLnBrk="1" fontAlgn="base" hangingPunct="1">
              <a:spcBef>
                <a:spcPct val="20000"/>
              </a:spcBef>
              <a:spcAft>
                <a:spcPct val="0"/>
              </a:spcAft>
              <a:buChar char="»"/>
              <a:defRPr kumimoji="1" sz="1600">
                <a:solidFill>
                  <a:srgbClr val="272776"/>
                </a:solidFill>
                <a:latin typeface="+mn-lt"/>
                <a:ea typeface="+mn-ea"/>
              </a:defRPr>
            </a:lvl5pPr>
            <a:lvl6pPr marL="2514600" indent="-228600" algn="l" rtl="0" eaLnBrk="1" fontAlgn="base" hangingPunct="1">
              <a:spcBef>
                <a:spcPct val="20000"/>
              </a:spcBef>
              <a:spcAft>
                <a:spcPct val="0"/>
              </a:spcAft>
              <a:buChar char="»"/>
              <a:defRPr kumimoji="1" sz="1600">
                <a:solidFill>
                  <a:srgbClr val="272776"/>
                </a:solidFill>
                <a:latin typeface="+mn-lt"/>
                <a:ea typeface="+mn-ea"/>
              </a:defRPr>
            </a:lvl6pPr>
            <a:lvl7pPr marL="2971800" indent="-228600" algn="l" rtl="0" eaLnBrk="1" fontAlgn="base" hangingPunct="1">
              <a:spcBef>
                <a:spcPct val="20000"/>
              </a:spcBef>
              <a:spcAft>
                <a:spcPct val="0"/>
              </a:spcAft>
              <a:buChar char="»"/>
              <a:defRPr kumimoji="1" sz="1600">
                <a:solidFill>
                  <a:srgbClr val="272776"/>
                </a:solidFill>
                <a:latin typeface="+mn-lt"/>
                <a:ea typeface="+mn-ea"/>
              </a:defRPr>
            </a:lvl7pPr>
            <a:lvl8pPr marL="3429000" indent="-228600" algn="l" rtl="0" eaLnBrk="1" fontAlgn="base" hangingPunct="1">
              <a:spcBef>
                <a:spcPct val="20000"/>
              </a:spcBef>
              <a:spcAft>
                <a:spcPct val="0"/>
              </a:spcAft>
              <a:buChar char="»"/>
              <a:defRPr kumimoji="1" sz="1600">
                <a:solidFill>
                  <a:srgbClr val="272776"/>
                </a:solidFill>
                <a:latin typeface="+mn-lt"/>
                <a:ea typeface="+mn-ea"/>
              </a:defRPr>
            </a:lvl8pPr>
            <a:lvl9pPr marL="3886200" indent="-228600" algn="l" rtl="0" eaLnBrk="1" fontAlgn="base" hangingPunct="1">
              <a:spcBef>
                <a:spcPct val="20000"/>
              </a:spcBef>
              <a:spcAft>
                <a:spcPct val="0"/>
              </a:spcAft>
              <a:buChar char="»"/>
              <a:defRPr kumimoji="1" sz="1600">
                <a:solidFill>
                  <a:srgbClr val="272776"/>
                </a:solidFill>
                <a:latin typeface="+mn-lt"/>
                <a:ea typeface="+mn-ea"/>
              </a:defRPr>
            </a:lvl9pPr>
          </a:lstStyle>
          <a:p>
            <a:pPr marL="0" indent="0" defTabSz="914400">
              <a:buFont typeface="Wingdings" pitchFamily="2" charset="2"/>
              <a:buNone/>
            </a:pPr>
            <a:r>
              <a:rPr lang="en-US" altLang="ja-JP" kern="0" dirty="0" smtClean="0"/>
              <a:t>- </a:t>
            </a:r>
            <a:r>
              <a:rPr lang="ja-JP" altLang="en-US" kern="0" dirty="0" smtClean="0"/>
              <a:t>目 的 </a:t>
            </a:r>
            <a:r>
              <a:rPr lang="en-US" altLang="ja-JP" kern="0" dirty="0" smtClean="0"/>
              <a:t>-</a:t>
            </a:r>
          </a:p>
        </p:txBody>
      </p:sp>
      <p:sp>
        <p:nvSpPr>
          <p:cNvPr id="2" name="スライド番号プレースホルダー 1"/>
          <p:cNvSpPr>
            <a:spLocks noGrp="1"/>
          </p:cNvSpPr>
          <p:nvPr>
            <p:ph type="sldNum" sz="quarter" idx="11"/>
          </p:nvPr>
        </p:nvSpPr>
        <p:spPr/>
        <p:txBody>
          <a:bodyPr/>
          <a:lstStyle/>
          <a:p>
            <a:fld id="{937DD464-FDAC-45DF-9731-FAEB556B26A8}" type="slidenum">
              <a:rPr lang="en-US" altLang="ja-JP" smtClean="0"/>
              <a:pPr/>
              <a:t>8</a:t>
            </a:fld>
            <a:endParaRPr lang="en-US" altLang="ja-JP"/>
          </a:p>
        </p:txBody>
      </p:sp>
    </p:spTree>
    <p:extLst>
      <p:ext uri="{BB962C8B-B14F-4D97-AF65-F5344CB8AC3E}">
        <p14:creationId xmlns:p14="http://schemas.microsoft.com/office/powerpoint/2010/main" val="1078642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bwMode="auto">
          <a:xfrm>
            <a:off x="1143000" y="215900"/>
            <a:ext cx="784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defTabSz="914400"/>
            <a:r>
              <a:rPr lang="ja-JP" altLang="en-US" kern="0" dirty="0" smtClean="0"/>
              <a:t>提案の内容</a:t>
            </a:r>
            <a:endParaRPr lang="ja-JP" altLang="en-US" kern="0" dirty="0"/>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924" t="22136" r="19436" b="75579"/>
          <a:stretch/>
        </p:blipFill>
        <p:spPr bwMode="auto">
          <a:xfrm>
            <a:off x="7747000" y="577850"/>
            <a:ext cx="1257300" cy="21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038"/>
          <a:stretch/>
        </p:blipFill>
        <p:spPr bwMode="auto">
          <a:xfrm>
            <a:off x="152397" y="87390"/>
            <a:ext cx="922337" cy="6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コンテンツ プレースホルダー 1"/>
          <p:cNvSpPr>
            <a:spLocks noGrp="1"/>
          </p:cNvSpPr>
          <p:nvPr>
            <p:ph idx="1"/>
          </p:nvPr>
        </p:nvSpPr>
        <p:spPr>
          <a:xfrm>
            <a:off x="351971" y="1335314"/>
            <a:ext cx="8382000" cy="4426404"/>
          </a:xfrm>
        </p:spPr>
        <p:txBody>
          <a:bodyPr/>
          <a:lstStyle/>
          <a:p>
            <a:r>
              <a:rPr lang="ja-JP" altLang="en-US" dirty="0"/>
              <a:t>「多様な府民ニーズへの対応」及び「新たな魅力創出」を実現することで、公園や周辺地域の魅力向上に資するもの</a:t>
            </a:r>
            <a:r>
              <a:rPr lang="ja-JP" altLang="en-US" dirty="0" smtClean="0"/>
              <a:t>。</a:t>
            </a:r>
            <a:endParaRPr lang="en-US" altLang="ja-JP" dirty="0" smtClean="0"/>
          </a:p>
          <a:p>
            <a:pPr marL="0" indent="0">
              <a:buNone/>
            </a:pPr>
            <a:r>
              <a:rPr lang="en-US" altLang="ja-JP" dirty="0"/>
              <a:t> </a:t>
            </a:r>
            <a:r>
              <a:rPr lang="en-US" altLang="ja-JP" dirty="0" smtClean="0"/>
              <a:t>   </a:t>
            </a:r>
            <a:r>
              <a:rPr lang="ja-JP" altLang="en-US" dirty="0" smtClean="0"/>
              <a:t>（</a:t>
            </a:r>
            <a:r>
              <a:rPr lang="ja-JP" altLang="en-US" dirty="0"/>
              <a:t>業種や業態についての制限はありません。</a:t>
            </a:r>
            <a:r>
              <a:rPr lang="ja-JP" altLang="en-US" dirty="0" smtClean="0"/>
              <a:t>）</a:t>
            </a:r>
            <a:endParaRPr lang="en-US" altLang="ja-JP" dirty="0" smtClean="0"/>
          </a:p>
          <a:p>
            <a:pPr marL="0" indent="0">
              <a:buNone/>
            </a:pPr>
            <a:endParaRPr lang="ja-JP" altLang="en-US" dirty="0"/>
          </a:p>
          <a:p>
            <a:pPr marL="0" indent="0">
              <a:buNone/>
            </a:pPr>
            <a:r>
              <a:rPr lang="ja-JP" altLang="en-US" dirty="0" smtClean="0"/>
              <a:t>（</a:t>
            </a:r>
            <a:r>
              <a:rPr lang="ja-JP" altLang="en-US" dirty="0"/>
              <a:t>例）・新たな公園施設を設置</a:t>
            </a:r>
          </a:p>
          <a:p>
            <a:pPr marL="0" indent="0">
              <a:buNone/>
            </a:pPr>
            <a:r>
              <a:rPr lang="ja-JP" altLang="en-US" dirty="0"/>
              <a:t>　</a:t>
            </a:r>
            <a:r>
              <a:rPr lang="ja-JP" altLang="en-US" dirty="0" smtClean="0"/>
              <a:t> </a:t>
            </a:r>
            <a:r>
              <a:rPr lang="ja-JP" altLang="en-US" dirty="0"/>
              <a:t>　 ・既存の公園施設を</a:t>
            </a:r>
            <a:r>
              <a:rPr lang="ja-JP" altLang="en-US" dirty="0" smtClean="0"/>
              <a:t>活用</a:t>
            </a:r>
            <a:endParaRPr lang="en-US" altLang="ja-JP" dirty="0" smtClean="0"/>
          </a:p>
          <a:p>
            <a:pPr marL="0" indent="0">
              <a:buNone/>
            </a:pPr>
            <a:r>
              <a:rPr lang="ja-JP" altLang="en-US" dirty="0"/>
              <a:t>　</a:t>
            </a:r>
            <a:r>
              <a:rPr lang="ja-JP" altLang="en-US" dirty="0" smtClean="0"/>
              <a:t> </a:t>
            </a:r>
            <a:r>
              <a:rPr lang="ja-JP" altLang="en-US" dirty="0"/>
              <a:t>　 ・空間の特性を活かしたプログラム、取組み　など</a:t>
            </a:r>
          </a:p>
          <a:p>
            <a:endParaRPr kumimoji="1" lang="ja-JP" altLang="en-US" dirty="0"/>
          </a:p>
        </p:txBody>
      </p:sp>
      <p:sp>
        <p:nvSpPr>
          <p:cNvPr id="3" name="スライド番号プレースホルダー 2"/>
          <p:cNvSpPr>
            <a:spLocks noGrp="1"/>
          </p:cNvSpPr>
          <p:nvPr>
            <p:ph type="sldNum" sz="quarter" idx="11"/>
          </p:nvPr>
        </p:nvSpPr>
        <p:spPr/>
        <p:txBody>
          <a:bodyPr/>
          <a:lstStyle/>
          <a:p>
            <a:fld id="{937DD464-FDAC-45DF-9731-FAEB556B26A8}" type="slidenum">
              <a:rPr lang="en-US" altLang="ja-JP" smtClean="0"/>
              <a:pPr/>
              <a:t>9</a:t>
            </a:fld>
            <a:endParaRPr lang="en-US" altLang="ja-JP"/>
          </a:p>
        </p:txBody>
      </p:sp>
    </p:spTree>
    <p:extLst>
      <p:ext uri="{BB962C8B-B14F-4D97-AF65-F5344CB8AC3E}">
        <p14:creationId xmlns:p14="http://schemas.microsoft.com/office/powerpoint/2010/main" val="681735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_sample_00014">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ter">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elvetica"/>
        <a:ea typeface="Osaka"/>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75B17-6949-4EA5-9719-33BC4BA87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EEAB41-EA09-4292-80AB-C2C01C38B1A9}">
  <ds:schemaRefs>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infopath/2007/PartnerControls"/>
    <ds:schemaRef ds:uri="http://schemas.microsoft.com/sharepoint/v3"/>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DC69AECD-1A90-43AE-9FD5-DA10529BC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design_sample_00014</Template>
  <TotalTime>3917</TotalTime>
  <Words>2474</Words>
  <Application>Microsoft Office PowerPoint</Application>
  <PresentationFormat>画面に合わせる (4:3)</PresentationFormat>
  <Paragraphs>591</Paragraphs>
  <Slides>57</Slides>
  <Notes>55</Notes>
  <HiddenSlides>0</HiddenSlides>
  <MMClips>0</MMClips>
  <ScaleCrop>false</ScaleCrop>
  <HeadingPairs>
    <vt:vector size="4" baseType="variant">
      <vt:variant>
        <vt:lpstr>テーマ</vt:lpstr>
      </vt:variant>
      <vt:variant>
        <vt:i4>3</vt:i4>
      </vt:variant>
      <vt:variant>
        <vt:lpstr>スライド タイトル</vt:lpstr>
      </vt:variant>
      <vt:variant>
        <vt:i4>57</vt:i4>
      </vt:variant>
    </vt:vector>
  </HeadingPairs>
  <TitlesOfParts>
    <vt:vector size="60" baseType="lpstr">
      <vt:lpstr>design_sample_00014</vt:lpstr>
      <vt:lpstr>デザインの設定</vt:lpstr>
      <vt:lpstr>water</vt:lpstr>
      <vt:lpstr>大阪府営公園の活用に関する 「サウンディング型市場調査」  事前説明会</vt:lpstr>
      <vt:lpstr>今回の調査の趣旨・内容</vt:lpstr>
      <vt:lpstr>府営公園の多様な役割</vt:lpstr>
      <vt:lpstr>府営公園での取組み　民間事業者様との連携</vt:lpstr>
      <vt:lpstr>府営公園での取組み　民間事業者様との連携</vt:lpstr>
      <vt:lpstr>府営公園での取組み　民間事業者様との連携</vt:lpstr>
      <vt:lpstr>加速する「公民連携」</vt:lpstr>
      <vt:lpstr>PowerPoint プレゼンテーション</vt:lpstr>
      <vt:lpstr>PowerPoint プレゼンテーション</vt:lpstr>
      <vt:lpstr>今回の調査の位置づけ</vt:lpstr>
      <vt:lpstr>事業化について</vt:lpstr>
      <vt:lpstr>調査の進め方</vt:lpstr>
      <vt:lpstr>スケジュール</vt:lpstr>
      <vt:lpstr>現地説明会について</vt:lpstr>
      <vt:lpstr>質疑について</vt:lpstr>
      <vt:lpstr>対話の申込みについて</vt:lpstr>
      <vt:lpstr>対話（個別ヒアリング）の流れ</vt:lpstr>
      <vt:lpstr>対話に当たって</vt:lpstr>
      <vt:lpstr>公園でできること ー都市公園法と公園施設ー</vt:lpstr>
      <vt:lpstr>既存制度における管理運営方式</vt:lpstr>
      <vt:lpstr>既存制度における管理運営方式</vt:lpstr>
      <vt:lpstr>事例・イメージ</vt:lpstr>
      <vt:lpstr>他都市事例（公園施設）</vt:lpstr>
      <vt:lpstr>PowerPoint プレゼンテーション</vt:lpstr>
      <vt:lpstr>持っていただきたい視点</vt:lpstr>
      <vt:lpstr>参考：許可期間・建ぺい率</vt:lpstr>
      <vt:lpstr>整備費用等</vt:lpstr>
      <vt:lpstr>事業化につながりやすい提案</vt:lpstr>
      <vt:lpstr>留意事項等</vt:lpstr>
      <vt:lpstr>ノウハウの保護について①</vt:lpstr>
      <vt:lpstr>ノウハウの保護について②</vt:lpstr>
      <vt:lpstr>留意事項等</vt:lpstr>
      <vt:lpstr>参加除外条件</vt:lpstr>
      <vt:lpstr>山田池公園の概要</vt:lpstr>
      <vt:lpstr>山田池公園</vt:lpstr>
      <vt:lpstr>山田池公園</vt:lpstr>
      <vt:lpstr>山田池公園</vt:lpstr>
      <vt:lpstr>山田池公園</vt:lpstr>
      <vt:lpstr>PowerPoint プレゼンテーション</vt:lpstr>
      <vt:lpstr>PowerPoint プレゼンテーション</vt:lpstr>
      <vt:lpstr>PowerPoint プレゼンテーション</vt:lpstr>
      <vt:lpstr>大泉緑地の概要</vt:lpstr>
      <vt:lpstr>大泉緑地</vt:lpstr>
      <vt:lpstr>大泉緑地</vt:lpstr>
      <vt:lpstr>大泉緑地</vt:lpstr>
      <vt:lpstr>大泉緑地</vt:lpstr>
      <vt:lpstr>PowerPoint プレゼンテーション</vt:lpstr>
      <vt:lpstr>PowerPoint プレゼンテーション</vt:lpstr>
      <vt:lpstr>せんなん里海公園の概要</vt:lpstr>
      <vt:lpstr>せんなん里海公園</vt:lpstr>
      <vt:lpstr>せんなん里海公園</vt:lpstr>
      <vt:lpstr>せんなん里海公園</vt:lpstr>
      <vt:lpstr>せんなん里海公園</vt:lpstr>
      <vt:lpstr>せんなん里海公園</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市内の公園の活用に関するサウンディング型市場調査 事前説明会</dc:title>
  <dc:creator>sysmente</dc:creator>
  <cp:lastModifiedBy>IwataNo</cp:lastModifiedBy>
  <cp:revision>238</cp:revision>
  <cp:lastPrinted>2018-01-31T08:25:18Z</cp:lastPrinted>
  <dcterms:created xsi:type="dcterms:W3CDTF">2017-01-11T23:49:45Z</dcterms:created>
  <dcterms:modified xsi:type="dcterms:W3CDTF">2018-01-31T22:46:14Z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