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906000" cy="6858000" type="A4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121"/>
    <a:srgbClr val="4A7EBB"/>
    <a:srgbClr val="FF5050"/>
    <a:srgbClr val="9966FF"/>
    <a:srgbClr val="FF9933"/>
    <a:srgbClr val="FAC090"/>
    <a:srgbClr val="E8BFBE"/>
    <a:srgbClr val="FCD5B5"/>
    <a:srgbClr val="E6B9B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88" autoAdjust="0"/>
    <p:restoredTop sz="98057" autoAdjust="0"/>
  </p:normalViewPr>
  <p:slideViewPr>
    <p:cSldViewPr>
      <p:cViewPr varScale="1">
        <p:scale>
          <a:sx n="71" d="100"/>
          <a:sy n="71" d="100"/>
        </p:scale>
        <p:origin x="1206" y="66"/>
      </p:cViewPr>
      <p:guideLst>
        <p:guide orient="horz" pos="2160"/>
        <p:guide pos="3120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8" y="0"/>
            <a:ext cx="2880103" cy="488793"/>
          </a:xfrm>
          <a:prstGeom prst="rect">
            <a:avLst/>
          </a:prstGeom>
        </p:spPr>
        <p:txBody>
          <a:bodyPr vert="horz" lIns="89542" tIns="44771" rIns="89542" bIns="4477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31" y="0"/>
            <a:ext cx="2880103" cy="488793"/>
          </a:xfrm>
          <a:prstGeom prst="rect">
            <a:avLst/>
          </a:prstGeom>
        </p:spPr>
        <p:txBody>
          <a:bodyPr vert="horz" lIns="89542" tIns="44771" rIns="89542" bIns="44771" rtlCol="0"/>
          <a:lstStyle>
            <a:lvl1pPr algn="r">
              <a:defRPr sz="1100"/>
            </a:lvl1pPr>
          </a:lstStyle>
          <a:p>
            <a:fld id="{813BA151-27D8-4D6B-87B7-8AE609C04127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74688" y="731838"/>
            <a:ext cx="5297487" cy="3668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42" tIns="44771" rIns="89542" bIns="447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5000" y="4644313"/>
            <a:ext cx="5316868" cy="4399133"/>
          </a:xfrm>
          <a:prstGeom prst="rect">
            <a:avLst/>
          </a:prstGeom>
        </p:spPr>
        <p:txBody>
          <a:bodyPr vert="horz" lIns="89542" tIns="44771" rIns="89542" bIns="4477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8" y="9287076"/>
            <a:ext cx="2880103" cy="488791"/>
          </a:xfrm>
          <a:prstGeom prst="rect">
            <a:avLst/>
          </a:prstGeom>
        </p:spPr>
        <p:txBody>
          <a:bodyPr vert="horz" lIns="89542" tIns="44771" rIns="89542" bIns="4477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31" y="9287076"/>
            <a:ext cx="2880103" cy="488791"/>
          </a:xfrm>
          <a:prstGeom prst="rect">
            <a:avLst/>
          </a:prstGeom>
        </p:spPr>
        <p:txBody>
          <a:bodyPr vert="horz" lIns="89542" tIns="44771" rIns="89542" bIns="44771" rtlCol="0" anchor="b"/>
          <a:lstStyle>
            <a:lvl1pPr algn="r">
              <a:defRPr sz="1100"/>
            </a:lvl1pPr>
          </a:lstStyle>
          <a:p>
            <a:fld id="{9FF27316-C46A-404A-88DE-F12581D44E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2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41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65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51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01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92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82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55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19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80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58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64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2A31E-A840-47D3-BA68-7E344B64149D}" type="datetimeFigureOut">
              <a:rPr kumimoji="1" lang="ja-JP" altLang="en-US" smtClean="0"/>
              <a:t>2019/3/18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62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正方形/長方形 111"/>
          <p:cNvSpPr/>
          <p:nvPr/>
        </p:nvSpPr>
        <p:spPr>
          <a:xfrm flipV="1">
            <a:off x="101399" y="2203203"/>
            <a:ext cx="9604130" cy="31167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3900735" y="2666561"/>
            <a:ext cx="5699443" cy="61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lIns="36000" rIns="36000" rtlCol="0" anchor="t">
            <a:no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各公園の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特色を活かす取組み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8072" y="0"/>
            <a:ext cx="9814126" cy="2606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大阪府営</a:t>
            </a:r>
            <a:r>
              <a:rPr lang="ja-JP" altLang="en-US" sz="1100" b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公園</a:t>
            </a:r>
            <a:r>
              <a:rPr lang="ja-JP" altLang="en-US" sz="1100" b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マスタープランの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概要　</a:t>
            </a:r>
          </a:p>
        </p:txBody>
      </p:sp>
      <p:grpSp>
        <p:nvGrpSpPr>
          <p:cNvPr id="42" name="グループ化 41"/>
          <p:cNvGrpSpPr/>
          <p:nvPr/>
        </p:nvGrpSpPr>
        <p:grpSpPr>
          <a:xfrm>
            <a:off x="46400" y="1681758"/>
            <a:ext cx="5554672" cy="500586"/>
            <a:chOff x="53478" y="1773995"/>
            <a:chExt cx="5554672" cy="500586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53478" y="1799274"/>
              <a:ext cx="132921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◆府営公園の基本理念</a:t>
              </a:r>
              <a:endPara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520546" y="1773995"/>
              <a:ext cx="3437731" cy="500586"/>
            </a:xfrm>
            <a:prstGeom prst="bevel">
              <a:avLst>
                <a:gd name="adj" fmla="val 0"/>
              </a:avLst>
            </a:prstGeom>
            <a:noFill/>
            <a:ln w="12700"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kumimoji="1"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・都市の風格を高めるみどりのネットワークの拠点</a:t>
              </a:r>
              <a:endPara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・安全・安心で快適な暮らしを支える重要な都市基盤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kumimoji="1"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・多様な個性で都市の活力と魅力を高める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kumimoji="1"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府民共有の資産</a:t>
              </a:r>
              <a:endPara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08477" y="1808420"/>
              <a:ext cx="5499673" cy="4315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39" name="テキスト ボックス 138"/>
          <p:cNvSpPr txBox="1"/>
          <p:nvPr/>
        </p:nvSpPr>
        <p:spPr>
          <a:xfrm>
            <a:off x="262216" y="5622562"/>
            <a:ext cx="1935088" cy="207749"/>
          </a:xfrm>
          <a:prstGeom prst="rect">
            <a:avLst/>
          </a:prstGeom>
          <a:noFill/>
          <a:ln>
            <a:noFill/>
          </a:ln>
          <a:effectLst>
            <a:outerShdw blurRad="50800" dist="25400" dir="5400000" algn="t" rotWithShape="0">
              <a:prstClr val="black">
                <a:alpha val="41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900"/>
              </a:lnSpc>
              <a:defRPr sz="9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sz="800" dirty="0" smtClean="0"/>
              <a:t>⑴多様</a:t>
            </a:r>
            <a:r>
              <a:rPr lang="ja-JP" altLang="en-US" sz="800" dirty="0"/>
              <a:t>な主体による</a:t>
            </a:r>
            <a:r>
              <a:rPr lang="ja-JP" altLang="en-US" sz="800" b="1" u="sng" dirty="0"/>
              <a:t>自立</a:t>
            </a:r>
            <a:r>
              <a:rPr lang="ja-JP" altLang="en-US" sz="800" b="1" u="sng" dirty="0" smtClean="0"/>
              <a:t>した仕組み</a:t>
            </a:r>
            <a:r>
              <a:rPr lang="ja-JP" altLang="en-US" sz="800" dirty="0" smtClean="0"/>
              <a:t>づくり</a:t>
            </a:r>
            <a:endParaRPr lang="en-US" altLang="ja-JP" sz="800" dirty="0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272480" y="6003378"/>
            <a:ext cx="1934023" cy="360000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>
            <a:outerShdw blurRad="50800" dist="25400" dir="5400000" algn="t" rotWithShape="0">
              <a:prstClr val="black">
                <a:alpha val="41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900"/>
              </a:lnSpc>
              <a:defRPr sz="9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sz="800" dirty="0" smtClean="0"/>
              <a:t>⑵</a:t>
            </a:r>
            <a:r>
              <a:rPr lang="ja-JP" altLang="en-US" sz="800" b="1" u="sng" dirty="0" smtClean="0"/>
              <a:t>組織</a:t>
            </a:r>
            <a:r>
              <a:rPr lang="ja-JP" altLang="en-US" sz="800" b="1" u="sng" dirty="0"/>
              <a:t>・財源</a:t>
            </a:r>
            <a:r>
              <a:rPr lang="ja-JP" altLang="en-US" sz="800" dirty="0"/>
              <a:t>の確保</a:t>
            </a:r>
            <a:endParaRPr lang="en-US" altLang="ja-JP" sz="8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2510353" y="6004468"/>
            <a:ext cx="4103732" cy="37946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・公園の管理運営に携わる多様な人材の確保（さまざまな分野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研修機会の構築）　　　　　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・公園の管理運営に係る財源の確保（寄附制度の検討等）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275809" y="6415275"/>
            <a:ext cx="1935272" cy="360000"/>
          </a:xfrm>
          <a:prstGeom prst="rect">
            <a:avLst/>
          </a:prstGeom>
          <a:noFill/>
          <a:ln w="6350">
            <a:solidFill>
              <a:schemeClr val="tx1"/>
            </a:solidFill>
          </a:ln>
          <a:effectLst>
            <a:outerShdw blurRad="50800" dist="25400" dir="5400000" algn="t" rotWithShape="0">
              <a:prstClr val="black">
                <a:alpha val="41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900"/>
              </a:lnSpc>
              <a:defRPr sz="9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sz="800" dirty="0" smtClean="0"/>
              <a:t>⑶</a:t>
            </a:r>
            <a:r>
              <a:rPr lang="ja-JP" altLang="en-US" sz="800" b="1" u="sng" dirty="0" smtClean="0"/>
              <a:t>情報発信</a:t>
            </a:r>
            <a:r>
              <a:rPr lang="ja-JP" altLang="en-US" sz="800" dirty="0" smtClean="0"/>
              <a:t>の強化</a:t>
            </a:r>
            <a:endParaRPr lang="en-US" altLang="ja-JP" sz="800" dirty="0"/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2511966" y="6419428"/>
            <a:ext cx="4102119" cy="36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・情報媒体の活用・強化（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kumimoji="1" lang="ja-JP" altLang="en-US" sz="7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タウン誌等の活用）　　　　　　　</a:t>
            </a:r>
            <a:endParaRPr kumimoji="1"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通信環境の整備（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 QR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コードや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無料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Wi-Fi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58952" y="2272571"/>
            <a:ext cx="7074568" cy="20774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成果指標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来園者数　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2,245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29)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⇒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2,470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割増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　・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利用者満足度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37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72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29)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⇒　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47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82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各公園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33516" y="5389215"/>
            <a:ext cx="36792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◆都市・まちづくりを先導し続ける戦略的な整備・管理・運営の仕組みづくり</a:t>
            </a:r>
            <a:endParaRPr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6" name="正方形/長方形 155"/>
          <p:cNvSpPr/>
          <p:nvPr/>
        </p:nvSpPr>
        <p:spPr>
          <a:xfrm>
            <a:off x="101400" y="5373294"/>
            <a:ext cx="9599360" cy="14338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3388" y="418671"/>
            <a:ext cx="7696737" cy="1028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・社会情勢の変化：人口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減少や少子高齢化の進行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、ライフスタイルの多様化　など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・府営公園の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：多様化する地域課題への貢献、老朽化した施設や過密化が進む樹木の維持管理　など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における都市計画のあり方（答申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(H28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「都市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のストックを活かしながら、より質の高い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都市づくりを進めていくべき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・国の動向：新たなｽﾃｰｼﾞに向けた緑とｵｰﾌﾟﾝｽﾍﾟｰｽ政策の展開について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(H28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重視すべき観点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「</a:t>
            </a:r>
            <a:r>
              <a:rPr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ストック効果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をより高める」 「</a:t>
            </a:r>
            <a:r>
              <a:rPr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民との連携を加速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する」 「都市公園を一層</a:t>
            </a:r>
            <a:r>
              <a:rPr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柔軟に使いこなす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⇔大阪府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公園基本構想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(H5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):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整備中心の計画（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2,400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㏊の開設を目標）、指定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管理者制度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Park-PFI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などの</a:t>
            </a:r>
            <a:r>
              <a:rPr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新たな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制度への対応が必要</a:t>
            </a:r>
            <a:endParaRPr lang="en-US" altLang="ja-JP" sz="8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新たな制度を活用しながら、都市や地域、利用者の多様なニーズに対応できる管理運営を中心とした新たな計画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マスタープラン）を策定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8078" y="266534"/>
            <a:ext cx="8675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◆策定の背景</a:t>
            </a:r>
            <a:endParaRPr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06774" y="286694"/>
            <a:ext cx="9585202" cy="1135291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39" name="グループ化 38"/>
          <p:cNvGrpSpPr/>
          <p:nvPr/>
        </p:nvGrpSpPr>
        <p:grpSpPr>
          <a:xfrm>
            <a:off x="56733" y="1440083"/>
            <a:ext cx="9773771" cy="255087"/>
            <a:chOff x="5922441" y="625775"/>
            <a:chExt cx="2071831" cy="765537"/>
          </a:xfrm>
        </p:grpSpPr>
        <p:sp>
          <p:nvSpPr>
            <p:cNvPr id="92" name="テキスト ボックス 91"/>
            <p:cNvSpPr txBox="1"/>
            <p:nvPr/>
          </p:nvSpPr>
          <p:spPr>
            <a:xfrm>
              <a:off x="6122065" y="652383"/>
              <a:ext cx="1872207" cy="738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5725" indent="-85725">
                <a:lnSpc>
                  <a:spcPts val="1200"/>
                </a:lnSpc>
              </a:pP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「都市計画公園のあり方（提言）」を踏まえ、今後１０年間における</a:t>
              </a:r>
              <a:r>
                <a:rPr lang="ja-JP" altLang="en-US" sz="8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府営公園の整備</a:t>
              </a:r>
              <a:r>
                <a:rPr lang="ja-JP" altLang="en-US" sz="80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・管理・運営の基本的な方向性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示す。</a:t>
              </a:r>
              <a:endPara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5922441" y="625775"/>
              <a:ext cx="215185" cy="692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◆策定の目的</a:t>
              </a:r>
              <a:endPara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5931909" y="639172"/>
              <a:ext cx="2034860" cy="73154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77" name="テキスト ボックス 76"/>
          <p:cNvSpPr txBox="1"/>
          <p:nvPr/>
        </p:nvSpPr>
        <p:spPr>
          <a:xfrm>
            <a:off x="2069485" y="2522234"/>
            <a:ext cx="72327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（基本方針）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67706" y="2715840"/>
            <a:ext cx="1924248" cy="246221"/>
          </a:xfrm>
          <a:prstGeom prst="rect">
            <a:avLst/>
          </a:prstGeom>
          <a:noFill/>
          <a:ln>
            <a:noFill/>
          </a:ln>
          <a:effectLst>
            <a:outerShdw blurRad="50800" dist="25400" dir="5400000" algn="t" rotWithShape="0">
              <a:prstClr val="black">
                <a:alpha val="41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900"/>
              </a:lnSpc>
              <a:defRPr sz="9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lnSpc>
                <a:spcPts val="1200"/>
              </a:lnSpc>
            </a:pPr>
            <a:r>
              <a:rPr lang="ja-JP" altLang="en-US" sz="800" dirty="0" smtClean="0"/>
              <a:t>⑴大阪の</a:t>
            </a:r>
            <a:r>
              <a:rPr lang="ja-JP" altLang="en-US" sz="800" b="1" u="sng" dirty="0" smtClean="0"/>
              <a:t>活力と魅力</a:t>
            </a:r>
            <a:r>
              <a:rPr lang="ja-JP" altLang="en-US" sz="800" dirty="0" smtClean="0"/>
              <a:t>を高める公園</a:t>
            </a:r>
            <a:endParaRPr lang="ja-JP" altLang="en-US" sz="8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197304" y="2674211"/>
            <a:ext cx="1515424" cy="61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lIns="36000" rIns="3600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①公園の特色を活かし育み、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都市の顔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となる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公園づくり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を推進　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1485" y="3140968"/>
            <a:ext cx="1917999" cy="228076"/>
          </a:xfrm>
          <a:prstGeom prst="rect">
            <a:avLst/>
          </a:prstGeom>
          <a:noFill/>
          <a:ln>
            <a:noFill/>
          </a:ln>
          <a:effectLst>
            <a:outerShdw blurRad="50800" dist="25400" dir="5400000" algn="t" rotWithShape="0">
              <a:prstClr val="black">
                <a:alpha val="41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900"/>
              </a:lnSpc>
              <a:defRPr sz="9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lnSpc>
                <a:spcPts val="1200"/>
              </a:lnSpc>
            </a:pPr>
            <a:r>
              <a:rPr lang="ja-JP" altLang="en-US" sz="800" dirty="0" smtClean="0"/>
              <a:t>⑶府民</a:t>
            </a:r>
            <a:r>
              <a:rPr lang="ja-JP" altLang="en-US" sz="800" dirty="0"/>
              <a:t>の</a:t>
            </a:r>
            <a:r>
              <a:rPr lang="ja-JP" altLang="en-US" sz="800" b="1" u="sng" dirty="0"/>
              <a:t>安全・安心</a:t>
            </a:r>
            <a:r>
              <a:rPr lang="ja-JP" altLang="en-US" sz="800" dirty="0" smtClean="0"/>
              <a:t>を支える</a:t>
            </a:r>
            <a:r>
              <a:rPr lang="ja-JP" altLang="en-US" sz="800" dirty="0"/>
              <a:t>公園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197304" y="4013360"/>
            <a:ext cx="1515426" cy="61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lIns="36000" rIns="3600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③府民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の命を守り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安全</a:t>
            </a:r>
            <a:r>
              <a:rPr lang="ja-JP" altLang="en-US" sz="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・安心・快適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利用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できる公園づくり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を推進　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3908255" y="4031937"/>
            <a:ext cx="5725831" cy="61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>
              <a:lnSpc>
                <a:spcPts val="9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防災公園の整備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　　　　　　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地域防災力を高める取り組みの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・公園施設の維持管理の充実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長寿命化計画に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基づく施設の予防保全、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樹木の適切な管理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） 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ユニバーサルデザイ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ンの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1486" y="3356992"/>
            <a:ext cx="2054194" cy="246221"/>
          </a:xfrm>
          <a:prstGeom prst="rect">
            <a:avLst/>
          </a:prstGeom>
          <a:noFill/>
          <a:ln>
            <a:noFill/>
          </a:ln>
          <a:effectLst>
            <a:outerShdw blurRad="50800" dist="25400" dir="5400000" algn="t" rotWithShape="0">
              <a:prstClr val="black">
                <a:alpha val="41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900"/>
              </a:lnSpc>
              <a:defRPr sz="9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lnSpc>
                <a:spcPts val="1200"/>
              </a:lnSpc>
            </a:pPr>
            <a:r>
              <a:rPr lang="ja-JP" altLang="en-US" sz="800" dirty="0" smtClean="0"/>
              <a:t>⑷都市の</a:t>
            </a:r>
            <a:r>
              <a:rPr lang="ja-JP" altLang="en-US" sz="800" b="1" u="sng" dirty="0" smtClean="0"/>
              <a:t>自然</a:t>
            </a:r>
            <a:r>
              <a:rPr lang="ja-JP" altLang="en-US" sz="800" b="1" u="sng" dirty="0"/>
              <a:t>環境</a:t>
            </a:r>
            <a:r>
              <a:rPr lang="ja-JP" altLang="en-US" sz="800" dirty="0" smtClean="0"/>
              <a:t>を次</a:t>
            </a:r>
            <a:r>
              <a:rPr lang="ja-JP" altLang="en-US" sz="800" dirty="0"/>
              <a:t>世代に継承する</a:t>
            </a:r>
            <a:r>
              <a:rPr lang="ja-JP" altLang="en-US" sz="800" dirty="0" smtClean="0"/>
              <a:t>公園</a:t>
            </a:r>
            <a:endParaRPr lang="ja-JP" altLang="en-US" sz="8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197304" y="4674468"/>
            <a:ext cx="1515424" cy="61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lIns="36000" rIns="3600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④多様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な自然と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ふれあい、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都市の環境を保全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公園づくりを推進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909401" y="4681226"/>
            <a:ext cx="5733644" cy="61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lIns="36000" rIns="36000" rtlCol="0" anchor="t">
            <a:noAutofit/>
          </a:bodyPr>
          <a:lstStyle/>
          <a:p>
            <a:pPr>
              <a:lnSpc>
                <a:spcPts val="14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・豊かな自然環境の保全と活用の推進　　　　　　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生物多様性の確保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省エネルギ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―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型・資源循環型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の公園づくり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3800872" y="2517179"/>
            <a:ext cx="476284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（取組みの方向性）　　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　　　　　　　　　　　　　　　　　　　　　　　　　　　　　　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59550" y="2236613"/>
            <a:ext cx="22685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◆目標像と、それを実現するための基本方針</a:t>
            </a:r>
            <a:endParaRPr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165202" y="1244026"/>
            <a:ext cx="144016" cy="15421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5616800" y="1715875"/>
            <a:ext cx="4075176" cy="433999"/>
            <a:chOff x="2620664" y="1798941"/>
            <a:chExt cx="4075176" cy="433999"/>
          </a:xfrm>
        </p:grpSpPr>
        <p:sp>
          <p:nvSpPr>
            <p:cNvPr id="105" name="テキスト ボックス 104"/>
            <p:cNvSpPr txBox="1"/>
            <p:nvPr/>
          </p:nvSpPr>
          <p:spPr>
            <a:xfrm>
              <a:off x="3506773" y="2000979"/>
              <a:ext cx="2608536" cy="228076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>
                <a:lnSpc>
                  <a:spcPts val="1200"/>
                </a:lnSpc>
                <a:defRPr sz="10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defRPr>
              </a:lvl1pPr>
            </a:lstStyle>
            <a:p>
              <a:r>
                <a:rPr lang="ja-JP" altLang="en-US" sz="800" dirty="0" smtClean="0"/>
                <a:t>現在</a:t>
              </a:r>
              <a:r>
                <a:rPr lang="ja-JP" altLang="en-US" sz="800" dirty="0"/>
                <a:t>開設している</a:t>
              </a:r>
              <a:r>
                <a:rPr lang="en-US" altLang="ja-JP" sz="800" dirty="0"/>
                <a:t>19</a:t>
              </a:r>
              <a:r>
                <a:rPr lang="ja-JP" altLang="en-US" sz="800" dirty="0"/>
                <a:t>府営</a:t>
              </a:r>
              <a:r>
                <a:rPr lang="ja-JP" altLang="en-US" sz="800" dirty="0" smtClean="0"/>
                <a:t>公園</a:t>
              </a:r>
              <a:r>
                <a:rPr lang="ja-JP" altLang="en-US" sz="800" dirty="0"/>
                <a:t>　</a:t>
              </a:r>
              <a:endParaRPr lang="en-US" altLang="ja-JP" sz="800" dirty="0" smtClean="0"/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2622269" y="1803130"/>
              <a:ext cx="76174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◆計画期間</a:t>
              </a:r>
              <a:endPara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2620664" y="1997789"/>
              <a:ext cx="5309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◆対象</a:t>
              </a:r>
              <a:endPara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2639120" y="1798941"/>
              <a:ext cx="4056720" cy="4339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3494309" y="1817768"/>
              <a:ext cx="3013436" cy="220573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>
                <a:lnSpc>
                  <a:spcPts val="1200"/>
                </a:lnSpc>
                <a:defRPr sz="10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defRPr>
              </a:lvl1pPr>
            </a:lstStyle>
            <a:p>
              <a:pPr>
                <a:lnSpc>
                  <a:spcPts val="1000"/>
                </a:lnSpc>
              </a:pPr>
              <a:r>
                <a:rPr lang="ja-JP" altLang="en-US" sz="800" dirty="0" smtClean="0"/>
                <a:t>概ね</a:t>
              </a:r>
              <a:r>
                <a:rPr lang="en-US" altLang="ja-JP" sz="800" dirty="0"/>
                <a:t>30</a:t>
              </a:r>
              <a:r>
                <a:rPr lang="ja-JP" altLang="en-US" sz="800" dirty="0"/>
                <a:t>年後の</a:t>
              </a:r>
              <a:r>
                <a:rPr lang="en-US" altLang="ja-JP" sz="800" dirty="0"/>
                <a:t>2050</a:t>
              </a:r>
              <a:r>
                <a:rPr lang="ja-JP" altLang="en-US" sz="800" dirty="0"/>
                <a:t>年</a:t>
              </a:r>
              <a:r>
                <a:rPr lang="ja-JP" altLang="en-US" sz="800" dirty="0" smtClean="0"/>
                <a:t>を見据えた</a:t>
              </a:r>
              <a:r>
                <a:rPr lang="en-US" altLang="ja-JP" sz="800" dirty="0"/>
                <a:t>10</a:t>
              </a:r>
              <a:r>
                <a:rPr lang="ja-JP" altLang="en-US" sz="800" dirty="0" smtClean="0"/>
                <a:t>年間（</a:t>
              </a:r>
              <a:r>
                <a:rPr lang="en-US" altLang="ja-JP" sz="800" dirty="0" smtClean="0"/>
                <a:t>2019</a:t>
              </a:r>
              <a:r>
                <a:rPr lang="ja-JP" altLang="en-US" sz="800" dirty="0" smtClean="0"/>
                <a:t>年～</a:t>
              </a:r>
              <a:r>
                <a:rPr lang="en-US" altLang="ja-JP" sz="800" dirty="0" smtClean="0"/>
                <a:t>2028</a:t>
              </a:r>
              <a:r>
                <a:rPr lang="ja-JP" altLang="en-US" sz="800" dirty="0" smtClean="0"/>
                <a:t>年）　　　</a:t>
              </a:r>
              <a:endParaRPr lang="en-US" altLang="ja-JP" sz="800" dirty="0" smtClean="0"/>
            </a:p>
          </p:txBody>
        </p:sp>
      </p:grpSp>
      <p:sp>
        <p:nvSpPr>
          <p:cNvPr id="36" name="右矢印 35"/>
          <p:cNvSpPr/>
          <p:nvPr/>
        </p:nvSpPr>
        <p:spPr>
          <a:xfrm>
            <a:off x="7049505" y="324093"/>
            <a:ext cx="697204" cy="105016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7754863" y="304081"/>
            <a:ext cx="2090497" cy="1087315"/>
            <a:chOff x="7753550" y="280050"/>
            <a:chExt cx="1845071" cy="1181987"/>
          </a:xfrm>
        </p:grpSpPr>
        <p:sp>
          <p:nvSpPr>
            <p:cNvPr id="109" name="正方形/長方形 108"/>
            <p:cNvSpPr/>
            <p:nvPr/>
          </p:nvSpPr>
          <p:spPr>
            <a:xfrm>
              <a:off x="7796489" y="280050"/>
              <a:ext cx="1638268" cy="1181987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7763545" y="325501"/>
              <a:ext cx="1835076" cy="250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◆都市計画公園のあり方</a:t>
              </a:r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（提言）</a:t>
              </a:r>
              <a:endPara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5" name="テキスト ボックス 114"/>
            <p:cNvSpPr txBox="1"/>
            <p:nvPr/>
          </p:nvSpPr>
          <p:spPr>
            <a:xfrm>
              <a:off x="7753550" y="745218"/>
              <a:ext cx="1740796" cy="602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5725" indent="-85725">
                <a:lnSpc>
                  <a:spcPts val="1200"/>
                </a:lnSpc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多様化する都市・まちづくりの課題改善に向けて、</a:t>
              </a:r>
              <a:r>
                <a:rPr lang="ja-JP" altLang="en-US" sz="8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公園を最大限活用するという視点で府営公園を中心に検討</a:t>
              </a:r>
              <a:endParaRPr kumimoji="1" lang="ja-JP" altLang="en-US" sz="800" b="1" u="sng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6" name="テキスト ボックス 115"/>
            <p:cNvSpPr txBox="1"/>
            <p:nvPr/>
          </p:nvSpPr>
          <p:spPr>
            <a:xfrm>
              <a:off x="7879505" y="514271"/>
              <a:ext cx="1150822" cy="247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5725" indent="-85725">
                <a:lnSpc>
                  <a:spcPts val="1200"/>
                </a:lnSpc>
              </a:pP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月）</a:t>
              </a:r>
              <a:endPara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7" name="テキスト ボックス 46"/>
          <p:cNvSpPr txBox="1"/>
          <p:nvPr/>
        </p:nvSpPr>
        <p:spPr>
          <a:xfrm>
            <a:off x="2197304" y="3350311"/>
            <a:ext cx="1515424" cy="61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lIns="36000" rIns="3600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民間活力の積極的導入によ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り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地域に貢献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し、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都市の活力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生み出す公園づくりを推進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900736" y="3344417"/>
            <a:ext cx="5699442" cy="612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lIns="36000" rIns="36000" rtlCol="0" anchor="t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民間の資金とノウハウの活用拡大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と民間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活力を導入しやすい環境の整備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・民間事業者から収益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を還元する仕組みづくり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・地域課題に応じた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施設・イベント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の実施　　　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ニーズの変化に対応できる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制度の導入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161564" y="2924944"/>
            <a:ext cx="1985368" cy="246221"/>
          </a:xfrm>
          <a:prstGeom prst="rect">
            <a:avLst/>
          </a:prstGeom>
          <a:noFill/>
          <a:ln>
            <a:noFill/>
          </a:ln>
          <a:effectLst>
            <a:outerShdw blurRad="50800" dist="25400" dir="5400000" algn="t" rotWithShape="0">
              <a:prstClr val="black">
                <a:alpha val="41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900"/>
              </a:lnSpc>
              <a:defRPr sz="9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lnSpc>
                <a:spcPts val="1200"/>
              </a:lnSpc>
            </a:pPr>
            <a:r>
              <a:rPr lang="ja-JP" altLang="en-US" sz="800" dirty="0" smtClean="0"/>
              <a:t>⑵府民の</a:t>
            </a:r>
            <a:r>
              <a:rPr lang="ja-JP" altLang="en-US" sz="800" b="1" u="sng" dirty="0" smtClean="0"/>
              <a:t>豊かな生活</a:t>
            </a:r>
            <a:r>
              <a:rPr lang="ja-JP" altLang="en-US" sz="800" dirty="0" smtClean="0"/>
              <a:t>を育む公園</a:t>
            </a:r>
            <a:endParaRPr lang="ja-JP" altLang="en-US" sz="8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28156" y="2520981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（目標像）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2216728" y="5786214"/>
            <a:ext cx="28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>
            <a:off x="2217590" y="6192641"/>
            <a:ext cx="28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2217485" y="6607555"/>
            <a:ext cx="28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3717263" y="2972928"/>
            <a:ext cx="1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3720492" y="3644712"/>
            <a:ext cx="1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3725256" y="4323114"/>
            <a:ext cx="1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3725499" y="4961177"/>
            <a:ext cx="1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167705" y="2667888"/>
            <a:ext cx="1995654" cy="261006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endParaRPr lang="ja-JP" altLang="en-US" sz="9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4" name="Picture 24" descr="T:\■14_写真・photo\■久宝寺緑地　主要写真\◆（東）プール\16.7.1久宝寺緑地プール変形プール混雑状況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516" y="2687706"/>
            <a:ext cx="676422" cy="504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23" descr="完成（音羽山荘前）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278" y="2687706"/>
            <a:ext cx="661500" cy="50400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9" name="Picture 4" descr="D:\KonoTomo\Desktop\箕面公園\図3.jp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3" t="9285" r="12677" b="4876"/>
          <a:stretch/>
        </p:blipFill>
        <p:spPr bwMode="auto">
          <a:xfrm>
            <a:off x="8817797" y="3362521"/>
            <a:ext cx="676408" cy="50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0" name="図 69" descr="D:\sugimuram\Desktop\20151003_5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56" t="10606" r="9640" b="10852"/>
          <a:stretch/>
        </p:blipFill>
        <p:spPr bwMode="auto">
          <a:xfrm>
            <a:off x="7334027" y="4055908"/>
            <a:ext cx="670894" cy="50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図 70" descr="\\G0000sv0ns502\d10207$\doc\11_都市みどり課・工区\【0400番台】写真フォルダ\【0103】_風景など記録写真\H28風景写真\せんなん里海公園\ウミホタル\ウミホタル観察.JP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99"/>
          <a:stretch/>
        </p:blipFill>
        <p:spPr bwMode="auto">
          <a:xfrm>
            <a:off x="7349185" y="4704186"/>
            <a:ext cx="648219" cy="48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図 71" descr="\\G0000sv0ns502\d11544$\doc\公園課\地域まちづくり支援G\45_府営公園マスタープラン\03_常務委員会\☆☆常務委員会後について(マスタープランの作成)\マスタープラン策定\丘陵事例\ﾍﾞﾝﾁ.JPG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918" t="6699" r="10819" b="9003"/>
          <a:stretch/>
        </p:blipFill>
        <p:spPr bwMode="auto">
          <a:xfrm>
            <a:off x="8087375" y="4704186"/>
            <a:ext cx="652495" cy="4808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3" name="図 72" descr="F:\313_都市みどり課\■写真入れ（ｻｲｽﾞﾀﾞｳﾝしてね！）\01大泉\☆大泉\ツリークライミング2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693" y="4054971"/>
            <a:ext cx="672000" cy="50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7384859" y="5157928"/>
            <a:ext cx="6464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海ホタル観察会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8174310" y="5157928"/>
            <a:ext cx="6464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丸太ベンチ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8156146" y="4512977"/>
            <a:ext cx="6464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ツリークライミング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484335" y="4525919"/>
            <a:ext cx="6464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防災フェア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8786802" y="3817225"/>
            <a:ext cx="73586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昆虫館のリニューアル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508315" y="3817225"/>
            <a:ext cx="86085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便益</a:t>
            </a:r>
            <a:r>
              <a:rPr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393160" y="3152512"/>
            <a:ext cx="103098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</a:rPr>
              <a:t>久</a:t>
            </a:r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宝寺緑地　ﾌﾟｰﾙ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7911225" y="3152512"/>
            <a:ext cx="103098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箕面公園　滝道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2" name="図 81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0" r="-1" b="10388"/>
          <a:stretch/>
        </p:blipFill>
        <p:spPr bwMode="auto">
          <a:xfrm>
            <a:off x="7329423" y="2687706"/>
            <a:ext cx="663370" cy="504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テキスト ボックス 89"/>
          <p:cNvSpPr txBox="1"/>
          <p:nvPr/>
        </p:nvSpPr>
        <p:spPr>
          <a:xfrm>
            <a:off x="7165169" y="3152512"/>
            <a:ext cx="103098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寝屋川公園　ﾃﾆｽｺｰﾄ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1" name="図 9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63" y="2687706"/>
            <a:ext cx="672000" cy="504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" name="テキスト ボックス 98"/>
          <p:cNvSpPr txBox="1"/>
          <p:nvPr/>
        </p:nvSpPr>
        <p:spPr>
          <a:xfrm>
            <a:off x="8649678" y="3152512"/>
            <a:ext cx="103098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りんくう公園　内海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1" name="図 100" descr="\\G0000sv0ns502\d10207$\doc\11_都市みどり課・工区\【0400番台】写真フォルダ\【0103】_風景など記録写真\H28風景写真\せんなん里海公園\陸ガニ生息状況\re_カニカニウォッチングー１.JPG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0" t="63172" r="45854" b="6443"/>
          <a:stretch/>
        </p:blipFill>
        <p:spPr bwMode="auto">
          <a:xfrm>
            <a:off x="6614085" y="4704186"/>
            <a:ext cx="645129" cy="4822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2" name="テキスト ボックス 101"/>
          <p:cNvSpPr txBox="1"/>
          <p:nvPr/>
        </p:nvSpPr>
        <p:spPr>
          <a:xfrm>
            <a:off x="6642845" y="5157928"/>
            <a:ext cx="6464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陸ガニの保全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8809553" y="5139686"/>
            <a:ext cx="76051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チップを用いた園路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7" name="図 106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33"/>
          <a:stretch/>
        </p:blipFill>
        <p:spPr bwMode="auto">
          <a:xfrm>
            <a:off x="6657112" y="3996562"/>
            <a:ext cx="567724" cy="574603"/>
          </a:xfrm>
          <a:prstGeom prst="rect">
            <a:avLst/>
          </a:prstGeom>
          <a:noFill/>
        </p:spPr>
      </p:pic>
      <p:sp>
        <p:nvSpPr>
          <p:cNvPr id="114" name="テキスト ボックス 113"/>
          <p:cNvSpPr txBox="1"/>
          <p:nvPr/>
        </p:nvSpPr>
        <p:spPr>
          <a:xfrm>
            <a:off x="6609184" y="4513451"/>
            <a:ext cx="94493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防災公園整備イメージ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0" name="Picture 3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280"/>
          <a:stretch/>
        </p:blipFill>
        <p:spPr bwMode="auto">
          <a:xfrm>
            <a:off x="7332529" y="3362521"/>
            <a:ext cx="672019" cy="50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" name="図 125" descr="P1130032小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8059"/>
          <a:stretch/>
        </p:blipFill>
        <p:spPr bwMode="auto">
          <a:xfrm>
            <a:off x="6622716" y="3362521"/>
            <a:ext cx="634540" cy="504000"/>
          </a:xfrm>
          <a:prstGeom prst="rect">
            <a:avLst/>
          </a:prstGeom>
          <a:noFill/>
        </p:spPr>
      </p:pic>
      <p:sp>
        <p:nvSpPr>
          <p:cNvPr id="129" name="テキスト ボックス 128"/>
          <p:cNvSpPr txBox="1"/>
          <p:nvPr/>
        </p:nvSpPr>
        <p:spPr>
          <a:xfrm>
            <a:off x="7221931" y="3817225"/>
            <a:ext cx="86085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大型ライブイベント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0" name="Picture 7" descr="D:\hondamai\Documents\My Pictures\ガーデンヨガ.png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44" r="-1"/>
          <a:stretch/>
        </p:blipFill>
        <p:spPr bwMode="auto">
          <a:xfrm>
            <a:off x="8079821" y="3362521"/>
            <a:ext cx="662704" cy="504000"/>
          </a:xfrm>
          <a:prstGeom prst="rect">
            <a:avLst/>
          </a:prstGeom>
          <a:noFill/>
          <a:extLst/>
        </p:spPr>
      </p:pic>
      <p:sp>
        <p:nvSpPr>
          <p:cNvPr id="131" name="テキスト ボックス 130"/>
          <p:cNvSpPr txBox="1"/>
          <p:nvPr/>
        </p:nvSpPr>
        <p:spPr>
          <a:xfrm>
            <a:off x="7984318" y="3817225"/>
            <a:ext cx="86085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ガーデンヨガ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6899307" y="5852622"/>
            <a:ext cx="8429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00"/>
              </a:lnSpc>
            </a:pPr>
            <a:r>
              <a:rPr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</a:rPr>
              <a:t>石川河川公園自然</a:t>
            </a:r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ゾーン</a:t>
            </a:r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500"/>
              </a:lnSpc>
            </a:pPr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</a:rPr>
              <a:t>・運営協議会</a:t>
            </a: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7013086" y="6627751"/>
            <a:ext cx="63237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PDCA</a:t>
            </a:r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サイクル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6849616" y="6017327"/>
            <a:ext cx="1096982" cy="711380"/>
            <a:chOff x="7916067" y="5468596"/>
            <a:chExt cx="1096982" cy="711380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7919849" y="5468596"/>
              <a:ext cx="935836" cy="556862"/>
              <a:chOff x="4347321" y="6806687"/>
              <a:chExt cx="935836" cy="556862"/>
            </a:xfrm>
          </p:grpSpPr>
          <p:sp>
            <p:nvSpPr>
              <p:cNvPr id="134" name="テキスト ボックス 484"/>
              <p:cNvSpPr txBox="1"/>
              <p:nvPr/>
            </p:nvSpPr>
            <p:spPr>
              <a:xfrm>
                <a:off x="4863041" y="6806687"/>
                <a:ext cx="420116" cy="21063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800" kern="100" dirty="0">
                    <a:effectLst/>
                    <a:latin typeface="Meiryo UI" panose="020B060403050404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P</a:t>
                </a:r>
                <a:r>
                  <a:rPr lang="en-US" sz="400" kern="100" dirty="0">
                    <a:effectLst/>
                    <a:latin typeface="Meiryo UI" panose="020B060403050404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LAN</a:t>
                </a:r>
                <a:endParaRPr lang="ja-JP" sz="4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" name="テキスト ボックス 485"/>
              <p:cNvSpPr txBox="1"/>
              <p:nvPr/>
            </p:nvSpPr>
            <p:spPr>
              <a:xfrm>
                <a:off x="4867527" y="7177430"/>
                <a:ext cx="348108" cy="186119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800" kern="100" dirty="0">
                    <a:effectLst/>
                    <a:latin typeface="Meiryo UI" panose="020B060403050404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D</a:t>
                </a:r>
                <a:r>
                  <a:rPr lang="en-US" sz="400" kern="100" dirty="0">
                    <a:effectLst/>
                    <a:latin typeface="Meiryo UI" panose="020B060403050404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o</a:t>
                </a:r>
                <a:endParaRPr lang="ja-JP" sz="4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6" name="テキスト ボックス 487"/>
              <p:cNvSpPr txBox="1"/>
              <p:nvPr/>
            </p:nvSpPr>
            <p:spPr>
              <a:xfrm>
                <a:off x="4353065" y="7163141"/>
                <a:ext cx="425933" cy="186119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800" kern="100" dirty="0">
                    <a:effectLst/>
                    <a:latin typeface="Meiryo UI" panose="020B060403050404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C</a:t>
                </a:r>
                <a:r>
                  <a:rPr lang="en-US" sz="400" kern="100" dirty="0">
                    <a:effectLst/>
                    <a:latin typeface="Meiryo UI" panose="020B060403050404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heck</a:t>
                </a:r>
                <a:endParaRPr lang="ja-JP" sz="4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テキスト ボックス 488"/>
              <p:cNvSpPr txBox="1"/>
              <p:nvPr/>
            </p:nvSpPr>
            <p:spPr>
              <a:xfrm>
                <a:off x="4347321" y="6816529"/>
                <a:ext cx="461664" cy="21063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800" kern="100" dirty="0">
                    <a:effectLst/>
                    <a:latin typeface="Meiryo UI" panose="020B060403050404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A</a:t>
                </a:r>
                <a:r>
                  <a:rPr lang="en-US" sz="400" kern="100" dirty="0">
                    <a:effectLst/>
                    <a:latin typeface="Meiryo UI" panose="020B060403050404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ction</a:t>
                </a:r>
                <a:endParaRPr lang="ja-JP" sz="4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38" name="直線矢印コネクタ 137"/>
              <p:cNvCxnSpPr/>
              <p:nvPr/>
            </p:nvCxnSpPr>
            <p:spPr>
              <a:xfrm>
                <a:off x="5051107" y="7111932"/>
                <a:ext cx="0" cy="144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1" name="直線矢印コネクタ 140"/>
              <p:cNvCxnSpPr/>
              <p:nvPr/>
            </p:nvCxnSpPr>
            <p:spPr>
              <a:xfrm flipV="1">
                <a:off x="4559619" y="7093524"/>
                <a:ext cx="0" cy="144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2" name="直線矢印コネクタ 141"/>
              <p:cNvCxnSpPr/>
              <p:nvPr/>
            </p:nvCxnSpPr>
            <p:spPr>
              <a:xfrm rot="5400000">
                <a:off x="4842716" y="7209680"/>
                <a:ext cx="0" cy="180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3" name="直線矢印コネクタ 142"/>
              <p:cNvCxnSpPr/>
              <p:nvPr/>
            </p:nvCxnSpPr>
            <p:spPr>
              <a:xfrm rot="16200000" flipH="1">
                <a:off x="4847974" y="6923594"/>
                <a:ext cx="0" cy="180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7" name="テキスト ボックス 494"/>
            <p:cNvSpPr txBox="1"/>
            <p:nvPr/>
          </p:nvSpPr>
          <p:spPr>
            <a:xfrm>
              <a:off x="8443372" y="5608299"/>
              <a:ext cx="474096" cy="23641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ja-JP"/>
              </a:defPPr>
              <a:lvl1pPr algn="just">
                <a:lnSpc>
                  <a:spcPts val="1200"/>
                </a:lnSpc>
                <a:spcAft>
                  <a:spcPts val="0"/>
                </a:spcAft>
                <a:defRPr sz="500" kern="10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defRPr>
              </a:lvl1pPr>
            </a:lstStyle>
            <a:p>
              <a:pPr>
                <a:lnSpc>
                  <a:spcPts val="400"/>
                </a:lnSpc>
              </a:pPr>
              <a:r>
                <a:rPr lang="ja-JP" sz="400" dirty="0"/>
                <a:t>ﾏﾈｼﾞﾒﾝﾄﾌﾟﾗﾝの策定・改正</a:t>
              </a:r>
            </a:p>
          </p:txBody>
        </p:sp>
        <p:sp>
          <p:nvSpPr>
            <p:cNvPr id="149" name="テキスト ボックス 495"/>
            <p:cNvSpPr txBox="1"/>
            <p:nvPr/>
          </p:nvSpPr>
          <p:spPr>
            <a:xfrm>
              <a:off x="8449580" y="5961620"/>
              <a:ext cx="563469" cy="19459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400"/>
                </a:lnSpc>
                <a:spcAft>
                  <a:spcPts val="0"/>
                </a:spcAft>
              </a:pPr>
              <a:r>
                <a:rPr lang="ja-JP" sz="400" kern="100" dirty="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rPr>
                <a:t>各施策方針</a:t>
              </a:r>
              <a:r>
                <a:rPr lang="ja-JP" sz="400" kern="100" dirty="0" smtClean="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rPr>
                <a:t>の</a:t>
              </a:r>
              <a:endParaRPr lang="en-US" altLang="ja-JP" sz="400" kern="100" dirty="0" smtClean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400"/>
                </a:lnSpc>
                <a:spcAft>
                  <a:spcPts val="0"/>
                </a:spcAft>
              </a:pPr>
              <a:r>
                <a:rPr lang="ja-JP" sz="400" kern="100" dirty="0" smtClean="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rPr>
                <a:t>推進</a:t>
              </a:r>
              <a:endParaRPr lang="ja-JP" sz="7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53" name="テキスト ボックス 496"/>
            <p:cNvSpPr txBox="1"/>
            <p:nvPr/>
          </p:nvSpPr>
          <p:spPr>
            <a:xfrm>
              <a:off x="7925240" y="5953650"/>
              <a:ext cx="442138" cy="22632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400"/>
                </a:lnSpc>
                <a:spcAft>
                  <a:spcPts val="0"/>
                </a:spcAft>
              </a:pPr>
              <a:r>
                <a:rPr lang="ja-JP" sz="400" kern="100" dirty="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rPr>
                <a:t>達成状況</a:t>
              </a:r>
              <a:r>
                <a:rPr lang="ja-JP" sz="400" kern="100" dirty="0" smtClean="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rPr>
                <a:t>の</a:t>
              </a:r>
              <a:endParaRPr lang="en-US" altLang="ja-JP" sz="400" kern="100" dirty="0" smtClean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400"/>
                </a:lnSpc>
                <a:spcAft>
                  <a:spcPts val="0"/>
                </a:spcAft>
              </a:pPr>
              <a:r>
                <a:rPr lang="ja-JP" sz="400" kern="100" dirty="0" smtClean="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rPr>
                <a:t>評価</a:t>
              </a:r>
              <a:endParaRPr lang="ja-JP" sz="7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54" name="テキスト ボックス 497"/>
            <p:cNvSpPr txBox="1"/>
            <p:nvPr/>
          </p:nvSpPr>
          <p:spPr>
            <a:xfrm>
              <a:off x="7916067" y="5558846"/>
              <a:ext cx="519502" cy="1944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ja-JP"/>
              </a:defPPr>
              <a:lvl1pPr algn="just">
                <a:lnSpc>
                  <a:spcPts val="1200"/>
                </a:lnSpc>
                <a:spcAft>
                  <a:spcPts val="0"/>
                </a:spcAft>
                <a:defRPr sz="500" kern="100">
                  <a:effectLst/>
                  <a:latin typeface="Century" panose="02040604050505020304" pitchFamily="18" charset="0"/>
                  <a:ea typeface="Meiryo UI" panose="020B0604030504040204" pitchFamily="50" charset="-128"/>
                  <a:cs typeface="Times New Roman" panose="02020603050405020304" pitchFamily="18" charset="0"/>
                </a:defRPr>
              </a:lvl1pPr>
            </a:lstStyle>
            <a:p>
              <a:r>
                <a:rPr lang="ja-JP" sz="400" dirty="0"/>
                <a:t>施策の改善</a:t>
              </a: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511966" y="5405760"/>
            <a:ext cx="4260284" cy="723275"/>
            <a:chOff x="2511966" y="5405760"/>
            <a:chExt cx="4260284" cy="723275"/>
          </a:xfrm>
        </p:grpSpPr>
        <p:sp>
          <p:nvSpPr>
            <p:cNvPr id="144" name="テキスト ボックス 143"/>
            <p:cNvSpPr txBox="1"/>
            <p:nvPr/>
          </p:nvSpPr>
          <p:spPr>
            <a:xfrm>
              <a:off x="2515009" y="5405760"/>
              <a:ext cx="4257241" cy="723275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rtlCol="0" anchor="ctr">
              <a:spAutoFit/>
            </a:bodyPr>
            <a:lstStyle/>
            <a:p>
              <a:pPr>
                <a:lnSpc>
                  <a:spcPct val="150000"/>
                </a:lnSpc>
              </a:pP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・（仮称）マネジメントプラン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策定　　　　　　　　・協働を支える仕組みづくり（協議会等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の設置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）　　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・評価手法の確立（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PDCA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サイクルの構築）</a:t>
              </a:r>
              <a:endPara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endPara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511966" y="5593968"/>
              <a:ext cx="4102119" cy="36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5" name="正方形/長方形 154"/>
          <p:cNvSpPr/>
          <p:nvPr/>
        </p:nvSpPr>
        <p:spPr>
          <a:xfrm>
            <a:off x="272480" y="5595475"/>
            <a:ext cx="1933200" cy="36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09" y="4397633"/>
            <a:ext cx="960000" cy="7200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09" y="3617669"/>
            <a:ext cx="960000" cy="710714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862" y="3618319"/>
            <a:ext cx="934720" cy="714485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054" y="4402055"/>
            <a:ext cx="910336" cy="718560"/>
          </a:xfrm>
          <a:prstGeom prst="rect">
            <a:avLst/>
          </a:prstGeom>
        </p:spPr>
      </p:pic>
      <p:pic>
        <p:nvPicPr>
          <p:cNvPr id="119" name="図 118" descr="X:\00本部\05都市みどり課\22_街路樹・府道緑化\街路樹診断\20150129当日写真\P1220393.JPG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167"/>
          <a:stretch/>
        </p:blipFill>
        <p:spPr bwMode="auto">
          <a:xfrm>
            <a:off x="7950798" y="6085690"/>
            <a:ext cx="722451" cy="58367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テキスト ボックス 120"/>
          <p:cNvSpPr txBox="1"/>
          <p:nvPr/>
        </p:nvSpPr>
        <p:spPr>
          <a:xfrm>
            <a:off x="8007098" y="6661882"/>
            <a:ext cx="63237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樹木</a:t>
            </a:r>
            <a:r>
              <a:rPr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</a:rPr>
              <a:t>管理</a:t>
            </a:r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2635" y="4059842"/>
            <a:ext cx="672627" cy="482803"/>
          </a:xfrm>
          <a:prstGeom prst="rect">
            <a:avLst/>
          </a:prstGeom>
        </p:spPr>
      </p:pic>
      <p:sp>
        <p:nvSpPr>
          <p:cNvPr id="122" name="テキスト ボックス 121"/>
          <p:cNvSpPr txBox="1"/>
          <p:nvPr/>
        </p:nvSpPr>
        <p:spPr>
          <a:xfrm>
            <a:off x="8850652" y="4504095"/>
            <a:ext cx="6464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車いす対応ベンチ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400" y="5389031"/>
            <a:ext cx="845684" cy="607585"/>
          </a:xfrm>
          <a:prstGeom prst="rect">
            <a:avLst/>
          </a:prstGeom>
        </p:spPr>
      </p:pic>
      <p:sp>
        <p:nvSpPr>
          <p:cNvPr id="123" name="テキスト ボックス 122"/>
          <p:cNvSpPr txBox="1"/>
          <p:nvPr/>
        </p:nvSpPr>
        <p:spPr>
          <a:xfrm>
            <a:off x="8777692" y="5961174"/>
            <a:ext cx="99648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泉佐野丘陵緑地コト</a:t>
            </a:r>
            <a:r>
              <a:rPr kumimoji="1" lang="ja-JP" altLang="en-US" sz="5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まっぷ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878" y="5409717"/>
            <a:ext cx="847805" cy="475850"/>
          </a:xfrm>
          <a:prstGeom prst="rect">
            <a:avLst/>
          </a:prstGeom>
        </p:spPr>
      </p:pic>
      <p:sp>
        <p:nvSpPr>
          <p:cNvPr id="132" name="テキスト ボックス 131"/>
          <p:cNvSpPr txBox="1"/>
          <p:nvPr/>
        </p:nvSpPr>
        <p:spPr>
          <a:xfrm>
            <a:off x="8722229" y="6671506"/>
            <a:ext cx="99648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コード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0297" y="6105796"/>
            <a:ext cx="614615" cy="614615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598" y="5406721"/>
            <a:ext cx="737512" cy="553050"/>
          </a:xfrm>
          <a:prstGeom prst="rect">
            <a:avLst/>
          </a:prstGeom>
        </p:spPr>
      </p:pic>
      <p:sp>
        <p:nvSpPr>
          <p:cNvPr id="157" name="テキスト ボックス 156"/>
          <p:cNvSpPr txBox="1"/>
          <p:nvPr/>
        </p:nvSpPr>
        <p:spPr>
          <a:xfrm>
            <a:off x="8017299" y="5928461"/>
            <a:ext cx="63237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公園技術</a:t>
            </a:r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935" y="4690166"/>
            <a:ext cx="682025" cy="48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12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17474</TotalTime>
  <Words>481</Words>
  <Application>Microsoft Office PowerPoint</Application>
  <PresentationFormat>A4 210 x 297 mm</PresentationFormat>
  <Paragraphs>100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HGSｺﾞｼｯｸM</vt:lpstr>
      <vt:lpstr>Meiryo UI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大阪府庁;本多麻衣</dc:creator>
  <cp:lastModifiedBy>陣門　泰輔</cp:lastModifiedBy>
  <cp:revision>1084</cp:revision>
  <cp:lastPrinted>2019-03-18T09:41:04Z</cp:lastPrinted>
  <dcterms:created xsi:type="dcterms:W3CDTF">2017-12-11T01:30:04Z</dcterms:created>
  <dcterms:modified xsi:type="dcterms:W3CDTF">2019-03-18T09:41:55Z</dcterms:modified>
</cp:coreProperties>
</file>