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24" r:id="rId2"/>
    <p:sldId id="325" r:id="rId3"/>
    <p:sldId id="339" r:id="rId4"/>
    <p:sldId id="340" r:id="rId5"/>
    <p:sldId id="256" r:id="rId6"/>
    <p:sldId id="278" r:id="rId7"/>
    <p:sldId id="358" r:id="rId8"/>
    <p:sldId id="281" r:id="rId9"/>
    <p:sldId id="271" r:id="rId10"/>
    <p:sldId id="282" r:id="rId11"/>
    <p:sldId id="342" r:id="rId12"/>
    <p:sldId id="285" r:id="rId13"/>
    <p:sldId id="359" r:id="rId14"/>
    <p:sldId id="287" r:id="rId15"/>
    <p:sldId id="289" r:id="rId16"/>
    <p:sldId id="290" r:id="rId17"/>
    <p:sldId id="356" r:id="rId18"/>
    <p:sldId id="326" r:id="rId19"/>
    <p:sldId id="355" r:id="rId20"/>
    <p:sldId id="297" r:id="rId21"/>
    <p:sldId id="298" r:id="rId22"/>
    <p:sldId id="299" r:id="rId23"/>
    <p:sldId id="345" r:id="rId24"/>
    <p:sldId id="301" r:id="rId25"/>
    <p:sldId id="302" r:id="rId26"/>
    <p:sldId id="303" r:id="rId27"/>
    <p:sldId id="304" r:id="rId28"/>
    <p:sldId id="305" r:id="rId29"/>
    <p:sldId id="357" r:id="rId30"/>
    <p:sldId id="360" r:id="rId31"/>
    <p:sldId id="361" r:id="rId32"/>
    <p:sldId id="307" r:id="rId33"/>
    <p:sldId id="309" r:id="rId34"/>
    <p:sldId id="311" r:id="rId35"/>
    <p:sldId id="310" r:id="rId36"/>
    <p:sldId id="343" r:id="rId37"/>
    <p:sldId id="362" r:id="rId38"/>
    <p:sldId id="338" r:id="rId39"/>
    <p:sldId id="319" r:id="rId40"/>
  </p:sldIdLst>
  <p:sldSz cx="9144000" cy="6858000" type="screen4x3"/>
  <p:notesSz cx="6646863" cy="97774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FD"/>
    <a:srgbClr val="D2FAFE"/>
    <a:srgbClr val="FFFFEF"/>
    <a:srgbClr val="6BA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55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6EBF6-C6F9-4192-A7A4-35EAD3D2795B}" type="datetimeFigureOut">
              <a:rPr kumimoji="1" lang="ja-JP" altLang="en-US" smtClean="0"/>
              <a:t>2017/7/10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7913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5163" y="4645025"/>
            <a:ext cx="5316537" cy="4398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286875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550" y="9286875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36831-48E4-494A-934C-3BAEB68D2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8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36831-48E4-494A-934C-3BAEB68D205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90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1554-1391-42FA-9B02-85A06722F0F8}" type="datetime1">
              <a:rPr kumimoji="1" lang="ja-JP" altLang="en-US" smtClean="0"/>
              <a:t>2017/7/10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277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9742-9461-4E89-8353-E53D05F79C96}" type="datetime1">
              <a:rPr kumimoji="1" lang="ja-JP" altLang="en-US" smtClean="0"/>
              <a:t>2017/7/10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25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6BA3-7ADD-477E-91E1-A7C11BE7A368}" type="datetime1">
              <a:rPr kumimoji="1" lang="ja-JP" altLang="en-US" smtClean="0"/>
              <a:t>2017/7/10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55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4893-4342-415B-B774-7F75AC25C113}" type="datetime1">
              <a:rPr kumimoji="1" lang="ja-JP" altLang="en-US" smtClean="0"/>
              <a:t>2017/7/10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91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F821-1B05-401D-846F-C610E7903345}" type="datetime1">
              <a:rPr kumimoji="1" lang="ja-JP" altLang="en-US" smtClean="0"/>
              <a:t>2017/7/10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20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F627-221E-4DCD-A3A4-53425F63DCB7}" type="datetime1">
              <a:rPr kumimoji="1" lang="ja-JP" altLang="en-US" smtClean="0"/>
              <a:t>2017/7/10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24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A96F-D684-41C9-8392-962158979AEE}" type="datetime1">
              <a:rPr kumimoji="1" lang="ja-JP" altLang="en-US" smtClean="0"/>
              <a:t>2017/7/10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49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1B49-9869-45D5-AFAB-71CD43E16C0B}" type="datetime1">
              <a:rPr kumimoji="1" lang="ja-JP" altLang="en-US" smtClean="0"/>
              <a:t>2017/7/10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782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A053-BE86-4101-9027-22B8A276F12C}" type="datetime1">
              <a:rPr kumimoji="1" lang="ja-JP" altLang="en-US" smtClean="0"/>
              <a:t>2017/7/10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65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8BE5-9648-4964-B5C4-BDD152709DEC}" type="datetime1">
              <a:rPr kumimoji="1" lang="ja-JP" altLang="en-US" smtClean="0"/>
              <a:t>2017/7/10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590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649D-FFDB-4D15-B3ED-08488A648D95}" type="datetime1">
              <a:rPr kumimoji="1" lang="ja-JP" altLang="en-US" smtClean="0"/>
              <a:t>2017/7/10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16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2A49A-ACA7-4727-AA31-E8921CC85F6B}" type="datetime1">
              <a:rPr kumimoji="1" lang="ja-JP" altLang="en-US" smtClean="0"/>
              <a:t>2017/7/10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59DC1-D8F5-4425-9E07-05F85B6F31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07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84168" y="634678"/>
            <a:ext cx="2314600" cy="562074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資料</a:t>
            </a:r>
            <a:r>
              <a:rPr lang="ja-JP" altLang="en-US" dirty="0" smtClean="0"/>
              <a:t>－２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40161"/>
            <a:ext cx="8229600" cy="1252735"/>
          </a:xfrm>
        </p:spPr>
        <p:txBody>
          <a:bodyPr/>
          <a:lstStyle/>
          <a:p>
            <a:pPr marL="0" indent="0" algn="ctr">
              <a:buNone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平成２９年度第一回</a:t>
            </a:r>
            <a:endParaRPr kumimoji="1" lang="en-US" altLang="ja-JP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 algn="ctr">
              <a:buNone/>
            </a:pP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大阪モノレール技術審議会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46856" y="2852936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5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主な構造物に</a:t>
            </a:r>
            <a:r>
              <a:rPr lang="ja-JP" altLang="en-US" sz="5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対する</a:t>
            </a:r>
            <a:endParaRPr lang="en-US" altLang="ja-JP" sz="5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 algn="ctr">
              <a:buNone/>
            </a:pPr>
            <a:r>
              <a:rPr lang="ja-JP" altLang="en-US" sz="5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課題</a:t>
            </a:r>
            <a:r>
              <a:rPr lang="ja-JP" altLang="en-US" sz="5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の検討</a:t>
            </a:r>
            <a:r>
              <a:rPr lang="ja-JP" altLang="en-US" sz="5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資料</a:t>
            </a:r>
            <a:endParaRPr lang="ja-JP" altLang="en-US" sz="5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46856" y="5466928"/>
            <a:ext cx="8229600" cy="626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平成２９年７月１１日（火）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46856" y="404664"/>
            <a:ext cx="8229600" cy="60486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63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998289" y="1820468"/>
            <a:ext cx="8038207" cy="2308324"/>
          </a:xfrm>
          <a:prstGeom prst="rect">
            <a:avLst/>
          </a:prstGeom>
          <a:gradFill flip="none" rotWithShape="1">
            <a:gsLst>
              <a:gs pos="0">
                <a:srgbClr val="6BA193"/>
              </a:gs>
              <a:gs pos="32000">
                <a:srgbClr val="CCFFFF">
                  <a:shade val="67500"/>
                  <a:satMod val="115000"/>
                </a:srgbClr>
              </a:gs>
              <a:gs pos="100000">
                <a:srgbClr val="D2FAFE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kumimoji="1"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kumimoji="1"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タイトル 3"/>
          <p:cNvSpPr txBox="1">
            <a:spLocks/>
          </p:cNvSpPr>
          <p:nvPr/>
        </p:nvSpPr>
        <p:spPr>
          <a:xfrm>
            <a:off x="479439" y="476672"/>
            <a:ext cx="8229600" cy="72000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■２．基礎構造の検討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9439" y="1235693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◇基礎構造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98290" y="182046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延伸区間の課題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87624" y="2382839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・軟弱地盤地域：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営業線に比較して支持地盤が深くなる。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87624" y="4387314"/>
            <a:ext cx="7128792" cy="707886"/>
          </a:xfrm>
          <a:prstGeom prst="rect">
            <a:avLst/>
          </a:prstGeom>
          <a:solidFill>
            <a:srgbClr val="FFFFEF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前回審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議会開催時においてはボーリング調査を実施中であったため、結果について報告する。</a:t>
            </a:r>
            <a:endParaRPr kumimoji="1"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8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52" y="2181055"/>
            <a:ext cx="7233172" cy="469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3"/>
          <p:cNvSpPr txBox="1">
            <a:spLocks/>
          </p:cNvSpPr>
          <p:nvPr/>
        </p:nvSpPr>
        <p:spPr>
          <a:xfrm>
            <a:off x="457200" y="548680"/>
            <a:ext cx="8229600" cy="720000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．基礎構造の検討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1379715"/>
            <a:ext cx="8147248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２－１．延伸区間の土質調査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4910" y="1844824"/>
            <a:ext cx="804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土質調査は、下記９箇所を先行調査しています。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3820" y="2794139"/>
            <a:ext cx="7558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門真市駅</a:t>
            </a:r>
            <a:r>
              <a:rPr lang="ja-JP" altLang="en-US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</a:t>
            </a:r>
            <a:endParaRPr lang="en-US" altLang="ja-JP" sz="1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69704" y="6237311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（瓜生堂駅）</a:t>
            </a:r>
            <a:r>
              <a:rPr lang="ja-JP" altLang="en-US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</a:t>
            </a:r>
            <a:endParaRPr lang="en-US" altLang="ja-JP" sz="1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75083" y="6237312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（荒本駅）</a:t>
            </a:r>
            <a:r>
              <a:rPr lang="ja-JP" altLang="en-US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</a:t>
            </a:r>
            <a:endParaRPr lang="en-US" altLang="ja-JP" sz="1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33800" y="401507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（鴻池新田駅）</a:t>
            </a:r>
            <a:r>
              <a:rPr lang="ja-JP" altLang="en-US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</a:t>
            </a:r>
            <a:endParaRPr lang="en-US" altLang="ja-JP" sz="1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32040" y="398415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（門真南駅）</a:t>
            </a:r>
            <a:r>
              <a:rPr lang="ja-JP" altLang="en-US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</a:t>
            </a:r>
            <a:endParaRPr lang="en-US" altLang="ja-JP" sz="1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36296" y="6483532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延伸区間の駅名は、仮称。</a:t>
            </a:r>
            <a:r>
              <a:rPr lang="ja-JP" altLang="en-US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</a:t>
            </a:r>
            <a:endParaRPr lang="en-US" altLang="ja-JP" sz="1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07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457200" y="548680"/>
            <a:ext cx="8229600" cy="720000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．基礎構造の検討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1379715"/>
            <a:ext cx="8147248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２－１．延伸区間の土質調査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4910" y="1916832"/>
            <a:ext cx="804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土層状況（その１）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85" y="2564904"/>
            <a:ext cx="859758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9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457200" y="548680"/>
            <a:ext cx="8229600" cy="720000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．基礎構造の検討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1379715"/>
            <a:ext cx="8147248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２－１．延伸区間の土質調査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4910" y="1916832"/>
            <a:ext cx="804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土層状況（その２）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98" y="2564904"/>
            <a:ext cx="8882500" cy="247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79098" y="5013464"/>
            <a:ext cx="896490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1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457200" y="548680"/>
            <a:ext cx="8229600" cy="720000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．基礎構造の検討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1379715"/>
            <a:ext cx="8147248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２－１．延伸区間の土質調査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4910" y="1916832"/>
            <a:ext cx="804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土層状況（その３）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00" y="2420888"/>
            <a:ext cx="6665990" cy="267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4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 txBox="1">
            <a:spLocks/>
          </p:cNvSpPr>
          <p:nvPr/>
        </p:nvSpPr>
        <p:spPr>
          <a:xfrm>
            <a:off x="479439" y="476672"/>
            <a:ext cx="8229600" cy="72000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■２．基礎構造の検討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9439" y="1235693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◇基礎構造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98289" y="1820468"/>
            <a:ext cx="7462143" cy="523220"/>
          </a:xfrm>
          <a:prstGeom prst="rect">
            <a:avLst/>
          </a:prstGeom>
          <a:solidFill>
            <a:srgbClr val="D2FAFE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目的：延伸区間における</a:t>
            </a:r>
            <a:r>
              <a:rPr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『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支持杭</a:t>
            </a:r>
            <a:r>
              <a:rPr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』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の成立を検証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98290" y="2382839"/>
            <a:ext cx="771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地質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調査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箇所データ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値、層厚、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PS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検層（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Vs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4357598" y="3141000"/>
            <a:ext cx="432048" cy="2880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4350594" y="4797184"/>
            <a:ext cx="432048" cy="2880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98289" y="5262299"/>
            <a:ext cx="7534151" cy="430887"/>
          </a:xfrm>
          <a:prstGeom prst="rect">
            <a:avLst/>
          </a:prstGeom>
          <a:solidFill>
            <a:srgbClr val="FFEFFD"/>
          </a:solidFill>
        </p:spPr>
        <p:txBody>
          <a:bodyPr wrap="square" rtlCol="0">
            <a:spAutoFit/>
          </a:bodyPr>
          <a:lstStyle/>
          <a:p>
            <a:r>
              <a:rPr lang="ja-JP" altLang="en-US" sz="2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結果　⇒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2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Dsg1</a:t>
            </a:r>
            <a:r>
              <a:rPr lang="ja-JP" altLang="en-US" sz="22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，</a:t>
            </a:r>
            <a:r>
              <a:rPr lang="en-US" altLang="ja-JP" sz="2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Dsg2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：洪積</a:t>
            </a:r>
            <a:r>
              <a:rPr lang="ja-JP" altLang="en-US" sz="2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砂礫層で支持層が確認できた</a:t>
            </a:r>
            <a:endParaRPr lang="en-US" altLang="ja-JP" sz="2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43607" y="3140968"/>
            <a:ext cx="7665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支持層の選定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・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値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以上の層が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3m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以上連続する層を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支持層</a:t>
            </a:r>
            <a:r>
              <a:rPr lang="en-US" altLang="ja-JP" sz="2400" baseline="30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lang="ja-JP" altLang="en-US" sz="2400" baseline="30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</a:t>
            </a:r>
            <a:endParaRPr lang="en-US" altLang="ja-JP" sz="2400" baseline="30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もしくは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・せん断波速度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Vs=300m/s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以上</a:t>
            </a:r>
            <a:r>
              <a:rPr lang="en-US" altLang="ja-JP" sz="2400" baseline="30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lang="ja-JP" altLang="en-US" sz="2400" baseline="30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</a:t>
            </a:r>
            <a:endParaRPr lang="en-US" altLang="ja-JP" sz="2400" baseline="30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63888" y="5805264"/>
            <a:ext cx="5497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１．大阪モノレール構造物設計要領（案）より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２．道路橋示方書　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Ⅴ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編より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7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 txBox="1">
            <a:spLocks/>
          </p:cNvSpPr>
          <p:nvPr/>
        </p:nvSpPr>
        <p:spPr>
          <a:xfrm>
            <a:off x="479439" y="476672"/>
            <a:ext cx="8229600" cy="72000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■２．基礎構造の検討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9439" y="1235693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◇基礎構造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98289" y="1820468"/>
            <a:ext cx="7462143" cy="523220"/>
          </a:xfrm>
          <a:prstGeom prst="rect">
            <a:avLst/>
          </a:prstGeom>
          <a:solidFill>
            <a:srgbClr val="D2FAFE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目的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：延伸区間における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『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支持杭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』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の成立を検証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43608" y="3284984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２－１．延伸区間の土層状況において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『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支持杭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』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が成立する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かを検証した。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4357598" y="2708920"/>
            <a:ext cx="432048" cy="2880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6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457200" y="548680"/>
            <a:ext cx="8229600" cy="720000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．基礎構造の検討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1379715"/>
            <a:ext cx="8147248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２－２．基礎形式の抽出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36096" y="1916832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基礎形式の抽出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/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・一般陸上部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/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・支持層は、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GL-20m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以下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/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・支持杭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/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・振動、騒音対策必要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/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（隣接構造物への影響小）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6804248" y="3959190"/>
            <a:ext cx="360040" cy="26189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36096" y="4338970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杭基礎形式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/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従来形式：場所打ち杭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/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新技術（新工法）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/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・鋼管ソイルセメント杭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/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・鋼管杭（回転工法）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841380"/>
            <a:ext cx="4752527" cy="496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3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 txBox="1">
            <a:spLocks/>
          </p:cNvSpPr>
          <p:nvPr/>
        </p:nvSpPr>
        <p:spPr>
          <a:xfrm>
            <a:off x="479439" y="476672"/>
            <a:ext cx="8229600" cy="72000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■２．基礎構造の検討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9439" y="1235693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◇基礎構造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98289" y="1820468"/>
            <a:ext cx="7462143" cy="523220"/>
          </a:xfrm>
          <a:prstGeom prst="rect">
            <a:avLst/>
          </a:prstGeom>
          <a:solidFill>
            <a:srgbClr val="D2FAFE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目的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：延伸区間における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『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支持杭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』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の成立を検証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43608" y="278092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２－１．で想定した支持層に対し、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『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支持杭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』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が成立する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を検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証した。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4357598" y="2492896"/>
            <a:ext cx="432048" cy="2880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43608" y="4077072"/>
            <a:ext cx="7560840" cy="156966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支持杭形式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①．場所打ち杭（オールケーシング工法）：従来工法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②．鋼管杭（回転工法）：新工法、杭耐力高、環境性高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③．鋼管ソイルセメント杭：新工法、杭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耐力高、環境性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4357598" y="3645024"/>
            <a:ext cx="432048" cy="2880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1379715"/>
            <a:ext cx="8147248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支持層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Dsg1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GL-20</a:t>
            </a:r>
            <a:r>
              <a:rPr lang="ja-JP" altLang="en-US" sz="24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ｍ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程度）における基礎形式の検討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8098" y="1916833"/>
            <a:ext cx="7994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検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討結果・・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・コスト面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鋼管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ソイルセメント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杭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の優位性を確認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タイトル 3"/>
          <p:cNvSpPr txBox="1">
            <a:spLocks/>
          </p:cNvSpPr>
          <p:nvPr/>
        </p:nvSpPr>
        <p:spPr>
          <a:xfrm>
            <a:off x="457200" y="548680"/>
            <a:ext cx="8229600" cy="720000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．基礎構造の検討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1006" y="2924944"/>
            <a:ext cx="8147248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支持層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Dsg2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GL-40</a:t>
            </a:r>
            <a:r>
              <a:rPr lang="ja-JP" altLang="en-US" sz="24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ｍ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程度）における基礎形式の検討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3462062"/>
            <a:ext cx="7994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検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討結果・・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・コスト面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場所打ち杭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優位性を確認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37816" y="4653136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延伸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区間の想定支持層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おける支持杭の成立と、経済比較により各支持杭形式の優位性を確認した。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今後、詳細設計段階においては現場条件を鑑み、支持杭が使用できない場合には、地盤改良を併用した摩擦杭・深礎杭等を含めて検討を進めていく。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99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03848" y="1340768"/>
            <a:ext cx="2520280" cy="6766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目　次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2195736" y="2420888"/>
            <a:ext cx="5760640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5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■１．支柱構造の検討</a:t>
            </a:r>
            <a:endParaRPr lang="en-US" altLang="ja-JP" sz="35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5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■</a:t>
            </a:r>
            <a:r>
              <a:rPr lang="ja-JP" altLang="en-US" sz="35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</a:t>
            </a:r>
            <a:r>
              <a:rPr lang="ja-JP" altLang="en-US" sz="35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．基礎構造の検討</a:t>
            </a:r>
            <a:endParaRPr lang="en-US" altLang="ja-JP" sz="35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35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■３．軌道桁構造</a:t>
            </a:r>
            <a:r>
              <a:rPr lang="ja-JP" altLang="en-US" sz="35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の検討</a:t>
            </a:r>
            <a:endParaRPr lang="en-US" altLang="ja-JP" sz="35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35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■４．支承構造</a:t>
            </a:r>
            <a:r>
              <a:rPr lang="ja-JP" altLang="en-US" sz="35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35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検討</a:t>
            </a:r>
            <a:endParaRPr lang="en-US" altLang="ja-JP" sz="35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46856" y="404664"/>
            <a:ext cx="8229600" cy="60486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0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998289" y="1820468"/>
            <a:ext cx="7710750" cy="2677656"/>
          </a:xfrm>
          <a:prstGeom prst="rect">
            <a:avLst/>
          </a:prstGeom>
          <a:gradFill flip="none" rotWithShape="1">
            <a:gsLst>
              <a:gs pos="0">
                <a:srgbClr val="6BA193"/>
              </a:gs>
              <a:gs pos="32000">
                <a:srgbClr val="CCFFFF">
                  <a:shade val="67500"/>
                  <a:satMod val="115000"/>
                </a:srgbClr>
              </a:gs>
              <a:gs pos="100000">
                <a:srgbClr val="D2FAFE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kumimoji="1"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kumimoji="1"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タイトル 3"/>
          <p:cNvSpPr txBox="1">
            <a:spLocks/>
          </p:cNvSpPr>
          <p:nvPr/>
        </p:nvSpPr>
        <p:spPr>
          <a:xfrm>
            <a:off x="479439" y="476672"/>
            <a:ext cx="8229600" cy="72000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■３．軌道桁構造の検討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9438" y="1235693"/>
            <a:ext cx="4272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◇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PC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軌道桁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98290" y="182046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延伸区間の課題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87624" y="2382839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</a:t>
            </a:r>
            <a:r>
              <a:rPr kumimoji="1"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PC</a:t>
            </a:r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鋼材定着具の製造中止：使用</a:t>
            </a:r>
            <a:r>
              <a:rPr kumimoji="1"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PC</a:t>
            </a:r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鋼材の選定</a:t>
            </a:r>
            <a:endParaRPr kumimoji="1"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　　　→　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PC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軌道桁断面変更なしで最適材料選定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②桁端部　鋼材が過密配置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→　せん断補強鉄筋増（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L2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地震対応）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 支承定着鉄筋増（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L2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地震対応）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伸縮装置定着鋼材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5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 txBox="1">
            <a:spLocks/>
          </p:cNvSpPr>
          <p:nvPr/>
        </p:nvSpPr>
        <p:spPr>
          <a:xfrm>
            <a:off x="479439" y="476672"/>
            <a:ext cx="8229600" cy="72000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■３．軌道桁構造の検討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9439" y="1235693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◇ＰＣ軌道桁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98289" y="1820468"/>
            <a:ext cx="7462143" cy="523220"/>
          </a:xfrm>
          <a:prstGeom prst="rect">
            <a:avLst/>
          </a:prstGeom>
          <a:solidFill>
            <a:srgbClr val="D2FAFE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目的：ＰＣ鋼材の選定、桁端部の過密構造改良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98290" y="2348880"/>
            <a:ext cx="7710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営業線採用鋼材：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12φ8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（マルチ鋼線）　６～１２本配置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43608" y="2996952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　ＰＣ鋼材の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選定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：シングルストランド、マルチストランドより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コンクリート強度：</a:t>
            </a:r>
            <a:r>
              <a:rPr lang="el-GR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σ</a:t>
            </a:r>
            <a:r>
              <a:rPr lang="en-US" altLang="ja-JP" sz="20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ck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45N/mm</a:t>
            </a:r>
            <a:r>
              <a:rPr lang="en-US" altLang="ja-JP" sz="2000" baseline="30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0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，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60N/mm</a:t>
            </a:r>
            <a:r>
              <a:rPr lang="en-US" altLang="ja-JP" sz="2000" baseline="30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</a:p>
          <a:p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PC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鋼材　　シングルストランド　１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S28.6</a:t>
            </a: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マルチストランド　　 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7S12.7</a:t>
            </a:r>
            <a:r>
              <a:rPr lang="ja-JP" altLang="en-US" sz="2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，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12S12.7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支承定着鉄筋の改良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伸縮装置定着鋼材の改良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4357598" y="2780928"/>
            <a:ext cx="432048" cy="2880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10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539552" y="1564181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前提条件：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■３．軌道桁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構造</a:t>
            </a:r>
            <a:r>
              <a:rPr lang="ja-JP" altLang="en-US" sz="320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の検討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052736"/>
            <a:ext cx="8136904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３－１．ＰＣ鋼材の選定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735699"/>
              </p:ext>
            </p:extLst>
          </p:nvPr>
        </p:nvGraphicFramePr>
        <p:xfrm>
          <a:off x="1907704" y="1802073"/>
          <a:ext cx="6048672" cy="4272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6120"/>
                <a:gridCol w="4692552"/>
              </a:tblGrid>
              <a:tr h="328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項　　目</a:t>
                      </a:r>
                      <a:endParaRPr lang="ja-JP" sz="14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諸元（数値・図）</a:t>
                      </a:r>
                      <a:endParaRPr lang="ja-JP" sz="14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51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橋</a:t>
                      </a:r>
                      <a:r>
                        <a:rPr lang="en-US" altLang="ja-JP" sz="140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 </a:t>
                      </a:r>
                      <a:r>
                        <a:rPr lang="ja-JP" sz="14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長</a:t>
                      </a:r>
                      <a:endParaRPr lang="ja-JP" sz="14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L=22.0m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8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曲率半径</a:t>
                      </a:r>
                      <a:endParaRPr lang="ja-JP" sz="14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R=100m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25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桁 断 面</a:t>
                      </a:r>
                      <a:endParaRPr lang="ja-JP" sz="1400" kern="100" dirty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  <a:latin typeface="+mj-lt"/>
                        <a:ea typeface="HG丸ｺﾞｼｯｸM-PRO" panose="020F0600000000000000" pitchFamily="50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ja-JP" sz="1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4067944" y="2915071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桁幅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桁高：</a:t>
            </a:r>
            <a:r>
              <a:rPr lang="en-US" altLang="ja-JP" sz="1400" dirty="0" smtClean="0">
                <a:latin typeface="+mj-lt"/>
                <a:ea typeface="HG丸ｺﾞｼｯｸM-PRO" panose="020F0600000000000000" pitchFamily="50" charset="-128"/>
              </a:rPr>
              <a:t>850×1500mm</a:t>
            </a:r>
            <a:endParaRPr kumimoji="1" lang="ja-JP" altLang="en-US" sz="1400" dirty="0">
              <a:latin typeface="+mj-lt"/>
              <a:ea typeface="HG丸ｺﾞｼｯｸM-PRO" panose="020F0600000000000000" pitchFamily="50" charset="-128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46771"/>
            <a:ext cx="2410978" cy="28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38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539552" y="1564181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検討条件：伸縮装置（既往）と定着具が干渉しない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PC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鋼材の選定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■３．軌道桁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構造</a:t>
            </a:r>
            <a:r>
              <a:rPr lang="ja-JP" altLang="en-US" sz="320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の検討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052736"/>
            <a:ext cx="8136904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３－１．ＰＣ鋼材の選定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16" y="1964291"/>
            <a:ext cx="658177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8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539552" y="1484784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構造検討：ＰＣ鋼材本数の試算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■３．軌道桁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構造</a:t>
            </a:r>
            <a:r>
              <a:rPr lang="ja-JP" altLang="en-US" sz="320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の検討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052736"/>
            <a:ext cx="8136904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３－１．ＰＣ鋼材の選定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0201" y="1844824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配置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検討：伸縮装置との干渉確認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7486798" cy="450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63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■３．軌道桁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構造の検討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052736"/>
            <a:ext cx="8136904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３－２．桁端部の改良（支承定着鉄筋）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52" y="158873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現状構造：ピン・ローラー支承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20492"/>
            <a:ext cx="6984776" cy="41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3959424" y="2348880"/>
            <a:ext cx="4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アンカー筋：ＳＤ</a:t>
            </a:r>
            <a:r>
              <a:rPr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345</a:t>
            </a: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D35-12</a:t>
            </a: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本</a:t>
            </a:r>
            <a:r>
              <a:rPr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×2</a:t>
            </a:r>
          </a:p>
          <a:p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ピッチ　</a:t>
            </a:r>
            <a:r>
              <a:rPr kumimoji="1"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90</a:t>
            </a:r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－</a:t>
            </a:r>
            <a:r>
              <a:rPr kumimoji="1"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105mm</a:t>
            </a:r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（桁方向－直角方向）</a:t>
            </a:r>
            <a:endParaRPr kumimoji="1" lang="ja-JP" altLang="en-US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08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■３．軌道桁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構造の検討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052736"/>
            <a:ext cx="8136904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３－２．桁端部の改良（支承定着鉄筋）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077682"/>
              </p:ext>
            </p:extLst>
          </p:nvPr>
        </p:nvGraphicFramePr>
        <p:xfrm>
          <a:off x="827583" y="1628799"/>
          <a:ext cx="7200801" cy="439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9"/>
                <a:gridCol w="783192"/>
                <a:gridCol w="1034798"/>
                <a:gridCol w="1034798"/>
                <a:gridCol w="790357"/>
                <a:gridCol w="974365"/>
                <a:gridCol w="974365"/>
                <a:gridCol w="816837"/>
              </a:tblGrid>
              <a:tr h="4412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0" dirty="0">
                          <a:effectLst/>
                          <a:latin typeface="Malgun Gothic" panose="020B0503020000020004" pitchFamily="34" charset="-127"/>
                          <a:ea typeface="HG丸ｺﾞｼｯｸM-PRO" panose="020F0600000000000000" pitchFamily="50" charset="-128"/>
                        </a:rPr>
                        <a:t>鉄 筋</a:t>
                      </a:r>
                      <a: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/>
                      </a:r>
                      <a:b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</a:br>
                      <a:r>
                        <a:rPr lang="ja-JP" sz="1200" kern="0" dirty="0">
                          <a:effectLst/>
                          <a:latin typeface="Malgun Gothic" panose="020B0503020000020004" pitchFamily="34" charset="-127"/>
                          <a:ea typeface="HG丸ｺﾞｼｯｸM-PRO" panose="020F0600000000000000" pitchFamily="50" charset="-128"/>
                        </a:rPr>
                        <a:t>種 別</a:t>
                      </a:r>
                      <a:endParaRPr lang="ja-JP" sz="12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0" dirty="0">
                          <a:effectLst/>
                          <a:latin typeface="Malgun Gothic" panose="020B0503020000020004" pitchFamily="34" charset="-127"/>
                          <a:ea typeface="HG丸ｺﾞｼｯｸM-PRO" panose="020F0600000000000000" pitchFamily="50" charset="-128"/>
                        </a:rPr>
                        <a:t>公称断</a:t>
                      </a:r>
                      <a: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/>
                      </a:r>
                      <a:b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</a:br>
                      <a:r>
                        <a:rPr lang="ja-JP" sz="1200" kern="0" dirty="0">
                          <a:effectLst/>
                          <a:latin typeface="Malgun Gothic" panose="020B0503020000020004" pitchFamily="34" charset="-127"/>
                          <a:ea typeface="HG丸ｺﾞｼｯｸM-PRO" panose="020F0600000000000000" pitchFamily="50" charset="-128"/>
                        </a:rPr>
                        <a:t>面 積</a:t>
                      </a:r>
                      <a: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/>
                      </a:r>
                      <a:b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</a:br>
                      <a: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(mm</a:t>
                      </a:r>
                      <a:r>
                        <a:rPr lang="en-US" sz="1200" kern="0" baseline="3000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)</a:t>
                      </a:r>
                      <a:endParaRPr lang="ja-JP" sz="12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0" dirty="0">
                          <a:effectLst/>
                          <a:latin typeface="Malgun Gothic" panose="020B0503020000020004" pitchFamily="34" charset="-127"/>
                          <a:ea typeface="HG丸ｺﾞｼｯｸM-PRO" panose="020F0600000000000000" pitchFamily="50" charset="-128"/>
                        </a:rPr>
                        <a:t>ケース１</a:t>
                      </a:r>
                      <a:endParaRPr lang="ja-JP" sz="12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0" dirty="0">
                          <a:effectLst/>
                          <a:latin typeface="Malgun Gothic" panose="020B0503020000020004" pitchFamily="34" charset="-127"/>
                          <a:ea typeface="HG丸ｺﾞｼｯｸM-PRO" panose="020F0600000000000000" pitchFamily="50" charset="-128"/>
                        </a:rPr>
                        <a:t>ケース２</a:t>
                      </a:r>
                      <a:endParaRPr lang="ja-JP" sz="12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8628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0" dirty="0">
                          <a:effectLst/>
                          <a:latin typeface="Malgun Gothic" panose="020B0503020000020004" pitchFamily="34" charset="-127"/>
                          <a:ea typeface="HG丸ｺﾞｼｯｸM-PRO" panose="020F0600000000000000" pitchFamily="50" charset="-128"/>
                        </a:rPr>
                        <a:t>本数</a:t>
                      </a:r>
                      <a:endParaRPr lang="ja-JP" sz="12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0" dirty="0">
                          <a:effectLst/>
                          <a:latin typeface="Malgun Gothic" panose="020B0503020000020004" pitchFamily="34" charset="-127"/>
                          <a:ea typeface="HG丸ｺﾞｼｯｸM-PRO" panose="020F0600000000000000" pitchFamily="50" charset="-128"/>
                        </a:rPr>
                        <a:t>総面積</a:t>
                      </a:r>
                      <a: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/>
                      </a:r>
                      <a:b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</a:br>
                      <a: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(mm</a:t>
                      </a:r>
                      <a:r>
                        <a:rPr lang="en-US" sz="1200" kern="0" baseline="3000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)</a:t>
                      </a:r>
                      <a:endParaRPr lang="ja-JP" sz="12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0" dirty="0">
                          <a:effectLst/>
                          <a:latin typeface="Malgun Gothic" panose="020B0503020000020004" pitchFamily="34" charset="-127"/>
                          <a:ea typeface="HG丸ｺﾞｼｯｸM-PRO" panose="020F0600000000000000" pitchFamily="50" charset="-128"/>
                        </a:rPr>
                        <a:t>既存鉄筋</a:t>
                      </a:r>
                      <a: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/>
                      </a:r>
                      <a:b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</a:br>
                      <a:r>
                        <a:rPr lang="ja-JP" sz="1200" kern="0" dirty="0">
                          <a:effectLst/>
                          <a:latin typeface="Malgun Gothic" panose="020B0503020000020004" pitchFamily="34" charset="-127"/>
                          <a:ea typeface="HG丸ｺﾞｼｯｸM-PRO" panose="020F0600000000000000" pitchFamily="50" charset="-128"/>
                        </a:rPr>
                        <a:t>との比率</a:t>
                      </a:r>
                      <a:endParaRPr lang="ja-JP" sz="12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0" dirty="0">
                          <a:effectLst/>
                          <a:latin typeface="Malgun Gothic" panose="020B0503020000020004" pitchFamily="34" charset="-127"/>
                          <a:ea typeface="HG丸ｺﾞｼｯｸM-PRO" panose="020F0600000000000000" pitchFamily="50" charset="-128"/>
                        </a:rPr>
                        <a:t>本数</a:t>
                      </a:r>
                      <a:endParaRPr lang="ja-JP" sz="12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0" dirty="0">
                          <a:effectLst/>
                          <a:latin typeface="Malgun Gothic" panose="020B0503020000020004" pitchFamily="34" charset="-127"/>
                          <a:ea typeface="HG丸ｺﾞｼｯｸM-PRO" panose="020F0600000000000000" pitchFamily="50" charset="-128"/>
                        </a:rPr>
                        <a:t>総面積</a:t>
                      </a:r>
                      <a: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/>
                      </a:r>
                      <a:b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</a:br>
                      <a: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(mm</a:t>
                      </a:r>
                      <a:r>
                        <a:rPr lang="en-US" sz="1200" kern="0" baseline="3000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)</a:t>
                      </a:r>
                      <a:endParaRPr lang="ja-JP" sz="12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0" dirty="0">
                          <a:effectLst/>
                          <a:latin typeface="Malgun Gothic" panose="020B0503020000020004" pitchFamily="34" charset="-127"/>
                          <a:ea typeface="HG丸ｺﾞｼｯｸM-PRO" panose="020F0600000000000000" pitchFamily="50" charset="-128"/>
                        </a:rPr>
                        <a:t>既存鉄筋</a:t>
                      </a:r>
                      <a: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/>
                      </a:r>
                      <a:b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</a:br>
                      <a:r>
                        <a:rPr lang="ja-JP" sz="1200" kern="0" dirty="0">
                          <a:effectLst/>
                          <a:latin typeface="Malgun Gothic" panose="020B0503020000020004" pitchFamily="34" charset="-127"/>
                          <a:ea typeface="HG丸ｺﾞｼｯｸM-PRO" panose="020F0600000000000000" pitchFamily="50" charset="-128"/>
                        </a:rPr>
                        <a:t>との比率</a:t>
                      </a:r>
                      <a:endParaRPr lang="ja-JP" sz="12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772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200" kern="0" dirty="0" smtClean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D</a:t>
                      </a:r>
                      <a:r>
                        <a:rPr lang="en-US" sz="1200" kern="0" dirty="0" smtClean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0" dirty="0" smtClean="0">
                          <a:effectLst/>
                          <a:latin typeface="Malgun Gothic" panose="020B0503020000020004" pitchFamily="34" charset="-127"/>
                          <a:ea typeface="HG丸ｺﾞｼｯｸM-PRO" panose="020F0600000000000000" pitchFamily="50" charset="-128"/>
                          <a:cs typeface="Times New Roman"/>
                        </a:rPr>
                        <a:t>（既存）</a:t>
                      </a:r>
                      <a:endParaRPr lang="ja-JP" sz="12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956.6</a:t>
                      </a:r>
                      <a:endParaRPr lang="ja-JP" sz="1200" kern="10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12</a:t>
                      </a:r>
                      <a:endParaRPr lang="ja-JP" sz="12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11479.2</a:t>
                      </a:r>
                      <a:endParaRPr lang="ja-JP" sz="12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1.000</a:t>
                      </a:r>
                      <a:endParaRPr lang="ja-JP" sz="12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0" dirty="0">
                          <a:effectLst/>
                          <a:latin typeface="Malgun Gothic" panose="020B0503020000020004" pitchFamily="34" charset="-127"/>
                          <a:ea typeface="HG丸ｺﾞｼｯｸM-PRO" panose="020F0600000000000000" pitchFamily="50" charset="-128"/>
                        </a:rPr>
                        <a:t>－</a:t>
                      </a:r>
                      <a:endParaRPr lang="ja-JP" sz="12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0" dirty="0">
                          <a:effectLst/>
                          <a:latin typeface="Malgun Gothic" panose="020B0503020000020004" pitchFamily="34" charset="-127"/>
                          <a:ea typeface="HG丸ｺﾞｼｯｸM-PRO" panose="020F0600000000000000" pitchFamily="50" charset="-128"/>
                        </a:rPr>
                        <a:t>－</a:t>
                      </a:r>
                      <a:endParaRPr lang="ja-JP" sz="12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0">
                          <a:effectLst/>
                          <a:latin typeface="Malgun Gothic" panose="020B0503020000020004" pitchFamily="34" charset="-127"/>
                          <a:ea typeface="HG丸ｺﾞｼｯｸM-PRO" panose="020F0600000000000000" pitchFamily="50" charset="-128"/>
                        </a:rPr>
                        <a:t>　</a:t>
                      </a:r>
                      <a:endParaRPr lang="ja-JP" sz="1200" kern="10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772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kern="0" dirty="0" smtClean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D</a:t>
                      </a:r>
                      <a:r>
                        <a:rPr lang="en-US" sz="1400" kern="0" dirty="0" smtClean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38</a:t>
                      </a:r>
                      <a:endParaRPr lang="ja-JP" sz="14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1140</a:t>
                      </a:r>
                      <a:endParaRPr lang="ja-JP" sz="1200" kern="10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10</a:t>
                      </a:r>
                      <a:endParaRPr lang="ja-JP" sz="1200" kern="10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11400</a:t>
                      </a:r>
                      <a:endParaRPr lang="ja-JP" sz="1200" kern="10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0.993</a:t>
                      </a:r>
                      <a:endParaRPr lang="ja-JP" sz="12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12</a:t>
                      </a:r>
                      <a:endParaRPr lang="ja-JP" sz="12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13680</a:t>
                      </a:r>
                      <a:endParaRPr lang="ja-JP" sz="12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1.192</a:t>
                      </a:r>
                      <a:endParaRPr lang="ja-JP" sz="1200" kern="10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772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kern="0" dirty="0" smtClean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D</a:t>
                      </a:r>
                      <a:r>
                        <a:rPr lang="en-US" sz="1400" kern="0" dirty="0" smtClean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41</a:t>
                      </a:r>
                      <a:endParaRPr lang="ja-JP" sz="14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1340</a:t>
                      </a:r>
                      <a:endParaRPr lang="ja-JP" sz="1200" kern="10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8</a:t>
                      </a:r>
                      <a:endParaRPr lang="ja-JP" sz="1200" kern="10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10720</a:t>
                      </a:r>
                      <a:endParaRPr lang="ja-JP" sz="1200" kern="10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0.934</a:t>
                      </a:r>
                      <a:endParaRPr lang="ja-JP" sz="12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10</a:t>
                      </a:r>
                      <a:endParaRPr lang="ja-JP" sz="12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13400</a:t>
                      </a:r>
                      <a:endParaRPr lang="ja-JP" sz="12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1.167</a:t>
                      </a:r>
                      <a:endParaRPr lang="ja-JP" sz="12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772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kern="0" dirty="0" smtClean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D</a:t>
                      </a:r>
                      <a:r>
                        <a:rPr lang="en-US" sz="1400" kern="0" dirty="0" smtClean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51</a:t>
                      </a:r>
                      <a:endParaRPr lang="ja-JP" sz="14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2027</a:t>
                      </a:r>
                      <a:endParaRPr lang="ja-JP" sz="12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5</a:t>
                      </a:r>
                      <a:endParaRPr lang="ja-JP" sz="12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10135</a:t>
                      </a:r>
                      <a:endParaRPr lang="ja-JP" sz="12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0.883</a:t>
                      </a:r>
                      <a:endParaRPr lang="ja-JP" sz="12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6</a:t>
                      </a:r>
                      <a:endParaRPr lang="ja-JP" sz="12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12162</a:t>
                      </a:r>
                      <a:endParaRPr lang="ja-JP" sz="12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1.059</a:t>
                      </a:r>
                      <a:endParaRPr lang="ja-JP" sz="1200" kern="100" dirty="0">
                        <a:effectLst/>
                        <a:latin typeface="Malgun Gothic" panose="020B0503020000020004" pitchFamily="34" charset="-127"/>
                        <a:ea typeface="HG丸ｺﾞｼｯｸM-PRO" panose="020F0600000000000000" pitchFamily="50" charset="-128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917340" y="6021288"/>
            <a:ext cx="7111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ケース１：既存アンカー筋程度の配置ケース、ケース２：既存アンカー筋以上の配置ケース</a:t>
            </a:r>
            <a:endParaRPr kumimoji="1" lang="ja-JP" altLang="en-US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7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■３．軌道桁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構造の検討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052736"/>
            <a:ext cx="8136904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３－２．桁端部の改良（支承定着鉄筋）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17340" y="1628800"/>
            <a:ext cx="775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目的は、桁端部の鋼材の過密配置を解消する　　　　　　　　　　　　　　　　　　</a:t>
            </a:r>
            <a:endParaRPr kumimoji="1"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</a:t>
            </a:r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（コンクリートの品質確保）。</a:t>
            </a:r>
            <a:endParaRPr kumimoji="1"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17340" y="2380818"/>
            <a:ext cx="7111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構造検討結果</a:t>
            </a:r>
            <a:endParaRPr kumimoji="1"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576452"/>
              </p:ext>
            </p:extLst>
          </p:nvPr>
        </p:nvGraphicFramePr>
        <p:xfrm>
          <a:off x="1115617" y="2828505"/>
          <a:ext cx="4608511" cy="216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6671"/>
                <a:gridCol w="559285"/>
                <a:gridCol w="721478"/>
                <a:gridCol w="167785"/>
                <a:gridCol w="167785"/>
                <a:gridCol w="721478"/>
                <a:gridCol w="604029"/>
              </a:tblGrid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単位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計算値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制限値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安全度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アンカー鉄筋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</a:rPr>
                        <a:t>－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D51-5 = 10135 mm</a:t>
                      </a:r>
                      <a:r>
                        <a:rPr lang="en-US" sz="1400" u="none" strike="noStrike" baseline="30000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</a:rPr>
                        <a:t>－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せん断応力度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N/mm</a:t>
                      </a:r>
                      <a:r>
                        <a:rPr lang="en-US" sz="1400" u="none" strike="noStrike" baseline="30000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</a:rPr>
                        <a:t>130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</a:rPr>
                        <a:t>＜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</a:rPr>
                        <a:t>153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0.850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転倒モーメントによる</a:t>
                      </a:r>
                      <a:br>
                        <a:rPr lang="ja-JP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</a:br>
                      <a:r>
                        <a:rPr lang="ja-JP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必要鉄筋量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mm</a:t>
                      </a:r>
                      <a:r>
                        <a:rPr lang="en-US" sz="1400" u="none" strike="noStrike" baseline="30000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1327.1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</a:rPr>
                        <a:t>＜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</a:rPr>
                        <a:t>2027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</a:rPr>
                        <a:t>0.655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付着応力度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N/mm</a:t>
                      </a:r>
                      <a:r>
                        <a:rPr lang="en-US" sz="1400" u="none" strike="noStrike" baseline="30000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2.0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</a:rPr>
                        <a:t>＜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3.0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</a:rPr>
                        <a:t>0.667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明朝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00511"/>
            <a:ext cx="294322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8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■３．軌道桁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構造の検討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052736"/>
            <a:ext cx="8136904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３－２．桁端部の改良（伸縮装置定着鋼材）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17340" y="1628800"/>
            <a:ext cx="7903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目　　的：桁端部の鋼材の過密配置を解消する（コンクリートの品質確保）。</a:t>
            </a:r>
            <a:endParaRPr kumimoji="1"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8999"/>
            <a:ext cx="5040560" cy="255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917340" y="2204864"/>
            <a:ext cx="775911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改訂案：アンカーボルト方式</a:t>
            </a:r>
            <a:endParaRPr kumimoji="1"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→</a:t>
            </a:r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道路橋伸縮装置で採用されている</a:t>
            </a:r>
            <a:endParaRPr kumimoji="1"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　　　</a:t>
            </a:r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孔あき鋼板ジベル方式に変更</a:t>
            </a:r>
            <a:endParaRPr kumimoji="1"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5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■３．軌道桁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構造の検討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052736"/>
            <a:ext cx="8136904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３－２．桁端部の改良（伸縮装置定着鋼材）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17340" y="1628800"/>
            <a:ext cx="7903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◇設計条件　　　　　　　　　　　　　◇載荷モデル</a:t>
            </a:r>
            <a:endParaRPr kumimoji="1"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8189876"/>
                  </p:ext>
                </p:extLst>
              </p:nvPr>
            </p:nvGraphicFramePr>
            <p:xfrm>
              <a:off x="1259632" y="2474312"/>
              <a:ext cx="2952328" cy="2743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9333"/>
                    <a:gridCol w="545196"/>
                    <a:gridCol w="1187799"/>
                  </a:tblGrid>
                  <a:tr h="4572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 </a:t>
                          </a:r>
                          <a:endParaRPr lang="ja-JP" sz="1200" kern="100" dirty="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1200" kern="100" dirty="0">
                              <a:effectLst/>
                            </a:rPr>
                            <a:t>記号</a:t>
                          </a:r>
                          <a:endParaRPr lang="ja-JP" sz="1200" kern="100" dirty="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1200" kern="100" dirty="0" smtClean="0">
                              <a:effectLst/>
                            </a:rPr>
                            <a:t>数</a:t>
                          </a:r>
                          <a:r>
                            <a:rPr lang="ja-JP" altLang="en-US" sz="1200" kern="100" dirty="0" smtClean="0">
                              <a:effectLst/>
                            </a:rPr>
                            <a:t>　</a:t>
                          </a:r>
                          <a:r>
                            <a:rPr lang="ja-JP" sz="1200" kern="100" dirty="0" smtClean="0">
                              <a:effectLst/>
                            </a:rPr>
                            <a:t>値</a:t>
                          </a:r>
                          <a:endParaRPr lang="ja-JP" sz="1200" kern="100" dirty="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1200" kern="100">
                              <a:effectLst/>
                            </a:rPr>
                            <a:t>軸 </a:t>
                          </a:r>
                          <a:r>
                            <a:rPr lang="en-US" sz="1200" kern="100">
                              <a:effectLst/>
                            </a:rPr>
                            <a:t>        </a:t>
                          </a:r>
                          <a:r>
                            <a:rPr lang="ja-JP" sz="1200" kern="100">
                              <a:effectLst/>
                            </a:rPr>
                            <a:t>重</a:t>
                          </a:r>
                          <a:endParaRPr lang="ja-JP" sz="1200" kern="10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P</a:t>
                          </a:r>
                          <a:endParaRPr lang="ja-JP" sz="1400" kern="100" dirty="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110 </a:t>
                          </a:r>
                          <a:r>
                            <a:rPr lang="en-US" sz="1400" kern="100" dirty="0" err="1">
                              <a:effectLst/>
                            </a:rPr>
                            <a:t>kN</a:t>
                          </a:r>
                          <a:endParaRPr lang="ja-JP" sz="1400" kern="100" dirty="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1200" kern="100">
                              <a:effectLst/>
                            </a:rPr>
                            <a:t>タイヤ接地面積</a:t>
                          </a:r>
                          <a:endParaRPr lang="ja-JP" sz="1200" kern="10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A</a:t>
                          </a:r>
                          <a:endParaRPr lang="ja-JP" sz="1400" kern="10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545 cm</a:t>
                          </a:r>
                          <a:r>
                            <a:rPr lang="en-US" sz="1400" kern="100" baseline="30000" dirty="0">
                              <a:effectLst/>
                            </a:rPr>
                            <a:t>2</a:t>
                          </a:r>
                          <a:endParaRPr lang="ja-JP" sz="1400" kern="100" dirty="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</a:t>
                          </a:r>
                          <a:r>
                            <a:rPr lang="ja-JP" sz="1200" kern="100">
                              <a:effectLst/>
                            </a:rPr>
                            <a:t>タイヤ当り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1200" kern="100">
                              <a:effectLst/>
                            </a:rPr>
                            <a:t>接　　地　　圧</a:t>
                          </a:r>
                          <a:endParaRPr lang="ja-JP" sz="1200" kern="10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ja-JP" sz="1400" i="1" kern="10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kern="100">
                                        <a:effectLst/>
                                        <a:latin typeface="Cambria Math"/>
                                      </a:rPr>
                                      <m:t>𝑃</m:t>
                                    </m:r>
                                  </m:num>
                                  <m:den>
                                    <m:r>
                                      <a:rPr lang="en-US" sz="1400" kern="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1400" kern="100">
                                        <a:effectLst/>
                                        <a:latin typeface="Cambria Math"/>
                                      </a:rPr>
                                      <m:t>𝐴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ja-JP" sz="1400" kern="100" dirty="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10.09 </a:t>
                          </a:r>
                          <a:r>
                            <a:rPr lang="en-US" sz="1400" kern="100" dirty="0" err="1">
                              <a:effectLst/>
                            </a:rPr>
                            <a:t>kN</a:t>
                          </a:r>
                          <a:r>
                            <a:rPr lang="en-US" sz="1400" kern="100" dirty="0">
                              <a:effectLst/>
                            </a:rPr>
                            <a:t>/m</a:t>
                          </a:r>
                          <a:r>
                            <a:rPr lang="en-US" sz="1400" kern="100" baseline="30000" dirty="0">
                              <a:effectLst/>
                            </a:rPr>
                            <a:t>2</a:t>
                          </a:r>
                          <a:endParaRPr lang="ja-JP" sz="1400" kern="1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1400" kern="100" dirty="0">
                              <a:effectLst/>
                            </a:rPr>
                            <a:t>→</a:t>
                          </a:r>
                          <a:r>
                            <a:rPr lang="en-US" sz="1400" kern="100" dirty="0">
                              <a:effectLst/>
                            </a:rPr>
                            <a:t>11.0 </a:t>
                          </a:r>
                          <a:r>
                            <a:rPr lang="en-US" sz="1400" kern="100" dirty="0" err="1">
                              <a:effectLst/>
                            </a:rPr>
                            <a:t>kN</a:t>
                          </a:r>
                          <a:r>
                            <a:rPr lang="en-US" sz="1400" kern="100" dirty="0">
                              <a:effectLst/>
                            </a:rPr>
                            <a:t>/m</a:t>
                          </a:r>
                          <a:r>
                            <a:rPr lang="en-US" sz="1400" kern="100" baseline="30000" dirty="0">
                              <a:effectLst/>
                            </a:rPr>
                            <a:t>2</a:t>
                          </a:r>
                          <a:endParaRPr lang="ja-JP" sz="1400" kern="100" dirty="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1200" kern="100">
                              <a:effectLst/>
                            </a:rPr>
                            <a:t>衝 撃 係 数</a:t>
                          </a:r>
                          <a:endParaRPr lang="ja-JP" sz="1200" kern="10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1400" kern="100" dirty="0" smtClean="0">
                              <a:effectLst/>
                            </a:rPr>
                            <a:t>ｉ</a:t>
                          </a:r>
                          <a:endParaRPr lang="ja-JP" sz="1400" kern="100" dirty="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 smtClean="0">
                              <a:effectLst/>
                            </a:rPr>
                            <a:t>0.4</a:t>
                          </a:r>
                          <a:r>
                            <a:rPr lang="en-US" altLang="ja-JP" sz="1400" kern="100" dirty="0" smtClean="0">
                              <a:effectLst/>
                            </a:rPr>
                            <a:t>0</a:t>
                          </a:r>
                          <a:endParaRPr lang="ja-JP" sz="1400" kern="100" dirty="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altLang="en-US" sz="1200" kern="100" dirty="0" smtClean="0">
                              <a:effectLst/>
                            </a:rPr>
                            <a:t>設計荷重強度</a:t>
                          </a:r>
                          <a:endParaRPr lang="ja-JP" sz="1200" kern="100" dirty="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1400" kern="100">
                              <a:effectLst/>
                            </a:rPr>
                            <a:t>Ｗ</a:t>
                          </a:r>
                          <a:endParaRPr lang="ja-JP" sz="1400" kern="10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15.4 </a:t>
                          </a:r>
                          <a:r>
                            <a:rPr lang="en-US" sz="1400" kern="100" dirty="0" err="1">
                              <a:effectLst/>
                            </a:rPr>
                            <a:t>kN</a:t>
                          </a:r>
                          <a:r>
                            <a:rPr lang="en-US" sz="1400" kern="100" dirty="0">
                              <a:effectLst/>
                            </a:rPr>
                            <a:t>/m</a:t>
                          </a:r>
                          <a:r>
                            <a:rPr lang="en-US" sz="1400" kern="100" baseline="30000" dirty="0">
                              <a:effectLst/>
                            </a:rPr>
                            <a:t>2</a:t>
                          </a:r>
                          <a:endParaRPr lang="ja-JP" sz="1400" kern="100" dirty="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2242206"/>
                  </p:ext>
                </p:extLst>
              </p:nvPr>
            </p:nvGraphicFramePr>
            <p:xfrm>
              <a:off x="1259632" y="2474312"/>
              <a:ext cx="2952328" cy="2743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19333"/>
                    <a:gridCol w="545196"/>
                    <a:gridCol w="1187799"/>
                  </a:tblGrid>
                  <a:tr h="4572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 </a:t>
                          </a:r>
                          <a:endParaRPr lang="ja-JP" sz="1200" kern="100" dirty="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1200" kern="100" dirty="0">
                              <a:effectLst/>
                            </a:rPr>
                            <a:t>記号</a:t>
                          </a:r>
                          <a:endParaRPr lang="ja-JP" sz="1200" kern="100" dirty="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1200" kern="100" dirty="0" smtClean="0">
                              <a:effectLst/>
                            </a:rPr>
                            <a:t>数</a:t>
                          </a:r>
                          <a:r>
                            <a:rPr lang="ja-JP" altLang="en-US" sz="1200" kern="100" dirty="0" smtClean="0">
                              <a:effectLst/>
                            </a:rPr>
                            <a:t>　</a:t>
                          </a:r>
                          <a:r>
                            <a:rPr lang="ja-JP" sz="1200" kern="100" dirty="0" smtClean="0">
                              <a:effectLst/>
                            </a:rPr>
                            <a:t>値</a:t>
                          </a:r>
                          <a:endParaRPr lang="ja-JP" sz="1200" kern="100" dirty="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1200" kern="100">
                              <a:effectLst/>
                            </a:rPr>
                            <a:t>軸 </a:t>
                          </a:r>
                          <a:r>
                            <a:rPr lang="en-US" sz="1200" kern="100">
                              <a:effectLst/>
                            </a:rPr>
                            <a:t>        </a:t>
                          </a:r>
                          <a:r>
                            <a:rPr lang="ja-JP" sz="1200" kern="100">
                              <a:effectLst/>
                            </a:rPr>
                            <a:t>重</a:t>
                          </a:r>
                          <a:endParaRPr lang="ja-JP" sz="1200" kern="10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P</a:t>
                          </a:r>
                          <a:endParaRPr lang="ja-JP" sz="1400" kern="100" dirty="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110 </a:t>
                          </a:r>
                          <a:r>
                            <a:rPr lang="en-US" sz="1400" kern="100" dirty="0" err="1">
                              <a:effectLst/>
                            </a:rPr>
                            <a:t>kN</a:t>
                          </a:r>
                          <a:endParaRPr lang="ja-JP" sz="1400" kern="100" dirty="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1200" kern="100">
                              <a:effectLst/>
                            </a:rPr>
                            <a:t>タイヤ接地面積</a:t>
                          </a:r>
                          <a:endParaRPr lang="ja-JP" sz="1200" kern="10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A</a:t>
                          </a:r>
                          <a:endParaRPr lang="ja-JP" sz="1400" kern="10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545 cm</a:t>
                          </a:r>
                          <a:r>
                            <a:rPr lang="en-US" sz="1400" kern="100" baseline="30000" dirty="0">
                              <a:effectLst/>
                            </a:rPr>
                            <a:t>2</a:t>
                          </a:r>
                          <a:endParaRPr lang="ja-JP" sz="1400" kern="100" dirty="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</a:t>
                          </a:r>
                          <a:r>
                            <a:rPr lang="ja-JP" sz="1200" kern="100">
                              <a:effectLst/>
                            </a:rPr>
                            <a:t>タイヤ当り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1200" kern="100">
                              <a:effectLst/>
                            </a:rPr>
                            <a:t>接　　地　　圧</a:t>
                          </a:r>
                          <a:endParaRPr lang="ja-JP" sz="1200" kern="10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25843" t="-301333" r="-21910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10.09 </a:t>
                          </a:r>
                          <a:r>
                            <a:rPr lang="en-US" sz="1400" kern="100" dirty="0" err="1">
                              <a:effectLst/>
                            </a:rPr>
                            <a:t>kN</a:t>
                          </a:r>
                          <a:r>
                            <a:rPr lang="en-US" sz="1400" kern="100" dirty="0">
                              <a:effectLst/>
                            </a:rPr>
                            <a:t>/m</a:t>
                          </a:r>
                          <a:r>
                            <a:rPr lang="en-US" sz="1400" kern="100" baseline="30000" dirty="0">
                              <a:effectLst/>
                            </a:rPr>
                            <a:t>2</a:t>
                          </a:r>
                          <a:endParaRPr lang="ja-JP" sz="1400" kern="1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1400" kern="100" dirty="0">
                              <a:effectLst/>
                            </a:rPr>
                            <a:t>→</a:t>
                          </a:r>
                          <a:r>
                            <a:rPr lang="en-US" sz="1400" kern="100" dirty="0">
                              <a:effectLst/>
                            </a:rPr>
                            <a:t>11.0 </a:t>
                          </a:r>
                          <a:r>
                            <a:rPr lang="en-US" sz="1400" kern="100" dirty="0" err="1">
                              <a:effectLst/>
                            </a:rPr>
                            <a:t>kN</a:t>
                          </a:r>
                          <a:r>
                            <a:rPr lang="en-US" sz="1400" kern="100" dirty="0">
                              <a:effectLst/>
                            </a:rPr>
                            <a:t>/m</a:t>
                          </a:r>
                          <a:r>
                            <a:rPr lang="en-US" sz="1400" kern="100" baseline="30000" dirty="0">
                              <a:effectLst/>
                            </a:rPr>
                            <a:t>2</a:t>
                          </a:r>
                          <a:endParaRPr lang="ja-JP" sz="1400" kern="100" dirty="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1200" kern="100">
                              <a:effectLst/>
                            </a:rPr>
                            <a:t>衝 撃 係 数</a:t>
                          </a:r>
                          <a:endParaRPr lang="ja-JP" sz="1200" kern="10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1400" kern="100" dirty="0" smtClean="0">
                              <a:effectLst/>
                            </a:rPr>
                            <a:t>ｉ</a:t>
                          </a:r>
                          <a:endParaRPr lang="ja-JP" sz="1400" kern="100" dirty="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 smtClean="0">
                              <a:effectLst/>
                            </a:rPr>
                            <a:t>0.4</a:t>
                          </a:r>
                          <a:r>
                            <a:rPr lang="en-US" altLang="ja-JP" sz="1400" kern="100" dirty="0" smtClean="0">
                              <a:effectLst/>
                            </a:rPr>
                            <a:t>0</a:t>
                          </a:r>
                          <a:endParaRPr lang="ja-JP" sz="1400" kern="100" dirty="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altLang="en-US" sz="1200" kern="100" dirty="0" smtClean="0">
                              <a:effectLst/>
                            </a:rPr>
                            <a:t>設計荷重強度</a:t>
                          </a:r>
                          <a:endParaRPr lang="ja-JP" sz="1200" kern="100" dirty="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ja-JP" sz="1400" kern="100">
                              <a:effectLst/>
                            </a:rPr>
                            <a:t>Ｗ</a:t>
                          </a:r>
                          <a:endParaRPr lang="ja-JP" sz="1400" kern="10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15.4 </a:t>
                          </a:r>
                          <a:r>
                            <a:rPr lang="en-US" sz="1400" kern="100" dirty="0" err="1">
                              <a:effectLst/>
                            </a:rPr>
                            <a:t>kN</a:t>
                          </a:r>
                          <a:r>
                            <a:rPr lang="en-US" sz="1400" kern="100" dirty="0">
                              <a:effectLst/>
                            </a:rPr>
                            <a:t>/m</a:t>
                          </a:r>
                          <a:r>
                            <a:rPr lang="en-US" sz="1400" kern="100" baseline="30000" dirty="0">
                              <a:effectLst/>
                            </a:rPr>
                            <a:t>2</a:t>
                          </a:r>
                          <a:endParaRPr lang="ja-JP" sz="1400" kern="100" dirty="0">
                            <a:effectLst/>
                            <a:latin typeface="Century"/>
                            <a:ea typeface="ＭＳ 明朝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252" y="1982743"/>
            <a:ext cx="4842748" cy="475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240868" y="2204864"/>
            <a:ext cx="3060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走行面</a:t>
            </a:r>
            <a:r>
              <a:rPr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40868" y="5229200"/>
            <a:ext cx="3060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設計荷重は、等分布荷重として作用させる。</a:t>
            </a:r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01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4103948" y="2301840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平成２４年の道路橋示方書に準じて柱断面を検討したところ、平成８年の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道路橋示方書で設計された営業線と比べて柱断面が大きくなり、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それに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伴い支承形状が大きくなり、モノレールの建築限界に支障となる恐れがある。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49385" y="971320"/>
            <a:ext cx="8229600" cy="72000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■１．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支柱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構造の検討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200" y="164353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◆ＲＣ支柱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63988" y="1767509"/>
            <a:ext cx="3600400" cy="46080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ＲＣ支柱の課題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大かっこ 11"/>
          <p:cNvSpPr/>
          <p:nvPr/>
        </p:nvSpPr>
        <p:spPr>
          <a:xfrm>
            <a:off x="3995936" y="2301839"/>
            <a:ext cx="4536504" cy="1908087"/>
          </a:xfrm>
          <a:prstGeom prst="bracketPair">
            <a:avLst>
              <a:gd name="adj" fmla="val 1381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6048164" y="4981916"/>
            <a:ext cx="432048" cy="28800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6048164" y="5733256"/>
            <a:ext cx="432048" cy="288032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6048164" y="4209927"/>
            <a:ext cx="432048" cy="28800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63988" y="4508007"/>
            <a:ext cx="3600400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使用材料の変更を検討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63988" y="5268555"/>
            <a:ext cx="3600400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構造検討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63988" y="6021288"/>
            <a:ext cx="3600400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ＲＣ支柱の仕様決定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20" y="4342497"/>
            <a:ext cx="2376264" cy="242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図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85" y="2320913"/>
            <a:ext cx="3234335" cy="21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5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■３．軌道桁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構造の検討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052736"/>
            <a:ext cx="8136904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３－２．桁端部の改良（伸縮装置定着鋼材）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85555" y="1667654"/>
            <a:ext cx="7759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構造検討結果</a:t>
            </a:r>
            <a:endParaRPr kumimoji="1"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660852"/>
              </p:ext>
            </p:extLst>
          </p:nvPr>
        </p:nvGraphicFramePr>
        <p:xfrm>
          <a:off x="2544254" y="2075889"/>
          <a:ext cx="4127500" cy="1885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001"/>
                <a:gridCol w="548001"/>
                <a:gridCol w="629619"/>
                <a:gridCol w="629619"/>
                <a:gridCol w="886130"/>
                <a:gridCol w="886130"/>
              </a:tblGrid>
              <a:tr h="31432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 dirty="0">
                          <a:effectLst/>
                        </a:rPr>
                        <a:t>　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単位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走行面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側面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備　考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31432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鋼板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 dirty="0">
                          <a:effectLst/>
                        </a:rPr>
                        <a:t>ｔ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mm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16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12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　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3143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 dirty="0">
                          <a:effectLst/>
                        </a:rPr>
                        <a:t>ｈ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mm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120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100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　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3143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 dirty="0">
                          <a:effectLst/>
                        </a:rPr>
                        <a:t>材質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－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SM400A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SM400A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　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314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孔径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 dirty="0">
                          <a:effectLst/>
                        </a:rPr>
                        <a:t>φ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mm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65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50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　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31432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必要孔数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個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100" kern="0" dirty="0">
                          <a:effectLst/>
                        </a:rPr>
                        <a:t>最小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763330" y="1994064"/>
            <a:ext cx="1792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仕様（寸法）</a:t>
            </a:r>
            <a:endParaRPr kumimoji="1"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256973"/>
              </p:ext>
            </p:extLst>
          </p:nvPr>
        </p:nvGraphicFramePr>
        <p:xfrm>
          <a:off x="2555776" y="4261158"/>
          <a:ext cx="5634025" cy="2242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/>
                <a:gridCol w="576064"/>
                <a:gridCol w="901180"/>
                <a:gridCol w="88265"/>
                <a:gridCol w="88265"/>
                <a:gridCol w="775390"/>
                <a:gridCol w="956797"/>
                <a:gridCol w="88265"/>
                <a:gridCol w="88265"/>
                <a:gridCol w="775390"/>
              </a:tblGrid>
              <a:tr h="3143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 dirty="0">
                          <a:effectLst/>
                        </a:rPr>
                        <a:t>項　目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単位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 dirty="0">
                          <a:effectLst/>
                        </a:rPr>
                        <a:t>走行面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側面（安定面）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43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 dirty="0">
                          <a:effectLst/>
                        </a:rPr>
                        <a:t>計算値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 dirty="0">
                          <a:effectLst/>
                        </a:rPr>
                        <a:t>制限値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 dirty="0">
                          <a:effectLst/>
                        </a:rPr>
                        <a:t>計算値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 dirty="0">
                          <a:effectLst/>
                        </a:rPr>
                        <a:t>制限値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4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コンクリート</a:t>
                      </a:r>
                      <a:r>
                        <a:rPr lang="en-US" sz="1100" kern="0">
                          <a:effectLst/>
                        </a:rPr>
                        <a:t/>
                      </a:r>
                      <a:br>
                        <a:rPr lang="en-US" sz="1100" kern="0">
                          <a:effectLst/>
                        </a:rPr>
                      </a:br>
                      <a:r>
                        <a:rPr lang="ja-JP" sz="1100" kern="0">
                          <a:effectLst/>
                        </a:rPr>
                        <a:t>圧縮応力度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N/mm</a:t>
                      </a:r>
                      <a:r>
                        <a:rPr lang="en-US" sz="1100" kern="0" baseline="30000" dirty="0">
                          <a:effectLst/>
                        </a:rPr>
                        <a:t>2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5.4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＜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13.5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5.1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＜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13.5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314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鋼板引張応力度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N/mm</a:t>
                      </a:r>
                      <a:r>
                        <a:rPr lang="en-US" sz="1100" kern="0" baseline="30000" dirty="0">
                          <a:effectLst/>
                        </a:rPr>
                        <a:t>2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107.3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＜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140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105.8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＜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140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314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孔引き断面の照査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N/mm</a:t>
                      </a:r>
                      <a:r>
                        <a:rPr lang="en-US" sz="1100" kern="0" baseline="30000" dirty="0">
                          <a:effectLst/>
                        </a:rPr>
                        <a:t>2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109.9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＜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140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108.8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＜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140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314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孔あき鋼板ジベル</a:t>
                      </a:r>
                      <a:r>
                        <a:rPr lang="en-US" sz="1100" kern="0">
                          <a:effectLst/>
                        </a:rPr>
                        <a:t/>
                      </a:r>
                      <a:br>
                        <a:rPr lang="en-US" sz="1100" kern="0">
                          <a:effectLst/>
                        </a:rPr>
                      </a:br>
                      <a:r>
                        <a:rPr lang="ja-JP" sz="1100" kern="0">
                          <a:effectLst/>
                        </a:rPr>
                        <a:t>間隔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mm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96.9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＜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120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77.9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＜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120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  <a:tr h="314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必要孔数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個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0.2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＜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0.2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0">
                          <a:effectLst/>
                        </a:rPr>
                        <a:t>＜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2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 anchor="ctr"/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572879" y="4040265"/>
            <a:ext cx="7887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部材照査結果</a:t>
            </a:r>
            <a:endParaRPr kumimoji="1"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3238"/>
            <a:ext cx="7920880" cy="530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■３．軌道桁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構造の検討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052736"/>
            <a:ext cx="5184576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３－２．桁端部の改良（結果）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51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 txBox="1">
            <a:spLocks/>
          </p:cNvSpPr>
          <p:nvPr/>
        </p:nvSpPr>
        <p:spPr>
          <a:xfrm>
            <a:off x="479439" y="476672"/>
            <a:ext cx="8229600" cy="72000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■３．軌道桁構造の検討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9439" y="1235693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◇ＰＣ軌道桁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98289" y="1820468"/>
            <a:ext cx="7462143" cy="523220"/>
          </a:xfrm>
          <a:prstGeom prst="rect">
            <a:avLst/>
          </a:prstGeom>
          <a:solidFill>
            <a:srgbClr val="D2FAFE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目的：ＰＣ鋼材の選定、桁端部の過密構造改良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98290" y="2348880"/>
            <a:ext cx="7710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営業線採用鋼材：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12φ8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（マルチ鋼線）　６～１２本配置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4357598" y="2780928"/>
            <a:ext cx="432048" cy="2880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4350594" y="4975704"/>
            <a:ext cx="432048" cy="2880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27584" y="5269594"/>
            <a:ext cx="7534151" cy="1569660"/>
          </a:xfrm>
          <a:prstGeom prst="rect">
            <a:avLst/>
          </a:prstGeom>
          <a:solidFill>
            <a:srgbClr val="FFEFFD"/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結果　⇒　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PC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鋼材：マルチストランド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7S12.7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採用案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 桁端過密構造改良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◇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支承定着鉄筋：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2x12-D35 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→ 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2x5-D51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     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◇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伸縮装置定着鋼材：孔あき鋼板ジベル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43608" y="2996952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　ＰＣ鋼材の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選定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：シングルストランド、マルチストランドより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コンクリート強度：</a:t>
            </a:r>
            <a:r>
              <a:rPr lang="el-GR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σ</a:t>
            </a:r>
            <a:r>
              <a:rPr lang="en-US" altLang="ja-JP" sz="20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ck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45N/mm</a:t>
            </a:r>
            <a:r>
              <a:rPr lang="en-US" altLang="ja-JP" sz="2000" baseline="30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0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，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60N/mm</a:t>
            </a:r>
            <a:r>
              <a:rPr lang="en-US" altLang="ja-JP" sz="2000" baseline="30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</a:p>
          <a:p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PC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鋼材　　シングルストランド　１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S28.6</a:t>
            </a: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マルチストランド　　 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7S12.7</a:t>
            </a:r>
            <a:r>
              <a:rPr lang="ja-JP" altLang="en-US" sz="2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，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12S12.7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支承定着鉄筋の改良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伸縮装置定着鋼材の改良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998289" y="1820468"/>
            <a:ext cx="7710750" cy="3416320"/>
          </a:xfrm>
          <a:prstGeom prst="rect">
            <a:avLst/>
          </a:prstGeom>
          <a:gradFill flip="none" rotWithShape="1">
            <a:gsLst>
              <a:gs pos="0">
                <a:srgbClr val="6BA193"/>
              </a:gs>
              <a:gs pos="32000">
                <a:srgbClr val="CCFFFF">
                  <a:shade val="67500"/>
                  <a:satMod val="115000"/>
                </a:srgbClr>
              </a:gs>
              <a:gs pos="100000">
                <a:srgbClr val="D2FAFE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kumimoji="1"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kumimoji="1"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kumimoji="1"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タイトル 3"/>
          <p:cNvSpPr txBox="1">
            <a:spLocks/>
          </p:cNvSpPr>
          <p:nvPr/>
        </p:nvSpPr>
        <p:spPr>
          <a:xfrm>
            <a:off x="479439" y="476672"/>
            <a:ext cx="8229600" cy="72000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■４．支承構造の検討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9438" y="1235693"/>
            <a:ext cx="5244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◇鋼軌道桁用支承の改良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98290" y="182046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営業線の課題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87624" y="2382839"/>
            <a:ext cx="741682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・不具合の発生：可動支承で回転・水平移動用ガイド部位に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破損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 固定ボルトの破断等</a:t>
            </a:r>
            <a:endParaRPr kumimoji="1"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処置・対応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</a:p>
          <a:p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 損傷の早期把握のため目視点検を毎年実施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 損傷部位の補修工事が高価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10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回転・水平移動用ガイド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部位：必要（軌道桁の挙動が不規則）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10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04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61" y="3429000"/>
            <a:ext cx="3744416" cy="303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86" y="3458199"/>
            <a:ext cx="3672408" cy="299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352500" y="2100918"/>
            <a:ext cx="35586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1400" dirty="0" smtClean="0">
                <a:latin typeface="+mn-ea"/>
              </a:rPr>
              <a:t>・異音の発生</a:t>
            </a:r>
            <a:endParaRPr lang="en-US" altLang="ja-JP" sz="1400" dirty="0" smtClean="0">
              <a:latin typeface="+mn-ea"/>
            </a:endParaRPr>
          </a:p>
          <a:p>
            <a:pPr algn="just"/>
            <a:r>
              <a:rPr lang="ja-JP" altLang="en-US" sz="1400" dirty="0" smtClean="0">
                <a:latin typeface="+mn-ea"/>
              </a:rPr>
              <a:t>・ラック固定ボルトゆるみ</a:t>
            </a:r>
            <a:endParaRPr lang="en-US" altLang="ja-JP" sz="1400" dirty="0" smtClean="0">
              <a:latin typeface="+mn-ea"/>
            </a:endParaRPr>
          </a:p>
          <a:p>
            <a:pPr algn="just"/>
            <a:r>
              <a:rPr lang="ja-JP" altLang="en-US" sz="1400" dirty="0" smtClean="0">
                <a:latin typeface="+mn-ea"/>
              </a:rPr>
              <a:t>・ラック固定ボルト破損</a:t>
            </a:r>
            <a:endParaRPr lang="en-US" altLang="ja-JP" sz="1400" dirty="0" smtClean="0">
              <a:latin typeface="+mn-ea"/>
            </a:endParaRPr>
          </a:p>
          <a:p>
            <a:pPr algn="just"/>
            <a:r>
              <a:rPr lang="ja-JP" altLang="en-US" sz="1400" dirty="0" smtClean="0">
                <a:latin typeface="+mn-ea"/>
              </a:rPr>
              <a:t>・ピニオンの抜け（固定くさびの抜け）</a:t>
            </a:r>
            <a:endParaRPr lang="en-US" altLang="ja-JP" sz="1400" dirty="0" smtClean="0">
              <a:latin typeface="+mn-ea"/>
            </a:endParaRPr>
          </a:p>
          <a:p>
            <a:pPr algn="just"/>
            <a:r>
              <a:rPr lang="ja-JP" altLang="en-US" sz="1400" dirty="0" smtClean="0">
                <a:latin typeface="+mn-ea"/>
              </a:rPr>
              <a:t>・ラック／ピニオンの歯破損</a:t>
            </a:r>
            <a:endParaRPr lang="en-US" altLang="ja-JP" sz="1400" dirty="0">
              <a:latin typeface="+mn-ea"/>
            </a:endParaRPr>
          </a:p>
        </p:txBody>
      </p:sp>
      <p:sp>
        <p:nvSpPr>
          <p:cNvPr id="10" name="タイトル 3"/>
          <p:cNvSpPr txBox="1">
            <a:spLocks/>
          </p:cNvSpPr>
          <p:nvPr/>
        </p:nvSpPr>
        <p:spPr>
          <a:xfrm>
            <a:off x="457200" y="274638"/>
            <a:ext cx="8229600" cy="720000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■４．支承構造の検討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9552" y="1052736"/>
            <a:ext cx="5184576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４－１．鋼軌道桁用支承の不具合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09230" y="1700808"/>
            <a:ext cx="3558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000" dirty="0" smtClean="0">
                <a:latin typeface="+mn-ea"/>
              </a:rPr>
              <a:t>不具合事例</a:t>
            </a:r>
            <a:endParaRPr lang="en-US" altLang="ja-JP" sz="2000" dirty="0">
              <a:latin typeface="+mn-ea"/>
            </a:endParaRPr>
          </a:p>
        </p:txBody>
      </p:sp>
      <p:cxnSp>
        <p:nvCxnSpPr>
          <p:cNvPr id="3" name="直線矢印コネクタ 2"/>
          <p:cNvCxnSpPr/>
          <p:nvPr/>
        </p:nvCxnSpPr>
        <p:spPr>
          <a:xfrm flipH="1">
            <a:off x="3851920" y="4154016"/>
            <a:ext cx="288032" cy="3191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144899" y="3964994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solidFill>
                  <a:srgbClr val="FFFF00"/>
                </a:solidFill>
              </a:rPr>
              <a:t>ピニオン</a:t>
            </a:r>
            <a:endParaRPr kumimoji="1" lang="en-US" altLang="ja-JP" sz="1000" dirty="0" smtClean="0">
              <a:solidFill>
                <a:srgbClr val="FFFF00"/>
              </a:solidFill>
            </a:endParaRPr>
          </a:p>
          <a:p>
            <a:r>
              <a:rPr lang="ja-JP" altLang="en-US" sz="1000" dirty="0" smtClean="0">
                <a:solidFill>
                  <a:srgbClr val="FFFF00"/>
                </a:solidFill>
              </a:rPr>
              <a:t>（歯車）</a:t>
            </a:r>
            <a:endParaRPr kumimoji="1" lang="ja-JP" altLang="en-US" sz="1000" dirty="0">
              <a:solidFill>
                <a:srgbClr val="FFFF00"/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2987824" y="4947724"/>
            <a:ext cx="216024" cy="64151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2666261" y="5589240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solidFill>
                  <a:srgbClr val="FFFF00"/>
                </a:solidFill>
              </a:rPr>
              <a:t>ラック</a:t>
            </a:r>
            <a:endParaRPr kumimoji="1" lang="ja-JP" altLang="en-US" sz="1000" dirty="0">
              <a:solidFill>
                <a:srgbClr val="FFFF00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H="1" flipV="1">
            <a:off x="6444208" y="3699522"/>
            <a:ext cx="1152128" cy="46552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7587534" y="4041938"/>
            <a:ext cx="7377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solidFill>
                  <a:srgbClr val="FFFF00"/>
                </a:solidFill>
              </a:rPr>
              <a:t>固定くさび</a:t>
            </a:r>
            <a:endParaRPr kumimoji="1" lang="ja-JP" altLang="en-US" sz="1000" dirty="0">
              <a:solidFill>
                <a:srgbClr val="FFFF0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0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 txBox="1">
            <a:spLocks/>
          </p:cNvSpPr>
          <p:nvPr/>
        </p:nvSpPr>
        <p:spPr>
          <a:xfrm>
            <a:off x="479439" y="476672"/>
            <a:ext cx="8229600" cy="72000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■４．支承構造の検討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9438" y="1235693"/>
            <a:ext cx="5892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◇鋼軌道桁用支承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98289" y="1820468"/>
            <a:ext cx="7462143" cy="523220"/>
          </a:xfrm>
          <a:prstGeom prst="rect">
            <a:avLst/>
          </a:prstGeom>
          <a:solidFill>
            <a:srgbClr val="D2FAFE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目的：損傷原因の究明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74812" y="1882023"/>
            <a:ext cx="3613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営業線形式：ピン・ローラー支承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43608" y="278092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損傷の原因：①ウエブ毎に受熱温度が異なる変位差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 　 支承部で鉛直軸廻り回転発生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         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②支承セット方向と主桁挙動方向の差異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4357598" y="2420888"/>
            <a:ext cx="432048" cy="2880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2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1259632" y="210091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１．鋼軌道桁の受熱温度差により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可動支承部に鉛直軸廻り回転発生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■４．支承構造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の検討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052736"/>
            <a:ext cx="5184576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４－１．鋼軌道桁用支承の不具合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012" y="2747250"/>
            <a:ext cx="3166436" cy="199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1109230" y="1700808"/>
            <a:ext cx="3558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000" dirty="0" smtClean="0">
                <a:latin typeface="+mn-ea"/>
              </a:rPr>
              <a:t>不具合の原因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（想定）</a:t>
            </a:r>
            <a:endParaRPr lang="en-US" altLang="ja-JP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88024" y="3729110"/>
            <a:ext cx="41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→　特に曲線桁において顕著に発生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52022" y="4725144"/>
            <a:ext cx="73084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抜本的な対策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ガイドを無くす　→　軌道として挙動が不安定となる。（廃案）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ガイド形式　　　→　歯車形式をやめる。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　　　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　　</a:t>
            </a:r>
            <a:r>
              <a:rPr lang="ja-JP" altLang="en-US" sz="20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新型支承の採用</a:t>
            </a:r>
            <a:endParaRPr kumimoji="1" lang="ja-JP" altLang="en-US" sz="2000" dirty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3779912" y="5805264"/>
            <a:ext cx="576064" cy="21602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31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■４．支承構造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の検討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9552" y="1052736"/>
            <a:ext cx="5184576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４－２．鋼軌道桁用支承の改善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09229" y="1556792"/>
            <a:ext cx="3558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000" dirty="0" smtClean="0">
                <a:latin typeface="+mn-ea"/>
              </a:rPr>
              <a:t>新型支承</a:t>
            </a:r>
            <a:endParaRPr lang="en-US" altLang="ja-JP" sz="2000" dirty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59632" y="1916832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◆要求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性能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・水平移動が滑らか（低摩擦）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・回転移動が滑らか（低摩擦）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・上揚力に対抗できる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・維持管理が容易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・モノレールでの使用実績　</a:t>
            </a:r>
            <a:endParaRPr lang="ja-JP" altLang="en-US" b="1" dirty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59632" y="407707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◆設定性能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・設計摩擦係数　　　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0.15</a:t>
            </a:r>
          </a:p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・許容回転角　　　　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1/125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rad</a:t>
            </a:r>
          </a:p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・移動可能量　　　　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±135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mm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ja-JP" altLang="en-US" b="1" dirty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51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" y="1941454"/>
            <a:ext cx="9133861" cy="433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lang="ja-JP" altLang="en-US" sz="32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４</a:t>
            </a:r>
            <a:r>
              <a:rPr lang="ja-JP" altLang="en-US" sz="320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．支承構造の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検討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052736"/>
            <a:ext cx="5976664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４－３．新型支承の概要（改良支承板支承）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1640" y="6217567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14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ピン・ローラ支承；可動</a:t>
            </a:r>
            <a:r>
              <a:rPr lang="en-US" altLang="ja-JP" sz="14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endParaRPr lang="ja-JP" altLang="en-US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44207" y="6217399"/>
            <a:ext cx="1555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14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新支承；可動</a:t>
            </a:r>
            <a:r>
              <a:rPr lang="en-US" altLang="ja-JP" sz="1400" b="1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endParaRPr lang="ja-JP" altLang="en-US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35" y="1052736"/>
            <a:ext cx="2076054" cy="148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7118672" y="2550680"/>
            <a:ext cx="2025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（財）日本モノレール協会報告書より</a:t>
            </a:r>
            <a:endParaRPr lang="ja-JP" altLang="en-US" sz="9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1115616" y="1952983"/>
            <a:ext cx="7423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018714" y="1700808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橋軸直角方向</a:t>
            </a:r>
            <a:endParaRPr lang="ja-JP" altLang="en-US" sz="9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2771800" y="2925529"/>
            <a:ext cx="0" cy="86409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5460990" y="2204864"/>
            <a:ext cx="7423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364088" y="1952689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橋軸直角方向</a:t>
            </a:r>
            <a:endParaRPr lang="ja-JP" altLang="en-US" sz="9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 rot="16200000">
            <a:off x="2447764" y="3245490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橋軸方向</a:t>
            </a:r>
            <a:endParaRPr lang="ja-JP" altLang="en-US" sz="9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7408912" y="2958204"/>
            <a:ext cx="0" cy="86409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 rot="16200000">
            <a:off x="7084876" y="3278165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橋軸方向</a:t>
            </a:r>
            <a:endParaRPr lang="ja-JP" altLang="en-US" sz="9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69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 txBox="1">
            <a:spLocks/>
          </p:cNvSpPr>
          <p:nvPr/>
        </p:nvSpPr>
        <p:spPr>
          <a:xfrm>
            <a:off x="479439" y="476672"/>
            <a:ext cx="8229600" cy="72000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■４．支承構造の検討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9438" y="1235693"/>
            <a:ext cx="5892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◇鋼軌道桁用支承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98289" y="1820468"/>
            <a:ext cx="7462143" cy="523220"/>
          </a:xfrm>
          <a:prstGeom prst="rect">
            <a:avLst/>
          </a:prstGeom>
          <a:solidFill>
            <a:srgbClr val="D2FAFE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目的：新型支承の採用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74812" y="1882023"/>
            <a:ext cx="3613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営業線形式：ピン・ローラー支承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43608" y="278092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損傷の原因：①ウエブ毎に受熱温度が異なる変位差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 　 支承部で鉛直軸廻り回転発生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         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②支承セット方向と主桁移動方向の差異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4357598" y="2420888"/>
            <a:ext cx="432048" cy="2880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4350594" y="4077104"/>
            <a:ext cx="432048" cy="2880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27584" y="4437112"/>
            <a:ext cx="7534151" cy="1200329"/>
          </a:xfrm>
          <a:prstGeom prst="rect">
            <a:avLst/>
          </a:prstGeom>
          <a:solidFill>
            <a:srgbClr val="FFEFFD"/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提　案 ： 改良型支承板支承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 採用実績あり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（東京モノレール、沖縄モノ延伸部導入）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   上揚力抵抗あり、ガイド機構が単純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9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" r="4970" b="7017"/>
          <a:stretch/>
        </p:blipFill>
        <p:spPr bwMode="auto">
          <a:xfrm>
            <a:off x="692209" y="1646103"/>
            <a:ext cx="7802311" cy="37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1759600" y="5438628"/>
            <a:ext cx="2422612" cy="70788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８年道路橋示方書に準拠した支柱断面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000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■１．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支柱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構造の検討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200" y="1025471"/>
            <a:ext cx="6347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◆</a:t>
            </a:r>
            <a:r>
              <a:rPr kumimoji="1"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RC</a:t>
            </a:r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支柱断面例　</a:t>
            </a:r>
            <a:r>
              <a:rPr kumimoji="1"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支柱高</a:t>
            </a:r>
            <a:r>
              <a:rPr kumimoji="1"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h=14.0m</a:t>
            </a:r>
            <a:r>
              <a:rPr kumimoji="1"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68144" y="5429504"/>
            <a:ext cx="2422612" cy="70788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H24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年道路橋示方書に準拠した支柱断面</a:t>
            </a: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3322746" y="6237655"/>
            <a:ext cx="504056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ja-JP" sz="2000" kern="0" dirty="0" smtClean="0"/>
              <a:t>※</a:t>
            </a:r>
            <a:r>
              <a:rPr lang="ja-JP" altLang="en-US" sz="2000" kern="0" dirty="0" smtClean="0"/>
              <a:t>　ＲＣ支柱の内、約２割が支柱高ｈ＞</a:t>
            </a:r>
            <a:r>
              <a:rPr lang="en-US" altLang="ja-JP" sz="2000" kern="0" dirty="0" smtClean="0"/>
              <a:t>14.0</a:t>
            </a:r>
            <a:r>
              <a:rPr lang="ja-JP" altLang="en-US" sz="2000" kern="0" dirty="0" smtClean="0"/>
              <a:t>ｍ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00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998289" y="1820468"/>
            <a:ext cx="8038207" cy="2040580"/>
          </a:xfrm>
          <a:prstGeom prst="rect">
            <a:avLst/>
          </a:prstGeom>
          <a:gradFill flip="none" rotWithShape="1">
            <a:gsLst>
              <a:gs pos="0">
                <a:srgbClr val="6BA193"/>
              </a:gs>
              <a:gs pos="32000">
                <a:srgbClr val="CCFFFF">
                  <a:shade val="67500"/>
                  <a:satMod val="115000"/>
                </a:srgbClr>
              </a:gs>
              <a:gs pos="100000">
                <a:srgbClr val="D2FAFE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タイトル 3"/>
          <p:cNvSpPr txBox="1">
            <a:spLocks/>
          </p:cNvSpPr>
          <p:nvPr/>
        </p:nvSpPr>
        <p:spPr>
          <a:xfrm>
            <a:off x="479439" y="476672"/>
            <a:ext cx="8229600" cy="72000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■１．支柱構造の検討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9439" y="1235693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◇</a:t>
            </a:r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ＲＣ支柱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98290" y="182046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ＲＣ支柱の課題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87624" y="2382839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平成８年の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道路橋示方書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支柱断面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99993" y="2351895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</a:t>
            </a:r>
            <a:r>
              <a:rPr kumimoji="1"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年の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道路橋示方書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支柱断面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zh-TW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支承設計用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荷重</a:t>
            </a:r>
            <a:r>
              <a:rPr lang="zh-TW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≧支柱終局耐力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82200" y="241345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＜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6372200" y="3068960"/>
            <a:ext cx="432048" cy="28800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41939" y="3933056"/>
            <a:ext cx="5638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支柱終局耐力≦０．９０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震度換算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]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（目標）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59632" y="443711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道路橋示方書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(Ⅴ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耐震設計編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：支承設計用荷重を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支柱終局耐力以上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98290" y="5157192"/>
            <a:ext cx="8038207" cy="461665"/>
          </a:xfrm>
          <a:prstGeom prst="rect">
            <a:avLst/>
          </a:prstGeom>
          <a:solidFill>
            <a:srgbClr val="FFEFFD"/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目的　⇒　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Ｈ＞１４ｍで構成可能なＲＣ支柱を設計する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457200" y="548680"/>
            <a:ext cx="8229600" cy="720000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■１．支柱構造の検討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1379715"/>
            <a:ext cx="2376264" cy="46080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支柱断面の検討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4910" y="1916832"/>
            <a:ext cx="8049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検討の目的：支柱終局震度を</a:t>
            </a:r>
            <a:r>
              <a:rPr kumimoji="1"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0.90</a:t>
            </a:r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以下とする断面構成抽出する。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2348880"/>
            <a:ext cx="8049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検討条件　（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検討ケース）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101313"/>
              </p:ext>
            </p:extLst>
          </p:nvPr>
        </p:nvGraphicFramePr>
        <p:xfrm>
          <a:off x="2339752" y="5445224"/>
          <a:ext cx="5490845" cy="1276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9739"/>
                <a:gridCol w="573095"/>
                <a:gridCol w="573727"/>
                <a:gridCol w="573727"/>
                <a:gridCol w="573095"/>
                <a:gridCol w="573095"/>
                <a:gridCol w="538343"/>
                <a:gridCol w="538343"/>
                <a:gridCol w="707681"/>
              </a:tblGrid>
              <a:tr h="50673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effectLst/>
                        </a:rPr>
                        <a:t>支　柱　高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>
                          <a:effectLst/>
                        </a:rPr>
                        <a:t>備 考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385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8.0m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10.0m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12.0m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14.0m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16.0m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18.0m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20.0m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45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>
                          <a:effectLst/>
                        </a:rPr>
                        <a:t>ＲＣ支柱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>
                          <a:effectLst/>
                        </a:rPr>
                        <a:t>○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effectLst/>
                        </a:rPr>
                        <a:t>○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effectLst/>
                        </a:rPr>
                        <a:t>○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>
                          <a:effectLst/>
                        </a:rPr>
                        <a:t>○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>
                          <a:effectLst/>
                        </a:rPr>
                        <a:t>○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>
                          <a:effectLst/>
                        </a:rPr>
                        <a:t>○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>
                          <a:effectLst/>
                        </a:rPr>
                        <a:t>○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358428"/>
              </p:ext>
            </p:extLst>
          </p:nvPr>
        </p:nvGraphicFramePr>
        <p:xfrm>
          <a:off x="2339752" y="3988028"/>
          <a:ext cx="5472609" cy="1404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4207"/>
                <a:gridCol w="954908"/>
                <a:gridCol w="954908"/>
                <a:gridCol w="955566"/>
                <a:gridCol w="1433020"/>
              </a:tblGrid>
              <a:tr h="433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TYPE-1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TYPE-2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TYPE-3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>
                          <a:effectLst/>
                        </a:rPr>
                        <a:t>備　　考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effectLst/>
                        </a:rPr>
                        <a:t>コンクリート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effectLst/>
                        </a:rPr>
                        <a:t>梁・</a:t>
                      </a:r>
                      <a:r>
                        <a:rPr lang="ja-JP" sz="1050" kern="100" dirty="0" smtClean="0">
                          <a:effectLst/>
                        </a:rPr>
                        <a:t>柱</a:t>
                      </a:r>
                      <a:r>
                        <a:rPr lang="ja-JP" altLang="en-US" sz="1050" kern="100" dirty="0" smtClean="0">
                          <a:effectLst/>
                        </a:rPr>
                        <a:t>（</a:t>
                      </a:r>
                      <a:r>
                        <a:rPr lang="en-US" altLang="ja-JP" sz="1050" kern="100" dirty="0" smtClean="0">
                          <a:effectLst/>
                        </a:rPr>
                        <a:t>σ</a:t>
                      </a:r>
                      <a:r>
                        <a:rPr lang="ja-JP" altLang="en-US" sz="1050" kern="100" dirty="0" smtClean="0">
                          <a:effectLst/>
                        </a:rPr>
                        <a:t>ｃｋ）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30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30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05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単位：</a:t>
                      </a:r>
                      <a:r>
                        <a:rPr lang="en-US" altLang="ja-JP" sz="105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N/mm2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50" kern="100">
                          <a:effectLst/>
                        </a:rPr>
                        <a:t>鉄　　　　筋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SD345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SD390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SD490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463215"/>
              </p:ext>
            </p:extLst>
          </p:nvPr>
        </p:nvGraphicFramePr>
        <p:xfrm>
          <a:off x="2339752" y="2793866"/>
          <a:ext cx="5472607" cy="1139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5712"/>
                <a:gridCol w="2293151"/>
                <a:gridCol w="1733744"/>
              </a:tblGrid>
              <a:tr h="37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</a:rPr>
                        <a:t>支持する上部構造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</a:rPr>
                        <a:t>備　　考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100">
                          <a:effectLst/>
                        </a:rPr>
                        <a:t>ケース</a:t>
                      </a:r>
                      <a:r>
                        <a:rPr lang="en-US" sz="1100" kern="100">
                          <a:effectLst/>
                        </a:rPr>
                        <a:t>A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PC</a:t>
                      </a:r>
                      <a:r>
                        <a:rPr lang="ja-JP" sz="1100" kern="100">
                          <a:effectLst/>
                        </a:rPr>
                        <a:t>軌道桁＋</a:t>
                      </a:r>
                      <a:r>
                        <a:rPr lang="en-US" sz="1100" kern="100">
                          <a:effectLst/>
                        </a:rPr>
                        <a:t>PC</a:t>
                      </a:r>
                      <a:r>
                        <a:rPr lang="ja-JP" sz="1100" kern="100">
                          <a:effectLst/>
                        </a:rPr>
                        <a:t>軌道桁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L=22.0m</a:t>
                      </a:r>
                      <a:r>
                        <a:rPr lang="ja-JP" sz="1100" kern="100">
                          <a:effectLst/>
                        </a:rPr>
                        <a:t>＋</a:t>
                      </a:r>
                      <a:r>
                        <a:rPr lang="en-US" sz="1100" kern="100">
                          <a:effectLst/>
                        </a:rPr>
                        <a:t>22.0m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100">
                          <a:effectLst/>
                        </a:rPr>
                        <a:t>ケース</a:t>
                      </a:r>
                      <a:r>
                        <a:rPr lang="en-US" sz="1100" kern="100">
                          <a:effectLst/>
                        </a:rPr>
                        <a:t>B</a:t>
                      </a:r>
                      <a:endParaRPr lang="ja-JP" sz="105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PC</a:t>
                      </a:r>
                      <a:r>
                        <a:rPr lang="ja-JP" sz="1050" kern="100" dirty="0">
                          <a:effectLst/>
                        </a:rPr>
                        <a:t>軌道桁＋鋼軌道桁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L=22.0m</a:t>
                      </a:r>
                      <a:r>
                        <a:rPr lang="ja-JP" sz="1050" kern="100" dirty="0">
                          <a:effectLst/>
                        </a:rPr>
                        <a:t>＋</a:t>
                      </a:r>
                      <a:r>
                        <a:rPr lang="en-US" sz="1050" kern="100" dirty="0">
                          <a:effectLst/>
                        </a:rPr>
                        <a:t>50.0m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583773" y="3068960"/>
            <a:ext cx="1755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上部構造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7263" y="4509120"/>
            <a:ext cx="1558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使用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材料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26919" y="5805264"/>
            <a:ext cx="1712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支柱高さ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80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557" y="1841380"/>
            <a:ext cx="8878947" cy="497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3"/>
          <p:cNvSpPr txBox="1">
            <a:spLocks/>
          </p:cNvSpPr>
          <p:nvPr/>
        </p:nvSpPr>
        <p:spPr>
          <a:xfrm>
            <a:off x="457200" y="548680"/>
            <a:ext cx="8229600" cy="720000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■１．支柱構造の検討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1379715"/>
            <a:ext cx="8147248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支柱断面の検討結果（上部工：ケース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；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PC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軌道桁＋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PC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軌道桁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457200" y="548680"/>
            <a:ext cx="8229600" cy="720000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■１．支柱構造の検討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1379715"/>
            <a:ext cx="8147248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支柱断面の検討結果（上部工：ケース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；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PC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軌道桁＋鋼軌道桁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1" y="1841380"/>
            <a:ext cx="8923403" cy="489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2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 txBox="1">
            <a:spLocks/>
          </p:cNvSpPr>
          <p:nvPr/>
        </p:nvSpPr>
        <p:spPr>
          <a:xfrm>
            <a:off x="479439" y="476672"/>
            <a:ext cx="8229600" cy="72000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■１．支柱構造の検討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9439" y="1235693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◇</a:t>
            </a:r>
            <a:r>
              <a:rPr kumimoji="1"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ＲＣ支柱</a:t>
            </a:r>
            <a:endParaRPr kumimoji="1"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98289" y="1820468"/>
            <a:ext cx="7462143" cy="523220"/>
          </a:xfrm>
          <a:prstGeom prst="rect">
            <a:avLst/>
          </a:prstGeom>
          <a:solidFill>
            <a:srgbClr val="D2FAFE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目的：支柱終局耐力を震度換算</a:t>
            </a:r>
            <a:r>
              <a:rPr lang="en-US" altLang="ja-JP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0.90</a:t>
            </a: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以下に低減</a:t>
            </a:r>
            <a:endParaRPr kumimoji="1"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72640" y="2382839"/>
            <a:ext cx="7704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年道路橋示方書：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RC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断面耐震性能２の制限値を設定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　　　　　平成</a:t>
            </a:r>
            <a:r>
              <a:rPr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年道路橋示方書準拠より低い耐力</a:t>
            </a:r>
            <a:endParaRPr lang="en-US" altLang="ja-JP" sz="2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75052" y="3524815"/>
            <a:ext cx="5638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断面寸法⇒材料強度で対応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・高強度コンクリート使用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・高強度鉄筋の使用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4357598" y="3141000"/>
            <a:ext cx="432048" cy="2880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4350594" y="4797184"/>
            <a:ext cx="432048" cy="28800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3568" y="5229200"/>
            <a:ext cx="8193929" cy="1569660"/>
          </a:xfrm>
          <a:prstGeom prst="rect">
            <a:avLst/>
          </a:prstGeom>
          <a:solidFill>
            <a:srgbClr val="FFEFFD"/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結果　⇒　　精査の結果、Ｈ＞１４ｍで設計可能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・高強度材料を使用した場合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→支柱の終局震度が高くなる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＝震度換算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0.90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以上となり、支承寸法　大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9DC1-D8F5-4425-9E07-05F85B6F31C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1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1660</Words>
  <Application>Microsoft Office PowerPoint</Application>
  <PresentationFormat>画面に合わせる (4:3)</PresentationFormat>
  <Paragraphs>570</Paragraphs>
  <Slides>39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0" baseType="lpstr">
      <vt:lpstr>Office ​​テーマ</vt:lpstr>
      <vt:lpstr>資料－２</vt:lpstr>
      <vt:lpstr>PowerPoint プレゼンテーション</vt:lpstr>
      <vt:lpstr>■１．支柱構造の検討</vt:lpstr>
      <vt:lpstr>■１．支柱構造の検討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■３．軌道桁構造の検討</vt:lpstr>
      <vt:lpstr>■３．軌道桁構造の検討</vt:lpstr>
      <vt:lpstr>■３．軌道桁構造の検討</vt:lpstr>
      <vt:lpstr>■３．軌道桁構造の検討</vt:lpstr>
      <vt:lpstr>■３．軌道桁構造の検討</vt:lpstr>
      <vt:lpstr>■３．軌道桁構造の検討</vt:lpstr>
      <vt:lpstr>■３．軌道桁構造の検討</vt:lpstr>
      <vt:lpstr>■３．軌道桁構造の検討</vt:lpstr>
      <vt:lpstr>■３．軌道桁構造の検討</vt:lpstr>
      <vt:lpstr>■３．軌道桁構造の検討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■４．支承構造の検討</vt:lpstr>
      <vt:lpstr>■４．支承構造の検討</vt:lpstr>
      <vt:lpstr>■４．支承構造の検討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藤原 毅</dc:creator>
  <cp:lastModifiedBy>大阪府</cp:lastModifiedBy>
  <cp:revision>76</cp:revision>
  <cp:lastPrinted>2017-07-08T00:10:42Z</cp:lastPrinted>
  <dcterms:created xsi:type="dcterms:W3CDTF">2017-05-23T08:49:01Z</dcterms:created>
  <dcterms:modified xsi:type="dcterms:W3CDTF">2017-07-10T02:43:56Z</dcterms:modified>
</cp:coreProperties>
</file>