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62" r:id="rId3"/>
    <p:sldId id="281" r:id="rId4"/>
    <p:sldId id="265" r:id="rId5"/>
    <p:sldId id="279" r:id="rId6"/>
    <p:sldId id="271" r:id="rId7"/>
    <p:sldId id="267" r:id="rId8"/>
    <p:sldId id="273" r:id="rId9"/>
    <p:sldId id="280" r:id="rId10"/>
    <p:sldId id="269" r:id="rId11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8938" autoAdjust="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143" cy="511649"/>
          </a:xfrm>
          <a:prstGeom prst="rect">
            <a:avLst/>
          </a:prstGeom>
        </p:spPr>
        <p:txBody>
          <a:bodyPr vert="horz" lIns="94629" tIns="47315" rIns="94629" bIns="473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504" y="1"/>
            <a:ext cx="3076143" cy="511649"/>
          </a:xfrm>
          <a:prstGeom prst="rect">
            <a:avLst/>
          </a:prstGeom>
        </p:spPr>
        <p:txBody>
          <a:bodyPr vert="horz" lIns="94629" tIns="47315" rIns="94629" bIns="47315" rtlCol="0"/>
          <a:lstStyle>
            <a:lvl1pPr algn="r">
              <a:defRPr sz="1200"/>
            </a:lvl1pPr>
          </a:lstStyle>
          <a:p>
            <a:fld id="{D3D27AF6-EE51-4645-9B17-7EE4F6CB5EF2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1331"/>
            <a:ext cx="3076143" cy="511648"/>
          </a:xfrm>
          <a:prstGeom prst="rect">
            <a:avLst/>
          </a:prstGeom>
        </p:spPr>
        <p:txBody>
          <a:bodyPr vert="horz" lIns="94629" tIns="47315" rIns="94629" bIns="47315" rtlCol="0" anchor="b"/>
          <a:lstStyle>
            <a:lvl1pPr algn="l">
              <a:defRPr sz="1200"/>
            </a:lvl1pPr>
          </a:lstStyle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504" y="9721331"/>
            <a:ext cx="3076143" cy="511648"/>
          </a:xfrm>
          <a:prstGeom prst="rect">
            <a:avLst/>
          </a:prstGeom>
        </p:spPr>
        <p:txBody>
          <a:bodyPr vert="horz" lIns="94629" tIns="47315" rIns="94629" bIns="47315" rtlCol="0" anchor="b"/>
          <a:lstStyle>
            <a:lvl1pPr algn="r">
              <a:defRPr sz="1200"/>
            </a:lvl1pPr>
          </a:lstStyle>
          <a:p>
            <a:fld id="{E960E036-1C27-4606-B00B-508250BEB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2558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5741" cy="511814"/>
          </a:xfrm>
          <a:prstGeom prst="rect">
            <a:avLst/>
          </a:prstGeom>
        </p:spPr>
        <p:txBody>
          <a:bodyPr vert="horz" lIns="96484" tIns="48242" rIns="96484" bIns="4824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864" y="0"/>
            <a:ext cx="3075741" cy="511814"/>
          </a:xfrm>
          <a:prstGeom prst="rect">
            <a:avLst/>
          </a:prstGeom>
        </p:spPr>
        <p:txBody>
          <a:bodyPr vert="horz" lIns="96484" tIns="48242" rIns="96484" bIns="48242" rtlCol="0"/>
          <a:lstStyle>
            <a:lvl1pPr algn="r">
              <a:defRPr sz="1200"/>
            </a:lvl1pPr>
          </a:lstStyle>
          <a:p>
            <a:fld id="{4B0D12CA-0EDC-4CF2-A2CC-05228C8D298E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84" tIns="48242" rIns="96484" bIns="482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40" y="4862232"/>
            <a:ext cx="5678422" cy="4604662"/>
          </a:xfrm>
          <a:prstGeom prst="rect">
            <a:avLst/>
          </a:prstGeom>
        </p:spPr>
        <p:txBody>
          <a:bodyPr vert="horz" lIns="96484" tIns="48242" rIns="96484" bIns="4824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37"/>
            <a:ext cx="3075741" cy="511814"/>
          </a:xfrm>
          <a:prstGeom prst="rect">
            <a:avLst/>
          </a:prstGeom>
        </p:spPr>
        <p:txBody>
          <a:bodyPr vert="horz" lIns="96484" tIns="48242" rIns="96484" bIns="48242" rtlCol="0" anchor="b"/>
          <a:lstStyle>
            <a:lvl1pPr algn="l">
              <a:defRPr sz="1200"/>
            </a:lvl1pPr>
          </a:lstStyle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864" y="9721137"/>
            <a:ext cx="3075741" cy="511814"/>
          </a:xfrm>
          <a:prstGeom prst="rect">
            <a:avLst/>
          </a:prstGeom>
        </p:spPr>
        <p:txBody>
          <a:bodyPr vert="horz" lIns="96484" tIns="48242" rIns="96484" bIns="48242" rtlCol="0" anchor="b"/>
          <a:lstStyle>
            <a:lvl1pPr algn="r">
              <a:defRPr sz="1200"/>
            </a:lvl1pPr>
          </a:lstStyle>
          <a:p>
            <a:fld id="{6E85B76C-A84C-4055-9491-A3D1F29667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3928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4176-BEB4-4FAD-A322-B7410FE2778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182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52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61D-0EF4-4717-B980-F68BEAE1CC14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40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1CA1-9A4A-4A26-A3B8-45573829D9C7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52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D441-6193-4BE3-88DA-946AA72EDEB4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48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FED6-DAE0-4107-BC5B-4111B682D083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98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2A38-F646-41C9-B822-6C5CB6537AC6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93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C82-C9E9-4DE9-A018-5BE8438FFE05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92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6E2D-1023-46A3-882F-D359697711B0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28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2520-01D2-4E75-89D6-9E26AA617CAB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26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F618-CE21-4C8E-88FF-3D95BCD9C1F3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50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4FEC-1DD9-40B0-AA8F-3FD4FD6DC489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93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E5D5-7A0F-4463-A2ED-69AAA9CDF68A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09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FB76-BCB5-4636-8105-85897DA407AC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12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196752"/>
            <a:ext cx="9144000" cy="24482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鋼軌道桁用支承について</a:t>
            </a: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371600" y="5733256"/>
            <a:ext cx="6400800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564312"/>
              </p:ext>
            </p:extLst>
          </p:nvPr>
        </p:nvGraphicFramePr>
        <p:xfrm>
          <a:off x="5364088" y="188640"/>
          <a:ext cx="360857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5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平成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25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日（火）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第５回　大阪モノレール技術審議会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資料４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6941333" y="6934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＜追加説明資料＞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981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747172" cy="41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3366" y="692696"/>
            <a:ext cx="6376866" cy="488201"/>
          </a:xfrm>
          <a:prstGeom prst="rect">
            <a:avLst/>
          </a:prstGeom>
          <a:solidFill>
            <a:srgbClr val="CCFFFF"/>
          </a:solidFill>
        </p:spPr>
        <p:txBody>
          <a:bodyPr wrap="square" tIns="72000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支承板支承の回転機能（鉛直軸回り）の照査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1209526"/>
            <a:ext cx="84249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支承板支承の許容回転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角（鉛直軸回り）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は構造上、</a:t>
            </a:r>
            <a:r>
              <a:rPr lang="en-US" altLang="ja-JP" i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θ</a:t>
            </a:r>
            <a:r>
              <a:rPr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 24.74 </a:t>
            </a:r>
            <a:r>
              <a:rPr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mrad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であり、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想定される作用による回転角 </a:t>
            </a:r>
            <a:r>
              <a:rPr lang="el-GR" altLang="ja-JP" i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θ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 1.0 </a:t>
            </a:r>
            <a:r>
              <a:rPr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mrad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より大きいため、鉛直軸回りの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回転機能を有しているものと考える。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03848" y="2492896"/>
            <a:ext cx="5672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許容回転角（鉛直軸回り）の算定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①上沓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とサイドブロックとの隙間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5mm</a:t>
            </a: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②上沓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の製作誤差　　　　　　　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ｍｍ</a:t>
            </a: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③サイドブロック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の製作誤差　　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ｍｍ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鉛直軸回りの回転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に使用できる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隙間は、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ｍｍ。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これを回転角に置き換えると</a:t>
            </a:r>
            <a:r>
              <a:rPr lang="en-US" altLang="ja-JP" sz="1600" i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θ</a:t>
            </a:r>
            <a:r>
              <a:rPr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＝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24.74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ｍ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となる。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11760" y="2708920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39552" y="6289575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259632" y="2257127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27584" y="4437112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56769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支承板支承の照査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9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00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b" anchorCtr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鋼軌道桁用支承について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5536" y="1342509"/>
            <a:ext cx="86409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線の鋼軌道桁用支承（ピン・ローラー）のうち、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不具合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が発生していた。このため、延伸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区間では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、支承形式の見直しを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行う。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3366" y="764704"/>
            <a:ext cx="904258" cy="488201"/>
          </a:xfrm>
          <a:prstGeom prst="rect">
            <a:avLst/>
          </a:prstGeom>
          <a:solidFill>
            <a:srgbClr val="CCFFFF"/>
          </a:solidFill>
        </p:spPr>
        <p:txBody>
          <a:bodyPr wrap="square" tIns="72000" rtlCol="0" anchor="b" anchorCtr="1">
            <a:spAutoFit/>
          </a:bodyPr>
          <a:lstStyle/>
          <a:p>
            <a:pPr algn="ctr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83367" y="2233987"/>
            <a:ext cx="2704457" cy="488201"/>
          </a:xfrm>
          <a:prstGeom prst="rect">
            <a:avLst/>
          </a:prstGeom>
          <a:solidFill>
            <a:srgbClr val="CCFFFF"/>
          </a:solidFill>
        </p:spPr>
        <p:txBody>
          <a:bodyPr wrap="square" tIns="72000" rtlCol="0" anchor="ctr" anchorCtr="1">
            <a:spAutoFit/>
          </a:bodyPr>
          <a:lstStyle/>
          <a:p>
            <a:pPr algn="ctr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不具合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の発生要因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5536" y="2852936"/>
            <a:ext cx="86409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ピン・ローラー支承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は、鉛直軸回りの回転機能を持たないが、風や温度等による影響で発生した回転により、不具合が発生したものと考える。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395536" y="3767105"/>
            <a:ext cx="2808312" cy="2349669"/>
            <a:chOff x="932656" y="3546130"/>
            <a:chExt cx="3288049" cy="270839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656" y="3546130"/>
              <a:ext cx="3152196" cy="270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直線矢印コネクタ 20"/>
            <p:cNvCxnSpPr/>
            <p:nvPr/>
          </p:nvCxnSpPr>
          <p:spPr>
            <a:xfrm flipH="1" flipV="1">
              <a:off x="2804621" y="5342845"/>
              <a:ext cx="399227" cy="389353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H="1">
              <a:off x="2771802" y="4552106"/>
              <a:ext cx="368785" cy="23355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11"/>
            <p:cNvSpPr txBox="1"/>
            <p:nvPr/>
          </p:nvSpPr>
          <p:spPr>
            <a:xfrm>
              <a:off x="3140586" y="5558083"/>
              <a:ext cx="1080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dirty="0" smtClean="0">
                  <a:solidFill>
                    <a:srgbClr val="FFFF00"/>
                  </a:solidFill>
                </a:rPr>
                <a:t>ラック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771801" y="4230645"/>
              <a:ext cx="1313051" cy="39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dirty="0" smtClean="0">
                  <a:solidFill>
                    <a:srgbClr val="FFFF00"/>
                  </a:solidFill>
                </a:rPr>
                <a:t>ピニオン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1"/>
          <a:stretch/>
        </p:blipFill>
        <p:spPr bwMode="auto">
          <a:xfrm>
            <a:off x="3419872" y="3792916"/>
            <a:ext cx="2851006" cy="232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395536" y="6071361"/>
            <a:ext cx="26922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正常時（可動支承）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19872" y="6116774"/>
            <a:ext cx="285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損傷例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2550923" cy="287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8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鋼軌道桁用支承について</a:t>
            </a:r>
            <a:endParaRPr kumimoji="0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3366" y="692696"/>
            <a:ext cx="3600400" cy="460800"/>
          </a:xfrm>
          <a:prstGeom prst="rect">
            <a:avLst/>
          </a:prstGeom>
          <a:solidFill>
            <a:srgbClr val="CCFFFF"/>
          </a:solidFill>
        </p:spPr>
        <p:txBody>
          <a:bodyPr wrap="square" rtlCol="0" anchor="b" anchorCtr="1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支承形式の選定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1271370"/>
            <a:ext cx="83529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形式について比較検討を行い、特に鉛直軸回りの回転機能を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有する支承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を選定した。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9550" y="4976008"/>
            <a:ext cx="7344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以上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より、比較する支承形式は、次の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とおりとした。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ピンローラ支承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③ゴム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中から、最適な支承形式を選定する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1418" y="2107595"/>
            <a:ext cx="230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支承形式の比較表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07" y="7533456"/>
            <a:ext cx="7579065" cy="219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00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b" anchorCtr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鋼軌道桁用支承について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492253"/>
            <a:ext cx="8571844" cy="202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3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5999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3366" y="663944"/>
            <a:ext cx="3600400" cy="460800"/>
          </a:xfrm>
          <a:prstGeom prst="rect">
            <a:avLst/>
          </a:prstGeom>
          <a:solidFill>
            <a:srgbClr val="CCFFFF"/>
          </a:solidFill>
        </p:spPr>
        <p:txBody>
          <a:bodyPr wrap="square" rtlCol="0" anchor="b" anchorCtr="1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支承形式の選定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3366" y="1124744"/>
            <a:ext cx="84650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形式について、採用実績・不具合の発生・コスト等を比較した結果を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下表のとおり、まとめた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。この結果、支承板支承を採用することとした。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鋼軌道桁用支承について</a:t>
            </a:r>
            <a:endParaRPr kumimoji="0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00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b" anchorCtr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鋼軌道桁用支承について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040740" cy="4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080466" y="1840485"/>
            <a:ext cx="2355810" cy="4630807"/>
          </a:xfrm>
          <a:prstGeom prst="rect">
            <a:avLst/>
          </a:prstGeom>
          <a:noFill/>
          <a:ln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7406254" y="134598"/>
            <a:ext cx="1440160" cy="324036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修正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927482" y="836712"/>
            <a:ext cx="7532950" cy="5595948"/>
            <a:chOff x="783466" y="593179"/>
            <a:chExt cx="7532950" cy="559594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93179"/>
              <a:ext cx="7056784" cy="559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正方形/長方形 16"/>
            <p:cNvSpPr/>
            <p:nvPr/>
          </p:nvSpPr>
          <p:spPr>
            <a:xfrm>
              <a:off x="971600" y="1844824"/>
              <a:ext cx="3528392" cy="259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86" r="54890" b="35538"/>
            <a:stretch/>
          </p:blipFill>
          <p:spPr bwMode="auto">
            <a:xfrm>
              <a:off x="783466" y="1484784"/>
              <a:ext cx="3500502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0" y="5999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28479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4572000" y="5067107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kumimoji="1" lang="ja-JP" altLang="en-US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サイドブロック</a:t>
            </a:r>
            <a:r>
              <a:rPr kumimoji="1" lang="en-US" altLang="ja-JP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kumimoji="1" lang="ja-JP" altLang="en-US" sz="1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512" y="764704"/>
            <a:ext cx="2664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 等角投影図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支承板支承の照査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0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" y="2315297"/>
            <a:ext cx="9008955" cy="409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24948" y="1196752"/>
            <a:ext cx="85395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について、鉛直軸回りの回転への追随性はあるのか、検証を行った。まず、鉛直軸回りの回転の発生要因となる作用（荷重）について、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下表のとおり、まとめた。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3366" y="663079"/>
            <a:ext cx="6520882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 anchor="b" anchorCtr="1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支承板支承の回転機能（鉛直軸回り）の照査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支承板支承の照査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6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27382" y="1281534"/>
            <a:ext cx="84650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回転（鉛直軸回り）の発生要因と想定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する作用（荷重）で、過去に支承挙動計測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あり、また、延伸区間と同じ南北方向で日照条件が同等と考えられる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山麓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線橋を対象とし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、回転角を算定した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8502825" cy="18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62834"/>
            <a:ext cx="7056784" cy="231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300192" y="2343829"/>
            <a:ext cx="1584177" cy="365091"/>
          </a:xfrm>
          <a:prstGeom prst="rect">
            <a:avLst/>
          </a:prstGeom>
          <a:solidFill>
            <a:schemeClr val="bg1"/>
          </a:solidFill>
        </p:spPr>
        <p:txBody>
          <a:bodyPr wrap="square" tIns="72000" rtlCol="0" anchor="b" anchorCtr="1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山麓線橋現況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94720" y="629372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平面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骨組図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3366" y="692696"/>
            <a:ext cx="6376866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 anchor="b" anchorCtr="1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支承板支承の回転機能（鉛直軸回り）の照査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支承板支承の照査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5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801"/>
            <a:ext cx="4034635" cy="253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/>
        </p:blipFill>
        <p:spPr bwMode="auto">
          <a:xfrm>
            <a:off x="6223159" y="1988840"/>
            <a:ext cx="2165265" cy="18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09764"/>
            <a:ext cx="5328591" cy="179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11558" y="3841303"/>
            <a:ext cx="7560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　載荷作用と回転角算定略図　　　　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    　　  　桁断面図 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788024" y="4132818"/>
            <a:ext cx="4248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試算結果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風荷重（列車なし）    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 θ=0.204mrad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Ｌ１地震時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列車あり）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θ=0.207mrad    </a:t>
            </a: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Ｌ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地震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時（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列車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なし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θ=0.476mrad </a:t>
            </a: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Ｌ２地震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時（列車あり）：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θ=0.922mrad 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4572000" y="5376238"/>
            <a:ext cx="335049" cy="645050"/>
          </a:xfrm>
          <a:prstGeom prst="rightArrow">
            <a:avLst/>
          </a:prstGeom>
          <a:noFill/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148064" y="5521295"/>
            <a:ext cx="3672408" cy="785240"/>
          </a:xfrm>
          <a:prstGeom prst="rect">
            <a:avLst/>
          </a:prstGeom>
          <a:noFill/>
          <a:ln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3365" y="666160"/>
            <a:ext cx="6285935" cy="488201"/>
          </a:xfrm>
          <a:prstGeom prst="rect">
            <a:avLst/>
          </a:prstGeom>
          <a:solidFill>
            <a:srgbClr val="CCFFFF"/>
          </a:solidFill>
        </p:spPr>
        <p:txBody>
          <a:bodyPr wrap="square" tIns="72000" rtlCol="0" anchor="b" anchorCtr="1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支承板支承の回転機能（鉛直軸回り）の照査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292080" y="5662989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想定される作用による回転角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θ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≒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1.0 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mrad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5536" y="1342509"/>
            <a:ext cx="71287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試算した結果、想定される作用に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よる回転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角（鉛直軸回り）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1.0 </a:t>
            </a:r>
            <a:r>
              <a:rPr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mrad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[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Ｌ２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地震時（列車あり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]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となった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支承板支承の照査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6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8" y="3140968"/>
            <a:ext cx="3773598" cy="347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1" y="1205708"/>
            <a:ext cx="3279598" cy="179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3365660" y="2348880"/>
            <a:ext cx="523416" cy="38403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>
            <a:stCxn id="5" idx="3"/>
          </p:cNvCxnSpPr>
          <p:nvPr/>
        </p:nvCxnSpPr>
        <p:spPr>
          <a:xfrm flipH="1">
            <a:off x="2771800" y="2676674"/>
            <a:ext cx="670512" cy="6083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83366" y="692696"/>
            <a:ext cx="4792690" cy="488201"/>
          </a:xfrm>
          <a:prstGeom prst="rect">
            <a:avLst/>
          </a:prstGeom>
          <a:solidFill>
            <a:srgbClr val="CCFFFF"/>
          </a:solidFill>
        </p:spPr>
        <p:txBody>
          <a:bodyPr wrap="square" tIns="72000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の許容回転角の算定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391307" y="3543996"/>
            <a:ext cx="20931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許容回転角一覧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932040" y="1952769"/>
            <a:ext cx="3536663" cy="785240"/>
          </a:xfrm>
          <a:prstGeom prst="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076056" y="2168793"/>
            <a:ext cx="3392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θ a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＝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θ°×π/180 [</a:t>
            </a:r>
            <a:r>
              <a:rPr lang="en-US" altLang="ja-JP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mrad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]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2652"/>
            <a:ext cx="40957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支承板支承の照査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76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prstDash val="sysDash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6257</TotalTime>
  <Words>632</Words>
  <Application>Microsoft Office PowerPoint</Application>
  <PresentationFormat>画面に合わせる (4:3)</PresentationFormat>
  <Paragraphs>118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HG丸ｺﾞｼｯｸM-PRO</vt:lpstr>
      <vt:lpstr>Meiryo UI</vt:lpstr>
      <vt:lpstr>ＭＳ Ｐゴシック</vt:lpstr>
      <vt:lpstr>ＭＳ ゴシック</vt:lpstr>
      <vt:lpstr>ＭＳ 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</dc:creator>
  <cp:lastModifiedBy>麻野　員代</cp:lastModifiedBy>
  <cp:revision>301</cp:revision>
  <cp:lastPrinted>2019-03-26T00:41:00Z</cp:lastPrinted>
  <dcterms:created xsi:type="dcterms:W3CDTF">2017-10-10T05:47:45Z</dcterms:created>
  <dcterms:modified xsi:type="dcterms:W3CDTF">2019-03-26T00:41:12Z</dcterms:modified>
</cp:coreProperties>
</file>