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264" r:id="rId3"/>
    <p:sldId id="258" r:id="rId4"/>
    <p:sldId id="259" r:id="rId5"/>
    <p:sldId id="260" r:id="rId6"/>
    <p:sldId id="261" r:id="rId7"/>
    <p:sldId id="262" r:id="rId8"/>
    <p:sldId id="265" r:id="rId9"/>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6" d="100"/>
          <a:sy n="66" d="100"/>
        </p:scale>
        <p:origin x="-1506" y="-16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6967"/>
          </a:xfrm>
          <a:prstGeom prst="rect">
            <a:avLst/>
          </a:prstGeom>
        </p:spPr>
        <p:txBody>
          <a:bodyPr vert="horz" lIns="91440" tIns="45720" rIns="91440" bIns="45720" rtlCol="0"/>
          <a:lstStyle>
            <a:lvl1pPr algn="r">
              <a:defRPr sz="1200"/>
            </a:lvl1pPr>
          </a:lstStyle>
          <a:p>
            <a:fld id="{166F018A-CB59-4AB1-AC61-B8585F30A794}" type="datetimeFigureOut">
              <a:rPr kumimoji="1" lang="ja-JP" altLang="en-US" smtClean="0"/>
              <a:t>2018/5/21</a:t>
            </a:fld>
            <a:endParaRPr kumimoji="1" lang="ja-JP" altLang="en-US"/>
          </a:p>
        </p:txBody>
      </p:sp>
      <p:sp>
        <p:nvSpPr>
          <p:cNvPr id="4" name="スライド イメージ プレースホルダー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21186"/>
            <a:ext cx="5445760" cy="4472702"/>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0646"/>
            <a:ext cx="2949787" cy="49696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6"/>
            <a:ext cx="2949787" cy="496967"/>
          </a:xfrm>
          <a:prstGeom prst="rect">
            <a:avLst/>
          </a:prstGeom>
        </p:spPr>
        <p:txBody>
          <a:bodyPr vert="horz" lIns="91440" tIns="45720" rIns="91440" bIns="45720" rtlCol="0" anchor="b"/>
          <a:lstStyle>
            <a:lvl1pPr algn="r">
              <a:defRPr sz="1200"/>
            </a:lvl1pPr>
          </a:lstStyle>
          <a:p>
            <a:fld id="{61A54176-BEB4-4FAD-A322-B7410FE27781}" type="slidenum">
              <a:rPr kumimoji="1" lang="ja-JP" altLang="en-US" smtClean="0"/>
              <a:t>‹#›</a:t>
            </a:fld>
            <a:endParaRPr kumimoji="1" lang="ja-JP" altLang="en-US"/>
          </a:p>
        </p:txBody>
      </p:sp>
    </p:spTree>
    <p:extLst>
      <p:ext uri="{BB962C8B-B14F-4D97-AF65-F5344CB8AC3E}">
        <p14:creationId xmlns:p14="http://schemas.microsoft.com/office/powerpoint/2010/main" val="427461301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1A54176-BEB4-4FAD-A322-B7410FE27781}" type="slidenum">
              <a:rPr kumimoji="1" lang="ja-JP" altLang="en-US" smtClean="0"/>
              <a:t>1</a:t>
            </a:fld>
            <a:endParaRPr kumimoji="1" lang="ja-JP" altLang="en-US"/>
          </a:p>
        </p:txBody>
      </p:sp>
    </p:spTree>
    <p:extLst>
      <p:ext uri="{BB962C8B-B14F-4D97-AF65-F5344CB8AC3E}">
        <p14:creationId xmlns:p14="http://schemas.microsoft.com/office/powerpoint/2010/main" val="23461820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1A54176-BEB4-4FAD-A322-B7410FE27781}" type="slidenum">
              <a:rPr kumimoji="1" lang="ja-JP" altLang="en-US" smtClean="0"/>
              <a:t>4</a:t>
            </a:fld>
            <a:endParaRPr kumimoji="1" lang="ja-JP" altLang="en-US"/>
          </a:p>
        </p:txBody>
      </p:sp>
    </p:spTree>
    <p:extLst>
      <p:ext uri="{BB962C8B-B14F-4D97-AF65-F5344CB8AC3E}">
        <p14:creationId xmlns:p14="http://schemas.microsoft.com/office/powerpoint/2010/main" val="681603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フッター プレースホルダー 3"/>
          <p:cNvSpPr>
            <a:spLocks noGrp="1"/>
          </p:cNvSpPr>
          <p:nvPr>
            <p:ph type="ftr" sz="quarter" idx="10"/>
          </p:nvPr>
        </p:nvSpPr>
        <p:spPr/>
        <p:txBody>
          <a:bodyPr/>
          <a:lstStyle/>
          <a:p>
            <a:r>
              <a:rPr kumimoji="1" lang="ja-JP" altLang="en-US" smtClean="0"/>
              <a:t>Ｈ２９</a:t>
            </a:r>
            <a:r>
              <a:rPr kumimoji="1" lang="en-US" altLang="ja-JP" smtClean="0"/>
              <a:t>-</a:t>
            </a:r>
            <a:r>
              <a:rPr kumimoji="1" lang="ja-JP" altLang="en-US" smtClean="0"/>
              <a:t>１１</a:t>
            </a:r>
            <a:r>
              <a:rPr kumimoji="1" lang="en-US" altLang="ja-JP" smtClean="0"/>
              <a:t>-</a:t>
            </a:r>
            <a:r>
              <a:rPr kumimoji="1" lang="ja-JP" altLang="en-US" smtClean="0"/>
              <a:t>２２</a:t>
            </a:r>
            <a:endParaRPr kumimoji="1" lang="ja-JP" altLang="en-US"/>
          </a:p>
        </p:txBody>
      </p:sp>
      <p:sp>
        <p:nvSpPr>
          <p:cNvPr id="5" name="スライド番号プレースホルダー 4"/>
          <p:cNvSpPr>
            <a:spLocks noGrp="1"/>
          </p:cNvSpPr>
          <p:nvPr>
            <p:ph type="sldNum" sz="quarter" idx="11"/>
          </p:nvPr>
        </p:nvSpPr>
        <p:spPr/>
        <p:txBody>
          <a:bodyPr/>
          <a:lstStyle/>
          <a:p>
            <a:fld id="{6E85B76C-A84C-4055-9491-A3D1F2966735}" type="slidenum">
              <a:rPr kumimoji="1" lang="ja-JP" altLang="en-US" smtClean="0"/>
              <a:t>8</a:t>
            </a:fld>
            <a:endParaRPr kumimoji="1" lang="ja-JP" altLang="en-US"/>
          </a:p>
        </p:txBody>
      </p:sp>
    </p:spTree>
    <p:extLst>
      <p:ext uri="{BB962C8B-B14F-4D97-AF65-F5344CB8AC3E}">
        <p14:creationId xmlns:p14="http://schemas.microsoft.com/office/powerpoint/2010/main" val="28710118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2018/5/21</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2018/5/21</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2018/5/21</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2018/5/21</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2018/5/21</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t>2018/5/21</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E90ED720-0104-4369-84BC-D37694168613}" type="datetimeFigureOut">
              <a:rPr kumimoji="1" lang="ja-JP" altLang="en-US" smtClean="0"/>
              <a:t>2018/5/21</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E90ED720-0104-4369-84BC-D37694168613}" type="datetimeFigureOut">
              <a:rPr kumimoji="1" lang="ja-JP" altLang="en-US" smtClean="0"/>
              <a:t>2018/5/21</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E90ED720-0104-4369-84BC-D37694168613}" type="datetimeFigureOut">
              <a:rPr kumimoji="1" lang="ja-JP" altLang="en-US" smtClean="0"/>
              <a:t>2018/5/21</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t>2018/5/21</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t>2018/5/21</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0ED720-0104-4369-84BC-D37694168613}" type="datetimeFigureOut">
              <a:rPr kumimoji="1" lang="ja-JP" altLang="en-US" smtClean="0"/>
              <a:t>2018/5/21</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D8002D-B5B0-4BAC-B1F6-782DDCCE6D9C}"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p:txBody>
          <a:bodyPr/>
          <a:lstStyle/>
          <a:p>
            <a:fld id="{E63F6462-C95E-4C1F-A2EC-2E2D06929884}" type="slidenum">
              <a:rPr kumimoji="1" lang="ja-JP" altLang="en-US" smtClean="0"/>
              <a:t>1</a:t>
            </a:fld>
            <a:endParaRPr kumimoji="1" lang="ja-JP" altLang="en-US"/>
          </a:p>
        </p:txBody>
      </p:sp>
      <p:sp>
        <p:nvSpPr>
          <p:cNvPr id="7" name="Rectangle 5"/>
          <p:cNvSpPr>
            <a:spLocks noChangeArrowheads="1"/>
          </p:cNvSpPr>
          <p:nvPr/>
        </p:nvSpPr>
        <p:spPr bwMode="auto">
          <a:xfrm>
            <a:off x="0" y="1196752"/>
            <a:ext cx="9144000" cy="2448272"/>
          </a:xfrm>
          <a:prstGeom prst="rect">
            <a:avLst/>
          </a:prstGeom>
          <a:gradFill rotWithShape="1">
            <a:gsLst>
              <a:gs pos="0">
                <a:schemeClr val="tx2">
                  <a:lumMod val="40000"/>
                  <a:lumOff val="60000"/>
                </a:schemeClr>
              </a:gs>
              <a:gs pos="50000">
                <a:schemeClr val="bg1"/>
              </a:gs>
              <a:gs pos="100000">
                <a:schemeClr val="tx2">
                  <a:lumMod val="40000"/>
                  <a:lumOff val="60000"/>
                </a:schemeClr>
              </a:gs>
            </a:gsLst>
            <a:lin ang="5400000" scaled="1"/>
          </a:gradFill>
          <a:ln w="9525">
            <a:noFill/>
            <a:miter lim="800000"/>
            <a:headEnd/>
            <a:tailEnd/>
          </a:ln>
          <a:effectLst/>
        </p:spPr>
        <p:txBody>
          <a:bodyPr wrap="none" anchor="ctr"/>
          <a:lstStyle>
            <a:defPPr>
              <a:defRPr lang="zh-CN"/>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5613" indent="1588" algn="l" rtl="0" fontAlgn="base">
              <a:spcBef>
                <a:spcPct val="0"/>
              </a:spcBef>
              <a:spcAft>
                <a:spcPct val="0"/>
              </a:spcAft>
              <a:defRPr kumimoji="1" kern="1200">
                <a:solidFill>
                  <a:schemeClr val="tx1"/>
                </a:solidFill>
                <a:latin typeface="Arial" charset="0"/>
                <a:ea typeface="ＭＳ Ｐゴシック" charset="-128"/>
                <a:cs typeface="+mn-cs"/>
              </a:defRPr>
            </a:lvl2pPr>
            <a:lvl3pPr marL="912813" indent="1588" algn="l" rtl="0" fontAlgn="base">
              <a:spcBef>
                <a:spcPct val="0"/>
              </a:spcBef>
              <a:spcAft>
                <a:spcPct val="0"/>
              </a:spcAft>
              <a:defRPr kumimoji="1" kern="1200">
                <a:solidFill>
                  <a:schemeClr val="tx1"/>
                </a:solidFill>
                <a:latin typeface="Arial" charset="0"/>
                <a:ea typeface="ＭＳ Ｐゴシック" charset="-128"/>
                <a:cs typeface="+mn-cs"/>
              </a:defRPr>
            </a:lvl3pPr>
            <a:lvl4pPr marL="1370013" indent="1588" algn="l" rtl="0" fontAlgn="base">
              <a:spcBef>
                <a:spcPct val="0"/>
              </a:spcBef>
              <a:spcAft>
                <a:spcPct val="0"/>
              </a:spcAft>
              <a:defRPr kumimoji="1" kern="1200">
                <a:solidFill>
                  <a:schemeClr val="tx1"/>
                </a:solidFill>
                <a:latin typeface="Arial" charset="0"/>
                <a:ea typeface="ＭＳ Ｐゴシック" charset="-128"/>
                <a:cs typeface="+mn-cs"/>
              </a:defRPr>
            </a:lvl4pPr>
            <a:lvl5pPr marL="1827213" indent="1588"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ctr" defTabSz="912813">
              <a:buClr>
                <a:srgbClr val="000000"/>
              </a:buClr>
              <a:buSzPct val="100000"/>
              <a:defRPr/>
            </a:pPr>
            <a:r>
              <a:rPr kumimoji="0" lang="ja-JP" altLang="en-US" sz="3600" dirty="0">
                <a:latin typeface="HG丸ｺﾞｼｯｸM-PRO" panose="020F0600000000000000" pitchFamily="50" charset="-128"/>
                <a:ea typeface="HG丸ｺﾞｼｯｸM-PRO" panose="020F0600000000000000" pitchFamily="50" charset="-128"/>
                <a:cs typeface="Meiryo UI" pitchFamily="50" charset="-128"/>
              </a:rPr>
              <a:t>鋼軌道桁用支承</a:t>
            </a:r>
            <a:r>
              <a:rPr kumimoji="0" lang="ja-JP" altLang="en-US" sz="3600" dirty="0" smtClean="0">
                <a:latin typeface="HG丸ｺﾞｼｯｸM-PRO" panose="020F0600000000000000" pitchFamily="50" charset="-128"/>
                <a:ea typeface="HG丸ｺﾞｼｯｸM-PRO" panose="020F0600000000000000" pitchFamily="50" charset="-128"/>
                <a:cs typeface="Meiryo UI" pitchFamily="50" charset="-128"/>
              </a:rPr>
              <a:t>の構造の検討について</a:t>
            </a:r>
            <a:endParaRPr kumimoji="0" lang="ja-JP" altLang="en-US" sz="3600" dirty="0">
              <a:latin typeface="HG丸ｺﾞｼｯｸM-PRO" panose="020F0600000000000000" pitchFamily="50" charset="-128"/>
              <a:ea typeface="HG丸ｺﾞｼｯｸM-PRO" panose="020F0600000000000000" pitchFamily="50" charset="-128"/>
              <a:cs typeface="Meiryo UI" pitchFamily="50" charset="-128"/>
            </a:endParaRPr>
          </a:p>
        </p:txBody>
      </p:sp>
      <p:sp>
        <p:nvSpPr>
          <p:cNvPr id="12" name="サブタイトル 2"/>
          <p:cNvSpPr txBox="1">
            <a:spLocks/>
          </p:cNvSpPr>
          <p:nvPr/>
        </p:nvSpPr>
        <p:spPr>
          <a:xfrm>
            <a:off x="1371600" y="5733256"/>
            <a:ext cx="6400800" cy="553616"/>
          </a:xfrm>
          <a:prstGeom prst="rect">
            <a:avLst/>
          </a:prstGeom>
        </p:spPr>
        <p:txBody>
          <a:bodyPr vert="horz" lIns="91440" tIns="45720" rIns="91440" bIns="45720" rtlCol="0">
            <a:normAutofit lnSpcReduction="10000"/>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r>
              <a:rPr lang="ja-JP" altLang="en-US" dirty="0" smtClean="0">
                <a:solidFill>
                  <a:schemeClr val="tx1"/>
                </a:solidFill>
                <a:latin typeface="HG丸ｺﾞｼｯｸM-PRO" panose="020F0600000000000000" pitchFamily="50" charset="-128"/>
                <a:ea typeface="HG丸ｺﾞｼｯｸM-PRO" panose="020F0600000000000000" pitchFamily="50" charset="-128"/>
              </a:rPr>
              <a:t>大阪府</a:t>
            </a:r>
            <a:endParaRPr lang="ja-JP" altLang="en-US" dirty="0">
              <a:solidFill>
                <a:schemeClr val="tx1"/>
              </a:solidFill>
              <a:latin typeface="HG丸ｺﾞｼｯｸM-PRO" panose="020F0600000000000000" pitchFamily="50" charset="-128"/>
              <a:ea typeface="HG丸ｺﾞｼｯｸM-PRO" panose="020F0600000000000000" pitchFamily="50" charset="-128"/>
            </a:endParaRPr>
          </a:p>
        </p:txBody>
      </p:sp>
      <p:graphicFrame>
        <p:nvGraphicFramePr>
          <p:cNvPr id="8" name="表 7"/>
          <p:cNvGraphicFramePr>
            <a:graphicFrameLocks noGrp="1"/>
          </p:cNvGraphicFramePr>
          <p:nvPr>
            <p:extLst>
              <p:ext uri="{D42A27DB-BD31-4B8C-83A1-F6EECF244321}">
                <p14:modId xmlns:p14="http://schemas.microsoft.com/office/powerpoint/2010/main" val="2441262862"/>
              </p:ext>
            </p:extLst>
          </p:nvPr>
        </p:nvGraphicFramePr>
        <p:xfrm>
          <a:off x="5364088" y="188640"/>
          <a:ext cx="3608570" cy="370840"/>
        </p:xfrm>
        <a:graphic>
          <a:graphicData uri="http://schemas.openxmlformats.org/drawingml/2006/table">
            <a:tbl>
              <a:tblPr firstRow="1" bandRow="1">
                <a:tableStyleId>{5940675A-B579-460E-94D1-54222C63F5DA}</a:tableStyleId>
              </a:tblPr>
              <a:tblGrid>
                <a:gridCol w="2805808"/>
                <a:gridCol w="802762"/>
              </a:tblGrid>
              <a:tr h="370840">
                <a:tc>
                  <a:txBody>
                    <a:bodyPr/>
                    <a:lstStyle/>
                    <a:p>
                      <a:r>
                        <a:rPr kumimoji="1" lang="ja-JP" altLang="en-US" sz="1200" dirty="0" smtClean="0">
                          <a:solidFill>
                            <a:schemeClr val="tx1"/>
                          </a:solidFill>
                          <a:latin typeface="ＭＳ ゴシック" panose="020B0609070205080204" pitchFamily="49" charset="-128"/>
                          <a:ea typeface="ＭＳ ゴシック" panose="020B0609070205080204" pitchFamily="49" charset="-128"/>
                        </a:rPr>
                        <a:t>平成</a:t>
                      </a:r>
                      <a:r>
                        <a:rPr kumimoji="1" lang="en-US" altLang="ja-JP" sz="1200" dirty="0" smtClean="0">
                          <a:solidFill>
                            <a:schemeClr val="tx1"/>
                          </a:solidFill>
                          <a:latin typeface="ＭＳ ゴシック" panose="020B0609070205080204" pitchFamily="49" charset="-128"/>
                          <a:ea typeface="ＭＳ ゴシック" panose="020B0609070205080204" pitchFamily="49" charset="-128"/>
                        </a:rPr>
                        <a:t>30</a:t>
                      </a:r>
                      <a:r>
                        <a:rPr kumimoji="1" lang="ja-JP" altLang="en-US" sz="1200" dirty="0" smtClean="0">
                          <a:solidFill>
                            <a:schemeClr val="tx1"/>
                          </a:solidFill>
                          <a:latin typeface="ＭＳ ゴシック" panose="020B0609070205080204" pitchFamily="49" charset="-128"/>
                          <a:ea typeface="ＭＳ ゴシック" panose="020B0609070205080204" pitchFamily="49" charset="-128"/>
                        </a:rPr>
                        <a:t>年５月</a:t>
                      </a:r>
                      <a:r>
                        <a:rPr kumimoji="1" lang="en-US" altLang="ja-JP" sz="1200" dirty="0" smtClean="0">
                          <a:solidFill>
                            <a:schemeClr val="tx1"/>
                          </a:solidFill>
                          <a:latin typeface="ＭＳ ゴシック" panose="020B0609070205080204" pitchFamily="49" charset="-128"/>
                          <a:ea typeface="ＭＳ ゴシック" panose="020B0609070205080204" pitchFamily="49" charset="-128"/>
                        </a:rPr>
                        <a:t>22</a:t>
                      </a:r>
                      <a:r>
                        <a:rPr kumimoji="1" lang="ja-JP" altLang="en-US" sz="1200" dirty="0" smtClean="0">
                          <a:solidFill>
                            <a:schemeClr val="tx1"/>
                          </a:solidFill>
                          <a:latin typeface="ＭＳ ゴシック" panose="020B0609070205080204" pitchFamily="49" charset="-128"/>
                          <a:ea typeface="ＭＳ ゴシック" panose="020B0609070205080204" pitchFamily="49" charset="-128"/>
                        </a:rPr>
                        <a:t>日（火）</a:t>
                      </a:r>
                      <a:endParaRPr kumimoji="1" lang="en-US" altLang="ja-JP" sz="1200" dirty="0" smtClean="0">
                        <a:solidFill>
                          <a:schemeClr val="tx1"/>
                        </a:solidFill>
                        <a:latin typeface="ＭＳ ゴシック" panose="020B0609070205080204" pitchFamily="49" charset="-128"/>
                        <a:ea typeface="ＭＳ ゴシック" panose="020B0609070205080204" pitchFamily="49" charset="-128"/>
                      </a:endParaRPr>
                    </a:p>
                    <a:p>
                      <a:r>
                        <a:rPr lang="ja-JP" altLang="en-US" sz="1200" dirty="0" smtClean="0">
                          <a:solidFill>
                            <a:schemeClr val="tx1"/>
                          </a:solidFill>
                        </a:rPr>
                        <a:t>第４回　大阪モノレール技術審議会</a:t>
                      </a:r>
                      <a:endParaRPr kumimoji="1" lang="ja-JP" altLang="en-US" sz="1200" dirty="0"/>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ja-JP" altLang="en-US" sz="1600" dirty="0" smtClean="0"/>
                        <a:t>資料６</a:t>
                      </a:r>
                      <a:endParaRPr kumimoji="1" lang="ja-JP" altLang="en-US" sz="1600" dirty="0" smtClean="0"/>
                    </a:p>
                  </a:txBody>
                  <a:tcPr marL="36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Tree>
    <p:extLst>
      <p:ext uri="{BB962C8B-B14F-4D97-AF65-F5344CB8AC3E}">
        <p14:creationId xmlns:p14="http://schemas.microsoft.com/office/powerpoint/2010/main" val="27297813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1"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6361" y="3429000"/>
            <a:ext cx="3744416" cy="30374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2"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45086" y="3458199"/>
            <a:ext cx="3672408" cy="29951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テキスト ボックス 7"/>
          <p:cNvSpPr txBox="1"/>
          <p:nvPr/>
        </p:nvSpPr>
        <p:spPr>
          <a:xfrm>
            <a:off x="1352500" y="2259449"/>
            <a:ext cx="3558679" cy="1169551"/>
          </a:xfrm>
          <a:prstGeom prst="rect">
            <a:avLst/>
          </a:prstGeom>
          <a:noFill/>
        </p:spPr>
        <p:txBody>
          <a:bodyPr wrap="square" rtlCol="0">
            <a:spAutoFit/>
          </a:bodyPr>
          <a:lstStyle/>
          <a:p>
            <a:pPr algn="just"/>
            <a:r>
              <a:rPr lang="ja-JP" altLang="en-US" sz="1400" dirty="0" smtClean="0">
                <a:latin typeface="+mn-ea"/>
              </a:rPr>
              <a:t>・異音の発生</a:t>
            </a:r>
            <a:endParaRPr lang="en-US" altLang="ja-JP" sz="1400" dirty="0" smtClean="0">
              <a:latin typeface="+mn-ea"/>
            </a:endParaRPr>
          </a:p>
          <a:p>
            <a:pPr algn="just"/>
            <a:r>
              <a:rPr lang="ja-JP" altLang="en-US" sz="1400" dirty="0" smtClean="0">
                <a:latin typeface="+mn-ea"/>
              </a:rPr>
              <a:t>・ラック固定ボルトゆるみ</a:t>
            </a:r>
            <a:endParaRPr lang="en-US" altLang="ja-JP" sz="1400" dirty="0" smtClean="0">
              <a:latin typeface="+mn-ea"/>
            </a:endParaRPr>
          </a:p>
          <a:p>
            <a:pPr algn="just"/>
            <a:r>
              <a:rPr lang="ja-JP" altLang="en-US" sz="1400" dirty="0" smtClean="0">
                <a:latin typeface="+mn-ea"/>
              </a:rPr>
              <a:t>・ラック固定ボルト破損</a:t>
            </a:r>
            <a:endParaRPr lang="en-US" altLang="ja-JP" sz="1400" dirty="0" smtClean="0">
              <a:latin typeface="+mn-ea"/>
            </a:endParaRPr>
          </a:p>
          <a:p>
            <a:pPr algn="just"/>
            <a:r>
              <a:rPr lang="ja-JP" altLang="en-US" sz="1400" dirty="0" smtClean="0">
                <a:latin typeface="+mn-ea"/>
              </a:rPr>
              <a:t>・ピニオンの抜け（固定くさびの抜け）</a:t>
            </a:r>
            <a:endParaRPr lang="en-US" altLang="ja-JP" sz="1400" dirty="0" smtClean="0">
              <a:latin typeface="+mn-ea"/>
            </a:endParaRPr>
          </a:p>
          <a:p>
            <a:pPr algn="just"/>
            <a:r>
              <a:rPr lang="ja-JP" altLang="en-US" sz="1400" dirty="0" smtClean="0">
                <a:latin typeface="+mn-ea"/>
              </a:rPr>
              <a:t>・ラック／ピニオンの歯破損</a:t>
            </a:r>
            <a:endParaRPr lang="en-US" altLang="ja-JP" sz="1400" dirty="0">
              <a:latin typeface="+mn-ea"/>
            </a:endParaRPr>
          </a:p>
        </p:txBody>
      </p:sp>
      <p:sp>
        <p:nvSpPr>
          <p:cNvPr id="10" name="タイトル 3"/>
          <p:cNvSpPr txBox="1">
            <a:spLocks/>
          </p:cNvSpPr>
          <p:nvPr/>
        </p:nvSpPr>
        <p:spPr>
          <a:xfrm>
            <a:off x="467544" y="1037109"/>
            <a:ext cx="8229600" cy="720000"/>
          </a:xfrm>
          <a:prstGeom prst="rect">
            <a:avLst/>
          </a:prstGeom>
          <a:solidFill>
            <a:srgbClr val="FFFFCC"/>
          </a:solidFill>
        </p:spPr>
        <p:txBody>
          <a:bodyP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3200" dirty="0" smtClean="0">
                <a:latin typeface="ＭＳ Ｐゴシック" panose="020B0600070205080204" pitchFamily="50" charset="-128"/>
                <a:ea typeface="ＭＳ Ｐゴシック" panose="020B0600070205080204" pitchFamily="50" charset="-128"/>
              </a:rPr>
              <a:t>■４．支承構造の検討</a:t>
            </a:r>
            <a:endParaRPr lang="ja-JP" altLang="en-US" sz="3200" dirty="0">
              <a:latin typeface="ＭＳ Ｐゴシック" panose="020B0600070205080204" pitchFamily="50" charset="-128"/>
              <a:ea typeface="ＭＳ Ｐゴシック" panose="020B0600070205080204" pitchFamily="50" charset="-128"/>
            </a:endParaRPr>
          </a:p>
        </p:txBody>
      </p:sp>
      <p:sp>
        <p:nvSpPr>
          <p:cNvPr id="11" name="テキスト ボックス 10"/>
          <p:cNvSpPr txBox="1"/>
          <p:nvPr/>
        </p:nvSpPr>
        <p:spPr>
          <a:xfrm>
            <a:off x="549896" y="1815207"/>
            <a:ext cx="5184576" cy="461665"/>
          </a:xfrm>
          <a:prstGeom prst="rect">
            <a:avLst/>
          </a:prstGeom>
          <a:solidFill>
            <a:srgbClr val="CCECFF"/>
          </a:solidFill>
        </p:spPr>
        <p:txBody>
          <a:bodyPr wrap="square" rtlCol="0">
            <a:spAutoFit/>
          </a:bodyPr>
          <a:lstStyle/>
          <a:p>
            <a:r>
              <a:rPr kumimoji="1" lang="ja-JP" altLang="en-US" sz="2400" dirty="0" smtClean="0">
                <a:latin typeface="ＭＳ Ｐゴシック" panose="020B0600070205080204" pitchFamily="50" charset="-128"/>
                <a:ea typeface="ＭＳ Ｐゴシック" panose="020B0600070205080204" pitchFamily="50" charset="-128"/>
              </a:rPr>
              <a:t>　４－１．鋼軌道桁用支承の不具合</a:t>
            </a:r>
            <a:endParaRPr kumimoji="1" lang="ja-JP" altLang="en-US" sz="2400" dirty="0">
              <a:latin typeface="ＭＳ Ｐゴシック" panose="020B0600070205080204" pitchFamily="50" charset="-128"/>
              <a:ea typeface="ＭＳ Ｐゴシック" panose="020B0600070205080204" pitchFamily="50" charset="-128"/>
            </a:endParaRPr>
          </a:p>
        </p:txBody>
      </p:sp>
      <p:cxnSp>
        <p:nvCxnSpPr>
          <p:cNvPr id="3" name="直線矢印コネクタ 2"/>
          <p:cNvCxnSpPr/>
          <p:nvPr/>
        </p:nvCxnSpPr>
        <p:spPr>
          <a:xfrm flipH="1">
            <a:off x="3851920" y="4154016"/>
            <a:ext cx="288032" cy="319100"/>
          </a:xfrm>
          <a:prstGeom prst="straightConnector1">
            <a:avLst/>
          </a:prstGeom>
          <a:ln>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9" name="テキスト ボックス 8"/>
          <p:cNvSpPr txBox="1"/>
          <p:nvPr/>
        </p:nvSpPr>
        <p:spPr>
          <a:xfrm>
            <a:off x="4144899" y="3964994"/>
            <a:ext cx="643125" cy="400110"/>
          </a:xfrm>
          <a:prstGeom prst="rect">
            <a:avLst/>
          </a:prstGeom>
          <a:noFill/>
        </p:spPr>
        <p:txBody>
          <a:bodyPr wrap="none" rtlCol="0">
            <a:spAutoFit/>
          </a:bodyPr>
          <a:lstStyle/>
          <a:p>
            <a:r>
              <a:rPr kumimoji="1" lang="ja-JP" altLang="en-US" sz="1000" dirty="0" smtClean="0">
                <a:solidFill>
                  <a:srgbClr val="FFFF00"/>
                </a:solidFill>
              </a:rPr>
              <a:t>ピニオン</a:t>
            </a:r>
            <a:endParaRPr kumimoji="1" lang="en-US" altLang="ja-JP" sz="1000" dirty="0" smtClean="0">
              <a:solidFill>
                <a:srgbClr val="FFFF00"/>
              </a:solidFill>
            </a:endParaRPr>
          </a:p>
          <a:p>
            <a:r>
              <a:rPr lang="ja-JP" altLang="en-US" sz="1000" dirty="0" smtClean="0">
                <a:solidFill>
                  <a:srgbClr val="FFFF00"/>
                </a:solidFill>
              </a:rPr>
              <a:t>（歯車）</a:t>
            </a:r>
            <a:endParaRPr kumimoji="1" lang="ja-JP" altLang="en-US" sz="1000" dirty="0">
              <a:solidFill>
                <a:srgbClr val="FFFF00"/>
              </a:solidFill>
            </a:endParaRPr>
          </a:p>
        </p:txBody>
      </p:sp>
      <p:cxnSp>
        <p:nvCxnSpPr>
          <p:cNvPr id="18" name="直線矢印コネクタ 17"/>
          <p:cNvCxnSpPr/>
          <p:nvPr/>
        </p:nvCxnSpPr>
        <p:spPr>
          <a:xfrm flipV="1">
            <a:off x="2987824" y="4947724"/>
            <a:ext cx="216024" cy="641516"/>
          </a:xfrm>
          <a:prstGeom prst="straightConnector1">
            <a:avLst/>
          </a:prstGeom>
          <a:ln>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21" name="テキスト ボックス 20"/>
          <p:cNvSpPr txBox="1"/>
          <p:nvPr/>
        </p:nvSpPr>
        <p:spPr>
          <a:xfrm>
            <a:off x="2666261" y="5589240"/>
            <a:ext cx="486030" cy="246221"/>
          </a:xfrm>
          <a:prstGeom prst="rect">
            <a:avLst/>
          </a:prstGeom>
          <a:noFill/>
        </p:spPr>
        <p:txBody>
          <a:bodyPr wrap="none" rtlCol="0">
            <a:spAutoFit/>
          </a:bodyPr>
          <a:lstStyle/>
          <a:p>
            <a:r>
              <a:rPr kumimoji="1" lang="ja-JP" altLang="en-US" sz="1000" dirty="0" smtClean="0">
                <a:solidFill>
                  <a:srgbClr val="FFFF00"/>
                </a:solidFill>
              </a:rPr>
              <a:t>ラック</a:t>
            </a:r>
            <a:endParaRPr kumimoji="1" lang="ja-JP" altLang="en-US" sz="1000" dirty="0">
              <a:solidFill>
                <a:srgbClr val="FFFF00"/>
              </a:solidFill>
            </a:endParaRPr>
          </a:p>
        </p:txBody>
      </p:sp>
      <p:cxnSp>
        <p:nvCxnSpPr>
          <p:cNvPr id="22" name="直線矢印コネクタ 21"/>
          <p:cNvCxnSpPr/>
          <p:nvPr/>
        </p:nvCxnSpPr>
        <p:spPr>
          <a:xfrm flipH="1" flipV="1">
            <a:off x="6444208" y="3699522"/>
            <a:ext cx="1152128" cy="465527"/>
          </a:xfrm>
          <a:prstGeom prst="straightConnector1">
            <a:avLst/>
          </a:prstGeom>
          <a:ln>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24" name="テキスト ボックス 23"/>
          <p:cNvSpPr txBox="1"/>
          <p:nvPr/>
        </p:nvSpPr>
        <p:spPr>
          <a:xfrm>
            <a:off x="7587534" y="4041938"/>
            <a:ext cx="737702" cy="246221"/>
          </a:xfrm>
          <a:prstGeom prst="rect">
            <a:avLst/>
          </a:prstGeom>
          <a:noFill/>
        </p:spPr>
        <p:txBody>
          <a:bodyPr wrap="none" rtlCol="0">
            <a:spAutoFit/>
          </a:bodyPr>
          <a:lstStyle/>
          <a:p>
            <a:r>
              <a:rPr kumimoji="1" lang="ja-JP" altLang="en-US" sz="1000" dirty="0" smtClean="0">
                <a:solidFill>
                  <a:srgbClr val="FFFF00"/>
                </a:solidFill>
              </a:rPr>
              <a:t>固定くさび</a:t>
            </a:r>
            <a:endParaRPr kumimoji="1" lang="ja-JP" altLang="en-US" sz="1000" dirty="0">
              <a:solidFill>
                <a:srgbClr val="FFFF00"/>
              </a:solidFill>
            </a:endParaRPr>
          </a:p>
        </p:txBody>
      </p:sp>
      <p:sp>
        <p:nvSpPr>
          <p:cNvPr id="2" name="スライド番号プレースホルダー 1"/>
          <p:cNvSpPr>
            <a:spLocks noGrp="1"/>
          </p:cNvSpPr>
          <p:nvPr>
            <p:ph type="sldNum" sz="quarter" idx="12"/>
          </p:nvPr>
        </p:nvSpPr>
        <p:spPr/>
        <p:txBody>
          <a:bodyPr/>
          <a:lstStyle/>
          <a:p>
            <a:fld id="{E8F59DC1-D8F5-4425-9E07-05F85B6F31C9}" type="slidenum">
              <a:rPr kumimoji="1" lang="ja-JP" altLang="en-US" smtClean="0"/>
              <a:t>2</a:t>
            </a:fld>
            <a:endParaRPr kumimoji="1" lang="ja-JP" altLang="en-US"/>
          </a:p>
        </p:txBody>
      </p:sp>
      <p:sp>
        <p:nvSpPr>
          <p:cNvPr id="16" name="Rectangle 5"/>
          <p:cNvSpPr>
            <a:spLocks noChangeArrowheads="1"/>
          </p:cNvSpPr>
          <p:nvPr/>
        </p:nvSpPr>
        <p:spPr bwMode="auto">
          <a:xfrm>
            <a:off x="0" y="-27384"/>
            <a:ext cx="9144000" cy="534591"/>
          </a:xfrm>
          <a:prstGeom prst="rect">
            <a:avLst/>
          </a:prstGeom>
          <a:gradFill rotWithShape="1">
            <a:gsLst>
              <a:gs pos="0">
                <a:schemeClr val="tx2">
                  <a:lumMod val="40000"/>
                  <a:lumOff val="60000"/>
                </a:schemeClr>
              </a:gs>
              <a:gs pos="50000">
                <a:schemeClr val="bg1"/>
              </a:gs>
              <a:gs pos="100000">
                <a:schemeClr val="tx2">
                  <a:lumMod val="40000"/>
                  <a:lumOff val="60000"/>
                </a:schemeClr>
              </a:gs>
            </a:gsLst>
            <a:lin ang="5400000" scaled="1"/>
          </a:gradFill>
          <a:ln w="9525">
            <a:noFill/>
            <a:miter lim="800000"/>
            <a:headEnd/>
            <a:tailEnd/>
          </a:ln>
          <a:effectLst/>
        </p:spPr>
        <p:txBody>
          <a:bodyPr wrap="none" anchor="ctr"/>
          <a:lstStyle>
            <a:defPPr>
              <a:defRPr lang="zh-CN"/>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5613" indent="1588" algn="l" rtl="0" fontAlgn="base">
              <a:spcBef>
                <a:spcPct val="0"/>
              </a:spcBef>
              <a:spcAft>
                <a:spcPct val="0"/>
              </a:spcAft>
              <a:defRPr kumimoji="1" kern="1200">
                <a:solidFill>
                  <a:schemeClr val="tx1"/>
                </a:solidFill>
                <a:latin typeface="Arial" charset="0"/>
                <a:ea typeface="ＭＳ Ｐゴシック" charset="-128"/>
                <a:cs typeface="+mn-cs"/>
              </a:defRPr>
            </a:lvl2pPr>
            <a:lvl3pPr marL="912813" indent="1588" algn="l" rtl="0" fontAlgn="base">
              <a:spcBef>
                <a:spcPct val="0"/>
              </a:spcBef>
              <a:spcAft>
                <a:spcPct val="0"/>
              </a:spcAft>
              <a:defRPr kumimoji="1" kern="1200">
                <a:solidFill>
                  <a:schemeClr val="tx1"/>
                </a:solidFill>
                <a:latin typeface="Arial" charset="0"/>
                <a:ea typeface="ＭＳ Ｐゴシック" charset="-128"/>
                <a:cs typeface="+mn-cs"/>
              </a:defRPr>
            </a:lvl3pPr>
            <a:lvl4pPr marL="1370013" indent="1588" algn="l" rtl="0" fontAlgn="base">
              <a:spcBef>
                <a:spcPct val="0"/>
              </a:spcBef>
              <a:spcAft>
                <a:spcPct val="0"/>
              </a:spcAft>
              <a:defRPr kumimoji="1" kern="1200">
                <a:solidFill>
                  <a:schemeClr val="tx1"/>
                </a:solidFill>
                <a:latin typeface="Arial" charset="0"/>
                <a:ea typeface="ＭＳ Ｐゴシック" charset="-128"/>
                <a:cs typeface="+mn-cs"/>
              </a:defRPr>
            </a:lvl4pPr>
            <a:lvl5pPr marL="1827213" indent="1588"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defTabSz="912813">
              <a:buClr>
                <a:srgbClr val="000000"/>
              </a:buClr>
              <a:buSzPct val="100000"/>
              <a:defRPr/>
            </a:pPr>
            <a:r>
              <a:rPr kumimoji="0" lang="ja-JP" altLang="en-US" sz="2400" dirty="0" smtClean="0">
                <a:latin typeface="HG丸ｺﾞｼｯｸM-PRO" panose="020F0600000000000000" pitchFamily="50" charset="-128"/>
                <a:ea typeface="HG丸ｺﾞｼｯｸM-PRO" panose="020F0600000000000000" pitchFamily="50" charset="-128"/>
                <a:cs typeface="Meiryo UI" pitchFamily="50" charset="-128"/>
              </a:rPr>
              <a:t>　鋼軌道桁用支承</a:t>
            </a:r>
            <a:r>
              <a:rPr kumimoji="0" lang="ja-JP" altLang="en-US" sz="2400" dirty="0">
                <a:latin typeface="HG丸ｺﾞｼｯｸM-PRO" panose="020F0600000000000000" pitchFamily="50" charset="-128"/>
                <a:ea typeface="HG丸ｺﾞｼｯｸM-PRO" panose="020F0600000000000000" pitchFamily="50" charset="-128"/>
                <a:cs typeface="Meiryo UI" pitchFamily="50" charset="-128"/>
              </a:rPr>
              <a:t>の構造の検討</a:t>
            </a:r>
          </a:p>
        </p:txBody>
      </p:sp>
      <p:sp>
        <p:nvSpPr>
          <p:cNvPr id="15" name="コンテンツ プレースホルダー 2"/>
          <p:cNvSpPr txBox="1">
            <a:spLocks/>
          </p:cNvSpPr>
          <p:nvPr/>
        </p:nvSpPr>
        <p:spPr>
          <a:xfrm>
            <a:off x="399144" y="505138"/>
            <a:ext cx="2492990" cy="369332"/>
          </a:xfrm>
          <a:prstGeom prst="rect">
            <a:avLst/>
          </a:prstGeom>
        </p:spPr>
        <p:txBody>
          <a:bodyPr wrap="none">
            <a:sp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Font typeface="Arial" pitchFamily="34" charset="0"/>
              <a:buNone/>
            </a:pPr>
            <a:r>
              <a:rPr lang="ja-JP" altLang="en-US" sz="1800" dirty="0" smtClean="0">
                <a:latin typeface="HG丸ｺﾞｼｯｸM-PRO" panose="020F0600000000000000" pitchFamily="50" charset="-128"/>
                <a:ea typeface="HG丸ｺﾞｼｯｸM-PRO" panose="020F0600000000000000" pitchFamily="50" charset="-128"/>
              </a:rPr>
              <a:t>＜第２回審議会資料＞</a:t>
            </a:r>
            <a:endParaRPr lang="ja-JP" altLang="en-US" sz="1800"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15060878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6553200" y="6520260"/>
            <a:ext cx="2133600" cy="365125"/>
          </a:xfrm>
        </p:spPr>
        <p:txBody>
          <a:bodyPr/>
          <a:lstStyle/>
          <a:p>
            <a:fld id="{E63F6462-C95E-4C1F-A2EC-2E2D06929884}" type="slidenum">
              <a:rPr kumimoji="1" lang="ja-JP" altLang="en-US" smtClean="0"/>
              <a:t>3</a:t>
            </a:fld>
            <a:endParaRPr kumimoji="1" lang="ja-JP" altLang="en-US"/>
          </a:p>
        </p:txBody>
      </p:sp>
      <p:sp>
        <p:nvSpPr>
          <p:cNvPr id="5" name="コンテンツ プレースホルダー 2"/>
          <p:cNvSpPr>
            <a:spLocks noGrp="1"/>
          </p:cNvSpPr>
          <p:nvPr>
            <p:ph idx="1"/>
          </p:nvPr>
        </p:nvSpPr>
        <p:spPr>
          <a:xfrm>
            <a:off x="53752" y="551151"/>
            <a:ext cx="9036496" cy="6306850"/>
          </a:xfrm>
          <a:noFill/>
        </p:spPr>
        <p:txBody>
          <a:bodyPr>
            <a:normAutofit/>
          </a:bodyPr>
          <a:lstStyle/>
          <a:p>
            <a:pPr marL="0" indent="0">
              <a:buNone/>
            </a:pPr>
            <a:r>
              <a:rPr lang="ja-JP" altLang="en-US" sz="2200" dirty="0">
                <a:latin typeface="HG丸ｺﾞｼｯｸM-PRO" panose="020F0600000000000000" pitchFamily="50" charset="-128"/>
                <a:ea typeface="HG丸ｺﾞｼｯｸM-PRO" panose="020F0600000000000000" pitchFamily="50" charset="-128"/>
              </a:rPr>
              <a:t>＜既存可動支承（ローラー支承</a:t>
            </a:r>
            <a:r>
              <a:rPr lang="ja-JP" altLang="en-US" sz="2200" dirty="0" smtClean="0">
                <a:latin typeface="HG丸ｺﾞｼｯｸM-PRO" panose="020F0600000000000000" pitchFamily="50" charset="-128"/>
                <a:ea typeface="HG丸ｺﾞｼｯｸM-PRO" panose="020F0600000000000000" pitchFamily="50" charset="-128"/>
              </a:rPr>
              <a:t>）の構造＞</a:t>
            </a:r>
            <a:endParaRPr lang="en-US" altLang="ja-JP" sz="2200" dirty="0" smtClean="0">
              <a:latin typeface="HG丸ｺﾞｼｯｸM-PRO" panose="020F0600000000000000" pitchFamily="50" charset="-128"/>
              <a:ea typeface="HG丸ｺﾞｼｯｸM-PRO" panose="020F0600000000000000" pitchFamily="50" charset="-128"/>
            </a:endParaRPr>
          </a:p>
          <a:p>
            <a:pPr marL="0" indent="0">
              <a:buNone/>
            </a:pPr>
            <a:endParaRPr lang="en-US" altLang="ja-JP" sz="1200" dirty="0" smtClean="0">
              <a:latin typeface="HG丸ｺﾞｼｯｸM-PRO" panose="020F0600000000000000" pitchFamily="50" charset="-128"/>
              <a:ea typeface="HG丸ｺﾞｼｯｸM-PRO" panose="020F0600000000000000" pitchFamily="50" charset="-128"/>
            </a:endParaRPr>
          </a:p>
          <a:p>
            <a:pPr marL="0" indent="0">
              <a:buNone/>
            </a:pPr>
            <a:r>
              <a:rPr lang="ja-JP" altLang="en-US" sz="1600" dirty="0" smtClean="0">
                <a:latin typeface="HG丸ｺﾞｼｯｸM-PRO" panose="020F0600000000000000" pitchFamily="50" charset="-128"/>
                <a:ea typeface="HG丸ｺﾞｼｯｸM-PRO" panose="020F0600000000000000" pitchFamily="50" charset="-128"/>
              </a:rPr>
              <a:t>　　</a:t>
            </a:r>
            <a:r>
              <a:rPr lang="ja-JP" altLang="en-US" sz="1800" dirty="0" smtClean="0">
                <a:latin typeface="HG丸ｺﾞｼｯｸM-PRO" panose="020F0600000000000000" pitchFamily="50" charset="-128"/>
                <a:ea typeface="HG丸ｺﾞｼｯｸM-PRO" panose="020F0600000000000000" pitchFamily="50" charset="-128"/>
              </a:rPr>
              <a:t>既存可動支承（ローラー支承）には、水平移動（回転移動）ガイドするラック、</a:t>
            </a:r>
            <a:endParaRPr lang="en-US" altLang="ja-JP" sz="1800" dirty="0" smtClean="0">
              <a:latin typeface="HG丸ｺﾞｼｯｸM-PRO" panose="020F0600000000000000" pitchFamily="50" charset="-128"/>
              <a:ea typeface="HG丸ｺﾞｼｯｸM-PRO" panose="020F0600000000000000" pitchFamily="50" charset="-128"/>
            </a:endParaRPr>
          </a:p>
          <a:p>
            <a:pPr marL="0" indent="0">
              <a:buNone/>
            </a:pPr>
            <a:r>
              <a:rPr lang="ja-JP" altLang="en-US" sz="1800" dirty="0">
                <a:latin typeface="HG丸ｺﾞｼｯｸM-PRO" panose="020F0600000000000000" pitchFamily="50" charset="-128"/>
                <a:ea typeface="HG丸ｺﾞｼｯｸM-PRO" panose="020F0600000000000000" pitchFamily="50" charset="-128"/>
              </a:rPr>
              <a:t>　</a:t>
            </a:r>
            <a:r>
              <a:rPr lang="ja-JP" altLang="en-US" sz="1800" dirty="0" smtClean="0">
                <a:latin typeface="HG丸ｺﾞｼｯｸM-PRO" panose="020F0600000000000000" pitchFamily="50" charset="-128"/>
                <a:ea typeface="HG丸ｺﾞｼｯｸM-PRO" panose="020F0600000000000000" pitchFamily="50" charset="-128"/>
              </a:rPr>
              <a:t>ピニオンがローラーに付加している。</a:t>
            </a:r>
            <a:endParaRPr lang="en-US" altLang="ja-JP" sz="1800" dirty="0" smtClean="0">
              <a:latin typeface="HG丸ｺﾞｼｯｸM-PRO" panose="020F0600000000000000" pitchFamily="50" charset="-128"/>
              <a:ea typeface="HG丸ｺﾞｼｯｸM-PRO" panose="020F0600000000000000" pitchFamily="50" charset="-128"/>
            </a:endParaRPr>
          </a:p>
          <a:p>
            <a:pPr marL="0" indent="0">
              <a:buNone/>
            </a:pPr>
            <a:endParaRPr lang="en-US" altLang="ja-JP" sz="800" dirty="0">
              <a:latin typeface="HG丸ｺﾞｼｯｸM-PRO" panose="020F0600000000000000" pitchFamily="50" charset="-128"/>
              <a:ea typeface="HG丸ｺﾞｼｯｸM-PRO" panose="020F0600000000000000" pitchFamily="50" charset="-128"/>
            </a:endParaRPr>
          </a:p>
          <a:p>
            <a:pPr marL="0" indent="0">
              <a:buNone/>
            </a:pPr>
            <a:endParaRPr lang="en-US" altLang="ja-JP" sz="1800" dirty="0" smtClean="0">
              <a:latin typeface="HG丸ｺﾞｼｯｸM-PRO" panose="020F0600000000000000" pitchFamily="50" charset="-128"/>
              <a:ea typeface="HG丸ｺﾞｼｯｸM-PRO" panose="020F0600000000000000" pitchFamily="50" charset="-128"/>
            </a:endParaRPr>
          </a:p>
          <a:p>
            <a:pPr marL="0" indent="0">
              <a:buNone/>
            </a:pPr>
            <a:endParaRPr lang="en-US" altLang="ja-JP" sz="1800" dirty="0">
              <a:latin typeface="HG丸ｺﾞｼｯｸM-PRO" panose="020F0600000000000000" pitchFamily="50" charset="-128"/>
              <a:ea typeface="HG丸ｺﾞｼｯｸM-PRO" panose="020F0600000000000000" pitchFamily="50" charset="-128"/>
            </a:endParaRPr>
          </a:p>
          <a:p>
            <a:pPr marL="0" indent="0">
              <a:buNone/>
            </a:pPr>
            <a:endParaRPr lang="en-US" altLang="ja-JP" sz="1800" dirty="0" smtClean="0">
              <a:latin typeface="HG丸ｺﾞｼｯｸM-PRO" panose="020F0600000000000000" pitchFamily="50" charset="-128"/>
              <a:ea typeface="HG丸ｺﾞｼｯｸM-PRO" panose="020F0600000000000000" pitchFamily="50" charset="-128"/>
            </a:endParaRPr>
          </a:p>
          <a:p>
            <a:pPr marL="0" indent="0">
              <a:buNone/>
            </a:pPr>
            <a:endParaRPr lang="en-US" altLang="ja-JP" sz="1800" dirty="0">
              <a:latin typeface="HG丸ｺﾞｼｯｸM-PRO" panose="020F0600000000000000" pitchFamily="50" charset="-128"/>
              <a:ea typeface="HG丸ｺﾞｼｯｸM-PRO" panose="020F0600000000000000" pitchFamily="50" charset="-128"/>
            </a:endParaRPr>
          </a:p>
          <a:p>
            <a:pPr marL="0" indent="0">
              <a:buNone/>
            </a:pPr>
            <a:endParaRPr lang="en-US" altLang="ja-JP" sz="1800" dirty="0" smtClean="0">
              <a:latin typeface="HG丸ｺﾞｼｯｸM-PRO" panose="020F0600000000000000" pitchFamily="50" charset="-128"/>
              <a:ea typeface="HG丸ｺﾞｼｯｸM-PRO" panose="020F0600000000000000" pitchFamily="50" charset="-128"/>
            </a:endParaRPr>
          </a:p>
          <a:p>
            <a:pPr marL="0" indent="0">
              <a:buNone/>
            </a:pPr>
            <a:endParaRPr lang="en-US" altLang="ja-JP" sz="1800" dirty="0">
              <a:latin typeface="HG丸ｺﾞｼｯｸM-PRO" panose="020F0600000000000000" pitchFamily="50" charset="-128"/>
              <a:ea typeface="HG丸ｺﾞｼｯｸM-PRO" panose="020F0600000000000000" pitchFamily="50" charset="-128"/>
            </a:endParaRPr>
          </a:p>
          <a:p>
            <a:pPr marL="0" indent="0">
              <a:buNone/>
            </a:pPr>
            <a:endParaRPr lang="en-US" altLang="ja-JP" sz="1800" dirty="0" smtClean="0">
              <a:latin typeface="HG丸ｺﾞｼｯｸM-PRO" panose="020F0600000000000000" pitchFamily="50" charset="-128"/>
              <a:ea typeface="HG丸ｺﾞｼｯｸM-PRO" panose="020F0600000000000000" pitchFamily="50" charset="-128"/>
            </a:endParaRPr>
          </a:p>
          <a:p>
            <a:pPr marL="0" indent="0">
              <a:buNone/>
            </a:pPr>
            <a:endParaRPr lang="en-US" altLang="ja-JP" sz="1800" dirty="0">
              <a:latin typeface="HG丸ｺﾞｼｯｸM-PRO" panose="020F0600000000000000" pitchFamily="50" charset="-128"/>
              <a:ea typeface="HG丸ｺﾞｼｯｸM-PRO" panose="020F0600000000000000" pitchFamily="50" charset="-128"/>
            </a:endParaRPr>
          </a:p>
          <a:p>
            <a:pPr marL="0" indent="0">
              <a:buNone/>
            </a:pPr>
            <a:endParaRPr lang="en-US" altLang="ja-JP" sz="1800" dirty="0" smtClean="0">
              <a:latin typeface="HG丸ｺﾞｼｯｸM-PRO" panose="020F0600000000000000" pitchFamily="50" charset="-128"/>
              <a:ea typeface="HG丸ｺﾞｼｯｸM-PRO" panose="020F0600000000000000" pitchFamily="50" charset="-128"/>
            </a:endParaRPr>
          </a:p>
          <a:p>
            <a:pPr marL="0" indent="0">
              <a:buNone/>
            </a:pPr>
            <a:endParaRPr lang="en-US" altLang="ja-JP" sz="1800" dirty="0" smtClean="0">
              <a:latin typeface="HG丸ｺﾞｼｯｸM-PRO" panose="020F0600000000000000" pitchFamily="50" charset="-128"/>
              <a:ea typeface="HG丸ｺﾞｼｯｸM-PRO" panose="020F0600000000000000" pitchFamily="50" charset="-128"/>
            </a:endParaRPr>
          </a:p>
          <a:p>
            <a:pPr marL="0" indent="0">
              <a:buNone/>
            </a:pPr>
            <a:r>
              <a:rPr lang="ja-JP" altLang="en-US" sz="1800" dirty="0" smtClean="0">
                <a:latin typeface="HG丸ｺﾞｼｯｸM-PRO" panose="020F0600000000000000" pitchFamily="50" charset="-128"/>
                <a:ea typeface="HG丸ｺﾞｼｯｸM-PRO" panose="020F0600000000000000" pitchFamily="50" charset="-128"/>
              </a:rPr>
              <a:t>　　　　　</a:t>
            </a:r>
            <a:r>
              <a:rPr lang="en-US" altLang="ja-JP" sz="1800" dirty="0" smtClean="0">
                <a:latin typeface="HG丸ｺﾞｼｯｸM-PRO" panose="020F0600000000000000" pitchFamily="50" charset="-128"/>
                <a:ea typeface="HG丸ｺﾞｼｯｸM-PRO" panose="020F0600000000000000" pitchFamily="50" charset="-128"/>
              </a:rPr>
              <a:t>【</a:t>
            </a:r>
            <a:r>
              <a:rPr lang="ja-JP" altLang="en-US" sz="1800" dirty="0" smtClean="0">
                <a:latin typeface="HG丸ｺﾞｼｯｸM-PRO" panose="020F0600000000000000" pitchFamily="50" charset="-128"/>
                <a:ea typeface="HG丸ｺﾞｼｯｸM-PRO" panose="020F0600000000000000" pitchFamily="50" charset="-128"/>
              </a:rPr>
              <a:t>固定支承：ピン支承</a:t>
            </a:r>
            <a:r>
              <a:rPr lang="en-US" altLang="ja-JP" sz="1800" dirty="0" smtClean="0">
                <a:latin typeface="HG丸ｺﾞｼｯｸM-PRO" panose="020F0600000000000000" pitchFamily="50" charset="-128"/>
                <a:ea typeface="HG丸ｺﾞｼｯｸM-PRO" panose="020F0600000000000000" pitchFamily="50" charset="-128"/>
              </a:rPr>
              <a:t>】</a:t>
            </a:r>
            <a:r>
              <a:rPr lang="ja-JP" altLang="en-US" sz="1800" dirty="0" smtClean="0">
                <a:latin typeface="HG丸ｺﾞｼｯｸM-PRO" panose="020F0600000000000000" pitchFamily="50" charset="-128"/>
                <a:ea typeface="HG丸ｺﾞｼｯｸM-PRO" panose="020F0600000000000000" pitchFamily="50" charset="-128"/>
              </a:rPr>
              <a:t>　　　　　　</a:t>
            </a:r>
            <a:r>
              <a:rPr lang="en-US" altLang="ja-JP" sz="1800" dirty="0" smtClean="0">
                <a:latin typeface="HG丸ｺﾞｼｯｸM-PRO" panose="020F0600000000000000" pitchFamily="50" charset="-128"/>
                <a:ea typeface="HG丸ｺﾞｼｯｸM-PRO" panose="020F0600000000000000" pitchFamily="50" charset="-128"/>
              </a:rPr>
              <a:t>【</a:t>
            </a:r>
            <a:r>
              <a:rPr lang="ja-JP" altLang="en-US" sz="1800" dirty="0" smtClean="0">
                <a:latin typeface="HG丸ｺﾞｼｯｸM-PRO" panose="020F0600000000000000" pitchFamily="50" charset="-128"/>
                <a:ea typeface="HG丸ｺﾞｼｯｸM-PRO" panose="020F0600000000000000" pitchFamily="50" charset="-128"/>
              </a:rPr>
              <a:t>可動支承：ローラー支承</a:t>
            </a:r>
            <a:r>
              <a:rPr lang="en-US" altLang="ja-JP" sz="1800" dirty="0" smtClean="0">
                <a:latin typeface="HG丸ｺﾞｼｯｸM-PRO" panose="020F0600000000000000" pitchFamily="50" charset="-128"/>
                <a:ea typeface="HG丸ｺﾞｼｯｸM-PRO" panose="020F0600000000000000" pitchFamily="50" charset="-128"/>
              </a:rPr>
              <a:t>】</a:t>
            </a:r>
          </a:p>
          <a:p>
            <a:pPr marL="0" indent="0">
              <a:buNone/>
            </a:pPr>
            <a:r>
              <a:rPr lang="ja-JP" altLang="en-US" sz="1800" dirty="0">
                <a:latin typeface="HG丸ｺﾞｼｯｸM-PRO" panose="020F0600000000000000" pitchFamily="50" charset="-128"/>
                <a:ea typeface="HG丸ｺﾞｼｯｸM-PRO" panose="020F0600000000000000" pitchFamily="50" charset="-128"/>
              </a:rPr>
              <a:t>　</a:t>
            </a:r>
            <a:r>
              <a:rPr lang="ja-JP" altLang="en-US" sz="1800" dirty="0" smtClean="0">
                <a:latin typeface="HG丸ｺﾞｼｯｸM-PRO" panose="020F0600000000000000" pitchFamily="50" charset="-128"/>
                <a:ea typeface="HG丸ｺﾞｼｯｸM-PRO" panose="020F0600000000000000" pitchFamily="50" charset="-128"/>
              </a:rPr>
              <a:t>　ガイドとしているラックピニオンは、機械機構であり歯車仕様が転位＝０として</a:t>
            </a:r>
            <a:endParaRPr lang="en-US" altLang="ja-JP" sz="1800" dirty="0" smtClean="0">
              <a:latin typeface="HG丸ｺﾞｼｯｸM-PRO" panose="020F0600000000000000" pitchFamily="50" charset="-128"/>
              <a:ea typeface="HG丸ｺﾞｼｯｸM-PRO" panose="020F0600000000000000" pitchFamily="50" charset="-128"/>
            </a:endParaRPr>
          </a:p>
          <a:p>
            <a:pPr marL="0" indent="0">
              <a:buNone/>
            </a:pPr>
            <a:r>
              <a:rPr lang="ja-JP" altLang="en-US" sz="1800" dirty="0">
                <a:latin typeface="HG丸ｺﾞｼｯｸM-PRO" panose="020F0600000000000000" pitchFamily="50" charset="-128"/>
                <a:ea typeface="HG丸ｺﾞｼｯｸM-PRO" panose="020F0600000000000000" pitchFamily="50" charset="-128"/>
              </a:rPr>
              <a:t>　</a:t>
            </a:r>
            <a:r>
              <a:rPr lang="ja-JP" altLang="en-US" sz="1800" dirty="0" smtClean="0">
                <a:latin typeface="HG丸ｺﾞｼｯｸM-PRO" panose="020F0600000000000000" pitchFamily="50" charset="-128"/>
                <a:ea typeface="HG丸ｺﾞｼｯｸM-PRO" panose="020F0600000000000000" pitchFamily="50" charset="-128"/>
              </a:rPr>
              <a:t>設計しているため理論上は、ラックとピニオンは接している状況となっている。</a:t>
            </a:r>
            <a:endParaRPr kumimoji="1" lang="ja-JP" altLang="en-US" sz="1600" dirty="0">
              <a:latin typeface="HG丸ｺﾞｼｯｸM-PRO" panose="020F0600000000000000" pitchFamily="50" charset="-128"/>
              <a:ea typeface="HG丸ｺﾞｼｯｸM-PRO" panose="020F0600000000000000" pitchFamily="50" charset="-128"/>
            </a:endParaRP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14900" y="2060848"/>
            <a:ext cx="3774232" cy="32428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4476" y="2087591"/>
            <a:ext cx="3750632" cy="32114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 name="直線矢印コネクタ 2"/>
          <p:cNvCxnSpPr/>
          <p:nvPr/>
        </p:nvCxnSpPr>
        <p:spPr>
          <a:xfrm flipH="1" flipV="1">
            <a:off x="6918603" y="4065154"/>
            <a:ext cx="634280" cy="288032"/>
          </a:xfrm>
          <a:prstGeom prst="straightConnector1">
            <a:avLst/>
          </a:prstGeom>
          <a:ln>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7" name="直線矢印コネクタ 16"/>
          <p:cNvCxnSpPr/>
          <p:nvPr/>
        </p:nvCxnSpPr>
        <p:spPr>
          <a:xfrm flipH="1">
            <a:off x="6918603" y="3140969"/>
            <a:ext cx="634280" cy="342001"/>
          </a:xfrm>
          <a:prstGeom prst="straightConnector1">
            <a:avLst/>
          </a:prstGeom>
          <a:ln>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12" name="テキスト ボックス 11"/>
          <p:cNvSpPr txBox="1"/>
          <p:nvPr/>
        </p:nvSpPr>
        <p:spPr>
          <a:xfrm>
            <a:off x="7351460" y="4411114"/>
            <a:ext cx="726481" cy="369332"/>
          </a:xfrm>
          <a:prstGeom prst="rect">
            <a:avLst/>
          </a:prstGeom>
          <a:noFill/>
        </p:spPr>
        <p:txBody>
          <a:bodyPr wrap="none" rtlCol="0">
            <a:spAutoFit/>
          </a:bodyPr>
          <a:lstStyle/>
          <a:p>
            <a:r>
              <a:rPr kumimoji="1" lang="ja-JP" altLang="en-US" dirty="0" smtClean="0">
                <a:solidFill>
                  <a:srgbClr val="FFFF00"/>
                </a:solidFill>
              </a:rPr>
              <a:t>ラック</a:t>
            </a:r>
            <a:endParaRPr kumimoji="1" lang="ja-JP" altLang="en-US" dirty="0">
              <a:solidFill>
                <a:srgbClr val="FFFF00"/>
              </a:solidFill>
            </a:endParaRPr>
          </a:p>
        </p:txBody>
      </p:sp>
      <p:sp>
        <p:nvSpPr>
          <p:cNvPr id="20" name="テキスト ボックス 19"/>
          <p:cNvSpPr txBox="1"/>
          <p:nvPr/>
        </p:nvSpPr>
        <p:spPr>
          <a:xfrm>
            <a:off x="7418449" y="2793059"/>
            <a:ext cx="1007007" cy="369332"/>
          </a:xfrm>
          <a:prstGeom prst="rect">
            <a:avLst/>
          </a:prstGeom>
          <a:noFill/>
        </p:spPr>
        <p:txBody>
          <a:bodyPr wrap="none" rtlCol="0">
            <a:spAutoFit/>
          </a:bodyPr>
          <a:lstStyle/>
          <a:p>
            <a:r>
              <a:rPr kumimoji="1" lang="ja-JP" altLang="en-US" dirty="0" smtClean="0">
                <a:solidFill>
                  <a:srgbClr val="FFFF00"/>
                </a:solidFill>
              </a:rPr>
              <a:t>ピニオン</a:t>
            </a:r>
            <a:endParaRPr kumimoji="1" lang="ja-JP" altLang="en-US" dirty="0">
              <a:solidFill>
                <a:srgbClr val="FFFF00"/>
              </a:solidFill>
            </a:endParaRPr>
          </a:p>
        </p:txBody>
      </p:sp>
      <p:cxnSp>
        <p:nvCxnSpPr>
          <p:cNvPr id="21" name="直線矢印コネクタ 20"/>
          <p:cNvCxnSpPr/>
          <p:nvPr/>
        </p:nvCxnSpPr>
        <p:spPr>
          <a:xfrm flipH="1">
            <a:off x="2889889" y="3311969"/>
            <a:ext cx="634280" cy="342001"/>
          </a:xfrm>
          <a:prstGeom prst="straightConnector1">
            <a:avLst/>
          </a:prstGeom>
          <a:ln>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22" name="テキスト ボックス 21"/>
          <p:cNvSpPr txBox="1"/>
          <p:nvPr/>
        </p:nvSpPr>
        <p:spPr>
          <a:xfrm>
            <a:off x="3524170" y="3162391"/>
            <a:ext cx="582211" cy="369332"/>
          </a:xfrm>
          <a:prstGeom prst="rect">
            <a:avLst/>
          </a:prstGeom>
          <a:noFill/>
        </p:spPr>
        <p:txBody>
          <a:bodyPr wrap="none" rtlCol="0">
            <a:spAutoFit/>
          </a:bodyPr>
          <a:lstStyle/>
          <a:p>
            <a:r>
              <a:rPr kumimoji="1" lang="ja-JP" altLang="en-US" dirty="0" smtClean="0">
                <a:solidFill>
                  <a:srgbClr val="FFFF00"/>
                </a:solidFill>
              </a:rPr>
              <a:t>ピン</a:t>
            </a:r>
            <a:endParaRPr kumimoji="1" lang="ja-JP" altLang="en-US" dirty="0">
              <a:solidFill>
                <a:srgbClr val="FFFF00"/>
              </a:solidFill>
            </a:endParaRPr>
          </a:p>
        </p:txBody>
      </p:sp>
      <p:sp>
        <p:nvSpPr>
          <p:cNvPr id="15" name="Rectangle 5"/>
          <p:cNvSpPr>
            <a:spLocks noChangeArrowheads="1"/>
          </p:cNvSpPr>
          <p:nvPr/>
        </p:nvSpPr>
        <p:spPr bwMode="auto">
          <a:xfrm>
            <a:off x="0" y="1"/>
            <a:ext cx="9144000" cy="534591"/>
          </a:xfrm>
          <a:prstGeom prst="rect">
            <a:avLst/>
          </a:prstGeom>
          <a:gradFill rotWithShape="1">
            <a:gsLst>
              <a:gs pos="0">
                <a:schemeClr val="tx2">
                  <a:lumMod val="40000"/>
                  <a:lumOff val="60000"/>
                </a:schemeClr>
              </a:gs>
              <a:gs pos="50000">
                <a:schemeClr val="bg1"/>
              </a:gs>
              <a:gs pos="100000">
                <a:schemeClr val="tx2">
                  <a:lumMod val="40000"/>
                  <a:lumOff val="60000"/>
                </a:schemeClr>
              </a:gs>
            </a:gsLst>
            <a:lin ang="5400000" scaled="1"/>
          </a:gradFill>
          <a:ln w="9525">
            <a:noFill/>
            <a:miter lim="800000"/>
            <a:headEnd/>
            <a:tailEnd/>
          </a:ln>
          <a:effectLst/>
        </p:spPr>
        <p:txBody>
          <a:bodyPr wrap="none" anchor="ctr"/>
          <a:lstStyle>
            <a:defPPr>
              <a:defRPr lang="zh-CN"/>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5613" indent="1588" algn="l" rtl="0" fontAlgn="base">
              <a:spcBef>
                <a:spcPct val="0"/>
              </a:spcBef>
              <a:spcAft>
                <a:spcPct val="0"/>
              </a:spcAft>
              <a:defRPr kumimoji="1" kern="1200">
                <a:solidFill>
                  <a:schemeClr val="tx1"/>
                </a:solidFill>
                <a:latin typeface="Arial" charset="0"/>
                <a:ea typeface="ＭＳ Ｐゴシック" charset="-128"/>
                <a:cs typeface="+mn-cs"/>
              </a:defRPr>
            </a:lvl2pPr>
            <a:lvl3pPr marL="912813" indent="1588" algn="l" rtl="0" fontAlgn="base">
              <a:spcBef>
                <a:spcPct val="0"/>
              </a:spcBef>
              <a:spcAft>
                <a:spcPct val="0"/>
              </a:spcAft>
              <a:defRPr kumimoji="1" kern="1200">
                <a:solidFill>
                  <a:schemeClr val="tx1"/>
                </a:solidFill>
                <a:latin typeface="Arial" charset="0"/>
                <a:ea typeface="ＭＳ Ｐゴシック" charset="-128"/>
                <a:cs typeface="+mn-cs"/>
              </a:defRPr>
            </a:lvl3pPr>
            <a:lvl4pPr marL="1370013" indent="1588" algn="l" rtl="0" fontAlgn="base">
              <a:spcBef>
                <a:spcPct val="0"/>
              </a:spcBef>
              <a:spcAft>
                <a:spcPct val="0"/>
              </a:spcAft>
              <a:defRPr kumimoji="1" kern="1200">
                <a:solidFill>
                  <a:schemeClr val="tx1"/>
                </a:solidFill>
                <a:latin typeface="Arial" charset="0"/>
                <a:ea typeface="ＭＳ Ｐゴシック" charset="-128"/>
                <a:cs typeface="+mn-cs"/>
              </a:defRPr>
            </a:lvl4pPr>
            <a:lvl5pPr marL="1827213" indent="1588"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defTabSz="912813">
              <a:buClr>
                <a:srgbClr val="000000"/>
              </a:buClr>
              <a:buSzPct val="100000"/>
              <a:defRPr/>
            </a:pPr>
            <a:r>
              <a:rPr kumimoji="0" lang="ja-JP" altLang="en-US" sz="2400" dirty="0" smtClean="0">
                <a:latin typeface="HG丸ｺﾞｼｯｸM-PRO" panose="020F0600000000000000" pitchFamily="50" charset="-128"/>
                <a:ea typeface="HG丸ｺﾞｼｯｸM-PRO" panose="020F0600000000000000" pitchFamily="50" charset="-128"/>
                <a:cs typeface="Meiryo UI" pitchFamily="50" charset="-128"/>
              </a:rPr>
              <a:t>　</a:t>
            </a:r>
            <a:r>
              <a:rPr kumimoji="0" lang="ja-JP" altLang="en-US" sz="2400" dirty="0">
                <a:latin typeface="HG丸ｺﾞｼｯｸM-PRO" panose="020F0600000000000000" pitchFamily="50" charset="-128"/>
                <a:ea typeface="HG丸ｺﾞｼｯｸM-PRO" panose="020F0600000000000000" pitchFamily="50" charset="-128"/>
                <a:cs typeface="Meiryo UI" pitchFamily="50" charset="-128"/>
              </a:rPr>
              <a:t>鋼軌道桁用支承の構造の検討</a:t>
            </a:r>
          </a:p>
        </p:txBody>
      </p:sp>
      <p:sp>
        <p:nvSpPr>
          <p:cNvPr id="14" name="日付プレースホルダー 3"/>
          <p:cNvSpPr>
            <a:spLocks noGrp="1"/>
          </p:cNvSpPr>
          <p:nvPr>
            <p:ph type="dt" sz="half" idx="10"/>
          </p:nvPr>
        </p:nvSpPr>
        <p:spPr>
          <a:xfrm>
            <a:off x="457200" y="6356351"/>
            <a:ext cx="2133600" cy="365125"/>
          </a:xfrm>
        </p:spPr>
        <p:txBody>
          <a:bodyPr/>
          <a:lstStyle/>
          <a:p>
            <a:r>
              <a:rPr kumimoji="1" lang="en-US" altLang="ja-JP" dirty="0" smtClean="0"/>
              <a:t>H30.5.22</a:t>
            </a:r>
            <a:endParaRPr kumimoji="1" lang="ja-JP" altLang="en-US" dirty="0"/>
          </a:p>
        </p:txBody>
      </p:sp>
    </p:spTree>
    <p:extLst>
      <p:ext uri="{BB962C8B-B14F-4D97-AF65-F5344CB8AC3E}">
        <p14:creationId xmlns:p14="http://schemas.microsoft.com/office/powerpoint/2010/main" val="18460998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6553200" y="6520260"/>
            <a:ext cx="2133600" cy="365125"/>
          </a:xfrm>
        </p:spPr>
        <p:txBody>
          <a:bodyPr/>
          <a:lstStyle/>
          <a:p>
            <a:fld id="{E63F6462-C95E-4C1F-A2EC-2E2D06929884}" type="slidenum">
              <a:rPr kumimoji="1" lang="ja-JP" altLang="en-US" smtClean="0"/>
              <a:t>4</a:t>
            </a:fld>
            <a:endParaRPr kumimoji="1" lang="ja-JP" altLang="en-US"/>
          </a:p>
        </p:txBody>
      </p:sp>
      <p:sp>
        <p:nvSpPr>
          <p:cNvPr id="5" name="コンテンツ プレースホルダー 2"/>
          <p:cNvSpPr>
            <a:spLocks noGrp="1"/>
          </p:cNvSpPr>
          <p:nvPr>
            <p:ph idx="1"/>
          </p:nvPr>
        </p:nvSpPr>
        <p:spPr>
          <a:xfrm>
            <a:off x="53752" y="551151"/>
            <a:ext cx="9036496" cy="6306850"/>
          </a:xfrm>
          <a:noFill/>
        </p:spPr>
        <p:txBody>
          <a:bodyPr>
            <a:normAutofit/>
          </a:bodyPr>
          <a:lstStyle/>
          <a:p>
            <a:pPr marL="0" indent="0">
              <a:buNone/>
            </a:pPr>
            <a:r>
              <a:rPr lang="ja-JP" altLang="en-US" sz="2200" dirty="0" smtClean="0">
                <a:latin typeface="HG丸ｺﾞｼｯｸM-PRO" panose="020F0600000000000000" pitchFamily="50" charset="-128"/>
                <a:ea typeface="HG丸ｺﾞｼｯｸM-PRO" panose="020F0600000000000000" pitchFamily="50" charset="-128"/>
              </a:rPr>
              <a:t>＜</a:t>
            </a:r>
            <a:r>
              <a:rPr lang="ja-JP" altLang="en-US" sz="2200" dirty="0">
                <a:latin typeface="HG丸ｺﾞｼｯｸM-PRO" panose="020F0600000000000000" pitchFamily="50" charset="-128"/>
                <a:ea typeface="HG丸ｺﾞｼｯｸM-PRO" panose="020F0600000000000000" pitchFamily="50" charset="-128"/>
              </a:rPr>
              <a:t>既存可動支承の機構に</a:t>
            </a:r>
            <a:r>
              <a:rPr lang="ja-JP" altLang="en-US" sz="2200" dirty="0" smtClean="0">
                <a:latin typeface="HG丸ｺﾞｼｯｸM-PRO" panose="020F0600000000000000" pitchFamily="50" charset="-128"/>
                <a:ea typeface="HG丸ｺﾞｼｯｸM-PRO" panose="020F0600000000000000" pitchFamily="50" charset="-128"/>
              </a:rPr>
              <a:t>ついて＞</a:t>
            </a:r>
            <a:endParaRPr lang="en-US" altLang="ja-JP" sz="2200" dirty="0" smtClean="0">
              <a:latin typeface="HG丸ｺﾞｼｯｸM-PRO" panose="020F0600000000000000" pitchFamily="50" charset="-128"/>
              <a:ea typeface="HG丸ｺﾞｼｯｸM-PRO" panose="020F0600000000000000" pitchFamily="50" charset="-128"/>
            </a:endParaRPr>
          </a:p>
          <a:p>
            <a:pPr marL="0" indent="0">
              <a:buNone/>
            </a:pPr>
            <a:r>
              <a:rPr lang="ja-JP" altLang="en-US" sz="1600" dirty="0" smtClean="0">
                <a:latin typeface="HG丸ｺﾞｼｯｸM-PRO" panose="020F0600000000000000" pitchFamily="50" charset="-128"/>
                <a:ea typeface="HG丸ｺﾞｼｯｸM-PRO" panose="020F0600000000000000" pitchFamily="50" charset="-128"/>
              </a:rPr>
              <a:t>　　</a:t>
            </a:r>
            <a:r>
              <a:rPr lang="ja-JP" altLang="en-US" sz="1800" dirty="0" smtClean="0">
                <a:latin typeface="HG丸ｺﾞｼｯｸM-PRO" panose="020F0600000000000000" pitchFamily="50" charset="-128"/>
                <a:ea typeface="HG丸ｺﾞｼｯｸM-PRO" panose="020F0600000000000000" pitchFamily="50" charset="-128"/>
              </a:rPr>
              <a:t>既存支承（ピン／ローラー支承）における可動支承</a:t>
            </a:r>
            <a:r>
              <a:rPr lang="ja-JP" altLang="en-US" sz="1800" dirty="0">
                <a:latin typeface="HG丸ｺﾞｼｯｸM-PRO" panose="020F0600000000000000" pitchFamily="50" charset="-128"/>
                <a:ea typeface="HG丸ｺﾞｼｯｸM-PRO" panose="020F0600000000000000" pitchFamily="50" charset="-128"/>
              </a:rPr>
              <a:t>は</a:t>
            </a:r>
            <a:r>
              <a:rPr lang="ja-JP" altLang="en-US" sz="1800" dirty="0" smtClean="0">
                <a:latin typeface="HG丸ｺﾞｼｯｸM-PRO" panose="020F0600000000000000" pitchFamily="50" charset="-128"/>
                <a:ea typeface="HG丸ｺﾞｼｯｸM-PRO" panose="020F0600000000000000" pitchFamily="50" charset="-128"/>
              </a:rPr>
              <a:t>、次の</a:t>
            </a:r>
            <a:r>
              <a:rPr lang="ja-JP" altLang="en-US" sz="1800" dirty="0">
                <a:latin typeface="HG丸ｺﾞｼｯｸM-PRO" panose="020F0600000000000000" pitchFamily="50" charset="-128"/>
                <a:ea typeface="HG丸ｺﾞｼｯｸM-PRO" panose="020F0600000000000000" pitchFamily="50" charset="-128"/>
              </a:rPr>
              <a:t>機構</a:t>
            </a:r>
            <a:r>
              <a:rPr lang="ja-JP" altLang="en-US" sz="1800" dirty="0" smtClean="0">
                <a:latin typeface="HG丸ｺﾞｼｯｸM-PRO" panose="020F0600000000000000" pitchFamily="50" charset="-128"/>
                <a:ea typeface="HG丸ｺﾞｼｯｸM-PRO" panose="020F0600000000000000" pitchFamily="50" charset="-128"/>
              </a:rPr>
              <a:t>により</a:t>
            </a:r>
            <a:endParaRPr lang="en-US" altLang="ja-JP" sz="1800" dirty="0" smtClean="0">
              <a:latin typeface="HG丸ｺﾞｼｯｸM-PRO" panose="020F0600000000000000" pitchFamily="50" charset="-128"/>
              <a:ea typeface="HG丸ｺﾞｼｯｸM-PRO" panose="020F0600000000000000" pitchFamily="50" charset="-128"/>
            </a:endParaRPr>
          </a:p>
          <a:p>
            <a:pPr marL="0" indent="0">
              <a:buNone/>
            </a:pPr>
            <a:r>
              <a:rPr lang="ja-JP" altLang="en-US" sz="1800" dirty="0">
                <a:latin typeface="HG丸ｺﾞｼｯｸM-PRO" panose="020F0600000000000000" pitchFamily="50" charset="-128"/>
                <a:ea typeface="HG丸ｺﾞｼｯｸM-PRO" panose="020F0600000000000000" pitchFamily="50" charset="-128"/>
              </a:rPr>
              <a:t>　</a:t>
            </a:r>
            <a:r>
              <a:rPr lang="ja-JP" altLang="en-US" sz="1800" dirty="0" smtClean="0">
                <a:latin typeface="HG丸ｺﾞｼｯｸM-PRO" panose="020F0600000000000000" pitchFamily="50" charset="-128"/>
                <a:ea typeface="HG丸ｺﾞｼｯｸM-PRO" panose="020F0600000000000000" pitchFamily="50" charset="-128"/>
              </a:rPr>
              <a:t>水平移動、回転</a:t>
            </a:r>
            <a:r>
              <a:rPr lang="ja-JP" altLang="en-US" sz="1800" dirty="0">
                <a:latin typeface="HG丸ｺﾞｼｯｸM-PRO" panose="020F0600000000000000" pitchFamily="50" charset="-128"/>
                <a:ea typeface="HG丸ｺﾞｼｯｸM-PRO" panose="020F0600000000000000" pitchFamily="50" charset="-128"/>
              </a:rPr>
              <a:t>移動</a:t>
            </a:r>
            <a:r>
              <a:rPr lang="ja-JP" altLang="en-US" sz="1800" dirty="0" smtClean="0">
                <a:latin typeface="HG丸ｺﾞｼｯｸM-PRO" panose="020F0600000000000000" pitchFamily="50" charset="-128"/>
                <a:ea typeface="HG丸ｺﾞｼｯｸM-PRO" panose="020F0600000000000000" pitchFamily="50" charset="-128"/>
              </a:rPr>
              <a:t>をしている。</a:t>
            </a:r>
            <a:endParaRPr lang="en-US" altLang="ja-JP" sz="1800" dirty="0" smtClean="0">
              <a:latin typeface="HG丸ｺﾞｼｯｸM-PRO" panose="020F0600000000000000" pitchFamily="50" charset="-128"/>
              <a:ea typeface="HG丸ｺﾞｼｯｸM-PRO" panose="020F0600000000000000" pitchFamily="50" charset="-128"/>
            </a:endParaRPr>
          </a:p>
          <a:p>
            <a:pPr marL="0" indent="0">
              <a:buNone/>
            </a:pPr>
            <a:r>
              <a:rPr lang="ja-JP" altLang="en-US" sz="1800" dirty="0">
                <a:latin typeface="HG丸ｺﾞｼｯｸM-PRO" panose="020F0600000000000000" pitchFamily="50" charset="-128"/>
                <a:ea typeface="HG丸ｺﾞｼｯｸM-PRO" panose="020F0600000000000000" pitchFamily="50" charset="-128"/>
              </a:rPr>
              <a:t>　</a:t>
            </a:r>
            <a:r>
              <a:rPr lang="en-US" altLang="ja-JP" sz="1800" dirty="0">
                <a:latin typeface="HG丸ｺﾞｼｯｸM-PRO" panose="020F0600000000000000" pitchFamily="50" charset="-128"/>
                <a:ea typeface="HG丸ｺﾞｼｯｸM-PRO" panose="020F0600000000000000" pitchFamily="50" charset="-128"/>
              </a:rPr>
              <a:t>【</a:t>
            </a:r>
            <a:r>
              <a:rPr lang="ja-JP" altLang="en-US" sz="1800" dirty="0">
                <a:latin typeface="HG丸ｺﾞｼｯｸM-PRO" panose="020F0600000000000000" pitchFamily="50" charset="-128"/>
                <a:ea typeface="HG丸ｺﾞｼｯｸM-PRO" panose="020F0600000000000000" pitchFamily="50" charset="-128"/>
              </a:rPr>
              <a:t>水平移動</a:t>
            </a:r>
            <a:r>
              <a:rPr lang="en-US" altLang="ja-JP" sz="1800" dirty="0">
                <a:latin typeface="HG丸ｺﾞｼｯｸM-PRO" panose="020F0600000000000000" pitchFamily="50" charset="-128"/>
                <a:ea typeface="HG丸ｺﾞｼｯｸM-PRO" panose="020F0600000000000000" pitchFamily="50" charset="-128"/>
              </a:rPr>
              <a:t>】</a:t>
            </a:r>
          </a:p>
          <a:p>
            <a:pPr marL="0" indent="0">
              <a:buNone/>
            </a:pPr>
            <a:r>
              <a:rPr lang="ja-JP" altLang="en-US" sz="1800" dirty="0" smtClean="0">
                <a:latin typeface="HG丸ｺﾞｼｯｸM-PRO" panose="020F0600000000000000" pitchFamily="50" charset="-128"/>
                <a:ea typeface="HG丸ｺﾞｼｯｸM-PRO" panose="020F0600000000000000" pitchFamily="50" charset="-128"/>
              </a:rPr>
              <a:t>　</a:t>
            </a:r>
            <a:r>
              <a:rPr lang="ja-JP" altLang="en-US" sz="1800" dirty="0">
                <a:latin typeface="HG丸ｺﾞｼｯｸM-PRO" panose="020F0600000000000000" pitchFamily="50" charset="-128"/>
                <a:ea typeface="HG丸ｺﾞｼｯｸM-PRO" panose="020F0600000000000000" pitchFamily="50" charset="-128"/>
              </a:rPr>
              <a:t>　水平移動は、活荷重載荷、温度作用により桁（上沓）が伸縮すると上沓が</a:t>
            </a:r>
            <a:r>
              <a:rPr lang="ja-JP" altLang="en-US" sz="1800" dirty="0" smtClean="0">
                <a:latin typeface="HG丸ｺﾞｼｯｸM-PRO" panose="020F0600000000000000" pitchFamily="50" charset="-128"/>
                <a:ea typeface="HG丸ｺﾞｼｯｸM-PRO" panose="020F0600000000000000" pitchFamily="50" charset="-128"/>
              </a:rPr>
              <a:t>ロー</a:t>
            </a:r>
            <a:endParaRPr lang="en-US" altLang="ja-JP" sz="1800" dirty="0" smtClean="0">
              <a:latin typeface="HG丸ｺﾞｼｯｸM-PRO" panose="020F0600000000000000" pitchFamily="50" charset="-128"/>
              <a:ea typeface="HG丸ｺﾞｼｯｸM-PRO" panose="020F0600000000000000" pitchFamily="50" charset="-128"/>
            </a:endParaRPr>
          </a:p>
          <a:p>
            <a:pPr marL="0" indent="0">
              <a:buNone/>
            </a:pPr>
            <a:r>
              <a:rPr lang="ja-JP" altLang="en-US" sz="1800" dirty="0">
                <a:latin typeface="HG丸ｺﾞｼｯｸM-PRO" panose="020F0600000000000000" pitchFamily="50" charset="-128"/>
                <a:ea typeface="HG丸ｺﾞｼｯｸM-PRO" panose="020F0600000000000000" pitchFamily="50" charset="-128"/>
              </a:rPr>
              <a:t>　</a:t>
            </a:r>
            <a:r>
              <a:rPr lang="ja-JP" altLang="en-US" sz="1800" dirty="0" smtClean="0">
                <a:latin typeface="HG丸ｺﾞｼｯｸM-PRO" panose="020F0600000000000000" pitchFamily="50" charset="-128"/>
                <a:ea typeface="HG丸ｺﾞｼｯｸM-PRO" panose="020F0600000000000000" pitchFamily="50" charset="-128"/>
              </a:rPr>
              <a:t>　ラー</a:t>
            </a:r>
            <a:r>
              <a:rPr lang="ja-JP" altLang="en-US" sz="1800" dirty="0">
                <a:latin typeface="HG丸ｺﾞｼｯｸM-PRO" panose="020F0600000000000000" pitchFamily="50" charset="-128"/>
                <a:ea typeface="HG丸ｺﾞｼｯｸM-PRO" panose="020F0600000000000000" pitchFamily="50" charset="-128"/>
              </a:rPr>
              <a:t>を押す。ローラーは、下沓に対する転がりによりに水平移動する</a:t>
            </a:r>
            <a:r>
              <a:rPr lang="ja-JP" altLang="en-US" sz="1800" dirty="0" smtClean="0">
                <a:latin typeface="HG丸ｺﾞｼｯｸM-PRO" panose="020F0600000000000000" pitchFamily="50" charset="-128"/>
                <a:ea typeface="HG丸ｺﾞｼｯｸM-PRO" panose="020F0600000000000000" pitchFamily="50" charset="-128"/>
              </a:rPr>
              <a:t>。</a:t>
            </a:r>
            <a:endParaRPr lang="en-US" altLang="ja-JP" sz="1800" dirty="0" smtClean="0">
              <a:latin typeface="HG丸ｺﾞｼｯｸM-PRO" panose="020F0600000000000000" pitchFamily="50" charset="-128"/>
              <a:ea typeface="HG丸ｺﾞｼｯｸM-PRO" panose="020F0600000000000000" pitchFamily="50" charset="-128"/>
            </a:endParaRPr>
          </a:p>
          <a:p>
            <a:pPr marL="0" indent="0">
              <a:buNone/>
            </a:pPr>
            <a:r>
              <a:rPr lang="ja-JP" altLang="en-US" sz="1800" dirty="0" smtClean="0">
                <a:latin typeface="HG丸ｺﾞｼｯｸM-PRO" panose="020F0600000000000000" pitchFamily="50" charset="-128"/>
                <a:ea typeface="HG丸ｺﾞｼｯｸM-PRO" panose="020F0600000000000000" pitchFamily="50" charset="-128"/>
              </a:rPr>
              <a:t>　</a:t>
            </a:r>
            <a:r>
              <a:rPr lang="en-US" altLang="ja-JP" sz="1800" dirty="0" smtClean="0">
                <a:latin typeface="HG丸ｺﾞｼｯｸM-PRO" panose="020F0600000000000000" pitchFamily="50" charset="-128"/>
                <a:ea typeface="HG丸ｺﾞｼｯｸM-PRO" panose="020F0600000000000000" pitchFamily="50" charset="-128"/>
              </a:rPr>
              <a:t>【</a:t>
            </a:r>
            <a:r>
              <a:rPr lang="ja-JP" altLang="en-US" sz="1800" dirty="0">
                <a:latin typeface="HG丸ｺﾞｼｯｸM-PRO" panose="020F0600000000000000" pitchFamily="50" charset="-128"/>
                <a:ea typeface="HG丸ｺﾞｼｯｸM-PRO" panose="020F0600000000000000" pitchFamily="50" charset="-128"/>
              </a:rPr>
              <a:t>回転移動</a:t>
            </a:r>
            <a:r>
              <a:rPr lang="en-US" altLang="ja-JP" sz="1800" dirty="0">
                <a:latin typeface="HG丸ｺﾞｼｯｸM-PRO" panose="020F0600000000000000" pitchFamily="50" charset="-128"/>
                <a:ea typeface="HG丸ｺﾞｼｯｸM-PRO" panose="020F0600000000000000" pitchFamily="50" charset="-128"/>
              </a:rPr>
              <a:t>】</a:t>
            </a:r>
          </a:p>
          <a:p>
            <a:pPr marL="0" indent="0">
              <a:buNone/>
            </a:pPr>
            <a:r>
              <a:rPr lang="ja-JP" altLang="en-US" sz="1800" dirty="0" smtClean="0">
                <a:latin typeface="HG丸ｺﾞｼｯｸM-PRO" panose="020F0600000000000000" pitchFamily="50" charset="-128"/>
                <a:ea typeface="HG丸ｺﾞｼｯｸM-PRO" panose="020F0600000000000000" pitchFamily="50" charset="-128"/>
              </a:rPr>
              <a:t>　</a:t>
            </a:r>
            <a:r>
              <a:rPr lang="ja-JP" altLang="en-US" sz="1800" dirty="0">
                <a:latin typeface="HG丸ｺﾞｼｯｸM-PRO" panose="020F0600000000000000" pitchFamily="50" charset="-128"/>
                <a:ea typeface="HG丸ｺﾞｼｯｸM-PRO" panose="020F0600000000000000" pitchFamily="50" charset="-128"/>
              </a:rPr>
              <a:t>　水平移動は、活荷重載荷、温度作用により桁（上沓）が伸縮するとローラー</a:t>
            </a:r>
            <a:r>
              <a:rPr lang="ja-JP" altLang="en-US" sz="1800" dirty="0" smtClean="0">
                <a:latin typeface="HG丸ｺﾞｼｯｸM-PRO" panose="020F0600000000000000" pitchFamily="50" charset="-128"/>
                <a:ea typeface="HG丸ｺﾞｼｯｸM-PRO" panose="020F0600000000000000" pitchFamily="50" charset="-128"/>
              </a:rPr>
              <a:t>と</a:t>
            </a:r>
            <a:endParaRPr lang="en-US" altLang="ja-JP" sz="1800" dirty="0" smtClean="0">
              <a:latin typeface="HG丸ｺﾞｼｯｸM-PRO" panose="020F0600000000000000" pitchFamily="50" charset="-128"/>
              <a:ea typeface="HG丸ｺﾞｼｯｸM-PRO" panose="020F0600000000000000" pitchFamily="50" charset="-128"/>
            </a:endParaRPr>
          </a:p>
          <a:p>
            <a:pPr marL="0" indent="0">
              <a:buNone/>
            </a:pPr>
            <a:r>
              <a:rPr lang="ja-JP" altLang="en-US" sz="1800" dirty="0">
                <a:latin typeface="HG丸ｺﾞｼｯｸM-PRO" panose="020F0600000000000000" pitchFamily="50" charset="-128"/>
                <a:ea typeface="HG丸ｺﾞｼｯｸM-PRO" panose="020F0600000000000000" pitchFamily="50" charset="-128"/>
              </a:rPr>
              <a:t>　</a:t>
            </a:r>
            <a:r>
              <a:rPr lang="ja-JP" altLang="en-US" sz="1800" dirty="0" smtClean="0">
                <a:latin typeface="HG丸ｺﾞｼｯｸM-PRO" panose="020F0600000000000000" pitchFamily="50" charset="-128"/>
                <a:ea typeface="HG丸ｺﾞｼｯｸM-PRO" panose="020F0600000000000000" pitchFamily="50" charset="-128"/>
              </a:rPr>
              <a:t>　上沓</a:t>
            </a:r>
            <a:r>
              <a:rPr lang="ja-JP" altLang="en-US" sz="1800" dirty="0">
                <a:latin typeface="HG丸ｺﾞｼｯｸM-PRO" panose="020F0600000000000000" pitchFamily="50" charset="-128"/>
                <a:ea typeface="HG丸ｺﾞｼｯｸM-PRO" panose="020F0600000000000000" pitchFamily="50" charset="-128"/>
              </a:rPr>
              <a:t>が接触し、ローラーを押す。また、ローラーとほぼ同径の孔部で上沓</a:t>
            </a:r>
            <a:r>
              <a:rPr lang="ja-JP" altLang="en-US" sz="1800" dirty="0" smtClean="0">
                <a:latin typeface="HG丸ｺﾞｼｯｸM-PRO" panose="020F0600000000000000" pitchFamily="50" charset="-128"/>
                <a:ea typeface="HG丸ｺﾞｼｯｸM-PRO" panose="020F0600000000000000" pitchFamily="50" charset="-128"/>
              </a:rPr>
              <a:t>が</a:t>
            </a:r>
            <a:endParaRPr lang="en-US" altLang="ja-JP" sz="1800" dirty="0" smtClean="0">
              <a:latin typeface="HG丸ｺﾞｼｯｸM-PRO" panose="020F0600000000000000" pitchFamily="50" charset="-128"/>
              <a:ea typeface="HG丸ｺﾞｼｯｸM-PRO" panose="020F0600000000000000" pitchFamily="50" charset="-128"/>
            </a:endParaRPr>
          </a:p>
          <a:p>
            <a:pPr marL="0" indent="0">
              <a:buNone/>
            </a:pPr>
            <a:r>
              <a:rPr lang="ja-JP" altLang="en-US" sz="1800" dirty="0">
                <a:latin typeface="HG丸ｺﾞｼｯｸM-PRO" panose="020F0600000000000000" pitchFamily="50" charset="-128"/>
                <a:ea typeface="HG丸ｺﾞｼｯｸM-PRO" panose="020F0600000000000000" pitchFamily="50" charset="-128"/>
              </a:rPr>
              <a:t>　</a:t>
            </a:r>
            <a:r>
              <a:rPr lang="ja-JP" altLang="en-US" sz="1800" dirty="0" smtClean="0">
                <a:latin typeface="HG丸ｺﾞｼｯｸM-PRO" panose="020F0600000000000000" pitchFamily="50" charset="-128"/>
                <a:ea typeface="HG丸ｺﾞｼｯｸM-PRO" panose="020F0600000000000000" pitchFamily="50" charset="-128"/>
              </a:rPr>
              <a:t>　ローラー上</a:t>
            </a:r>
            <a:r>
              <a:rPr lang="ja-JP" altLang="en-US" sz="1800" dirty="0">
                <a:latin typeface="HG丸ｺﾞｼｯｸM-PRO" panose="020F0600000000000000" pitchFamily="50" charset="-128"/>
                <a:ea typeface="HG丸ｺﾞｼｯｸM-PRO" panose="020F0600000000000000" pitchFamily="50" charset="-128"/>
              </a:rPr>
              <a:t>を滑り、回転移動が発生する。</a:t>
            </a:r>
            <a:endParaRPr lang="ja-JP" altLang="en-US" sz="1400" dirty="0">
              <a:latin typeface="HG丸ｺﾞｼｯｸM-PRO" panose="020F0600000000000000" pitchFamily="50" charset="-128"/>
              <a:ea typeface="HG丸ｺﾞｼｯｸM-PRO" panose="020F0600000000000000" pitchFamily="50" charset="-128"/>
            </a:endParaRPr>
          </a:p>
          <a:p>
            <a:pPr marL="0" indent="0">
              <a:buNone/>
            </a:pPr>
            <a:endParaRPr lang="en-US" altLang="ja-JP" sz="1600" dirty="0">
              <a:latin typeface="HG丸ｺﾞｼｯｸM-PRO" panose="020F0600000000000000" pitchFamily="50" charset="-128"/>
              <a:ea typeface="HG丸ｺﾞｼｯｸM-PRO" panose="020F0600000000000000" pitchFamily="50" charset="-128"/>
            </a:endParaRPr>
          </a:p>
          <a:p>
            <a:pPr marL="0" indent="0">
              <a:buNone/>
            </a:pPr>
            <a:endParaRPr kumimoji="1" lang="en-US" altLang="ja-JP" sz="1600" dirty="0" smtClean="0">
              <a:solidFill>
                <a:srgbClr val="FF0000"/>
              </a:solidFill>
              <a:latin typeface="HG丸ｺﾞｼｯｸM-PRO" panose="020F0600000000000000" pitchFamily="50" charset="-128"/>
              <a:ea typeface="HG丸ｺﾞｼｯｸM-PRO" panose="020F0600000000000000" pitchFamily="50" charset="-128"/>
            </a:endParaRPr>
          </a:p>
          <a:p>
            <a:pPr marL="0" indent="0">
              <a:buNone/>
            </a:pPr>
            <a:endParaRPr lang="en-US" altLang="ja-JP" sz="1600" dirty="0">
              <a:latin typeface="HG丸ｺﾞｼｯｸM-PRO" panose="020F0600000000000000" pitchFamily="50" charset="-128"/>
              <a:ea typeface="HG丸ｺﾞｼｯｸM-PRO" panose="020F0600000000000000" pitchFamily="50" charset="-128"/>
            </a:endParaRPr>
          </a:p>
          <a:p>
            <a:pPr marL="0" indent="0">
              <a:buNone/>
            </a:pPr>
            <a:endParaRPr kumimoji="1" lang="en-US" altLang="ja-JP" sz="1600" dirty="0" smtClean="0">
              <a:latin typeface="HG丸ｺﾞｼｯｸM-PRO" panose="020F0600000000000000" pitchFamily="50" charset="-128"/>
              <a:ea typeface="HG丸ｺﾞｼｯｸM-PRO" panose="020F0600000000000000" pitchFamily="50" charset="-128"/>
            </a:endParaRPr>
          </a:p>
          <a:p>
            <a:pPr marL="0" indent="0">
              <a:buNone/>
            </a:pPr>
            <a:endParaRPr lang="en-US" altLang="ja-JP" sz="1600" dirty="0">
              <a:latin typeface="HG丸ｺﾞｼｯｸM-PRO" panose="020F0600000000000000" pitchFamily="50" charset="-128"/>
              <a:ea typeface="HG丸ｺﾞｼｯｸM-PRO" panose="020F0600000000000000" pitchFamily="50" charset="-128"/>
            </a:endParaRPr>
          </a:p>
          <a:p>
            <a:pPr marL="0" indent="0">
              <a:buNone/>
            </a:pPr>
            <a:endParaRPr kumimoji="1" lang="en-US" altLang="ja-JP" sz="1600" dirty="0" smtClean="0">
              <a:latin typeface="HG丸ｺﾞｼｯｸM-PRO" panose="020F0600000000000000" pitchFamily="50" charset="-128"/>
              <a:ea typeface="HG丸ｺﾞｼｯｸM-PRO" panose="020F0600000000000000" pitchFamily="50" charset="-128"/>
            </a:endParaRPr>
          </a:p>
          <a:p>
            <a:pPr marL="0" indent="0">
              <a:buNone/>
            </a:pPr>
            <a:endParaRPr lang="en-US" altLang="ja-JP" sz="1600" dirty="0">
              <a:latin typeface="HG丸ｺﾞｼｯｸM-PRO" panose="020F0600000000000000" pitchFamily="50" charset="-128"/>
              <a:ea typeface="HG丸ｺﾞｼｯｸM-PRO" panose="020F0600000000000000" pitchFamily="50" charset="-128"/>
            </a:endParaRPr>
          </a:p>
          <a:p>
            <a:pPr marL="0" indent="0">
              <a:buNone/>
            </a:pPr>
            <a:endParaRPr lang="en-US" altLang="ja-JP" sz="1600" dirty="0" smtClean="0">
              <a:latin typeface="HG丸ｺﾞｼｯｸM-PRO" panose="020F0600000000000000" pitchFamily="50" charset="-128"/>
              <a:ea typeface="HG丸ｺﾞｼｯｸM-PRO" panose="020F0600000000000000" pitchFamily="50" charset="-128"/>
            </a:endParaRPr>
          </a:p>
          <a:p>
            <a:pPr marL="0" indent="0">
              <a:buNone/>
            </a:pPr>
            <a:r>
              <a:rPr kumimoji="1" lang="ja-JP" altLang="en-US" sz="1600" dirty="0" smtClean="0">
                <a:latin typeface="HG丸ｺﾞｼｯｸM-PRO" panose="020F0600000000000000" pitchFamily="50" charset="-128"/>
                <a:ea typeface="HG丸ｺﾞｼｯｸM-PRO" panose="020F0600000000000000" pitchFamily="50" charset="-128"/>
              </a:rPr>
              <a:t>　　　　　　　　</a:t>
            </a:r>
            <a:r>
              <a:rPr lang="ja-JP" altLang="en-US" sz="1600" dirty="0" smtClean="0">
                <a:latin typeface="HG丸ｺﾞｼｯｸM-PRO" panose="020F0600000000000000" pitchFamily="50" charset="-128"/>
                <a:ea typeface="HG丸ｺﾞｼｯｸM-PRO" panose="020F0600000000000000" pitchFamily="50" charset="-128"/>
              </a:rPr>
              <a:t>水平移動のメカニズム図　　　　　　　　　　　　　回転移動のメカニズム図</a:t>
            </a:r>
            <a:endParaRPr lang="en-US" altLang="ja-JP" sz="1600" dirty="0">
              <a:latin typeface="HG丸ｺﾞｼｯｸM-PRO" panose="020F0600000000000000" pitchFamily="50" charset="-128"/>
              <a:ea typeface="HG丸ｺﾞｼｯｸM-PRO" panose="020F0600000000000000" pitchFamily="50" charset="-128"/>
            </a:endParaRPr>
          </a:p>
          <a:p>
            <a:pPr marL="0" indent="0">
              <a:buNone/>
            </a:pPr>
            <a:endParaRPr kumimoji="1" lang="ja-JP" altLang="en-US" sz="1600" dirty="0">
              <a:latin typeface="HG丸ｺﾞｼｯｸM-PRO" panose="020F0600000000000000" pitchFamily="50" charset="-128"/>
              <a:ea typeface="HG丸ｺﾞｼｯｸM-PRO" panose="020F0600000000000000" pitchFamily="50" charset="-128"/>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3" y="3995233"/>
            <a:ext cx="6314367" cy="22322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08693" y="3796558"/>
            <a:ext cx="2735307" cy="25127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5"/>
          <p:cNvSpPr>
            <a:spLocks noChangeArrowheads="1"/>
          </p:cNvSpPr>
          <p:nvPr/>
        </p:nvSpPr>
        <p:spPr bwMode="auto">
          <a:xfrm>
            <a:off x="0" y="1"/>
            <a:ext cx="9144000" cy="534591"/>
          </a:xfrm>
          <a:prstGeom prst="rect">
            <a:avLst/>
          </a:prstGeom>
          <a:gradFill rotWithShape="1">
            <a:gsLst>
              <a:gs pos="0">
                <a:schemeClr val="tx2">
                  <a:lumMod val="40000"/>
                  <a:lumOff val="60000"/>
                </a:schemeClr>
              </a:gs>
              <a:gs pos="50000">
                <a:schemeClr val="bg1"/>
              </a:gs>
              <a:gs pos="100000">
                <a:schemeClr val="tx2">
                  <a:lumMod val="40000"/>
                  <a:lumOff val="60000"/>
                </a:schemeClr>
              </a:gs>
            </a:gsLst>
            <a:lin ang="5400000" scaled="1"/>
          </a:gradFill>
          <a:ln w="9525">
            <a:noFill/>
            <a:miter lim="800000"/>
            <a:headEnd/>
            <a:tailEnd/>
          </a:ln>
          <a:effectLst/>
        </p:spPr>
        <p:txBody>
          <a:bodyPr wrap="none" anchor="ctr"/>
          <a:lstStyle>
            <a:defPPr>
              <a:defRPr lang="zh-CN"/>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5613" indent="1588" algn="l" rtl="0" fontAlgn="base">
              <a:spcBef>
                <a:spcPct val="0"/>
              </a:spcBef>
              <a:spcAft>
                <a:spcPct val="0"/>
              </a:spcAft>
              <a:defRPr kumimoji="1" kern="1200">
                <a:solidFill>
                  <a:schemeClr val="tx1"/>
                </a:solidFill>
                <a:latin typeface="Arial" charset="0"/>
                <a:ea typeface="ＭＳ Ｐゴシック" charset="-128"/>
                <a:cs typeface="+mn-cs"/>
              </a:defRPr>
            </a:lvl2pPr>
            <a:lvl3pPr marL="912813" indent="1588" algn="l" rtl="0" fontAlgn="base">
              <a:spcBef>
                <a:spcPct val="0"/>
              </a:spcBef>
              <a:spcAft>
                <a:spcPct val="0"/>
              </a:spcAft>
              <a:defRPr kumimoji="1" kern="1200">
                <a:solidFill>
                  <a:schemeClr val="tx1"/>
                </a:solidFill>
                <a:latin typeface="Arial" charset="0"/>
                <a:ea typeface="ＭＳ Ｐゴシック" charset="-128"/>
                <a:cs typeface="+mn-cs"/>
              </a:defRPr>
            </a:lvl3pPr>
            <a:lvl4pPr marL="1370013" indent="1588" algn="l" rtl="0" fontAlgn="base">
              <a:spcBef>
                <a:spcPct val="0"/>
              </a:spcBef>
              <a:spcAft>
                <a:spcPct val="0"/>
              </a:spcAft>
              <a:defRPr kumimoji="1" kern="1200">
                <a:solidFill>
                  <a:schemeClr val="tx1"/>
                </a:solidFill>
                <a:latin typeface="Arial" charset="0"/>
                <a:ea typeface="ＭＳ Ｐゴシック" charset="-128"/>
                <a:cs typeface="+mn-cs"/>
              </a:defRPr>
            </a:lvl4pPr>
            <a:lvl5pPr marL="1827213" indent="1588"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defTabSz="912813">
              <a:buClr>
                <a:srgbClr val="000000"/>
              </a:buClr>
              <a:buSzPct val="100000"/>
              <a:defRPr/>
            </a:pPr>
            <a:r>
              <a:rPr kumimoji="0" lang="ja-JP" altLang="en-US" sz="2400" dirty="0">
                <a:latin typeface="HG丸ｺﾞｼｯｸM-PRO" panose="020F0600000000000000" pitchFamily="50" charset="-128"/>
                <a:ea typeface="HG丸ｺﾞｼｯｸM-PRO" panose="020F0600000000000000" pitchFamily="50" charset="-128"/>
                <a:cs typeface="Meiryo UI" pitchFamily="50" charset="-128"/>
              </a:rPr>
              <a:t>　</a:t>
            </a:r>
            <a:r>
              <a:rPr kumimoji="0" lang="ja-JP" altLang="en-US" sz="2400" dirty="0" smtClean="0">
                <a:latin typeface="HG丸ｺﾞｼｯｸM-PRO" panose="020F0600000000000000" pitchFamily="50" charset="-128"/>
                <a:ea typeface="HG丸ｺﾞｼｯｸM-PRO" panose="020F0600000000000000" pitchFamily="50" charset="-128"/>
                <a:cs typeface="Meiryo UI" pitchFamily="50" charset="-128"/>
              </a:rPr>
              <a:t>鋼軌道桁用支承</a:t>
            </a:r>
            <a:r>
              <a:rPr kumimoji="0" lang="ja-JP" altLang="en-US" sz="2400" dirty="0">
                <a:latin typeface="HG丸ｺﾞｼｯｸM-PRO" panose="020F0600000000000000" pitchFamily="50" charset="-128"/>
                <a:ea typeface="HG丸ｺﾞｼｯｸM-PRO" panose="020F0600000000000000" pitchFamily="50" charset="-128"/>
                <a:cs typeface="Meiryo UI" pitchFamily="50" charset="-128"/>
              </a:rPr>
              <a:t>の構造の検討</a:t>
            </a:r>
          </a:p>
        </p:txBody>
      </p:sp>
      <p:sp>
        <p:nvSpPr>
          <p:cNvPr id="8" name="日付プレースホルダー 3"/>
          <p:cNvSpPr>
            <a:spLocks noGrp="1"/>
          </p:cNvSpPr>
          <p:nvPr>
            <p:ph type="dt" sz="half" idx="10"/>
          </p:nvPr>
        </p:nvSpPr>
        <p:spPr>
          <a:xfrm>
            <a:off x="457200" y="6356351"/>
            <a:ext cx="2133600" cy="365125"/>
          </a:xfrm>
        </p:spPr>
        <p:txBody>
          <a:bodyPr/>
          <a:lstStyle/>
          <a:p>
            <a:r>
              <a:rPr kumimoji="1" lang="en-US" altLang="ja-JP" dirty="0" smtClean="0"/>
              <a:t>H30.5.22</a:t>
            </a:r>
            <a:endParaRPr kumimoji="1" lang="ja-JP" altLang="en-US" dirty="0"/>
          </a:p>
        </p:txBody>
      </p:sp>
    </p:spTree>
    <p:extLst>
      <p:ext uri="{BB962C8B-B14F-4D97-AF65-F5344CB8AC3E}">
        <p14:creationId xmlns:p14="http://schemas.microsoft.com/office/powerpoint/2010/main" val="39608319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6553200" y="6520260"/>
            <a:ext cx="2133600" cy="365125"/>
          </a:xfrm>
        </p:spPr>
        <p:txBody>
          <a:bodyPr/>
          <a:lstStyle/>
          <a:p>
            <a:fld id="{E63F6462-C95E-4C1F-A2EC-2E2D06929884}" type="slidenum">
              <a:rPr kumimoji="1" lang="ja-JP" altLang="en-US" smtClean="0"/>
              <a:t>5</a:t>
            </a:fld>
            <a:endParaRPr kumimoji="1" lang="ja-JP" altLang="en-US"/>
          </a:p>
        </p:txBody>
      </p:sp>
      <p:sp>
        <p:nvSpPr>
          <p:cNvPr id="5" name="コンテンツ プレースホルダー 2"/>
          <p:cNvSpPr>
            <a:spLocks noGrp="1"/>
          </p:cNvSpPr>
          <p:nvPr>
            <p:ph idx="1"/>
          </p:nvPr>
        </p:nvSpPr>
        <p:spPr>
          <a:xfrm>
            <a:off x="53752" y="551151"/>
            <a:ext cx="9036496" cy="6306850"/>
          </a:xfrm>
          <a:noFill/>
        </p:spPr>
        <p:txBody>
          <a:bodyPr>
            <a:normAutofit/>
          </a:bodyPr>
          <a:lstStyle/>
          <a:p>
            <a:pPr marL="0" indent="0">
              <a:buNone/>
            </a:pPr>
            <a:r>
              <a:rPr lang="ja-JP" altLang="en-US" sz="2200" dirty="0" smtClean="0">
                <a:latin typeface="HG丸ｺﾞｼｯｸM-PRO" panose="020F0600000000000000" pitchFamily="50" charset="-128"/>
                <a:ea typeface="HG丸ｺﾞｼｯｸM-PRO" panose="020F0600000000000000" pitchFamily="50" charset="-128"/>
              </a:rPr>
              <a:t>＜</a:t>
            </a:r>
            <a:r>
              <a:rPr lang="ja-JP" altLang="en-US" sz="2200" dirty="0">
                <a:latin typeface="HG丸ｺﾞｼｯｸM-PRO" panose="020F0600000000000000" pitchFamily="50" charset="-128"/>
                <a:ea typeface="HG丸ｺﾞｼｯｸM-PRO" panose="020F0600000000000000" pitchFamily="50" charset="-128"/>
              </a:rPr>
              <a:t>ラックピニオンの有無に</a:t>
            </a:r>
            <a:r>
              <a:rPr lang="ja-JP" altLang="en-US" sz="2200" dirty="0" smtClean="0">
                <a:latin typeface="HG丸ｺﾞｼｯｸM-PRO" panose="020F0600000000000000" pitchFamily="50" charset="-128"/>
                <a:ea typeface="HG丸ｺﾞｼｯｸM-PRO" panose="020F0600000000000000" pitchFamily="50" charset="-128"/>
              </a:rPr>
              <a:t>よる挙動＞</a:t>
            </a:r>
            <a:endParaRPr lang="en-US" altLang="ja-JP" sz="2200" dirty="0">
              <a:latin typeface="HG丸ｺﾞｼｯｸM-PRO" panose="020F0600000000000000" pitchFamily="50" charset="-128"/>
              <a:ea typeface="HG丸ｺﾞｼｯｸM-PRO" panose="020F0600000000000000" pitchFamily="50" charset="-128"/>
            </a:endParaRPr>
          </a:p>
          <a:p>
            <a:pPr marL="0" indent="0">
              <a:buNone/>
            </a:pPr>
            <a:r>
              <a:rPr lang="ja-JP" altLang="en-US" sz="1600" dirty="0">
                <a:latin typeface="HG丸ｺﾞｼｯｸM-PRO" panose="020F0600000000000000" pitchFamily="50" charset="-128"/>
                <a:ea typeface="HG丸ｺﾞｼｯｸM-PRO" panose="020F0600000000000000" pitchFamily="50" charset="-128"/>
              </a:rPr>
              <a:t>　</a:t>
            </a:r>
            <a:r>
              <a:rPr lang="ja-JP" altLang="en-US" sz="1600" dirty="0" smtClean="0">
                <a:latin typeface="HG丸ｺﾞｼｯｸM-PRO" panose="020F0600000000000000" pitchFamily="50" charset="-128"/>
                <a:ea typeface="HG丸ｺﾞｼｯｸM-PRO" panose="020F0600000000000000" pitchFamily="50" charset="-128"/>
              </a:rPr>
              <a:t>　ラックピニオンの有無による鋼軌道桁の挙動を調査した結果を以下に示す。</a:t>
            </a:r>
            <a:endParaRPr lang="en-US" altLang="ja-JP" sz="1400" dirty="0" smtClean="0">
              <a:latin typeface="HG丸ｺﾞｼｯｸM-PRO" panose="020F0600000000000000" pitchFamily="50" charset="-128"/>
              <a:ea typeface="HG丸ｺﾞｼｯｸM-PRO" panose="020F0600000000000000" pitchFamily="50" charset="-128"/>
            </a:endParaRPr>
          </a:p>
          <a:p>
            <a:pPr marL="0" indent="0">
              <a:buNone/>
            </a:pPr>
            <a:endParaRPr lang="en-US" altLang="ja-JP" sz="1400" dirty="0">
              <a:latin typeface="HG丸ｺﾞｼｯｸM-PRO" panose="020F0600000000000000" pitchFamily="50" charset="-128"/>
              <a:ea typeface="HG丸ｺﾞｼｯｸM-PRO" panose="020F0600000000000000" pitchFamily="50" charset="-128"/>
            </a:endParaRPr>
          </a:p>
          <a:p>
            <a:pPr marL="0" indent="0">
              <a:buNone/>
            </a:pPr>
            <a:endParaRPr lang="en-US" altLang="ja-JP" sz="1400" dirty="0" smtClean="0">
              <a:latin typeface="HG丸ｺﾞｼｯｸM-PRO" panose="020F0600000000000000" pitchFamily="50" charset="-128"/>
              <a:ea typeface="HG丸ｺﾞｼｯｸM-PRO" panose="020F0600000000000000" pitchFamily="50" charset="-128"/>
            </a:endParaRPr>
          </a:p>
          <a:p>
            <a:pPr marL="0" indent="0">
              <a:buNone/>
            </a:pPr>
            <a:endParaRPr lang="en-US" altLang="ja-JP" sz="1400" dirty="0">
              <a:latin typeface="HG丸ｺﾞｼｯｸM-PRO" panose="020F0600000000000000" pitchFamily="50" charset="-128"/>
              <a:ea typeface="HG丸ｺﾞｼｯｸM-PRO" panose="020F0600000000000000" pitchFamily="50" charset="-128"/>
            </a:endParaRPr>
          </a:p>
          <a:p>
            <a:pPr marL="0" indent="0">
              <a:buNone/>
            </a:pPr>
            <a:endParaRPr lang="en-US" altLang="ja-JP" sz="1400" dirty="0" smtClean="0">
              <a:latin typeface="HG丸ｺﾞｼｯｸM-PRO" panose="020F0600000000000000" pitchFamily="50" charset="-128"/>
              <a:ea typeface="HG丸ｺﾞｼｯｸM-PRO" panose="020F0600000000000000" pitchFamily="50" charset="-128"/>
            </a:endParaRPr>
          </a:p>
          <a:p>
            <a:pPr marL="0" indent="0">
              <a:buNone/>
            </a:pPr>
            <a:endParaRPr lang="en-US" altLang="ja-JP" sz="1400" dirty="0">
              <a:latin typeface="HG丸ｺﾞｼｯｸM-PRO" panose="020F0600000000000000" pitchFamily="50" charset="-128"/>
              <a:ea typeface="HG丸ｺﾞｼｯｸM-PRO" panose="020F0600000000000000" pitchFamily="50" charset="-128"/>
            </a:endParaRPr>
          </a:p>
          <a:p>
            <a:pPr marL="0" indent="0">
              <a:buNone/>
            </a:pPr>
            <a:endParaRPr lang="en-US" altLang="ja-JP" sz="1600" dirty="0" smtClean="0">
              <a:latin typeface="HG丸ｺﾞｼｯｸM-PRO" panose="020F0600000000000000" pitchFamily="50" charset="-128"/>
              <a:ea typeface="HG丸ｺﾞｼｯｸM-PRO" panose="020F0600000000000000" pitchFamily="50" charset="-128"/>
            </a:endParaRPr>
          </a:p>
          <a:p>
            <a:pPr marL="0" indent="0">
              <a:buNone/>
            </a:pPr>
            <a:endParaRPr lang="en-US" altLang="ja-JP" sz="1600" dirty="0">
              <a:latin typeface="HG丸ｺﾞｼｯｸM-PRO" panose="020F0600000000000000" pitchFamily="50" charset="-128"/>
              <a:ea typeface="HG丸ｺﾞｼｯｸM-PRO" panose="020F0600000000000000" pitchFamily="50" charset="-128"/>
            </a:endParaRPr>
          </a:p>
          <a:p>
            <a:pPr marL="0" indent="0">
              <a:buNone/>
            </a:pPr>
            <a:endParaRPr lang="en-US" altLang="ja-JP" sz="1600" dirty="0" smtClean="0">
              <a:latin typeface="HG丸ｺﾞｼｯｸM-PRO" panose="020F0600000000000000" pitchFamily="50" charset="-128"/>
              <a:ea typeface="HG丸ｺﾞｼｯｸM-PRO" panose="020F0600000000000000" pitchFamily="50" charset="-128"/>
            </a:endParaRPr>
          </a:p>
          <a:p>
            <a:pPr marL="0" indent="0">
              <a:buNone/>
            </a:pPr>
            <a:endParaRPr lang="en-US" altLang="ja-JP" sz="1600" dirty="0">
              <a:latin typeface="HG丸ｺﾞｼｯｸM-PRO" panose="020F0600000000000000" pitchFamily="50" charset="-128"/>
              <a:ea typeface="HG丸ｺﾞｼｯｸM-PRO" panose="020F0600000000000000" pitchFamily="50" charset="-128"/>
            </a:endParaRPr>
          </a:p>
          <a:p>
            <a:pPr marL="0" indent="0">
              <a:buNone/>
            </a:pPr>
            <a:endParaRPr lang="en-US" altLang="ja-JP" sz="1600" dirty="0" smtClean="0">
              <a:latin typeface="HG丸ｺﾞｼｯｸM-PRO" panose="020F0600000000000000" pitchFamily="50" charset="-128"/>
              <a:ea typeface="HG丸ｺﾞｼｯｸM-PRO" panose="020F0600000000000000" pitchFamily="50" charset="-128"/>
            </a:endParaRPr>
          </a:p>
          <a:p>
            <a:pPr marL="0" indent="0">
              <a:buNone/>
            </a:pPr>
            <a:endParaRPr lang="en-US" altLang="ja-JP" sz="1600" dirty="0">
              <a:latin typeface="HG丸ｺﾞｼｯｸM-PRO" panose="020F0600000000000000" pitchFamily="50" charset="-128"/>
              <a:ea typeface="HG丸ｺﾞｼｯｸM-PRO" panose="020F0600000000000000" pitchFamily="50" charset="-128"/>
            </a:endParaRPr>
          </a:p>
          <a:p>
            <a:pPr marL="0" indent="0">
              <a:buNone/>
            </a:pPr>
            <a:endParaRPr lang="en-US" altLang="ja-JP" sz="1600" dirty="0" smtClean="0">
              <a:latin typeface="HG丸ｺﾞｼｯｸM-PRO" panose="020F0600000000000000" pitchFamily="50" charset="-128"/>
              <a:ea typeface="HG丸ｺﾞｼｯｸM-PRO" panose="020F0600000000000000" pitchFamily="50" charset="-128"/>
            </a:endParaRPr>
          </a:p>
          <a:p>
            <a:pPr marL="0" indent="0">
              <a:buNone/>
            </a:pPr>
            <a:endParaRPr lang="en-US" altLang="ja-JP" sz="1600" dirty="0">
              <a:latin typeface="HG丸ｺﾞｼｯｸM-PRO" panose="020F0600000000000000" pitchFamily="50" charset="-128"/>
              <a:ea typeface="HG丸ｺﾞｼｯｸM-PRO" panose="020F0600000000000000" pitchFamily="50" charset="-128"/>
            </a:endParaRPr>
          </a:p>
          <a:p>
            <a:pPr marL="0" indent="0">
              <a:buNone/>
            </a:pPr>
            <a:endParaRPr lang="en-US" altLang="ja-JP" sz="1600" dirty="0" smtClean="0">
              <a:latin typeface="HG丸ｺﾞｼｯｸM-PRO" panose="020F0600000000000000" pitchFamily="50" charset="-128"/>
              <a:ea typeface="HG丸ｺﾞｼｯｸM-PRO" panose="020F0600000000000000" pitchFamily="50" charset="-128"/>
            </a:endParaRPr>
          </a:p>
          <a:p>
            <a:pPr marL="0" indent="0">
              <a:buNone/>
            </a:pPr>
            <a:endParaRPr lang="en-US" altLang="ja-JP" sz="1600" dirty="0">
              <a:latin typeface="HG丸ｺﾞｼｯｸM-PRO" panose="020F0600000000000000" pitchFamily="50" charset="-128"/>
              <a:ea typeface="HG丸ｺﾞｼｯｸM-PRO" panose="020F0600000000000000" pitchFamily="50" charset="-128"/>
            </a:endParaRPr>
          </a:p>
          <a:p>
            <a:pPr marL="0" indent="0">
              <a:buNone/>
            </a:pPr>
            <a:r>
              <a:rPr lang="ja-JP" altLang="en-US" sz="1600" dirty="0" smtClean="0">
                <a:latin typeface="HG丸ｺﾞｼｯｸM-PRO" panose="020F0600000000000000" pitchFamily="50" charset="-128"/>
                <a:ea typeface="HG丸ｺﾞｼｯｸM-PRO" panose="020F0600000000000000" pitchFamily="50" charset="-128"/>
              </a:rPr>
              <a:t>　　</a:t>
            </a:r>
            <a:endParaRPr lang="en-US" altLang="ja-JP" sz="800" dirty="0" smtClean="0">
              <a:latin typeface="HG丸ｺﾞｼｯｸM-PRO" panose="020F0600000000000000" pitchFamily="50" charset="-128"/>
              <a:ea typeface="HG丸ｺﾞｼｯｸM-PRO" panose="020F0600000000000000" pitchFamily="50" charset="-128"/>
            </a:endParaRPr>
          </a:p>
          <a:p>
            <a:pPr marL="0" indent="0">
              <a:buNone/>
            </a:pPr>
            <a:r>
              <a:rPr lang="ja-JP" altLang="en-US" sz="1600" dirty="0">
                <a:latin typeface="HG丸ｺﾞｼｯｸM-PRO" panose="020F0600000000000000" pitchFamily="50" charset="-128"/>
                <a:ea typeface="HG丸ｺﾞｼｯｸM-PRO" panose="020F0600000000000000" pitchFamily="50" charset="-128"/>
              </a:rPr>
              <a:t>　</a:t>
            </a:r>
            <a:r>
              <a:rPr lang="ja-JP" altLang="en-US" sz="1600" dirty="0" smtClean="0">
                <a:latin typeface="HG丸ｺﾞｼｯｸM-PRO" panose="020F0600000000000000" pitchFamily="50" charset="-128"/>
                <a:ea typeface="HG丸ｺﾞｼｯｸM-PRO" panose="020F0600000000000000" pitchFamily="50" charset="-128"/>
              </a:rPr>
              <a:t>　ラック、ピニオンが</a:t>
            </a:r>
            <a:r>
              <a:rPr lang="ja-JP" altLang="en-US" sz="1600" u="sng" dirty="0" smtClean="0">
                <a:latin typeface="HG丸ｺﾞｼｯｸM-PRO" panose="020F0600000000000000" pitchFamily="50" charset="-128"/>
                <a:ea typeface="HG丸ｺﾞｼｯｸM-PRO" panose="020F0600000000000000" pitchFamily="50" charset="-128"/>
              </a:rPr>
              <a:t>ある</a:t>
            </a:r>
            <a:r>
              <a:rPr lang="ja-JP" altLang="en-US" sz="1600" dirty="0" smtClean="0">
                <a:latin typeface="HG丸ｺﾞｼｯｸM-PRO" panose="020F0600000000000000" pitchFamily="50" charset="-128"/>
                <a:ea typeface="HG丸ｺﾞｼｯｸM-PRO" panose="020F0600000000000000" pitchFamily="50" charset="-128"/>
              </a:rPr>
              <a:t>場合は、軌道桁の挙動が</a:t>
            </a:r>
            <a:r>
              <a:rPr lang="ja-JP" altLang="en-US" sz="1600" u="sng" dirty="0" smtClean="0">
                <a:latin typeface="HG丸ｺﾞｼｯｸM-PRO" panose="020F0600000000000000" pitchFamily="50" charset="-128"/>
                <a:ea typeface="HG丸ｺﾞｼｯｸM-PRO" panose="020F0600000000000000" pitchFamily="50" charset="-128"/>
              </a:rPr>
              <a:t>一定方向</a:t>
            </a:r>
            <a:r>
              <a:rPr lang="ja-JP" altLang="en-US" sz="1600" dirty="0" smtClean="0">
                <a:latin typeface="HG丸ｺﾞｼｯｸM-PRO" panose="020F0600000000000000" pitchFamily="50" charset="-128"/>
                <a:ea typeface="HG丸ｺﾞｼｯｸM-PRO" panose="020F0600000000000000" pitchFamily="50" charset="-128"/>
              </a:rPr>
              <a:t>に変位している。</a:t>
            </a:r>
            <a:endParaRPr lang="en-US" altLang="ja-JP" sz="1600" dirty="0" smtClean="0">
              <a:latin typeface="HG丸ｺﾞｼｯｸM-PRO" panose="020F0600000000000000" pitchFamily="50" charset="-128"/>
              <a:ea typeface="HG丸ｺﾞｼｯｸM-PRO" panose="020F0600000000000000" pitchFamily="50" charset="-128"/>
            </a:endParaRPr>
          </a:p>
          <a:p>
            <a:pPr marL="0" indent="0">
              <a:buNone/>
            </a:pPr>
            <a:r>
              <a:rPr lang="ja-JP" altLang="en-US" sz="1600" dirty="0">
                <a:latin typeface="HG丸ｺﾞｼｯｸM-PRO" panose="020F0600000000000000" pitchFamily="50" charset="-128"/>
                <a:ea typeface="HG丸ｺﾞｼｯｸM-PRO" panose="020F0600000000000000" pitchFamily="50" charset="-128"/>
              </a:rPr>
              <a:t>　</a:t>
            </a:r>
            <a:r>
              <a:rPr lang="ja-JP" altLang="en-US" sz="1600" dirty="0" smtClean="0">
                <a:latin typeface="HG丸ｺﾞｼｯｸM-PRO" panose="020F0600000000000000" pitchFamily="50" charset="-128"/>
                <a:ea typeface="HG丸ｺﾞｼｯｸM-PRO" panose="020F0600000000000000" pitchFamily="50" charset="-128"/>
              </a:rPr>
              <a:t>　ラック、ピニオンが</a:t>
            </a:r>
            <a:r>
              <a:rPr lang="ja-JP" altLang="en-US" sz="1600" u="sng" dirty="0" smtClean="0">
                <a:latin typeface="HG丸ｺﾞｼｯｸM-PRO" panose="020F0600000000000000" pitchFamily="50" charset="-128"/>
                <a:ea typeface="HG丸ｺﾞｼｯｸM-PRO" panose="020F0600000000000000" pitchFamily="50" charset="-128"/>
              </a:rPr>
              <a:t>ない</a:t>
            </a:r>
            <a:r>
              <a:rPr lang="ja-JP" altLang="en-US" sz="1600" dirty="0" smtClean="0">
                <a:latin typeface="HG丸ｺﾞｼｯｸM-PRO" panose="020F0600000000000000" pitchFamily="50" charset="-128"/>
                <a:ea typeface="HG丸ｺﾞｼｯｸM-PRO" panose="020F0600000000000000" pitchFamily="50" charset="-128"/>
              </a:rPr>
              <a:t>場合は、軌道桁の挙動が</a:t>
            </a:r>
            <a:r>
              <a:rPr lang="ja-JP" altLang="en-US" sz="1600" u="sng" dirty="0" smtClean="0">
                <a:latin typeface="HG丸ｺﾞｼｯｸM-PRO" panose="020F0600000000000000" pitchFamily="50" charset="-128"/>
                <a:ea typeface="HG丸ｺﾞｼｯｸM-PRO" panose="020F0600000000000000" pitchFamily="50" charset="-128"/>
              </a:rPr>
              <a:t>不定則</a:t>
            </a:r>
            <a:r>
              <a:rPr lang="ja-JP" altLang="en-US" sz="1600" dirty="0" smtClean="0">
                <a:latin typeface="HG丸ｺﾞｼｯｸM-PRO" panose="020F0600000000000000" pitchFamily="50" charset="-128"/>
                <a:ea typeface="HG丸ｺﾞｼｯｸM-PRO" panose="020F0600000000000000" pitchFamily="50" charset="-128"/>
              </a:rPr>
              <a:t>に変位している。</a:t>
            </a:r>
            <a:endParaRPr lang="en-US" altLang="ja-JP" sz="1600" dirty="0" smtClean="0">
              <a:latin typeface="HG丸ｺﾞｼｯｸM-PRO" panose="020F0600000000000000" pitchFamily="50" charset="-128"/>
              <a:ea typeface="HG丸ｺﾞｼｯｸM-PRO" panose="020F0600000000000000" pitchFamily="50" charset="-128"/>
            </a:endParaRPr>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434" y="1340768"/>
            <a:ext cx="8974567" cy="44816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5"/>
          <p:cNvSpPr>
            <a:spLocks noChangeArrowheads="1"/>
          </p:cNvSpPr>
          <p:nvPr/>
        </p:nvSpPr>
        <p:spPr bwMode="auto">
          <a:xfrm>
            <a:off x="0" y="1"/>
            <a:ext cx="9144000" cy="534591"/>
          </a:xfrm>
          <a:prstGeom prst="rect">
            <a:avLst/>
          </a:prstGeom>
          <a:gradFill rotWithShape="1">
            <a:gsLst>
              <a:gs pos="0">
                <a:schemeClr val="tx2">
                  <a:lumMod val="40000"/>
                  <a:lumOff val="60000"/>
                </a:schemeClr>
              </a:gs>
              <a:gs pos="50000">
                <a:schemeClr val="bg1"/>
              </a:gs>
              <a:gs pos="100000">
                <a:schemeClr val="tx2">
                  <a:lumMod val="40000"/>
                  <a:lumOff val="60000"/>
                </a:schemeClr>
              </a:gs>
            </a:gsLst>
            <a:lin ang="5400000" scaled="1"/>
          </a:gradFill>
          <a:ln w="9525">
            <a:noFill/>
            <a:miter lim="800000"/>
            <a:headEnd/>
            <a:tailEnd/>
          </a:ln>
          <a:effectLst/>
        </p:spPr>
        <p:txBody>
          <a:bodyPr wrap="none" anchor="ctr"/>
          <a:lstStyle>
            <a:defPPr>
              <a:defRPr lang="zh-CN"/>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5613" indent="1588" algn="l" rtl="0" fontAlgn="base">
              <a:spcBef>
                <a:spcPct val="0"/>
              </a:spcBef>
              <a:spcAft>
                <a:spcPct val="0"/>
              </a:spcAft>
              <a:defRPr kumimoji="1" kern="1200">
                <a:solidFill>
                  <a:schemeClr val="tx1"/>
                </a:solidFill>
                <a:latin typeface="Arial" charset="0"/>
                <a:ea typeface="ＭＳ Ｐゴシック" charset="-128"/>
                <a:cs typeface="+mn-cs"/>
              </a:defRPr>
            </a:lvl2pPr>
            <a:lvl3pPr marL="912813" indent="1588" algn="l" rtl="0" fontAlgn="base">
              <a:spcBef>
                <a:spcPct val="0"/>
              </a:spcBef>
              <a:spcAft>
                <a:spcPct val="0"/>
              </a:spcAft>
              <a:defRPr kumimoji="1" kern="1200">
                <a:solidFill>
                  <a:schemeClr val="tx1"/>
                </a:solidFill>
                <a:latin typeface="Arial" charset="0"/>
                <a:ea typeface="ＭＳ Ｐゴシック" charset="-128"/>
                <a:cs typeface="+mn-cs"/>
              </a:defRPr>
            </a:lvl3pPr>
            <a:lvl4pPr marL="1370013" indent="1588" algn="l" rtl="0" fontAlgn="base">
              <a:spcBef>
                <a:spcPct val="0"/>
              </a:spcBef>
              <a:spcAft>
                <a:spcPct val="0"/>
              </a:spcAft>
              <a:defRPr kumimoji="1" kern="1200">
                <a:solidFill>
                  <a:schemeClr val="tx1"/>
                </a:solidFill>
                <a:latin typeface="Arial" charset="0"/>
                <a:ea typeface="ＭＳ Ｐゴシック" charset="-128"/>
                <a:cs typeface="+mn-cs"/>
              </a:defRPr>
            </a:lvl4pPr>
            <a:lvl5pPr marL="1827213" indent="1588"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defTabSz="912813">
              <a:buClr>
                <a:srgbClr val="000000"/>
              </a:buClr>
              <a:buSzPct val="100000"/>
              <a:defRPr/>
            </a:pPr>
            <a:r>
              <a:rPr kumimoji="0" lang="ja-JP" altLang="en-US" sz="2400" dirty="0">
                <a:latin typeface="HG丸ｺﾞｼｯｸM-PRO" panose="020F0600000000000000" pitchFamily="50" charset="-128"/>
                <a:ea typeface="HG丸ｺﾞｼｯｸM-PRO" panose="020F0600000000000000" pitchFamily="50" charset="-128"/>
                <a:cs typeface="Meiryo UI" pitchFamily="50" charset="-128"/>
              </a:rPr>
              <a:t>　</a:t>
            </a:r>
            <a:r>
              <a:rPr kumimoji="0" lang="ja-JP" altLang="en-US" sz="2400" dirty="0" smtClean="0">
                <a:latin typeface="HG丸ｺﾞｼｯｸM-PRO" panose="020F0600000000000000" pitchFamily="50" charset="-128"/>
                <a:ea typeface="HG丸ｺﾞｼｯｸM-PRO" panose="020F0600000000000000" pitchFamily="50" charset="-128"/>
                <a:cs typeface="Meiryo UI" pitchFamily="50" charset="-128"/>
              </a:rPr>
              <a:t>鋼軌道桁用支承</a:t>
            </a:r>
            <a:r>
              <a:rPr kumimoji="0" lang="ja-JP" altLang="en-US" sz="2400" dirty="0">
                <a:latin typeface="HG丸ｺﾞｼｯｸM-PRO" panose="020F0600000000000000" pitchFamily="50" charset="-128"/>
                <a:ea typeface="HG丸ｺﾞｼｯｸM-PRO" panose="020F0600000000000000" pitchFamily="50" charset="-128"/>
                <a:cs typeface="Meiryo UI" pitchFamily="50" charset="-128"/>
              </a:rPr>
              <a:t>の構造の検討</a:t>
            </a:r>
          </a:p>
        </p:txBody>
      </p:sp>
      <p:sp>
        <p:nvSpPr>
          <p:cNvPr id="9" name="日付プレースホルダー 3"/>
          <p:cNvSpPr>
            <a:spLocks noGrp="1"/>
          </p:cNvSpPr>
          <p:nvPr>
            <p:ph type="dt" sz="half" idx="10"/>
          </p:nvPr>
        </p:nvSpPr>
        <p:spPr>
          <a:xfrm>
            <a:off x="457200" y="6356351"/>
            <a:ext cx="2133600" cy="365125"/>
          </a:xfrm>
        </p:spPr>
        <p:txBody>
          <a:bodyPr/>
          <a:lstStyle/>
          <a:p>
            <a:r>
              <a:rPr kumimoji="1" lang="en-US" altLang="ja-JP" dirty="0" smtClean="0"/>
              <a:t>H30.5.22</a:t>
            </a:r>
            <a:endParaRPr kumimoji="1" lang="ja-JP" altLang="en-US" dirty="0"/>
          </a:p>
        </p:txBody>
      </p:sp>
    </p:spTree>
    <p:extLst>
      <p:ext uri="{BB962C8B-B14F-4D97-AF65-F5344CB8AC3E}">
        <p14:creationId xmlns:p14="http://schemas.microsoft.com/office/powerpoint/2010/main" val="23281650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6553200" y="6520260"/>
            <a:ext cx="2133600" cy="365125"/>
          </a:xfrm>
        </p:spPr>
        <p:txBody>
          <a:bodyPr/>
          <a:lstStyle/>
          <a:p>
            <a:fld id="{E63F6462-C95E-4C1F-A2EC-2E2D06929884}" type="slidenum">
              <a:rPr kumimoji="1" lang="ja-JP" altLang="en-US" smtClean="0"/>
              <a:t>6</a:t>
            </a:fld>
            <a:endParaRPr kumimoji="1" lang="ja-JP" altLang="en-US"/>
          </a:p>
        </p:txBody>
      </p:sp>
      <p:sp>
        <p:nvSpPr>
          <p:cNvPr id="5" name="コンテンツ プレースホルダー 2"/>
          <p:cNvSpPr>
            <a:spLocks noGrp="1"/>
          </p:cNvSpPr>
          <p:nvPr>
            <p:ph idx="1"/>
          </p:nvPr>
        </p:nvSpPr>
        <p:spPr>
          <a:xfrm>
            <a:off x="53752" y="551151"/>
            <a:ext cx="9036496" cy="6306850"/>
          </a:xfrm>
          <a:noFill/>
        </p:spPr>
        <p:txBody>
          <a:bodyPr>
            <a:normAutofit/>
          </a:bodyPr>
          <a:lstStyle/>
          <a:p>
            <a:pPr marL="0" indent="0">
              <a:buNone/>
            </a:pPr>
            <a:r>
              <a:rPr lang="ja-JP" altLang="en-US" sz="2200" dirty="0" smtClean="0">
                <a:latin typeface="HG丸ｺﾞｼｯｸM-PRO" panose="020F0600000000000000" pitchFamily="50" charset="-128"/>
                <a:ea typeface="HG丸ｺﾞｼｯｸM-PRO" panose="020F0600000000000000" pitchFamily="50" charset="-128"/>
              </a:rPr>
              <a:t>＜受熱</a:t>
            </a:r>
            <a:r>
              <a:rPr lang="ja-JP" altLang="en-US" sz="2200" dirty="0">
                <a:latin typeface="HG丸ｺﾞｼｯｸM-PRO" panose="020F0600000000000000" pitchFamily="50" charset="-128"/>
                <a:ea typeface="HG丸ｺﾞｼｯｸM-PRO" panose="020F0600000000000000" pitchFamily="50" charset="-128"/>
              </a:rPr>
              <a:t>温度による鋼軌道桁の変位量</a:t>
            </a:r>
            <a:r>
              <a:rPr lang="ja-JP" altLang="en-US" sz="2200" dirty="0" smtClean="0">
                <a:latin typeface="HG丸ｺﾞｼｯｸM-PRO" panose="020F0600000000000000" pitchFamily="50" charset="-128"/>
                <a:ea typeface="HG丸ｺﾞｼｯｸM-PRO" panose="020F0600000000000000" pitchFamily="50" charset="-128"/>
              </a:rPr>
              <a:t>＞</a:t>
            </a:r>
            <a:endParaRPr lang="en-US" altLang="ja-JP" sz="2200" dirty="0">
              <a:latin typeface="HG丸ｺﾞｼｯｸM-PRO" panose="020F0600000000000000" pitchFamily="50" charset="-128"/>
              <a:ea typeface="HG丸ｺﾞｼｯｸM-PRO" panose="020F0600000000000000" pitchFamily="50" charset="-128"/>
            </a:endParaRPr>
          </a:p>
          <a:p>
            <a:pPr marL="0" indent="0">
              <a:buNone/>
            </a:pPr>
            <a:r>
              <a:rPr lang="ja-JP" altLang="en-US" sz="1600" dirty="0">
                <a:latin typeface="HG丸ｺﾞｼｯｸM-PRO" panose="020F0600000000000000" pitchFamily="50" charset="-128"/>
                <a:ea typeface="HG丸ｺﾞｼｯｸM-PRO" panose="020F0600000000000000" pitchFamily="50" charset="-128"/>
              </a:rPr>
              <a:t>　</a:t>
            </a:r>
            <a:r>
              <a:rPr lang="ja-JP" altLang="en-US" sz="1600" dirty="0" smtClean="0">
                <a:latin typeface="HG丸ｺﾞｼｯｸM-PRO" panose="020F0600000000000000" pitchFamily="50" charset="-128"/>
                <a:ea typeface="HG丸ｺﾞｼｯｸM-PRO" panose="020F0600000000000000" pitchFamily="50" charset="-128"/>
              </a:rPr>
              <a:t>　鋼軌道桁の受熱温度による鋼軌道桁の変位量の測定結果を以下に示す。</a:t>
            </a:r>
            <a:endParaRPr lang="en-US" altLang="ja-JP" sz="1600" dirty="0" smtClean="0">
              <a:latin typeface="HG丸ｺﾞｼｯｸM-PRO" panose="020F0600000000000000" pitchFamily="50" charset="-128"/>
              <a:ea typeface="HG丸ｺﾞｼｯｸM-PRO" panose="020F0600000000000000" pitchFamily="50" charset="-128"/>
            </a:endParaRPr>
          </a:p>
          <a:p>
            <a:pPr marL="0" indent="0">
              <a:buNone/>
            </a:pPr>
            <a:endParaRPr lang="en-US" altLang="ja-JP" sz="1600" dirty="0">
              <a:latin typeface="HG丸ｺﾞｼｯｸM-PRO" panose="020F0600000000000000" pitchFamily="50" charset="-128"/>
              <a:ea typeface="HG丸ｺﾞｼｯｸM-PRO" panose="020F0600000000000000" pitchFamily="50" charset="-128"/>
            </a:endParaRPr>
          </a:p>
          <a:p>
            <a:pPr marL="0" indent="0">
              <a:buNone/>
            </a:pPr>
            <a:endParaRPr lang="en-US" altLang="ja-JP" sz="1600" dirty="0" smtClean="0">
              <a:latin typeface="HG丸ｺﾞｼｯｸM-PRO" panose="020F0600000000000000" pitchFamily="50" charset="-128"/>
              <a:ea typeface="HG丸ｺﾞｼｯｸM-PRO" panose="020F0600000000000000" pitchFamily="50" charset="-128"/>
            </a:endParaRPr>
          </a:p>
          <a:p>
            <a:pPr marL="0" indent="0">
              <a:buNone/>
            </a:pPr>
            <a:endParaRPr lang="en-US" altLang="ja-JP" sz="1600" dirty="0">
              <a:latin typeface="HG丸ｺﾞｼｯｸM-PRO" panose="020F0600000000000000" pitchFamily="50" charset="-128"/>
              <a:ea typeface="HG丸ｺﾞｼｯｸM-PRO" panose="020F0600000000000000" pitchFamily="50" charset="-128"/>
            </a:endParaRPr>
          </a:p>
          <a:p>
            <a:pPr marL="0" indent="0">
              <a:buNone/>
            </a:pPr>
            <a:endParaRPr lang="en-US" altLang="ja-JP" sz="1600" dirty="0" smtClean="0">
              <a:latin typeface="HG丸ｺﾞｼｯｸM-PRO" panose="020F0600000000000000" pitchFamily="50" charset="-128"/>
              <a:ea typeface="HG丸ｺﾞｼｯｸM-PRO" panose="020F0600000000000000" pitchFamily="50" charset="-128"/>
            </a:endParaRPr>
          </a:p>
          <a:p>
            <a:pPr marL="0" indent="0">
              <a:buNone/>
            </a:pPr>
            <a:endParaRPr lang="en-US" altLang="ja-JP" sz="1600" dirty="0">
              <a:latin typeface="HG丸ｺﾞｼｯｸM-PRO" panose="020F0600000000000000" pitchFamily="50" charset="-128"/>
              <a:ea typeface="HG丸ｺﾞｼｯｸM-PRO" panose="020F0600000000000000" pitchFamily="50" charset="-128"/>
            </a:endParaRPr>
          </a:p>
          <a:p>
            <a:pPr marL="0" indent="0">
              <a:buNone/>
            </a:pPr>
            <a:endParaRPr lang="en-US" altLang="ja-JP" sz="1600" dirty="0" smtClean="0">
              <a:latin typeface="HG丸ｺﾞｼｯｸM-PRO" panose="020F0600000000000000" pitchFamily="50" charset="-128"/>
              <a:ea typeface="HG丸ｺﾞｼｯｸM-PRO" panose="020F0600000000000000" pitchFamily="50" charset="-128"/>
            </a:endParaRPr>
          </a:p>
          <a:p>
            <a:pPr marL="0" indent="0">
              <a:buNone/>
            </a:pPr>
            <a:endParaRPr lang="en-US" altLang="ja-JP" sz="1600" dirty="0">
              <a:latin typeface="HG丸ｺﾞｼｯｸM-PRO" panose="020F0600000000000000" pitchFamily="50" charset="-128"/>
              <a:ea typeface="HG丸ｺﾞｼｯｸM-PRO" panose="020F0600000000000000" pitchFamily="50" charset="-128"/>
            </a:endParaRPr>
          </a:p>
          <a:p>
            <a:pPr marL="0" indent="0">
              <a:buNone/>
            </a:pPr>
            <a:endParaRPr lang="en-US" altLang="ja-JP" sz="1600" dirty="0" smtClean="0">
              <a:latin typeface="HG丸ｺﾞｼｯｸM-PRO" panose="020F0600000000000000" pitchFamily="50" charset="-128"/>
              <a:ea typeface="HG丸ｺﾞｼｯｸM-PRO" panose="020F0600000000000000" pitchFamily="50" charset="-128"/>
            </a:endParaRPr>
          </a:p>
          <a:p>
            <a:pPr marL="0" indent="0">
              <a:buNone/>
            </a:pPr>
            <a:endParaRPr lang="en-US" altLang="ja-JP" sz="1600" dirty="0">
              <a:latin typeface="HG丸ｺﾞｼｯｸM-PRO" panose="020F0600000000000000" pitchFamily="50" charset="-128"/>
              <a:ea typeface="HG丸ｺﾞｼｯｸM-PRO" panose="020F0600000000000000" pitchFamily="50" charset="-128"/>
            </a:endParaRPr>
          </a:p>
          <a:p>
            <a:pPr marL="0" indent="0">
              <a:buNone/>
            </a:pPr>
            <a:endParaRPr lang="en-US" altLang="ja-JP" sz="1600" dirty="0" smtClean="0">
              <a:latin typeface="HG丸ｺﾞｼｯｸM-PRO" panose="020F0600000000000000" pitchFamily="50" charset="-128"/>
              <a:ea typeface="HG丸ｺﾞｼｯｸM-PRO" panose="020F0600000000000000" pitchFamily="50" charset="-128"/>
            </a:endParaRPr>
          </a:p>
          <a:p>
            <a:pPr marL="0" indent="0">
              <a:buNone/>
            </a:pPr>
            <a:endParaRPr lang="en-US" altLang="ja-JP" sz="1600" dirty="0">
              <a:latin typeface="HG丸ｺﾞｼｯｸM-PRO" panose="020F0600000000000000" pitchFamily="50" charset="-128"/>
              <a:ea typeface="HG丸ｺﾞｼｯｸM-PRO" panose="020F0600000000000000" pitchFamily="50" charset="-128"/>
            </a:endParaRPr>
          </a:p>
          <a:p>
            <a:pPr marL="0" indent="0">
              <a:buNone/>
            </a:pPr>
            <a:endParaRPr lang="en-US" altLang="ja-JP" sz="1600" dirty="0" smtClean="0">
              <a:latin typeface="HG丸ｺﾞｼｯｸM-PRO" panose="020F0600000000000000" pitchFamily="50" charset="-128"/>
              <a:ea typeface="HG丸ｺﾞｼｯｸM-PRO" panose="020F0600000000000000" pitchFamily="50" charset="-128"/>
            </a:endParaRPr>
          </a:p>
          <a:p>
            <a:pPr marL="0" indent="0">
              <a:buNone/>
            </a:pPr>
            <a:endParaRPr lang="en-US" altLang="ja-JP" sz="1600" dirty="0">
              <a:latin typeface="HG丸ｺﾞｼｯｸM-PRO" panose="020F0600000000000000" pitchFamily="50" charset="-128"/>
              <a:ea typeface="HG丸ｺﾞｼｯｸM-PRO" panose="020F0600000000000000" pitchFamily="50" charset="-128"/>
            </a:endParaRPr>
          </a:p>
          <a:p>
            <a:pPr marL="0" indent="0">
              <a:buNone/>
            </a:pPr>
            <a:endParaRPr lang="en-US" altLang="ja-JP" sz="1600" dirty="0" smtClean="0">
              <a:latin typeface="HG丸ｺﾞｼｯｸM-PRO" panose="020F0600000000000000" pitchFamily="50" charset="-128"/>
              <a:ea typeface="HG丸ｺﾞｼｯｸM-PRO" panose="020F0600000000000000" pitchFamily="50" charset="-128"/>
            </a:endParaRPr>
          </a:p>
          <a:p>
            <a:pPr marL="0" indent="0">
              <a:buNone/>
            </a:pPr>
            <a:endParaRPr lang="en-US" altLang="ja-JP" sz="1600" dirty="0">
              <a:latin typeface="HG丸ｺﾞｼｯｸM-PRO" panose="020F0600000000000000" pitchFamily="50" charset="-128"/>
              <a:ea typeface="HG丸ｺﾞｼｯｸM-PRO" panose="020F0600000000000000" pitchFamily="50" charset="-128"/>
            </a:endParaRPr>
          </a:p>
          <a:p>
            <a:pPr marL="0" indent="0">
              <a:buNone/>
            </a:pPr>
            <a:endParaRPr lang="en-US" altLang="ja-JP" sz="700" dirty="0" smtClean="0">
              <a:latin typeface="HG丸ｺﾞｼｯｸM-PRO" panose="020F0600000000000000" pitchFamily="50" charset="-128"/>
              <a:ea typeface="HG丸ｺﾞｼｯｸM-PRO" panose="020F0600000000000000" pitchFamily="50" charset="-128"/>
            </a:endParaRPr>
          </a:p>
          <a:p>
            <a:pPr marL="0" indent="0">
              <a:buNone/>
            </a:pPr>
            <a:endParaRPr lang="en-US" altLang="ja-JP" sz="1600" dirty="0">
              <a:latin typeface="HG丸ｺﾞｼｯｸM-PRO" panose="020F0600000000000000" pitchFamily="50" charset="-128"/>
              <a:ea typeface="HG丸ｺﾞｼｯｸM-PRO" panose="020F0600000000000000" pitchFamily="50" charset="-128"/>
            </a:endParaRPr>
          </a:p>
          <a:p>
            <a:pPr marL="0" indent="0">
              <a:buNone/>
            </a:pPr>
            <a:r>
              <a:rPr lang="ja-JP" altLang="en-US" sz="1600" dirty="0" smtClean="0">
                <a:latin typeface="HG丸ｺﾞｼｯｸM-PRO" panose="020F0600000000000000" pitchFamily="50" charset="-128"/>
                <a:ea typeface="HG丸ｺﾞｼｯｸM-PRO" panose="020F0600000000000000" pitchFamily="50" charset="-128"/>
              </a:rPr>
              <a:t>　温度差による桁の変位量の差が、発生していることが確認できた。</a:t>
            </a:r>
            <a:endParaRPr lang="en-US" altLang="ja-JP" sz="1600" dirty="0" smtClean="0">
              <a:latin typeface="HG丸ｺﾞｼｯｸM-PRO" panose="020F0600000000000000" pitchFamily="50" charset="-128"/>
              <a:ea typeface="HG丸ｺﾞｼｯｸM-PRO" panose="020F0600000000000000" pitchFamily="50" charset="-128"/>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102" y="1311741"/>
            <a:ext cx="8643378" cy="47525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5"/>
          <p:cNvSpPr>
            <a:spLocks noChangeArrowheads="1"/>
          </p:cNvSpPr>
          <p:nvPr/>
        </p:nvSpPr>
        <p:spPr bwMode="auto">
          <a:xfrm>
            <a:off x="0" y="1"/>
            <a:ext cx="9144000" cy="534591"/>
          </a:xfrm>
          <a:prstGeom prst="rect">
            <a:avLst/>
          </a:prstGeom>
          <a:gradFill rotWithShape="1">
            <a:gsLst>
              <a:gs pos="0">
                <a:schemeClr val="tx2">
                  <a:lumMod val="40000"/>
                  <a:lumOff val="60000"/>
                </a:schemeClr>
              </a:gs>
              <a:gs pos="50000">
                <a:schemeClr val="bg1"/>
              </a:gs>
              <a:gs pos="100000">
                <a:schemeClr val="tx2">
                  <a:lumMod val="40000"/>
                  <a:lumOff val="60000"/>
                </a:schemeClr>
              </a:gs>
            </a:gsLst>
            <a:lin ang="5400000" scaled="1"/>
          </a:gradFill>
          <a:ln w="9525">
            <a:noFill/>
            <a:miter lim="800000"/>
            <a:headEnd/>
            <a:tailEnd/>
          </a:ln>
          <a:effectLst/>
        </p:spPr>
        <p:txBody>
          <a:bodyPr wrap="none" anchor="ctr"/>
          <a:lstStyle>
            <a:defPPr>
              <a:defRPr lang="zh-CN"/>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5613" indent="1588" algn="l" rtl="0" fontAlgn="base">
              <a:spcBef>
                <a:spcPct val="0"/>
              </a:spcBef>
              <a:spcAft>
                <a:spcPct val="0"/>
              </a:spcAft>
              <a:defRPr kumimoji="1" kern="1200">
                <a:solidFill>
                  <a:schemeClr val="tx1"/>
                </a:solidFill>
                <a:latin typeface="Arial" charset="0"/>
                <a:ea typeface="ＭＳ Ｐゴシック" charset="-128"/>
                <a:cs typeface="+mn-cs"/>
              </a:defRPr>
            </a:lvl2pPr>
            <a:lvl3pPr marL="912813" indent="1588" algn="l" rtl="0" fontAlgn="base">
              <a:spcBef>
                <a:spcPct val="0"/>
              </a:spcBef>
              <a:spcAft>
                <a:spcPct val="0"/>
              </a:spcAft>
              <a:defRPr kumimoji="1" kern="1200">
                <a:solidFill>
                  <a:schemeClr val="tx1"/>
                </a:solidFill>
                <a:latin typeface="Arial" charset="0"/>
                <a:ea typeface="ＭＳ Ｐゴシック" charset="-128"/>
                <a:cs typeface="+mn-cs"/>
              </a:defRPr>
            </a:lvl3pPr>
            <a:lvl4pPr marL="1370013" indent="1588" algn="l" rtl="0" fontAlgn="base">
              <a:spcBef>
                <a:spcPct val="0"/>
              </a:spcBef>
              <a:spcAft>
                <a:spcPct val="0"/>
              </a:spcAft>
              <a:defRPr kumimoji="1" kern="1200">
                <a:solidFill>
                  <a:schemeClr val="tx1"/>
                </a:solidFill>
                <a:latin typeface="Arial" charset="0"/>
                <a:ea typeface="ＭＳ Ｐゴシック" charset="-128"/>
                <a:cs typeface="+mn-cs"/>
              </a:defRPr>
            </a:lvl4pPr>
            <a:lvl5pPr marL="1827213" indent="1588"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defTabSz="912813">
              <a:buClr>
                <a:srgbClr val="000000"/>
              </a:buClr>
              <a:buSzPct val="100000"/>
              <a:defRPr/>
            </a:pPr>
            <a:r>
              <a:rPr kumimoji="0" lang="ja-JP" altLang="en-US" sz="2400" dirty="0">
                <a:latin typeface="HG丸ｺﾞｼｯｸM-PRO" panose="020F0600000000000000" pitchFamily="50" charset="-128"/>
                <a:ea typeface="HG丸ｺﾞｼｯｸM-PRO" panose="020F0600000000000000" pitchFamily="50" charset="-128"/>
                <a:cs typeface="Meiryo UI" pitchFamily="50" charset="-128"/>
              </a:rPr>
              <a:t>　</a:t>
            </a:r>
            <a:r>
              <a:rPr kumimoji="0" lang="ja-JP" altLang="en-US" sz="2400" dirty="0" smtClean="0">
                <a:latin typeface="HG丸ｺﾞｼｯｸM-PRO" panose="020F0600000000000000" pitchFamily="50" charset="-128"/>
                <a:ea typeface="HG丸ｺﾞｼｯｸM-PRO" panose="020F0600000000000000" pitchFamily="50" charset="-128"/>
                <a:cs typeface="Meiryo UI" pitchFamily="50" charset="-128"/>
              </a:rPr>
              <a:t>鋼軌道桁用支承</a:t>
            </a:r>
            <a:r>
              <a:rPr kumimoji="0" lang="ja-JP" altLang="en-US" sz="2400" dirty="0">
                <a:latin typeface="HG丸ｺﾞｼｯｸM-PRO" panose="020F0600000000000000" pitchFamily="50" charset="-128"/>
                <a:ea typeface="HG丸ｺﾞｼｯｸM-PRO" panose="020F0600000000000000" pitchFamily="50" charset="-128"/>
                <a:cs typeface="Meiryo UI" pitchFamily="50" charset="-128"/>
              </a:rPr>
              <a:t>の構造の検討</a:t>
            </a:r>
          </a:p>
        </p:txBody>
      </p:sp>
      <p:sp>
        <p:nvSpPr>
          <p:cNvPr id="9" name="日付プレースホルダー 3"/>
          <p:cNvSpPr>
            <a:spLocks noGrp="1"/>
          </p:cNvSpPr>
          <p:nvPr>
            <p:ph type="dt" sz="half" idx="10"/>
          </p:nvPr>
        </p:nvSpPr>
        <p:spPr>
          <a:xfrm>
            <a:off x="457200" y="6356351"/>
            <a:ext cx="2133600" cy="365125"/>
          </a:xfrm>
        </p:spPr>
        <p:txBody>
          <a:bodyPr/>
          <a:lstStyle/>
          <a:p>
            <a:r>
              <a:rPr kumimoji="1" lang="en-US" altLang="ja-JP" dirty="0" smtClean="0"/>
              <a:t>H30.5.22</a:t>
            </a:r>
            <a:endParaRPr kumimoji="1" lang="ja-JP" altLang="en-US" dirty="0"/>
          </a:p>
        </p:txBody>
      </p:sp>
    </p:spTree>
    <p:extLst>
      <p:ext uri="{BB962C8B-B14F-4D97-AF65-F5344CB8AC3E}">
        <p14:creationId xmlns:p14="http://schemas.microsoft.com/office/powerpoint/2010/main" val="16418435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ー 2"/>
          <p:cNvSpPr>
            <a:spLocks noGrp="1"/>
          </p:cNvSpPr>
          <p:nvPr>
            <p:ph idx="1"/>
          </p:nvPr>
        </p:nvSpPr>
        <p:spPr>
          <a:xfrm>
            <a:off x="53752" y="551150"/>
            <a:ext cx="9036496" cy="2805841"/>
          </a:xfrm>
          <a:noFill/>
        </p:spPr>
        <p:txBody>
          <a:bodyPr>
            <a:normAutofit fontScale="77500" lnSpcReduction="20000"/>
          </a:bodyPr>
          <a:lstStyle/>
          <a:p>
            <a:pPr marL="0" indent="0">
              <a:buNone/>
            </a:pPr>
            <a:r>
              <a:rPr lang="ja-JP" altLang="en-US" sz="2800" dirty="0" smtClean="0">
                <a:latin typeface="HG丸ｺﾞｼｯｸM-PRO" panose="020F0600000000000000" pitchFamily="50" charset="-128"/>
                <a:ea typeface="HG丸ｺﾞｼｯｸM-PRO" panose="020F0600000000000000" pitchFamily="50" charset="-128"/>
              </a:rPr>
              <a:t>＜</a:t>
            </a:r>
            <a:r>
              <a:rPr lang="ja-JP" altLang="en-US" sz="2800" dirty="0">
                <a:latin typeface="HG丸ｺﾞｼｯｸM-PRO" panose="020F0600000000000000" pitchFamily="50" charset="-128"/>
                <a:ea typeface="HG丸ｺﾞｼｯｸM-PRO" panose="020F0600000000000000" pitchFamily="50" charset="-128"/>
              </a:rPr>
              <a:t>既往支承の</a:t>
            </a:r>
            <a:r>
              <a:rPr lang="ja-JP" altLang="en-US" sz="2800" dirty="0" smtClean="0">
                <a:latin typeface="HG丸ｺﾞｼｯｸM-PRO" panose="020F0600000000000000" pitchFamily="50" charset="-128"/>
                <a:ea typeface="HG丸ｺﾞｼｯｸM-PRO" panose="020F0600000000000000" pitchFamily="50" charset="-128"/>
              </a:rPr>
              <a:t>課題と要因／新型支承について＞</a:t>
            </a:r>
            <a:endParaRPr lang="en-US" altLang="ja-JP" sz="1500" dirty="0" smtClean="0">
              <a:latin typeface="HG丸ｺﾞｼｯｸM-PRO" panose="020F0600000000000000" pitchFamily="50" charset="-128"/>
              <a:ea typeface="HG丸ｺﾞｼｯｸM-PRO" panose="020F0600000000000000" pitchFamily="50" charset="-128"/>
            </a:endParaRPr>
          </a:p>
          <a:p>
            <a:pPr marL="0" indent="0">
              <a:buNone/>
            </a:pPr>
            <a:endParaRPr lang="en-US" altLang="ja-JP" sz="1400" dirty="0">
              <a:latin typeface="HG丸ｺﾞｼｯｸM-PRO" panose="020F0600000000000000" pitchFamily="50" charset="-128"/>
              <a:ea typeface="HG丸ｺﾞｼｯｸM-PRO" panose="020F0600000000000000" pitchFamily="50" charset="-128"/>
            </a:endParaRPr>
          </a:p>
          <a:p>
            <a:pPr marL="0" indent="0">
              <a:buNone/>
            </a:pPr>
            <a:r>
              <a:rPr lang="ja-JP" altLang="en-US" sz="1800" dirty="0" smtClean="0">
                <a:latin typeface="HG丸ｺﾞｼｯｸM-PRO" panose="020F0600000000000000" pitchFamily="50" charset="-128"/>
                <a:ea typeface="HG丸ｺﾞｼｯｸM-PRO" panose="020F0600000000000000" pitchFamily="50" charset="-128"/>
              </a:rPr>
              <a:t>　</a:t>
            </a:r>
            <a:r>
              <a:rPr lang="ja-JP" altLang="en-US" sz="2400" dirty="0" smtClean="0">
                <a:latin typeface="HG丸ｺﾞｼｯｸM-PRO" panose="020F0600000000000000" pitchFamily="50" charset="-128"/>
                <a:ea typeface="HG丸ｺﾞｼｯｸM-PRO" panose="020F0600000000000000" pitchFamily="50" charset="-128"/>
              </a:rPr>
              <a:t>　</a:t>
            </a:r>
            <a:r>
              <a:rPr lang="en-US" altLang="ja-JP" sz="2400" dirty="0" smtClean="0">
                <a:latin typeface="HG丸ｺﾞｼｯｸM-PRO" panose="020F0600000000000000" pitchFamily="50" charset="-128"/>
                <a:ea typeface="HG丸ｺﾞｼｯｸM-PRO" panose="020F0600000000000000" pitchFamily="50" charset="-128"/>
              </a:rPr>
              <a:t>【</a:t>
            </a:r>
            <a:r>
              <a:rPr lang="ja-JP" altLang="en-US" sz="2400" dirty="0" smtClean="0">
                <a:latin typeface="HG丸ｺﾞｼｯｸM-PRO" panose="020F0600000000000000" pitchFamily="50" charset="-128"/>
                <a:ea typeface="HG丸ｺﾞｼｯｸM-PRO" panose="020F0600000000000000" pitchFamily="50" charset="-128"/>
              </a:rPr>
              <a:t>既往支承の課題</a:t>
            </a:r>
            <a:r>
              <a:rPr lang="en-US" altLang="ja-JP" sz="2400" dirty="0" smtClean="0">
                <a:latin typeface="HG丸ｺﾞｼｯｸM-PRO" panose="020F0600000000000000" pitchFamily="50" charset="-128"/>
                <a:ea typeface="HG丸ｺﾞｼｯｸM-PRO" panose="020F0600000000000000" pitchFamily="50" charset="-128"/>
              </a:rPr>
              <a:t>】</a:t>
            </a:r>
          </a:p>
          <a:p>
            <a:pPr marL="0" indent="0">
              <a:lnSpc>
                <a:spcPts val="2000"/>
              </a:lnSpc>
              <a:buNone/>
            </a:pPr>
            <a:r>
              <a:rPr lang="ja-JP" altLang="en-US" sz="1800" dirty="0">
                <a:latin typeface="HG丸ｺﾞｼｯｸM-PRO" panose="020F0600000000000000" pitchFamily="50" charset="-128"/>
                <a:ea typeface="HG丸ｺﾞｼｯｸM-PRO" panose="020F0600000000000000" pitchFamily="50" charset="-128"/>
              </a:rPr>
              <a:t>　</a:t>
            </a:r>
            <a:r>
              <a:rPr lang="ja-JP" altLang="en-US" sz="1800" dirty="0" smtClean="0">
                <a:latin typeface="HG丸ｺﾞｼｯｸM-PRO" panose="020F0600000000000000" pitchFamily="50" charset="-128"/>
                <a:ea typeface="HG丸ｺﾞｼｯｸM-PRO" panose="020F0600000000000000" pitchFamily="50" charset="-128"/>
              </a:rPr>
              <a:t>　</a:t>
            </a:r>
            <a:r>
              <a:rPr lang="ja-JP" altLang="en-US" sz="2100" dirty="0" smtClean="0">
                <a:latin typeface="HG丸ｺﾞｼｯｸM-PRO" panose="020F0600000000000000" pitchFamily="50" charset="-128"/>
                <a:ea typeface="HG丸ｺﾞｼｯｸM-PRO" panose="020F0600000000000000" pitchFamily="50" charset="-128"/>
              </a:rPr>
              <a:t>　モノレール鋼軌道桁用支承は、ピン／ローラー支承を採用しているが支承のガイド機能　</a:t>
            </a:r>
            <a:endParaRPr lang="en-US" altLang="ja-JP" sz="2100" dirty="0" smtClean="0">
              <a:latin typeface="HG丸ｺﾞｼｯｸM-PRO" panose="020F0600000000000000" pitchFamily="50" charset="-128"/>
              <a:ea typeface="HG丸ｺﾞｼｯｸM-PRO" panose="020F0600000000000000" pitchFamily="50" charset="-128"/>
            </a:endParaRPr>
          </a:p>
          <a:p>
            <a:pPr marL="0" indent="0">
              <a:lnSpc>
                <a:spcPts val="2000"/>
              </a:lnSpc>
              <a:buNone/>
            </a:pPr>
            <a:r>
              <a:rPr lang="ja-JP" altLang="en-US" sz="2100" dirty="0">
                <a:latin typeface="HG丸ｺﾞｼｯｸM-PRO" panose="020F0600000000000000" pitchFamily="50" charset="-128"/>
                <a:ea typeface="HG丸ｺﾞｼｯｸM-PRO" panose="020F0600000000000000" pitchFamily="50" charset="-128"/>
              </a:rPr>
              <a:t>　</a:t>
            </a:r>
            <a:r>
              <a:rPr lang="ja-JP" altLang="en-US" sz="2100" dirty="0" smtClean="0">
                <a:latin typeface="HG丸ｺﾞｼｯｸM-PRO" panose="020F0600000000000000" pitchFamily="50" charset="-128"/>
                <a:ea typeface="HG丸ｺﾞｼｯｸM-PRO" panose="020F0600000000000000" pitchFamily="50" charset="-128"/>
              </a:rPr>
              <a:t>　であるラック、ピニオンの部品廻りで歯車の損傷、セットボルトの損傷等が発生している。</a:t>
            </a:r>
            <a:endParaRPr lang="en-US" altLang="ja-JP" sz="2100" dirty="0" smtClean="0">
              <a:latin typeface="HG丸ｺﾞｼｯｸM-PRO" panose="020F0600000000000000" pitchFamily="50" charset="-128"/>
              <a:ea typeface="HG丸ｺﾞｼｯｸM-PRO" panose="020F0600000000000000" pitchFamily="50" charset="-128"/>
            </a:endParaRPr>
          </a:p>
          <a:p>
            <a:pPr marL="0" indent="0">
              <a:lnSpc>
                <a:spcPts val="2000"/>
              </a:lnSpc>
              <a:buNone/>
            </a:pPr>
            <a:r>
              <a:rPr lang="ja-JP" altLang="en-US" sz="2100" dirty="0">
                <a:latin typeface="HG丸ｺﾞｼｯｸM-PRO" panose="020F0600000000000000" pitchFamily="50" charset="-128"/>
                <a:ea typeface="HG丸ｺﾞｼｯｸM-PRO" panose="020F0600000000000000" pitchFamily="50" charset="-128"/>
              </a:rPr>
              <a:t>　</a:t>
            </a:r>
            <a:r>
              <a:rPr lang="ja-JP" altLang="en-US" sz="2100" dirty="0" smtClean="0">
                <a:latin typeface="HG丸ｺﾞｼｯｸM-PRO" panose="020F0600000000000000" pitchFamily="50" charset="-128"/>
                <a:ea typeface="HG丸ｺﾞｼｯｸM-PRO" panose="020F0600000000000000" pitchFamily="50" charset="-128"/>
              </a:rPr>
              <a:t>　　原因は、ラック、ピニオンが桁の挙動（橋軸直角方向）を制御している。鋼軌道桁は、設</a:t>
            </a:r>
            <a:endParaRPr lang="en-US" altLang="ja-JP" sz="2100" dirty="0" smtClean="0">
              <a:latin typeface="HG丸ｺﾞｼｯｸM-PRO" panose="020F0600000000000000" pitchFamily="50" charset="-128"/>
              <a:ea typeface="HG丸ｺﾞｼｯｸM-PRO" panose="020F0600000000000000" pitchFamily="50" charset="-128"/>
            </a:endParaRPr>
          </a:p>
          <a:p>
            <a:pPr marL="0" indent="0">
              <a:lnSpc>
                <a:spcPts val="2000"/>
              </a:lnSpc>
              <a:buNone/>
            </a:pPr>
            <a:r>
              <a:rPr lang="ja-JP" altLang="en-US" sz="2100" dirty="0">
                <a:latin typeface="HG丸ｺﾞｼｯｸM-PRO" panose="020F0600000000000000" pitchFamily="50" charset="-128"/>
                <a:ea typeface="HG丸ｺﾞｼｯｸM-PRO" panose="020F0600000000000000" pitchFamily="50" charset="-128"/>
              </a:rPr>
              <a:t>　</a:t>
            </a:r>
            <a:r>
              <a:rPr lang="ja-JP" altLang="en-US" sz="2100" dirty="0" smtClean="0">
                <a:latin typeface="HG丸ｺﾞｼｯｸM-PRO" panose="020F0600000000000000" pitchFamily="50" charset="-128"/>
                <a:ea typeface="HG丸ｺﾞｼｯｸM-PRO" panose="020F0600000000000000" pitchFamily="50" charset="-128"/>
              </a:rPr>
              <a:t>　計で想定している方向の変位の他直射日光や桁の幾何学的要因により支承のセットした　</a:t>
            </a:r>
            <a:endParaRPr lang="en-US" altLang="ja-JP" sz="2100" dirty="0" smtClean="0">
              <a:latin typeface="HG丸ｺﾞｼｯｸM-PRO" panose="020F0600000000000000" pitchFamily="50" charset="-128"/>
              <a:ea typeface="HG丸ｺﾞｼｯｸM-PRO" panose="020F0600000000000000" pitchFamily="50" charset="-128"/>
            </a:endParaRPr>
          </a:p>
          <a:p>
            <a:pPr marL="0" indent="0">
              <a:lnSpc>
                <a:spcPts val="2000"/>
              </a:lnSpc>
              <a:buNone/>
            </a:pPr>
            <a:r>
              <a:rPr lang="ja-JP" altLang="en-US" sz="2100" dirty="0">
                <a:latin typeface="HG丸ｺﾞｼｯｸM-PRO" panose="020F0600000000000000" pitchFamily="50" charset="-128"/>
                <a:ea typeface="HG丸ｺﾞｼｯｸM-PRO" panose="020F0600000000000000" pitchFamily="50" charset="-128"/>
              </a:rPr>
              <a:t>　</a:t>
            </a:r>
            <a:r>
              <a:rPr lang="ja-JP" altLang="en-US" sz="2100" dirty="0" smtClean="0">
                <a:latin typeface="HG丸ｺﾞｼｯｸM-PRO" panose="020F0600000000000000" pitchFamily="50" charset="-128"/>
                <a:ea typeface="HG丸ｺﾞｼｯｸM-PRO" panose="020F0600000000000000" pitchFamily="50" charset="-128"/>
              </a:rPr>
              <a:t>　移動方向と異なる方向の挙動が発生しているため桁の挙動を制御しているラック、ピニオ</a:t>
            </a:r>
            <a:endParaRPr lang="en-US" altLang="ja-JP" sz="2100" dirty="0" smtClean="0">
              <a:latin typeface="HG丸ｺﾞｼｯｸM-PRO" panose="020F0600000000000000" pitchFamily="50" charset="-128"/>
              <a:ea typeface="HG丸ｺﾞｼｯｸM-PRO" panose="020F0600000000000000" pitchFamily="50" charset="-128"/>
            </a:endParaRPr>
          </a:p>
          <a:p>
            <a:pPr marL="0" indent="0">
              <a:lnSpc>
                <a:spcPts val="2000"/>
              </a:lnSpc>
              <a:buNone/>
            </a:pPr>
            <a:r>
              <a:rPr lang="ja-JP" altLang="en-US" sz="2100" dirty="0">
                <a:latin typeface="HG丸ｺﾞｼｯｸM-PRO" panose="020F0600000000000000" pitchFamily="50" charset="-128"/>
                <a:ea typeface="HG丸ｺﾞｼｯｸM-PRO" panose="020F0600000000000000" pitchFamily="50" charset="-128"/>
              </a:rPr>
              <a:t>　</a:t>
            </a:r>
            <a:r>
              <a:rPr lang="ja-JP" altLang="en-US" sz="2100" dirty="0" smtClean="0">
                <a:latin typeface="HG丸ｺﾞｼｯｸM-PRO" panose="020F0600000000000000" pitchFamily="50" charset="-128"/>
                <a:ea typeface="HG丸ｺﾞｼｯｸM-PRO" panose="020F0600000000000000" pitchFamily="50" charset="-128"/>
              </a:rPr>
              <a:t>　ンに過大な負荷が発生し、損傷を発生させている。</a:t>
            </a:r>
            <a:endParaRPr lang="en-US" altLang="ja-JP" sz="2100" dirty="0" smtClean="0">
              <a:latin typeface="HG丸ｺﾞｼｯｸM-PRO" panose="020F0600000000000000" pitchFamily="50" charset="-128"/>
              <a:ea typeface="HG丸ｺﾞｼｯｸM-PRO" panose="020F0600000000000000" pitchFamily="50" charset="-128"/>
            </a:endParaRPr>
          </a:p>
        </p:txBody>
      </p:sp>
      <p:sp>
        <p:nvSpPr>
          <p:cNvPr id="8" name="コンテンツ プレースホルダー 2"/>
          <p:cNvSpPr txBox="1">
            <a:spLocks/>
          </p:cNvSpPr>
          <p:nvPr/>
        </p:nvSpPr>
        <p:spPr>
          <a:xfrm>
            <a:off x="467544" y="4293096"/>
            <a:ext cx="8208912" cy="2376264"/>
          </a:xfrm>
          <a:prstGeom prst="rect">
            <a:avLst/>
          </a:prstGeom>
          <a:solidFill>
            <a:schemeClr val="accent1">
              <a:lumMod val="20000"/>
              <a:lumOff val="80000"/>
            </a:schemeClr>
          </a:solidFill>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ja-JP" altLang="en-US" sz="1800" dirty="0" smtClean="0">
                <a:solidFill>
                  <a:prstClr val="black"/>
                </a:solidFill>
                <a:latin typeface="HG丸ｺﾞｼｯｸM-PRO" panose="020F0600000000000000" pitchFamily="50" charset="-128"/>
                <a:ea typeface="HG丸ｺﾞｼｯｸM-PRO" panose="020F0600000000000000" pitchFamily="50" charset="-128"/>
              </a:rPr>
              <a:t>　　</a:t>
            </a:r>
            <a:r>
              <a:rPr lang="en-US" altLang="ja-JP" sz="1800" dirty="0" smtClean="0">
                <a:solidFill>
                  <a:prstClr val="black"/>
                </a:solidFill>
                <a:latin typeface="HG丸ｺﾞｼｯｸM-PRO" panose="020F0600000000000000" pitchFamily="50" charset="-128"/>
                <a:ea typeface="HG丸ｺﾞｼｯｸM-PRO" panose="020F0600000000000000" pitchFamily="50" charset="-128"/>
              </a:rPr>
              <a:t>【</a:t>
            </a:r>
            <a:r>
              <a:rPr lang="ja-JP" altLang="en-US" sz="1800" dirty="0">
                <a:solidFill>
                  <a:prstClr val="black"/>
                </a:solidFill>
                <a:latin typeface="HG丸ｺﾞｼｯｸM-PRO" panose="020F0600000000000000" pitchFamily="50" charset="-128"/>
                <a:ea typeface="HG丸ｺﾞｼｯｸM-PRO" panose="020F0600000000000000" pitchFamily="50" charset="-128"/>
              </a:rPr>
              <a:t>新型支承への要求</a:t>
            </a:r>
            <a:r>
              <a:rPr lang="ja-JP" altLang="en-US" sz="1800" dirty="0" smtClean="0">
                <a:solidFill>
                  <a:prstClr val="black"/>
                </a:solidFill>
                <a:latin typeface="HG丸ｺﾞｼｯｸM-PRO" panose="020F0600000000000000" pitchFamily="50" charset="-128"/>
                <a:ea typeface="HG丸ｺﾞｼｯｸM-PRO" panose="020F0600000000000000" pitchFamily="50" charset="-128"/>
              </a:rPr>
              <a:t>事項</a:t>
            </a:r>
            <a:r>
              <a:rPr lang="en-US" altLang="ja-JP" sz="1800" dirty="0" smtClean="0">
                <a:solidFill>
                  <a:prstClr val="black"/>
                </a:solidFill>
                <a:latin typeface="HG丸ｺﾞｼｯｸM-PRO" panose="020F0600000000000000" pitchFamily="50" charset="-128"/>
                <a:ea typeface="HG丸ｺﾞｼｯｸM-PRO" panose="020F0600000000000000" pitchFamily="50" charset="-128"/>
              </a:rPr>
              <a:t>】</a:t>
            </a:r>
          </a:p>
          <a:p>
            <a:pPr marL="0" indent="0">
              <a:buFont typeface="Arial" panose="020B0604020202020204" pitchFamily="34" charset="0"/>
              <a:buNone/>
            </a:pPr>
            <a:r>
              <a:rPr lang="ja-JP" altLang="en-US" sz="1800" dirty="0" smtClean="0">
                <a:solidFill>
                  <a:prstClr val="black"/>
                </a:solidFill>
                <a:latin typeface="HG丸ｺﾞｼｯｸM-PRO" panose="020F0600000000000000" pitchFamily="50" charset="-128"/>
                <a:ea typeface="HG丸ｺﾞｼｯｸM-PRO" panose="020F0600000000000000" pitchFamily="50" charset="-128"/>
              </a:rPr>
              <a:t>　　　</a:t>
            </a:r>
            <a:r>
              <a:rPr lang="ja-JP" altLang="en-US" sz="1800" b="1" dirty="0" smtClean="0">
                <a:solidFill>
                  <a:prstClr val="black"/>
                </a:solidFill>
                <a:latin typeface="HG丸ｺﾞｼｯｸM-PRO" panose="020F0600000000000000" pitchFamily="50" charset="-128"/>
                <a:ea typeface="HG丸ｺﾞｼｯｸM-PRO" panose="020F0600000000000000" pitchFamily="50" charset="-128"/>
              </a:rPr>
              <a:t>・水平移動、回転移動が滑らかであること</a:t>
            </a:r>
            <a:endParaRPr lang="en-US" altLang="ja-JP" sz="1800" b="1" dirty="0" smtClean="0">
              <a:solidFill>
                <a:prstClr val="black"/>
              </a:solidFill>
              <a:latin typeface="HG丸ｺﾞｼｯｸM-PRO" panose="020F0600000000000000" pitchFamily="50" charset="-128"/>
              <a:ea typeface="HG丸ｺﾞｼｯｸM-PRO" panose="020F0600000000000000" pitchFamily="50" charset="-128"/>
            </a:endParaRPr>
          </a:p>
          <a:p>
            <a:pPr marL="0" indent="0">
              <a:buFont typeface="Arial" panose="020B0604020202020204" pitchFamily="34" charset="0"/>
              <a:buNone/>
            </a:pPr>
            <a:r>
              <a:rPr lang="ja-JP" altLang="en-US" sz="1800" b="1" dirty="0" smtClean="0">
                <a:solidFill>
                  <a:prstClr val="black"/>
                </a:solidFill>
                <a:latin typeface="HG丸ｺﾞｼｯｸM-PRO" panose="020F0600000000000000" pitchFamily="50" charset="-128"/>
                <a:ea typeface="HG丸ｺﾞｼｯｸM-PRO" panose="020F0600000000000000" pitchFamily="50" charset="-128"/>
              </a:rPr>
              <a:t>　　　・鉛直軸廻り変位に対応できること</a:t>
            </a:r>
            <a:endParaRPr lang="en-US" altLang="ja-JP" sz="1800" b="1" dirty="0" smtClean="0">
              <a:solidFill>
                <a:prstClr val="black"/>
              </a:solidFill>
              <a:latin typeface="HG丸ｺﾞｼｯｸM-PRO" panose="020F0600000000000000" pitchFamily="50" charset="-128"/>
              <a:ea typeface="HG丸ｺﾞｼｯｸM-PRO" panose="020F0600000000000000" pitchFamily="50" charset="-128"/>
            </a:endParaRPr>
          </a:p>
          <a:p>
            <a:pPr marL="0" indent="0">
              <a:buFont typeface="Arial" panose="020B0604020202020204" pitchFamily="34" charset="0"/>
              <a:buNone/>
            </a:pPr>
            <a:r>
              <a:rPr lang="ja-JP" altLang="en-US" sz="1800" b="1" dirty="0" smtClean="0">
                <a:solidFill>
                  <a:prstClr val="black"/>
                </a:solidFill>
                <a:latin typeface="HG丸ｺﾞｼｯｸM-PRO" panose="020F0600000000000000" pitchFamily="50" charset="-128"/>
                <a:ea typeface="HG丸ｺﾞｼｯｸM-PRO" panose="020F0600000000000000" pitchFamily="50" charset="-128"/>
              </a:rPr>
              <a:t>　　　・負反力への対応が可能</a:t>
            </a:r>
            <a:endParaRPr lang="en-US" altLang="ja-JP" sz="1800" b="1" dirty="0" smtClean="0">
              <a:solidFill>
                <a:prstClr val="black"/>
              </a:solidFill>
              <a:latin typeface="HG丸ｺﾞｼｯｸM-PRO" panose="020F0600000000000000" pitchFamily="50" charset="-128"/>
              <a:ea typeface="HG丸ｺﾞｼｯｸM-PRO" panose="020F0600000000000000" pitchFamily="50" charset="-128"/>
            </a:endParaRPr>
          </a:p>
          <a:p>
            <a:pPr marL="0" indent="0">
              <a:buFont typeface="Arial" panose="020B0604020202020204" pitchFamily="34" charset="0"/>
              <a:buNone/>
            </a:pPr>
            <a:r>
              <a:rPr lang="ja-JP" altLang="en-US" sz="1800" b="1" dirty="0" smtClean="0">
                <a:solidFill>
                  <a:prstClr val="black"/>
                </a:solidFill>
                <a:latin typeface="HG丸ｺﾞｼｯｸM-PRO" panose="020F0600000000000000" pitchFamily="50" charset="-128"/>
                <a:ea typeface="HG丸ｺﾞｼｯｸM-PRO" panose="020F0600000000000000" pitchFamily="50" charset="-128"/>
              </a:rPr>
              <a:t>　　　・防塵機能（耐候性）を有すること</a:t>
            </a:r>
            <a:endParaRPr lang="en-US" altLang="ja-JP" sz="1800" b="1" dirty="0" smtClean="0">
              <a:solidFill>
                <a:prstClr val="black"/>
              </a:solidFill>
              <a:latin typeface="HG丸ｺﾞｼｯｸM-PRO" panose="020F0600000000000000" pitchFamily="50" charset="-128"/>
              <a:ea typeface="HG丸ｺﾞｼｯｸM-PRO" panose="020F0600000000000000" pitchFamily="50" charset="-128"/>
            </a:endParaRPr>
          </a:p>
          <a:p>
            <a:pPr marL="0" indent="0">
              <a:buFont typeface="Arial" panose="020B0604020202020204" pitchFamily="34" charset="0"/>
              <a:buNone/>
            </a:pPr>
            <a:r>
              <a:rPr lang="ja-JP" altLang="en-US" sz="1800" b="1" dirty="0">
                <a:solidFill>
                  <a:prstClr val="black"/>
                </a:solidFill>
                <a:latin typeface="HG丸ｺﾞｼｯｸM-PRO" panose="020F0600000000000000" pitchFamily="50" charset="-128"/>
                <a:ea typeface="HG丸ｺﾞｼｯｸM-PRO" panose="020F0600000000000000" pitchFamily="50" charset="-128"/>
              </a:rPr>
              <a:t>　</a:t>
            </a:r>
            <a:r>
              <a:rPr lang="ja-JP" altLang="en-US" sz="1800" b="1" dirty="0" smtClean="0">
                <a:solidFill>
                  <a:prstClr val="black"/>
                </a:solidFill>
                <a:latin typeface="HG丸ｺﾞｼｯｸM-PRO" panose="020F0600000000000000" pitchFamily="50" charset="-128"/>
                <a:ea typeface="HG丸ｺﾞｼｯｸM-PRO" panose="020F0600000000000000" pitchFamily="50" charset="-128"/>
              </a:rPr>
              <a:t>　　・コスト縮減　</a:t>
            </a:r>
            <a:endParaRPr lang="en-US" altLang="ja-JP" sz="1800" b="1" dirty="0" smtClean="0">
              <a:solidFill>
                <a:prstClr val="black"/>
              </a:solidFill>
              <a:latin typeface="HG丸ｺﾞｼｯｸM-PRO" panose="020F0600000000000000" pitchFamily="50" charset="-128"/>
              <a:ea typeface="HG丸ｺﾞｼｯｸM-PRO" panose="020F0600000000000000" pitchFamily="50" charset="-128"/>
            </a:endParaRPr>
          </a:p>
          <a:p>
            <a:pPr marL="0" indent="0">
              <a:buFont typeface="Arial" panose="020B0604020202020204" pitchFamily="34" charset="0"/>
              <a:buNone/>
            </a:pPr>
            <a:r>
              <a:rPr lang="ja-JP" altLang="en-US" sz="1800" b="1" dirty="0">
                <a:solidFill>
                  <a:prstClr val="black"/>
                </a:solidFill>
                <a:latin typeface="HG丸ｺﾞｼｯｸM-PRO" panose="020F0600000000000000" pitchFamily="50" charset="-128"/>
                <a:ea typeface="HG丸ｺﾞｼｯｸM-PRO" panose="020F0600000000000000" pitchFamily="50" charset="-128"/>
              </a:rPr>
              <a:t>　</a:t>
            </a:r>
            <a:r>
              <a:rPr lang="ja-JP" altLang="en-US" sz="1800" b="1" dirty="0" smtClean="0">
                <a:solidFill>
                  <a:prstClr val="black"/>
                </a:solidFill>
                <a:latin typeface="HG丸ｺﾞｼｯｸM-PRO" panose="020F0600000000000000" pitchFamily="50" charset="-128"/>
                <a:ea typeface="HG丸ｺﾞｼｯｸM-PRO" panose="020F0600000000000000" pitchFamily="50" charset="-128"/>
              </a:rPr>
              <a:t>　　・採用実績を有すること</a:t>
            </a:r>
            <a:endParaRPr lang="en-US" altLang="ja-JP" sz="1800" b="1" dirty="0" smtClean="0">
              <a:latin typeface="HG丸ｺﾞｼｯｸM-PRO" panose="020F0600000000000000" pitchFamily="50" charset="-128"/>
              <a:ea typeface="HG丸ｺﾞｼｯｸM-PRO" panose="020F0600000000000000" pitchFamily="50" charset="-128"/>
            </a:endParaRPr>
          </a:p>
        </p:txBody>
      </p:sp>
      <p:sp>
        <p:nvSpPr>
          <p:cNvPr id="10" name="コンテンツ プレースホルダー 2"/>
          <p:cNvSpPr txBox="1">
            <a:spLocks/>
          </p:cNvSpPr>
          <p:nvPr/>
        </p:nvSpPr>
        <p:spPr>
          <a:xfrm>
            <a:off x="35496" y="3212976"/>
            <a:ext cx="9036496" cy="1080120"/>
          </a:xfrm>
          <a:prstGeom prst="rect">
            <a:avLst/>
          </a:prstGeom>
          <a:noFill/>
        </p:spPr>
        <p:txBody>
          <a:bodyPr vert="horz" lIns="91440" tIns="45720" rIns="91440" bIns="45720" rtlCol="0">
            <a:normAutofit fontScale="92500"/>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Font typeface="Arial" panose="020B0604020202020204" pitchFamily="34" charset="0"/>
              <a:buNone/>
            </a:pPr>
            <a:r>
              <a:rPr lang="ja-JP" altLang="en-US" sz="2000" dirty="0" smtClean="0">
                <a:latin typeface="HG丸ｺﾞｼｯｸM-PRO" panose="020F0600000000000000" pitchFamily="50" charset="-128"/>
                <a:ea typeface="HG丸ｺﾞｼｯｸM-PRO" panose="020F0600000000000000" pitchFamily="50" charset="-128"/>
              </a:rPr>
              <a:t>　　</a:t>
            </a:r>
            <a:r>
              <a:rPr lang="en-US" altLang="ja-JP" sz="2000" dirty="0" smtClean="0">
                <a:latin typeface="HG丸ｺﾞｼｯｸM-PRO" panose="020F0600000000000000" pitchFamily="50" charset="-128"/>
                <a:ea typeface="HG丸ｺﾞｼｯｸM-PRO" panose="020F0600000000000000" pitchFamily="50" charset="-128"/>
              </a:rPr>
              <a:t>【</a:t>
            </a:r>
            <a:r>
              <a:rPr lang="ja-JP" altLang="en-US" sz="2000" dirty="0" smtClean="0">
                <a:latin typeface="HG丸ｺﾞｼｯｸM-PRO" panose="020F0600000000000000" pitchFamily="50" charset="-128"/>
                <a:ea typeface="HG丸ｺﾞｼｯｸM-PRO" panose="020F0600000000000000" pitchFamily="50" charset="-128"/>
              </a:rPr>
              <a:t>要因</a:t>
            </a:r>
            <a:r>
              <a:rPr lang="en-US" altLang="ja-JP" sz="2000" dirty="0" smtClean="0">
                <a:latin typeface="HG丸ｺﾞｼｯｸM-PRO" panose="020F0600000000000000" pitchFamily="50" charset="-128"/>
                <a:ea typeface="HG丸ｺﾞｼｯｸM-PRO" panose="020F0600000000000000" pitchFamily="50" charset="-128"/>
              </a:rPr>
              <a:t>】</a:t>
            </a:r>
          </a:p>
          <a:p>
            <a:pPr marL="0" indent="0">
              <a:lnSpc>
                <a:spcPts val="2000"/>
              </a:lnSpc>
              <a:buNone/>
            </a:pPr>
            <a:r>
              <a:rPr lang="ja-JP" altLang="en-US" sz="1800" dirty="0">
                <a:latin typeface="HG丸ｺﾞｼｯｸM-PRO" panose="020F0600000000000000" pitchFamily="50" charset="-128"/>
                <a:ea typeface="HG丸ｺﾞｼｯｸM-PRO" panose="020F0600000000000000" pitchFamily="50" charset="-128"/>
              </a:rPr>
              <a:t>　　　</a:t>
            </a:r>
            <a:r>
              <a:rPr lang="ja-JP" altLang="en-US" sz="1800" dirty="0">
                <a:solidFill>
                  <a:srgbClr val="FF0000"/>
                </a:solidFill>
                <a:latin typeface="HG丸ｺﾞｼｯｸM-PRO" panose="020F0600000000000000" pitchFamily="50" charset="-128"/>
                <a:ea typeface="HG丸ｺﾞｼｯｸM-PRO" panose="020F0600000000000000" pitchFamily="50" charset="-128"/>
              </a:rPr>
              <a:t>ピン／ローラー支承は、ねじり変位（鉛直軸廻り変位）に対して回転追従性が</a:t>
            </a:r>
            <a:r>
              <a:rPr lang="ja-JP" altLang="en-US" sz="1800" dirty="0" smtClean="0">
                <a:solidFill>
                  <a:srgbClr val="FF0000"/>
                </a:solidFill>
                <a:latin typeface="HG丸ｺﾞｼｯｸM-PRO" panose="020F0600000000000000" pitchFamily="50" charset="-128"/>
                <a:ea typeface="HG丸ｺﾞｼｯｸM-PRO" panose="020F0600000000000000" pitchFamily="50" charset="-128"/>
              </a:rPr>
              <a:t>乏しく</a:t>
            </a:r>
            <a:endParaRPr lang="en-US" altLang="ja-JP" sz="1800" dirty="0" smtClean="0">
              <a:solidFill>
                <a:srgbClr val="FF0000"/>
              </a:solidFill>
              <a:latin typeface="HG丸ｺﾞｼｯｸM-PRO" panose="020F0600000000000000" pitchFamily="50" charset="-128"/>
              <a:ea typeface="HG丸ｺﾞｼｯｸM-PRO" panose="020F0600000000000000" pitchFamily="50" charset="-128"/>
            </a:endParaRPr>
          </a:p>
          <a:p>
            <a:pPr marL="0" indent="0">
              <a:lnSpc>
                <a:spcPts val="2000"/>
              </a:lnSpc>
              <a:buNone/>
            </a:pPr>
            <a:r>
              <a:rPr lang="ja-JP" altLang="en-US" sz="1800" dirty="0">
                <a:solidFill>
                  <a:srgbClr val="FF0000"/>
                </a:solidFill>
                <a:latin typeface="HG丸ｺﾞｼｯｸM-PRO" panose="020F0600000000000000" pitchFamily="50" charset="-128"/>
                <a:ea typeface="HG丸ｺﾞｼｯｸM-PRO" panose="020F0600000000000000" pitchFamily="50" charset="-128"/>
              </a:rPr>
              <a:t>　</a:t>
            </a:r>
            <a:r>
              <a:rPr lang="ja-JP" altLang="en-US" sz="1800" dirty="0" smtClean="0">
                <a:solidFill>
                  <a:srgbClr val="FF0000"/>
                </a:solidFill>
                <a:latin typeface="HG丸ｺﾞｼｯｸM-PRO" panose="020F0600000000000000" pitchFamily="50" charset="-128"/>
                <a:ea typeface="HG丸ｺﾞｼｯｸM-PRO" panose="020F0600000000000000" pitchFamily="50" charset="-128"/>
              </a:rPr>
              <a:t>　　</a:t>
            </a:r>
            <a:r>
              <a:rPr lang="ja-JP" altLang="en-US" sz="1800" dirty="0" smtClean="0">
                <a:latin typeface="HG丸ｺﾞｼｯｸM-PRO" panose="020F0600000000000000" pitchFamily="50" charset="-128"/>
                <a:ea typeface="HG丸ｺﾞｼｯｸM-PRO" panose="020F0600000000000000" pitchFamily="50" charset="-128"/>
              </a:rPr>
              <a:t>支承</a:t>
            </a:r>
            <a:r>
              <a:rPr lang="ja-JP" altLang="en-US" sz="1800" dirty="0">
                <a:latin typeface="HG丸ｺﾞｼｯｸM-PRO" panose="020F0600000000000000" pitchFamily="50" charset="-128"/>
                <a:ea typeface="HG丸ｺﾞｼｯｸM-PRO" panose="020F0600000000000000" pitchFamily="50" charset="-128"/>
              </a:rPr>
              <a:t>の損傷が</a:t>
            </a:r>
            <a:r>
              <a:rPr lang="ja-JP" altLang="en-US" sz="1800" dirty="0" smtClean="0">
                <a:latin typeface="HG丸ｺﾞｼｯｸM-PRO" panose="020F0600000000000000" pitchFamily="50" charset="-128"/>
                <a:ea typeface="HG丸ｺﾞｼｯｸM-PRO" panose="020F0600000000000000" pitchFamily="50" charset="-128"/>
              </a:rPr>
              <a:t>発生して</a:t>
            </a:r>
            <a:r>
              <a:rPr lang="ja-JP" altLang="en-US" sz="1800" dirty="0">
                <a:latin typeface="HG丸ｺﾞｼｯｸM-PRO" panose="020F0600000000000000" pitchFamily="50" charset="-128"/>
                <a:ea typeface="HG丸ｺﾞｼｯｸM-PRO" panose="020F0600000000000000" pitchFamily="50" charset="-128"/>
              </a:rPr>
              <a:t>いる</a:t>
            </a:r>
            <a:r>
              <a:rPr lang="ja-JP" altLang="en-US" sz="1800" dirty="0" smtClean="0">
                <a:latin typeface="HG丸ｺﾞｼｯｸM-PRO" panose="020F0600000000000000" pitchFamily="50" charset="-128"/>
                <a:ea typeface="HG丸ｺﾞｼｯｸM-PRO" panose="020F0600000000000000" pitchFamily="50" charset="-128"/>
              </a:rPr>
              <a:t>ため支承</a:t>
            </a:r>
            <a:r>
              <a:rPr lang="ja-JP" altLang="en-US" sz="1800" dirty="0">
                <a:latin typeface="HG丸ｺﾞｼｯｸM-PRO" panose="020F0600000000000000" pitchFamily="50" charset="-128"/>
                <a:ea typeface="HG丸ｺﾞｼｯｸM-PRO" panose="020F0600000000000000" pitchFamily="50" charset="-128"/>
              </a:rPr>
              <a:t>形式を変更する。→　　新型支承の導入</a:t>
            </a:r>
            <a:endParaRPr lang="en-US" altLang="ja-JP" sz="1800" dirty="0" smtClean="0">
              <a:latin typeface="HG丸ｺﾞｼｯｸM-PRO" panose="020F0600000000000000" pitchFamily="50" charset="-128"/>
              <a:ea typeface="HG丸ｺﾞｼｯｸM-PRO" panose="020F0600000000000000" pitchFamily="50" charset="-128"/>
            </a:endParaRPr>
          </a:p>
        </p:txBody>
      </p:sp>
      <p:sp>
        <p:nvSpPr>
          <p:cNvPr id="11" name="Rectangle 5"/>
          <p:cNvSpPr>
            <a:spLocks noChangeArrowheads="1"/>
          </p:cNvSpPr>
          <p:nvPr/>
        </p:nvSpPr>
        <p:spPr bwMode="auto">
          <a:xfrm>
            <a:off x="0" y="1"/>
            <a:ext cx="9144000" cy="534591"/>
          </a:xfrm>
          <a:prstGeom prst="rect">
            <a:avLst/>
          </a:prstGeom>
          <a:gradFill rotWithShape="1">
            <a:gsLst>
              <a:gs pos="0">
                <a:schemeClr val="tx2">
                  <a:lumMod val="40000"/>
                  <a:lumOff val="60000"/>
                </a:schemeClr>
              </a:gs>
              <a:gs pos="50000">
                <a:schemeClr val="bg1"/>
              </a:gs>
              <a:gs pos="100000">
                <a:schemeClr val="tx2">
                  <a:lumMod val="40000"/>
                  <a:lumOff val="60000"/>
                </a:schemeClr>
              </a:gs>
            </a:gsLst>
            <a:lin ang="5400000" scaled="1"/>
          </a:gradFill>
          <a:ln w="9525">
            <a:noFill/>
            <a:miter lim="800000"/>
            <a:headEnd/>
            <a:tailEnd/>
          </a:ln>
          <a:effectLst/>
        </p:spPr>
        <p:txBody>
          <a:bodyPr wrap="none" anchor="ctr"/>
          <a:lstStyle>
            <a:defPPr>
              <a:defRPr lang="zh-CN"/>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5613" indent="1588" algn="l" rtl="0" fontAlgn="base">
              <a:spcBef>
                <a:spcPct val="0"/>
              </a:spcBef>
              <a:spcAft>
                <a:spcPct val="0"/>
              </a:spcAft>
              <a:defRPr kumimoji="1" kern="1200">
                <a:solidFill>
                  <a:schemeClr val="tx1"/>
                </a:solidFill>
                <a:latin typeface="Arial" charset="0"/>
                <a:ea typeface="ＭＳ Ｐゴシック" charset="-128"/>
                <a:cs typeface="+mn-cs"/>
              </a:defRPr>
            </a:lvl2pPr>
            <a:lvl3pPr marL="912813" indent="1588" algn="l" rtl="0" fontAlgn="base">
              <a:spcBef>
                <a:spcPct val="0"/>
              </a:spcBef>
              <a:spcAft>
                <a:spcPct val="0"/>
              </a:spcAft>
              <a:defRPr kumimoji="1" kern="1200">
                <a:solidFill>
                  <a:schemeClr val="tx1"/>
                </a:solidFill>
                <a:latin typeface="Arial" charset="0"/>
                <a:ea typeface="ＭＳ Ｐゴシック" charset="-128"/>
                <a:cs typeface="+mn-cs"/>
              </a:defRPr>
            </a:lvl3pPr>
            <a:lvl4pPr marL="1370013" indent="1588" algn="l" rtl="0" fontAlgn="base">
              <a:spcBef>
                <a:spcPct val="0"/>
              </a:spcBef>
              <a:spcAft>
                <a:spcPct val="0"/>
              </a:spcAft>
              <a:defRPr kumimoji="1" kern="1200">
                <a:solidFill>
                  <a:schemeClr val="tx1"/>
                </a:solidFill>
                <a:latin typeface="Arial" charset="0"/>
                <a:ea typeface="ＭＳ Ｐゴシック" charset="-128"/>
                <a:cs typeface="+mn-cs"/>
              </a:defRPr>
            </a:lvl4pPr>
            <a:lvl5pPr marL="1827213" indent="1588"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defTabSz="912813">
              <a:buClr>
                <a:srgbClr val="000000"/>
              </a:buClr>
              <a:buSzPct val="100000"/>
              <a:defRPr/>
            </a:pPr>
            <a:r>
              <a:rPr kumimoji="0" lang="ja-JP" altLang="en-US" sz="2400" dirty="0">
                <a:latin typeface="HG丸ｺﾞｼｯｸM-PRO" panose="020F0600000000000000" pitchFamily="50" charset="-128"/>
                <a:ea typeface="HG丸ｺﾞｼｯｸM-PRO" panose="020F0600000000000000" pitchFamily="50" charset="-128"/>
                <a:cs typeface="Meiryo UI" pitchFamily="50" charset="-128"/>
              </a:rPr>
              <a:t>　</a:t>
            </a:r>
            <a:r>
              <a:rPr kumimoji="0" lang="ja-JP" altLang="en-US" sz="2400" dirty="0" smtClean="0">
                <a:latin typeface="HG丸ｺﾞｼｯｸM-PRO" panose="020F0600000000000000" pitchFamily="50" charset="-128"/>
                <a:ea typeface="HG丸ｺﾞｼｯｸM-PRO" panose="020F0600000000000000" pitchFamily="50" charset="-128"/>
                <a:cs typeface="Meiryo UI" pitchFamily="50" charset="-128"/>
              </a:rPr>
              <a:t>鋼軌道桁用支承</a:t>
            </a:r>
            <a:r>
              <a:rPr kumimoji="0" lang="ja-JP" altLang="en-US" sz="2400" dirty="0">
                <a:latin typeface="HG丸ｺﾞｼｯｸM-PRO" panose="020F0600000000000000" pitchFamily="50" charset="-128"/>
                <a:ea typeface="HG丸ｺﾞｼｯｸM-PRO" panose="020F0600000000000000" pitchFamily="50" charset="-128"/>
                <a:cs typeface="Meiryo UI" pitchFamily="50" charset="-128"/>
              </a:rPr>
              <a:t>の構造の検討</a:t>
            </a:r>
          </a:p>
        </p:txBody>
      </p:sp>
      <p:sp>
        <p:nvSpPr>
          <p:cNvPr id="9" name="日付プレースホルダー 3"/>
          <p:cNvSpPr>
            <a:spLocks noGrp="1"/>
          </p:cNvSpPr>
          <p:nvPr>
            <p:ph type="dt" sz="half" idx="10"/>
          </p:nvPr>
        </p:nvSpPr>
        <p:spPr>
          <a:xfrm>
            <a:off x="457200" y="6356351"/>
            <a:ext cx="2133600" cy="365125"/>
          </a:xfrm>
        </p:spPr>
        <p:txBody>
          <a:bodyPr/>
          <a:lstStyle/>
          <a:p>
            <a:r>
              <a:rPr kumimoji="1" lang="en-US" altLang="ja-JP" dirty="0" smtClean="0"/>
              <a:t>H30.5.22</a:t>
            </a:r>
            <a:endParaRPr kumimoji="1" lang="ja-JP" altLang="en-US" dirty="0"/>
          </a:p>
        </p:txBody>
      </p:sp>
      <p:sp>
        <p:nvSpPr>
          <p:cNvPr id="4" name="スライド番号プレースホルダー 3"/>
          <p:cNvSpPr>
            <a:spLocks noGrp="1"/>
          </p:cNvSpPr>
          <p:nvPr>
            <p:ph type="sldNum" sz="quarter" idx="12"/>
          </p:nvPr>
        </p:nvSpPr>
        <p:spPr>
          <a:xfrm>
            <a:off x="6553200" y="6520260"/>
            <a:ext cx="2133600" cy="365125"/>
          </a:xfrm>
        </p:spPr>
        <p:txBody>
          <a:bodyPr/>
          <a:lstStyle/>
          <a:p>
            <a:fld id="{E63F6462-C95E-4C1F-A2EC-2E2D06929884}" type="slidenum">
              <a:rPr kumimoji="1" lang="ja-JP" altLang="en-US" smtClean="0"/>
              <a:t>7</a:t>
            </a:fld>
            <a:endParaRPr kumimoji="1" lang="ja-JP" altLang="en-US" dirty="0"/>
          </a:p>
        </p:txBody>
      </p:sp>
    </p:spTree>
    <p:extLst>
      <p:ext uri="{BB962C8B-B14F-4D97-AF65-F5344CB8AC3E}">
        <p14:creationId xmlns:p14="http://schemas.microsoft.com/office/powerpoint/2010/main" val="273918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6553200" y="6520259"/>
            <a:ext cx="2133600" cy="365125"/>
          </a:xfrm>
        </p:spPr>
        <p:txBody>
          <a:bodyPr/>
          <a:lstStyle/>
          <a:p>
            <a:fld id="{E63F6462-C95E-4C1F-A2EC-2E2D06929884}" type="slidenum">
              <a:rPr kumimoji="1" lang="ja-JP" altLang="en-US" smtClean="0"/>
              <a:t>8</a:t>
            </a:fld>
            <a:endParaRPr kumimoji="1" lang="ja-JP" altLang="en-US" dirty="0"/>
          </a:p>
        </p:txBody>
      </p:sp>
      <p:sp>
        <p:nvSpPr>
          <p:cNvPr id="7" name="日付プレースホルダー 6"/>
          <p:cNvSpPr>
            <a:spLocks noGrp="1"/>
          </p:cNvSpPr>
          <p:nvPr>
            <p:ph type="dt" sz="half" idx="10"/>
          </p:nvPr>
        </p:nvSpPr>
        <p:spPr>
          <a:xfrm>
            <a:off x="467544" y="6597352"/>
            <a:ext cx="2133600" cy="365125"/>
          </a:xfrm>
        </p:spPr>
        <p:txBody>
          <a:bodyPr/>
          <a:lstStyle/>
          <a:p>
            <a:fld id="{8E2073A8-7D21-496F-8366-ADE25D711BB8}" type="datetime1">
              <a:rPr kumimoji="1" lang="ja-JP" altLang="en-US" smtClean="0"/>
              <a:t>2018/5/21</a:t>
            </a:fld>
            <a:endParaRPr kumimoji="1" lang="ja-JP" altLang="en-US" dirty="0"/>
          </a:p>
        </p:txBody>
      </p:sp>
      <p:sp>
        <p:nvSpPr>
          <p:cNvPr id="5" name="コンテンツ プレースホルダー 2"/>
          <p:cNvSpPr>
            <a:spLocks noGrp="1"/>
          </p:cNvSpPr>
          <p:nvPr>
            <p:ph idx="1"/>
          </p:nvPr>
        </p:nvSpPr>
        <p:spPr>
          <a:xfrm>
            <a:off x="53752" y="551150"/>
            <a:ext cx="9036496" cy="3165882"/>
          </a:xfrm>
          <a:noFill/>
        </p:spPr>
        <p:txBody>
          <a:bodyPr>
            <a:normAutofit/>
          </a:bodyPr>
          <a:lstStyle/>
          <a:p>
            <a:pPr marL="0" indent="0">
              <a:buNone/>
            </a:pPr>
            <a:r>
              <a:rPr lang="ja-JP" altLang="en-US" sz="2400" dirty="0" smtClean="0">
                <a:latin typeface="HG丸ｺﾞｼｯｸM-PRO" panose="020F0600000000000000" pitchFamily="50" charset="-128"/>
                <a:ea typeface="HG丸ｺﾞｼｯｸM-PRO" panose="020F0600000000000000" pitchFamily="50" charset="-128"/>
              </a:rPr>
              <a:t>＜課題への方策／</a:t>
            </a:r>
            <a:r>
              <a:rPr lang="ja-JP" altLang="en-US" sz="2400" dirty="0">
                <a:latin typeface="HG丸ｺﾞｼｯｸM-PRO" panose="020F0600000000000000" pitchFamily="50" charset="-128"/>
                <a:ea typeface="HG丸ｺﾞｼｯｸM-PRO" panose="020F0600000000000000" pitchFamily="50" charset="-128"/>
              </a:rPr>
              <a:t>新型支承</a:t>
            </a:r>
            <a:r>
              <a:rPr lang="ja-JP" altLang="en-US" sz="2400" dirty="0" smtClean="0">
                <a:latin typeface="HG丸ｺﾞｼｯｸM-PRO" panose="020F0600000000000000" pitchFamily="50" charset="-128"/>
                <a:ea typeface="HG丸ｺﾞｼｯｸM-PRO" panose="020F0600000000000000" pitchFamily="50" charset="-128"/>
              </a:rPr>
              <a:t>に機構について＞</a:t>
            </a:r>
            <a:endParaRPr lang="en-US" altLang="ja-JP" sz="1400" dirty="0">
              <a:latin typeface="HG丸ｺﾞｼｯｸM-PRO" panose="020F0600000000000000" pitchFamily="50" charset="-128"/>
              <a:ea typeface="HG丸ｺﾞｼｯｸM-PRO" panose="020F0600000000000000" pitchFamily="50" charset="-128"/>
            </a:endParaRPr>
          </a:p>
          <a:p>
            <a:pPr marL="0" indent="0">
              <a:lnSpc>
                <a:spcPts val="2000"/>
              </a:lnSpc>
              <a:buNone/>
            </a:pPr>
            <a:r>
              <a:rPr lang="ja-JP" altLang="en-US" sz="1800" dirty="0" smtClean="0">
                <a:latin typeface="+mn-ea"/>
              </a:rPr>
              <a:t>　　</a:t>
            </a:r>
            <a:r>
              <a:rPr lang="en-US" altLang="ja-JP" sz="1800" dirty="0" smtClean="0">
                <a:latin typeface="+mn-ea"/>
              </a:rPr>
              <a:t>【</a:t>
            </a:r>
            <a:r>
              <a:rPr lang="ja-JP" altLang="en-US" sz="1800" dirty="0" smtClean="0">
                <a:latin typeface="+mn-ea"/>
              </a:rPr>
              <a:t>支承の課題に対する方策</a:t>
            </a:r>
            <a:r>
              <a:rPr lang="en-US" altLang="ja-JP" sz="1800" dirty="0" smtClean="0">
                <a:latin typeface="+mn-ea"/>
              </a:rPr>
              <a:t>】</a:t>
            </a:r>
          </a:p>
          <a:p>
            <a:pPr marL="0" indent="0">
              <a:lnSpc>
                <a:spcPts val="2000"/>
              </a:lnSpc>
              <a:buNone/>
            </a:pPr>
            <a:r>
              <a:rPr lang="ja-JP" altLang="en-US" sz="1800" dirty="0">
                <a:latin typeface="HGP創英角ｺﾞｼｯｸUB" panose="020B0900000000000000" pitchFamily="50" charset="-128"/>
                <a:ea typeface="HGP創英角ｺﾞｼｯｸUB" panose="020B0900000000000000" pitchFamily="50" charset="-128"/>
              </a:rPr>
              <a:t>　</a:t>
            </a:r>
            <a:r>
              <a:rPr lang="ja-JP" altLang="en-US" sz="1800" dirty="0" smtClean="0">
                <a:latin typeface="HGP創英角ｺﾞｼｯｸUB" panose="020B0900000000000000" pitchFamily="50" charset="-128"/>
                <a:ea typeface="HGP創英角ｺﾞｼｯｸUB" panose="020B0900000000000000" pitchFamily="50" charset="-128"/>
              </a:rPr>
              <a:t>　　</a:t>
            </a:r>
            <a:r>
              <a:rPr lang="ja-JP" altLang="en-US" sz="1800" dirty="0" smtClean="0">
                <a:latin typeface="+mn-ea"/>
              </a:rPr>
              <a:t>支承ラック、ピニオン部位のない支承構造　</a:t>
            </a:r>
            <a:endParaRPr lang="en-US" altLang="ja-JP" sz="1800" dirty="0" smtClean="0">
              <a:latin typeface="+mn-ea"/>
            </a:endParaRPr>
          </a:p>
          <a:p>
            <a:pPr marL="0" indent="0">
              <a:lnSpc>
                <a:spcPts val="2000"/>
              </a:lnSpc>
              <a:buNone/>
            </a:pPr>
            <a:r>
              <a:rPr lang="ja-JP" altLang="en-US" sz="1800" dirty="0">
                <a:latin typeface="+mn-ea"/>
              </a:rPr>
              <a:t>　</a:t>
            </a:r>
            <a:r>
              <a:rPr lang="ja-JP" altLang="en-US" sz="1800" dirty="0" smtClean="0">
                <a:latin typeface="+mn-ea"/>
              </a:rPr>
              <a:t>　　負反力に対応できる支承構造</a:t>
            </a:r>
            <a:endParaRPr lang="en-US" altLang="ja-JP" sz="1800" dirty="0" smtClean="0">
              <a:latin typeface="+mn-ea"/>
            </a:endParaRPr>
          </a:p>
          <a:p>
            <a:pPr marL="0" indent="0">
              <a:lnSpc>
                <a:spcPts val="2000"/>
              </a:lnSpc>
              <a:buNone/>
            </a:pPr>
            <a:r>
              <a:rPr lang="ja-JP" altLang="en-US" sz="1800" dirty="0">
                <a:latin typeface="+mn-ea"/>
              </a:rPr>
              <a:t>　</a:t>
            </a:r>
            <a:r>
              <a:rPr lang="ja-JP" altLang="en-US" sz="1800" dirty="0" smtClean="0">
                <a:latin typeface="+mn-ea"/>
              </a:rPr>
              <a:t>　　モノレール軌道桁用支承として採用実績を有する支承構造</a:t>
            </a:r>
            <a:endParaRPr lang="en-US" altLang="ja-JP" sz="1800" dirty="0" smtClean="0">
              <a:latin typeface="+mn-ea"/>
            </a:endParaRPr>
          </a:p>
        </p:txBody>
      </p:sp>
      <p:sp>
        <p:nvSpPr>
          <p:cNvPr id="9" name="テキスト ボックス 8"/>
          <p:cNvSpPr txBox="1"/>
          <p:nvPr/>
        </p:nvSpPr>
        <p:spPr>
          <a:xfrm>
            <a:off x="539552" y="2276872"/>
            <a:ext cx="8568952" cy="461665"/>
          </a:xfrm>
          <a:prstGeom prst="rect">
            <a:avLst/>
          </a:prstGeom>
          <a:noFill/>
        </p:spPr>
        <p:txBody>
          <a:bodyPr wrap="square" rtlCol="0">
            <a:spAutoFit/>
          </a:bodyPr>
          <a:lstStyle/>
          <a:p>
            <a:r>
              <a:rPr lang="ja-JP" altLang="en-US" sz="2000" b="1" dirty="0" smtClean="0">
                <a:solidFill>
                  <a:srgbClr val="FF0000"/>
                </a:solidFill>
                <a:latin typeface="ＭＳ Ｐゴシック" panose="020B0600070205080204" pitchFamily="50" charset="-128"/>
                <a:ea typeface="ＭＳ Ｐゴシック" panose="020B0600070205080204" pitchFamily="50" charset="-128"/>
              </a:rPr>
              <a:t>　　　</a:t>
            </a:r>
            <a:r>
              <a:rPr lang="ja-JP" altLang="en-US" sz="2400" b="1" dirty="0" smtClean="0">
                <a:solidFill>
                  <a:srgbClr val="FF0000"/>
                </a:solidFill>
                <a:latin typeface="ＭＳ Ｐゴシック" panose="020B0600070205080204" pitchFamily="50" charset="-128"/>
                <a:ea typeface="ＭＳ Ｐゴシック" panose="020B0600070205080204" pitchFamily="50" charset="-128"/>
              </a:rPr>
              <a:t>東京</a:t>
            </a:r>
            <a:r>
              <a:rPr lang="ja-JP" altLang="en-US" sz="2400" b="1" dirty="0">
                <a:solidFill>
                  <a:srgbClr val="FF0000"/>
                </a:solidFill>
                <a:latin typeface="ＭＳ Ｐゴシック" panose="020B0600070205080204" pitchFamily="50" charset="-128"/>
                <a:ea typeface="ＭＳ Ｐゴシック" panose="020B0600070205080204" pitchFamily="50" charset="-128"/>
              </a:rPr>
              <a:t>モノレールで</a:t>
            </a:r>
            <a:r>
              <a:rPr lang="ja-JP" altLang="en-US" sz="2400" b="1" dirty="0" smtClean="0">
                <a:solidFill>
                  <a:srgbClr val="FF0000"/>
                </a:solidFill>
                <a:latin typeface="ＭＳ Ｐゴシック" panose="020B0600070205080204" pitchFamily="50" charset="-128"/>
                <a:ea typeface="ＭＳ Ｐゴシック" panose="020B0600070205080204" pitchFamily="50" charset="-128"/>
              </a:rPr>
              <a:t>実績のある鋼製支承（改良型支承板支承）</a:t>
            </a:r>
            <a:endParaRPr lang="ja-JP" altLang="en-US" sz="2400" b="1" dirty="0">
              <a:latin typeface="ＭＳ Ｐゴシック" panose="020B0600070205080204" pitchFamily="50" charset="-128"/>
              <a:ea typeface="ＭＳ Ｐゴシック" panose="020B0600070205080204" pitchFamily="50" charset="-128"/>
            </a:endParaRPr>
          </a:p>
        </p:txBody>
      </p:sp>
      <p:sp>
        <p:nvSpPr>
          <p:cNvPr id="2" name="右矢印 1"/>
          <p:cNvSpPr/>
          <p:nvPr/>
        </p:nvSpPr>
        <p:spPr>
          <a:xfrm>
            <a:off x="684859" y="2388370"/>
            <a:ext cx="288032" cy="304000"/>
          </a:xfrm>
          <a:prstGeom prs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コンテンツ プレースホルダー 2"/>
          <p:cNvSpPr txBox="1">
            <a:spLocks/>
          </p:cNvSpPr>
          <p:nvPr/>
        </p:nvSpPr>
        <p:spPr>
          <a:xfrm>
            <a:off x="53752" y="2738537"/>
            <a:ext cx="9036496" cy="1770583"/>
          </a:xfrm>
          <a:prstGeom prst="rect">
            <a:avLst/>
          </a:prstGeom>
          <a:noFill/>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just">
              <a:buNone/>
            </a:pPr>
            <a:r>
              <a:rPr lang="ja-JP" altLang="en-US" sz="1800" dirty="0" smtClean="0">
                <a:latin typeface="+mn-ea"/>
              </a:rPr>
              <a:t>　　　</a:t>
            </a:r>
            <a:r>
              <a:rPr lang="en-US" altLang="ja-JP" sz="1800" dirty="0" smtClean="0">
                <a:latin typeface="+mn-ea"/>
              </a:rPr>
              <a:t>【</a:t>
            </a:r>
            <a:r>
              <a:rPr lang="ja-JP" altLang="en-US" sz="1800" dirty="0" smtClean="0">
                <a:latin typeface="+mn-ea"/>
              </a:rPr>
              <a:t>新型支承の稼働機構</a:t>
            </a:r>
            <a:r>
              <a:rPr lang="en-US" altLang="ja-JP" sz="1800" dirty="0" smtClean="0">
                <a:latin typeface="+mn-ea"/>
              </a:rPr>
              <a:t>】</a:t>
            </a:r>
            <a:endParaRPr lang="en-US" altLang="ja-JP" sz="1800" dirty="0">
              <a:latin typeface="+mn-ea"/>
            </a:endParaRPr>
          </a:p>
          <a:p>
            <a:pPr marL="0" indent="0" algn="just">
              <a:buNone/>
            </a:pPr>
            <a:r>
              <a:rPr lang="ja-JP" altLang="en-US" sz="1800" dirty="0" smtClean="0">
                <a:latin typeface="+mn-ea"/>
              </a:rPr>
              <a:t>　　　　鉛直</a:t>
            </a:r>
            <a:r>
              <a:rPr lang="ja-JP" altLang="en-US" sz="1800" dirty="0">
                <a:latin typeface="+mn-ea"/>
              </a:rPr>
              <a:t>軸廻り回転は、上沓と下沓が接触するまで回転可能。</a:t>
            </a:r>
            <a:endParaRPr lang="en-US" altLang="ja-JP" sz="1800" dirty="0">
              <a:latin typeface="+mn-ea"/>
            </a:endParaRPr>
          </a:p>
          <a:p>
            <a:pPr marL="0" indent="0" algn="just">
              <a:buNone/>
            </a:pPr>
            <a:r>
              <a:rPr lang="ja-JP" altLang="en-US" sz="1800" dirty="0">
                <a:latin typeface="+mn-ea"/>
              </a:rPr>
              <a:t>　　</a:t>
            </a:r>
            <a:r>
              <a:rPr lang="ja-JP" altLang="en-US" sz="1800" dirty="0" smtClean="0">
                <a:latin typeface="+mn-ea"/>
              </a:rPr>
              <a:t>　　橋軸</a:t>
            </a:r>
            <a:r>
              <a:rPr lang="ja-JP" altLang="en-US" sz="1800" dirty="0">
                <a:latin typeface="+mn-ea"/>
              </a:rPr>
              <a:t>方向の移動は、下沓ガイド（ＳＵＳ板）に沿って上沓（ＰＴＦＥ板が</a:t>
            </a:r>
            <a:r>
              <a:rPr lang="ja-JP" altLang="en-US" sz="1800" dirty="0" smtClean="0">
                <a:latin typeface="+mn-ea"/>
              </a:rPr>
              <a:t>潤滑材</a:t>
            </a:r>
            <a:r>
              <a:rPr lang="ja-JP" altLang="en-US" sz="1800" dirty="0">
                <a:latin typeface="+mn-ea"/>
              </a:rPr>
              <a:t>）が</a:t>
            </a:r>
            <a:r>
              <a:rPr lang="ja-JP" altLang="en-US" sz="1800" dirty="0" smtClean="0">
                <a:latin typeface="+mn-ea"/>
              </a:rPr>
              <a:t>滑り</a:t>
            </a:r>
            <a:endParaRPr lang="en-US" altLang="ja-JP" sz="1800" dirty="0" smtClean="0">
              <a:latin typeface="+mn-ea"/>
            </a:endParaRPr>
          </a:p>
          <a:p>
            <a:pPr marL="0" indent="0" algn="just">
              <a:buNone/>
            </a:pPr>
            <a:r>
              <a:rPr lang="ja-JP" altLang="en-US" sz="1800" dirty="0">
                <a:latin typeface="+mn-ea"/>
              </a:rPr>
              <a:t>　</a:t>
            </a:r>
            <a:r>
              <a:rPr lang="ja-JP" altLang="en-US" sz="1800" dirty="0" smtClean="0">
                <a:latin typeface="+mn-ea"/>
              </a:rPr>
              <a:t>　　　移動</a:t>
            </a:r>
            <a:r>
              <a:rPr lang="ja-JP" altLang="en-US" sz="1800" dirty="0">
                <a:latin typeface="+mn-ea"/>
              </a:rPr>
              <a:t>する</a:t>
            </a:r>
            <a:r>
              <a:rPr lang="ja-JP" altLang="en-US" sz="1800" dirty="0" smtClean="0">
                <a:latin typeface="+mn-ea"/>
              </a:rPr>
              <a:t>。</a:t>
            </a:r>
            <a:endParaRPr lang="en-US" altLang="ja-JP" sz="1800" dirty="0" smtClean="0">
              <a:latin typeface="+mn-ea"/>
            </a:endParaRP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79705" y="4324697"/>
            <a:ext cx="3498661" cy="18765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512" y="4088852"/>
            <a:ext cx="5400600" cy="25531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Rectangle 5"/>
          <p:cNvSpPr>
            <a:spLocks noChangeArrowheads="1"/>
          </p:cNvSpPr>
          <p:nvPr/>
        </p:nvSpPr>
        <p:spPr bwMode="auto">
          <a:xfrm>
            <a:off x="0" y="0"/>
            <a:ext cx="9144000" cy="534591"/>
          </a:xfrm>
          <a:prstGeom prst="rect">
            <a:avLst/>
          </a:prstGeom>
          <a:gradFill rotWithShape="1">
            <a:gsLst>
              <a:gs pos="0">
                <a:schemeClr val="tx2">
                  <a:lumMod val="40000"/>
                  <a:lumOff val="60000"/>
                </a:schemeClr>
              </a:gs>
              <a:gs pos="50000">
                <a:schemeClr val="bg1"/>
              </a:gs>
              <a:gs pos="100000">
                <a:schemeClr val="tx2">
                  <a:lumMod val="40000"/>
                  <a:lumOff val="60000"/>
                </a:schemeClr>
              </a:gs>
            </a:gsLst>
            <a:lin ang="5400000" scaled="1"/>
          </a:gradFill>
          <a:ln w="9525">
            <a:noFill/>
            <a:miter lim="800000"/>
            <a:headEnd/>
            <a:tailEnd/>
          </a:ln>
          <a:effectLst/>
        </p:spPr>
        <p:txBody>
          <a:bodyPr wrap="none" anchor="ctr"/>
          <a:lstStyle>
            <a:defPPr>
              <a:defRPr lang="zh-CN"/>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5613" indent="1588" algn="l" rtl="0" fontAlgn="base">
              <a:spcBef>
                <a:spcPct val="0"/>
              </a:spcBef>
              <a:spcAft>
                <a:spcPct val="0"/>
              </a:spcAft>
              <a:defRPr kumimoji="1" kern="1200">
                <a:solidFill>
                  <a:schemeClr val="tx1"/>
                </a:solidFill>
                <a:latin typeface="Arial" charset="0"/>
                <a:ea typeface="ＭＳ Ｐゴシック" charset="-128"/>
                <a:cs typeface="+mn-cs"/>
              </a:defRPr>
            </a:lvl2pPr>
            <a:lvl3pPr marL="912813" indent="1588" algn="l" rtl="0" fontAlgn="base">
              <a:spcBef>
                <a:spcPct val="0"/>
              </a:spcBef>
              <a:spcAft>
                <a:spcPct val="0"/>
              </a:spcAft>
              <a:defRPr kumimoji="1" kern="1200">
                <a:solidFill>
                  <a:schemeClr val="tx1"/>
                </a:solidFill>
                <a:latin typeface="Arial" charset="0"/>
                <a:ea typeface="ＭＳ Ｐゴシック" charset="-128"/>
                <a:cs typeface="+mn-cs"/>
              </a:defRPr>
            </a:lvl3pPr>
            <a:lvl4pPr marL="1370013" indent="1588" algn="l" rtl="0" fontAlgn="base">
              <a:spcBef>
                <a:spcPct val="0"/>
              </a:spcBef>
              <a:spcAft>
                <a:spcPct val="0"/>
              </a:spcAft>
              <a:defRPr kumimoji="1" kern="1200">
                <a:solidFill>
                  <a:schemeClr val="tx1"/>
                </a:solidFill>
                <a:latin typeface="Arial" charset="0"/>
                <a:ea typeface="ＭＳ Ｐゴシック" charset="-128"/>
                <a:cs typeface="+mn-cs"/>
              </a:defRPr>
            </a:lvl4pPr>
            <a:lvl5pPr marL="1827213" indent="1588"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defTabSz="912813">
              <a:buClr>
                <a:srgbClr val="000000"/>
              </a:buClr>
              <a:buSzPct val="100000"/>
              <a:defRPr/>
            </a:pPr>
            <a:r>
              <a:rPr kumimoji="0" lang="ja-JP" altLang="en-US" sz="2400" dirty="0" smtClean="0">
                <a:latin typeface="HG丸ｺﾞｼｯｸM-PRO" panose="020F0600000000000000" pitchFamily="50" charset="-128"/>
                <a:ea typeface="HG丸ｺﾞｼｯｸM-PRO" panose="020F0600000000000000" pitchFamily="50" charset="-128"/>
                <a:cs typeface="Meiryo UI" pitchFamily="50" charset="-128"/>
              </a:rPr>
              <a:t>　支承構造の検討</a:t>
            </a:r>
            <a:endParaRPr kumimoji="0" lang="ja-JP" altLang="en-US" sz="2400" dirty="0">
              <a:latin typeface="HG丸ｺﾞｼｯｸM-PRO" panose="020F0600000000000000" pitchFamily="50" charset="-128"/>
              <a:ea typeface="HG丸ｺﾞｼｯｸM-PRO" panose="020F0600000000000000" pitchFamily="50" charset="-128"/>
              <a:cs typeface="Meiryo UI" pitchFamily="50" charset="-128"/>
            </a:endParaRPr>
          </a:p>
        </p:txBody>
      </p:sp>
    </p:spTree>
    <p:extLst>
      <p:ext uri="{BB962C8B-B14F-4D97-AF65-F5344CB8AC3E}">
        <p14:creationId xmlns:p14="http://schemas.microsoft.com/office/powerpoint/2010/main" val="366214825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139</TotalTime>
  <Words>153</Words>
  <Application>Microsoft Office PowerPoint</Application>
  <PresentationFormat>画面に合わせる (4:3)</PresentationFormat>
  <Paragraphs>151</Paragraphs>
  <Slides>8</Slides>
  <Notes>3</Notes>
  <HiddenSlides>0</HiddenSlides>
  <MMClips>0</MMClips>
  <ScaleCrop>false</ScaleCrop>
  <HeadingPairs>
    <vt:vector size="4" baseType="variant">
      <vt:variant>
        <vt:lpstr>テーマ</vt:lpstr>
      </vt:variant>
      <vt:variant>
        <vt:i4>1</vt:i4>
      </vt:variant>
      <vt:variant>
        <vt:lpstr>スライド タイトル</vt:lpstr>
      </vt:variant>
      <vt:variant>
        <vt:i4>8</vt:i4>
      </vt:variant>
    </vt:vector>
  </HeadingPairs>
  <TitlesOfParts>
    <vt:vector size="9" baseType="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麻野　員代</dc:creator>
  <cp:lastModifiedBy>大阪府</cp:lastModifiedBy>
  <cp:revision>17</cp:revision>
  <cp:lastPrinted>2018-05-21T06:07:09Z</cp:lastPrinted>
  <dcterms:created xsi:type="dcterms:W3CDTF">2018-05-15T05:18:00Z</dcterms:created>
  <dcterms:modified xsi:type="dcterms:W3CDTF">2018-05-21T06:07:10Z</dcterms:modified>
</cp:coreProperties>
</file>