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61" r:id="rId2"/>
    <p:sldId id="350" r:id="rId3"/>
    <p:sldId id="354" r:id="rId4"/>
    <p:sldId id="334" r:id="rId5"/>
    <p:sldId id="288" r:id="rId6"/>
    <p:sldId id="386" r:id="rId7"/>
    <p:sldId id="383" r:id="rId8"/>
    <p:sldId id="295" r:id="rId9"/>
    <p:sldId id="281" r:id="rId10"/>
    <p:sldId id="359" r:id="rId11"/>
    <p:sldId id="282" r:id="rId12"/>
    <p:sldId id="283"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CCECFF"/>
    <a:srgbClr val="F0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87279" autoAdjust="0"/>
  </p:normalViewPr>
  <p:slideViewPr>
    <p:cSldViewPr>
      <p:cViewPr>
        <p:scale>
          <a:sx n="75" d="100"/>
          <a:sy n="75" d="100"/>
        </p:scale>
        <p:origin x="-11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0AE93-5781-4934-86E5-EF911039980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kumimoji="1" lang="ja-JP" altLang="en-US"/>
        </a:p>
      </dgm:t>
    </dgm:pt>
    <dgm:pt modelId="{04F12B0F-A66B-4627-9E1C-AD7ECAC3C49C}">
      <dgm:prSet phldrT="[テキスト]" custT="1"/>
      <dgm:spPr>
        <a:solidFill>
          <a:schemeClr val="accent6">
            <a:lumMod val="60000"/>
            <a:lumOff val="40000"/>
          </a:schemeClr>
        </a:solidFill>
        <a:ln>
          <a:solidFill>
            <a:schemeClr val="tx1"/>
          </a:solidFill>
        </a:ln>
      </dgm:spPr>
      <dgm:t>
        <a:bodyPr/>
        <a:lstStyle/>
        <a:p>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大阪モノレール</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構造物設計指針</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（平成９年３月）</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dgm:t>
    </dgm:pt>
    <dgm:pt modelId="{CD6B7115-B669-47DF-94BB-8EC783249C96}" type="parTrans" cxnId="{B585D2A2-40D0-4A18-9A3F-F3471E23B26D}">
      <dgm:prSet/>
      <dgm:spPr/>
      <dgm:t>
        <a:bodyPr/>
        <a:lstStyle/>
        <a:p>
          <a:endParaRPr kumimoji="1" lang="ja-JP" altLang="en-US"/>
        </a:p>
      </dgm:t>
    </dgm:pt>
    <dgm:pt modelId="{FD58FA2E-6BB1-46E8-B297-C1C0C0115F01}" type="sibTrans" cxnId="{B585D2A2-40D0-4A18-9A3F-F3471E23B26D}">
      <dgm:prSet/>
      <dgm:spPr/>
      <dgm:t>
        <a:bodyPr/>
        <a:lstStyle/>
        <a:p>
          <a:endParaRPr kumimoji="1" lang="ja-JP" altLang="en-US"/>
        </a:p>
      </dgm:t>
    </dgm:pt>
    <dgm:pt modelId="{BD36B454-B1E3-4216-8BE7-172CF0E30118}">
      <dgm:prSet phldrT="[テキスト]" custT="1"/>
      <dgm:spPr>
        <a:solidFill>
          <a:schemeClr val="bg1"/>
        </a:solidFill>
        <a:ln>
          <a:solidFill>
            <a:schemeClr val="tx1"/>
          </a:solidFill>
        </a:ln>
      </dgm:spPr>
      <dgm:t>
        <a:bodyPr/>
        <a:lstStyle/>
        <a:p>
          <a:r>
            <a:rPr kumimoji="1" lang="ja-JP" altLang="en-US" sz="1500" b="1"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道路橋示方書</a:t>
          </a:r>
          <a:endParaRPr kumimoji="1" lang="ja-JP" altLang="en-US" sz="15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dgm:t>
    </dgm:pt>
    <dgm:pt modelId="{AFA072C7-4739-4117-95A4-FD462A38A49F}" type="parTrans" cxnId="{6131259F-4305-473B-BA3F-D6BB757917EB}">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202DF7E5-62E1-48E2-9B61-F5BF79254668}" type="sibTrans" cxnId="{6131259F-4305-473B-BA3F-D6BB757917EB}">
      <dgm:prSet/>
      <dgm:spPr/>
      <dgm:t>
        <a:bodyPr/>
        <a:lstStyle/>
        <a:p>
          <a:endParaRPr kumimoji="1" lang="ja-JP" altLang="en-US"/>
        </a:p>
      </dgm:t>
    </dgm:pt>
    <dgm:pt modelId="{05127A13-D5F9-4E67-AB34-EDBA61379980}">
      <dgm:prSet phldrT="[テキスト]" custT="1"/>
      <dgm:spPr>
        <a:solidFill>
          <a:schemeClr val="bg1"/>
        </a:solidFill>
        <a:ln>
          <a:solidFill>
            <a:schemeClr val="tx1"/>
          </a:solidFill>
        </a:ln>
      </dgm:spPr>
      <dgm:t>
        <a:bodyPr/>
        <a:lstStyle/>
        <a:p>
          <a:pPr>
            <a:lnSpc>
              <a:spcPct val="50000"/>
            </a:lnSpc>
          </a:pPr>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モノレール</a:t>
          </a:r>
          <a:endParaRPr kumimoji="1" lang="en-US" altLang="ja-JP" sz="15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ct val="50000"/>
            </a:lnSpc>
          </a:pPr>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構造物設計指針</a:t>
          </a:r>
          <a:endParaRPr kumimoji="1" lang="en-US" altLang="ja-JP" sz="15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dgm:t>
    </dgm:pt>
    <dgm:pt modelId="{172CB265-334F-4E49-9572-403EA2DF2114}" type="parTrans" cxnId="{3E70057C-9AB6-4CD9-BB68-3D6D11198BF9}">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0D2C47DA-F961-4532-944F-8A29CB87D5B7}" type="sibTrans" cxnId="{3E70057C-9AB6-4CD9-BB68-3D6D11198BF9}">
      <dgm:prSet/>
      <dgm:spPr/>
      <dgm:t>
        <a:bodyPr/>
        <a:lstStyle/>
        <a:p>
          <a:endParaRPr kumimoji="1" lang="ja-JP" altLang="en-US"/>
        </a:p>
      </dgm:t>
    </dgm:pt>
    <dgm:pt modelId="{619B4488-576B-4E71-85F9-799180226B37}">
      <dgm:prSet phldrT="[テキスト]" custT="1"/>
      <dgm:spPr>
        <a:solidFill>
          <a:schemeClr val="bg1"/>
        </a:solidFill>
        <a:ln>
          <a:solidFill>
            <a:schemeClr val="tx1"/>
          </a:solidFill>
        </a:ln>
      </dgm:spPr>
      <dgm:t>
        <a:bodyPr/>
        <a:lstStyle/>
        <a:p>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中量軌道輸送システム</a:t>
          </a:r>
        </a:p>
        <a:p>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及びモノレール</a:t>
          </a:r>
        </a:p>
        <a:p>
          <a:r>
            <a:rPr kumimoji="1" lang="zh-TW" altLang="en-US" sz="15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構造物設計基準</a:t>
          </a:r>
          <a:endParaRPr kumimoji="1" lang="en-US" altLang="ja-JP" sz="15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dgm:t>
    </dgm:pt>
    <dgm:pt modelId="{A097B33F-FB70-4955-A248-6F34FDB1B3D7}" type="sibTrans" cxnId="{93AFA1E7-F359-45FC-80FE-D96C5BE9F98E}">
      <dgm:prSet/>
      <dgm:spPr/>
      <dgm:t>
        <a:bodyPr/>
        <a:lstStyle/>
        <a:p>
          <a:endParaRPr kumimoji="1" lang="ja-JP" altLang="en-US"/>
        </a:p>
      </dgm:t>
    </dgm:pt>
    <dgm:pt modelId="{78A3A05A-DDCF-4480-9BED-8E6F4C7A5CE6}" type="parTrans" cxnId="{93AFA1E7-F359-45FC-80FE-D96C5BE9F98E}">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4948527E-DF7A-4BB2-A7A4-3EFDE7FE24B8}" type="pres">
      <dgm:prSet presAssocID="{9930AE93-5781-4934-86E5-EF9110399804}" presName="hierChild1" presStyleCnt="0">
        <dgm:presLayoutVars>
          <dgm:orgChart val="1"/>
          <dgm:chPref val="1"/>
          <dgm:dir/>
          <dgm:animOne val="branch"/>
          <dgm:animLvl val="lvl"/>
          <dgm:resizeHandles/>
        </dgm:presLayoutVars>
      </dgm:prSet>
      <dgm:spPr/>
      <dgm:t>
        <a:bodyPr/>
        <a:lstStyle/>
        <a:p>
          <a:endParaRPr kumimoji="1" lang="ja-JP" altLang="en-US"/>
        </a:p>
      </dgm:t>
    </dgm:pt>
    <dgm:pt modelId="{CD94A9CC-0799-46F5-BEBF-0A993341D570}" type="pres">
      <dgm:prSet presAssocID="{04F12B0F-A66B-4627-9E1C-AD7ECAC3C49C}" presName="hierRoot1" presStyleCnt="0">
        <dgm:presLayoutVars>
          <dgm:hierBranch val="init"/>
        </dgm:presLayoutVars>
      </dgm:prSet>
      <dgm:spPr/>
    </dgm:pt>
    <dgm:pt modelId="{939A185E-9BDA-462B-81E2-B3A10C775961}" type="pres">
      <dgm:prSet presAssocID="{04F12B0F-A66B-4627-9E1C-AD7ECAC3C49C}" presName="rootComposite1" presStyleCnt="0"/>
      <dgm:spPr/>
    </dgm:pt>
    <dgm:pt modelId="{C61BB6AF-905E-4647-A65E-73DFF4786590}" type="pres">
      <dgm:prSet presAssocID="{04F12B0F-A66B-4627-9E1C-AD7ECAC3C49C}" presName="rootText1" presStyleLbl="node0" presStyleIdx="0" presStyleCnt="1" custScaleX="146720" custScaleY="144296" custLinFactNeighborX="-64312" custLinFactNeighborY="-39545">
        <dgm:presLayoutVars>
          <dgm:chPref val="3"/>
        </dgm:presLayoutVars>
      </dgm:prSet>
      <dgm:spPr/>
      <dgm:t>
        <a:bodyPr/>
        <a:lstStyle/>
        <a:p>
          <a:endParaRPr kumimoji="1" lang="ja-JP" altLang="en-US"/>
        </a:p>
      </dgm:t>
    </dgm:pt>
    <dgm:pt modelId="{51DBC16C-3D05-463C-A61D-56DFC4590635}" type="pres">
      <dgm:prSet presAssocID="{04F12B0F-A66B-4627-9E1C-AD7ECAC3C49C}" presName="rootConnector1" presStyleLbl="node1" presStyleIdx="0" presStyleCnt="0"/>
      <dgm:spPr/>
      <dgm:t>
        <a:bodyPr/>
        <a:lstStyle/>
        <a:p>
          <a:endParaRPr kumimoji="1" lang="ja-JP" altLang="en-US"/>
        </a:p>
      </dgm:t>
    </dgm:pt>
    <dgm:pt modelId="{032AD81F-B63C-4A8D-96D5-5E02D906903E}" type="pres">
      <dgm:prSet presAssocID="{04F12B0F-A66B-4627-9E1C-AD7ECAC3C49C}" presName="hierChild2" presStyleCnt="0"/>
      <dgm:spPr/>
    </dgm:pt>
    <dgm:pt modelId="{885EA455-8DB2-44F7-AC5F-3B7AF71BE5D7}" type="pres">
      <dgm:prSet presAssocID="{AFA072C7-4739-4117-95A4-FD462A38A49F}" presName="Name37" presStyleLbl="parChTrans1D2" presStyleIdx="0" presStyleCnt="3"/>
      <dgm:spPr/>
      <dgm:t>
        <a:bodyPr/>
        <a:lstStyle/>
        <a:p>
          <a:endParaRPr kumimoji="1" lang="ja-JP" altLang="en-US"/>
        </a:p>
      </dgm:t>
    </dgm:pt>
    <dgm:pt modelId="{BB9B186A-BD1D-40CE-A979-06D55F98927C}" type="pres">
      <dgm:prSet presAssocID="{BD36B454-B1E3-4216-8BE7-172CF0E30118}" presName="hierRoot2" presStyleCnt="0">
        <dgm:presLayoutVars>
          <dgm:hierBranch val="init"/>
        </dgm:presLayoutVars>
      </dgm:prSet>
      <dgm:spPr/>
    </dgm:pt>
    <dgm:pt modelId="{929E48C3-A9CE-46BD-8195-786D14861409}" type="pres">
      <dgm:prSet presAssocID="{BD36B454-B1E3-4216-8BE7-172CF0E30118}" presName="rootComposite" presStyleCnt="0"/>
      <dgm:spPr/>
    </dgm:pt>
    <dgm:pt modelId="{8F405F9C-AB38-43D1-8F43-E9287594B2C8}" type="pres">
      <dgm:prSet presAssocID="{BD36B454-B1E3-4216-8BE7-172CF0E30118}" presName="rootText" presStyleLbl="node2" presStyleIdx="0" presStyleCnt="3" custScaleY="35176" custLinFactNeighborY="-3731">
        <dgm:presLayoutVars>
          <dgm:chPref val="3"/>
        </dgm:presLayoutVars>
      </dgm:prSet>
      <dgm:spPr/>
      <dgm:t>
        <a:bodyPr/>
        <a:lstStyle/>
        <a:p>
          <a:endParaRPr kumimoji="1" lang="ja-JP" altLang="en-US"/>
        </a:p>
      </dgm:t>
    </dgm:pt>
    <dgm:pt modelId="{99E0A27E-9AF1-4302-B522-B271469A9ECC}" type="pres">
      <dgm:prSet presAssocID="{BD36B454-B1E3-4216-8BE7-172CF0E30118}" presName="rootConnector" presStyleLbl="node2" presStyleIdx="0" presStyleCnt="3"/>
      <dgm:spPr/>
      <dgm:t>
        <a:bodyPr/>
        <a:lstStyle/>
        <a:p>
          <a:endParaRPr kumimoji="1" lang="ja-JP" altLang="en-US"/>
        </a:p>
      </dgm:t>
    </dgm:pt>
    <dgm:pt modelId="{A75200C9-0525-4594-923C-4759B6C6753E}" type="pres">
      <dgm:prSet presAssocID="{BD36B454-B1E3-4216-8BE7-172CF0E30118}" presName="hierChild4" presStyleCnt="0"/>
      <dgm:spPr/>
    </dgm:pt>
    <dgm:pt modelId="{3CEE2D26-8F87-4269-AEE4-AFCBE6FCB976}" type="pres">
      <dgm:prSet presAssocID="{BD36B454-B1E3-4216-8BE7-172CF0E30118}" presName="hierChild5" presStyleCnt="0"/>
      <dgm:spPr/>
    </dgm:pt>
    <dgm:pt modelId="{C4FB81C5-F9AB-45FE-95C2-C406CBC6DC4C}" type="pres">
      <dgm:prSet presAssocID="{172CB265-334F-4E49-9572-403EA2DF2114}" presName="Name37" presStyleLbl="parChTrans1D2" presStyleIdx="1" presStyleCnt="3"/>
      <dgm:spPr/>
      <dgm:t>
        <a:bodyPr/>
        <a:lstStyle/>
        <a:p>
          <a:endParaRPr kumimoji="1" lang="ja-JP" altLang="en-US"/>
        </a:p>
      </dgm:t>
    </dgm:pt>
    <dgm:pt modelId="{2F7B1964-E3F5-42BF-B31D-DB4359E89507}" type="pres">
      <dgm:prSet presAssocID="{05127A13-D5F9-4E67-AB34-EDBA61379980}" presName="hierRoot2" presStyleCnt="0">
        <dgm:presLayoutVars>
          <dgm:hierBranch val="init"/>
        </dgm:presLayoutVars>
      </dgm:prSet>
      <dgm:spPr/>
    </dgm:pt>
    <dgm:pt modelId="{8DA61BE4-8B1A-4E54-8212-3102153EBEF5}" type="pres">
      <dgm:prSet presAssocID="{05127A13-D5F9-4E67-AB34-EDBA61379980}" presName="rootComposite" presStyleCnt="0"/>
      <dgm:spPr/>
    </dgm:pt>
    <dgm:pt modelId="{740512A2-3701-424F-91BB-A9ECC98BDDDB}" type="pres">
      <dgm:prSet presAssocID="{05127A13-D5F9-4E67-AB34-EDBA61379980}" presName="rootText" presStyleLbl="node2" presStyleIdx="1" presStyleCnt="3" custScaleY="47147" custLinFactNeighborX="-1496" custLinFactNeighborY="-3731">
        <dgm:presLayoutVars>
          <dgm:chPref val="3"/>
        </dgm:presLayoutVars>
      </dgm:prSet>
      <dgm:spPr/>
      <dgm:t>
        <a:bodyPr/>
        <a:lstStyle/>
        <a:p>
          <a:endParaRPr kumimoji="1" lang="ja-JP" altLang="en-US"/>
        </a:p>
      </dgm:t>
    </dgm:pt>
    <dgm:pt modelId="{484DE1B3-099A-4C67-B2EC-A3B1504C96DC}" type="pres">
      <dgm:prSet presAssocID="{05127A13-D5F9-4E67-AB34-EDBA61379980}" presName="rootConnector" presStyleLbl="node2" presStyleIdx="1" presStyleCnt="3"/>
      <dgm:spPr/>
      <dgm:t>
        <a:bodyPr/>
        <a:lstStyle/>
        <a:p>
          <a:endParaRPr kumimoji="1" lang="ja-JP" altLang="en-US"/>
        </a:p>
      </dgm:t>
    </dgm:pt>
    <dgm:pt modelId="{69587A1A-DA73-4D44-A542-7CC1AEECB3AD}" type="pres">
      <dgm:prSet presAssocID="{05127A13-D5F9-4E67-AB34-EDBA61379980}" presName="hierChild4" presStyleCnt="0"/>
      <dgm:spPr/>
    </dgm:pt>
    <dgm:pt modelId="{15DE4F95-B843-4712-9887-0CC53A2D109B}" type="pres">
      <dgm:prSet presAssocID="{05127A13-D5F9-4E67-AB34-EDBA61379980}" presName="hierChild5" presStyleCnt="0"/>
      <dgm:spPr/>
    </dgm:pt>
    <dgm:pt modelId="{A310E174-97A4-4E19-B737-2737729BEAAB}" type="pres">
      <dgm:prSet presAssocID="{78A3A05A-DDCF-4480-9BED-8E6F4C7A5CE6}" presName="Name37" presStyleLbl="parChTrans1D2" presStyleIdx="2" presStyleCnt="3"/>
      <dgm:spPr/>
      <dgm:t>
        <a:bodyPr/>
        <a:lstStyle/>
        <a:p>
          <a:endParaRPr kumimoji="1" lang="ja-JP" altLang="en-US"/>
        </a:p>
      </dgm:t>
    </dgm:pt>
    <dgm:pt modelId="{6B1B511E-D490-444E-9CA9-B37B6EA0E7D1}" type="pres">
      <dgm:prSet presAssocID="{619B4488-576B-4E71-85F9-799180226B37}" presName="hierRoot2" presStyleCnt="0">
        <dgm:presLayoutVars>
          <dgm:hierBranch val="init"/>
        </dgm:presLayoutVars>
      </dgm:prSet>
      <dgm:spPr/>
    </dgm:pt>
    <dgm:pt modelId="{1F07F76A-610A-43B6-9D34-4FDA4859B08F}" type="pres">
      <dgm:prSet presAssocID="{619B4488-576B-4E71-85F9-799180226B37}" presName="rootComposite" presStyleCnt="0"/>
      <dgm:spPr/>
    </dgm:pt>
    <dgm:pt modelId="{7174A448-B40E-4433-B0D4-6A87C803C850}" type="pres">
      <dgm:prSet presAssocID="{619B4488-576B-4E71-85F9-799180226B37}" presName="rootText" presStyleLbl="node2" presStyleIdx="2" presStyleCnt="3" custScaleY="71091" custLinFactNeighborY="-2993">
        <dgm:presLayoutVars>
          <dgm:chPref val="3"/>
        </dgm:presLayoutVars>
      </dgm:prSet>
      <dgm:spPr/>
      <dgm:t>
        <a:bodyPr/>
        <a:lstStyle/>
        <a:p>
          <a:endParaRPr kumimoji="1" lang="ja-JP" altLang="en-US"/>
        </a:p>
      </dgm:t>
    </dgm:pt>
    <dgm:pt modelId="{E94B03D1-7ABF-48BA-9609-99CCF8C19188}" type="pres">
      <dgm:prSet presAssocID="{619B4488-576B-4E71-85F9-799180226B37}" presName="rootConnector" presStyleLbl="node2" presStyleIdx="2" presStyleCnt="3"/>
      <dgm:spPr/>
      <dgm:t>
        <a:bodyPr/>
        <a:lstStyle/>
        <a:p>
          <a:endParaRPr kumimoji="1" lang="ja-JP" altLang="en-US"/>
        </a:p>
      </dgm:t>
    </dgm:pt>
    <dgm:pt modelId="{7D19A5F9-135E-43F6-B727-D584B36343A2}" type="pres">
      <dgm:prSet presAssocID="{619B4488-576B-4E71-85F9-799180226B37}" presName="hierChild4" presStyleCnt="0"/>
      <dgm:spPr/>
    </dgm:pt>
    <dgm:pt modelId="{38DA8FCE-2FD4-4220-8DCB-B59230FC89A1}" type="pres">
      <dgm:prSet presAssocID="{619B4488-576B-4E71-85F9-799180226B37}" presName="hierChild5" presStyleCnt="0"/>
      <dgm:spPr/>
    </dgm:pt>
    <dgm:pt modelId="{338AF6B1-FD95-4A2C-9DBA-30C09690661D}" type="pres">
      <dgm:prSet presAssocID="{04F12B0F-A66B-4627-9E1C-AD7ECAC3C49C}" presName="hierChild3" presStyleCnt="0"/>
      <dgm:spPr/>
    </dgm:pt>
  </dgm:ptLst>
  <dgm:cxnLst>
    <dgm:cxn modelId="{53A6B69C-07AE-4ABA-8528-34C6EF38EB52}" type="presOf" srcId="{04F12B0F-A66B-4627-9E1C-AD7ECAC3C49C}" destId="{C61BB6AF-905E-4647-A65E-73DFF4786590}" srcOrd="0" destOrd="0" presId="urn:microsoft.com/office/officeart/2005/8/layout/orgChart1"/>
    <dgm:cxn modelId="{71EB1234-927C-49BD-9D71-C10FC7A966E1}" type="presOf" srcId="{04F12B0F-A66B-4627-9E1C-AD7ECAC3C49C}" destId="{51DBC16C-3D05-463C-A61D-56DFC4590635}" srcOrd="1" destOrd="0" presId="urn:microsoft.com/office/officeart/2005/8/layout/orgChart1"/>
    <dgm:cxn modelId="{F8C2D5E1-C686-471F-885D-4E79DB50A3C7}" type="presOf" srcId="{9930AE93-5781-4934-86E5-EF9110399804}" destId="{4948527E-DF7A-4BB2-A7A4-3EFDE7FE24B8}" srcOrd="0" destOrd="0" presId="urn:microsoft.com/office/officeart/2005/8/layout/orgChart1"/>
    <dgm:cxn modelId="{061C1C5C-EFFA-4DD6-8977-6B028F62B6C3}" type="presOf" srcId="{05127A13-D5F9-4E67-AB34-EDBA61379980}" destId="{740512A2-3701-424F-91BB-A9ECC98BDDDB}" srcOrd="0" destOrd="0" presId="urn:microsoft.com/office/officeart/2005/8/layout/orgChart1"/>
    <dgm:cxn modelId="{665C25ED-C1DA-473F-8BAC-87041125AF08}" type="presOf" srcId="{619B4488-576B-4E71-85F9-799180226B37}" destId="{E94B03D1-7ABF-48BA-9609-99CCF8C19188}" srcOrd="1" destOrd="0" presId="urn:microsoft.com/office/officeart/2005/8/layout/orgChart1"/>
    <dgm:cxn modelId="{8B8E93FE-0333-40C3-A8B8-8942C554BFBC}" type="presOf" srcId="{BD36B454-B1E3-4216-8BE7-172CF0E30118}" destId="{99E0A27E-9AF1-4302-B522-B271469A9ECC}" srcOrd="1" destOrd="0" presId="urn:microsoft.com/office/officeart/2005/8/layout/orgChart1"/>
    <dgm:cxn modelId="{563F2309-A313-4088-A210-A263671830E2}" type="presOf" srcId="{BD36B454-B1E3-4216-8BE7-172CF0E30118}" destId="{8F405F9C-AB38-43D1-8F43-E9287594B2C8}" srcOrd="0" destOrd="0" presId="urn:microsoft.com/office/officeart/2005/8/layout/orgChart1"/>
    <dgm:cxn modelId="{6131259F-4305-473B-BA3F-D6BB757917EB}" srcId="{04F12B0F-A66B-4627-9E1C-AD7ECAC3C49C}" destId="{BD36B454-B1E3-4216-8BE7-172CF0E30118}" srcOrd="0" destOrd="0" parTransId="{AFA072C7-4739-4117-95A4-FD462A38A49F}" sibTransId="{202DF7E5-62E1-48E2-9B61-F5BF79254668}"/>
    <dgm:cxn modelId="{3E70057C-9AB6-4CD9-BB68-3D6D11198BF9}" srcId="{04F12B0F-A66B-4627-9E1C-AD7ECAC3C49C}" destId="{05127A13-D5F9-4E67-AB34-EDBA61379980}" srcOrd="1" destOrd="0" parTransId="{172CB265-334F-4E49-9572-403EA2DF2114}" sibTransId="{0D2C47DA-F961-4532-944F-8A29CB87D5B7}"/>
    <dgm:cxn modelId="{8D5EEBAD-C42E-4550-AF7C-976A536E206C}" type="presOf" srcId="{172CB265-334F-4E49-9572-403EA2DF2114}" destId="{C4FB81C5-F9AB-45FE-95C2-C406CBC6DC4C}" srcOrd="0" destOrd="0" presId="urn:microsoft.com/office/officeart/2005/8/layout/orgChart1"/>
    <dgm:cxn modelId="{CD4950CB-2BD7-47A4-B71E-3CA86EC3E768}" type="presOf" srcId="{AFA072C7-4739-4117-95A4-FD462A38A49F}" destId="{885EA455-8DB2-44F7-AC5F-3B7AF71BE5D7}" srcOrd="0" destOrd="0" presId="urn:microsoft.com/office/officeart/2005/8/layout/orgChart1"/>
    <dgm:cxn modelId="{681C036E-742E-4D00-805C-BE9E22BE38F2}" type="presOf" srcId="{78A3A05A-DDCF-4480-9BED-8E6F4C7A5CE6}" destId="{A310E174-97A4-4E19-B737-2737729BEAAB}" srcOrd="0" destOrd="0" presId="urn:microsoft.com/office/officeart/2005/8/layout/orgChart1"/>
    <dgm:cxn modelId="{B585D2A2-40D0-4A18-9A3F-F3471E23B26D}" srcId="{9930AE93-5781-4934-86E5-EF9110399804}" destId="{04F12B0F-A66B-4627-9E1C-AD7ECAC3C49C}" srcOrd="0" destOrd="0" parTransId="{CD6B7115-B669-47DF-94BB-8EC783249C96}" sibTransId="{FD58FA2E-6BB1-46E8-B297-C1C0C0115F01}"/>
    <dgm:cxn modelId="{93AFA1E7-F359-45FC-80FE-D96C5BE9F98E}" srcId="{04F12B0F-A66B-4627-9E1C-AD7ECAC3C49C}" destId="{619B4488-576B-4E71-85F9-799180226B37}" srcOrd="2" destOrd="0" parTransId="{78A3A05A-DDCF-4480-9BED-8E6F4C7A5CE6}" sibTransId="{A097B33F-FB70-4955-A248-6F34FDB1B3D7}"/>
    <dgm:cxn modelId="{799C60BE-34D1-4A98-855C-1CB0A760246C}" type="presOf" srcId="{619B4488-576B-4E71-85F9-799180226B37}" destId="{7174A448-B40E-4433-B0D4-6A87C803C850}" srcOrd="0" destOrd="0" presId="urn:microsoft.com/office/officeart/2005/8/layout/orgChart1"/>
    <dgm:cxn modelId="{5FEE7529-32B6-43FE-AAC6-496B9C4DA302}" type="presOf" srcId="{05127A13-D5F9-4E67-AB34-EDBA61379980}" destId="{484DE1B3-099A-4C67-B2EC-A3B1504C96DC}" srcOrd="1" destOrd="0" presId="urn:microsoft.com/office/officeart/2005/8/layout/orgChart1"/>
    <dgm:cxn modelId="{C99B13A6-2DEF-45CF-B5E4-1FC9E5A86E74}" type="presParOf" srcId="{4948527E-DF7A-4BB2-A7A4-3EFDE7FE24B8}" destId="{CD94A9CC-0799-46F5-BEBF-0A993341D570}" srcOrd="0" destOrd="0" presId="urn:microsoft.com/office/officeart/2005/8/layout/orgChart1"/>
    <dgm:cxn modelId="{56552103-3CE5-45FD-B5C6-DA54D51D1964}" type="presParOf" srcId="{CD94A9CC-0799-46F5-BEBF-0A993341D570}" destId="{939A185E-9BDA-462B-81E2-B3A10C775961}" srcOrd="0" destOrd="0" presId="urn:microsoft.com/office/officeart/2005/8/layout/orgChart1"/>
    <dgm:cxn modelId="{6020CEA7-2949-4BE2-B45E-8AA54947E275}" type="presParOf" srcId="{939A185E-9BDA-462B-81E2-B3A10C775961}" destId="{C61BB6AF-905E-4647-A65E-73DFF4786590}" srcOrd="0" destOrd="0" presId="urn:microsoft.com/office/officeart/2005/8/layout/orgChart1"/>
    <dgm:cxn modelId="{206971F3-B5FD-4DC8-BFD3-AF13297C2932}" type="presParOf" srcId="{939A185E-9BDA-462B-81E2-B3A10C775961}" destId="{51DBC16C-3D05-463C-A61D-56DFC4590635}" srcOrd="1" destOrd="0" presId="urn:microsoft.com/office/officeart/2005/8/layout/orgChart1"/>
    <dgm:cxn modelId="{4444BB6A-96CD-43BD-A0B7-EDD856811186}" type="presParOf" srcId="{CD94A9CC-0799-46F5-BEBF-0A993341D570}" destId="{032AD81F-B63C-4A8D-96D5-5E02D906903E}" srcOrd="1" destOrd="0" presId="urn:microsoft.com/office/officeart/2005/8/layout/orgChart1"/>
    <dgm:cxn modelId="{04F36A51-7E4B-4139-9AFB-564BE7603DD2}" type="presParOf" srcId="{032AD81F-B63C-4A8D-96D5-5E02D906903E}" destId="{885EA455-8DB2-44F7-AC5F-3B7AF71BE5D7}" srcOrd="0" destOrd="0" presId="urn:microsoft.com/office/officeart/2005/8/layout/orgChart1"/>
    <dgm:cxn modelId="{BBDFE0D6-F214-4EF4-B543-F595B30ABC6B}" type="presParOf" srcId="{032AD81F-B63C-4A8D-96D5-5E02D906903E}" destId="{BB9B186A-BD1D-40CE-A979-06D55F98927C}" srcOrd="1" destOrd="0" presId="urn:microsoft.com/office/officeart/2005/8/layout/orgChart1"/>
    <dgm:cxn modelId="{B5A4FE2C-9D2C-42C2-97FF-5492F8489459}" type="presParOf" srcId="{BB9B186A-BD1D-40CE-A979-06D55F98927C}" destId="{929E48C3-A9CE-46BD-8195-786D14861409}" srcOrd="0" destOrd="0" presId="urn:microsoft.com/office/officeart/2005/8/layout/orgChart1"/>
    <dgm:cxn modelId="{D2D2ABD2-075C-403D-AB5C-4B6EBD277053}" type="presParOf" srcId="{929E48C3-A9CE-46BD-8195-786D14861409}" destId="{8F405F9C-AB38-43D1-8F43-E9287594B2C8}" srcOrd="0" destOrd="0" presId="urn:microsoft.com/office/officeart/2005/8/layout/orgChart1"/>
    <dgm:cxn modelId="{3A438B63-A8B6-4A64-8E4A-B11EF66C8F19}" type="presParOf" srcId="{929E48C3-A9CE-46BD-8195-786D14861409}" destId="{99E0A27E-9AF1-4302-B522-B271469A9ECC}" srcOrd="1" destOrd="0" presId="urn:microsoft.com/office/officeart/2005/8/layout/orgChart1"/>
    <dgm:cxn modelId="{C8856059-7251-4BCE-AB17-E99D0F004459}" type="presParOf" srcId="{BB9B186A-BD1D-40CE-A979-06D55F98927C}" destId="{A75200C9-0525-4594-923C-4759B6C6753E}" srcOrd="1" destOrd="0" presId="urn:microsoft.com/office/officeart/2005/8/layout/orgChart1"/>
    <dgm:cxn modelId="{12B411AB-328D-4893-BBDE-9DCFDE2F2E31}" type="presParOf" srcId="{BB9B186A-BD1D-40CE-A979-06D55F98927C}" destId="{3CEE2D26-8F87-4269-AEE4-AFCBE6FCB976}" srcOrd="2" destOrd="0" presId="urn:microsoft.com/office/officeart/2005/8/layout/orgChart1"/>
    <dgm:cxn modelId="{DE2DCC62-CB4A-4267-B688-C60D17590051}" type="presParOf" srcId="{032AD81F-B63C-4A8D-96D5-5E02D906903E}" destId="{C4FB81C5-F9AB-45FE-95C2-C406CBC6DC4C}" srcOrd="2" destOrd="0" presId="urn:microsoft.com/office/officeart/2005/8/layout/orgChart1"/>
    <dgm:cxn modelId="{BCF8C74F-AE70-4D04-A1E9-1ECCFADC44AA}" type="presParOf" srcId="{032AD81F-B63C-4A8D-96D5-5E02D906903E}" destId="{2F7B1964-E3F5-42BF-B31D-DB4359E89507}" srcOrd="3" destOrd="0" presId="urn:microsoft.com/office/officeart/2005/8/layout/orgChart1"/>
    <dgm:cxn modelId="{A8509E46-1F58-451D-922B-151668D99326}" type="presParOf" srcId="{2F7B1964-E3F5-42BF-B31D-DB4359E89507}" destId="{8DA61BE4-8B1A-4E54-8212-3102153EBEF5}" srcOrd="0" destOrd="0" presId="urn:microsoft.com/office/officeart/2005/8/layout/orgChart1"/>
    <dgm:cxn modelId="{84759D88-DF20-42E0-9F0D-35168F4E9AB2}" type="presParOf" srcId="{8DA61BE4-8B1A-4E54-8212-3102153EBEF5}" destId="{740512A2-3701-424F-91BB-A9ECC98BDDDB}" srcOrd="0" destOrd="0" presId="urn:microsoft.com/office/officeart/2005/8/layout/orgChart1"/>
    <dgm:cxn modelId="{A2AE0C8D-BF9B-4661-8C52-336D2F2F2AC2}" type="presParOf" srcId="{8DA61BE4-8B1A-4E54-8212-3102153EBEF5}" destId="{484DE1B3-099A-4C67-B2EC-A3B1504C96DC}" srcOrd="1" destOrd="0" presId="urn:microsoft.com/office/officeart/2005/8/layout/orgChart1"/>
    <dgm:cxn modelId="{260A0425-C428-45B4-89E2-804F763E078E}" type="presParOf" srcId="{2F7B1964-E3F5-42BF-B31D-DB4359E89507}" destId="{69587A1A-DA73-4D44-A542-7CC1AEECB3AD}" srcOrd="1" destOrd="0" presId="urn:microsoft.com/office/officeart/2005/8/layout/orgChart1"/>
    <dgm:cxn modelId="{D2A5C1CC-F457-4E63-96A7-A705387E8569}" type="presParOf" srcId="{2F7B1964-E3F5-42BF-B31D-DB4359E89507}" destId="{15DE4F95-B843-4712-9887-0CC53A2D109B}" srcOrd="2" destOrd="0" presId="urn:microsoft.com/office/officeart/2005/8/layout/orgChart1"/>
    <dgm:cxn modelId="{339BBC82-81EA-4C83-81A6-4C58BCDE0B23}" type="presParOf" srcId="{032AD81F-B63C-4A8D-96D5-5E02D906903E}" destId="{A310E174-97A4-4E19-B737-2737729BEAAB}" srcOrd="4" destOrd="0" presId="urn:microsoft.com/office/officeart/2005/8/layout/orgChart1"/>
    <dgm:cxn modelId="{1FF0A6A4-70E1-428A-A2F5-9CDEB3BBB664}" type="presParOf" srcId="{032AD81F-B63C-4A8D-96D5-5E02D906903E}" destId="{6B1B511E-D490-444E-9CA9-B37B6EA0E7D1}" srcOrd="5" destOrd="0" presId="urn:microsoft.com/office/officeart/2005/8/layout/orgChart1"/>
    <dgm:cxn modelId="{2B66E65A-7CC4-4205-AD3B-80839132EFFD}" type="presParOf" srcId="{6B1B511E-D490-444E-9CA9-B37B6EA0E7D1}" destId="{1F07F76A-610A-43B6-9D34-4FDA4859B08F}" srcOrd="0" destOrd="0" presId="urn:microsoft.com/office/officeart/2005/8/layout/orgChart1"/>
    <dgm:cxn modelId="{3036F9C4-A806-4AC7-936B-C776C7554FB0}" type="presParOf" srcId="{1F07F76A-610A-43B6-9D34-4FDA4859B08F}" destId="{7174A448-B40E-4433-B0D4-6A87C803C850}" srcOrd="0" destOrd="0" presId="urn:microsoft.com/office/officeart/2005/8/layout/orgChart1"/>
    <dgm:cxn modelId="{9FC76783-3F3E-4C8C-994A-A9DA1B6250C4}" type="presParOf" srcId="{1F07F76A-610A-43B6-9D34-4FDA4859B08F}" destId="{E94B03D1-7ABF-48BA-9609-99CCF8C19188}" srcOrd="1" destOrd="0" presId="urn:microsoft.com/office/officeart/2005/8/layout/orgChart1"/>
    <dgm:cxn modelId="{DAD9ED47-F6D4-44BA-B5AE-5D69FFCCCE3C}" type="presParOf" srcId="{6B1B511E-D490-444E-9CA9-B37B6EA0E7D1}" destId="{7D19A5F9-135E-43F6-B727-D584B36343A2}" srcOrd="1" destOrd="0" presId="urn:microsoft.com/office/officeart/2005/8/layout/orgChart1"/>
    <dgm:cxn modelId="{2B0F6AAE-4C1A-44FB-ABFC-2F417995DCC0}" type="presParOf" srcId="{6B1B511E-D490-444E-9CA9-B37B6EA0E7D1}" destId="{38DA8FCE-2FD4-4220-8DCB-B59230FC89A1}" srcOrd="2" destOrd="0" presId="urn:microsoft.com/office/officeart/2005/8/layout/orgChart1"/>
    <dgm:cxn modelId="{1520D99D-E4ED-4B2C-9490-5E8CB31F3966}" type="presParOf" srcId="{CD94A9CC-0799-46F5-BEBF-0A993341D570}" destId="{338AF6B1-FD95-4A2C-9DBA-30C09690661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0E174-97A4-4E19-B737-2737729BEAAB}">
      <dsp:nvSpPr>
        <dsp:cNvPr id="0" name=""/>
        <dsp:cNvSpPr/>
      </dsp:nvSpPr>
      <dsp:spPr>
        <a:xfrm>
          <a:off x="2567457" y="2088236"/>
          <a:ext cx="4458593" cy="944977"/>
        </a:xfrm>
        <a:custGeom>
          <a:avLst/>
          <a:gdLst/>
          <a:ahLst/>
          <a:cxnLst/>
          <a:rect l="0" t="0" r="0" b="0"/>
          <a:pathLst>
            <a:path>
              <a:moveTo>
                <a:pt x="0" y="0"/>
              </a:moveTo>
              <a:lnTo>
                <a:pt x="0" y="692348"/>
              </a:lnTo>
              <a:lnTo>
                <a:pt x="4458593" y="692348"/>
              </a:lnTo>
              <a:lnTo>
                <a:pt x="4458593" y="9449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B81C5-F9AB-45FE-95C2-C406CBC6DC4C}">
      <dsp:nvSpPr>
        <dsp:cNvPr id="0" name=""/>
        <dsp:cNvSpPr/>
      </dsp:nvSpPr>
      <dsp:spPr>
        <a:xfrm>
          <a:off x="2567457" y="2088236"/>
          <a:ext cx="1511348" cy="936099"/>
        </a:xfrm>
        <a:custGeom>
          <a:avLst/>
          <a:gdLst/>
          <a:ahLst/>
          <a:cxnLst/>
          <a:rect l="0" t="0" r="0" b="0"/>
          <a:pathLst>
            <a:path>
              <a:moveTo>
                <a:pt x="0" y="0"/>
              </a:moveTo>
              <a:lnTo>
                <a:pt x="0" y="683470"/>
              </a:lnTo>
              <a:lnTo>
                <a:pt x="1511348" y="683470"/>
              </a:lnTo>
              <a:lnTo>
                <a:pt x="1511348" y="9360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EA455-8DB2-44F7-AC5F-3B7AF71BE5D7}">
      <dsp:nvSpPr>
        <dsp:cNvPr id="0" name=""/>
        <dsp:cNvSpPr/>
      </dsp:nvSpPr>
      <dsp:spPr>
        <a:xfrm>
          <a:off x="1203548" y="2088236"/>
          <a:ext cx="1363909" cy="936099"/>
        </a:xfrm>
        <a:custGeom>
          <a:avLst/>
          <a:gdLst/>
          <a:ahLst/>
          <a:cxnLst/>
          <a:rect l="0" t="0" r="0" b="0"/>
          <a:pathLst>
            <a:path>
              <a:moveTo>
                <a:pt x="1363909" y="0"/>
              </a:moveTo>
              <a:lnTo>
                <a:pt x="1363909" y="683470"/>
              </a:lnTo>
              <a:lnTo>
                <a:pt x="0" y="683470"/>
              </a:lnTo>
              <a:lnTo>
                <a:pt x="0" y="9360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1BB6AF-905E-4647-A65E-73DFF4786590}">
      <dsp:nvSpPr>
        <dsp:cNvPr id="0" name=""/>
        <dsp:cNvSpPr/>
      </dsp:nvSpPr>
      <dsp:spPr>
        <a:xfrm>
          <a:off x="802421" y="352361"/>
          <a:ext cx="3530072" cy="1735875"/>
        </a:xfrm>
        <a:prstGeom prst="rect">
          <a:avLst/>
        </a:prstGeom>
        <a:solidFill>
          <a:schemeClr val="accent6">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tx1"/>
              </a:solidFill>
              <a:latin typeface="HG丸ｺﾞｼｯｸM-PRO" panose="020F0600000000000000" pitchFamily="50" charset="-128"/>
              <a:ea typeface="HG丸ｺﾞｼｯｸM-PRO" panose="020F0600000000000000" pitchFamily="50" charset="-128"/>
            </a:rPr>
            <a:t>大阪モノレール</a:t>
          </a:r>
          <a:endParaRPr kumimoji="1" lang="en-US" altLang="ja-JP" sz="2000" kern="1200" dirty="0" smtClean="0">
            <a:solidFill>
              <a:schemeClr val="tx1"/>
            </a:solidFill>
            <a:latin typeface="HG丸ｺﾞｼｯｸM-PRO" panose="020F0600000000000000" pitchFamily="50" charset="-128"/>
            <a:ea typeface="HG丸ｺﾞｼｯｸM-PRO" panose="020F0600000000000000" pitchFamily="50" charset="-128"/>
          </a:endParaRPr>
        </a:p>
        <a:p>
          <a:pPr lvl="0" algn="ctr" defTabSz="889000">
            <a:lnSpc>
              <a:spcPct val="90000"/>
            </a:lnSpc>
            <a:spcBef>
              <a:spcPct val="0"/>
            </a:spcBef>
            <a:spcAft>
              <a:spcPct val="35000"/>
            </a:spcAft>
          </a:pPr>
          <a:r>
            <a:rPr kumimoji="1" lang="ja-JP" altLang="en-US" sz="2000" kern="1200" dirty="0" smtClean="0">
              <a:solidFill>
                <a:schemeClr val="tx1"/>
              </a:solidFill>
              <a:latin typeface="HG丸ｺﾞｼｯｸM-PRO" panose="020F0600000000000000" pitchFamily="50" charset="-128"/>
              <a:ea typeface="HG丸ｺﾞｼｯｸM-PRO" panose="020F0600000000000000" pitchFamily="50" charset="-128"/>
            </a:rPr>
            <a:t>構造物設計指針</a:t>
          </a:r>
          <a:endParaRPr kumimoji="1" lang="en-US" altLang="ja-JP" sz="2000" kern="1200" dirty="0" smtClean="0">
            <a:solidFill>
              <a:schemeClr val="tx1"/>
            </a:solidFill>
            <a:latin typeface="HG丸ｺﾞｼｯｸM-PRO" panose="020F0600000000000000" pitchFamily="50" charset="-128"/>
            <a:ea typeface="HG丸ｺﾞｼｯｸM-PRO" panose="020F0600000000000000" pitchFamily="50" charset="-128"/>
          </a:endParaRPr>
        </a:p>
        <a:p>
          <a:pPr lvl="0" algn="ctr" defTabSz="889000">
            <a:lnSpc>
              <a:spcPct val="90000"/>
            </a:lnSpc>
            <a:spcBef>
              <a:spcPct val="0"/>
            </a:spcBef>
            <a:spcAft>
              <a:spcPct val="35000"/>
            </a:spcAft>
          </a:pPr>
          <a:r>
            <a:rPr kumimoji="1" lang="ja-JP" altLang="en-US" sz="2000" kern="1200" dirty="0" smtClean="0">
              <a:solidFill>
                <a:schemeClr val="tx1"/>
              </a:solidFill>
              <a:latin typeface="HG丸ｺﾞｼｯｸM-PRO" panose="020F0600000000000000" pitchFamily="50" charset="-128"/>
              <a:ea typeface="HG丸ｺﾞｼｯｸM-PRO" panose="020F0600000000000000" pitchFamily="50" charset="-128"/>
            </a:rPr>
            <a:t>（平成９年３月）</a:t>
          </a:r>
          <a:endParaRPr kumimoji="1" lang="ja-JP" altLang="en-US" sz="2000" kern="1200" dirty="0">
            <a:solidFill>
              <a:schemeClr val="tx1"/>
            </a:solidFill>
            <a:latin typeface="HG丸ｺﾞｼｯｸM-PRO" panose="020F0600000000000000" pitchFamily="50" charset="-128"/>
            <a:ea typeface="HG丸ｺﾞｼｯｸM-PRO" panose="020F0600000000000000" pitchFamily="50" charset="-128"/>
          </a:endParaRPr>
        </a:p>
      </dsp:txBody>
      <dsp:txXfrm>
        <a:off x="802421" y="352361"/>
        <a:ext cx="3530072" cy="1735875"/>
      </dsp:txXfrm>
    </dsp:sp>
    <dsp:sp modelId="{8F405F9C-AB38-43D1-8F43-E9287594B2C8}">
      <dsp:nvSpPr>
        <dsp:cNvPr id="0" name=""/>
        <dsp:cNvSpPr/>
      </dsp:nvSpPr>
      <dsp:spPr>
        <a:xfrm>
          <a:off x="552" y="3024336"/>
          <a:ext cx="2405992" cy="423165"/>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ja-JP" altLang="en-US" sz="1500" b="1" kern="1200"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道路橋示方書</a:t>
          </a:r>
          <a:endParaRPr kumimoji="1" lang="ja-JP" altLang="en-US" sz="1500" b="1" kern="12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dsp:txBody>
      <dsp:txXfrm>
        <a:off x="552" y="3024336"/>
        <a:ext cx="2405992" cy="423165"/>
      </dsp:txXfrm>
    </dsp:sp>
    <dsp:sp modelId="{740512A2-3701-424F-91BB-A9ECC98BDDDB}">
      <dsp:nvSpPr>
        <dsp:cNvPr id="0" name=""/>
        <dsp:cNvSpPr/>
      </dsp:nvSpPr>
      <dsp:spPr>
        <a:xfrm>
          <a:off x="2875810" y="3024336"/>
          <a:ext cx="2405992" cy="567176"/>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50000"/>
            </a:lnSpc>
            <a:spcBef>
              <a:spcPct val="0"/>
            </a:spcBef>
            <a:spcAft>
              <a:spcPct val="35000"/>
            </a:spcAft>
          </a:pPr>
          <a:r>
            <a:rPr kumimoji="1" lang="ja-JP" altLang="en-US" sz="1500" kern="12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モノレール</a:t>
          </a:r>
          <a:endParaRPr kumimoji="1" lang="en-US" altLang="ja-JP" sz="1500" kern="12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0" algn="ctr" defTabSz="666750">
            <a:lnSpc>
              <a:spcPct val="50000"/>
            </a:lnSpc>
            <a:spcBef>
              <a:spcPct val="0"/>
            </a:spcBef>
            <a:spcAft>
              <a:spcPct val="35000"/>
            </a:spcAft>
          </a:pPr>
          <a:r>
            <a:rPr kumimoji="1" lang="ja-JP" altLang="en-US" sz="1500" kern="12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構造物設計指針</a:t>
          </a:r>
          <a:endParaRPr kumimoji="1" lang="en-US" altLang="ja-JP" sz="1500" kern="12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dsp:txBody>
      <dsp:txXfrm>
        <a:off x="2875810" y="3024336"/>
        <a:ext cx="2405992" cy="567176"/>
      </dsp:txXfrm>
    </dsp:sp>
    <dsp:sp modelId="{7174A448-B40E-4433-B0D4-6A87C803C850}">
      <dsp:nvSpPr>
        <dsp:cNvPr id="0" name=""/>
        <dsp:cNvSpPr/>
      </dsp:nvSpPr>
      <dsp:spPr>
        <a:xfrm>
          <a:off x="5823054" y="3033214"/>
          <a:ext cx="2405992" cy="855222"/>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kumimoji="1" lang="ja-JP" altLang="en-US" sz="1500" kern="12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中量軌道輸送システム</a:t>
          </a:r>
        </a:p>
        <a:p>
          <a:pPr lvl="0" algn="ctr" defTabSz="666750">
            <a:lnSpc>
              <a:spcPct val="90000"/>
            </a:lnSpc>
            <a:spcBef>
              <a:spcPct val="0"/>
            </a:spcBef>
            <a:spcAft>
              <a:spcPct val="35000"/>
            </a:spcAft>
          </a:pPr>
          <a:r>
            <a:rPr kumimoji="1" lang="ja-JP" altLang="en-US" sz="1500" kern="12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及びモノレール</a:t>
          </a:r>
        </a:p>
        <a:p>
          <a:pPr lvl="0" algn="ctr" defTabSz="666750">
            <a:lnSpc>
              <a:spcPct val="90000"/>
            </a:lnSpc>
            <a:spcBef>
              <a:spcPct val="0"/>
            </a:spcBef>
            <a:spcAft>
              <a:spcPct val="35000"/>
            </a:spcAft>
          </a:pPr>
          <a:r>
            <a:rPr kumimoji="1" lang="zh-TW" altLang="en-US" sz="1500" kern="12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構造物設計基準</a:t>
          </a:r>
          <a:endParaRPr kumimoji="1" lang="en-US" altLang="ja-JP" sz="1500" kern="12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dsp:txBody>
      <dsp:txXfrm>
        <a:off x="5823054" y="3033214"/>
        <a:ext cx="2405992" cy="8552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6888"/>
          </a:xfrm>
          <a:prstGeom prst="rect">
            <a:avLst/>
          </a:prstGeom>
        </p:spPr>
        <p:txBody>
          <a:bodyPr vert="horz" lIns="91429" tIns="45715" rIns="91429"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6888"/>
          </a:xfrm>
          <a:prstGeom prst="rect">
            <a:avLst/>
          </a:prstGeom>
        </p:spPr>
        <p:txBody>
          <a:bodyPr vert="horz" lIns="91429" tIns="45715" rIns="91429" bIns="45715" rtlCol="0"/>
          <a:lstStyle>
            <a:lvl1pPr algn="r">
              <a:defRPr sz="1200"/>
            </a:lvl1pPr>
          </a:lstStyle>
          <a:p>
            <a:fld id="{D3D27AF6-EE51-4645-9B17-7EE4F6CB5EF2}" type="datetimeFigureOut">
              <a:rPr kumimoji="1" lang="ja-JP" altLang="en-US" smtClean="0"/>
              <a:t>2018/5/21</a:t>
            </a:fld>
            <a:endParaRPr kumimoji="1" lang="ja-JP" altLang="en-US"/>
          </a:p>
        </p:txBody>
      </p:sp>
      <p:sp>
        <p:nvSpPr>
          <p:cNvPr id="4" name="フッター プレースホルダー 3"/>
          <p:cNvSpPr>
            <a:spLocks noGrp="1"/>
          </p:cNvSpPr>
          <p:nvPr>
            <p:ph type="ftr" sz="quarter" idx="2"/>
          </p:nvPr>
        </p:nvSpPr>
        <p:spPr>
          <a:xfrm>
            <a:off x="1" y="9440864"/>
            <a:ext cx="2949575" cy="496887"/>
          </a:xfrm>
          <a:prstGeom prst="rect">
            <a:avLst/>
          </a:prstGeom>
        </p:spPr>
        <p:txBody>
          <a:bodyPr vert="horz" lIns="91429" tIns="45715" rIns="91429" bIns="45715" rtlCol="0" anchor="b"/>
          <a:lstStyle>
            <a:lvl1pPr algn="l">
              <a:defRPr sz="1200"/>
            </a:lvl1p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3"/>
          </p:nvPr>
        </p:nvSpPr>
        <p:spPr>
          <a:xfrm>
            <a:off x="3856039" y="9440864"/>
            <a:ext cx="2949575" cy="496887"/>
          </a:xfrm>
          <a:prstGeom prst="rect">
            <a:avLst/>
          </a:prstGeom>
        </p:spPr>
        <p:txBody>
          <a:bodyPr vert="horz" lIns="91429" tIns="45715" rIns="91429" bIns="45715" rtlCol="0" anchor="b"/>
          <a:lstStyle>
            <a:lvl1pPr algn="r">
              <a:defRPr sz="1200"/>
            </a:lvl1pPr>
          </a:lstStyle>
          <a:p>
            <a:fld id="{E960E036-1C27-4606-B00B-508250BEB3E6}" type="slidenum">
              <a:rPr kumimoji="1" lang="ja-JP" altLang="en-US" smtClean="0"/>
              <a:t>‹#›</a:t>
            </a:fld>
            <a:endParaRPr kumimoji="1" lang="ja-JP" altLang="en-US"/>
          </a:p>
        </p:txBody>
      </p:sp>
    </p:spTree>
    <p:extLst>
      <p:ext uri="{BB962C8B-B14F-4D97-AF65-F5344CB8AC3E}">
        <p14:creationId xmlns:p14="http://schemas.microsoft.com/office/powerpoint/2010/main" val="11142558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190" cy="497048"/>
          </a:xfrm>
          <a:prstGeom prst="rect">
            <a:avLst/>
          </a:prstGeom>
        </p:spPr>
        <p:txBody>
          <a:bodyPr vert="horz" lIns="93221" tIns="46611" rIns="93221" bIns="466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385" y="0"/>
            <a:ext cx="2949190" cy="497048"/>
          </a:xfrm>
          <a:prstGeom prst="rect">
            <a:avLst/>
          </a:prstGeom>
        </p:spPr>
        <p:txBody>
          <a:bodyPr vert="horz" lIns="93221" tIns="46611" rIns="93221" bIns="46611" rtlCol="0"/>
          <a:lstStyle>
            <a:lvl1pPr algn="r">
              <a:defRPr sz="1200"/>
            </a:lvl1pPr>
          </a:lstStyle>
          <a:p>
            <a:fld id="{4B0D12CA-0EDC-4CF2-A2CC-05228C8D298E}" type="datetimeFigureOut">
              <a:rPr kumimoji="1" lang="ja-JP" altLang="en-US" smtClean="0"/>
              <a:t>2018/5/21</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3221" tIns="46611" rIns="93221" bIns="46611" rtlCol="0" anchor="ctr"/>
          <a:lstStyle/>
          <a:p>
            <a:endParaRPr lang="ja-JP" altLang="en-US"/>
          </a:p>
        </p:txBody>
      </p:sp>
      <p:sp>
        <p:nvSpPr>
          <p:cNvPr id="5" name="ノート プレースホルダー 4"/>
          <p:cNvSpPr>
            <a:spLocks noGrp="1"/>
          </p:cNvSpPr>
          <p:nvPr>
            <p:ph type="body" sz="quarter" idx="3"/>
          </p:nvPr>
        </p:nvSpPr>
        <p:spPr>
          <a:xfrm>
            <a:off x="681209" y="4721953"/>
            <a:ext cx="5444784" cy="4471815"/>
          </a:xfrm>
          <a:prstGeom prst="rect">
            <a:avLst/>
          </a:prstGeom>
        </p:spPr>
        <p:txBody>
          <a:bodyPr vert="horz" lIns="93221" tIns="46611" rIns="93221" bIns="466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76"/>
            <a:ext cx="2949190" cy="497048"/>
          </a:xfrm>
          <a:prstGeom prst="rect">
            <a:avLst/>
          </a:prstGeom>
        </p:spPr>
        <p:txBody>
          <a:bodyPr vert="horz" lIns="93221" tIns="46611" rIns="93221" bIns="46611" rtlCol="0" anchor="b"/>
          <a:lstStyle>
            <a:lvl1pPr algn="l">
              <a:defRPr sz="1200"/>
            </a:lvl1p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7" name="スライド番号プレースホルダー 6"/>
          <p:cNvSpPr>
            <a:spLocks noGrp="1"/>
          </p:cNvSpPr>
          <p:nvPr>
            <p:ph type="sldNum" sz="quarter" idx="5"/>
          </p:nvPr>
        </p:nvSpPr>
        <p:spPr>
          <a:xfrm>
            <a:off x="3856385" y="9440676"/>
            <a:ext cx="2949190" cy="497048"/>
          </a:xfrm>
          <a:prstGeom prst="rect">
            <a:avLst/>
          </a:prstGeom>
        </p:spPr>
        <p:txBody>
          <a:bodyPr vert="horz" lIns="93221" tIns="46611" rIns="93221" bIns="46611" rtlCol="0" anchor="b"/>
          <a:lstStyle>
            <a:lvl1pPr algn="r">
              <a:defRPr sz="1200"/>
            </a:lvl1pPr>
          </a:lstStyle>
          <a:p>
            <a:fld id="{6E85B76C-A84C-4055-9491-A3D1F2966735}" type="slidenum">
              <a:rPr kumimoji="1" lang="ja-JP" altLang="en-US" smtClean="0"/>
              <a:t>‹#›</a:t>
            </a:fld>
            <a:endParaRPr kumimoji="1" lang="ja-JP" altLang="en-US"/>
          </a:p>
        </p:txBody>
      </p:sp>
    </p:spTree>
    <p:extLst>
      <p:ext uri="{BB962C8B-B14F-4D97-AF65-F5344CB8AC3E}">
        <p14:creationId xmlns:p14="http://schemas.microsoft.com/office/powerpoint/2010/main" val="118839281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smtClean="0"/>
              <a:t>Ｈ２９</a:t>
            </a:r>
            <a:r>
              <a:rPr kumimoji="1" lang="en-US" altLang="ja-JP" smtClean="0"/>
              <a:t>-</a:t>
            </a:r>
            <a:r>
              <a:rPr kumimoji="1" lang="ja-JP" altLang="en-US" smtClean="0"/>
              <a:t>１１</a:t>
            </a:r>
            <a:r>
              <a:rPr kumimoji="1" lang="en-US" altLang="ja-JP" smtClean="0"/>
              <a:t>-</a:t>
            </a:r>
            <a:r>
              <a:rPr kumimoji="1" lang="ja-JP" altLang="en-US" smtClean="0"/>
              <a:t>２２</a:t>
            </a:r>
            <a:endParaRPr kumimoji="1" lang="ja-JP" altLang="en-US"/>
          </a:p>
        </p:txBody>
      </p:sp>
      <p:sp>
        <p:nvSpPr>
          <p:cNvPr id="5" name="スライド番号プレースホルダー 4"/>
          <p:cNvSpPr>
            <a:spLocks noGrp="1"/>
          </p:cNvSpPr>
          <p:nvPr>
            <p:ph type="sldNum" sz="quarter" idx="11"/>
          </p:nvPr>
        </p:nvSpPr>
        <p:spPr/>
        <p:txBody>
          <a:bodyPr/>
          <a:lstStyle/>
          <a:p>
            <a:fld id="{6E85B76C-A84C-4055-9491-A3D1F2966735}" type="slidenum">
              <a:rPr kumimoji="1" lang="ja-JP" altLang="en-US" smtClean="0"/>
              <a:t>5</a:t>
            </a:fld>
            <a:endParaRPr kumimoji="1" lang="ja-JP" altLang="en-US"/>
          </a:p>
        </p:txBody>
      </p:sp>
    </p:spTree>
    <p:extLst>
      <p:ext uri="{BB962C8B-B14F-4D97-AF65-F5344CB8AC3E}">
        <p14:creationId xmlns:p14="http://schemas.microsoft.com/office/powerpoint/2010/main" val="349135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
        <p:nvSpPr>
          <p:cNvPr id="8" name="日付プレースホルダー 3"/>
          <p:cNvSpPr>
            <a:spLocks noGrp="1"/>
          </p:cNvSpPr>
          <p:nvPr>
            <p:ph type="dt" sz="half" idx="10"/>
          </p:nvPr>
        </p:nvSpPr>
        <p:spPr>
          <a:xfrm>
            <a:off x="457200" y="6356351"/>
            <a:ext cx="3322712" cy="365125"/>
          </a:xfrm>
        </p:spPr>
        <p:txBody>
          <a:bodyPr/>
          <a:lstStyle>
            <a:lvl1pPr>
              <a:defRPr sz="900">
                <a:latin typeface="+mn-lt"/>
              </a:defRPr>
            </a:lvl1pPr>
          </a:lstStyle>
          <a:p>
            <a:r>
              <a:rPr lang="ja-JP" altLang="en-US" dirty="0" smtClean="0"/>
              <a:t>平成</a:t>
            </a:r>
            <a:r>
              <a:rPr lang="en-US" altLang="ja-JP" dirty="0" smtClean="0"/>
              <a:t>30</a:t>
            </a:r>
            <a:r>
              <a:rPr lang="ja-JP" altLang="en-US" dirty="0" smtClean="0"/>
              <a:t>年５月</a:t>
            </a:r>
            <a:r>
              <a:rPr lang="en-US" altLang="ja-JP" dirty="0" smtClean="0"/>
              <a:t>22</a:t>
            </a:r>
            <a:r>
              <a:rPr lang="ja-JP" altLang="en-US" dirty="0" smtClean="0"/>
              <a:t>日（火）</a:t>
            </a:r>
          </a:p>
          <a:p>
            <a:r>
              <a:rPr lang="ja-JP" altLang="en-US" dirty="0" smtClean="0"/>
              <a:t>第４回　大阪モノレール技術審議会</a:t>
            </a:r>
            <a:endParaRPr lang="ja-JP" altLang="en-US" dirty="0"/>
          </a:p>
        </p:txBody>
      </p:sp>
    </p:spTree>
    <p:extLst>
      <p:ext uri="{BB962C8B-B14F-4D97-AF65-F5344CB8AC3E}">
        <p14:creationId xmlns:p14="http://schemas.microsoft.com/office/powerpoint/2010/main" val="15954089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H30.5.22</a:t>
            </a:r>
            <a:endParaRPr kumimoji="1" lang="ja-JP" altLang="en-US"/>
          </a:p>
        </p:txBody>
      </p:sp>
      <p:sp>
        <p:nvSpPr>
          <p:cNvPr id="5" name="フッター プレースホルダー 4"/>
          <p:cNvSpPr>
            <a:spLocks noGrp="1"/>
          </p:cNvSpPr>
          <p:nvPr>
            <p:ph type="ftr" sz="quarter" idx="11"/>
          </p:nvPr>
        </p:nvSpPr>
        <p:spPr>
          <a:xfrm>
            <a:off x="3124200" y="6356351"/>
            <a:ext cx="2895600" cy="365125"/>
          </a:xfrm>
          <a:prstGeom prst="rect">
            <a:avLst/>
          </a:prstGeom>
        </p:spPr>
        <p:txBody>
          <a:bodyPr/>
          <a:lstStyle/>
          <a:p>
            <a:r>
              <a:rPr kumimoji="1" lang="en-US" altLang="ja-JP" smtClean="0"/>
              <a:t>H291208_</a:t>
            </a:r>
            <a:r>
              <a:rPr kumimoji="1" lang="ja-JP" altLang="en-US" smtClean="0"/>
              <a:t>第３回審議会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415452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H30.5.22</a:t>
            </a:r>
            <a:endParaRPr kumimoji="1" lang="ja-JP" altLang="en-US"/>
          </a:p>
        </p:txBody>
      </p:sp>
      <p:sp>
        <p:nvSpPr>
          <p:cNvPr id="5" name="フッター プレースホルダー 4"/>
          <p:cNvSpPr>
            <a:spLocks noGrp="1"/>
          </p:cNvSpPr>
          <p:nvPr>
            <p:ph type="ftr" sz="quarter" idx="11"/>
          </p:nvPr>
        </p:nvSpPr>
        <p:spPr>
          <a:xfrm>
            <a:off x="3124200" y="6356351"/>
            <a:ext cx="2895600" cy="365125"/>
          </a:xfrm>
          <a:prstGeom prst="rect">
            <a:avLst/>
          </a:prstGeom>
        </p:spPr>
        <p:txBody>
          <a:bodyPr/>
          <a:lstStyle/>
          <a:p>
            <a:r>
              <a:rPr kumimoji="1" lang="en-US" altLang="ja-JP" smtClean="0"/>
              <a:t>H291208_</a:t>
            </a:r>
            <a:r>
              <a:rPr kumimoji="1" lang="ja-JP" altLang="en-US" smtClean="0"/>
              <a:t>第３回審議会　説明資料（案）</a:t>
            </a:r>
            <a:endParaRPr kumimoji="1" lang="ja-JP" altLang="en-US"/>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58648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a:xfrm>
            <a:off x="457200" y="6356351"/>
            <a:ext cx="3322712" cy="365125"/>
          </a:xfrm>
        </p:spPr>
        <p:txBody>
          <a:bodyPr/>
          <a:lstStyle>
            <a:lvl1pPr>
              <a:defRPr sz="900">
                <a:latin typeface="+mn-lt"/>
              </a:defRPr>
            </a:lvl1pPr>
          </a:lstStyle>
          <a:p>
            <a:r>
              <a:rPr lang="ja-JP" altLang="en-US" dirty="0" smtClean="0"/>
              <a:t>平成</a:t>
            </a:r>
            <a:r>
              <a:rPr lang="en-US" altLang="ja-JP" dirty="0" smtClean="0"/>
              <a:t>30</a:t>
            </a:r>
            <a:r>
              <a:rPr lang="ja-JP" altLang="en-US" dirty="0" smtClean="0"/>
              <a:t>年５月</a:t>
            </a:r>
            <a:r>
              <a:rPr lang="en-US" altLang="ja-JP" dirty="0" smtClean="0"/>
              <a:t>22</a:t>
            </a:r>
            <a:r>
              <a:rPr lang="ja-JP" altLang="en-US" dirty="0" smtClean="0"/>
              <a:t>日（火）</a:t>
            </a:r>
          </a:p>
          <a:p>
            <a:r>
              <a:rPr lang="ja-JP" altLang="en-US" dirty="0" smtClean="0"/>
              <a:t>第４回　大阪モノレール技術審議会</a:t>
            </a:r>
            <a:endParaRPr lang="ja-JP" altLang="en-US" dirty="0"/>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8249805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
        <p:nvSpPr>
          <p:cNvPr id="7" name="日付プレースホルダー 3"/>
          <p:cNvSpPr>
            <a:spLocks noGrp="1"/>
          </p:cNvSpPr>
          <p:nvPr>
            <p:ph type="dt" sz="half" idx="10"/>
          </p:nvPr>
        </p:nvSpPr>
        <p:spPr>
          <a:xfrm>
            <a:off x="457200" y="6356351"/>
            <a:ext cx="3322712" cy="365125"/>
          </a:xfrm>
        </p:spPr>
        <p:txBody>
          <a:bodyPr/>
          <a:lstStyle>
            <a:lvl1pPr>
              <a:defRPr sz="900">
                <a:latin typeface="+mn-lt"/>
              </a:defRPr>
            </a:lvl1pPr>
          </a:lstStyle>
          <a:p>
            <a:r>
              <a:rPr lang="ja-JP" altLang="en-US" dirty="0" smtClean="0"/>
              <a:t>平成</a:t>
            </a:r>
            <a:r>
              <a:rPr lang="en-US" altLang="ja-JP" dirty="0" smtClean="0"/>
              <a:t>30</a:t>
            </a:r>
            <a:r>
              <a:rPr lang="ja-JP" altLang="en-US" dirty="0" smtClean="0"/>
              <a:t>年５月</a:t>
            </a:r>
            <a:r>
              <a:rPr lang="en-US" altLang="ja-JP" dirty="0" smtClean="0"/>
              <a:t>22</a:t>
            </a:r>
            <a:r>
              <a:rPr lang="ja-JP" altLang="en-US" dirty="0" smtClean="0"/>
              <a:t>日（火）</a:t>
            </a:r>
          </a:p>
          <a:p>
            <a:r>
              <a:rPr lang="ja-JP" altLang="en-US" dirty="0" smtClean="0"/>
              <a:t>第４回　大阪モノレール技術審議会</a:t>
            </a:r>
            <a:endParaRPr lang="ja-JP" altLang="en-US" dirty="0"/>
          </a:p>
        </p:txBody>
      </p:sp>
    </p:spTree>
    <p:extLst>
      <p:ext uri="{BB962C8B-B14F-4D97-AF65-F5344CB8AC3E}">
        <p14:creationId xmlns:p14="http://schemas.microsoft.com/office/powerpoint/2010/main" val="24609337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スライド番号プレースホルダー 6"/>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
        <p:nvSpPr>
          <p:cNvPr id="8" name="日付プレースホルダー 3"/>
          <p:cNvSpPr>
            <a:spLocks noGrp="1"/>
          </p:cNvSpPr>
          <p:nvPr>
            <p:ph type="dt" sz="half" idx="10"/>
          </p:nvPr>
        </p:nvSpPr>
        <p:spPr>
          <a:xfrm>
            <a:off x="457200" y="6356351"/>
            <a:ext cx="3322712" cy="365125"/>
          </a:xfrm>
        </p:spPr>
        <p:txBody>
          <a:bodyPr/>
          <a:lstStyle>
            <a:lvl1pPr>
              <a:defRPr sz="900">
                <a:latin typeface="+mn-lt"/>
              </a:defRPr>
            </a:lvl1pPr>
          </a:lstStyle>
          <a:p>
            <a:r>
              <a:rPr lang="ja-JP" altLang="en-US" dirty="0" smtClean="0"/>
              <a:t>平成</a:t>
            </a:r>
            <a:r>
              <a:rPr lang="en-US" altLang="ja-JP" dirty="0" smtClean="0"/>
              <a:t>30</a:t>
            </a:r>
            <a:r>
              <a:rPr lang="ja-JP" altLang="en-US" dirty="0" smtClean="0"/>
              <a:t>年５月</a:t>
            </a:r>
            <a:r>
              <a:rPr lang="en-US" altLang="ja-JP" dirty="0" smtClean="0"/>
              <a:t>22</a:t>
            </a:r>
            <a:r>
              <a:rPr lang="ja-JP" altLang="en-US" dirty="0" smtClean="0"/>
              <a:t>日（火）</a:t>
            </a:r>
          </a:p>
          <a:p>
            <a:r>
              <a:rPr lang="ja-JP" altLang="en-US" dirty="0" smtClean="0"/>
              <a:t>第４回　大阪モノレール技術審議会</a:t>
            </a:r>
            <a:endParaRPr lang="ja-JP" altLang="en-US" dirty="0"/>
          </a:p>
        </p:txBody>
      </p:sp>
    </p:spTree>
    <p:extLst>
      <p:ext uri="{BB962C8B-B14F-4D97-AF65-F5344CB8AC3E}">
        <p14:creationId xmlns:p14="http://schemas.microsoft.com/office/powerpoint/2010/main" val="4729212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H30.5.22</a:t>
            </a:r>
            <a:endParaRPr kumimoji="1" lang="ja-JP" altLang="en-US"/>
          </a:p>
        </p:txBody>
      </p:sp>
      <p:sp>
        <p:nvSpPr>
          <p:cNvPr id="8" name="フッター プレースホルダー 7"/>
          <p:cNvSpPr>
            <a:spLocks noGrp="1"/>
          </p:cNvSpPr>
          <p:nvPr>
            <p:ph type="ftr" sz="quarter" idx="11"/>
          </p:nvPr>
        </p:nvSpPr>
        <p:spPr>
          <a:xfrm>
            <a:off x="3124200" y="6356351"/>
            <a:ext cx="2895600" cy="365125"/>
          </a:xfrm>
          <a:prstGeom prst="rect">
            <a:avLst/>
          </a:prstGeom>
        </p:spPr>
        <p:txBody>
          <a:bodyPr/>
          <a:lstStyle/>
          <a:p>
            <a:r>
              <a:rPr kumimoji="1" lang="en-US" altLang="ja-JP" smtClean="0"/>
              <a:t>H291208_</a:t>
            </a:r>
            <a:r>
              <a:rPr kumimoji="1" lang="ja-JP" altLang="en-US" smtClean="0"/>
              <a:t>第３回審議会　説明資料（案）</a:t>
            </a:r>
            <a:endParaRPr kumimoji="1" lang="ja-JP" altLang="en-US"/>
          </a:p>
        </p:txBody>
      </p:sp>
      <p:sp>
        <p:nvSpPr>
          <p:cNvPr id="9" name="スライド番号プレースホルダー 8"/>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26822814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
        <p:nvSpPr>
          <p:cNvPr id="6" name="日付プレースホルダー 3"/>
          <p:cNvSpPr>
            <a:spLocks noGrp="1"/>
          </p:cNvSpPr>
          <p:nvPr>
            <p:ph type="dt" sz="half" idx="10"/>
          </p:nvPr>
        </p:nvSpPr>
        <p:spPr>
          <a:xfrm>
            <a:off x="457200" y="6356351"/>
            <a:ext cx="3322712" cy="365125"/>
          </a:xfrm>
        </p:spPr>
        <p:txBody>
          <a:bodyPr/>
          <a:lstStyle>
            <a:lvl1pPr>
              <a:defRPr sz="900">
                <a:latin typeface="+mn-lt"/>
              </a:defRPr>
            </a:lvl1pPr>
          </a:lstStyle>
          <a:p>
            <a:r>
              <a:rPr lang="ja-JP" altLang="en-US" dirty="0" smtClean="0"/>
              <a:t>平成</a:t>
            </a:r>
            <a:r>
              <a:rPr lang="en-US" altLang="ja-JP" dirty="0" smtClean="0"/>
              <a:t>30</a:t>
            </a:r>
            <a:r>
              <a:rPr lang="ja-JP" altLang="en-US" dirty="0" smtClean="0"/>
              <a:t>年５月</a:t>
            </a:r>
            <a:r>
              <a:rPr lang="en-US" altLang="ja-JP" dirty="0" smtClean="0"/>
              <a:t>22</a:t>
            </a:r>
            <a:r>
              <a:rPr lang="ja-JP" altLang="en-US" dirty="0" smtClean="0"/>
              <a:t>日（火）</a:t>
            </a:r>
          </a:p>
          <a:p>
            <a:r>
              <a:rPr lang="ja-JP" altLang="en-US" dirty="0" smtClean="0"/>
              <a:t>第４回　大阪モノレール技術審議会</a:t>
            </a:r>
            <a:endParaRPr lang="ja-JP" altLang="en-US" dirty="0"/>
          </a:p>
        </p:txBody>
      </p:sp>
    </p:spTree>
    <p:extLst>
      <p:ext uri="{BB962C8B-B14F-4D97-AF65-F5344CB8AC3E}">
        <p14:creationId xmlns:p14="http://schemas.microsoft.com/office/powerpoint/2010/main" val="36152665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H30.5.22</a:t>
            </a:r>
            <a:endParaRPr kumimoji="1" lang="ja-JP" altLang="en-US"/>
          </a:p>
        </p:txBody>
      </p:sp>
      <p:sp>
        <p:nvSpPr>
          <p:cNvPr id="3" name="フッター プレースホルダー 2"/>
          <p:cNvSpPr>
            <a:spLocks noGrp="1"/>
          </p:cNvSpPr>
          <p:nvPr>
            <p:ph type="ftr" sz="quarter" idx="11"/>
          </p:nvPr>
        </p:nvSpPr>
        <p:spPr>
          <a:xfrm>
            <a:off x="3124200" y="6356351"/>
            <a:ext cx="2895600" cy="365125"/>
          </a:xfrm>
          <a:prstGeom prst="rect">
            <a:avLst/>
          </a:prstGeom>
        </p:spPr>
        <p:txBody>
          <a:bodyPr/>
          <a:lstStyle/>
          <a:p>
            <a:r>
              <a:rPr kumimoji="1" lang="en-US" altLang="ja-JP" smtClean="0"/>
              <a:t>H291208_</a:t>
            </a:r>
            <a:r>
              <a:rPr kumimoji="1" lang="ja-JP" altLang="en-US" smtClean="0"/>
              <a:t>第３回審議会　説明資料（案）</a:t>
            </a:r>
            <a:endParaRPr kumimoji="1" lang="ja-JP" altLang="en-US"/>
          </a:p>
        </p:txBody>
      </p:sp>
      <p:sp>
        <p:nvSpPr>
          <p:cNvPr id="4" name="スライド番号プレースホルダー 3"/>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30495086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H30.5.22</a:t>
            </a:r>
            <a:endParaRPr kumimoji="1" lang="ja-JP" altLang="en-US"/>
          </a:p>
        </p:txBody>
      </p:sp>
      <p:sp>
        <p:nvSpPr>
          <p:cNvPr id="6" name="フッター プレースホルダー 5"/>
          <p:cNvSpPr>
            <a:spLocks noGrp="1"/>
          </p:cNvSpPr>
          <p:nvPr>
            <p:ph type="ftr" sz="quarter" idx="11"/>
          </p:nvPr>
        </p:nvSpPr>
        <p:spPr>
          <a:xfrm>
            <a:off x="3124200" y="6356351"/>
            <a:ext cx="2895600" cy="365125"/>
          </a:xfrm>
          <a:prstGeom prst="rect">
            <a:avLst/>
          </a:prstGeom>
        </p:spPr>
        <p:txBody>
          <a:bodyPr/>
          <a:lstStyle/>
          <a:p>
            <a:r>
              <a:rPr kumimoji="1" lang="en-US" altLang="ja-JP" smtClean="0"/>
              <a:t>H291208_</a:t>
            </a:r>
            <a:r>
              <a:rPr kumimoji="1" lang="ja-JP" altLang="en-US" smtClean="0"/>
              <a:t>第３回審議会　説明資料（案）</a:t>
            </a:r>
            <a:endParaRPr kumimoji="1" lang="ja-JP" altLang="en-US"/>
          </a:p>
        </p:txBody>
      </p:sp>
      <p:sp>
        <p:nvSpPr>
          <p:cNvPr id="7" name="スライド番号プレースホルダー 6"/>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1693936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H30.5.22</a:t>
            </a:r>
            <a:endParaRPr kumimoji="1" lang="ja-JP" altLang="en-US"/>
          </a:p>
        </p:txBody>
      </p:sp>
      <p:sp>
        <p:nvSpPr>
          <p:cNvPr id="6" name="フッター プレースホルダー 5"/>
          <p:cNvSpPr>
            <a:spLocks noGrp="1"/>
          </p:cNvSpPr>
          <p:nvPr>
            <p:ph type="ftr" sz="quarter" idx="11"/>
          </p:nvPr>
        </p:nvSpPr>
        <p:spPr>
          <a:xfrm>
            <a:off x="3124200" y="6356351"/>
            <a:ext cx="2895600" cy="365125"/>
          </a:xfrm>
          <a:prstGeom prst="rect">
            <a:avLst/>
          </a:prstGeom>
        </p:spPr>
        <p:txBody>
          <a:bodyPr/>
          <a:lstStyle/>
          <a:p>
            <a:r>
              <a:rPr kumimoji="1" lang="en-US" altLang="ja-JP" smtClean="0"/>
              <a:t>H291208_</a:t>
            </a:r>
            <a:r>
              <a:rPr kumimoji="1" lang="ja-JP" altLang="en-US" smtClean="0"/>
              <a:t>第３回審議会　説明資料（案）</a:t>
            </a:r>
            <a:endParaRPr kumimoji="1" lang="ja-JP" altLang="en-US"/>
          </a:p>
        </p:txBody>
      </p:sp>
      <p:sp>
        <p:nvSpPr>
          <p:cNvPr id="7" name="スライド番号プレースホルダー 6"/>
          <p:cNvSpPr>
            <a:spLocks noGrp="1"/>
          </p:cNvSpPr>
          <p:nvPr>
            <p:ph type="sldNum" sz="quarter" idx="12"/>
          </p:nvPr>
        </p:nvSpPr>
        <p:spPr/>
        <p:txBody>
          <a:body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2358093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ja-JP" altLang="en-US" dirty="0" smtClean="0"/>
              <a:t>平成</a:t>
            </a:r>
            <a:r>
              <a:rPr lang="en-US" altLang="ja-JP" dirty="0" smtClean="0"/>
              <a:t>30</a:t>
            </a:r>
            <a:r>
              <a:rPr lang="ja-JP" altLang="en-US" dirty="0" smtClean="0"/>
              <a:t>年５月</a:t>
            </a:r>
            <a:r>
              <a:rPr lang="en-US" altLang="ja-JP" dirty="0" smtClean="0"/>
              <a:t>22</a:t>
            </a:r>
            <a:r>
              <a:rPr lang="ja-JP" altLang="en-US" dirty="0" smtClean="0"/>
              <a:t>日（火）</a:t>
            </a:r>
          </a:p>
          <a:p>
            <a:r>
              <a:rPr lang="ja-JP" altLang="en-US" dirty="0" smtClean="0"/>
              <a:t>第４回　大阪モノレール技術審議会</a:t>
            </a:r>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F6462-C95E-4C1F-A2EC-2E2D06929884}" type="slidenum">
              <a:rPr kumimoji="1" lang="ja-JP" altLang="en-US" smtClean="0"/>
              <a:t>‹#›</a:t>
            </a:fld>
            <a:endParaRPr kumimoji="1" lang="ja-JP" altLang="en-US"/>
          </a:p>
        </p:txBody>
      </p:sp>
    </p:spTree>
    <p:extLst>
      <p:ext uri="{BB962C8B-B14F-4D97-AF65-F5344CB8AC3E}">
        <p14:creationId xmlns:p14="http://schemas.microsoft.com/office/powerpoint/2010/main" val="317312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1</a:t>
            </a:fld>
            <a:endParaRPr kumimoji="1" lang="ja-JP" altLang="en-US"/>
          </a:p>
        </p:txBody>
      </p:sp>
      <p:sp>
        <p:nvSpPr>
          <p:cNvPr id="7" name="Rectangle 5"/>
          <p:cNvSpPr>
            <a:spLocks noChangeArrowheads="1"/>
          </p:cNvSpPr>
          <p:nvPr/>
        </p:nvSpPr>
        <p:spPr bwMode="auto">
          <a:xfrm>
            <a:off x="0" y="1196752"/>
            <a:ext cx="9144000" cy="1512168"/>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defTabSz="912813">
              <a:buClr>
                <a:srgbClr val="000000"/>
              </a:buClr>
              <a:buSzPct val="100000"/>
              <a:defRPr/>
            </a:pPr>
            <a:r>
              <a:rPr kumimoji="0" lang="ja-JP" altLang="en-US" sz="2500" dirty="0" smtClean="0">
                <a:latin typeface="HG丸ｺﾞｼｯｸM-PRO" panose="020F0600000000000000" pitchFamily="50" charset="-128"/>
                <a:ea typeface="HG丸ｺﾞｼｯｸM-PRO" panose="020F0600000000000000" pitchFamily="50" charset="-128"/>
                <a:cs typeface="Meiryo UI" pitchFamily="50" charset="-128"/>
              </a:rPr>
              <a:t>大阪モノレール構造物設計</a:t>
            </a:r>
            <a:r>
              <a:rPr kumimoji="0" lang="ja-JP" altLang="en-US" sz="2500" dirty="0">
                <a:latin typeface="HG丸ｺﾞｼｯｸM-PRO" panose="020F0600000000000000" pitchFamily="50" charset="-128"/>
                <a:ea typeface="HG丸ｺﾞｼｯｸM-PRO" panose="020F0600000000000000" pitchFamily="50" charset="-128"/>
                <a:cs typeface="Meiryo UI" pitchFamily="50" charset="-128"/>
              </a:rPr>
              <a:t>指針</a:t>
            </a:r>
            <a:r>
              <a:rPr kumimoji="0" lang="ja-JP" altLang="en-US" sz="2500" dirty="0" smtClean="0">
                <a:latin typeface="HG丸ｺﾞｼｯｸM-PRO" panose="020F0600000000000000" pitchFamily="50" charset="-128"/>
                <a:ea typeface="HG丸ｺﾞｼｯｸM-PRO" panose="020F0600000000000000" pitchFamily="50" charset="-128"/>
                <a:cs typeface="Meiryo UI" pitchFamily="50" charset="-128"/>
              </a:rPr>
              <a:t>の改定（案）について</a:t>
            </a:r>
            <a:endParaRPr kumimoji="0" lang="ja-JP" altLang="en-US" sz="25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8" name="サブタイトル 2"/>
          <p:cNvSpPr txBox="1">
            <a:spLocks/>
          </p:cNvSpPr>
          <p:nvPr/>
        </p:nvSpPr>
        <p:spPr>
          <a:xfrm>
            <a:off x="1371600" y="5733256"/>
            <a:ext cx="6400800" cy="55361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大阪府</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907704" y="3212976"/>
            <a:ext cx="5328592" cy="2031325"/>
          </a:xfrm>
          <a:prstGeom prst="rect">
            <a:avLst/>
          </a:prstGeom>
        </p:spPr>
        <p:txBody>
          <a:bodyPr wrap="square">
            <a:spAutoFit/>
          </a:bodyPr>
          <a:lstStyle/>
          <a:p>
            <a:r>
              <a:rPr lang="ja-JP" altLang="en-US" dirty="0">
                <a:latin typeface="+mj-ea"/>
                <a:ea typeface="+mj-ea"/>
              </a:rPr>
              <a:t>１．道示と指針の変更点の</a:t>
            </a:r>
            <a:r>
              <a:rPr lang="ja-JP" altLang="en-US" dirty="0" smtClean="0">
                <a:latin typeface="+mj-ea"/>
                <a:ea typeface="+mj-ea"/>
              </a:rPr>
              <a:t>整理</a:t>
            </a:r>
            <a:r>
              <a:rPr lang="ja-JP" altLang="en-US" dirty="0">
                <a:latin typeface="+mj-ea"/>
                <a:ea typeface="+mj-ea"/>
              </a:rPr>
              <a:t>　</a:t>
            </a:r>
            <a:r>
              <a:rPr lang="ja-JP" altLang="en-US" dirty="0" smtClean="0">
                <a:latin typeface="+mj-ea"/>
                <a:ea typeface="+mj-ea"/>
              </a:rPr>
              <a:t>　・・・・・・・・・</a:t>
            </a:r>
            <a:r>
              <a:rPr lang="en-US" altLang="ja-JP" dirty="0" smtClean="0">
                <a:latin typeface="+mj-ea"/>
                <a:ea typeface="+mj-ea"/>
              </a:rPr>
              <a:t>P</a:t>
            </a:r>
            <a:r>
              <a:rPr lang="ja-JP" altLang="en-US" dirty="0" err="1" smtClean="0">
                <a:latin typeface="+mj-ea"/>
                <a:ea typeface="+mj-ea"/>
              </a:rPr>
              <a:t>．</a:t>
            </a:r>
            <a:r>
              <a:rPr lang="en-US" altLang="ja-JP" dirty="0" smtClean="0">
                <a:latin typeface="+mj-ea"/>
                <a:ea typeface="+mj-ea"/>
              </a:rPr>
              <a:t>2</a:t>
            </a:r>
            <a:endParaRPr lang="ja-JP" altLang="en-US" dirty="0">
              <a:latin typeface="+mj-ea"/>
              <a:ea typeface="+mj-ea"/>
            </a:endParaRPr>
          </a:p>
          <a:p>
            <a:endParaRPr lang="ja-JP" altLang="en-US" dirty="0">
              <a:latin typeface="+mj-ea"/>
              <a:ea typeface="+mj-ea"/>
            </a:endParaRPr>
          </a:p>
          <a:p>
            <a:r>
              <a:rPr lang="ja-JP" altLang="en-US" dirty="0">
                <a:latin typeface="+mj-ea"/>
                <a:ea typeface="+mj-ea"/>
              </a:rPr>
              <a:t>２．活荷重に関する係数に</a:t>
            </a:r>
            <a:r>
              <a:rPr lang="ja-JP" altLang="en-US" dirty="0" smtClean="0">
                <a:latin typeface="+mj-ea"/>
                <a:ea typeface="+mj-ea"/>
              </a:rPr>
              <a:t>ついて　・・・・・・・・・</a:t>
            </a:r>
            <a:r>
              <a:rPr lang="en-US" altLang="ja-JP" dirty="0" smtClean="0">
                <a:latin typeface="+mj-ea"/>
              </a:rPr>
              <a:t>P</a:t>
            </a:r>
            <a:r>
              <a:rPr lang="ja-JP" altLang="en-US" dirty="0" err="1" smtClean="0">
                <a:latin typeface="+mj-ea"/>
              </a:rPr>
              <a:t>．</a:t>
            </a:r>
            <a:r>
              <a:rPr lang="en-US" altLang="ja-JP" dirty="0">
                <a:latin typeface="+mj-ea"/>
              </a:rPr>
              <a:t>4</a:t>
            </a:r>
            <a:endParaRPr lang="ja-JP" altLang="en-US" dirty="0">
              <a:latin typeface="+mj-ea"/>
              <a:ea typeface="+mj-ea"/>
            </a:endParaRPr>
          </a:p>
          <a:p>
            <a:endParaRPr lang="ja-JP" altLang="en-US" dirty="0">
              <a:latin typeface="+mj-ea"/>
              <a:ea typeface="+mj-ea"/>
            </a:endParaRPr>
          </a:p>
          <a:p>
            <a:r>
              <a:rPr lang="ja-JP" altLang="en-US" dirty="0">
                <a:latin typeface="+mj-ea"/>
                <a:ea typeface="+mj-ea"/>
              </a:rPr>
              <a:t>３．風荷重について　</a:t>
            </a:r>
            <a:r>
              <a:rPr lang="ja-JP" altLang="en-US" dirty="0" smtClean="0">
                <a:latin typeface="+mj-ea"/>
                <a:ea typeface="+mj-ea"/>
              </a:rPr>
              <a:t> ・</a:t>
            </a:r>
            <a:r>
              <a:rPr lang="ja-JP" altLang="en-US" dirty="0">
                <a:latin typeface="+mj-ea"/>
                <a:ea typeface="+mj-ea"/>
              </a:rPr>
              <a:t>・</a:t>
            </a:r>
            <a:r>
              <a:rPr lang="ja-JP" altLang="en-US" dirty="0" smtClean="0">
                <a:latin typeface="+mj-ea"/>
                <a:ea typeface="+mj-ea"/>
              </a:rPr>
              <a:t>・・・・・・・・・・・・・・・・・・</a:t>
            </a:r>
            <a:r>
              <a:rPr lang="en-US" altLang="ja-JP" dirty="0" smtClean="0">
                <a:latin typeface="+mj-ea"/>
                <a:ea typeface="+mj-ea"/>
              </a:rPr>
              <a:t>P</a:t>
            </a:r>
            <a:r>
              <a:rPr lang="ja-JP" altLang="en-US" dirty="0" err="1" smtClean="0">
                <a:latin typeface="+mj-ea"/>
                <a:ea typeface="+mj-ea"/>
              </a:rPr>
              <a:t>．</a:t>
            </a:r>
            <a:r>
              <a:rPr lang="en-US" altLang="ja-JP" dirty="0" smtClean="0">
                <a:latin typeface="+mj-ea"/>
                <a:ea typeface="+mj-ea"/>
              </a:rPr>
              <a:t>5</a:t>
            </a:r>
            <a:endParaRPr lang="ja-JP" altLang="en-US" dirty="0">
              <a:latin typeface="+mj-ea"/>
              <a:ea typeface="+mj-ea"/>
            </a:endParaRPr>
          </a:p>
          <a:p>
            <a:endParaRPr lang="ja-JP" altLang="en-US" dirty="0">
              <a:latin typeface="+mj-ea"/>
              <a:ea typeface="+mj-ea"/>
            </a:endParaRPr>
          </a:p>
          <a:p>
            <a:r>
              <a:rPr lang="ja-JP" altLang="en-US" dirty="0">
                <a:latin typeface="+mj-ea"/>
                <a:ea typeface="+mj-ea"/>
              </a:rPr>
              <a:t>４．地震時の残留変位の制限値に</a:t>
            </a:r>
            <a:r>
              <a:rPr lang="ja-JP" altLang="en-US" dirty="0" smtClean="0">
                <a:latin typeface="+mj-ea"/>
                <a:ea typeface="+mj-ea"/>
              </a:rPr>
              <a:t>ついて  ・</a:t>
            </a:r>
            <a:r>
              <a:rPr lang="ja-JP" altLang="en-US" dirty="0">
                <a:latin typeface="+mj-ea"/>
                <a:ea typeface="+mj-ea"/>
              </a:rPr>
              <a:t>・・</a:t>
            </a:r>
            <a:r>
              <a:rPr lang="en-US" altLang="ja-JP" dirty="0" smtClean="0">
                <a:latin typeface="+mj-ea"/>
                <a:ea typeface="+mj-ea"/>
              </a:rPr>
              <a:t>P</a:t>
            </a:r>
            <a:r>
              <a:rPr lang="ja-JP" altLang="en-US" dirty="0" err="1" smtClean="0">
                <a:latin typeface="+mj-ea"/>
                <a:ea typeface="+mj-ea"/>
              </a:rPr>
              <a:t>．</a:t>
            </a:r>
            <a:r>
              <a:rPr lang="en-US" altLang="ja-JP" dirty="0" smtClean="0">
                <a:latin typeface="+mj-ea"/>
                <a:ea typeface="+mj-ea"/>
              </a:rPr>
              <a:t>8</a:t>
            </a:r>
            <a:endParaRPr lang="ja-JP" altLang="en-US" dirty="0">
              <a:latin typeface="+mj-ea"/>
              <a:ea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2204078224"/>
              </p:ext>
            </p:extLst>
          </p:nvPr>
        </p:nvGraphicFramePr>
        <p:xfrm>
          <a:off x="5364088" y="188640"/>
          <a:ext cx="3608570" cy="370840"/>
        </p:xfrm>
        <a:graphic>
          <a:graphicData uri="http://schemas.openxmlformats.org/drawingml/2006/table">
            <a:tbl>
              <a:tblPr firstRow="1" bandRow="1">
                <a:tableStyleId>{5940675A-B579-460E-94D1-54222C63F5DA}</a:tableStyleId>
              </a:tblPr>
              <a:tblGrid>
                <a:gridCol w="2805808"/>
                <a:gridCol w="802762"/>
              </a:tblGrid>
              <a:tr h="370840">
                <a:tc>
                  <a:txBody>
                    <a:bodyPr/>
                    <a:lstStyle/>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平成</a:t>
                      </a:r>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30</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年５月</a:t>
                      </a:r>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22</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日（火）</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rPr>
                        <a:t>第４回　大阪モノレール技術審議会</a:t>
                      </a:r>
                      <a:endParaRPr kumimoji="1" lang="ja-JP" altLang="en-US" sz="1200" dirty="0"/>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600" dirty="0" smtClean="0"/>
                        <a:t>資料４</a:t>
                      </a:r>
                    </a:p>
                  </a:txBody>
                  <a:tcPr marL="36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 name="スライド番号プレースホルダー 5"/>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63F6462-C95E-4C1F-A2EC-2E2D06929884}" type="slidenum">
              <a:rPr lang="ja-JP" altLang="en-US" smtClean="0"/>
              <a:pPr/>
              <a:t>1</a:t>
            </a:fld>
            <a:endParaRPr lang="ja-JP" altLang="en-US"/>
          </a:p>
        </p:txBody>
      </p:sp>
    </p:spTree>
    <p:extLst>
      <p:ext uri="{BB962C8B-B14F-4D97-AF65-F5344CB8AC3E}">
        <p14:creationId xmlns:p14="http://schemas.microsoft.com/office/powerpoint/2010/main" val="2056015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10</a:t>
            </a:fld>
            <a:endParaRPr kumimoji="1" lang="ja-JP" altLang="en-US"/>
          </a:p>
        </p:txBody>
      </p:sp>
      <p:pic>
        <p:nvPicPr>
          <p:cNvPr id="9" name="図 8"/>
          <p:cNvPicPr>
            <a:picLocks noChangeAspect="1"/>
          </p:cNvPicPr>
          <p:nvPr/>
        </p:nvPicPr>
        <p:blipFill>
          <a:blip r:embed="rId2"/>
          <a:stretch>
            <a:fillRect/>
          </a:stretch>
        </p:blipFill>
        <p:spPr>
          <a:xfrm>
            <a:off x="4211961" y="1414611"/>
            <a:ext cx="4911137" cy="5038725"/>
          </a:xfrm>
          <a:prstGeom prst="rect">
            <a:avLst/>
          </a:prstGeom>
        </p:spPr>
      </p:pic>
      <p:sp>
        <p:nvSpPr>
          <p:cNvPr id="10" name="コンテンツ プレースホルダー 2"/>
          <p:cNvSpPr txBox="1">
            <a:spLocks/>
          </p:cNvSpPr>
          <p:nvPr/>
        </p:nvSpPr>
        <p:spPr>
          <a:xfrm>
            <a:off x="323528" y="1656185"/>
            <a:ext cx="4536504" cy="479715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500" dirty="0" smtClean="0">
                <a:latin typeface="HG丸ｺﾞｼｯｸM-PRO" panose="020F0600000000000000" pitchFamily="50" charset="-128"/>
                <a:ea typeface="HG丸ｺﾞｼｯｸM-PRO" panose="020F0600000000000000" pitchFamily="50" charset="-128"/>
              </a:rPr>
              <a:t>例　着目する橋脚の起終点支間間隔</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　</a:t>
            </a:r>
            <a:r>
              <a:rPr lang="ja-JP" altLang="en-US" sz="1500" dirty="0" smtClean="0">
                <a:latin typeface="HG丸ｺﾞｼｯｸM-PRO" panose="020F0600000000000000" pitchFamily="50" charset="-128"/>
                <a:ea typeface="HG丸ｺﾞｼｯｸM-PRO" panose="020F0600000000000000" pitchFamily="50" charset="-128"/>
              </a:rPr>
              <a:t>　Ｌ１，Ｌ２が２２ｍとなるとき</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　</a:t>
            </a:r>
            <a:r>
              <a:rPr lang="ja-JP" altLang="en-US" sz="1500" dirty="0" smtClean="0">
                <a:latin typeface="HG丸ｺﾞｼｯｸM-PRO" panose="020F0600000000000000" pitchFamily="50" charset="-128"/>
                <a:ea typeface="HG丸ｺﾞｼｯｸM-PRO" panose="020F0600000000000000" pitchFamily="50" charset="-128"/>
              </a:rPr>
              <a:t>　の橋軸直角方向　許容残留変位の算出</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500" dirty="0">
              <a:latin typeface="HG丸ｺﾞｼｯｸM-PRO" panose="020F0600000000000000" pitchFamily="50" charset="-128"/>
              <a:ea typeface="HG丸ｺﾞｼｯｸM-PRO" panose="020F0600000000000000" pitchFamily="50" charset="-128"/>
            </a:endParaRPr>
          </a:p>
          <a:p>
            <a:pPr marL="0" indent="0">
              <a:buNone/>
            </a:pP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500" dirty="0" smtClean="0">
                <a:latin typeface="HG丸ｺﾞｼｯｸM-PRO" panose="020F0600000000000000" pitchFamily="50" charset="-128"/>
                <a:ea typeface="HG丸ｺﾞｼｯｸM-PRO" panose="020F0600000000000000" pitchFamily="50" charset="-128"/>
              </a:rPr>
              <a:t>①下部工と</a:t>
            </a:r>
            <a:r>
              <a:rPr lang="ja-JP" altLang="en-US" sz="1500" dirty="0">
                <a:latin typeface="HG丸ｺﾞｼｯｸM-PRO" panose="020F0600000000000000" pitchFamily="50" charset="-128"/>
                <a:ea typeface="HG丸ｺﾞｼｯｸM-PRO" panose="020F0600000000000000" pitchFamily="50" charset="-128"/>
              </a:rPr>
              <a:t>下沓の</a:t>
            </a:r>
            <a:r>
              <a:rPr lang="ja-JP" altLang="en-US" sz="1500" dirty="0" smtClean="0">
                <a:latin typeface="HG丸ｺﾞｼｯｸM-PRO" panose="020F0600000000000000" pitchFamily="50" charset="-128"/>
                <a:ea typeface="HG丸ｺﾞｼｯｸM-PRO" panose="020F0600000000000000" pitchFamily="50" charset="-128"/>
              </a:rPr>
              <a:t>隙間　：　５５ｍｍ</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②軌道据付け</a:t>
            </a:r>
            <a:r>
              <a:rPr lang="ja-JP" altLang="en-US" sz="1500" dirty="0" smtClean="0">
                <a:latin typeface="HG丸ｺﾞｼｯｸM-PRO" panose="020F0600000000000000" pitchFamily="50" charset="-128"/>
                <a:ea typeface="HG丸ｺﾞｼｯｸM-PRO" panose="020F0600000000000000" pitchFamily="50" charset="-128"/>
              </a:rPr>
              <a:t>公差　　：　７７ｍｍ</a:t>
            </a:r>
            <a:endParaRPr lang="ja-JP" altLang="en-US" sz="1500" dirty="0">
              <a:latin typeface="HG丸ｺﾞｼｯｸM-PRO" panose="020F0600000000000000" pitchFamily="50" charset="-128"/>
              <a:ea typeface="HG丸ｺﾞｼｯｸM-PRO" panose="020F0600000000000000" pitchFamily="50" charset="-128"/>
            </a:endParaRPr>
          </a:p>
          <a:p>
            <a:pPr marL="0" indent="0">
              <a:buNone/>
            </a:pPr>
            <a:endParaRPr lang="en-US" altLang="ja-JP" sz="1500" dirty="0">
              <a:latin typeface="HG丸ｺﾞｼｯｸM-PRO" panose="020F0600000000000000" pitchFamily="50" charset="-128"/>
              <a:ea typeface="HG丸ｺﾞｼｯｸM-PRO" panose="020F0600000000000000" pitchFamily="50" charset="-128"/>
            </a:endParaRPr>
          </a:p>
          <a:p>
            <a:pPr marL="0" indent="0">
              <a:buNone/>
            </a:pPr>
            <a:r>
              <a:rPr lang="ja-JP" altLang="en-US" sz="1500" dirty="0" smtClean="0">
                <a:latin typeface="HG丸ｺﾞｼｯｸM-PRO" panose="020F0600000000000000" pitchFamily="50" charset="-128"/>
                <a:ea typeface="HG丸ｺﾞｼｯｸM-PRO" panose="020F0600000000000000" pitchFamily="50" charset="-128"/>
              </a:rPr>
              <a:t>　算定式：</a:t>
            </a:r>
            <a:r>
              <a:rPr lang="el-GR" altLang="ja-JP" sz="1500" dirty="0" smtClean="0">
                <a:latin typeface="HG丸ｺﾞｼｯｸM-PRO" panose="020F0600000000000000" pitchFamily="50" charset="-128"/>
                <a:ea typeface="HG丸ｺﾞｼｯｸM-PRO" panose="020F0600000000000000" pitchFamily="50" charset="-128"/>
              </a:rPr>
              <a:t>δ</a:t>
            </a:r>
            <a:r>
              <a:rPr lang="en-US" altLang="ja-JP" sz="1500" dirty="0" smtClean="0">
                <a:latin typeface="HG丸ｺﾞｼｯｸM-PRO" panose="020F0600000000000000" pitchFamily="50" charset="-128"/>
                <a:ea typeface="HG丸ｺﾞｼｯｸM-PRO" panose="020F0600000000000000" pitchFamily="50" charset="-128"/>
              </a:rPr>
              <a:t>a</a:t>
            </a:r>
          </a:p>
          <a:p>
            <a:pPr marL="0" indent="0">
              <a:buNone/>
            </a:pPr>
            <a:r>
              <a:rPr lang="ja-JP" altLang="en-US" sz="1500" dirty="0" smtClean="0">
                <a:latin typeface="HG丸ｺﾞｼｯｸM-PRO" panose="020F0600000000000000" pitchFamily="50" charset="-128"/>
                <a:ea typeface="HG丸ｺﾞｼｯｸM-PRO" panose="020F0600000000000000" pitchFamily="50" charset="-128"/>
              </a:rPr>
              <a:t>　＝</a:t>
            </a:r>
            <a:r>
              <a:rPr lang="el-GR" altLang="ja-JP" sz="1500" dirty="0" smtClean="0">
                <a:latin typeface="HG丸ｺﾞｼｯｸM-PRO" panose="020F0600000000000000" pitchFamily="50" charset="-128"/>
                <a:ea typeface="HG丸ｺﾞｼｯｸM-PRO" panose="020F0600000000000000" pitchFamily="50" charset="-128"/>
              </a:rPr>
              <a:t>θ</a:t>
            </a:r>
            <a:r>
              <a:rPr lang="en-US" altLang="ja-JP" sz="1500" dirty="0" smtClean="0">
                <a:latin typeface="HG丸ｺﾞｼｯｸM-PRO" panose="020F0600000000000000" pitchFamily="50" charset="-128"/>
                <a:ea typeface="HG丸ｺﾞｼｯｸM-PRO" panose="020F0600000000000000" pitchFamily="50" charset="-128"/>
              </a:rPr>
              <a:t>a*L1*L2</a:t>
            </a:r>
            <a:r>
              <a:rPr lang="ja-JP" altLang="en-US" sz="1500" dirty="0">
                <a:latin typeface="HG丸ｺﾞｼｯｸM-PRO" panose="020F0600000000000000" pitchFamily="50" charset="-128"/>
                <a:ea typeface="HG丸ｺﾞｼｯｸM-PRO" panose="020F0600000000000000" pitchFamily="50" charset="-128"/>
              </a:rPr>
              <a:t>／（</a:t>
            </a:r>
            <a:r>
              <a:rPr lang="en-US" altLang="ja-JP" sz="1500" dirty="0">
                <a:latin typeface="HG丸ｺﾞｼｯｸM-PRO" panose="020F0600000000000000" pitchFamily="50" charset="-128"/>
                <a:ea typeface="HG丸ｺﾞｼｯｸM-PRO" panose="020F0600000000000000" pitchFamily="50" charset="-128"/>
              </a:rPr>
              <a:t>L1</a:t>
            </a:r>
            <a:r>
              <a:rPr lang="ja-JP" altLang="en-US" sz="1500" dirty="0">
                <a:latin typeface="HG丸ｺﾞｼｯｸM-PRO" panose="020F0600000000000000" pitchFamily="50" charset="-128"/>
                <a:ea typeface="HG丸ｺﾞｼｯｸM-PRO" panose="020F0600000000000000" pitchFamily="50" charset="-128"/>
              </a:rPr>
              <a:t>＋</a:t>
            </a:r>
            <a:r>
              <a:rPr lang="en-US" altLang="ja-JP" sz="1500" dirty="0">
                <a:latin typeface="HG丸ｺﾞｼｯｸM-PRO" panose="020F0600000000000000" pitchFamily="50" charset="-128"/>
                <a:ea typeface="HG丸ｺﾞｼｯｸM-PRO" panose="020F0600000000000000" pitchFamily="50" charset="-128"/>
              </a:rPr>
              <a:t>L2</a:t>
            </a:r>
            <a:r>
              <a:rPr lang="ja-JP" altLang="en-US" sz="1500" dirty="0" smtClean="0">
                <a:latin typeface="HG丸ｺﾞｼｯｸM-PRO" panose="020F0600000000000000" pitchFamily="50" charset="-128"/>
                <a:ea typeface="HG丸ｺﾞｼｯｸM-PRO" panose="020F0600000000000000" pitchFamily="50" charset="-128"/>
              </a:rPr>
              <a:t>）</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　</a:t>
            </a:r>
            <a:r>
              <a:rPr lang="ja-JP" altLang="en-US" sz="1500" dirty="0" smtClean="0">
                <a:latin typeface="HG丸ｺﾞｼｯｸM-PRO" panose="020F0600000000000000" pitchFamily="50" charset="-128"/>
                <a:ea typeface="HG丸ｺﾞｼｯｸM-PRO" panose="020F0600000000000000" pitchFamily="50" charset="-128"/>
              </a:rPr>
              <a:t>　</a:t>
            </a:r>
            <a:r>
              <a:rPr lang="el-GR" altLang="ja-JP" sz="1500" dirty="0" smtClean="0">
                <a:latin typeface="HG丸ｺﾞｼｯｸM-PRO" panose="020F0600000000000000" pitchFamily="50" charset="-128"/>
                <a:ea typeface="HG丸ｺﾞｼｯｸM-PRO" panose="020F0600000000000000" pitchFamily="50" charset="-128"/>
              </a:rPr>
              <a:t>θ</a:t>
            </a:r>
            <a:r>
              <a:rPr lang="en-US" altLang="ja-JP" sz="1500" dirty="0" smtClean="0">
                <a:latin typeface="HG丸ｺﾞｼｯｸM-PRO" panose="020F0600000000000000" pitchFamily="50" charset="-128"/>
                <a:ea typeface="HG丸ｺﾞｼｯｸM-PRO" panose="020F0600000000000000" pitchFamily="50" charset="-128"/>
              </a:rPr>
              <a:t>a</a:t>
            </a:r>
            <a:r>
              <a:rPr lang="ja-JP" altLang="en-US" sz="1500" dirty="0" smtClean="0">
                <a:latin typeface="HG丸ｺﾞｼｯｸM-PRO" panose="020F0600000000000000" pitchFamily="50" charset="-128"/>
                <a:ea typeface="HG丸ｺﾞｼｯｸM-PRO" panose="020F0600000000000000" pitchFamily="50" charset="-128"/>
              </a:rPr>
              <a:t>：</a:t>
            </a:r>
            <a:r>
              <a:rPr lang="en-US" altLang="ja-JP" sz="1500" dirty="0" smtClean="0">
                <a:latin typeface="HG丸ｺﾞｼｯｸM-PRO" panose="020F0600000000000000" pitchFamily="50" charset="-128"/>
                <a:ea typeface="HG丸ｺﾞｼｯｸM-PRO" panose="020F0600000000000000" pitchFamily="50" charset="-128"/>
              </a:rPr>
              <a:t>7/1000(rad)</a:t>
            </a:r>
          </a:p>
          <a:p>
            <a:pPr marL="0" indent="0">
              <a:buNone/>
            </a:pPr>
            <a:r>
              <a:rPr lang="ja-JP" altLang="en-US" sz="1500" dirty="0" smtClean="0">
                <a:latin typeface="HG丸ｺﾞｼｯｸM-PRO" panose="020F0600000000000000" pitchFamily="50" charset="-128"/>
                <a:ea typeface="HG丸ｺﾞｼｯｸM-PRO" panose="020F0600000000000000" pitchFamily="50" charset="-128"/>
              </a:rPr>
              <a:t>　＝７</a:t>
            </a:r>
            <a:r>
              <a:rPr lang="en-US" altLang="ja-JP" sz="1500" dirty="0" smtClean="0">
                <a:latin typeface="HG丸ｺﾞｼｯｸM-PRO" panose="020F0600000000000000" pitchFamily="50" charset="-128"/>
                <a:ea typeface="HG丸ｺﾞｼｯｸM-PRO" panose="020F0600000000000000" pitchFamily="50" charset="-128"/>
              </a:rPr>
              <a:t>/1000*22000*22000/(22000+22000)</a:t>
            </a:r>
          </a:p>
          <a:p>
            <a:pPr marL="0" indent="0">
              <a:buNone/>
            </a:pPr>
            <a:r>
              <a:rPr lang="ja-JP" altLang="en-US" sz="1500" dirty="0" smtClean="0">
                <a:latin typeface="HG丸ｺﾞｼｯｸM-PRO" panose="020F0600000000000000" pitchFamily="50" charset="-128"/>
                <a:ea typeface="HG丸ｺﾞｼｯｸM-PRO" panose="020F0600000000000000" pitchFamily="50" charset="-128"/>
              </a:rPr>
              <a:t>　＝７７ｍｍ</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500" dirty="0">
              <a:latin typeface="HG丸ｺﾞｼｯｸM-PRO" panose="020F0600000000000000" pitchFamily="50" charset="-128"/>
              <a:ea typeface="HG丸ｺﾞｼｯｸM-PRO" panose="020F0600000000000000" pitchFamily="50" charset="-128"/>
            </a:endParaRPr>
          </a:p>
          <a:p>
            <a:pPr marL="0" indent="0">
              <a:buNone/>
            </a:pPr>
            <a:r>
              <a:rPr lang="ja-JP" altLang="en-US" sz="1500" dirty="0" smtClean="0">
                <a:latin typeface="HG丸ｺﾞｼｯｸM-PRO" panose="020F0600000000000000" pitchFamily="50" charset="-128"/>
                <a:ea typeface="HG丸ｺﾞｼｯｸM-PRO" panose="020F0600000000000000" pitchFamily="50" charset="-128"/>
              </a:rPr>
              <a:t>③</a:t>
            </a:r>
            <a:r>
              <a:rPr lang="ja-JP" altLang="en-US" sz="1500" dirty="0" smtClean="0">
                <a:solidFill>
                  <a:srgbClr val="FF0000"/>
                </a:solidFill>
                <a:latin typeface="HG丸ｺﾞｼｯｸM-PRO" panose="020F0600000000000000" pitchFamily="50" charset="-128"/>
                <a:ea typeface="HG丸ｺﾞｼｯｸM-PRO" panose="020F0600000000000000" pitchFamily="50" charset="-128"/>
              </a:rPr>
              <a:t>橋軸直角方向　残留変位の制限値</a:t>
            </a:r>
            <a:endParaRPr lang="en-US" altLang="ja-JP" sz="1500"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　</a:t>
            </a:r>
            <a:r>
              <a:rPr lang="ja-JP" altLang="en-US" sz="1500" dirty="0" smtClean="0">
                <a:latin typeface="HG丸ｺﾞｼｯｸM-PRO" panose="020F0600000000000000" pitchFamily="50" charset="-128"/>
                <a:ea typeface="HG丸ｺﾞｼｯｸM-PRO" panose="020F0600000000000000" pitchFamily="50" charset="-128"/>
              </a:rPr>
              <a:t>①　＋　②</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500" dirty="0" smtClean="0">
                <a:latin typeface="HG丸ｺﾞｼｯｸM-PRO" panose="020F0600000000000000" pitchFamily="50" charset="-128"/>
                <a:ea typeface="HG丸ｺﾞｼｯｸM-PRO" panose="020F0600000000000000" pitchFamily="50" charset="-128"/>
              </a:rPr>
              <a:t>　＝　　５５ｍｍ　＋　７７ｍｍ</a:t>
            </a:r>
            <a:endParaRPr lang="en-US" altLang="ja-JP" sz="15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500" dirty="0">
                <a:latin typeface="HG丸ｺﾞｼｯｸM-PRO" panose="020F0600000000000000" pitchFamily="50" charset="-128"/>
                <a:ea typeface="HG丸ｺﾞｼｯｸM-PRO" panose="020F0600000000000000" pitchFamily="50" charset="-128"/>
              </a:rPr>
              <a:t>　＝　</a:t>
            </a:r>
            <a:r>
              <a:rPr lang="ja-JP" altLang="en-US" sz="1500" b="1" u="sng" dirty="0" smtClean="0">
                <a:solidFill>
                  <a:srgbClr val="FF0000"/>
                </a:solidFill>
                <a:latin typeface="HG丸ｺﾞｼｯｸM-PRO" panose="020F0600000000000000" pitchFamily="50" charset="-128"/>
                <a:ea typeface="HG丸ｺﾞｼｯｸM-PRO" panose="020F0600000000000000" pitchFamily="50" charset="-128"/>
              </a:rPr>
              <a:t>１３２ｍｍ</a:t>
            </a:r>
            <a:endParaRPr lang="ja-JP" altLang="en-US" sz="1500" b="1" u="sng"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Rectangle 5"/>
          <p:cNvSpPr>
            <a:spLocks noChangeArrowheads="1"/>
          </p:cNvSpPr>
          <p:nvPr/>
        </p:nvSpPr>
        <p:spPr bwMode="auto">
          <a:xfrm>
            <a:off x="0" y="-27383"/>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2400" dirty="0">
                <a:latin typeface="HG丸ｺﾞｼｯｸM-PRO" panose="020F0600000000000000" pitchFamily="50" charset="-128"/>
                <a:ea typeface="HG丸ｺﾞｼｯｸM-PRO" panose="020F0600000000000000" pitchFamily="50" charset="-128"/>
                <a:cs typeface="Meiryo UI" panose="020B0604030504040204" pitchFamily="50" charset="-128"/>
              </a:rPr>
              <a:t>４．地震時の残留変位の制限値について</a:t>
            </a:r>
            <a:endParaRPr lang="en-US" altLang="ja-JP" sz="2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4" name="日付プレースホルダー 3"/>
          <p:cNvSpPr>
            <a:spLocks noGrp="1"/>
          </p:cNvSpPr>
          <p:nvPr>
            <p:ph type="dt" sz="half" idx="10"/>
          </p:nvPr>
        </p:nvSpPr>
        <p:spPr/>
        <p:txBody>
          <a:bodyPr/>
          <a:lstStyle/>
          <a:p>
            <a:r>
              <a:rPr kumimoji="1" lang="en-US" altLang="ja-JP" smtClean="0"/>
              <a:t>H30.5.22</a:t>
            </a:r>
            <a:endParaRPr kumimoji="1" lang="ja-JP" altLang="en-US"/>
          </a:p>
        </p:txBody>
      </p:sp>
      <p:sp>
        <p:nvSpPr>
          <p:cNvPr id="3" name="テキスト ボックス 2"/>
          <p:cNvSpPr txBox="1"/>
          <p:nvPr/>
        </p:nvSpPr>
        <p:spPr>
          <a:xfrm>
            <a:off x="169168" y="1095126"/>
            <a:ext cx="8147248" cy="461665"/>
          </a:xfrm>
          <a:prstGeom prst="rect">
            <a:avLst/>
          </a:prstGeom>
          <a:solidFill>
            <a:srgbClr val="CCECFF"/>
          </a:solid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　橋軸直角方向の“残留変位の制限値”整理</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2" name="コンテンツ プレースホルダー 2"/>
          <p:cNvSpPr txBox="1">
            <a:spLocks/>
          </p:cNvSpPr>
          <p:nvPr/>
        </p:nvSpPr>
        <p:spPr>
          <a:xfrm>
            <a:off x="-36512" y="534592"/>
            <a:ext cx="3852337" cy="430887"/>
          </a:xfrm>
          <a:prstGeom prst="rect">
            <a:avLst/>
          </a:prstGeom>
          <a:noFill/>
        </p:spPr>
        <p:txBody>
          <a:bodyPr wrap="non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2200" dirty="0" smtClean="0">
                <a:latin typeface="HG丸ｺﾞｼｯｸM-PRO" panose="020F0600000000000000" pitchFamily="50" charset="-128"/>
                <a:ea typeface="HG丸ｺﾞｼｯｸM-PRO" panose="020F0600000000000000" pitchFamily="50" charset="-128"/>
              </a:rPr>
              <a:t>＜</a:t>
            </a:r>
            <a:r>
              <a:rPr lang="zh-TW" altLang="en-US" sz="2200" dirty="0">
                <a:latin typeface="HG丸ｺﾞｼｯｸM-PRO" panose="020F0600000000000000" pitchFamily="50" charset="-128"/>
                <a:ea typeface="HG丸ｺﾞｼｯｸM-PRO" panose="020F0600000000000000" pitchFamily="50" charset="-128"/>
              </a:rPr>
              <a:t>第３回審議会　</a:t>
            </a:r>
            <a:r>
              <a:rPr lang="zh-TW" altLang="en-US" sz="2200" dirty="0" smtClean="0">
                <a:latin typeface="HG丸ｺﾞｼｯｸM-PRO" panose="020F0600000000000000" pitchFamily="50" charset="-128"/>
                <a:ea typeface="HG丸ｺﾞｼｯｸM-PRO" panose="020F0600000000000000" pitchFamily="50" charset="-128"/>
              </a:rPr>
              <a:t>性能規定</a:t>
            </a:r>
            <a:r>
              <a:rPr lang="ja-JP" altLang="en-US" sz="2200" dirty="0" smtClean="0">
                <a:latin typeface="HG丸ｺﾞｼｯｸM-PRO" panose="020F0600000000000000" pitchFamily="50" charset="-128"/>
                <a:ea typeface="HG丸ｺﾞｼｯｸM-PRO" panose="020F0600000000000000" pitchFamily="50" charset="-128"/>
              </a:rPr>
              <a:t>＞</a:t>
            </a:r>
            <a:endParaRPr lang="en-US" altLang="ja-JP" sz="22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87788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a:spLocks noGrp="1"/>
          </p:cNvSpPr>
          <p:nvPr>
            <p:ph idx="1"/>
          </p:nvPr>
        </p:nvSpPr>
        <p:spPr>
          <a:xfrm>
            <a:off x="143508" y="620688"/>
            <a:ext cx="8856984" cy="4464496"/>
          </a:xfrm>
          <a:noFill/>
        </p:spPr>
        <p:txBody>
          <a:bodyPr>
            <a:normAutofit/>
          </a:bodyPr>
          <a:lstStyle/>
          <a:p>
            <a:pPr marL="0" indent="0">
              <a:buNone/>
            </a:pP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現行</a:t>
            </a:r>
            <a:r>
              <a:rPr lang="ja-JP" altLang="en-US" sz="2200" dirty="0" smtClean="0">
                <a:latin typeface="HG丸ｺﾞｼｯｸM-PRO" panose="020F0600000000000000" pitchFamily="50" charset="-128"/>
                <a:ea typeface="HG丸ｺﾞｼｯｸM-PRO" panose="020F0600000000000000" pitchFamily="50" charset="-128"/>
              </a:rPr>
              <a:t>の指針</a:t>
            </a:r>
            <a:r>
              <a:rPr lang="ja-JP" altLang="en-US" sz="2200" dirty="0">
                <a:latin typeface="HG丸ｺﾞｼｯｸM-PRO" panose="020F0600000000000000" pitchFamily="50" charset="-128"/>
                <a:ea typeface="HG丸ｺﾞｼｯｸM-PRO" panose="020F0600000000000000" pitchFamily="50" charset="-128"/>
              </a:rPr>
              <a:t>における橋軸直角方向残留変位の</a:t>
            </a:r>
            <a:r>
              <a:rPr lang="ja-JP" altLang="en-US" sz="2200" dirty="0" smtClean="0">
                <a:latin typeface="HG丸ｺﾞｼｯｸM-PRO" panose="020F0600000000000000" pitchFamily="50" charset="-128"/>
                <a:ea typeface="HG丸ｺﾞｼｯｸM-PRO" panose="020F0600000000000000" pitchFamily="50" charset="-128"/>
              </a:rPr>
              <a:t>考え方＞</a:t>
            </a:r>
            <a:endParaRPr lang="en-US" altLang="ja-JP" sz="2200" dirty="0">
              <a:latin typeface="HG丸ｺﾞｼｯｸM-PRO" panose="020F0600000000000000" pitchFamily="50" charset="-128"/>
              <a:ea typeface="HG丸ｺﾞｼｯｸM-PRO" panose="020F0600000000000000" pitchFamily="50" charset="-128"/>
            </a:endParaRPr>
          </a:p>
          <a:p>
            <a:pPr marL="0" indent="0">
              <a:buNone/>
            </a:pPr>
            <a:r>
              <a:rPr lang="ja-JP" altLang="en-US" sz="1000" dirty="0">
                <a:latin typeface="HG丸ｺﾞｼｯｸM-PRO" panose="020F0600000000000000" pitchFamily="50" charset="-128"/>
                <a:ea typeface="HG丸ｺﾞｼｯｸM-PRO" panose="020F0600000000000000" pitchFamily="50" charset="-128"/>
              </a:rPr>
              <a:t>　</a:t>
            </a:r>
            <a:endParaRPr lang="en-US" altLang="ja-JP" sz="1000" dirty="0" smtClean="0">
              <a:latin typeface="HG丸ｺﾞｼｯｸM-PRO" panose="020F0600000000000000" pitchFamily="50" charset="-128"/>
              <a:ea typeface="HG丸ｺﾞｼｯｸM-PRO" panose="020F0600000000000000" pitchFamily="50" charset="-128"/>
            </a:endParaRPr>
          </a:p>
          <a:p>
            <a:pPr marL="0" indent="0">
              <a:lnSpc>
                <a:spcPts val="2700"/>
              </a:lnSpc>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　アンカーケース内可能移動量（</a:t>
            </a:r>
            <a:r>
              <a:rPr lang="en-US" altLang="ja-JP" sz="1800" dirty="0" smtClean="0">
                <a:latin typeface="HG丸ｺﾞｼｯｸM-PRO" panose="020F0600000000000000" pitchFamily="50" charset="-128"/>
                <a:ea typeface="HG丸ｺﾞｼｯｸM-PRO" panose="020F0600000000000000" pitchFamily="50" charset="-128"/>
              </a:rPr>
              <a:t>70</a:t>
            </a:r>
            <a:r>
              <a:rPr lang="ja-JP" altLang="en-US" sz="1800" dirty="0" smtClean="0">
                <a:latin typeface="HG丸ｺﾞｼｯｸM-PRO" panose="020F0600000000000000" pitchFamily="50" charset="-128"/>
                <a:ea typeface="HG丸ｺﾞｼｯｸM-PRO" panose="020F0600000000000000" pitchFamily="50" charset="-128"/>
              </a:rPr>
              <a:t>ｍｍ）に軌道据付け公差（</a:t>
            </a:r>
            <a:r>
              <a:rPr lang="en-US" altLang="ja-JP" sz="1800" dirty="0" smtClean="0">
                <a:latin typeface="HG丸ｺﾞｼｯｸM-PRO" panose="020F0600000000000000" pitchFamily="50" charset="-128"/>
                <a:ea typeface="HG丸ｺﾞｼｯｸM-PRO" panose="020F0600000000000000" pitchFamily="50" charset="-128"/>
              </a:rPr>
              <a:t>7/1000rad</a:t>
            </a:r>
            <a:r>
              <a:rPr lang="ja-JP" altLang="en-US" sz="1800" dirty="0" smtClean="0">
                <a:latin typeface="HG丸ｺﾞｼｯｸM-PRO" panose="020F0600000000000000" pitchFamily="50" charset="-128"/>
                <a:ea typeface="HG丸ｺﾞｼｯｸM-PRO" panose="020F0600000000000000" pitchFamily="50" charset="-128"/>
              </a:rPr>
              <a:t>）を　　</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lnSpc>
                <a:spcPts val="2700"/>
              </a:lnSpc>
              <a:spcBef>
                <a:spcPts val="0"/>
              </a:spcBef>
              <a:buNone/>
            </a:pPr>
            <a:r>
              <a:rPr lang="ja-JP" altLang="en-US" sz="1800" dirty="0">
                <a:latin typeface="HG丸ｺﾞｼｯｸM-PRO" panose="020F0600000000000000" pitchFamily="50" charset="-128"/>
                <a:ea typeface="HG丸ｺﾞｼｯｸM-PRO" panose="020F0600000000000000" pitchFamily="50" charset="-128"/>
              </a:rPr>
              <a:t>　</a:t>
            </a:r>
            <a:r>
              <a:rPr lang="ja-JP" altLang="en-US" sz="1800" dirty="0" smtClean="0">
                <a:latin typeface="HG丸ｺﾞｼｯｸM-PRO" panose="020F0600000000000000" pitchFamily="50" charset="-128"/>
                <a:ea typeface="HG丸ｺﾞｼｯｸM-PRO" panose="020F0600000000000000" pitchFamily="50" charset="-128"/>
              </a:rPr>
              <a:t>加えた値として設定している。</a:t>
            </a:r>
            <a:endParaRPr lang="en-US" altLang="ja-JP" sz="1600" dirty="0">
              <a:latin typeface="HG丸ｺﾞｼｯｸM-PRO" panose="020F0600000000000000" pitchFamily="50" charset="-128"/>
              <a:ea typeface="HG丸ｺﾞｼｯｸM-PRO" panose="020F0600000000000000" pitchFamily="50" charset="-128"/>
            </a:endParaRPr>
          </a:p>
          <a:p>
            <a:pPr marL="0" indent="0">
              <a:lnSpc>
                <a:spcPts val="2700"/>
              </a:lnSpc>
              <a:spcBef>
                <a:spcPts val="0"/>
              </a:spcBef>
              <a:buNone/>
            </a:pPr>
            <a:r>
              <a:rPr lang="ja-JP" altLang="en-US" sz="1600" dirty="0" smtClean="0">
                <a:latin typeface="HG丸ｺﾞｼｯｸM-PRO" panose="020F0600000000000000" pitchFamily="50" charset="-128"/>
                <a:ea typeface="HG丸ｺﾞｼｯｸM-PRO" panose="020F0600000000000000" pitchFamily="50" charset="-128"/>
              </a:rPr>
              <a:t>　　</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fontAlgn="ctr">
              <a:buNone/>
            </a:pPr>
            <a:r>
              <a:rPr lang="ja-JP" altLang="en-US" sz="1800" dirty="0" smtClean="0">
                <a:latin typeface="HG丸ｺﾞｼｯｸM-PRO" panose="020F0600000000000000" pitchFamily="50" charset="-128"/>
                <a:ea typeface="HG丸ｺﾞｼｯｸM-PRO" panose="020F0600000000000000" pitchFamily="50" charset="-128"/>
              </a:rPr>
              <a:t>　　</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fontAlgn="ctr">
              <a:buNone/>
            </a:pPr>
            <a:endParaRPr kumimoji="1" lang="ja-JP" altLang="en-US" sz="1800" dirty="0">
              <a:latin typeface="HG丸ｺﾞｼｯｸM-PRO" panose="020F0600000000000000" pitchFamily="50" charset="-128"/>
              <a:ea typeface="HG丸ｺﾞｼｯｸM-PRO" panose="020F0600000000000000" pitchFamily="50" charset="-128"/>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8" r="-1"/>
          <a:stretch/>
        </p:blipFill>
        <p:spPr bwMode="auto">
          <a:xfrm>
            <a:off x="251520" y="1955203"/>
            <a:ext cx="8285452" cy="4282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p:cNvSpPr>
            <a:spLocks noChangeArrowheads="1"/>
          </p:cNvSpPr>
          <p:nvPr/>
        </p:nvSpPr>
        <p:spPr bwMode="auto">
          <a:xfrm>
            <a:off x="0" y="1"/>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lang="ja-JP" altLang="en-US" sz="2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４．地震</a:t>
            </a:r>
            <a:r>
              <a:rPr lang="ja-JP" altLang="en-US" sz="2400" dirty="0">
                <a:latin typeface="HG丸ｺﾞｼｯｸM-PRO" panose="020F0600000000000000" pitchFamily="50" charset="-128"/>
                <a:ea typeface="HG丸ｺﾞｼｯｸM-PRO" panose="020F0600000000000000" pitchFamily="50" charset="-128"/>
                <a:cs typeface="Meiryo UI" panose="020B0604030504040204" pitchFamily="50" charset="-128"/>
              </a:rPr>
              <a:t>時の残留変位の制限値について</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日付プレースホルダー 1"/>
          <p:cNvSpPr>
            <a:spLocks noGrp="1"/>
          </p:cNvSpPr>
          <p:nvPr>
            <p:ph type="dt" sz="half" idx="10"/>
          </p:nvPr>
        </p:nvSpPr>
        <p:spPr/>
        <p:txBody>
          <a:bodyPr/>
          <a:lstStyle/>
          <a:p>
            <a:r>
              <a:rPr kumimoji="1" lang="en-US" altLang="ja-JP" dirty="0" smtClean="0"/>
              <a:t>H30.5.22</a:t>
            </a:r>
            <a:endParaRPr kumimoji="1" lang="ja-JP" altLang="en-US" dirty="0"/>
          </a:p>
        </p:txBody>
      </p:sp>
      <p:sp>
        <p:nvSpPr>
          <p:cNvPr id="3" name="スライド番号プレースホルダー 2"/>
          <p:cNvSpPr>
            <a:spLocks noGrp="1"/>
          </p:cNvSpPr>
          <p:nvPr>
            <p:ph type="sldNum" sz="quarter" idx="12"/>
          </p:nvPr>
        </p:nvSpPr>
        <p:spPr/>
        <p:txBody>
          <a:bodyPr/>
          <a:lstStyle/>
          <a:p>
            <a:fld id="{E63F6462-C95E-4C1F-A2EC-2E2D06929884}" type="slidenum">
              <a:rPr kumimoji="1" lang="ja-JP" altLang="en-US" smtClean="0"/>
              <a:t>11</a:t>
            </a:fld>
            <a:endParaRPr kumimoji="1" lang="ja-JP" altLang="en-US"/>
          </a:p>
        </p:txBody>
      </p:sp>
    </p:spTree>
    <p:extLst>
      <p:ext uri="{BB962C8B-B14F-4D97-AF65-F5344CB8AC3E}">
        <p14:creationId xmlns:p14="http://schemas.microsoft.com/office/powerpoint/2010/main" val="3879357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dirty="0" smtClean="0"/>
              <a:t>H30.5.22</a:t>
            </a:r>
            <a:endParaRPr kumimoji="1" lang="ja-JP" altLang="en-US" dirty="0"/>
          </a:p>
        </p:txBody>
      </p:sp>
      <p:sp>
        <p:nvSpPr>
          <p:cNvPr id="8" name="コンテンツ プレースホルダー 2"/>
          <p:cNvSpPr>
            <a:spLocks noGrp="1"/>
          </p:cNvSpPr>
          <p:nvPr>
            <p:ph idx="1"/>
          </p:nvPr>
        </p:nvSpPr>
        <p:spPr>
          <a:xfrm>
            <a:off x="143508" y="620688"/>
            <a:ext cx="8856984" cy="2736304"/>
          </a:xfrm>
          <a:noFill/>
        </p:spPr>
        <p:txBody>
          <a:bodyPr>
            <a:normAutofit/>
          </a:bodyPr>
          <a:lstStyle/>
          <a:p>
            <a:pPr marL="0" indent="0">
              <a:buNone/>
            </a:pPr>
            <a:r>
              <a:rPr lang="ja-JP" altLang="en-US" sz="2200" dirty="0">
                <a:latin typeface="HG丸ｺﾞｼｯｸM-PRO" panose="020F0600000000000000" pitchFamily="50" charset="-128"/>
                <a:ea typeface="HG丸ｺﾞｼｯｸM-PRO" panose="020F0600000000000000" pitchFamily="50" charset="-128"/>
              </a:rPr>
              <a:t>＜残留変位の</a:t>
            </a:r>
            <a:r>
              <a:rPr lang="ja-JP" altLang="en-US" sz="2200" dirty="0" smtClean="0">
                <a:latin typeface="HG丸ｺﾞｼｯｸM-PRO" panose="020F0600000000000000" pitchFamily="50" charset="-128"/>
                <a:ea typeface="HG丸ｺﾞｼｯｸM-PRO" panose="020F0600000000000000" pitchFamily="50" charset="-128"/>
              </a:rPr>
              <a:t>制限値の見直し＞</a:t>
            </a:r>
            <a:endParaRPr lang="en-US" altLang="ja-JP" sz="22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500" dirty="0" smtClean="0">
              <a:latin typeface="HG丸ｺﾞｼｯｸM-PRO" panose="020F0600000000000000" pitchFamily="50" charset="-128"/>
              <a:ea typeface="HG丸ｺﾞｼｯｸM-PRO" panose="020F0600000000000000" pitchFamily="50" charset="-128"/>
            </a:endParaRPr>
          </a:p>
          <a:p>
            <a:pPr marL="0" indent="0">
              <a:lnSpc>
                <a:spcPts val="2700"/>
              </a:lnSpc>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　指針の改訂では、アンカーケース内移動量より接触変位量の小さいダボと</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a:lnSpc>
                <a:spcPts val="2700"/>
              </a:lnSpc>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　下沓の隙間（</a:t>
            </a:r>
            <a:r>
              <a:rPr lang="en-US" altLang="ja-JP" sz="1800" dirty="0" smtClean="0">
                <a:latin typeface="HG丸ｺﾞｼｯｸM-PRO" panose="020F0600000000000000" pitchFamily="50" charset="-128"/>
                <a:ea typeface="HG丸ｺﾞｼｯｸM-PRO" panose="020F0600000000000000" pitchFamily="50" charset="-128"/>
              </a:rPr>
              <a:t>55</a:t>
            </a:r>
            <a:r>
              <a:rPr lang="ja-JP" altLang="en-US" sz="1800" dirty="0" smtClean="0">
                <a:latin typeface="HG丸ｺﾞｼｯｸM-PRO" panose="020F0600000000000000" pitchFamily="50" charset="-128"/>
                <a:ea typeface="HG丸ｺﾞｼｯｸM-PRO" panose="020F0600000000000000" pitchFamily="50" charset="-128"/>
              </a:rPr>
              <a:t>ｍｍ）を制限値と考え、残留変位の制限値を見直した。</a:t>
            </a:r>
            <a:endParaRPr lang="en-US" altLang="ja-JP" sz="1800" dirty="0">
              <a:latin typeface="HG丸ｺﾞｼｯｸM-PRO" panose="020F0600000000000000" pitchFamily="50" charset="-128"/>
              <a:ea typeface="HG丸ｺﾞｼｯｸM-PRO" panose="020F0600000000000000" pitchFamily="50" charset="-128"/>
            </a:endParaRPr>
          </a:p>
          <a:p>
            <a:pPr marL="0" indent="0">
              <a:lnSpc>
                <a:spcPts val="2700"/>
              </a:lnSpc>
              <a:spcBef>
                <a:spcPts val="0"/>
              </a:spcBef>
              <a:buNone/>
            </a:pPr>
            <a:r>
              <a:rPr lang="ja-JP" altLang="en-US" sz="1800" dirty="0" smtClean="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marL="0" indent="0">
              <a:lnSpc>
                <a:spcPts val="2700"/>
              </a:lnSpc>
              <a:spcBef>
                <a:spcPts val="0"/>
              </a:spcBef>
              <a:buNone/>
            </a:pPr>
            <a:r>
              <a:rPr lang="ja-JP" altLang="en-US" sz="1600" dirty="0" smtClean="0">
                <a:latin typeface="HG丸ｺﾞｼｯｸM-PRO" panose="020F0600000000000000" pitchFamily="50" charset="-128"/>
                <a:ea typeface="HG丸ｺﾞｼｯｸM-PRO" panose="020F0600000000000000" pitchFamily="50" charset="-128"/>
              </a:rPr>
              <a:t>　　</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fontAlgn="ctr">
              <a:buNone/>
            </a:pPr>
            <a:r>
              <a:rPr lang="ja-JP" altLang="en-US" sz="1800" dirty="0" smtClean="0">
                <a:latin typeface="HG丸ｺﾞｼｯｸM-PRO" panose="020F0600000000000000" pitchFamily="50" charset="-128"/>
                <a:ea typeface="HG丸ｺﾞｼｯｸM-PRO" panose="020F0600000000000000" pitchFamily="50" charset="-128"/>
              </a:rPr>
              <a:t>　　</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fontAlgn="ctr">
              <a:buNone/>
            </a:pPr>
            <a:endParaRPr kumimoji="1" lang="ja-JP" altLang="en-US" sz="1800" dirty="0">
              <a:latin typeface="HG丸ｺﾞｼｯｸM-PRO" panose="020F0600000000000000" pitchFamily="50" charset="-128"/>
              <a:ea typeface="HG丸ｺﾞｼｯｸM-PRO" panose="020F0600000000000000" pitchFamily="50" charset="-128"/>
            </a:endParaRPr>
          </a:p>
        </p:txBody>
      </p:sp>
      <p:pic>
        <p:nvPicPr>
          <p:cNvPr id="9"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b="18930"/>
          <a:stretch/>
        </p:blipFill>
        <p:spPr bwMode="auto">
          <a:xfrm>
            <a:off x="611559" y="1894656"/>
            <a:ext cx="8257348" cy="3710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323529" y="5919663"/>
            <a:ext cx="8363816" cy="461665"/>
          </a:xfrm>
          <a:prstGeom prst="rect">
            <a:avLst/>
          </a:prstGeom>
          <a:solidFill>
            <a:schemeClr val="accent6">
              <a:lumMod val="20000"/>
              <a:lumOff val="80000"/>
            </a:schemeClr>
          </a:solidFill>
        </p:spPr>
        <p:txBody>
          <a:bodyPr wrap="square" rtlCol="0">
            <a:spAutoFit/>
          </a:bodyPr>
          <a:lstStyle/>
          <a:p>
            <a:pPr algn="ctr"/>
            <a:r>
              <a:rPr lang="ja-JP" altLang="en-US" sz="2400" dirty="0" smtClean="0">
                <a:latin typeface="HG丸ｺﾞｼｯｸM-PRO" panose="020F0600000000000000" pitchFamily="50" charset="-128"/>
                <a:ea typeface="HG丸ｺﾞｼｯｸM-PRO" panose="020F0600000000000000" pitchFamily="50" charset="-128"/>
              </a:rPr>
              <a:t>残留変位の制限値は、</a:t>
            </a:r>
            <a:r>
              <a:rPr lang="en-US" altLang="ja-JP" sz="2400" dirty="0" smtClean="0">
                <a:latin typeface="HG丸ｺﾞｼｯｸM-PRO" panose="020F0600000000000000" pitchFamily="50" charset="-128"/>
                <a:ea typeface="HG丸ｺﾞｼｯｸM-PRO" panose="020F0600000000000000" pitchFamily="50" charset="-128"/>
              </a:rPr>
              <a:t>7/1000rad</a:t>
            </a:r>
            <a:r>
              <a:rPr lang="ja-JP" altLang="en-US" sz="2400" dirty="0" smtClean="0">
                <a:latin typeface="HG丸ｺﾞｼｯｸM-PRO" panose="020F0600000000000000" pitchFamily="50" charset="-128"/>
                <a:ea typeface="HG丸ｺﾞｼｯｸM-PRO" panose="020F0600000000000000" pitchFamily="50" charset="-128"/>
              </a:rPr>
              <a:t>＋</a:t>
            </a:r>
            <a:r>
              <a:rPr lang="en-US" altLang="ja-JP" sz="2400" dirty="0" smtClean="0">
                <a:latin typeface="HG丸ｺﾞｼｯｸM-PRO" panose="020F0600000000000000" pitchFamily="50" charset="-128"/>
                <a:ea typeface="HG丸ｺﾞｼｯｸM-PRO" panose="020F0600000000000000" pitchFamily="50" charset="-128"/>
              </a:rPr>
              <a:t>55mm</a:t>
            </a:r>
            <a:r>
              <a:rPr lang="ja-JP" altLang="en-US" sz="2400" dirty="0" smtClean="0">
                <a:latin typeface="HG丸ｺﾞｼｯｸM-PRO" panose="020F0600000000000000" pitchFamily="50" charset="-128"/>
                <a:ea typeface="HG丸ｺﾞｼｯｸM-PRO" panose="020F0600000000000000" pitchFamily="50" charset="-128"/>
              </a:rPr>
              <a:t>とする。</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3" name="下矢印 12"/>
          <p:cNvSpPr/>
          <p:nvPr/>
        </p:nvSpPr>
        <p:spPr>
          <a:xfrm>
            <a:off x="4427984" y="5607248"/>
            <a:ext cx="432048" cy="288032"/>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5"/>
          <p:cNvSpPr>
            <a:spLocks noChangeArrowheads="1"/>
          </p:cNvSpPr>
          <p:nvPr/>
        </p:nvSpPr>
        <p:spPr bwMode="auto">
          <a:xfrm>
            <a:off x="0" y="1"/>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４．</a:t>
            </a:r>
            <a:r>
              <a:rPr lang="ja-JP" altLang="en-US" sz="2400" dirty="0">
                <a:latin typeface="HG丸ｺﾞｼｯｸM-PRO" panose="020F0600000000000000" pitchFamily="50" charset="-128"/>
                <a:ea typeface="HG丸ｺﾞｼｯｸM-PRO" panose="020F0600000000000000" pitchFamily="50" charset="-128"/>
                <a:cs typeface="Meiryo UI" panose="020B0604030504040204" pitchFamily="50" charset="-128"/>
              </a:rPr>
              <a:t>地震時の残留変位の制限値について</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12</a:t>
            </a:fld>
            <a:endParaRPr kumimoji="1" lang="ja-JP" altLang="en-US"/>
          </a:p>
        </p:txBody>
      </p:sp>
    </p:spTree>
    <p:extLst>
      <p:ext uri="{BB962C8B-B14F-4D97-AF65-F5344CB8AC3E}">
        <p14:creationId xmlns:p14="http://schemas.microsoft.com/office/powerpoint/2010/main" val="4251797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986367682"/>
              </p:ext>
            </p:extLst>
          </p:nvPr>
        </p:nvGraphicFramePr>
        <p:xfrm>
          <a:off x="457200" y="1988840"/>
          <a:ext cx="822960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p:cNvSpPr txBox="1"/>
          <p:nvPr/>
        </p:nvSpPr>
        <p:spPr>
          <a:xfrm>
            <a:off x="179512" y="620689"/>
            <a:ext cx="8784976" cy="1569660"/>
          </a:xfrm>
          <a:prstGeom prst="rect">
            <a:avLst/>
          </a:prstGeom>
          <a:noFill/>
          <a:ln>
            <a:solidFill>
              <a:schemeClr val="tx1"/>
            </a:solidFill>
            <a:prstDash val="solid"/>
          </a:ln>
        </p:spPr>
        <p:txBody>
          <a:bodyPr wrap="squar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・「大阪モノレール構造物設計指針」</a:t>
            </a:r>
            <a:r>
              <a:rPr lang="ja-JP" altLang="en-US" sz="16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は道路橋示方書、モノレール構造物設計指針、　</a:t>
            </a:r>
            <a:endParaRPr lang="en-US" altLang="ja-JP" sz="16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6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中量軌道輸送システム及びモノレール構造物設計基準等に準拠し作成され、</a:t>
            </a:r>
            <a:r>
              <a:rPr lang="ja-JP" altLang="en-US" sz="1600" b="1"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設計手法・作用（荷重）</a:t>
            </a:r>
            <a:r>
              <a:rPr lang="ja-JP" altLang="en-US" sz="16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を規定している。</a:t>
            </a:r>
            <a:endParaRPr lang="en-US" altLang="ja-JP" sz="16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kumimoji="1" lang="en-US" altLang="ja-JP" sz="16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16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600" u="sng"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平成２９年７月２１日に国交省より</a:t>
            </a:r>
            <a:r>
              <a:rPr kumimoji="1" lang="ja-JP" altLang="en-US" sz="1600" b="1" u="sng"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道路橋示方書の改訂</a:t>
            </a:r>
            <a:r>
              <a:rPr kumimoji="1" lang="ja-JP" altLang="en-US" sz="16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が通知されたことにより、</a:t>
            </a:r>
            <a:r>
              <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6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6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6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a:t>
            </a: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モノレール構造物設計</a:t>
            </a:r>
            <a:r>
              <a:rPr lang="ja-JP" altLang="en-US" sz="16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指針</a:t>
            </a: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6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を改定する必要が生じた。</a:t>
            </a:r>
            <a:endParaRPr kumimoji="1"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 name="正方形/長方形 2"/>
          <p:cNvSpPr/>
          <p:nvPr/>
        </p:nvSpPr>
        <p:spPr>
          <a:xfrm>
            <a:off x="5175365" y="2264346"/>
            <a:ext cx="3825127" cy="2100758"/>
          </a:xfrm>
          <a:prstGeom prst="rect">
            <a:avLst/>
          </a:prstGeom>
          <a:solidFill>
            <a:schemeClr val="bg1"/>
          </a:solidFill>
          <a:ln w="34925" cmpd="dbl">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n-US" altLang="ja-JP" sz="2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指針改訂理由</a:t>
            </a: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p>
          <a:p>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設計手法の変更</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2000"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道路橋示方書</a:t>
            </a:r>
            <a:r>
              <a:rPr lang="ja-JP" altLang="en-US" sz="2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の</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改定（</a:t>
            </a:r>
            <a:r>
              <a:rPr lang="en-US" altLang="ja-JP"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H29</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2000" b="1" dirty="0" smtClean="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単位系の変更</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H11</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（重力単位系→</a:t>
            </a:r>
            <a:r>
              <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SI</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単位系</a:t>
            </a:r>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en-US" altLang="ja-JP" sz="20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9" name="右矢印 8"/>
          <p:cNvSpPr/>
          <p:nvPr/>
        </p:nvSpPr>
        <p:spPr>
          <a:xfrm>
            <a:off x="4833589" y="2905651"/>
            <a:ext cx="324000" cy="540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0" name="角丸四角形 9"/>
          <p:cNvSpPr/>
          <p:nvPr/>
        </p:nvSpPr>
        <p:spPr>
          <a:xfrm>
            <a:off x="539552" y="5661249"/>
            <a:ext cx="2232248"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（公）日本道路協会</a:t>
            </a:r>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1" name="角丸四角形 10"/>
          <p:cNvSpPr/>
          <p:nvPr/>
        </p:nvSpPr>
        <p:spPr>
          <a:xfrm>
            <a:off x="6084168" y="6021288"/>
            <a:ext cx="2808312"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中量軌道輸送</a:t>
            </a:r>
            <a:r>
              <a:rPr lang="ja-JP" altLang="en-US" sz="15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システム</a:t>
            </a:r>
            <a:endParaRPr lang="en-US" altLang="ja-JP" sz="15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r>
              <a:rPr lang="ja-JP" altLang="en-US" sz="15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及び</a:t>
            </a:r>
            <a:r>
              <a:rPr lang="ja-JP" altLang="en-US" sz="15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モノレール</a:t>
            </a:r>
          </a:p>
          <a:p>
            <a:pPr algn="ctr"/>
            <a:r>
              <a:rPr lang="ja-JP" altLang="en-US" sz="15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構造物設計基準</a:t>
            </a:r>
            <a:r>
              <a:rPr lang="ja-JP" altLang="en-US" sz="15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研究会</a:t>
            </a:r>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角丸四角形 11"/>
          <p:cNvSpPr/>
          <p:nvPr/>
        </p:nvSpPr>
        <p:spPr>
          <a:xfrm>
            <a:off x="3419872" y="5661248"/>
            <a:ext cx="2232248" cy="5760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建設省</a:t>
            </a:r>
            <a:endParaRPr kumimoji="1" lang="ja-JP" altLang="en-US" sz="15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3" name="Rectangle 5"/>
          <p:cNvSpPr>
            <a:spLocks noChangeArrowheads="1"/>
          </p:cNvSpPr>
          <p:nvPr/>
        </p:nvSpPr>
        <p:spPr bwMode="auto">
          <a:xfrm>
            <a:off x="0" y="1"/>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2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１．道示</a:t>
            </a:r>
            <a:r>
              <a:rPr lang="ja-JP" altLang="en-US" sz="2400" dirty="0">
                <a:latin typeface="HG丸ｺﾞｼｯｸM-PRO" panose="020F0600000000000000" pitchFamily="50" charset="-128"/>
                <a:ea typeface="HG丸ｺﾞｼｯｸM-PRO" panose="020F0600000000000000" pitchFamily="50" charset="-128"/>
                <a:cs typeface="Meiryo UI" panose="020B0604030504040204" pitchFamily="50" charset="-128"/>
              </a:rPr>
              <a:t>と指針の変更点の整理</a:t>
            </a:r>
            <a:endParaRPr lang="en-US" altLang="ja-JP" sz="2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角丸四角形 13"/>
          <p:cNvSpPr/>
          <p:nvPr/>
        </p:nvSpPr>
        <p:spPr>
          <a:xfrm>
            <a:off x="179512" y="4581129"/>
            <a:ext cx="2736304" cy="1800200"/>
          </a:xfrm>
          <a:prstGeom prst="roundRect">
            <a:avLst>
              <a:gd name="adj" fmla="val 9612"/>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5" name="角丸四角形 14"/>
          <p:cNvSpPr/>
          <p:nvPr/>
        </p:nvSpPr>
        <p:spPr>
          <a:xfrm>
            <a:off x="3203848" y="4581128"/>
            <a:ext cx="5688632" cy="2088232"/>
          </a:xfrm>
          <a:prstGeom prst="roundRect">
            <a:avLst>
              <a:gd name="adj" fmla="val 9612"/>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6" name="角丸四角形 15"/>
          <p:cNvSpPr/>
          <p:nvPr/>
        </p:nvSpPr>
        <p:spPr>
          <a:xfrm>
            <a:off x="323528" y="4221088"/>
            <a:ext cx="2016224"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5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設計手法</a:t>
            </a:r>
            <a:endParaRPr kumimoji="1" lang="en-US" altLang="ja-JP" sz="15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r>
              <a:rPr kumimoji="1" lang="ja-JP" altLang="en-US" sz="15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（荷重組合せ係数）</a:t>
            </a:r>
            <a:endParaRPr kumimoji="1"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7" name="角丸四角形 16"/>
          <p:cNvSpPr/>
          <p:nvPr/>
        </p:nvSpPr>
        <p:spPr>
          <a:xfrm>
            <a:off x="7812361" y="4437113"/>
            <a:ext cx="1188132" cy="360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作用</a:t>
            </a:r>
            <a:endParaRPr kumimoji="1"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8" name="日付プレースホルダー 3"/>
          <p:cNvSpPr>
            <a:spLocks noGrp="1"/>
          </p:cNvSpPr>
          <p:nvPr>
            <p:ph type="dt" sz="half" idx="10"/>
          </p:nvPr>
        </p:nvSpPr>
        <p:spPr>
          <a:xfrm>
            <a:off x="457200" y="6356351"/>
            <a:ext cx="2133600" cy="365125"/>
          </a:xfrm>
        </p:spPr>
        <p:txBody>
          <a:bodyPr/>
          <a:lstStyle/>
          <a:p>
            <a:r>
              <a:rPr kumimoji="1" lang="en-US" altLang="ja-JP" dirty="0" smtClean="0"/>
              <a:t>H30.5.22</a:t>
            </a:r>
            <a:endParaRPr kumimoji="1" lang="ja-JP" altLang="en-US" dirty="0"/>
          </a:p>
        </p:txBody>
      </p:sp>
      <p:sp>
        <p:nvSpPr>
          <p:cNvPr id="19" name="スライド番号プレースホルダー 1"/>
          <p:cNvSpPr>
            <a:spLocks noGrp="1"/>
          </p:cNvSpPr>
          <p:nvPr>
            <p:ph type="sldNum" sz="quarter" idx="12"/>
          </p:nvPr>
        </p:nvSpPr>
        <p:spPr>
          <a:xfrm>
            <a:off x="6553200" y="6356351"/>
            <a:ext cx="2133600" cy="365125"/>
          </a:xfrm>
        </p:spPr>
        <p:txBody>
          <a:bodyPr/>
          <a:lstStyle/>
          <a:p>
            <a:fld id="{E63F6462-C95E-4C1F-A2EC-2E2D06929884}" type="slidenum">
              <a:rPr kumimoji="1" lang="ja-JP" altLang="en-US" smtClean="0"/>
              <a:t>2</a:t>
            </a:fld>
            <a:endParaRPr kumimoji="1" lang="ja-JP" altLang="en-US"/>
          </a:p>
        </p:txBody>
      </p:sp>
    </p:spTree>
    <p:extLst>
      <p:ext uri="{BB962C8B-B14F-4D97-AF65-F5344CB8AC3E}">
        <p14:creationId xmlns:p14="http://schemas.microsoft.com/office/powerpoint/2010/main" val="3908870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148064" y="6390826"/>
            <a:ext cx="3384376" cy="278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dirty="0" smtClean="0">
                <a:solidFill>
                  <a:schemeClr val="tx1"/>
                </a:solidFill>
              </a:rPr>
              <a:t>出典：国土交通省道路局ＨＰ</a:t>
            </a:r>
            <a:endParaRPr kumimoji="1" lang="ja-JP" altLang="en-US" dirty="0">
              <a:solidFill>
                <a:schemeClr val="tx1"/>
              </a:solidFill>
            </a:endParaRPr>
          </a:p>
        </p:txBody>
      </p:sp>
      <p:sp>
        <p:nvSpPr>
          <p:cNvPr id="2" name="スライド番号プレースホルダー 1"/>
          <p:cNvSpPr>
            <a:spLocks noGrp="1"/>
          </p:cNvSpPr>
          <p:nvPr>
            <p:ph type="sldNum" sz="quarter" idx="12"/>
          </p:nvPr>
        </p:nvSpPr>
        <p:spPr>
          <a:xfrm>
            <a:off x="6553200" y="6520259"/>
            <a:ext cx="2133600" cy="365125"/>
          </a:xfrm>
        </p:spPr>
        <p:txBody>
          <a:bodyPr/>
          <a:lstStyle/>
          <a:p>
            <a:fld id="{E63F6462-C95E-4C1F-A2EC-2E2D06929884}" type="slidenum">
              <a:rPr kumimoji="1" lang="ja-JP" altLang="en-US" smtClean="0"/>
              <a:t>3</a:t>
            </a:fld>
            <a:endParaRPr kumimoji="1" lang="ja-JP" altLang="en-US"/>
          </a:p>
        </p:txBody>
      </p:sp>
      <p:grpSp>
        <p:nvGrpSpPr>
          <p:cNvPr id="7" name="グループ化 6"/>
          <p:cNvGrpSpPr/>
          <p:nvPr/>
        </p:nvGrpSpPr>
        <p:grpSpPr>
          <a:xfrm>
            <a:off x="827583" y="839654"/>
            <a:ext cx="7560841" cy="5564004"/>
            <a:chOff x="395537" y="534591"/>
            <a:chExt cx="8316924" cy="6120403"/>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534591"/>
              <a:ext cx="8316924" cy="6120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611560" y="2060848"/>
              <a:ext cx="3960440" cy="454600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716016" y="2060848"/>
              <a:ext cx="3888432" cy="454600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2879813" y="1772817"/>
              <a:ext cx="1620180" cy="504056"/>
            </a:xfrm>
            <a:prstGeom prst="ellipse">
              <a:avLst/>
            </a:prstGeom>
            <a:solidFill>
              <a:schemeClr val="bg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smtClean="0">
                  <a:solidFill>
                    <a:srgbClr val="FF0000"/>
                  </a:solidFill>
                </a:rPr>
                <a:t>設計手法</a:t>
              </a:r>
              <a:endParaRPr kumimoji="1" lang="ja-JP" altLang="en-US" b="1" dirty="0">
                <a:solidFill>
                  <a:srgbClr val="FF0000"/>
                </a:solidFill>
              </a:endParaRPr>
            </a:p>
          </p:txBody>
        </p:sp>
        <p:sp>
          <p:nvSpPr>
            <p:cNvPr id="11" name="円/楕円 10"/>
            <p:cNvSpPr/>
            <p:nvPr/>
          </p:nvSpPr>
          <p:spPr>
            <a:xfrm>
              <a:off x="6912261" y="1772817"/>
              <a:ext cx="1620180" cy="504056"/>
            </a:xfrm>
            <a:prstGeom prst="ellipse">
              <a:avLst/>
            </a:prstGeom>
            <a:solidFill>
              <a:schemeClr val="bg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FF0000"/>
                  </a:solidFill>
                </a:rPr>
                <a:t>性能</a:t>
              </a:r>
              <a:endParaRPr kumimoji="1" lang="ja-JP" altLang="en-US" b="1" dirty="0">
                <a:solidFill>
                  <a:srgbClr val="FF0000"/>
                </a:solidFill>
              </a:endParaRPr>
            </a:p>
          </p:txBody>
        </p:sp>
      </p:grpSp>
      <p:sp>
        <p:nvSpPr>
          <p:cNvPr id="12" name="Rectangle 5"/>
          <p:cNvSpPr>
            <a:spLocks noChangeArrowheads="1"/>
          </p:cNvSpPr>
          <p:nvPr/>
        </p:nvSpPr>
        <p:spPr bwMode="auto">
          <a:xfrm>
            <a:off x="0" y="1"/>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2400" dirty="0">
                <a:latin typeface="HG丸ｺﾞｼｯｸM-PRO" panose="020F0600000000000000" pitchFamily="50" charset="-128"/>
                <a:ea typeface="HG丸ｺﾞｼｯｸM-PRO" panose="020F0600000000000000" pitchFamily="50" charset="-128"/>
                <a:cs typeface="Meiryo UI" panose="020B0604030504040204" pitchFamily="50" charset="-128"/>
              </a:rPr>
              <a:t>１．道示と指針の変更点の整理</a:t>
            </a:r>
            <a:endParaRPr lang="en-US" altLang="ja-JP" sz="2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コンテンツ プレースホルダー 2"/>
          <p:cNvSpPr>
            <a:spLocks noGrp="1"/>
          </p:cNvSpPr>
          <p:nvPr>
            <p:ph idx="1"/>
          </p:nvPr>
        </p:nvSpPr>
        <p:spPr>
          <a:xfrm>
            <a:off x="399144" y="505138"/>
            <a:ext cx="2262158" cy="369332"/>
          </a:xfrm>
        </p:spPr>
        <p:txBody>
          <a:bodyPr wrap="none">
            <a:spAutoFit/>
          </a:bodyPr>
          <a:lstStyle/>
          <a:p>
            <a:pPr marL="0" indent="0">
              <a:buNone/>
            </a:pPr>
            <a:r>
              <a:rPr lang="ja-JP" altLang="en-US" sz="1800" dirty="0" smtClean="0">
                <a:latin typeface="HG丸ｺﾞｼｯｸM-PRO" panose="020F0600000000000000" pitchFamily="50" charset="-128"/>
                <a:ea typeface="HG丸ｺﾞｼｯｸM-PRO" panose="020F0600000000000000" pitchFamily="50" charset="-128"/>
              </a:rPr>
              <a:t>＜第３回資料再掲＞</a:t>
            </a:r>
            <a:endParaRPr lang="ja-JP" altLang="en-US" sz="1800" dirty="0">
              <a:latin typeface="HG丸ｺﾞｼｯｸM-PRO" panose="020F0600000000000000" pitchFamily="50" charset="-128"/>
              <a:ea typeface="HG丸ｺﾞｼｯｸM-PRO" panose="020F0600000000000000" pitchFamily="50" charset="-128"/>
            </a:endParaRPr>
          </a:p>
        </p:txBody>
      </p:sp>
      <p:sp>
        <p:nvSpPr>
          <p:cNvPr id="15" name="日付プレースホルダー 3"/>
          <p:cNvSpPr>
            <a:spLocks noGrp="1"/>
          </p:cNvSpPr>
          <p:nvPr>
            <p:ph type="dt" sz="half" idx="10"/>
          </p:nvPr>
        </p:nvSpPr>
        <p:spPr>
          <a:xfrm>
            <a:off x="457200" y="6356351"/>
            <a:ext cx="2133600" cy="365125"/>
          </a:xfrm>
        </p:spPr>
        <p:txBody>
          <a:bodyPr/>
          <a:lstStyle/>
          <a:p>
            <a:r>
              <a:rPr kumimoji="1" lang="en-US" altLang="ja-JP" dirty="0" smtClean="0"/>
              <a:t>H30.5.22</a:t>
            </a:r>
            <a:endParaRPr kumimoji="1" lang="ja-JP" altLang="en-US" dirty="0"/>
          </a:p>
        </p:txBody>
      </p:sp>
    </p:spTree>
    <p:extLst>
      <p:ext uri="{BB962C8B-B14F-4D97-AF65-F5344CB8AC3E}">
        <p14:creationId xmlns:p14="http://schemas.microsoft.com/office/powerpoint/2010/main" val="3394784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53200" y="6520260"/>
            <a:ext cx="2133600" cy="365125"/>
          </a:xfrm>
        </p:spPr>
        <p:txBody>
          <a:bodyPr/>
          <a:lstStyle/>
          <a:p>
            <a:fld id="{E63F6462-C95E-4C1F-A2EC-2E2D06929884}" type="slidenum">
              <a:rPr kumimoji="1" lang="ja-JP" altLang="en-US" smtClean="0"/>
              <a:t>4</a:t>
            </a:fld>
            <a:endParaRPr kumimoji="1" lang="ja-JP" altLang="en-US" dirty="0"/>
          </a:p>
        </p:txBody>
      </p:sp>
      <p:sp>
        <p:nvSpPr>
          <p:cNvPr id="7" name="日付プレースホルダー 6"/>
          <p:cNvSpPr>
            <a:spLocks noGrp="1"/>
          </p:cNvSpPr>
          <p:nvPr>
            <p:ph type="dt" sz="half" idx="10"/>
          </p:nvPr>
        </p:nvSpPr>
        <p:spPr>
          <a:xfrm>
            <a:off x="467544" y="6597353"/>
            <a:ext cx="2133600" cy="365125"/>
          </a:xfrm>
        </p:spPr>
        <p:txBody>
          <a:bodyPr/>
          <a:lstStyle/>
          <a:p>
            <a:r>
              <a:rPr kumimoji="1" lang="en-US" altLang="ja-JP" dirty="0" smtClean="0"/>
              <a:t>H30.5.22</a:t>
            </a:r>
            <a:endParaRPr kumimoji="1" lang="ja-JP" altLang="en-US" dirty="0"/>
          </a:p>
        </p:txBody>
      </p:sp>
      <p:sp>
        <p:nvSpPr>
          <p:cNvPr id="5" name="コンテンツ プレースホルダー 2"/>
          <p:cNvSpPr>
            <a:spLocks noGrp="1"/>
          </p:cNvSpPr>
          <p:nvPr>
            <p:ph idx="1"/>
          </p:nvPr>
        </p:nvSpPr>
        <p:spPr>
          <a:xfrm>
            <a:off x="53752" y="548680"/>
            <a:ext cx="9036496" cy="5976664"/>
          </a:xfrm>
          <a:noFill/>
        </p:spPr>
        <p:txBody>
          <a:bodyPr>
            <a:normAutofit/>
          </a:bodyPr>
          <a:lstStyle/>
          <a:p>
            <a:pPr marL="0" indent="0">
              <a:buNone/>
            </a:pPr>
            <a:r>
              <a:rPr lang="ja-JP" altLang="en-US" sz="1600" dirty="0">
                <a:latin typeface="HG丸ｺﾞｼｯｸM-PRO" panose="020F0600000000000000" pitchFamily="50" charset="-128"/>
                <a:ea typeface="HG丸ｺﾞｼｯｸM-PRO" panose="020F0600000000000000" pitchFamily="50" charset="-128"/>
              </a:rPr>
              <a:t>　モノレール主</a:t>
            </a:r>
            <a:r>
              <a:rPr lang="ja-JP" altLang="en-US" sz="1600" dirty="0" smtClean="0">
                <a:latin typeface="HG丸ｺﾞｼｯｸM-PRO" panose="020F0600000000000000" pitchFamily="50" charset="-128"/>
                <a:ea typeface="HG丸ｺﾞｼｯｸM-PRO" panose="020F0600000000000000" pitchFamily="50" charset="-128"/>
              </a:rPr>
              <a:t>構造は、道路構造物として位置付けし、設計するため、設計指針の改訂では、道路橋示方書の設計手法を採用し、</a:t>
            </a:r>
            <a:r>
              <a:rPr lang="ja-JP" altLang="en-US" sz="1600" b="1" u="sng" dirty="0" smtClean="0">
                <a:solidFill>
                  <a:srgbClr val="FF0000"/>
                </a:solidFill>
                <a:latin typeface="HG丸ｺﾞｼｯｸM-PRO" panose="020F0600000000000000" pitchFamily="50" charset="-128"/>
                <a:ea typeface="HG丸ｺﾞｼｯｸM-PRO" panose="020F0600000000000000" pitchFamily="50" charset="-128"/>
              </a:rPr>
              <a:t>作用・制限値に考慮する係数は道路橋示方書に準拠する。</a:t>
            </a:r>
            <a:endParaRPr lang="en-US" altLang="ja-JP" sz="1600" b="1" u="sng"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endParaRPr lang="en-US" altLang="ja-JP" sz="3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a:t>
            </a:r>
            <a:r>
              <a:rPr lang="en-US" altLang="ja-JP" sz="16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荷重組合せ係数</a:t>
            </a:r>
            <a:r>
              <a:rPr lang="en-US" altLang="ja-JP" sz="1600" dirty="0" err="1" smtClean="0">
                <a:latin typeface="HG丸ｺﾞｼｯｸM-PRO" panose="020F0600000000000000" pitchFamily="50" charset="-128"/>
                <a:ea typeface="HG丸ｺﾞｼｯｸM-PRO" panose="020F0600000000000000" pitchFamily="50" charset="-128"/>
              </a:rPr>
              <a:t>γ</a:t>
            </a:r>
            <a:r>
              <a:rPr lang="en-US" altLang="ja-JP" sz="1600" baseline="-25000" dirty="0" err="1" smtClean="0">
                <a:latin typeface="HG丸ｺﾞｼｯｸM-PRO" panose="020F0600000000000000" pitchFamily="50" charset="-128"/>
                <a:ea typeface="HG丸ｺﾞｼｯｸM-PRO" panose="020F0600000000000000" pitchFamily="50" charset="-128"/>
              </a:rPr>
              <a:t>p</a:t>
            </a:r>
            <a:r>
              <a:rPr lang="ja-JP" altLang="en-US" sz="1600" dirty="0" err="1"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荷重係数</a:t>
            </a:r>
            <a:r>
              <a:rPr lang="en-US" altLang="ja-JP" sz="1600" dirty="0" err="1" smtClean="0">
                <a:latin typeface="HG丸ｺﾞｼｯｸM-PRO" panose="020F0600000000000000" pitchFamily="50" charset="-128"/>
                <a:ea typeface="HG丸ｺﾞｼｯｸM-PRO" panose="020F0600000000000000" pitchFamily="50" charset="-128"/>
              </a:rPr>
              <a:t>γ</a:t>
            </a:r>
            <a:r>
              <a:rPr lang="en-US" altLang="ja-JP" sz="1600" baseline="-25000" dirty="0" err="1" smtClean="0">
                <a:latin typeface="HG丸ｺﾞｼｯｸM-PRO" panose="020F0600000000000000" pitchFamily="50" charset="-128"/>
                <a:ea typeface="HG丸ｺﾞｼｯｸM-PRO" panose="020F0600000000000000" pitchFamily="50" charset="-128"/>
              </a:rPr>
              <a:t>q</a:t>
            </a:r>
            <a:r>
              <a:rPr lang="en-US" altLang="ja-JP" sz="1600" dirty="0" smtClean="0">
                <a:latin typeface="HG丸ｺﾞｼｯｸM-PRO" panose="020F0600000000000000" pitchFamily="50" charset="-128"/>
                <a:ea typeface="HG丸ｺﾞｼｯｸM-PRO" panose="020F0600000000000000" pitchFamily="50" charset="-128"/>
              </a:rPr>
              <a:t>〕</a:t>
            </a: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1600" dirty="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1600" dirty="0" smtClean="0">
                <a:latin typeface="HG丸ｺﾞｼｯｸM-PRO" panose="020F0600000000000000" pitchFamily="50" charset="-128"/>
                <a:ea typeface="HG丸ｺﾞｼｯｸM-PRO" panose="020F0600000000000000" pitchFamily="50" charset="-128"/>
              </a:rPr>
              <a:t>　</a:t>
            </a:r>
            <a:endParaRPr kumimoji="1" lang="en-US" altLang="ja-JP" sz="16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600" dirty="0" smtClean="0">
                <a:latin typeface="HG丸ｺﾞｼｯｸM-PRO" panose="020F0600000000000000" pitchFamily="50" charset="-128"/>
                <a:ea typeface="HG丸ｺﾞｼｯｸM-PRO" panose="020F0600000000000000" pitchFamily="50" charset="-128"/>
              </a:rPr>
              <a:t>　</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kumimoji="1" lang="en-US" altLang="ja-JP" sz="16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600" dirty="0">
              <a:latin typeface="HG丸ｺﾞｼｯｸM-PRO" panose="020F0600000000000000" pitchFamily="50" charset="-128"/>
              <a:ea typeface="HG丸ｺﾞｼｯｸM-PRO" panose="020F0600000000000000" pitchFamily="50" charset="-128"/>
            </a:endParaRPr>
          </a:p>
          <a:p>
            <a:pPr marL="0" indent="0">
              <a:buNone/>
            </a:pPr>
            <a:endParaRPr kumimoji="1" lang="ja-JP" altLang="en-US" sz="1600" dirty="0">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431311780"/>
              </p:ext>
            </p:extLst>
          </p:nvPr>
        </p:nvGraphicFramePr>
        <p:xfrm>
          <a:off x="539548" y="1484784"/>
          <a:ext cx="8280953" cy="5125723"/>
        </p:xfrm>
        <a:graphic>
          <a:graphicData uri="http://schemas.openxmlformats.org/drawingml/2006/table">
            <a:tbl>
              <a:tblPr/>
              <a:tblGrid>
                <a:gridCol w="242643"/>
                <a:gridCol w="497727"/>
                <a:gridCol w="485283"/>
                <a:gridCol w="251975"/>
                <a:gridCol w="251975"/>
                <a:gridCol w="251975"/>
                <a:gridCol w="251975"/>
                <a:gridCol w="251975"/>
                <a:gridCol w="251975"/>
                <a:gridCol w="251975"/>
                <a:gridCol w="251975"/>
                <a:gridCol w="251975"/>
                <a:gridCol w="251975"/>
                <a:gridCol w="251975"/>
                <a:gridCol w="251975"/>
                <a:gridCol w="251975"/>
                <a:gridCol w="251975"/>
                <a:gridCol w="251975"/>
                <a:gridCol w="251975"/>
                <a:gridCol w="251975"/>
                <a:gridCol w="251975"/>
                <a:gridCol w="251975"/>
                <a:gridCol w="251975"/>
                <a:gridCol w="251975"/>
                <a:gridCol w="251975"/>
                <a:gridCol w="251975"/>
                <a:gridCol w="251975"/>
                <a:gridCol w="251975"/>
                <a:gridCol w="251975"/>
                <a:gridCol w="251975"/>
                <a:gridCol w="251975"/>
              </a:tblGrid>
              <a:tr h="228372">
                <a:tc gridSpan="3">
                  <a:txBody>
                    <a:bodyPr/>
                    <a:lstStyle/>
                    <a:p>
                      <a:pPr algn="ctr" fontAlgn="ctr"/>
                      <a:r>
                        <a:rPr lang="ja-JP" altLang="en-US" sz="800" b="0" i="0" u="none" strike="noStrike" dirty="0">
                          <a:effectLst/>
                          <a:latin typeface="ＭＳ Ｐゴシック"/>
                        </a:rPr>
                        <a:t>作用の組合せ</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8">
                  <a:txBody>
                    <a:bodyPr/>
                    <a:lstStyle/>
                    <a:p>
                      <a:pPr algn="ctr" fontAlgn="ctr"/>
                      <a:r>
                        <a:rPr lang="ja-JP" altLang="en-US" sz="800" b="0" i="0" u="none" strike="noStrike" dirty="0">
                          <a:effectLst/>
                          <a:latin typeface="ＭＳ Ｐゴシック"/>
                        </a:rPr>
                        <a:t>荷重組合せ係数</a:t>
                      </a:r>
                      <a:r>
                        <a:rPr lang="en-US" altLang="ja-JP" sz="800" b="0" i="0" u="none" strike="noStrike" dirty="0" err="1">
                          <a:effectLst/>
                          <a:latin typeface="ＭＳ Ｐゴシック"/>
                        </a:rPr>
                        <a:t>γ</a:t>
                      </a:r>
                      <a:r>
                        <a:rPr lang="en-US" altLang="ja-JP" sz="800" b="0" i="0" u="none" strike="noStrike" baseline="-25000" dirty="0" err="1">
                          <a:effectLst/>
                          <a:latin typeface="ＭＳ Ｐゴシック"/>
                        </a:rPr>
                        <a:t>p</a:t>
                      </a:r>
                      <a:r>
                        <a:rPr lang="ja-JP" altLang="en-US" sz="800" b="0" i="0" u="none" strike="noStrike" dirty="0">
                          <a:effectLst/>
                          <a:latin typeface="ＭＳ Ｐゴシック"/>
                        </a:rPr>
                        <a:t>と荷重係数</a:t>
                      </a:r>
                      <a:r>
                        <a:rPr lang="en-US" altLang="ja-JP" sz="800" b="0" i="0" u="none" strike="noStrike" dirty="0" err="1">
                          <a:effectLst/>
                          <a:latin typeface="ＭＳ Ｐゴシック"/>
                        </a:rPr>
                        <a:t>γ</a:t>
                      </a:r>
                      <a:r>
                        <a:rPr lang="en-US" altLang="ja-JP" sz="800" b="0" i="0" u="none" strike="noStrike" baseline="-25000" dirty="0" err="1">
                          <a:effectLst/>
                          <a:latin typeface="ＭＳ Ｐゴシック"/>
                        </a:rPr>
                        <a:t>q</a:t>
                      </a:r>
                      <a:r>
                        <a:rPr lang="ja-JP" altLang="en-US" sz="800" b="0" i="0" u="none" strike="noStrike" dirty="0">
                          <a:effectLst/>
                          <a:latin typeface="ＭＳ Ｐゴシック"/>
                        </a:rPr>
                        <a:t>の値</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94988">
                <a:tc rowSpan="2" gridSpan="2">
                  <a:txBody>
                    <a:bodyPr/>
                    <a:lstStyle/>
                    <a:p>
                      <a:pPr algn="ctr" fontAlgn="ctr"/>
                      <a:r>
                        <a:rPr lang="ja-JP" altLang="en-US" sz="800" b="0" i="0" u="none" strike="noStrike">
                          <a:effectLst/>
                          <a:latin typeface="ＭＳ Ｐゴシック"/>
                        </a:rPr>
                        <a:t>　</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kumimoji="1" lang="ja-JP" altLang="en-US"/>
                    </a:p>
                  </a:txBody>
                  <a:tcPr/>
                </a:tc>
                <a:tc rowSpan="2">
                  <a:txBody>
                    <a:bodyPr/>
                    <a:lstStyle/>
                    <a:p>
                      <a:pPr algn="ctr" fontAlgn="ctr"/>
                      <a:r>
                        <a:rPr lang="ja-JP" altLang="en-US" sz="800" b="0" i="0" u="none" strike="noStrike">
                          <a:effectLst/>
                          <a:latin typeface="ＭＳ Ｐゴシック"/>
                        </a:rPr>
                        <a:t>設計状況</a:t>
                      </a:r>
                      <a:br>
                        <a:rPr lang="ja-JP" altLang="en-US" sz="800" b="0" i="0" u="none" strike="noStrike">
                          <a:effectLst/>
                          <a:latin typeface="ＭＳ Ｐゴシック"/>
                        </a:rPr>
                      </a:br>
                      <a:r>
                        <a:rPr lang="ja-JP" altLang="en-US" sz="800" b="0" i="0" u="none" strike="noStrike">
                          <a:effectLst/>
                          <a:latin typeface="ＭＳ Ｐゴシック"/>
                        </a:rPr>
                        <a:t>の区分</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800" b="0" i="0" u="none" strike="noStrike">
                          <a:effectLst/>
                          <a:latin typeface="ＭＳ Ｐゴシック"/>
                        </a:rPr>
                        <a:t>D</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sz="800" b="0" i="0" u="none" strike="noStrike">
                          <a:effectLst/>
                          <a:latin typeface="ＭＳ Ｐゴシック"/>
                        </a:rPr>
                        <a:t>L</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sz="800" b="0" i="0" u="none" strike="noStrike">
                          <a:effectLst/>
                          <a:latin typeface="ＭＳ Ｐゴシック"/>
                        </a:rPr>
                        <a:t>PS,</a:t>
                      </a:r>
                      <a:br>
                        <a:rPr lang="en-US" sz="800" b="0" i="0" u="none" strike="noStrike">
                          <a:effectLst/>
                          <a:latin typeface="ＭＳ Ｐゴシック"/>
                        </a:rPr>
                      </a:br>
                      <a:r>
                        <a:rPr lang="en-US" sz="800" b="0" i="0" u="none" strike="noStrike">
                          <a:effectLst/>
                          <a:latin typeface="ＭＳ Ｐゴシック"/>
                        </a:rPr>
                        <a:t>CR,</a:t>
                      </a:r>
                      <a:br>
                        <a:rPr lang="en-US" sz="800" b="0" i="0" u="none" strike="noStrike">
                          <a:effectLst/>
                          <a:latin typeface="ＭＳ Ｐゴシック"/>
                        </a:rPr>
                      </a:br>
                      <a:r>
                        <a:rPr lang="en-US" sz="800" b="0" i="0" u="none" strike="noStrike">
                          <a:effectLst/>
                          <a:latin typeface="ＭＳ Ｐゴシック"/>
                        </a:rPr>
                        <a:t>SH</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sz="800" b="0" i="0" u="none" strike="noStrike">
                          <a:effectLst/>
                          <a:latin typeface="ＭＳ Ｐゴシック"/>
                        </a:rPr>
                        <a:t>E,</a:t>
                      </a:r>
                      <a:br>
                        <a:rPr lang="en-US" sz="800" b="0" i="0" u="none" strike="noStrike">
                          <a:effectLst/>
                          <a:latin typeface="ＭＳ Ｐゴシック"/>
                        </a:rPr>
                      </a:br>
                      <a:r>
                        <a:rPr lang="en-US" sz="800" b="0" i="0" u="none" strike="noStrike">
                          <a:effectLst/>
                          <a:latin typeface="ＭＳ Ｐゴシック"/>
                        </a:rPr>
                        <a:t>HP,</a:t>
                      </a:r>
                      <a:br>
                        <a:rPr lang="en-US" sz="800" b="0" i="0" u="none" strike="noStrike">
                          <a:effectLst/>
                          <a:latin typeface="ＭＳ Ｐゴシック"/>
                        </a:rPr>
                      </a:br>
                      <a:r>
                        <a:rPr lang="en-US" sz="800" b="0" i="0" u="none" strike="noStrike">
                          <a:effectLst/>
                          <a:latin typeface="ＭＳ Ｐゴシック"/>
                        </a:rPr>
                        <a:t>u</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sz="800" b="0" i="0" u="none" strike="noStrike">
                          <a:effectLst/>
                          <a:latin typeface="ＭＳ Ｐゴシック"/>
                        </a:rPr>
                        <a:t>TH</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sz="800" b="0" i="0" u="none" strike="noStrike">
                          <a:effectLst/>
                          <a:latin typeface="ＭＳ Ｐゴシック"/>
                        </a:rPr>
                        <a:t>TF</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sz="800" b="0" i="0" u="none" strike="noStrike">
                          <a:effectLst/>
                          <a:latin typeface="ＭＳ Ｐゴシック"/>
                        </a:rPr>
                        <a:t>SW</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sz="800" b="0" i="0" u="none" strike="noStrike">
                          <a:effectLst/>
                          <a:latin typeface="ＭＳ Ｐゴシック"/>
                        </a:rPr>
                        <a:t>GD</a:t>
                      </a:r>
                      <a:br>
                        <a:rPr lang="en-US" sz="800" b="0" i="0" u="none" strike="noStrike">
                          <a:effectLst/>
                          <a:latin typeface="ＭＳ Ｐゴシック"/>
                        </a:rPr>
                      </a:br>
                      <a:r>
                        <a:rPr lang="en-US" sz="800" b="0" i="0" u="none" strike="noStrike">
                          <a:effectLst/>
                          <a:latin typeface="ＭＳ Ｐゴシック"/>
                        </a:rPr>
                        <a:t/>
                      </a:r>
                      <a:br>
                        <a:rPr lang="en-US" sz="800" b="0" i="0" u="none" strike="noStrike">
                          <a:effectLst/>
                          <a:latin typeface="ＭＳ Ｐゴシック"/>
                        </a:rPr>
                      </a:br>
                      <a:r>
                        <a:rPr lang="en-US" sz="800" b="0" i="0" u="none" strike="noStrike">
                          <a:effectLst/>
                          <a:latin typeface="ＭＳ Ｐゴシック"/>
                        </a:rPr>
                        <a:t>SD</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sz="800" b="0" i="0" u="none" strike="noStrike">
                          <a:effectLst/>
                          <a:latin typeface="ＭＳ Ｐゴシック"/>
                        </a:rPr>
                        <a:t>CF</a:t>
                      </a:r>
                      <a:br>
                        <a:rPr lang="en-US" sz="800" b="0" i="0" u="none" strike="noStrike">
                          <a:effectLst/>
                          <a:latin typeface="ＭＳ Ｐゴシック"/>
                        </a:rPr>
                      </a:br>
                      <a:r>
                        <a:rPr lang="en-US" sz="800" b="0" i="0" u="none" strike="noStrike">
                          <a:effectLst/>
                          <a:latin typeface="ＭＳ Ｐゴシック"/>
                        </a:rPr>
                        <a:t/>
                      </a:r>
                      <a:br>
                        <a:rPr lang="en-US" sz="800" b="0" i="0" u="none" strike="noStrike">
                          <a:effectLst/>
                          <a:latin typeface="ＭＳ Ｐゴシック"/>
                        </a:rPr>
                      </a:br>
                      <a:r>
                        <a:rPr lang="en-US" sz="800" b="0" i="0" u="none" strike="noStrike">
                          <a:effectLst/>
                          <a:latin typeface="ＭＳ Ｐゴシック"/>
                        </a:rPr>
                        <a:t>BK</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sz="800" b="0" i="0" u="none" strike="noStrike">
                          <a:effectLst/>
                          <a:latin typeface="ＭＳ Ｐゴシック"/>
                        </a:rPr>
                        <a:t>WS</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sz="800" b="0" i="0" u="none" strike="noStrike">
                          <a:effectLst/>
                          <a:latin typeface="ＭＳ Ｐゴシック"/>
                        </a:rPr>
                        <a:t>WL</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sz="800" b="0" i="0" u="none" strike="noStrike">
                          <a:effectLst/>
                          <a:latin typeface="ＭＳ Ｐゴシック"/>
                        </a:rPr>
                        <a:t>WP</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sz="800" b="0" i="0" u="none" strike="noStrike">
                          <a:effectLst/>
                          <a:latin typeface="ＭＳ Ｐゴシック"/>
                        </a:rPr>
                        <a:t>EQ</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fontAlgn="ctr"/>
                      <a:r>
                        <a:rPr lang="en-US" sz="800" b="0" i="0" u="none" strike="noStrike">
                          <a:effectLst/>
                          <a:latin typeface="ＭＳ Ｐゴシック"/>
                        </a:rPr>
                        <a:t>CO</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r>
              <a:tr h="264299">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p</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q</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p</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q</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p</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q</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p</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q</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p</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q</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p</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q</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p</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q</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p</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q</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p</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q</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p</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q</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p</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q</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p</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q</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p</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q</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p</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l-GR" sz="800" b="0" i="0" u="none" strike="noStrike">
                          <a:effectLst/>
                          <a:latin typeface="ＭＳ Ｐゴシック"/>
                        </a:rPr>
                        <a:t>γ</a:t>
                      </a:r>
                      <a:r>
                        <a:rPr lang="en-US" sz="800" b="0" i="0" u="none" strike="noStrike" baseline="-25000">
                          <a:effectLst/>
                          <a:latin typeface="ＭＳ Ｐゴシック"/>
                        </a:rPr>
                        <a:t>q</a:t>
                      </a:r>
                      <a:endParaRPr lang="en-US" sz="800" b="0" i="0" u="none" strike="noStrike">
                        <a:effectLst/>
                        <a:latin typeface="ＭＳ Ｐゴシック"/>
                      </a:endParaRP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12286">
                <a:tc>
                  <a:txBody>
                    <a:bodyPr/>
                    <a:lstStyle/>
                    <a:p>
                      <a:pPr algn="ctr" fontAlgn="ctr"/>
                      <a:r>
                        <a:rPr lang="ja-JP" altLang="en-US" sz="900" b="0" i="0" u="none" strike="noStrike">
                          <a:effectLst/>
                          <a:latin typeface="ＭＳ Ｐゴシック"/>
                        </a:rPr>
                        <a:t>①</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effectLst/>
                          <a:latin typeface="ＭＳ Ｐゴシック"/>
                        </a:rPr>
                        <a:t>D</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800" b="0" i="0" u="none" strike="noStrike" dirty="0">
                          <a:effectLst/>
                          <a:latin typeface="ＭＳ Ｐゴシック"/>
                        </a:rPr>
                        <a:t>永続作用</a:t>
                      </a:r>
                      <a:br>
                        <a:rPr lang="ja-JP" altLang="en-US" sz="800" b="0" i="0" u="none" strike="noStrike" dirty="0">
                          <a:effectLst/>
                          <a:latin typeface="ＭＳ Ｐゴシック"/>
                        </a:rPr>
                      </a:br>
                      <a:r>
                        <a:rPr lang="ja-JP" altLang="en-US" sz="800" b="0" i="0" u="none" strike="noStrike" dirty="0">
                          <a:effectLst/>
                          <a:latin typeface="ＭＳ Ｐゴシック"/>
                        </a:rPr>
                        <a:t>支配状況</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074">
                <a:tc>
                  <a:txBody>
                    <a:bodyPr/>
                    <a:lstStyle/>
                    <a:p>
                      <a:pPr algn="ctr" fontAlgn="ctr"/>
                      <a:r>
                        <a:rPr lang="ja-JP" altLang="en-US" sz="900" b="0" i="0" u="none" strike="noStrike">
                          <a:effectLst/>
                          <a:latin typeface="ＭＳ Ｐゴシック"/>
                        </a:rPr>
                        <a:t>②</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ＭＳ Ｐゴシック"/>
                        </a:rPr>
                        <a:t>D+L</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9">
                  <a:txBody>
                    <a:bodyPr/>
                    <a:lstStyle/>
                    <a:p>
                      <a:pPr algn="ctr" fontAlgn="ctr"/>
                      <a:r>
                        <a:rPr lang="zh-TW" altLang="en-US" sz="800" b="0" i="0" u="none" strike="noStrike" dirty="0">
                          <a:effectLst/>
                          <a:latin typeface="ＭＳ ゴシック" panose="020B0609070205080204" pitchFamily="49" charset="-128"/>
                          <a:ea typeface="ＭＳ ゴシック" panose="020B0609070205080204" pitchFamily="49" charset="-128"/>
                        </a:rPr>
                        <a:t>変動作用</a:t>
                      </a:r>
                      <a:br>
                        <a:rPr lang="zh-TW" altLang="en-US" sz="800" b="0" i="0" u="none" strike="noStrike" dirty="0">
                          <a:effectLst/>
                          <a:latin typeface="ＭＳ ゴシック" panose="020B0609070205080204" pitchFamily="49" charset="-128"/>
                          <a:ea typeface="ＭＳ ゴシック" panose="020B0609070205080204" pitchFamily="49" charset="-128"/>
                        </a:rPr>
                      </a:br>
                      <a:r>
                        <a:rPr lang="zh-TW" altLang="en-US" sz="800" b="0" i="0" u="none" strike="noStrike" dirty="0">
                          <a:effectLst/>
                          <a:latin typeface="ＭＳ ゴシック" panose="020B0609070205080204" pitchFamily="49" charset="-128"/>
                          <a:ea typeface="ＭＳ ゴシック" panose="020B0609070205080204" pitchFamily="49" charset="-128"/>
                        </a:rPr>
                        <a:t>支配状況</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1.25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074">
                <a:tc>
                  <a:txBody>
                    <a:bodyPr/>
                    <a:lstStyle/>
                    <a:p>
                      <a:pPr algn="ctr" fontAlgn="ctr"/>
                      <a:r>
                        <a:rPr lang="ja-JP" altLang="en-US" sz="900" b="0" i="0" u="none" strike="noStrike">
                          <a:effectLst/>
                          <a:latin typeface="ＭＳ Ｐゴシック"/>
                        </a:rPr>
                        <a:t>③</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effectLst/>
                          <a:latin typeface="ＭＳ Ｐゴシック"/>
                        </a:rPr>
                        <a:t>D+TH</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074">
                <a:tc>
                  <a:txBody>
                    <a:bodyPr/>
                    <a:lstStyle/>
                    <a:p>
                      <a:pPr algn="ctr" fontAlgn="ctr"/>
                      <a:r>
                        <a:rPr lang="ja-JP" altLang="en-US" sz="900" b="0" i="0" u="none" strike="noStrike">
                          <a:effectLst/>
                          <a:latin typeface="ＭＳ Ｐゴシック"/>
                        </a:rPr>
                        <a:t>④</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effectLst/>
                          <a:latin typeface="ＭＳ Ｐゴシック"/>
                        </a:rPr>
                        <a:t>D+TH+WS</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0.75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0.75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1.25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074">
                <a:tc>
                  <a:txBody>
                    <a:bodyPr/>
                    <a:lstStyle/>
                    <a:p>
                      <a:pPr algn="ctr" fontAlgn="ctr"/>
                      <a:r>
                        <a:rPr lang="ja-JP" altLang="en-US" sz="900" b="0" i="0" u="none" strike="noStrike">
                          <a:effectLst/>
                          <a:latin typeface="ＭＳ Ｐゴシック"/>
                        </a:rPr>
                        <a:t>⑤</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effectLst/>
                          <a:latin typeface="ＭＳ Ｐゴシック"/>
                        </a:rPr>
                        <a:t>D+L+TH</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0.95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1.25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0.75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86556">
                <a:tc>
                  <a:txBody>
                    <a:bodyPr/>
                    <a:lstStyle/>
                    <a:p>
                      <a:pPr algn="ctr" fontAlgn="ctr"/>
                      <a:r>
                        <a:rPr lang="ja-JP" altLang="en-US" sz="900" b="0" i="0" u="none" strike="noStrike">
                          <a:effectLst/>
                          <a:latin typeface="ＭＳ Ｐゴシック"/>
                        </a:rPr>
                        <a:t>⑥</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effectLst/>
                          <a:latin typeface="ＭＳ Ｐゴシック"/>
                        </a:rPr>
                        <a:t>D+L+WS+WL</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0.95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1.25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0.50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1.25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0.50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1.25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86556">
                <a:tc>
                  <a:txBody>
                    <a:bodyPr/>
                    <a:lstStyle/>
                    <a:p>
                      <a:pPr algn="ctr" fontAlgn="ctr"/>
                      <a:r>
                        <a:rPr lang="ja-JP" altLang="en-US" sz="900" b="0" i="0" u="none" strike="noStrike">
                          <a:effectLst/>
                          <a:latin typeface="ＭＳ Ｐゴシック"/>
                        </a:rPr>
                        <a:t>⑦</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effectLst/>
                          <a:latin typeface="ＭＳ Ｐゴシック"/>
                        </a:rPr>
                        <a:t>D+L+TH+WS+WL</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0.95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1.25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0.50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0.50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1.25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0.50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1.25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074">
                <a:tc>
                  <a:txBody>
                    <a:bodyPr/>
                    <a:lstStyle/>
                    <a:p>
                      <a:pPr algn="ctr" fontAlgn="ctr"/>
                      <a:r>
                        <a:rPr lang="ja-JP" altLang="en-US" sz="900" b="0" i="0" u="none" strike="noStrike">
                          <a:effectLst/>
                          <a:latin typeface="ＭＳ Ｐゴシック"/>
                        </a:rPr>
                        <a:t>⑧</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effectLst/>
                          <a:latin typeface="ＭＳ Ｐゴシック"/>
                        </a:rPr>
                        <a:t>D+WS</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1.25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074">
                <a:tc>
                  <a:txBody>
                    <a:bodyPr/>
                    <a:lstStyle/>
                    <a:p>
                      <a:pPr algn="ctr" fontAlgn="ctr"/>
                      <a:r>
                        <a:rPr lang="ja-JP" altLang="en-US" sz="900" b="0" i="0" u="none" strike="noStrike">
                          <a:effectLst/>
                          <a:latin typeface="ＭＳ Ｐゴシック"/>
                        </a:rPr>
                        <a:t>⑨</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effectLst/>
                          <a:latin typeface="ＭＳ Ｐゴシック"/>
                        </a:rPr>
                        <a:t>D+TH+EQ</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0.50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0.50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074">
                <a:tc>
                  <a:txBody>
                    <a:bodyPr/>
                    <a:lstStyle/>
                    <a:p>
                      <a:pPr algn="ctr" fontAlgn="ctr"/>
                      <a:r>
                        <a:rPr lang="ja-JP" altLang="en-US" sz="900" b="0" i="0" u="none" strike="noStrike">
                          <a:effectLst/>
                          <a:latin typeface="ＭＳ Ｐゴシック"/>
                        </a:rPr>
                        <a:t>⑩</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effectLst/>
                          <a:latin typeface="ＭＳ Ｐゴシック"/>
                        </a:rPr>
                        <a:t>D+EQ</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074">
                <a:tc>
                  <a:txBody>
                    <a:bodyPr/>
                    <a:lstStyle/>
                    <a:p>
                      <a:pPr algn="ctr" fontAlgn="ctr"/>
                      <a:r>
                        <a:rPr lang="ja-JP" altLang="en-US" sz="900" b="0" i="0" u="none" strike="noStrike">
                          <a:effectLst/>
                          <a:latin typeface="ＭＳ Ｐゴシック"/>
                        </a:rPr>
                        <a:t>⑪</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ＭＳ Ｐゴシック"/>
                        </a:rPr>
                        <a:t>D+EQ</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ja-JP" altLang="en-US" sz="800" b="0" i="0" u="none" strike="noStrike" dirty="0">
                          <a:effectLst/>
                          <a:latin typeface="ＭＳ Ｐゴシック"/>
                        </a:rPr>
                        <a:t>偶発作用</a:t>
                      </a:r>
                      <a:br>
                        <a:rPr lang="ja-JP" altLang="en-US" sz="800" b="0" i="0" u="none" strike="noStrike" dirty="0">
                          <a:effectLst/>
                          <a:latin typeface="ＭＳ Ｐゴシック"/>
                        </a:rPr>
                      </a:br>
                      <a:r>
                        <a:rPr lang="ja-JP" altLang="en-US" sz="800" b="0" i="0" u="none" strike="noStrike" dirty="0">
                          <a:effectLst/>
                          <a:latin typeface="ＭＳ Ｐゴシック"/>
                        </a:rPr>
                        <a:t>支配状況</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8074">
                <a:tc>
                  <a:txBody>
                    <a:bodyPr/>
                    <a:lstStyle/>
                    <a:p>
                      <a:pPr algn="ctr" fontAlgn="ctr"/>
                      <a:r>
                        <a:rPr lang="ja-JP" altLang="en-US" sz="900" b="0" i="0" u="none" strike="noStrike">
                          <a:effectLst/>
                          <a:latin typeface="ＭＳ Ｐゴシック"/>
                        </a:rPr>
                        <a:t>⑫</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effectLst/>
                          <a:latin typeface="ＭＳ Ｐゴシック"/>
                        </a:rPr>
                        <a:t>D+CO</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1.05</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a:effectLst/>
                          <a:latin typeface="ＭＳ Ｐゴシック"/>
                        </a:rPr>
                        <a:t>-</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800" b="0" i="0" u="none" strike="noStrike" dirty="0">
                          <a:effectLst/>
                          <a:latin typeface="ＭＳ Ｐゴシック"/>
                        </a:rPr>
                        <a:t>1.00</a:t>
                      </a:r>
                    </a:p>
                  </a:txBody>
                  <a:tcPr marL="9367" marR="9367" marT="93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Rectangle 5"/>
          <p:cNvSpPr>
            <a:spLocks noChangeArrowheads="1"/>
          </p:cNvSpPr>
          <p:nvPr/>
        </p:nvSpPr>
        <p:spPr bwMode="auto">
          <a:xfrm>
            <a:off x="0" y="1"/>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２．</a:t>
            </a:r>
            <a:r>
              <a:rPr lang="ja-JP" altLang="en-US" sz="2400" dirty="0" smtClean="0">
                <a:latin typeface="HG丸ｺﾞｼｯｸM-PRO" panose="020F0600000000000000" pitchFamily="50" charset="-128"/>
                <a:ea typeface="HG丸ｺﾞｼｯｸM-PRO" panose="020F0600000000000000" pitchFamily="50" charset="-128"/>
              </a:rPr>
              <a:t>活</a:t>
            </a:r>
            <a:r>
              <a:rPr lang="ja-JP" altLang="en-US" sz="2400" dirty="0">
                <a:latin typeface="HG丸ｺﾞｼｯｸM-PRO" panose="020F0600000000000000" pitchFamily="50" charset="-128"/>
                <a:ea typeface="HG丸ｺﾞｼｯｸM-PRO" panose="020F0600000000000000" pitchFamily="50" charset="-128"/>
              </a:rPr>
              <a:t>荷重に関する係数について</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Tree>
    <p:extLst>
      <p:ext uri="{BB962C8B-B14F-4D97-AF65-F5344CB8AC3E}">
        <p14:creationId xmlns:p14="http://schemas.microsoft.com/office/powerpoint/2010/main" val="1319111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kumimoji="1" lang="en-US" altLang="ja-JP" dirty="0" smtClean="0"/>
              <a:t>H30.5.22</a:t>
            </a:r>
            <a:endParaRPr kumimoji="1" lang="ja-JP" altLang="en-US" dirty="0"/>
          </a:p>
        </p:txBody>
      </p:sp>
      <p:sp>
        <p:nvSpPr>
          <p:cNvPr id="6" name="スライド番号プレースホルダー 5"/>
          <p:cNvSpPr>
            <a:spLocks noGrp="1"/>
          </p:cNvSpPr>
          <p:nvPr>
            <p:ph type="sldNum" sz="quarter" idx="12"/>
          </p:nvPr>
        </p:nvSpPr>
        <p:spPr/>
        <p:txBody>
          <a:bodyPr/>
          <a:lstStyle/>
          <a:p>
            <a:fld id="{E63F6462-C95E-4C1F-A2EC-2E2D06929884}" type="slidenum">
              <a:rPr kumimoji="1" lang="ja-JP" altLang="en-US" smtClean="0"/>
              <a:t>5</a:t>
            </a:fld>
            <a:endParaRPr kumimoji="1" lang="ja-JP" altLang="en-US"/>
          </a:p>
        </p:txBody>
      </p:sp>
      <p:sp>
        <p:nvSpPr>
          <p:cNvPr id="7" name="Rectangle 5"/>
          <p:cNvSpPr>
            <a:spLocks noChangeArrowheads="1"/>
          </p:cNvSpPr>
          <p:nvPr/>
        </p:nvSpPr>
        <p:spPr bwMode="auto">
          <a:xfrm>
            <a:off x="0" y="1"/>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３．</a:t>
            </a:r>
            <a:r>
              <a:rPr lang="ja-JP" altLang="en-US" sz="2400" dirty="0" smtClean="0">
                <a:latin typeface="HG丸ｺﾞｼｯｸM-PRO" panose="020F0600000000000000" pitchFamily="50" charset="-128"/>
                <a:ea typeface="HG丸ｺﾞｼｯｸM-PRO" panose="020F0600000000000000" pitchFamily="50" charset="-128"/>
              </a:rPr>
              <a:t>風</a:t>
            </a:r>
            <a:r>
              <a:rPr lang="ja-JP" altLang="en-US" sz="2400" dirty="0">
                <a:latin typeface="HG丸ｺﾞｼｯｸM-PRO" panose="020F0600000000000000" pitchFamily="50" charset="-128"/>
                <a:ea typeface="HG丸ｺﾞｼｯｸM-PRO" panose="020F0600000000000000" pitchFamily="50" charset="-128"/>
              </a:rPr>
              <a:t>荷重</a:t>
            </a:r>
            <a:r>
              <a:rPr lang="ja-JP" altLang="en-US" sz="2400" dirty="0" smtClean="0">
                <a:latin typeface="HG丸ｺﾞｼｯｸM-PRO" panose="020F0600000000000000" pitchFamily="50" charset="-128"/>
                <a:ea typeface="HG丸ｺﾞｼｯｸM-PRO" panose="020F0600000000000000" pitchFamily="50" charset="-128"/>
              </a:rPr>
              <a:t>について</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8" name="コンテンツ プレースホルダー 2"/>
          <p:cNvSpPr>
            <a:spLocks noGrp="1"/>
          </p:cNvSpPr>
          <p:nvPr>
            <p:ph idx="1"/>
          </p:nvPr>
        </p:nvSpPr>
        <p:spPr>
          <a:xfrm>
            <a:off x="53752" y="692696"/>
            <a:ext cx="9036496" cy="5976664"/>
          </a:xfrm>
          <a:noFill/>
        </p:spPr>
        <p:txBody>
          <a:bodyPr>
            <a:normAutofit lnSpcReduction="10000"/>
          </a:bodyPr>
          <a:lstStyle/>
          <a:p>
            <a:pPr marL="0" indent="0">
              <a:buNone/>
            </a:pPr>
            <a:r>
              <a:rPr lang="ja-JP" altLang="en-US" sz="2200" dirty="0" smtClean="0">
                <a:latin typeface="HG丸ｺﾞｼｯｸM-PRO" panose="020F0600000000000000" pitchFamily="50" charset="-128"/>
                <a:ea typeface="HG丸ｺﾞｼｯｸM-PRO" panose="020F0600000000000000" pitchFamily="50" charset="-128"/>
              </a:rPr>
              <a:t>＜風速の考え方＞</a:t>
            </a:r>
            <a:endParaRPr lang="en-US" altLang="ja-JP" sz="2200" dirty="0" smtClean="0">
              <a:latin typeface="HG丸ｺﾞｼｯｸM-PRO" panose="020F0600000000000000" pitchFamily="50" charset="-128"/>
              <a:ea typeface="HG丸ｺﾞｼｯｸM-PRO" panose="020F0600000000000000" pitchFamily="50" charset="-128"/>
            </a:endParaRPr>
          </a:p>
          <a:p>
            <a:pPr marL="0" indent="0">
              <a:buNone/>
            </a:pP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構造物</a:t>
            </a:r>
            <a:r>
              <a:rPr lang="ja-JP" altLang="en-US" sz="2000" dirty="0">
                <a:latin typeface="HG丸ｺﾞｼｯｸM-PRO" panose="020F0600000000000000" pitchFamily="50" charset="-128"/>
                <a:ea typeface="HG丸ｺﾞｼｯｸM-PRO" panose="020F0600000000000000" pitchFamily="50" charset="-128"/>
              </a:rPr>
              <a:t>（駅舎・軌道桁）に作用する風</a:t>
            </a:r>
            <a:r>
              <a:rPr lang="ja-JP" altLang="en-US" sz="2000" dirty="0" smtClean="0">
                <a:latin typeface="HG丸ｺﾞｼｯｸM-PRO" panose="020F0600000000000000" pitchFamily="50" charset="-128"/>
                <a:ea typeface="HG丸ｺﾞｼｯｸM-PRO" panose="020F0600000000000000" pitchFamily="50" charset="-128"/>
              </a:rPr>
              <a:t>荷重</a:t>
            </a: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smtClean="0">
                <a:latin typeface="HG丸ｺﾞｼｯｸM-PRO" panose="020F0600000000000000" pitchFamily="50" charset="-128"/>
                <a:ea typeface="HG丸ｺﾞｼｯｸM-PRO" panose="020F0600000000000000" pitchFamily="50" charset="-128"/>
              </a:rPr>
              <a:t>・・・前回審議内容と同様</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600" dirty="0" smtClean="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・道路橋示方書に準拠し、設計基準風速</a:t>
            </a:r>
            <a:r>
              <a:rPr lang="en-US" altLang="ja-JP" sz="2000" dirty="0" smtClean="0">
                <a:latin typeface="HG丸ｺﾞｼｯｸM-PRO" panose="020F0600000000000000" pitchFamily="50" charset="-128"/>
                <a:ea typeface="HG丸ｺﾞｼｯｸM-PRO" panose="020F0600000000000000" pitchFamily="50" charset="-128"/>
              </a:rPr>
              <a:t>40</a:t>
            </a:r>
            <a:r>
              <a:rPr lang="ja-JP" altLang="en-US" sz="2000" dirty="0" err="1" smtClean="0">
                <a:latin typeface="HG丸ｺﾞｼｯｸM-PRO" panose="020F0600000000000000" pitchFamily="50" charset="-128"/>
                <a:ea typeface="HG丸ｺﾞｼｯｸM-PRO" panose="020F0600000000000000" pitchFamily="50" charset="-128"/>
              </a:rPr>
              <a:t>ｍ</a:t>
            </a:r>
            <a:r>
              <a:rPr lang="en-US" altLang="ja-JP" sz="2000" dirty="0" smtClean="0">
                <a:latin typeface="HG丸ｺﾞｼｯｸM-PRO" panose="020F0600000000000000" pitchFamily="50" charset="-128"/>
                <a:ea typeface="HG丸ｺﾞｼｯｸM-PRO" panose="020F0600000000000000" pitchFamily="50" charset="-128"/>
              </a:rPr>
              <a:t>/</a:t>
            </a:r>
            <a:r>
              <a:rPr lang="ja-JP" altLang="en-US" sz="2000" dirty="0" err="1" smtClean="0">
                <a:latin typeface="HG丸ｺﾞｼｯｸM-PRO" panose="020F0600000000000000" pitchFamily="50" charset="-128"/>
                <a:ea typeface="HG丸ｺﾞｼｯｸM-PRO" panose="020F0600000000000000" pitchFamily="50" charset="-128"/>
              </a:rPr>
              <a:t>ｓ</a:t>
            </a:r>
            <a:r>
              <a:rPr lang="ja-JP" altLang="en-US" sz="2000" dirty="0" smtClean="0">
                <a:latin typeface="HG丸ｺﾞｼｯｸM-PRO" panose="020F0600000000000000" pitchFamily="50" charset="-128"/>
                <a:ea typeface="HG丸ｺﾞｼｯｸM-PRO" panose="020F0600000000000000" pitchFamily="50" charset="-128"/>
              </a:rPr>
              <a:t>として算出する。</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en-US" altLang="ja-JP" sz="2000" b="1" dirty="0" smtClean="0">
                <a:latin typeface="HG丸ｺﾞｼｯｸM-PRO" panose="020F0600000000000000" pitchFamily="50" charset="-128"/>
                <a:ea typeface="HG丸ｺﾞｼｯｸM-PRO" panose="020F0600000000000000" pitchFamily="50" charset="-128"/>
              </a:rPr>
              <a:t>【</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車両載荷状態の軌道桁及び車両に作用する風荷重</a:t>
            </a:r>
            <a:r>
              <a:rPr lang="en-US" altLang="ja-JP" sz="2000" b="1" dirty="0" smtClean="0">
                <a:latin typeface="HG丸ｺﾞｼｯｸM-PRO" panose="020F0600000000000000" pitchFamily="50" charset="-128"/>
                <a:ea typeface="HG丸ｺﾞｼｯｸM-PRO" panose="020F0600000000000000" pitchFamily="50" charset="-128"/>
              </a:rPr>
              <a:t>】</a:t>
            </a:r>
            <a:endParaRPr lang="en-US" altLang="ja-JP" sz="2000" b="1" dirty="0">
              <a:latin typeface="HG丸ｺﾞｼｯｸM-PRO" panose="020F0600000000000000" pitchFamily="50" charset="-128"/>
              <a:ea typeface="HG丸ｺﾞｼｯｸM-PRO" panose="020F0600000000000000" pitchFamily="50" charset="-128"/>
            </a:endParaRPr>
          </a:p>
          <a:p>
            <a:pPr marL="0" indent="0">
              <a:buNone/>
            </a:pPr>
            <a:r>
              <a:rPr lang="ja-JP" altLang="en-US" sz="2000" b="1" dirty="0" smtClean="0">
                <a:latin typeface="HG丸ｺﾞｼｯｸM-PRO" panose="020F0600000000000000" pitchFamily="50" charset="-128"/>
                <a:ea typeface="HG丸ｺﾞｼｯｸM-PRO" panose="020F0600000000000000" pitchFamily="50" charset="-128"/>
              </a:rPr>
              <a:t>　・前回審議会では営業線の観測結果を基に設計基準風速を３５ｍ／</a:t>
            </a:r>
            <a:r>
              <a:rPr lang="ja-JP" altLang="en-US" sz="2000" b="1" dirty="0" err="1" smtClean="0">
                <a:latin typeface="HG丸ｺﾞｼｯｸM-PRO" panose="020F0600000000000000" pitchFamily="50" charset="-128"/>
                <a:ea typeface="HG丸ｺﾞｼｯｸM-PRO" panose="020F0600000000000000" pitchFamily="50" charset="-128"/>
              </a:rPr>
              <a:t>ｓ</a:t>
            </a:r>
            <a:endParaRPr lang="en-US" altLang="ja-JP" sz="20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　として設計する方針であった。</a:t>
            </a:r>
            <a:endParaRPr lang="en-US" altLang="ja-JP" sz="20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・審議会より観測結果の確実性に関し、意見が出されたため、再考した。</a:t>
            </a:r>
            <a:endParaRPr lang="en-US" altLang="ja-JP" sz="2000" b="1"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b="1" dirty="0" smtClean="0">
                <a:latin typeface="HG丸ｺﾞｼｯｸM-PRO" panose="020F0600000000000000" pitchFamily="50" charset="-128"/>
                <a:ea typeface="HG丸ｺﾞｼｯｸM-PRO" panose="020F0600000000000000" pitchFamily="50" charset="-128"/>
              </a:rPr>
              <a:t>　　</a:t>
            </a:r>
            <a:r>
              <a:rPr lang="en-US" altLang="ja-JP" sz="2000" b="1" dirty="0" smtClean="0">
                <a:latin typeface="HG丸ｺﾞｼｯｸM-PRO" panose="020F0600000000000000" pitchFamily="50" charset="-128"/>
                <a:ea typeface="HG丸ｺﾞｼｯｸM-PRO" panose="020F0600000000000000" pitchFamily="50" charset="-128"/>
              </a:rPr>
              <a:t>[</a:t>
            </a:r>
            <a:r>
              <a:rPr lang="ja-JP" altLang="en-US" sz="2000" b="1" dirty="0" smtClean="0">
                <a:latin typeface="HG丸ｺﾞｼｯｸM-PRO" panose="020F0600000000000000" pitchFamily="50" charset="-128"/>
                <a:ea typeface="HG丸ｺﾞｼｯｸM-PRO" panose="020F0600000000000000" pitchFamily="50" charset="-128"/>
              </a:rPr>
              <a:t>結果</a:t>
            </a:r>
            <a:r>
              <a:rPr lang="en-US" altLang="ja-JP" sz="2000" b="1" dirty="0" smtClean="0">
                <a:latin typeface="HG丸ｺﾞｼｯｸM-PRO" panose="020F0600000000000000" pitchFamily="50" charset="-128"/>
                <a:ea typeface="HG丸ｺﾞｼｯｸM-PRO" panose="020F0600000000000000" pitchFamily="50" charset="-128"/>
              </a:rPr>
              <a:t>]</a:t>
            </a:r>
          </a:p>
          <a:p>
            <a:pPr marL="0" indent="0">
              <a:buNone/>
            </a:pPr>
            <a:r>
              <a:rPr lang="ja-JP" altLang="en-US" sz="2000" b="1" dirty="0" smtClean="0">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・モノレール構造物設計指針に準拠し、</a:t>
            </a:r>
            <a:endParaRPr lang="en-US" altLang="ja-JP" sz="2000" b="1" dirty="0" smtClean="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　　　風上側部材に対して</a:t>
            </a:r>
            <a:r>
              <a:rPr lang="en-US" altLang="ja-JP" sz="2000" b="1" dirty="0" smtClean="0">
                <a:solidFill>
                  <a:srgbClr val="FF0000"/>
                </a:solidFill>
                <a:latin typeface="HG丸ｺﾞｼｯｸM-PRO" panose="020F0600000000000000" pitchFamily="50" charset="-128"/>
                <a:ea typeface="HG丸ｺﾞｼｯｸM-PRO" panose="020F0600000000000000" pitchFamily="50" charset="-128"/>
              </a:rPr>
              <a:t>1.0kN/m2</a:t>
            </a:r>
          </a:p>
          <a:p>
            <a:pPr marL="0" indent="0">
              <a:buNone/>
            </a:pPr>
            <a:r>
              <a:rPr lang="ja-JP" altLang="en-US"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　</a:t>
            </a:r>
            <a:r>
              <a:rPr lang="ja-JP" altLang="en-US" sz="2000" b="1" dirty="0" smtClean="0">
                <a:solidFill>
                  <a:srgbClr val="FF0000"/>
                </a:solidFill>
                <a:latin typeface="HG丸ｺﾞｼｯｸM-PRO" panose="020F0600000000000000" pitchFamily="50" charset="-128"/>
                <a:ea typeface="HG丸ｺﾞｼｯｸM-PRO" panose="020F0600000000000000" pitchFamily="50" charset="-128"/>
              </a:rPr>
              <a:t>風下側部材に対して</a:t>
            </a:r>
            <a:r>
              <a:rPr lang="en-US" altLang="ja-JP" sz="2000" b="1" dirty="0" smtClean="0">
                <a:solidFill>
                  <a:srgbClr val="FF0000"/>
                </a:solidFill>
                <a:latin typeface="HG丸ｺﾞｼｯｸM-PRO" panose="020F0600000000000000" pitchFamily="50" charset="-128"/>
                <a:ea typeface="HG丸ｺﾞｼｯｸM-PRO" panose="020F0600000000000000" pitchFamily="50" charset="-128"/>
              </a:rPr>
              <a:t>0.5kN/m2</a:t>
            </a:r>
          </a:p>
          <a:p>
            <a:pPr marL="0" indent="0">
              <a:buNone/>
            </a:pP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１．で述べたモノレール構造物設計指針における設計手法と作用</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の関連性を再考し、モノレール車両に作用する風荷重については</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000" dirty="0">
                <a:latin typeface="HG丸ｺﾞｼｯｸM-PRO" panose="020F0600000000000000" pitchFamily="50" charset="-128"/>
                <a:ea typeface="HG丸ｺﾞｼｯｸM-PRO" panose="020F0600000000000000" pitchFamily="50" charset="-128"/>
              </a:rPr>
              <a:t>　</a:t>
            </a:r>
            <a:r>
              <a:rPr lang="ja-JP" altLang="en-US" sz="2000" dirty="0" smtClean="0">
                <a:latin typeface="HG丸ｺﾞｼｯｸM-PRO" panose="020F0600000000000000" pitchFamily="50" charset="-128"/>
                <a:ea typeface="HG丸ｺﾞｼｯｸM-PRO" panose="020F0600000000000000" pitchFamily="50" charset="-128"/>
              </a:rPr>
              <a:t>　　　　モノレール構造物設計指針に準拠することとした。</a:t>
            </a:r>
            <a:endParaRPr kumimoji="1" lang="ja-JP" altLang="en-US" sz="1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52287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a:grpSpLocks noChangeAspect="1"/>
          </p:cNvGrpSpPr>
          <p:nvPr/>
        </p:nvGrpSpPr>
        <p:grpSpPr>
          <a:xfrm>
            <a:off x="1" y="828782"/>
            <a:ext cx="4139951" cy="5506520"/>
            <a:chOff x="1" y="188641"/>
            <a:chExt cx="3237775" cy="4306542"/>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67" t="36055" r="51140" b="27369"/>
            <a:stretch/>
          </p:blipFill>
          <p:spPr bwMode="auto">
            <a:xfrm>
              <a:off x="1" y="188641"/>
              <a:ext cx="3237774" cy="1628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898" t="19025" r="52109" b="19222"/>
            <a:stretch/>
          </p:blipFill>
          <p:spPr bwMode="auto">
            <a:xfrm>
              <a:off x="65600" y="1670719"/>
              <a:ext cx="3172176" cy="2824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472" t="81341" r="50500" b="13395"/>
          <a:stretch/>
        </p:blipFill>
        <p:spPr bwMode="auto">
          <a:xfrm>
            <a:off x="81602" y="6348172"/>
            <a:ext cx="4176000" cy="357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グループ化 8"/>
          <p:cNvGrpSpPr>
            <a:grpSpLocks noChangeAspect="1"/>
          </p:cNvGrpSpPr>
          <p:nvPr/>
        </p:nvGrpSpPr>
        <p:grpSpPr>
          <a:xfrm>
            <a:off x="4380346" y="828782"/>
            <a:ext cx="4460825" cy="5984594"/>
            <a:chOff x="4380346" y="470131"/>
            <a:chExt cx="4728158" cy="6343245"/>
          </a:xfrm>
        </p:grpSpPr>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3749" t="15625" r="4638" b="14489"/>
            <a:stretch/>
          </p:blipFill>
          <p:spPr bwMode="auto">
            <a:xfrm>
              <a:off x="4380346" y="2348879"/>
              <a:ext cx="4728158" cy="4464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473" t="44023" r="6162" b="26107"/>
            <a:stretch/>
          </p:blipFill>
          <p:spPr bwMode="auto">
            <a:xfrm>
              <a:off x="4476329" y="470131"/>
              <a:ext cx="4500589" cy="202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Rectangle 5"/>
          <p:cNvSpPr>
            <a:spLocks noChangeArrowheads="1"/>
          </p:cNvSpPr>
          <p:nvPr/>
        </p:nvSpPr>
        <p:spPr bwMode="auto">
          <a:xfrm>
            <a:off x="0" y="1"/>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新旧対比表　Ｐ１６／１７抜粋</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2" name="正方形/長方形 1"/>
          <p:cNvSpPr/>
          <p:nvPr/>
        </p:nvSpPr>
        <p:spPr>
          <a:xfrm>
            <a:off x="1" y="534592"/>
            <a:ext cx="9143999" cy="294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0000"/>
                </a:solidFill>
              </a:rPr>
              <a:t>改訂案　　　　　　　　　　　　　　　　　　　　　　　　　　現行　　</a:t>
            </a:r>
            <a:endParaRPr kumimoji="1" lang="ja-JP" altLang="en-US" dirty="0">
              <a:solidFill>
                <a:srgbClr val="FF0000"/>
              </a:solidFill>
            </a:endParaRPr>
          </a:p>
        </p:txBody>
      </p:sp>
      <p:sp>
        <p:nvSpPr>
          <p:cNvPr id="3" name="正方形/長方形 2"/>
          <p:cNvSpPr/>
          <p:nvPr/>
        </p:nvSpPr>
        <p:spPr>
          <a:xfrm>
            <a:off x="251520" y="2060848"/>
            <a:ext cx="3816424"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644008" y="2060848"/>
            <a:ext cx="3816424"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1"/>
          <p:cNvSpPr>
            <a:spLocks noGrp="1"/>
          </p:cNvSpPr>
          <p:nvPr>
            <p:ph type="sldNum" sz="quarter" idx="12"/>
          </p:nvPr>
        </p:nvSpPr>
        <p:spPr>
          <a:xfrm>
            <a:off x="6876256" y="6520259"/>
            <a:ext cx="2133600" cy="365125"/>
          </a:xfrm>
        </p:spPr>
        <p:txBody>
          <a:bodyPr/>
          <a:lstStyle/>
          <a:p>
            <a:fld id="{E63F6462-C95E-4C1F-A2EC-2E2D06929884}" type="slidenum">
              <a:rPr kumimoji="1" lang="ja-JP" altLang="en-US" smtClean="0"/>
              <a:t>6</a:t>
            </a:fld>
            <a:endParaRPr kumimoji="1" lang="ja-JP" altLang="en-US"/>
          </a:p>
        </p:txBody>
      </p:sp>
      <p:sp>
        <p:nvSpPr>
          <p:cNvPr id="14" name="日付プレースホルダー 3"/>
          <p:cNvSpPr>
            <a:spLocks noGrp="1"/>
          </p:cNvSpPr>
          <p:nvPr>
            <p:ph type="dt" sz="half" idx="10"/>
          </p:nvPr>
        </p:nvSpPr>
        <p:spPr>
          <a:xfrm>
            <a:off x="457200" y="6492875"/>
            <a:ext cx="3322712" cy="365125"/>
          </a:xfrm>
        </p:spPr>
        <p:txBody>
          <a:bodyPr/>
          <a:lstStyle/>
          <a:p>
            <a:r>
              <a:rPr kumimoji="1" lang="en-US" altLang="ja-JP" dirty="0" smtClean="0"/>
              <a:t>H30.5.22</a:t>
            </a:r>
            <a:endParaRPr kumimoji="1" lang="ja-JP" altLang="en-US" dirty="0"/>
          </a:p>
        </p:txBody>
      </p:sp>
    </p:spTree>
    <p:extLst>
      <p:ext uri="{BB962C8B-B14F-4D97-AF65-F5344CB8AC3E}">
        <p14:creationId xmlns:p14="http://schemas.microsoft.com/office/powerpoint/2010/main" val="336854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53200" y="6520260"/>
            <a:ext cx="2133600" cy="365125"/>
          </a:xfrm>
        </p:spPr>
        <p:txBody>
          <a:bodyPr/>
          <a:lstStyle/>
          <a:p>
            <a:fld id="{E63F6462-C95E-4C1F-A2EC-2E2D06929884}" type="slidenum">
              <a:rPr kumimoji="1" lang="ja-JP" altLang="en-US" smtClean="0"/>
              <a:t>7</a:t>
            </a:fld>
            <a:endParaRPr kumimoji="1" lang="ja-JP" altLang="en-US" dirty="0"/>
          </a:p>
        </p:txBody>
      </p:sp>
      <p:sp>
        <p:nvSpPr>
          <p:cNvPr id="5" name="コンテンツ プレースホルダー 2"/>
          <p:cNvSpPr>
            <a:spLocks noGrp="1"/>
          </p:cNvSpPr>
          <p:nvPr>
            <p:ph idx="1"/>
          </p:nvPr>
        </p:nvSpPr>
        <p:spPr>
          <a:xfrm>
            <a:off x="53752" y="628425"/>
            <a:ext cx="9036496" cy="5902186"/>
          </a:xfrm>
          <a:noFill/>
        </p:spPr>
        <p:txBody>
          <a:bodyPr>
            <a:normAutofit/>
          </a:bodyPr>
          <a:lstStyle/>
          <a:p>
            <a:pPr marL="0" indent="0">
              <a:buNone/>
            </a:pPr>
            <a:r>
              <a:rPr lang="ja-JP" altLang="en-US" sz="2200" dirty="0" smtClean="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ＰＣ軌道桁試設計結果＞</a:t>
            </a:r>
            <a:endParaRPr lang="en-US" altLang="ja-JP" sz="22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800" dirty="0" smtClean="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条件：</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①道路橋示方書（平成２９年１２月）に準拠（</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作用組合せ係数</a:t>
            </a:r>
            <a:r>
              <a:rPr lang="ja-JP" altLang="en-US" sz="1600" dirty="0" smtClean="0">
                <a:latin typeface="HG丸ｺﾞｼｯｸM-PRO" panose="020F0600000000000000" pitchFamily="50" charset="-128"/>
                <a:ea typeface="HG丸ｺﾞｼｯｸM-PRO" panose="020F0600000000000000" pitchFamily="50" charset="-128"/>
              </a:rPr>
              <a:t>）</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600"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②モノレール構造物設計基準に準拠（</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風荷重１</a:t>
            </a:r>
            <a:r>
              <a:rPr lang="en-US" altLang="ja-JP" sz="1600" dirty="0" smtClean="0">
                <a:solidFill>
                  <a:srgbClr val="FF0000"/>
                </a:solidFill>
                <a:latin typeface="HG丸ｺﾞｼｯｸM-PRO" panose="020F0600000000000000" pitchFamily="50" charset="-128"/>
                <a:ea typeface="HG丸ｺﾞｼｯｸM-PRO" panose="020F0600000000000000" pitchFamily="50" charset="-128"/>
              </a:rPr>
              <a:t>.0kN/m2</a:t>
            </a:r>
            <a:r>
              <a:rPr lang="ja-JP" altLang="en-US" sz="1600" dirty="0" smtClean="0">
                <a:latin typeface="HG丸ｺﾞｼｯｸM-PRO" panose="020F0600000000000000" pitchFamily="50" charset="-128"/>
                <a:ea typeface="HG丸ｺﾞｼｯｸM-PRO" panose="020F0600000000000000" pitchFamily="50" charset="-128"/>
              </a:rPr>
              <a:t>）とする。</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600" dirty="0" smtClean="0">
                <a:latin typeface="HG丸ｺﾞｼｯｸM-PRO" panose="020F0600000000000000" pitchFamily="50" charset="-128"/>
                <a:ea typeface="HG丸ｺﾞｼｯｸM-PRO" panose="020F0600000000000000" pitchFamily="50" charset="-128"/>
              </a:rPr>
              <a:t>　　　　③線形への</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適用曲率半径　</a:t>
            </a:r>
            <a:r>
              <a:rPr lang="en-US" altLang="ja-JP" sz="1600" dirty="0" smtClean="0">
                <a:solidFill>
                  <a:srgbClr val="FF0000"/>
                </a:solidFill>
                <a:latin typeface="HG丸ｺﾞｼｯｸM-PRO" panose="020F0600000000000000" pitchFamily="50" charset="-128"/>
                <a:ea typeface="HG丸ｺﾞｼｯｸM-PRO" panose="020F0600000000000000" pitchFamily="50" charset="-128"/>
              </a:rPr>
              <a:t>R</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＝１００ｍ以上</a:t>
            </a:r>
            <a:r>
              <a:rPr lang="ja-JP" altLang="en-US" sz="1600" dirty="0" smtClean="0">
                <a:latin typeface="HG丸ｺﾞｼｯｸM-PRO" panose="020F0600000000000000" pitchFamily="50" charset="-128"/>
                <a:ea typeface="HG丸ｺﾞｼｯｸM-PRO" panose="020F0600000000000000" pitchFamily="50" charset="-128"/>
              </a:rPr>
              <a:t>　とする。</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　　　　　</a:t>
            </a:r>
            <a:endParaRPr lang="en-US" altLang="ja-JP" sz="1600" dirty="0" smtClean="0">
              <a:latin typeface="HG丸ｺﾞｼｯｸM-PRO" panose="020F0600000000000000" pitchFamily="50" charset="-128"/>
              <a:ea typeface="HG丸ｺﾞｼｯｸM-PRO" panose="020F0600000000000000" pitchFamily="50" charset="-128"/>
            </a:endParaRPr>
          </a:p>
        </p:txBody>
      </p:sp>
      <p:sp>
        <p:nvSpPr>
          <p:cNvPr id="3" name="Rectangle 1"/>
          <p:cNvSpPr>
            <a:spLocks noChangeArrowheads="1"/>
          </p:cNvSpPr>
          <p:nvPr/>
        </p:nvSpPr>
        <p:spPr bwMode="auto">
          <a:xfrm>
            <a:off x="2303748" y="2564905"/>
            <a:ext cx="45365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曲げの検討結果による</a:t>
            </a:r>
            <a:r>
              <a:rPr kumimoji="1" lang="en-US" altLang="ja-JP" sz="14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PC</a:t>
            </a:r>
            <a:r>
              <a:rPr kumimoji="1" lang="ja-JP" altLang="en-US" sz="1400" b="1"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itchFamily="18" charset="0"/>
              </a:rPr>
              <a:t>軌道桁の標準仕様（案）</a:t>
            </a:r>
            <a:endParaRPr kumimoji="1" lang="ja-JP" altLang="en-US" sz="14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ＭＳ Ｐゴシック"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236313404"/>
              </p:ext>
            </p:extLst>
          </p:nvPr>
        </p:nvGraphicFramePr>
        <p:xfrm>
          <a:off x="323530" y="3068961"/>
          <a:ext cx="8280918" cy="3172295"/>
        </p:xfrm>
        <a:graphic>
          <a:graphicData uri="http://schemas.openxmlformats.org/drawingml/2006/table">
            <a:tbl>
              <a:tblPr firstRow="1" firstCol="1" bandRow="1">
                <a:tableStyleId>{5C22544A-7EE6-4342-B048-85BDC9FD1C3A}</a:tableStyleId>
              </a:tblPr>
              <a:tblGrid>
                <a:gridCol w="2716685"/>
                <a:gridCol w="1174349"/>
                <a:gridCol w="2194942"/>
                <a:gridCol w="2194942"/>
              </a:tblGrid>
              <a:tr h="655059">
                <a:tc gridSpan="2">
                  <a:txBody>
                    <a:bodyPr/>
                    <a:lstStyle/>
                    <a:p>
                      <a:pPr algn="ctr">
                        <a:spcAft>
                          <a:spcPts val="0"/>
                        </a:spcAft>
                      </a:pPr>
                      <a:r>
                        <a:rPr lang="en-US" sz="1400" kern="100" dirty="0">
                          <a:effectLst/>
                          <a:latin typeface="HG丸ｺﾞｼｯｸM-PRO" panose="020F0600000000000000" pitchFamily="50" charset="-128"/>
                          <a:ea typeface="HG丸ｺﾞｼｯｸM-PRO" panose="020F0600000000000000" pitchFamily="50" charset="-128"/>
                        </a:rPr>
                        <a:t> </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hMerge="1">
                  <a:txBody>
                    <a:bodyPr/>
                    <a:lstStyle/>
                    <a:p>
                      <a:endParaRPr kumimoji="1" lang="ja-JP" altLang="en-US"/>
                    </a:p>
                  </a:txBody>
                  <a:tcPr/>
                </a:tc>
                <a:tc gridSpan="2">
                  <a:txBody>
                    <a:bodyPr/>
                    <a:lstStyle/>
                    <a:p>
                      <a:pPr algn="ctr">
                        <a:spcAft>
                          <a:spcPts val="0"/>
                        </a:spcAft>
                      </a:pPr>
                      <a:r>
                        <a:rPr lang="ja-JP" sz="1400" kern="100" dirty="0">
                          <a:effectLst/>
                          <a:latin typeface="HG丸ｺﾞｼｯｸM-PRO" panose="020F0600000000000000" pitchFamily="50" charset="-128"/>
                          <a:ea typeface="HG丸ｺﾞｼｯｸM-PRO" panose="020F0600000000000000" pitchFamily="50" charset="-128"/>
                        </a:rPr>
                        <a:t>延伸線</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hMerge="1">
                  <a:txBody>
                    <a:bodyPr/>
                    <a:lstStyle/>
                    <a:p>
                      <a:endParaRPr kumimoji="1" lang="ja-JP" altLang="en-US"/>
                    </a:p>
                  </a:txBody>
                  <a:tcPr/>
                </a:tc>
              </a:tr>
              <a:tr h="868011">
                <a:tc gridSpan="2">
                  <a:txBody>
                    <a:bodyPr/>
                    <a:lstStyle/>
                    <a:p>
                      <a:pPr algn="ctr">
                        <a:spcAft>
                          <a:spcPts val="0"/>
                        </a:spcAft>
                      </a:pPr>
                      <a:r>
                        <a:rPr lang="ja-JP" sz="1400" kern="100" dirty="0">
                          <a:effectLst/>
                          <a:latin typeface="HG丸ｺﾞｼｯｸM-PRO" panose="020F0600000000000000" pitchFamily="50" charset="-128"/>
                          <a:ea typeface="HG丸ｺﾞｼｯｸM-PRO" panose="020F0600000000000000" pitchFamily="50" charset="-128"/>
                        </a:rPr>
                        <a:t>コンクリートの</a:t>
                      </a:r>
                    </a:p>
                    <a:p>
                      <a:pPr algn="ctr">
                        <a:spcAft>
                          <a:spcPts val="0"/>
                        </a:spcAft>
                      </a:pPr>
                      <a:r>
                        <a:rPr lang="ja-JP" sz="1400" kern="100" dirty="0">
                          <a:effectLst/>
                          <a:latin typeface="HG丸ｺﾞｼｯｸM-PRO" panose="020F0600000000000000" pitchFamily="50" charset="-128"/>
                          <a:ea typeface="HG丸ｺﾞｼｯｸM-PRO" panose="020F0600000000000000" pitchFamily="50" charset="-128"/>
                        </a:rPr>
                        <a:t>設計基準強度</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hMerge="1">
                  <a:txBody>
                    <a:bodyPr/>
                    <a:lstStyle/>
                    <a:p>
                      <a:endParaRPr kumimoji="1" lang="ja-JP" altLang="en-US"/>
                    </a:p>
                  </a:txBody>
                  <a:tcPr/>
                </a:tc>
                <a:tc>
                  <a:txBody>
                    <a:bodyPr/>
                    <a:lstStyle/>
                    <a:p>
                      <a:pPr algn="ctr">
                        <a:spcAft>
                          <a:spcPts val="0"/>
                        </a:spcAft>
                      </a:pPr>
                      <a:r>
                        <a:rPr lang="en-US" sz="1400" kern="100" dirty="0">
                          <a:effectLst/>
                        </a:rPr>
                        <a:t>45</a:t>
                      </a:r>
                      <a:r>
                        <a:rPr lang="ja-JP" sz="1400" kern="100" dirty="0">
                          <a:effectLst/>
                        </a:rPr>
                        <a:t>　</a:t>
                      </a:r>
                      <a:r>
                        <a:rPr lang="en-US" sz="1400" kern="100" dirty="0">
                          <a:effectLst/>
                        </a:rPr>
                        <a:t>N/mm</a:t>
                      </a:r>
                      <a:r>
                        <a:rPr lang="en-US" sz="1400" kern="100" baseline="30000" dirty="0">
                          <a:effectLst/>
                        </a:rPr>
                        <a:t>2</a:t>
                      </a:r>
                      <a:endParaRPr lang="ja-JP" sz="1400" kern="100" dirty="0">
                        <a:effectLst/>
                        <a:latin typeface="Century"/>
                        <a:ea typeface="ＭＳ 明朝"/>
                        <a:cs typeface="Times New Roman"/>
                      </a:endParaRPr>
                    </a:p>
                  </a:txBody>
                  <a:tcPr marL="68580" marR="68580" marT="0" marB="0" anchor="ctr"/>
                </a:tc>
                <a:tc>
                  <a:txBody>
                    <a:bodyPr/>
                    <a:lstStyle/>
                    <a:p>
                      <a:pPr algn="ctr">
                        <a:spcAft>
                          <a:spcPts val="0"/>
                        </a:spcAft>
                      </a:pPr>
                      <a:r>
                        <a:rPr lang="en-US" sz="1400" kern="100" dirty="0">
                          <a:effectLst/>
                        </a:rPr>
                        <a:t>60</a:t>
                      </a:r>
                      <a:r>
                        <a:rPr lang="ja-JP" sz="1400" kern="100" dirty="0">
                          <a:effectLst/>
                        </a:rPr>
                        <a:t>　</a:t>
                      </a:r>
                      <a:r>
                        <a:rPr lang="en-US" sz="1400" kern="100" dirty="0">
                          <a:effectLst/>
                        </a:rPr>
                        <a:t>N/mm</a:t>
                      </a:r>
                      <a:r>
                        <a:rPr lang="en-US" sz="1400" kern="100" baseline="30000" dirty="0">
                          <a:effectLst/>
                        </a:rPr>
                        <a:t>2</a:t>
                      </a:r>
                      <a:endParaRPr lang="ja-JP" sz="1400" kern="100" dirty="0">
                        <a:effectLst/>
                        <a:latin typeface="Century"/>
                        <a:ea typeface="ＭＳ 明朝"/>
                        <a:cs typeface="Times New Roman"/>
                      </a:endParaRPr>
                    </a:p>
                  </a:txBody>
                  <a:tcPr marL="68580" marR="68580" marT="0" marB="0" anchor="ctr"/>
                </a:tc>
              </a:tr>
              <a:tr h="833293">
                <a:tc rowSpan="2">
                  <a:txBody>
                    <a:bodyPr/>
                    <a:lstStyle/>
                    <a:p>
                      <a:pPr algn="ctr">
                        <a:spcAft>
                          <a:spcPts val="0"/>
                        </a:spcAft>
                      </a:pPr>
                      <a:r>
                        <a:rPr lang="ja-JP" sz="1400" kern="100" dirty="0">
                          <a:effectLst/>
                          <a:latin typeface="HG丸ｺﾞｼｯｸM-PRO" panose="020F0600000000000000" pitchFamily="50" charset="-128"/>
                          <a:ea typeface="HG丸ｺﾞｼｯｸM-PRO" panose="020F0600000000000000" pitchFamily="50" charset="-128"/>
                        </a:rPr>
                        <a:t>曲線に</a:t>
                      </a:r>
                    </a:p>
                    <a:p>
                      <a:pPr algn="ctr">
                        <a:spcAft>
                          <a:spcPts val="0"/>
                        </a:spcAft>
                      </a:pPr>
                      <a:r>
                        <a:rPr lang="ja-JP" sz="1400" kern="100" dirty="0">
                          <a:effectLst/>
                          <a:latin typeface="HG丸ｺﾞｼｯｸM-PRO" panose="020F0600000000000000" pitchFamily="50" charset="-128"/>
                          <a:ea typeface="HG丸ｺﾞｼｯｸM-PRO" panose="020F0600000000000000" pitchFamily="50" charset="-128"/>
                        </a:rPr>
                        <a:t>よる橋長</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tc>
                <a:tc>
                  <a:txBody>
                    <a:bodyPr/>
                    <a:lstStyle/>
                    <a:p>
                      <a:pPr algn="ctr">
                        <a:spcAft>
                          <a:spcPts val="0"/>
                        </a:spcAft>
                      </a:pPr>
                      <a:r>
                        <a:rPr lang="en-US" sz="1400" kern="100" dirty="0">
                          <a:solidFill>
                            <a:schemeClr val="bg1"/>
                          </a:solidFill>
                          <a:effectLst/>
                        </a:rPr>
                        <a:t>L=22m</a:t>
                      </a:r>
                      <a:endParaRPr lang="ja-JP" sz="1400" kern="100" dirty="0">
                        <a:solidFill>
                          <a:schemeClr val="bg1"/>
                        </a:solidFill>
                        <a:effectLst/>
                        <a:latin typeface="Century"/>
                        <a:ea typeface="ＭＳ 明朝"/>
                        <a:cs typeface="Times New Roman"/>
                      </a:endParaRPr>
                    </a:p>
                  </a:txBody>
                  <a:tcPr marL="68580" marR="68580" marT="0" marB="0" anchor="ctr">
                    <a:solidFill>
                      <a:schemeClr val="accent1"/>
                    </a:solidFill>
                  </a:tcPr>
                </a:tc>
                <a:tc>
                  <a:txBody>
                    <a:bodyPr/>
                    <a:lstStyle/>
                    <a:p>
                      <a:pPr algn="ctr">
                        <a:spcAft>
                          <a:spcPts val="0"/>
                        </a:spcAft>
                      </a:pPr>
                      <a:r>
                        <a:rPr lang="en-US" sz="1400" kern="100" dirty="0">
                          <a:effectLst/>
                        </a:rPr>
                        <a:t>R=</a:t>
                      </a:r>
                      <a:r>
                        <a:rPr lang="ja-JP" sz="1400" kern="100" dirty="0">
                          <a:effectLst/>
                        </a:rPr>
                        <a:t>∞ ～ </a:t>
                      </a:r>
                      <a:r>
                        <a:rPr lang="en-US" sz="1400" kern="100" dirty="0">
                          <a:solidFill>
                            <a:schemeClr val="tx1"/>
                          </a:solidFill>
                          <a:effectLst/>
                        </a:rPr>
                        <a:t>R=500</a:t>
                      </a:r>
                      <a:endParaRPr lang="ja-JP" sz="1400" kern="100" dirty="0">
                        <a:solidFill>
                          <a:schemeClr val="tx1"/>
                        </a:solidFill>
                        <a:effectLst/>
                        <a:latin typeface="Century"/>
                        <a:ea typeface="ＭＳ 明朝"/>
                        <a:cs typeface="Times New Roman"/>
                      </a:endParaRPr>
                    </a:p>
                  </a:txBody>
                  <a:tcPr marL="68580" marR="68580" marT="0" marB="0" anchor="ctr"/>
                </a:tc>
                <a:tc>
                  <a:txBody>
                    <a:bodyPr/>
                    <a:lstStyle/>
                    <a:p>
                      <a:pPr algn="ctr">
                        <a:spcAft>
                          <a:spcPts val="0"/>
                        </a:spcAft>
                      </a:pPr>
                      <a:r>
                        <a:rPr lang="en-US" sz="1400" kern="100" dirty="0">
                          <a:effectLst/>
                        </a:rPr>
                        <a:t>R=</a:t>
                      </a:r>
                      <a:r>
                        <a:rPr lang="ja-JP" sz="1400" kern="100" dirty="0">
                          <a:effectLst/>
                        </a:rPr>
                        <a:t>∞ ～ </a:t>
                      </a:r>
                      <a:r>
                        <a:rPr lang="en-US" sz="1400" kern="100" dirty="0">
                          <a:solidFill>
                            <a:srgbClr val="FF0000"/>
                          </a:solidFill>
                          <a:effectLst/>
                        </a:rPr>
                        <a:t>R=100</a:t>
                      </a:r>
                      <a:endParaRPr lang="ja-JP" sz="1400" kern="100" dirty="0">
                        <a:solidFill>
                          <a:srgbClr val="FF0000"/>
                        </a:solidFill>
                        <a:effectLst/>
                        <a:latin typeface="Century"/>
                        <a:ea typeface="ＭＳ 明朝"/>
                        <a:cs typeface="Times New Roman"/>
                      </a:endParaRPr>
                    </a:p>
                  </a:txBody>
                  <a:tcPr marL="68580" marR="68580" marT="0" marB="0" anchor="ctr"/>
                </a:tc>
              </a:tr>
              <a:tr h="815932">
                <a:tc vMerge="1">
                  <a:txBody>
                    <a:bodyPr/>
                    <a:lstStyle/>
                    <a:p>
                      <a:endParaRPr kumimoji="1" lang="ja-JP" altLang="en-US"/>
                    </a:p>
                  </a:txBody>
                  <a:tcPr/>
                </a:tc>
                <a:tc>
                  <a:txBody>
                    <a:bodyPr/>
                    <a:lstStyle/>
                    <a:p>
                      <a:pPr algn="ctr">
                        <a:spcAft>
                          <a:spcPts val="0"/>
                        </a:spcAft>
                      </a:pPr>
                      <a:r>
                        <a:rPr lang="en-US" sz="1400" kern="100" dirty="0">
                          <a:solidFill>
                            <a:schemeClr val="bg1"/>
                          </a:solidFill>
                          <a:effectLst/>
                        </a:rPr>
                        <a:t>L=20m</a:t>
                      </a:r>
                      <a:endParaRPr lang="ja-JP" sz="1400" kern="100" dirty="0">
                        <a:solidFill>
                          <a:schemeClr val="bg1"/>
                        </a:solidFill>
                        <a:effectLst/>
                        <a:latin typeface="Century"/>
                        <a:ea typeface="ＭＳ 明朝"/>
                        <a:cs typeface="Times New Roman"/>
                      </a:endParaRPr>
                    </a:p>
                  </a:txBody>
                  <a:tcPr marL="68580" marR="68580" marT="0" marB="0" anchor="ctr">
                    <a:solidFill>
                      <a:schemeClr val="accent1"/>
                    </a:solidFill>
                  </a:tcPr>
                </a:tc>
                <a:tc>
                  <a:txBody>
                    <a:bodyPr/>
                    <a:lstStyle/>
                    <a:p>
                      <a:pPr algn="ctr">
                        <a:spcAft>
                          <a:spcPts val="0"/>
                        </a:spcAft>
                      </a:pPr>
                      <a:r>
                        <a:rPr lang="en-US" sz="1400" kern="100">
                          <a:effectLst/>
                        </a:rPr>
                        <a:t>R=</a:t>
                      </a:r>
                      <a:r>
                        <a:rPr lang="ja-JP" sz="1400" kern="100">
                          <a:effectLst/>
                        </a:rPr>
                        <a:t>∞ ～</a:t>
                      </a:r>
                      <a:r>
                        <a:rPr lang="en-US" sz="1400" kern="100">
                          <a:effectLst/>
                        </a:rPr>
                        <a:t> R=100</a:t>
                      </a:r>
                      <a:endParaRPr lang="ja-JP" sz="1400" kern="100">
                        <a:effectLst/>
                        <a:latin typeface="Century"/>
                        <a:ea typeface="ＭＳ 明朝"/>
                        <a:cs typeface="Times New Roman"/>
                      </a:endParaRPr>
                    </a:p>
                  </a:txBody>
                  <a:tcPr marL="68580" marR="68580" marT="0" marB="0" anchor="ctr"/>
                </a:tc>
                <a:tc>
                  <a:txBody>
                    <a:bodyPr/>
                    <a:lstStyle/>
                    <a:p>
                      <a:pPr algn="ctr">
                        <a:spcAft>
                          <a:spcPts val="0"/>
                        </a:spcAft>
                      </a:pPr>
                      <a:r>
                        <a:rPr lang="en-US" sz="1400" kern="100" dirty="0">
                          <a:effectLst/>
                        </a:rPr>
                        <a:t>R=</a:t>
                      </a:r>
                      <a:r>
                        <a:rPr lang="ja-JP" sz="1400" kern="100" dirty="0">
                          <a:effectLst/>
                        </a:rPr>
                        <a:t>∞ ～</a:t>
                      </a:r>
                      <a:r>
                        <a:rPr lang="en-US" sz="1400" kern="100" dirty="0">
                          <a:effectLst/>
                        </a:rPr>
                        <a:t> </a:t>
                      </a:r>
                      <a:r>
                        <a:rPr lang="en-US" sz="1400" kern="100" dirty="0">
                          <a:solidFill>
                            <a:srgbClr val="FF0000"/>
                          </a:solidFill>
                          <a:effectLst/>
                        </a:rPr>
                        <a:t>R=100</a:t>
                      </a:r>
                      <a:endParaRPr lang="ja-JP" sz="1400" kern="100" dirty="0">
                        <a:solidFill>
                          <a:srgbClr val="FF0000"/>
                        </a:solidFill>
                        <a:effectLst/>
                        <a:latin typeface="Century"/>
                        <a:ea typeface="ＭＳ 明朝"/>
                        <a:cs typeface="Times New Roman"/>
                      </a:endParaRPr>
                    </a:p>
                  </a:txBody>
                  <a:tcPr marL="68580" marR="68580" marT="0" marB="0" anchor="ctr"/>
                </a:tc>
              </a:tr>
            </a:tbl>
          </a:graphicData>
        </a:graphic>
      </p:graphicFrame>
      <p:sp>
        <p:nvSpPr>
          <p:cNvPr id="7" name="日付プレースホルダー 6"/>
          <p:cNvSpPr>
            <a:spLocks noGrp="1"/>
          </p:cNvSpPr>
          <p:nvPr>
            <p:ph type="dt" sz="half" idx="10"/>
          </p:nvPr>
        </p:nvSpPr>
        <p:spPr>
          <a:xfrm>
            <a:off x="467544" y="6597353"/>
            <a:ext cx="2133600" cy="365125"/>
          </a:xfrm>
        </p:spPr>
        <p:txBody>
          <a:bodyPr/>
          <a:lstStyle/>
          <a:p>
            <a:r>
              <a:rPr kumimoji="1" lang="en-US" altLang="ja-JP" smtClean="0"/>
              <a:t>H30.5.22</a:t>
            </a:r>
            <a:endParaRPr kumimoji="1" lang="ja-JP" altLang="en-US" dirty="0"/>
          </a:p>
        </p:txBody>
      </p:sp>
      <p:sp>
        <p:nvSpPr>
          <p:cNvPr id="8" name="Rectangle 5"/>
          <p:cNvSpPr>
            <a:spLocks noChangeArrowheads="1"/>
          </p:cNvSpPr>
          <p:nvPr/>
        </p:nvSpPr>
        <p:spPr bwMode="auto">
          <a:xfrm>
            <a:off x="0" y="1"/>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2400" dirty="0">
                <a:latin typeface="HG丸ｺﾞｼｯｸM-PRO" panose="020F0600000000000000" pitchFamily="50" charset="-128"/>
                <a:ea typeface="HG丸ｺﾞｼｯｸM-PRO" panose="020F0600000000000000" pitchFamily="50" charset="-128"/>
              </a:rPr>
              <a:t>風荷重について</a:t>
            </a:r>
            <a:endParaRPr kumimoji="0" lang="ja-JP" altLang="en-US" sz="2400" dirty="0">
              <a:latin typeface="HG丸ｺﾞｼｯｸM-PRO" panose="020F0600000000000000" pitchFamily="50" charset="-128"/>
              <a:ea typeface="HG丸ｺﾞｼｯｸM-PRO" panose="020F0600000000000000" pitchFamily="50" charset="-128"/>
              <a:cs typeface="Meiryo UI" pitchFamily="50" charset="-128"/>
            </a:endParaRPr>
          </a:p>
        </p:txBody>
      </p:sp>
    </p:spTree>
    <p:extLst>
      <p:ext uri="{BB962C8B-B14F-4D97-AF65-F5344CB8AC3E}">
        <p14:creationId xmlns:p14="http://schemas.microsoft.com/office/powerpoint/2010/main" val="399461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553200" y="6520260"/>
            <a:ext cx="2133600" cy="365125"/>
          </a:xfrm>
        </p:spPr>
        <p:txBody>
          <a:bodyPr/>
          <a:lstStyle/>
          <a:p>
            <a:fld id="{E63F6462-C95E-4C1F-A2EC-2E2D06929884}" type="slidenum">
              <a:rPr kumimoji="1" lang="ja-JP" altLang="en-US" smtClean="0"/>
              <a:t>8</a:t>
            </a:fld>
            <a:endParaRPr kumimoji="1" lang="ja-JP" altLang="en-US"/>
          </a:p>
        </p:txBody>
      </p:sp>
      <p:sp>
        <p:nvSpPr>
          <p:cNvPr id="7" name="日付プレースホルダー 6"/>
          <p:cNvSpPr>
            <a:spLocks noGrp="1"/>
          </p:cNvSpPr>
          <p:nvPr>
            <p:ph type="dt" sz="half" idx="10"/>
          </p:nvPr>
        </p:nvSpPr>
        <p:spPr>
          <a:xfrm>
            <a:off x="467544" y="6597353"/>
            <a:ext cx="2133600" cy="365125"/>
          </a:xfrm>
        </p:spPr>
        <p:txBody>
          <a:bodyPr/>
          <a:lstStyle/>
          <a:p>
            <a:r>
              <a:rPr kumimoji="1" lang="en-US" altLang="ja-JP" smtClean="0"/>
              <a:t>H30.5.22</a:t>
            </a:r>
            <a:endParaRPr kumimoji="1" lang="ja-JP" altLang="en-US" dirty="0"/>
          </a:p>
        </p:txBody>
      </p:sp>
      <p:sp>
        <p:nvSpPr>
          <p:cNvPr id="8" name="コンテンツ プレースホルダー 2"/>
          <p:cNvSpPr>
            <a:spLocks noGrp="1"/>
          </p:cNvSpPr>
          <p:nvPr>
            <p:ph idx="1"/>
          </p:nvPr>
        </p:nvSpPr>
        <p:spPr>
          <a:xfrm>
            <a:off x="-36512" y="534592"/>
            <a:ext cx="9187130" cy="369332"/>
          </a:xfrm>
          <a:noFill/>
        </p:spPr>
        <p:txBody>
          <a:bodyPr wrap="none">
            <a:spAutoFit/>
          </a:bodyPr>
          <a:lstStyle/>
          <a:p>
            <a:pPr marL="0" indent="0">
              <a:buNone/>
            </a:pPr>
            <a:r>
              <a:rPr lang="ja-JP" altLang="en-US" sz="1800" dirty="0" smtClean="0">
                <a:latin typeface="HG丸ｺﾞｼｯｸM-PRO" panose="020F0600000000000000" pitchFamily="50" charset="-128"/>
                <a:ea typeface="HG丸ｺﾞｼｯｸM-PRO" panose="020F0600000000000000" pitchFamily="50" charset="-128"/>
              </a:rPr>
              <a:t>＜</a:t>
            </a:r>
            <a:r>
              <a:rPr lang="ja-JP" altLang="en-US" sz="1800" dirty="0">
                <a:latin typeface="HG丸ｺﾞｼｯｸM-PRO" panose="020F0600000000000000" pitchFamily="50" charset="-128"/>
                <a:ea typeface="HG丸ｺﾞｼｯｸM-PRO" panose="020F0600000000000000" pitchFamily="50" charset="-128"/>
              </a:rPr>
              <a:t>作用（地震の影響）に対する設計照査項目（地震の影響に対する構造物の</a:t>
            </a:r>
            <a:r>
              <a:rPr lang="ja-JP" altLang="en-US" sz="1800" dirty="0" smtClean="0">
                <a:latin typeface="HG丸ｺﾞｼｯｸM-PRO" panose="020F0600000000000000" pitchFamily="50" charset="-128"/>
                <a:ea typeface="HG丸ｺﾞｼｯｸM-PRO" panose="020F0600000000000000" pitchFamily="50" charset="-128"/>
              </a:rPr>
              <a:t>制限値）＞</a:t>
            </a:r>
            <a:endParaRPr lang="en-US" altLang="ja-JP" sz="1800" dirty="0" smtClean="0">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883061954"/>
              </p:ext>
            </p:extLst>
          </p:nvPr>
        </p:nvGraphicFramePr>
        <p:xfrm>
          <a:off x="251520" y="1052736"/>
          <a:ext cx="8712970" cy="5400599"/>
        </p:xfrm>
        <a:graphic>
          <a:graphicData uri="http://schemas.openxmlformats.org/drawingml/2006/table">
            <a:tbl>
              <a:tblPr firstRow="1" firstCol="1" bandRow="1">
                <a:tableStyleId>{5C22544A-7EE6-4342-B048-85BDC9FD1C3A}</a:tableStyleId>
              </a:tblPr>
              <a:tblGrid>
                <a:gridCol w="288032"/>
                <a:gridCol w="1152128"/>
                <a:gridCol w="2424465"/>
                <a:gridCol w="2040031"/>
                <a:gridCol w="1440160"/>
                <a:gridCol w="1368154"/>
              </a:tblGrid>
              <a:tr h="1109921">
                <a:tc gridSpan="2">
                  <a:txBody>
                    <a:bodyPr/>
                    <a:lstStyle/>
                    <a:p>
                      <a:pPr algn="ctr">
                        <a:spcAft>
                          <a:spcPts val="0"/>
                        </a:spcAft>
                      </a:pPr>
                      <a:r>
                        <a:rPr lang="ja-JP" sz="1400" kern="0" dirty="0">
                          <a:effectLst/>
                          <a:latin typeface="+mj-ea"/>
                          <a:ea typeface="+mj-ea"/>
                        </a:rPr>
                        <a:t>設計基準</a:t>
                      </a:r>
                      <a:endParaRPr lang="ja-JP" sz="1400" kern="100" dirty="0">
                        <a:effectLst/>
                        <a:latin typeface="+mj-ea"/>
                        <a:ea typeface="+mj-ea"/>
                        <a:cs typeface="Times New Roman"/>
                      </a:endParaRPr>
                    </a:p>
                  </a:txBody>
                  <a:tcPr marL="58699" marR="58699" marT="0" marB="0" anchor="ctr"/>
                </a:tc>
                <a:tc hMerge="1">
                  <a:txBody>
                    <a:bodyPr/>
                    <a:lstStyle/>
                    <a:p>
                      <a:endParaRPr kumimoji="1" lang="ja-JP" altLang="en-US"/>
                    </a:p>
                  </a:txBody>
                  <a:tcPr/>
                </a:tc>
                <a:tc>
                  <a:txBody>
                    <a:bodyPr/>
                    <a:lstStyle/>
                    <a:p>
                      <a:pPr algn="ctr">
                        <a:spcAft>
                          <a:spcPts val="0"/>
                        </a:spcAft>
                      </a:pPr>
                      <a:r>
                        <a:rPr lang="ja-JP" sz="1400" kern="0" dirty="0">
                          <a:effectLst/>
                          <a:latin typeface="+mj-ea"/>
                          <a:ea typeface="+mj-ea"/>
                        </a:rPr>
                        <a:t>規定制定の方針</a:t>
                      </a:r>
                      <a:endParaRPr lang="ja-JP" sz="1400" kern="100" dirty="0">
                        <a:effectLst/>
                        <a:latin typeface="+mj-ea"/>
                        <a:ea typeface="+mj-ea"/>
                        <a:cs typeface="Times New Roman"/>
                      </a:endParaRPr>
                    </a:p>
                  </a:txBody>
                  <a:tcPr marL="58699" marR="58699" marT="0" marB="0" anchor="ctr"/>
                </a:tc>
                <a:tc>
                  <a:txBody>
                    <a:bodyPr/>
                    <a:lstStyle/>
                    <a:p>
                      <a:pPr algn="ctr">
                        <a:spcAft>
                          <a:spcPts val="0"/>
                        </a:spcAft>
                      </a:pPr>
                      <a:r>
                        <a:rPr lang="ja-JP" altLang="en-US" sz="1400" kern="100" dirty="0" smtClean="0">
                          <a:effectLst/>
                          <a:latin typeface="+mj-ea"/>
                          <a:ea typeface="+mj-ea"/>
                          <a:cs typeface="Times New Roman"/>
                        </a:rPr>
                        <a:t>照 査 項 目</a:t>
                      </a:r>
                      <a:endParaRPr lang="ja-JP" sz="1400" kern="100" dirty="0">
                        <a:effectLst/>
                        <a:latin typeface="+mj-ea"/>
                        <a:ea typeface="+mj-ea"/>
                        <a:cs typeface="Times New Roman"/>
                      </a:endParaRPr>
                    </a:p>
                  </a:txBody>
                  <a:tcPr marL="58699" marR="58699" marT="0" marB="0"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smtClean="0">
                          <a:effectLst/>
                          <a:latin typeface="+mj-ea"/>
                          <a:ea typeface="+mj-ea"/>
                          <a:cs typeface="Times New Roman"/>
                        </a:rPr>
                        <a:t>L1</a:t>
                      </a:r>
                      <a:endParaRPr lang="ja-JP" sz="1400" kern="100" dirty="0">
                        <a:effectLst/>
                        <a:latin typeface="+mj-ea"/>
                        <a:ea typeface="+mj-ea"/>
                        <a:cs typeface="Times New Roman"/>
                      </a:endParaRPr>
                    </a:p>
                  </a:txBody>
                  <a:tcPr marL="58699" marR="58699" marT="0" marB="0" anchor="ctr">
                    <a:lnL w="12700" cap="flat" cmpd="sng" algn="ctr">
                      <a:solidFill>
                        <a:schemeClr val="bg1"/>
                      </a:solidFill>
                      <a:prstDash val="solid"/>
                      <a:round/>
                      <a:headEnd type="none" w="med" len="med"/>
                      <a:tailEnd type="none" w="med" len="med"/>
                    </a:lnL>
                  </a:tcPr>
                </a:tc>
                <a:tc>
                  <a:txBody>
                    <a:bodyPr/>
                    <a:lstStyle/>
                    <a:p>
                      <a:pPr algn="ctr">
                        <a:spcAft>
                          <a:spcPts val="0"/>
                        </a:spcAft>
                      </a:pPr>
                      <a:r>
                        <a:rPr lang="en-US" altLang="ja-JP" sz="1400" kern="100" dirty="0" smtClean="0">
                          <a:effectLst/>
                          <a:latin typeface="+mj-ea"/>
                          <a:ea typeface="+mj-ea"/>
                          <a:cs typeface="Times New Roman"/>
                        </a:rPr>
                        <a:t>L2</a:t>
                      </a:r>
                      <a:endParaRPr lang="ja-JP" sz="1400" kern="100" dirty="0">
                        <a:effectLst/>
                        <a:latin typeface="+mj-ea"/>
                        <a:ea typeface="+mj-ea"/>
                        <a:cs typeface="Times New Roman"/>
                      </a:endParaRPr>
                    </a:p>
                  </a:txBody>
                  <a:tcPr marL="58699" marR="58699" marT="0" marB="0" anchor="ctr"/>
                </a:tc>
              </a:tr>
              <a:tr h="846312">
                <a:tc rowSpan="4">
                  <a:txBody>
                    <a:bodyPr/>
                    <a:lstStyle/>
                    <a:p>
                      <a:pPr algn="ctr">
                        <a:spcAft>
                          <a:spcPts val="0"/>
                        </a:spcAft>
                      </a:pPr>
                      <a:r>
                        <a:rPr lang="ja-JP" sz="1400" kern="0" dirty="0">
                          <a:effectLst/>
                          <a:latin typeface="+mj-ea"/>
                          <a:ea typeface="+mj-ea"/>
                        </a:rPr>
                        <a:t>大阪</a:t>
                      </a:r>
                      <a:r>
                        <a:rPr lang="ja-JP" sz="1400" kern="0" dirty="0" smtClean="0">
                          <a:effectLst/>
                          <a:latin typeface="+mj-ea"/>
                          <a:ea typeface="+mj-ea"/>
                        </a:rPr>
                        <a:t>モノレ</a:t>
                      </a:r>
                      <a:r>
                        <a:rPr lang="ja-JP" altLang="en-US" sz="1400" kern="0" dirty="0" smtClean="0">
                          <a:effectLst/>
                          <a:latin typeface="+mj-ea"/>
                          <a:ea typeface="+mj-ea"/>
                        </a:rPr>
                        <a:t>｜</a:t>
                      </a:r>
                      <a:r>
                        <a:rPr lang="ja-JP" sz="1400" kern="0" dirty="0" smtClean="0">
                          <a:effectLst/>
                          <a:latin typeface="+mj-ea"/>
                          <a:ea typeface="+mj-ea"/>
                        </a:rPr>
                        <a:t>ル</a:t>
                      </a:r>
                      <a:r>
                        <a:rPr lang="en-US" sz="1400" kern="0" dirty="0">
                          <a:effectLst/>
                          <a:latin typeface="+mj-ea"/>
                          <a:ea typeface="+mj-ea"/>
                        </a:rPr>
                        <a:t/>
                      </a:r>
                      <a:br>
                        <a:rPr lang="en-US" sz="1400" kern="0" dirty="0">
                          <a:effectLst/>
                          <a:latin typeface="+mj-ea"/>
                          <a:ea typeface="+mj-ea"/>
                        </a:rPr>
                      </a:br>
                      <a:r>
                        <a:rPr lang="ja-JP" sz="1400" kern="0" dirty="0">
                          <a:effectLst/>
                          <a:latin typeface="+mj-ea"/>
                          <a:ea typeface="+mj-ea"/>
                        </a:rPr>
                        <a:t>構造物設計指針</a:t>
                      </a:r>
                      <a:endParaRPr lang="ja-JP" sz="1400" kern="100" dirty="0">
                        <a:effectLst/>
                        <a:latin typeface="+mj-ea"/>
                        <a:ea typeface="+mj-ea"/>
                        <a:cs typeface="Times New Roman"/>
                      </a:endParaRPr>
                    </a:p>
                  </a:txBody>
                  <a:tcPr marL="58699" marR="58699" marT="0" marB="0" anchor="ctr"/>
                </a:tc>
                <a:tc>
                  <a:txBody>
                    <a:bodyPr/>
                    <a:lstStyle/>
                    <a:p>
                      <a:pPr algn="ctr">
                        <a:spcAft>
                          <a:spcPts val="0"/>
                        </a:spcAft>
                      </a:pPr>
                      <a:r>
                        <a:rPr lang="ja-JP" sz="1400" kern="0" dirty="0">
                          <a:effectLst/>
                          <a:latin typeface="+mj-ea"/>
                          <a:ea typeface="+mj-ea"/>
                        </a:rPr>
                        <a:t>昭和</a:t>
                      </a:r>
                      <a:r>
                        <a:rPr lang="en-US" sz="1400" kern="0" dirty="0">
                          <a:effectLst/>
                          <a:latin typeface="+mj-ea"/>
                          <a:ea typeface="+mj-ea"/>
                        </a:rPr>
                        <a:t>57</a:t>
                      </a:r>
                      <a:r>
                        <a:rPr lang="ja-JP" sz="1400" kern="0" dirty="0">
                          <a:effectLst/>
                          <a:latin typeface="+mj-ea"/>
                          <a:ea typeface="+mj-ea"/>
                        </a:rPr>
                        <a:t>年</a:t>
                      </a:r>
                      <a:r>
                        <a:rPr lang="en-US" sz="1400" kern="0" dirty="0">
                          <a:effectLst/>
                          <a:latin typeface="+mj-ea"/>
                          <a:ea typeface="+mj-ea"/>
                        </a:rPr>
                        <a:t>3</a:t>
                      </a:r>
                      <a:r>
                        <a:rPr lang="ja-JP" sz="1400" kern="0" dirty="0">
                          <a:effectLst/>
                          <a:latin typeface="+mj-ea"/>
                          <a:ea typeface="+mj-ea"/>
                        </a:rPr>
                        <a:t>月</a:t>
                      </a:r>
                      <a:endParaRPr lang="ja-JP" sz="1400" kern="100" dirty="0">
                        <a:effectLst/>
                        <a:latin typeface="+mj-ea"/>
                        <a:ea typeface="+mj-ea"/>
                        <a:cs typeface="Times New Roman"/>
                      </a:endParaRPr>
                    </a:p>
                  </a:txBody>
                  <a:tcPr marL="58699" marR="58699" marT="0" marB="0" anchor="ctr"/>
                </a:tc>
                <a:tc rowSpan="3">
                  <a:txBody>
                    <a:bodyPr/>
                    <a:lstStyle/>
                    <a:p>
                      <a:pPr algn="l">
                        <a:spcAft>
                          <a:spcPts val="0"/>
                        </a:spcAft>
                      </a:pPr>
                      <a:r>
                        <a:rPr lang="ja-JP" sz="1400" kern="0" dirty="0">
                          <a:effectLst/>
                          <a:latin typeface="+mj-ea"/>
                          <a:ea typeface="+mj-ea"/>
                        </a:rPr>
                        <a:t>軌道構造の変位制限を設定する必要があり、鉄道基準を参考に設定。</a:t>
                      </a:r>
                      <a:r>
                        <a:rPr lang="en-US" sz="1400" kern="0" dirty="0">
                          <a:effectLst/>
                          <a:latin typeface="+mj-ea"/>
                          <a:ea typeface="+mj-ea"/>
                        </a:rPr>
                        <a:t/>
                      </a:r>
                      <a:br>
                        <a:rPr lang="en-US" sz="1400" kern="0" dirty="0">
                          <a:effectLst/>
                          <a:latin typeface="+mj-ea"/>
                          <a:ea typeface="+mj-ea"/>
                        </a:rPr>
                      </a:br>
                      <a:r>
                        <a:rPr lang="ja-JP" sz="1400" kern="0" dirty="0">
                          <a:effectLst/>
                          <a:latin typeface="+mj-ea"/>
                          <a:ea typeface="+mj-ea"/>
                        </a:rPr>
                        <a:t>地震力は、</a:t>
                      </a:r>
                      <a:r>
                        <a:rPr lang="en-US" sz="1400" kern="0" dirty="0">
                          <a:effectLst/>
                          <a:latin typeface="+mj-ea"/>
                          <a:ea typeface="+mj-ea"/>
                        </a:rPr>
                        <a:t>L1</a:t>
                      </a:r>
                      <a:r>
                        <a:rPr lang="ja-JP" sz="1400" kern="0" dirty="0">
                          <a:effectLst/>
                          <a:latin typeface="+mj-ea"/>
                          <a:ea typeface="+mj-ea"/>
                        </a:rPr>
                        <a:t>地震動が規定。</a:t>
                      </a:r>
                      <a:r>
                        <a:rPr lang="en-US" sz="1400" kern="0" dirty="0">
                          <a:effectLst/>
                          <a:latin typeface="+mj-ea"/>
                          <a:ea typeface="+mj-ea"/>
                        </a:rPr>
                        <a:t/>
                      </a:r>
                      <a:br>
                        <a:rPr lang="en-US" sz="1400" kern="0" dirty="0">
                          <a:effectLst/>
                          <a:latin typeface="+mj-ea"/>
                          <a:ea typeface="+mj-ea"/>
                        </a:rPr>
                      </a:br>
                      <a:r>
                        <a:rPr lang="en-US" sz="1400" kern="0" dirty="0">
                          <a:effectLst/>
                          <a:latin typeface="+mj-ea"/>
                          <a:ea typeface="+mj-ea"/>
                        </a:rPr>
                        <a:t>L2</a:t>
                      </a:r>
                      <a:r>
                        <a:rPr lang="ja-JP" sz="1400" kern="0" dirty="0">
                          <a:effectLst/>
                          <a:latin typeface="+mj-ea"/>
                          <a:ea typeface="+mj-ea"/>
                        </a:rPr>
                        <a:t>地震動の規定はない。</a:t>
                      </a:r>
                      <a:endParaRPr lang="ja-JP" sz="1400" kern="100" dirty="0">
                        <a:effectLst/>
                        <a:latin typeface="+mj-ea"/>
                        <a:ea typeface="+mj-ea"/>
                        <a:cs typeface="Times New Roman"/>
                      </a:endParaRPr>
                    </a:p>
                  </a:txBody>
                  <a:tcPr marL="58699" marR="58699" marT="0" marB="0" anchor="ctr"/>
                </a:tc>
                <a:tc>
                  <a:txBody>
                    <a:bodyPr/>
                    <a:lstStyle/>
                    <a:p>
                      <a:pPr algn="ctr"/>
                      <a:r>
                        <a:rPr lang="ja-JP" altLang="en-US" sz="1400" dirty="0" smtClean="0"/>
                        <a:t>基礎の変位</a:t>
                      </a:r>
                      <a:endParaRPr lang="ja-JP" altLang="en-US" sz="1400" dirty="0"/>
                    </a:p>
                  </a:txBody>
                  <a:tcPr marL="58699" marR="58699" marT="0" marB="0" anchor="ctr">
                    <a:lnR w="12700" cap="flat" cmpd="sng" algn="ctr">
                      <a:solidFill>
                        <a:schemeClr val="bg1"/>
                      </a:solidFill>
                      <a:prstDash val="solid"/>
                      <a:round/>
                      <a:headEnd type="none" w="med" len="med"/>
                      <a:tailEnd type="none" w="med" len="med"/>
                    </a:lnR>
                  </a:tcPr>
                </a:tc>
                <a:tc>
                  <a:txBody>
                    <a:bodyPr/>
                    <a:lstStyle/>
                    <a:p>
                      <a:pPr algn="ctr">
                        <a:spcAft>
                          <a:spcPts val="0"/>
                        </a:spcAft>
                      </a:pPr>
                      <a:r>
                        <a:rPr lang="ja-JP" sz="1400" kern="0" dirty="0">
                          <a:effectLst/>
                          <a:latin typeface="+mj-ea"/>
                          <a:ea typeface="+mj-ea"/>
                        </a:rPr>
                        <a:t>４／１０００</a:t>
                      </a:r>
                      <a:r>
                        <a:rPr lang="en-US" sz="1400" kern="0" dirty="0">
                          <a:effectLst/>
                          <a:latin typeface="+mj-ea"/>
                          <a:ea typeface="+mj-ea"/>
                        </a:rPr>
                        <a:t>rad</a:t>
                      </a:r>
                      <a:endParaRPr lang="ja-JP" sz="1400" kern="100" dirty="0">
                        <a:effectLst/>
                        <a:latin typeface="+mj-ea"/>
                        <a:ea typeface="+mj-ea"/>
                        <a:cs typeface="Times New Roman"/>
                      </a:endParaRPr>
                    </a:p>
                  </a:txBody>
                  <a:tcPr marL="58699" marR="58699" marT="0" marB="0" anchor="ctr">
                    <a:lnL w="12700" cap="flat" cmpd="sng" algn="ctr">
                      <a:solidFill>
                        <a:schemeClr val="bg1"/>
                      </a:solidFill>
                      <a:prstDash val="solid"/>
                      <a:round/>
                      <a:headEnd type="none" w="med" len="med"/>
                      <a:tailEnd type="none" w="med" len="med"/>
                    </a:lnL>
                  </a:tcPr>
                </a:tc>
                <a:tc>
                  <a:txBody>
                    <a:bodyPr/>
                    <a:lstStyle/>
                    <a:p>
                      <a:pPr algn="ctr">
                        <a:spcAft>
                          <a:spcPts val="0"/>
                        </a:spcAft>
                      </a:pPr>
                      <a:r>
                        <a:rPr lang="ja-JP" sz="1400" kern="0" dirty="0">
                          <a:effectLst/>
                          <a:latin typeface="+mj-ea"/>
                          <a:ea typeface="+mj-ea"/>
                        </a:rPr>
                        <a:t>作用規定なし</a:t>
                      </a:r>
                      <a:endParaRPr lang="ja-JP" sz="1400" kern="100" dirty="0">
                        <a:effectLst/>
                        <a:latin typeface="+mj-ea"/>
                        <a:ea typeface="+mj-ea"/>
                        <a:cs typeface="Times New Roman"/>
                      </a:endParaRPr>
                    </a:p>
                  </a:txBody>
                  <a:tcPr marL="58699" marR="58699" marT="0" marB="0" anchor="ctr"/>
                </a:tc>
              </a:tr>
              <a:tr h="846312">
                <a:tc vMerge="1">
                  <a:txBody>
                    <a:bodyPr/>
                    <a:lstStyle/>
                    <a:p>
                      <a:endParaRPr kumimoji="1" lang="ja-JP" altLang="en-US"/>
                    </a:p>
                  </a:txBody>
                  <a:tcPr/>
                </a:tc>
                <a:tc>
                  <a:txBody>
                    <a:bodyPr/>
                    <a:lstStyle/>
                    <a:p>
                      <a:pPr algn="ctr">
                        <a:spcAft>
                          <a:spcPts val="0"/>
                        </a:spcAft>
                      </a:pPr>
                      <a:r>
                        <a:rPr lang="ja-JP" sz="1400" kern="0" dirty="0">
                          <a:effectLst/>
                          <a:latin typeface="+mj-ea"/>
                          <a:ea typeface="+mj-ea"/>
                        </a:rPr>
                        <a:t>昭和</a:t>
                      </a:r>
                      <a:r>
                        <a:rPr lang="en-US" sz="1400" kern="0" dirty="0">
                          <a:effectLst/>
                          <a:latin typeface="+mj-ea"/>
                          <a:ea typeface="+mj-ea"/>
                        </a:rPr>
                        <a:t>62</a:t>
                      </a:r>
                      <a:r>
                        <a:rPr lang="ja-JP" sz="1400" kern="0" dirty="0">
                          <a:effectLst/>
                          <a:latin typeface="+mj-ea"/>
                          <a:ea typeface="+mj-ea"/>
                        </a:rPr>
                        <a:t>年</a:t>
                      </a:r>
                      <a:r>
                        <a:rPr lang="en-US" sz="1400" kern="0" dirty="0">
                          <a:effectLst/>
                          <a:latin typeface="+mj-ea"/>
                          <a:ea typeface="+mj-ea"/>
                        </a:rPr>
                        <a:t>1</a:t>
                      </a:r>
                      <a:r>
                        <a:rPr lang="ja-JP" sz="1400" kern="0" dirty="0">
                          <a:effectLst/>
                          <a:latin typeface="+mj-ea"/>
                          <a:ea typeface="+mj-ea"/>
                        </a:rPr>
                        <a:t>月</a:t>
                      </a:r>
                      <a:endParaRPr lang="ja-JP" sz="1400" kern="100" dirty="0">
                        <a:effectLst/>
                        <a:latin typeface="+mj-ea"/>
                        <a:ea typeface="+mj-ea"/>
                        <a:cs typeface="Times New Roman"/>
                      </a:endParaRPr>
                    </a:p>
                  </a:txBody>
                  <a:tcPr marL="58699" marR="58699" marT="0" marB="0" anchor="ctr"/>
                </a:tc>
                <a:tc vMerge="1">
                  <a:txBody>
                    <a:bodyPr/>
                    <a:lstStyle/>
                    <a:p>
                      <a:endParaRPr kumimoji="1" lang="ja-JP" altLang="en-US"/>
                    </a:p>
                  </a:txBody>
                  <a:tcPr/>
                </a:tc>
                <a:tc>
                  <a:txBody>
                    <a:bodyPr/>
                    <a:lstStyle/>
                    <a:p>
                      <a:pPr algn="ctr"/>
                      <a:r>
                        <a:rPr lang="ja-JP" altLang="en-US" sz="1400" dirty="0" smtClean="0"/>
                        <a:t>基礎の変位</a:t>
                      </a:r>
                      <a:endParaRPr lang="ja-JP" altLang="en-US" sz="1400" dirty="0"/>
                    </a:p>
                  </a:txBody>
                  <a:tcPr marL="58699" marR="58699" marT="0" marB="0" anchor="ctr">
                    <a:lnR w="12700" cap="flat" cmpd="sng" algn="ctr">
                      <a:solidFill>
                        <a:schemeClr val="bg1"/>
                      </a:solidFill>
                      <a:prstDash val="solid"/>
                      <a:round/>
                      <a:headEnd type="none" w="med" len="med"/>
                      <a:tailEnd type="none" w="med" len="med"/>
                    </a:lnR>
                  </a:tcPr>
                </a:tc>
                <a:tc>
                  <a:txBody>
                    <a:bodyPr/>
                    <a:lstStyle/>
                    <a:p>
                      <a:pPr algn="ctr">
                        <a:spcAft>
                          <a:spcPts val="0"/>
                        </a:spcAft>
                      </a:pPr>
                      <a:r>
                        <a:rPr lang="ja-JP" sz="1400" kern="0" dirty="0">
                          <a:effectLst/>
                          <a:latin typeface="+mj-ea"/>
                          <a:ea typeface="+mj-ea"/>
                        </a:rPr>
                        <a:t>４／１０００</a:t>
                      </a:r>
                      <a:r>
                        <a:rPr lang="en-US" sz="1400" kern="0" dirty="0">
                          <a:effectLst/>
                          <a:latin typeface="+mj-ea"/>
                          <a:ea typeface="+mj-ea"/>
                        </a:rPr>
                        <a:t>rad</a:t>
                      </a:r>
                      <a:endParaRPr lang="ja-JP" sz="1400" kern="100" dirty="0">
                        <a:effectLst/>
                        <a:latin typeface="+mj-ea"/>
                        <a:ea typeface="+mj-ea"/>
                        <a:cs typeface="Times New Roman"/>
                      </a:endParaRPr>
                    </a:p>
                  </a:txBody>
                  <a:tcPr marL="58699" marR="58699" marT="0" marB="0" anchor="ctr">
                    <a:lnL w="12700" cap="flat" cmpd="sng" algn="ctr">
                      <a:solidFill>
                        <a:schemeClr val="bg1"/>
                      </a:solidFill>
                      <a:prstDash val="solid"/>
                      <a:round/>
                      <a:headEnd type="none" w="med" len="med"/>
                      <a:tailEnd type="none" w="med" len="med"/>
                    </a:lnL>
                  </a:tcPr>
                </a:tc>
                <a:tc>
                  <a:txBody>
                    <a:bodyPr/>
                    <a:lstStyle/>
                    <a:p>
                      <a:pPr algn="ctr">
                        <a:spcAft>
                          <a:spcPts val="0"/>
                        </a:spcAft>
                      </a:pPr>
                      <a:r>
                        <a:rPr lang="ja-JP" sz="1400" kern="0" dirty="0">
                          <a:effectLst/>
                          <a:latin typeface="+mj-ea"/>
                          <a:ea typeface="+mj-ea"/>
                        </a:rPr>
                        <a:t>作用規定なし</a:t>
                      </a:r>
                      <a:endParaRPr lang="ja-JP" sz="1400" kern="100" dirty="0">
                        <a:effectLst/>
                        <a:latin typeface="+mj-ea"/>
                        <a:ea typeface="+mj-ea"/>
                        <a:cs typeface="Times New Roman"/>
                      </a:endParaRPr>
                    </a:p>
                  </a:txBody>
                  <a:tcPr marL="58699" marR="58699" marT="0" marB="0" anchor="ctr"/>
                </a:tc>
              </a:tr>
              <a:tr h="846312">
                <a:tc vMerge="1">
                  <a:txBody>
                    <a:bodyPr/>
                    <a:lstStyle/>
                    <a:p>
                      <a:endParaRPr kumimoji="1" lang="ja-JP" altLang="en-US"/>
                    </a:p>
                  </a:txBody>
                  <a:tcPr/>
                </a:tc>
                <a:tc>
                  <a:txBody>
                    <a:bodyPr/>
                    <a:lstStyle/>
                    <a:p>
                      <a:pPr algn="ctr">
                        <a:spcAft>
                          <a:spcPts val="0"/>
                        </a:spcAft>
                      </a:pPr>
                      <a:r>
                        <a:rPr lang="ja-JP" sz="1400" kern="0" dirty="0">
                          <a:effectLst/>
                          <a:latin typeface="+mj-ea"/>
                          <a:ea typeface="+mj-ea"/>
                        </a:rPr>
                        <a:t>平成</a:t>
                      </a:r>
                      <a:r>
                        <a:rPr lang="en-US" sz="1400" kern="0" dirty="0">
                          <a:effectLst/>
                          <a:latin typeface="+mj-ea"/>
                          <a:ea typeface="+mj-ea"/>
                        </a:rPr>
                        <a:t>2</a:t>
                      </a:r>
                      <a:r>
                        <a:rPr lang="ja-JP" sz="1400" kern="0" dirty="0">
                          <a:effectLst/>
                          <a:latin typeface="+mj-ea"/>
                          <a:ea typeface="+mj-ea"/>
                        </a:rPr>
                        <a:t>年</a:t>
                      </a:r>
                      <a:r>
                        <a:rPr lang="en-US" sz="1400" kern="0" dirty="0">
                          <a:effectLst/>
                          <a:latin typeface="+mj-ea"/>
                          <a:ea typeface="+mj-ea"/>
                        </a:rPr>
                        <a:t>4</a:t>
                      </a:r>
                      <a:r>
                        <a:rPr lang="ja-JP" sz="1400" kern="0" dirty="0">
                          <a:effectLst/>
                          <a:latin typeface="+mj-ea"/>
                          <a:ea typeface="+mj-ea"/>
                        </a:rPr>
                        <a:t>月</a:t>
                      </a:r>
                      <a:endParaRPr lang="ja-JP" sz="1400" kern="100" dirty="0">
                        <a:effectLst/>
                        <a:latin typeface="+mj-ea"/>
                        <a:ea typeface="+mj-ea"/>
                        <a:cs typeface="Times New Roman"/>
                      </a:endParaRPr>
                    </a:p>
                  </a:txBody>
                  <a:tcPr marL="58699" marR="58699" marT="0" marB="0" anchor="ctr"/>
                </a:tc>
                <a:tc vMerge="1">
                  <a:txBody>
                    <a:bodyPr/>
                    <a:lstStyle/>
                    <a:p>
                      <a:endParaRPr kumimoji="1" lang="ja-JP" altLang="en-US"/>
                    </a:p>
                  </a:txBody>
                  <a:tcPr/>
                </a:tc>
                <a:tc>
                  <a:txBody>
                    <a:bodyPr/>
                    <a:lstStyle/>
                    <a:p>
                      <a:pPr algn="ctr"/>
                      <a:r>
                        <a:rPr lang="ja-JP" altLang="en-US" sz="1400" dirty="0" smtClean="0"/>
                        <a:t>基礎の変位</a:t>
                      </a:r>
                      <a:endParaRPr lang="ja-JP" altLang="en-US" sz="1400" dirty="0"/>
                    </a:p>
                  </a:txBody>
                  <a:tcPr marL="58699" marR="58699" marT="0" marB="0" anchor="ctr">
                    <a:lnR w="12700" cap="flat" cmpd="sng" algn="ctr">
                      <a:solidFill>
                        <a:schemeClr val="bg1"/>
                      </a:solidFill>
                      <a:prstDash val="solid"/>
                      <a:round/>
                      <a:headEnd type="none" w="med" len="med"/>
                      <a:tailEnd type="none" w="med" len="med"/>
                    </a:lnR>
                  </a:tcPr>
                </a:tc>
                <a:tc>
                  <a:txBody>
                    <a:bodyPr/>
                    <a:lstStyle/>
                    <a:p>
                      <a:pPr algn="ctr">
                        <a:spcAft>
                          <a:spcPts val="0"/>
                        </a:spcAft>
                      </a:pPr>
                      <a:r>
                        <a:rPr lang="ja-JP" sz="1400" kern="0" dirty="0">
                          <a:effectLst/>
                          <a:latin typeface="+mj-ea"/>
                          <a:ea typeface="+mj-ea"/>
                        </a:rPr>
                        <a:t>４／１０００</a:t>
                      </a:r>
                      <a:r>
                        <a:rPr lang="en-US" sz="1400" kern="0" dirty="0">
                          <a:effectLst/>
                          <a:latin typeface="+mj-ea"/>
                          <a:ea typeface="+mj-ea"/>
                        </a:rPr>
                        <a:t>rad</a:t>
                      </a:r>
                      <a:endParaRPr lang="ja-JP" sz="1400" kern="100" dirty="0">
                        <a:effectLst/>
                        <a:latin typeface="+mj-ea"/>
                        <a:ea typeface="+mj-ea"/>
                        <a:cs typeface="Times New Roman"/>
                      </a:endParaRPr>
                    </a:p>
                  </a:txBody>
                  <a:tcPr marL="58699" marR="58699" marT="0" marB="0" anchor="ctr">
                    <a:lnL w="12700" cap="flat" cmpd="sng" algn="ctr">
                      <a:solidFill>
                        <a:schemeClr val="bg1"/>
                      </a:solidFill>
                      <a:prstDash val="solid"/>
                      <a:round/>
                      <a:headEnd type="none" w="med" len="med"/>
                      <a:tailEnd type="none" w="med" len="med"/>
                    </a:lnL>
                  </a:tcPr>
                </a:tc>
                <a:tc>
                  <a:txBody>
                    <a:bodyPr/>
                    <a:lstStyle/>
                    <a:p>
                      <a:pPr algn="ctr">
                        <a:spcAft>
                          <a:spcPts val="0"/>
                        </a:spcAft>
                      </a:pPr>
                      <a:r>
                        <a:rPr lang="ja-JP" sz="1400" kern="0" dirty="0">
                          <a:effectLst/>
                          <a:latin typeface="+mj-ea"/>
                          <a:ea typeface="+mj-ea"/>
                        </a:rPr>
                        <a:t>作用規定なし</a:t>
                      </a:r>
                      <a:endParaRPr lang="ja-JP" sz="1400" kern="100" dirty="0">
                        <a:effectLst/>
                        <a:latin typeface="+mj-ea"/>
                        <a:ea typeface="+mj-ea"/>
                        <a:cs typeface="Times New Roman"/>
                      </a:endParaRPr>
                    </a:p>
                  </a:txBody>
                  <a:tcPr marL="58699" marR="58699" marT="0" marB="0" anchor="ctr"/>
                </a:tc>
              </a:tr>
              <a:tr h="1751742">
                <a:tc vMerge="1">
                  <a:txBody>
                    <a:bodyPr/>
                    <a:lstStyle/>
                    <a:p>
                      <a:endParaRPr kumimoji="1" lang="ja-JP" altLang="en-US"/>
                    </a:p>
                  </a:txBody>
                  <a:tcPr/>
                </a:tc>
                <a:tc>
                  <a:txBody>
                    <a:bodyPr/>
                    <a:lstStyle/>
                    <a:p>
                      <a:pPr algn="ctr">
                        <a:spcAft>
                          <a:spcPts val="0"/>
                        </a:spcAft>
                      </a:pPr>
                      <a:r>
                        <a:rPr lang="ja-JP" sz="1400" kern="0" dirty="0">
                          <a:effectLst/>
                          <a:latin typeface="+mj-ea"/>
                          <a:ea typeface="+mj-ea"/>
                        </a:rPr>
                        <a:t>平成</a:t>
                      </a:r>
                      <a:r>
                        <a:rPr lang="en-US" sz="1400" kern="0" dirty="0">
                          <a:effectLst/>
                          <a:latin typeface="+mj-ea"/>
                          <a:ea typeface="+mj-ea"/>
                        </a:rPr>
                        <a:t>9</a:t>
                      </a:r>
                      <a:r>
                        <a:rPr lang="ja-JP" sz="1400" kern="0" dirty="0">
                          <a:effectLst/>
                          <a:latin typeface="+mj-ea"/>
                          <a:ea typeface="+mj-ea"/>
                        </a:rPr>
                        <a:t>年</a:t>
                      </a:r>
                      <a:r>
                        <a:rPr lang="en-US" sz="1400" kern="0" dirty="0">
                          <a:effectLst/>
                          <a:latin typeface="+mj-ea"/>
                          <a:ea typeface="+mj-ea"/>
                        </a:rPr>
                        <a:t>3</a:t>
                      </a:r>
                      <a:r>
                        <a:rPr lang="ja-JP" sz="1400" kern="0" dirty="0">
                          <a:effectLst/>
                          <a:latin typeface="+mj-ea"/>
                          <a:ea typeface="+mj-ea"/>
                        </a:rPr>
                        <a:t>月</a:t>
                      </a:r>
                      <a:endParaRPr lang="ja-JP" sz="1400" kern="100" dirty="0">
                        <a:effectLst/>
                        <a:latin typeface="+mj-ea"/>
                        <a:ea typeface="+mj-ea"/>
                        <a:cs typeface="Times New Roman"/>
                      </a:endParaRPr>
                    </a:p>
                  </a:txBody>
                  <a:tcPr marL="58699" marR="58699" marT="0" marB="0" anchor="ctr"/>
                </a:tc>
                <a:tc>
                  <a:txBody>
                    <a:bodyPr/>
                    <a:lstStyle/>
                    <a:p>
                      <a:pPr algn="l">
                        <a:spcAft>
                          <a:spcPts val="0"/>
                        </a:spcAft>
                      </a:pPr>
                      <a:r>
                        <a:rPr lang="en-US" sz="1400" kern="0" dirty="0">
                          <a:effectLst/>
                          <a:latin typeface="+mj-ea"/>
                          <a:ea typeface="+mj-ea"/>
                        </a:rPr>
                        <a:t>L1</a:t>
                      </a:r>
                      <a:r>
                        <a:rPr lang="ja-JP" sz="1400" kern="0" dirty="0">
                          <a:effectLst/>
                          <a:latin typeface="+mj-ea"/>
                          <a:ea typeface="+mj-ea"/>
                        </a:rPr>
                        <a:t>地震動（変動作用として定義する地震）は、従前基準を採用。</a:t>
                      </a:r>
                      <a:r>
                        <a:rPr lang="en-US" sz="1400" kern="0" dirty="0">
                          <a:effectLst/>
                          <a:latin typeface="+mj-ea"/>
                          <a:ea typeface="+mj-ea"/>
                        </a:rPr>
                        <a:t/>
                      </a:r>
                      <a:br>
                        <a:rPr lang="en-US" sz="1400" kern="0" dirty="0">
                          <a:effectLst/>
                          <a:latin typeface="+mj-ea"/>
                          <a:ea typeface="+mj-ea"/>
                        </a:rPr>
                      </a:br>
                      <a:r>
                        <a:rPr lang="en-US" sz="1400" kern="0" dirty="0">
                          <a:effectLst/>
                          <a:latin typeface="+mj-ea"/>
                          <a:ea typeface="+mj-ea"/>
                        </a:rPr>
                        <a:t>L2</a:t>
                      </a:r>
                      <a:r>
                        <a:rPr lang="ja-JP" sz="1400" kern="0" dirty="0">
                          <a:effectLst/>
                          <a:latin typeface="+mj-ea"/>
                          <a:ea typeface="+mj-ea"/>
                        </a:rPr>
                        <a:t>地震動の規定は、道路橋示方書の残留変位規定もしくは軌道修正可能な変位量の規定の内小さい方を制限値とする。</a:t>
                      </a:r>
                      <a:endParaRPr lang="ja-JP" sz="1400" kern="100" dirty="0">
                        <a:effectLst/>
                        <a:latin typeface="+mj-ea"/>
                        <a:ea typeface="+mj-ea"/>
                        <a:cs typeface="Times New Roman"/>
                      </a:endParaRPr>
                    </a:p>
                  </a:txBody>
                  <a:tcPr marL="58699" marR="58699" marT="0" marB="0" anchor="ctr"/>
                </a:tc>
                <a:tc>
                  <a:txBody>
                    <a:bodyPr/>
                    <a:lstStyle/>
                    <a:p>
                      <a:pPr algn="ctr"/>
                      <a:r>
                        <a:rPr lang="ja-JP" altLang="en-US" sz="1400" dirty="0" smtClean="0"/>
                        <a:t>変動作用時：基礎の変位</a:t>
                      </a:r>
                      <a:endParaRPr lang="en-US" altLang="ja-JP" sz="1400" dirty="0" smtClean="0"/>
                    </a:p>
                    <a:p>
                      <a:pPr algn="ctr"/>
                      <a:r>
                        <a:rPr lang="ja-JP" altLang="en-US" sz="1400" dirty="0" smtClean="0"/>
                        <a:t>偶発作用時：支柱の変位</a:t>
                      </a:r>
                      <a:endParaRPr lang="ja-JP" altLang="en-US" sz="1400" dirty="0"/>
                    </a:p>
                  </a:txBody>
                  <a:tcPr marL="58699" marR="58699" marT="0" marB="0" anchor="ctr">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ーー</a:t>
                      </a:r>
                      <a:endParaRPr lang="ja-JP" sz="1400" kern="100" dirty="0">
                        <a:effectLst/>
                        <a:latin typeface="+mj-ea"/>
                        <a:ea typeface="+mj-ea"/>
                        <a:cs typeface="Times New Roman"/>
                      </a:endParaRPr>
                    </a:p>
                  </a:txBody>
                  <a:tcPr marL="58699" marR="58699" marT="0" marB="0" anchor="ctr">
                    <a:lnL w="12700" cap="flat" cmpd="sng" algn="ctr">
                      <a:solidFill>
                        <a:schemeClr val="bg1"/>
                      </a:solidFill>
                      <a:prstDash val="solid"/>
                      <a:round/>
                      <a:headEnd type="none" w="med" len="med"/>
                      <a:tailEnd type="none" w="med" len="med"/>
                    </a:lnL>
                  </a:tcPr>
                </a:tc>
                <a:tc>
                  <a:txBody>
                    <a:bodyPr/>
                    <a:lstStyle/>
                    <a:p>
                      <a:pPr algn="ctr">
                        <a:spcAft>
                          <a:spcPts val="0"/>
                        </a:spcAft>
                      </a:pPr>
                      <a:r>
                        <a:rPr lang="ja-JP" sz="1400" kern="0" dirty="0">
                          <a:effectLst/>
                          <a:latin typeface="+mj-ea"/>
                          <a:ea typeface="+mj-ea"/>
                        </a:rPr>
                        <a:t>７／１０００</a:t>
                      </a:r>
                      <a:r>
                        <a:rPr lang="en-US" sz="1400" kern="0" dirty="0" smtClean="0">
                          <a:effectLst/>
                          <a:latin typeface="+mj-ea"/>
                          <a:ea typeface="+mj-ea"/>
                        </a:rPr>
                        <a:t>rad</a:t>
                      </a:r>
                    </a:p>
                    <a:p>
                      <a:pPr algn="ctr">
                        <a:spcAft>
                          <a:spcPts val="0"/>
                        </a:spcAft>
                      </a:pPr>
                      <a:r>
                        <a:rPr lang="ja-JP" sz="1400" kern="0" dirty="0" smtClean="0">
                          <a:effectLst/>
                          <a:latin typeface="+mj-ea"/>
                          <a:ea typeface="+mj-ea"/>
                        </a:rPr>
                        <a:t>＋</a:t>
                      </a:r>
                      <a:r>
                        <a:rPr lang="ja-JP" sz="1400" kern="0" dirty="0">
                          <a:effectLst/>
                          <a:latin typeface="+mj-ea"/>
                          <a:ea typeface="+mj-ea"/>
                        </a:rPr>
                        <a:t>７０</a:t>
                      </a:r>
                      <a:r>
                        <a:rPr lang="en-US" sz="1400" kern="0" dirty="0">
                          <a:effectLst/>
                          <a:latin typeface="+mj-ea"/>
                          <a:ea typeface="+mj-ea"/>
                        </a:rPr>
                        <a:t>(mm)</a:t>
                      </a:r>
                      <a:endParaRPr lang="ja-JP" sz="1400" kern="100" dirty="0">
                        <a:effectLst/>
                        <a:latin typeface="+mj-ea"/>
                        <a:ea typeface="+mj-ea"/>
                        <a:cs typeface="Times New Roman"/>
                      </a:endParaRPr>
                    </a:p>
                  </a:txBody>
                  <a:tcPr marL="58699" marR="58699" marT="0" marB="0" anchor="ctr"/>
                </a:tc>
              </a:tr>
            </a:tbl>
          </a:graphicData>
        </a:graphic>
      </p:graphicFrame>
      <p:sp>
        <p:nvSpPr>
          <p:cNvPr id="9" name="Rectangle 5"/>
          <p:cNvSpPr>
            <a:spLocks noChangeArrowheads="1"/>
          </p:cNvSpPr>
          <p:nvPr/>
        </p:nvSpPr>
        <p:spPr bwMode="auto">
          <a:xfrm>
            <a:off x="0" y="1"/>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2400" dirty="0">
                <a:latin typeface="HG丸ｺﾞｼｯｸM-PRO" panose="020F0600000000000000" pitchFamily="50" charset="-128"/>
                <a:ea typeface="HG丸ｺﾞｼｯｸM-PRO" panose="020F0600000000000000" pitchFamily="50" charset="-128"/>
                <a:cs typeface="Meiryo UI" panose="020B0604030504040204" pitchFamily="50" charset="-128"/>
              </a:rPr>
              <a:t>４．地震時の残留変位の</a:t>
            </a:r>
            <a:r>
              <a:rPr lang="ja-JP" altLang="en-US" sz="2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制限値について</a:t>
            </a:r>
            <a:endParaRPr lang="en-US" altLang="ja-JP" sz="2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 name="正方形/長方形 2"/>
          <p:cNvSpPr/>
          <p:nvPr/>
        </p:nvSpPr>
        <p:spPr>
          <a:xfrm>
            <a:off x="547164" y="4666015"/>
            <a:ext cx="8424000" cy="17744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5946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63F6462-C95E-4C1F-A2EC-2E2D06929884}" type="slidenum">
              <a:rPr kumimoji="1" lang="ja-JP" altLang="en-US" smtClean="0"/>
              <a:t>9</a:t>
            </a:fld>
            <a:endParaRPr kumimoji="1" lang="ja-JP" altLang="en-US"/>
          </a:p>
        </p:txBody>
      </p:sp>
      <p:sp>
        <p:nvSpPr>
          <p:cNvPr id="9" name="コンテンツ プレースホルダー 2"/>
          <p:cNvSpPr>
            <a:spLocks noGrp="1"/>
          </p:cNvSpPr>
          <p:nvPr>
            <p:ph idx="1"/>
          </p:nvPr>
        </p:nvSpPr>
        <p:spPr>
          <a:xfrm>
            <a:off x="143508" y="548680"/>
            <a:ext cx="8856984" cy="1944216"/>
          </a:xfrm>
          <a:noFill/>
        </p:spPr>
        <p:txBody>
          <a:bodyPr>
            <a:normAutofit/>
          </a:bodyPr>
          <a:lstStyle/>
          <a:p>
            <a:pPr marL="0" indent="0">
              <a:buNone/>
            </a:pPr>
            <a:r>
              <a:rPr lang="ja-JP" altLang="en-US" sz="2200" dirty="0">
                <a:latin typeface="HG丸ｺﾞｼｯｸM-PRO" panose="020F0600000000000000" pitchFamily="50" charset="-128"/>
                <a:ea typeface="HG丸ｺﾞｼｯｸM-PRO" panose="020F0600000000000000" pitchFamily="50" charset="-128"/>
              </a:rPr>
              <a:t>＜残留変位の制限値＞</a:t>
            </a:r>
            <a:endParaRPr lang="en-US" altLang="ja-JP" sz="2200" dirty="0">
              <a:latin typeface="HG丸ｺﾞｼｯｸM-PRO" panose="020F0600000000000000" pitchFamily="50" charset="-128"/>
              <a:ea typeface="HG丸ｺﾞｼｯｸM-PRO" panose="020F0600000000000000" pitchFamily="50" charset="-128"/>
            </a:endParaRPr>
          </a:p>
          <a:p>
            <a:pPr marL="0" indent="0">
              <a:lnSpc>
                <a:spcPts val="2700"/>
              </a:lnSpc>
              <a:spcBef>
                <a:spcPts val="0"/>
              </a:spcBef>
              <a:buNone/>
            </a:pPr>
            <a:endParaRPr lang="en-US" altLang="ja-JP" sz="1800" dirty="0" smtClean="0">
              <a:latin typeface="HG丸ｺﾞｼｯｸM-PRO" panose="020F0600000000000000" pitchFamily="50" charset="-128"/>
              <a:ea typeface="HG丸ｺﾞｼｯｸM-PRO" panose="020F0600000000000000" pitchFamily="50" charset="-128"/>
            </a:endParaRPr>
          </a:p>
          <a:p>
            <a:pPr marL="0" indent="0" fontAlgn="ctr">
              <a:buNone/>
            </a:pPr>
            <a:r>
              <a:rPr lang="ja-JP" altLang="en-US" sz="1800" dirty="0" smtClean="0">
                <a:latin typeface="HG丸ｺﾞｼｯｸM-PRO" panose="020F0600000000000000" pitchFamily="50" charset="-128"/>
                <a:ea typeface="HG丸ｺﾞｼｯｸM-PRO" panose="020F0600000000000000" pitchFamily="50" charset="-128"/>
              </a:rPr>
              <a:t>　　</a:t>
            </a:r>
            <a:endParaRPr lang="en-US" altLang="ja-JP" sz="1800" dirty="0" smtClean="0">
              <a:latin typeface="HG丸ｺﾞｼｯｸM-PRO" panose="020F0600000000000000" pitchFamily="50" charset="-128"/>
              <a:ea typeface="HG丸ｺﾞｼｯｸM-PRO" panose="020F0600000000000000" pitchFamily="50" charset="-128"/>
            </a:endParaRPr>
          </a:p>
          <a:p>
            <a:pPr marL="0" indent="0" fontAlgn="ctr">
              <a:buNone/>
            </a:pPr>
            <a:endParaRPr kumimoji="1" lang="ja-JP" altLang="en-US" sz="1800" dirty="0">
              <a:latin typeface="HG丸ｺﾞｼｯｸM-PRO" panose="020F0600000000000000" pitchFamily="50" charset="-128"/>
              <a:ea typeface="HG丸ｺﾞｼｯｸM-PRO" panose="020F0600000000000000" pitchFamily="50" charset="-128"/>
            </a:endParaRPr>
          </a:p>
        </p:txBody>
      </p:sp>
      <p:sp>
        <p:nvSpPr>
          <p:cNvPr id="8" name="Rectangle 5"/>
          <p:cNvSpPr>
            <a:spLocks noChangeArrowheads="1"/>
          </p:cNvSpPr>
          <p:nvPr/>
        </p:nvSpPr>
        <p:spPr bwMode="auto">
          <a:xfrm>
            <a:off x="0" y="1"/>
            <a:ext cx="9144000" cy="534591"/>
          </a:xfrm>
          <a:prstGeom prst="rect">
            <a:avLst/>
          </a:prstGeom>
          <a:gradFill rotWithShape="1">
            <a:gsLst>
              <a:gs pos="0">
                <a:schemeClr val="tx2">
                  <a:lumMod val="40000"/>
                  <a:lumOff val="60000"/>
                </a:schemeClr>
              </a:gs>
              <a:gs pos="50000">
                <a:schemeClr val="bg1"/>
              </a:gs>
              <a:gs pos="100000">
                <a:schemeClr val="tx2">
                  <a:lumMod val="40000"/>
                  <a:lumOff val="60000"/>
                </a:schemeClr>
              </a:gs>
            </a:gsLst>
            <a:lin ang="5400000" scaled="1"/>
          </a:gra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dirty="0" smtClean="0">
                <a:latin typeface="HG丸ｺﾞｼｯｸM-PRO" panose="020F0600000000000000" pitchFamily="50" charset="-128"/>
                <a:ea typeface="HG丸ｺﾞｼｯｸM-PRO" panose="020F0600000000000000" pitchFamily="50" charset="-128"/>
                <a:cs typeface="Meiryo UI" pitchFamily="50" charset="-128"/>
              </a:rPr>
              <a:t>４．</a:t>
            </a:r>
            <a:r>
              <a:rPr lang="ja-JP" altLang="en-US" sz="2400" dirty="0">
                <a:latin typeface="HG丸ｺﾞｼｯｸM-PRO" panose="020F0600000000000000" pitchFamily="50" charset="-128"/>
                <a:ea typeface="HG丸ｺﾞｼｯｸM-PRO" panose="020F0600000000000000" pitchFamily="50" charset="-128"/>
                <a:cs typeface="Meiryo UI" panose="020B0604030504040204" pitchFamily="50" charset="-128"/>
              </a:rPr>
              <a:t>地震時の残留変位の制限値について</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7" name="日付プレースホルダー 1"/>
          <p:cNvSpPr>
            <a:spLocks noGrp="1"/>
          </p:cNvSpPr>
          <p:nvPr>
            <p:ph type="dt" sz="half" idx="10"/>
          </p:nvPr>
        </p:nvSpPr>
        <p:spPr>
          <a:xfrm>
            <a:off x="457200" y="6356351"/>
            <a:ext cx="2133600" cy="365125"/>
          </a:xfrm>
        </p:spPr>
        <p:txBody>
          <a:bodyPr/>
          <a:lstStyle/>
          <a:p>
            <a:r>
              <a:rPr kumimoji="1" lang="en-US" altLang="ja-JP" dirty="0" smtClean="0"/>
              <a:t>H30.5.22</a:t>
            </a:r>
            <a:endParaRPr kumimoji="1" lang="ja-JP" altLang="en-US" dirty="0"/>
          </a:p>
        </p:txBody>
      </p:sp>
      <p:grpSp>
        <p:nvGrpSpPr>
          <p:cNvPr id="4" name="グループ化 3"/>
          <p:cNvGrpSpPr/>
          <p:nvPr/>
        </p:nvGrpSpPr>
        <p:grpSpPr>
          <a:xfrm>
            <a:off x="606120" y="1124744"/>
            <a:ext cx="7908428" cy="5193249"/>
            <a:chOff x="606120" y="1124744"/>
            <a:chExt cx="7908428" cy="5193249"/>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895"/>
            <a:stretch/>
          </p:blipFill>
          <p:spPr bwMode="auto">
            <a:xfrm>
              <a:off x="606120" y="1124744"/>
              <a:ext cx="7908428" cy="5193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3898170" y="5774796"/>
              <a:ext cx="2373131" cy="40011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rtlCol="0" anchor="ctr">
              <a:spAutoFit/>
            </a:bodyPr>
            <a:lstStyle/>
            <a:p>
              <a:pPr algn="ctr"/>
              <a:r>
                <a:rPr lang="en-US" altLang="ja-JP" sz="2600" dirty="0">
                  <a:solidFill>
                    <a:srgbClr val="0000FF"/>
                  </a:solidFill>
                </a:rPr>
                <a:t>rad</a:t>
              </a:r>
              <a:r>
                <a:rPr kumimoji="1" lang="ja-JP" altLang="en-US" sz="2600" dirty="0" smtClean="0">
                  <a:solidFill>
                    <a:srgbClr val="0000FF"/>
                  </a:solidFill>
                </a:rPr>
                <a:t>を採択する。</a:t>
              </a:r>
              <a:endParaRPr kumimoji="1" lang="ja-JP" altLang="en-US" sz="2600" dirty="0">
                <a:solidFill>
                  <a:srgbClr val="0000FF"/>
                </a:solidFill>
              </a:endParaRPr>
            </a:p>
          </p:txBody>
        </p:sp>
      </p:grpSp>
    </p:spTree>
    <p:extLst>
      <p:ext uri="{BB962C8B-B14F-4D97-AF65-F5344CB8AC3E}">
        <p14:creationId xmlns:p14="http://schemas.microsoft.com/office/powerpoint/2010/main" val="1383698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7169</TotalTime>
  <Words>991</Words>
  <Application>Microsoft Office PowerPoint</Application>
  <PresentationFormat>画面に合わせる (4:3)</PresentationFormat>
  <Paragraphs>621</Paragraphs>
  <Slides>12</Slides>
  <Notes>1</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大阪府</cp:lastModifiedBy>
  <cp:revision>286</cp:revision>
  <cp:lastPrinted>2018-05-21T05:58:23Z</cp:lastPrinted>
  <dcterms:created xsi:type="dcterms:W3CDTF">2017-10-10T05:47:45Z</dcterms:created>
  <dcterms:modified xsi:type="dcterms:W3CDTF">2018-05-21T08:25:04Z</dcterms:modified>
</cp:coreProperties>
</file>