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5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0F5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79" autoAdjust="0"/>
    <p:restoredTop sz="99470" autoAdjust="0"/>
  </p:normalViewPr>
  <p:slideViewPr>
    <p:cSldViewPr>
      <p:cViewPr>
        <p:scale>
          <a:sx n="125" d="100"/>
          <a:sy n="125" d="100"/>
        </p:scale>
        <p:origin x="-132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575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1"/>
            <a:ext cx="2949575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D3D27AF6-EE51-4645-9B17-7EE4F6CB5EF2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r>
              <a:rPr kumimoji="1" lang="ja-JP" altLang="en-US" smtClean="0"/>
              <a:t>Ｈ２９</a:t>
            </a:r>
            <a:r>
              <a:rPr kumimoji="1" lang="en-US" altLang="ja-JP" smtClean="0"/>
              <a:t>-</a:t>
            </a:r>
            <a:r>
              <a:rPr kumimoji="1" lang="ja-JP" altLang="en-US" smtClean="0"/>
              <a:t>１１</a:t>
            </a:r>
            <a:r>
              <a:rPr kumimoji="1" lang="en-US" altLang="ja-JP" smtClean="0"/>
              <a:t>-</a:t>
            </a:r>
            <a:r>
              <a:rPr kumimoji="1" lang="ja-JP" altLang="en-US" smtClean="0"/>
              <a:t>２２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5"/>
            <a:ext cx="2949575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E960E036-1C27-4606-B00B-508250BEB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25582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190" cy="497048"/>
          </a:xfrm>
          <a:prstGeom prst="rect">
            <a:avLst/>
          </a:prstGeom>
        </p:spPr>
        <p:txBody>
          <a:bodyPr vert="horz" lIns="93215" tIns="46608" rIns="93215" bIns="466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385" y="0"/>
            <a:ext cx="2949190" cy="497048"/>
          </a:xfrm>
          <a:prstGeom prst="rect">
            <a:avLst/>
          </a:prstGeom>
        </p:spPr>
        <p:txBody>
          <a:bodyPr vert="horz" lIns="93215" tIns="46608" rIns="93215" bIns="46608" rtlCol="0"/>
          <a:lstStyle>
            <a:lvl1pPr algn="r">
              <a:defRPr sz="1200"/>
            </a:lvl1pPr>
          </a:lstStyle>
          <a:p>
            <a:fld id="{4B0D12CA-0EDC-4CF2-A2CC-05228C8D298E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15" tIns="46608" rIns="93215" bIns="4660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209" y="4721953"/>
            <a:ext cx="5444784" cy="4471815"/>
          </a:xfrm>
          <a:prstGeom prst="rect">
            <a:avLst/>
          </a:prstGeom>
        </p:spPr>
        <p:txBody>
          <a:bodyPr vert="horz" lIns="93215" tIns="46608" rIns="93215" bIns="4660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76"/>
            <a:ext cx="2949190" cy="497048"/>
          </a:xfrm>
          <a:prstGeom prst="rect">
            <a:avLst/>
          </a:prstGeom>
        </p:spPr>
        <p:txBody>
          <a:bodyPr vert="horz" lIns="93215" tIns="46608" rIns="93215" bIns="46608" rtlCol="0" anchor="b"/>
          <a:lstStyle>
            <a:lvl1pPr algn="l">
              <a:defRPr sz="1200"/>
            </a:lvl1pPr>
          </a:lstStyle>
          <a:p>
            <a:r>
              <a:rPr kumimoji="1" lang="ja-JP" altLang="en-US" smtClean="0"/>
              <a:t>Ｈ２９</a:t>
            </a:r>
            <a:r>
              <a:rPr kumimoji="1" lang="en-US" altLang="ja-JP" smtClean="0"/>
              <a:t>-</a:t>
            </a:r>
            <a:r>
              <a:rPr kumimoji="1" lang="ja-JP" altLang="en-US" smtClean="0"/>
              <a:t>１１</a:t>
            </a:r>
            <a:r>
              <a:rPr kumimoji="1" lang="en-US" altLang="ja-JP" smtClean="0"/>
              <a:t>-</a:t>
            </a:r>
            <a:r>
              <a:rPr kumimoji="1" lang="ja-JP" altLang="en-US" smtClean="0"/>
              <a:t>２２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385" y="9440676"/>
            <a:ext cx="2949190" cy="497048"/>
          </a:xfrm>
          <a:prstGeom prst="rect">
            <a:avLst/>
          </a:prstGeom>
        </p:spPr>
        <p:txBody>
          <a:bodyPr vert="horz" lIns="93215" tIns="46608" rIns="93215" bIns="46608" rtlCol="0" anchor="b"/>
          <a:lstStyle>
            <a:lvl1pPr algn="r">
              <a:defRPr sz="1200"/>
            </a:lvl1pPr>
          </a:lstStyle>
          <a:p>
            <a:fld id="{6E85B76C-A84C-4055-9491-A3D1F2966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39281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261D-0EF4-4717-B980-F68BEAE1CC14}" type="datetime1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540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51CA1-9A4A-4A26-A3B8-45573829D9C7}" type="datetime1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523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D441-6193-4BE3-88DA-946AA72EDEB4}" type="datetime1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482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FED6-DAE0-4107-BC5B-4111B682D083}" type="datetime1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98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2A38-F646-41C9-B822-6C5CB6537AC6}" type="datetime1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3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0DC82-C9E9-4DE9-A018-5BE8438FFE05}" type="datetime1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921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6E2D-1023-46A3-882F-D359697711B0}" type="datetime1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28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82520-01D2-4E75-89D6-9E26AA617CAB}" type="datetime1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26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1F618-CE21-4C8E-88FF-3D95BCD9C1F3}" type="datetime1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508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44FEC-1DD9-40B0-AA8F-3FD4FD6DC489}" type="datetime1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936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E5D5-7A0F-4463-A2ED-69AAA9CDF68A}" type="datetime1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09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6FB76-BCB5-4636-8105-85897DA407AC}" type="datetime1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129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/>
          <p:cNvSpPr/>
          <p:nvPr/>
        </p:nvSpPr>
        <p:spPr>
          <a:xfrm>
            <a:off x="-108520" y="3279881"/>
            <a:ext cx="4680519" cy="221127"/>
          </a:xfrm>
          <a:prstGeom prst="rect">
            <a:avLst/>
          </a:prstGeom>
          <a:solidFill>
            <a:srgbClr val="00B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-108520" y="539154"/>
            <a:ext cx="4680734" cy="221139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-17329" y="526706"/>
            <a:ext cx="4661337" cy="6309320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b="1" dirty="0" smtClean="0">
                <a:solidFill>
                  <a:schemeClr val="tx1"/>
                </a:solidFill>
              </a:rPr>
              <a:t>①改定の背景</a:t>
            </a:r>
            <a:endParaRPr kumimoji="1" lang="en-US" altLang="ja-JP" sz="1200" b="1" dirty="0" smtClean="0">
              <a:solidFill>
                <a:schemeClr val="tx1"/>
              </a:solidFill>
            </a:endParaRPr>
          </a:p>
          <a:p>
            <a:endParaRPr lang="en-US" altLang="ja-JP" sz="500" b="1" dirty="0">
              <a:solidFill>
                <a:schemeClr val="tx1"/>
              </a:solidFill>
            </a:endParaRPr>
          </a:p>
          <a:p>
            <a:r>
              <a:rPr lang="ja-JP" altLang="en-US" sz="1050" b="1" dirty="0" smtClean="0">
                <a:solidFill>
                  <a:srgbClr val="FF0000"/>
                </a:solidFill>
              </a:rPr>
              <a:t>　</a:t>
            </a:r>
            <a:r>
              <a:rPr lang="ja-JP" altLang="en-US" sz="1050" b="1" dirty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今回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、平成</a:t>
            </a:r>
            <a:r>
              <a:rPr lang="en-US" altLang="ja-JP" sz="1050" dirty="0">
                <a:solidFill>
                  <a:schemeClr val="tx1"/>
                </a:solidFill>
                <a:latin typeface="+mj-ea"/>
                <a:ea typeface="+mj-ea"/>
              </a:rPr>
              <a:t>29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年度の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「道路橋示方書」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改定において、設計手法が変更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さ  </a:t>
            </a:r>
            <a:endParaRPr lang="en-US" altLang="ja-JP" sz="105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en-US" altLang="ja-JP" sz="1050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れ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たため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、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大阪モノレール構造物設計指針（</a:t>
            </a:r>
            <a:r>
              <a:rPr lang="en-US" altLang="ja-JP" sz="1050" dirty="0">
                <a:solidFill>
                  <a:schemeClr val="tx1"/>
                </a:solidFill>
                <a:latin typeface="+mj-ea"/>
                <a:ea typeface="+mj-ea"/>
              </a:rPr>
              <a:t>H9.3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） （以下、「設計指針」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）を</a:t>
            </a:r>
            <a:endParaRPr lang="en-US" altLang="ja-JP" sz="105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en-US" altLang="ja-JP" sz="1050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改定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するものである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。</a:t>
            </a:r>
            <a:endParaRPr lang="ja-JP" altLang="en-US" sz="105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en-US" altLang="ja-JP" sz="1050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　「設計指針」は、</a:t>
            </a:r>
            <a:endParaRPr lang="en-US" altLang="ja-JP" sz="105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+mj-ea"/>
                <a:ea typeface="+mj-ea"/>
              </a:rPr>
              <a:t>　  ・「</a:t>
            </a:r>
            <a:r>
              <a:rPr lang="ja-JP" altLang="en-US" sz="1000" dirty="0">
                <a:solidFill>
                  <a:schemeClr val="tx1"/>
                </a:solidFill>
                <a:latin typeface="+mj-ea"/>
                <a:ea typeface="+mj-ea"/>
              </a:rPr>
              <a:t>道路橋示方書 （</a:t>
            </a:r>
            <a:r>
              <a:rPr lang="en-US" altLang="ja-JP" sz="1000" dirty="0" smtClean="0">
                <a:solidFill>
                  <a:schemeClr val="tx1"/>
                </a:solidFill>
                <a:latin typeface="+mj-ea"/>
                <a:ea typeface="+mj-ea"/>
              </a:rPr>
              <a:t>H8.12</a:t>
            </a:r>
            <a:r>
              <a:rPr lang="ja-JP" altLang="en-US" sz="1000" dirty="0" smtClean="0">
                <a:solidFill>
                  <a:schemeClr val="tx1"/>
                </a:solidFill>
                <a:latin typeface="+mj-ea"/>
                <a:ea typeface="+mj-ea"/>
              </a:rPr>
              <a:t>） </a:t>
            </a:r>
            <a:r>
              <a:rPr lang="ja-JP" altLang="en-US" sz="1000" dirty="0">
                <a:solidFill>
                  <a:schemeClr val="tx1"/>
                </a:solidFill>
                <a:latin typeface="+mj-ea"/>
                <a:ea typeface="+mj-ea"/>
              </a:rPr>
              <a:t>」</a:t>
            </a:r>
            <a:endParaRPr lang="en-US" altLang="ja-JP" sz="10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+mj-ea"/>
                <a:ea typeface="+mj-ea"/>
              </a:rPr>
              <a:t>　　　・「モノレール構造物設計指針（</a:t>
            </a:r>
            <a:r>
              <a:rPr lang="en-US" altLang="ja-JP" sz="1000" dirty="0" smtClean="0">
                <a:solidFill>
                  <a:schemeClr val="tx1"/>
                </a:solidFill>
                <a:latin typeface="+mj-ea"/>
                <a:ea typeface="+mj-ea"/>
              </a:rPr>
              <a:t>S50.3</a:t>
            </a:r>
            <a:r>
              <a:rPr lang="ja-JP" altLang="en-US" sz="1000" dirty="0" smtClean="0">
                <a:solidFill>
                  <a:schemeClr val="tx1"/>
                </a:solidFill>
                <a:latin typeface="+mj-ea"/>
                <a:ea typeface="+mj-ea"/>
              </a:rPr>
              <a:t>）」</a:t>
            </a:r>
            <a:endParaRPr lang="en-US" altLang="ja-JP" sz="10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+mj-ea"/>
                <a:ea typeface="+mj-ea"/>
              </a:rPr>
              <a:t>　　　・「中量軌道輸送システム 及び   　　　　　      　　（以下、「指針・基準」）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+mj-ea"/>
                <a:ea typeface="+mj-ea"/>
              </a:rPr>
              <a:t>　　　  　　　モノレール構造物設計基準（</a:t>
            </a:r>
            <a:r>
              <a:rPr lang="en-US" altLang="ja-JP" sz="1000" dirty="0" smtClean="0">
                <a:solidFill>
                  <a:schemeClr val="tx1"/>
                </a:solidFill>
                <a:latin typeface="+mj-ea"/>
                <a:ea typeface="+mj-ea"/>
              </a:rPr>
              <a:t>S60.3</a:t>
            </a:r>
            <a:r>
              <a:rPr lang="ja-JP" altLang="en-US" sz="1000" dirty="0" smtClean="0">
                <a:solidFill>
                  <a:schemeClr val="tx1"/>
                </a:solidFill>
                <a:latin typeface="+mj-ea"/>
                <a:ea typeface="+mj-ea"/>
              </a:rPr>
              <a:t>）」</a:t>
            </a:r>
            <a:endParaRPr lang="en-US" altLang="ja-JP" sz="10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　で構成されている。</a:t>
            </a:r>
            <a:endParaRPr lang="en-US" altLang="ja-JP" sz="105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　    これまで「設計指針」は、</a:t>
            </a:r>
            <a:endParaRPr lang="en-US" altLang="ja-JP" sz="105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　  ・</a:t>
            </a:r>
            <a:r>
              <a:rPr lang="ja-JP" altLang="en-US" sz="1050" u="sng" dirty="0" smtClean="0">
                <a:solidFill>
                  <a:schemeClr val="tx1"/>
                </a:solidFill>
                <a:latin typeface="+mj-ea"/>
                <a:ea typeface="+mj-ea"/>
              </a:rPr>
              <a:t>設計手法は「道路橋示方書」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、</a:t>
            </a:r>
            <a:endParaRPr lang="en-US" altLang="ja-JP" sz="105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　  ・</a:t>
            </a:r>
            <a:r>
              <a:rPr lang="ja-JP" altLang="en-US" sz="1050" u="sng" dirty="0" smtClean="0">
                <a:solidFill>
                  <a:schemeClr val="tx1"/>
                </a:solidFill>
                <a:latin typeface="+mj-ea"/>
                <a:ea typeface="+mj-ea"/>
              </a:rPr>
              <a:t>作用（荷重）は「指針・基準」</a:t>
            </a:r>
            <a:endParaRPr lang="en-US" altLang="ja-JP" sz="1050" u="sng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 に準拠してきた。</a:t>
            </a:r>
            <a:endParaRPr lang="en-US" altLang="ja-JP" sz="5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600" b="1" dirty="0" smtClean="0">
                <a:solidFill>
                  <a:srgbClr val="FF0000"/>
                </a:solidFill>
                <a:latin typeface="+mj-ea"/>
                <a:ea typeface="+mj-ea"/>
              </a:rPr>
              <a:t>　</a:t>
            </a:r>
            <a:endParaRPr lang="en-US" altLang="ja-JP" sz="4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②道路橋示方書の改定（設計手法の変更）の内容</a:t>
            </a:r>
            <a:endParaRPr lang="en-US" altLang="ja-JP" sz="12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道路橋示方書の改定のうち、今回、「設計指針」の改定に関連する主な項目は、</a:t>
            </a:r>
            <a:endParaRPr lang="en-US" altLang="ja-JP" sz="105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　　（１）許容応力度設計法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から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部分係数設計法に変更</a:t>
            </a:r>
            <a:endParaRPr kumimoji="1" lang="en-US" altLang="ja-JP" sz="105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　　　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（２）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限界状態設計法の導入</a:t>
            </a:r>
            <a:endParaRPr kumimoji="1" lang="en-US" altLang="ja-JP" sz="1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 smtClean="0">
              <a:solidFill>
                <a:schemeClr val="tx1"/>
              </a:solidFill>
            </a:endParaRPr>
          </a:p>
          <a:p>
            <a:endParaRPr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 smtClean="0">
              <a:solidFill>
                <a:schemeClr val="tx1"/>
              </a:solidFill>
            </a:endParaRPr>
          </a:p>
          <a:p>
            <a:endParaRPr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 smtClean="0">
              <a:solidFill>
                <a:schemeClr val="tx1"/>
              </a:solidFill>
            </a:endParaRPr>
          </a:p>
          <a:p>
            <a:endParaRPr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 smtClean="0">
              <a:solidFill>
                <a:schemeClr val="tx1"/>
              </a:solidFill>
            </a:endParaRPr>
          </a:p>
          <a:p>
            <a:endParaRPr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644008" y="539154"/>
            <a:ext cx="4608512" cy="221201"/>
          </a:xfrm>
          <a:prstGeom prst="rect">
            <a:avLst/>
          </a:prstGeom>
          <a:solidFill>
            <a:srgbClr val="C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28" y="-27383"/>
            <a:ext cx="9143571" cy="504055"/>
          </a:xfrm>
          <a:prstGeom prst="rect">
            <a:avLst/>
          </a:prstGeom>
          <a:gradFill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defTabSz="912813">
              <a:buClr>
                <a:srgbClr val="000000"/>
              </a:buClr>
              <a:buSzPct val="100000"/>
              <a:defRPr/>
            </a:pPr>
            <a:r>
              <a:rPr kumimoji="0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 </a:t>
            </a:r>
            <a:r>
              <a:rPr kumimoji="0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大阪モノレール構造物設計指針の改定（案）＜概要版＞</a:t>
            </a:r>
            <a:endParaRPr kumimoji="0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286475" y="14088"/>
            <a:ext cx="2861270" cy="462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644008" y="526706"/>
            <a:ext cx="4516892" cy="6358678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b="1" dirty="0" smtClean="0">
                <a:solidFill>
                  <a:schemeClr val="tx1"/>
                </a:solidFill>
              </a:rPr>
              <a:t>③設計指針の主な改定内容について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endParaRPr lang="en-US" altLang="ja-JP" sz="5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</a:rPr>
              <a:t>「設計指針」の</a:t>
            </a:r>
            <a:r>
              <a:rPr lang="ja-JP" altLang="en-US" sz="1050" dirty="0">
                <a:solidFill>
                  <a:schemeClr val="tx1"/>
                </a:solidFill>
              </a:rPr>
              <a:t>主な</a:t>
            </a:r>
            <a:r>
              <a:rPr lang="ja-JP" altLang="en-US" sz="1050" dirty="0" smtClean="0">
                <a:solidFill>
                  <a:schemeClr val="tx1"/>
                </a:solidFill>
              </a:rPr>
              <a:t>改定内容については、以下のとおり。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　（１）部分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係数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設計法に関連する項目</a:t>
            </a:r>
            <a:endParaRPr lang="en-US" altLang="ja-JP" sz="1050" dirty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+mj-ea"/>
                <a:ea typeface="+mj-ea"/>
              </a:rPr>
              <a:t>　　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・活荷重の荷重係数の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設定　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   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　　　　</a:t>
            </a:r>
            <a:r>
              <a:rPr lang="ja-JP" altLang="en-US" sz="1050" dirty="0">
                <a:solidFill>
                  <a:schemeClr val="tx1"/>
                </a:solidFill>
                <a:latin typeface="+mj-ea"/>
              </a:rPr>
              <a:t>道路橋示方書に準拠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</a:rPr>
              <a:t>して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１．２５とする。</a:t>
            </a:r>
            <a:endParaRPr lang="en-US" altLang="ja-JP" sz="105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lang="en-US" altLang="ja-JP" sz="105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　　　・風荷重について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　 </a:t>
            </a:r>
            <a:endParaRPr lang="en-US" altLang="ja-JP" sz="105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　　　　　＜</a:t>
            </a:r>
            <a:r>
              <a:rPr lang="ja-JP" altLang="en-US" sz="1050" dirty="0">
                <a:solidFill>
                  <a:schemeClr val="tx1"/>
                </a:solidFill>
                <a:latin typeface="+mj-ea"/>
              </a:rPr>
              <a:t>構造物（駅舎・軌道桁）に作用する風荷重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＞</a:t>
            </a:r>
            <a:endParaRPr lang="en-US" altLang="ja-JP" sz="1050" dirty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　　　　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　　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 道路橋示方書に準拠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し、平均風速</a:t>
            </a:r>
            <a:r>
              <a:rPr lang="en-US" altLang="ja-JP" sz="1050" dirty="0">
                <a:solidFill>
                  <a:schemeClr val="tx1"/>
                </a:solidFill>
                <a:latin typeface="+mj-ea"/>
                <a:ea typeface="+mj-ea"/>
              </a:rPr>
              <a:t>40</a:t>
            </a:r>
            <a:r>
              <a:rPr lang="ja-JP" altLang="en-US" sz="1050" dirty="0" err="1">
                <a:solidFill>
                  <a:schemeClr val="tx1"/>
                </a:solidFill>
                <a:latin typeface="+mj-ea"/>
                <a:ea typeface="+mj-ea"/>
              </a:rPr>
              <a:t>ｍ</a:t>
            </a:r>
            <a:r>
              <a:rPr lang="en-US" altLang="ja-JP" sz="1050" dirty="0">
                <a:solidFill>
                  <a:schemeClr val="tx1"/>
                </a:solidFill>
                <a:latin typeface="+mj-ea"/>
                <a:ea typeface="+mj-ea"/>
              </a:rPr>
              <a:t>/</a:t>
            </a:r>
            <a:r>
              <a:rPr lang="ja-JP" altLang="en-US" sz="1050" dirty="0" err="1">
                <a:solidFill>
                  <a:schemeClr val="tx1"/>
                </a:solidFill>
                <a:latin typeface="+mj-ea"/>
                <a:ea typeface="+mj-ea"/>
              </a:rPr>
              <a:t>ｓ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として算出する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。</a:t>
            </a:r>
            <a:endParaRPr lang="en-US" altLang="ja-JP" sz="105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+mj-ea"/>
              </a:rPr>
              <a:t>　　　　　　　　・風上側部材に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</a:rPr>
              <a:t>対して</a:t>
            </a:r>
            <a:r>
              <a:rPr lang="en-US" altLang="ja-JP" sz="1050" dirty="0" smtClean="0">
                <a:solidFill>
                  <a:schemeClr val="tx1"/>
                </a:solidFill>
                <a:latin typeface="+mj-ea"/>
              </a:rPr>
              <a:t>3.0</a:t>
            </a:r>
            <a:r>
              <a:rPr lang="ja-JP" altLang="en-US" sz="1050" dirty="0">
                <a:solidFill>
                  <a:schemeClr val="tx1"/>
                </a:solidFill>
                <a:latin typeface="+mj-ea"/>
              </a:rPr>
              <a:t>（</a:t>
            </a:r>
            <a:r>
              <a:rPr lang="en-US" altLang="ja-JP" sz="1050" dirty="0">
                <a:solidFill>
                  <a:schemeClr val="tx1"/>
                </a:solidFill>
                <a:latin typeface="+mj-ea"/>
              </a:rPr>
              <a:t>Vo/40</a:t>
            </a:r>
            <a:r>
              <a:rPr lang="ja-JP" altLang="en-US" sz="1050" dirty="0">
                <a:solidFill>
                  <a:schemeClr val="tx1"/>
                </a:solidFill>
                <a:latin typeface="+mj-ea"/>
              </a:rPr>
              <a:t>）</a:t>
            </a:r>
            <a:r>
              <a:rPr lang="en-US" altLang="ja-JP" sz="1050" baseline="30000" dirty="0">
                <a:solidFill>
                  <a:schemeClr val="tx1"/>
                </a:solidFill>
                <a:latin typeface="+mj-ea"/>
              </a:rPr>
              <a:t>2</a:t>
            </a:r>
            <a:r>
              <a:rPr lang="en-US" altLang="ja-JP" sz="1050" dirty="0" smtClean="0">
                <a:solidFill>
                  <a:schemeClr val="tx1"/>
                </a:solidFill>
                <a:latin typeface="+mj-ea"/>
              </a:rPr>
              <a:t>kN/m2</a:t>
            </a:r>
            <a:endParaRPr lang="en-US" altLang="ja-JP" sz="1050" dirty="0">
              <a:solidFill>
                <a:schemeClr val="tx1"/>
              </a:solidFill>
              <a:latin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+mj-ea"/>
              </a:rPr>
              <a:t>　　　　　　　　・風下側部材に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</a:rPr>
              <a:t>対して</a:t>
            </a:r>
            <a:r>
              <a:rPr lang="en-US" altLang="ja-JP" sz="1050" dirty="0" smtClean="0">
                <a:solidFill>
                  <a:schemeClr val="tx1"/>
                </a:solidFill>
                <a:latin typeface="+mj-ea"/>
              </a:rPr>
              <a:t>1.5</a:t>
            </a:r>
            <a:r>
              <a:rPr lang="ja-JP" altLang="en-US" sz="1050" dirty="0">
                <a:solidFill>
                  <a:schemeClr val="tx1"/>
                </a:solidFill>
                <a:latin typeface="+mj-ea"/>
              </a:rPr>
              <a:t>（</a:t>
            </a:r>
            <a:r>
              <a:rPr lang="en-US" altLang="ja-JP" sz="1050" dirty="0">
                <a:solidFill>
                  <a:schemeClr val="tx1"/>
                </a:solidFill>
                <a:latin typeface="+mj-ea"/>
              </a:rPr>
              <a:t>Vo/40</a:t>
            </a:r>
            <a:r>
              <a:rPr lang="ja-JP" altLang="en-US" sz="1050" dirty="0">
                <a:solidFill>
                  <a:schemeClr val="tx1"/>
                </a:solidFill>
                <a:latin typeface="+mj-ea"/>
              </a:rPr>
              <a:t>）</a:t>
            </a:r>
            <a:r>
              <a:rPr lang="en-US" altLang="ja-JP" sz="1050" baseline="30000" dirty="0">
                <a:solidFill>
                  <a:schemeClr val="tx1"/>
                </a:solidFill>
                <a:latin typeface="+mj-ea"/>
              </a:rPr>
              <a:t>2</a:t>
            </a:r>
            <a:r>
              <a:rPr lang="en-US" altLang="ja-JP" sz="1050" dirty="0" smtClean="0">
                <a:solidFill>
                  <a:schemeClr val="tx1"/>
                </a:solidFill>
                <a:latin typeface="+mj-ea"/>
              </a:rPr>
              <a:t>kN/m2</a:t>
            </a:r>
            <a:endParaRPr lang="ja-JP" altLang="en-US" sz="1050" dirty="0">
              <a:solidFill>
                <a:schemeClr val="tx1"/>
              </a:solidFill>
              <a:latin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　　　　　</a:t>
            </a:r>
            <a:endParaRPr lang="en-US" altLang="ja-JP" sz="105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lang="en-US" altLang="ja-JP" sz="105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　　　　＜</a:t>
            </a:r>
            <a:r>
              <a:rPr lang="ja-JP" altLang="en-US" sz="1050" dirty="0">
                <a:solidFill>
                  <a:schemeClr val="tx1"/>
                </a:solidFill>
                <a:latin typeface="+mj-ea"/>
              </a:rPr>
              <a:t>車両載荷状態の軌道桁及び車両に作用する風荷重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＞</a:t>
            </a:r>
            <a:endParaRPr lang="en-US" altLang="ja-JP" sz="1050" dirty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　　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　　　　 モノレール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構造物設計指針に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準拠する。</a:t>
            </a:r>
            <a:endParaRPr lang="en-US" altLang="ja-JP" sz="105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　　　　　　　・風上側部材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に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対して</a:t>
            </a:r>
            <a:r>
              <a:rPr lang="en-US" altLang="ja-JP" sz="1050" dirty="0" smtClean="0">
                <a:solidFill>
                  <a:schemeClr val="tx1"/>
                </a:solidFill>
                <a:latin typeface="+mj-ea"/>
                <a:ea typeface="+mj-ea"/>
              </a:rPr>
              <a:t>1.0kN/m2</a:t>
            </a: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　　　　　　　・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風下側部材に対して</a:t>
            </a:r>
            <a:r>
              <a:rPr lang="en-US" altLang="ja-JP" sz="1050" dirty="0" smtClean="0">
                <a:solidFill>
                  <a:schemeClr val="tx1"/>
                </a:solidFill>
                <a:latin typeface="+mj-ea"/>
                <a:ea typeface="+mj-ea"/>
              </a:rPr>
              <a:t>0.5kN/m2</a:t>
            </a:r>
            <a:endParaRPr lang="ja-JP" altLang="en-US" sz="1050" dirty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lang="en-US" altLang="ja-JP" sz="1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　（２）限界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状態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設計法に関連する項目</a:t>
            </a:r>
            <a:endParaRPr lang="en-US" altLang="ja-JP" sz="1050" dirty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　　・「橋の限界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状態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２」の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定義</a:t>
            </a:r>
            <a:endParaRPr lang="en-US" altLang="ja-JP" sz="1050" dirty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　　　偶発作用支配状況の橋軸直角方向の残留変位を制限値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と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して</a:t>
            </a: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設定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。</a:t>
            </a:r>
            <a:endParaRPr lang="en-US" altLang="ja-JP" sz="105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+mj-ea"/>
                <a:ea typeface="+mj-ea"/>
              </a:rPr>
              <a:t>　　　　→残留変位の制限値は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、７</a:t>
            </a:r>
            <a:r>
              <a:rPr lang="en-US" altLang="ja-JP" sz="1050" dirty="0" smtClean="0">
                <a:solidFill>
                  <a:schemeClr val="tx1"/>
                </a:solidFill>
                <a:latin typeface="+mj-ea"/>
                <a:ea typeface="+mj-ea"/>
              </a:rPr>
              <a:t>/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１０００</a:t>
            </a:r>
            <a:r>
              <a:rPr lang="en-US" altLang="ja-JP" sz="1050" dirty="0" smtClean="0">
                <a:solidFill>
                  <a:schemeClr val="tx1"/>
                </a:solidFill>
                <a:latin typeface="+mj-ea"/>
                <a:ea typeface="+mj-ea"/>
              </a:rPr>
              <a:t>rad</a:t>
            </a:r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＋５５</a:t>
            </a:r>
            <a:r>
              <a:rPr lang="en-US" altLang="ja-JP" sz="1050" dirty="0" smtClean="0">
                <a:solidFill>
                  <a:schemeClr val="tx1"/>
                </a:solidFill>
                <a:latin typeface="+mj-ea"/>
                <a:ea typeface="+mj-ea"/>
              </a:rPr>
              <a:t>mm</a:t>
            </a:r>
          </a:p>
          <a:p>
            <a:endParaRPr kumimoji="1" lang="en-US" altLang="ja-JP" sz="105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2" name="右大かっこ 11"/>
          <p:cNvSpPr/>
          <p:nvPr/>
        </p:nvSpPr>
        <p:spPr>
          <a:xfrm>
            <a:off x="2627784" y="1736812"/>
            <a:ext cx="95843" cy="360040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60" y="4111324"/>
            <a:ext cx="3685715" cy="25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254114" y="4111324"/>
            <a:ext cx="3743462" cy="272470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 anchor="b" anchorCtr="0">
            <a:noAutofit/>
          </a:bodyPr>
          <a:lstStyle/>
          <a:p>
            <a:pPr algn="r"/>
            <a:endParaRPr kumimoji="1" lang="en-US" altLang="ja-JP" sz="1000" dirty="0" smtClean="0">
              <a:latin typeface="+mj-ea"/>
              <a:ea typeface="+mj-ea"/>
            </a:endParaRPr>
          </a:p>
          <a:p>
            <a:pPr algn="r"/>
            <a:endParaRPr lang="en-US" altLang="ja-JP" sz="1000" dirty="0">
              <a:latin typeface="+mj-ea"/>
              <a:ea typeface="+mj-ea"/>
            </a:endParaRPr>
          </a:p>
          <a:p>
            <a:pPr algn="r"/>
            <a:endParaRPr kumimoji="1" lang="en-US" altLang="ja-JP" sz="1000" dirty="0" smtClean="0">
              <a:latin typeface="+mj-ea"/>
              <a:ea typeface="+mj-ea"/>
            </a:endParaRPr>
          </a:p>
          <a:p>
            <a:pPr algn="r"/>
            <a:endParaRPr lang="en-US" altLang="ja-JP" sz="1000" dirty="0">
              <a:latin typeface="+mj-ea"/>
              <a:ea typeface="+mj-ea"/>
            </a:endParaRPr>
          </a:p>
          <a:p>
            <a:pPr algn="r"/>
            <a:endParaRPr kumimoji="1" lang="en-US" altLang="ja-JP" sz="1000" dirty="0" smtClean="0">
              <a:latin typeface="+mj-ea"/>
              <a:ea typeface="+mj-ea"/>
            </a:endParaRPr>
          </a:p>
          <a:p>
            <a:pPr algn="r"/>
            <a:endParaRPr lang="en-US" altLang="ja-JP" sz="1000" dirty="0">
              <a:latin typeface="+mj-ea"/>
              <a:ea typeface="+mj-ea"/>
            </a:endParaRPr>
          </a:p>
          <a:p>
            <a:pPr algn="r"/>
            <a:endParaRPr kumimoji="1" lang="en-US" altLang="ja-JP" sz="1000" dirty="0" smtClean="0">
              <a:latin typeface="+mj-ea"/>
              <a:ea typeface="+mj-ea"/>
            </a:endParaRPr>
          </a:p>
          <a:p>
            <a:pPr algn="r"/>
            <a:endParaRPr kumimoji="1" lang="en-US" altLang="ja-JP" sz="1000" dirty="0" smtClean="0">
              <a:latin typeface="+mj-ea"/>
              <a:ea typeface="+mj-ea"/>
            </a:endParaRPr>
          </a:p>
          <a:p>
            <a:pPr algn="r"/>
            <a:endParaRPr lang="en-US" altLang="ja-JP" sz="1000" dirty="0">
              <a:latin typeface="+mj-ea"/>
              <a:ea typeface="+mj-ea"/>
            </a:endParaRPr>
          </a:p>
          <a:p>
            <a:pPr algn="r"/>
            <a:endParaRPr kumimoji="1" lang="en-US" altLang="ja-JP" sz="1000" dirty="0" smtClean="0">
              <a:latin typeface="+mj-ea"/>
              <a:ea typeface="+mj-ea"/>
            </a:endParaRPr>
          </a:p>
          <a:p>
            <a:pPr algn="r"/>
            <a:endParaRPr lang="en-US" altLang="ja-JP" sz="1000" dirty="0">
              <a:latin typeface="+mj-ea"/>
              <a:ea typeface="+mj-ea"/>
            </a:endParaRPr>
          </a:p>
          <a:p>
            <a:pPr algn="r"/>
            <a:endParaRPr kumimoji="1" lang="en-US" altLang="ja-JP" sz="1000" dirty="0" smtClean="0">
              <a:latin typeface="+mj-ea"/>
              <a:ea typeface="+mj-ea"/>
            </a:endParaRPr>
          </a:p>
          <a:p>
            <a:pPr algn="r"/>
            <a:endParaRPr lang="en-US" altLang="ja-JP" sz="1000" dirty="0">
              <a:latin typeface="+mj-ea"/>
              <a:ea typeface="+mj-ea"/>
            </a:endParaRPr>
          </a:p>
          <a:p>
            <a:pPr algn="r"/>
            <a:endParaRPr kumimoji="1" lang="en-US" altLang="ja-JP" sz="1000" dirty="0" smtClean="0">
              <a:latin typeface="+mj-ea"/>
              <a:ea typeface="+mj-ea"/>
            </a:endParaRPr>
          </a:p>
          <a:p>
            <a:pPr algn="r"/>
            <a:endParaRPr lang="en-US" altLang="ja-JP" sz="1000" dirty="0">
              <a:latin typeface="+mj-ea"/>
              <a:ea typeface="+mj-ea"/>
            </a:endParaRPr>
          </a:p>
          <a:p>
            <a:pPr algn="r"/>
            <a:endParaRPr kumimoji="1" lang="en-US" altLang="ja-JP" sz="1000" dirty="0" smtClean="0">
              <a:latin typeface="+mj-ea"/>
              <a:ea typeface="+mj-ea"/>
            </a:endParaRPr>
          </a:p>
          <a:p>
            <a:pPr algn="r"/>
            <a:endParaRPr kumimoji="1" lang="en-US" altLang="ja-JP" sz="500" dirty="0" smtClean="0">
              <a:latin typeface="+mj-ea"/>
              <a:ea typeface="+mj-ea"/>
            </a:endParaRPr>
          </a:p>
          <a:p>
            <a:pPr algn="r"/>
            <a:r>
              <a:rPr lang="ja-JP" altLang="en-US" sz="800" dirty="0" smtClean="0">
                <a:latin typeface="+mj-ea"/>
                <a:ea typeface="+mj-ea"/>
              </a:rPr>
              <a:t>出展：国土交通省道路局ＨＰ</a:t>
            </a:r>
            <a:endParaRPr kumimoji="1" lang="ja-JP" altLang="en-US" sz="800" dirty="0">
              <a:latin typeface="+mj-ea"/>
              <a:ea typeface="+mj-ea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7542304" y="1580784"/>
            <a:ext cx="1305165" cy="253916"/>
            <a:chOff x="7524328" y="1663839"/>
            <a:chExt cx="1305165" cy="253916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7524328" y="1663839"/>
              <a:ext cx="1305165" cy="253916"/>
            </a:xfrm>
            <a:prstGeom prst="rect">
              <a:avLst/>
            </a:prstGeom>
            <a:noFill/>
            <a:ln w="22225" cmpd="dbl">
              <a:solidFill>
                <a:schemeClr val="tx1"/>
              </a:solidFill>
            </a:ln>
          </p:spPr>
          <p:txBody>
            <a:bodyPr wrap="none" rtlCol="0" anchor="ctr" anchorCtr="0">
              <a:spAutoFit/>
            </a:bodyPr>
            <a:lstStyle/>
            <a:p>
              <a:r>
                <a:rPr kumimoji="1" lang="ja-JP" altLang="en-US" sz="1050" i="1" dirty="0" smtClean="0">
                  <a:latin typeface="+mj-ea"/>
                  <a:ea typeface="+mj-ea"/>
                </a:rPr>
                <a:t>⇒　　　　　　</a:t>
              </a:r>
              <a:r>
                <a:rPr kumimoji="1" lang="en-US" altLang="ja-JP" sz="1050" i="1" dirty="0" smtClean="0">
                  <a:latin typeface="+mj-ea"/>
                  <a:ea typeface="+mj-ea"/>
                </a:rPr>
                <a:t>P.</a:t>
              </a:r>
              <a:r>
                <a:rPr lang="en-US" altLang="ja-JP" sz="1050" i="1" dirty="0" smtClean="0">
                  <a:latin typeface="+mj-ea"/>
                  <a:ea typeface="+mj-ea"/>
                </a:rPr>
                <a:t>4</a:t>
              </a:r>
              <a:r>
                <a:rPr kumimoji="1" lang="ja-JP" altLang="en-US" sz="1050" i="1" dirty="0" smtClean="0">
                  <a:latin typeface="+mj-ea"/>
                  <a:ea typeface="+mj-ea"/>
                </a:rPr>
                <a:t>参照</a:t>
              </a:r>
              <a:endParaRPr kumimoji="1" lang="ja-JP" altLang="en-US" sz="1050" i="1" dirty="0">
                <a:latin typeface="+mj-ea"/>
                <a:ea typeface="+mj-ea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7791886" y="1710005"/>
              <a:ext cx="433378" cy="161583"/>
            </a:xfrm>
            <a:prstGeom prst="rect">
              <a:avLst/>
            </a:prstGeom>
            <a:noFill/>
            <a:ln cmpd="sng">
              <a:solidFill>
                <a:schemeClr val="tx1"/>
              </a:solidFill>
            </a:ln>
          </p:spPr>
          <p:txBody>
            <a:bodyPr wrap="none" lIns="36000" tIns="0" rIns="36000" bIns="0" rtlCol="0" anchor="ctr" anchorCtr="0">
              <a:spAutoFit/>
            </a:bodyPr>
            <a:lstStyle/>
            <a:p>
              <a:pPr algn="ctr"/>
              <a:r>
                <a:rPr kumimoji="1" lang="ja-JP" altLang="en-US" sz="1050" dirty="0" smtClean="0">
                  <a:latin typeface="+mj-ea"/>
                  <a:ea typeface="+mj-ea"/>
                </a:rPr>
                <a:t>資料４</a:t>
              </a:r>
              <a:endParaRPr kumimoji="1" lang="ja-JP" altLang="en-US" sz="1050" dirty="0">
                <a:latin typeface="+mj-ea"/>
                <a:ea typeface="+mj-ea"/>
              </a:endParaRP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7519988" y="3240883"/>
            <a:ext cx="1439818" cy="253916"/>
            <a:chOff x="7524328" y="1663839"/>
            <a:chExt cx="1439818" cy="253916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7524328" y="1663839"/>
              <a:ext cx="1439818" cy="253916"/>
            </a:xfrm>
            <a:prstGeom prst="rect">
              <a:avLst/>
            </a:prstGeom>
            <a:noFill/>
            <a:ln w="22225" cmpd="dbl">
              <a:solidFill>
                <a:schemeClr val="tx1"/>
              </a:solidFill>
            </a:ln>
          </p:spPr>
          <p:txBody>
            <a:bodyPr wrap="none" rtlCol="0" anchor="ctr" anchorCtr="0">
              <a:spAutoFit/>
            </a:bodyPr>
            <a:lstStyle/>
            <a:p>
              <a:r>
                <a:rPr kumimoji="1" lang="ja-JP" altLang="en-US" sz="1050" i="1" dirty="0" smtClean="0">
                  <a:latin typeface="+mj-ea"/>
                  <a:ea typeface="+mj-ea"/>
                </a:rPr>
                <a:t>⇒　　　　　　</a:t>
              </a:r>
              <a:r>
                <a:rPr kumimoji="1" lang="en-US" altLang="ja-JP" sz="1050" i="1" dirty="0" smtClean="0">
                  <a:latin typeface="+mj-ea"/>
                  <a:ea typeface="+mj-ea"/>
                </a:rPr>
                <a:t>P.</a:t>
              </a:r>
              <a:r>
                <a:rPr lang="en-US" altLang="ja-JP" sz="1050" i="1" dirty="0" smtClean="0">
                  <a:latin typeface="+mj-ea"/>
                  <a:ea typeface="+mj-ea"/>
                </a:rPr>
                <a:t>5</a:t>
              </a:r>
              <a:r>
                <a:rPr lang="ja-JP" altLang="en-US" sz="1050" i="1" dirty="0" smtClean="0">
                  <a:latin typeface="+mj-ea"/>
                  <a:ea typeface="+mj-ea"/>
                </a:rPr>
                <a:t>～</a:t>
              </a:r>
              <a:r>
                <a:rPr kumimoji="1" lang="ja-JP" altLang="en-US" sz="1050" i="1" dirty="0" smtClean="0">
                  <a:latin typeface="+mj-ea"/>
                  <a:ea typeface="+mj-ea"/>
                </a:rPr>
                <a:t>参照</a:t>
              </a:r>
              <a:endParaRPr kumimoji="1" lang="ja-JP" altLang="en-US" sz="1050" i="1" dirty="0">
                <a:latin typeface="+mj-ea"/>
                <a:ea typeface="+mj-ea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7791886" y="1710005"/>
              <a:ext cx="433378" cy="161583"/>
            </a:xfrm>
            <a:prstGeom prst="rect">
              <a:avLst/>
            </a:prstGeom>
            <a:noFill/>
            <a:ln cmpd="sng">
              <a:solidFill>
                <a:schemeClr val="tx1"/>
              </a:solidFill>
            </a:ln>
          </p:spPr>
          <p:txBody>
            <a:bodyPr wrap="none" lIns="36000" tIns="0" rIns="36000" bIns="0" rtlCol="0" anchor="ctr" anchorCtr="0">
              <a:spAutoFit/>
            </a:bodyPr>
            <a:lstStyle/>
            <a:p>
              <a:pPr algn="ctr"/>
              <a:r>
                <a:rPr kumimoji="1" lang="ja-JP" altLang="en-US" sz="1050" dirty="0" smtClean="0">
                  <a:latin typeface="+mj-ea"/>
                  <a:ea typeface="+mj-ea"/>
                </a:rPr>
                <a:t>資料４</a:t>
              </a:r>
              <a:endParaRPr kumimoji="1" lang="ja-JP" altLang="en-US" sz="1050" dirty="0">
                <a:latin typeface="+mj-ea"/>
                <a:ea typeface="+mj-ea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7519988" y="4479510"/>
            <a:ext cx="1439818" cy="253916"/>
            <a:chOff x="7524328" y="1663839"/>
            <a:chExt cx="1439818" cy="253916"/>
          </a:xfrm>
        </p:grpSpPr>
        <p:sp>
          <p:nvSpPr>
            <p:cNvPr id="27" name="テキスト ボックス 26"/>
            <p:cNvSpPr txBox="1"/>
            <p:nvPr/>
          </p:nvSpPr>
          <p:spPr>
            <a:xfrm>
              <a:off x="7524328" y="1663839"/>
              <a:ext cx="1439818" cy="253916"/>
            </a:xfrm>
            <a:prstGeom prst="rect">
              <a:avLst/>
            </a:prstGeom>
            <a:noFill/>
            <a:ln w="22225" cmpd="dbl">
              <a:solidFill>
                <a:schemeClr val="tx1"/>
              </a:solidFill>
            </a:ln>
          </p:spPr>
          <p:txBody>
            <a:bodyPr wrap="none" rtlCol="0" anchor="ctr" anchorCtr="0">
              <a:spAutoFit/>
            </a:bodyPr>
            <a:lstStyle/>
            <a:p>
              <a:r>
                <a:rPr kumimoji="1" lang="ja-JP" altLang="en-US" sz="1050" i="1" dirty="0" smtClean="0">
                  <a:latin typeface="+mj-ea"/>
                  <a:ea typeface="+mj-ea"/>
                </a:rPr>
                <a:t>⇒　　　　　　</a:t>
              </a:r>
              <a:r>
                <a:rPr kumimoji="1" lang="en-US" altLang="ja-JP" sz="1050" i="1" dirty="0" smtClean="0">
                  <a:latin typeface="+mj-ea"/>
                  <a:ea typeface="+mj-ea"/>
                </a:rPr>
                <a:t>P.</a:t>
              </a:r>
              <a:r>
                <a:rPr lang="en-US" altLang="ja-JP" sz="1050" i="1" dirty="0" smtClean="0">
                  <a:latin typeface="+mj-ea"/>
                  <a:ea typeface="+mj-ea"/>
                </a:rPr>
                <a:t>5</a:t>
              </a:r>
              <a:r>
                <a:rPr lang="ja-JP" altLang="en-US" sz="1050" i="1" smtClean="0">
                  <a:latin typeface="+mj-ea"/>
                  <a:ea typeface="+mj-ea"/>
                </a:rPr>
                <a:t>～</a:t>
              </a:r>
              <a:r>
                <a:rPr kumimoji="1" lang="ja-JP" altLang="en-US" sz="1050" i="1" smtClean="0">
                  <a:latin typeface="+mj-ea"/>
                  <a:ea typeface="+mj-ea"/>
                </a:rPr>
                <a:t>参照</a:t>
              </a:r>
              <a:endParaRPr kumimoji="1" lang="ja-JP" altLang="en-US" sz="1050" i="1" dirty="0">
                <a:latin typeface="+mj-ea"/>
                <a:ea typeface="+mj-ea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7791886" y="1710005"/>
              <a:ext cx="433378" cy="161583"/>
            </a:xfrm>
            <a:prstGeom prst="rect">
              <a:avLst/>
            </a:prstGeom>
            <a:noFill/>
            <a:ln cmpd="sng">
              <a:solidFill>
                <a:schemeClr val="tx1"/>
              </a:solidFill>
            </a:ln>
          </p:spPr>
          <p:txBody>
            <a:bodyPr wrap="none" lIns="36000" tIns="0" rIns="36000" bIns="0" rtlCol="0" anchor="ctr" anchorCtr="0">
              <a:spAutoFit/>
            </a:bodyPr>
            <a:lstStyle/>
            <a:p>
              <a:pPr algn="ctr"/>
              <a:r>
                <a:rPr kumimoji="1" lang="ja-JP" altLang="en-US" sz="1050" dirty="0" smtClean="0">
                  <a:latin typeface="+mj-ea"/>
                  <a:ea typeface="+mj-ea"/>
                </a:rPr>
                <a:t>資料４</a:t>
              </a:r>
              <a:endParaRPr kumimoji="1" lang="ja-JP" altLang="en-US" sz="1050" dirty="0">
                <a:latin typeface="+mj-ea"/>
                <a:ea typeface="+mj-ea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7519988" y="5960821"/>
            <a:ext cx="1439818" cy="253916"/>
            <a:chOff x="7524328" y="1663839"/>
            <a:chExt cx="1439818" cy="253916"/>
          </a:xfrm>
        </p:grpSpPr>
        <p:sp>
          <p:nvSpPr>
            <p:cNvPr id="32" name="テキスト ボックス 31"/>
            <p:cNvSpPr txBox="1"/>
            <p:nvPr/>
          </p:nvSpPr>
          <p:spPr>
            <a:xfrm>
              <a:off x="7524328" y="1663839"/>
              <a:ext cx="1439818" cy="253916"/>
            </a:xfrm>
            <a:prstGeom prst="rect">
              <a:avLst/>
            </a:prstGeom>
            <a:noFill/>
            <a:ln w="22225" cmpd="dbl">
              <a:solidFill>
                <a:schemeClr val="tx1"/>
              </a:solidFill>
            </a:ln>
          </p:spPr>
          <p:txBody>
            <a:bodyPr wrap="none" rtlCol="0" anchor="ctr" anchorCtr="0">
              <a:spAutoFit/>
            </a:bodyPr>
            <a:lstStyle/>
            <a:p>
              <a:r>
                <a:rPr kumimoji="1" lang="ja-JP" altLang="en-US" sz="1050" i="1" dirty="0" smtClean="0">
                  <a:latin typeface="+mj-ea"/>
                  <a:ea typeface="+mj-ea"/>
                </a:rPr>
                <a:t>⇒　　　　　　</a:t>
              </a:r>
              <a:r>
                <a:rPr kumimoji="1" lang="en-US" altLang="ja-JP" sz="1050" i="1" dirty="0" smtClean="0">
                  <a:latin typeface="+mj-ea"/>
                  <a:ea typeface="+mj-ea"/>
                </a:rPr>
                <a:t>P.</a:t>
              </a:r>
              <a:r>
                <a:rPr lang="en-US" altLang="ja-JP" sz="1050" i="1" dirty="0">
                  <a:latin typeface="+mj-ea"/>
                  <a:ea typeface="+mj-ea"/>
                </a:rPr>
                <a:t>8</a:t>
              </a:r>
              <a:r>
                <a:rPr lang="ja-JP" altLang="en-US" sz="1050" i="1" dirty="0">
                  <a:latin typeface="+mj-ea"/>
                  <a:ea typeface="+mj-ea"/>
                </a:rPr>
                <a:t>～</a:t>
              </a:r>
              <a:r>
                <a:rPr kumimoji="1" lang="ja-JP" altLang="en-US" sz="1050" i="1" dirty="0" smtClean="0">
                  <a:latin typeface="+mj-ea"/>
                  <a:ea typeface="+mj-ea"/>
                </a:rPr>
                <a:t>参照</a:t>
              </a:r>
              <a:endParaRPr kumimoji="1" lang="ja-JP" altLang="en-US" sz="1050" i="1" dirty="0">
                <a:latin typeface="+mj-ea"/>
                <a:ea typeface="+mj-ea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7791886" y="1710005"/>
              <a:ext cx="433378" cy="161583"/>
            </a:xfrm>
            <a:prstGeom prst="rect">
              <a:avLst/>
            </a:prstGeom>
            <a:noFill/>
            <a:ln cmpd="sng">
              <a:solidFill>
                <a:schemeClr val="tx1"/>
              </a:solidFill>
            </a:ln>
          </p:spPr>
          <p:txBody>
            <a:bodyPr wrap="none" lIns="36000" tIns="0" rIns="36000" bIns="0" rtlCol="0" anchor="ctr" anchorCtr="0">
              <a:spAutoFit/>
            </a:bodyPr>
            <a:lstStyle/>
            <a:p>
              <a:pPr algn="ctr"/>
              <a:r>
                <a:rPr kumimoji="1" lang="ja-JP" altLang="en-US" sz="1050" dirty="0" smtClean="0">
                  <a:latin typeface="+mj-ea"/>
                  <a:ea typeface="+mj-ea"/>
                </a:rPr>
                <a:t>資料４</a:t>
              </a:r>
              <a:endParaRPr kumimoji="1" lang="ja-JP" altLang="en-US" sz="1050" dirty="0">
                <a:latin typeface="+mj-ea"/>
                <a:ea typeface="+mj-ea"/>
              </a:endParaRPr>
            </a:p>
          </p:txBody>
        </p:sp>
      </p:grp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776658"/>
              </p:ext>
            </p:extLst>
          </p:nvPr>
        </p:nvGraphicFramePr>
        <p:xfrm>
          <a:off x="6298247" y="39224"/>
          <a:ext cx="2744474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939"/>
                <a:gridCol w="610535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年５月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日（火）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</a:rPr>
                        <a:t>第４回　大阪モノレール技術審議会</a:t>
                      </a:r>
                      <a:endParaRPr kumimoji="1" lang="ja-JP" altLang="en-US" sz="1000" dirty="0"/>
                    </a:p>
                  </a:txBody>
                  <a:tcPr marL="7200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資料１</a:t>
                      </a:r>
                    </a:p>
                  </a:txBody>
                  <a:tcPr marL="3600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840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6990</TotalTime>
  <Words>58</Words>
  <Application>Microsoft Office PowerPoint</Application>
  <PresentationFormat>画面に合わせる (4:3)</PresentationFormat>
  <Paragraphs>81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大阪府</cp:lastModifiedBy>
  <cp:revision>302</cp:revision>
  <cp:lastPrinted>2018-05-21T05:48:43Z</cp:lastPrinted>
  <dcterms:created xsi:type="dcterms:W3CDTF">2017-10-10T05:47:45Z</dcterms:created>
  <dcterms:modified xsi:type="dcterms:W3CDTF">2018-05-21T05:49:27Z</dcterms:modified>
</cp:coreProperties>
</file>