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3" r:id="rId2"/>
  </p:sldIdLst>
  <p:sldSz cx="9906000" cy="6858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28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5"/>
            <a:ext cx="4307906" cy="341509"/>
          </a:xfrm>
          <a:prstGeom prst="rect">
            <a:avLst/>
          </a:prstGeom>
        </p:spPr>
        <p:txBody>
          <a:bodyPr vert="horz" lIns="92243" tIns="46122" rIns="92243" bIns="461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090" y="5"/>
            <a:ext cx="4307904" cy="341509"/>
          </a:xfrm>
          <a:prstGeom prst="rect">
            <a:avLst/>
          </a:prstGeom>
        </p:spPr>
        <p:txBody>
          <a:bodyPr vert="horz" lIns="92243" tIns="46122" rIns="92243" bIns="46122" rtlCol="0"/>
          <a:lstStyle>
            <a:lvl1pPr algn="r">
              <a:defRPr sz="1200"/>
            </a:lvl1pPr>
          </a:lstStyle>
          <a:p>
            <a:fld id="{A5E029E9-5D07-47CB-BF1E-7D413B51D768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11525" y="850900"/>
            <a:ext cx="331628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43" tIns="46122" rIns="92243" bIns="461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237" y="3276085"/>
            <a:ext cx="7952877" cy="2680629"/>
          </a:xfrm>
          <a:prstGeom prst="rect">
            <a:avLst/>
          </a:prstGeom>
        </p:spPr>
        <p:txBody>
          <a:bodyPr vert="horz" lIns="92243" tIns="46122" rIns="92243" bIns="4612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5692"/>
            <a:ext cx="4307906" cy="341509"/>
          </a:xfrm>
          <a:prstGeom prst="rect">
            <a:avLst/>
          </a:prstGeom>
        </p:spPr>
        <p:txBody>
          <a:bodyPr vert="horz" lIns="92243" tIns="46122" rIns="92243" bIns="461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090" y="6465692"/>
            <a:ext cx="4307904" cy="341509"/>
          </a:xfrm>
          <a:prstGeom prst="rect">
            <a:avLst/>
          </a:prstGeom>
        </p:spPr>
        <p:txBody>
          <a:bodyPr vert="horz" lIns="92243" tIns="46122" rIns="92243" bIns="46122" rtlCol="0" anchor="b"/>
          <a:lstStyle>
            <a:lvl1pPr algn="r">
              <a:defRPr sz="1200"/>
            </a:lvl1pPr>
          </a:lstStyle>
          <a:p>
            <a:fld id="{98A9C5D1-F16D-4061-A22A-F7978DC0A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740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311525" y="850900"/>
            <a:ext cx="3316288" cy="22971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A8459-0A7B-4843-BCE8-8BDF6BEC6A8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123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45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1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255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034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624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43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90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51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746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142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270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74F76-219F-4019-80A7-35F8A9283102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512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8522258" y="6255201"/>
            <a:ext cx="1293057" cy="21075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4567973" y="4858165"/>
            <a:ext cx="5125279" cy="1663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5300237" y="1929901"/>
            <a:ext cx="2137626" cy="16321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5300237" y="1291964"/>
            <a:ext cx="1591217" cy="1685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546100" y="1164358"/>
            <a:ext cx="1720850" cy="14374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7661" y="928430"/>
            <a:ext cx="4637341" cy="30931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6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集貨策等による連携強化</a:t>
            </a:r>
          </a:p>
          <a:p>
            <a:pPr>
              <a:lnSpc>
                <a:spcPts val="1300"/>
              </a:lnSpc>
            </a:pP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府市共同による</a:t>
            </a:r>
            <a:r>
              <a:rPr lang="ja-JP" altLang="en-US" sz="1056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ポートセールス</a:t>
            </a:r>
            <a:endParaRPr lang="en-US" altLang="ja-JP" sz="1056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（府市共同セミナーの開催、府市共同で荷主・船社等へのセールス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en-US" altLang="ja-JP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LNG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バンカリング</a:t>
            </a:r>
            <a:r>
              <a:rPr lang="en-US" altLang="ja-JP" sz="1056" baseline="30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※1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拠点の形成（拠点形成に向けた検討会の開催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>
              <a:lnSpc>
                <a:spcPts val="16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・施策・予算に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関する国への働きかけ（国家要望等）</a:t>
            </a: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・友好港・姉妹港の情報共有・活用</a:t>
            </a: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（府市の友好港・姉妹港を紹介のうえ相互連携）</a:t>
            </a:r>
          </a:p>
          <a:p>
            <a:pPr>
              <a:lnSpc>
                <a:spcPts val="500"/>
              </a:lnSpc>
            </a:pP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6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56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港湾計画策定の連携強化　</a:t>
            </a:r>
            <a:endParaRPr lang="en-US" altLang="ja-JP" sz="1056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・港湾審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議会</a:t>
            </a:r>
            <a:endParaRPr lang="ja-JP" altLang="en-US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（府市各々の港湾審議会の委員に府及び市の職員が相互に参画）　</a:t>
            </a: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（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府市各々の港湾審議会で学識委員を可能な限り同一委員とする）</a:t>
            </a:r>
            <a:endParaRPr lang="en-US" altLang="ja-JP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大阪港及び堺泉北港港湾計画（改訂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）策定に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向けた検討業務</a:t>
            </a:r>
          </a:p>
          <a:p>
            <a:pPr>
              <a:lnSpc>
                <a:spcPts val="13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（特定品種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の貨物量推計及び機能分担や防災に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関する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方向性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共有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lang="ja-JP" altLang="en-US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◆港湾利用者の利便性の向上</a:t>
            </a:r>
            <a:endParaRPr lang="en-US" altLang="ja-JP" sz="1056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・外貿ふ頭入構証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の規格の統一及び返納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における相互受付</a:t>
            </a:r>
            <a:endParaRPr lang="en-US" altLang="ja-JP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・市</a:t>
            </a: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給水船による堺泉北港での船舶給水対応の</a:t>
            </a:r>
            <a:r>
              <a:rPr lang="ja-JP" altLang="en-US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ＰＲ</a:t>
            </a:r>
            <a:endParaRPr lang="en-US" altLang="ja-JP" sz="106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022492" y="656880"/>
            <a:ext cx="4677715" cy="270076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38" b="1" dirty="0"/>
              <a:t>安全・安心を強化する項目</a:t>
            </a:r>
            <a:endParaRPr lang="ja-JP" altLang="en-US" sz="1138" b="1" strike="sngStrike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022492" y="924094"/>
            <a:ext cx="4677716" cy="13875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6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◆事故</a:t>
            </a: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・災害時における連携強化</a:t>
            </a:r>
            <a:endParaRPr lang="en-US" altLang="ja-JP" sz="1056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・南海トラフ巨大地震に対する堤防の耐震対策（国への要望活動等）</a:t>
            </a: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56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56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災害時の協力体制の強化</a:t>
            </a:r>
            <a:endParaRPr lang="en-US" altLang="ja-JP" sz="1056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56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056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災害復旧相互連絡体制の構築・保有機材等の相互利用及び支援</a:t>
            </a:r>
            <a:r>
              <a:rPr lang="ja-JP" altLang="en-US" sz="1056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6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・港湾</a:t>
            </a:r>
            <a:r>
              <a:rPr lang="en-US" altLang="ja-JP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BCP</a:t>
            </a:r>
            <a:r>
              <a:rPr lang="en-US" altLang="ja-JP" sz="1056" baseline="30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※2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の実効性の向上　</a:t>
            </a:r>
            <a:r>
              <a:rPr lang="en-US" altLang="ja-JP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endParaRPr lang="en-US" altLang="ja-JP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（大阪港、堺泉北港</a:t>
            </a:r>
            <a:r>
              <a:rPr lang="en-US" altLang="ja-JP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BCP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協議会の情報伝達訓練の共同実施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</a:t>
            </a: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オイルフェンス等の相互</a:t>
            </a:r>
            <a:r>
              <a:rPr lang="ja-JP" altLang="en-US" sz="1056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</a:t>
            </a: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及び</a:t>
            </a:r>
            <a:r>
              <a:rPr lang="ja-JP" altLang="en-US" sz="1056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</a:t>
            </a:r>
            <a:r>
              <a:rPr lang="en-US" altLang="ja-JP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</a:t>
            </a:r>
            <a:endParaRPr lang="en-US" altLang="ja-JP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（油流出事故等発生時に必要な資材の相互支援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　　　</a:t>
            </a:r>
            <a:endParaRPr lang="en-US" altLang="ja-JP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022492" y="2384643"/>
            <a:ext cx="4677716" cy="270075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38" b="1" dirty="0"/>
              <a:t>臨海地域を活性化する項目</a:t>
            </a:r>
            <a:endParaRPr lang="ja-JP" altLang="en-US" sz="1138" b="1" strike="sngStrike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022492" y="2653591"/>
            <a:ext cx="4677716" cy="1349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6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臨海地域の活性化</a:t>
            </a:r>
            <a:endParaRPr lang="en-US" altLang="ja-JP" sz="1056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・府市の港湾関連用地への企業</a:t>
            </a:r>
            <a:r>
              <a:rPr lang="ja-JP" altLang="en-US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</a:t>
            </a:r>
            <a:endParaRPr lang="en-US" altLang="ja-JP" sz="106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（土地</a:t>
            </a: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情報の共有</a:t>
            </a:r>
            <a:r>
              <a:rPr lang="ja-JP" altLang="en-US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HP</a:t>
            </a: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に相互リンク設置</a:t>
            </a:r>
            <a:r>
              <a:rPr lang="ja-JP" altLang="en-US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>
              <a:lnSpc>
                <a:spcPts val="1200"/>
              </a:lnSpc>
            </a:pP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・府所管船舶の活用		　　　　</a:t>
            </a:r>
            <a:endParaRPr lang="en-US" altLang="ja-JP" sz="106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en-US" altLang="ja-JP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（企業誘致のための視察に府所管船舶を活用）　</a:t>
            </a:r>
            <a:endParaRPr lang="en-US" altLang="ja-JP" sz="106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300"/>
              </a:lnSpc>
            </a:pP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56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観光集客の活性化</a:t>
            </a:r>
            <a:endParaRPr lang="en-US" altLang="ja-JP" sz="1056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・クルーズ客船の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誘致（受入れ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体制やおもてなしにおける相互協力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70708" y="652434"/>
            <a:ext cx="4643599" cy="270076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38" b="1" dirty="0" smtClean="0"/>
              <a:t>港の成長</a:t>
            </a:r>
            <a:r>
              <a:rPr lang="ja-JP" altLang="en-US" sz="1138" b="1" dirty="0"/>
              <a:t>を促す項目</a:t>
            </a:r>
            <a:endParaRPr lang="ja-JP" altLang="en-US" sz="1138" b="1" strike="sngStrike" dirty="0"/>
          </a:p>
        </p:txBody>
      </p:sp>
      <p:sp>
        <p:nvSpPr>
          <p:cNvPr id="12" name="角丸四角形 11"/>
          <p:cNvSpPr/>
          <p:nvPr/>
        </p:nvSpPr>
        <p:spPr>
          <a:xfrm>
            <a:off x="150481" y="571500"/>
            <a:ext cx="9664834" cy="4807004"/>
          </a:xfrm>
          <a:prstGeom prst="roundRect">
            <a:avLst>
              <a:gd name="adj" fmla="val 183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grpSp>
        <p:nvGrpSpPr>
          <p:cNvPr id="2" name="グループ化 1"/>
          <p:cNvGrpSpPr/>
          <p:nvPr/>
        </p:nvGrpSpPr>
        <p:grpSpPr>
          <a:xfrm>
            <a:off x="270708" y="4192211"/>
            <a:ext cx="9422545" cy="1034572"/>
            <a:chOff x="712286" y="3743219"/>
            <a:chExt cx="6624736" cy="1273323"/>
          </a:xfrm>
        </p:grpSpPr>
        <p:sp>
          <p:nvSpPr>
            <p:cNvPr id="30" name="テキスト ボックス 29"/>
            <p:cNvSpPr txBox="1"/>
            <p:nvPr/>
          </p:nvSpPr>
          <p:spPr>
            <a:xfrm>
              <a:off x="712286" y="3743219"/>
              <a:ext cx="6624736" cy="329165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138" b="1" dirty="0" smtClean="0"/>
                <a:t>その他上記</a:t>
              </a:r>
              <a:r>
                <a:rPr lang="ja-JP" altLang="en-US" sz="1138" b="1" dirty="0"/>
                <a:t>を下支え</a:t>
              </a:r>
              <a:r>
                <a:rPr lang="ja-JP" altLang="en-US" sz="1138" b="1" dirty="0" smtClean="0"/>
                <a:t>する項目</a:t>
              </a:r>
              <a:endParaRPr lang="ja-JP" altLang="en-US" sz="1138" b="1" dirty="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712286" y="4070324"/>
              <a:ext cx="6624736" cy="946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138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</a:t>
              </a:r>
              <a:r>
                <a:rPr lang="ja-JP" altLang="en-US" sz="1138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府市港湾の円滑な管理に関する取組を連携して進める</a:t>
              </a:r>
              <a:r>
                <a:rPr lang="ja-JP" altLang="en-US" sz="1138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仕組み　　　◆技術・情報の共有化　</a:t>
              </a:r>
              <a:r>
                <a:rPr lang="ja-JP" altLang="en-US" sz="1138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　　　　　　　　　　　　　　</a:t>
              </a:r>
              <a:r>
                <a:rPr lang="ja-JP" altLang="en-US" sz="1138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1138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138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　</a:t>
              </a:r>
              <a:r>
                <a:rPr lang="ja-JP" altLang="en-US" sz="106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lang="ja-JP" altLang="en-US" sz="106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情報交換及び調整の場として、府市の港湾局長をトップと</a:t>
              </a:r>
              <a:r>
                <a:rPr lang="ja-JP" altLang="en-US" sz="106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した　　　　</a:t>
              </a:r>
              <a:r>
                <a:rPr lang="ja-JP" altLang="en-US" sz="106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6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 ・</a:t>
              </a:r>
              <a:r>
                <a:rPr lang="ja-JP" altLang="en-US" sz="106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講演会の合同開催、技術研修の合同</a:t>
              </a:r>
              <a:r>
                <a:rPr lang="ja-JP" altLang="en-US" sz="106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開催</a:t>
              </a:r>
              <a:endParaRPr lang="en-US" altLang="ja-JP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06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6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　</a:t>
              </a:r>
              <a:r>
                <a:rPr lang="ja-JP" altLang="en-US" sz="106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大阪港湾連携会議を設置</a:t>
              </a:r>
              <a:r>
                <a:rPr lang="ja-JP" altLang="en-US" sz="106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　　　　</a:t>
              </a:r>
              <a:r>
                <a:rPr lang="ja-JP" altLang="en-US" sz="106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06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                           ・</a:t>
              </a:r>
              <a:r>
                <a:rPr lang="en-US" altLang="ja-JP" sz="106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06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「府</a:t>
              </a:r>
              <a:r>
                <a:rPr lang="ja-JP" altLang="en-US" sz="106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市合同データ分析チーム</a:t>
              </a:r>
              <a:r>
                <a:rPr lang="ja-JP" altLang="en-US" sz="106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」による大阪港と府営港湾の統計データの共有と活用</a:t>
              </a:r>
              <a:endParaRPr lang="en-US" altLang="ja-JP" sz="106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06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6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　　　　　　　　　　　　　　　　　　　　　　　　　　　　　　　　　　　　　  ・工事安全施工に関する取組（</a:t>
              </a:r>
              <a:r>
                <a:rPr lang="ja-JP" altLang="en-US" sz="106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府市合同工事安全</a:t>
              </a:r>
              <a:r>
                <a:rPr lang="ja-JP" altLang="en-US" sz="106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パトロール</a:t>
              </a:r>
              <a:r>
                <a:rPr lang="ja-JP" altLang="en-US" sz="106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の実施）</a:t>
              </a:r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0" y="6011117"/>
            <a:ext cx="9905999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※1 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港湾において船舶の燃料としてＬＮＧ（液化天然ガス）を供給する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　　　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※2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時の対応や平時の取組を取りまとめた港湾の機能継続計画（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usiness 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ontinuity 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lanning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r>
              <a:rPr lang="ja-JP" altLang="en-US" sz="10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太字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sz="10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重点的取組項目</a:t>
            </a:r>
            <a:endParaRPr lang="ja-JP" altLang="en-US" sz="10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906000" cy="33327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>
            <a:no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港湾及び海岸の管理に係る連携の取り組み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26865" y="360631"/>
            <a:ext cx="9688450" cy="175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38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連携を開始しているもの</a:t>
            </a:r>
            <a:endParaRPr lang="ja-JP" altLang="en-US" sz="1138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26865" y="5552444"/>
            <a:ext cx="9688450" cy="175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38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連携が困難なもの</a:t>
            </a:r>
            <a:endParaRPr lang="ja-JP" altLang="en-US" sz="1138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26865" y="5769269"/>
            <a:ext cx="9652270" cy="255455"/>
          </a:xfrm>
          <a:prstGeom prst="rect">
            <a:avLst/>
          </a:prstGeom>
          <a:noFill/>
          <a:ln w="952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・それぞれの管理者が権限を行使する業務（一体となった港湾計画の策定、財産の所有が異なる港湾施設の維持管理、施設の許認可業務</a:t>
            </a:r>
            <a:r>
              <a:rPr lang="ja-JP" altLang="en-US" sz="106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など）</a:t>
            </a:r>
            <a:endParaRPr lang="ja-JP" altLang="en-US" sz="106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817429" y="29509"/>
            <a:ext cx="1046785" cy="3196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77" dirty="0" smtClean="0"/>
              <a:t>資料２</a:t>
            </a:r>
            <a:endParaRPr lang="ja-JP" altLang="en-US" sz="1477" dirty="0"/>
          </a:p>
        </p:txBody>
      </p:sp>
    </p:spTree>
    <p:extLst>
      <p:ext uri="{BB962C8B-B14F-4D97-AF65-F5344CB8AC3E}">
        <p14:creationId xmlns:p14="http://schemas.microsoft.com/office/powerpoint/2010/main" val="46659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110</Words>
  <Application>Microsoft Office PowerPoint</Application>
  <PresentationFormat>A4 210 x 297 mm</PresentationFormat>
  <Paragraphs>51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Calibri Light</vt:lpstr>
      <vt:lpstr>Office テーマ</vt:lpstr>
      <vt:lpstr>府市の港湾及び海岸の管理に係る連携の取り組み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府市の港湾及び海岸の管理に係る連携の取り組み</dc:title>
  <cp:lastModifiedBy>北尾　栄治</cp:lastModifiedBy>
  <cp:revision>19</cp:revision>
  <cp:lastPrinted>2020-03-10T10:41:28Z</cp:lastPrinted>
  <dcterms:modified xsi:type="dcterms:W3CDTF">2020-03-24T04:20:49Z</dcterms:modified>
</cp:coreProperties>
</file>