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5122525" cy="10693400"/>
  <p:notesSz cx="6807200" cy="9939338"/>
  <p:defaultTextStyle>
    <a:defPPr>
      <a:defRPr lang="ja-JP"/>
    </a:defPPr>
    <a:lvl1pPr marL="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70400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40801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11201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81602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52002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22403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928036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63204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3963546-33DF-4E84-9D11-BFCE6AF25C46}">
          <p14:sldIdLst>
            <p14:sldId id="266"/>
          </p14:sldIdLst>
        </p14:section>
        <p14:section name="タイトルなしのセクション" id="{EA605B47-2FFD-4E8F-81B0-CD320E167F7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BD"/>
    <a:srgbClr val="FFCCFF"/>
    <a:srgbClr val="256EFF"/>
    <a:srgbClr val="FFFF99"/>
    <a:srgbClr val="FF4B21"/>
    <a:srgbClr val="FF714F"/>
    <a:srgbClr val="FF967D"/>
    <a:srgbClr val="FF8F75"/>
    <a:srgbClr val="94B1D4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5936" autoAdjust="0"/>
  </p:normalViewPr>
  <p:slideViewPr>
    <p:cSldViewPr showGuides="1">
      <p:cViewPr varScale="1">
        <p:scale>
          <a:sx n="46" d="100"/>
          <a:sy n="46" d="100"/>
        </p:scale>
        <p:origin x="1182" y="48"/>
      </p:cViewPr>
      <p:guideLst>
        <p:guide orient="horz" pos="3368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0C8DD1BE-2953-48A1-9B0F-C38EFFD7B66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5125" cy="4471988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D128A1AF-D8EE-4EB1-B0FF-6B38B37F2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53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70400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140801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211201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281602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352002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22403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928036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63204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673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A1AF-D8EE-4EB1-B0FF-6B38B37F22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39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321888"/>
            <a:ext cx="12854146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4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08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12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16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24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28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32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4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15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6129" y="428236"/>
            <a:ext cx="9955661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2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2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6" y="6871502"/>
            <a:ext cx="12854146" cy="2123828"/>
          </a:xfrm>
        </p:spPr>
        <p:txBody>
          <a:bodyPr anchor="t"/>
          <a:lstStyle>
            <a:lvl1pPr algn="l">
              <a:defRPr sz="6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6" y="4532320"/>
            <a:ext cx="12854146" cy="2339181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4005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0801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11201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160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2002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240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2803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320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82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6126" y="2495129"/>
            <a:ext cx="6679115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87284" y="2495129"/>
            <a:ext cx="6679115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96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30" y="2393642"/>
            <a:ext cx="6681741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4005" indent="0">
              <a:buNone/>
              <a:defRPr sz="3100" b="1"/>
            </a:lvl2pPr>
            <a:lvl3pPr marL="1408010" indent="0">
              <a:buNone/>
              <a:defRPr sz="2800" b="1"/>
            </a:lvl3pPr>
            <a:lvl4pPr marL="2112015" indent="0">
              <a:buNone/>
              <a:defRPr sz="2400" b="1"/>
            </a:lvl4pPr>
            <a:lvl5pPr marL="2816020" indent="0">
              <a:buNone/>
              <a:defRPr sz="2400" b="1"/>
            </a:lvl5pPr>
            <a:lvl6pPr marL="3520025" indent="0">
              <a:buNone/>
              <a:defRPr sz="2400" b="1"/>
            </a:lvl6pPr>
            <a:lvl7pPr marL="4224030" indent="0">
              <a:buNone/>
              <a:defRPr sz="2400" b="1"/>
            </a:lvl7pPr>
            <a:lvl8pPr marL="4928036" indent="0">
              <a:buNone/>
              <a:defRPr sz="2400" b="1"/>
            </a:lvl8pPr>
            <a:lvl9pPr marL="5632040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30" y="3391195"/>
            <a:ext cx="6681741" cy="616108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6" y="2393642"/>
            <a:ext cx="6684367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4005" indent="0">
              <a:buNone/>
              <a:defRPr sz="3100" b="1"/>
            </a:lvl2pPr>
            <a:lvl3pPr marL="1408010" indent="0">
              <a:buNone/>
              <a:defRPr sz="2800" b="1"/>
            </a:lvl3pPr>
            <a:lvl4pPr marL="2112015" indent="0">
              <a:buNone/>
              <a:defRPr sz="2400" b="1"/>
            </a:lvl4pPr>
            <a:lvl5pPr marL="2816020" indent="0">
              <a:buNone/>
              <a:defRPr sz="2400" b="1"/>
            </a:lvl5pPr>
            <a:lvl6pPr marL="3520025" indent="0">
              <a:buNone/>
              <a:defRPr sz="2400" b="1"/>
            </a:lvl6pPr>
            <a:lvl7pPr marL="4224030" indent="0">
              <a:buNone/>
              <a:defRPr sz="2400" b="1"/>
            </a:lvl7pPr>
            <a:lvl8pPr marL="4928036" indent="0">
              <a:buNone/>
              <a:defRPr sz="2400" b="1"/>
            </a:lvl8pPr>
            <a:lvl9pPr marL="5632040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6" y="3391195"/>
            <a:ext cx="6684367" cy="616108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0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78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44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0" y="425756"/>
            <a:ext cx="4975207" cy="1811937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8" y="425758"/>
            <a:ext cx="8453912" cy="912652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30" y="2237696"/>
            <a:ext cx="4975207" cy="7314583"/>
          </a:xfrm>
        </p:spPr>
        <p:txBody>
          <a:bodyPr/>
          <a:lstStyle>
            <a:lvl1pPr marL="0" indent="0">
              <a:buNone/>
              <a:defRPr sz="2200"/>
            </a:lvl1pPr>
            <a:lvl2pPr marL="704005" indent="0">
              <a:buNone/>
              <a:defRPr sz="1800"/>
            </a:lvl2pPr>
            <a:lvl3pPr marL="1408010" indent="0">
              <a:buNone/>
              <a:defRPr sz="1500"/>
            </a:lvl3pPr>
            <a:lvl4pPr marL="2112015" indent="0">
              <a:buNone/>
              <a:defRPr sz="1400"/>
            </a:lvl4pPr>
            <a:lvl5pPr marL="2816020" indent="0">
              <a:buNone/>
              <a:defRPr sz="1400"/>
            </a:lvl5pPr>
            <a:lvl6pPr marL="3520025" indent="0">
              <a:buNone/>
              <a:defRPr sz="1400"/>
            </a:lvl6pPr>
            <a:lvl7pPr marL="4224030" indent="0">
              <a:buNone/>
              <a:defRPr sz="1400"/>
            </a:lvl7pPr>
            <a:lvl8pPr marL="4928036" indent="0">
              <a:buNone/>
              <a:defRPr sz="1400"/>
            </a:lvl8pPr>
            <a:lvl9pPr marL="5632040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55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3"/>
            <a:ext cx="9073515" cy="88369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2" y="955475"/>
            <a:ext cx="9073515" cy="6416040"/>
          </a:xfrm>
        </p:spPr>
        <p:txBody>
          <a:bodyPr/>
          <a:lstStyle>
            <a:lvl1pPr marL="0" indent="0">
              <a:buNone/>
              <a:defRPr sz="5000"/>
            </a:lvl1pPr>
            <a:lvl2pPr marL="704005" indent="0">
              <a:buNone/>
              <a:defRPr sz="4300"/>
            </a:lvl2pPr>
            <a:lvl3pPr marL="1408010" indent="0">
              <a:buNone/>
              <a:defRPr sz="3700"/>
            </a:lvl3pPr>
            <a:lvl4pPr marL="2112015" indent="0">
              <a:buNone/>
              <a:defRPr sz="3100"/>
            </a:lvl4pPr>
            <a:lvl5pPr marL="2816020" indent="0">
              <a:buNone/>
              <a:defRPr sz="3100"/>
            </a:lvl5pPr>
            <a:lvl6pPr marL="3520025" indent="0">
              <a:buNone/>
              <a:defRPr sz="3100"/>
            </a:lvl6pPr>
            <a:lvl7pPr marL="4224030" indent="0">
              <a:buNone/>
              <a:defRPr sz="3100"/>
            </a:lvl7pPr>
            <a:lvl8pPr marL="4928036" indent="0">
              <a:buNone/>
              <a:defRPr sz="3100"/>
            </a:lvl8pPr>
            <a:lvl9pPr marL="5632040" indent="0">
              <a:buNone/>
              <a:defRPr sz="3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2" y="8369073"/>
            <a:ext cx="9073515" cy="1254989"/>
          </a:xfrm>
        </p:spPr>
        <p:txBody>
          <a:bodyPr/>
          <a:lstStyle>
            <a:lvl1pPr marL="0" indent="0">
              <a:buNone/>
              <a:defRPr sz="2200"/>
            </a:lvl1pPr>
            <a:lvl2pPr marL="704005" indent="0">
              <a:buNone/>
              <a:defRPr sz="1800"/>
            </a:lvl2pPr>
            <a:lvl3pPr marL="1408010" indent="0">
              <a:buNone/>
              <a:defRPr sz="1500"/>
            </a:lvl3pPr>
            <a:lvl4pPr marL="2112015" indent="0">
              <a:buNone/>
              <a:defRPr sz="1400"/>
            </a:lvl4pPr>
            <a:lvl5pPr marL="2816020" indent="0">
              <a:buNone/>
              <a:defRPr sz="1400"/>
            </a:lvl5pPr>
            <a:lvl6pPr marL="3520025" indent="0">
              <a:buNone/>
              <a:defRPr sz="1400"/>
            </a:lvl6pPr>
            <a:lvl7pPr marL="4224030" indent="0">
              <a:buNone/>
              <a:defRPr sz="1400"/>
            </a:lvl7pPr>
            <a:lvl8pPr marL="4928036" indent="0">
              <a:buNone/>
              <a:defRPr sz="1400"/>
            </a:lvl8pPr>
            <a:lvl9pPr marL="5632040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40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0801" tIns="70401" rIns="140801" bIns="7040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6" y="2495129"/>
            <a:ext cx="13610273" cy="7057149"/>
          </a:xfrm>
          <a:prstGeom prst="rect">
            <a:avLst/>
          </a:prstGeom>
        </p:spPr>
        <p:txBody>
          <a:bodyPr vert="horz" lIns="140801" tIns="70401" rIns="140801" bIns="7040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8" y="9911202"/>
            <a:ext cx="3528590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86C54-A728-49FF-AEB6-9382D566D249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2" y="9911202"/>
            <a:ext cx="4788801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1" y="9911202"/>
            <a:ext cx="3528590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3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08010" rtl="0" eaLnBrk="1" latinLnBrk="0" hangingPunct="1">
        <a:spcBef>
          <a:spcPct val="0"/>
        </a:spcBef>
        <a:buNone/>
        <a:defRPr kumimoji="1"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8003" indent="-528003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44008" indent="-440003" algn="l" defTabSz="140801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001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4017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6802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2028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76032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80038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8404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400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0801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201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1602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2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403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28036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3204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07992" y="1144183"/>
            <a:ext cx="4644000" cy="9135022"/>
          </a:xfrm>
          <a:prstGeom prst="roundRect">
            <a:avLst>
              <a:gd name="adj" fmla="val 5365"/>
            </a:avLst>
          </a:prstGeom>
          <a:blipFill dpi="0" rotWithShape="1">
            <a:blip r:embed="rId3">
              <a:alphaModFix amt="60000"/>
            </a:blip>
            <a:srcRect/>
            <a:tile tx="0" ty="0" sx="100000" sy="100000" flip="none" algn="tl"/>
          </a:blip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4938104" y="2845829"/>
            <a:ext cx="10112412" cy="7433376"/>
          </a:xfrm>
          <a:prstGeom prst="roundRect">
            <a:avLst>
              <a:gd name="adj" fmla="val 4449"/>
            </a:avLst>
          </a:prstGeom>
          <a:blipFill dpi="0" rotWithShape="1">
            <a:blip r:embed="rId4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2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角丸四角形 126"/>
          <p:cNvSpPr/>
          <p:nvPr/>
        </p:nvSpPr>
        <p:spPr>
          <a:xfrm>
            <a:off x="107992" y="146195"/>
            <a:ext cx="14782791" cy="58639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0401" rIns="72000" bIns="70401"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大阪府地域防災計画</a:t>
            </a: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（基本対策編、原子力災害対策編）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の修正案の概要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5051413" y="2647830"/>
            <a:ext cx="2293824" cy="396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/>
          <a:p>
            <a:pPr algn="ctr"/>
            <a:r>
              <a:rPr lang="ja-JP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主な修正内容</a:t>
            </a:r>
            <a:endParaRPr lang="ja-JP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5087912" y="3428989"/>
            <a:ext cx="9689369" cy="3876099"/>
          </a:xfrm>
          <a:prstGeom prst="roundRect">
            <a:avLst>
              <a:gd name="adj" fmla="val 4667"/>
            </a:avLst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5091558" y="7746956"/>
            <a:ext cx="9642853" cy="2262049"/>
          </a:xfrm>
          <a:prstGeom prst="roundRect">
            <a:avLst>
              <a:gd name="adj" fmla="val 5255"/>
            </a:avLst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69" name="角丸四角形 68"/>
          <p:cNvSpPr/>
          <p:nvPr/>
        </p:nvSpPr>
        <p:spPr>
          <a:xfrm>
            <a:off x="5186193" y="3576232"/>
            <a:ext cx="4967357" cy="3656833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0" rIns="72000" bIns="0" rtlCol="0" anchor="t"/>
          <a:lstStyle/>
          <a:p>
            <a:pPr marL="278669" lvl="0" indent="-278669">
              <a:lnSpc>
                <a:spcPct val="150000"/>
              </a:lnSpc>
              <a:spcBef>
                <a:spcPts val="600"/>
              </a:spcBef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年７月豪雨を踏まえた水害・土砂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の避難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endParaRPr lang="en-US" altLang="ja-JP" sz="16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lnSpc>
                <a:spcPct val="150000"/>
              </a:lnSpc>
              <a:spcBef>
                <a:spcPts val="6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➣ 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自らの命は自らが守る」意識の徹底や地域の災害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リスクと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とるべき避難行動等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の周知（避難訓練と合わせた防災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教育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実施や防災と福祉の連携等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【P89】</a:t>
            </a:r>
          </a:p>
          <a:p>
            <a:pPr marL="278669" lvl="0" indent="-278669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➣ 住民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の避難行動等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を支援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する防災情報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の提供（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段階の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spcBef>
                <a:spcPts val="6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警戒レベル）を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記載　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【P65】</a:t>
            </a:r>
            <a:endParaRPr lang="en-US" altLang="ja-JP" sz="8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spcBef>
                <a:spcPts val="600"/>
              </a:spcBef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南海トラフ地震防災対策推進計画の修正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lvl="0" indent="-288000"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➣ 南海トラフ地震防災対策推進基本計画の修正に基づき修正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（南海トラフ地震臨時情報発表時の対応）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【P303】</a:t>
            </a:r>
          </a:p>
          <a:p>
            <a:pPr marL="252000" lvl="0" indent="-288000">
              <a:spcBef>
                <a:spcPts val="300"/>
              </a:spcBef>
            </a:pP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lvl="0" indent="-288000">
              <a:spcBef>
                <a:spcPts val="300"/>
              </a:spcBef>
            </a:pP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横巻き 67"/>
          <p:cNvSpPr/>
          <p:nvPr/>
        </p:nvSpPr>
        <p:spPr>
          <a:xfrm>
            <a:off x="5209032" y="3106447"/>
            <a:ext cx="4680520" cy="609356"/>
          </a:xfrm>
          <a:prstGeom prst="horizontalScroll">
            <a:avLst/>
          </a:prstGeom>
          <a:solidFill>
            <a:srgbClr val="E7EFF9"/>
          </a:solidFill>
          <a:ln w="6350">
            <a:solidFill>
              <a:schemeClr val="accent1">
                <a:shade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0801" tIns="70401" rIns="140801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の防災基本計画の修正を踏まえた修正</a:t>
            </a:r>
            <a:endParaRPr lang="ja-JP" alt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229484" y="910183"/>
            <a:ext cx="1264089" cy="46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現行計画</a:t>
            </a:r>
            <a:endParaRPr lang="ja-JP" altLang="en-US" sz="12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角丸四角形 82"/>
          <p:cNvSpPr>
            <a:spLocks noChangeArrowheads="1"/>
          </p:cNvSpPr>
          <p:nvPr/>
        </p:nvSpPr>
        <p:spPr bwMode="auto">
          <a:xfrm>
            <a:off x="347015" y="2386096"/>
            <a:ext cx="4212351" cy="3961134"/>
          </a:xfrm>
          <a:prstGeom prst="roundRect">
            <a:avLst>
              <a:gd name="adj" fmla="val 5603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prstDash val="sysDash"/>
            <a:round/>
            <a:headEnd/>
            <a:tailEnd/>
          </a:ln>
          <a:extLst/>
        </p:spPr>
        <p:txBody>
          <a:bodyPr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1400"/>
          </a:p>
        </p:txBody>
      </p:sp>
      <p:sp>
        <p:nvSpPr>
          <p:cNvPr id="84" name="タイトル 2"/>
          <p:cNvSpPr txBox="1">
            <a:spLocks/>
          </p:cNvSpPr>
          <p:nvPr/>
        </p:nvSpPr>
        <p:spPr bwMode="auto">
          <a:xfrm>
            <a:off x="487883" y="3743500"/>
            <a:ext cx="3916898" cy="58454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03263" lvl="1" indent="-703263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理念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防災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から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減災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被害の最小化及び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その迅速</a:t>
            </a:r>
            <a:endParaRPr lang="en-US" altLang="ja-JP" sz="1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703263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な回復を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図る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の考え方へ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5" name="タイトル 2"/>
          <p:cNvSpPr txBox="1">
            <a:spLocks/>
          </p:cNvSpPr>
          <p:nvPr/>
        </p:nvSpPr>
        <p:spPr bwMode="auto">
          <a:xfrm>
            <a:off x="503927" y="5127974"/>
            <a:ext cx="3916899" cy="107626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3600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基本方針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Ⅰ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命を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守る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Ⅱ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命を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つなぐ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 　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Ⅲ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必要不可欠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な行政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機能の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維持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 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Ⅳ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経済活動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の機能維持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 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Ⅴ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迅速な復旧・復興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6" name="メモ 85"/>
          <p:cNvSpPr/>
          <p:nvPr/>
        </p:nvSpPr>
        <p:spPr>
          <a:xfrm>
            <a:off x="347015" y="1565741"/>
            <a:ext cx="4241884" cy="1928610"/>
          </a:xfrm>
          <a:prstGeom prst="foldedCorner">
            <a:avLst>
              <a:gd name="adj" fmla="val 10908"/>
            </a:avLst>
          </a:prstGeom>
          <a:solidFill>
            <a:srgbClr val="FFCCFF"/>
          </a:solidFill>
          <a:ln w="41275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52000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</a:pP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「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大阪府地域防災計画」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は災害対策基本法第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条に基づき作成され、その内容については同法第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条に基づき作成された国の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「防災基本計画」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の内容に抵触しないものとされて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以上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大阪府防災会議では、南海トラフ巨大地震による被害に対応するため、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減災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の考え方を基本理念とし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、５つの基本方針を掲げた「大阪府地域防災計画」を平成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月に修正。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下矢印 86"/>
          <p:cNvSpPr>
            <a:spLocks noChangeArrowheads="1"/>
          </p:cNvSpPr>
          <p:nvPr/>
        </p:nvSpPr>
        <p:spPr bwMode="auto">
          <a:xfrm>
            <a:off x="1655007" y="4533874"/>
            <a:ext cx="1636713" cy="460833"/>
          </a:xfrm>
          <a:prstGeom prst="downArrow">
            <a:avLst>
              <a:gd name="adj1" fmla="val 58868"/>
              <a:gd name="adj2" fmla="val 7304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1400"/>
          </a:p>
        </p:txBody>
      </p:sp>
      <p:grpSp>
        <p:nvGrpSpPr>
          <p:cNvPr id="3" name="グループ化 2"/>
          <p:cNvGrpSpPr/>
          <p:nvPr/>
        </p:nvGrpSpPr>
        <p:grpSpPr>
          <a:xfrm>
            <a:off x="300578" y="6534788"/>
            <a:ext cx="4254134" cy="3528392"/>
            <a:chOff x="416128" y="6354812"/>
            <a:chExt cx="4254134" cy="3528392"/>
          </a:xfrm>
        </p:grpSpPr>
        <p:sp>
          <p:nvSpPr>
            <p:cNvPr id="89" name="角丸四角形 88"/>
            <p:cNvSpPr>
              <a:spLocks noChangeArrowheads="1"/>
            </p:cNvSpPr>
            <p:nvPr/>
          </p:nvSpPr>
          <p:spPr bwMode="auto">
            <a:xfrm>
              <a:off x="437063" y="6552827"/>
              <a:ext cx="4233199" cy="3330377"/>
            </a:xfrm>
            <a:prstGeom prst="roundRect">
              <a:avLst>
                <a:gd name="adj" fmla="val 5603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  <a:extLst/>
          </p:spPr>
          <p:txBody>
            <a:bodyPr/>
            <a:lstStyle>
              <a:defPPr>
                <a:defRPr lang="ja-JP"/>
              </a:defPPr>
              <a:lvl1pPr marL="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0400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0801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1201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1602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02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403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28036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63204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90" name="グループ化 89"/>
            <p:cNvGrpSpPr/>
            <p:nvPr/>
          </p:nvGrpSpPr>
          <p:grpSpPr>
            <a:xfrm>
              <a:off x="416128" y="6354812"/>
              <a:ext cx="4156560" cy="3286109"/>
              <a:chOff x="432470" y="7185000"/>
              <a:chExt cx="4156560" cy="3286109"/>
            </a:xfrm>
          </p:grpSpPr>
          <p:sp>
            <p:nvSpPr>
              <p:cNvPr id="91" name="タイトル 2"/>
              <p:cNvSpPr txBox="1">
                <a:spLocks/>
              </p:cNvSpPr>
              <p:nvPr/>
            </p:nvSpPr>
            <p:spPr bwMode="auto">
              <a:xfrm>
                <a:off x="432470" y="7185000"/>
                <a:ext cx="1121902" cy="371466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703263" lvl="1" indent="-703263"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ja-JP" altLang="en-US" sz="1400" b="1" dirty="0" smtClean="0">
                    <a:solidFill>
                      <a:srgbClr val="0033CC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計画の構成</a:t>
                </a:r>
                <a:endParaRPr lang="en-US" altLang="ja-JP" sz="1400" b="1" dirty="0">
                  <a:solidFill>
                    <a:srgbClr val="0033CC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1925030" y="7677182"/>
                <a:ext cx="2664000" cy="1855241"/>
              </a:xfrm>
              <a:prstGeom prst="rect">
                <a:avLst/>
              </a:prstGeom>
              <a:solidFill>
                <a:srgbClr val="FFCAB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事故災害</a:t>
                </a:r>
                <a:endPara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612983" y="7677182"/>
                <a:ext cx="1229421" cy="1839525"/>
              </a:xfrm>
              <a:prstGeom prst="rect">
                <a:avLst/>
              </a:prstGeom>
              <a:solidFill>
                <a:srgbClr val="FFCAB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自然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endPara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4" name="テキスト ボックス 119"/>
              <p:cNvSpPr txBox="1"/>
              <p:nvPr/>
            </p:nvSpPr>
            <p:spPr>
              <a:xfrm>
                <a:off x="508160" y="9647435"/>
                <a:ext cx="29943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災害対策の順序に沿って記述</a:t>
                </a:r>
                <a:endPara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>
                <a:off x="664836" y="10096923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災害予防</a:t>
                </a:r>
                <a:endParaRPr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事前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6" name="正方形/長方形 95"/>
              <p:cNvSpPr/>
              <p:nvPr/>
            </p:nvSpPr>
            <p:spPr>
              <a:xfrm>
                <a:off x="2075588" y="10096923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応急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7" name="正方形/長方形 96"/>
              <p:cNvSpPr/>
              <p:nvPr/>
            </p:nvSpPr>
            <p:spPr>
              <a:xfrm>
                <a:off x="3479860" y="10094752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災害復旧</a:t>
                </a:r>
                <a:endParaRPr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・復興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98" name="直線矢印コネクタ 97"/>
              <p:cNvCxnSpPr>
                <a:stCxn id="95" idx="3"/>
                <a:endCxn id="96" idx="1"/>
              </p:cNvCxnSpPr>
              <p:nvPr/>
            </p:nvCxnSpPr>
            <p:spPr>
              <a:xfrm>
                <a:off x="1708836" y="10284016"/>
                <a:ext cx="36675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矢印コネクタ 98"/>
              <p:cNvCxnSpPr>
                <a:stCxn id="96" idx="3"/>
              </p:cNvCxnSpPr>
              <p:nvPr/>
            </p:nvCxnSpPr>
            <p:spPr>
              <a:xfrm flipV="1">
                <a:off x="3119588" y="10281845"/>
                <a:ext cx="360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正方形/長方形 99"/>
              <p:cNvSpPr/>
              <p:nvPr/>
            </p:nvSpPr>
            <p:spPr>
              <a:xfrm>
                <a:off x="741437" y="7982757"/>
                <a:ext cx="956315" cy="67462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地震対策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>
                <a:off x="741437" y="8740221"/>
                <a:ext cx="956315" cy="66694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風水害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2" name="正方形/長方形 101"/>
              <p:cNvSpPr/>
              <p:nvPr/>
            </p:nvSpPr>
            <p:spPr>
              <a:xfrm>
                <a:off x="2011256" y="798275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海上災害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3" name="正方形/長方形 102"/>
              <p:cNvSpPr/>
              <p:nvPr/>
            </p:nvSpPr>
            <p:spPr>
              <a:xfrm>
                <a:off x="2011256" y="873304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鉄道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2011256" y="8357902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航空災害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5" name="正方形/長方形 104"/>
              <p:cNvSpPr/>
              <p:nvPr/>
            </p:nvSpPr>
            <p:spPr>
              <a:xfrm>
                <a:off x="2011256" y="9108191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6" name="正方形/長方形 105"/>
              <p:cNvSpPr/>
              <p:nvPr/>
            </p:nvSpPr>
            <p:spPr>
              <a:xfrm>
                <a:off x="3270966" y="8357902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ts val="1100"/>
                  </a:lnSpc>
                </a:pPr>
                <a:r>
                  <a:rPr kumimoji="1"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高層建築物、地下街、</a:t>
                </a:r>
                <a:endParaRPr kumimoji="1" lang="en-US" altLang="ja-JP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>
                  <a:lnSpc>
                    <a:spcPts val="1100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市街地災害対策</a:t>
                </a:r>
                <a:endParaRPr kumimoji="1" lang="en-US" altLang="ja-JP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3270966" y="798275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危険物災害対策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8" name="正方形/長方形 107"/>
              <p:cNvSpPr/>
              <p:nvPr/>
            </p:nvSpPr>
            <p:spPr>
              <a:xfrm>
                <a:off x="3270966" y="873304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林野火災対策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sp>
        <p:nvSpPr>
          <p:cNvPr id="110" name="角丸四角形 109"/>
          <p:cNvSpPr/>
          <p:nvPr/>
        </p:nvSpPr>
        <p:spPr>
          <a:xfrm>
            <a:off x="4938105" y="1151802"/>
            <a:ext cx="9895965" cy="1317310"/>
          </a:xfrm>
          <a:prstGeom prst="roundRect">
            <a:avLst>
              <a:gd name="adj" fmla="val 124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11" name="角丸四角形 110"/>
          <p:cNvSpPr/>
          <p:nvPr/>
        </p:nvSpPr>
        <p:spPr>
          <a:xfrm>
            <a:off x="5492061" y="1914593"/>
            <a:ext cx="8235569" cy="2256491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16000" tIns="144000" rIns="110867" bIns="70401" rtlCol="0" anchor="t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8669" indent="-278669">
              <a:lnSpc>
                <a:spcPts val="14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indent="-278669">
              <a:lnSpc>
                <a:spcPts val="1700"/>
              </a:lnSpc>
            </a:pP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indent="-278669">
              <a:lnSpc>
                <a:spcPts val="17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indent="-278669">
              <a:lnSpc>
                <a:spcPct val="150000"/>
              </a:lnSpc>
            </a:pP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5216322" y="915741"/>
            <a:ext cx="1538123" cy="396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修正の趣旨</a:t>
            </a:r>
            <a:endParaRPr lang="ja-JP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5106424" y="1374589"/>
            <a:ext cx="9511622" cy="1091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を踏まえた修正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・国において、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関係法令の改正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最近の災害対応の教訓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等を踏まえ、令和元年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計画を修正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・府に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おける、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最新の防災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5072995" y="7911919"/>
            <a:ext cx="9704286" cy="1729951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16000" tIns="144000" rIns="110867" bIns="70401" rtlCol="0" anchor="t"/>
          <a:lstStyle/>
          <a:p>
            <a:pPr lvl="0">
              <a:spcBef>
                <a:spcPts val="600"/>
              </a:spcBef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○「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災害モード宣言」の運用</a:t>
            </a:r>
            <a:endParaRPr lang="en-US" altLang="ja-JP" sz="16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➣広域的な大規模災害が発生もしくは迫っていることを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知らせ学校や仕事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などの日常生活の状態（モード）から、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災害時の状態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（モード）への意識の切り替え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呼びかける。  </a:t>
            </a:r>
            <a:r>
              <a:rPr lang="en-US" altLang="ja-JP" sz="14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【P217】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災害派遣福祉チーム（大阪</a:t>
            </a:r>
            <a:r>
              <a:rPr lang="en-US" altLang="ja-JP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DWAT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➣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一般避難所で災害時要配慮者（高齢者や障がい者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、子ども等）に対する福祉支援を行う福祉専門職（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DWAT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被災市町村へ派遣できるよう、関係機関と共に体制を整備することを記載 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【P81】</a:t>
            </a:r>
            <a:endParaRPr lang="en-US" altLang="ja-JP" sz="14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300"/>
              </a:spcBef>
            </a:pP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300"/>
              </a:spcBef>
            </a:pP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0" name="横巻き 169"/>
          <p:cNvSpPr/>
          <p:nvPr/>
        </p:nvSpPr>
        <p:spPr>
          <a:xfrm>
            <a:off x="5266517" y="7452331"/>
            <a:ext cx="4519872" cy="589253"/>
          </a:xfrm>
          <a:prstGeom prst="horizontalScroll">
            <a:avLst/>
          </a:prstGeom>
          <a:solidFill>
            <a:srgbClr val="E7EFF9"/>
          </a:solidFill>
          <a:ln w="6350">
            <a:solidFill>
              <a:schemeClr val="accent1">
                <a:shade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/>
          <a:p>
            <a:r>
              <a:rPr lang="en-US" altLang="ja-JP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府の最新の防災対策を踏まえた修正</a:t>
            </a:r>
            <a:endParaRPr lang="ja-JP" alt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9866713" y="3581688"/>
            <a:ext cx="4967357" cy="4319994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0" rIns="72000" bIns="0" rtlCol="0" anchor="t"/>
          <a:lstStyle/>
          <a:p>
            <a:pPr marL="278669" lvl="0" indent="-278669">
              <a:lnSpc>
                <a:spcPct val="150000"/>
              </a:lnSpc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  <a:endParaRPr lang="en-US" altLang="ja-JP" sz="16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➣ 情報収集伝達体制の強化について、情報の地図化等による伝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達手段の高度化を記載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【P44】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➣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中小企業等における防災・減災対策の普及促進について、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新たに事業</a:t>
            </a:r>
            <a:r>
              <a:rPr lang="ja-JP" altLang="en-US" sz="14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継続力強化支援計画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の策定を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【P98】</a:t>
            </a: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➣ 外国人に対する情報発信について、国（気象庁等）による防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災・気象情報の多言語化のための環境整備を記載 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【P83】</a:t>
            </a: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➣ 自衛隊派遣部隊の活動について、大規模災害時には、活動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内容について「提案型」の支援を自発的に行うことを記載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【P153】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➣ 罹災証明書の発行体制の整備について、応急危険度判定の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判定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実施計画や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判定結果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活用し、住家被害認定調査・判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indent="-288000"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定を早期に実施することを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【P69】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214046" y="245288"/>
            <a:ext cx="1404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資料</a:t>
            </a:r>
            <a:r>
              <a:rPr lang="en-US" altLang="ja-JP" sz="2000" dirty="0" smtClean="0"/>
              <a:t>3-1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5354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ユーザー設定</PresentationFormat>
  <Paragraphs>67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2019-10-09T07:11:11Z</dcterms:created>
  <dcterms:modified xsi:type="dcterms:W3CDTF">2019-11-18T06:02:10Z</dcterms:modified>
</cp:coreProperties>
</file>