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505" r:id="rId1"/>
  </p:sldMasterIdLst>
  <p:notesMasterIdLst>
    <p:notesMasterId r:id="rId25"/>
  </p:notesMasterIdLst>
  <p:handoutMasterIdLst>
    <p:handoutMasterId r:id="rId26"/>
  </p:handoutMasterIdLst>
  <p:sldIdLst>
    <p:sldId id="1043" r:id="rId2"/>
    <p:sldId id="1044" r:id="rId3"/>
    <p:sldId id="1033" r:id="rId4"/>
    <p:sldId id="1034" r:id="rId5"/>
    <p:sldId id="972" r:id="rId6"/>
    <p:sldId id="974" r:id="rId7"/>
    <p:sldId id="975" r:id="rId8"/>
    <p:sldId id="978" r:id="rId9"/>
    <p:sldId id="930" r:id="rId10"/>
    <p:sldId id="998" r:id="rId11"/>
    <p:sldId id="999" r:id="rId12"/>
    <p:sldId id="1002" r:id="rId13"/>
    <p:sldId id="1006" r:id="rId14"/>
    <p:sldId id="1007" r:id="rId15"/>
    <p:sldId id="1045" r:id="rId16"/>
    <p:sldId id="1035" r:id="rId17"/>
    <p:sldId id="1036" r:id="rId18"/>
    <p:sldId id="1037" r:id="rId19"/>
    <p:sldId id="1038" r:id="rId20"/>
    <p:sldId id="1039" r:id="rId21"/>
    <p:sldId id="1040" r:id="rId22"/>
    <p:sldId id="1041" r:id="rId23"/>
    <p:sldId id="1042" r:id="rId24"/>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9576723-8212-456A-A6D7-4E4659FE7A19}">
          <p14:sldIdLst>
            <p14:sldId id="1043"/>
            <p14:sldId id="1044"/>
            <p14:sldId id="1033"/>
            <p14:sldId id="1034"/>
            <p14:sldId id="972"/>
            <p14:sldId id="974"/>
            <p14:sldId id="975"/>
            <p14:sldId id="978"/>
            <p14:sldId id="930"/>
            <p14:sldId id="998"/>
            <p14:sldId id="999"/>
            <p14:sldId id="1002"/>
            <p14:sldId id="1006"/>
            <p14:sldId id="1007"/>
            <p14:sldId id="1045"/>
            <p14:sldId id="1035"/>
            <p14:sldId id="1036"/>
            <p14:sldId id="1037"/>
            <p14:sldId id="1038"/>
            <p14:sldId id="1039"/>
            <p14:sldId id="1040"/>
            <p14:sldId id="1041"/>
            <p14:sldId id="104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472C4"/>
    <a:srgbClr val="0000FF"/>
    <a:srgbClr val="41719C"/>
    <a:srgbClr val="D6DCE5"/>
    <a:srgbClr val="FFCCFF"/>
    <a:srgbClr val="FFFFCC"/>
    <a:srgbClr val="FF99FF"/>
    <a:srgbClr val="FF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1" autoAdjust="0"/>
    <p:restoredTop sz="94523" autoAdjust="0"/>
  </p:normalViewPr>
  <p:slideViewPr>
    <p:cSldViewPr>
      <p:cViewPr varScale="1">
        <p:scale>
          <a:sx n="74" d="100"/>
          <a:sy n="74" d="100"/>
        </p:scale>
        <p:origin x="888" y="72"/>
      </p:cViewPr>
      <p:guideLst>
        <p:guide orient="horz" pos="2160"/>
        <p:guide pos="3120"/>
      </p:guideLst>
    </p:cSldViewPr>
  </p:slideViewPr>
  <p:outlineViewPr>
    <p:cViewPr>
      <p:scale>
        <a:sx n="33" d="100"/>
        <a:sy n="33" d="100"/>
      </p:scale>
      <p:origin x="0" y="-12060"/>
    </p:cViewPr>
  </p:outlineViewPr>
  <p:notesTextViewPr>
    <p:cViewPr>
      <p:scale>
        <a:sx n="150" d="100"/>
        <a:sy n="15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3DACBB0-0445-42A4-9005-BAFCAF1DC0D7}" type="datetimeFigureOut">
              <a:rPr kumimoji="1" lang="ja-JP" altLang="en-US" smtClean="0"/>
              <a:t>2019/11/27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C1363984-FF79-4FD2-A973-4A1DAB992D00}" type="slidenum">
              <a:rPr kumimoji="1" lang="ja-JP" altLang="en-US" smtClean="0"/>
              <a:t>‹#›</a:t>
            </a:fld>
            <a:endParaRPr kumimoji="1" lang="ja-JP" altLang="en-US"/>
          </a:p>
        </p:txBody>
      </p:sp>
    </p:spTree>
    <p:extLst>
      <p:ext uri="{BB962C8B-B14F-4D97-AF65-F5344CB8AC3E}">
        <p14:creationId xmlns:p14="http://schemas.microsoft.com/office/powerpoint/2010/main" val="2448333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50F21A2-D0DB-4924-8B7A-4C5B5DA3963A}" type="datetimeFigureOut">
              <a:rPr kumimoji="1" lang="ja-JP" altLang="en-US" smtClean="0"/>
              <a:pPr/>
              <a:t>2019/11/27</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45F9FDD-7FE0-4B56-88B6-45C56D70BDDD}" type="slidenum">
              <a:rPr kumimoji="1" lang="ja-JP" altLang="en-US" smtClean="0"/>
              <a:pPr/>
              <a:t>‹#›</a:t>
            </a:fld>
            <a:endParaRPr kumimoji="1" lang="ja-JP" altLang="en-US"/>
          </a:p>
        </p:txBody>
      </p:sp>
    </p:spTree>
    <p:extLst>
      <p:ext uri="{BB962C8B-B14F-4D97-AF65-F5344CB8AC3E}">
        <p14:creationId xmlns:p14="http://schemas.microsoft.com/office/powerpoint/2010/main" val="2357516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2475" y="841375"/>
            <a:ext cx="3281363" cy="22733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791F42-E168-4ACF-BCC9-EEC546E0BA1D}" type="slidenum">
              <a:rPr kumimoji="1" lang="ja-JP" altLang="en-US" smtClean="0"/>
              <a:pPr/>
              <a:t>0</a:t>
            </a:fld>
            <a:endParaRPr kumimoji="1" lang="ja-JP" altLang="en-US"/>
          </a:p>
        </p:txBody>
      </p:sp>
    </p:spTree>
    <p:extLst>
      <p:ext uri="{BB962C8B-B14F-4D97-AF65-F5344CB8AC3E}">
        <p14:creationId xmlns:p14="http://schemas.microsoft.com/office/powerpoint/2010/main" val="248592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2475" y="841375"/>
            <a:ext cx="3281363" cy="22733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791F42-E168-4ACF-BCC9-EEC546E0BA1D}" type="slidenum">
              <a:rPr kumimoji="1" lang="ja-JP" altLang="en-US" smtClean="0"/>
              <a:pPr/>
              <a:t>1</a:t>
            </a:fld>
            <a:endParaRPr kumimoji="1" lang="ja-JP" altLang="en-US"/>
          </a:p>
        </p:txBody>
      </p:sp>
    </p:spTree>
    <p:extLst>
      <p:ext uri="{BB962C8B-B14F-4D97-AF65-F5344CB8AC3E}">
        <p14:creationId xmlns:p14="http://schemas.microsoft.com/office/powerpoint/2010/main" val="407421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93B26-8BDD-40D5-A6C7-FE4E679BABA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5823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2475" y="841375"/>
            <a:ext cx="3281363" cy="22733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791F42-E168-4ACF-BCC9-EEC546E0BA1D}" type="slidenum">
              <a:rPr kumimoji="1" lang="ja-JP" altLang="en-US" smtClean="0"/>
              <a:pPr/>
              <a:t>14</a:t>
            </a:fld>
            <a:endParaRPr kumimoji="1" lang="ja-JP" altLang="en-US"/>
          </a:p>
        </p:txBody>
      </p:sp>
    </p:spTree>
    <p:extLst>
      <p:ext uri="{BB962C8B-B14F-4D97-AF65-F5344CB8AC3E}">
        <p14:creationId xmlns:p14="http://schemas.microsoft.com/office/powerpoint/2010/main" val="150680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D33111-C912-42A8-8D14-0F9D73755A50}" type="slidenum">
              <a:rPr kumimoji="1" lang="ja-JP" altLang="en-US" smtClean="0"/>
              <a:t>19</a:t>
            </a:fld>
            <a:endParaRPr kumimoji="1" lang="ja-JP" altLang="en-US"/>
          </a:p>
        </p:txBody>
      </p:sp>
    </p:spTree>
    <p:extLst>
      <p:ext uri="{BB962C8B-B14F-4D97-AF65-F5344CB8AC3E}">
        <p14:creationId xmlns:p14="http://schemas.microsoft.com/office/powerpoint/2010/main" val="240690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D33111-C912-42A8-8D14-0F9D73755A50}" type="slidenum">
              <a:rPr kumimoji="1" lang="ja-JP" altLang="en-US" smtClean="0"/>
              <a:t>20</a:t>
            </a:fld>
            <a:endParaRPr kumimoji="1" lang="ja-JP" altLang="en-US"/>
          </a:p>
        </p:txBody>
      </p:sp>
    </p:spTree>
    <p:extLst>
      <p:ext uri="{BB962C8B-B14F-4D97-AF65-F5344CB8AC3E}">
        <p14:creationId xmlns:p14="http://schemas.microsoft.com/office/powerpoint/2010/main" val="43578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D33111-C912-42A8-8D14-0F9D73755A50}" type="slidenum">
              <a:rPr kumimoji="1" lang="ja-JP" altLang="en-US" smtClean="0"/>
              <a:t>21</a:t>
            </a:fld>
            <a:endParaRPr kumimoji="1" lang="ja-JP" altLang="en-US"/>
          </a:p>
        </p:txBody>
      </p:sp>
    </p:spTree>
    <p:extLst>
      <p:ext uri="{BB962C8B-B14F-4D97-AF65-F5344CB8AC3E}">
        <p14:creationId xmlns:p14="http://schemas.microsoft.com/office/powerpoint/2010/main" val="309702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42080" indent="0" algn="ctr">
              <a:buNone/>
              <a:defRPr>
                <a:solidFill>
                  <a:schemeClr val="tx1">
                    <a:tint val="75000"/>
                  </a:schemeClr>
                </a:solidFill>
              </a:defRPr>
            </a:lvl2pPr>
            <a:lvl3pPr marL="884160" indent="0" algn="ctr">
              <a:buNone/>
              <a:defRPr>
                <a:solidFill>
                  <a:schemeClr val="tx1">
                    <a:tint val="75000"/>
                  </a:schemeClr>
                </a:solidFill>
              </a:defRPr>
            </a:lvl3pPr>
            <a:lvl4pPr marL="1326240" indent="0" algn="ctr">
              <a:buNone/>
              <a:defRPr>
                <a:solidFill>
                  <a:schemeClr val="tx1">
                    <a:tint val="75000"/>
                  </a:schemeClr>
                </a:solidFill>
              </a:defRPr>
            </a:lvl4pPr>
            <a:lvl5pPr marL="1768319" indent="0" algn="ctr">
              <a:buNone/>
              <a:defRPr>
                <a:solidFill>
                  <a:schemeClr val="tx1">
                    <a:tint val="75000"/>
                  </a:schemeClr>
                </a:solidFill>
              </a:defRPr>
            </a:lvl5pPr>
            <a:lvl6pPr marL="2210399" indent="0" algn="ctr">
              <a:buNone/>
              <a:defRPr>
                <a:solidFill>
                  <a:schemeClr val="tx1">
                    <a:tint val="75000"/>
                  </a:schemeClr>
                </a:solidFill>
              </a:defRPr>
            </a:lvl6pPr>
            <a:lvl7pPr marL="2652479" indent="0" algn="ctr">
              <a:buNone/>
              <a:defRPr>
                <a:solidFill>
                  <a:schemeClr val="tx1">
                    <a:tint val="75000"/>
                  </a:schemeClr>
                </a:solidFill>
              </a:defRPr>
            </a:lvl7pPr>
            <a:lvl8pPr marL="3094559" indent="0" algn="ctr">
              <a:buNone/>
              <a:defRPr>
                <a:solidFill>
                  <a:schemeClr val="tx1">
                    <a:tint val="75000"/>
                  </a:schemeClr>
                </a:solidFill>
              </a:defRPr>
            </a:lvl8pPr>
            <a:lvl9pPr marL="353663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F5CB9FB-5211-4EAC-8ED1-B6A6C78BEA28}"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0397418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CDD778-C37D-4720-99F5-F520F611E35A}"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7185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1A63B62-29BD-4769-BD62-8B3BA81FF75D}"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9293198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88EFD1E-C76C-4838-B564-7AE77EFB9339}"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228784" y="6477005"/>
            <a:ext cx="677217" cy="365125"/>
          </a:xfrm>
          <a:prstGeom prst="rect">
            <a:avLst/>
          </a:prstGeom>
        </p:spPr>
        <p:txBody>
          <a:bodyPr/>
          <a:lstStyle>
            <a:lvl1pPr>
              <a:defRPr sz="1600">
                <a:solidFill>
                  <a:schemeClr val="tx1"/>
                </a:solidFill>
                <a:latin typeface="+mj-ea"/>
                <a:ea typeface="+mj-ea"/>
              </a:defRPr>
            </a:lvl1pPr>
          </a:lstStyle>
          <a:p>
            <a:fld id="{4294CBED-6631-4448-9A69-2D6896446454}" type="slidenum">
              <a:rPr lang="ja-JP" altLang="en-US" smtClean="0"/>
              <a:pPr/>
              <a:t>‹#›</a:t>
            </a:fld>
            <a:endParaRPr lang="ja-JP" altLang="en-US" dirty="0"/>
          </a:p>
        </p:txBody>
      </p:sp>
    </p:spTree>
    <p:extLst>
      <p:ext uri="{BB962C8B-B14F-4D97-AF65-F5344CB8AC3E}">
        <p14:creationId xmlns:p14="http://schemas.microsoft.com/office/powerpoint/2010/main" val="97689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9F96C1F-26CB-46AA-9763-7EC49D14A71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131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6001" y="137206"/>
            <a:ext cx="7745208" cy="360040"/>
          </a:xfrm>
        </p:spPr>
        <p:txBody>
          <a:bodyPr>
            <a:noAutofit/>
          </a:bodyPr>
          <a:lstStyle>
            <a:lvl1pPr algn="l">
              <a:defRPr sz="2215" b="1">
                <a:latin typeface="+mn-ea"/>
                <a:ea typeface="+mn-ea"/>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272482" y="702983"/>
            <a:ext cx="4457638" cy="5452034"/>
          </a:xfrm>
        </p:spPr>
        <p:txBody>
          <a:bodyPr/>
          <a:lstStyle>
            <a:lvl1pPr>
              <a:defRPr sz="1939"/>
            </a:lvl1pPr>
            <a:lvl2pPr>
              <a:defRPr sz="1939"/>
            </a:lvl2pPr>
            <a:lvl3pPr>
              <a:defRPr sz="1662"/>
            </a:lvl3pPr>
            <a:lvl4pPr>
              <a:defRPr sz="1385"/>
            </a:lvl4pPr>
            <a:lvl5pPr>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93283BFB-A80C-41E3-9335-09D2D0A4F96D}"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228784" y="6473830"/>
            <a:ext cx="677217" cy="365125"/>
          </a:xfrm>
          <a:prstGeom prst="rect">
            <a:avLst/>
          </a:prstGeom>
        </p:spPr>
        <p:txBody>
          <a:bodyPr/>
          <a:lstStyle>
            <a:lvl1pPr>
              <a:defRPr>
                <a:solidFill>
                  <a:schemeClr val="tx1"/>
                </a:solidFill>
              </a:defRPr>
            </a:lvl1pPr>
          </a:lstStyle>
          <a:p>
            <a:fld id="{4294CBED-6631-4448-9A69-2D6896446454}" type="slidenum">
              <a:rPr lang="ja-JP" altLang="en-US" smtClean="0">
                <a:solidFill>
                  <a:prstClr val="black"/>
                </a:solidFill>
              </a:rPr>
              <a:pPr/>
              <a:t>‹#›</a:t>
            </a:fld>
            <a:endParaRPr lang="ja-JP" altLang="en-US" dirty="0">
              <a:solidFill>
                <a:prstClr val="black"/>
              </a:solidFill>
            </a:endParaRPr>
          </a:p>
        </p:txBody>
      </p:sp>
      <p:sp>
        <p:nvSpPr>
          <p:cNvPr id="8" name="コンテンツ プレースホルダー 2"/>
          <p:cNvSpPr>
            <a:spLocks noGrp="1"/>
          </p:cNvSpPr>
          <p:nvPr>
            <p:ph idx="13"/>
          </p:nvPr>
        </p:nvSpPr>
        <p:spPr>
          <a:xfrm>
            <a:off x="5120161" y="702983"/>
            <a:ext cx="4457638" cy="5452034"/>
          </a:xfrm>
        </p:spPr>
        <p:txBody>
          <a:bodyPr/>
          <a:lstStyle>
            <a:lvl1pPr>
              <a:defRPr sz="1939"/>
            </a:lvl1pPr>
            <a:lvl2pPr>
              <a:defRPr sz="1939"/>
            </a:lvl2pPr>
            <a:lvl3pPr>
              <a:defRPr sz="1662"/>
            </a:lvl3pPr>
            <a:lvl4pPr>
              <a:defRPr sz="1385"/>
            </a:lvl4pPr>
            <a:lvl5pPr>
              <a:defRPr sz="12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586437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3877"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8"/>
            <a:ext cx="8420100" cy="1500187"/>
          </a:xfrm>
        </p:spPr>
        <p:txBody>
          <a:bodyPr anchor="b"/>
          <a:lstStyle>
            <a:lvl1pPr marL="0" indent="0">
              <a:buNone/>
              <a:defRPr sz="1939">
                <a:solidFill>
                  <a:schemeClr val="tx1">
                    <a:tint val="75000"/>
                  </a:schemeClr>
                </a:solidFill>
              </a:defRPr>
            </a:lvl1pPr>
            <a:lvl2pPr marL="442080" indent="0">
              <a:buNone/>
              <a:defRPr sz="1754">
                <a:solidFill>
                  <a:schemeClr val="tx1">
                    <a:tint val="75000"/>
                  </a:schemeClr>
                </a:solidFill>
              </a:defRPr>
            </a:lvl2pPr>
            <a:lvl3pPr marL="884160" indent="0">
              <a:buNone/>
              <a:defRPr sz="1477">
                <a:solidFill>
                  <a:schemeClr val="tx1">
                    <a:tint val="75000"/>
                  </a:schemeClr>
                </a:solidFill>
              </a:defRPr>
            </a:lvl3pPr>
            <a:lvl4pPr marL="1326240" indent="0">
              <a:buNone/>
              <a:defRPr sz="1385">
                <a:solidFill>
                  <a:schemeClr val="tx1">
                    <a:tint val="75000"/>
                  </a:schemeClr>
                </a:solidFill>
              </a:defRPr>
            </a:lvl4pPr>
            <a:lvl5pPr marL="1768319" indent="0">
              <a:buNone/>
              <a:defRPr sz="1385">
                <a:solidFill>
                  <a:schemeClr val="tx1">
                    <a:tint val="75000"/>
                  </a:schemeClr>
                </a:solidFill>
              </a:defRPr>
            </a:lvl5pPr>
            <a:lvl6pPr marL="2210399" indent="0">
              <a:buNone/>
              <a:defRPr sz="1385">
                <a:solidFill>
                  <a:schemeClr val="tx1">
                    <a:tint val="75000"/>
                  </a:schemeClr>
                </a:solidFill>
              </a:defRPr>
            </a:lvl6pPr>
            <a:lvl7pPr marL="2652479" indent="0">
              <a:buNone/>
              <a:defRPr sz="1385">
                <a:solidFill>
                  <a:schemeClr val="tx1">
                    <a:tint val="75000"/>
                  </a:schemeClr>
                </a:solidFill>
              </a:defRPr>
            </a:lvl7pPr>
            <a:lvl8pPr marL="3094559" indent="0">
              <a:buNone/>
              <a:defRPr sz="1385">
                <a:solidFill>
                  <a:schemeClr val="tx1">
                    <a:tint val="75000"/>
                  </a:schemeClr>
                </a:solidFill>
              </a:defRPr>
            </a:lvl8pPr>
            <a:lvl9pPr marL="3536639" indent="0">
              <a:buNone/>
              <a:defRPr sz="1385">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1E47005-4FF1-44C3-86E7-8FB3A930866B}"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120357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5"/>
            <a:ext cx="4375150" cy="4525963"/>
          </a:xfrm>
        </p:spPr>
        <p:txBody>
          <a:bodyPr/>
          <a:lstStyle>
            <a:lvl1pPr>
              <a:defRPr sz="2677"/>
            </a:lvl1pPr>
            <a:lvl2pPr>
              <a:defRPr sz="2308"/>
            </a:lvl2pPr>
            <a:lvl3pPr>
              <a:defRPr sz="1939"/>
            </a:lvl3pPr>
            <a:lvl4pPr>
              <a:defRPr sz="1754"/>
            </a:lvl4pPr>
            <a:lvl5pPr>
              <a:defRPr sz="1754"/>
            </a:lvl5pPr>
            <a:lvl6pPr>
              <a:defRPr sz="1754"/>
            </a:lvl6pPr>
            <a:lvl7pPr>
              <a:defRPr sz="1754"/>
            </a:lvl7pPr>
            <a:lvl8pPr>
              <a:defRPr sz="1754"/>
            </a:lvl8pPr>
            <a:lvl9pPr>
              <a:defRPr sz="175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5"/>
            <a:ext cx="4375150" cy="4525963"/>
          </a:xfrm>
        </p:spPr>
        <p:txBody>
          <a:bodyPr/>
          <a:lstStyle>
            <a:lvl1pPr>
              <a:defRPr sz="2677"/>
            </a:lvl1pPr>
            <a:lvl2pPr>
              <a:defRPr sz="2308"/>
            </a:lvl2pPr>
            <a:lvl3pPr>
              <a:defRPr sz="1939"/>
            </a:lvl3pPr>
            <a:lvl4pPr>
              <a:defRPr sz="1754"/>
            </a:lvl4pPr>
            <a:lvl5pPr>
              <a:defRPr sz="1754"/>
            </a:lvl5pPr>
            <a:lvl6pPr>
              <a:defRPr sz="1754"/>
            </a:lvl6pPr>
            <a:lvl7pPr>
              <a:defRPr sz="1754"/>
            </a:lvl7pPr>
            <a:lvl8pPr>
              <a:defRPr sz="1754"/>
            </a:lvl8pPr>
            <a:lvl9pPr>
              <a:defRPr sz="175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DCFDDBB-AA00-46A6-85F5-FA46A6199536}"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9228784" y="6473830"/>
            <a:ext cx="677217" cy="365125"/>
          </a:xfrm>
          <a:prstGeom prst="rect">
            <a:avLst/>
          </a:prstGeom>
        </p:spPr>
        <p:txBody>
          <a:bodyPr/>
          <a:lstStyle>
            <a:lvl1pPr>
              <a:defRPr/>
            </a:lvl1pPr>
          </a:lstStyle>
          <a:p>
            <a:fld id="{F33520BF-EE76-4D69-9793-150F07167AA0}"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3732283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308" b="1"/>
            </a:lvl1pPr>
            <a:lvl2pPr marL="442080" indent="0">
              <a:buNone/>
              <a:defRPr sz="1939" b="1"/>
            </a:lvl2pPr>
            <a:lvl3pPr marL="884160" indent="0">
              <a:buNone/>
              <a:defRPr sz="1754" b="1"/>
            </a:lvl3pPr>
            <a:lvl4pPr marL="1326240" indent="0">
              <a:buNone/>
              <a:defRPr sz="1477" b="1"/>
            </a:lvl4pPr>
            <a:lvl5pPr marL="1768319" indent="0">
              <a:buNone/>
              <a:defRPr sz="1477" b="1"/>
            </a:lvl5pPr>
            <a:lvl6pPr marL="2210399" indent="0">
              <a:buNone/>
              <a:defRPr sz="1477" b="1"/>
            </a:lvl6pPr>
            <a:lvl7pPr marL="2652479" indent="0">
              <a:buNone/>
              <a:defRPr sz="1477" b="1"/>
            </a:lvl7pPr>
            <a:lvl8pPr marL="3094559" indent="0">
              <a:buNone/>
              <a:defRPr sz="1477" b="1"/>
            </a:lvl8pPr>
            <a:lvl9pPr marL="3536639"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308"/>
            </a:lvl1pPr>
            <a:lvl2pPr>
              <a:defRPr sz="1939"/>
            </a:lvl2pPr>
            <a:lvl3pPr>
              <a:defRPr sz="1754"/>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308" b="1"/>
            </a:lvl1pPr>
            <a:lvl2pPr marL="442080" indent="0">
              <a:buNone/>
              <a:defRPr sz="1939" b="1"/>
            </a:lvl2pPr>
            <a:lvl3pPr marL="884160" indent="0">
              <a:buNone/>
              <a:defRPr sz="1754" b="1"/>
            </a:lvl3pPr>
            <a:lvl4pPr marL="1326240" indent="0">
              <a:buNone/>
              <a:defRPr sz="1477" b="1"/>
            </a:lvl4pPr>
            <a:lvl5pPr marL="1768319" indent="0">
              <a:buNone/>
              <a:defRPr sz="1477" b="1"/>
            </a:lvl5pPr>
            <a:lvl6pPr marL="2210399" indent="0">
              <a:buNone/>
              <a:defRPr sz="1477" b="1"/>
            </a:lvl6pPr>
            <a:lvl7pPr marL="2652479" indent="0">
              <a:buNone/>
              <a:defRPr sz="1477" b="1"/>
            </a:lvl7pPr>
            <a:lvl8pPr marL="3094559" indent="0">
              <a:buNone/>
              <a:defRPr sz="1477" b="1"/>
            </a:lvl8pPr>
            <a:lvl9pPr marL="3536639"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308"/>
            </a:lvl1pPr>
            <a:lvl2pPr>
              <a:defRPr sz="1939"/>
            </a:lvl2pPr>
            <a:lvl3pPr>
              <a:defRPr sz="1754"/>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AEE8D1-08C8-4921-951C-4624E1508CA2}"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70454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A21B223-D0F2-4E2D-A0A2-D8B2A86CD2E2}"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3951041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3A8BC3-92A7-4880-8320-BDF3931F51B1}"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13168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0"/>
            <a:ext cx="3259006" cy="1162050"/>
          </a:xfrm>
        </p:spPr>
        <p:txBody>
          <a:bodyPr anchor="b"/>
          <a:lstStyle>
            <a:lvl1pPr algn="l">
              <a:defRPr sz="1939"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4"/>
            <a:ext cx="5537729" cy="5853113"/>
          </a:xfrm>
        </p:spPr>
        <p:txBody>
          <a:bodyPr/>
          <a:lstStyle>
            <a:lvl1pPr>
              <a:defRPr sz="3139"/>
            </a:lvl1pPr>
            <a:lvl2pPr>
              <a:defRPr sz="2677"/>
            </a:lvl2pPr>
            <a:lvl3pPr>
              <a:defRPr sz="2308"/>
            </a:lvl3pPr>
            <a:lvl4pPr>
              <a:defRPr sz="1939"/>
            </a:lvl4pPr>
            <a:lvl5pPr>
              <a:defRPr sz="1939"/>
            </a:lvl5pPr>
            <a:lvl6pPr>
              <a:defRPr sz="1939"/>
            </a:lvl6pPr>
            <a:lvl7pPr>
              <a:defRPr sz="1939"/>
            </a:lvl7pPr>
            <a:lvl8pPr>
              <a:defRPr sz="1939"/>
            </a:lvl8pPr>
            <a:lvl9pPr>
              <a:defRPr sz="193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3" y="1435103"/>
            <a:ext cx="3259006" cy="4691063"/>
          </a:xfrm>
        </p:spPr>
        <p:txBody>
          <a:bodyPr/>
          <a:lstStyle>
            <a:lvl1pPr marL="0" indent="0">
              <a:buNone/>
              <a:defRPr sz="1385"/>
            </a:lvl1pPr>
            <a:lvl2pPr marL="442080" indent="0">
              <a:buNone/>
              <a:defRPr sz="1200"/>
            </a:lvl2pPr>
            <a:lvl3pPr marL="884160" indent="0">
              <a:buNone/>
              <a:defRPr sz="923"/>
            </a:lvl3pPr>
            <a:lvl4pPr marL="1326240" indent="0">
              <a:buNone/>
              <a:defRPr sz="923"/>
            </a:lvl4pPr>
            <a:lvl5pPr marL="1768319" indent="0">
              <a:buNone/>
              <a:defRPr sz="923"/>
            </a:lvl5pPr>
            <a:lvl6pPr marL="2210399" indent="0">
              <a:buNone/>
              <a:defRPr sz="923"/>
            </a:lvl6pPr>
            <a:lvl7pPr marL="2652479" indent="0">
              <a:buNone/>
              <a:defRPr sz="923"/>
            </a:lvl7pPr>
            <a:lvl8pPr marL="3094559" indent="0">
              <a:buNone/>
              <a:defRPr sz="923"/>
            </a:lvl8pPr>
            <a:lvl9pPr marL="3536639" indent="0">
              <a:buNone/>
              <a:defRPr sz="92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E53B71-589E-4194-A1C8-D9E2E26DE29D}"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7356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939"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139"/>
            </a:lvl1pPr>
            <a:lvl2pPr marL="442080" indent="0">
              <a:buNone/>
              <a:defRPr sz="2677"/>
            </a:lvl2pPr>
            <a:lvl3pPr marL="884160" indent="0">
              <a:buNone/>
              <a:defRPr sz="2308"/>
            </a:lvl3pPr>
            <a:lvl4pPr marL="1326240" indent="0">
              <a:buNone/>
              <a:defRPr sz="1939"/>
            </a:lvl4pPr>
            <a:lvl5pPr marL="1768319" indent="0">
              <a:buNone/>
              <a:defRPr sz="1939"/>
            </a:lvl5pPr>
            <a:lvl6pPr marL="2210399" indent="0">
              <a:buNone/>
              <a:defRPr sz="1939"/>
            </a:lvl6pPr>
            <a:lvl7pPr marL="2652479" indent="0">
              <a:buNone/>
              <a:defRPr sz="1939"/>
            </a:lvl7pPr>
            <a:lvl8pPr marL="3094559" indent="0">
              <a:buNone/>
              <a:defRPr sz="1939"/>
            </a:lvl8pPr>
            <a:lvl9pPr marL="3536639" indent="0">
              <a:buNone/>
              <a:defRPr sz="1939"/>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385"/>
            </a:lvl1pPr>
            <a:lvl2pPr marL="442080" indent="0">
              <a:buNone/>
              <a:defRPr sz="1200"/>
            </a:lvl2pPr>
            <a:lvl3pPr marL="884160" indent="0">
              <a:buNone/>
              <a:defRPr sz="923"/>
            </a:lvl3pPr>
            <a:lvl4pPr marL="1326240" indent="0">
              <a:buNone/>
              <a:defRPr sz="923"/>
            </a:lvl4pPr>
            <a:lvl5pPr marL="1768319" indent="0">
              <a:buNone/>
              <a:defRPr sz="923"/>
            </a:lvl5pPr>
            <a:lvl6pPr marL="2210399" indent="0">
              <a:buNone/>
              <a:defRPr sz="923"/>
            </a:lvl6pPr>
            <a:lvl7pPr marL="2652479" indent="0">
              <a:buNone/>
              <a:defRPr sz="923"/>
            </a:lvl7pPr>
            <a:lvl8pPr marL="3094559" indent="0">
              <a:buNone/>
              <a:defRPr sz="923"/>
            </a:lvl8pPr>
            <a:lvl9pPr marL="3536639" indent="0">
              <a:buNone/>
              <a:defRPr sz="92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4EE578-7FD2-404E-85FA-3BC39B4A372E}" type="datetime1">
              <a:rPr lang="ja-JP" altLang="en-US" smtClean="0">
                <a:solidFill>
                  <a:prstClr val="black">
                    <a:tint val="75000"/>
                  </a:prstClr>
                </a:solidFill>
              </a:rPr>
              <a:t>2019/11/27</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a:xfrm>
            <a:off x="9228784" y="6473830"/>
            <a:ext cx="677217" cy="365125"/>
          </a:xfrm>
          <a:prstGeom prst="rect">
            <a:avLst/>
          </a:prstGeom>
        </p:spPr>
        <p:txBody>
          <a:body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5584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5782" tIns="47891" rIns="95782" bIns="47891"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5782" tIns="47891" rIns="95782" bIns="47891" rtlCol="0" anchor="ctr"/>
          <a:lstStyle>
            <a:lvl1pPr algn="l">
              <a:defRPr sz="1200">
                <a:solidFill>
                  <a:schemeClr val="tx1">
                    <a:tint val="75000"/>
                  </a:schemeClr>
                </a:solidFill>
              </a:defRPr>
            </a:lvl1pPr>
          </a:lstStyle>
          <a:p>
            <a:pPr defTabSz="884160"/>
            <a:fld id="{A80FD484-5D53-4D24-B03A-4FF0DCE82C70}" type="datetime1">
              <a:rPr lang="ja-JP" altLang="en-US" smtClean="0">
                <a:solidFill>
                  <a:prstClr val="black">
                    <a:tint val="75000"/>
                  </a:prstClr>
                </a:solidFill>
              </a:rPr>
              <a:pPr defTabSz="884160"/>
              <a:t>2019/11/27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5782" tIns="47891" rIns="95782" bIns="47891" rtlCol="0" anchor="ctr"/>
          <a:lstStyle>
            <a:lvl1pPr algn="ctr">
              <a:defRPr sz="1200">
                <a:solidFill>
                  <a:schemeClr val="tx1">
                    <a:tint val="75000"/>
                  </a:schemeClr>
                </a:solidFill>
              </a:defRPr>
            </a:lvl1pPr>
          </a:lstStyle>
          <a:p>
            <a:pPr defTabSz="884160"/>
            <a:endParaRPr lang="ja-JP" altLang="en-US" dirty="0">
              <a:solidFill>
                <a:prstClr val="black">
                  <a:tint val="75000"/>
                </a:prstClr>
              </a:solidFill>
            </a:endParaRPr>
          </a:p>
        </p:txBody>
      </p:sp>
      <p:sp>
        <p:nvSpPr>
          <p:cNvPr id="7" name="スライド番号プレースホルダー 5"/>
          <p:cNvSpPr>
            <a:spLocks noGrp="1"/>
          </p:cNvSpPr>
          <p:nvPr>
            <p:ph type="sldNum" sz="quarter" idx="4"/>
          </p:nvPr>
        </p:nvSpPr>
        <p:spPr>
          <a:xfrm>
            <a:off x="9228784" y="6473830"/>
            <a:ext cx="677217" cy="365125"/>
          </a:xfrm>
          <a:prstGeom prst="rect">
            <a:avLst/>
          </a:prstGeom>
        </p:spPr>
        <p:txBody>
          <a:bodyPr/>
          <a:lstStyle>
            <a:lvl1pPr algn="r">
              <a:defRPr sz="1600">
                <a:latin typeface="+mj-ea"/>
                <a:ea typeface="+mj-ea"/>
              </a:defRPr>
            </a:lvl1pPr>
          </a:lstStyle>
          <a:p>
            <a:fld id="{4294CBED-6631-4448-9A69-2D689644645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819651157"/>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 id="2147484518" r:id="rId13"/>
  </p:sldLayoutIdLst>
  <p:timing>
    <p:tnLst>
      <p:par>
        <p:cTn id="1" dur="indefinite" restart="never" nodeType="tmRoot"/>
      </p:par>
    </p:tnLst>
  </p:timing>
  <p:hf hdr="0" ftr="0" dt="0"/>
  <p:txStyles>
    <p:titleStyle>
      <a:lvl1pPr algn="ctr" defTabSz="884160" rtl="0" eaLnBrk="1" latinLnBrk="0" hangingPunct="1">
        <a:spcBef>
          <a:spcPct val="0"/>
        </a:spcBef>
        <a:buNone/>
        <a:defRPr kumimoji="1" sz="4246" kern="1200">
          <a:solidFill>
            <a:schemeClr val="tx1"/>
          </a:solidFill>
          <a:latin typeface="+mj-lt"/>
          <a:ea typeface="+mj-ea"/>
          <a:cs typeface="+mj-cs"/>
        </a:defRPr>
      </a:lvl1pPr>
    </p:titleStyle>
    <p:bodyStyle>
      <a:lvl1pPr marL="331560" indent="-331560" algn="l" defTabSz="884160" rtl="0" eaLnBrk="1" latinLnBrk="0" hangingPunct="1">
        <a:spcBef>
          <a:spcPct val="20000"/>
        </a:spcBef>
        <a:buFont typeface="Arial" pitchFamily="34" charset="0"/>
        <a:buChar char="•"/>
        <a:defRPr kumimoji="1" sz="3139" kern="1200">
          <a:solidFill>
            <a:schemeClr val="tx1"/>
          </a:solidFill>
          <a:latin typeface="+mn-lt"/>
          <a:ea typeface="+mn-ea"/>
          <a:cs typeface="+mn-cs"/>
        </a:defRPr>
      </a:lvl1pPr>
      <a:lvl2pPr marL="718379" indent="-276300" algn="l" defTabSz="884160" rtl="0" eaLnBrk="1" latinLnBrk="0" hangingPunct="1">
        <a:spcBef>
          <a:spcPct val="20000"/>
        </a:spcBef>
        <a:buFont typeface="Arial" pitchFamily="34" charset="0"/>
        <a:buChar char="–"/>
        <a:defRPr kumimoji="1" sz="2677" kern="1200">
          <a:solidFill>
            <a:schemeClr val="tx1"/>
          </a:solidFill>
          <a:latin typeface="+mn-lt"/>
          <a:ea typeface="+mn-ea"/>
          <a:cs typeface="+mn-cs"/>
        </a:defRPr>
      </a:lvl2pPr>
      <a:lvl3pPr marL="1105200" indent="-221040" algn="l" defTabSz="884160" rtl="0" eaLnBrk="1" latinLnBrk="0" hangingPunct="1">
        <a:spcBef>
          <a:spcPct val="20000"/>
        </a:spcBef>
        <a:buFont typeface="Arial" pitchFamily="34" charset="0"/>
        <a:buChar char="•"/>
        <a:defRPr kumimoji="1" sz="2308" kern="1200">
          <a:solidFill>
            <a:schemeClr val="tx1"/>
          </a:solidFill>
          <a:latin typeface="+mn-lt"/>
          <a:ea typeface="+mn-ea"/>
          <a:cs typeface="+mn-cs"/>
        </a:defRPr>
      </a:lvl3pPr>
      <a:lvl4pPr marL="1547279" indent="-221040" algn="l" defTabSz="884160" rtl="0" eaLnBrk="1" latinLnBrk="0" hangingPunct="1">
        <a:spcBef>
          <a:spcPct val="20000"/>
        </a:spcBef>
        <a:buFont typeface="Arial" pitchFamily="34" charset="0"/>
        <a:buChar char="–"/>
        <a:defRPr kumimoji="1" sz="1939" kern="1200">
          <a:solidFill>
            <a:schemeClr val="tx1"/>
          </a:solidFill>
          <a:latin typeface="+mn-lt"/>
          <a:ea typeface="+mn-ea"/>
          <a:cs typeface="+mn-cs"/>
        </a:defRPr>
      </a:lvl4pPr>
      <a:lvl5pPr marL="1989359" indent="-221040" algn="l" defTabSz="884160" rtl="0" eaLnBrk="1" latinLnBrk="0" hangingPunct="1">
        <a:spcBef>
          <a:spcPct val="20000"/>
        </a:spcBef>
        <a:buFont typeface="Arial" pitchFamily="34" charset="0"/>
        <a:buChar char="»"/>
        <a:defRPr kumimoji="1" sz="1939" kern="1200">
          <a:solidFill>
            <a:schemeClr val="tx1"/>
          </a:solidFill>
          <a:latin typeface="+mn-lt"/>
          <a:ea typeface="+mn-ea"/>
          <a:cs typeface="+mn-cs"/>
        </a:defRPr>
      </a:lvl5pPr>
      <a:lvl6pPr marL="2431439" indent="-221040" algn="l" defTabSz="884160" rtl="0" eaLnBrk="1" latinLnBrk="0" hangingPunct="1">
        <a:spcBef>
          <a:spcPct val="20000"/>
        </a:spcBef>
        <a:buFont typeface="Arial" pitchFamily="34" charset="0"/>
        <a:buChar char="•"/>
        <a:defRPr kumimoji="1" sz="1939" kern="1200">
          <a:solidFill>
            <a:schemeClr val="tx1"/>
          </a:solidFill>
          <a:latin typeface="+mn-lt"/>
          <a:ea typeface="+mn-ea"/>
          <a:cs typeface="+mn-cs"/>
        </a:defRPr>
      </a:lvl6pPr>
      <a:lvl7pPr marL="2873519" indent="-221040" algn="l" defTabSz="884160" rtl="0" eaLnBrk="1" latinLnBrk="0" hangingPunct="1">
        <a:spcBef>
          <a:spcPct val="20000"/>
        </a:spcBef>
        <a:buFont typeface="Arial" pitchFamily="34" charset="0"/>
        <a:buChar char="•"/>
        <a:defRPr kumimoji="1" sz="1939" kern="1200">
          <a:solidFill>
            <a:schemeClr val="tx1"/>
          </a:solidFill>
          <a:latin typeface="+mn-lt"/>
          <a:ea typeface="+mn-ea"/>
          <a:cs typeface="+mn-cs"/>
        </a:defRPr>
      </a:lvl7pPr>
      <a:lvl8pPr marL="3315599" indent="-221040" algn="l" defTabSz="884160" rtl="0" eaLnBrk="1" latinLnBrk="0" hangingPunct="1">
        <a:spcBef>
          <a:spcPct val="20000"/>
        </a:spcBef>
        <a:buFont typeface="Arial" pitchFamily="34" charset="0"/>
        <a:buChar char="•"/>
        <a:defRPr kumimoji="1" sz="1939" kern="1200">
          <a:solidFill>
            <a:schemeClr val="tx1"/>
          </a:solidFill>
          <a:latin typeface="+mn-lt"/>
          <a:ea typeface="+mn-ea"/>
          <a:cs typeface="+mn-cs"/>
        </a:defRPr>
      </a:lvl8pPr>
      <a:lvl9pPr marL="3757679" indent="-221040" algn="l" defTabSz="884160" rtl="0" eaLnBrk="1" latinLnBrk="0" hangingPunct="1">
        <a:spcBef>
          <a:spcPct val="20000"/>
        </a:spcBef>
        <a:buFont typeface="Arial" pitchFamily="34" charset="0"/>
        <a:buChar char="•"/>
        <a:defRPr kumimoji="1" sz="1939" kern="1200">
          <a:solidFill>
            <a:schemeClr val="tx1"/>
          </a:solidFill>
          <a:latin typeface="+mn-lt"/>
          <a:ea typeface="+mn-ea"/>
          <a:cs typeface="+mn-cs"/>
        </a:defRPr>
      </a:lvl9pPr>
    </p:bodyStyle>
    <p:otherStyle>
      <a:defPPr>
        <a:defRPr lang="ja-JP"/>
      </a:defPPr>
      <a:lvl1pPr marL="0" algn="l" defTabSz="884160" rtl="0" eaLnBrk="1" latinLnBrk="0" hangingPunct="1">
        <a:defRPr kumimoji="1" sz="1754" kern="1200">
          <a:solidFill>
            <a:schemeClr val="tx1"/>
          </a:solidFill>
          <a:latin typeface="+mn-lt"/>
          <a:ea typeface="+mn-ea"/>
          <a:cs typeface="+mn-cs"/>
        </a:defRPr>
      </a:lvl1pPr>
      <a:lvl2pPr marL="442080" algn="l" defTabSz="884160" rtl="0" eaLnBrk="1" latinLnBrk="0" hangingPunct="1">
        <a:defRPr kumimoji="1" sz="1754" kern="1200">
          <a:solidFill>
            <a:schemeClr val="tx1"/>
          </a:solidFill>
          <a:latin typeface="+mn-lt"/>
          <a:ea typeface="+mn-ea"/>
          <a:cs typeface="+mn-cs"/>
        </a:defRPr>
      </a:lvl2pPr>
      <a:lvl3pPr marL="884160" algn="l" defTabSz="884160" rtl="0" eaLnBrk="1" latinLnBrk="0" hangingPunct="1">
        <a:defRPr kumimoji="1" sz="1754" kern="1200">
          <a:solidFill>
            <a:schemeClr val="tx1"/>
          </a:solidFill>
          <a:latin typeface="+mn-lt"/>
          <a:ea typeface="+mn-ea"/>
          <a:cs typeface="+mn-cs"/>
        </a:defRPr>
      </a:lvl3pPr>
      <a:lvl4pPr marL="1326240" algn="l" defTabSz="884160" rtl="0" eaLnBrk="1" latinLnBrk="0" hangingPunct="1">
        <a:defRPr kumimoji="1" sz="1754" kern="1200">
          <a:solidFill>
            <a:schemeClr val="tx1"/>
          </a:solidFill>
          <a:latin typeface="+mn-lt"/>
          <a:ea typeface="+mn-ea"/>
          <a:cs typeface="+mn-cs"/>
        </a:defRPr>
      </a:lvl4pPr>
      <a:lvl5pPr marL="1768319" algn="l" defTabSz="884160" rtl="0" eaLnBrk="1" latinLnBrk="0" hangingPunct="1">
        <a:defRPr kumimoji="1" sz="1754" kern="1200">
          <a:solidFill>
            <a:schemeClr val="tx1"/>
          </a:solidFill>
          <a:latin typeface="+mn-lt"/>
          <a:ea typeface="+mn-ea"/>
          <a:cs typeface="+mn-cs"/>
        </a:defRPr>
      </a:lvl5pPr>
      <a:lvl6pPr marL="2210399" algn="l" defTabSz="884160" rtl="0" eaLnBrk="1" latinLnBrk="0" hangingPunct="1">
        <a:defRPr kumimoji="1" sz="1754" kern="1200">
          <a:solidFill>
            <a:schemeClr val="tx1"/>
          </a:solidFill>
          <a:latin typeface="+mn-lt"/>
          <a:ea typeface="+mn-ea"/>
          <a:cs typeface="+mn-cs"/>
        </a:defRPr>
      </a:lvl6pPr>
      <a:lvl7pPr marL="2652479" algn="l" defTabSz="884160" rtl="0" eaLnBrk="1" latinLnBrk="0" hangingPunct="1">
        <a:defRPr kumimoji="1" sz="1754" kern="1200">
          <a:solidFill>
            <a:schemeClr val="tx1"/>
          </a:solidFill>
          <a:latin typeface="+mn-lt"/>
          <a:ea typeface="+mn-ea"/>
          <a:cs typeface="+mn-cs"/>
        </a:defRPr>
      </a:lvl7pPr>
      <a:lvl8pPr marL="3094559" algn="l" defTabSz="884160" rtl="0" eaLnBrk="1" latinLnBrk="0" hangingPunct="1">
        <a:defRPr kumimoji="1" sz="1754" kern="1200">
          <a:solidFill>
            <a:schemeClr val="tx1"/>
          </a:solidFill>
          <a:latin typeface="+mn-lt"/>
          <a:ea typeface="+mn-ea"/>
          <a:cs typeface="+mn-cs"/>
        </a:defRPr>
      </a:lvl8pPr>
      <a:lvl9pPr marL="3536639" algn="l" defTabSz="884160" rtl="0" eaLnBrk="1" latinLnBrk="0" hangingPunct="1">
        <a:defRPr kumimoji="1" sz="17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emf"/><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67951" y="5520938"/>
            <a:ext cx="3492854" cy="901520"/>
          </a:xfrm>
        </p:spPr>
        <p:txBody>
          <a:bodyPr>
            <a:normAutofit fontScale="92500" lnSpcReduction="20000"/>
          </a:bodyPr>
          <a:lstStyle/>
          <a:p>
            <a:r>
              <a:rPr lang="ja-JP" altLang="en-US" b="1" dirty="0" smtClean="0">
                <a:solidFill>
                  <a:schemeClr val="tx1"/>
                </a:solidFill>
                <a:effectLst>
                  <a:outerShdw blurRad="38100" dist="38100" dir="2700000" algn="tl">
                    <a:srgbClr val="000000">
                      <a:alpha val="43137"/>
                    </a:srgbClr>
                  </a:outerShdw>
                </a:effectLst>
                <a:latin typeface="+mj-ea"/>
                <a:ea typeface="+mj-ea"/>
              </a:rPr>
              <a:t>令和元年</a:t>
            </a:r>
            <a:r>
              <a:rPr lang="en-US" altLang="ja-JP" b="1" dirty="0">
                <a:solidFill>
                  <a:schemeClr val="tx1"/>
                </a:solidFill>
                <a:effectLst>
                  <a:outerShdw blurRad="38100" dist="38100" dir="2700000" algn="tl">
                    <a:srgbClr val="000000">
                      <a:alpha val="43137"/>
                    </a:srgbClr>
                  </a:outerShdw>
                </a:effectLst>
                <a:latin typeface="+mj-ea"/>
                <a:ea typeface="+mj-ea"/>
              </a:rPr>
              <a:t>11</a:t>
            </a:r>
            <a:r>
              <a:rPr lang="ja-JP" altLang="en-US" b="1" dirty="0" smtClean="0">
                <a:solidFill>
                  <a:schemeClr val="tx1"/>
                </a:solidFill>
                <a:effectLst>
                  <a:outerShdw blurRad="38100" dist="38100" dir="2700000" algn="tl">
                    <a:srgbClr val="000000">
                      <a:alpha val="43137"/>
                    </a:srgbClr>
                  </a:outerShdw>
                </a:effectLst>
                <a:latin typeface="+mj-ea"/>
                <a:ea typeface="+mj-ea"/>
              </a:rPr>
              <a:t>月</a:t>
            </a:r>
            <a:r>
              <a:rPr lang="en-US" altLang="ja-JP" b="1" dirty="0">
                <a:solidFill>
                  <a:schemeClr val="tx1"/>
                </a:solidFill>
                <a:effectLst>
                  <a:outerShdw blurRad="38100" dist="38100" dir="2700000" algn="tl">
                    <a:srgbClr val="000000">
                      <a:alpha val="43137"/>
                    </a:srgbClr>
                  </a:outerShdw>
                </a:effectLst>
                <a:latin typeface="+mj-ea"/>
                <a:ea typeface="+mj-ea"/>
              </a:rPr>
              <a:t>26</a:t>
            </a:r>
            <a:r>
              <a:rPr lang="ja-JP" altLang="en-US" b="1" dirty="0" smtClean="0">
                <a:solidFill>
                  <a:schemeClr val="tx1"/>
                </a:solidFill>
                <a:effectLst>
                  <a:outerShdw blurRad="38100" dist="38100" dir="2700000" algn="tl">
                    <a:srgbClr val="000000">
                      <a:alpha val="43137"/>
                    </a:srgbClr>
                  </a:outerShdw>
                </a:effectLst>
                <a:latin typeface="+mj-ea"/>
                <a:ea typeface="+mj-ea"/>
              </a:rPr>
              <a:t>日</a:t>
            </a:r>
            <a:endParaRPr kumimoji="1" lang="en-US" altLang="ja-JP" b="1" dirty="0" smtClean="0">
              <a:solidFill>
                <a:schemeClr val="tx1"/>
              </a:solidFill>
              <a:effectLst>
                <a:outerShdw blurRad="38100" dist="38100" dir="2700000" algn="tl">
                  <a:srgbClr val="000000">
                    <a:alpha val="43137"/>
                  </a:srgbClr>
                </a:outerShdw>
              </a:effectLst>
              <a:latin typeface="+mj-ea"/>
              <a:ea typeface="+mj-ea"/>
            </a:endParaRPr>
          </a:p>
          <a:p>
            <a:r>
              <a:rPr lang="ja-JP" altLang="en-US" b="1" dirty="0">
                <a:effectLst>
                  <a:outerShdw blurRad="38100" dist="38100" dir="2700000" algn="tl">
                    <a:srgbClr val="000000">
                      <a:alpha val="43137"/>
                    </a:srgbClr>
                  </a:outerShdw>
                </a:effectLst>
                <a:latin typeface="+mj-ea"/>
                <a:ea typeface="+mj-ea"/>
              </a:rPr>
              <a:t> </a:t>
            </a:r>
            <a:r>
              <a:rPr lang="ja-JP" altLang="en-US" b="1" dirty="0" smtClean="0">
                <a:effectLst>
                  <a:outerShdw blurRad="38100" dist="38100" dir="2700000" algn="tl">
                    <a:srgbClr val="000000">
                      <a:alpha val="43137"/>
                    </a:srgbClr>
                  </a:outerShdw>
                </a:effectLst>
                <a:latin typeface="+mj-ea"/>
                <a:ea typeface="+mj-ea"/>
              </a:rPr>
              <a:t> </a:t>
            </a:r>
            <a:r>
              <a:rPr kumimoji="1" lang="ja-JP" altLang="en-US" b="1" dirty="0" smtClean="0">
                <a:solidFill>
                  <a:schemeClr val="tx1"/>
                </a:solidFill>
                <a:effectLst>
                  <a:outerShdw blurRad="38100" dist="38100" dir="2700000" algn="tl">
                    <a:srgbClr val="000000">
                      <a:alpha val="43137"/>
                    </a:srgbClr>
                  </a:outerShdw>
                </a:effectLst>
                <a:latin typeface="+mj-ea"/>
                <a:ea typeface="+mj-ea"/>
              </a:rPr>
              <a:t>内閣府（防災担当</a:t>
            </a:r>
            <a:r>
              <a:rPr lang="ja-JP" altLang="en-US" b="1" dirty="0">
                <a:effectLst>
                  <a:outerShdw blurRad="38100" dist="38100" dir="2700000" algn="tl">
                    <a:srgbClr val="000000">
                      <a:alpha val="43137"/>
                    </a:srgbClr>
                  </a:outerShdw>
                </a:effectLst>
                <a:latin typeface="+mj-ea"/>
                <a:ea typeface="+mj-ea"/>
              </a:rPr>
              <a:t>）</a:t>
            </a:r>
            <a:endParaRPr kumimoji="1" lang="ja-JP" altLang="en-US" b="1" dirty="0" smtClean="0">
              <a:solidFill>
                <a:schemeClr val="tx1"/>
              </a:solidFill>
              <a:effectLst>
                <a:outerShdw blurRad="38100" dist="38100" dir="2700000" algn="tl">
                  <a:srgbClr val="000000">
                    <a:alpha val="43137"/>
                  </a:srgbClr>
                </a:outerShdw>
              </a:effectLst>
              <a:latin typeface="+mj-ea"/>
              <a:ea typeface="+mj-ea"/>
            </a:endParaRPr>
          </a:p>
        </p:txBody>
      </p:sp>
      <p:grpSp>
        <p:nvGrpSpPr>
          <p:cNvPr id="11" name="グループ化 10"/>
          <p:cNvGrpSpPr/>
          <p:nvPr/>
        </p:nvGrpSpPr>
        <p:grpSpPr>
          <a:xfrm>
            <a:off x="2803912" y="5239530"/>
            <a:ext cx="1416679" cy="1090179"/>
            <a:chOff x="-1738648" y="888642"/>
            <a:chExt cx="6593983" cy="5074276"/>
          </a:xfrm>
        </p:grpSpPr>
        <p:sp>
          <p:nvSpPr>
            <p:cNvPr id="7" name="フリーフォーム 6"/>
            <p:cNvSpPr/>
            <p:nvPr/>
          </p:nvSpPr>
          <p:spPr>
            <a:xfrm>
              <a:off x="-1030310" y="5241701"/>
              <a:ext cx="1326524" cy="721217"/>
            </a:xfrm>
            <a:custGeom>
              <a:avLst/>
              <a:gdLst>
                <a:gd name="connsiteX0" fmla="*/ 0 w 1326524"/>
                <a:gd name="connsiteY0" fmla="*/ 669702 h 721217"/>
                <a:gd name="connsiteX1" fmla="*/ 746975 w 1326524"/>
                <a:gd name="connsiteY1" fmla="*/ 721217 h 721217"/>
                <a:gd name="connsiteX2" fmla="*/ 1326524 w 1326524"/>
                <a:gd name="connsiteY2" fmla="*/ 708338 h 721217"/>
                <a:gd name="connsiteX3" fmla="*/ 1313645 w 1326524"/>
                <a:gd name="connsiteY3" fmla="*/ 270457 h 721217"/>
                <a:gd name="connsiteX4" fmla="*/ 1236372 w 1326524"/>
                <a:gd name="connsiteY4" fmla="*/ 51516 h 721217"/>
                <a:gd name="connsiteX5" fmla="*/ 1159099 w 1326524"/>
                <a:gd name="connsiteY5" fmla="*/ 0 h 721217"/>
                <a:gd name="connsiteX6" fmla="*/ 1030310 w 1326524"/>
                <a:gd name="connsiteY6" fmla="*/ 12879 h 721217"/>
                <a:gd name="connsiteX7" fmla="*/ 566671 w 1326524"/>
                <a:gd name="connsiteY7" fmla="*/ 218941 h 721217"/>
                <a:gd name="connsiteX8" fmla="*/ 244699 w 1326524"/>
                <a:gd name="connsiteY8" fmla="*/ 463640 h 721217"/>
                <a:gd name="connsiteX9" fmla="*/ 0 w 1326524"/>
                <a:gd name="connsiteY9" fmla="*/ 669702 h 7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524" h="721217">
                  <a:moveTo>
                    <a:pt x="0" y="669702"/>
                  </a:moveTo>
                  <a:lnTo>
                    <a:pt x="746975" y="721217"/>
                  </a:lnTo>
                  <a:lnTo>
                    <a:pt x="1326524" y="708338"/>
                  </a:lnTo>
                  <a:lnTo>
                    <a:pt x="1313645" y="270457"/>
                  </a:lnTo>
                  <a:lnTo>
                    <a:pt x="1236372" y="51516"/>
                  </a:lnTo>
                  <a:lnTo>
                    <a:pt x="1159099" y="0"/>
                  </a:lnTo>
                  <a:lnTo>
                    <a:pt x="1030310" y="12879"/>
                  </a:lnTo>
                  <a:lnTo>
                    <a:pt x="566671" y="218941"/>
                  </a:lnTo>
                  <a:lnTo>
                    <a:pt x="244699" y="463640"/>
                  </a:lnTo>
                  <a:lnTo>
                    <a:pt x="0" y="669702"/>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フリーフォーム 7"/>
            <p:cNvSpPr/>
            <p:nvPr/>
          </p:nvSpPr>
          <p:spPr>
            <a:xfrm>
              <a:off x="-1738648" y="3090930"/>
              <a:ext cx="2009104" cy="2459864"/>
            </a:xfrm>
            <a:custGeom>
              <a:avLst/>
              <a:gdLst>
                <a:gd name="connsiteX0" fmla="*/ 0 w 2009104"/>
                <a:gd name="connsiteY0" fmla="*/ 2459864 h 2459864"/>
                <a:gd name="connsiteX1" fmla="*/ 334851 w 2009104"/>
                <a:gd name="connsiteY1" fmla="*/ 1790163 h 2459864"/>
                <a:gd name="connsiteX2" fmla="*/ 643944 w 2009104"/>
                <a:gd name="connsiteY2" fmla="*/ 1300766 h 2459864"/>
                <a:gd name="connsiteX3" fmla="*/ 1030310 w 2009104"/>
                <a:gd name="connsiteY3" fmla="*/ 824247 h 2459864"/>
                <a:gd name="connsiteX4" fmla="*/ 1378040 w 2009104"/>
                <a:gd name="connsiteY4" fmla="*/ 476518 h 2459864"/>
                <a:gd name="connsiteX5" fmla="*/ 1725769 w 2009104"/>
                <a:gd name="connsiteY5" fmla="*/ 206062 h 2459864"/>
                <a:gd name="connsiteX6" fmla="*/ 1996225 w 2009104"/>
                <a:gd name="connsiteY6" fmla="*/ 0 h 2459864"/>
                <a:gd name="connsiteX7" fmla="*/ 2009104 w 2009104"/>
                <a:gd name="connsiteY7" fmla="*/ 901521 h 2459864"/>
                <a:gd name="connsiteX8" fmla="*/ 1957589 w 2009104"/>
                <a:gd name="connsiteY8" fmla="*/ 1326524 h 2459864"/>
                <a:gd name="connsiteX9" fmla="*/ 1931831 w 2009104"/>
                <a:gd name="connsiteY9" fmla="*/ 1558343 h 2459864"/>
                <a:gd name="connsiteX10" fmla="*/ 1880316 w 2009104"/>
                <a:gd name="connsiteY10" fmla="*/ 1635616 h 2459864"/>
                <a:gd name="connsiteX11" fmla="*/ 1880316 w 2009104"/>
                <a:gd name="connsiteY11" fmla="*/ 1635616 h 2459864"/>
                <a:gd name="connsiteX12" fmla="*/ 1532586 w 2009104"/>
                <a:gd name="connsiteY12" fmla="*/ 1584101 h 2459864"/>
                <a:gd name="connsiteX13" fmla="*/ 1017431 w 2009104"/>
                <a:gd name="connsiteY13" fmla="*/ 1300766 h 2459864"/>
                <a:gd name="connsiteX14" fmla="*/ 837127 w 2009104"/>
                <a:gd name="connsiteY14" fmla="*/ 1236371 h 2459864"/>
                <a:gd name="connsiteX15" fmla="*/ 1532586 w 2009104"/>
                <a:gd name="connsiteY15" fmla="*/ 1751526 h 2459864"/>
                <a:gd name="connsiteX16" fmla="*/ 1609859 w 2009104"/>
                <a:gd name="connsiteY16" fmla="*/ 1828800 h 2459864"/>
                <a:gd name="connsiteX17" fmla="*/ 1609859 w 2009104"/>
                <a:gd name="connsiteY17" fmla="*/ 1828800 h 2459864"/>
                <a:gd name="connsiteX18" fmla="*/ 1635617 w 2009104"/>
                <a:gd name="connsiteY18" fmla="*/ 1970467 h 2459864"/>
                <a:gd name="connsiteX19" fmla="*/ 1365161 w 2009104"/>
                <a:gd name="connsiteY19" fmla="*/ 2099256 h 2459864"/>
                <a:gd name="connsiteX20" fmla="*/ 875763 w 2009104"/>
                <a:gd name="connsiteY20" fmla="*/ 2266681 h 2459864"/>
                <a:gd name="connsiteX21" fmla="*/ 425003 w 2009104"/>
                <a:gd name="connsiteY21" fmla="*/ 2395470 h 2459864"/>
                <a:gd name="connsiteX22" fmla="*/ 0 w 2009104"/>
                <a:gd name="connsiteY22" fmla="*/ 2459864 h 24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9104" h="2459864">
                  <a:moveTo>
                    <a:pt x="0" y="2459864"/>
                  </a:moveTo>
                  <a:lnTo>
                    <a:pt x="334851" y="1790163"/>
                  </a:lnTo>
                  <a:lnTo>
                    <a:pt x="643944" y="1300766"/>
                  </a:lnTo>
                  <a:lnTo>
                    <a:pt x="1030310" y="824247"/>
                  </a:lnTo>
                  <a:lnTo>
                    <a:pt x="1378040" y="476518"/>
                  </a:lnTo>
                  <a:lnTo>
                    <a:pt x="1725769" y="206062"/>
                  </a:lnTo>
                  <a:lnTo>
                    <a:pt x="1996225" y="0"/>
                  </a:lnTo>
                  <a:lnTo>
                    <a:pt x="2009104" y="901521"/>
                  </a:lnTo>
                  <a:lnTo>
                    <a:pt x="1957589" y="1326524"/>
                  </a:lnTo>
                  <a:lnTo>
                    <a:pt x="1931831" y="1558343"/>
                  </a:lnTo>
                  <a:lnTo>
                    <a:pt x="1880316" y="1635616"/>
                  </a:lnTo>
                  <a:lnTo>
                    <a:pt x="1880316" y="1635616"/>
                  </a:lnTo>
                  <a:lnTo>
                    <a:pt x="1532586" y="1584101"/>
                  </a:lnTo>
                  <a:lnTo>
                    <a:pt x="1017431" y="1300766"/>
                  </a:lnTo>
                  <a:lnTo>
                    <a:pt x="837127" y="1236371"/>
                  </a:lnTo>
                  <a:lnTo>
                    <a:pt x="1532586" y="1751526"/>
                  </a:lnTo>
                  <a:lnTo>
                    <a:pt x="1609859" y="1828800"/>
                  </a:lnTo>
                  <a:lnTo>
                    <a:pt x="1609859" y="1828800"/>
                  </a:lnTo>
                  <a:lnTo>
                    <a:pt x="1635617" y="1970467"/>
                  </a:lnTo>
                  <a:lnTo>
                    <a:pt x="1365161" y="2099256"/>
                  </a:lnTo>
                  <a:lnTo>
                    <a:pt x="875763" y="2266681"/>
                  </a:lnTo>
                  <a:lnTo>
                    <a:pt x="425003" y="2395470"/>
                  </a:lnTo>
                  <a:lnTo>
                    <a:pt x="0" y="24598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フリーフォーム 8"/>
            <p:cNvSpPr/>
            <p:nvPr/>
          </p:nvSpPr>
          <p:spPr>
            <a:xfrm>
              <a:off x="360608" y="888642"/>
              <a:ext cx="4494727" cy="3850783"/>
            </a:xfrm>
            <a:custGeom>
              <a:avLst/>
              <a:gdLst>
                <a:gd name="connsiteX0" fmla="*/ 0 w 4494727"/>
                <a:gd name="connsiteY0" fmla="*/ 2086378 h 3850783"/>
                <a:gd name="connsiteX1" fmla="*/ 940158 w 4494727"/>
                <a:gd name="connsiteY1" fmla="*/ 1545465 h 3850783"/>
                <a:gd name="connsiteX2" fmla="*/ 1828800 w 4494727"/>
                <a:gd name="connsiteY2" fmla="*/ 1081826 h 3850783"/>
                <a:gd name="connsiteX3" fmla="*/ 2717443 w 4494727"/>
                <a:gd name="connsiteY3" fmla="*/ 695459 h 3850783"/>
                <a:gd name="connsiteX4" fmla="*/ 4494727 w 4494727"/>
                <a:gd name="connsiteY4" fmla="*/ 0 h 3850783"/>
                <a:gd name="connsiteX5" fmla="*/ 3593206 w 4494727"/>
                <a:gd name="connsiteY5" fmla="*/ 1184857 h 3850783"/>
                <a:gd name="connsiteX6" fmla="*/ 2846231 w 4494727"/>
                <a:gd name="connsiteY6" fmla="*/ 1996226 h 3850783"/>
                <a:gd name="connsiteX7" fmla="*/ 2356834 w 4494727"/>
                <a:gd name="connsiteY7" fmla="*/ 2485623 h 3850783"/>
                <a:gd name="connsiteX8" fmla="*/ 1867437 w 4494727"/>
                <a:gd name="connsiteY8" fmla="*/ 2871989 h 3850783"/>
                <a:gd name="connsiteX9" fmla="*/ 1429555 w 4494727"/>
                <a:gd name="connsiteY9" fmla="*/ 3181082 h 3850783"/>
                <a:gd name="connsiteX10" fmla="*/ 991674 w 4494727"/>
                <a:gd name="connsiteY10" fmla="*/ 3503054 h 3850783"/>
                <a:gd name="connsiteX11" fmla="*/ 515155 w 4494727"/>
                <a:gd name="connsiteY11" fmla="*/ 3760631 h 3850783"/>
                <a:gd name="connsiteX12" fmla="*/ 347730 w 4494727"/>
                <a:gd name="connsiteY12" fmla="*/ 3850783 h 3850783"/>
                <a:gd name="connsiteX13" fmla="*/ 347730 w 4494727"/>
                <a:gd name="connsiteY13" fmla="*/ 3850783 h 3850783"/>
                <a:gd name="connsiteX14" fmla="*/ 154547 w 4494727"/>
                <a:gd name="connsiteY14" fmla="*/ 3812147 h 3850783"/>
                <a:gd name="connsiteX15" fmla="*/ 64395 w 4494727"/>
                <a:gd name="connsiteY15" fmla="*/ 3451538 h 3850783"/>
                <a:gd name="connsiteX16" fmla="*/ 25758 w 4494727"/>
                <a:gd name="connsiteY16" fmla="*/ 2743200 h 3850783"/>
                <a:gd name="connsiteX17" fmla="*/ 0 w 4494727"/>
                <a:gd name="connsiteY17" fmla="*/ 2086378 h 385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94727" h="3850783">
                  <a:moveTo>
                    <a:pt x="0" y="2086378"/>
                  </a:moveTo>
                  <a:lnTo>
                    <a:pt x="940158" y="1545465"/>
                  </a:lnTo>
                  <a:lnTo>
                    <a:pt x="1828800" y="1081826"/>
                  </a:lnTo>
                  <a:lnTo>
                    <a:pt x="2717443" y="695459"/>
                  </a:lnTo>
                  <a:lnTo>
                    <a:pt x="4494727" y="0"/>
                  </a:lnTo>
                  <a:lnTo>
                    <a:pt x="3593206" y="1184857"/>
                  </a:lnTo>
                  <a:lnTo>
                    <a:pt x="2846231" y="1996226"/>
                  </a:lnTo>
                  <a:lnTo>
                    <a:pt x="2356834" y="2485623"/>
                  </a:lnTo>
                  <a:lnTo>
                    <a:pt x="1867437" y="2871989"/>
                  </a:lnTo>
                  <a:lnTo>
                    <a:pt x="1429555" y="3181082"/>
                  </a:lnTo>
                  <a:lnTo>
                    <a:pt x="991674" y="3503054"/>
                  </a:lnTo>
                  <a:lnTo>
                    <a:pt x="515155" y="3760631"/>
                  </a:lnTo>
                  <a:lnTo>
                    <a:pt x="347730" y="3850783"/>
                  </a:lnTo>
                  <a:lnTo>
                    <a:pt x="347730" y="3850783"/>
                  </a:lnTo>
                  <a:lnTo>
                    <a:pt x="154547" y="3812147"/>
                  </a:lnTo>
                  <a:lnTo>
                    <a:pt x="64395" y="3451538"/>
                  </a:lnTo>
                  <a:lnTo>
                    <a:pt x="25758" y="2743200"/>
                  </a:lnTo>
                  <a:lnTo>
                    <a:pt x="0" y="208637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フリーフォーム 9"/>
            <p:cNvSpPr/>
            <p:nvPr/>
          </p:nvSpPr>
          <p:spPr>
            <a:xfrm>
              <a:off x="373487" y="4881093"/>
              <a:ext cx="3734874" cy="1068946"/>
            </a:xfrm>
            <a:custGeom>
              <a:avLst/>
              <a:gdLst>
                <a:gd name="connsiteX0" fmla="*/ 0 w 3734874"/>
                <a:gd name="connsiteY0" fmla="*/ 1068946 h 1068946"/>
                <a:gd name="connsiteX1" fmla="*/ 811369 w 3734874"/>
                <a:gd name="connsiteY1" fmla="*/ 1004552 h 1068946"/>
                <a:gd name="connsiteX2" fmla="*/ 1390919 w 3734874"/>
                <a:gd name="connsiteY2" fmla="*/ 914400 h 1068946"/>
                <a:gd name="connsiteX3" fmla="*/ 2125014 w 3734874"/>
                <a:gd name="connsiteY3" fmla="*/ 721217 h 1068946"/>
                <a:gd name="connsiteX4" fmla="*/ 2820474 w 3734874"/>
                <a:gd name="connsiteY4" fmla="*/ 515155 h 1068946"/>
                <a:gd name="connsiteX5" fmla="*/ 3734874 w 3734874"/>
                <a:gd name="connsiteY5" fmla="*/ 90152 h 1068946"/>
                <a:gd name="connsiteX6" fmla="*/ 2176530 w 3734874"/>
                <a:gd name="connsiteY6" fmla="*/ 0 h 1068946"/>
                <a:gd name="connsiteX7" fmla="*/ 1545465 w 3734874"/>
                <a:gd name="connsiteY7" fmla="*/ 0 h 1068946"/>
                <a:gd name="connsiteX8" fmla="*/ 1056068 w 3734874"/>
                <a:gd name="connsiteY8" fmla="*/ 25758 h 1068946"/>
                <a:gd name="connsiteX9" fmla="*/ 669702 w 3734874"/>
                <a:gd name="connsiteY9" fmla="*/ 64394 h 1068946"/>
                <a:gd name="connsiteX10" fmla="*/ 373488 w 3734874"/>
                <a:gd name="connsiteY10" fmla="*/ 128789 h 1068946"/>
                <a:gd name="connsiteX11" fmla="*/ 399245 w 3734874"/>
                <a:gd name="connsiteY11" fmla="*/ 218941 h 1068946"/>
                <a:gd name="connsiteX12" fmla="*/ 965916 w 3734874"/>
                <a:gd name="connsiteY12" fmla="*/ 669701 h 1068946"/>
                <a:gd name="connsiteX13" fmla="*/ 373488 w 3734874"/>
                <a:gd name="connsiteY13" fmla="*/ 399245 h 1068946"/>
                <a:gd name="connsiteX14" fmla="*/ 218941 w 3734874"/>
                <a:gd name="connsiteY14" fmla="*/ 347730 h 1068946"/>
                <a:gd name="connsiteX15" fmla="*/ 90152 w 3734874"/>
                <a:gd name="connsiteY15" fmla="*/ 489397 h 1068946"/>
                <a:gd name="connsiteX16" fmla="*/ 38637 w 3734874"/>
                <a:gd name="connsiteY16" fmla="*/ 785611 h 1068946"/>
                <a:gd name="connsiteX17" fmla="*/ 0 w 3734874"/>
                <a:gd name="connsiteY17" fmla="*/ 1068946 h 106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4874" h="1068946">
                  <a:moveTo>
                    <a:pt x="0" y="1068946"/>
                  </a:moveTo>
                  <a:lnTo>
                    <a:pt x="811369" y="1004552"/>
                  </a:lnTo>
                  <a:lnTo>
                    <a:pt x="1390919" y="914400"/>
                  </a:lnTo>
                  <a:lnTo>
                    <a:pt x="2125014" y="721217"/>
                  </a:lnTo>
                  <a:lnTo>
                    <a:pt x="2820474" y="515155"/>
                  </a:lnTo>
                  <a:lnTo>
                    <a:pt x="3734874" y="90152"/>
                  </a:lnTo>
                  <a:lnTo>
                    <a:pt x="2176530" y="0"/>
                  </a:lnTo>
                  <a:lnTo>
                    <a:pt x="1545465" y="0"/>
                  </a:lnTo>
                  <a:lnTo>
                    <a:pt x="1056068" y="25758"/>
                  </a:lnTo>
                  <a:lnTo>
                    <a:pt x="669702" y="64394"/>
                  </a:lnTo>
                  <a:lnTo>
                    <a:pt x="373488" y="128789"/>
                  </a:lnTo>
                  <a:lnTo>
                    <a:pt x="399245" y="218941"/>
                  </a:lnTo>
                  <a:lnTo>
                    <a:pt x="965916" y="669701"/>
                  </a:lnTo>
                  <a:lnTo>
                    <a:pt x="373488" y="399245"/>
                  </a:lnTo>
                  <a:lnTo>
                    <a:pt x="218941" y="347730"/>
                  </a:lnTo>
                  <a:lnTo>
                    <a:pt x="90152" y="489397"/>
                  </a:lnTo>
                  <a:lnTo>
                    <a:pt x="38637" y="785611"/>
                  </a:lnTo>
                  <a:lnTo>
                    <a:pt x="0" y="106894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タイトル 1"/>
          <p:cNvSpPr>
            <a:spLocks noGrp="1"/>
          </p:cNvSpPr>
          <p:nvPr>
            <p:ph type="ctrTitle"/>
          </p:nvPr>
        </p:nvSpPr>
        <p:spPr>
          <a:xfrm>
            <a:off x="742950" y="1772816"/>
            <a:ext cx="8420100" cy="1944216"/>
          </a:xfrm>
          <a:solidFill>
            <a:schemeClr val="tx2"/>
          </a:solidFill>
        </p:spPr>
        <p:txBody>
          <a:bodyPr>
            <a:normAutofit/>
          </a:bodyPr>
          <a:lstStyle/>
          <a:p>
            <a:r>
              <a:rPr kumimoji="1" lang="ja-JP" altLang="en-US" sz="3600" dirty="0" smtClean="0">
                <a:solidFill>
                  <a:schemeClr val="bg1"/>
                </a:solidFill>
              </a:rPr>
              <a:t>内閣府における</a:t>
            </a:r>
            <a:r>
              <a:rPr kumimoji="1" lang="en-US" altLang="ja-JP" sz="3600" dirty="0" smtClean="0">
                <a:solidFill>
                  <a:schemeClr val="bg1"/>
                </a:solidFill>
              </a:rPr>
              <a:t/>
            </a:r>
            <a:br>
              <a:rPr kumimoji="1" lang="en-US" altLang="ja-JP" sz="3600" dirty="0" smtClean="0">
                <a:solidFill>
                  <a:schemeClr val="bg1"/>
                </a:solidFill>
              </a:rPr>
            </a:br>
            <a:r>
              <a:rPr kumimoji="1" lang="ja-JP" altLang="en-US" sz="3600" dirty="0" smtClean="0">
                <a:solidFill>
                  <a:schemeClr val="bg1"/>
                </a:solidFill>
              </a:rPr>
              <a:t>防災に関す</a:t>
            </a:r>
            <a:r>
              <a:rPr lang="ja-JP" altLang="en-US" sz="3600" dirty="0" smtClean="0">
                <a:solidFill>
                  <a:schemeClr val="bg1"/>
                </a:solidFill>
              </a:rPr>
              <a:t>る</a:t>
            </a:r>
            <a:r>
              <a:rPr kumimoji="1" lang="ja-JP" altLang="en-US" sz="3600" dirty="0" smtClean="0">
                <a:solidFill>
                  <a:schemeClr val="bg1"/>
                </a:solidFill>
              </a:rPr>
              <a:t>取組について</a:t>
            </a:r>
            <a:endParaRPr kumimoji="1" lang="ja-JP" altLang="en-US" dirty="0">
              <a:solidFill>
                <a:schemeClr val="bg1"/>
              </a:solidFill>
            </a:endParaRPr>
          </a:p>
        </p:txBody>
      </p:sp>
      <p:sp>
        <p:nvSpPr>
          <p:cNvPr id="12" name="テキスト ボックス 11"/>
          <p:cNvSpPr txBox="1"/>
          <p:nvPr/>
        </p:nvSpPr>
        <p:spPr>
          <a:xfrm>
            <a:off x="8193360" y="332656"/>
            <a:ext cx="1404000" cy="400110"/>
          </a:xfrm>
          <a:prstGeom prst="rect">
            <a:avLst/>
          </a:prstGeom>
          <a:solidFill>
            <a:schemeClr val="bg1"/>
          </a:solidFill>
          <a:ln>
            <a:solidFill>
              <a:schemeClr val="tx1"/>
            </a:solidFill>
          </a:ln>
        </p:spPr>
        <p:txBody>
          <a:bodyPr wrap="square" rtlCol="0">
            <a:spAutoFit/>
          </a:bodyPr>
          <a:lstStyle/>
          <a:p>
            <a:pPr algn="ctr"/>
            <a:r>
              <a:rPr lang="ja-JP" altLang="en-US" sz="2000" dirty="0" smtClean="0"/>
              <a:t>資料</a:t>
            </a:r>
            <a:r>
              <a:rPr lang="en-US" altLang="ja-JP" sz="2000" dirty="0"/>
              <a:t>2</a:t>
            </a:r>
            <a:r>
              <a:rPr lang="en-US" altLang="ja-JP" sz="2000" dirty="0" smtClean="0"/>
              <a:t>-1</a:t>
            </a:r>
            <a:endParaRPr kumimoji="1" lang="ja-JP" altLang="en-US" sz="2000" dirty="0"/>
          </a:p>
        </p:txBody>
      </p:sp>
    </p:spTree>
    <p:extLst>
      <p:ext uri="{BB962C8B-B14F-4D97-AF65-F5344CB8AC3E}">
        <p14:creationId xmlns:p14="http://schemas.microsoft.com/office/powerpoint/2010/main" val="1859217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813DE83-1F99-486A-8BF8-D180ACC1F9A2}"/>
              </a:ext>
            </a:extLst>
          </p:cNvPr>
          <p:cNvSpPr/>
          <p:nvPr/>
        </p:nvSpPr>
        <p:spPr>
          <a:xfrm>
            <a:off x="-17930" y="0"/>
            <a:ext cx="9906000" cy="4124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Calibri" panose="020F0502020204030204"/>
                <a:ea typeface="ＭＳ Ｐゴシック" panose="020B0600070205080204" pitchFamily="50" charset="-128"/>
              </a:rPr>
              <a:t>異常</a:t>
            </a:r>
            <a:r>
              <a:rPr lang="ja-JP" altLang="en-US" sz="2000" b="1" dirty="0" smtClean="0">
                <a:solidFill>
                  <a:prstClr val="white"/>
                </a:solidFill>
                <a:latin typeface="Calibri" panose="020F0502020204030204"/>
                <a:ea typeface="ＭＳ Ｐゴシック" panose="020B0600070205080204" pitchFamily="50" charset="-128"/>
              </a:rPr>
              <a:t>な現象を観測した場合の情報発表までの流れ</a:t>
            </a:r>
            <a:endParaRPr kumimoji="1" lang="ja-JP" altLang="en-US" sz="20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2" name="グループ化 1"/>
          <p:cNvGrpSpPr/>
          <p:nvPr/>
        </p:nvGrpSpPr>
        <p:grpSpPr>
          <a:xfrm>
            <a:off x="219075" y="581301"/>
            <a:ext cx="9505950" cy="6181449"/>
            <a:chOff x="1378854" y="581301"/>
            <a:chExt cx="7116663" cy="7631793"/>
          </a:xfrm>
        </p:grpSpPr>
        <p:sp>
          <p:nvSpPr>
            <p:cNvPr id="5" name="正方形/長方形 4"/>
            <p:cNvSpPr/>
            <p:nvPr/>
          </p:nvSpPr>
          <p:spPr>
            <a:xfrm>
              <a:off x="2806277" y="582840"/>
              <a:ext cx="2674241" cy="129342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南海トラフの想定震源域</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またはその周辺で</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M6.8</a:t>
              </a: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以上の地震が発生</a:t>
              </a:r>
              <a:endParaRPr kumimoji="1" lang="ja-JP" altLang="en-US" sz="1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4" name="正方形/長方形 13"/>
            <p:cNvSpPr/>
            <p:nvPr/>
          </p:nvSpPr>
          <p:spPr>
            <a:xfrm>
              <a:off x="5933440" y="582840"/>
              <a:ext cx="2155110" cy="129342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南海トラフの想定</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震源域の</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プレート境界面で</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通常とは異なる</a:t>
              </a:r>
              <a:endPar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ゆっくりすべりが</a:t>
              </a:r>
              <a:endPar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発生した可能性</a:t>
              </a:r>
              <a:endParaRPr kumimoji="1" lang="ja-JP" altLang="en-US" sz="1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5" name="正方形/長方形 14"/>
            <p:cNvSpPr/>
            <p:nvPr/>
          </p:nvSpPr>
          <p:spPr>
            <a:xfrm>
              <a:off x="2806277" y="3838786"/>
              <a:ext cx="1240938" cy="142807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プレート境界の</a:t>
              </a:r>
              <a:endParaRPr kumimoji="1" lang="en-US" altLang="ja-JP"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sng"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M8</a:t>
              </a:r>
              <a:r>
                <a:rPr kumimoji="1" lang="ja-JP" altLang="en-US" sz="1400" b="0" i="0" u="sng"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以上</a:t>
              </a:r>
              <a:r>
                <a:rPr lang="ja-JP" altLang="en-US" sz="1400" dirty="0">
                  <a:solidFill>
                    <a:srgbClr val="FF0000"/>
                  </a:solidFill>
                  <a:latin typeface="Calibri" panose="020F0502020204030204"/>
                  <a:ea typeface="ＭＳ Ｐゴシック" panose="020B0600070205080204" pitchFamily="50" charset="-128"/>
                </a:rPr>
                <a:t>の</a:t>
              </a:r>
              <a:r>
                <a:rPr kumimoji="1" lang="ja-JP" altLang="en-US"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地震（</a:t>
              </a:r>
              <a:r>
                <a:rPr kumimoji="1" lang="en-US" altLang="ja-JP"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※1</a:t>
              </a:r>
              <a:r>
                <a:rPr kumimoji="1" lang="ja-JP" altLang="en-US"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a:t>
              </a:r>
              <a:endParaRPr kumimoji="1" lang="en-US" altLang="ja-JP"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8" name="正方形/長方形 17"/>
            <p:cNvSpPr/>
            <p:nvPr/>
          </p:nvSpPr>
          <p:spPr>
            <a:xfrm>
              <a:off x="2662420" y="5664420"/>
              <a:ext cx="1810691" cy="907749"/>
            </a:xfrm>
            <a:prstGeom prst="rect">
              <a:avLst/>
            </a:prstGeom>
            <a:solidFill>
              <a:srgbClr val="FE9C8C"/>
            </a:solidFill>
            <a:ln w="12700"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南海トラフ地震臨時情報</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lang="ja-JP" altLang="en-US" sz="1400" dirty="0">
                  <a:solidFill>
                    <a:prstClr val="black"/>
                  </a:solidFill>
                  <a:latin typeface="Calibri" panose="020F0502020204030204"/>
                  <a:ea typeface="ＭＳ Ｐゴシック" panose="020B0600070205080204" pitchFamily="50" charset="-128"/>
                </a:rPr>
                <a:t>巨大</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地震警戒）</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正方形/長方形 18"/>
            <p:cNvSpPr/>
            <p:nvPr/>
          </p:nvSpPr>
          <p:spPr>
            <a:xfrm>
              <a:off x="4528947" y="5664420"/>
              <a:ext cx="1793707" cy="907749"/>
            </a:xfrm>
            <a:prstGeom prst="rect">
              <a:avLst/>
            </a:prstGeom>
            <a:solidFill>
              <a:srgbClr val="FFCC87"/>
            </a:solidFill>
            <a:ln w="12700"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南海トラフ</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地震臨時情報</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lang="ja-JP" altLang="en-US" sz="1400" dirty="0">
                  <a:solidFill>
                    <a:prstClr val="black"/>
                  </a:solidFill>
                  <a:latin typeface="Calibri" panose="020F0502020204030204"/>
                  <a:ea typeface="ＭＳ Ｐゴシック" panose="020B0600070205080204" pitchFamily="50" charset="-128"/>
                </a:rPr>
                <a:t>巨大</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地震注意）</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1" name="カギ線コネクタ 10"/>
            <p:cNvCxnSpPr>
              <a:stCxn id="27" idx="2"/>
              <a:endCxn id="15" idx="0"/>
            </p:cNvCxnSpPr>
            <p:nvPr/>
          </p:nvCxnSpPr>
          <p:spPr>
            <a:xfrm rot="5400000">
              <a:off x="4273828" y="2638390"/>
              <a:ext cx="353315" cy="204747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9" name="カギ線コネクタ 28"/>
            <p:cNvCxnSpPr>
              <a:stCxn id="33" idx="2"/>
              <a:endCxn id="49" idx="0"/>
            </p:cNvCxnSpPr>
            <p:nvPr/>
          </p:nvCxnSpPr>
          <p:spPr>
            <a:xfrm rot="5400000">
              <a:off x="7342449" y="5360054"/>
              <a:ext cx="397561" cy="21116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p:cNvSpPr txBox="1"/>
            <p:nvPr/>
          </p:nvSpPr>
          <p:spPr>
            <a:xfrm>
              <a:off x="1378854" y="581301"/>
              <a:ext cx="93968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観測した</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異常な</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現象</a:t>
              </a:r>
            </a:p>
          </p:txBody>
        </p:sp>
        <p:sp>
          <p:nvSpPr>
            <p:cNvPr id="20" name="テキスト ボックス 19"/>
            <p:cNvSpPr txBox="1"/>
            <p:nvPr/>
          </p:nvSpPr>
          <p:spPr>
            <a:xfrm>
              <a:off x="1378855" y="2250471"/>
              <a:ext cx="1205778" cy="797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異常な現象に</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対する評価</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Calibri" panose="020F0502020204030204"/>
                  <a:ea typeface="ＭＳ Ｐゴシック" panose="020B0600070205080204" pitchFamily="50" charset="-128"/>
                </a:rPr>
                <a:t>（最短約</a:t>
              </a:r>
              <a:r>
                <a:rPr lang="en-US" altLang="ja-JP" sz="1200" dirty="0" smtClean="0">
                  <a:solidFill>
                    <a:prstClr val="black"/>
                  </a:solidFill>
                  <a:latin typeface="Calibri" panose="020F0502020204030204"/>
                  <a:ea typeface="ＭＳ Ｐゴシック" panose="020B0600070205080204" pitchFamily="50" charset="-128"/>
                </a:rPr>
                <a:t>30</a:t>
              </a:r>
              <a:r>
                <a:rPr lang="ja-JP" altLang="en-US" sz="1200" dirty="0" smtClean="0">
                  <a:solidFill>
                    <a:prstClr val="black"/>
                  </a:solidFill>
                  <a:latin typeface="Calibri" panose="020F0502020204030204"/>
                  <a:ea typeface="ＭＳ Ｐゴシック" panose="020B0600070205080204" pitchFamily="50" charset="-128"/>
                </a:rPr>
                <a:t>分後）</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テキスト ボックス 21"/>
            <p:cNvSpPr txBox="1"/>
            <p:nvPr/>
          </p:nvSpPr>
          <p:spPr>
            <a:xfrm>
              <a:off x="1378854" y="5593564"/>
              <a:ext cx="1023920" cy="7979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評価の結果</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発表される情報</a:t>
              </a: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Calibri" panose="020F0502020204030204"/>
                  <a:ea typeface="ＭＳ Ｐゴシック" panose="020B0600070205080204" pitchFamily="50" charset="-128"/>
                </a:rPr>
                <a:t>（最短約２時間後）</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9" name="直線コネクタ 8"/>
            <p:cNvCxnSpPr/>
            <p:nvPr/>
          </p:nvCxnSpPr>
          <p:spPr>
            <a:xfrm>
              <a:off x="1378854" y="2058896"/>
              <a:ext cx="6771960" cy="0"/>
            </a:xfrm>
            <a:prstGeom prst="line">
              <a:avLst/>
            </a:prstGeom>
            <a:ln>
              <a:prstDash val="dash"/>
              <a:tailEnd type="none"/>
            </a:ln>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a:off x="3371238" y="5276746"/>
              <a:ext cx="0" cy="387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3975373" y="3260130"/>
              <a:ext cx="120245" cy="213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35" name="直線矢印コネクタ 34"/>
            <p:cNvCxnSpPr/>
            <p:nvPr/>
          </p:nvCxnSpPr>
          <p:spPr>
            <a:xfrm flipH="1" flipV="1">
              <a:off x="6981882" y="1888507"/>
              <a:ext cx="1" cy="34414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flipH="1" flipV="1">
              <a:off x="4037385" y="1888507"/>
              <a:ext cx="1" cy="34414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3026979" y="2244782"/>
              <a:ext cx="4847897" cy="374237"/>
            </a:xfrm>
            <a:prstGeom prst="rect">
              <a:avLst/>
            </a:prstGeom>
            <a:solidFill>
              <a:schemeClr val="bg1"/>
            </a:solidFill>
            <a:ln w="12700"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気象庁が</a:t>
              </a:r>
              <a:r>
                <a:rPr kumimoji="1" lang="ja-JP" altLang="en-US" sz="1400" b="0" i="0" u="none"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「南海トラフ地震臨時情報（調査中）」</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を発表</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 name="正方形/長方形 32"/>
            <p:cNvSpPr/>
            <p:nvPr/>
          </p:nvSpPr>
          <p:spPr>
            <a:xfrm>
              <a:off x="7142814" y="3838786"/>
              <a:ext cx="1008000" cy="142807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左の条件を</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満たさない</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場合</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34" name="直線矢印コネクタ 33"/>
            <p:cNvCxnSpPr/>
            <p:nvPr/>
          </p:nvCxnSpPr>
          <p:spPr>
            <a:xfrm flipH="1" flipV="1">
              <a:off x="5480588" y="2628212"/>
              <a:ext cx="1" cy="34414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cxnSp>
          <p:nvCxnSpPr>
            <p:cNvPr id="39" name="カギ線コネクタ 38"/>
            <p:cNvCxnSpPr>
              <a:stCxn id="27" idx="2"/>
              <a:endCxn id="16" idx="0"/>
            </p:cNvCxnSpPr>
            <p:nvPr/>
          </p:nvCxnSpPr>
          <p:spPr>
            <a:xfrm rot="5400000">
              <a:off x="4988248" y="3352810"/>
              <a:ext cx="353315" cy="61863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1" name="カギ線コネクタ 40"/>
            <p:cNvCxnSpPr>
              <a:stCxn id="27" idx="2"/>
              <a:endCxn id="33" idx="0"/>
            </p:cNvCxnSpPr>
            <p:nvPr/>
          </p:nvCxnSpPr>
          <p:spPr>
            <a:xfrm rot="16200000" flipH="1">
              <a:off x="6383861" y="2575832"/>
              <a:ext cx="353315" cy="217259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2" name="カギ線コネクタ 41"/>
            <p:cNvCxnSpPr>
              <a:stCxn id="27" idx="2"/>
              <a:endCxn id="17" idx="0"/>
            </p:cNvCxnSpPr>
            <p:nvPr/>
          </p:nvCxnSpPr>
          <p:spPr>
            <a:xfrm rot="16200000" flipH="1">
              <a:off x="5720841" y="3238853"/>
              <a:ext cx="353315" cy="84655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266906" y="2973720"/>
              <a:ext cx="4414633" cy="511751"/>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有識者</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からなる「南海トラフ沿いの地震に関する評価検討会」を開催し</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起こった現象を評価</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9" name="正方形/長方形 48"/>
            <p:cNvSpPr/>
            <p:nvPr/>
          </p:nvSpPr>
          <p:spPr>
            <a:xfrm>
              <a:off x="6375772" y="5664420"/>
              <a:ext cx="2119745" cy="907749"/>
            </a:xfrm>
            <a:prstGeom prst="rect">
              <a:avLst/>
            </a:prstGeom>
            <a:noFill/>
            <a:ln w="12700" cmpd="sng"/>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南海トラフ</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地震臨時情報</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prstClr val="black"/>
                  </a:solidFill>
                  <a:latin typeface="Calibri" panose="020F0502020204030204"/>
                  <a:ea typeface="ＭＳ Ｐゴシック" panose="020B0600070205080204" pitchFamily="50" charset="-128"/>
                </a:rPr>
                <a:t>（調査終了）</a:t>
              </a:r>
              <a:endPar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55" name="カギ線コネクタ 54"/>
            <p:cNvCxnSpPr>
              <a:stCxn id="16" idx="2"/>
              <a:endCxn id="19" idx="0"/>
            </p:cNvCxnSpPr>
            <p:nvPr/>
          </p:nvCxnSpPr>
          <p:spPr>
            <a:xfrm rot="16200000" flipH="1">
              <a:off x="4941913" y="5180531"/>
              <a:ext cx="397561" cy="57021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6" name="カギ線コネクタ 55"/>
            <p:cNvCxnSpPr>
              <a:stCxn id="17" idx="2"/>
              <a:endCxn id="19" idx="0"/>
            </p:cNvCxnSpPr>
            <p:nvPr/>
          </p:nvCxnSpPr>
          <p:spPr>
            <a:xfrm rot="5400000">
              <a:off x="5674507" y="5018152"/>
              <a:ext cx="397561" cy="89497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4235117" y="3838786"/>
              <a:ext cx="1240938" cy="142807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sng"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M7</a:t>
              </a:r>
              <a:r>
                <a:rPr kumimoji="1" lang="ja-JP" altLang="en-US" sz="1400" b="0" i="0" u="sng"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以上</a:t>
              </a:r>
              <a:r>
                <a:rPr kumimoji="1" lang="ja-JP" altLang="en-US"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の地震（</a:t>
              </a:r>
              <a:r>
                <a:rPr kumimoji="1" lang="en-US" altLang="ja-JP"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※2</a:t>
              </a:r>
              <a:r>
                <a:rPr kumimoji="1" lang="ja-JP" altLang="en-US"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a:t>
              </a:r>
              <a:endParaRPr kumimoji="1" lang="en-US" altLang="ja-JP"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7" name="正方形/長方形 16"/>
            <p:cNvSpPr/>
            <p:nvPr/>
          </p:nvSpPr>
          <p:spPr>
            <a:xfrm>
              <a:off x="5700304" y="3838786"/>
              <a:ext cx="1240938" cy="142807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ゆっくりすべり</a:t>
              </a:r>
              <a:r>
                <a:rPr kumimoji="1" lang="ja-JP" altLang="en-US"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a:t>
              </a:r>
              <a:r>
                <a:rPr kumimoji="1" lang="en-US" altLang="ja-JP"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※3</a:t>
              </a:r>
              <a:r>
                <a:rPr kumimoji="1" lang="ja-JP" altLang="en-US"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rPr>
                <a:t>）</a:t>
              </a:r>
              <a:endParaRPr kumimoji="1" lang="en-US" altLang="ja-JP" sz="1400" b="0" i="0" strike="noStrike" kern="1200" cap="none" spc="0" normalizeH="0" baseline="0" noProof="0" dirty="0" smtClean="0">
                <a:ln>
                  <a:noFill/>
                </a:ln>
                <a:solidFill>
                  <a:srgbClr val="FF0000"/>
                </a:solidFill>
                <a:effectLst/>
                <a:uLnTx/>
                <a:uFillTx/>
                <a:latin typeface="Calibri" panose="020F0502020204030204"/>
                <a:ea typeface="ＭＳ Ｐゴシック" panose="020B0600070205080204" pitchFamily="50" charset="-128"/>
                <a:cs typeface="+mn-cs"/>
              </a:endParaRPr>
            </a:p>
          </p:txBody>
        </p:sp>
        <p:cxnSp>
          <p:nvCxnSpPr>
            <p:cNvPr id="70" name="直線コネクタ 69"/>
            <p:cNvCxnSpPr/>
            <p:nvPr/>
          </p:nvCxnSpPr>
          <p:spPr>
            <a:xfrm>
              <a:off x="1378854" y="5543353"/>
              <a:ext cx="6771960" cy="0"/>
            </a:xfrm>
            <a:prstGeom prst="line">
              <a:avLst/>
            </a:prstGeom>
            <a:ln>
              <a:prstDash val="dash"/>
              <a:tailEnd type="none"/>
            </a:ln>
          </p:spPr>
          <p:style>
            <a:lnRef idx="1">
              <a:schemeClr val="dk1"/>
            </a:lnRef>
            <a:fillRef idx="0">
              <a:schemeClr val="dk1"/>
            </a:fillRef>
            <a:effectRef idx="0">
              <a:schemeClr val="dk1"/>
            </a:effectRef>
            <a:fontRef idx="minor">
              <a:schemeClr val="tx1"/>
            </a:fontRef>
          </p:style>
        </p:cxnSp>
        <p:sp>
          <p:nvSpPr>
            <p:cNvPr id="40" name="正方形/長方形 39"/>
            <p:cNvSpPr/>
            <p:nvPr/>
          </p:nvSpPr>
          <p:spPr>
            <a:xfrm>
              <a:off x="1841137" y="7175637"/>
              <a:ext cx="6187866" cy="5631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南海トラフの想定震源域内のプレート境界において</a:t>
              </a:r>
              <a:r>
                <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M7.0</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以上、</a:t>
              </a:r>
              <a:r>
                <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M8.0</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未満</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の地震が発生した場合、または南海</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トラフの想定震源域内</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のプレート境界以外や想定震源域の海溝軸外側</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50km</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程度までの範囲で</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M7.0</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以上の</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地震が発生した</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場合（一部割れケース）</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3" name="正方形/長方形 42"/>
            <p:cNvSpPr/>
            <p:nvPr/>
          </p:nvSpPr>
          <p:spPr>
            <a:xfrm>
              <a:off x="1841136" y="6831028"/>
              <a:ext cx="6490063" cy="2228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南海トラフの想定震源域内のプレート境界において</a:t>
              </a:r>
              <a:r>
                <a:rPr kumimoji="1" lang="en-US" altLang="ja-JP"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M8.0</a:t>
              </a:r>
              <a:r>
                <a:rPr kumimoji="1" lang="ja-JP" altLang="en-US" sz="11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以上</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の地震が発生した場合（半割れケース）</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4" name="正方形/長方形 43"/>
            <p:cNvSpPr/>
            <p:nvPr/>
          </p:nvSpPr>
          <p:spPr>
            <a:xfrm>
              <a:off x="1836672" y="7777785"/>
              <a:ext cx="6193698" cy="43530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　ひずみ計等で有意な変化として捉えら</a:t>
              </a:r>
              <a:r>
                <a:rPr lang="ja-JP" altLang="en-US" sz="1100" noProof="0" dirty="0">
                  <a:solidFill>
                    <a:prstClr val="black"/>
                  </a:solidFill>
                  <a:latin typeface="Calibri" panose="020F0502020204030204"/>
                  <a:ea typeface="ＭＳ Ｐゴシック" panose="020B0600070205080204" pitchFamily="50" charset="-128"/>
                </a:rPr>
                <a:t>れ</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る、短い期間にプレート境界の固着状態が明らかに変化しているような通常とは異なるゆっくりすべりが観測された場合（ゆっくりすべりケース）</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36"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9</a:t>
            </a:fld>
            <a:endParaRPr lang="ja-JP" altLang="en-US" dirty="0">
              <a:solidFill>
                <a:prstClr val="black">
                  <a:tint val="75000"/>
                </a:prstClr>
              </a:solidFill>
            </a:endParaRPr>
          </a:p>
        </p:txBody>
      </p:sp>
    </p:spTree>
    <p:extLst>
      <p:ext uri="{BB962C8B-B14F-4D97-AF65-F5344CB8AC3E}">
        <p14:creationId xmlns:p14="http://schemas.microsoft.com/office/powerpoint/2010/main" val="426440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defRPr/>
            </a:pPr>
            <a:r>
              <a:rPr lang="ja-JP" altLang="en-US" sz="2000" b="1" dirty="0">
                <a:solidFill>
                  <a:prstClr val="white"/>
                </a:solidFill>
              </a:rPr>
              <a:t>防災対応の流れ</a:t>
            </a:r>
          </a:p>
        </p:txBody>
      </p:sp>
      <p:graphicFrame>
        <p:nvGraphicFramePr>
          <p:cNvPr id="9" name="表 8"/>
          <p:cNvGraphicFramePr>
            <a:graphicFrameLocks noGrp="1"/>
          </p:cNvGraphicFramePr>
          <p:nvPr>
            <p:extLst/>
          </p:nvPr>
        </p:nvGraphicFramePr>
        <p:xfrm>
          <a:off x="-10096672" y="372726"/>
          <a:ext cx="9586533" cy="5588693"/>
        </p:xfrm>
        <a:graphic>
          <a:graphicData uri="http://schemas.openxmlformats.org/drawingml/2006/table">
            <a:tbl>
              <a:tblPr/>
              <a:tblGrid>
                <a:gridCol w="1046688">
                  <a:extLst>
                    <a:ext uri="{9D8B030D-6E8A-4147-A177-3AD203B41FA5}">
                      <a16:colId xmlns:a16="http://schemas.microsoft.com/office/drawing/2014/main" val="20000"/>
                    </a:ext>
                  </a:extLst>
                </a:gridCol>
                <a:gridCol w="3344230">
                  <a:extLst>
                    <a:ext uri="{9D8B030D-6E8A-4147-A177-3AD203B41FA5}">
                      <a16:colId xmlns:a16="http://schemas.microsoft.com/office/drawing/2014/main" val="20001"/>
                    </a:ext>
                  </a:extLst>
                </a:gridCol>
                <a:gridCol w="2349000">
                  <a:extLst>
                    <a:ext uri="{9D8B030D-6E8A-4147-A177-3AD203B41FA5}">
                      <a16:colId xmlns:a16="http://schemas.microsoft.com/office/drawing/2014/main" val="3222328082"/>
                    </a:ext>
                  </a:extLst>
                </a:gridCol>
                <a:gridCol w="2846615">
                  <a:extLst>
                    <a:ext uri="{9D8B030D-6E8A-4147-A177-3AD203B41FA5}">
                      <a16:colId xmlns:a16="http://schemas.microsoft.com/office/drawing/2014/main" val="20003"/>
                    </a:ext>
                  </a:extLst>
                </a:gridCol>
              </a:tblGrid>
              <a:tr h="248635">
                <a:tc>
                  <a:txBody>
                    <a:bodyPr/>
                    <a:lstStyle/>
                    <a:p>
                      <a:pPr algn="ctr" fontAlgn="ctr"/>
                      <a:r>
                        <a:rPr lang="ja-JP" altLang="en-US" sz="1400" b="1" i="0" u="none" strike="noStrike" dirty="0">
                          <a:solidFill>
                            <a:schemeClr val="bg1"/>
                          </a:solidFill>
                          <a:effectLst/>
                          <a:latin typeface="ＭＳ Ｐゴシック" panose="020B0600070205080204" pitchFamily="50" charset="-128"/>
                          <a:ea typeface="ＭＳ Ｐゴシック" panose="020B0600070205080204" pitchFamily="50" charset="-128"/>
                        </a:rPr>
                        <a:t>　</a:t>
                      </a: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ja-JP" altLang="en-US" sz="1400" b="1" i="0" u="none" strike="noStrike" dirty="0" smtClean="0">
                          <a:solidFill>
                            <a:schemeClr val="bg1"/>
                          </a:solidFill>
                          <a:effectLst/>
                          <a:latin typeface="ＭＳ Ｐゴシック" panose="020B0600070205080204" pitchFamily="50" charset="-128"/>
                          <a:ea typeface="ＭＳ Ｐゴシック" panose="020B0600070205080204" pitchFamily="50" charset="-128"/>
                        </a:rPr>
                        <a:t>プレート境界の</a:t>
                      </a:r>
                      <a:r>
                        <a:rPr lang="en-US" altLang="ja-JP" sz="1400" b="1" i="0" u="none" strike="noStrike" dirty="0" smtClean="0">
                          <a:solidFill>
                            <a:schemeClr val="bg1"/>
                          </a:solidFill>
                          <a:effectLst/>
                          <a:latin typeface="ＭＳ Ｐゴシック" panose="020B0600070205080204" pitchFamily="50" charset="-128"/>
                          <a:ea typeface="ＭＳ Ｐゴシック" panose="020B0600070205080204" pitchFamily="50" charset="-128"/>
                        </a:rPr>
                        <a:t>M</a:t>
                      </a:r>
                      <a:r>
                        <a:rPr lang="ja-JP" altLang="en-US" sz="1400" b="1" i="0" u="none" strike="noStrike" dirty="0" smtClean="0">
                          <a:solidFill>
                            <a:schemeClr val="bg1"/>
                          </a:solidFill>
                          <a:effectLst/>
                          <a:latin typeface="ＭＳ Ｐゴシック" panose="020B0600070205080204" pitchFamily="50" charset="-128"/>
                          <a:ea typeface="ＭＳ Ｐゴシック" panose="020B0600070205080204" pitchFamily="50" charset="-128"/>
                        </a:rPr>
                        <a:t>８以上の地震</a:t>
                      </a:r>
                      <a:r>
                        <a:rPr lang="en-US" altLang="ja-JP" sz="1400" b="1" i="0" u="none" strike="noStrike" baseline="30000" dirty="0" smtClean="0">
                          <a:solidFill>
                            <a:schemeClr val="bg1"/>
                          </a:solidFill>
                          <a:effectLst/>
                          <a:latin typeface="ＭＳ Ｐゴシック" panose="020B0600070205080204" pitchFamily="50" charset="-128"/>
                          <a:ea typeface="ＭＳ Ｐゴシック" panose="020B0600070205080204" pitchFamily="50" charset="-128"/>
                        </a:rPr>
                        <a:t>※1</a:t>
                      </a:r>
                      <a:endParaRPr lang="ja-JP" altLang="en-US" sz="1400" b="1" i="0" u="none" strike="noStrike" baseline="30000" dirty="0">
                        <a:solidFill>
                          <a:schemeClr val="bg1"/>
                        </a:solidFill>
                        <a:effectLst/>
                        <a:latin typeface="ＭＳ Ｐゴシック" panose="020B0600070205080204" pitchFamily="50" charset="-128"/>
                        <a:ea typeface="ＭＳ Ｐゴシック" panose="020B0600070205080204" pitchFamily="50" charset="-128"/>
                      </a:endParaRP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ja-JP" altLang="en-US" sz="1400" b="1" i="0" u="none" strike="noStrike" dirty="0" smtClean="0">
                          <a:solidFill>
                            <a:schemeClr val="bg1"/>
                          </a:solidFill>
                          <a:effectLst/>
                          <a:latin typeface="ＭＳ Ｐゴシック" panose="020B0600070205080204" pitchFamily="50" charset="-128"/>
                          <a:ea typeface="ＭＳ Ｐゴシック" panose="020B0600070205080204" pitchFamily="50" charset="-128"/>
                        </a:rPr>
                        <a:t>Ｍ７以上の地震</a:t>
                      </a:r>
                      <a:r>
                        <a:rPr lang="en-US" altLang="ja-JP" sz="1400" b="1" i="0" u="none" strike="noStrike" baseline="30000" dirty="0" smtClean="0">
                          <a:solidFill>
                            <a:schemeClr val="bg1"/>
                          </a:solidFill>
                          <a:effectLst/>
                          <a:latin typeface="ＭＳ Ｐゴシック" panose="020B0600070205080204" pitchFamily="50" charset="-128"/>
                          <a:ea typeface="ＭＳ Ｐゴシック" panose="020B0600070205080204" pitchFamily="50" charset="-128"/>
                        </a:rPr>
                        <a:t>※2</a:t>
                      </a:r>
                      <a:endParaRPr lang="ja-JP" altLang="en-US" sz="1400" b="1" i="0" u="none" strike="noStrike" baseline="30000" dirty="0">
                        <a:solidFill>
                          <a:schemeClr val="bg1"/>
                        </a:solidFill>
                        <a:effectLst/>
                        <a:latin typeface="ＭＳ Ｐゴシック" panose="020B0600070205080204" pitchFamily="50" charset="-128"/>
                        <a:ea typeface="ＭＳ Ｐゴシック" panose="020B0600070205080204" pitchFamily="50" charset="-128"/>
                      </a:endParaRP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ctr"/>
                      <a:r>
                        <a:rPr lang="ja-JP" altLang="en-US" sz="1400" b="1" i="0" u="none" strike="noStrike" dirty="0">
                          <a:solidFill>
                            <a:schemeClr val="bg1"/>
                          </a:solidFill>
                          <a:effectLst/>
                          <a:latin typeface="ＭＳ Ｐゴシック" panose="020B0600070205080204" pitchFamily="50" charset="-128"/>
                          <a:ea typeface="ＭＳ Ｐゴシック" panose="020B0600070205080204" pitchFamily="50" charset="-128"/>
                        </a:rPr>
                        <a:t>ゆっくり</a:t>
                      </a:r>
                      <a:r>
                        <a:rPr lang="ja-JP" altLang="en-US" sz="1400" b="1" i="0" u="none" strike="noStrike" dirty="0" smtClean="0">
                          <a:solidFill>
                            <a:schemeClr val="bg1"/>
                          </a:solidFill>
                          <a:effectLst/>
                          <a:latin typeface="ＭＳ Ｐゴシック" panose="020B0600070205080204" pitchFamily="50" charset="-128"/>
                          <a:ea typeface="ＭＳ Ｐゴシック" panose="020B0600070205080204" pitchFamily="50" charset="-128"/>
                        </a:rPr>
                        <a:t>すべり</a:t>
                      </a:r>
                      <a:r>
                        <a:rPr lang="en-US" altLang="ja-JP" sz="1400" b="1" i="0" u="none" strike="noStrike" baseline="30000" dirty="0" smtClean="0">
                          <a:solidFill>
                            <a:schemeClr val="bg1"/>
                          </a:solidFill>
                          <a:effectLst/>
                          <a:latin typeface="ＭＳ Ｐゴシック" panose="020B0600070205080204" pitchFamily="50" charset="-128"/>
                          <a:ea typeface="ＭＳ Ｐゴシック" panose="020B0600070205080204" pitchFamily="50" charset="-128"/>
                        </a:rPr>
                        <a:t>※3</a:t>
                      </a:r>
                      <a:endParaRPr lang="ja-JP" altLang="en-US" sz="1400" b="1" i="0" u="none" strike="noStrike" baseline="30000" dirty="0">
                        <a:solidFill>
                          <a:schemeClr val="bg1"/>
                        </a:solidFill>
                        <a:effectLst/>
                        <a:latin typeface="ＭＳ Ｐゴシック" panose="020B0600070205080204" pitchFamily="50" charset="-128"/>
                        <a:ea typeface="ＭＳ Ｐゴシック" panose="020B0600070205080204" pitchFamily="50" charset="-128"/>
                      </a:endParaRPr>
                    </a:p>
                  </a:txBody>
                  <a:tcPr marL="4330" marR="4330" marT="43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617762">
                <a:tc>
                  <a:txBody>
                    <a:bodyPr/>
                    <a:lstStyle/>
                    <a:p>
                      <a:pPr algn="ctr" fontAlgn="t"/>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発生直後</a:t>
                      </a:r>
                    </a:p>
                  </a:txBody>
                  <a:tcPr marL="4330" marR="4330" marT="433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285750" indent="-285750" algn="l">
                        <a:buFont typeface="Wingdings" panose="05000000000000000000" pitchFamily="2" charset="2"/>
                        <a:buChar char="l"/>
                      </a:pPr>
                      <a:r>
                        <a:rPr lang="ja-JP" altLang="en-US" sz="1400" dirty="0"/>
                        <a:t>個々の状況に応じて避難等の防災対応を準備・</a:t>
                      </a:r>
                      <a:r>
                        <a:rPr lang="ja-JP" altLang="en-US" sz="1400" dirty="0" smtClean="0"/>
                        <a:t>開始</a:t>
                      </a:r>
                      <a:endParaRPr lang="en-US" altLang="ja-JP" sz="1400" dirty="0"/>
                    </a:p>
                  </a:txBody>
                  <a:tcPr marL="4330" marR="4330" marT="433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mn-lt"/>
                          <a:ea typeface="+mn-ea"/>
                          <a:cs typeface="+mn-cs"/>
                        </a:rPr>
                        <a:t>今後の情報に注意</a:t>
                      </a:r>
                      <a:endParaRPr kumimoji="1" lang="ja-JP" altLang="en-US" sz="1400" dirty="0" smtClean="0"/>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0887">
                <a:tc>
                  <a:txBody>
                    <a:bodyPr/>
                    <a:lstStyle/>
                    <a:p>
                      <a:pPr algn="ctr" fontAlgn="t"/>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（最短）</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t"/>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２時間程度</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2">
                  <a:txBody>
                    <a:bodyPr/>
                    <a:lstStyle/>
                    <a:p>
                      <a:pPr marL="0" indent="0" algn="ctr" fontAlgn="t">
                        <a:lnSpc>
                          <a:spcPts val="500"/>
                        </a:lnSpc>
                        <a:spcBef>
                          <a:spcPts val="0"/>
                        </a:spcBef>
                        <a:spcAft>
                          <a:spcPts val="600"/>
                        </a:spcAft>
                        <a:buFont typeface="Wingdings" panose="05000000000000000000" pitchFamily="2" charset="2"/>
                        <a:buNone/>
                      </a:pPr>
                      <a:endParaRPr lang="en-US" altLang="ja-JP" sz="1400" b="1" i="0" u="sng"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indent="0" algn="ctr" fontAlgn="t">
                        <a:lnSpc>
                          <a:spcPts val="1400"/>
                        </a:lnSpc>
                        <a:spcBef>
                          <a:spcPts val="0"/>
                        </a:spcBef>
                        <a:spcAft>
                          <a:spcPts val="600"/>
                        </a:spcAft>
                        <a:buFont typeface="Wingdings" panose="05000000000000000000" pitchFamily="2" charset="2"/>
                        <a:buNone/>
                      </a:pPr>
                      <a:r>
                        <a:rPr lang="ja-JP" altLang="en-US" sz="1400" b="1" i="0" u="sng" strike="noStrike" dirty="0" smtClean="0">
                          <a:solidFill>
                            <a:srgbClr val="000000"/>
                          </a:solidFill>
                          <a:effectLst/>
                          <a:latin typeface="ＭＳ Ｐゴシック" panose="020B0600070205080204" pitchFamily="50" charset="-128"/>
                          <a:ea typeface="ＭＳ Ｐゴシック" panose="020B0600070205080204" pitchFamily="50" charset="-128"/>
                        </a:rPr>
                        <a:t>巨大地震警戒対応</a:t>
                      </a:r>
                      <a:endParaRPr lang="en-US" altLang="ja-JP" sz="1400" b="1" i="0" u="sng"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t" latinLnBrk="0" hangingPunct="1">
                        <a:lnSpc>
                          <a:spcPts val="1400"/>
                        </a:lnSpc>
                        <a:spcBef>
                          <a:spcPts val="0"/>
                        </a:spcBef>
                        <a:spcAft>
                          <a:spcPts val="600"/>
                        </a:spcAft>
                        <a:buClrTx/>
                        <a:buSzTx/>
                        <a:buFont typeface="Wingdings" panose="05000000000000000000" pitchFamily="2" charset="2"/>
                        <a:buNone/>
                        <a:tabLst/>
                        <a:defRPr/>
                      </a:pPr>
                      <a:r>
                        <a:rPr lang="ja-JP" altLang="en-US" sz="1400" kern="100" dirty="0" smtClean="0">
                          <a:effectLst/>
                          <a:latin typeface="+mn-ea"/>
                          <a:ea typeface="+mn-ea"/>
                          <a:cs typeface="Times New Roman" panose="02020603050405020304" pitchFamily="18" charset="0"/>
                        </a:rPr>
                        <a:t>　</a:t>
                      </a:r>
                      <a:endParaRPr lang="en-US" altLang="ja-JP" sz="1000" b="0" i="0" u="none" strike="noStrike" dirty="0" smtClean="0">
                        <a:solidFill>
                          <a:srgbClr val="000000"/>
                        </a:solidFill>
                        <a:effectLst/>
                        <a:latin typeface="ＭＳ Ｐゴシック" panose="020B0600070205080204" pitchFamily="50" charset="-128"/>
                        <a:ea typeface="+mn-ea"/>
                      </a:endParaRPr>
                    </a:p>
                    <a:p>
                      <a:pPr marL="87313" marR="0" lvl="0" indent="-87313" algn="l" defTabSz="914400" rtl="0" eaLnBrk="1" fontAlgn="t" latinLnBrk="0" hangingPunct="1">
                        <a:lnSpc>
                          <a:spcPts val="1400"/>
                        </a:lnSpc>
                        <a:spcBef>
                          <a:spcPts val="0"/>
                        </a:spcBef>
                        <a:spcAft>
                          <a:spcPts val="60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日頃からの地震への備えを再確認する等</a:t>
                      </a:r>
                    </a:p>
                    <a:p>
                      <a:pPr marL="87313" marR="0" lvl="0" indent="-87313" algn="l" defTabSz="914400" rtl="0" eaLnBrk="1" fontAlgn="t" latinLnBrk="0" hangingPunct="1">
                        <a:lnSpc>
                          <a:spcPts val="1400"/>
                        </a:lnSpc>
                        <a:spcBef>
                          <a:spcPts val="0"/>
                        </a:spcBef>
                        <a:spcAft>
                          <a:spcPts val="60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地震発生後の避難では間に合わない可能性のある要配慮者は避難、それ以外の者は、避難の準備を整え、 個々の状況等に応じて自主的に避難</a:t>
                      </a:r>
                    </a:p>
                    <a:p>
                      <a:pPr marL="87313" indent="-87313" algn="l" fontAlgn="t">
                        <a:lnSpc>
                          <a:spcPts val="1400"/>
                        </a:lnSpc>
                        <a:spcBef>
                          <a:spcPts val="0"/>
                        </a:spcBef>
                        <a:spcAft>
                          <a:spcPts val="600"/>
                        </a:spcAft>
                        <a:buFont typeface="Wingdings" panose="05000000000000000000" pitchFamily="2" charset="2"/>
                        <a:buChar char="l"/>
                      </a:pPr>
                      <a:r>
                        <a:rPr lang="ja-JP" altLang="en-US" sz="1400" b="0" i="0" u="none" strike="noStrike" dirty="0" smtClean="0">
                          <a:solidFill>
                            <a:srgbClr val="000000"/>
                          </a:solidFill>
                          <a:effectLst/>
                          <a:latin typeface="ＭＳ Ｐゴシック" panose="020B0600070205080204" pitchFamily="50" charset="-128"/>
                          <a:ea typeface="+mn-ea"/>
                        </a:rPr>
                        <a:t>地震発生後の避難で明らかに避難が完了できない地域の住民は避難</a:t>
                      </a:r>
                      <a:endParaRPr lang="ja-JP" altLang="en-US" sz="1400" b="0" i="0" u="none" strike="noStrike" dirty="0">
                        <a:solidFill>
                          <a:srgbClr val="000000"/>
                        </a:solidFill>
                        <a:effectLst/>
                        <a:latin typeface="ＭＳ Ｐゴシック" panose="020B0600070205080204" pitchFamily="50" charset="-128"/>
                        <a:ea typeface="+mn-ea"/>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9C8C"/>
                    </a:solidFill>
                  </a:tcPr>
                </a:tc>
                <a:tc rowSpan="2">
                  <a:txBody>
                    <a:bodyPr/>
                    <a:lstStyle/>
                    <a:p>
                      <a:pPr marL="0" marR="0" lvl="0" indent="0" algn="ctr" defTabSz="914400" rtl="0" eaLnBrk="1" fontAlgn="t" latinLnBrk="0" hangingPunct="1">
                        <a:lnSpc>
                          <a:spcPts val="500"/>
                        </a:lnSpc>
                        <a:spcBef>
                          <a:spcPts val="0"/>
                        </a:spcBef>
                        <a:spcAft>
                          <a:spcPts val="600"/>
                        </a:spcAft>
                        <a:buClrTx/>
                        <a:buSzTx/>
                        <a:buFontTx/>
                        <a:buNone/>
                        <a:tabLst/>
                        <a:defRPr/>
                      </a:pPr>
                      <a:endParaRPr lang="en-US" altLang="ja-JP" sz="1400" b="1" i="0" u="sng"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ctr" defTabSz="914400" rtl="0" eaLnBrk="1" fontAlgn="t" latinLnBrk="0" hangingPunct="1">
                        <a:lnSpc>
                          <a:spcPts val="1400"/>
                        </a:lnSpc>
                        <a:spcBef>
                          <a:spcPts val="0"/>
                        </a:spcBef>
                        <a:spcAft>
                          <a:spcPts val="600"/>
                        </a:spcAft>
                        <a:buClrTx/>
                        <a:buSzTx/>
                        <a:buFontTx/>
                        <a:buNone/>
                        <a:tabLst/>
                        <a:defRPr/>
                      </a:pPr>
                      <a:r>
                        <a:rPr lang="ja-JP" altLang="en-US" sz="1400" b="1" i="0" u="sng" strike="noStrike" dirty="0" smtClean="0">
                          <a:solidFill>
                            <a:srgbClr val="000000"/>
                          </a:solidFill>
                          <a:effectLst/>
                          <a:latin typeface="ＭＳ Ｐゴシック" panose="020B0600070205080204" pitchFamily="50" charset="-128"/>
                          <a:ea typeface="ＭＳ Ｐゴシック" panose="020B0600070205080204" pitchFamily="50" charset="-128"/>
                        </a:rPr>
                        <a:t>巨大地震注意対応</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t" latinLnBrk="0" hangingPunct="1">
                        <a:lnSpc>
                          <a:spcPts val="1400"/>
                        </a:lnSpc>
                        <a:spcBef>
                          <a:spcPts val="0"/>
                        </a:spcBef>
                        <a:spcAft>
                          <a:spcPts val="600"/>
                        </a:spcAft>
                        <a:buClrTx/>
                        <a:buSzTx/>
                        <a:buFont typeface="Wingdings" panose="05000000000000000000" pitchFamily="2" charset="2"/>
                        <a:buNone/>
                        <a:tabLst/>
                        <a:defRPr/>
                      </a:pPr>
                      <a:r>
                        <a:rPr lang="ja-JP" altLang="en-US" sz="1400" kern="100" dirty="0">
                          <a:effectLst/>
                          <a:latin typeface="+mn-ea"/>
                          <a:ea typeface="+mn-ea"/>
                          <a:cs typeface="Times New Roman" panose="02020603050405020304" pitchFamily="18" charset="0"/>
                        </a:rPr>
                        <a:t>　</a:t>
                      </a:r>
                      <a:endParaRPr lang="en-US" altLang="ja-JP" sz="1400" kern="100" dirty="0" smtClean="0">
                        <a:effectLst/>
                        <a:latin typeface="+mn-ea"/>
                        <a:ea typeface="+mn-ea"/>
                        <a:cs typeface="Times New Roman" panose="02020603050405020304" pitchFamily="18" charset="0"/>
                      </a:endParaRPr>
                    </a:p>
                    <a:p>
                      <a:pPr marL="87313" marR="0" lvl="0" indent="-87313" algn="l" defTabSz="914400" rtl="0" eaLnBrk="1" fontAlgn="t" latinLnBrk="0" hangingPunct="1">
                        <a:lnSpc>
                          <a:spcPts val="1400"/>
                        </a:lnSpc>
                        <a:spcBef>
                          <a:spcPts val="0"/>
                        </a:spcBef>
                        <a:spcAft>
                          <a:spcPts val="600"/>
                        </a:spcAft>
                        <a:buClrTx/>
                        <a:buSzTx/>
                        <a:buFont typeface="Wingdings" panose="05000000000000000000" pitchFamily="2" charset="2"/>
                        <a:buChar char="l"/>
                        <a:tabLst/>
                        <a:defRPr/>
                      </a:pPr>
                      <a:r>
                        <a:rPr lang="ja-JP" altLang="en-US" sz="1400" kern="100" dirty="0" smtClean="0">
                          <a:effectLst/>
                          <a:latin typeface="+mn-ea"/>
                          <a:ea typeface="+mn-ea"/>
                          <a:cs typeface="Times New Roman" panose="02020603050405020304" pitchFamily="18" charset="0"/>
                        </a:rPr>
                        <a:t>日頃からの地震への備えを再確認する等</a:t>
                      </a:r>
                      <a:endParaRPr lang="en-US" altLang="ja-JP" sz="1400" kern="100" dirty="0" smtClean="0">
                        <a:effectLst/>
                        <a:latin typeface="+mn-ea"/>
                        <a:ea typeface="+mn-ea"/>
                        <a:cs typeface="Times New Roman" panose="02020603050405020304" pitchFamily="18" charset="0"/>
                      </a:endParaRPr>
                    </a:p>
                    <a:p>
                      <a:pPr marL="87313" marR="0" lvl="0" indent="-87313" algn="l" defTabSz="914400" rtl="0" eaLnBrk="1" fontAlgn="t" latinLnBrk="0" hangingPunct="1">
                        <a:lnSpc>
                          <a:spcPts val="1400"/>
                        </a:lnSpc>
                        <a:spcBef>
                          <a:spcPts val="0"/>
                        </a:spcBef>
                        <a:spcAft>
                          <a:spcPts val="600"/>
                        </a:spcAft>
                        <a:buClrTx/>
                        <a:buSzTx/>
                        <a:buFont typeface="Wingdings" panose="05000000000000000000" pitchFamily="2" charset="2"/>
                        <a:buNone/>
                        <a:tabLst/>
                        <a:defRPr/>
                      </a:pPr>
                      <a:r>
                        <a:rPr lang="ja-JP" altLang="en-US" sz="1400" kern="100" dirty="0" smtClean="0">
                          <a:effectLst/>
                          <a:latin typeface="+mn-ea"/>
                          <a:ea typeface="+mn-ea"/>
                          <a:cs typeface="Times New Roman" panose="02020603050405020304" pitchFamily="18" charset="0"/>
                        </a:rPr>
                        <a:t>　　（</a:t>
                      </a:r>
                      <a:r>
                        <a:rPr lang="ja-JP" altLang="en-US" sz="1400" dirty="0"/>
                        <a:t>必要に応じて避難を自主的に実施</a:t>
                      </a:r>
                      <a:r>
                        <a:rPr lang="ja-JP" altLang="en-US" sz="1400" kern="100" dirty="0" smtClean="0">
                          <a:effectLst/>
                          <a:latin typeface="+mn-ea"/>
                          <a:ea typeface="+mn-ea"/>
                          <a:cs typeface="Times New Roman" panose="02020603050405020304" pitchFamily="18" charset="0"/>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87"/>
                    </a:solidFill>
                  </a:tcPr>
                </a:tc>
                <a:tc rowSpan="5">
                  <a:txBody>
                    <a:bodyPr/>
                    <a:lstStyle/>
                    <a:p>
                      <a:pPr marL="0" marR="0" lvl="0" indent="0" algn="ctr" defTabSz="914400" rtl="0" eaLnBrk="1" fontAlgn="ctr" latinLnBrk="0" hangingPunct="1">
                        <a:lnSpc>
                          <a:spcPts val="500"/>
                        </a:lnSpc>
                        <a:spcBef>
                          <a:spcPts val="0"/>
                        </a:spcBef>
                        <a:spcAft>
                          <a:spcPts val="600"/>
                        </a:spcAft>
                        <a:buClrTx/>
                        <a:buSzTx/>
                        <a:buFont typeface="Wingdings" panose="05000000000000000000" pitchFamily="2" charset="2"/>
                        <a:buNone/>
                        <a:tabLst/>
                        <a:defRPr/>
                      </a:pPr>
                      <a:endParaRPr lang="en-US" altLang="ja-JP" sz="1400" b="1" i="0" u="sng" strike="noStrike" dirty="0" smtClean="0">
                        <a:solidFill>
                          <a:srgbClr val="000000"/>
                        </a:solidFill>
                        <a:effectLst/>
                        <a:latin typeface="ＭＳ Ｐゴシック" panose="020B0600070205080204" pitchFamily="50" charset="-128"/>
                        <a:ea typeface="+mn-ea"/>
                      </a:endParaRPr>
                    </a:p>
                    <a:p>
                      <a:pPr marL="0" marR="0" lvl="0" indent="0" algn="ctr" defTabSz="914400" rtl="0" eaLnBrk="1" fontAlgn="ctr" latinLnBrk="0" hangingPunct="1">
                        <a:lnSpc>
                          <a:spcPts val="1400"/>
                        </a:lnSpc>
                        <a:spcBef>
                          <a:spcPts val="0"/>
                        </a:spcBef>
                        <a:spcAft>
                          <a:spcPts val="600"/>
                        </a:spcAft>
                        <a:buClrTx/>
                        <a:buSzTx/>
                        <a:buFont typeface="Wingdings" panose="05000000000000000000" pitchFamily="2" charset="2"/>
                        <a:buNone/>
                        <a:tabLst/>
                        <a:defRPr/>
                      </a:pPr>
                      <a:r>
                        <a:rPr lang="ja-JP" altLang="en-US" sz="1400" b="1" i="0" u="sng" strike="noStrike" dirty="0" smtClean="0">
                          <a:solidFill>
                            <a:srgbClr val="000000"/>
                          </a:solidFill>
                          <a:effectLst/>
                          <a:latin typeface="ＭＳ Ｐゴシック" panose="020B0600070205080204" pitchFamily="50" charset="-128"/>
                          <a:ea typeface="+mn-ea"/>
                        </a:rPr>
                        <a:t>巨大地震注意対応</a:t>
                      </a:r>
                      <a:endParaRPr lang="en-US" altLang="ja-JP" sz="1400" b="1" i="0" u="sng" strike="noStrike" dirty="0">
                        <a:solidFill>
                          <a:srgbClr val="000000"/>
                        </a:solidFill>
                        <a:effectLst/>
                        <a:latin typeface="ＭＳ Ｐゴシック" panose="020B0600070205080204" pitchFamily="50" charset="-128"/>
                        <a:ea typeface="+mn-ea"/>
                      </a:endParaRPr>
                    </a:p>
                    <a:p>
                      <a:pPr marL="0" marR="0" lvl="0" indent="0" algn="l" defTabSz="914400" rtl="0" eaLnBrk="1" fontAlgn="ctr" latinLnBrk="0" hangingPunct="1">
                        <a:lnSpc>
                          <a:spcPts val="1400"/>
                        </a:lnSpc>
                        <a:spcBef>
                          <a:spcPts val="0"/>
                        </a:spcBef>
                        <a:spcAft>
                          <a:spcPts val="600"/>
                        </a:spcAft>
                        <a:buClrTx/>
                        <a:buSzTx/>
                        <a:buFont typeface="Wingdings" panose="05000000000000000000" pitchFamily="2" charset="2"/>
                        <a:buNone/>
                        <a:tabLst/>
                        <a:defRPr/>
                      </a:pPr>
                      <a:r>
                        <a:rPr lang="ja-JP" altLang="en-US" sz="1400" kern="100" dirty="0">
                          <a:effectLst/>
                          <a:latin typeface="+mn-ea"/>
                          <a:ea typeface="+mn-ea"/>
                          <a:cs typeface="Times New Roman" panose="02020603050405020304" pitchFamily="18" charset="0"/>
                        </a:rPr>
                        <a:t>　</a:t>
                      </a:r>
                      <a:endParaRPr lang="en-US" altLang="ja-JP" sz="1400" kern="100" dirty="0">
                        <a:effectLst/>
                        <a:latin typeface="+mn-ea"/>
                        <a:ea typeface="+mn-ea"/>
                        <a:cs typeface="Times New Roman" panose="02020603050405020304" pitchFamily="18" charset="0"/>
                      </a:endParaRPr>
                    </a:p>
                    <a:p>
                      <a:pPr marL="87313" indent="-87313" algn="l" fontAlgn="ctr">
                        <a:lnSpc>
                          <a:spcPts val="1400"/>
                        </a:lnSpc>
                        <a:spcBef>
                          <a:spcPts val="0"/>
                        </a:spcBef>
                        <a:spcAft>
                          <a:spcPts val="600"/>
                        </a:spcAft>
                        <a:buFont typeface="Wingdings" panose="05000000000000000000" pitchFamily="2" charset="2"/>
                        <a:buChar char="l"/>
                      </a:pPr>
                      <a:r>
                        <a:rPr lang="ja-JP" altLang="en-US" sz="1400" kern="100" dirty="0">
                          <a:effectLst/>
                          <a:latin typeface="+mn-ea"/>
                          <a:ea typeface="+mn-ea"/>
                          <a:cs typeface="Times New Roman" panose="02020603050405020304" pitchFamily="18" charset="0"/>
                        </a:rPr>
                        <a:t>日頃からの地震への備えを再確認</a:t>
                      </a:r>
                      <a:r>
                        <a:rPr lang="ja-JP" altLang="en-US" sz="1400" kern="100" dirty="0" smtClean="0">
                          <a:effectLst/>
                          <a:latin typeface="+mn-ea"/>
                          <a:ea typeface="+mn-ea"/>
                          <a:cs typeface="Times New Roman" panose="02020603050405020304" pitchFamily="18" charset="0"/>
                        </a:rPr>
                        <a:t>する等</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88B"/>
                    </a:solidFill>
                  </a:tcPr>
                </a:tc>
                <a:extLst>
                  <a:ext uri="{0D108BD9-81ED-4DB2-BD59-A6C34878D82A}">
                    <a16:rowId xmlns:a16="http://schemas.microsoft.com/office/drawing/2014/main" val="10002"/>
                  </a:ext>
                </a:extLst>
              </a:tr>
              <a:tr h="1625208">
                <a:tc>
                  <a:txBody>
                    <a:bodyPr/>
                    <a:lstStyle/>
                    <a:p>
                      <a:pPr algn="ctr" fontAlgn="b"/>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１週間</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ja-JP" altLang="en-US" dirty="0"/>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CC"/>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0">
                <a:tc>
                  <a:txBody>
                    <a:bodyPr/>
                    <a:lstStyle/>
                    <a:p>
                      <a:endParaRPr kumimoji="1" lang="ja-JP" altLang="en-US" dirty="0"/>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marL="0" marR="0" lvl="0" indent="0" algn="ctr" defTabSz="914400" rtl="0" eaLnBrk="1" fontAlgn="t" latinLnBrk="0" hangingPunct="1">
                        <a:lnSpc>
                          <a:spcPts val="500"/>
                        </a:lnSpc>
                        <a:spcBef>
                          <a:spcPts val="600"/>
                        </a:spcBef>
                        <a:spcAft>
                          <a:spcPts val="0"/>
                        </a:spcAft>
                        <a:buClrTx/>
                        <a:buSzTx/>
                        <a:buFontTx/>
                        <a:buNone/>
                        <a:tabLst/>
                        <a:defRPr/>
                      </a:pPr>
                      <a:endParaRPr lang="en-US" altLang="ja-JP" sz="1400" b="1" i="0" u="sng" strike="noStrike" dirty="0" smtClean="0">
                        <a:solidFill>
                          <a:srgbClr val="000000"/>
                        </a:solidFill>
                        <a:effectLst/>
                        <a:latin typeface="ＭＳ Ｐゴシック" panose="020B0600070205080204" pitchFamily="50" charset="-128"/>
                        <a:ea typeface="+mn-ea"/>
                      </a:endParaRPr>
                    </a:p>
                    <a:p>
                      <a:pPr marL="0" marR="0" lvl="0" indent="0" algn="ctr" defTabSz="914400" rtl="0" eaLnBrk="1" fontAlgn="t" latinLnBrk="0" hangingPunct="1">
                        <a:lnSpc>
                          <a:spcPts val="1400"/>
                        </a:lnSpc>
                        <a:spcBef>
                          <a:spcPts val="600"/>
                        </a:spcBef>
                        <a:spcAft>
                          <a:spcPts val="600"/>
                        </a:spcAft>
                        <a:buClrTx/>
                        <a:buSzTx/>
                        <a:buFontTx/>
                        <a:buNone/>
                        <a:tabLst/>
                        <a:defRPr/>
                      </a:pPr>
                      <a:r>
                        <a:rPr lang="ja-JP" altLang="en-US" sz="1400" b="1" i="0" u="sng" strike="noStrike" dirty="0" smtClean="0">
                          <a:solidFill>
                            <a:srgbClr val="000000"/>
                          </a:solidFill>
                          <a:effectLst/>
                          <a:latin typeface="ＭＳ Ｐゴシック" panose="020B0600070205080204" pitchFamily="50" charset="-128"/>
                          <a:ea typeface="+mn-ea"/>
                        </a:rPr>
                        <a:t>巨大地震注意対応</a:t>
                      </a:r>
                      <a:endParaRPr lang="en-US" altLang="ja-JP" sz="1400" b="1" i="0" u="sng" strike="noStrike" dirty="0">
                        <a:solidFill>
                          <a:srgbClr val="000000"/>
                        </a:solidFill>
                        <a:effectLst/>
                        <a:latin typeface="ＭＳ Ｐゴシック" panose="020B0600070205080204" pitchFamily="50" charset="-128"/>
                        <a:ea typeface="+mn-ea"/>
                      </a:endParaRPr>
                    </a:p>
                    <a:p>
                      <a:pPr marL="0" marR="0" lvl="0" indent="0" algn="l" defTabSz="914400" rtl="0" eaLnBrk="1" fontAlgn="t" latinLnBrk="0" hangingPunct="1">
                        <a:lnSpc>
                          <a:spcPts val="1400"/>
                        </a:lnSpc>
                        <a:spcBef>
                          <a:spcPts val="0"/>
                        </a:spcBef>
                        <a:spcAft>
                          <a:spcPts val="600"/>
                        </a:spcAft>
                        <a:buClrTx/>
                        <a:buSzTx/>
                        <a:buFont typeface="Wingdings" panose="05000000000000000000" pitchFamily="2" charset="2"/>
                        <a:buNone/>
                        <a:tabLst/>
                        <a:defRPr/>
                      </a:pPr>
                      <a:r>
                        <a:rPr lang="ja-JP" altLang="en-US" sz="1400" kern="100" dirty="0">
                          <a:effectLst/>
                          <a:latin typeface="+mn-ea"/>
                          <a:ea typeface="+mn-ea"/>
                          <a:cs typeface="Times New Roman" panose="02020603050405020304" pitchFamily="18" charset="0"/>
                        </a:rPr>
                        <a:t>　</a:t>
                      </a:r>
                      <a:endParaRPr lang="en-US" altLang="ja-JP" sz="1400" kern="100" dirty="0">
                        <a:effectLst/>
                        <a:latin typeface="+mn-ea"/>
                        <a:ea typeface="+mn-ea"/>
                        <a:cs typeface="Times New Roman" panose="02020603050405020304" pitchFamily="18" charset="0"/>
                      </a:endParaRPr>
                    </a:p>
                    <a:p>
                      <a:pPr marL="0" marR="0" lvl="0" indent="0" algn="l" defTabSz="914400" rtl="0" eaLnBrk="1" fontAlgn="t" latinLnBrk="0" hangingPunct="1">
                        <a:lnSpc>
                          <a:spcPts val="1400"/>
                        </a:lnSpc>
                        <a:spcBef>
                          <a:spcPts val="0"/>
                        </a:spcBef>
                        <a:spcAft>
                          <a:spcPts val="600"/>
                        </a:spcAft>
                        <a:buClrTx/>
                        <a:buSzTx/>
                        <a:buFont typeface="Wingdings" panose="05000000000000000000" pitchFamily="2" charset="2"/>
                        <a:buChar char="l"/>
                        <a:tabLst/>
                        <a:defRPr/>
                      </a:pPr>
                      <a:r>
                        <a:rPr lang="ja-JP" altLang="en-US" sz="1400" kern="100" dirty="0">
                          <a:effectLst/>
                          <a:latin typeface="+mn-ea"/>
                          <a:ea typeface="+mn-ea"/>
                          <a:cs typeface="Times New Roman" panose="02020603050405020304" pitchFamily="18" charset="0"/>
                        </a:rPr>
                        <a:t>日頃からの地震への備えを再確認</a:t>
                      </a:r>
                      <a:r>
                        <a:rPr lang="ja-JP" altLang="en-US" sz="1400" kern="100" dirty="0" smtClean="0">
                          <a:effectLst/>
                          <a:latin typeface="+mn-ea"/>
                          <a:ea typeface="+mn-ea"/>
                          <a:cs typeface="Times New Roman" panose="02020603050405020304" pitchFamily="18" charset="0"/>
                        </a:rPr>
                        <a:t>する等</a:t>
                      </a:r>
                      <a:endParaRPr lang="en-US" altLang="ja-JP" sz="1400" kern="100" dirty="0" smtClean="0">
                        <a:effectLst/>
                        <a:latin typeface="+mn-ea"/>
                        <a:ea typeface="+mn-ea"/>
                        <a:cs typeface="Times New Roman" panose="02020603050405020304" pitchFamily="18" charset="0"/>
                      </a:endParaRPr>
                    </a:p>
                    <a:p>
                      <a:pPr marL="0" marR="0" lvl="0" indent="0" algn="l" defTabSz="914400" rtl="0" eaLnBrk="1" fontAlgn="t" latinLnBrk="0" hangingPunct="1">
                        <a:lnSpc>
                          <a:spcPts val="1400"/>
                        </a:lnSpc>
                        <a:spcBef>
                          <a:spcPts val="0"/>
                        </a:spcBef>
                        <a:spcAft>
                          <a:spcPts val="600"/>
                        </a:spcAft>
                        <a:buClrTx/>
                        <a:buSzTx/>
                        <a:buFont typeface="Wingdings" panose="05000000000000000000" pitchFamily="2" charset="2"/>
                        <a:buNone/>
                        <a:tabLst/>
                        <a:defRPr/>
                      </a:pPr>
                      <a:r>
                        <a:rPr lang="ja-JP" altLang="en-US" sz="1400" kern="100" dirty="0" smtClean="0">
                          <a:effectLst/>
                          <a:latin typeface="+mn-ea"/>
                          <a:ea typeface="+mn-ea"/>
                          <a:cs typeface="Times New Roman" panose="02020603050405020304" pitchFamily="18" charset="0"/>
                        </a:rPr>
                        <a:t>　　（</a:t>
                      </a:r>
                      <a:r>
                        <a:rPr lang="ja-JP" altLang="en-US" sz="1400" dirty="0"/>
                        <a:t>必要に応じて避難を自主的に実施</a:t>
                      </a:r>
                      <a:r>
                        <a:rPr lang="ja-JP" altLang="en-US" sz="1400" kern="100" dirty="0" smtClean="0">
                          <a:effectLst/>
                          <a:latin typeface="+mn-ea"/>
                          <a:ea typeface="+mn-ea"/>
                          <a:cs typeface="Times New Roman" panose="02020603050405020304" pitchFamily="18" charset="0"/>
                        </a:rPr>
                        <a:t>）</a:t>
                      </a:r>
                      <a:endParaRPr lang="en-US" altLang="ja-JP" sz="1400" kern="100" dirty="0">
                        <a:effectLst/>
                        <a:latin typeface="+mn-ea"/>
                        <a:ea typeface="+mn-ea"/>
                        <a:cs typeface="Times New Roman" panose="02020603050405020304" pitchFamily="18" charset="0"/>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87"/>
                    </a:solidFill>
                  </a:tcPr>
                </a:tc>
                <a:tc rowSpan="4">
                  <a:txBody>
                    <a:bodyPr/>
                    <a:lstStyle/>
                    <a:p>
                      <a:pPr marL="0" indent="0" algn="l" fontAlgn="ctr">
                        <a:lnSpc>
                          <a:spcPts val="1400"/>
                        </a:lnSpc>
                        <a:spcBef>
                          <a:spcPts val="0"/>
                        </a:spcBef>
                        <a:spcAft>
                          <a:spcPts val="600"/>
                        </a:spcAft>
                        <a:buFont typeface="Wingdings" panose="05000000000000000000" pitchFamily="2" charset="2"/>
                        <a:buChar char="l"/>
                      </a:pP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87313" marR="0" lvl="0" indent="-87313" algn="l" defTabSz="914400" rtl="0" eaLnBrk="1" fontAlgn="t" latinLnBrk="0" hangingPunct="1">
                        <a:lnSpc>
                          <a:spcPts val="1400"/>
                        </a:lnSpc>
                        <a:spcBef>
                          <a:spcPts val="0"/>
                        </a:spcBef>
                        <a:spcAft>
                          <a:spcPts val="600"/>
                        </a:spcAft>
                        <a:buClrTx/>
                        <a:buSzTx/>
                        <a:buFont typeface="Wingdings" panose="05000000000000000000" pitchFamily="2" charset="2"/>
                        <a:buChar char="l"/>
                        <a:tabLst/>
                        <a:defRPr/>
                      </a:pPr>
                      <a:r>
                        <a:rPr lang="ja-JP" altLang="en-US" sz="1400" kern="100" dirty="0">
                          <a:effectLst/>
                          <a:latin typeface="+mn-ea"/>
                          <a:ea typeface="+mn-ea"/>
                          <a:cs typeface="Times New Roman" panose="02020603050405020304" pitchFamily="18" charset="0"/>
                        </a:rPr>
                        <a:t>大規模地震発生の可能性がなくなったわけではないことに留意しつつ、地震の発生に注意しながら通常の生活を行う</a:t>
                      </a:r>
                      <a:endParaRPr lang="en-US" altLang="ja-JP" sz="1400" kern="100" dirty="0">
                        <a:effectLst/>
                        <a:latin typeface="+mn-ea"/>
                        <a:ea typeface="+mn-ea"/>
                        <a:cs typeface="Times New Roman" panose="02020603050405020304" pitchFamily="18" charset="0"/>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vMerge="1">
                  <a:txBody>
                    <a:bodyPr/>
                    <a:lstStyle/>
                    <a:p>
                      <a:endParaRPr kumimoji="1" lang="ja-JP" altLang="en-US"/>
                    </a:p>
                  </a:txBody>
                  <a:tcPr/>
                </a:tc>
                <a:extLst>
                  <a:ext uri="{0D108BD9-81ED-4DB2-BD59-A6C34878D82A}">
                    <a16:rowId xmlns:a16="http://schemas.microsoft.com/office/drawing/2014/main" val="1100339108"/>
                  </a:ext>
                </a:extLst>
              </a:tr>
              <a:tr h="872232">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panose="020B0600070205080204" pitchFamily="50" charset="-128"/>
                          <a:ea typeface="+mn-ea"/>
                        </a:rPr>
                        <a:t>２週間</a:t>
                      </a:r>
                      <a:r>
                        <a:rPr lang="en-US" altLang="ja-JP" sz="1400" b="0" i="0" u="none" strike="noStrike" baseline="30000" dirty="0" smtClean="0">
                          <a:solidFill>
                            <a:srgbClr val="000000"/>
                          </a:solidFill>
                          <a:effectLst/>
                          <a:latin typeface="ＭＳ Ｐゴシック" panose="020B0600070205080204" pitchFamily="50" charset="-128"/>
                          <a:ea typeface="+mn-ea"/>
                        </a:rPr>
                        <a:t>※4</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64818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00" dirty="0"/>
                        <a:t>すべりが収まったと評価されるまで</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t" latinLnBrk="0" hangingPunct="1">
                        <a:lnSpc>
                          <a:spcPts val="1400"/>
                        </a:lnSpc>
                        <a:spcBef>
                          <a:spcPts val="0"/>
                        </a:spcBef>
                        <a:spcAft>
                          <a:spcPts val="600"/>
                        </a:spcAft>
                        <a:buClrTx/>
                        <a:buSzTx/>
                        <a:buFont typeface="Wingdings" panose="05000000000000000000" pitchFamily="2" charset="2"/>
                        <a:buChar char="l"/>
                        <a:tabLst/>
                        <a:defRPr/>
                      </a:pP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mn-ea"/>
                        <a:cs typeface="Times New Roman" panose="02020603050405020304" pitchFamily="18" charset="0"/>
                      </a:endParaRPr>
                    </a:p>
                    <a:p>
                      <a:pPr marL="87313" marR="0" lvl="0" indent="-87313" algn="l" defTabSz="914400" rtl="0" eaLnBrk="1" fontAlgn="t" latinLnBrk="0" hangingPunct="1">
                        <a:lnSpc>
                          <a:spcPts val="1400"/>
                        </a:lnSpc>
                        <a:spcBef>
                          <a:spcPts val="0"/>
                        </a:spcBef>
                        <a:spcAft>
                          <a:spcPts val="600"/>
                        </a:spcAft>
                        <a:buClrTx/>
                        <a:buSzTx/>
                        <a:buFont typeface="Wingdings" panose="05000000000000000000" pitchFamily="2" charset="2"/>
                        <a:buChar char="l"/>
                        <a:tabLst>
                          <a:tab pos="0" algn="l"/>
                        </a:tabLst>
                        <a:defRPr/>
                      </a:pPr>
                      <a:r>
                        <a:rPr kumimoji="1" lang="ja-JP" altLang="en-US" sz="1400" b="0" i="0" u="none" strike="noStrike" kern="100" cap="none" spc="0" normalizeH="0" baseline="0" noProof="0" dirty="0">
                          <a:ln>
                            <a:noFill/>
                          </a:ln>
                          <a:solidFill>
                            <a:prstClr val="black"/>
                          </a:solidFill>
                          <a:effectLst/>
                          <a:uLnTx/>
                          <a:uFillTx/>
                          <a:latin typeface="ＭＳ Ｐゴシック" panose="020B0600070205080204" pitchFamily="50" charset="-128"/>
                          <a:ea typeface="+mn-ea"/>
                          <a:cs typeface="Times New Roman" panose="02020603050405020304" pitchFamily="18" charset="0"/>
                        </a:rPr>
                        <a:t>大規模地震発生の可能性がなくなったわけではないことに留意しつつ、地震の発生に注意しながら通常の生活を行う</a:t>
                      </a:r>
                      <a:endParaRPr kumimoji="1" lang="en-US" altLang="ja-JP" sz="1400" b="0" i="0" u="none" strike="noStrike" kern="100" cap="none" spc="0" normalizeH="0" baseline="0" noProof="0" dirty="0">
                        <a:ln>
                          <a:noFill/>
                        </a:ln>
                        <a:solidFill>
                          <a:prstClr val="black"/>
                        </a:solidFill>
                        <a:effectLst/>
                        <a:uLnTx/>
                        <a:uFillTx/>
                        <a:latin typeface="ＭＳ Ｐゴシック" panose="020B0600070205080204" pitchFamily="50" charset="-128"/>
                        <a:ea typeface="+mn-ea"/>
                        <a:cs typeface="Times New Roman" panose="02020603050405020304" pitchFamily="18" charset="0"/>
                      </a:endParaRPr>
                    </a:p>
                    <a:p>
                      <a:pPr marL="0" indent="0">
                        <a:lnSpc>
                          <a:spcPts val="1400"/>
                        </a:lnSpc>
                        <a:spcBef>
                          <a:spcPts val="0"/>
                        </a:spcBef>
                        <a:spcAft>
                          <a:spcPts val="600"/>
                        </a:spcAft>
                      </a:pPr>
                      <a:endParaRPr kumimoji="1" lang="ja-JP" altLang="en-US" sz="2000" dirty="0"/>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40631228"/>
                  </a:ext>
                </a:extLst>
              </a:tr>
              <a:tr h="837281">
                <a:tc>
                  <a:txBody>
                    <a:bodyPr/>
                    <a:lstStyle/>
                    <a:p>
                      <a:pPr algn="ctr"/>
                      <a:r>
                        <a:rPr kumimoji="1" lang="ja-JP" altLang="en-US" sz="1400" dirty="0"/>
                        <a:t>大規模地震</a:t>
                      </a:r>
                      <a:endParaRPr kumimoji="1" lang="en-US" altLang="ja-JP" sz="1400" dirty="0"/>
                    </a:p>
                    <a:p>
                      <a:pPr algn="ctr"/>
                      <a:r>
                        <a:rPr kumimoji="1" lang="ja-JP" altLang="en-US" sz="1400" dirty="0"/>
                        <a:t>発生まで</a:t>
                      </a:r>
                    </a:p>
                  </a:txBody>
                  <a:tcPr marL="4330" marR="4330" marT="43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marL="87313" indent="-87313" algn="l" fontAlgn="ctr">
                        <a:lnSpc>
                          <a:spcPts val="500"/>
                        </a:lnSpc>
                        <a:spcBef>
                          <a:spcPts val="0"/>
                        </a:spcBef>
                        <a:spcAft>
                          <a:spcPts val="600"/>
                        </a:spcAft>
                        <a:buFont typeface="Wingdings" panose="05000000000000000000" pitchFamily="2" charset="2"/>
                        <a:buChar char="l"/>
                      </a:pP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88900" marR="0" lvl="0" indent="-88900" algn="l" defTabSz="914400" rtl="0" eaLnBrk="1" fontAlgn="ctr" latinLnBrk="0" hangingPunct="1">
                        <a:lnSpc>
                          <a:spcPts val="1400"/>
                        </a:lnSpc>
                        <a:spcBef>
                          <a:spcPts val="0"/>
                        </a:spcBef>
                        <a:spcAft>
                          <a:spcPts val="600"/>
                        </a:spcAft>
                        <a:buClrTx/>
                        <a:buSzTx/>
                        <a:buFont typeface="Wingdings" panose="05000000000000000000" pitchFamily="2" charset="2"/>
                        <a:buChar char="l"/>
                        <a:tabLst/>
                        <a:defRPr/>
                      </a:pPr>
                      <a:r>
                        <a:rPr lang="ja-JP" altLang="en-US" sz="1400" kern="100" dirty="0" smtClean="0">
                          <a:effectLst/>
                          <a:latin typeface="+mn-ea"/>
                          <a:ea typeface="+mn-ea"/>
                          <a:cs typeface="Times New Roman" panose="02020603050405020304" pitchFamily="18" charset="0"/>
                        </a:rPr>
                        <a:t>大規模</a:t>
                      </a:r>
                      <a:r>
                        <a:rPr lang="ja-JP" altLang="en-US" sz="1400" kern="100" dirty="0">
                          <a:effectLst/>
                          <a:latin typeface="+mn-ea"/>
                          <a:ea typeface="+mn-ea"/>
                          <a:cs typeface="Times New Roman" panose="02020603050405020304" pitchFamily="18" charset="0"/>
                        </a:rPr>
                        <a:t>地震発生の可能性がなくなったわけではないことに留意しつつ、地震の発生に注意しながら通常の生活を行う</a:t>
                      </a:r>
                      <a:endParaRPr lang="en-US" altLang="ja-JP" sz="1400" kern="100" dirty="0">
                        <a:effectLst/>
                        <a:latin typeface="+mn-ea"/>
                        <a:ea typeface="+mn-ea"/>
                        <a:cs typeface="Times New Roman" panose="02020603050405020304" pitchFamily="18" charset="0"/>
                      </a:endParaRPr>
                    </a:p>
                  </a:txBody>
                  <a:tcPr marL="4330" marR="4330" marT="43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extLst>
                  <a:ext uri="{0D108BD9-81ED-4DB2-BD59-A6C34878D82A}">
                    <a16:rowId xmlns:a16="http://schemas.microsoft.com/office/drawing/2014/main" val="109940358"/>
                  </a:ext>
                </a:extLst>
              </a:tr>
            </a:tbl>
          </a:graphicData>
        </a:graphic>
      </p:graphicFrame>
      <p:sp>
        <p:nvSpPr>
          <p:cNvPr id="10" name="テキスト ボックス 9"/>
          <p:cNvSpPr txBox="1"/>
          <p:nvPr/>
        </p:nvSpPr>
        <p:spPr>
          <a:xfrm>
            <a:off x="4562759" y="5403033"/>
            <a:ext cx="5165441" cy="430887"/>
          </a:xfrm>
          <a:prstGeom prst="rect">
            <a:avLst/>
          </a:prstGeom>
          <a:noFill/>
        </p:spPr>
        <p:txBody>
          <a:bodyPr wrap="square" rtlCol="0">
            <a:spAutoFit/>
          </a:bodyPr>
          <a:lstStyle/>
          <a:p>
            <a:pPr algn="r"/>
            <a:r>
              <a:rPr kumimoji="1" lang="ja-JP" altLang="en-US" sz="1100" dirty="0" smtClean="0"/>
              <a:t>上表内の対応は</a:t>
            </a:r>
            <a:r>
              <a:rPr kumimoji="1" lang="ja-JP" altLang="en-US" sz="1100" dirty="0"/>
              <a:t>標準</a:t>
            </a:r>
            <a:r>
              <a:rPr kumimoji="1" lang="ja-JP" altLang="en-US" sz="1100" dirty="0" smtClean="0"/>
              <a:t>を示した</a:t>
            </a:r>
            <a:r>
              <a:rPr kumimoji="1" lang="ja-JP" altLang="en-US" sz="1100" dirty="0"/>
              <a:t>ものであり</a:t>
            </a:r>
            <a:r>
              <a:rPr kumimoji="1" lang="ja-JP" altLang="en-US" sz="1100" dirty="0" smtClean="0"/>
              <a:t>、</a:t>
            </a:r>
            <a:endParaRPr kumimoji="1" lang="en-US" altLang="ja-JP" sz="1100" dirty="0" smtClean="0"/>
          </a:p>
          <a:p>
            <a:pPr algn="r"/>
            <a:r>
              <a:rPr kumimoji="1" lang="ja-JP" altLang="en-US" sz="1100" dirty="0" smtClean="0"/>
              <a:t>個々の状況</a:t>
            </a:r>
            <a:r>
              <a:rPr kumimoji="1" lang="ja-JP" altLang="en-US" sz="1100" dirty="0"/>
              <a:t>に応じて変わるものである</a:t>
            </a:r>
          </a:p>
        </p:txBody>
      </p:sp>
      <p:sp>
        <p:nvSpPr>
          <p:cNvPr id="11" name="正方形/長方形 10"/>
          <p:cNvSpPr/>
          <p:nvPr/>
        </p:nvSpPr>
        <p:spPr>
          <a:xfrm>
            <a:off x="-10170357" y="777063"/>
            <a:ext cx="1182748" cy="461665"/>
          </a:xfrm>
          <a:prstGeom prst="rect">
            <a:avLst/>
          </a:prstGeom>
        </p:spPr>
        <p:txBody>
          <a:bodyPr wrap="square">
            <a:spAutoFit/>
          </a:bodyPr>
          <a:lstStyle/>
          <a:p>
            <a:pPr algn="ctr"/>
            <a:r>
              <a:rPr lang="ja-JP" altLang="en-US" sz="800" dirty="0" smtClean="0"/>
              <a:t>「</a:t>
            </a:r>
            <a:r>
              <a:rPr lang="ja-JP" altLang="en-US" sz="800" dirty="0"/>
              <a:t>ゆっくりすべりケース」は検討が必要と認められた場合</a:t>
            </a:r>
            <a:endParaRPr lang="en-US" altLang="ja-JP" sz="800" dirty="0"/>
          </a:p>
        </p:txBody>
      </p:sp>
      <p:sp>
        <p:nvSpPr>
          <p:cNvPr id="12" name="テキスト ボックス 11"/>
          <p:cNvSpPr txBox="1"/>
          <p:nvPr/>
        </p:nvSpPr>
        <p:spPr>
          <a:xfrm>
            <a:off x="255968" y="6644769"/>
            <a:ext cx="5239958" cy="261610"/>
          </a:xfrm>
          <a:prstGeom prst="rect">
            <a:avLst/>
          </a:prstGeom>
          <a:noFill/>
        </p:spPr>
        <p:txBody>
          <a:bodyPr wrap="square" rtlCol="0">
            <a:spAutoFit/>
          </a:bodyPr>
          <a:lstStyle/>
          <a:p>
            <a:r>
              <a:rPr kumimoji="1" lang="en-US" altLang="ja-JP" sz="1100" dirty="0" smtClean="0"/>
              <a:t>※4</a:t>
            </a:r>
            <a:r>
              <a:rPr kumimoji="1" lang="ja-JP" altLang="en-US" sz="1100" dirty="0" smtClean="0"/>
              <a:t>　</a:t>
            </a:r>
            <a:r>
              <a:rPr lang="ja-JP" altLang="en-US" sz="1100" dirty="0" smtClean="0"/>
              <a:t>２週間とは、後発地震警戒対応期間（１週間）＋後発地震注意対応期間（１週間）</a:t>
            </a:r>
            <a:endParaRPr lang="ja-JP" altLang="en-US" sz="1100" dirty="0"/>
          </a:p>
        </p:txBody>
      </p:sp>
      <p:sp>
        <p:nvSpPr>
          <p:cNvPr id="13" name="正方形/長方形 12"/>
          <p:cNvSpPr/>
          <p:nvPr/>
        </p:nvSpPr>
        <p:spPr>
          <a:xfrm>
            <a:off x="265493" y="5676796"/>
            <a:ext cx="6187866" cy="5631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63525" indent="-263525"/>
            <a:r>
              <a:rPr kumimoji="1" lang="en-US" altLang="ja-JP" sz="1100" dirty="0" smtClean="0">
                <a:solidFill>
                  <a:schemeClr val="tx1"/>
                </a:solidFill>
              </a:rPr>
              <a:t>※2</a:t>
            </a:r>
            <a:r>
              <a:rPr kumimoji="1" lang="ja-JP" altLang="en-US" sz="1100" dirty="0" smtClean="0">
                <a:solidFill>
                  <a:schemeClr val="tx1"/>
                </a:solidFill>
              </a:rPr>
              <a:t>　南海トラフの想定震源域内のプレート境界において</a:t>
            </a:r>
            <a:r>
              <a:rPr kumimoji="1" lang="en-US" altLang="ja-JP" sz="1100" u="sng" dirty="0" smtClean="0">
                <a:solidFill>
                  <a:schemeClr val="tx1"/>
                </a:solidFill>
              </a:rPr>
              <a:t>M7.0</a:t>
            </a:r>
            <a:r>
              <a:rPr kumimoji="1" lang="ja-JP" altLang="en-US" sz="1100" u="sng" dirty="0" smtClean="0">
                <a:solidFill>
                  <a:schemeClr val="tx1"/>
                </a:solidFill>
              </a:rPr>
              <a:t>以上、</a:t>
            </a:r>
            <a:r>
              <a:rPr kumimoji="1" lang="en-US" altLang="ja-JP" sz="1100" u="sng" dirty="0" smtClean="0">
                <a:solidFill>
                  <a:schemeClr val="tx1"/>
                </a:solidFill>
              </a:rPr>
              <a:t>M8.0</a:t>
            </a:r>
            <a:r>
              <a:rPr kumimoji="1" lang="ja-JP" altLang="en-US" sz="1100" u="sng" dirty="0" smtClean="0">
                <a:solidFill>
                  <a:schemeClr val="tx1"/>
                </a:solidFill>
              </a:rPr>
              <a:t>未満</a:t>
            </a:r>
            <a:r>
              <a:rPr kumimoji="1" lang="ja-JP" altLang="en-US" sz="1100" dirty="0" smtClean="0">
                <a:solidFill>
                  <a:schemeClr val="tx1"/>
                </a:solidFill>
              </a:rPr>
              <a:t>の地震が発生した場合、</a:t>
            </a:r>
            <a:r>
              <a:rPr lang="ja-JP" altLang="en-US" sz="1100" dirty="0" smtClean="0">
                <a:solidFill>
                  <a:schemeClr val="tx1"/>
                </a:solidFill>
              </a:rPr>
              <a:t>または南海</a:t>
            </a:r>
            <a:r>
              <a:rPr lang="ja-JP" altLang="en-US" sz="1100" dirty="0">
                <a:solidFill>
                  <a:schemeClr val="tx1"/>
                </a:solidFill>
              </a:rPr>
              <a:t>トラフの想定震源域内</a:t>
            </a:r>
            <a:r>
              <a:rPr lang="ja-JP" altLang="en-US" sz="1100" dirty="0" smtClean="0">
                <a:solidFill>
                  <a:schemeClr val="tx1"/>
                </a:solidFill>
              </a:rPr>
              <a:t>のプレート境界以外や想定震源域の海溝軸外側</a:t>
            </a:r>
            <a:r>
              <a:rPr lang="en-US" altLang="ja-JP" sz="1100" dirty="0" smtClean="0">
                <a:solidFill>
                  <a:schemeClr val="tx1"/>
                </a:solidFill>
              </a:rPr>
              <a:t>50km</a:t>
            </a:r>
            <a:r>
              <a:rPr lang="ja-JP" altLang="en-US" sz="1100" dirty="0" smtClean="0">
                <a:solidFill>
                  <a:schemeClr val="tx1"/>
                </a:solidFill>
              </a:rPr>
              <a:t>程度までの範囲で</a:t>
            </a:r>
            <a:r>
              <a:rPr lang="en-US" altLang="ja-JP" sz="1100" dirty="0" smtClean="0">
                <a:solidFill>
                  <a:schemeClr val="tx1"/>
                </a:solidFill>
              </a:rPr>
              <a:t>M7.0</a:t>
            </a:r>
            <a:r>
              <a:rPr lang="ja-JP" altLang="en-US" sz="1100" dirty="0" smtClean="0">
                <a:solidFill>
                  <a:schemeClr val="tx1"/>
                </a:solidFill>
              </a:rPr>
              <a:t>以上の</a:t>
            </a:r>
            <a:r>
              <a:rPr lang="ja-JP" altLang="en-US" sz="1100" dirty="0">
                <a:solidFill>
                  <a:schemeClr val="tx1"/>
                </a:solidFill>
              </a:rPr>
              <a:t>地震が発生した</a:t>
            </a:r>
            <a:r>
              <a:rPr lang="ja-JP" altLang="en-US" sz="1100" dirty="0" smtClean="0">
                <a:solidFill>
                  <a:schemeClr val="tx1"/>
                </a:solidFill>
              </a:rPr>
              <a:t>場合（一部割れケース）</a:t>
            </a:r>
            <a:endParaRPr kumimoji="1" lang="ja-JP" altLang="en-US" sz="1100" dirty="0">
              <a:solidFill>
                <a:schemeClr val="tx1"/>
              </a:solidFill>
            </a:endParaRPr>
          </a:p>
        </p:txBody>
      </p:sp>
      <p:sp>
        <p:nvSpPr>
          <p:cNvPr id="14" name="正方形/長方形 13"/>
          <p:cNvSpPr/>
          <p:nvPr/>
        </p:nvSpPr>
        <p:spPr>
          <a:xfrm>
            <a:off x="259986" y="5403033"/>
            <a:ext cx="6490063" cy="2228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100" dirty="0" smtClean="0">
                <a:solidFill>
                  <a:schemeClr val="tx1"/>
                </a:solidFill>
              </a:rPr>
              <a:t>※1</a:t>
            </a:r>
            <a:r>
              <a:rPr kumimoji="1" lang="ja-JP" altLang="en-US" sz="1100" dirty="0" smtClean="0">
                <a:solidFill>
                  <a:schemeClr val="tx1"/>
                </a:solidFill>
              </a:rPr>
              <a:t>　南海トラフの想定震源域内のプレート境界において</a:t>
            </a:r>
            <a:r>
              <a:rPr kumimoji="1" lang="en-US" altLang="ja-JP" sz="1100" u="sng" dirty="0" smtClean="0">
                <a:solidFill>
                  <a:schemeClr val="tx1"/>
                </a:solidFill>
              </a:rPr>
              <a:t>M8.0</a:t>
            </a:r>
            <a:r>
              <a:rPr kumimoji="1" lang="ja-JP" altLang="en-US" sz="1100" u="sng" dirty="0" smtClean="0">
                <a:solidFill>
                  <a:schemeClr val="tx1"/>
                </a:solidFill>
              </a:rPr>
              <a:t>以上</a:t>
            </a:r>
            <a:r>
              <a:rPr kumimoji="1" lang="ja-JP" altLang="en-US" sz="1100" dirty="0" smtClean="0">
                <a:solidFill>
                  <a:schemeClr val="tx1"/>
                </a:solidFill>
              </a:rPr>
              <a:t>の地震が発生した場合</a:t>
            </a:r>
            <a:r>
              <a:rPr lang="ja-JP" altLang="en-US" sz="1100" dirty="0" smtClean="0">
                <a:solidFill>
                  <a:schemeClr val="tx1"/>
                </a:solidFill>
              </a:rPr>
              <a:t>（半割れケース）</a:t>
            </a:r>
            <a:endParaRPr kumimoji="1" lang="ja-JP" altLang="en-US" sz="1100" dirty="0">
              <a:solidFill>
                <a:schemeClr val="tx1"/>
              </a:solidFill>
            </a:endParaRPr>
          </a:p>
        </p:txBody>
      </p:sp>
      <p:sp>
        <p:nvSpPr>
          <p:cNvPr id="15" name="正方形/長方形 14"/>
          <p:cNvSpPr/>
          <p:nvPr/>
        </p:nvSpPr>
        <p:spPr>
          <a:xfrm>
            <a:off x="265047" y="6218035"/>
            <a:ext cx="6193698" cy="43530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63525" indent="-263525"/>
            <a:r>
              <a:rPr kumimoji="1" lang="en-US" altLang="ja-JP" sz="1100" dirty="0" smtClean="0">
                <a:solidFill>
                  <a:schemeClr val="tx1"/>
                </a:solidFill>
              </a:rPr>
              <a:t>※3</a:t>
            </a:r>
            <a:r>
              <a:rPr kumimoji="1" lang="ja-JP" altLang="en-US" sz="1100" dirty="0" smtClean="0">
                <a:solidFill>
                  <a:schemeClr val="tx1"/>
                </a:solidFill>
              </a:rPr>
              <a:t>　ひずみ計等で有意な変化として捉えら</a:t>
            </a:r>
            <a:r>
              <a:rPr lang="ja-JP" altLang="en-US" sz="1100" dirty="0">
                <a:solidFill>
                  <a:schemeClr val="tx1"/>
                </a:solidFill>
              </a:rPr>
              <a:t>れ</a:t>
            </a:r>
            <a:r>
              <a:rPr kumimoji="1" lang="ja-JP" altLang="en-US" sz="1100" dirty="0" smtClean="0">
                <a:solidFill>
                  <a:schemeClr val="tx1"/>
                </a:solidFill>
              </a:rPr>
              <a:t>る、短い期間にプレート境界の固着状態が明らかに変化しているような通常とは異なるゆっくりすべりが観測された場合（ゆっくりすべりケース）</a:t>
            </a:r>
            <a:endParaRPr kumimoji="1" lang="ja-JP" altLang="en-US" sz="1100" dirty="0">
              <a:solidFill>
                <a:schemeClr val="tx1"/>
              </a:solidFill>
            </a:endParaRPr>
          </a:p>
        </p:txBody>
      </p:sp>
      <p:pic>
        <p:nvPicPr>
          <p:cNvPr id="7" name="図 6"/>
          <p:cNvPicPr>
            <a:picLocks noChangeAspect="1"/>
          </p:cNvPicPr>
          <p:nvPr/>
        </p:nvPicPr>
        <p:blipFill>
          <a:blip r:embed="rId2"/>
          <a:stretch>
            <a:fillRect/>
          </a:stretch>
        </p:blipFill>
        <p:spPr>
          <a:xfrm>
            <a:off x="634971" y="404613"/>
            <a:ext cx="8350477" cy="4968603"/>
          </a:xfrm>
          <a:prstGeom prst="rect">
            <a:avLst/>
          </a:prstGeom>
        </p:spPr>
      </p:pic>
      <p:sp>
        <p:nvSpPr>
          <p:cNvPr id="16"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237906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角丸四角形 88"/>
          <p:cNvSpPr/>
          <p:nvPr/>
        </p:nvSpPr>
        <p:spPr>
          <a:xfrm>
            <a:off x="1024651" y="3571665"/>
            <a:ext cx="1866369" cy="4507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defRPr/>
            </a:pPr>
            <a:r>
              <a:rPr lang="ja-JP" altLang="en-US" sz="2000" b="1" dirty="0" smtClean="0">
                <a:solidFill>
                  <a:prstClr val="white"/>
                </a:solidFill>
              </a:rPr>
              <a:t>「巨大地震警戒対応」における防災対応の流れのイメージ</a:t>
            </a:r>
            <a:endParaRPr lang="ja-JP" altLang="en-US" sz="2000" b="1" dirty="0">
              <a:solidFill>
                <a:prstClr val="white"/>
              </a:solidFill>
            </a:endParaRPr>
          </a:p>
        </p:txBody>
      </p:sp>
      <p:sp>
        <p:nvSpPr>
          <p:cNvPr id="46" name="テキスト ボックス 45"/>
          <p:cNvSpPr txBox="1"/>
          <p:nvPr/>
        </p:nvSpPr>
        <p:spPr>
          <a:xfrm>
            <a:off x="91136" y="500479"/>
            <a:ext cx="9731735" cy="1323439"/>
          </a:xfrm>
          <a:prstGeom prst="rect">
            <a:avLst/>
          </a:prstGeom>
          <a:solidFill>
            <a:srgbClr val="FFFFCC"/>
          </a:solidFill>
          <a:ln w="38100">
            <a:solidFill>
              <a:schemeClr val="accent4"/>
            </a:solidFill>
          </a:ln>
        </p:spPr>
        <p:txBody>
          <a:bodyPr wrap="square" rtlCol="0">
            <a:spAutoFit/>
          </a:bodyPr>
          <a:lstStyle/>
          <a:p>
            <a:pPr marL="244475" marR="0" lvl="0" indent="-306388"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○地震発生から最短２時間後、後発地震発生の可能性が高いと評価された場合には、気象庁からその旨政府に報告</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90513" marR="0" lvl="0" indent="-352425"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〇政府は、地方公共団体に対してあらかじめ定めた防災対応を</a:t>
            </a:r>
            <a:r>
              <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週間取るべき旨を指示</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90513" marR="0" lvl="0" indent="-352425"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a:t>
            </a:r>
            <a:r>
              <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週間経過後、被災地を除いて避難を解除するとともに引き続き</a:t>
            </a:r>
            <a:r>
              <a:rPr lang="ja-JP" altLang="en-US" sz="2000" dirty="0">
                <a:solidFill>
                  <a:prstClr val="black"/>
                </a:solidFill>
                <a:latin typeface="ＭＳ Ｐゴシック" panose="020B0600070205080204" pitchFamily="50" charset="-128"/>
                <a:ea typeface="ＭＳ Ｐゴシック" panose="020B0600070205080204" pitchFamily="50" charset="-128"/>
              </a:rPr>
              <a:t>注意</a:t>
            </a:r>
            <a:r>
              <a:rPr kumimoji="1" lang="ja-JP" altLang="en-US"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を呼びかけ</a:t>
            </a:r>
            <a:endParaRPr kumimoji="1" lang="en-US" altLang="ja-JP" sz="2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126" name="直線矢印コネクタ 125"/>
          <p:cNvCxnSpPr/>
          <p:nvPr/>
        </p:nvCxnSpPr>
        <p:spPr>
          <a:xfrm>
            <a:off x="5288157" y="4941168"/>
            <a:ext cx="504000"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27" name="角丸四角形 126"/>
          <p:cNvSpPr/>
          <p:nvPr/>
        </p:nvSpPr>
        <p:spPr>
          <a:xfrm>
            <a:off x="1111234" y="2221932"/>
            <a:ext cx="1606083" cy="3867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気象庁</a:t>
            </a:r>
          </a:p>
        </p:txBody>
      </p:sp>
      <p:sp>
        <p:nvSpPr>
          <p:cNvPr id="128" name="角丸四角形 127"/>
          <p:cNvSpPr/>
          <p:nvPr/>
        </p:nvSpPr>
        <p:spPr>
          <a:xfrm>
            <a:off x="3516353" y="2221932"/>
            <a:ext cx="1606083" cy="3867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政府</a:t>
            </a:r>
          </a:p>
        </p:txBody>
      </p:sp>
      <p:sp>
        <p:nvSpPr>
          <p:cNvPr id="129" name="角丸四角形 128"/>
          <p:cNvSpPr/>
          <p:nvPr/>
        </p:nvSpPr>
        <p:spPr>
          <a:xfrm>
            <a:off x="5909674" y="2221932"/>
            <a:ext cx="1606083" cy="3867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都府県・市町村</a:t>
            </a:r>
          </a:p>
        </p:txBody>
      </p:sp>
      <p:sp>
        <p:nvSpPr>
          <p:cNvPr id="130" name="角丸四角形 129"/>
          <p:cNvSpPr/>
          <p:nvPr/>
        </p:nvSpPr>
        <p:spPr>
          <a:xfrm>
            <a:off x="8034918" y="2221932"/>
            <a:ext cx="1606083" cy="3867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25"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住民・企業</a:t>
            </a:r>
          </a:p>
        </p:txBody>
      </p:sp>
      <p:sp>
        <p:nvSpPr>
          <p:cNvPr id="131" name="角丸四角形 130"/>
          <p:cNvSpPr/>
          <p:nvPr/>
        </p:nvSpPr>
        <p:spPr>
          <a:xfrm>
            <a:off x="200472" y="2669617"/>
            <a:ext cx="9550857" cy="2976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南海トラフで</a:t>
            </a:r>
            <a:r>
              <a:rPr kumimoji="1" lang="en-US" altLang="ja-JP" sz="1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M</a:t>
            </a: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８クラスの地震が発生</a:t>
            </a:r>
          </a:p>
        </p:txBody>
      </p:sp>
      <p:sp>
        <p:nvSpPr>
          <p:cNvPr id="132" name="正方形/長方形 131"/>
          <p:cNvSpPr/>
          <p:nvPr/>
        </p:nvSpPr>
        <p:spPr>
          <a:xfrm>
            <a:off x="3368262" y="4988744"/>
            <a:ext cx="1930767" cy="9107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33" name="直線矢印コネクタ 132"/>
          <p:cNvCxnSpPr/>
          <p:nvPr/>
        </p:nvCxnSpPr>
        <p:spPr>
          <a:xfrm>
            <a:off x="5268955" y="6089252"/>
            <a:ext cx="48404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34" name="角丸四角形 133"/>
          <p:cNvSpPr/>
          <p:nvPr/>
        </p:nvSpPr>
        <p:spPr>
          <a:xfrm>
            <a:off x="1039226" y="4756123"/>
            <a:ext cx="1866369" cy="384487"/>
          </a:xfrm>
          <a:prstGeom prst="roundRect">
            <a:avLst/>
          </a:prstGeom>
          <a:solidFill>
            <a:srgbClr val="5B9BD5"/>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南海トラフ地震臨時情報（巨大地震警戒）発表</a:t>
            </a:r>
            <a:endPar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35" name="直線矢印コネクタ 134"/>
          <p:cNvCxnSpPr>
            <a:stCxn id="134" idx="3"/>
          </p:cNvCxnSpPr>
          <p:nvPr/>
        </p:nvCxnSpPr>
        <p:spPr>
          <a:xfrm flipV="1">
            <a:off x="2905595" y="4948366"/>
            <a:ext cx="414267"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36" name="角丸四角形 135"/>
          <p:cNvSpPr/>
          <p:nvPr/>
        </p:nvSpPr>
        <p:spPr>
          <a:xfrm>
            <a:off x="3353598" y="4807351"/>
            <a:ext cx="1945431" cy="274563"/>
          </a:xfrm>
          <a:prstGeom prst="roundRect">
            <a:avLst/>
          </a:prstGeom>
          <a:solidFill>
            <a:srgbClr val="5B9BD5"/>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緊対</a:t>
            </a:r>
            <a:r>
              <a:rPr kumimoji="1" lang="ja-JP" altLang="en-US" sz="1138"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本部で対応</a:t>
            </a:r>
            <a:endPar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7" name="角丸四角形 136"/>
          <p:cNvSpPr/>
          <p:nvPr/>
        </p:nvSpPr>
        <p:spPr>
          <a:xfrm>
            <a:off x="1039226" y="4303963"/>
            <a:ext cx="1866369" cy="327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評価</a:t>
            </a:r>
            <a:r>
              <a:rPr kumimoji="1" lang="ja-JP" altLang="en-US" sz="12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検討会開催</a:t>
            </a: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8" name="角丸四角形 137"/>
          <p:cNvSpPr/>
          <p:nvPr/>
        </p:nvSpPr>
        <p:spPr>
          <a:xfrm>
            <a:off x="1039226" y="3069727"/>
            <a:ext cx="1866369" cy="288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大津波警報等</a:t>
            </a:r>
            <a:endParaRPr kumimoji="1" lang="ja-JP" altLang="en-US" sz="13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0" name="テキスト ボックス 139"/>
          <p:cNvSpPr txBox="1"/>
          <p:nvPr/>
        </p:nvSpPr>
        <p:spPr>
          <a:xfrm>
            <a:off x="74614" y="4221088"/>
            <a:ext cx="90601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１時間</a:t>
            </a:r>
            <a:endParaRPr kumimoji="1" lang="en-US" altLang="ja-JP"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～２時間後</a:t>
            </a:r>
          </a:p>
        </p:txBody>
      </p:sp>
      <p:sp>
        <p:nvSpPr>
          <p:cNvPr id="141" name="テキスト ボックス 140"/>
          <p:cNvSpPr txBox="1"/>
          <p:nvPr/>
        </p:nvSpPr>
        <p:spPr>
          <a:xfrm>
            <a:off x="20193" y="4759761"/>
            <a:ext cx="10081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２時間後</a:t>
            </a:r>
            <a:endParaRPr kumimoji="1" lang="en-US" altLang="ja-JP"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（最短）</a:t>
            </a:r>
          </a:p>
        </p:txBody>
      </p:sp>
      <p:sp>
        <p:nvSpPr>
          <p:cNvPr id="142" name="テキスト ボックス 141"/>
          <p:cNvSpPr txBox="1"/>
          <p:nvPr/>
        </p:nvSpPr>
        <p:spPr>
          <a:xfrm>
            <a:off x="124949" y="6022737"/>
            <a:ext cx="7521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１週間後</a:t>
            </a:r>
          </a:p>
        </p:txBody>
      </p:sp>
      <p:sp>
        <p:nvSpPr>
          <p:cNvPr id="144" name="角丸四角形 143"/>
          <p:cNvSpPr/>
          <p:nvPr/>
        </p:nvSpPr>
        <p:spPr>
          <a:xfrm>
            <a:off x="7985844" y="4753405"/>
            <a:ext cx="1828852" cy="403787"/>
          </a:xfrm>
          <a:prstGeom prst="roundRect">
            <a:avLst/>
          </a:prstGeom>
          <a:solidFill>
            <a:schemeClr val="accent1">
              <a:lumMod val="20000"/>
              <a:lumOff val="80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防災対応の実施</a:t>
            </a:r>
            <a:endParaRPr kumimoji="1" lang="en-US" altLang="ja-JP"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45" name="直線矢印コネクタ 144"/>
          <p:cNvCxnSpPr/>
          <p:nvPr/>
        </p:nvCxnSpPr>
        <p:spPr>
          <a:xfrm flipV="1">
            <a:off x="7425857" y="4939495"/>
            <a:ext cx="540000" cy="167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6" name="角丸四角形 145"/>
          <p:cNvSpPr/>
          <p:nvPr/>
        </p:nvSpPr>
        <p:spPr>
          <a:xfrm>
            <a:off x="8069501" y="5874873"/>
            <a:ext cx="1745195" cy="4037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日頃からの地震への</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備えの再確認等</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47" name="直線矢印コネクタ 146"/>
          <p:cNvCxnSpPr/>
          <p:nvPr/>
        </p:nvCxnSpPr>
        <p:spPr>
          <a:xfrm flipV="1">
            <a:off x="7446014" y="6087579"/>
            <a:ext cx="623487" cy="167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8" name="角丸四角形 147"/>
          <p:cNvSpPr/>
          <p:nvPr/>
        </p:nvSpPr>
        <p:spPr>
          <a:xfrm>
            <a:off x="5755208" y="5899511"/>
            <a:ext cx="1876917" cy="335881"/>
          </a:xfrm>
          <a:prstGeom prst="roundRect">
            <a:avLst/>
          </a:prstGeom>
          <a:solidFill>
            <a:schemeClr val="accent1">
              <a:lumMod val="20000"/>
              <a:lumOff val="80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災対本部等の体制の維持</a:t>
            </a:r>
            <a:endParaRPr kumimoji="1" lang="en-US" altLang="ja-JP"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9" name="角丸四角形 148"/>
          <p:cNvSpPr/>
          <p:nvPr/>
        </p:nvSpPr>
        <p:spPr>
          <a:xfrm>
            <a:off x="7908092" y="3044172"/>
            <a:ext cx="1895192" cy="6264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・避難等を実施する準備</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・個々の状況に応じて避難開始</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50" name="直線矢印コネクタ 149"/>
          <p:cNvCxnSpPr/>
          <p:nvPr/>
        </p:nvCxnSpPr>
        <p:spPr>
          <a:xfrm flipV="1">
            <a:off x="7293398" y="3206318"/>
            <a:ext cx="623487" cy="167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51" name="テキスト ボックス 150"/>
          <p:cNvSpPr txBox="1"/>
          <p:nvPr/>
        </p:nvSpPr>
        <p:spPr>
          <a:xfrm>
            <a:off x="7872644" y="5218691"/>
            <a:ext cx="1976900" cy="442557"/>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・避難</a:t>
            </a:r>
            <a:r>
              <a:rPr kumimoji="1" lang="ja-JP" altLang="en-US"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対象となる住民の避難</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・インフラの点検　等</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4" name="角丸四角形 153"/>
          <p:cNvSpPr/>
          <p:nvPr/>
        </p:nvSpPr>
        <p:spPr>
          <a:xfrm>
            <a:off x="3396695" y="3951818"/>
            <a:ext cx="1824611" cy="346911"/>
          </a:xfrm>
          <a:prstGeom prst="roundRect">
            <a:avLst/>
          </a:prstGeom>
          <a:solidFill>
            <a:srgbClr val="5B9BD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緊対本部の設置</a:t>
            </a:r>
            <a:endPar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5" name="角丸四角形 154"/>
          <p:cNvSpPr/>
          <p:nvPr/>
        </p:nvSpPr>
        <p:spPr>
          <a:xfrm>
            <a:off x="3396695" y="3555419"/>
            <a:ext cx="1824611" cy="359607"/>
          </a:xfrm>
          <a:prstGeom prst="roundRect">
            <a:avLst/>
          </a:prstGeom>
          <a:solidFill>
            <a:srgbClr val="5B9BD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最初の地震発生に</a:t>
            </a:r>
            <a:endParaRPr kumimoji="1" lang="en-US" altLang="ja-JP"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関する会見</a:t>
            </a:r>
          </a:p>
        </p:txBody>
      </p:sp>
      <p:sp>
        <p:nvSpPr>
          <p:cNvPr id="156" name="テキスト ボックス 155"/>
          <p:cNvSpPr txBox="1"/>
          <p:nvPr/>
        </p:nvSpPr>
        <p:spPr>
          <a:xfrm>
            <a:off x="5164919" y="3700448"/>
            <a:ext cx="148951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・調査開始等にも言及</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7" name="角丸四角形 156"/>
          <p:cNvSpPr/>
          <p:nvPr/>
        </p:nvSpPr>
        <p:spPr>
          <a:xfrm>
            <a:off x="3388525" y="3042271"/>
            <a:ext cx="1824611" cy="326432"/>
          </a:xfrm>
          <a:prstGeom prst="roundRect">
            <a:avLst/>
          </a:prstGeom>
          <a:solidFill>
            <a:srgbClr val="5B9BD5"/>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初動対応の開始</a:t>
            </a:r>
            <a:endParaRPr kumimoji="1" lang="ja-JP" altLang="en-US" sz="1138"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58" name="直線矢印コネクタ 157"/>
          <p:cNvCxnSpPr/>
          <p:nvPr/>
        </p:nvCxnSpPr>
        <p:spPr>
          <a:xfrm>
            <a:off x="2905595" y="3191808"/>
            <a:ext cx="468000"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9" name="直線矢印コネクタ 158"/>
          <p:cNvCxnSpPr/>
          <p:nvPr/>
        </p:nvCxnSpPr>
        <p:spPr>
          <a:xfrm>
            <a:off x="5241096" y="3191807"/>
            <a:ext cx="576000"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0" name="テキスト ボックス 159"/>
          <p:cNvSpPr txBox="1"/>
          <p:nvPr/>
        </p:nvSpPr>
        <p:spPr>
          <a:xfrm>
            <a:off x="103443" y="2971800"/>
            <a:ext cx="8416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数分～</a:t>
            </a:r>
            <a:endParaRPr kumimoji="1" lang="en-US" altLang="ja-JP"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５分程度（最短）</a:t>
            </a:r>
            <a:endParaRPr kumimoji="1" lang="en-US" altLang="ja-JP"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3" name="テキスト ボックス 162"/>
          <p:cNvSpPr txBox="1"/>
          <p:nvPr/>
        </p:nvSpPr>
        <p:spPr>
          <a:xfrm>
            <a:off x="1254942" y="5146683"/>
            <a:ext cx="1571264" cy="44255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・地震発生の可能性が</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相対的に</a:t>
            </a:r>
            <a:r>
              <a:rPr kumimoji="1" lang="ja-JP" altLang="en-US"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高まった</a:t>
            </a:r>
            <a:endParaRPr kumimoji="1" lang="en-US" altLang="ja-JP"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4" name="角丸四角形 163"/>
          <p:cNvSpPr/>
          <p:nvPr/>
        </p:nvSpPr>
        <p:spPr>
          <a:xfrm>
            <a:off x="5807514" y="3038811"/>
            <a:ext cx="1824611" cy="326432"/>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災対本部等の体制の準備</a:t>
            </a:r>
            <a:endPar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5" name="角丸四角形 164"/>
          <p:cNvSpPr/>
          <p:nvPr/>
        </p:nvSpPr>
        <p:spPr>
          <a:xfrm>
            <a:off x="5792685" y="4807527"/>
            <a:ext cx="1824611" cy="326432"/>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災対本部等の体制の確保</a:t>
            </a:r>
            <a:endParaRPr kumimoji="1" lang="ja-JP" altLang="en-US" sz="1138"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9" name="テキスト ボックス 68"/>
          <p:cNvSpPr txBox="1"/>
          <p:nvPr/>
        </p:nvSpPr>
        <p:spPr>
          <a:xfrm>
            <a:off x="181531" y="3573016"/>
            <a:ext cx="7516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5</a:t>
            </a:r>
            <a:r>
              <a:rPr kumimoji="1" lang="ja-JP" altLang="en-US" sz="12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分～</a:t>
            </a:r>
            <a:endParaRPr kumimoji="1" lang="en-US" altLang="ja-JP" sz="12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30</a:t>
            </a:r>
            <a:r>
              <a:rPr kumimoji="1" lang="ja-JP" altLang="en-US" sz="1200" b="0" i="0" u="sng"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分後程度</a:t>
            </a:r>
            <a:endPar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3" name="角丸四角形 82"/>
          <p:cNvSpPr/>
          <p:nvPr/>
        </p:nvSpPr>
        <p:spPr>
          <a:xfrm>
            <a:off x="3327216" y="5956271"/>
            <a:ext cx="1965529" cy="278204"/>
          </a:xfrm>
          <a:prstGeom prst="roundRect">
            <a:avLst/>
          </a:prstGeom>
          <a:solidFill>
            <a:srgbClr val="5B9BD5"/>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rPr>
              <a:t>緊対本部で対応</a:t>
            </a:r>
            <a:endParaRPr kumimoji="1" lang="en-US" altLang="ja-JP" sz="1138"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角丸四角形 83"/>
          <p:cNvSpPr/>
          <p:nvPr/>
        </p:nvSpPr>
        <p:spPr>
          <a:xfrm>
            <a:off x="3313761" y="6091323"/>
            <a:ext cx="2116155" cy="7277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38"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　避難の解除（被災地を除く）</a:t>
            </a:r>
            <a:endParaRPr kumimoji="1" lang="en-US" altLang="ja-JP" sz="1138"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38" dirty="0">
                <a:solidFill>
                  <a:schemeClr val="tx1"/>
                </a:solidFill>
                <a:latin typeface="Calibri" panose="020F0502020204030204"/>
                <a:ea typeface="ＭＳ Ｐゴシック" panose="020B0600070205080204" pitchFamily="50" charset="-128"/>
              </a:rPr>
              <a:t>及</a:t>
            </a:r>
            <a:r>
              <a:rPr lang="ja-JP" altLang="en-US" sz="1138" dirty="0" smtClean="0">
                <a:solidFill>
                  <a:schemeClr val="tx1"/>
                </a:solidFill>
                <a:latin typeface="Calibri" panose="020F0502020204030204"/>
                <a:ea typeface="ＭＳ Ｐゴシック" panose="020B0600070205080204" pitchFamily="50" charset="-128"/>
              </a:rPr>
              <a:t>び</a:t>
            </a:r>
            <a:endParaRPr kumimoji="1" lang="en-US" altLang="ja-JP" sz="1138"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38"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　引き続きの</a:t>
            </a:r>
            <a:r>
              <a:rPr lang="ja-JP" altLang="en-US" sz="1138" noProof="0" dirty="0">
                <a:solidFill>
                  <a:schemeClr val="tx1"/>
                </a:solidFill>
                <a:latin typeface="Calibri" panose="020F0502020204030204"/>
                <a:ea typeface="ＭＳ Ｐゴシック" panose="020B0600070205080204" pitchFamily="50" charset="-128"/>
              </a:rPr>
              <a:t>注意</a:t>
            </a:r>
            <a:r>
              <a:rPr kumimoji="1" lang="ja-JP" altLang="en-US" sz="1138"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を呼びかけ</a:t>
            </a:r>
            <a:endParaRPr kumimoji="1" lang="ja-JP" altLang="en-US" sz="1138"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p:txBody>
      </p:sp>
      <p:sp>
        <p:nvSpPr>
          <p:cNvPr id="85" name="テキスト ボックス 84"/>
          <p:cNvSpPr txBox="1"/>
          <p:nvPr/>
        </p:nvSpPr>
        <p:spPr>
          <a:xfrm>
            <a:off x="3368824" y="5059691"/>
            <a:ext cx="1976312" cy="577081"/>
          </a:xfrm>
          <a:prstGeom prst="rect">
            <a:avLst/>
          </a:prstGeom>
          <a:noFill/>
          <a:ln>
            <a:no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人命救助等に加え、避難を含む事前の防災対応を</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取るべき旨</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、発表</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・伝達</a:t>
            </a:r>
          </a:p>
        </p:txBody>
      </p:sp>
      <p:sp>
        <p:nvSpPr>
          <p:cNvPr id="86" name="テキスト ボックス 85"/>
          <p:cNvSpPr txBox="1"/>
          <p:nvPr/>
        </p:nvSpPr>
        <p:spPr>
          <a:xfrm>
            <a:off x="3314617" y="5533782"/>
            <a:ext cx="2093316" cy="41549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MS Mincho" panose="02020609040205080304" pitchFamily="17" charset="-128"/>
              <a:buChar char="※"/>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あらかじめ定めた防災対応の</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期間（１週間）を指示・周知</a:t>
            </a:r>
            <a:endParaRPr kumimoji="1" lang="en-US" altLang="ja-JP" sz="1050" b="0" i="0" u="none" strike="sng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7" name="テキスト ボックス 86"/>
          <p:cNvSpPr txBox="1"/>
          <p:nvPr/>
        </p:nvSpPr>
        <p:spPr>
          <a:xfrm>
            <a:off x="1190998" y="3995772"/>
            <a:ext cx="1165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・地震発生の可能性</a:t>
            </a:r>
            <a:endParaRPr kumimoji="1" lang="en-US" altLang="ja-JP" sz="9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について調査</a:t>
            </a:r>
            <a:r>
              <a:rPr kumimoji="1" lang="ja-JP" altLang="en-US" sz="9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開始</a:t>
            </a:r>
            <a:endParaRPr kumimoji="1" lang="ja-JP" altLang="en-US" sz="9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88" name="テキスト ボックス 87">
            <a:extLst>
              <a:ext uri="{FF2B5EF4-FFF2-40B4-BE49-F238E27FC236}">
                <a16:creationId xmlns:a16="http://schemas.microsoft.com/office/drawing/2014/main" id="{6CEC4D9D-3E5F-406E-9F51-036AD497B233}"/>
              </a:ext>
            </a:extLst>
          </p:cNvPr>
          <p:cNvSpPr txBox="1"/>
          <p:nvPr/>
        </p:nvSpPr>
        <p:spPr>
          <a:xfrm>
            <a:off x="1111234" y="3518337"/>
            <a:ext cx="1707265" cy="49244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1300" b="0" i="0" u="none" strike="noStrike" kern="120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南海トラフ地震臨時情報（調査中）の発表</a:t>
            </a:r>
            <a:endParaRPr kumimoji="1" lang="en-US" altLang="ja-JP" sz="1300" b="0"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47"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63636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3762085" y="6300773"/>
            <a:ext cx="2228850" cy="365125"/>
          </a:xfrm>
        </p:spPr>
        <p:txBody>
          <a:bodyPr/>
          <a:lstStyle/>
          <a:p>
            <a:fld id="{886B7CE1-7474-42F9-A3A3-B16D69111079}" type="slidenum">
              <a:rPr lang="ja-JP" altLang="en-US" sz="1400" smtClean="0">
                <a:solidFill>
                  <a:prstClr val="black"/>
                </a:solidFill>
              </a:rPr>
              <a:pPr/>
              <a:t>12</a:t>
            </a:fld>
            <a:endParaRPr lang="ja-JP" altLang="en-US" sz="1400">
              <a:solidFill>
                <a:prstClr val="black"/>
              </a:solidFill>
            </a:endParaRPr>
          </a:p>
        </p:txBody>
      </p:sp>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defRPr/>
            </a:pPr>
            <a:r>
              <a:rPr lang="ja-JP" altLang="en-US" sz="2000" b="1" dirty="0">
                <a:solidFill>
                  <a:prstClr val="white"/>
                </a:solidFill>
                <a:latin typeface="+mn-ea"/>
              </a:rPr>
              <a:t>地方公共</a:t>
            </a:r>
            <a:r>
              <a:rPr lang="ja-JP" altLang="en-US" sz="2000" b="1" dirty="0" smtClean="0">
                <a:solidFill>
                  <a:prstClr val="white"/>
                </a:solidFill>
                <a:latin typeface="+mn-ea"/>
              </a:rPr>
              <a:t>団体に</a:t>
            </a:r>
            <a:r>
              <a:rPr lang="ja-JP" altLang="en-US" sz="2000" b="1" dirty="0">
                <a:solidFill>
                  <a:prstClr val="white"/>
                </a:solidFill>
                <a:latin typeface="+mn-ea"/>
              </a:rPr>
              <a:t>おける防災対応の</a:t>
            </a:r>
            <a:r>
              <a:rPr lang="ja-JP" altLang="en-US" sz="2000" b="1" dirty="0" smtClean="0">
                <a:solidFill>
                  <a:prstClr val="white"/>
                </a:solidFill>
                <a:latin typeface="+mn-ea"/>
              </a:rPr>
              <a:t>検討</a:t>
            </a:r>
            <a:endParaRPr lang="ja-JP" altLang="en-US" sz="2000" b="1" dirty="0">
              <a:solidFill>
                <a:prstClr val="white"/>
              </a:solidFill>
              <a:latin typeface="+mn-ea"/>
            </a:endParaRPr>
          </a:p>
        </p:txBody>
      </p:sp>
      <p:sp>
        <p:nvSpPr>
          <p:cNvPr id="5" name="下矢印 4"/>
          <p:cNvSpPr/>
          <p:nvPr/>
        </p:nvSpPr>
        <p:spPr>
          <a:xfrm>
            <a:off x="4750316" y="5622310"/>
            <a:ext cx="202684" cy="39320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6" name="正方形/長方形 5"/>
          <p:cNvSpPr/>
          <p:nvPr/>
        </p:nvSpPr>
        <p:spPr>
          <a:xfrm>
            <a:off x="335272" y="3933701"/>
            <a:ext cx="3717018" cy="793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400">
              <a:solidFill>
                <a:prstClr val="white"/>
              </a:solidFill>
              <a:latin typeface="+mn-ea"/>
            </a:endParaRPr>
          </a:p>
        </p:txBody>
      </p:sp>
      <p:sp>
        <p:nvSpPr>
          <p:cNvPr id="7" name="正方形/長方形 6"/>
          <p:cNvSpPr/>
          <p:nvPr/>
        </p:nvSpPr>
        <p:spPr>
          <a:xfrm>
            <a:off x="4293209" y="3930285"/>
            <a:ext cx="5206522" cy="788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400">
              <a:solidFill>
                <a:prstClr val="white"/>
              </a:solidFill>
              <a:latin typeface="+mn-ea"/>
            </a:endParaRPr>
          </a:p>
        </p:txBody>
      </p:sp>
      <p:sp>
        <p:nvSpPr>
          <p:cNvPr id="8" name="正方形/長方形 7"/>
          <p:cNvSpPr/>
          <p:nvPr/>
        </p:nvSpPr>
        <p:spPr>
          <a:xfrm>
            <a:off x="333256" y="3207555"/>
            <a:ext cx="9160138" cy="6691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9" name="正方形/長方形 8"/>
          <p:cNvSpPr/>
          <p:nvPr/>
        </p:nvSpPr>
        <p:spPr>
          <a:xfrm>
            <a:off x="328152" y="4791908"/>
            <a:ext cx="5421379" cy="77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400">
              <a:solidFill>
                <a:prstClr val="white"/>
              </a:solidFill>
              <a:latin typeface="+mn-ea"/>
            </a:endParaRPr>
          </a:p>
        </p:txBody>
      </p:sp>
      <p:sp>
        <p:nvSpPr>
          <p:cNvPr id="10" name="正方形/長方形 9"/>
          <p:cNvSpPr/>
          <p:nvPr/>
        </p:nvSpPr>
        <p:spPr>
          <a:xfrm>
            <a:off x="5944623" y="4788347"/>
            <a:ext cx="3548772" cy="746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400">
              <a:solidFill>
                <a:prstClr val="white"/>
              </a:solidFill>
              <a:latin typeface="+mn-ea"/>
            </a:endParaRPr>
          </a:p>
        </p:txBody>
      </p:sp>
      <p:sp>
        <p:nvSpPr>
          <p:cNvPr id="11" name="テキスト ボックス 10"/>
          <p:cNvSpPr txBox="1"/>
          <p:nvPr/>
        </p:nvSpPr>
        <p:spPr>
          <a:xfrm>
            <a:off x="435797" y="3188016"/>
            <a:ext cx="3526506"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〇避難</a:t>
            </a:r>
            <a:r>
              <a:rPr kumimoji="0" lang="ja-JP" altLang="en-US" sz="1400" u="sng" dirty="0" smtClean="0">
                <a:solidFill>
                  <a:prstClr val="black"/>
                </a:solidFill>
                <a:latin typeface="+mn-ea"/>
              </a:rPr>
              <a:t>対象者</a:t>
            </a:r>
            <a:r>
              <a:rPr kumimoji="0" lang="ja-JP" altLang="en-US" sz="1400" u="sng" dirty="0">
                <a:solidFill>
                  <a:prstClr val="black"/>
                </a:solidFill>
                <a:latin typeface="+mn-ea"/>
              </a:rPr>
              <a:t>及</a:t>
            </a:r>
            <a:r>
              <a:rPr kumimoji="0" lang="ja-JP" altLang="en-US" sz="1400" u="sng" dirty="0" smtClean="0">
                <a:solidFill>
                  <a:prstClr val="black"/>
                </a:solidFill>
                <a:latin typeface="+mn-ea"/>
              </a:rPr>
              <a:t>び</a:t>
            </a:r>
            <a:r>
              <a:rPr lang="ja-JP" altLang="en-US" sz="1400" u="sng" dirty="0" smtClean="0">
                <a:solidFill>
                  <a:prstClr val="black"/>
                </a:solidFill>
                <a:latin typeface="+mn-ea"/>
              </a:rPr>
              <a:t>事前</a:t>
            </a:r>
            <a:r>
              <a:rPr kumimoji="0" lang="ja-JP" altLang="en-US" sz="1400" u="sng" dirty="0">
                <a:solidFill>
                  <a:prstClr val="black"/>
                </a:solidFill>
                <a:latin typeface="+mn-ea"/>
              </a:rPr>
              <a:t>避難対象地域</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12" name="正方形/長方形 11"/>
          <p:cNvSpPr/>
          <p:nvPr/>
        </p:nvSpPr>
        <p:spPr>
          <a:xfrm>
            <a:off x="552712" y="3494178"/>
            <a:ext cx="5346957" cy="400110"/>
          </a:xfrm>
          <a:prstGeom prst="rect">
            <a:avLst/>
          </a:prstGeom>
        </p:spPr>
        <p:txBody>
          <a:bodyPr wrap="square">
            <a:spAutoFit/>
          </a:bodyPr>
          <a:lstStyle/>
          <a:p>
            <a:pPr marL="111273" indent="-111273" defTabSz="316520">
              <a:lnSpc>
                <a:spcPts val="1177"/>
              </a:lnSpc>
              <a:buFont typeface="Wingdings" panose="05000000000000000000" pitchFamily="2" charset="2"/>
              <a:buChar char="l"/>
              <a:defRPr/>
            </a:pPr>
            <a:r>
              <a:rPr kumimoji="0" lang="ja-JP" altLang="en-US" sz="1400" dirty="0">
                <a:solidFill>
                  <a:prstClr val="black"/>
                </a:solidFill>
                <a:latin typeface="+mn-ea"/>
              </a:rPr>
              <a:t>避難対象者の特性に応じて健常者、要配慮者の避難速度を設定</a:t>
            </a:r>
            <a:endParaRPr kumimoji="0" lang="en-US" altLang="ja-JP" sz="1400" dirty="0">
              <a:solidFill>
                <a:prstClr val="black"/>
              </a:solidFill>
              <a:latin typeface="+mn-ea"/>
            </a:endParaRPr>
          </a:p>
          <a:p>
            <a:pPr marL="111273" indent="-111273" defTabSz="316520">
              <a:lnSpc>
                <a:spcPts val="1177"/>
              </a:lnSpc>
              <a:buFont typeface="Wingdings" panose="05000000000000000000" pitchFamily="2" charset="2"/>
              <a:buChar char="l"/>
              <a:defRPr/>
            </a:pPr>
            <a:r>
              <a:rPr kumimoji="0" lang="ja-JP" altLang="en-US" sz="1400" dirty="0">
                <a:solidFill>
                  <a:prstClr val="black"/>
                </a:solidFill>
                <a:latin typeface="+mn-ea"/>
              </a:rPr>
              <a:t>津波到達時間の</a:t>
            </a:r>
            <a:r>
              <a:rPr kumimoji="0" lang="ja-JP" altLang="en-US" sz="1400" dirty="0" smtClean="0">
                <a:solidFill>
                  <a:prstClr val="black"/>
                </a:solidFill>
                <a:latin typeface="+mn-ea"/>
              </a:rPr>
              <a:t>設定</a:t>
            </a:r>
            <a:endParaRPr kumimoji="0" lang="en-US" altLang="ja-JP" sz="1400" dirty="0">
              <a:solidFill>
                <a:prstClr val="black"/>
              </a:solidFill>
              <a:latin typeface="+mn-ea"/>
            </a:endParaRPr>
          </a:p>
        </p:txBody>
      </p:sp>
      <p:sp>
        <p:nvSpPr>
          <p:cNvPr id="13" name="テキスト ボックス 12"/>
          <p:cNvSpPr txBox="1"/>
          <p:nvPr/>
        </p:nvSpPr>
        <p:spPr>
          <a:xfrm>
            <a:off x="443405" y="3945419"/>
            <a:ext cx="2178545"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〇土砂災害</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14" name="正方形/長方形 13"/>
          <p:cNvSpPr/>
          <p:nvPr/>
        </p:nvSpPr>
        <p:spPr>
          <a:xfrm>
            <a:off x="563189" y="4226942"/>
            <a:ext cx="3784013" cy="307777"/>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400" dirty="0">
                <a:solidFill>
                  <a:prstClr val="black"/>
                </a:solidFill>
                <a:latin typeface="+mn-ea"/>
              </a:rPr>
              <a:t>地域の実情に応じて避難のあり方を検討</a:t>
            </a:r>
            <a:endParaRPr kumimoji="0" lang="en-US" altLang="ja-JP" sz="1400" dirty="0">
              <a:solidFill>
                <a:prstClr val="black"/>
              </a:solidFill>
              <a:latin typeface="+mn-ea"/>
            </a:endParaRPr>
          </a:p>
        </p:txBody>
      </p:sp>
      <p:sp>
        <p:nvSpPr>
          <p:cNvPr id="15" name="テキスト ボックス 14"/>
          <p:cNvSpPr txBox="1"/>
          <p:nvPr/>
        </p:nvSpPr>
        <p:spPr>
          <a:xfrm>
            <a:off x="4406672" y="3951707"/>
            <a:ext cx="3646882"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〇住宅の倒壊、地震火災</a:t>
            </a:r>
            <a:endParaRPr kumimoji="0" lang="en-US" altLang="ja-JP" sz="1400" dirty="0">
              <a:solidFill>
                <a:prstClr val="black"/>
              </a:solidFill>
              <a:latin typeface="+mn-ea"/>
            </a:endParaRPr>
          </a:p>
        </p:txBody>
      </p:sp>
      <p:sp>
        <p:nvSpPr>
          <p:cNvPr id="16" name="正方形/長方形 15"/>
          <p:cNvSpPr/>
          <p:nvPr/>
        </p:nvSpPr>
        <p:spPr>
          <a:xfrm>
            <a:off x="4530316" y="4204179"/>
            <a:ext cx="5184272" cy="523220"/>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400" dirty="0">
                <a:solidFill>
                  <a:prstClr val="black"/>
                </a:solidFill>
                <a:latin typeface="+mn-ea"/>
              </a:rPr>
              <a:t>耐震基準を満たしていない住宅の住民は避難をあらかじめ検討</a:t>
            </a:r>
            <a:endParaRPr kumimoji="0" lang="en-US" altLang="ja-JP" sz="1400" dirty="0">
              <a:solidFill>
                <a:prstClr val="black"/>
              </a:solidFill>
              <a:latin typeface="+mn-ea"/>
            </a:endParaRPr>
          </a:p>
          <a:p>
            <a:pPr marL="111273" indent="-111273" defTabSz="316520">
              <a:buFont typeface="Wingdings" panose="05000000000000000000" pitchFamily="2" charset="2"/>
              <a:buChar char="l"/>
              <a:defRPr/>
            </a:pPr>
            <a:r>
              <a:rPr kumimoji="0" lang="ja-JP" altLang="en-US" sz="1400" dirty="0">
                <a:solidFill>
                  <a:prstClr val="black"/>
                </a:solidFill>
                <a:latin typeface="+mn-ea"/>
              </a:rPr>
              <a:t>地震火災は器具の使用控えによって火災の発生を</a:t>
            </a:r>
            <a:r>
              <a:rPr kumimoji="0" lang="ja-JP" altLang="en-US" sz="1400" dirty="0" smtClean="0">
                <a:solidFill>
                  <a:prstClr val="black"/>
                </a:solidFill>
                <a:latin typeface="+mn-ea"/>
              </a:rPr>
              <a:t>防止</a:t>
            </a:r>
            <a:endParaRPr kumimoji="0" lang="ja-JP" altLang="en-US" sz="1400" dirty="0">
              <a:solidFill>
                <a:prstClr val="black"/>
              </a:solidFill>
              <a:latin typeface="+mn-ea"/>
            </a:endParaRPr>
          </a:p>
        </p:txBody>
      </p:sp>
      <p:sp>
        <p:nvSpPr>
          <p:cNvPr id="17" name="テキスト ボックス 16"/>
          <p:cNvSpPr txBox="1"/>
          <p:nvPr/>
        </p:nvSpPr>
        <p:spPr>
          <a:xfrm>
            <a:off x="430694" y="4792866"/>
            <a:ext cx="3255572"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〇避難所の選定及び移動</a:t>
            </a:r>
            <a:r>
              <a:rPr kumimoji="0" lang="ja-JP" altLang="en-US" sz="1400" u="sng" dirty="0" smtClean="0">
                <a:solidFill>
                  <a:prstClr val="black"/>
                </a:solidFill>
                <a:latin typeface="+mn-ea"/>
              </a:rPr>
              <a:t>方法</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18" name="テキスト ボックス 17"/>
          <p:cNvSpPr txBox="1"/>
          <p:nvPr/>
        </p:nvSpPr>
        <p:spPr>
          <a:xfrm>
            <a:off x="6047162" y="4823504"/>
            <a:ext cx="3346589"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〇避難所の運営</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19" name="正方形/長方形 18"/>
          <p:cNvSpPr/>
          <p:nvPr/>
        </p:nvSpPr>
        <p:spPr>
          <a:xfrm>
            <a:off x="6164080" y="5096635"/>
            <a:ext cx="3329314" cy="307777"/>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400" dirty="0">
                <a:solidFill>
                  <a:prstClr val="black"/>
                </a:solidFill>
                <a:latin typeface="+mn-ea"/>
              </a:rPr>
              <a:t>運営体制や運営する際の役割の検討</a:t>
            </a:r>
            <a:endParaRPr kumimoji="0" lang="en-US" altLang="ja-JP" sz="1400" dirty="0">
              <a:solidFill>
                <a:prstClr val="black"/>
              </a:solidFill>
              <a:latin typeface="+mn-ea"/>
            </a:endParaRPr>
          </a:p>
        </p:txBody>
      </p:sp>
      <p:sp>
        <p:nvSpPr>
          <p:cNvPr id="20" name="正方形/長方形 19"/>
          <p:cNvSpPr/>
          <p:nvPr/>
        </p:nvSpPr>
        <p:spPr>
          <a:xfrm>
            <a:off x="547610" y="5135195"/>
            <a:ext cx="3329314" cy="400110"/>
          </a:xfrm>
          <a:prstGeom prst="rect">
            <a:avLst/>
          </a:prstGeom>
        </p:spPr>
        <p:txBody>
          <a:bodyPr wrap="square">
            <a:spAutoFit/>
          </a:bodyPr>
          <a:lstStyle/>
          <a:p>
            <a:pPr marL="111273" indent="-111273" defTabSz="316520">
              <a:lnSpc>
                <a:spcPts val="1177"/>
              </a:lnSpc>
              <a:buFont typeface="Wingdings" panose="05000000000000000000" pitchFamily="2" charset="2"/>
              <a:buChar char="l"/>
              <a:defRPr/>
            </a:pPr>
            <a:r>
              <a:rPr kumimoji="0" lang="ja-JP" altLang="en-US" sz="1400" dirty="0">
                <a:solidFill>
                  <a:prstClr val="black"/>
                </a:solidFill>
                <a:latin typeface="+mn-ea"/>
              </a:rPr>
              <a:t>避難所の受け入れ人数の把握</a:t>
            </a:r>
            <a:endParaRPr kumimoji="0" lang="en-US" altLang="ja-JP" sz="1400" dirty="0">
              <a:solidFill>
                <a:prstClr val="black"/>
              </a:solidFill>
              <a:latin typeface="+mn-ea"/>
            </a:endParaRPr>
          </a:p>
          <a:p>
            <a:pPr marL="111273" indent="-111273" defTabSz="316520">
              <a:lnSpc>
                <a:spcPts val="1177"/>
              </a:lnSpc>
              <a:buFont typeface="Wingdings" panose="05000000000000000000" pitchFamily="2" charset="2"/>
              <a:buChar char="l"/>
              <a:defRPr/>
            </a:pPr>
            <a:r>
              <a:rPr kumimoji="0" lang="zh-TW" altLang="en-US" sz="1400" dirty="0">
                <a:solidFill>
                  <a:prstClr val="black"/>
                </a:solidFill>
                <a:latin typeface="+mn-ea"/>
              </a:rPr>
              <a:t>避難所</a:t>
            </a:r>
            <a:r>
              <a:rPr kumimoji="0" lang="ja-JP" altLang="en-US" sz="1400" dirty="0">
                <a:solidFill>
                  <a:prstClr val="black"/>
                </a:solidFill>
                <a:latin typeface="+mn-ea"/>
              </a:rPr>
              <a:t>候補リストの</a:t>
            </a:r>
            <a:r>
              <a:rPr kumimoji="0" lang="ja-JP" altLang="en-US" sz="1400" dirty="0" smtClean="0">
                <a:solidFill>
                  <a:prstClr val="black"/>
                </a:solidFill>
                <a:latin typeface="+mn-ea"/>
              </a:rPr>
              <a:t>作成</a:t>
            </a:r>
            <a:endParaRPr kumimoji="0" lang="en-US" altLang="ja-JP" sz="1400" dirty="0">
              <a:solidFill>
                <a:prstClr val="black"/>
              </a:solidFill>
              <a:latin typeface="+mn-ea"/>
            </a:endParaRPr>
          </a:p>
        </p:txBody>
      </p:sp>
      <p:sp>
        <p:nvSpPr>
          <p:cNvPr id="21" name="正方形/長方形 20"/>
          <p:cNvSpPr/>
          <p:nvPr/>
        </p:nvSpPr>
        <p:spPr>
          <a:xfrm>
            <a:off x="200472" y="2427833"/>
            <a:ext cx="9479556" cy="3191412"/>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22" name="正方形/長方形 21"/>
          <p:cNvSpPr/>
          <p:nvPr/>
        </p:nvSpPr>
        <p:spPr>
          <a:xfrm>
            <a:off x="1902031" y="6027679"/>
            <a:ext cx="5171608" cy="718602"/>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23" name="テキスト ボックス 22"/>
          <p:cNvSpPr txBox="1"/>
          <p:nvPr/>
        </p:nvSpPr>
        <p:spPr>
          <a:xfrm>
            <a:off x="1979556" y="5791357"/>
            <a:ext cx="2454518" cy="338554"/>
          </a:xfrm>
          <a:prstGeom prst="rect">
            <a:avLst/>
          </a:prstGeom>
          <a:solidFill>
            <a:schemeClr val="bg1"/>
          </a:solidFill>
          <a:ln>
            <a:solidFill>
              <a:schemeClr val="tx1"/>
            </a:solidFill>
          </a:ln>
        </p:spPr>
        <p:txBody>
          <a:bodyPr wrap="none" rtlCol="0">
            <a:spAutoFit/>
          </a:bodyPr>
          <a:lstStyle/>
          <a:p>
            <a:pPr defTabSz="316520">
              <a:defRPr/>
            </a:pPr>
            <a:r>
              <a:rPr lang="ja-JP" altLang="en-US" sz="1600" b="1" dirty="0" smtClean="0">
                <a:solidFill>
                  <a:prstClr val="black"/>
                </a:solidFill>
                <a:latin typeface="+mn-ea"/>
              </a:rPr>
              <a:t>巨大地震</a:t>
            </a:r>
            <a:r>
              <a:rPr lang="ja-JP" altLang="en-US" sz="1600" b="1" dirty="0">
                <a:solidFill>
                  <a:prstClr val="black"/>
                </a:solidFill>
                <a:latin typeface="+mn-ea"/>
              </a:rPr>
              <a:t>注意</a:t>
            </a:r>
            <a:r>
              <a:rPr lang="ja-JP" altLang="en-US" sz="1600" b="1" dirty="0" smtClean="0">
                <a:solidFill>
                  <a:prstClr val="black"/>
                </a:solidFill>
                <a:latin typeface="+mn-ea"/>
              </a:rPr>
              <a:t>対応</a:t>
            </a:r>
            <a:r>
              <a:rPr lang="ja-JP" altLang="en-US" sz="1600" dirty="0" smtClean="0">
                <a:solidFill>
                  <a:prstClr val="black"/>
                </a:solidFill>
                <a:latin typeface="+mn-ea"/>
              </a:rPr>
              <a:t>の</a:t>
            </a:r>
            <a:r>
              <a:rPr lang="ja-JP" altLang="en-US" sz="1600" dirty="0">
                <a:solidFill>
                  <a:prstClr val="black"/>
                </a:solidFill>
                <a:latin typeface="+mn-ea"/>
              </a:rPr>
              <a:t>検討</a:t>
            </a:r>
          </a:p>
        </p:txBody>
      </p:sp>
      <p:sp>
        <p:nvSpPr>
          <p:cNvPr id="24" name="正方形/長方形 23"/>
          <p:cNvSpPr/>
          <p:nvPr/>
        </p:nvSpPr>
        <p:spPr>
          <a:xfrm>
            <a:off x="1974324" y="6165263"/>
            <a:ext cx="4955299" cy="512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400">
              <a:solidFill>
                <a:prstClr val="white"/>
              </a:solidFill>
              <a:latin typeface="+mn-ea"/>
            </a:endParaRPr>
          </a:p>
        </p:txBody>
      </p:sp>
      <p:sp>
        <p:nvSpPr>
          <p:cNvPr id="25" name="テキスト ボックス 24"/>
          <p:cNvSpPr txBox="1"/>
          <p:nvPr/>
        </p:nvSpPr>
        <p:spPr>
          <a:xfrm>
            <a:off x="2076864" y="6176981"/>
            <a:ext cx="3156089"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〇地震への備えの再確認等</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26" name="正方形/長方形 25"/>
          <p:cNvSpPr/>
          <p:nvPr/>
        </p:nvSpPr>
        <p:spPr>
          <a:xfrm>
            <a:off x="2193781" y="6370288"/>
            <a:ext cx="4879858" cy="307777"/>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400" dirty="0">
                <a:solidFill>
                  <a:prstClr val="black"/>
                </a:solidFill>
                <a:latin typeface="+mn-ea"/>
              </a:rPr>
              <a:t>日頃からの地震への備えの再確認等を中心とした防災対応</a:t>
            </a:r>
            <a:endParaRPr kumimoji="0" lang="en-US" altLang="ja-JP" sz="1400" dirty="0">
              <a:solidFill>
                <a:prstClr val="black"/>
              </a:solidFill>
              <a:latin typeface="+mn-ea"/>
            </a:endParaRPr>
          </a:p>
        </p:txBody>
      </p:sp>
      <p:sp>
        <p:nvSpPr>
          <p:cNvPr id="27" name="正方形/長方形 26"/>
          <p:cNvSpPr/>
          <p:nvPr/>
        </p:nvSpPr>
        <p:spPr>
          <a:xfrm>
            <a:off x="333256" y="2640626"/>
            <a:ext cx="9160138" cy="4932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400">
              <a:solidFill>
                <a:prstClr val="white"/>
              </a:solidFill>
              <a:latin typeface="+mn-ea"/>
            </a:endParaRPr>
          </a:p>
        </p:txBody>
      </p:sp>
      <p:sp>
        <p:nvSpPr>
          <p:cNvPr id="28" name="テキスト ボックス 27"/>
          <p:cNvSpPr txBox="1"/>
          <p:nvPr/>
        </p:nvSpPr>
        <p:spPr>
          <a:xfrm>
            <a:off x="435796" y="2652343"/>
            <a:ext cx="3612633"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〇地震への備えの再確認等</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29" name="正方形/長方形 28"/>
          <p:cNvSpPr/>
          <p:nvPr/>
        </p:nvSpPr>
        <p:spPr>
          <a:xfrm>
            <a:off x="552714" y="2845651"/>
            <a:ext cx="5150596" cy="307777"/>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400" dirty="0">
                <a:solidFill>
                  <a:prstClr val="black"/>
                </a:solidFill>
                <a:latin typeface="+mn-ea"/>
              </a:rPr>
              <a:t>日頃からの地震への備えの再確認等を中心とした防災対応</a:t>
            </a:r>
            <a:endParaRPr kumimoji="0" lang="en-US" altLang="ja-JP" sz="1400" dirty="0">
              <a:solidFill>
                <a:prstClr val="black"/>
              </a:solidFill>
              <a:latin typeface="+mn-ea"/>
            </a:endParaRPr>
          </a:p>
        </p:txBody>
      </p:sp>
      <p:sp>
        <p:nvSpPr>
          <p:cNvPr id="36" name="角丸四角形 35"/>
          <p:cNvSpPr/>
          <p:nvPr/>
        </p:nvSpPr>
        <p:spPr>
          <a:xfrm>
            <a:off x="5621057" y="2132856"/>
            <a:ext cx="4195903" cy="34425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住民</a:t>
            </a:r>
            <a:r>
              <a:rPr lang="ja-JP" altLang="en-US" sz="1600" dirty="0">
                <a:solidFill>
                  <a:schemeClr val="tx1"/>
                </a:solidFill>
                <a:latin typeface="+mn-ea"/>
              </a:rPr>
              <a:t>編</a:t>
            </a:r>
            <a:r>
              <a:rPr lang="ja-JP" altLang="en-US" sz="1600" dirty="0" smtClean="0">
                <a:solidFill>
                  <a:schemeClr val="tx1"/>
                </a:solidFill>
                <a:latin typeface="+mn-ea"/>
              </a:rPr>
              <a:t>（地方公共団体の検討手順等）</a:t>
            </a:r>
            <a:endParaRPr lang="en-US" altLang="ja-JP" sz="1600" dirty="0">
              <a:solidFill>
                <a:schemeClr val="tx1"/>
              </a:solidFill>
              <a:latin typeface="+mn-ea"/>
            </a:endParaRPr>
          </a:p>
        </p:txBody>
      </p:sp>
      <p:sp>
        <p:nvSpPr>
          <p:cNvPr id="38" name="テキスト ボックス 37"/>
          <p:cNvSpPr txBox="1"/>
          <p:nvPr/>
        </p:nvSpPr>
        <p:spPr>
          <a:xfrm>
            <a:off x="272480" y="2233856"/>
            <a:ext cx="2454518" cy="338554"/>
          </a:xfrm>
          <a:prstGeom prst="rect">
            <a:avLst/>
          </a:prstGeom>
          <a:solidFill>
            <a:schemeClr val="bg1"/>
          </a:solidFill>
          <a:ln>
            <a:solidFill>
              <a:schemeClr val="tx1"/>
            </a:solidFill>
          </a:ln>
        </p:spPr>
        <p:txBody>
          <a:bodyPr wrap="none" rtlCol="0">
            <a:spAutoFit/>
          </a:bodyPr>
          <a:lstStyle/>
          <a:p>
            <a:pPr defTabSz="316520">
              <a:defRPr/>
            </a:pPr>
            <a:r>
              <a:rPr lang="ja-JP" altLang="en-US" sz="1600" b="1" dirty="0">
                <a:solidFill>
                  <a:prstClr val="black"/>
                </a:solidFill>
                <a:latin typeface="+mn-ea"/>
              </a:rPr>
              <a:t>巨大</a:t>
            </a:r>
            <a:r>
              <a:rPr lang="ja-JP" altLang="en-US" sz="1600" b="1" dirty="0" smtClean="0">
                <a:solidFill>
                  <a:prstClr val="black"/>
                </a:solidFill>
                <a:latin typeface="+mn-ea"/>
              </a:rPr>
              <a:t>地震</a:t>
            </a:r>
            <a:r>
              <a:rPr lang="ja-JP" altLang="en-US" sz="1600" b="1" dirty="0">
                <a:solidFill>
                  <a:prstClr val="black"/>
                </a:solidFill>
                <a:latin typeface="+mn-ea"/>
              </a:rPr>
              <a:t>警戒</a:t>
            </a:r>
            <a:r>
              <a:rPr lang="ja-JP" altLang="en-US" sz="1600" b="1" dirty="0" smtClean="0">
                <a:solidFill>
                  <a:prstClr val="black"/>
                </a:solidFill>
                <a:latin typeface="+mn-ea"/>
              </a:rPr>
              <a:t>対応</a:t>
            </a:r>
            <a:r>
              <a:rPr lang="ja-JP" altLang="en-US" sz="1600" dirty="0" smtClean="0">
                <a:solidFill>
                  <a:prstClr val="black"/>
                </a:solidFill>
                <a:latin typeface="+mn-ea"/>
              </a:rPr>
              <a:t>の</a:t>
            </a:r>
            <a:r>
              <a:rPr lang="ja-JP" altLang="en-US" sz="1600" dirty="0">
                <a:solidFill>
                  <a:prstClr val="black"/>
                </a:solidFill>
                <a:latin typeface="+mn-ea"/>
              </a:rPr>
              <a:t>検討</a:t>
            </a:r>
          </a:p>
        </p:txBody>
      </p:sp>
      <p:sp>
        <p:nvSpPr>
          <p:cNvPr id="60" name="テキスト ボックス 59"/>
          <p:cNvSpPr txBox="1"/>
          <p:nvPr/>
        </p:nvSpPr>
        <p:spPr>
          <a:xfrm>
            <a:off x="128464" y="462813"/>
            <a:ext cx="9640327" cy="1477328"/>
          </a:xfrm>
          <a:prstGeom prst="rect">
            <a:avLst/>
          </a:prstGeom>
          <a:solidFill>
            <a:srgbClr val="FFFFCC"/>
          </a:solidFill>
          <a:ln w="38100">
            <a:solidFill>
              <a:schemeClr val="accent4"/>
            </a:solidFill>
          </a:ln>
        </p:spPr>
        <p:txBody>
          <a:bodyPr wrap="square" rtlCol="0">
            <a:spAutoFit/>
          </a:bodyPr>
          <a:lstStyle/>
          <a:p>
            <a:pPr marL="220663" indent="-220663"/>
            <a:r>
              <a:rPr lang="ja-JP" altLang="en-US" dirty="0"/>
              <a:t>〇住民一人一人が防災対応を検討・実施することを基本とし、地方公共団体は必要な情報提供を行う等その検討を促すことが</a:t>
            </a:r>
            <a:r>
              <a:rPr lang="ja-JP" altLang="en-US" dirty="0" smtClean="0"/>
              <a:t>必要</a:t>
            </a:r>
            <a:endParaRPr lang="ja-JP" altLang="en-US" dirty="0"/>
          </a:p>
          <a:p>
            <a:pPr marL="231775" indent="-231775"/>
            <a:r>
              <a:rPr lang="ja-JP" altLang="en-US" dirty="0"/>
              <a:t>○南海トラフ推進地域全体としては、住民一人一人が日常生活を行いつつ日頃からの地震への備えの再確認等を行うことが基本となるが、地方公共団体は津波避難が間にあわない地域等の避難のあり方や避難所の確保等を検討する</a:t>
            </a:r>
            <a:r>
              <a:rPr lang="ja-JP" altLang="en-US" dirty="0" smtClean="0"/>
              <a:t>必要</a:t>
            </a:r>
            <a:endParaRPr lang="ja-JP" altLang="en-US" dirty="0"/>
          </a:p>
        </p:txBody>
      </p:sp>
      <p:sp>
        <p:nvSpPr>
          <p:cNvPr id="61" name="正方形/長方形 60"/>
          <p:cNvSpPr/>
          <p:nvPr/>
        </p:nvSpPr>
        <p:spPr>
          <a:xfrm>
            <a:off x="3089037" y="4995130"/>
            <a:ext cx="2771491" cy="553998"/>
          </a:xfrm>
          <a:prstGeom prst="rect">
            <a:avLst/>
          </a:prstGeom>
        </p:spPr>
        <p:txBody>
          <a:bodyPr wrap="square">
            <a:spAutoFit/>
          </a:bodyPr>
          <a:lstStyle/>
          <a:p>
            <a:pPr marL="111273" indent="-111273" defTabSz="316520">
              <a:lnSpc>
                <a:spcPts val="1177"/>
              </a:lnSpc>
              <a:buFont typeface="Wingdings" panose="05000000000000000000" pitchFamily="2" charset="2"/>
              <a:buChar char="l"/>
              <a:defRPr/>
            </a:pPr>
            <a:r>
              <a:rPr kumimoji="0" lang="ja-JP" altLang="en-US" sz="1400" dirty="0">
                <a:solidFill>
                  <a:prstClr val="black"/>
                </a:solidFill>
                <a:latin typeface="+mn-ea"/>
              </a:rPr>
              <a:t>避難所の</a:t>
            </a:r>
            <a:r>
              <a:rPr kumimoji="0" lang="ja-JP" altLang="en-US" sz="1400" dirty="0" smtClean="0">
                <a:solidFill>
                  <a:prstClr val="black"/>
                </a:solidFill>
                <a:latin typeface="+mn-ea"/>
              </a:rPr>
              <a:t>選定</a:t>
            </a:r>
            <a:endParaRPr kumimoji="0" lang="en-US" altLang="ja-JP" sz="1400" dirty="0" smtClean="0">
              <a:solidFill>
                <a:prstClr val="black"/>
              </a:solidFill>
              <a:latin typeface="+mn-ea"/>
            </a:endParaRPr>
          </a:p>
          <a:p>
            <a:pPr marL="111273" indent="-111273" defTabSz="316520">
              <a:lnSpc>
                <a:spcPts val="1177"/>
              </a:lnSpc>
              <a:buFont typeface="Wingdings" panose="05000000000000000000" pitchFamily="2" charset="2"/>
              <a:buChar char="l"/>
              <a:defRPr/>
            </a:pPr>
            <a:r>
              <a:rPr kumimoji="0" lang="ja-JP" altLang="en-US" sz="1400" dirty="0" smtClean="0">
                <a:solidFill>
                  <a:prstClr val="black"/>
                </a:solidFill>
                <a:latin typeface="+mn-ea"/>
              </a:rPr>
              <a:t>避難所</a:t>
            </a:r>
            <a:r>
              <a:rPr kumimoji="0" lang="ja-JP" altLang="en-US" sz="1400" dirty="0">
                <a:solidFill>
                  <a:prstClr val="black"/>
                </a:solidFill>
                <a:latin typeface="+mn-ea"/>
              </a:rPr>
              <a:t>が不足する場合の対応</a:t>
            </a:r>
            <a:endParaRPr kumimoji="0" lang="en-US" altLang="ja-JP" sz="1400" dirty="0">
              <a:solidFill>
                <a:prstClr val="black"/>
              </a:solidFill>
              <a:latin typeface="+mn-ea"/>
            </a:endParaRPr>
          </a:p>
          <a:p>
            <a:pPr marL="111273" indent="-111273" defTabSz="316520">
              <a:lnSpc>
                <a:spcPts val="1177"/>
              </a:lnSpc>
              <a:buFont typeface="Wingdings" panose="05000000000000000000" pitchFamily="2" charset="2"/>
              <a:buChar char="l"/>
              <a:defRPr/>
            </a:pPr>
            <a:r>
              <a:rPr kumimoji="0" lang="ja-JP" altLang="en-US" sz="1400" dirty="0">
                <a:solidFill>
                  <a:prstClr val="black"/>
                </a:solidFill>
                <a:latin typeface="+mn-ea"/>
              </a:rPr>
              <a:t>避難所への移動方法の検討</a:t>
            </a:r>
            <a:endParaRPr kumimoji="0" lang="en-US" altLang="ja-JP" sz="1400" dirty="0">
              <a:solidFill>
                <a:prstClr val="black"/>
              </a:solidFill>
              <a:latin typeface="+mn-ea"/>
            </a:endParaRPr>
          </a:p>
        </p:txBody>
      </p:sp>
      <p:sp>
        <p:nvSpPr>
          <p:cNvPr id="62" name="正方形/長方形 61"/>
          <p:cNvSpPr/>
          <p:nvPr/>
        </p:nvSpPr>
        <p:spPr>
          <a:xfrm>
            <a:off x="6207366" y="3495708"/>
            <a:ext cx="2473449" cy="400110"/>
          </a:xfrm>
          <a:prstGeom prst="rect">
            <a:avLst/>
          </a:prstGeom>
        </p:spPr>
        <p:txBody>
          <a:bodyPr wrap="square">
            <a:spAutoFit/>
          </a:bodyPr>
          <a:lstStyle/>
          <a:p>
            <a:pPr marL="111273" indent="-111273" defTabSz="316520">
              <a:lnSpc>
                <a:spcPts val="1177"/>
              </a:lnSpc>
              <a:buFont typeface="Wingdings" panose="05000000000000000000" pitchFamily="2" charset="2"/>
              <a:buChar char="l"/>
              <a:defRPr/>
            </a:pPr>
            <a:r>
              <a:rPr kumimoji="0" lang="ja-JP" altLang="en-US" sz="1400" dirty="0" smtClean="0">
                <a:solidFill>
                  <a:prstClr val="black"/>
                </a:solidFill>
                <a:latin typeface="+mn-ea"/>
              </a:rPr>
              <a:t>避難</a:t>
            </a:r>
            <a:r>
              <a:rPr kumimoji="0" lang="ja-JP" altLang="en-US" sz="1400" dirty="0">
                <a:solidFill>
                  <a:prstClr val="black"/>
                </a:solidFill>
                <a:latin typeface="+mn-ea"/>
              </a:rPr>
              <a:t>可能範囲の</a:t>
            </a:r>
            <a:r>
              <a:rPr kumimoji="0" lang="ja-JP" altLang="en-US" sz="1400" dirty="0" smtClean="0">
                <a:solidFill>
                  <a:prstClr val="black"/>
                </a:solidFill>
                <a:latin typeface="+mn-ea"/>
              </a:rPr>
              <a:t>設定</a:t>
            </a:r>
            <a:endParaRPr kumimoji="0" lang="en-US" altLang="ja-JP" sz="1400" dirty="0" smtClean="0">
              <a:solidFill>
                <a:prstClr val="black"/>
              </a:solidFill>
              <a:latin typeface="+mn-ea"/>
            </a:endParaRPr>
          </a:p>
          <a:p>
            <a:pPr marL="111273" indent="-111273" defTabSz="316520">
              <a:lnSpc>
                <a:spcPts val="1177"/>
              </a:lnSpc>
              <a:buFont typeface="Wingdings" panose="05000000000000000000" pitchFamily="2" charset="2"/>
              <a:buChar char="l"/>
              <a:defRPr/>
            </a:pPr>
            <a:r>
              <a:rPr kumimoji="0" lang="ja-JP" altLang="en-US" sz="1400" dirty="0">
                <a:solidFill>
                  <a:prstClr val="black"/>
                </a:solidFill>
                <a:latin typeface="+mn-ea"/>
              </a:rPr>
              <a:t>事前避難対象地域の</a:t>
            </a:r>
            <a:r>
              <a:rPr kumimoji="0" lang="ja-JP" altLang="en-US" sz="1400" dirty="0" smtClean="0">
                <a:solidFill>
                  <a:prstClr val="black"/>
                </a:solidFill>
                <a:latin typeface="+mn-ea"/>
              </a:rPr>
              <a:t>設定</a:t>
            </a:r>
            <a:endParaRPr kumimoji="0" lang="en-US" altLang="ja-JP" sz="1400" dirty="0">
              <a:solidFill>
                <a:prstClr val="black"/>
              </a:solidFill>
              <a:latin typeface="+mn-ea"/>
            </a:endParaRPr>
          </a:p>
        </p:txBody>
      </p:sp>
      <p:sp>
        <p:nvSpPr>
          <p:cNvPr id="35" name="スライド番号プレースホルダー 1"/>
          <p:cNvSpPr txBox="1">
            <a:spLocks/>
          </p:cNvSpPr>
          <p:nvPr/>
        </p:nvSpPr>
        <p:spPr>
          <a:xfrm>
            <a:off x="9228784" y="6473830"/>
            <a:ext cx="677217" cy="365125"/>
          </a:xfrm>
          <a:prstGeom prst="rect">
            <a:avLst/>
          </a:prstGeom>
        </p:spPr>
        <p:txBody>
          <a:bodyPr/>
          <a:lstStyle>
            <a:defPPr>
              <a:defRPr lang="ja-JP"/>
            </a:defPPr>
            <a:lvl1pPr marL="0" algn="r" defTabSz="914400" rtl="0" eaLnBrk="1" latinLnBrk="0" hangingPunct="1">
              <a:defRPr kumimoji="1" sz="1600" kern="1200">
                <a:solidFill>
                  <a:schemeClr val="tx1"/>
                </a:solidFill>
                <a:latin typeface="+mj-ea"/>
                <a:ea typeface="+mj-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94CBED-6631-4448-9A69-2D6896446454}" type="slidenum">
              <a:rPr lang="ja-JP" altLang="en-US" smtClean="0">
                <a:solidFill>
                  <a:prstClr val="black">
                    <a:tint val="75000"/>
                  </a:prstClr>
                </a:solidFill>
              </a:rPr>
              <a:pPr/>
              <a:t>12</a:t>
            </a:fld>
            <a:endParaRPr lang="ja-JP" altLang="en-US" dirty="0">
              <a:solidFill>
                <a:prstClr val="black">
                  <a:tint val="75000"/>
                </a:prstClr>
              </a:solidFill>
            </a:endParaRPr>
          </a:p>
        </p:txBody>
      </p:sp>
    </p:spTree>
    <p:extLst>
      <p:ext uri="{BB962C8B-B14F-4D97-AF65-F5344CB8AC3E}">
        <p14:creationId xmlns:p14="http://schemas.microsoft.com/office/powerpoint/2010/main" val="2364018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defRPr/>
            </a:pPr>
            <a:r>
              <a:rPr lang="ja-JP" altLang="en-US" sz="2000" b="1" dirty="0" smtClean="0">
                <a:solidFill>
                  <a:prstClr val="white"/>
                </a:solidFill>
                <a:latin typeface="+mn-ea"/>
              </a:rPr>
              <a:t>企業</a:t>
            </a:r>
            <a:r>
              <a:rPr lang="ja-JP" altLang="en-US" sz="2000" b="1" dirty="0">
                <a:solidFill>
                  <a:prstClr val="white"/>
                </a:solidFill>
                <a:latin typeface="+mn-ea"/>
              </a:rPr>
              <a:t>等における防災</a:t>
            </a:r>
            <a:r>
              <a:rPr lang="ja-JP" altLang="en-US" sz="2000" b="1" dirty="0" smtClean="0">
                <a:solidFill>
                  <a:prstClr val="white"/>
                </a:solidFill>
                <a:latin typeface="+mn-ea"/>
              </a:rPr>
              <a:t>対応の検討</a:t>
            </a:r>
            <a:endParaRPr lang="ja-JP" altLang="en-US" sz="2000" b="1" dirty="0">
              <a:solidFill>
                <a:prstClr val="white"/>
              </a:solidFill>
              <a:latin typeface="+mn-ea"/>
            </a:endParaRPr>
          </a:p>
        </p:txBody>
      </p:sp>
      <p:sp>
        <p:nvSpPr>
          <p:cNvPr id="30" name="テキスト ボックス 29"/>
          <p:cNvSpPr txBox="1"/>
          <p:nvPr/>
        </p:nvSpPr>
        <p:spPr>
          <a:xfrm>
            <a:off x="219722" y="2544175"/>
            <a:ext cx="4095903" cy="307777"/>
          </a:xfrm>
          <a:prstGeom prst="rect">
            <a:avLst/>
          </a:prstGeom>
          <a:noFill/>
        </p:spPr>
        <p:txBody>
          <a:bodyPr wrap="square" rtlCol="0">
            <a:spAutoFit/>
          </a:bodyPr>
          <a:lstStyle/>
          <a:p>
            <a:r>
              <a:rPr lang="ja-JP" altLang="en-US" sz="1400" u="sng" dirty="0">
                <a:latin typeface="+mn-ea"/>
              </a:rPr>
              <a:t>○防災対応検討の前提となる諸条件の</a:t>
            </a:r>
            <a:r>
              <a:rPr lang="ja-JP" altLang="en-US" sz="1400" u="sng" dirty="0" smtClean="0">
                <a:latin typeface="+mn-ea"/>
              </a:rPr>
              <a:t>確認</a:t>
            </a:r>
            <a:endParaRPr lang="en-US" altLang="ja-JP" sz="1400" dirty="0">
              <a:latin typeface="+mn-ea"/>
            </a:endParaRPr>
          </a:p>
        </p:txBody>
      </p:sp>
      <p:sp>
        <p:nvSpPr>
          <p:cNvPr id="31" name="正方形/長方形 30"/>
          <p:cNvSpPr/>
          <p:nvPr/>
        </p:nvSpPr>
        <p:spPr>
          <a:xfrm>
            <a:off x="336640" y="2807536"/>
            <a:ext cx="8061460" cy="461665"/>
          </a:xfrm>
          <a:prstGeom prst="rect">
            <a:avLst/>
          </a:prstGeom>
        </p:spPr>
        <p:txBody>
          <a:bodyPr wrap="square">
            <a:spAutoFit/>
          </a:bodyPr>
          <a:lstStyle/>
          <a:p>
            <a:pPr marL="111273" indent="-111273">
              <a:buFont typeface="Wingdings" panose="05000000000000000000" pitchFamily="2" charset="2"/>
              <a:buChar char="l"/>
            </a:pPr>
            <a:r>
              <a:rPr lang="ja-JP" altLang="en-US" sz="1200" dirty="0" smtClean="0">
                <a:latin typeface="+mn-ea"/>
              </a:rPr>
              <a:t>市町村が指定する</a:t>
            </a:r>
            <a:r>
              <a:rPr lang="zh-TW" altLang="en-US" sz="1200" dirty="0" smtClean="0">
                <a:latin typeface="+mn-ea"/>
              </a:rPr>
              <a:t>事前</a:t>
            </a:r>
            <a:r>
              <a:rPr lang="zh-TW" altLang="en-US" sz="1200" dirty="0">
                <a:latin typeface="+mn-ea"/>
              </a:rPr>
              <a:t>避難対象</a:t>
            </a:r>
            <a:r>
              <a:rPr lang="zh-TW" altLang="en-US" sz="1200" dirty="0" smtClean="0">
                <a:latin typeface="+mn-ea"/>
              </a:rPr>
              <a:t>地域</a:t>
            </a:r>
            <a:r>
              <a:rPr lang="ja-JP" altLang="en-US" sz="1200" dirty="0" smtClean="0">
                <a:latin typeface="+mn-ea"/>
              </a:rPr>
              <a:t>や南海</a:t>
            </a:r>
            <a:r>
              <a:rPr lang="ja-JP" altLang="en-US" sz="1200" dirty="0">
                <a:latin typeface="+mn-ea"/>
              </a:rPr>
              <a:t>トラフ</a:t>
            </a:r>
            <a:r>
              <a:rPr lang="ja-JP" altLang="en-US" sz="1200" dirty="0" smtClean="0">
                <a:latin typeface="+mn-ea"/>
              </a:rPr>
              <a:t>地震臨時</a:t>
            </a:r>
            <a:r>
              <a:rPr lang="ja-JP" altLang="en-US" sz="1200" dirty="0">
                <a:latin typeface="+mn-ea"/>
              </a:rPr>
              <a:t>情報発表時に想定されるライフラインの</a:t>
            </a:r>
            <a:r>
              <a:rPr lang="ja-JP" altLang="en-US" sz="1200" dirty="0" smtClean="0">
                <a:latin typeface="+mn-ea"/>
              </a:rPr>
              <a:t>状況等</a:t>
            </a:r>
            <a:r>
              <a:rPr lang="ja-JP" altLang="en-US" sz="1200" dirty="0">
                <a:latin typeface="+mn-ea"/>
              </a:rPr>
              <a:t>を確認し、企業活動への影響を</a:t>
            </a:r>
            <a:r>
              <a:rPr lang="ja-JP" altLang="en-US" sz="1200" dirty="0" smtClean="0">
                <a:latin typeface="+mn-ea"/>
              </a:rPr>
              <a:t>想定</a:t>
            </a:r>
            <a:endParaRPr lang="en-US" altLang="ja-JP" sz="1200" dirty="0">
              <a:latin typeface="+mn-ea"/>
            </a:endParaRPr>
          </a:p>
        </p:txBody>
      </p:sp>
      <p:sp>
        <p:nvSpPr>
          <p:cNvPr id="32" name="正方形/長方形 31"/>
          <p:cNvSpPr/>
          <p:nvPr/>
        </p:nvSpPr>
        <p:spPr>
          <a:xfrm>
            <a:off x="347866" y="3756940"/>
            <a:ext cx="8986338" cy="276999"/>
          </a:xfrm>
          <a:prstGeom prst="rect">
            <a:avLst/>
          </a:prstGeom>
        </p:spPr>
        <p:txBody>
          <a:bodyPr wrap="square">
            <a:spAutoFit/>
          </a:bodyPr>
          <a:lstStyle/>
          <a:p>
            <a:pPr marL="111125" indent="-111125">
              <a:buFont typeface="Wingdings" panose="05000000000000000000" pitchFamily="2" charset="2"/>
              <a:buChar char="l"/>
            </a:pPr>
            <a:r>
              <a:rPr lang="ja-JP" altLang="en-US" sz="1200" dirty="0" smtClean="0">
                <a:latin typeface="+mn-ea"/>
              </a:rPr>
              <a:t>前提となる諸条件を</a:t>
            </a:r>
            <a:r>
              <a:rPr lang="ja-JP" altLang="en-US" sz="1200" dirty="0">
                <a:latin typeface="+mn-ea"/>
              </a:rPr>
              <a:t>踏まえ、既存の</a:t>
            </a:r>
            <a:r>
              <a:rPr lang="en-US" altLang="ja-JP" sz="1200" dirty="0">
                <a:latin typeface="+mn-ea"/>
              </a:rPr>
              <a:t>BCP</a:t>
            </a:r>
            <a:r>
              <a:rPr lang="ja-JP" altLang="en-US" sz="1200" dirty="0">
                <a:latin typeface="+mn-ea"/>
              </a:rPr>
              <a:t>を参考に、南海トラフ</a:t>
            </a:r>
            <a:r>
              <a:rPr lang="ja-JP" altLang="en-US" sz="1200" dirty="0" smtClean="0">
                <a:latin typeface="+mn-ea"/>
              </a:rPr>
              <a:t>地震臨時</a:t>
            </a:r>
            <a:r>
              <a:rPr lang="ja-JP" altLang="en-US" sz="1200" dirty="0">
                <a:latin typeface="+mn-ea"/>
              </a:rPr>
              <a:t>情報発表時に実施する具体的な防災対応について</a:t>
            </a:r>
            <a:r>
              <a:rPr lang="ja-JP" altLang="en-US" sz="1200" dirty="0" smtClean="0">
                <a:latin typeface="+mn-ea"/>
              </a:rPr>
              <a:t>検討</a:t>
            </a:r>
            <a:endParaRPr lang="en-US" altLang="ja-JP" sz="1200" dirty="0">
              <a:latin typeface="+mn-ea"/>
            </a:endParaRPr>
          </a:p>
        </p:txBody>
      </p:sp>
      <p:sp>
        <p:nvSpPr>
          <p:cNvPr id="33" name="テキスト ボックス 32"/>
          <p:cNvSpPr txBox="1"/>
          <p:nvPr/>
        </p:nvSpPr>
        <p:spPr>
          <a:xfrm>
            <a:off x="214762" y="3488229"/>
            <a:ext cx="4656563" cy="307777"/>
          </a:xfrm>
          <a:prstGeom prst="rect">
            <a:avLst/>
          </a:prstGeom>
          <a:noFill/>
        </p:spPr>
        <p:txBody>
          <a:bodyPr wrap="square" rtlCol="0">
            <a:spAutoFit/>
          </a:bodyPr>
          <a:lstStyle/>
          <a:p>
            <a:r>
              <a:rPr lang="ja-JP" altLang="en-US" sz="1400" u="sng" dirty="0">
                <a:latin typeface="+mn-ea"/>
              </a:rPr>
              <a:t>○具体的な防災対応の検討</a:t>
            </a:r>
            <a:endParaRPr lang="en-US" altLang="ja-JP" sz="1400" u="sng" dirty="0">
              <a:latin typeface="+mn-ea"/>
            </a:endParaRPr>
          </a:p>
        </p:txBody>
      </p:sp>
      <p:sp>
        <p:nvSpPr>
          <p:cNvPr id="34" name="正方形/長方形 33"/>
          <p:cNvSpPr/>
          <p:nvPr/>
        </p:nvSpPr>
        <p:spPr>
          <a:xfrm>
            <a:off x="166964" y="2532459"/>
            <a:ext cx="9606013" cy="7500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dirty="0">
              <a:latin typeface="+mn-ea"/>
            </a:endParaRPr>
          </a:p>
        </p:txBody>
      </p:sp>
      <p:sp>
        <p:nvSpPr>
          <p:cNvPr id="35" name="正方形/長方形 34"/>
          <p:cNvSpPr/>
          <p:nvPr/>
        </p:nvSpPr>
        <p:spPr>
          <a:xfrm>
            <a:off x="166965" y="3495185"/>
            <a:ext cx="9601193" cy="33130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a:latin typeface="+mn-ea"/>
            </a:endParaRPr>
          </a:p>
        </p:txBody>
      </p:sp>
      <p:sp>
        <p:nvSpPr>
          <p:cNvPr id="37" name="角丸四角形 36"/>
          <p:cNvSpPr/>
          <p:nvPr/>
        </p:nvSpPr>
        <p:spPr>
          <a:xfrm>
            <a:off x="5091352" y="2316266"/>
            <a:ext cx="4760098" cy="339744"/>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企業編（指定公共機関、特定企業等の検討手順等）</a:t>
            </a:r>
            <a:endParaRPr lang="en-US" altLang="ja-JP" sz="1600" dirty="0">
              <a:solidFill>
                <a:schemeClr val="tx1"/>
              </a:solidFill>
              <a:latin typeface="+mn-ea"/>
            </a:endParaRPr>
          </a:p>
        </p:txBody>
      </p:sp>
      <p:sp>
        <p:nvSpPr>
          <p:cNvPr id="39" name="正方形/長方形 38"/>
          <p:cNvSpPr/>
          <p:nvPr/>
        </p:nvSpPr>
        <p:spPr>
          <a:xfrm>
            <a:off x="253035" y="4142969"/>
            <a:ext cx="9432464" cy="1616188"/>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40" name="テキスト ボックス 39"/>
          <p:cNvSpPr txBox="1"/>
          <p:nvPr/>
        </p:nvSpPr>
        <p:spPr>
          <a:xfrm>
            <a:off x="330560" y="4018809"/>
            <a:ext cx="2454518" cy="338554"/>
          </a:xfrm>
          <a:prstGeom prst="rect">
            <a:avLst/>
          </a:prstGeom>
          <a:solidFill>
            <a:schemeClr val="bg1"/>
          </a:solidFill>
          <a:ln>
            <a:solidFill>
              <a:schemeClr val="tx1"/>
            </a:solidFill>
          </a:ln>
        </p:spPr>
        <p:txBody>
          <a:bodyPr wrap="none" rtlCol="0">
            <a:spAutoFit/>
          </a:bodyPr>
          <a:lstStyle/>
          <a:p>
            <a:pPr defTabSz="316520">
              <a:defRPr/>
            </a:pPr>
            <a:r>
              <a:rPr lang="ja-JP" altLang="en-US" sz="1600" b="1" dirty="0" smtClean="0">
                <a:solidFill>
                  <a:prstClr val="black"/>
                </a:solidFill>
                <a:latin typeface="+mn-ea"/>
              </a:rPr>
              <a:t>巨大地震警戒対応</a:t>
            </a:r>
            <a:r>
              <a:rPr lang="ja-JP" altLang="en-US" sz="1600" dirty="0" smtClean="0">
                <a:solidFill>
                  <a:prstClr val="black"/>
                </a:solidFill>
                <a:latin typeface="+mn-ea"/>
              </a:rPr>
              <a:t>の</a:t>
            </a:r>
            <a:r>
              <a:rPr lang="ja-JP" altLang="en-US" sz="1600" dirty="0">
                <a:solidFill>
                  <a:prstClr val="black"/>
                </a:solidFill>
                <a:latin typeface="+mn-ea"/>
              </a:rPr>
              <a:t>検討</a:t>
            </a:r>
          </a:p>
        </p:txBody>
      </p:sp>
      <p:sp>
        <p:nvSpPr>
          <p:cNvPr id="41" name="正方形/長方形 40"/>
          <p:cNvSpPr/>
          <p:nvPr/>
        </p:nvSpPr>
        <p:spPr>
          <a:xfrm>
            <a:off x="325328" y="4405075"/>
            <a:ext cx="4545997" cy="5177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42" name="テキスト ボックス 41"/>
          <p:cNvSpPr txBox="1"/>
          <p:nvPr/>
        </p:nvSpPr>
        <p:spPr>
          <a:xfrm>
            <a:off x="427868" y="4416793"/>
            <a:ext cx="3156089"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〇地震への備えの再確認等</a:t>
            </a:r>
            <a:r>
              <a:rPr kumimoji="0" lang="ja-JP" altLang="en-US" sz="1000" dirty="0">
                <a:solidFill>
                  <a:prstClr val="black"/>
                </a:solidFill>
                <a:latin typeface="+mn-ea"/>
              </a:rPr>
              <a:t>　</a:t>
            </a:r>
            <a:endParaRPr kumimoji="0" lang="en-US" altLang="ja-JP" sz="1000" dirty="0">
              <a:solidFill>
                <a:prstClr val="black"/>
              </a:solidFill>
              <a:latin typeface="+mn-ea"/>
            </a:endParaRPr>
          </a:p>
        </p:txBody>
      </p:sp>
      <p:sp>
        <p:nvSpPr>
          <p:cNvPr id="43" name="正方形/長方形 42"/>
          <p:cNvSpPr/>
          <p:nvPr/>
        </p:nvSpPr>
        <p:spPr>
          <a:xfrm>
            <a:off x="544785" y="4635501"/>
            <a:ext cx="4250679" cy="276999"/>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200" dirty="0">
                <a:solidFill>
                  <a:prstClr val="black"/>
                </a:solidFill>
                <a:latin typeface="+mn-ea"/>
              </a:rPr>
              <a:t>日頃からの地震への備えの再確認等を中心とした防災対応</a:t>
            </a:r>
            <a:endParaRPr kumimoji="0" lang="en-US" altLang="ja-JP" sz="1200" dirty="0">
              <a:solidFill>
                <a:prstClr val="black"/>
              </a:solidFill>
              <a:latin typeface="+mn-ea"/>
            </a:endParaRPr>
          </a:p>
        </p:txBody>
      </p:sp>
      <p:sp>
        <p:nvSpPr>
          <p:cNvPr id="44" name="正方形/長方形 43"/>
          <p:cNvSpPr/>
          <p:nvPr/>
        </p:nvSpPr>
        <p:spPr>
          <a:xfrm>
            <a:off x="325324" y="4980810"/>
            <a:ext cx="4546001" cy="694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45" name="テキスト ボックス 44"/>
          <p:cNvSpPr txBox="1"/>
          <p:nvPr/>
        </p:nvSpPr>
        <p:spPr>
          <a:xfrm>
            <a:off x="427864" y="4992529"/>
            <a:ext cx="3156089"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〇施設及び設備等の点検</a:t>
            </a:r>
            <a:r>
              <a:rPr kumimoji="0" lang="ja-JP" altLang="en-US" sz="1000" dirty="0">
                <a:solidFill>
                  <a:prstClr val="black"/>
                </a:solidFill>
                <a:latin typeface="+mn-ea"/>
              </a:rPr>
              <a:t>　</a:t>
            </a:r>
            <a:endParaRPr kumimoji="0" lang="en-US" altLang="ja-JP" sz="1000" dirty="0">
              <a:solidFill>
                <a:prstClr val="black"/>
              </a:solidFill>
              <a:latin typeface="+mn-ea"/>
            </a:endParaRPr>
          </a:p>
        </p:txBody>
      </p:sp>
      <p:sp>
        <p:nvSpPr>
          <p:cNvPr id="46" name="正方形/長方形 45"/>
          <p:cNvSpPr/>
          <p:nvPr/>
        </p:nvSpPr>
        <p:spPr>
          <a:xfrm>
            <a:off x="544781" y="5211237"/>
            <a:ext cx="4178616" cy="461665"/>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200" dirty="0" smtClean="0">
                <a:solidFill>
                  <a:prstClr val="black"/>
                </a:solidFill>
                <a:latin typeface="+mn-ea"/>
              </a:rPr>
              <a:t>地震が発生した場合に被害が生ずるおそれのある施設及び緊急的に稼働しないといけない設備等の点検</a:t>
            </a:r>
            <a:endParaRPr kumimoji="0" lang="en-US" altLang="ja-JP" sz="1200" dirty="0">
              <a:solidFill>
                <a:prstClr val="black"/>
              </a:solidFill>
              <a:latin typeface="+mn-ea"/>
            </a:endParaRPr>
          </a:p>
        </p:txBody>
      </p:sp>
      <p:sp>
        <p:nvSpPr>
          <p:cNvPr id="47" name="正方形/長方形 46"/>
          <p:cNvSpPr/>
          <p:nvPr/>
        </p:nvSpPr>
        <p:spPr>
          <a:xfrm>
            <a:off x="5007166" y="4228526"/>
            <a:ext cx="4543062" cy="694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48" name="テキスト ボックス 47"/>
          <p:cNvSpPr txBox="1"/>
          <p:nvPr/>
        </p:nvSpPr>
        <p:spPr>
          <a:xfrm>
            <a:off x="5109706" y="4240245"/>
            <a:ext cx="3156089" cy="307777"/>
          </a:xfrm>
          <a:prstGeom prst="rect">
            <a:avLst/>
          </a:prstGeom>
          <a:noFill/>
        </p:spPr>
        <p:txBody>
          <a:bodyPr wrap="square" rtlCol="0">
            <a:spAutoFit/>
          </a:bodyPr>
          <a:lstStyle/>
          <a:p>
            <a:pPr defTabSz="316520">
              <a:defRPr/>
            </a:pPr>
            <a:r>
              <a:rPr kumimoji="0" lang="ja-JP" altLang="en-US" sz="1400" u="sng" dirty="0" smtClean="0">
                <a:solidFill>
                  <a:prstClr val="black"/>
                </a:solidFill>
                <a:latin typeface="+mn-ea"/>
              </a:rPr>
              <a:t>〇従業員</a:t>
            </a:r>
            <a:r>
              <a:rPr kumimoji="0" lang="ja-JP" altLang="en-US" sz="1400" u="sng" dirty="0">
                <a:solidFill>
                  <a:prstClr val="black"/>
                </a:solidFill>
                <a:latin typeface="+mn-ea"/>
              </a:rPr>
              <a:t>等</a:t>
            </a:r>
            <a:r>
              <a:rPr kumimoji="0" lang="ja-JP" altLang="en-US" sz="1400" u="sng" dirty="0" smtClean="0">
                <a:solidFill>
                  <a:prstClr val="black"/>
                </a:solidFill>
                <a:latin typeface="+mn-ea"/>
              </a:rPr>
              <a:t>の安全確保</a:t>
            </a:r>
            <a:r>
              <a:rPr kumimoji="0" lang="ja-JP" altLang="en-US" sz="1000" dirty="0">
                <a:solidFill>
                  <a:prstClr val="black"/>
                </a:solidFill>
                <a:latin typeface="+mn-ea"/>
              </a:rPr>
              <a:t>　</a:t>
            </a:r>
            <a:endParaRPr kumimoji="0" lang="en-US" altLang="ja-JP" sz="1000" dirty="0">
              <a:solidFill>
                <a:prstClr val="black"/>
              </a:solidFill>
              <a:latin typeface="+mn-ea"/>
            </a:endParaRPr>
          </a:p>
        </p:txBody>
      </p:sp>
      <p:sp>
        <p:nvSpPr>
          <p:cNvPr id="49" name="正方形/長方形 48"/>
          <p:cNvSpPr/>
          <p:nvPr/>
        </p:nvSpPr>
        <p:spPr>
          <a:xfrm>
            <a:off x="5226623" y="4458953"/>
            <a:ext cx="4322972" cy="461665"/>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200" dirty="0" smtClean="0">
                <a:solidFill>
                  <a:prstClr val="black"/>
                </a:solidFill>
                <a:latin typeface="+mn-ea"/>
              </a:rPr>
              <a:t>事前避難対象地域内に位置する企業等における明らかに生命に危険が及ぶ活動等についての危険回避措置</a:t>
            </a:r>
            <a:endParaRPr kumimoji="0" lang="en-US" altLang="ja-JP" sz="1200" dirty="0">
              <a:solidFill>
                <a:prstClr val="black"/>
              </a:solidFill>
              <a:latin typeface="+mn-ea"/>
            </a:endParaRPr>
          </a:p>
        </p:txBody>
      </p:sp>
      <p:sp>
        <p:nvSpPr>
          <p:cNvPr id="50" name="正方形/長方形 49"/>
          <p:cNvSpPr/>
          <p:nvPr/>
        </p:nvSpPr>
        <p:spPr>
          <a:xfrm>
            <a:off x="5007166" y="4993244"/>
            <a:ext cx="4543062" cy="694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51" name="テキスト ボックス 50"/>
          <p:cNvSpPr txBox="1"/>
          <p:nvPr/>
        </p:nvSpPr>
        <p:spPr>
          <a:xfrm>
            <a:off x="5109706" y="5004963"/>
            <a:ext cx="3156089" cy="307777"/>
          </a:xfrm>
          <a:prstGeom prst="rect">
            <a:avLst/>
          </a:prstGeom>
          <a:noFill/>
        </p:spPr>
        <p:txBody>
          <a:bodyPr wrap="square" rtlCol="0">
            <a:spAutoFit/>
          </a:bodyPr>
          <a:lstStyle/>
          <a:p>
            <a:pPr defTabSz="316520">
              <a:defRPr/>
            </a:pPr>
            <a:r>
              <a:rPr kumimoji="0" lang="ja-JP" altLang="en-US" sz="1400" u="sng" dirty="0" smtClean="0">
                <a:solidFill>
                  <a:prstClr val="black"/>
                </a:solidFill>
                <a:latin typeface="+mn-ea"/>
              </a:rPr>
              <a:t>〇個々の状況に応じて実施すべき措置</a:t>
            </a:r>
            <a:r>
              <a:rPr kumimoji="0" lang="ja-JP" altLang="en-US" sz="1000" dirty="0">
                <a:solidFill>
                  <a:prstClr val="black"/>
                </a:solidFill>
                <a:latin typeface="+mn-ea"/>
              </a:rPr>
              <a:t>　</a:t>
            </a:r>
            <a:endParaRPr kumimoji="0" lang="en-US" altLang="ja-JP" sz="1000" dirty="0">
              <a:solidFill>
                <a:prstClr val="black"/>
              </a:solidFill>
              <a:latin typeface="+mn-ea"/>
            </a:endParaRPr>
          </a:p>
        </p:txBody>
      </p:sp>
      <p:sp>
        <p:nvSpPr>
          <p:cNvPr id="52" name="正方形/長方形 51"/>
          <p:cNvSpPr/>
          <p:nvPr/>
        </p:nvSpPr>
        <p:spPr>
          <a:xfrm>
            <a:off x="5226623" y="5223671"/>
            <a:ext cx="4398833" cy="461665"/>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200" dirty="0" smtClean="0">
                <a:solidFill>
                  <a:prstClr val="black"/>
                </a:solidFill>
                <a:latin typeface="+mn-ea"/>
              </a:rPr>
              <a:t>輸送ルート変更等の地震に備えて普段以上に警戒する措置</a:t>
            </a:r>
            <a:endParaRPr kumimoji="0" lang="en-US" altLang="ja-JP" sz="1200" dirty="0" smtClean="0">
              <a:solidFill>
                <a:prstClr val="black"/>
              </a:solidFill>
              <a:latin typeface="+mn-ea"/>
            </a:endParaRPr>
          </a:p>
          <a:p>
            <a:pPr marL="111273" indent="-111273" defTabSz="316520">
              <a:buFont typeface="Wingdings" panose="05000000000000000000" pitchFamily="2" charset="2"/>
              <a:buChar char="l"/>
              <a:defRPr/>
            </a:pPr>
            <a:r>
              <a:rPr kumimoji="0" lang="ja-JP" altLang="en-US" sz="1200" dirty="0" smtClean="0">
                <a:solidFill>
                  <a:prstClr val="black"/>
                </a:solidFill>
                <a:latin typeface="+mn-ea"/>
              </a:rPr>
              <a:t>避難先への必要な物資の提供等の地域貢献活動</a:t>
            </a:r>
            <a:endParaRPr kumimoji="0" lang="en-US" altLang="ja-JP" sz="1200" dirty="0">
              <a:solidFill>
                <a:prstClr val="black"/>
              </a:solidFill>
              <a:latin typeface="+mn-ea"/>
            </a:endParaRPr>
          </a:p>
        </p:txBody>
      </p:sp>
      <p:sp>
        <p:nvSpPr>
          <p:cNvPr id="53" name="下矢印 52"/>
          <p:cNvSpPr/>
          <p:nvPr/>
        </p:nvSpPr>
        <p:spPr>
          <a:xfrm>
            <a:off x="4807178" y="5777522"/>
            <a:ext cx="199988" cy="33061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54" name="正方形/長方形 53"/>
          <p:cNvSpPr/>
          <p:nvPr/>
        </p:nvSpPr>
        <p:spPr>
          <a:xfrm>
            <a:off x="2170880" y="6108134"/>
            <a:ext cx="5040846" cy="680887"/>
          </a:xfrm>
          <a:prstGeom prst="rect">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55" name="テキスト ボックス 54"/>
          <p:cNvSpPr txBox="1"/>
          <p:nvPr/>
        </p:nvSpPr>
        <p:spPr>
          <a:xfrm>
            <a:off x="2248405" y="5862900"/>
            <a:ext cx="2454518" cy="338554"/>
          </a:xfrm>
          <a:prstGeom prst="rect">
            <a:avLst/>
          </a:prstGeom>
          <a:solidFill>
            <a:schemeClr val="bg1"/>
          </a:solidFill>
          <a:ln>
            <a:solidFill>
              <a:schemeClr val="tx1"/>
            </a:solidFill>
          </a:ln>
        </p:spPr>
        <p:txBody>
          <a:bodyPr wrap="none" rtlCol="0">
            <a:spAutoFit/>
          </a:bodyPr>
          <a:lstStyle/>
          <a:p>
            <a:pPr defTabSz="316520">
              <a:defRPr/>
            </a:pPr>
            <a:r>
              <a:rPr lang="ja-JP" altLang="en-US" sz="1600" b="1" dirty="0" smtClean="0">
                <a:solidFill>
                  <a:prstClr val="black"/>
                </a:solidFill>
                <a:latin typeface="+mn-ea"/>
              </a:rPr>
              <a:t>巨大地震</a:t>
            </a:r>
            <a:r>
              <a:rPr lang="ja-JP" altLang="en-US" sz="1600" b="1" dirty="0">
                <a:solidFill>
                  <a:prstClr val="black"/>
                </a:solidFill>
                <a:latin typeface="+mn-ea"/>
              </a:rPr>
              <a:t>注意</a:t>
            </a:r>
            <a:r>
              <a:rPr lang="ja-JP" altLang="en-US" sz="1600" b="1" dirty="0" smtClean="0">
                <a:solidFill>
                  <a:prstClr val="black"/>
                </a:solidFill>
                <a:latin typeface="+mn-ea"/>
              </a:rPr>
              <a:t>対応</a:t>
            </a:r>
            <a:r>
              <a:rPr lang="ja-JP" altLang="en-US" sz="1600" dirty="0" smtClean="0">
                <a:solidFill>
                  <a:prstClr val="black"/>
                </a:solidFill>
                <a:latin typeface="+mn-ea"/>
              </a:rPr>
              <a:t>の</a:t>
            </a:r>
            <a:r>
              <a:rPr lang="ja-JP" altLang="en-US" sz="1600" dirty="0">
                <a:solidFill>
                  <a:prstClr val="black"/>
                </a:solidFill>
                <a:latin typeface="+mn-ea"/>
              </a:rPr>
              <a:t>検討</a:t>
            </a:r>
          </a:p>
        </p:txBody>
      </p:sp>
      <p:sp>
        <p:nvSpPr>
          <p:cNvPr id="56" name="正方形/長方形 55"/>
          <p:cNvSpPr/>
          <p:nvPr/>
        </p:nvSpPr>
        <p:spPr>
          <a:xfrm>
            <a:off x="2243173" y="6245718"/>
            <a:ext cx="4824536" cy="482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57" name="テキスト ボックス 56"/>
          <p:cNvSpPr txBox="1"/>
          <p:nvPr/>
        </p:nvSpPr>
        <p:spPr>
          <a:xfrm>
            <a:off x="2345713" y="6228561"/>
            <a:ext cx="3156089" cy="307777"/>
          </a:xfrm>
          <a:prstGeom prst="rect">
            <a:avLst/>
          </a:prstGeom>
          <a:noFill/>
        </p:spPr>
        <p:txBody>
          <a:bodyPr wrap="square" rtlCol="0">
            <a:spAutoFit/>
          </a:bodyPr>
          <a:lstStyle/>
          <a:p>
            <a:pPr defTabSz="316520">
              <a:defRPr/>
            </a:pPr>
            <a:r>
              <a:rPr kumimoji="0" lang="ja-JP" altLang="en-US" sz="1400" u="sng" dirty="0">
                <a:solidFill>
                  <a:prstClr val="black"/>
                </a:solidFill>
                <a:latin typeface="+mn-ea"/>
              </a:rPr>
              <a:t>〇地震への備えの再確認等</a:t>
            </a:r>
            <a:r>
              <a:rPr kumimoji="0" lang="ja-JP" altLang="en-US" sz="1400" dirty="0">
                <a:solidFill>
                  <a:prstClr val="black"/>
                </a:solidFill>
                <a:latin typeface="+mn-ea"/>
              </a:rPr>
              <a:t>　</a:t>
            </a:r>
            <a:endParaRPr kumimoji="0" lang="en-US" altLang="ja-JP" sz="1400" dirty="0">
              <a:solidFill>
                <a:prstClr val="black"/>
              </a:solidFill>
              <a:latin typeface="+mn-ea"/>
            </a:endParaRPr>
          </a:p>
        </p:txBody>
      </p:sp>
      <p:sp>
        <p:nvSpPr>
          <p:cNvPr id="58" name="正方形/長方形 57"/>
          <p:cNvSpPr/>
          <p:nvPr/>
        </p:nvSpPr>
        <p:spPr>
          <a:xfrm>
            <a:off x="2462630" y="6469993"/>
            <a:ext cx="4965119" cy="276999"/>
          </a:xfrm>
          <a:prstGeom prst="rect">
            <a:avLst/>
          </a:prstGeom>
        </p:spPr>
        <p:txBody>
          <a:bodyPr wrap="square">
            <a:spAutoFit/>
          </a:bodyPr>
          <a:lstStyle/>
          <a:p>
            <a:pPr marL="111273" indent="-111273" defTabSz="316520">
              <a:buFont typeface="Wingdings" panose="05000000000000000000" pitchFamily="2" charset="2"/>
              <a:buChar char="l"/>
              <a:defRPr/>
            </a:pPr>
            <a:r>
              <a:rPr kumimoji="0" lang="ja-JP" altLang="en-US" sz="1200" dirty="0">
                <a:solidFill>
                  <a:prstClr val="black"/>
                </a:solidFill>
                <a:latin typeface="+mn-ea"/>
              </a:rPr>
              <a:t>日頃からの地震への備えの再確認等を中心とした防災対応</a:t>
            </a:r>
            <a:endParaRPr kumimoji="0" lang="en-US" altLang="ja-JP" sz="1200" dirty="0">
              <a:solidFill>
                <a:prstClr val="black"/>
              </a:solidFill>
              <a:latin typeface="+mn-ea"/>
            </a:endParaRPr>
          </a:p>
        </p:txBody>
      </p:sp>
      <p:sp>
        <p:nvSpPr>
          <p:cNvPr id="59" name="下矢印 58"/>
          <p:cNvSpPr/>
          <p:nvPr/>
        </p:nvSpPr>
        <p:spPr>
          <a:xfrm>
            <a:off x="770097" y="3294854"/>
            <a:ext cx="198311" cy="18227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16520">
              <a:defRPr/>
            </a:pPr>
            <a:endParaRPr lang="ja-JP" altLang="en-US" sz="1000">
              <a:solidFill>
                <a:prstClr val="white"/>
              </a:solidFill>
              <a:latin typeface="+mn-ea"/>
            </a:endParaRPr>
          </a:p>
        </p:txBody>
      </p:sp>
      <p:sp>
        <p:nvSpPr>
          <p:cNvPr id="60" name="テキスト ボックス 59"/>
          <p:cNvSpPr txBox="1"/>
          <p:nvPr/>
        </p:nvSpPr>
        <p:spPr>
          <a:xfrm>
            <a:off x="128464" y="462813"/>
            <a:ext cx="9640327" cy="1754326"/>
          </a:xfrm>
          <a:prstGeom prst="rect">
            <a:avLst/>
          </a:prstGeom>
          <a:solidFill>
            <a:srgbClr val="FFFFCC"/>
          </a:solidFill>
          <a:ln w="38100">
            <a:solidFill>
              <a:schemeClr val="accent4"/>
            </a:solidFill>
          </a:ln>
        </p:spPr>
        <p:txBody>
          <a:bodyPr wrap="square" rtlCol="0">
            <a:spAutoFit/>
          </a:bodyPr>
          <a:lstStyle/>
          <a:p>
            <a:pPr marL="273050" indent="-273050"/>
            <a:r>
              <a:rPr lang="ja-JP" altLang="ja-JP" dirty="0"/>
              <a:t>○地震発生時期等の確度の高い予測は困難であり、完全に安全な防災対応を実施することは現実的に困難であることを踏まえ、日頃からの地震への備えを再確認する等警戒レベルを上げることを基本に、個々の状況に応じて適切な防災対応を実施したうえで、できる限り事業を継続することが望ましい</a:t>
            </a:r>
          </a:p>
          <a:p>
            <a:pPr marL="273050" indent="-273050"/>
            <a:r>
              <a:rPr lang="ja-JP" altLang="ja-JP" dirty="0"/>
              <a:t>○住民事前避難地域内での明らかに生命に危険が及ぶ活動等に対しては、それを回避する措置を実施することが必要である</a:t>
            </a:r>
          </a:p>
        </p:txBody>
      </p:sp>
      <p:sp>
        <p:nvSpPr>
          <p:cNvPr id="36"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13</a:t>
            </a:fld>
            <a:endParaRPr lang="ja-JP" altLang="en-US" dirty="0">
              <a:solidFill>
                <a:prstClr val="black">
                  <a:tint val="75000"/>
                </a:prstClr>
              </a:solidFill>
            </a:endParaRPr>
          </a:p>
        </p:txBody>
      </p:sp>
    </p:spTree>
    <p:extLst>
      <p:ext uri="{BB962C8B-B14F-4D97-AF65-F5344CB8AC3E}">
        <p14:creationId xmlns:p14="http://schemas.microsoft.com/office/powerpoint/2010/main" val="3239656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 y="2562808"/>
            <a:ext cx="9144000" cy="1735154"/>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smtClean="0">
                <a:effectLst>
                  <a:outerShdw blurRad="38100" dist="38100" dir="2700000" algn="tl">
                    <a:srgbClr val="000000">
                      <a:alpha val="43137"/>
                    </a:srgbClr>
                  </a:outerShdw>
                </a:effectLst>
              </a:rPr>
              <a:t>２．５段階の警戒レベルを用いた</a:t>
            </a:r>
            <a:endParaRPr lang="en-US" altLang="ja-JP" sz="4400" b="1" dirty="0" smtClean="0">
              <a:effectLst>
                <a:outerShdw blurRad="38100" dist="38100" dir="2700000" algn="tl">
                  <a:srgbClr val="000000">
                    <a:alpha val="43137"/>
                  </a:srgbClr>
                </a:outerShdw>
              </a:effectLst>
            </a:endParaRPr>
          </a:p>
          <a:p>
            <a:pPr algn="ctr"/>
            <a:r>
              <a:rPr lang="ja-JP" altLang="en-US" sz="4400" b="1" dirty="0" smtClean="0">
                <a:effectLst>
                  <a:outerShdw blurRad="38100" dist="38100" dir="2700000" algn="tl">
                    <a:srgbClr val="000000">
                      <a:alpha val="43137"/>
                    </a:srgbClr>
                  </a:outerShdw>
                </a:effectLst>
              </a:rPr>
              <a:t>防災情報の発信について</a:t>
            </a:r>
            <a:endParaRPr lang="ja-JP" altLang="en-US" sz="4400" b="1" dirty="0">
              <a:effectLst>
                <a:outerShdw blurRad="38100" dist="38100" dir="2700000" algn="tl">
                  <a:srgbClr val="000000">
                    <a:alpha val="43137"/>
                  </a:srgbClr>
                </a:outerShdw>
              </a:effectLst>
            </a:endParaRPr>
          </a:p>
        </p:txBody>
      </p:sp>
      <p:sp>
        <p:nvSpPr>
          <p:cNvPr id="2" name="スライド番号プレースホルダー 1"/>
          <p:cNvSpPr>
            <a:spLocks noGrp="1"/>
          </p:cNvSpPr>
          <p:nvPr>
            <p:ph type="sldNum" sz="quarter" idx="12"/>
          </p:nvPr>
        </p:nvSpPr>
        <p:spPr/>
        <p:txBody>
          <a:bodyPr/>
          <a:lstStyle/>
          <a:p>
            <a:fld id="{4294CBED-6631-4448-9A69-2D6896446454}" type="slidenum">
              <a:rPr lang="ja-JP" altLang="en-US" smtClean="0">
                <a:solidFill>
                  <a:prstClr val="black">
                    <a:tint val="75000"/>
                  </a:prstClr>
                </a:solidFill>
              </a:rPr>
              <a:pPr/>
              <a:t>14</a:t>
            </a:fld>
            <a:endParaRPr lang="ja-JP" altLang="en-US" dirty="0">
              <a:solidFill>
                <a:prstClr val="black">
                  <a:tint val="75000"/>
                </a:prstClr>
              </a:solidFill>
            </a:endParaRPr>
          </a:p>
        </p:txBody>
      </p:sp>
    </p:spTree>
    <p:extLst>
      <p:ext uri="{BB962C8B-B14F-4D97-AF65-F5344CB8AC3E}">
        <p14:creationId xmlns:p14="http://schemas.microsoft.com/office/powerpoint/2010/main" val="2884199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59323" y="3995305"/>
            <a:ext cx="3298079" cy="2556702"/>
          </a:xfrm>
          <a:prstGeom prst="rect">
            <a:avLst/>
          </a:prstGeom>
        </p:spPr>
      </p:pic>
      <p:sp>
        <p:nvSpPr>
          <p:cNvPr id="31" name="テキスト ボックス 26"/>
          <p:cNvSpPr txBox="1"/>
          <p:nvPr/>
        </p:nvSpPr>
        <p:spPr>
          <a:xfrm>
            <a:off x="425275" y="3596130"/>
            <a:ext cx="9036000" cy="3203254"/>
          </a:xfrm>
          <a:prstGeom prst="rect">
            <a:avLst/>
          </a:prstGeom>
          <a:noFill/>
          <a:ln>
            <a:solidFill>
              <a:schemeClr val="tx1"/>
            </a:solidFill>
          </a:ln>
        </p:spPr>
        <p:txBody>
          <a:bodyPr wrap="square" lIns="72000" tIns="36000" rIns="0" bIns="3600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lang="en-US" altLang="ja-JP" sz="1600" b="1" dirty="0">
              <a:solidFill>
                <a:prstClr val="black"/>
              </a:solidFill>
              <a:latin typeface="ＭＳ Ｐゴシック" panose="020B0600070205080204" pitchFamily="50" charset="-128"/>
              <a:ea typeface="ＭＳ Ｐゴシック" panose="020B0600070205080204" pitchFamily="50" charset="-128"/>
            </a:endParaRPr>
          </a:p>
        </p:txBody>
      </p:sp>
      <p:sp>
        <p:nvSpPr>
          <p:cNvPr id="12" name="テキスト ボックス 46"/>
          <p:cNvSpPr txBox="1"/>
          <p:nvPr/>
        </p:nvSpPr>
        <p:spPr>
          <a:xfrm>
            <a:off x="400049" y="26269"/>
            <a:ext cx="9105900" cy="441727"/>
          </a:xfrm>
          <a:prstGeom prst="rect">
            <a:avLst/>
          </a:prstGeom>
          <a:solidFill>
            <a:srgbClr val="333399"/>
          </a:solidFill>
          <a:ln w="6350">
            <a:noFill/>
          </a:ln>
          <a:effectLst/>
        </p:spPr>
        <p:txBody>
          <a:bodyPr rot="0" spcFirstLastPara="0" vert="horz" wrap="square" lIns="0" tIns="36000" rIns="0" bIns="36000" numCol="1" spcCol="0" rtlCol="0" fromWordArt="0" anchor="ctr" anchorCtr="0" forceAA="0" compatLnSpc="1">
            <a:prstTxWarp prst="textNoShape">
              <a:avLst/>
            </a:prstTxWarp>
            <a:noAutofit/>
          </a:bodyPr>
          <a:lstStyle/>
          <a:p>
            <a:pPr algn="ctr">
              <a:defRPr/>
            </a:pPr>
            <a:r>
              <a:rPr lang="ja-JP" altLang="en-US" sz="20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年７月豪雨による被害の特徴</a:t>
            </a:r>
            <a:endParaRPr lang="en-US" altLang="ja-JP" sz="20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30"/>
          <p:cNvSpPr>
            <a:spLocks noChangeArrowheads="1"/>
          </p:cNvSpPr>
          <p:nvPr/>
        </p:nvSpPr>
        <p:spPr bwMode="auto">
          <a:xfrm>
            <a:off x="400049" y="548681"/>
            <a:ext cx="9105900" cy="752799"/>
          </a:xfrm>
          <a:prstGeom prst="rect">
            <a:avLst/>
          </a:prstGeom>
          <a:noFill/>
          <a:ln w="12700">
            <a:solidFill>
              <a:schemeClr val="tx1"/>
            </a:solidFill>
            <a:headEnd/>
            <a:tailEnd/>
          </a:ln>
          <a:extLst/>
        </p:spPr>
        <p:style>
          <a:lnRef idx="2">
            <a:schemeClr val="accent4"/>
          </a:lnRef>
          <a:fillRef idx="1">
            <a:schemeClr val="lt1"/>
          </a:fillRef>
          <a:effectRef idx="0">
            <a:schemeClr val="accent4"/>
          </a:effectRef>
          <a:fontRef idx="minor">
            <a:schemeClr val="dk1"/>
          </a:fontRef>
        </p:style>
        <p:txBody>
          <a:bodyPr wrap="square" lIns="77880" tIns="38941" rIns="77880" bIns="38941">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61196" indent="-161196" defTabSz="844083" eaLnBrk="0" fontAlgn="base" hangingPunct="0">
              <a:spcBef>
                <a:spcPct val="0"/>
              </a:spcBef>
              <a:spcAft>
                <a:spcPct val="0"/>
              </a:spcAft>
              <a:defRPr/>
            </a:pPr>
            <a:r>
              <a:rPr lang="ja-JP" altLang="en-US" sz="1477" dirty="0">
                <a:solidFill>
                  <a:srgbClr val="000000"/>
                </a:solidFill>
                <a:latin typeface="Calibri"/>
                <a:ea typeface="ＭＳ ゴシック" panose="020B0609070205080204" pitchFamily="49" charset="-128"/>
              </a:rPr>
              <a:t>○西日本を中心に広い範囲で記録的な大雨（１府</a:t>
            </a:r>
            <a:r>
              <a:rPr lang="en-US" altLang="ja-JP" sz="1477" dirty="0">
                <a:solidFill>
                  <a:srgbClr val="000000"/>
                </a:solidFill>
                <a:latin typeface="Calibri"/>
                <a:ea typeface="ＭＳ ゴシック" panose="020B0609070205080204" pitchFamily="49" charset="-128"/>
              </a:rPr>
              <a:t>10</a:t>
            </a:r>
            <a:r>
              <a:rPr lang="ja-JP" altLang="en-US" sz="1477" dirty="0">
                <a:solidFill>
                  <a:srgbClr val="000000"/>
                </a:solidFill>
                <a:latin typeface="Calibri"/>
                <a:ea typeface="ＭＳ ゴシック" panose="020B0609070205080204" pitchFamily="49" charset="-128"/>
              </a:rPr>
              <a:t>県に特別警報が発表）</a:t>
            </a:r>
            <a:endParaRPr lang="en-US" altLang="ja-JP" sz="1477" dirty="0">
              <a:solidFill>
                <a:srgbClr val="000000"/>
              </a:solidFill>
              <a:latin typeface="Calibri"/>
              <a:ea typeface="ＭＳ ゴシック" panose="020B0609070205080204" pitchFamily="49" charset="-128"/>
            </a:endParaRPr>
          </a:p>
          <a:p>
            <a:pPr marL="161196" indent="-161196" defTabSz="844083" eaLnBrk="0" fontAlgn="base" hangingPunct="0">
              <a:spcBef>
                <a:spcPct val="0"/>
              </a:spcBef>
              <a:spcAft>
                <a:spcPct val="0"/>
              </a:spcAft>
              <a:defRPr/>
            </a:pPr>
            <a:r>
              <a:rPr lang="ja-JP" altLang="en-US" sz="1477" dirty="0">
                <a:solidFill>
                  <a:srgbClr val="000000"/>
                </a:solidFill>
                <a:latin typeface="Calibri"/>
                <a:ea typeface="ＭＳ ゴシック" panose="020B0609070205080204" pitchFamily="49" charset="-128"/>
              </a:rPr>
              <a:t>○各地で河川の氾濫や土砂災害が相次ぎ、１府</a:t>
            </a:r>
            <a:r>
              <a:rPr lang="en-US" altLang="ja-JP" sz="1477" dirty="0">
                <a:solidFill>
                  <a:srgbClr val="000000"/>
                </a:solidFill>
                <a:latin typeface="Calibri"/>
                <a:ea typeface="ＭＳ ゴシック" panose="020B0609070205080204" pitchFamily="49" charset="-128"/>
              </a:rPr>
              <a:t>13</a:t>
            </a:r>
            <a:r>
              <a:rPr lang="ja-JP" altLang="en-US" sz="1477" dirty="0">
                <a:solidFill>
                  <a:srgbClr val="000000"/>
                </a:solidFill>
                <a:latin typeface="Calibri"/>
                <a:ea typeface="ＭＳ ゴシック" panose="020B0609070205080204" pitchFamily="49" charset="-128"/>
              </a:rPr>
              <a:t>県で</a:t>
            </a:r>
            <a:r>
              <a:rPr lang="en-US" altLang="ja-JP" sz="1477">
                <a:solidFill>
                  <a:srgbClr val="000000"/>
                </a:solidFill>
                <a:latin typeface="Calibri"/>
                <a:ea typeface="ＭＳ ゴシック" panose="020B0609070205080204" pitchFamily="49" charset="-128"/>
              </a:rPr>
              <a:t>200</a:t>
            </a:r>
            <a:r>
              <a:rPr lang="ja-JP" altLang="en-US" sz="1477">
                <a:solidFill>
                  <a:srgbClr val="000000"/>
                </a:solidFill>
                <a:latin typeface="Calibri"/>
                <a:ea typeface="ＭＳ ゴシック" panose="020B0609070205080204" pitchFamily="49" charset="-128"/>
              </a:rPr>
              <a:t>名</a:t>
            </a:r>
            <a:r>
              <a:rPr lang="ja-JP" altLang="en-US" sz="1477" dirty="0">
                <a:solidFill>
                  <a:srgbClr val="000000"/>
                </a:solidFill>
                <a:latin typeface="Calibri"/>
                <a:ea typeface="ＭＳ ゴシック" panose="020B0609070205080204" pitchFamily="49" charset="-128"/>
              </a:rPr>
              <a:t>を超える死者・行方不明者が発生するなど甚大な被害が発生（平成最大の人的被害）</a:t>
            </a:r>
            <a:endParaRPr lang="en-US" altLang="ja-JP" sz="1477" dirty="0">
              <a:solidFill>
                <a:srgbClr val="000000"/>
              </a:solidFill>
              <a:latin typeface="Calibri"/>
              <a:ea typeface="ＭＳ ゴシック" panose="020B0609070205080204" pitchFamily="49" charset="-128"/>
            </a:endParaRPr>
          </a:p>
        </p:txBody>
      </p:sp>
      <p:sp>
        <p:nvSpPr>
          <p:cNvPr id="39" name="正方形/長方形 38"/>
          <p:cNvSpPr/>
          <p:nvPr/>
        </p:nvSpPr>
        <p:spPr>
          <a:xfrm>
            <a:off x="439056" y="3606924"/>
            <a:ext cx="3217800" cy="2731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dirty="0">
                <a:solidFill>
                  <a:prstClr val="white"/>
                </a:solidFill>
                <a:latin typeface="Calibri"/>
                <a:ea typeface="ＭＳ Ｐゴシック" panose="020B0600070205080204" pitchFamily="50" charset="-128"/>
              </a:rPr>
              <a:t>被害状況等</a:t>
            </a:r>
            <a:r>
              <a:rPr lang="en-US" altLang="ja-JP" sz="600" dirty="0">
                <a:solidFill>
                  <a:prstClr val="white"/>
                </a:solidFill>
                <a:latin typeface="Calibri"/>
                <a:ea typeface="ＭＳ Ｐゴシック" panose="020B0600070205080204" pitchFamily="50" charset="-128"/>
              </a:rPr>
              <a:t>※</a:t>
            </a:r>
            <a:r>
              <a:rPr lang="ja-JP" altLang="en-US" sz="600" dirty="0">
                <a:solidFill>
                  <a:prstClr val="white"/>
                </a:solidFill>
                <a:latin typeface="Calibri"/>
                <a:ea typeface="ＭＳ Ｐゴシック" panose="020B0600070205080204" pitchFamily="50" charset="-128"/>
              </a:rPr>
              <a:t>１</a:t>
            </a:r>
          </a:p>
        </p:txBody>
      </p:sp>
      <p:graphicFrame>
        <p:nvGraphicFramePr>
          <p:cNvPr id="42" name="表 41"/>
          <p:cNvGraphicFramePr>
            <a:graphicFrameLocks noGrp="1"/>
          </p:cNvGraphicFramePr>
          <p:nvPr>
            <p:extLst/>
          </p:nvPr>
        </p:nvGraphicFramePr>
        <p:xfrm>
          <a:off x="4880992" y="3658167"/>
          <a:ext cx="4462814" cy="3005511"/>
        </p:xfrm>
        <a:graphic>
          <a:graphicData uri="http://schemas.openxmlformats.org/drawingml/2006/table">
            <a:tbl>
              <a:tblPr firstRow="1" bandRow="1">
                <a:tableStyleId>{5940675A-B579-460E-94D1-54222C63F5DA}</a:tableStyleId>
              </a:tblPr>
              <a:tblGrid>
                <a:gridCol w="4462814">
                  <a:extLst>
                    <a:ext uri="{9D8B030D-6E8A-4147-A177-3AD203B41FA5}">
                      <a16:colId xmlns:a16="http://schemas.microsoft.com/office/drawing/2014/main" val="20000"/>
                    </a:ext>
                  </a:extLst>
                </a:gridCol>
              </a:tblGrid>
              <a:tr h="274890">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HGPｺﾞｼｯｸM" panose="020B0600000000000000" pitchFamily="50" charset="-128"/>
                          <a:ea typeface="HGPｺﾞｼｯｸM" panose="020B0600000000000000" pitchFamily="50" charset="-128"/>
                        </a:rPr>
                        <a:t>人的被害</a:t>
                      </a:r>
                      <a:r>
                        <a:rPr kumimoji="1" lang="en-US" altLang="ja-JP" sz="1400" dirty="0">
                          <a:solidFill>
                            <a:schemeClr val="bg1"/>
                          </a:solidFill>
                          <a:latin typeface="HGPｺﾞｼｯｸM" panose="020B0600000000000000" pitchFamily="50" charset="-128"/>
                          <a:ea typeface="HGPｺﾞｼｯｸM" panose="020B0600000000000000" pitchFamily="50" charset="-128"/>
                        </a:rPr>
                        <a:t>(</a:t>
                      </a:r>
                      <a:r>
                        <a:rPr kumimoji="1" lang="ja-JP" altLang="en-US" sz="1400" dirty="0">
                          <a:solidFill>
                            <a:schemeClr val="bg1"/>
                          </a:solidFill>
                          <a:latin typeface="HGPｺﾞｼｯｸM" panose="020B0600000000000000" pitchFamily="50" charset="-128"/>
                          <a:ea typeface="HGPｺﾞｼｯｸM" panose="020B0600000000000000" pitchFamily="50" charset="-128"/>
                        </a:rPr>
                        <a:t>死者・行方不明者</a:t>
                      </a:r>
                      <a:r>
                        <a:rPr kumimoji="1" lang="en-US" altLang="ja-JP" sz="1400" dirty="0">
                          <a:solidFill>
                            <a:schemeClr val="bg1"/>
                          </a:solidFill>
                          <a:latin typeface="HGPｺﾞｼｯｸM" panose="020B0600000000000000" pitchFamily="50" charset="-128"/>
                          <a:ea typeface="HGPｺﾞｼｯｸM" panose="020B0600000000000000" pitchFamily="50" charset="-128"/>
                        </a:rPr>
                        <a:t>)</a:t>
                      </a:r>
                      <a:r>
                        <a:rPr kumimoji="1" lang="ja-JP" altLang="en-US" sz="1400" dirty="0">
                          <a:solidFill>
                            <a:schemeClr val="bg1"/>
                          </a:solidFill>
                          <a:latin typeface="HGPｺﾞｼｯｸM" panose="020B0600000000000000" pitchFamily="50" charset="-128"/>
                          <a:ea typeface="HGPｺﾞｼｯｸM" panose="020B0600000000000000" pitchFamily="50" charset="-128"/>
                        </a:rPr>
                        <a:t>の</a:t>
                      </a:r>
                      <a:r>
                        <a:rPr kumimoji="1" lang="ja-JP" altLang="en-US" sz="1400" dirty="0" smtClean="0">
                          <a:solidFill>
                            <a:schemeClr val="bg1"/>
                          </a:solidFill>
                          <a:latin typeface="HGPｺﾞｼｯｸM" panose="020B0600000000000000" pitchFamily="50" charset="-128"/>
                          <a:ea typeface="HGPｺﾞｼｯｸM" panose="020B0600000000000000" pitchFamily="50" charset="-128"/>
                        </a:rPr>
                        <a:t>状況</a:t>
                      </a:r>
                      <a:r>
                        <a:rPr kumimoji="1" lang="en-US" altLang="ja-JP" sz="1400" dirty="0" smtClean="0">
                          <a:solidFill>
                            <a:schemeClr val="bg1"/>
                          </a:solidFill>
                          <a:latin typeface="HGPｺﾞｼｯｸM" panose="020B0600000000000000" pitchFamily="50" charset="-128"/>
                          <a:ea typeface="HGPｺﾞｼｯｸM" panose="020B0600000000000000" pitchFamily="50" charset="-128"/>
                        </a:rPr>
                        <a:t>【</a:t>
                      </a:r>
                      <a:r>
                        <a:rPr kumimoji="1" lang="ja-JP" altLang="en-US" sz="1400" dirty="0" smtClean="0">
                          <a:solidFill>
                            <a:schemeClr val="bg1"/>
                          </a:solidFill>
                          <a:latin typeface="HGPｺﾞｼｯｸM" panose="020B0600000000000000" pitchFamily="50" charset="-128"/>
                          <a:ea typeface="HGPｺﾞｼｯｸM" panose="020B0600000000000000" pitchFamily="50" charset="-128"/>
                        </a:rPr>
                        <a:t>全国</a:t>
                      </a:r>
                      <a:r>
                        <a:rPr kumimoji="1" lang="en-US" altLang="ja-JP" sz="1400" dirty="0" smtClean="0">
                          <a:solidFill>
                            <a:schemeClr val="bg1"/>
                          </a:solidFill>
                          <a:latin typeface="HGPｺﾞｼｯｸM" panose="020B0600000000000000" pitchFamily="50" charset="-128"/>
                          <a:ea typeface="HGPｺﾞｼｯｸM" panose="020B0600000000000000" pitchFamily="50" charset="-128"/>
                        </a:rPr>
                        <a:t>】</a:t>
                      </a:r>
                      <a:endParaRPr kumimoji="1" lang="ja-JP" altLang="en-US" sz="1400" dirty="0">
                        <a:solidFill>
                          <a:schemeClr val="bg1"/>
                        </a:solidFill>
                        <a:latin typeface="HGPｺﾞｼｯｸM" panose="020B0600000000000000" pitchFamily="50" charset="-128"/>
                        <a:ea typeface="HGPｺﾞｼｯｸM" panose="020B0600000000000000" pitchFamily="50" charset="-128"/>
                      </a:endParaRPr>
                    </a:p>
                  </a:txBody>
                  <a:tcPr marL="78203" marR="78203" marT="39101" marB="39101">
                    <a:solidFill>
                      <a:srgbClr val="FF0000"/>
                    </a:solidFill>
                  </a:tcPr>
                </a:tc>
                <a:extLst>
                  <a:ext uri="{0D108BD9-81ED-4DB2-BD59-A6C34878D82A}">
                    <a16:rowId xmlns:a16="http://schemas.microsoft.com/office/drawing/2014/main" val="10000"/>
                  </a:ext>
                </a:extLst>
              </a:tr>
              <a:tr h="2713949">
                <a:tc>
                  <a:txBody>
                    <a:bodyPr/>
                    <a:lstStyle/>
                    <a:p>
                      <a:endParaRPr kumimoji="1" lang="ja-JP" altLang="en-US" sz="900" dirty="0"/>
                    </a:p>
                  </a:txBody>
                  <a:tcPr marL="78203" marR="78203" marT="39101" marB="39101"/>
                </a:tc>
                <a:extLst>
                  <a:ext uri="{0D108BD9-81ED-4DB2-BD59-A6C34878D82A}">
                    <a16:rowId xmlns:a16="http://schemas.microsoft.com/office/drawing/2014/main" val="10001"/>
                  </a:ext>
                </a:extLst>
              </a:tr>
            </a:tbl>
          </a:graphicData>
        </a:graphic>
      </p:graphicFrame>
      <p:grpSp>
        <p:nvGrpSpPr>
          <p:cNvPr id="44" name="グループ化 43"/>
          <p:cNvGrpSpPr/>
          <p:nvPr/>
        </p:nvGrpSpPr>
        <p:grpSpPr>
          <a:xfrm>
            <a:off x="4921455" y="4014710"/>
            <a:ext cx="1771716" cy="1379237"/>
            <a:chOff x="5277688" y="3860178"/>
            <a:chExt cx="1864017" cy="1509796"/>
          </a:xfrm>
        </p:grpSpPr>
        <p:cxnSp>
          <p:nvCxnSpPr>
            <p:cNvPr id="45" name="直線矢印コネクタ 44"/>
            <p:cNvCxnSpPr/>
            <p:nvPr/>
          </p:nvCxnSpPr>
          <p:spPr>
            <a:xfrm>
              <a:off x="6161628" y="4250602"/>
              <a:ext cx="980077" cy="1119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5277688" y="3860178"/>
              <a:ext cx="1661141" cy="600026"/>
              <a:chOff x="4200977" y="5333233"/>
              <a:chExt cx="1661141" cy="600026"/>
            </a:xfrm>
          </p:grpSpPr>
          <p:sp>
            <p:nvSpPr>
              <p:cNvPr id="47" name="正方形/長方形 46"/>
              <p:cNvSpPr/>
              <p:nvPr/>
            </p:nvSpPr>
            <p:spPr>
              <a:xfrm>
                <a:off x="4209682" y="5360975"/>
                <a:ext cx="1652436" cy="572284"/>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sz="1539" dirty="0">
                  <a:solidFill>
                    <a:prstClr val="white"/>
                  </a:solidFill>
                  <a:latin typeface="Calibri"/>
                  <a:ea typeface="ＭＳ Ｐゴシック" panose="020B0600070205080204" pitchFamily="50" charset="-128"/>
                </a:endParaRPr>
              </a:p>
            </p:txBody>
          </p:sp>
          <p:grpSp>
            <p:nvGrpSpPr>
              <p:cNvPr id="48" name="グループ化 47"/>
              <p:cNvGrpSpPr/>
              <p:nvPr/>
            </p:nvGrpSpPr>
            <p:grpSpPr>
              <a:xfrm>
                <a:off x="4211082" y="5543899"/>
                <a:ext cx="1587663" cy="359759"/>
                <a:chOff x="4207656" y="5543899"/>
                <a:chExt cx="1587663" cy="359759"/>
              </a:xfrm>
            </p:grpSpPr>
            <p:grpSp>
              <p:nvGrpSpPr>
                <p:cNvPr id="50" name="グループ化 49"/>
                <p:cNvGrpSpPr/>
                <p:nvPr/>
              </p:nvGrpSpPr>
              <p:grpSpPr>
                <a:xfrm>
                  <a:off x="4207656" y="5543899"/>
                  <a:ext cx="1586568" cy="180001"/>
                  <a:chOff x="4260337" y="5659782"/>
                  <a:chExt cx="1586568" cy="180001"/>
                </a:xfrm>
              </p:grpSpPr>
              <p:sp>
                <p:nvSpPr>
                  <p:cNvPr id="54" name="正方形/長方形 53"/>
                  <p:cNvSpPr/>
                  <p:nvPr/>
                </p:nvSpPr>
                <p:spPr>
                  <a:xfrm>
                    <a:off x="4260337" y="5659782"/>
                    <a:ext cx="977569" cy="179937"/>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855" dirty="0">
                        <a:solidFill>
                          <a:prstClr val="black"/>
                        </a:solidFill>
                        <a:latin typeface="HGPｺﾞｼｯｸM" panose="020B0600000000000000" pitchFamily="50" charset="-128"/>
                        <a:ea typeface="HGPｺﾞｼｯｸM" panose="020B0600000000000000" pitchFamily="50" charset="-128"/>
                      </a:rPr>
                      <a:t>死者数</a:t>
                    </a:r>
                  </a:p>
                </p:txBody>
              </p:sp>
              <p:sp>
                <p:nvSpPr>
                  <p:cNvPr id="55" name="正方形/長方形 54"/>
                  <p:cNvSpPr/>
                  <p:nvPr/>
                </p:nvSpPr>
                <p:spPr>
                  <a:xfrm>
                    <a:off x="5234905" y="5659783"/>
                    <a:ext cx="612000" cy="18000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altLang="ja-JP" sz="855" dirty="0">
                        <a:solidFill>
                          <a:prstClr val="black"/>
                        </a:solidFill>
                        <a:latin typeface="HGPｺﾞｼｯｸM" panose="020B0600000000000000" pitchFamily="50" charset="-128"/>
                        <a:ea typeface="HGPｺﾞｼｯｸM" panose="020B0600000000000000" pitchFamily="50" charset="-128"/>
                      </a:rPr>
                      <a:t>109</a:t>
                    </a:r>
                    <a:r>
                      <a:rPr lang="ja-JP" altLang="en-US" sz="855" dirty="0">
                        <a:solidFill>
                          <a:prstClr val="black"/>
                        </a:solidFill>
                        <a:latin typeface="HGPｺﾞｼｯｸM" panose="020B0600000000000000" pitchFamily="50" charset="-128"/>
                        <a:ea typeface="HGPｺﾞｼｯｸM" panose="020B0600000000000000" pitchFamily="50" charset="-128"/>
                      </a:rPr>
                      <a:t>人</a:t>
                    </a:r>
                  </a:p>
                </p:txBody>
              </p:sp>
            </p:grpSp>
            <p:grpSp>
              <p:nvGrpSpPr>
                <p:cNvPr id="51" name="グループ化 50"/>
                <p:cNvGrpSpPr/>
                <p:nvPr/>
              </p:nvGrpSpPr>
              <p:grpSpPr>
                <a:xfrm>
                  <a:off x="4208637" y="5723657"/>
                  <a:ext cx="1586682" cy="180001"/>
                  <a:chOff x="4260223" y="5659782"/>
                  <a:chExt cx="1586682" cy="180001"/>
                </a:xfrm>
              </p:grpSpPr>
              <p:sp>
                <p:nvSpPr>
                  <p:cNvPr id="52" name="正方形/長方形 51"/>
                  <p:cNvSpPr/>
                  <p:nvPr/>
                </p:nvSpPr>
                <p:spPr>
                  <a:xfrm>
                    <a:off x="4260223" y="5659782"/>
                    <a:ext cx="977569" cy="179937"/>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855" dirty="0">
                        <a:solidFill>
                          <a:prstClr val="black"/>
                        </a:solidFill>
                        <a:latin typeface="HGPｺﾞｼｯｸM" panose="020B0600000000000000" pitchFamily="50" charset="-128"/>
                        <a:ea typeface="HGPｺﾞｼｯｸM" panose="020B0600000000000000" pitchFamily="50" charset="-128"/>
                      </a:rPr>
                      <a:t>行方不明者数</a:t>
                    </a:r>
                  </a:p>
                </p:txBody>
              </p:sp>
              <p:sp>
                <p:nvSpPr>
                  <p:cNvPr id="53" name="正方形/長方形 52"/>
                  <p:cNvSpPr/>
                  <p:nvPr/>
                </p:nvSpPr>
                <p:spPr>
                  <a:xfrm>
                    <a:off x="5234905" y="5659783"/>
                    <a:ext cx="612000" cy="18000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altLang="ja-JP" sz="855" dirty="0">
                        <a:solidFill>
                          <a:prstClr val="black"/>
                        </a:solidFill>
                        <a:latin typeface="HGPｺﾞｼｯｸM" panose="020B0600000000000000" pitchFamily="50" charset="-128"/>
                        <a:ea typeface="HGPｺﾞｼｯｸM" panose="020B0600000000000000" pitchFamily="50" charset="-128"/>
                      </a:rPr>
                      <a:t>5</a:t>
                    </a:r>
                    <a:r>
                      <a:rPr lang="ja-JP" altLang="en-US" sz="855" dirty="0">
                        <a:solidFill>
                          <a:prstClr val="black"/>
                        </a:solidFill>
                        <a:latin typeface="HGPｺﾞｼｯｸM" panose="020B0600000000000000" pitchFamily="50" charset="-128"/>
                        <a:ea typeface="HGPｺﾞｼｯｸM" panose="020B0600000000000000" pitchFamily="50" charset="-128"/>
                      </a:rPr>
                      <a:t>人</a:t>
                    </a:r>
                  </a:p>
                </p:txBody>
              </p:sp>
            </p:grpSp>
          </p:grpSp>
          <p:sp>
            <p:nvSpPr>
              <p:cNvPr id="49" name="正方形/長方形 48"/>
              <p:cNvSpPr/>
              <p:nvPr/>
            </p:nvSpPr>
            <p:spPr>
              <a:xfrm>
                <a:off x="4200977" y="5333233"/>
                <a:ext cx="1411649" cy="245102"/>
              </a:xfrm>
              <a:prstGeom prst="rect">
                <a:avLst/>
              </a:prstGeom>
            </p:spPr>
            <p:txBody>
              <a:bodyPr wrap="square">
                <a:spAutoFit/>
              </a:bodyPr>
              <a:lstStyle/>
              <a:p>
                <a:pPr>
                  <a:defRPr/>
                </a:pPr>
                <a:r>
                  <a:rPr lang="ja-JP" altLang="en-US" sz="855" dirty="0">
                    <a:solidFill>
                      <a:prstClr val="black"/>
                    </a:solidFill>
                    <a:latin typeface="HGPｺﾞｼｯｸM" panose="020B0600000000000000" pitchFamily="50" charset="-128"/>
                    <a:ea typeface="HGPｺﾞｼｯｸM" panose="020B0600000000000000" pitchFamily="50" charset="-128"/>
                  </a:rPr>
                  <a:t>広島県</a:t>
                </a:r>
              </a:p>
            </p:txBody>
          </p:sp>
        </p:grpSp>
      </p:grpSp>
      <p:cxnSp>
        <p:nvCxnSpPr>
          <p:cNvPr id="56" name="直線矢印コネクタ 55"/>
          <p:cNvCxnSpPr/>
          <p:nvPr/>
        </p:nvCxnSpPr>
        <p:spPr>
          <a:xfrm flipH="1">
            <a:off x="6871463" y="4890146"/>
            <a:ext cx="11372" cy="4015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グループ化 56"/>
          <p:cNvGrpSpPr/>
          <p:nvPr/>
        </p:nvGrpSpPr>
        <p:grpSpPr>
          <a:xfrm>
            <a:off x="6079659" y="4584124"/>
            <a:ext cx="1666943" cy="476878"/>
            <a:chOff x="4187397" y="5324892"/>
            <a:chExt cx="1634158" cy="608367"/>
          </a:xfrm>
        </p:grpSpPr>
        <p:sp>
          <p:nvSpPr>
            <p:cNvPr id="58" name="正方形/長方形 57"/>
            <p:cNvSpPr/>
            <p:nvPr/>
          </p:nvSpPr>
          <p:spPr>
            <a:xfrm>
              <a:off x="4187397" y="5339542"/>
              <a:ext cx="1634158" cy="593717"/>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sz="800" dirty="0">
                <a:solidFill>
                  <a:prstClr val="white"/>
                </a:solidFill>
                <a:latin typeface="Calibri"/>
                <a:ea typeface="ＭＳ Ｐゴシック" panose="020B0600070205080204" pitchFamily="50" charset="-128"/>
              </a:endParaRPr>
            </a:p>
          </p:txBody>
        </p:sp>
        <p:grpSp>
          <p:nvGrpSpPr>
            <p:cNvPr id="59" name="グループ化 58"/>
            <p:cNvGrpSpPr/>
            <p:nvPr/>
          </p:nvGrpSpPr>
          <p:grpSpPr>
            <a:xfrm>
              <a:off x="4211082" y="5543899"/>
              <a:ext cx="1587663" cy="359759"/>
              <a:chOff x="4207656" y="5543899"/>
              <a:chExt cx="1587663" cy="359759"/>
            </a:xfrm>
          </p:grpSpPr>
          <p:grpSp>
            <p:nvGrpSpPr>
              <p:cNvPr id="61" name="グループ化 60"/>
              <p:cNvGrpSpPr/>
              <p:nvPr/>
            </p:nvGrpSpPr>
            <p:grpSpPr>
              <a:xfrm>
                <a:off x="4207656" y="5543899"/>
                <a:ext cx="1586568" cy="180001"/>
                <a:chOff x="4260337" y="5659782"/>
                <a:chExt cx="1586568" cy="180001"/>
              </a:xfrm>
            </p:grpSpPr>
            <p:sp>
              <p:nvSpPr>
                <p:cNvPr id="65" name="正方形/長方形 64"/>
                <p:cNvSpPr/>
                <p:nvPr/>
              </p:nvSpPr>
              <p:spPr>
                <a:xfrm>
                  <a:off x="4260337" y="5659782"/>
                  <a:ext cx="977569" cy="179937"/>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800" dirty="0">
                      <a:solidFill>
                        <a:prstClr val="black"/>
                      </a:solidFill>
                      <a:latin typeface="HGPｺﾞｼｯｸM" panose="020B0600000000000000" pitchFamily="50" charset="-128"/>
                      <a:ea typeface="HGPｺﾞｼｯｸM" panose="020B0600000000000000" pitchFamily="50" charset="-128"/>
                    </a:rPr>
                    <a:t>死者数</a:t>
                  </a:r>
                </a:p>
              </p:txBody>
            </p:sp>
            <p:sp>
              <p:nvSpPr>
                <p:cNvPr id="66" name="正方形/長方形 65"/>
                <p:cNvSpPr/>
                <p:nvPr/>
              </p:nvSpPr>
              <p:spPr>
                <a:xfrm>
                  <a:off x="5234905" y="5659783"/>
                  <a:ext cx="612000" cy="18000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altLang="ja-JP" sz="800" dirty="0">
                      <a:solidFill>
                        <a:prstClr val="black"/>
                      </a:solidFill>
                      <a:latin typeface="HGPｺﾞｼｯｸM" panose="020B0600000000000000" pitchFamily="50" charset="-128"/>
                      <a:ea typeface="HGPｺﾞｼｯｸM" panose="020B0600000000000000" pitchFamily="50" charset="-128"/>
                    </a:rPr>
                    <a:t>61</a:t>
                  </a:r>
                  <a:r>
                    <a:rPr lang="ja-JP" altLang="en-US" sz="800" dirty="0">
                      <a:solidFill>
                        <a:prstClr val="black"/>
                      </a:solidFill>
                      <a:latin typeface="HGPｺﾞｼｯｸM" panose="020B0600000000000000" pitchFamily="50" charset="-128"/>
                      <a:ea typeface="HGPｺﾞｼｯｸM" panose="020B0600000000000000" pitchFamily="50" charset="-128"/>
                    </a:rPr>
                    <a:t>人</a:t>
                  </a:r>
                </a:p>
              </p:txBody>
            </p:sp>
          </p:grpSp>
          <p:grpSp>
            <p:nvGrpSpPr>
              <p:cNvPr id="62" name="グループ化 61"/>
              <p:cNvGrpSpPr/>
              <p:nvPr/>
            </p:nvGrpSpPr>
            <p:grpSpPr>
              <a:xfrm>
                <a:off x="4208637" y="5723657"/>
                <a:ext cx="1586682" cy="180001"/>
                <a:chOff x="4260223" y="5659782"/>
                <a:chExt cx="1586682" cy="180001"/>
              </a:xfrm>
            </p:grpSpPr>
            <p:sp>
              <p:nvSpPr>
                <p:cNvPr id="63" name="正方形/長方形 62"/>
                <p:cNvSpPr/>
                <p:nvPr/>
              </p:nvSpPr>
              <p:spPr>
                <a:xfrm>
                  <a:off x="4260223" y="5659782"/>
                  <a:ext cx="977569" cy="179937"/>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800" dirty="0">
                      <a:solidFill>
                        <a:prstClr val="black"/>
                      </a:solidFill>
                      <a:latin typeface="HGPｺﾞｼｯｸM" panose="020B0600000000000000" pitchFamily="50" charset="-128"/>
                      <a:ea typeface="HGPｺﾞｼｯｸM" panose="020B0600000000000000" pitchFamily="50" charset="-128"/>
                    </a:rPr>
                    <a:t>行方不明者数</a:t>
                  </a:r>
                </a:p>
              </p:txBody>
            </p:sp>
            <p:sp>
              <p:nvSpPr>
                <p:cNvPr id="64" name="正方形/長方形 63"/>
                <p:cNvSpPr/>
                <p:nvPr/>
              </p:nvSpPr>
              <p:spPr>
                <a:xfrm>
                  <a:off x="5234905" y="5659783"/>
                  <a:ext cx="612000" cy="18000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altLang="ja-JP" sz="800" dirty="0">
                      <a:solidFill>
                        <a:prstClr val="black"/>
                      </a:solidFill>
                      <a:latin typeface="HGPｺﾞｼｯｸM" panose="020B0600000000000000" pitchFamily="50" charset="-128"/>
                      <a:ea typeface="HGPｺﾞｼｯｸM" panose="020B0600000000000000" pitchFamily="50" charset="-128"/>
                    </a:rPr>
                    <a:t>3</a:t>
                  </a:r>
                  <a:r>
                    <a:rPr lang="ja-JP" altLang="en-US" sz="800" dirty="0">
                      <a:solidFill>
                        <a:prstClr val="black"/>
                      </a:solidFill>
                      <a:latin typeface="HGPｺﾞｼｯｸM" panose="020B0600000000000000" pitchFamily="50" charset="-128"/>
                      <a:ea typeface="HGPｺﾞｼｯｸM" panose="020B0600000000000000" pitchFamily="50" charset="-128"/>
                    </a:rPr>
                    <a:t>人</a:t>
                  </a:r>
                </a:p>
              </p:txBody>
            </p:sp>
          </p:grpSp>
        </p:grpSp>
        <p:sp>
          <p:nvSpPr>
            <p:cNvPr id="60" name="正方形/長方形 59"/>
            <p:cNvSpPr/>
            <p:nvPr/>
          </p:nvSpPr>
          <p:spPr>
            <a:xfrm>
              <a:off x="4210368" y="5324892"/>
              <a:ext cx="1411649" cy="274848"/>
            </a:xfrm>
            <a:prstGeom prst="rect">
              <a:avLst/>
            </a:prstGeom>
          </p:spPr>
          <p:txBody>
            <a:bodyPr wrap="square">
              <a:spAutoFit/>
            </a:bodyPr>
            <a:lstStyle/>
            <a:p>
              <a:pPr>
                <a:defRPr/>
              </a:pPr>
              <a:r>
                <a:rPr lang="ja-JP" altLang="en-US" sz="800" dirty="0">
                  <a:solidFill>
                    <a:prstClr val="black"/>
                  </a:solidFill>
                  <a:latin typeface="HGPｺﾞｼｯｸM" panose="020B0600000000000000" pitchFamily="50" charset="-128"/>
                  <a:ea typeface="HGPｺﾞｼｯｸM" panose="020B0600000000000000" pitchFamily="50" charset="-128"/>
                </a:rPr>
                <a:t>岡山県</a:t>
              </a:r>
            </a:p>
          </p:txBody>
        </p:sp>
      </p:grpSp>
      <p:grpSp>
        <p:nvGrpSpPr>
          <p:cNvPr id="67" name="グループ化 66"/>
          <p:cNvGrpSpPr/>
          <p:nvPr/>
        </p:nvGrpSpPr>
        <p:grpSpPr>
          <a:xfrm>
            <a:off x="6242298" y="5551766"/>
            <a:ext cx="1415168" cy="976821"/>
            <a:chOff x="5264108" y="3157440"/>
            <a:chExt cx="1634158" cy="1302764"/>
          </a:xfrm>
        </p:grpSpPr>
        <p:cxnSp>
          <p:nvCxnSpPr>
            <p:cNvPr id="68" name="直線矢印コネクタ 67"/>
            <p:cNvCxnSpPr/>
            <p:nvPr/>
          </p:nvCxnSpPr>
          <p:spPr>
            <a:xfrm flipH="1" flipV="1">
              <a:off x="5822749" y="3157440"/>
              <a:ext cx="338881" cy="10931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5264108" y="3811620"/>
              <a:ext cx="1634158" cy="648584"/>
              <a:chOff x="4187397" y="5284675"/>
              <a:chExt cx="1634158" cy="648584"/>
            </a:xfrm>
          </p:grpSpPr>
          <p:sp>
            <p:nvSpPr>
              <p:cNvPr id="70" name="正方形/長方形 69"/>
              <p:cNvSpPr/>
              <p:nvPr/>
            </p:nvSpPr>
            <p:spPr>
              <a:xfrm>
                <a:off x="4187397" y="5339542"/>
                <a:ext cx="1634158" cy="593717"/>
              </a:xfrm>
              <a:prstGeom prst="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sz="1539" dirty="0">
                  <a:solidFill>
                    <a:prstClr val="white"/>
                  </a:solidFill>
                  <a:latin typeface="Calibri"/>
                  <a:ea typeface="ＭＳ Ｐゴシック" panose="020B0600070205080204" pitchFamily="50" charset="-128"/>
                </a:endParaRPr>
              </a:p>
            </p:txBody>
          </p:sp>
          <p:grpSp>
            <p:nvGrpSpPr>
              <p:cNvPr id="71" name="グループ化 70"/>
              <p:cNvGrpSpPr/>
              <p:nvPr/>
            </p:nvGrpSpPr>
            <p:grpSpPr>
              <a:xfrm>
                <a:off x="4211082" y="5543899"/>
                <a:ext cx="1586567" cy="180001"/>
                <a:chOff x="4260337" y="5659782"/>
                <a:chExt cx="1586568" cy="180001"/>
              </a:xfrm>
            </p:grpSpPr>
            <p:sp>
              <p:nvSpPr>
                <p:cNvPr id="73" name="正方形/長方形 72"/>
                <p:cNvSpPr/>
                <p:nvPr/>
              </p:nvSpPr>
              <p:spPr>
                <a:xfrm>
                  <a:off x="4260337" y="5659782"/>
                  <a:ext cx="977569" cy="179937"/>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855" dirty="0">
                      <a:solidFill>
                        <a:prstClr val="black"/>
                      </a:solidFill>
                      <a:latin typeface="HGPｺﾞｼｯｸM" panose="020B0600000000000000" pitchFamily="50" charset="-128"/>
                      <a:ea typeface="HGPｺﾞｼｯｸM" panose="020B0600000000000000" pitchFamily="50" charset="-128"/>
                    </a:rPr>
                    <a:t>死者数</a:t>
                  </a:r>
                </a:p>
              </p:txBody>
            </p:sp>
            <p:sp>
              <p:nvSpPr>
                <p:cNvPr id="74" name="正方形/長方形 73"/>
                <p:cNvSpPr/>
                <p:nvPr/>
              </p:nvSpPr>
              <p:spPr>
                <a:xfrm>
                  <a:off x="5234905" y="5659783"/>
                  <a:ext cx="612000" cy="180000"/>
                </a:xfrm>
                <a:prstGeom prst="rect">
                  <a:avLst/>
                </a:prstGeom>
                <a:solidFill>
                  <a:srgbClr val="FF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altLang="ja-JP" sz="855" dirty="0">
                      <a:solidFill>
                        <a:prstClr val="black"/>
                      </a:solidFill>
                      <a:latin typeface="HGPｺﾞｼｯｸM" panose="020B0600000000000000" pitchFamily="50" charset="-128"/>
                      <a:ea typeface="HGPｺﾞｼｯｸM" panose="020B0600000000000000" pitchFamily="50" charset="-128"/>
                    </a:rPr>
                    <a:t>29</a:t>
                  </a:r>
                  <a:r>
                    <a:rPr lang="ja-JP" altLang="en-US" sz="855" dirty="0">
                      <a:solidFill>
                        <a:prstClr val="black"/>
                      </a:solidFill>
                      <a:latin typeface="HGPｺﾞｼｯｸM" panose="020B0600000000000000" pitchFamily="50" charset="-128"/>
                      <a:ea typeface="HGPｺﾞｼｯｸM" panose="020B0600000000000000" pitchFamily="50" charset="-128"/>
                    </a:rPr>
                    <a:t>人</a:t>
                  </a:r>
                </a:p>
              </p:txBody>
            </p:sp>
          </p:grpSp>
          <p:sp>
            <p:nvSpPr>
              <p:cNvPr id="72" name="正方形/長方形 71"/>
              <p:cNvSpPr/>
              <p:nvPr/>
            </p:nvSpPr>
            <p:spPr>
              <a:xfrm>
                <a:off x="4192186" y="5284675"/>
                <a:ext cx="1411649" cy="298619"/>
              </a:xfrm>
              <a:prstGeom prst="rect">
                <a:avLst/>
              </a:prstGeom>
            </p:spPr>
            <p:txBody>
              <a:bodyPr wrap="square">
                <a:spAutoFit/>
              </a:bodyPr>
              <a:lstStyle/>
              <a:p>
                <a:pPr>
                  <a:defRPr/>
                </a:pPr>
                <a:r>
                  <a:rPr lang="ja-JP" altLang="en-US" sz="855" dirty="0">
                    <a:solidFill>
                      <a:prstClr val="black"/>
                    </a:solidFill>
                    <a:latin typeface="HGPｺﾞｼｯｸM" panose="020B0600000000000000" pitchFamily="50" charset="-128"/>
                    <a:ea typeface="HGPｺﾞｼｯｸM" panose="020B0600000000000000" pitchFamily="50" charset="-128"/>
                  </a:rPr>
                  <a:t>愛媛県</a:t>
                </a:r>
              </a:p>
            </p:txBody>
          </p:sp>
        </p:grpSp>
      </p:grpSp>
      <p:pic>
        <p:nvPicPr>
          <p:cNvPr id="75" name="図 74"/>
          <p:cNvPicPr>
            <a:picLocks noChangeAspect="1"/>
          </p:cNvPicPr>
          <p:nvPr/>
        </p:nvPicPr>
        <p:blipFill rotWithShape="1">
          <a:blip r:embed="rId3"/>
          <a:srcRect t="1841" r="3206" b="5491"/>
          <a:stretch/>
        </p:blipFill>
        <p:spPr>
          <a:xfrm>
            <a:off x="4997239" y="5273656"/>
            <a:ext cx="1185014" cy="1232430"/>
          </a:xfrm>
          <a:prstGeom prst="rect">
            <a:avLst/>
          </a:prstGeom>
          <a:ln>
            <a:noFill/>
          </a:ln>
        </p:spPr>
      </p:pic>
      <p:sp>
        <p:nvSpPr>
          <p:cNvPr id="76" name="テキスト ボックス 75"/>
          <p:cNvSpPr txBox="1"/>
          <p:nvPr/>
        </p:nvSpPr>
        <p:spPr>
          <a:xfrm>
            <a:off x="7818154" y="4099672"/>
            <a:ext cx="1416083" cy="369332"/>
          </a:xfrm>
          <a:prstGeom prst="rect">
            <a:avLst/>
          </a:prstGeom>
          <a:solidFill>
            <a:schemeClr val="bg1"/>
          </a:solidFill>
        </p:spPr>
        <p:txBody>
          <a:bodyPr wrap="square" rtlCol="0">
            <a:spAutoFit/>
          </a:bodyPr>
          <a:lstStyle/>
          <a:p>
            <a:pPr>
              <a:defRPr/>
            </a:pPr>
            <a:endParaRPr lang="ja-JP" altLang="en-US" dirty="0">
              <a:solidFill>
                <a:prstClr val="black"/>
              </a:solidFill>
              <a:latin typeface="Calibri"/>
              <a:ea typeface="ＭＳ Ｐゴシック" panose="020B0600070205080204" pitchFamily="50" charset="-128"/>
            </a:endParaRPr>
          </a:p>
        </p:txBody>
      </p:sp>
      <p:sp>
        <p:nvSpPr>
          <p:cNvPr id="78" name="正方形/長方形 77"/>
          <p:cNvSpPr/>
          <p:nvPr/>
        </p:nvSpPr>
        <p:spPr>
          <a:xfrm>
            <a:off x="5047307" y="5769680"/>
            <a:ext cx="420765" cy="121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3" name="テキスト ボックス 2"/>
          <p:cNvSpPr txBox="1"/>
          <p:nvPr/>
        </p:nvSpPr>
        <p:spPr>
          <a:xfrm>
            <a:off x="425275" y="4365105"/>
            <a:ext cx="2300630" cy="492443"/>
          </a:xfrm>
          <a:prstGeom prst="rect">
            <a:avLst/>
          </a:prstGeom>
          <a:noFill/>
        </p:spPr>
        <p:txBody>
          <a:bodyPr wrap="none" rtlCol="0">
            <a:spAutoFit/>
          </a:bodyPr>
          <a:lstStyle/>
          <a:p>
            <a:pPr>
              <a:spcBef>
                <a:spcPts val="600"/>
              </a:spcBef>
              <a:defRPr/>
            </a:pPr>
            <a:r>
              <a:rPr lang="ja-JP" altLang="en-US" sz="1400" b="1" dirty="0">
                <a:solidFill>
                  <a:prstClr val="black"/>
                </a:solidFill>
                <a:latin typeface="ＭＳ Ｐゴシック" panose="020B0600070205080204" pitchFamily="50" charset="-128"/>
                <a:ea typeface="ＭＳ Ｐゴシック" panose="020B0600070205080204" pitchFamily="50" charset="-128"/>
              </a:rPr>
              <a:t>・家屋被害</a:t>
            </a:r>
            <a:r>
              <a:rPr lang="ja-JP" altLang="en-US" sz="1000" dirty="0">
                <a:solidFill>
                  <a:prstClr val="black"/>
                </a:solidFill>
                <a:latin typeface="ＭＳ Ｐゴシック" panose="020B0600070205080204" pitchFamily="50" charset="-128"/>
                <a:ea typeface="ＭＳ Ｐゴシック" panose="020B0600070205080204" pitchFamily="50" charset="-128"/>
              </a:rPr>
              <a:t>（</a:t>
            </a:r>
            <a:r>
              <a:rPr lang="en-US" altLang="ja-JP" sz="1000" dirty="0">
                <a:solidFill>
                  <a:prstClr val="black"/>
                </a:solidFill>
                <a:latin typeface="ＭＳ Ｐゴシック" panose="020B0600070205080204" pitchFamily="50" charset="-128"/>
                <a:ea typeface="ＭＳ Ｐゴシック" panose="020B0600070205080204" pitchFamily="50" charset="-128"/>
              </a:rPr>
              <a:t>11/6</a:t>
            </a:r>
            <a:r>
              <a:rPr lang="ja-JP" altLang="en-US" sz="1000" dirty="0">
                <a:solidFill>
                  <a:prstClr val="black"/>
                </a:solidFill>
                <a:latin typeface="ＭＳ Ｐゴシック" panose="020B0600070205080204" pitchFamily="50" charset="-128"/>
                <a:ea typeface="ＭＳ Ｐゴシック" panose="020B0600070205080204" pitchFamily="50" charset="-128"/>
              </a:rPr>
              <a:t>時点）</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　全壊</a:t>
            </a:r>
            <a:r>
              <a:rPr lang="en-US" altLang="ja-JP" sz="1200" dirty="0">
                <a:solidFill>
                  <a:prstClr val="black"/>
                </a:solidFill>
                <a:latin typeface="ＭＳ Ｐゴシック" panose="020B0600070205080204" pitchFamily="50" charset="-128"/>
                <a:ea typeface="ＭＳ Ｐゴシック" panose="020B0600070205080204" pitchFamily="50" charset="-128"/>
              </a:rPr>
              <a:t>6,758</a:t>
            </a:r>
            <a:r>
              <a:rPr lang="ja-JP" altLang="en-US" sz="1200" dirty="0">
                <a:solidFill>
                  <a:prstClr val="black"/>
                </a:solidFill>
                <a:latin typeface="ＭＳ Ｐゴシック" panose="020B0600070205080204" pitchFamily="50" charset="-128"/>
                <a:ea typeface="ＭＳ Ｐゴシック" panose="020B0600070205080204" pitchFamily="50" charset="-128"/>
              </a:rPr>
              <a:t>棟、床上浸水</a:t>
            </a:r>
            <a:r>
              <a:rPr lang="en-US" altLang="ja-JP" sz="1200" dirty="0">
                <a:solidFill>
                  <a:prstClr val="black"/>
                </a:solidFill>
                <a:latin typeface="ＭＳ Ｐゴシック" panose="020B0600070205080204" pitchFamily="50" charset="-128"/>
                <a:ea typeface="ＭＳ Ｐゴシック" panose="020B0600070205080204" pitchFamily="50" charset="-128"/>
              </a:rPr>
              <a:t>8,567</a:t>
            </a:r>
            <a:r>
              <a:rPr lang="ja-JP" altLang="en-US" sz="1200" dirty="0">
                <a:solidFill>
                  <a:prstClr val="black"/>
                </a:solidFill>
                <a:latin typeface="ＭＳ Ｐゴシック" panose="020B0600070205080204" pitchFamily="50" charset="-128"/>
                <a:ea typeface="ＭＳ Ｐゴシック" panose="020B0600070205080204" pitchFamily="50" charset="-128"/>
              </a:rPr>
              <a:t>棟</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460196" y="4788739"/>
            <a:ext cx="3780199" cy="492443"/>
          </a:xfrm>
          <a:prstGeom prst="rect">
            <a:avLst/>
          </a:prstGeom>
          <a:noFill/>
        </p:spPr>
        <p:txBody>
          <a:bodyPr wrap="square" rtlCol="0">
            <a:spAutoFit/>
          </a:bodyPr>
          <a:lstStyle/>
          <a:p>
            <a:pPr>
              <a:spcBef>
                <a:spcPts val="600"/>
              </a:spcBef>
              <a:defRPr/>
            </a:pPr>
            <a:r>
              <a:rPr lang="ja-JP" altLang="en-US" sz="1400" b="1" dirty="0">
                <a:solidFill>
                  <a:prstClr val="black"/>
                </a:solidFill>
                <a:latin typeface="ＭＳ Ｐゴシック" panose="020B0600070205080204" pitchFamily="50" charset="-128"/>
                <a:ea typeface="ＭＳ Ｐゴシック" panose="020B0600070205080204" pitchFamily="50" charset="-128"/>
              </a:rPr>
              <a:t>・避難所避難者数</a:t>
            </a:r>
            <a:endParaRPr lang="en-US" altLang="ja-JP" sz="1400" b="1"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　最大　約</a:t>
            </a:r>
            <a:r>
              <a:rPr lang="en-US" altLang="ja-JP" sz="1200" dirty="0">
                <a:solidFill>
                  <a:prstClr val="black"/>
                </a:solidFill>
                <a:latin typeface="ＭＳ Ｐゴシック" panose="020B0600070205080204" pitchFamily="50" charset="-128"/>
                <a:ea typeface="ＭＳ Ｐゴシック" panose="020B0600070205080204" pitchFamily="50" charset="-128"/>
              </a:rPr>
              <a:t>4.2</a:t>
            </a:r>
            <a:r>
              <a:rPr lang="ja-JP" altLang="en-US" sz="1200" dirty="0">
                <a:solidFill>
                  <a:prstClr val="black"/>
                </a:solidFill>
                <a:latin typeface="ＭＳ Ｐゴシック" panose="020B0600070205080204" pitchFamily="50" charset="-128"/>
                <a:ea typeface="ＭＳ Ｐゴシック" panose="020B0600070205080204" pitchFamily="50" charset="-128"/>
              </a:rPr>
              <a:t>万人</a:t>
            </a:r>
            <a:r>
              <a:rPr lang="ja-JP" altLang="en-US" sz="1000" dirty="0">
                <a:solidFill>
                  <a:prstClr val="black"/>
                </a:solidFill>
                <a:latin typeface="ＭＳ Ｐゴシック" panose="020B0600070205080204" pitchFamily="50" charset="-128"/>
                <a:ea typeface="ＭＳ Ｐゴシック" panose="020B0600070205080204" pitchFamily="50" charset="-128"/>
              </a:rPr>
              <a:t>（</a:t>
            </a:r>
            <a:r>
              <a:rPr lang="en-US" altLang="ja-JP" sz="1000" dirty="0">
                <a:solidFill>
                  <a:prstClr val="black"/>
                </a:solidFill>
                <a:latin typeface="ＭＳ Ｐゴシック" panose="020B0600070205080204" pitchFamily="50" charset="-128"/>
                <a:ea typeface="ＭＳ Ｐゴシック" panose="020B0600070205080204" pitchFamily="50" charset="-128"/>
              </a:rPr>
              <a:t>7/7</a:t>
            </a:r>
            <a:r>
              <a:rPr lang="ja-JP" altLang="en-US" sz="1000" dirty="0">
                <a:solidFill>
                  <a:prstClr val="black"/>
                </a:solidFill>
                <a:latin typeface="ＭＳ Ｐゴシック" panose="020B0600070205080204" pitchFamily="50" charset="-128"/>
                <a:ea typeface="ＭＳ Ｐゴシック" panose="020B0600070205080204" pitchFamily="50" charset="-128"/>
              </a:rPr>
              <a:t>時点）</a:t>
            </a:r>
            <a:r>
              <a:rPr lang="ja-JP" altLang="en-US" sz="1200" dirty="0">
                <a:solidFill>
                  <a:prstClr val="black"/>
                </a:solidFill>
                <a:latin typeface="ＭＳ Ｐゴシック" panose="020B0600070205080204" pitchFamily="50" charset="-128"/>
                <a:ea typeface="ＭＳ Ｐゴシック" panose="020B0600070205080204" pitchFamily="50" charset="-128"/>
              </a:rPr>
              <a:t>　⇒</a:t>
            </a:r>
            <a:r>
              <a:rPr lang="en-US" altLang="ja-JP" sz="1200" dirty="0">
                <a:solidFill>
                  <a:prstClr val="black"/>
                </a:solidFill>
                <a:latin typeface="ＭＳ Ｐゴシック" panose="020B0600070205080204" pitchFamily="50" charset="-128"/>
                <a:ea typeface="ＭＳ Ｐゴシック" panose="020B0600070205080204" pitchFamily="50" charset="-128"/>
              </a:rPr>
              <a:t>11/5</a:t>
            </a:r>
            <a:r>
              <a:rPr lang="ja-JP" altLang="en-US" sz="1200" dirty="0">
                <a:solidFill>
                  <a:prstClr val="black"/>
                </a:solidFill>
                <a:latin typeface="ＭＳ Ｐゴシック" panose="020B0600070205080204" pitchFamily="50" charset="-128"/>
                <a:ea typeface="ＭＳ Ｐゴシック" panose="020B0600070205080204" pitchFamily="50" charset="-128"/>
              </a:rPr>
              <a:t>時点で</a:t>
            </a:r>
            <a:r>
              <a:rPr lang="en-US" altLang="ja-JP" sz="1200" dirty="0">
                <a:solidFill>
                  <a:prstClr val="black"/>
                </a:solidFill>
                <a:latin typeface="ＭＳ Ｐゴシック" panose="020B0600070205080204" pitchFamily="50" charset="-128"/>
                <a:ea typeface="ＭＳ Ｐゴシック" panose="020B0600070205080204" pitchFamily="50" charset="-128"/>
              </a:rPr>
              <a:t>119</a:t>
            </a:r>
            <a:r>
              <a:rPr lang="ja-JP" altLang="en-US" sz="1200" dirty="0">
                <a:solidFill>
                  <a:prstClr val="black"/>
                </a:solidFill>
                <a:latin typeface="ＭＳ Ｐゴシック" panose="020B0600070205080204" pitchFamily="50" charset="-128"/>
                <a:ea typeface="ＭＳ Ｐゴシック" panose="020B0600070205080204" pitchFamily="50" charset="-128"/>
              </a:rPr>
              <a:t>人</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484733" y="3933057"/>
            <a:ext cx="2616147" cy="492443"/>
          </a:xfrm>
          <a:prstGeom prst="rect">
            <a:avLst/>
          </a:prstGeom>
          <a:noFill/>
        </p:spPr>
        <p:txBody>
          <a:bodyPr wrap="square" rtlCol="0">
            <a:spAutoFit/>
          </a:bodyPr>
          <a:lstStyle/>
          <a:p>
            <a:pPr>
              <a:spcBef>
                <a:spcPts val="600"/>
              </a:spcBef>
              <a:defRPr/>
            </a:pPr>
            <a:r>
              <a:rPr lang="ja-JP" altLang="en-US" sz="1400" b="1" dirty="0">
                <a:solidFill>
                  <a:prstClr val="black"/>
                </a:solidFill>
                <a:latin typeface="ＭＳ Ｐゴシック" panose="020B0600070205080204" pitchFamily="50" charset="-128"/>
                <a:ea typeface="ＭＳ Ｐゴシック" panose="020B0600070205080204" pitchFamily="50" charset="-128"/>
              </a:rPr>
              <a:t>・人的被害</a:t>
            </a:r>
            <a:r>
              <a:rPr lang="ja-JP" altLang="en-US" sz="1000" dirty="0">
                <a:solidFill>
                  <a:prstClr val="black"/>
                </a:solidFill>
                <a:latin typeface="ＭＳ Ｐゴシック" panose="020B0600070205080204" pitchFamily="50" charset="-128"/>
                <a:ea typeface="ＭＳ Ｐゴシック" panose="020B0600070205080204" pitchFamily="50" charset="-128"/>
              </a:rPr>
              <a:t>（</a:t>
            </a:r>
            <a:r>
              <a:rPr lang="en-US" altLang="ja-JP" sz="1000" dirty="0">
                <a:solidFill>
                  <a:prstClr val="black"/>
                </a:solidFill>
                <a:latin typeface="ＭＳ Ｐゴシック" panose="020B0600070205080204" pitchFamily="50" charset="-128"/>
                <a:ea typeface="ＭＳ Ｐゴシック" panose="020B0600070205080204" pitchFamily="50" charset="-128"/>
              </a:rPr>
              <a:t>11/6</a:t>
            </a:r>
            <a:r>
              <a:rPr lang="ja-JP" altLang="en-US" sz="1000" dirty="0">
                <a:solidFill>
                  <a:prstClr val="black"/>
                </a:solidFill>
                <a:latin typeface="ＭＳ Ｐゴシック" panose="020B0600070205080204" pitchFamily="50" charset="-128"/>
                <a:ea typeface="ＭＳ Ｐゴシック" panose="020B0600070205080204" pitchFamily="50" charset="-128"/>
              </a:rPr>
              <a:t>時点）</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200" dirty="0">
                <a:solidFill>
                  <a:prstClr val="black"/>
                </a:solidFill>
                <a:latin typeface="ＭＳ Ｐゴシック" panose="020B0600070205080204" pitchFamily="50" charset="-128"/>
                <a:ea typeface="ＭＳ Ｐゴシック" panose="020B0600070205080204" pitchFamily="50" charset="-128"/>
              </a:rPr>
              <a:t>　</a:t>
            </a:r>
            <a:r>
              <a:rPr lang="zh-TW" altLang="en-US" sz="1200" dirty="0">
                <a:solidFill>
                  <a:prstClr val="black"/>
                </a:solidFill>
                <a:latin typeface="ＭＳ Ｐゴシック" panose="020B0600070205080204" pitchFamily="50" charset="-128"/>
                <a:ea typeface="ＭＳ Ｐゴシック" panose="020B0600070205080204" pitchFamily="50" charset="-128"/>
              </a:rPr>
              <a:t>死者</a:t>
            </a:r>
            <a:r>
              <a:rPr lang="en-US" altLang="ja-JP" sz="1200" dirty="0">
                <a:solidFill>
                  <a:prstClr val="black"/>
                </a:solidFill>
                <a:latin typeface="ＭＳ Ｐゴシック" panose="020B0600070205080204" pitchFamily="50" charset="-128"/>
                <a:ea typeface="ＭＳ Ｐゴシック" panose="020B0600070205080204" pitchFamily="50" charset="-128"/>
              </a:rPr>
              <a:t>224</a:t>
            </a:r>
            <a:r>
              <a:rPr lang="ja-JP" altLang="en-US" sz="1200" dirty="0">
                <a:solidFill>
                  <a:prstClr val="black"/>
                </a:solidFill>
                <a:latin typeface="ＭＳ Ｐゴシック" panose="020B0600070205080204" pitchFamily="50" charset="-128"/>
                <a:ea typeface="ＭＳ Ｐゴシック" panose="020B0600070205080204" pitchFamily="50" charset="-128"/>
              </a:rPr>
              <a:t>名、</a:t>
            </a:r>
            <a:r>
              <a:rPr lang="zh-TW" altLang="en-US" sz="1200" dirty="0">
                <a:solidFill>
                  <a:prstClr val="black"/>
                </a:solidFill>
                <a:latin typeface="ＭＳ Ｐゴシック" panose="020B0600070205080204" pitchFamily="50" charset="-128"/>
                <a:ea typeface="ＭＳ Ｐゴシック" panose="020B0600070205080204" pitchFamily="50" charset="-128"/>
              </a:rPr>
              <a:t>行方不明</a:t>
            </a:r>
            <a:r>
              <a:rPr lang="ja-JP" altLang="en-US" sz="1200" dirty="0">
                <a:solidFill>
                  <a:prstClr val="black"/>
                </a:solidFill>
                <a:latin typeface="ＭＳ Ｐゴシック" panose="020B0600070205080204" pitchFamily="50" charset="-128"/>
                <a:ea typeface="ＭＳ Ｐゴシック" panose="020B0600070205080204" pitchFamily="50" charset="-128"/>
              </a:rPr>
              <a:t>者</a:t>
            </a:r>
            <a:r>
              <a:rPr lang="en-US" altLang="ja-JP" sz="1200" dirty="0">
                <a:solidFill>
                  <a:prstClr val="black"/>
                </a:solidFill>
                <a:latin typeface="ＭＳ Ｐゴシック" panose="020B0600070205080204" pitchFamily="50" charset="-128"/>
                <a:ea typeface="ＭＳ Ｐゴシック" panose="020B0600070205080204" pitchFamily="50" charset="-128"/>
              </a:rPr>
              <a:t>8</a:t>
            </a:r>
            <a:r>
              <a:rPr lang="zh-TW" altLang="en-US" sz="1200" dirty="0">
                <a:solidFill>
                  <a:prstClr val="black"/>
                </a:solidFill>
                <a:latin typeface="ＭＳ Ｐゴシック" panose="020B0600070205080204" pitchFamily="50" charset="-128"/>
                <a:ea typeface="ＭＳ Ｐゴシック" panose="020B0600070205080204" pitchFamily="50" charset="-128"/>
              </a:rPr>
              <a:t>名</a:t>
            </a:r>
            <a:endParaRPr lang="en-US" altLang="zh-TW"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513363" y="5346929"/>
            <a:ext cx="1835759" cy="584775"/>
          </a:xfrm>
          <a:prstGeom prst="rect">
            <a:avLst/>
          </a:prstGeom>
          <a:noFill/>
        </p:spPr>
        <p:txBody>
          <a:bodyPr wrap="none" rtlCol="0">
            <a:spAutoFit/>
          </a:bodyPr>
          <a:lstStyle/>
          <a:p>
            <a:pPr>
              <a:spcBef>
                <a:spcPts val="600"/>
              </a:spcBef>
              <a:defRPr/>
            </a:pPr>
            <a:r>
              <a:rPr lang="ja-JP" altLang="en-US" sz="1100" b="1" dirty="0">
                <a:solidFill>
                  <a:prstClr val="black"/>
                </a:solidFill>
                <a:latin typeface="ＭＳ Ｐゴシック" panose="020B0600070205080204" pitchFamily="50" charset="-128"/>
                <a:ea typeface="ＭＳ Ｐゴシック" panose="020B0600070205080204" pitchFamily="50" charset="-128"/>
              </a:rPr>
              <a:t>・電力</a:t>
            </a:r>
            <a:endParaRPr lang="en-US" altLang="ja-JP" sz="1100" b="1"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050" dirty="0">
                <a:solidFill>
                  <a:prstClr val="black"/>
                </a:solidFill>
                <a:latin typeface="ＭＳ Ｐゴシック" panose="020B0600070205080204" pitchFamily="50" charset="-128"/>
                <a:ea typeface="ＭＳ Ｐゴシック" panose="020B0600070205080204" pitchFamily="50" charset="-128"/>
              </a:rPr>
              <a:t>　最大　約</a:t>
            </a:r>
            <a:r>
              <a:rPr lang="en-US" altLang="ja-JP" sz="1050" dirty="0">
                <a:solidFill>
                  <a:prstClr val="black"/>
                </a:solidFill>
                <a:latin typeface="ＭＳ Ｐゴシック" panose="020B0600070205080204" pitchFamily="50" charset="-128"/>
                <a:ea typeface="ＭＳ Ｐゴシック" panose="020B0600070205080204" pitchFamily="50" charset="-128"/>
              </a:rPr>
              <a:t>8</a:t>
            </a:r>
            <a:r>
              <a:rPr lang="ja-JP" altLang="en-US" sz="1050" dirty="0">
                <a:solidFill>
                  <a:prstClr val="black"/>
                </a:solidFill>
                <a:latin typeface="ＭＳ Ｐゴシック" panose="020B0600070205080204" pitchFamily="50" charset="-128"/>
                <a:ea typeface="ＭＳ Ｐゴシック" panose="020B0600070205080204" pitchFamily="50" charset="-128"/>
              </a:rPr>
              <a:t>万戸停電</a:t>
            </a:r>
            <a:r>
              <a:rPr lang="ja-JP" altLang="en-US" sz="800" dirty="0">
                <a:solidFill>
                  <a:prstClr val="black"/>
                </a:solidFill>
                <a:latin typeface="ＭＳ Ｐゴシック" panose="020B0600070205080204" pitchFamily="50" charset="-128"/>
                <a:ea typeface="ＭＳ Ｐゴシック" panose="020B0600070205080204" pitchFamily="50" charset="-128"/>
              </a:rPr>
              <a:t>（</a:t>
            </a:r>
            <a:r>
              <a:rPr lang="en-US" altLang="ja-JP" sz="800" dirty="0">
                <a:solidFill>
                  <a:prstClr val="black"/>
                </a:solidFill>
                <a:latin typeface="ＭＳ Ｐゴシック" panose="020B0600070205080204" pitchFamily="50" charset="-128"/>
                <a:ea typeface="ＭＳ Ｐゴシック" panose="020B0600070205080204" pitchFamily="50" charset="-128"/>
              </a:rPr>
              <a:t>7/7</a:t>
            </a:r>
            <a:r>
              <a:rPr lang="ja-JP" altLang="en-US" sz="800" dirty="0">
                <a:solidFill>
                  <a:prstClr val="black"/>
                </a:solidFill>
                <a:latin typeface="ＭＳ Ｐゴシック" panose="020B0600070205080204" pitchFamily="50" charset="-128"/>
                <a:ea typeface="ＭＳ Ｐゴシック" panose="020B0600070205080204" pitchFamily="50" charset="-128"/>
              </a:rPr>
              <a:t>時点）</a:t>
            </a:r>
          </a:p>
          <a:p>
            <a:pPr>
              <a:defRPr/>
            </a:pPr>
            <a:r>
              <a:rPr lang="ja-JP" altLang="en-US" sz="1050" dirty="0">
                <a:solidFill>
                  <a:prstClr val="black"/>
                </a:solidFill>
                <a:latin typeface="ＭＳ Ｐゴシック" panose="020B0600070205080204" pitchFamily="50" charset="-128"/>
                <a:ea typeface="ＭＳ Ｐゴシック" panose="020B0600070205080204" pitchFamily="50" charset="-128"/>
              </a:rPr>
              <a:t>　⇒ </a:t>
            </a:r>
            <a:r>
              <a:rPr lang="en-US" altLang="ja-JP" sz="1050" dirty="0">
                <a:solidFill>
                  <a:prstClr val="black"/>
                </a:solidFill>
                <a:latin typeface="ＭＳ Ｐゴシック" panose="020B0600070205080204" pitchFamily="50" charset="-128"/>
                <a:ea typeface="ＭＳ Ｐゴシック" panose="020B0600070205080204" pitchFamily="50" charset="-128"/>
              </a:rPr>
              <a:t>7/13</a:t>
            </a:r>
            <a:r>
              <a:rPr lang="ja-JP" altLang="en-US" sz="1050" dirty="0">
                <a:solidFill>
                  <a:prstClr val="black"/>
                </a:solidFill>
                <a:latin typeface="ＭＳ Ｐゴシック" panose="020B0600070205080204" pitchFamily="50" charset="-128"/>
                <a:ea typeface="ＭＳ Ｐゴシック" panose="020B0600070205080204" pitchFamily="50" charset="-128"/>
              </a:rPr>
              <a:t>復旧</a:t>
            </a:r>
            <a:r>
              <a:rPr lang="en-US" altLang="ja-JP" sz="300" dirty="0">
                <a:solidFill>
                  <a:prstClr val="black"/>
                </a:solidFill>
                <a:latin typeface="ＭＳ Ｐゴシック" panose="020B0600070205080204" pitchFamily="50" charset="-128"/>
                <a:ea typeface="ＭＳ Ｐゴシック" panose="020B0600070205080204" pitchFamily="50" charset="-128"/>
              </a:rPr>
              <a:t>※</a:t>
            </a:r>
            <a:r>
              <a:rPr lang="ja-JP" altLang="en-US" sz="300" dirty="0">
                <a:solidFill>
                  <a:prstClr val="black"/>
                </a:solidFill>
                <a:latin typeface="ＭＳ Ｐゴシック" panose="020B0600070205080204" pitchFamily="50" charset="-128"/>
                <a:ea typeface="ＭＳ Ｐゴシック" panose="020B0600070205080204" pitchFamily="50" charset="-128"/>
              </a:rPr>
              <a:t>２</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501707" y="5884893"/>
            <a:ext cx="3026791" cy="615553"/>
          </a:xfrm>
          <a:prstGeom prst="rect">
            <a:avLst/>
          </a:prstGeom>
          <a:noFill/>
        </p:spPr>
        <p:txBody>
          <a:bodyPr wrap="none" rtlCol="0">
            <a:spAutoFit/>
          </a:bodyPr>
          <a:lstStyle/>
          <a:p>
            <a:pPr>
              <a:spcBef>
                <a:spcPts val="600"/>
              </a:spcBef>
              <a:defRPr/>
            </a:pPr>
            <a:r>
              <a:rPr lang="ja-JP" altLang="en-US" sz="1200" b="1" dirty="0">
                <a:solidFill>
                  <a:prstClr val="black"/>
                </a:solidFill>
                <a:latin typeface="ＭＳ Ｐゴシック" panose="020B0600070205080204" pitchFamily="50" charset="-128"/>
                <a:ea typeface="ＭＳ Ｐゴシック" panose="020B0600070205080204" pitchFamily="50" charset="-128"/>
              </a:rPr>
              <a:t>・鉄道</a:t>
            </a:r>
            <a:endParaRPr lang="en-US" altLang="ja-JP" sz="1200" b="1"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zh-TW" altLang="en-US" sz="1100" dirty="0">
                <a:solidFill>
                  <a:prstClr val="black"/>
                </a:solidFill>
                <a:latin typeface="ＭＳ Ｐゴシック" panose="020B0600070205080204" pitchFamily="50" charset="-128"/>
                <a:ea typeface="ＭＳ Ｐゴシック" panose="020B0600070205080204" pitchFamily="50" charset="-128"/>
              </a:rPr>
              <a:t>最大</a:t>
            </a: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en-US" altLang="ja-JP" sz="1100" dirty="0">
                <a:solidFill>
                  <a:prstClr val="black"/>
                </a:solidFill>
                <a:latin typeface="ＭＳ Ｐゴシック" panose="020B0600070205080204" pitchFamily="50" charset="-128"/>
                <a:ea typeface="ＭＳ Ｐゴシック" panose="020B0600070205080204" pitchFamily="50" charset="-128"/>
              </a:rPr>
              <a:t>32</a:t>
            </a:r>
            <a:r>
              <a:rPr lang="zh-TW" altLang="en-US" sz="1100" dirty="0">
                <a:solidFill>
                  <a:prstClr val="black"/>
                </a:solidFill>
                <a:latin typeface="ＭＳ Ｐゴシック" panose="020B0600070205080204" pitchFamily="50" charset="-128"/>
                <a:ea typeface="ＭＳ Ｐゴシック" panose="020B0600070205080204" pitchFamily="50" charset="-128"/>
              </a:rPr>
              <a:t>事業者</a:t>
            </a:r>
            <a:r>
              <a:rPr lang="en-US" altLang="ja-JP" sz="1100" dirty="0">
                <a:solidFill>
                  <a:prstClr val="black"/>
                </a:solidFill>
                <a:latin typeface="ＭＳ Ｐゴシック" panose="020B0600070205080204" pitchFamily="50" charset="-128"/>
                <a:ea typeface="ＭＳ Ｐゴシック" panose="020B0600070205080204" pitchFamily="50" charset="-128"/>
              </a:rPr>
              <a:t>115</a:t>
            </a:r>
            <a:r>
              <a:rPr lang="zh-TW" altLang="en-US" sz="1100" dirty="0">
                <a:solidFill>
                  <a:prstClr val="black"/>
                </a:solidFill>
                <a:latin typeface="ＭＳ Ｐゴシック" panose="020B0600070205080204" pitchFamily="50" charset="-128"/>
                <a:ea typeface="ＭＳ Ｐゴシック" panose="020B0600070205080204" pitchFamily="50" charset="-128"/>
              </a:rPr>
              <a:t>路線運転休止</a:t>
            </a:r>
            <a:r>
              <a:rPr lang="zh-TW" altLang="en-US" sz="900" dirty="0">
                <a:solidFill>
                  <a:prstClr val="black"/>
                </a:solidFill>
                <a:latin typeface="ＭＳ Ｐゴシック" panose="020B0600070205080204" pitchFamily="50" charset="-128"/>
                <a:ea typeface="ＭＳ Ｐゴシック" panose="020B0600070205080204" pitchFamily="50" charset="-128"/>
              </a:rPr>
              <a:t>（</a:t>
            </a:r>
            <a:r>
              <a:rPr lang="en-US" altLang="zh-TW" sz="900" dirty="0">
                <a:solidFill>
                  <a:prstClr val="black"/>
                </a:solidFill>
                <a:latin typeface="ＭＳ Ｐゴシック" panose="020B0600070205080204" pitchFamily="50" charset="-128"/>
                <a:ea typeface="ＭＳ Ｐゴシック" panose="020B0600070205080204" pitchFamily="50" charset="-128"/>
              </a:rPr>
              <a:t>7/7 5:00</a:t>
            </a:r>
            <a:r>
              <a:rPr lang="ja-JP" altLang="en-US" sz="900" dirty="0">
                <a:solidFill>
                  <a:prstClr val="black"/>
                </a:solidFill>
                <a:latin typeface="ＭＳ Ｐゴシック" panose="020B0600070205080204" pitchFamily="50" charset="-128"/>
                <a:ea typeface="ＭＳ Ｐゴシック" panose="020B0600070205080204" pitchFamily="50" charset="-128"/>
              </a:rPr>
              <a:t>時点</a:t>
            </a:r>
            <a:r>
              <a:rPr lang="zh-TW" altLang="en-US" sz="900" dirty="0">
                <a:solidFill>
                  <a:prstClr val="black"/>
                </a:solidFill>
                <a:latin typeface="ＭＳ Ｐゴシック" panose="020B0600070205080204" pitchFamily="50" charset="-128"/>
                <a:ea typeface="ＭＳ Ｐゴシック" panose="020B0600070205080204" pitchFamily="50" charset="-128"/>
              </a:rPr>
              <a:t>）</a:t>
            </a:r>
            <a:endParaRPr lang="en-US" altLang="zh-TW" sz="900"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 </a:t>
            </a:r>
            <a:r>
              <a:rPr lang="en-US" altLang="ja-JP" sz="1100" dirty="0">
                <a:solidFill>
                  <a:prstClr val="black"/>
                </a:solidFill>
                <a:latin typeface="ＭＳ Ｐゴシック" panose="020B0600070205080204" pitchFamily="50" charset="-128"/>
                <a:ea typeface="ＭＳ Ｐゴシック" panose="020B0600070205080204" pitchFamily="50" charset="-128"/>
              </a:rPr>
              <a:t>10/9</a:t>
            </a:r>
            <a:r>
              <a:rPr lang="ja-JP" altLang="en-US" sz="1100" dirty="0">
                <a:solidFill>
                  <a:prstClr val="black"/>
                </a:solidFill>
                <a:latin typeface="ＭＳ Ｐゴシック" panose="020B0600070205080204" pitchFamily="50" charset="-128"/>
                <a:ea typeface="ＭＳ Ｐゴシック" panose="020B0600070205080204" pitchFamily="50" charset="-128"/>
              </a:rPr>
              <a:t>時点で</a:t>
            </a:r>
            <a:r>
              <a:rPr lang="en-US" altLang="ja-JP" sz="1100" dirty="0">
                <a:solidFill>
                  <a:prstClr val="black"/>
                </a:solidFill>
                <a:latin typeface="ＭＳ Ｐゴシック" panose="020B0600070205080204" pitchFamily="50" charset="-128"/>
                <a:ea typeface="ＭＳ Ｐゴシック" panose="020B0600070205080204" pitchFamily="50" charset="-128"/>
              </a:rPr>
              <a:t>4</a:t>
            </a:r>
            <a:r>
              <a:rPr lang="ja-JP" altLang="en-US" sz="1100" dirty="0">
                <a:solidFill>
                  <a:prstClr val="black"/>
                </a:solidFill>
                <a:latin typeface="ＭＳ Ｐゴシック" panose="020B0600070205080204" pitchFamily="50" charset="-128"/>
                <a:ea typeface="ＭＳ Ｐゴシック" panose="020B0600070205080204" pitchFamily="50" charset="-128"/>
              </a:rPr>
              <a:t>事業者</a:t>
            </a:r>
            <a:r>
              <a:rPr lang="en-US" altLang="ja-JP" sz="1100" dirty="0">
                <a:solidFill>
                  <a:prstClr val="black"/>
                </a:solidFill>
                <a:latin typeface="ＭＳ Ｐゴシック" panose="020B0600070205080204" pitchFamily="50" charset="-128"/>
                <a:ea typeface="ＭＳ Ｐゴシック" panose="020B0600070205080204" pitchFamily="50" charset="-128"/>
              </a:rPr>
              <a:t>6</a:t>
            </a:r>
            <a:r>
              <a:rPr lang="ja-JP" altLang="en-US" sz="1100" dirty="0">
                <a:solidFill>
                  <a:prstClr val="black"/>
                </a:solidFill>
                <a:latin typeface="ＭＳ Ｐゴシック" panose="020B0600070205080204" pitchFamily="50" charset="-128"/>
                <a:ea typeface="ＭＳ Ｐゴシック" panose="020B0600070205080204" pitchFamily="50" charset="-128"/>
              </a:rPr>
              <a:t>路線運休中</a:t>
            </a:r>
            <a:endParaRPr lang="zh-TW" altLang="en-US" sz="110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495400" y="5346928"/>
            <a:ext cx="2363362" cy="784830"/>
          </a:xfrm>
          <a:prstGeom prst="rect">
            <a:avLst/>
          </a:prstGeom>
          <a:noFill/>
        </p:spPr>
        <p:txBody>
          <a:bodyPr wrap="square" rtlCol="0">
            <a:spAutoFit/>
          </a:bodyPr>
          <a:lstStyle/>
          <a:p>
            <a:pPr>
              <a:spcBef>
                <a:spcPts val="600"/>
              </a:spcBef>
              <a:defRPr/>
            </a:pPr>
            <a:r>
              <a:rPr lang="ja-JP" altLang="en-US" sz="1200" b="1" dirty="0">
                <a:solidFill>
                  <a:prstClr val="black"/>
                </a:solidFill>
                <a:latin typeface="ＭＳ Ｐゴシック" panose="020B0600070205080204" pitchFamily="50" charset="-128"/>
                <a:ea typeface="ＭＳ Ｐゴシック" panose="020B0600070205080204" pitchFamily="50" charset="-128"/>
              </a:rPr>
              <a:t>・高速道路</a:t>
            </a:r>
            <a:endParaRPr lang="en-US" altLang="ja-JP" sz="1200" b="1" dirty="0">
              <a:solidFill>
                <a:prstClr val="black"/>
              </a:solidFill>
              <a:latin typeface="ＭＳ Ｐゴシック" panose="020B0600070205080204" pitchFamily="50" charset="-128"/>
              <a:ea typeface="ＭＳ Ｐゴシック" panose="020B0600070205080204" pitchFamily="50" charset="-128"/>
            </a:endParaRPr>
          </a:p>
          <a:p>
            <a:pPr marL="542925" indent="-542925">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最大　</a:t>
            </a:r>
            <a:r>
              <a:rPr lang="en-US" altLang="ja-JP" sz="1100" dirty="0">
                <a:solidFill>
                  <a:prstClr val="black"/>
                </a:solidFill>
                <a:latin typeface="ＭＳ Ｐゴシック" panose="020B0600070205080204" pitchFamily="50" charset="-128"/>
                <a:ea typeface="ＭＳ Ｐゴシック" panose="020B0600070205080204" pitchFamily="50" charset="-128"/>
              </a:rPr>
              <a:t>17</a:t>
            </a:r>
            <a:r>
              <a:rPr lang="ja-JP" altLang="en-US" sz="1100" dirty="0">
                <a:solidFill>
                  <a:prstClr val="black"/>
                </a:solidFill>
                <a:latin typeface="ＭＳ Ｐゴシック" panose="020B0600070205080204" pitchFamily="50" charset="-128"/>
                <a:ea typeface="ＭＳ Ｐゴシック" panose="020B0600070205080204" pitchFamily="50" charset="-128"/>
              </a:rPr>
              <a:t>路線</a:t>
            </a:r>
            <a:r>
              <a:rPr lang="en-US" altLang="ja-JP" sz="1100" dirty="0">
                <a:solidFill>
                  <a:prstClr val="black"/>
                </a:solidFill>
                <a:latin typeface="ＭＳ Ｐゴシック" panose="020B0600070205080204" pitchFamily="50" charset="-128"/>
                <a:ea typeface="ＭＳ Ｐゴシック" panose="020B0600070205080204" pitchFamily="50" charset="-128"/>
              </a:rPr>
              <a:t>19</a:t>
            </a:r>
            <a:r>
              <a:rPr lang="ja-JP" altLang="en-US" sz="1100" dirty="0">
                <a:solidFill>
                  <a:prstClr val="black"/>
                </a:solidFill>
                <a:latin typeface="ＭＳ Ｐゴシック" panose="020B0600070205080204" pitchFamily="50" charset="-128"/>
                <a:ea typeface="ＭＳ Ｐゴシック" panose="020B0600070205080204" pitchFamily="50" charset="-128"/>
              </a:rPr>
              <a:t>区間被災による通行止め</a:t>
            </a:r>
            <a:r>
              <a:rPr lang="ja-JP" altLang="en-US" sz="900" dirty="0">
                <a:solidFill>
                  <a:prstClr val="black"/>
                </a:solidFill>
                <a:latin typeface="ＭＳ Ｐゴシック" panose="020B0600070205080204" pitchFamily="50" charset="-128"/>
                <a:ea typeface="ＭＳ Ｐゴシック" panose="020B0600070205080204" pitchFamily="50" charset="-128"/>
              </a:rPr>
              <a:t>（</a:t>
            </a:r>
            <a:r>
              <a:rPr lang="en-US" altLang="ja-JP" sz="900" dirty="0">
                <a:solidFill>
                  <a:prstClr val="black"/>
                </a:solidFill>
                <a:latin typeface="ＭＳ Ｐゴシック" panose="020B0600070205080204" pitchFamily="50" charset="-128"/>
                <a:ea typeface="ＭＳ Ｐゴシック" panose="020B0600070205080204" pitchFamily="50" charset="-128"/>
              </a:rPr>
              <a:t>7/8</a:t>
            </a:r>
            <a:r>
              <a:rPr lang="ja-JP" altLang="en-US" sz="900" dirty="0">
                <a:solidFill>
                  <a:prstClr val="black"/>
                </a:solidFill>
                <a:latin typeface="ＭＳ Ｐゴシック" panose="020B0600070205080204" pitchFamily="50" charset="-128"/>
                <a:ea typeface="ＭＳ Ｐゴシック" panose="020B0600070205080204" pitchFamily="50" charset="-128"/>
              </a:rPr>
              <a:t> 5:00時点）</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en-US" altLang="ja-JP" sz="1100" dirty="0">
                <a:solidFill>
                  <a:prstClr val="black"/>
                </a:solidFill>
                <a:latin typeface="ＭＳ Ｐゴシック" panose="020B0600070205080204" pitchFamily="50" charset="-128"/>
                <a:ea typeface="ＭＳ Ｐゴシック" panose="020B0600070205080204" pitchFamily="50" charset="-128"/>
              </a:rPr>
              <a:t>9/27</a:t>
            </a:r>
            <a:r>
              <a:rPr lang="ja-JP" altLang="en-US" sz="1100" dirty="0" err="1">
                <a:solidFill>
                  <a:prstClr val="black"/>
                </a:solidFill>
                <a:latin typeface="ＭＳ Ｐゴシック" panose="020B0600070205080204" pitchFamily="50" charset="-128"/>
                <a:ea typeface="ＭＳ Ｐゴシック" panose="020B0600070205080204" pitchFamily="50" charset="-128"/>
              </a:rPr>
              <a:t>までに</a:t>
            </a:r>
            <a:r>
              <a:rPr lang="ja-JP" altLang="en-US" sz="1100" dirty="0">
                <a:solidFill>
                  <a:prstClr val="black"/>
                </a:solidFill>
                <a:latin typeface="ＭＳ Ｐゴシック" panose="020B0600070205080204" pitchFamily="50" charset="-128"/>
                <a:ea typeface="ＭＳ Ｐゴシック" panose="020B0600070205080204" pitchFamily="50" charset="-128"/>
              </a:rPr>
              <a:t>全ての通行止め解除</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p:txBody>
      </p:sp>
      <p:sp>
        <p:nvSpPr>
          <p:cNvPr id="83" name="テキスト ボックス 82"/>
          <p:cNvSpPr txBox="1"/>
          <p:nvPr/>
        </p:nvSpPr>
        <p:spPr>
          <a:xfrm>
            <a:off x="406837" y="6505452"/>
            <a:ext cx="2138727" cy="246221"/>
          </a:xfrm>
          <a:prstGeom prst="rect">
            <a:avLst/>
          </a:prstGeom>
          <a:noFill/>
        </p:spPr>
        <p:txBody>
          <a:bodyPr wrap="none" rtlCol="0">
            <a:spAutoFit/>
          </a:bodyPr>
          <a:lstStyle/>
          <a:p>
            <a:pPr>
              <a:defRPr/>
            </a:pPr>
            <a:r>
              <a:rPr lang="en-US" altLang="ja-JP" sz="500" dirty="0">
                <a:solidFill>
                  <a:prstClr val="black"/>
                </a:solidFill>
                <a:latin typeface="Calibri"/>
                <a:ea typeface="ＭＳ Ｐゴシック" panose="020B0600070205080204" pitchFamily="50" charset="-128"/>
              </a:rPr>
              <a:t>※</a:t>
            </a:r>
            <a:r>
              <a:rPr lang="ja-JP" altLang="en-US" sz="500" dirty="0">
                <a:solidFill>
                  <a:prstClr val="black"/>
                </a:solidFill>
                <a:latin typeface="Calibri"/>
                <a:ea typeface="ＭＳ Ｐゴシック" panose="020B0600070205080204" pitchFamily="50" charset="-128"/>
              </a:rPr>
              <a:t>１ 平成</a:t>
            </a:r>
            <a:r>
              <a:rPr lang="en-US" altLang="ja-JP" sz="500" dirty="0">
                <a:solidFill>
                  <a:prstClr val="black"/>
                </a:solidFill>
                <a:latin typeface="Calibri"/>
                <a:ea typeface="ＭＳ Ｐゴシック" panose="020B0600070205080204" pitchFamily="50" charset="-128"/>
              </a:rPr>
              <a:t>30</a:t>
            </a:r>
            <a:r>
              <a:rPr lang="ja-JP" altLang="en-US" sz="500" dirty="0">
                <a:solidFill>
                  <a:prstClr val="black"/>
                </a:solidFill>
                <a:latin typeface="Calibri"/>
                <a:ea typeface="ＭＳ Ｐゴシック" panose="020B0600070205080204" pitchFamily="50" charset="-128"/>
              </a:rPr>
              <a:t>年</a:t>
            </a:r>
            <a:r>
              <a:rPr lang="en-US" altLang="ja-JP" sz="500" dirty="0">
                <a:solidFill>
                  <a:prstClr val="black"/>
                </a:solidFill>
                <a:latin typeface="Calibri"/>
                <a:ea typeface="ＭＳ Ｐゴシック" panose="020B0600070205080204" pitchFamily="50" charset="-128"/>
              </a:rPr>
              <a:t>7</a:t>
            </a:r>
            <a:r>
              <a:rPr lang="ja-JP" altLang="en-US" sz="500" dirty="0">
                <a:solidFill>
                  <a:prstClr val="black"/>
                </a:solidFill>
                <a:latin typeface="Calibri"/>
                <a:ea typeface="ＭＳ Ｐゴシック" panose="020B0600070205080204" pitchFamily="50" charset="-128"/>
              </a:rPr>
              <a:t>月豪雨による被害状況等について（内閣府）資料より作成</a:t>
            </a:r>
            <a:endParaRPr lang="en-US" altLang="ja-JP" sz="500" dirty="0">
              <a:solidFill>
                <a:prstClr val="black"/>
              </a:solidFill>
              <a:latin typeface="Calibri"/>
              <a:ea typeface="ＭＳ Ｐゴシック" panose="020B0600070205080204" pitchFamily="50" charset="-128"/>
            </a:endParaRPr>
          </a:p>
          <a:p>
            <a:pPr>
              <a:defRPr/>
            </a:pPr>
            <a:r>
              <a:rPr lang="en-US" altLang="ja-JP" sz="500" dirty="0">
                <a:solidFill>
                  <a:prstClr val="black"/>
                </a:solidFill>
                <a:latin typeface="Calibri"/>
                <a:ea typeface="ＭＳ Ｐゴシック" panose="020B0600070205080204" pitchFamily="50" charset="-128"/>
              </a:rPr>
              <a:t>※</a:t>
            </a:r>
            <a:r>
              <a:rPr lang="ja-JP" altLang="en-US" sz="500" dirty="0">
                <a:solidFill>
                  <a:prstClr val="black"/>
                </a:solidFill>
                <a:latin typeface="Calibri"/>
                <a:ea typeface="ＭＳ Ｐゴシック" panose="020B0600070205080204" pitchFamily="50" charset="-128"/>
              </a:rPr>
              <a:t>２ 住民が居住する地域</a:t>
            </a:r>
            <a:endParaRPr lang="en-US" altLang="ja-JP" sz="500" dirty="0">
              <a:solidFill>
                <a:prstClr val="black"/>
              </a:solidFill>
              <a:latin typeface="Calibri"/>
              <a:ea typeface="ＭＳ Ｐゴシック" panose="020B0600070205080204" pitchFamily="50" charset="-128"/>
            </a:endParaRPr>
          </a:p>
        </p:txBody>
      </p:sp>
      <p:pic>
        <p:nvPicPr>
          <p:cNvPr id="104" name="図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772" y="1411516"/>
            <a:ext cx="2990515" cy="1993676"/>
          </a:xfrm>
          <a:prstGeom prst="rect">
            <a:avLst/>
          </a:prstGeom>
        </p:spPr>
      </p:pic>
      <p:grpSp>
        <p:nvGrpSpPr>
          <p:cNvPr id="105" name="グループ化 104"/>
          <p:cNvGrpSpPr>
            <a:grpSpLocks noChangeAspect="1"/>
          </p:cNvGrpSpPr>
          <p:nvPr/>
        </p:nvGrpSpPr>
        <p:grpSpPr>
          <a:xfrm>
            <a:off x="3339087" y="1412935"/>
            <a:ext cx="2745774" cy="1990687"/>
            <a:chOff x="265580" y="4044013"/>
            <a:chExt cx="3863321" cy="2800908"/>
          </a:xfrm>
        </p:grpSpPr>
        <p:pic>
          <p:nvPicPr>
            <p:cNvPr id="106" name="図 105"/>
            <p:cNvPicPr>
              <a:picLocks noChangeAspect="1"/>
            </p:cNvPicPr>
            <p:nvPr/>
          </p:nvPicPr>
          <p:blipFill rotWithShape="1">
            <a:blip r:embed="rId5"/>
            <a:srcRect/>
            <a:stretch/>
          </p:blipFill>
          <p:spPr>
            <a:xfrm>
              <a:off x="265580" y="4044013"/>
              <a:ext cx="3863321" cy="2800908"/>
            </a:xfrm>
            <a:prstGeom prst="rect">
              <a:avLst/>
            </a:prstGeom>
          </p:spPr>
        </p:pic>
        <p:sp>
          <p:nvSpPr>
            <p:cNvPr id="107" name="テキスト ボックス 106"/>
            <p:cNvSpPr txBox="1"/>
            <p:nvPr/>
          </p:nvSpPr>
          <p:spPr>
            <a:xfrm rot="20991517">
              <a:off x="1134261" y="6307139"/>
              <a:ext cx="1451058" cy="351397"/>
            </a:xfrm>
            <a:prstGeom prst="rect">
              <a:avLst/>
            </a:prstGeom>
            <a:noFill/>
          </p:spPr>
          <p:txBody>
            <a:bodyPr wrap="square" rtlCol="0">
              <a:spAutoFit/>
            </a:bodyPr>
            <a:lstStyle/>
            <a:p>
              <a:pPr>
                <a:defRPr/>
              </a:pPr>
              <a:r>
                <a:rPr lang="ja-JP" altLang="en-US" sz="1023" i="1" dirty="0">
                  <a:solidFill>
                    <a:prstClr val="white"/>
                  </a:solidFill>
                  <a:latin typeface="Calibri"/>
                  <a:ea typeface="ＭＳ Ｐゴシック" panose="020B0600070205080204" pitchFamily="50" charset="-128"/>
                </a:rPr>
                <a:t>小田川</a:t>
              </a:r>
            </a:p>
          </p:txBody>
        </p:sp>
        <p:sp>
          <p:nvSpPr>
            <p:cNvPr id="108" name="テキスト ボックス 107"/>
            <p:cNvSpPr txBox="1"/>
            <p:nvPr/>
          </p:nvSpPr>
          <p:spPr>
            <a:xfrm rot="16200000">
              <a:off x="3080276" y="5201507"/>
              <a:ext cx="924278" cy="369331"/>
            </a:xfrm>
            <a:prstGeom prst="rect">
              <a:avLst/>
            </a:prstGeom>
            <a:noFill/>
          </p:spPr>
          <p:txBody>
            <a:bodyPr vert="eaVert" wrap="square" rtlCol="0">
              <a:spAutoFit/>
            </a:bodyPr>
            <a:lstStyle/>
            <a:p>
              <a:pPr>
                <a:defRPr/>
              </a:pPr>
              <a:r>
                <a:rPr lang="ja-JP" altLang="en-US" sz="1023" i="1" dirty="0">
                  <a:solidFill>
                    <a:prstClr val="white"/>
                  </a:solidFill>
                  <a:latin typeface="Calibri"/>
                  <a:ea typeface="ＭＳ Ｐゴシック" panose="020B0600070205080204" pitchFamily="50" charset="-128"/>
                </a:rPr>
                <a:t>高梁川</a:t>
              </a:r>
            </a:p>
          </p:txBody>
        </p:sp>
        <p:cxnSp>
          <p:nvCxnSpPr>
            <p:cNvPr id="109" name="直線矢印コネクタ 108"/>
            <p:cNvCxnSpPr/>
            <p:nvPr/>
          </p:nvCxnSpPr>
          <p:spPr>
            <a:xfrm flipH="1">
              <a:off x="3179717" y="4648704"/>
              <a:ext cx="31954" cy="11762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flipV="1">
              <a:off x="1230913" y="6153324"/>
              <a:ext cx="989377" cy="2214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11" name="正方形/長方形 110"/>
          <p:cNvSpPr/>
          <p:nvPr/>
        </p:nvSpPr>
        <p:spPr>
          <a:xfrm>
            <a:off x="6182254" y="1470644"/>
            <a:ext cx="2820537" cy="430887"/>
          </a:xfrm>
          <a:prstGeom prst="rect">
            <a:avLst/>
          </a:prstGeom>
          <a:noFill/>
        </p:spPr>
        <p:txBody>
          <a:bodyPr wrap="square">
            <a:spAutoFit/>
          </a:bodyPr>
          <a:lstStyle/>
          <a:p>
            <a:pPr>
              <a:defRPr/>
            </a:pP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被災状況</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広島県安芸郡坂町小屋浦周辺　</a:t>
            </a:r>
            <a:endPar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提供：広島県</a:t>
            </a:r>
          </a:p>
        </p:txBody>
      </p:sp>
      <p:sp>
        <p:nvSpPr>
          <p:cNvPr id="112" name="正方形/長方形 111"/>
          <p:cNvSpPr/>
          <p:nvPr/>
        </p:nvSpPr>
        <p:spPr>
          <a:xfrm>
            <a:off x="3339088" y="1470644"/>
            <a:ext cx="2465975" cy="430887"/>
          </a:xfrm>
          <a:prstGeom prst="rect">
            <a:avLst/>
          </a:prstGeom>
          <a:noFill/>
        </p:spPr>
        <p:txBody>
          <a:bodyPr wrap="square">
            <a:spAutoFit/>
          </a:bodyPr>
          <a:lstStyle/>
          <a:p>
            <a:pPr>
              <a:defRPr/>
            </a:pP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被災状況</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岡山県倉敷市真備町周辺　提供：国土地理院</a:t>
            </a:r>
          </a:p>
        </p:txBody>
      </p:sp>
      <p:pic>
        <p:nvPicPr>
          <p:cNvPr id="1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638" y="1340768"/>
            <a:ext cx="2457242" cy="22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7" name="表 76"/>
          <p:cNvGraphicFramePr>
            <a:graphicFrameLocks noGrp="1"/>
          </p:cNvGraphicFramePr>
          <p:nvPr>
            <p:extLst/>
          </p:nvPr>
        </p:nvGraphicFramePr>
        <p:xfrm>
          <a:off x="8007372" y="4005514"/>
          <a:ext cx="1266109" cy="2544717"/>
        </p:xfrm>
        <a:graphic>
          <a:graphicData uri="http://schemas.openxmlformats.org/drawingml/2006/table">
            <a:tbl>
              <a:tblPr/>
              <a:tblGrid>
                <a:gridCol w="490253">
                  <a:extLst>
                    <a:ext uri="{9D8B030D-6E8A-4147-A177-3AD203B41FA5}">
                      <a16:colId xmlns:a16="http://schemas.microsoft.com/office/drawing/2014/main" val="330584635"/>
                    </a:ext>
                  </a:extLst>
                </a:gridCol>
                <a:gridCol w="361599">
                  <a:extLst>
                    <a:ext uri="{9D8B030D-6E8A-4147-A177-3AD203B41FA5}">
                      <a16:colId xmlns:a16="http://schemas.microsoft.com/office/drawing/2014/main" val="30636659"/>
                    </a:ext>
                  </a:extLst>
                </a:gridCol>
                <a:gridCol w="414257">
                  <a:extLst>
                    <a:ext uri="{9D8B030D-6E8A-4147-A177-3AD203B41FA5}">
                      <a16:colId xmlns:a16="http://schemas.microsoft.com/office/drawing/2014/main" val="3930692862"/>
                    </a:ext>
                  </a:extLst>
                </a:gridCol>
              </a:tblGrid>
              <a:tr h="219070">
                <a:tc rowSpan="2">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行政区</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tc>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死者</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tc>
                  <a:txBody>
                    <a:bodyPr/>
                    <a:lstStyle/>
                    <a:p>
                      <a:pPr algn="ctr"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行 方</a:t>
                      </a:r>
                      <a:b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不明者</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extLst>
                  <a:ext uri="{0D108BD9-81ED-4DB2-BD59-A6C34878D82A}">
                    <a16:rowId xmlns:a16="http://schemas.microsoft.com/office/drawing/2014/main" val="3475375895"/>
                  </a:ext>
                </a:extLst>
              </a:tr>
              <a:tr h="127495">
                <a:tc vMerge="1">
                  <a:txBody>
                    <a:bodyPr/>
                    <a:lstStyle/>
                    <a:p>
                      <a:endParaRPr kumimoji="1" lang="ja-JP" altLang="en-US"/>
                    </a:p>
                  </a:txBody>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人</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tc>
                  <a:txBody>
                    <a:bodyPr/>
                    <a:lstStyle/>
                    <a:p>
                      <a:pPr algn="ctr" rtl="0"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人</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extLst>
                  <a:ext uri="{0D108BD9-81ED-4DB2-BD59-A6C34878D82A}">
                    <a16:rowId xmlns:a16="http://schemas.microsoft.com/office/drawing/2014/main" val="3726366075"/>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岐阜県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318440"/>
                  </a:ext>
                </a:extLst>
              </a:tr>
              <a:tr h="127495">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滋賀県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2300934530"/>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京都府</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453395"/>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兵庫県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2060151548"/>
                  </a:ext>
                </a:extLst>
              </a:tr>
              <a:tr h="127495">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奈良県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47893"/>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岡山県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61</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2868826993"/>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広島県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109</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085500"/>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山口県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2459550847"/>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愛媛県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smtClean="0">
                          <a:solidFill>
                            <a:srgbClr val="000000"/>
                          </a:solidFill>
                          <a:effectLst/>
                          <a:latin typeface="游ゴシック" panose="020B0400000000000000" pitchFamily="50" charset="-128"/>
                          <a:ea typeface="游ゴシック" panose="020B0400000000000000" pitchFamily="50" charset="-128"/>
                        </a:rPr>
                        <a:t>29</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718348"/>
                  </a:ext>
                </a:extLst>
              </a:tr>
              <a:tr h="127495">
                <a:tc>
                  <a:txBody>
                    <a:bodyPr/>
                    <a:lstStyle/>
                    <a:p>
                      <a:pPr algn="l" rtl="0"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高知県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4229977651"/>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福岡県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80905"/>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佐賀県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1306198212"/>
                  </a:ext>
                </a:extLst>
              </a:tr>
              <a:tr h="127495">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宮崎県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60395"/>
                  </a:ext>
                </a:extLst>
              </a:tr>
              <a:tr h="136376">
                <a:tc>
                  <a:txBody>
                    <a:bodyPr/>
                    <a:lstStyle/>
                    <a:p>
                      <a:pPr algn="l" rtl="0"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鹿児島県</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tc>
                  <a:txBody>
                    <a:bodyPr/>
                    <a:lstStyle/>
                    <a:p>
                      <a:pPr algn="r" fontAlgn="t"/>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DBDE"/>
                    </a:solidFill>
                  </a:tcPr>
                </a:tc>
                <a:extLst>
                  <a:ext uri="{0D108BD9-81ED-4DB2-BD59-A6C34878D82A}">
                    <a16:rowId xmlns:a16="http://schemas.microsoft.com/office/drawing/2014/main" val="2717042348"/>
                  </a:ext>
                </a:extLst>
              </a:tr>
              <a:tr h="127495">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合計</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tc>
                  <a:txBody>
                    <a:bodyPr/>
                    <a:lstStyle/>
                    <a:p>
                      <a:pPr algn="r" fontAlgn="ctr"/>
                      <a:r>
                        <a:rPr lang="en-US" altLang="ja-JP" sz="900" b="0" i="0" u="none" strike="noStrike" dirty="0" smtClean="0">
                          <a:solidFill>
                            <a:srgbClr val="000000"/>
                          </a:solidFill>
                          <a:effectLst/>
                          <a:latin typeface="游ゴシック" panose="020B0400000000000000" pitchFamily="50" charset="-128"/>
                          <a:ea typeface="游ゴシック" panose="020B0400000000000000" pitchFamily="50" charset="-128"/>
                        </a:rPr>
                        <a:t>224</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4461" marR="4461" marT="44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BAD"/>
                    </a:solidFill>
                  </a:tcPr>
                </a:tc>
                <a:extLst>
                  <a:ext uri="{0D108BD9-81ED-4DB2-BD59-A6C34878D82A}">
                    <a16:rowId xmlns:a16="http://schemas.microsoft.com/office/drawing/2014/main" val="659801566"/>
                  </a:ext>
                </a:extLst>
              </a:tr>
            </a:tbl>
          </a:graphicData>
        </a:graphic>
      </p:graphicFrame>
      <p:sp>
        <p:nvSpPr>
          <p:cNvPr id="2" name="テキスト ボックス 1"/>
          <p:cNvSpPr txBox="1"/>
          <p:nvPr/>
        </p:nvSpPr>
        <p:spPr>
          <a:xfrm>
            <a:off x="609600" y="1365251"/>
            <a:ext cx="1540806" cy="200055"/>
          </a:xfrm>
          <a:prstGeom prst="rect">
            <a:avLst/>
          </a:prstGeom>
          <a:noFill/>
        </p:spPr>
        <p:txBody>
          <a:bodyPr wrap="none" rtlCol="0">
            <a:spAutoFit/>
          </a:bodyPr>
          <a:lstStyle/>
          <a:p>
            <a:pPr>
              <a:defRPr/>
            </a:pPr>
            <a:r>
              <a:rPr lang="en-US" altLang="ja-JP" sz="700" dirty="0">
                <a:solidFill>
                  <a:prstClr val="black"/>
                </a:solidFill>
                <a:latin typeface="Calibri"/>
                <a:ea typeface="ＭＳ Ｐゴシック" panose="020B0600070205080204" pitchFamily="50" charset="-128"/>
              </a:rPr>
              <a:t>6</a:t>
            </a:r>
            <a:r>
              <a:rPr lang="ja-JP" altLang="en-US" sz="700" dirty="0">
                <a:solidFill>
                  <a:prstClr val="black"/>
                </a:solidFill>
                <a:latin typeface="Calibri"/>
                <a:ea typeface="ＭＳ Ｐゴシック" panose="020B0600070205080204" pitchFamily="50" charset="-128"/>
              </a:rPr>
              <a:t>月</a:t>
            </a:r>
            <a:r>
              <a:rPr lang="en-US" altLang="ja-JP" sz="700" dirty="0">
                <a:solidFill>
                  <a:prstClr val="black"/>
                </a:solidFill>
                <a:latin typeface="Calibri"/>
                <a:ea typeface="ＭＳ Ｐゴシック" panose="020B0600070205080204" pitchFamily="50" charset="-128"/>
              </a:rPr>
              <a:t>28</a:t>
            </a:r>
            <a:r>
              <a:rPr lang="ja-JP" altLang="en-US" sz="700" dirty="0">
                <a:solidFill>
                  <a:prstClr val="black"/>
                </a:solidFill>
                <a:latin typeface="Calibri"/>
                <a:ea typeface="ＭＳ Ｐゴシック" panose="020B0600070205080204" pitchFamily="50" charset="-128"/>
              </a:rPr>
              <a:t>日から</a:t>
            </a:r>
            <a:r>
              <a:rPr lang="en-US" altLang="ja-JP" sz="700" dirty="0">
                <a:solidFill>
                  <a:prstClr val="black"/>
                </a:solidFill>
                <a:latin typeface="Calibri"/>
                <a:ea typeface="ＭＳ Ｐゴシック" panose="020B0600070205080204" pitchFamily="50" charset="-128"/>
              </a:rPr>
              <a:t>7</a:t>
            </a:r>
            <a:r>
              <a:rPr lang="ja-JP" altLang="en-US" sz="700" dirty="0">
                <a:solidFill>
                  <a:prstClr val="black"/>
                </a:solidFill>
                <a:latin typeface="Calibri"/>
                <a:ea typeface="ＭＳ Ｐゴシック" panose="020B0600070205080204" pitchFamily="50" charset="-128"/>
              </a:rPr>
              <a:t>月</a:t>
            </a:r>
            <a:r>
              <a:rPr lang="en-US" altLang="ja-JP" sz="700" dirty="0">
                <a:solidFill>
                  <a:prstClr val="black"/>
                </a:solidFill>
                <a:latin typeface="Calibri"/>
                <a:ea typeface="ＭＳ Ｐゴシック" panose="020B0600070205080204" pitchFamily="50" charset="-128"/>
              </a:rPr>
              <a:t>8</a:t>
            </a:r>
            <a:r>
              <a:rPr lang="ja-JP" altLang="en-US" sz="700" dirty="0">
                <a:solidFill>
                  <a:prstClr val="black"/>
                </a:solidFill>
                <a:latin typeface="Calibri"/>
                <a:ea typeface="ＭＳ Ｐゴシック" panose="020B0600070205080204" pitchFamily="50" charset="-128"/>
              </a:rPr>
              <a:t>日までの総降水量</a:t>
            </a:r>
          </a:p>
        </p:txBody>
      </p:sp>
      <p:sp>
        <p:nvSpPr>
          <p:cNvPr id="79"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15</a:t>
            </a:fld>
            <a:endParaRPr lang="ja-JP" altLang="en-US" dirty="0">
              <a:solidFill>
                <a:prstClr val="black">
                  <a:tint val="75000"/>
                </a:prstClr>
              </a:solidFill>
            </a:endParaRPr>
          </a:p>
        </p:txBody>
      </p:sp>
    </p:spTree>
    <p:extLst>
      <p:ext uri="{BB962C8B-B14F-4D97-AF65-F5344CB8AC3E}">
        <p14:creationId xmlns:p14="http://schemas.microsoft.com/office/powerpoint/2010/main" val="1845844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397446" y="20964"/>
            <a:ext cx="9108504" cy="631920"/>
          </a:xfrm>
          <a:prstGeom prst="rect">
            <a:avLst/>
          </a:prstGeom>
          <a:solidFill>
            <a:srgbClr val="333399"/>
          </a:solidFill>
          <a:ln w="6350">
            <a:noFill/>
          </a:ln>
          <a:effectLst/>
        </p:spPr>
        <p:txBody>
          <a:bodyPr rot="0" spcFirstLastPara="0" vert="horz" wrap="square" lIns="0" tIns="33231" rIns="0" bIns="33231" numCol="1" spcCol="0" rtlCol="0" fromWordArt="0" anchor="ctr" anchorCtr="0" forceAA="0" compatLnSpc="1">
            <a:prstTxWarp prst="textNoShape">
              <a:avLst/>
            </a:prstTxWarp>
            <a:noAutofit/>
          </a:bodyPr>
          <a:lstStyle/>
          <a:p>
            <a:pPr algn="ctr" defTabSz="422041">
              <a:defRPr/>
            </a:pPr>
            <a:r>
              <a:rPr kumimoji="0" lang="ja-JP" altLang="en-US" sz="1846"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中央防災会議　防災対策実行会議</a:t>
            </a:r>
          </a:p>
          <a:p>
            <a:pPr algn="ctr" defTabSz="422041">
              <a:defRPr/>
            </a:pPr>
            <a:r>
              <a:rPr kumimoji="0" lang="ja-JP" altLang="en-US" sz="1846"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846"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846"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846"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7</a:t>
            </a:r>
            <a:r>
              <a:rPr kumimoji="0" lang="ja-JP" altLang="en-US" sz="1846"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月豪雨による水害・土砂災害からの避難に関するワーキンググループ</a:t>
            </a:r>
          </a:p>
        </p:txBody>
      </p:sp>
      <p:sp>
        <p:nvSpPr>
          <p:cNvPr id="36" name="正方形/長方形 35"/>
          <p:cNvSpPr/>
          <p:nvPr/>
        </p:nvSpPr>
        <p:spPr>
          <a:xfrm>
            <a:off x="436620" y="714355"/>
            <a:ext cx="5149426" cy="2245149"/>
          </a:xfrm>
          <a:prstGeom prst="rect">
            <a:avLst/>
          </a:prstGeom>
          <a:solidFill>
            <a:schemeClr val="bg1"/>
          </a:solidFill>
          <a:ln w="31750"/>
        </p:spPr>
        <p:style>
          <a:lnRef idx="2">
            <a:schemeClr val="accent5"/>
          </a:lnRef>
          <a:fillRef idx="1">
            <a:schemeClr val="lt1"/>
          </a:fillRef>
          <a:effectRef idx="0">
            <a:schemeClr val="accent5"/>
          </a:effectRef>
          <a:fontRef idx="minor">
            <a:schemeClr val="dk1"/>
          </a:fontRef>
        </p:style>
        <p:txBody>
          <a:bodyPr lIns="153373" tIns="92023" rIns="153373" rtlCol="0" anchor="t"/>
          <a:lstStyle/>
          <a:p>
            <a:pPr defTabSz="422041">
              <a:spcBef>
                <a:spcPts val="600"/>
              </a:spcBef>
              <a:defRPr/>
            </a:pPr>
            <a:r>
              <a:rPr kumimoji="0"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○設置趣旨</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spcBef>
                <a:spcPts val="400"/>
              </a:spcBef>
              <a:defRPr/>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水害や土砂災害が広域かつ甚大に発生し、平成に入り最大の人的被害をもたらした平成</a:t>
            </a:r>
            <a:r>
              <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月豪雨を教訓とし、激甚化・頻発化する豪雨災害に対し、避難対策の強化を検討するため、防災対策実行会議の下にワーキンググループを設置。</a:t>
            </a:r>
            <a:endParaRPr kumimoji="0"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defTabSz="422041">
              <a:spcBef>
                <a:spcPts val="600"/>
              </a:spcBef>
              <a:buFont typeface="Wingdings" panose="05000000000000000000" pitchFamily="2" charset="2"/>
              <a:buChar char="n"/>
              <a:defRPr/>
            </a:pPr>
            <a:endPar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defTabSz="422041">
              <a:spcBef>
                <a:spcPts val="600"/>
              </a:spcBef>
              <a:buFont typeface="Wingdings" panose="05000000000000000000" pitchFamily="2" charset="2"/>
              <a:buChar char="n"/>
              <a:defRPr/>
            </a:pP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694384" y="714355"/>
            <a:ext cx="3776124" cy="2238488"/>
          </a:xfrm>
          <a:prstGeom prst="rect">
            <a:avLst/>
          </a:prstGeom>
          <a:solidFill>
            <a:schemeClr val="bg1"/>
          </a:solidFill>
          <a:ln w="31750"/>
        </p:spPr>
        <p:style>
          <a:lnRef idx="2">
            <a:schemeClr val="accent5"/>
          </a:lnRef>
          <a:fillRef idx="1">
            <a:schemeClr val="lt1"/>
          </a:fillRef>
          <a:effectRef idx="0">
            <a:schemeClr val="accent5"/>
          </a:effectRef>
          <a:fontRef idx="minor">
            <a:schemeClr val="dk1"/>
          </a:fontRef>
        </p:style>
        <p:txBody>
          <a:bodyPr lIns="122698" tIns="92023" rIns="184048" rtlCol="0" anchor="t"/>
          <a:lstStyle/>
          <a:p>
            <a:pPr defTabSz="422041">
              <a:spcBef>
                <a:spcPts val="511"/>
              </a:spcBef>
              <a:defRPr/>
            </a:pPr>
            <a:r>
              <a:rPr kumimoji="0"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○開催経緯</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kumimoji="0" lang="ja-JP" altLang="en-US" sz="136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6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715000" y="3012831"/>
            <a:ext cx="3755508" cy="3728536"/>
          </a:xfrm>
          <a:prstGeom prst="rect">
            <a:avLst/>
          </a:prstGeom>
          <a:solidFill>
            <a:schemeClr val="bg1"/>
          </a:solidFill>
          <a:ln w="31750"/>
        </p:spPr>
        <p:style>
          <a:lnRef idx="2">
            <a:schemeClr val="accent5"/>
          </a:lnRef>
          <a:fillRef idx="1">
            <a:schemeClr val="lt1"/>
          </a:fillRef>
          <a:effectRef idx="0">
            <a:schemeClr val="accent5"/>
          </a:effectRef>
          <a:fontRef idx="minor">
            <a:schemeClr val="dk1"/>
          </a:fontRef>
        </p:style>
        <p:txBody>
          <a:bodyPr lIns="122698" tIns="92023" rIns="184048" rtlCol="0" anchor="t"/>
          <a:lstStyle/>
          <a:p>
            <a:pPr defTabSz="422041">
              <a:defRPr/>
            </a:pP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○ワーキンググループ </a:t>
            </a:r>
            <a:r>
              <a:rPr kumimoji="0"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委員</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r>
              <a:rPr kumimoji="0" lang="ja-JP" altLang="en-US" sz="136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6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821240" y="6460205"/>
            <a:ext cx="764879" cy="249748"/>
          </a:xfrm>
          <a:prstGeom prst="rect">
            <a:avLst/>
          </a:prstGeom>
          <a:noFill/>
        </p:spPr>
        <p:txBody>
          <a:bodyPr wrap="square" rtlCol="0">
            <a:spAutoFit/>
          </a:bodyPr>
          <a:lstStyle/>
          <a:p>
            <a:pPr defTabSz="422041">
              <a:defRPr/>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◎：主査</a:t>
            </a:r>
          </a:p>
        </p:txBody>
      </p:sp>
      <p:graphicFrame>
        <p:nvGraphicFramePr>
          <p:cNvPr id="47" name="表 46"/>
          <p:cNvGraphicFramePr>
            <a:graphicFrameLocks noGrp="1"/>
          </p:cNvGraphicFramePr>
          <p:nvPr>
            <p:extLst/>
          </p:nvPr>
        </p:nvGraphicFramePr>
        <p:xfrm>
          <a:off x="5822951" y="3406723"/>
          <a:ext cx="3586163" cy="3056756"/>
        </p:xfrm>
        <a:graphic>
          <a:graphicData uri="http://schemas.openxmlformats.org/drawingml/2006/table">
            <a:tbl>
              <a:tblPr firstRow="1" bandRow="1">
                <a:tableStyleId>{5C22544A-7EE6-4342-B048-85BDC9FD1C3A}</a:tableStyleId>
              </a:tblPr>
              <a:tblGrid>
                <a:gridCol w="907817">
                  <a:extLst>
                    <a:ext uri="{9D8B030D-6E8A-4147-A177-3AD203B41FA5}">
                      <a16:colId xmlns:a16="http://schemas.microsoft.com/office/drawing/2014/main" val="20000"/>
                    </a:ext>
                  </a:extLst>
                </a:gridCol>
                <a:gridCol w="2678346">
                  <a:extLst>
                    <a:ext uri="{9D8B030D-6E8A-4147-A177-3AD203B41FA5}">
                      <a16:colId xmlns:a16="http://schemas.microsoft.com/office/drawing/2014/main" val="20001"/>
                    </a:ext>
                  </a:extLst>
                </a:gridCol>
              </a:tblGrid>
              <a:tr h="251032">
                <a:tc>
                  <a:txBody>
                    <a:bodyPr/>
                    <a:lstStyle/>
                    <a:p>
                      <a:pPr algn="ctr"/>
                      <a:r>
                        <a:rPr kumimoji="1" lang="ja-JP" altLang="en-US" sz="1200" dirty="0" smtClean="0">
                          <a:solidFill>
                            <a:schemeClr val="tx1"/>
                          </a:solidFill>
                        </a:rPr>
                        <a:t>委員</a:t>
                      </a:r>
                      <a:endParaRPr kumimoji="1" lang="ja-JP" altLang="en-US" sz="1200" dirty="0">
                        <a:solidFill>
                          <a:schemeClr val="tx1"/>
                        </a:solidFill>
                      </a:endParaRPr>
                    </a:p>
                  </a:txBody>
                  <a:tcPr marL="77913" marR="77913" marT="38957" marB="38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smtClean="0">
                          <a:solidFill>
                            <a:schemeClr val="tx1"/>
                          </a:solidFill>
                        </a:rPr>
                        <a:t>所属</a:t>
                      </a:r>
                      <a:endParaRPr kumimoji="1" lang="ja-JP" altLang="en-US" sz="1200" dirty="0">
                        <a:solidFill>
                          <a:schemeClr val="tx1"/>
                        </a:solidFill>
                      </a:endParaRPr>
                    </a:p>
                  </a:txBody>
                  <a:tcPr marL="77913" marR="77913" marT="38957" marB="389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2845">
                <a:tc>
                  <a:txBody>
                    <a:bodyPr/>
                    <a:lstStyle/>
                    <a:p>
                      <a:pPr algn="l"/>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◎田中　淳</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東京大学大学院 情報学環 総合防災情報研究センター長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牛山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素行</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静岡大学 防災総合センター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海堀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正博</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広島大学大学院総合科学研究科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片田</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敏孝</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東京大学大学院 情報学環 特任教授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阪本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真由美</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兵庫県立大学大学院減災復興政策研究科　准教授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鈴江　奈々</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日本テレビ放送網　アナウンサー</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田村</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圭子</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新潟大学危機管理本部危機管理室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spc="-1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坪木</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spc="-1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spc="-1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和久</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名古屋大学　宇宙地球環境研究所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中貝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宗治</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兵庫県 豊岡市長</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前野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詩朗</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岡山大学大学院環境生命科学研究科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2845">
                <a:tc>
                  <a:txBody>
                    <a:bodyPr/>
                    <a:lstStyle/>
                    <a:p>
                      <a:pPr algn="l"/>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毛利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栄征</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茨城</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農学部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森脇</a:t>
                      </a:r>
                      <a:r>
                        <a:rPr kumimoji="1" lang="ja-JP" altLang="en-US" sz="900" kern="1200" spc="-15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亮</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愛媛大学 防災情報研究センター長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2845">
                <a:tc>
                  <a:txBody>
                    <a:bodyPr/>
                    <a:lstStyle/>
                    <a:p>
                      <a:pPr algn="l"/>
                      <a:r>
                        <a:rPr kumimoji="1" lang="en-US"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山</a:t>
                      </a:r>
                      <a:r>
                        <a:rPr kumimoji="1" lang="ja-JP" altLang="en-US"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﨑　</a:t>
                      </a:r>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ja-JP" sz="900" kern="1200"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国士舘大学 防災・救急救助総合研究所 教授</a:t>
                      </a:r>
                      <a:endParaRPr kumimoji="1" lang="ja-JP" altLang="en-US" sz="900" kern="12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7913" marR="77913" marT="38957" marB="389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48" name="テキスト ボックス 47"/>
          <p:cNvSpPr txBox="1"/>
          <p:nvPr/>
        </p:nvSpPr>
        <p:spPr>
          <a:xfrm>
            <a:off x="7549252" y="6476149"/>
            <a:ext cx="1835288" cy="249748"/>
          </a:xfrm>
          <a:prstGeom prst="rect">
            <a:avLst/>
          </a:prstGeom>
          <a:noFill/>
        </p:spPr>
        <p:txBody>
          <a:bodyPr wrap="square" rtlCol="0">
            <a:spAutoFit/>
          </a:bodyPr>
          <a:lstStyle/>
          <a:p>
            <a:pPr defTabSz="422041">
              <a:defRPr/>
            </a:pPr>
            <a:r>
              <a:rPr kumimoji="0"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関係省庁も委員として参画</a:t>
            </a:r>
          </a:p>
        </p:txBody>
      </p:sp>
      <p:sp>
        <p:nvSpPr>
          <p:cNvPr id="4" name="テキスト ボックス 3"/>
          <p:cNvSpPr txBox="1"/>
          <p:nvPr/>
        </p:nvSpPr>
        <p:spPr>
          <a:xfrm>
            <a:off x="5821239" y="1020511"/>
            <a:ext cx="3679212" cy="1938992"/>
          </a:xfrm>
          <a:prstGeom prst="rect">
            <a:avLst/>
          </a:prstGeom>
          <a:noFill/>
        </p:spPr>
        <p:txBody>
          <a:bodyPr wrap="none" rtlCol="0">
            <a:spAutoFit/>
          </a:bodyPr>
          <a:lstStyle/>
          <a:p>
            <a:pPr>
              <a:tabLst>
                <a:tab pos="717550" algn="l"/>
              </a:tabLst>
              <a:defRPr/>
            </a:pPr>
            <a:r>
              <a:rPr lang="ja-JP" altLang="en-US" sz="1200" dirty="0">
                <a:solidFill>
                  <a:prstClr val="black"/>
                </a:solidFill>
                <a:latin typeface="Calibri"/>
                <a:ea typeface="ＭＳ Ｐゴシック" panose="020B0600070205080204" pitchFamily="50" charset="-128"/>
              </a:rPr>
              <a:t>設　　　置</a:t>
            </a: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8</a:t>
            </a:r>
            <a:r>
              <a:rPr lang="ja-JP" altLang="en-US" sz="1200" dirty="0">
                <a:solidFill>
                  <a:prstClr val="black"/>
                </a:solidFill>
                <a:latin typeface="Calibri"/>
                <a:ea typeface="ＭＳ Ｐゴシック" panose="020B0600070205080204" pitchFamily="50" charset="-128"/>
              </a:rPr>
              <a:t>月</a:t>
            </a:r>
            <a:r>
              <a:rPr lang="en-US" altLang="ja-JP" sz="1200" dirty="0">
                <a:solidFill>
                  <a:prstClr val="black"/>
                </a:solidFill>
                <a:latin typeface="Calibri"/>
                <a:ea typeface="ＭＳ Ｐゴシック" panose="020B0600070205080204" pitchFamily="50" charset="-128"/>
              </a:rPr>
              <a:t>31</a:t>
            </a:r>
            <a:r>
              <a:rPr lang="ja-JP" altLang="en-US" sz="1200" dirty="0">
                <a:solidFill>
                  <a:prstClr val="black"/>
                </a:solidFill>
                <a:latin typeface="Calibri"/>
                <a:ea typeface="ＭＳ Ｐゴシック" panose="020B0600070205080204" pitchFamily="50" charset="-128"/>
              </a:rPr>
              <a:t>日</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ja-JP" altLang="en-US" sz="1200" dirty="0">
                <a:solidFill>
                  <a:prstClr val="black"/>
                </a:solidFill>
                <a:latin typeface="Calibri"/>
                <a:ea typeface="ＭＳ Ｐゴシック" panose="020B0600070205080204" pitchFamily="50" charset="-128"/>
              </a:rPr>
              <a:t>現地調査</a:t>
            </a: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9</a:t>
            </a:r>
            <a:r>
              <a:rPr lang="ja-JP" altLang="en-US" sz="1200" dirty="0">
                <a:solidFill>
                  <a:prstClr val="black"/>
                </a:solidFill>
                <a:latin typeface="Calibri"/>
                <a:ea typeface="ＭＳ Ｐゴシック" panose="020B0600070205080204" pitchFamily="50" charset="-128"/>
              </a:rPr>
              <a:t>月</a:t>
            </a:r>
            <a:r>
              <a:rPr lang="en-US" altLang="ja-JP" sz="1200" dirty="0">
                <a:solidFill>
                  <a:prstClr val="black"/>
                </a:solidFill>
                <a:latin typeface="Calibri"/>
                <a:ea typeface="ＭＳ Ｐゴシック" panose="020B0600070205080204" pitchFamily="50" charset="-128"/>
              </a:rPr>
              <a:t>12</a:t>
            </a:r>
            <a:r>
              <a:rPr lang="ja-JP" altLang="en-US" sz="1200" dirty="0">
                <a:solidFill>
                  <a:prstClr val="black"/>
                </a:solidFill>
                <a:latin typeface="Calibri"/>
                <a:ea typeface="ＭＳ Ｐゴシック" panose="020B0600070205080204" pitchFamily="50" charset="-128"/>
              </a:rPr>
              <a:t>日、</a:t>
            </a:r>
            <a:r>
              <a:rPr lang="en-US" altLang="ja-JP" sz="1200" dirty="0">
                <a:solidFill>
                  <a:prstClr val="black"/>
                </a:solidFill>
                <a:latin typeface="Calibri"/>
                <a:ea typeface="ＭＳ Ｐゴシック" panose="020B0600070205080204" pitchFamily="50" charset="-128"/>
              </a:rPr>
              <a:t>26</a:t>
            </a:r>
            <a:r>
              <a:rPr lang="ja-JP" altLang="en-US" sz="1200" dirty="0">
                <a:solidFill>
                  <a:prstClr val="black"/>
                </a:solidFill>
                <a:latin typeface="Calibri"/>
                <a:ea typeface="ＭＳ Ｐゴシック" panose="020B0600070205080204" pitchFamily="50" charset="-128"/>
              </a:rPr>
              <a:t>日</a:t>
            </a: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愛媛県、岡山県、広島県</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ja-JP" altLang="en-US" sz="1200" dirty="0">
                <a:solidFill>
                  <a:prstClr val="black"/>
                </a:solidFill>
                <a:latin typeface="Calibri"/>
                <a:ea typeface="ＭＳ Ｐゴシック" panose="020B0600070205080204" pitchFamily="50" charset="-128"/>
              </a:rPr>
              <a:t>第１回</a:t>
            </a:r>
            <a:r>
              <a:rPr lang="en-US" altLang="ja-JP" sz="1200" dirty="0">
                <a:solidFill>
                  <a:prstClr val="black"/>
                </a:solidFill>
                <a:latin typeface="Calibri"/>
                <a:ea typeface="ＭＳ Ｐゴシック" panose="020B0600070205080204" pitchFamily="50" charset="-128"/>
              </a:rPr>
              <a:t>WG	</a:t>
            </a:r>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10</a:t>
            </a:r>
            <a:r>
              <a:rPr lang="ja-JP" altLang="en-US" sz="1200" dirty="0">
                <a:solidFill>
                  <a:prstClr val="black"/>
                </a:solidFill>
                <a:latin typeface="Calibri"/>
                <a:ea typeface="ＭＳ Ｐゴシック" panose="020B0600070205080204" pitchFamily="50" charset="-128"/>
              </a:rPr>
              <a:t>月</a:t>
            </a:r>
            <a:r>
              <a:rPr lang="en-US" altLang="ja-JP" sz="1200" dirty="0">
                <a:solidFill>
                  <a:prstClr val="black"/>
                </a:solidFill>
                <a:latin typeface="Calibri"/>
                <a:ea typeface="ＭＳ Ｐゴシック" panose="020B0600070205080204" pitchFamily="50" charset="-128"/>
              </a:rPr>
              <a:t>16</a:t>
            </a:r>
            <a:r>
              <a:rPr lang="ja-JP" altLang="en-US" sz="1200" dirty="0">
                <a:solidFill>
                  <a:prstClr val="black"/>
                </a:solidFill>
                <a:latin typeface="Calibri"/>
                <a:ea typeface="ＭＳ Ｐゴシック" panose="020B0600070205080204" pitchFamily="50" charset="-128"/>
              </a:rPr>
              <a:t>日</a:t>
            </a:r>
            <a:r>
              <a:rPr lang="en-US" altLang="ja-JP" sz="1200" dirty="0">
                <a:solidFill>
                  <a:prstClr val="black"/>
                </a:solidFill>
                <a:latin typeface="Calibri"/>
                <a:ea typeface="ＭＳ Ｐゴシック" panose="020B0600070205080204" pitchFamily="50" charset="-128"/>
              </a:rPr>
              <a:t>	WG</a:t>
            </a:r>
            <a:r>
              <a:rPr lang="ja-JP" altLang="en-US" sz="1200" dirty="0">
                <a:solidFill>
                  <a:prstClr val="black"/>
                </a:solidFill>
                <a:latin typeface="Calibri"/>
                <a:ea typeface="ＭＳ Ｐゴシック" panose="020B0600070205080204" pitchFamily="50" charset="-128"/>
              </a:rPr>
              <a:t>の設置</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平成</a:t>
            </a:r>
            <a:r>
              <a:rPr lang="en-US" altLang="ja-JP" sz="1200" dirty="0">
                <a:solidFill>
                  <a:prstClr val="black"/>
                </a:solidFill>
                <a:latin typeface="Calibri"/>
                <a:ea typeface="ＭＳ Ｐゴシック" panose="020B0600070205080204" pitchFamily="50" charset="-128"/>
              </a:rPr>
              <a:t>30</a:t>
            </a:r>
            <a:r>
              <a:rPr lang="ja-JP" altLang="en-US" sz="1200" dirty="0">
                <a:solidFill>
                  <a:prstClr val="black"/>
                </a:solidFill>
                <a:latin typeface="Calibri"/>
                <a:ea typeface="ＭＳ Ｐゴシック" panose="020B0600070205080204" pitchFamily="50" charset="-128"/>
              </a:rPr>
              <a:t>年７月豪雨の概要</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現地調査結果等</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検討すべき論点</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ja-JP" altLang="en-US" sz="1200" dirty="0">
                <a:solidFill>
                  <a:prstClr val="black"/>
                </a:solidFill>
                <a:latin typeface="Calibri"/>
                <a:ea typeface="ＭＳ Ｐゴシック" panose="020B0600070205080204" pitchFamily="50" charset="-128"/>
              </a:rPr>
              <a:t>第２回</a:t>
            </a:r>
            <a:r>
              <a:rPr lang="en-US" altLang="ja-JP" sz="1200" dirty="0">
                <a:solidFill>
                  <a:prstClr val="black"/>
                </a:solidFill>
                <a:latin typeface="Calibri"/>
                <a:ea typeface="ＭＳ Ｐゴシック" panose="020B0600070205080204" pitchFamily="50" charset="-128"/>
              </a:rPr>
              <a:t>WG	</a:t>
            </a:r>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11</a:t>
            </a:r>
            <a:r>
              <a:rPr lang="ja-JP" altLang="en-US" sz="1200" dirty="0">
                <a:solidFill>
                  <a:prstClr val="black"/>
                </a:solidFill>
                <a:latin typeface="Calibri"/>
                <a:ea typeface="ＭＳ Ｐゴシック" panose="020B0600070205080204" pitchFamily="50" charset="-128"/>
              </a:rPr>
              <a:t>月</a:t>
            </a:r>
            <a:r>
              <a:rPr lang="en-US" altLang="ja-JP" sz="1200" dirty="0">
                <a:solidFill>
                  <a:prstClr val="black"/>
                </a:solidFill>
                <a:latin typeface="Calibri"/>
                <a:ea typeface="ＭＳ Ｐゴシック" panose="020B0600070205080204" pitchFamily="50" charset="-128"/>
              </a:rPr>
              <a:t>27</a:t>
            </a:r>
            <a:r>
              <a:rPr lang="ja-JP" altLang="en-US" sz="1200" dirty="0">
                <a:solidFill>
                  <a:prstClr val="black"/>
                </a:solidFill>
                <a:latin typeface="Calibri"/>
                <a:ea typeface="ＭＳ Ｐゴシック" panose="020B0600070205080204" pitchFamily="50" charset="-128"/>
              </a:rPr>
              <a:t>日</a:t>
            </a: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各省庁の検討状況</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en-US" altLang="ja-JP" sz="1200" dirty="0">
                <a:solidFill>
                  <a:prstClr val="black"/>
                </a:solidFill>
                <a:latin typeface="Calibri"/>
                <a:ea typeface="ＭＳ Ｐゴシック" panose="020B0600070205080204" pitchFamily="50" charset="-128"/>
              </a:rPr>
              <a:t>			WG</a:t>
            </a:r>
            <a:r>
              <a:rPr lang="ja-JP" altLang="en-US" sz="1200" dirty="0">
                <a:solidFill>
                  <a:prstClr val="black"/>
                </a:solidFill>
                <a:latin typeface="Calibri"/>
                <a:ea typeface="ＭＳ Ｐゴシック" panose="020B0600070205080204" pitchFamily="50" charset="-128"/>
              </a:rPr>
              <a:t>とりまとめ（素案）</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ja-JP" altLang="en-US" sz="1200" dirty="0">
                <a:solidFill>
                  <a:prstClr val="black"/>
                </a:solidFill>
                <a:latin typeface="Calibri"/>
                <a:ea typeface="ＭＳ Ｐゴシック" panose="020B0600070205080204" pitchFamily="50" charset="-128"/>
              </a:rPr>
              <a:t>第３回</a:t>
            </a:r>
            <a:r>
              <a:rPr lang="en-US" altLang="ja-JP" sz="1200" dirty="0">
                <a:solidFill>
                  <a:prstClr val="black"/>
                </a:solidFill>
                <a:latin typeface="Calibri"/>
                <a:ea typeface="ＭＳ Ｐゴシック" panose="020B0600070205080204" pitchFamily="50" charset="-128"/>
              </a:rPr>
              <a:t>WG	</a:t>
            </a:r>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12</a:t>
            </a:r>
            <a:r>
              <a:rPr lang="ja-JP" altLang="en-US" sz="1200" dirty="0">
                <a:solidFill>
                  <a:prstClr val="black"/>
                </a:solidFill>
                <a:latin typeface="Calibri"/>
                <a:ea typeface="ＭＳ Ｐゴシック" panose="020B0600070205080204" pitchFamily="50" charset="-128"/>
              </a:rPr>
              <a:t>月</a:t>
            </a:r>
            <a:r>
              <a:rPr lang="en-US" altLang="ja-JP" sz="1200" dirty="0">
                <a:solidFill>
                  <a:prstClr val="black"/>
                </a:solidFill>
                <a:latin typeface="Calibri"/>
                <a:ea typeface="ＭＳ Ｐゴシック" panose="020B0600070205080204" pitchFamily="50" charset="-128"/>
              </a:rPr>
              <a:t>12</a:t>
            </a:r>
            <a:r>
              <a:rPr lang="ja-JP" altLang="en-US" sz="1200" dirty="0">
                <a:solidFill>
                  <a:prstClr val="black"/>
                </a:solidFill>
                <a:latin typeface="Calibri"/>
                <a:ea typeface="ＭＳ Ｐゴシック" panose="020B0600070205080204" pitchFamily="50" charset="-128"/>
              </a:rPr>
              <a:t>日</a:t>
            </a:r>
            <a:r>
              <a:rPr lang="en-US" altLang="ja-JP" sz="1200" dirty="0">
                <a:solidFill>
                  <a:prstClr val="black"/>
                </a:solidFill>
                <a:latin typeface="Calibri"/>
                <a:ea typeface="ＭＳ Ｐゴシック" panose="020B0600070205080204" pitchFamily="50" charset="-128"/>
              </a:rPr>
              <a:t>	WG</a:t>
            </a:r>
            <a:r>
              <a:rPr lang="ja-JP" altLang="en-US" sz="1200" dirty="0">
                <a:solidFill>
                  <a:prstClr val="black"/>
                </a:solidFill>
                <a:latin typeface="Calibri"/>
                <a:ea typeface="ＭＳ Ｐゴシック" panose="020B0600070205080204" pitchFamily="50" charset="-128"/>
              </a:rPr>
              <a:t>とりまとめ（案）</a:t>
            </a:r>
            <a:endParaRPr lang="en-US" altLang="ja-JP" sz="1200" dirty="0">
              <a:solidFill>
                <a:prstClr val="black"/>
              </a:solidFill>
              <a:latin typeface="Calibri"/>
              <a:ea typeface="ＭＳ Ｐゴシック" panose="020B0600070205080204" pitchFamily="50" charset="-128"/>
            </a:endParaRPr>
          </a:p>
          <a:p>
            <a:pPr>
              <a:tabLst>
                <a:tab pos="717550" algn="l"/>
              </a:tabLst>
              <a:defRPr/>
            </a:pPr>
            <a:r>
              <a:rPr lang="ja-JP" altLang="en-US" sz="1200" dirty="0">
                <a:solidFill>
                  <a:prstClr val="black"/>
                </a:solidFill>
                <a:latin typeface="Calibri"/>
                <a:ea typeface="ＭＳ Ｐゴシック" panose="020B0600070205080204" pitchFamily="50" charset="-128"/>
              </a:rPr>
              <a:t>　　　－</a:t>
            </a: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12</a:t>
            </a:r>
            <a:r>
              <a:rPr lang="ja-JP" altLang="en-US" sz="1200" dirty="0">
                <a:solidFill>
                  <a:prstClr val="black"/>
                </a:solidFill>
                <a:latin typeface="Calibri"/>
                <a:ea typeface="ＭＳ Ｐゴシック" panose="020B0600070205080204" pitchFamily="50" charset="-128"/>
              </a:rPr>
              <a:t>月</a:t>
            </a:r>
            <a:r>
              <a:rPr lang="en-US" altLang="ja-JP" sz="1200" dirty="0">
                <a:solidFill>
                  <a:prstClr val="black"/>
                </a:solidFill>
                <a:latin typeface="Calibri"/>
                <a:ea typeface="ＭＳ Ｐゴシック" panose="020B0600070205080204" pitchFamily="50" charset="-128"/>
              </a:rPr>
              <a:t>26</a:t>
            </a:r>
            <a:r>
              <a:rPr lang="ja-JP" altLang="en-US" sz="1200" dirty="0">
                <a:solidFill>
                  <a:prstClr val="black"/>
                </a:solidFill>
                <a:latin typeface="Calibri"/>
                <a:ea typeface="ＭＳ Ｐゴシック" panose="020B0600070205080204" pitchFamily="50" charset="-128"/>
              </a:rPr>
              <a:t>日</a:t>
            </a:r>
            <a:r>
              <a:rPr lang="en-US" altLang="ja-JP" sz="1200" dirty="0">
                <a:solidFill>
                  <a:prstClr val="black"/>
                </a:solidFill>
                <a:latin typeface="Calibri"/>
                <a:ea typeface="ＭＳ Ｐゴシック" panose="020B0600070205080204" pitchFamily="50" charset="-128"/>
              </a:rPr>
              <a:t>	</a:t>
            </a:r>
            <a:r>
              <a:rPr lang="ja-JP" altLang="en-US" sz="1200" dirty="0">
                <a:solidFill>
                  <a:prstClr val="black"/>
                </a:solidFill>
                <a:latin typeface="Calibri"/>
                <a:ea typeface="ＭＳ Ｐゴシック" panose="020B0600070205080204" pitchFamily="50" charset="-128"/>
              </a:rPr>
              <a:t>とりまとめ公表</a:t>
            </a:r>
          </a:p>
        </p:txBody>
      </p:sp>
      <p:sp>
        <p:nvSpPr>
          <p:cNvPr id="5" name="テキスト ボックス 4"/>
          <p:cNvSpPr txBox="1"/>
          <p:nvPr/>
        </p:nvSpPr>
        <p:spPr>
          <a:xfrm>
            <a:off x="1346688" y="6511682"/>
            <a:ext cx="3461204" cy="276999"/>
          </a:xfrm>
          <a:prstGeom prst="rect">
            <a:avLst/>
          </a:prstGeom>
          <a:noFill/>
        </p:spPr>
        <p:txBody>
          <a:bodyPr wrap="none" rtlCol="0">
            <a:spAutoFit/>
          </a:bodyPr>
          <a:lstStyle/>
          <a:p>
            <a:pPr>
              <a:defRPr/>
            </a:pPr>
            <a:r>
              <a:rPr lang="ja-JP" altLang="en-US" sz="1200" dirty="0">
                <a:solidFill>
                  <a:prstClr val="black"/>
                </a:solidFill>
                <a:latin typeface="Calibri"/>
                <a:ea typeface="ＭＳ Ｐゴシック" panose="020B0600070205080204" pitchFamily="50" charset="-128"/>
              </a:rPr>
              <a:t>平成</a:t>
            </a:r>
            <a:r>
              <a:rPr lang="en-US" altLang="ja-JP" sz="1200" dirty="0">
                <a:solidFill>
                  <a:prstClr val="black"/>
                </a:solidFill>
                <a:latin typeface="Calibri"/>
                <a:ea typeface="ＭＳ Ｐゴシック" panose="020B0600070205080204" pitchFamily="50" charset="-128"/>
              </a:rPr>
              <a:t>30</a:t>
            </a:r>
            <a:r>
              <a:rPr lang="ja-JP" altLang="en-US" sz="1200" dirty="0">
                <a:solidFill>
                  <a:prstClr val="black"/>
                </a:solidFill>
                <a:latin typeface="Calibri"/>
                <a:ea typeface="ＭＳ Ｐゴシック" panose="020B0600070205080204" pitchFamily="50" charset="-128"/>
              </a:rPr>
              <a:t>年７月豪雨を踏まえた避難対策の検討体制</a:t>
            </a:r>
          </a:p>
        </p:txBody>
      </p:sp>
      <p:sp>
        <p:nvSpPr>
          <p:cNvPr id="3" name="テキスト ボックス 2"/>
          <p:cNvSpPr txBox="1"/>
          <p:nvPr/>
        </p:nvSpPr>
        <p:spPr>
          <a:xfrm>
            <a:off x="397446" y="2976702"/>
            <a:ext cx="5296938" cy="913070"/>
          </a:xfrm>
          <a:prstGeom prst="rect">
            <a:avLst/>
          </a:prstGeom>
          <a:noFill/>
        </p:spPr>
        <p:txBody>
          <a:bodyPr wrap="square" rtlCol="0">
            <a:spAutoFit/>
          </a:bodyPr>
          <a:lstStyle/>
          <a:p>
            <a:pPr defTabSz="422041">
              <a:spcBef>
                <a:spcPts val="600"/>
              </a:spcBef>
              <a:defRPr/>
            </a:pPr>
            <a:r>
              <a:rPr kumimoji="0"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○検討体制</a:t>
            </a:r>
            <a:endParaRPr kumimoji="0"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22041">
              <a:spcBef>
                <a:spcPts val="400"/>
              </a:spcBef>
              <a:defRPr/>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避難対策の強化に向け、関係省庁における洪水対策、土砂災害対策、治山対策、ため池対策、防災気象情報の検討と連携し検討を実施</a:t>
            </a:r>
          </a:p>
          <a:p>
            <a:pPr>
              <a:defRPr/>
            </a:pPr>
            <a:endParaRPr lang="ja-JP" altLang="en-US" sz="1200" dirty="0">
              <a:solidFill>
                <a:prstClr val="black"/>
              </a:solidFill>
              <a:latin typeface="Calibri"/>
              <a:ea typeface="ＭＳ Ｐゴシック" panose="020B0600070205080204" pitchFamily="50" charset="-128"/>
            </a:endParaRPr>
          </a:p>
        </p:txBody>
      </p:sp>
      <p:sp>
        <p:nvSpPr>
          <p:cNvPr id="8" name="テキスト ボックス 7"/>
          <p:cNvSpPr txBox="1"/>
          <p:nvPr/>
        </p:nvSpPr>
        <p:spPr>
          <a:xfrm>
            <a:off x="436620" y="1856121"/>
            <a:ext cx="5278380" cy="1084912"/>
          </a:xfrm>
          <a:prstGeom prst="rect">
            <a:avLst/>
          </a:prstGeom>
          <a:noFill/>
        </p:spPr>
        <p:txBody>
          <a:bodyPr wrap="square" rtlCol="0">
            <a:spAutoFit/>
          </a:bodyPr>
          <a:lstStyle/>
          <a:p>
            <a:pPr>
              <a:defRPr/>
            </a:pPr>
            <a:r>
              <a:rPr lang="en-US" altLang="ja-JP" sz="1200" dirty="0">
                <a:solidFill>
                  <a:prstClr val="black"/>
                </a:solidFill>
                <a:latin typeface="Calibri"/>
                <a:ea typeface="ＭＳ Ｐゴシック" panose="020B0600070205080204" pitchFamily="50" charset="-128"/>
              </a:rPr>
              <a:t>【</a:t>
            </a:r>
            <a:r>
              <a:rPr lang="ja-JP" altLang="en-US" sz="1200" dirty="0">
                <a:solidFill>
                  <a:prstClr val="black"/>
                </a:solidFill>
                <a:latin typeface="Calibri"/>
                <a:ea typeface="ＭＳ Ｐゴシック" panose="020B0600070205080204" pitchFamily="50" charset="-128"/>
              </a:rPr>
              <a:t>論点</a:t>
            </a:r>
            <a:r>
              <a:rPr lang="en-US" altLang="ja-JP" sz="1200" dirty="0">
                <a:solidFill>
                  <a:prstClr val="black"/>
                </a:solidFill>
                <a:latin typeface="Calibri"/>
                <a:ea typeface="ＭＳ Ｐゴシック" panose="020B0600070205080204" pitchFamily="50" charset="-128"/>
              </a:rPr>
              <a:t>】</a:t>
            </a:r>
          </a:p>
          <a:p>
            <a:pPr marL="85725" indent="-85725">
              <a:defRPr/>
            </a:pPr>
            <a:r>
              <a:rPr lang="ja-JP" altLang="en-US" sz="1050" dirty="0">
                <a:solidFill>
                  <a:prstClr val="black"/>
                </a:solidFill>
                <a:latin typeface="Calibri"/>
                <a:ea typeface="ＭＳ Ｐゴシック" panose="020B0600070205080204" pitchFamily="50" charset="-128"/>
              </a:rPr>
              <a:t>・「自らの命は自らが守る」意識の徹底や災害リスクと住民のとるべき避難行動の理解促進</a:t>
            </a:r>
            <a:endParaRPr lang="en-US" altLang="ja-JP" sz="1050" dirty="0">
              <a:solidFill>
                <a:prstClr val="black"/>
              </a:solidFill>
              <a:latin typeface="Calibri"/>
              <a:ea typeface="ＭＳ Ｐゴシック" panose="020B0600070205080204" pitchFamily="50" charset="-128"/>
            </a:endParaRPr>
          </a:p>
          <a:p>
            <a:pPr marL="85725" indent="-85725">
              <a:defRPr/>
            </a:pPr>
            <a:r>
              <a:rPr lang="ja-JP" altLang="en-US" sz="1050" dirty="0">
                <a:solidFill>
                  <a:prstClr val="black"/>
                </a:solidFill>
                <a:latin typeface="Calibri"/>
                <a:ea typeface="ＭＳ Ｐゴシック" panose="020B0600070205080204" pitchFamily="50" charset="-128"/>
              </a:rPr>
              <a:t>・地域における防災力の強化</a:t>
            </a:r>
            <a:endParaRPr lang="en-US" altLang="ja-JP" sz="1050" dirty="0">
              <a:solidFill>
                <a:prstClr val="black"/>
              </a:solidFill>
              <a:latin typeface="Calibri"/>
              <a:ea typeface="ＭＳ Ｐゴシック" panose="020B0600070205080204" pitchFamily="50" charset="-128"/>
            </a:endParaRPr>
          </a:p>
          <a:p>
            <a:pPr marL="85725" indent="-85725">
              <a:defRPr/>
            </a:pPr>
            <a:r>
              <a:rPr lang="ja-JP" altLang="en-US" sz="1050" dirty="0">
                <a:solidFill>
                  <a:prstClr val="black"/>
                </a:solidFill>
                <a:latin typeface="Calibri"/>
                <a:ea typeface="ＭＳ Ｐゴシック" panose="020B0600070205080204" pitchFamily="50" charset="-128"/>
              </a:rPr>
              <a:t>・高齢者等の要配慮者の避難の実効性の確保</a:t>
            </a:r>
            <a:endParaRPr lang="en-US" altLang="ja-JP" sz="1050" dirty="0">
              <a:solidFill>
                <a:prstClr val="black"/>
              </a:solidFill>
              <a:latin typeface="Calibri"/>
              <a:ea typeface="ＭＳ Ｐゴシック" panose="020B0600070205080204" pitchFamily="50" charset="-128"/>
            </a:endParaRPr>
          </a:p>
          <a:p>
            <a:pPr marL="85725" indent="-85725">
              <a:defRPr/>
            </a:pPr>
            <a:r>
              <a:rPr lang="ja-JP" altLang="en-US" sz="1050" dirty="0">
                <a:solidFill>
                  <a:prstClr val="black"/>
                </a:solidFill>
                <a:latin typeface="Calibri"/>
                <a:ea typeface="ＭＳ Ｐゴシック" panose="020B0600070205080204" pitchFamily="50" charset="-128"/>
              </a:rPr>
              <a:t>・防災気象情報等の情報と地方公共団体が発令する避難勧告等の避難情報の連携</a:t>
            </a:r>
            <a:endParaRPr lang="en-US" altLang="ja-JP" sz="1050" dirty="0">
              <a:solidFill>
                <a:prstClr val="black"/>
              </a:solidFill>
              <a:latin typeface="Calibri"/>
              <a:ea typeface="ＭＳ Ｐゴシック" panose="020B0600070205080204" pitchFamily="50" charset="-128"/>
            </a:endParaRPr>
          </a:p>
          <a:p>
            <a:pPr marL="85725" indent="-85725">
              <a:defRPr/>
            </a:pPr>
            <a:r>
              <a:rPr lang="ja-JP" altLang="en-US" sz="1050" dirty="0">
                <a:solidFill>
                  <a:prstClr val="black"/>
                </a:solidFill>
                <a:latin typeface="Calibri"/>
                <a:ea typeface="ＭＳ Ｐゴシック" panose="020B0600070205080204" pitchFamily="50" charset="-128"/>
              </a:rPr>
              <a:t>・防災情報の確実な伝達　等</a:t>
            </a:r>
          </a:p>
        </p:txBody>
      </p:sp>
      <p:pic>
        <p:nvPicPr>
          <p:cNvPr id="7" name="図 6"/>
          <p:cNvPicPr>
            <a:picLocks noChangeAspect="1"/>
          </p:cNvPicPr>
          <p:nvPr/>
        </p:nvPicPr>
        <p:blipFill>
          <a:blip r:embed="rId2"/>
          <a:stretch>
            <a:fillRect/>
          </a:stretch>
        </p:blipFill>
        <p:spPr>
          <a:xfrm>
            <a:off x="472214" y="3728309"/>
            <a:ext cx="5147402" cy="2856770"/>
          </a:xfrm>
          <a:prstGeom prst="rect">
            <a:avLst/>
          </a:prstGeom>
        </p:spPr>
      </p:pic>
      <p:sp>
        <p:nvSpPr>
          <p:cNvPr id="15"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16</a:t>
            </a:fld>
            <a:endParaRPr lang="ja-JP" altLang="en-US" dirty="0">
              <a:solidFill>
                <a:prstClr val="black">
                  <a:tint val="75000"/>
                </a:prstClr>
              </a:solidFill>
            </a:endParaRPr>
          </a:p>
        </p:txBody>
      </p:sp>
    </p:spTree>
    <p:extLst>
      <p:ext uri="{BB962C8B-B14F-4D97-AF65-F5344CB8AC3E}">
        <p14:creationId xmlns:p14="http://schemas.microsoft.com/office/powerpoint/2010/main" val="323032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46"/>
          <p:cNvSpPr txBox="1"/>
          <p:nvPr/>
        </p:nvSpPr>
        <p:spPr>
          <a:xfrm>
            <a:off x="395712" y="26436"/>
            <a:ext cx="9105900" cy="441727"/>
          </a:xfrm>
          <a:prstGeom prst="rect">
            <a:avLst/>
          </a:prstGeom>
          <a:solidFill>
            <a:srgbClr val="333399"/>
          </a:solidFill>
          <a:ln w="6350">
            <a:noFill/>
          </a:ln>
          <a:effectLst/>
        </p:spPr>
        <p:txBody>
          <a:bodyPr rot="0" spcFirstLastPara="0" vert="horz" wrap="square" lIns="0" tIns="36000" rIns="0" bIns="36000" numCol="1" spcCol="0" rtlCol="0" fromWordArt="0" anchor="ctr" anchorCtr="0" forceAA="0" compatLnSpc="1">
            <a:prstTxWarp prst="textNoShape">
              <a:avLst/>
            </a:prstTxWarp>
            <a:noAutofit/>
          </a:bodyPr>
          <a:lstStyle/>
          <a:p>
            <a:pPr>
              <a:defRPr/>
            </a:pPr>
            <a:r>
              <a:rPr lang="ja-JP" altLang="en-US" sz="2000" b="1" kern="1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避難に対する基本姿勢</a:t>
            </a:r>
            <a:endParaRPr lang="ja-JP"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917255" y="1396131"/>
            <a:ext cx="8532000" cy="1996307"/>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tabLst>
                <a:tab pos="625475" algn="l"/>
              </a:tabLst>
              <a:defRPr/>
            </a:pPr>
            <a:r>
              <a:rPr lang="en-US" altLang="ja-JP" b="1" dirty="0">
                <a:solidFill>
                  <a:prstClr val="black"/>
                </a:solidFill>
                <a:latin typeface="Arial" panose="020B0604020202020204"/>
                <a:ea typeface="ＭＳ Ｐゴシック" panose="020B0600070205080204" pitchFamily="50" charset="-128"/>
              </a:rPr>
              <a:t>	</a:t>
            </a:r>
            <a:r>
              <a:rPr lang="ja-JP" altLang="en-US" b="1" dirty="0">
                <a:solidFill>
                  <a:srgbClr val="FF0000"/>
                </a:solidFill>
                <a:latin typeface="Arial" panose="020B0604020202020204"/>
                <a:ea typeface="ＭＳ Ｐゴシック" panose="020B0600070205080204" pitchFamily="50" charset="-128"/>
              </a:rPr>
              <a:t>「自らの命は自らが守る」</a:t>
            </a:r>
            <a:r>
              <a:rPr lang="ja-JP" altLang="en-US" dirty="0">
                <a:solidFill>
                  <a:prstClr val="black"/>
                </a:solidFill>
                <a:latin typeface="Arial" panose="020B0604020202020204"/>
                <a:ea typeface="ＭＳ Ｐゴシック" panose="020B0600070205080204" pitchFamily="50" charset="-128"/>
              </a:rPr>
              <a:t>意識を持つ</a:t>
            </a:r>
            <a:endParaRPr lang="en-US" altLang="ja-JP" dirty="0">
              <a:solidFill>
                <a:prstClr val="black"/>
              </a:solidFill>
              <a:latin typeface="Arial" panose="020B0604020202020204"/>
              <a:ea typeface="ＭＳ Ｐゴシック" panose="020B0600070205080204" pitchFamily="50" charset="-128"/>
            </a:endParaRPr>
          </a:p>
          <a:p>
            <a:pPr marL="266700" indent="-85725">
              <a:buFont typeface="Wingdings" panose="05000000000000000000" pitchFamily="2" charset="2"/>
              <a:buChar char="ü"/>
              <a:defRPr/>
            </a:pPr>
            <a:r>
              <a:rPr lang="ja-JP" altLang="en-US" sz="1400" dirty="0">
                <a:solidFill>
                  <a:prstClr val="black"/>
                </a:solidFill>
                <a:latin typeface="Arial" panose="020B0604020202020204"/>
                <a:ea typeface="ＭＳ Ｐゴシック" panose="020B0600070205080204" pitchFamily="50" charset="-128"/>
              </a:rPr>
              <a:t>　平時より災害リスクや避難行動等について把握する。</a:t>
            </a:r>
            <a:endParaRPr lang="en-US" altLang="ja-JP" sz="1400" dirty="0">
              <a:solidFill>
                <a:prstClr val="black"/>
              </a:solidFill>
              <a:latin typeface="Arial" panose="020B0604020202020204"/>
              <a:ea typeface="ＭＳ Ｐゴシック" panose="020B0600070205080204" pitchFamily="50" charset="-128"/>
            </a:endParaRPr>
          </a:p>
          <a:p>
            <a:pPr marL="266700" indent="-85725">
              <a:buFont typeface="Wingdings" panose="05000000000000000000" pitchFamily="2" charset="2"/>
              <a:buChar char="ü"/>
              <a:defRPr/>
            </a:pPr>
            <a:r>
              <a:rPr lang="ja-JP" altLang="en-US" sz="1400" dirty="0">
                <a:solidFill>
                  <a:prstClr val="black"/>
                </a:solidFill>
                <a:latin typeface="Arial" panose="020B0604020202020204"/>
                <a:ea typeface="ＭＳ Ｐゴシック" panose="020B0600070205080204" pitchFamily="50" charset="-128"/>
              </a:rPr>
              <a:t>　地域の防災リーダーのもと、避難計画の作成や避難訓練等を行い地域の防災力を高める。</a:t>
            </a:r>
            <a:endParaRPr lang="en-US" altLang="ja-JP" sz="1400" dirty="0">
              <a:solidFill>
                <a:prstClr val="black"/>
              </a:solidFill>
              <a:latin typeface="Arial" panose="020B0604020202020204"/>
              <a:ea typeface="ＭＳ Ｐゴシック" panose="020B0600070205080204" pitchFamily="50" charset="-128"/>
            </a:endParaRPr>
          </a:p>
          <a:p>
            <a:pPr marL="266700" indent="-85725">
              <a:buFont typeface="Wingdings" panose="05000000000000000000" pitchFamily="2" charset="2"/>
              <a:buChar char="ü"/>
              <a:defRPr/>
            </a:pPr>
            <a:r>
              <a:rPr lang="ja-JP" altLang="en-US" sz="1400" dirty="0">
                <a:solidFill>
                  <a:prstClr val="black"/>
                </a:solidFill>
                <a:latin typeface="Arial" panose="020B0604020202020204"/>
                <a:ea typeface="ＭＳ Ｐゴシック" panose="020B0600070205080204" pitchFamily="50" charset="-128"/>
              </a:rPr>
              <a:t>　災害時には自らの判断で適切に避難行動をとる。</a:t>
            </a:r>
            <a:endParaRPr lang="en-US" altLang="ja-JP" sz="1400" dirty="0">
              <a:solidFill>
                <a:prstClr val="black"/>
              </a:solidFill>
              <a:latin typeface="Arial" panose="020B0604020202020204"/>
              <a:ea typeface="ＭＳ Ｐゴシック" panose="020B0600070205080204" pitchFamily="50" charset="-128"/>
            </a:endParaRPr>
          </a:p>
          <a:p>
            <a:pPr>
              <a:spcBef>
                <a:spcPts val="600"/>
              </a:spcBef>
              <a:tabLst>
                <a:tab pos="625475" algn="l"/>
              </a:tabLst>
              <a:defRPr/>
            </a:pPr>
            <a:r>
              <a:rPr lang="en-US" altLang="ja-JP" b="1" dirty="0">
                <a:solidFill>
                  <a:prstClr val="black"/>
                </a:solidFill>
                <a:latin typeface="Arial" panose="020B0604020202020204"/>
                <a:ea typeface="ＭＳ Ｐゴシック" panose="020B0600070205080204" pitchFamily="50" charset="-128"/>
              </a:rPr>
              <a:t>	</a:t>
            </a:r>
            <a:r>
              <a:rPr lang="ja-JP" altLang="en-US" dirty="0">
                <a:solidFill>
                  <a:prstClr val="black"/>
                </a:solidFill>
                <a:latin typeface="Arial" panose="020B0604020202020204"/>
                <a:ea typeface="ＭＳ Ｐゴシック" panose="020B0600070205080204" pitchFamily="50" charset="-128"/>
              </a:rPr>
              <a:t>住民が適切な</a:t>
            </a:r>
            <a:r>
              <a:rPr lang="ja-JP" altLang="en-US" b="1" dirty="0">
                <a:solidFill>
                  <a:srgbClr val="FF0000"/>
                </a:solidFill>
                <a:latin typeface="Arial" panose="020B0604020202020204"/>
                <a:ea typeface="ＭＳ Ｐゴシック" panose="020B0600070205080204" pitchFamily="50" charset="-128"/>
              </a:rPr>
              <a:t>避難行動をとれるよう全力で支援</a:t>
            </a:r>
            <a:r>
              <a:rPr lang="ja-JP" altLang="en-US" dirty="0">
                <a:solidFill>
                  <a:prstClr val="black"/>
                </a:solidFill>
                <a:latin typeface="Arial" panose="020B0604020202020204"/>
                <a:ea typeface="ＭＳ Ｐゴシック" panose="020B0600070205080204" pitchFamily="50" charset="-128"/>
              </a:rPr>
              <a:t>する</a:t>
            </a:r>
            <a:endParaRPr lang="en-US" altLang="ja-JP" dirty="0">
              <a:solidFill>
                <a:prstClr val="black"/>
              </a:solidFill>
              <a:latin typeface="Arial" panose="020B0604020202020204"/>
              <a:ea typeface="ＭＳ Ｐゴシック" panose="020B0600070205080204" pitchFamily="50" charset="-128"/>
            </a:endParaRPr>
          </a:p>
          <a:p>
            <a:pPr marL="449263" indent="-268288">
              <a:buFont typeface="Wingdings" panose="05000000000000000000" pitchFamily="2" charset="2"/>
              <a:buChar char="ü"/>
              <a:defRPr/>
            </a:pPr>
            <a:r>
              <a:rPr lang="ja-JP" altLang="en-US" sz="1400" dirty="0">
                <a:solidFill>
                  <a:prstClr val="black"/>
                </a:solidFill>
                <a:latin typeface="Arial" panose="020B0604020202020204"/>
                <a:ea typeface="ＭＳ Ｐゴシック" panose="020B0600070205080204" pitchFamily="50" charset="-128"/>
              </a:rPr>
              <a:t>平時より、災害リスクのある全ての地域で、あらゆる世代の住民を対象に、継続的に防災教育、避難訓練などを実施し、「自らの命は自らが守る」意識の徹底や地域の災害リスクととるべき避難行動等の周知をする。</a:t>
            </a:r>
            <a:endParaRPr lang="en-US" altLang="ja-JP" sz="1400" dirty="0">
              <a:solidFill>
                <a:prstClr val="black"/>
              </a:solidFill>
              <a:latin typeface="Arial" panose="020B0604020202020204"/>
              <a:ea typeface="ＭＳ Ｐゴシック" panose="020B0600070205080204" pitchFamily="50" charset="-128"/>
            </a:endParaRPr>
          </a:p>
          <a:p>
            <a:pPr marL="266700" indent="-85725">
              <a:buFont typeface="Wingdings" panose="05000000000000000000" pitchFamily="2" charset="2"/>
              <a:buChar char="ü"/>
              <a:defRPr/>
            </a:pPr>
            <a:r>
              <a:rPr lang="ja-JP" altLang="en-US" sz="1400" dirty="0">
                <a:solidFill>
                  <a:prstClr val="black"/>
                </a:solidFill>
                <a:latin typeface="Arial" panose="020B0604020202020204"/>
                <a:ea typeface="ＭＳ Ｐゴシック" panose="020B0600070205080204" pitchFamily="50" charset="-128"/>
              </a:rPr>
              <a:t>　災害時には、避難行動が容易にとれるよう、防災情報をわかりやすく提供する。</a:t>
            </a:r>
            <a:endParaRPr lang="en-US" altLang="ja-JP" sz="1400" dirty="0">
              <a:solidFill>
                <a:prstClr val="black"/>
              </a:solidFill>
              <a:latin typeface="Arial" panose="020B0604020202020204"/>
              <a:ea typeface="ＭＳ Ｐゴシック" panose="020B0600070205080204" pitchFamily="50" charset="-128"/>
            </a:endParaRPr>
          </a:p>
        </p:txBody>
      </p:sp>
      <p:sp>
        <p:nvSpPr>
          <p:cNvPr id="22" name="テキスト ボックス 21"/>
          <p:cNvSpPr txBox="1"/>
          <p:nvPr/>
        </p:nvSpPr>
        <p:spPr>
          <a:xfrm rot="16200000">
            <a:off x="-342642" y="2170636"/>
            <a:ext cx="1996309" cy="447288"/>
          </a:xfrm>
          <a:prstGeom prst="rect">
            <a:avLst/>
          </a:prstGeom>
          <a:solidFill>
            <a:srgbClr val="0070C0"/>
          </a:solidFill>
          <a:ln w="38100" cmpd="dbl">
            <a:solidFill>
              <a:srgbClr val="002060"/>
            </a:solidFill>
          </a:ln>
        </p:spPr>
        <p:txBody>
          <a:bodyPr vert="eaVert" wrap="square" rtlCol="0" anchor="ctr">
            <a:noAutofit/>
          </a:bodyPr>
          <a:lstStyle/>
          <a:p>
            <a:pPr algn="ctr">
              <a:defRPr/>
            </a:pPr>
            <a:r>
              <a:rPr lang="ja-JP" altLang="en-US" b="1" dirty="0">
                <a:solidFill>
                  <a:prstClr val="white"/>
                </a:solidFill>
                <a:latin typeface="Arial" panose="020B0604020202020204"/>
                <a:ea typeface="ＭＳ Ｐゴシック" panose="020B0600070205080204" pitchFamily="50" charset="-128"/>
              </a:rPr>
              <a:t>目指す社会</a:t>
            </a:r>
          </a:p>
        </p:txBody>
      </p:sp>
      <p:sp>
        <p:nvSpPr>
          <p:cNvPr id="14" name="テキスト ボックス 13"/>
          <p:cNvSpPr txBox="1"/>
          <p:nvPr/>
        </p:nvSpPr>
        <p:spPr>
          <a:xfrm>
            <a:off x="954983" y="1439383"/>
            <a:ext cx="540000" cy="276999"/>
          </a:xfrm>
          <a:prstGeom prst="rect">
            <a:avLst/>
          </a:prstGeom>
          <a:solidFill>
            <a:srgbClr val="0070C0"/>
          </a:solidFill>
          <a:ln>
            <a:solidFill>
              <a:srgbClr val="002060"/>
            </a:solidFill>
          </a:ln>
        </p:spPr>
        <p:txBody>
          <a:bodyPr wrap="square" lIns="0" tIns="0" rIns="0" bIns="0" rtlCol="0" anchor="ctr">
            <a:spAutoFit/>
          </a:bodyPr>
          <a:lstStyle/>
          <a:p>
            <a:pPr algn="ctr">
              <a:defRPr/>
            </a:pPr>
            <a:r>
              <a:rPr lang="ja-JP" altLang="en-US" dirty="0">
                <a:solidFill>
                  <a:prstClr val="white"/>
                </a:solidFill>
                <a:latin typeface="Arial" panose="020B0604020202020204"/>
                <a:ea typeface="ＭＳ Ｐゴシック" panose="020B0600070205080204" pitchFamily="50" charset="-128"/>
              </a:rPr>
              <a:t>住民</a:t>
            </a:r>
          </a:p>
        </p:txBody>
      </p:sp>
      <p:sp>
        <p:nvSpPr>
          <p:cNvPr id="52" name="テキスト ボックス 51"/>
          <p:cNvSpPr txBox="1"/>
          <p:nvPr/>
        </p:nvSpPr>
        <p:spPr>
          <a:xfrm>
            <a:off x="962603" y="2436968"/>
            <a:ext cx="540000" cy="276999"/>
          </a:xfrm>
          <a:prstGeom prst="rect">
            <a:avLst/>
          </a:prstGeom>
          <a:solidFill>
            <a:srgbClr val="0070C0"/>
          </a:solidFill>
          <a:ln>
            <a:solidFill>
              <a:srgbClr val="002060"/>
            </a:solidFill>
          </a:ln>
        </p:spPr>
        <p:txBody>
          <a:bodyPr wrap="square" lIns="0" tIns="0" rIns="0" bIns="0" rtlCol="0" anchor="ctr">
            <a:spAutoFit/>
          </a:bodyPr>
          <a:lstStyle/>
          <a:p>
            <a:pPr algn="ctr">
              <a:defRPr/>
            </a:pPr>
            <a:r>
              <a:rPr lang="ja-JP" altLang="en-US" dirty="0">
                <a:solidFill>
                  <a:prstClr val="white"/>
                </a:solidFill>
                <a:latin typeface="Arial" panose="020B0604020202020204"/>
                <a:ea typeface="ＭＳ Ｐゴシック" panose="020B0600070205080204" pitchFamily="50" charset="-128"/>
              </a:rPr>
              <a:t>行政</a:t>
            </a:r>
          </a:p>
        </p:txBody>
      </p:sp>
      <p:sp>
        <p:nvSpPr>
          <p:cNvPr id="58" name="テキスト ボックス 57"/>
          <p:cNvSpPr txBox="1"/>
          <p:nvPr/>
        </p:nvSpPr>
        <p:spPr>
          <a:xfrm>
            <a:off x="447109" y="598715"/>
            <a:ext cx="9002147" cy="703896"/>
          </a:xfrm>
          <a:prstGeom prst="rect">
            <a:avLst/>
          </a:prstGeom>
          <a:noFill/>
          <a:ln>
            <a:solidFill>
              <a:schemeClr val="tx1">
                <a:lumMod val="75000"/>
                <a:lumOff val="25000"/>
              </a:schemeClr>
            </a:solidFill>
          </a:ln>
        </p:spPr>
        <p:txBody>
          <a:bodyPr wrap="square" rtlCol="0">
            <a:noAutofit/>
          </a:bodyPr>
          <a:lstStyle/>
          <a:p>
            <a:pPr marL="541338" indent="-182563">
              <a:defRPr/>
            </a:pPr>
            <a:r>
              <a:rPr lang="ja-JP" altLang="en-US" sz="1400" dirty="0">
                <a:solidFill>
                  <a:prstClr val="black"/>
                </a:solidFill>
                <a:latin typeface="Arial" panose="020B0604020202020204"/>
                <a:ea typeface="ＭＳ Ｐゴシック" panose="020B0600070205080204" pitchFamily="50" charset="-128"/>
              </a:rPr>
              <a:t>✓</a:t>
            </a:r>
            <a:r>
              <a:rPr lang="ja-JP" altLang="en-US" sz="1400" u="sng" dirty="0">
                <a:solidFill>
                  <a:prstClr val="black"/>
                </a:solidFill>
                <a:latin typeface="Arial" panose="020B0604020202020204"/>
                <a:ea typeface="ＭＳ Ｐゴシック" panose="020B0600070205080204" pitchFamily="50" charset="-128"/>
              </a:rPr>
              <a:t>行政は防災対策の充実に不断の努力を続けていくが</a:t>
            </a:r>
            <a:r>
              <a:rPr lang="ja-JP" altLang="en-US" sz="1400" dirty="0">
                <a:solidFill>
                  <a:prstClr val="black"/>
                </a:solidFill>
                <a:latin typeface="Arial" panose="020B0604020202020204"/>
                <a:ea typeface="ＭＳ Ｐゴシック" panose="020B0600070205080204" pitchFamily="50" charset="-128"/>
              </a:rPr>
              <a:t>、地球温暖化に伴う気象状況の激化や行政職員が限られていること等により、突発的に発生する激甚な災害への</a:t>
            </a:r>
            <a:r>
              <a:rPr lang="ja-JP" altLang="en-US" sz="1400" u="sng" dirty="0">
                <a:solidFill>
                  <a:srgbClr val="FF0000"/>
                </a:solidFill>
                <a:latin typeface="Arial" panose="020B0604020202020204"/>
                <a:ea typeface="ＭＳ Ｐゴシック" panose="020B0600070205080204" pitchFamily="50" charset="-128"/>
              </a:rPr>
              <a:t>行政主導のハード対策・ソフト対策に限界</a:t>
            </a:r>
            <a:endParaRPr lang="en-US" altLang="ja-JP" sz="1400" u="sng" dirty="0">
              <a:solidFill>
                <a:srgbClr val="FF0000"/>
              </a:solidFill>
              <a:latin typeface="Arial" panose="020B0604020202020204"/>
              <a:ea typeface="ＭＳ Ｐゴシック" panose="020B0600070205080204" pitchFamily="50" charset="-128"/>
            </a:endParaRPr>
          </a:p>
          <a:p>
            <a:pPr marL="541338" indent="-182563">
              <a:defRPr/>
            </a:pPr>
            <a:r>
              <a:rPr lang="ja-JP" altLang="en-US" sz="1400" dirty="0">
                <a:solidFill>
                  <a:prstClr val="black"/>
                </a:solidFill>
                <a:latin typeface="Arial" panose="020B0604020202020204"/>
                <a:ea typeface="ＭＳ Ｐゴシック" panose="020B0600070205080204" pitchFamily="50" charset="-128"/>
              </a:rPr>
              <a:t>✓防災対策を今後も維持・向上するため、</a:t>
            </a:r>
            <a:r>
              <a:rPr lang="ja-JP" altLang="en-US" sz="1400" u="sng" dirty="0">
                <a:solidFill>
                  <a:prstClr val="black"/>
                </a:solidFill>
                <a:latin typeface="Arial" panose="020B0604020202020204"/>
                <a:ea typeface="ＭＳ Ｐゴシック" panose="020B0600070205080204" pitchFamily="50" charset="-128"/>
              </a:rPr>
              <a:t>国民全体で共通理解</a:t>
            </a:r>
            <a:r>
              <a:rPr lang="ja-JP" altLang="en-US" sz="1400" dirty="0">
                <a:solidFill>
                  <a:prstClr val="black"/>
                </a:solidFill>
                <a:latin typeface="Arial" panose="020B0604020202020204"/>
                <a:ea typeface="ＭＳ Ｐゴシック" panose="020B0600070205080204" pitchFamily="50" charset="-128"/>
              </a:rPr>
              <a:t>のもと、</a:t>
            </a:r>
            <a:r>
              <a:rPr lang="ja-JP" altLang="en-US" sz="1400" u="sng" dirty="0">
                <a:solidFill>
                  <a:srgbClr val="FF0000"/>
                </a:solidFill>
                <a:latin typeface="Arial" panose="020B0604020202020204"/>
                <a:ea typeface="ＭＳ Ｐゴシック" panose="020B0600070205080204" pitchFamily="50" charset="-128"/>
              </a:rPr>
              <a:t>住民主体の防災対策に転換</a:t>
            </a:r>
            <a:r>
              <a:rPr lang="ja-JP" altLang="en-US" sz="1400" dirty="0">
                <a:solidFill>
                  <a:prstClr val="black"/>
                </a:solidFill>
                <a:latin typeface="Arial" panose="020B0604020202020204"/>
                <a:ea typeface="ＭＳ Ｐゴシック" panose="020B0600070205080204" pitchFamily="50" charset="-128"/>
              </a:rPr>
              <a:t>していく必要</a:t>
            </a:r>
            <a:endParaRPr lang="en-US" altLang="ja-JP" sz="1400" dirty="0">
              <a:solidFill>
                <a:prstClr val="black"/>
              </a:solidFill>
              <a:latin typeface="Arial" panose="020B0604020202020204"/>
              <a:ea typeface="ＭＳ Ｐゴシック" panose="020B0600070205080204" pitchFamily="50" charset="-128"/>
            </a:endParaRPr>
          </a:p>
        </p:txBody>
      </p:sp>
      <p:sp>
        <p:nvSpPr>
          <p:cNvPr id="63" name="正方形/長方形 62"/>
          <p:cNvSpPr/>
          <p:nvPr/>
        </p:nvSpPr>
        <p:spPr>
          <a:xfrm>
            <a:off x="592312" y="3978339"/>
            <a:ext cx="5727293" cy="16456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dirty="0">
              <a:solidFill>
                <a:prstClr val="white"/>
              </a:solidFill>
              <a:latin typeface="Arial" panose="020B0604020202020204"/>
              <a:ea typeface="ＭＳ Ｐゴシック" panose="020B0600070205080204" pitchFamily="50" charset="-128"/>
            </a:endParaRPr>
          </a:p>
        </p:txBody>
      </p:sp>
      <p:sp>
        <p:nvSpPr>
          <p:cNvPr id="78" name="角丸四角形 77"/>
          <p:cNvSpPr/>
          <p:nvPr/>
        </p:nvSpPr>
        <p:spPr>
          <a:xfrm>
            <a:off x="668691" y="4255710"/>
            <a:ext cx="5555665" cy="36007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dirty="0">
              <a:solidFill>
                <a:prstClr val="white"/>
              </a:solidFill>
              <a:latin typeface="Arial" panose="020B0604020202020204"/>
              <a:ea typeface="ＭＳ Ｐゴシック" panose="020B0600070205080204" pitchFamily="50" charset="-128"/>
            </a:endParaRPr>
          </a:p>
        </p:txBody>
      </p:sp>
      <p:sp>
        <p:nvSpPr>
          <p:cNvPr id="79" name="テキスト ボックス 78"/>
          <p:cNvSpPr txBox="1"/>
          <p:nvPr/>
        </p:nvSpPr>
        <p:spPr>
          <a:xfrm>
            <a:off x="700594" y="5203642"/>
            <a:ext cx="1348908" cy="306467"/>
          </a:xfrm>
          <a:prstGeom prst="roundRect">
            <a:avLst/>
          </a:prstGeom>
          <a:solidFill>
            <a:srgbClr val="0070C0"/>
          </a:solidFill>
          <a:ln>
            <a:solidFill>
              <a:srgbClr val="002060"/>
            </a:solidFill>
          </a:ln>
        </p:spPr>
        <p:txBody>
          <a:bodyPr wrap="square" rtlCol="0">
            <a:spAutoFit/>
          </a:bodyPr>
          <a:lstStyle/>
          <a:p>
            <a:pPr algn="ctr">
              <a:defRPr/>
            </a:pPr>
            <a:r>
              <a:rPr lang="ja-JP" altLang="en-US" sz="1200" b="1" dirty="0">
                <a:solidFill>
                  <a:prstClr val="white"/>
                </a:solidFill>
                <a:latin typeface="Arial" panose="020B0604020202020204"/>
                <a:ea typeface="ＭＳ Ｐゴシック" panose="020B0600070205080204" pitchFamily="50" charset="-128"/>
              </a:rPr>
              <a:t>高齢者</a:t>
            </a:r>
          </a:p>
        </p:txBody>
      </p:sp>
      <p:sp>
        <p:nvSpPr>
          <p:cNvPr id="80" name="テキスト ボックス 79"/>
          <p:cNvSpPr txBox="1"/>
          <p:nvPr/>
        </p:nvSpPr>
        <p:spPr>
          <a:xfrm>
            <a:off x="700595" y="4747768"/>
            <a:ext cx="1334319" cy="306467"/>
          </a:xfrm>
          <a:prstGeom prst="roundRect">
            <a:avLst/>
          </a:prstGeom>
          <a:solidFill>
            <a:srgbClr val="0070C0"/>
          </a:solidFill>
          <a:ln>
            <a:solidFill>
              <a:srgbClr val="002060"/>
            </a:solidFill>
          </a:ln>
        </p:spPr>
        <p:txBody>
          <a:bodyPr wrap="square" rtlCol="0">
            <a:spAutoFit/>
          </a:bodyPr>
          <a:lstStyle>
            <a:defPPr>
              <a:defRPr lang="ja-JP"/>
            </a:defPPr>
            <a:lvl1pPr algn="ctr">
              <a:defRPr sz="1600" b="1">
                <a:solidFill>
                  <a:schemeClr val="bg1"/>
                </a:solidFill>
              </a:defRPr>
            </a:lvl1pPr>
          </a:lstStyle>
          <a:p>
            <a:pPr>
              <a:defRPr/>
            </a:pPr>
            <a:r>
              <a:rPr lang="ja-JP" altLang="en-US" sz="1200" dirty="0">
                <a:solidFill>
                  <a:prstClr val="white"/>
                </a:solidFill>
                <a:latin typeface="Arial" panose="020B0604020202020204"/>
                <a:ea typeface="ＭＳ Ｐゴシック" panose="020B0600070205080204" pitchFamily="50" charset="-128"/>
              </a:rPr>
              <a:t>地域</a:t>
            </a:r>
          </a:p>
        </p:txBody>
      </p:sp>
      <p:sp>
        <p:nvSpPr>
          <p:cNvPr id="81" name="テキスト ボックス 80"/>
          <p:cNvSpPr txBox="1"/>
          <p:nvPr/>
        </p:nvSpPr>
        <p:spPr>
          <a:xfrm>
            <a:off x="711395" y="4309316"/>
            <a:ext cx="1360705" cy="306467"/>
          </a:xfrm>
          <a:prstGeom prst="roundRect">
            <a:avLst/>
          </a:prstGeom>
          <a:solidFill>
            <a:srgbClr val="0070C0"/>
          </a:solidFill>
          <a:ln>
            <a:solidFill>
              <a:srgbClr val="002060"/>
            </a:solidFill>
          </a:ln>
        </p:spPr>
        <p:txBody>
          <a:bodyPr wrap="square" rtlCol="0">
            <a:spAutoFit/>
          </a:bodyPr>
          <a:lstStyle>
            <a:defPPr>
              <a:defRPr lang="ja-JP"/>
            </a:defPPr>
            <a:lvl1pPr algn="ctr">
              <a:defRPr sz="1200" b="1">
                <a:solidFill>
                  <a:schemeClr val="bg1"/>
                </a:solidFill>
              </a:defRPr>
            </a:lvl1pPr>
          </a:lstStyle>
          <a:p>
            <a:pPr>
              <a:defRPr/>
            </a:pPr>
            <a:r>
              <a:rPr lang="ja-JP" altLang="en-US" dirty="0">
                <a:solidFill>
                  <a:prstClr val="white"/>
                </a:solidFill>
                <a:latin typeface="Arial" panose="020B0604020202020204"/>
                <a:ea typeface="ＭＳ Ｐゴシック" panose="020B0600070205080204" pitchFamily="50" charset="-128"/>
              </a:rPr>
              <a:t>子供</a:t>
            </a:r>
          </a:p>
        </p:txBody>
      </p:sp>
      <p:sp>
        <p:nvSpPr>
          <p:cNvPr id="86" name="テキスト ボックス 85"/>
          <p:cNvSpPr txBox="1"/>
          <p:nvPr/>
        </p:nvSpPr>
        <p:spPr>
          <a:xfrm>
            <a:off x="2030819" y="4295378"/>
            <a:ext cx="4098476" cy="280928"/>
          </a:xfrm>
          <a:prstGeom prst="roundRect">
            <a:avLst/>
          </a:prstGeom>
          <a:noFill/>
        </p:spPr>
        <p:txBody>
          <a:bodyPr wrap="square" rtlCol="0" anchor="ctr">
            <a:spAutoFit/>
          </a:bodyPr>
          <a:lstStyle/>
          <a:p>
            <a:pPr algn="just">
              <a:defRPr/>
            </a:pPr>
            <a:r>
              <a:rPr lang="ja-JP" altLang="en-US" sz="1050" b="1" dirty="0">
                <a:solidFill>
                  <a:prstClr val="black"/>
                </a:solidFill>
                <a:latin typeface="Arial" panose="020B0604020202020204"/>
                <a:ea typeface="ＭＳ Ｐゴシック" panose="020B0600070205080204" pitchFamily="50" charset="-128"/>
              </a:rPr>
              <a:t>災害のリスクのある全ての小・中学校等における避難訓練・防災教育</a:t>
            </a:r>
          </a:p>
        </p:txBody>
      </p:sp>
      <p:sp>
        <p:nvSpPr>
          <p:cNvPr id="91" name="角丸四角形 90"/>
          <p:cNvSpPr/>
          <p:nvPr/>
        </p:nvSpPr>
        <p:spPr>
          <a:xfrm>
            <a:off x="668691" y="4716720"/>
            <a:ext cx="5555665" cy="36007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dirty="0">
              <a:solidFill>
                <a:prstClr val="white"/>
              </a:solidFill>
              <a:latin typeface="Arial" panose="020B0604020202020204"/>
              <a:ea typeface="ＭＳ Ｐゴシック" panose="020B0600070205080204" pitchFamily="50" charset="-128"/>
            </a:endParaRPr>
          </a:p>
        </p:txBody>
      </p:sp>
      <p:sp>
        <p:nvSpPr>
          <p:cNvPr id="92" name="テキスト ボックス 91"/>
          <p:cNvSpPr txBox="1"/>
          <p:nvPr/>
        </p:nvSpPr>
        <p:spPr>
          <a:xfrm>
            <a:off x="2030819" y="4764008"/>
            <a:ext cx="4098476" cy="280928"/>
          </a:xfrm>
          <a:prstGeom prst="roundRect">
            <a:avLst/>
          </a:prstGeom>
          <a:noFill/>
        </p:spPr>
        <p:txBody>
          <a:bodyPr wrap="square" rtlCol="0" anchor="ctr">
            <a:spAutoFit/>
          </a:bodyPr>
          <a:lstStyle/>
          <a:p>
            <a:pPr algn="just">
              <a:defRPr/>
            </a:pPr>
            <a:r>
              <a:rPr lang="ja-JP" altLang="en-US" sz="1050" b="1" dirty="0">
                <a:solidFill>
                  <a:prstClr val="black"/>
                </a:solidFill>
                <a:latin typeface="Arial" panose="020B0604020202020204"/>
                <a:ea typeface="ＭＳ Ｐゴシック" panose="020B0600070205080204" pitchFamily="50" charset="-128"/>
              </a:rPr>
              <a:t>全国で地域防災リーダーを育成し、防災力を強化</a:t>
            </a:r>
          </a:p>
        </p:txBody>
      </p:sp>
      <p:sp>
        <p:nvSpPr>
          <p:cNvPr id="93" name="角丸四角形 92"/>
          <p:cNvSpPr/>
          <p:nvPr/>
        </p:nvSpPr>
        <p:spPr>
          <a:xfrm>
            <a:off x="661071" y="5181540"/>
            <a:ext cx="5555665" cy="360073"/>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dirty="0">
              <a:solidFill>
                <a:prstClr val="white"/>
              </a:solidFill>
              <a:latin typeface="Arial" panose="020B0604020202020204"/>
              <a:ea typeface="ＭＳ Ｐゴシック" panose="020B0600070205080204" pitchFamily="50" charset="-128"/>
            </a:endParaRPr>
          </a:p>
        </p:txBody>
      </p:sp>
      <p:sp>
        <p:nvSpPr>
          <p:cNvPr id="94" name="テキスト ボックス 93"/>
          <p:cNvSpPr txBox="1"/>
          <p:nvPr/>
        </p:nvSpPr>
        <p:spPr>
          <a:xfrm>
            <a:off x="2030819" y="5221208"/>
            <a:ext cx="4098476" cy="280928"/>
          </a:xfrm>
          <a:prstGeom prst="roundRect">
            <a:avLst/>
          </a:prstGeom>
          <a:noFill/>
        </p:spPr>
        <p:txBody>
          <a:bodyPr wrap="square" rtlCol="0" anchor="ctr">
            <a:spAutoFit/>
          </a:bodyPr>
          <a:lstStyle/>
          <a:p>
            <a:pPr algn="just">
              <a:defRPr/>
            </a:pPr>
            <a:r>
              <a:rPr lang="ja-JP" altLang="en-US" sz="1050" b="1" dirty="0">
                <a:solidFill>
                  <a:prstClr val="black"/>
                </a:solidFill>
                <a:latin typeface="Arial" panose="020B0604020202020204"/>
                <a:ea typeface="ＭＳ Ｐゴシック" panose="020B0600070205080204" pitchFamily="50" charset="-128"/>
              </a:rPr>
              <a:t>全国で防災と福祉が連携し、高齢者の避難行動に対する理解を促進</a:t>
            </a:r>
          </a:p>
        </p:txBody>
      </p:sp>
      <p:sp>
        <p:nvSpPr>
          <p:cNvPr id="69" name="テキスト ボックス 68"/>
          <p:cNvSpPr txBox="1"/>
          <p:nvPr/>
        </p:nvSpPr>
        <p:spPr>
          <a:xfrm>
            <a:off x="622792" y="3830962"/>
            <a:ext cx="5183648" cy="307777"/>
          </a:xfrm>
          <a:prstGeom prst="rect">
            <a:avLst/>
          </a:prstGeom>
          <a:solidFill>
            <a:srgbClr val="FFFFCC"/>
          </a:solidFill>
          <a:ln>
            <a:solidFill>
              <a:srgbClr val="002060"/>
            </a:solidFill>
          </a:ln>
        </p:spPr>
        <p:txBody>
          <a:bodyPr wrap="square" rtlCol="0">
            <a:spAutoFit/>
          </a:bodyPr>
          <a:lstStyle>
            <a:defPPr>
              <a:defRPr lang="ja-JP"/>
            </a:defPPr>
          </a:lstStyle>
          <a:p>
            <a:pPr>
              <a:defRPr/>
            </a:pPr>
            <a:r>
              <a:rPr lang="ja-JP" altLang="en-US" sz="1400" b="1" dirty="0">
                <a:solidFill>
                  <a:prstClr val="black"/>
                </a:solidFill>
                <a:latin typeface="Arial" panose="020B0604020202020204"/>
                <a:ea typeface="ＭＳ Ｐゴシック" panose="020B0600070205080204" pitchFamily="50" charset="-128"/>
              </a:rPr>
              <a:t>①災害リスクのある全ての地域であらゆる世代の住民に普及啓発</a:t>
            </a:r>
          </a:p>
        </p:txBody>
      </p:sp>
      <p:sp>
        <p:nvSpPr>
          <p:cNvPr id="96" name="テキスト ボックス 95"/>
          <p:cNvSpPr txBox="1"/>
          <p:nvPr/>
        </p:nvSpPr>
        <p:spPr>
          <a:xfrm>
            <a:off x="685271" y="6092941"/>
            <a:ext cx="2700378" cy="306467"/>
          </a:xfrm>
          <a:prstGeom prst="roundRect">
            <a:avLst/>
          </a:prstGeom>
          <a:solidFill>
            <a:srgbClr val="0070C0"/>
          </a:solidFill>
          <a:ln>
            <a:solidFill>
              <a:srgbClr val="002060"/>
            </a:solidFill>
          </a:ln>
        </p:spPr>
        <p:txBody>
          <a:bodyPr wrap="square" rtlCol="0">
            <a:spAutoFit/>
          </a:bodyPr>
          <a:lstStyle/>
          <a:p>
            <a:pPr algn="ctr">
              <a:defRPr/>
            </a:pPr>
            <a:r>
              <a:rPr lang="ja-JP" altLang="en-US" sz="1200" b="1" dirty="0">
                <a:solidFill>
                  <a:prstClr val="white"/>
                </a:solidFill>
                <a:latin typeface="Arial" panose="020B0604020202020204"/>
                <a:ea typeface="ＭＳ Ｐゴシック" panose="020B0600070205080204" pitchFamily="50" charset="-128"/>
              </a:rPr>
              <a:t>専門家</a:t>
            </a:r>
            <a:r>
              <a:rPr lang="ja-JP" altLang="en-US" sz="1100" b="1" dirty="0">
                <a:solidFill>
                  <a:prstClr val="white"/>
                </a:solidFill>
                <a:latin typeface="Arial" panose="020B0604020202020204"/>
                <a:ea typeface="ＭＳ Ｐゴシック" panose="020B0600070205080204" pitchFamily="50" charset="-128"/>
              </a:rPr>
              <a:t>（水害、土砂災害、防災気象情報）</a:t>
            </a:r>
          </a:p>
        </p:txBody>
      </p:sp>
      <p:sp>
        <p:nvSpPr>
          <p:cNvPr id="97" name="テキスト ボックス 96"/>
          <p:cNvSpPr txBox="1"/>
          <p:nvPr/>
        </p:nvSpPr>
        <p:spPr>
          <a:xfrm>
            <a:off x="756722" y="6376488"/>
            <a:ext cx="5148691" cy="280928"/>
          </a:xfrm>
          <a:prstGeom prst="roundRect">
            <a:avLst/>
          </a:prstGeom>
          <a:noFill/>
        </p:spPr>
        <p:txBody>
          <a:bodyPr wrap="square" rtlCol="0" anchor="ctr">
            <a:spAutoFit/>
          </a:bodyPr>
          <a:lstStyle/>
          <a:p>
            <a:pPr algn="just">
              <a:defRPr/>
            </a:pPr>
            <a:r>
              <a:rPr lang="ja-JP" altLang="en-US" sz="1050" b="1" dirty="0">
                <a:solidFill>
                  <a:prstClr val="black"/>
                </a:solidFill>
                <a:latin typeface="Arial" panose="020B0604020202020204"/>
                <a:ea typeface="ＭＳ Ｐゴシック" panose="020B0600070205080204" pitchFamily="50" charset="-128"/>
              </a:rPr>
              <a:t>①の取組を支援するため、全国で地域に精通した防災の専門家による支援体制を整備</a:t>
            </a:r>
          </a:p>
        </p:txBody>
      </p:sp>
      <p:sp>
        <p:nvSpPr>
          <p:cNvPr id="99" name="正方形/長方形 98"/>
          <p:cNvSpPr/>
          <p:nvPr/>
        </p:nvSpPr>
        <p:spPr>
          <a:xfrm>
            <a:off x="592312" y="5875834"/>
            <a:ext cx="5727293" cy="7909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dirty="0">
              <a:solidFill>
                <a:prstClr val="white"/>
              </a:solidFill>
              <a:latin typeface="Arial" panose="020B0604020202020204"/>
              <a:ea typeface="ＭＳ Ｐゴシック" panose="020B0600070205080204" pitchFamily="50" charset="-128"/>
            </a:endParaRPr>
          </a:p>
        </p:txBody>
      </p:sp>
      <p:sp>
        <p:nvSpPr>
          <p:cNvPr id="95" name="テキスト ボックス 94"/>
          <p:cNvSpPr txBox="1"/>
          <p:nvPr/>
        </p:nvSpPr>
        <p:spPr>
          <a:xfrm>
            <a:off x="616690" y="5717135"/>
            <a:ext cx="3251198" cy="307777"/>
          </a:xfrm>
          <a:prstGeom prst="rect">
            <a:avLst/>
          </a:prstGeom>
          <a:solidFill>
            <a:srgbClr val="FFFFCC"/>
          </a:solidFill>
          <a:ln>
            <a:solidFill>
              <a:srgbClr val="002060"/>
            </a:solidFill>
          </a:ln>
        </p:spPr>
        <p:txBody>
          <a:bodyPr wrap="square" rtlCol="0">
            <a:spAutoFit/>
          </a:bodyPr>
          <a:lstStyle>
            <a:defPPr>
              <a:defRPr lang="ja-JP"/>
            </a:defPPr>
          </a:lstStyle>
          <a:p>
            <a:pPr>
              <a:defRPr/>
            </a:pPr>
            <a:r>
              <a:rPr lang="ja-JP" altLang="en-US" sz="1400" b="1" dirty="0">
                <a:solidFill>
                  <a:prstClr val="black"/>
                </a:solidFill>
                <a:latin typeface="Arial" panose="020B0604020202020204"/>
                <a:ea typeface="ＭＳ Ｐゴシック" panose="020B0600070205080204" pitchFamily="50" charset="-128"/>
              </a:rPr>
              <a:t>②全国で専門家による支援体制を整備</a:t>
            </a:r>
          </a:p>
        </p:txBody>
      </p:sp>
      <p:sp>
        <p:nvSpPr>
          <p:cNvPr id="102" name="正方形/長方形 101"/>
          <p:cNvSpPr/>
          <p:nvPr/>
        </p:nvSpPr>
        <p:spPr>
          <a:xfrm>
            <a:off x="6387653" y="3969099"/>
            <a:ext cx="2856597" cy="268831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400" dirty="0">
              <a:solidFill>
                <a:prstClr val="white"/>
              </a:solidFill>
              <a:latin typeface="Arial" panose="020B0604020202020204"/>
              <a:ea typeface="ＭＳ Ｐゴシック" panose="020B0600070205080204" pitchFamily="50" charset="-128"/>
            </a:endParaRPr>
          </a:p>
        </p:txBody>
      </p:sp>
      <p:sp>
        <p:nvSpPr>
          <p:cNvPr id="100" name="テキスト ボックス 99"/>
          <p:cNvSpPr txBox="1"/>
          <p:nvPr/>
        </p:nvSpPr>
        <p:spPr>
          <a:xfrm>
            <a:off x="6536462" y="3834942"/>
            <a:ext cx="2563576" cy="523220"/>
          </a:xfrm>
          <a:prstGeom prst="rect">
            <a:avLst/>
          </a:prstGeom>
          <a:solidFill>
            <a:srgbClr val="FFFFCC"/>
          </a:solidFill>
          <a:ln>
            <a:solidFill>
              <a:srgbClr val="002060"/>
            </a:solidFill>
          </a:ln>
        </p:spPr>
        <p:txBody>
          <a:bodyPr wrap="square" rtlCol="0">
            <a:spAutoFit/>
          </a:bodyPr>
          <a:lstStyle>
            <a:defPPr>
              <a:defRPr lang="ja-JP"/>
            </a:defPPr>
          </a:lstStyle>
          <a:p>
            <a:pPr marL="182563" indent="-182563">
              <a:defRPr/>
            </a:pPr>
            <a:r>
              <a:rPr lang="ja-JP" altLang="en-US" sz="1400" b="1" dirty="0">
                <a:solidFill>
                  <a:prstClr val="black"/>
                </a:solidFill>
                <a:latin typeface="Arial" panose="020B0604020202020204"/>
                <a:ea typeface="ＭＳ Ｐゴシック" panose="020B0600070205080204" pitchFamily="50" charset="-128"/>
              </a:rPr>
              <a:t>③住民の行動を支援する防災情報を提供</a:t>
            </a:r>
          </a:p>
        </p:txBody>
      </p:sp>
      <p:sp>
        <p:nvSpPr>
          <p:cNvPr id="103" name="テキスト ボックス 102"/>
          <p:cNvSpPr txBox="1"/>
          <p:nvPr/>
        </p:nvSpPr>
        <p:spPr>
          <a:xfrm>
            <a:off x="6568628" y="4461980"/>
            <a:ext cx="1329683" cy="306467"/>
          </a:xfrm>
          <a:prstGeom prst="roundRect">
            <a:avLst/>
          </a:prstGeom>
          <a:solidFill>
            <a:srgbClr val="0070C0"/>
          </a:solidFill>
          <a:ln>
            <a:solidFill>
              <a:srgbClr val="002060"/>
            </a:solidFill>
          </a:ln>
        </p:spPr>
        <p:txBody>
          <a:bodyPr wrap="square" rtlCol="0">
            <a:spAutoFit/>
          </a:bodyPr>
          <a:lstStyle/>
          <a:p>
            <a:pPr algn="ctr">
              <a:defRPr/>
            </a:pPr>
            <a:r>
              <a:rPr lang="ja-JP" altLang="en-US" sz="1200" b="1" dirty="0">
                <a:solidFill>
                  <a:prstClr val="white"/>
                </a:solidFill>
                <a:latin typeface="Arial" panose="020B0604020202020204"/>
                <a:ea typeface="ＭＳ Ｐゴシック" panose="020B0600070205080204" pitchFamily="50" charset="-128"/>
              </a:rPr>
              <a:t>リスク情報</a:t>
            </a:r>
          </a:p>
        </p:txBody>
      </p:sp>
      <p:sp>
        <p:nvSpPr>
          <p:cNvPr id="104" name="テキスト ボックス 103"/>
          <p:cNvSpPr txBox="1"/>
          <p:nvPr/>
        </p:nvSpPr>
        <p:spPr>
          <a:xfrm>
            <a:off x="6578153" y="5475440"/>
            <a:ext cx="1329683" cy="306467"/>
          </a:xfrm>
          <a:prstGeom prst="roundRect">
            <a:avLst/>
          </a:prstGeom>
          <a:solidFill>
            <a:srgbClr val="0070C0"/>
          </a:solidFill>
          <a:ln>
            <a:solidFill>
              <a:srgbClr val="002060"/>
            </a:solidFill>
          </a:ln>
        </p:spPr>
        <p:txBody>
          <a:bodyPr wrap="square" rtlCol="0">
            <a:spAutoFit/>
          </a:bodyPr>
          <a:lstStyle/>
          <a:p>
            <a:pPr algn="ctr">
              <a:defRPr/>
            </a:pPr>
            <a:r>
              <a:rPr lang="ja-JP" altLang="en-US" sz="1200" b="1" dirty="0">
                <a:solidFill>
                  <a:prstClr val="white"/>
                </a:solidFill>
                <a:latin typeface="Arial" panose="020B0604020202020204"/>
                <a:ea typeface="ＭＳ Ｐゴシック" panose="020B0600070205080204" pitchFamily="50" charset="-128"/>
              </a:rPr>
              <a:t>防災情報</a:t>
            </a:r>
          </a:p>
        </p:txBody>
      </p:sp>
      <p:sp>
        <p:nvSpPr>
          <p:cNvPr id="105" name="テキスト ボックス 104"/>
          <p:cNvSpPr txBox="1"/>
          <p:nvPr/>
        </p:nvSpPr>
        <p:spPr>
          <a:xfrm>
            <a:off x="6600825" y="4791898"/>
            <a:ext cx="2489652" cy="577081"/>
          </a:xfrm>
          <a:prstGeom prst="roundRect">
            <a:avLst>
              <a:gd name="adj" fmla="val 0"/>
            </a:avLst>
          </a:prstGeom>
          <a:noFill/>
        </p:spPr>
        <p:txBody>
          <a:bodyPr wrap="square" rtlCol="0" anchor="ctr">
            <a:spAutoFit/>
          </a:bodyPr>
          <a:lstStyle/>
          <a:p>
            <a:pPr algn="just">
              <a:defRPr/>
            </a:pPr>
            <a:r>
              <a:rPr lang="ja-JP" altLang="en-US" sz="1050" b="1" dirty="0">
                <a:solidFill>
                  <a:prstClr val="black"/>
                </a:solidFill>
                <a:latin typeface="Arial" panose="020B0604020202020204"/>
                <a:ea typeface="ＭＳ Ｐゴシック" panose="020B0600070205080204" pitchFamily="50" charset="-128"/>
              </a:rPr>
              <a:t>地域の災害リスクを容易に入手できるよう、各種災害のリスク情報を集約して一元化し、重ね合わせて表示</a:t>
            </a:r>
          </a:p>
        </p:txBody>
      </p:sp>
      <p:sp>
        <p:nvSpPr>
          <p:cNvPr id="106" name="テキスト ボックス 105"/>
          <p:cNvSpPr txBox="1"/>
          <p:nvPr/>
        </p:nvSpPr>
        <p:spPr>
          <a:xfrm>
            <a:off x="6607141" y="5796956"/>
            <a:ext cx="2554267" cy="738664"/>
          </a:xfrm>
          <a:prstGeom prst="roundRect">
            <a:avLst>
              <a:gd name="adj" fmla="val 0"/>
            </a:avLst>
          </a:prstGeom>
          <a:noFill/>
        </p:spPr>
        <p:txBody>
          <a:bodyPr wrap="square" rtlCol="0" anchor="ctr">
            <a:spAutoFit/>
          </a:bodyPr>
          <a:lstStyle/>
          <a:p>
            <a:pPr algn="just">
              <a:defRPr/>
            </a:pPr>
            <a:r>
              <a:rPr lang="ja-JP" altLang="en-US" sz="1050" b="1" dirty="0">
                <a:solidFill>
                  <a:prstClr val="black"/>
                </a:solidFill>
                <a:latin typeface="Arial" panose="020B0604020202020204"/>
                <a:ea typeface="ＭＳ Ｐゴシック" panose="020B0600070205080204" pitchFamily="50" charset="-128"/>
              </a:rPr>
              <a:t>防災情報を５段階の警戒レベルにより提供することなどを通して、受け手側が情報の意味を直感的に理解できるような取組を推進</a:t>
            </a:r>
            <a:endParaRPr lang="en-US" altLang="ja-JP" sz="1050" b="1" dirty="0">
              <a:solidFill>
                <a:prstClr val="black"/>
              </a:solidFill>
              <a:latin typeface="Arial" panose="020B0604020202020204"/>
              <a:ea typeface="ＭＳ Ｐゴシック" panose="020B0600070205080204" pitchFamily="50" charset="-128"/>
            </a:endParaRPr>
          </a:p>
        </p:txBody>
      </p:sp>
      <p:sp>
        <p:nvSpPr>
          <p:cNvPr id="47" name="上矢印 46"/>
          <p:cNvSpPr/>
          <p:nvPr/>
        </p:nvSpPr>
        <p:spPr>
          <a:xfrm>
            <a:off x="3867888" y="3439425"/>
            <a:ext cx="2161548" cy="205709"/>
          </a:xfrm>
          <a:prstGeom prst="upArrow">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ja-JP" altLang="en-US" dirty="0">
              <a:solidFill>
                <a:prstClr val="white"/>
              </a:solidFill>
              <a:latin typeface="Arial" panose="020B0604020202020204"/>
              <a:ea typeface="ＭＳ Ｐゴシック" panose="020B0600070205080204" pitchFamily="50" charset="-128"/>
            </a:endParaRPr>
          </a:p>
        </p:txBody>
      </p:sp>
      <p:sp>
        <p:nvSpPr>
          <p:cNvPr id="49" name="テキスト ボックス 48"/>
          <p:cNvSpPr txBox="1"/>
          <p:nvPr/>
        </p:nvSpPr>
        <p:spPr>
          <a:xfrm>
            <a:off x="420672" y="604317"/>
            <a:ext cx="461665" cy="698822"/>
          </a:xfrm>
          <a:prstGeom prst="rect">
            <a:avLst/>
          </a:prstGeom>
          <a:solidFill>
            <a:schemeClr val="tx1">
              <a:lumMod val="65000"/>
              <a:lumOff val="35000"/>
            </a:schemeClr>
          </a:solidFill>
          <a:ln>
            <a:solidFill>
              <a:schemeClr val="tx1">
                <a:lumMod val="65000"/>
                <a:lumOff val="35000"/>
              </a:schemeClr>
            </a:solidFill>
          </a:ln>
        </p:spPr>
        <p:txBody>
          <a:bodyPr vert="eaVert" wrap="square" rtlCol="0" anchor="ctr">
            <a:spAutoFit/>
          </a:bodyPr>
          <a:lstStyle/>
          <a:p>
            <a:pPr algn="ctr">
              <a:defRPr/>
            </a:pPr>
            <a:r>
              <a:rPr lang="ja-JP" altLang="en-US" dirty="0">
                <a:solidFill>
                  <a:prstClr val="white"/>
                </a:solidFill>
                <a:latin typeface="Arial" panose="020B0604020202020204"/>
                <a:ea typeface="ＭＳ Ｐゴシック" panose="020B0600070205080204" pitchFamily="50" charset="-128"/>
              </a:rPr>
              <a:t>現状</a:t>
            </a:r>
          </a:p>
        </p:txBody>
      </p:sp>
      <p:sp>
        <p:nvSpPr>
          <p:cNvPr id="2" name="正方形/長方形 1"/>
          <p:cNvSpPr/>
          <p:nvPr/>
        </p:nvSpPr>
        <p:spPr>
          <a:xfrm>
            <a:off x="518212" y="3676933"/>
            <a:ext cx="8823908" cy="315762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Arial" panose="020B0604020202020204"/>
              <a:ea typeface="ＭＳ Ｐゴシック" panose="020B0600070205080204" pitchFamily="50" charset="-128"/>
            </a:endParaRPr>
          </a:p>
        </p:txBody>
      </p:sp>
      <p:cxnSp>
        <p:nvCxnSpPr>
          <p:cNvPr id="4" name="直線コネクタ 3"/>
          <p:cNvCxnSpPr/>
          <p:nvPr/>
        </p:nvCxnSpPr>
        <p:spPr>
          <a:xfrm flipH="1">
            <a:off x="962603" y="1703881"/>
            <a:ext cx="421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977842" y="2704006"/>
            <a:ext cx="558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28190" y="3538814"/>
            <a:ext cx="1693689" cy="246221"/>
          </a:xfrm>
          <a:prstGeom prst="rect">
            <a:avLst/>
          </a:prstGeom>
          <a:solidFill>
            <a:srgbClr val="002060"/>
          </a:solidFill>
        </p:spPr>
        <p:txBody>
          <a:bodyPr wrap="square" lIns="36000" tIns="0" rIns="0" bIns="0" rtlCol="0">
            <a:spAutoFit/>
          </a:bodyPr>
          <a:lstStyle/>
          <a:p>
            <a:pPr algn="ctr">
              <a:defRPr/>
            </a:pPr>
            <a:r>
              <a:rPr lang="ja-JP" altLang="en-US" sz="1600" dirty="0">
                <a:solidFill>
                  <a:prstClr val="white"/>
                </a:solidFill>
                <a:latin typeface="Arial" panose="020B0604020202020204"/>
                <a:ea typeface="ＭＳ Ｐゴシック" panose="020B0600070205080204" pitchFamily="50" charset="-128"/>
              </a:rPr>
              <a:t>実現のための戦略</a:t>
            </a:r>
          </a:p>
        </p:txBody>
      </p:sp>
      <p:sp>
        <p:nvSpPr>
          <p:cNvPr id="38"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281438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81000" y="4557"/>
            <a:ext cx="9144000" cy="386067"/>
          </a:xfrm>
          <a:prstGeom prst="rect">
            <a:avLst/>
          </a:prstGeom>
          <a:solidFill>
            <a:srgbClr val="002060"/>
          </a:solidFill>
          <a:ln w="9525">
            <a:noFill/>
            <a:miter lim="800000"/>
            <a:headEnd/>
            <a:tailEnd/>
          </a:ln>
          <a:effectLst/>
        </p:spPr>
        <p:txBody>
          <a:bodyPr anchor="ctr"/>
          <a:lstStyle/>
          <a:p>
            <a:pPr algn="ctr"/>
            <a:r>
              <a:rPr lang="ja-JP" altLang="en-US" sz="2400" b="1" dirty="0">
                <a:solidFill>
                  <a:schemeClr val="bg1"/>
                </a:solidFill>
                <a:latin typeface="+mn-ea"/>
                <a:cs typeface="Lucida Sans Unicode" pitchFamily="34" charset="0"/>
              </a:rPr>
              <a:t>平成３０年７月豪雨の教訓（防災情報）</a:t>
            </a:r>
            <a:endParaRPr lang="en-US" altLang="ja-JP" sz="2400" b="1" dirty="0">
              <a:solidFill>
                <a:schemeClr val="bg1"/>
              </a:solidFill>
              <a:latin typeface="+mn-ea"/>
              <a:cs typeface="Lucida Sans Unicode" pitchFamily="34" charset="0"/>
            </a:endParaRPr>
          </a:p>
        </p:txBody>
      </p:sp>
      <p:sp>
        <p:nvSpPr>
          <p:cNvPr id="28" name="テキスト ボックス 27"/>
          <p:cNvSpPr txBox="1"/>
          <p:nvPr/>
        </p:nvSpPr>
        <p:spPr>
          <a:xfrm>
            <a:off x="548640" y="1013608"/>
            <a:ext cx="8973312" cy="1092607"/>
          </a:xfrm>
          <a:prstGeom prst="rect">
            <a:avLst/>
          </a:prstGeom>
          <a:noFill/>
        </p:spPr>
        <p:txBody>
          <a:bodyPr wrap="square" rtlCol="0">
            <a:spAutoFit/>
          </a:bodyPr>
          <a:lstStyle/>
          <a:p>
            <a:pPr marL="285750" indent="-285750">
              <a:spcBef>
                <a:spcPts val="1200"/>
              </a:spcBef>
              <a:buFont typeface="Wingdings" panose="05000000000000000000" pitchFamily="2" charset="2"/>
              <a:buChar char="n"/>
            </a:pPr>
            <a:r>
              <a:rPr lang="ja-JP" altLang="en-US" sz="2000" b="1" u="sng" dirty="0">
                <a:latin typeface="+mn-ea"/>
              </a:rPr>
              <a:t>避難勧告や避難指示（緊急）等</a:t>
            </a:r>
            <a:r>
              <a:rPr lang="ja-JP" altLang="en-US" sz="2000" dirty="0">
                <a:latin typeface="+mn-ea"/>
              </a:rPr>
              <a:t>の危険度の高さ（順番）の</a:t>
            </a:r>
            <a:r>
              <a:rPr lang="ja-JP" altLang="en-US" sz="2000" b="1" u="sng" dirty="0">
                <a:latin typeface="+mn-ea"/>
              </a:rPr>
              <a:t>認知が低い</a:t>
            </a:r>
            <a:r>
              <a:rPr lang="ja-JP" altLang="en-US" sz="2000" dirty="0">
                <a:latin typeface="+mn-ea"/>
              </a:rPr>
              <a:t>。</a:t>
            </a:r>
            <a:endParaRPr lang="en-US" altLang="ja-JP" sz="2000" dirty="0">
              <a:latin typeface="+mn-ea"/>
            </a:endParaRPr>
          </a:p>
          <a:p>
            <a:pPr marL="285750" indent="-285750">
              <a:spcBef>
                <a:spcPts val="600"/>
              </a:spcBef>
              <a:buFont typeface="Wingdings" panose="05000000000000000000" pitchFamily="2" charset="2"/>
              <a:buChar char="n"/>
            </a:pPr>
            <a:r>
              <a:rPr lang="ja-JP" altLang="en-US" sz="2000" b="1" u="sng" dirty="0">
                <a:latin typeface="+mn-ea"/>
              </a:rPr>
              <a:t>様々な防災情報が発信</a:t>
            </a:r>
            <a:r>
              <a:rPr lang="ja-JP" altLang="en-US" sz="2000" dirty="0">
                <a:latin typeface="+mn-ea"/>
              </a:rPr>
              <a:t>されているものの、</a:t>
            </a:r>
            <a:r>
              <a:rPr lang="ja-JP" altLang="en-US" sz="2000" b="1" u="sng" dirty="0">
                <a:latin typeface="+mn-ea"/>
              </a:rPr>
              <a:t>多様かつ難解であるため多くの住民が活用できない</a:t>
            </a:r>
            <a:r>
              <a:rPr lang="ja-JP" altLang="en-US" sz="2000" dirty="0">
                <a:latin typeface="+mn-ea"/>
              </a:rPr>
              <a:t>状況。</a:t>
            </a:r>
            <a:endParaRPr lang="en-US" altLang="ja-JP" sz="2000" dirty="0">
              <a:latin typeface="+mn-ea"/>
            </a:endParaRPr>
          </a:p>
        </p:txBody>
      </p:sp>
      <p:sp>
        <p:nvSpPr>
          <p:cNvPr id="2" name="右矢印 1"/>
          <p:cNvSpPr/>
          <p:nvPr/>
        </p:nvSpPr>
        <p:spPr>
          <a:xfrm>
            <a:off x="632158" y="5727482"/>
            <a:ext cx="303480" cy="691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977842" y="5491555"/>
            <a:ext cx="8471413" cy="1200329"/>
          </a:xfrm>
          <a:prstGeom prst="rect">
            <a:avLst/>
          </a:prstGeom>
          <a:noFill/>
        </p:spPr>
        <p:txBody>
          <a:bodyPr wrap="square" rtlCol="0">
            <a:spAutoFit/>
          </a:bodyPr>
          <a:lstStyle/>
          <a:p>
            <a:pPr>
              <a:spcBef>
                <a:spcPts val="1200"/>
              </a:spcBef>
            </a:pPr>
            <a:r>
              <a:rPr lang="ja-JP" altLang="en-US" sz="2400" dirty="0">
                <a:latin typeface="+mn-ea"/>
              </a:rPr>
              <a:t>平時の災害リスク及びとるべき避難行動等の周知に加え、災害の発生のおそれの高まりに応じ、</a:t>
            </a:r>
            <a:r>
              <a:rPr lang="ja-JP" altLang="en-US" sz="2400" u="sng" dirty="0">
                <a:solidFill>
                  <a:srgbClr val="FF0000"/>
                </a:solidFill>
                <a:latin typeface="+mn-ea"/>
              </a:rPr>
              <a:t>住民の避難行動等を支援する防災情報の発信</a:t>
            </a:r>
            <a:r>
              <a:rPr lang="ja-JP" altLang="en-US" sz="2400" dirty="0">
                <a:latin typeface="+mn-ea"/>
              </a:rPr>
              <a:t>が必要</a:t>
            </a:r>
            <a:endParaRPr lang="en-US" altLang="ja-JP" sz="2400" dirty="0">
              <a:latin typeface="+mn-ea"/>
            </a:endParaRPr>
          </a:p>
        </p:txBody>
      </p:sp>
      <p:sp>
        <p:nvSpPr>
          <p:cNvPr id="31" name="テキスト ボックス 30"/>
          <p:cNvSpPr txBox="1"/>
          <p:nvPr/>
        </p:nvSpPr>
        <p:spPr>
          <a:xfrm>
            <a:off x="7726681" y="43701"/>
            <a:ext cx="1755229" cy="307777"/>
          </a:xfrm>
          <a:prstGeom prst="rect">
            <a:avLst/>
          </a:prstGeom>
          <a:noFill/>
          <a:ln>
            <a:solidFill>
              <a:schemeClr val="bg1"/>
            </a:solidFill>
          </a:ln>
        </p:spPr>
        <p:txBody>
          <a:bodyPr wrap="square" rtlCol="0">
            <a:spAutoFit/>
          </a:bodyPr>
          <a:lstStyle/>
          <a:p>
            <a:pPr algn="ctr"/>
            <a:r>
              <a:rPr lang="ja-JP" altLang="en-US" sz="1400" dirty="0">
                <a:solidFill>
                  <a:schemeClr val="bg1"/>
                </a:solidFill>
              </a:rPr>
              <a:t>中央防災会議ＷＧ</a:t>
            </a:r>
          </a:p>
        </p:txBody>
      </p:sp>
      <p:sp>
        <p:nvSpPr>
          <p:cNvPr id="18" name="テキスト ボックス 17"/>
          <p:cNvSpPr txBox="1"/>
          <p:nvPr/>
        </p:nvSpPr>
        <p:spPr>
          <a:xfrm>
            <a:off x="466680" y="451481"/>
            <a:ext cx="8948593" cy="400110"/>
          </a:xfrm>
          <a:prstGeom prst="rect">
            <a:avLst/>
          </a:prstGeom>
          <a:solidFill>
            <a:srgbClr val="FFFFCC"/>
          </a:solidFill>
          <a:ln w="31750">
            <a:solidFill>
              <a:srgbClr val="FF9900"/>
            </a:solidFill>
          </a:ln>
        </p:spPr>
        <p:txBody>
          <a:bodyPr wrap="square" rtlCol="0">
            <a:spAutoFit/>
          </a:bodyPr>
          <a:lstStyle>
            <a:defPPr>
              <a:defRPr lang="ja-JP"/>
            </a:defPPr>
            <a:lvl1pPr>
              <a:defRPr sz="1600"/>
            </a:lvl1pPr>
          </a:lstStyle>
          <a:p>
            <a:pPr marL="342900" indent="-342900">
              <a:buFont typeface="Wingdings" panose="05000000000000000000" pitchFamily="2" charset="2"/>
              <a:buChar char="n"/>
            </a:pPr>
            <a:r>
              <a:rPr lang="ja-JP" altLang="en-US" sz="2000" b="1" dirty="0"/>
              <a:t>住民主体の避難行動を支援する防災情報の提供</a:t>
            </a:r>
            <a:endParaRPr lang="en-US" altLang="ja-JP" sz="2000" b="1" dirty="0"/>
          </a:p>
        </p:txBody>
      </p:sp>
      <p:pic>
        <p:nvPicPr>
          <p:cNvPr id="19" name="図 18"/>
          <p:cNvPicPr>
            <a:picLocks noChangeAspect="1"/>
          </p:cNvPicPr>
          <p:nvPr/>
        </p:nvPicPr>
        <p:blipFill>
          <a:blip r:embed="rId2"/>
          <a:stretch>
            <a:fillRect/>
          </a:stretch>
        </p:blipFill>
        <p:spPr>
          <a:xfrm>
            <a:off x="504779" y="2183328"/>
            <a:ext cx="4220334" cy="3013106"/>
          </a:xfrm>
          <a:prstGeom prst="rect">
            <a:avLst/>
          </a:prstGeom>
        </p:spPr>
      </p:pic>
      <p:sp>
        <p:nvSpPr>
          <p:cNvPr id="30" name="テキスト ボックス 29"/>
          <p:cNvSpPr txBox="1"/>
          <p:nvPr/>
        </p:nvSpPr>
        <p:spPr>
          <a:xfrm>
            <a:off x="4805885" y="2659914"/>
            <a:ext cx="4519718" cy="276999"/>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tabLst>
                <a:tab pos="2425700" algn="l"/>
              </a:tabLst>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避難指示（緊急）、避難勧告、避難準備・高齢者等避難開始：市町村</a:t>
            </a:r>
          </a:p>
        </p:txBody>
      </p:sp>
      <p:sp>
        <p:nvSpPr>
          <p:cNvPr id="33" name="角丸四角形 32"/>
          <p:cNvSpPr/>
          <p:nvPr/>
        </p:nvSpPr>
        <p:spPr>
          <a:xfrm>
            <a:off x="4805886" y="3232033"/>
            <a:ext cx="4525565" cy="1926525"/>
          </a:xfrm>
          <a:prstGeom prst="roundRect">
            <a:avLst>
              <a:gd name="adj" fmla="val 0"/>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25700" algn="l"/>
              </a:tabLst>
            </a:pPr>
            <a:r>
              <a:rPr lang="ja-JP" altLang="en-US" sz="1200" dirty="0">
                <a:solidFill>
                  <a:schemeClr val="tx1"/>
                </a:solidFill>
              </a:rPr>
              <a:t>指定河川洪水予報（洪水予報河川）</a:t>
            </a:r>
            <a:r>
              <a:rPr lang="en-US" altLang="ja-JP" sz="1200" dirty="0">
                <a:solidFill>
                  <a:schemeClr val="tx1"/>
                </a:solidFill>
              </a:rPr>
              <a:t>	</a:t>
            </a:r>
            <a:r>
              <a:rPr lang="ja-JP" altLang="en-US" sz="1200" dirty="0">
                <a:solidFill>
                  <a:schemeClr val="tx1"/>
                </a:solidFill>
              </a:rPr>
              <a:t>：国土交通省、都道府県、　　　</a:t>
            </a:r>
            <a:endParaRPr lang="en-US" altLang="ja-JP" sz="1200" dirty="0">
              <a:solidFill>
                <a:schemeClr val="tx1"/>
              </a:solidFill>
            </a:endParaRPr>
          </a:p>
          <a:p>
            <a:pPr>
              <a:tabLst>
                <a:tab pos="2425700" algn="l"/>
              </a:tabLst>
            </a:pPr>
            <a:r>
              <a:rPr lang="ja-JP" altLang="en-US" sz="1200" dirty="0">
                <a:solidFill>
                  <a:schemeClr val="tx1"/>
                </a:solidFill>
              </a:rPr>
              <a:t>　　　　　　　　　　　　　　　　　　　　　　　　  気象庁</a:t>
            </a:r>
            <a:endParaRPr lang="en-US" altLang="ja-JP" sz="1200" dirty="0">
              <a:solidFill>
                <a:schemeClr val="tx1"/>
              </a:solidFill>
            </a:endParaRPr>
          </a:p>
          <a:p>
            <a:pPr>
              <a:tabLst>
                <a:tab pos="2425700" algn="l"/>
              </a:tabLst>
            </a:pPr>
            <a:r>
              <a:rPr lang="ja-JP" altLang="en-US" sz="1200" dirty="0">
                <a:solidFill>
                  <a:schemeClr val="tx1"/>
                </a:solidFill>
              </a:rPr>
              <a:t>水位到達情報（水位周知河川）</a:t>
            </a:r>
            <a:r>
              <a:rPr lang="en-US" altLang="ja-JP" sz="1200" dirty="0">
                <a:solidFill>
                  <a:schemeClr val="tx1"/>
                </a:solidFill>
              </a:rPr>
              <a:t>	</a:t>
            </a:r>
            <a:r>
              <a:rPr lang="ja-JP" altLang="en-US" sz="1200" dirty="0">
                <a:solidFill>
                  <a:schemeClr val="tx1"/>
                </a:solidFill>
              </a:rPr>
              <a:t>：国土交通省、都道府県</a:t>
            </a:r>
            <a:endParaRPr lang="en-US" altLang="ja-JP" sz="1200" dirty="0">
              <a:solidFill>
                <a:schemeClr val="tx1"/>
              </a:solidFill>
            </a:endParaRPr>
          </a:p>
          <a:p>
            <a:r>
              <a:rPr lang="ja-JP" altLang="en-US" sz="1200" dirty="0">
                <a:solidFill>
                  <a:schemeClr val="tx1"/>
                </a:solidFill>
              </a:rPr>
              <a:t>流域雨量指数の予測値、洪水警報の危険度分布　：気象庁</a:t>
            </a:r>
            <a:endParaRPr lang="en-US" altLang="ja-JP" sz="1200" dirty="0">
              <a:solidFill>
                <a:schemeClr val="tx1"/>
              </a:solidFill>
            </a:endParaRPr>
          </a:p>
          <a:p>
            <a:r>
              <a:rPr lang="ja-JP" altLang="en-US" sz="1200" dirty="0">
                <a:solidFill>
                  <a:schemeClr val="tx1"/>
                </a:solidFill>
              </a:rPr>
              <a:t>（水位周知河川及びその他河川）</a:t>
            </a:r>
            <a:endParaRPr lang="en-US" altLang="ja-JP" sz="1200" dirty="0">
              <a:solidFill>
                <a:schemeClr val="tx1"/>
              </a:solidFill>
            </a:endParaRPr>
          </a:p>
          <a:p>
            <a:pPr>
              <a:tabLst>
                <a:tab pos="2425700" algn="l"/>
              </a:tabLst>
            </a:pPr>
            <a:r>
              <a:rPr lang="ja-JP" altLang="en-US" sz="1200" dirty="0">
                <a:solidFill>
                  <a:schemeClr val="tx1"/>
                </a:solidFill>
              </a:rPr>
              <a:t>土砂災害警戒情報</a:t>
            </a:r>
            <a:r>
              <a:rPr lang="en-US" altLang="ja-JP" sz="1200" dirty="0">
                <a:solidFill>
                  <a:schemeClr val="tx1"/>
                </a:solidFill>
              </a:rPr>
              <a:t>	</a:t>
            </a:r>
            <a:r>
              <a:rPr lang="ja-JP" altLang="en-US" sz="1200" dirty="0">
                <a:solidFill>
                  <a:schemeClr val="tx1"/>
                </a:solidFill>
              </a:rPr>
              <a:t>：都道府県、気象庁</a:t>
            </a:r>
            <a:endParaRPr lang="en-US" altLang="ja-JP" sz="1200" dirty="0">
              <a:solidFill>
                <a:schemeClr val="tx1"/>
              </a:solidFill>
            </a:endParaRPr>
          </a:p>
          <a:p>
            <a:pPr>
              <a:tabLst>
                <a:tab pos="2425700" algn="l"/>
              </a:tabLst>
            </a:pPr>
            <a:r>
              <a:rPr lang="ja-JP" altLang="en-US" sz="1200" dirty="0">
                <a:solidFill>
                  <a:schemeClr val="tx1"/>
                </a:solidFill>
              </a:rPr>
              <a:t>土砂災害に関するメッシュ情報</a:t>
            </a:r>
            <a:r>
              <a:rPr lang="en-US" altLang="ja-JP" sz="1200" dirty="0">
                <a:solidFill>
                  <a:schemeClr val="tx1"/>
                </a:solidFill>
              </a:rPr>
              <a:t>	</a:t>
            </a:r>
            <a:r>
              <a:rPr lang="ja-JP" altLang="en-US" sz="1200" dirty="0">
                <a:solidFill>
                  <a:schemeClr val="tx1"/>
                </a:solidFill>
              </a:rPr>
              <a:t>：都道府県、気象庁</a:t>
            </a:r>
            <a:endParaRPr lang="en-US" altLang="ja-JP" sz="1200" dirty="0">
              <a:solidFill>
                <a:schemeClr val="tx1"/>
              </a:solidFill>
            </a:endParaRPr>
          </a:p>
          <a:p>
            <a:pPr>
              <a:tabLst>
                <a:tab pos="2425700" algn="l"/>
              </a:tabLst>
            </a:pPr>
            <a:r>
              <a:rPr lang="ja-JP" altLang="en-US" sz="1200" dirty="0">
                <a:solidFill>
                  <a:schemeClr val="tx1"/>
                </a:solidFill>
              </a:rPr>
              <a:t>記録的短時間大雨情報</a:t>
            </a:r>
            <a:r>
              <a:rPr lang="en-US" altLang="ja-JP" sz="1200" dirty="0">
                <a:solidFill>
                  <a:schemeClr val="tx1"/>
                </a:solidFill>
              </a:rPr>
              <a:t>	</a:t>
            </a:r>
            <a:r>
              <a:rPr lang="ja-JP" altLang="en-US" sz="1200" dirty="0">
                <a:solidFill>
                  <a:schemeClr val="tx1"/>
                </a:solidFill>
              </a:rPr>
              <a:t>：気象庁</a:t>
            </a:r>
            <a:endParaRPr lang="en-US" altLang="ja-JP" sz="1200" dirty="0">
              <a:solidFill>
                <a:schemeClr val="tx1"/>
              </a:solidFill>
            </a:endParaRPr>
          </a:p>
          <a:p>
            <a:pPr>
              <a:tabLst>
                <a:tab pos="2425700" algn="l"/>
              </a:tabLst>
            </a:pPr>
            <a:r>
              <a:rPr lang="ja-JP" altLang="en-US" sz="1200" dirty="0">
                <a:solidFill>
                  <a:schemeClr val="tx1"/>
                </a:solidFill>
              </a:rPr>
              <a:t>注意報、警報、特別警報</a:t>
            </a:r>
            <a:r>
              <a:rPr lang="en-US" altLang="ja-JP" sz="1200" dirty="0">
                <a:solidFill>
                  <a:schemeClr val="tx1"/>
                </a:solidFill>
              </a:rPr>
              <a:t>	</a:t>
            </a:r>
            <a:r>
              <a:rPr lang="ja-JP" altLang="en-US" sz="1200" dirty="0">
                <a:solidFill>
                  <a:schemeClr val="tx1"/>
                </a:solidFill>
              </a:rPr>
              <a:t>：気象庁</a:t>
            </a:r>
            <a:endParaRPr lang="en-US" altLang="ja-JP" sz="1200" dirty="0">
              <a:solidFill>
                <a:schemeClr val="tx1"/>
              </a:solidFill>
            </a:endParaRPr>
          </a:p>
          <a:p>
            <a:pPr>
              <a:tabLst>
                <a:tab pos="2425700" algn="l"/>
              </a:tabLst>
            </a:pPr>
            <a:r>
              <a:rPr lang="ja-JP" altLang="en-US" sz="1200" dirty="0">
                <a:solidFill>
                  <a:schemeClr val="tx1"/>
                </a:solidFill>
              </a:rPr>
              <a:t>雨量情報、水位情報</a:t>
            </a:r>
            <a:r>
              <a:rPr lang="en-US" altLang="ja-JP" sz="1200" dirty="0">
                <a:solidFill>
                  <a:schemeClr val="tx1"/>
                </a:solidFill>
              </a:rPr>
              <a:t>	</a:t>
            </a:r>
            <a:r>
              <a:rPr lang="ja-JP" altLang="en-US" sz="1200" dirty="0">
                <a:solidFill>
                  <a:schemeClr val="tx1"/>
                </a:solidFill>
              </a:rPr>
              <a:t>：国土交通省、気象庁等</a:t>
            </a:r>
            <a:endParaRPr lang="en-US" altLang="ja-JP" sz="1200" dirty="0">
              <a:solidFill>
                <a:schemeClr val="tx1"/>
              </a:solidFill>
            </a:endParaRPr>
          </a:p>
        </p:txBody>
      </p:sp>
      <p:sp>
        <p:nvSpPr>
          <p:cNvPr id="34" name="テキスト ボックス 33"/>
          <p:cNvSpPr txBox="1"/>
          <p:nvPr/>
        </p:nvSpPr>
        <p:spPr>
          <a:xfrm>
            <a:off x="4805886" y="2081862"/>
            <a:ext cx="4635294" cy="307777"/>
          </a:xfrm>
          <a:prstGeom prst="rect">
            <a:avLst/>
          </a:prstGeom>
          <a:noFill/>
        </p:spPr>
        <p:txBody>
          <a:bodyPr wrap="square" rtlCol="0">
            <a:spAutoFit/>
          </a:bodyPr>
          <a:lstStyle/>
          <a:p>
            <a:r>
              <a:rPr lang="ja-JP" altLang="en-US" sz="1400" b="1" u="sng" dirty="0"/>
              <a:t>住民等に伝達・提供される避難情報、主な防災気象情報等</a:t>
            </a:r>
          </a:p>
        </p:txBody>
      </p:sp>
      <p:sp>
        <p:nvSpPr>
          <p:cNvPr id="5" name="テキスト ボックス 4"/>
          <p:cNvSpPr txBox="1"/>
          <p:nvPr/>
        </p:nvSpPr>
        <p:spPr>
          <a:xfrm>
            <a:off x="4805886" y="2443264"/>
            <a:ext cx="4525399" cy="215444"/>
          </a:xfrm>
          <a:prstGeom prst="rect">
            <a:avLst/>
          </a:prstGeom>
          <a:solidFill>
            <a:schemeClr val="accent1">
              <a:lumMod val="50000"/>
            </a:schemeClr>
          </a:solidFill>
          <a:ln w="12700">
            <a:solidFill>
              <a:schemeClr val="accent1">
                <a:lumMod val="50000"/>
              </a:schemeClr>
            </a:solidFill>
          </a:ln>
        </p:spPr>
        <p:txBody>
          <a:bodyPr wrap="square" tIns="0" bIns="0" rtlCol="0">
            <a:spAutoFit/>
          </a:bodyPr>
          <a:lstStyle/>
          <a:p>
            <a:r>
              <a:rPr lang="ja-JP" altLang="en-US" sz="1400" dirty="0">
                <a:solidFill>
                  <a:schemeClr val="bg1"/>
                </a:solidFill>
              </a:rPr>
              <a:t>避難情報</a:t>
            </a:r>
          </a:p>
        </p:txBody>
      </p:sp>
      <p:sp>
        <p:nvSpPr>
          <p:cNvPr id="35" name="テキスト ボックス 34"/>
          <p:cNvSpPr txBox="1"/>
          <p:nvPr/>
        </p:nvSpPr>
        <p:spPr>
          <a:xfrm>
            <a:off x="4805886" y="3023984"/>
            <a:ext cx="4525399" cy="215444"/>
          </a:xfrm>
          <a:prstGeom prst="rect">
            <a:avLst/>
          </a:prstGeom>
          <a:solidFill>
            <a:schemeClr val="accent1">
              <a:lumMod val="50000"/>
            </a:schemeClr>
          </a:solidFill>
          <a:ln w="12700">
            <a:solidFill>
              <a:schemeClr val="accent1">
                <a:lumMod val="50000"/>
              </a:schemeClr>
            </a:solidFill>
          </a:ln>
        </p:spPr>
        <p:txBody>
          <a:bodyPr wrap="square" tIns="0" bIns="0" rtlCol="0">
            <a:spAutoFit/>
          </a:bodyPr>
          <a:lstStyle/>
          <a:p>
            <a:r>
              <a:rPr lang="ja-JP" altLang="en-US" sz="1400" dirty="0">
                <a:solidFill>
                  <a:schemeClr val="bg1"/>
                </a:solidFill>
              </a:rPr>
              <a:t>防災気象情報等</a:t>
            </a:r>
          </a:p>
        </p:txBody>
      </p:sp>
      <p:sp>
        <p:nvSpPr>
          <p:cNvPr id="3" name="テキスト ボックス 2"/>
          <p:cNvSpPr txBox="1"/>
          <p:nvPr/>
        </p:nvSpPr>
        <p:spPr>
          <a:xfrm>
            <a:off x="504780" y="5202938"/>
            <a:ext cx="8910493" cy="200055"/>
          </a:xfrm>
          <a:prstGeom prst="rect">
            <a:avLst/>
          </a:prstGeom>
          <a:noFill/>
        </p:spPr>
        <p:txBody>
          <a:bodyPr wrap="square" rtlCol="0">
            <a:spAutoFit/>
          </a:bodyPr>
          <a:lstStyle/>
          <a:p>
            <a:r>
              <a:rPr lang="ja-JP" altLang="en-US" sz="700" dirty="0"/>
              <a:t>出典：平成</a:t>
            </a:r>
            <a:r>
              <a:rPr lang="en-US" altLang="ja-JP" sz="700" dirty="0"/>
              <a:t>30</a:t>
            </a:r>
            <a:r>
              <a:rPr lang="ja-JP" altLang="en-US" sz="700" dirty="0"/>
              <a:t>年７月豪雨を踏まえた水害・土砂災害からの避難のあり方について（報告）</a:t>
            </a:r>
            <a:r>
              <a:rPr lang="en-US" altLang="ja-JP" sz="700" dirty="0"/>
              <a:t>【</a:t>
            </a:r>
            <a:r>
              <a:rPr lang="ja-JP" altLang="en-US" sz="700" dirty="0"/>
              <a:t>参考資料</a:t>
            </a:r>
            <a:r>
              <a:rPr lang="en-US" altLang="ja-JP" sz="700" dirty="0"/>
              <a:t>】</a:t>
            </a:r>
            <a:r>
              <a:rPr lang="ja-JP" altLang="en-US" sz="700" dirty="0"/>
              <a:t>（中防防災会議 防災対策実行会議 平成</a:t>
            </a:r>
            <a:r>
              <a:rPr lang="en-US" altLang="ja-JP" sz="700" dirty="0"/>
              <a:t>30</a:t>
            </a:r>
            <a:r>
              <a:rPr lang="ja-JP" altLang="en-US" sz="700" dirty="0"/>
              <a:t>年７月豪雨による水害・土砂災害からの避難に関するワーキンググループ）をもとに作成 </a:t>
            </a:r>
            <a:endParaRPr lang="en-US" altLang="ja-JP" sz="700" dirty="0"/>
          </a:p>
        </p:txBody>
      </p:sp>
      <p:sp>
        <p:nvSpPr>
          <p:cNvPr id="16"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18</a:t>
            </a:fld>
            <a:endParaRPr lang="ja-JP" altLang="en-US" dirty="0">
              <a:solidFill>
                <a:prstClr val="black">
                  <a:tint val="75000"/>
                </a:prstClr>
              </a:solidFill>
            </a:endParaRPr>
          </a:p>
        </p:txBody>
      </p:sp>
    </p:spTree>
    <p:extLst>
      <p:ext uri="{BB962C8B-B14F-4D97-AF65-F5344CB8AC3E}">
        <p14:creationId xmlns:p14="http://schemas.microsoft.com/office/powerpoint/2010/main" val="374210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1000" y="2562808"/>
            <a:ext cx="9144000" cy="1735154"/>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effectLst>
                  <a:outerShdw blurRad="38100" dist="38100" dir="2700000" algn="tl">
                    <a:srgbClr val="000000">
                      <a:alpha val="43137"/>
                    </a:srgbClr>
                  </a:outerShdw>
                </a:effectLst>
              </a:rPr>
              <a:t>１</a:t>
            </a:r>
            <a:r>
              <a:rPr lang="ja-JP" altLang="en-US" sz="4400" b="1" dirty="0" smtClean="0">
                <a:effectLst>
                  <a:outerShdw blurRad="38100" dist="38100" dir="2700000" algn="tl">
                    <a:srgbClr val="000000">
                      <a:alpha val="43137"/>
                    </a:srgbClr>
                  </a:outerShdw>
                </a:effectLst>
              </a:rPr>
              <a:t>．南海トラフ地震臨時情報について</a:t>
            </a:r>
            <a:endParaRPr lang="ja-JP" altLang="en-US" sz="4400" b="1" dirty="0">
              <a:effectLst>
                <a:outerShdw blurRad="38100" dist="38100" dir="2700000" algn="tl">
                  <a:srgbClr val="000000">
                    <a:alpha val="43137"/>
                  </a:srgbClr>
                </a:outerShdw>
              </a:effectLst>
            </a:endParaRPr>
          </a:p>
        </p:txBody>
      </p:sp>
      <p:sp>
        <p:nvSpPr>
          <p:cNvPr id="2" name="スライド番号プレースホルダー 1"/>
          <p:cNvSpPr>
            <a:spLocks noGrp="1"/>
          </p:cNvSpPr>
          <p:nvPr>
            <p:ph type="sldNum" sz="quarter" idx="12"/>
          </p:nvPr>
        </p:nvSpPr>
        <p:spPr/>
        <p:txBody>
          <a:bodyPr/>
          <a:lstStyle/>
          <a:p>
            <a:fld id="{4294CBED-6631-4448-9A69-2D6896446454}"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val="369868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81000" y="4557"/>
            <a:ext cx="9144000" cy="386067"/>
          </a:xfrm>
          <a:prstGeom prst="rect">
            <a:avLst/>
          </a:prstGeom>
          <a:solidFill>
            <a:srgbClr val="002060"/>
          </a:solidFill>
          <a:ln w="9525">
            <a:noFill/>
            <a:miter lim="800000"/>
            <a:headEnd/>
            <a:tailEnd/>
          </a:ln>
          <a:effectLst/>
        </p:spPr>
        <p:txBody>
          <a:bodyPr anchor="ctr"/>
          <a:lstStyle/>
          <a:p>
            <a:pPr algn="ctr"/>
            <a:r>
              <a:rPr lang="ja-JP" altLang="en-US" sz="2400" b="1" dirty="0">
                <a:solidFill>
                  <a:schemeClr val="bg1"/>
                </a:solidFill>
                <a:latin typeface="+mn-ea"/>
                <a:cs typeface="Lucida Sans Unicode" pitchFamily="34" charset="0"/>
              </a:rPr>
              <a:t>警戒レベルの目的・概要</a:t>
            </a:r>
            <a:endParaRPr lang="en-US" altLang="ja-JP" sz="2400" b="1" dirty="0">
              <a:solidFill>
                <a:schemeClr val="bg1"/>
              </a:solidFill>
              <a:latin typeface="+mn-ea"/>
              <a:cs typeface="Lucida Sans Unicode" pitchFamily="34" charset="0"/>
            </a:endParaRPr>
          </a:p>
        </p:txBody>
      </p:sp>
      <p:sp>
        <p:nvSpPr>
          <p:cNvPr id="35" name="テキスト ボックス 34"/>
          <p:cNvSpPr txBox="1"/>
          <p:nvPr/>
        </p:nvSpPr>
        <p:spPr>
          <a:xfrm>
            <a:off x="466680" y="451482"/>
            <a:ext cx="8948593" cy="2246769"/>
          </a:xfrm>
          <a:prstGeom prst="rect">
            <a:avLst/>
          </a:prstGeom>
          <a:solidFill>
            <a:srgbClr val="FFFFCC"/>
          </a:solidFill>
          <a:ln w="31750">
            <a:solidFill>
              <a:srgbClr val="FF9900"/>
            </a:solidFill>
          </a:ln>
        </p:spPr>
        <p:txBody>
          <a:bodyPr wrap="square" rtlCol="0">
            <a:spAutoFit/>
          </a:bodyPr>
          <a:lstStyle>
            <a:defPPr>
              <a:defRPr lang="ja-JP"/>
            </a:defPPr>
            <a:lvl1pPr>
              <a:defRPr sz="1600"/>
            </a:lvl1pPr>
          </a:lstStyle>
          <a:p>
            <a:pPr marL="342900" indent="-342900">
              <a:buFont typeface="Wingdings" panose="05000000000000000000" pitchFamily="2" charset="2"/>
              <a:buChar char="n"/>
            </a:pPr>
            <a:r>
              <a:rPr lang="ja-JP" altLang="en-US" sz="2000" dirty="0"/>
              <a:t>住民が</a:t>
            </a:r>
            <a:r>
              <a:rPr lang="ja-JP" altLang="en-US" sz="2000" b="1" u="sng" dirty="0"/>
              <a:t>とるべき行動を５段階</a:t>
            </a:r>
            <a:r>
              <a:rPr lang="ja-JP" altLang="en-US" sz="2000" dirty="0"/>
              <a:t>に分け、</a:t>
            </a:r>
            <a:r>
              <a:rPr lang="ja-JP" altLang="en-US" sz="2000" b="1" u="sng" dirty="0"/>
              <a:t>情報と行動の対応を明確化</a:t>
            </a:r>
            <a:r>
              <a:rPr lang="ja-JP" altLang="en-US" sz="2000" dirty="0"/>
              <a:t>。</a:t>
            </a:r>
            <a:endParaRPr lang="en-US" altLang="ja-JP" sz="2000" dirty="0"/>
          </a:p>
          <a:p>
            <a:pPr marL="536575" indent="-271463">
              <a:buFont typeface="Wingdings" panose="05000000000000000000" pitchFamily="2" charset="2"/>
              <a:buChar char="l"/>
            </a:pPr>
            <a:r>
              <a:rPr lang="en-US" altLang="ja-JP" sz="2000" b="1" u="sng" dirty="0"/>
              <a:t>【</a:t>
            </a:r>
            <a:r>
              <a:rPr lang="ja-JP" altLang="en-US" sz="2000" b="1" u="sng" dirty="0"/>
              <a:t>警戒レベル３</a:t>
            </a:r>
            <a:r>
              <a:rPr lang="en-US" altLang="ja-JP" sz="2000" b="1" u="sng" dirty="0"/>
              <a:t>】</a:t>
            </a:r>
            <a:r>
              <a:rPr lang="ja-JP" altLang="en-US" sz="2000" b="1" u="sng" dirty="0"/>
              <a:t>高齢者等避難</a:t>
            </a:r>
            <a:r>
              <a:rPr lang="ja-JP" altLang="en-US" sz="2000" dirty="0"/>
              <a:t>、</a:t>
            </a:r>
            <a:r>
              <a:rPr lang="en-US" altLang="ja-JP" sz="2000" dirty="0"/>
              <a:t>【</a:t>
            </a:r>
            <a:r>
              <a:rPr lang="ja-JP" altLang="en-US" sz="2000" b="1" u="sng" dirty="0"/>
              <a:t>警戒レベル４</a:t>
            </a:r>
            <a:r>
              <a:rPr lang="en-US" altLang="ja-JP" sz="2000" b="1" u="sng" dirty="0"/>
              <a:t>】</a:t>
            </a:r>
            <a:r>
              <a:rPr lang="ja-JP" altLang="en-US" sz="2000" b="1" u="sng" dirty="0"/>
              <a:t>全員避難</a:t>
            </a:r>
            <a:r>
              <a:rPr lang="ja-JP" altLang="en-US" sz="2000" dirty="0"/>
              <a:t>とし、</a:t>
            </a:r>
            <a:r>
              <a:rPr lang="ja-JP" altLang="en-US" sz="2000" b="1" u="sng" dirty="0"/>
              <a:t>避難のタイミングを明確化</a:t>
            </a:r>
            <a:endParaRPr lang="en-US" altLang="ja-JP" sz="2000" b="1" u="sng" dirty="0"/>
          </a:p>
          <a:p>
            <a:pPr marL="536575" indent="-271463">
              <a:buFont typeface="Wingdings" panose="05000000000000000000" pitchFamily="2" charset="2"/>
              <a:buChar char="l"/>
            </a:pPr>
            <a:r>
              <a:rPr lang="ja-JP" altLang="en-US" sz="2000" dirty="0"/>
              <a:t>命を守る行動のために極めて有効な災害が実際に発生しているとの情報を、</a:t>
            </a:r>
            <a:r>
              <a:rPr lang="en-US" altLang="ja-JP" sz="2000" dirty="0"/>
              <a:t>【</a:t>
            </a:r>
            <a:r>
              <a:rPr lang="ja-JP" altLang="en-US" sz="2000" b="1" u="sng" dirty="0"/>
              <a:t>警戒レベル５</a:t>
            </a:r>
            <a:r>
              <a:rPr lang="en-US" altLang="ja-JP" sz="2000" b="1" u="sng" dirty="0"/>
              <a:t>】</a:t>
            </a:r>
            <a:r>
              <a:rPr lang="ja-JP" altLang="en-US" sz="2000" b="1" u="sng" dirty="0"/>
              <a:t>災害発生</a:t>
            </a:r>
            <a:r>
              <a:rPr lang="ja-JP" altLang="en-US" sz="2000" dirty="0"/>
              <a:t>として位置付ける。</a:t>
            </a:r>
            <a:endParaRPr lang="en-US" altLang="ja-JP" sz="2000" dirty="0"/>
          </a:p>
          <a:p>
            <a:pPr marL="342900" indent="-342900">
              <a:buFont typeface="Wingdings" panose="05000000000000000000" pitchFamily="2" charset="2"/>
              <a:buChar char="n"/>
            </a:pPr>
            <a:r>
              <a:rPr lang="ja-JP" altLang="en-US" sz="2000" dirty="0"/>
              <a:t>様々な</a:t>
            </a:r>
            <a:r>
              <a:rPr lang="ja-JP" altLang="en-US" sz="2000" b="1" u="sng" dirty="0"/>
              <a:t>防災気象情報と警戒レベルとの関係を明確化</a:t>
            </a:r>
            <a:r>
              <a:rPr lang="ja-JP" altLang="en-US" sz="2000" dirty="0"/>
              <a:t>し、</a:t>
            </a:r>
            <a:r>
              <a:rPr lang="ja-JP" altLang="en-US" sz="2000" b="1" u="sng" dirty="0"/>
              <a:t>住民の自発的な避難判断等を支援</a:t>
            </a:r>
            <a:endParaRPr lang="en-US" altLang="ja-JP" sz="2000" b="1" u="sng" dirty="0"/>
          </a:p>
        </p:txBody>
      </p:sp>
      <p:sp>
        <p:nvSpPr>
          <p:cNvPr id="142" name="テキスト ボックス 141"/>
          <p:cNvSpPr txBox="1"/>
          <p:nvPr/>
        </p:nvSpPr>
        <p:spPr>
          <a:xfrm>
            <a:off x="3741887" y="2909804"/>
            <a:ext cx="3012481" cy="313350"/>
          </a:xfrm>
          <a:prstGeom prst="rect">
            <a:avLst/>
          </a:prstGeom>
          <a:noFill/>
          <a:ln w="15875">
            <a:solidFill>
              <a:srgbClr val="FF0000"/>
            </a:solidFill>
          </a:ln>
        </p:spPr>
        <p:txBody>
          <a:bodyPr wrap="square" lIns="36000" tIns="36000" rIns="36000" bIns="0" rtlCol="0">
            <a:spAutoFit/>
          </a:bodyPr>
          <a:lstStyle/>
          <a:p>
            <a:pPr algn="ctr"/>
            <a:r>
              <a:rPr lang="ja-JP" altLang="en-US" dirty="0">
                <a:solidFill>
                  <a:srgbClr val="FF0000"/>
                </a:solidFill>
              </a:rPr>
              <a:t>警戒レベル３：高齢者等避難</a:t>
            </a:r>
            <a:endParaRPr lang="en-US" altLang="ja-JP" dirty="0">
              <a:solidFill>
                <a:srgbClr val="FF0000"/>
              </a:solidFill>
            </a:endParaRPr>
          </a:p>
        </p:txBody>
      </p:sp>
      <p:sp>
        <p:nvSpPr>
          <p:cNvPr id="143" name="テキスト ボックス 142"/>
          <p:cNvSpPr txBox="1"/>
          <p:nvPr/>
        </p:nvSpPr>
        <p:spPr>
          <a:xfrm>
            <a:off x="6928104" y="2901314"/>
            <a:ext cx="2565593" cy="313350"/>
          </a:xfrm>
          <a:prstGeom prst="rect">
            <a:avLst/>
          </a:prstGeom>
          <a:noFill/>
          <a:ln w="15875">
            <a:solidFill>
              <a:srgbClr val="FF0000"/>
            </a:solidFill>
          </a:ln>
        </p:spPr>
        <p:txBody>
          <a:bodyPr wrap="square" lIns="36000" tIns="36000" rIns="36000" bIns="0" rtlCol="0">
            <a:spAutoFit/>
          </a:bodyPr>
          <a:lstStyle/>
          <a:p>
            <a:pPr algn="ctr"/>
            <a:r>
              <a:rPr lang="ja-JP" altLang="en-US" dirty="0">
                <a:solidFill>
                  <a:srgbClr val="FF0000"/>
                </a:solidFill>
              </a:rPr>
              <a:t>警戒レベル４：全員避難</a:t>
            </a:r>
          </a:p>
        </p:txBody>
      </p:sp>
      <p:sp>
        <p:nvSpPr>
          <p:cNvPr id="144" name="テキスト ボックス 143"/>
          <p:cNvSpPr txBox="1"/>
          <p:nvPr/>
        </p:nvSpPr>
        <p:spPr>
          <a:xfrm>
            <a:off x="421512" y="2882701"/>
            <a:ext cx="3262432" cy="400110"/>
          </a:xfrm>
          <a:prstGeom prst="rect">
            <a:avLst/>
          </a:prstGeom>
          <a:noFill/>
        </p:spPr>
        <p:txBody>
          <a:bodyPr wrap="none" rtlCol="0">
            <a:spAutoFit/>
          </a:bodyPr>
          <a:lstStyle/>
          <a:p>
            <a:r>
              <a:rPr lang="ja-JP" altLang="en-US" sz="2000" b="1" dirty="0"/>
              <a:t>［避難のタイミングを明確化］</a:t>
            </a:r>
          </a:p>
        </p:txBody>
      </p:sp>
      <p:sp>
        <p:nvSpPr>
          <p:cNvPr id="42" name="正方形/長方形 41"/>
          <p:cNvSpPr/>
          <p:nvPr/>
        </p:nvSpPr>
        <p:spPr>
          <a:xfrm>
            <a:off x="839704" y="5029902"/>
            <a:ext cx="1520180" cy="52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u="sng" dirty="0">
                <a:solidFill>
                  <a:schemeClr val="tx1"/>
                </a:solidFill>
              </a:rPr>
              <a:t>警戒</a:t>
            </a:r>
            <a:endParaRPr lang="en-US" altLang="ja-JP" sz="1600" u="sng" dirty="0">
              <a:solidFill>
                <a:schemeClr val="tx1"/>
              </a:solidFill>
            </a:endParaRPr>
          </a:p>
          <a:p>
            <a:pPr algn="ctr"/>
            <a:r>
              <a:rPr lang="ja-JP" altLang="en-US" sz="1600" u="sng" dirty="0">
                <a:solidFill>
                  <a:schemeClr val="tx1"/>
                </a:solidFill>
              </a:rPr>
              <a:t>レベル３</a:t>
            </a:r>
          </a:p>
        </p:txBody>
      </p:sp>
      <p:sp>
        <p:nvSpPr>
          <p:cNvPr id="44" name="正方形/長方形 43"/>
          <p:cNvSpPr/>
          <p:nvPr/>
        </p:nvSpPr>
        <p:spPr>
          <a:xfrm>
            <a:off x="839705" y="4419402"/>
            <a:ext cx="1520179" cy="52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u="sng" dirty="0">
                <a:solidFill>
                  <a:schemeClr val="tx1"/>
                </a:solidFill>
              </a:rPr>
              <a:t>警戒</a:t>
            </a:r>
            <a:endParaRPr lang="en-US" altLang="ja-JP" sz="1600" u="sng" dirty="0">
              <a:solidFill>
                <a:schemeClr val="tx1"/>
              </a:solidFill>
            </a:endParaRPr>
          </a:p>
          <a:p>
            <a:pPr algn="ctr"/>
            <a:r>
              <a:rPr lang="ja-JP" altLang="en-US" sz="1600" u="sng" dirty="0">
                <a:solidFill>
                  <a:schemeClr val="tx1"/>
                </a:solidFill>
              </a:rPr>
              <a:t>レベル４</a:t>
            </a:r>
          </a:p>
        </p:txBody>
      </p:sp>
      <p:sp>
        <p:nvSpPr>
          <p:cNvPr id="45" name="正方形/長方形 44"/>
          <p:cNvSpPr/>
          <p:nvPr/>
        </p:nvSpPr>
        <p:spPr>
          <a:xfrm>
            <a:off x="839704" y="5635811"/>
            <a:ext cx="1520180" cy="52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u="sng" dirty="0">
                <a:solidFill>
                  <a:schemeClr val="tx1"/>
                </a:solidFill>
              </a:rPr>
              <a:t>警戒</a:t>
            </a:r>
            <a:endParaRPr lang="en-US" altLang="ja-JP" sz="1600" u="sng" dirty="0">
              <a:solidFill>
                <a:schemeClr val="tx1"/>
              </a:solidFill>
            </a:endParaRPr>
          </a:p>
          <a:p>
            <a:pPr algn="ctr"/>
            <a:r>
              <a:rPr lang="ja-JP" altLang="en-US" sz="1600" u="sng" dirty="0">
                <a:solidFill>
                  <a:schemeClr val="tx1"/>
                </a:solidFill>
              </a:rPr>
              <a:t>レベル２</a:t>
            </a:r>
          </a:p>
        </p:txBody>
      </p:sp>
      <p:sp>
        <p:nvSpPr>
          <p:cNvPr id="46" name="正方形/長方形 45"/>
          <p:cNvSpPr/>
          <p:nvPr/>
        </p:nvSpPr>
        <p:spPr>
          <a:xfrm>
            <a:off x="839704" y="6247047"/>
            <a:ext cx="1520180" cy="52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u="sng" dirty="0">
                <a:solidFill>
                  <a:schemeClr val="tx1"/>
                </a:solidFill>
              </a:rPr>
              <a:t>警戒</a:t>
            </a:r>
            <a:endParaRPr lang="en-US" altLang="ja-JP" sz="1600" u="sng" dirty="0">
              <a:solidFill>
                <a:schemeClr val="tx1"/>
              </a:solidFill>
            </a:endParaRPr>
          </a:p>
          <a:p>
            <a:pPr algn="ctr"/>
            <a:r>
              <a:rPr lang="ja-JP" altLang="en-US" sz="1600" u="sng" dirty="0">
                <a:solidFill>
                  <a:schemeClr val="tx1"/>
                </a:solidFill>
              </a:rPr>
              <a:t>レベル１</a:t>
            </a:r>
          </a:p>
        </p:txBody>
      </p:sp>
      <p:sp>
        <p:nvSpPr>
          <p:cNvPr id="47" name="正方形/長方形 46"/>
          <p:cNvSpPr/>
          <p:nvPr/>
        </p:nvSpPr>
        <p:spPr>
          <a:xfrm>
            <a:off x="839705" y="3778701"/>
            <a:ext cx="1534933" cy="52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u="sng" dirty="0">
                <a:solidFill>
                  <a:schemeClr val="tx1"/>
                </a:solidFill>
              </a:rPr>
              <a:t>警戒</a:t>
            </a:r>
            <a:endParaRPr lang="en-US" altLang="ja-JP" sz="1600" u="sng" dirty="0">
              <a:solidFill>
                <a:schemeClr val="tx1"/>
              </a:solidFill>
            </a:endParaRPr>
          </a:p>
          <a:p>
            <a:pPr algn="ctr"/>
            <a:r>
              <a:rPr lang="ja-JP" altLang="en-US" sz="1600" u="sng" dirty="0">
                <a:solidFill>
                  <a:schemeClr val="tx1"/>
                </a:solidFill>
              </a:rPr>
              <a:t>レベル５</a:t>
            </a:r>
          </a:p>
        </p:txBody>
      </p:sp>
      <p:sp>
        <p:nvSpPr>
          <p:cNvPr id="48" name="テキスト ボックス 47"/>
          <p:cNvSpPr txBox="1"/>
          <p:nvPr/>
        </p:nvSpPr>
        <p:spPr>
          <a:xfrm>
            <a:off x="950100" y="3410849"/>
            <a:ext cx="1521752" cy="400110"/>
          </a:xfrm>
          <a:prstGeom prst="rect">
            <a:avLst/>
          </a:prstGeom>
          <a:noFill/>
        </p:spPr>
        <p:txBody>
          <a:bodyPr wrap="square" rtlCol="0">
            <a:spAutoFit/>
          </a:bodyPr>
          <a:lstStyle/>
          <a:p>
            <a:pPr algn="ctr"/>
            <a:r>
              <a:rPr lang="ja-JP" altLang="en-US" sz="2000" b="1" dirty="0"/>
              <a:t>警戒レベル</a:t>
            </a:r>
            <a:endParaRPr lang="en-US" altLang="ja-JP" sz="2000" b="1" dirty="0"/>
          </a:p>
        </p:txBody>
      </p:sp>
      <p:sp>
        <p:nvSpPr>
          <p:cNvPr id="49" name="テキスト ボックス 48"/>
          <p:cNvSpPr txBox="1"/>
          <p:nvPr/>
        </p:nvSpPr>
        <p:spPr>
          <a:xfrm>
            <a:off x="4483114" y="3418396"/>
            <a:ext cx="2171052" cy="338554"/>
          </a:xfrm>
          <a:prstGeom prst="rect">
            <a:avLst/>
          </a:prstGeom>
          <a:noFill/>
        </p:spPr>
        <p:txBody>
          <a:bodyPr wrap="square" rtlCol="0">
            <a:spAutoFit/>
          </a:bodyPr>
          <a:lstStyle/>
          <a:p>
            <a:pPr algn="ctr"/>
            <a:r>
              <a:rPr lang="ja-JP" altLang="en-US" sz="1600" b="1" dirty="0"/>
              <a:t>行動を促す情報</a:t>
            </a:r>
          </a:p>
        </p:txBody>
      </p:sp>
      <p:sp>
        <p:nvSpPr>
          <p:cNvPr id="55" name="テキスト ボックス 54"/>
          <p:cNvSpPr txBox="1"/>
          <p:nvPr/>
        </p:nvSpPr>
        <p:spPr>
          <a:xfrm>
            <a:off x="2760118" y="3914917"/>
            <a:ext cx="1528770" cy="276999"/>
          </a:xfrm>
          <a:prstGeom prst="rect">
            <a:avLst/>
          </a:prstGeom>
          <a:noFill/>
        </p:spPr>
        <p:txBody>
          <a:bodyPr wrap="square" rtlCol="0">
            <a:spAutoFit/>
          </a:bodyPr>
          <a:lstStyle/>
          <a:p>
            <a:pPr algn="ctr"/>
            <a:r>
              <a:rPr lang="ja-JP" altLang="en-US" sz="1200" dirty="0"/>
              <a:t>命を守る最善の行動</a:t>
            </a:r>
          </a:p>
        </p:txBody>
      </p:sp>
      <p:sp>
        <p:nvSpPr>
          <p:cNvPr id="56" name="テキスト ボックス 55"/>
          <p:cNvSpPr txBox="1"/>
          <p:nvPr/>
        </p:nvSpPr>
        <p:spPr>
          <a:xfrm>
            <a:off x="2705543" y="4465126"/>
            <a:ext cx="1627377" cy="461665"/>
          </a:xfrm>
          <a:prstGeom prst="rect">
            <a:avLst/>
          </a:prstGeom>
          <a:noFill/>
        </p:spPr>
        <p:txBody>
          <a:bodyPr wrap="square" rtlCol="0">
            <a:spAutoFit/>
          </a:bodyPr>
          <a:lstStyle/>
          <a:p>
            <a:pPr algn="ctr"/>
            <a:r>
              <a:rPr lang="ja-JP" altLang="en-US" sz="2400" b="1" dirty="0">
                <a:solidFill>
                  <a:srgbClr val="FF0000"/>
                </a:solidFill>
                <a:latin typeface="+mn-ea"/>
              </a:rPr>
              <a:t>全員避難</a:t>
            </a:r>
            <a:endParaRPr lang="en-US" altLang="ja-JP" sz="2400" b="1" dirty="0">
              <a:solidFill>
                <a:srgbClr val="FF0000"/>
              </a:solidFill>
              <a:latin typeface="+mn-ea"/>
            </a:endParaRPr>
          </a:p>
        </p:txBody>
      </p:sp>
      <p:sp>
        <p:nvSpPr>
          <p:cNvPr id="57" name="テキスト ボックス 56"/>
          <p:cNvSpPr txBox="1"/>
          <p:nvPr/>
        </p:nvSpPr>
        <p:spPr>
          <a:xfrm>
            <a:off x="2708414" y="5041374"/>
            <a:ext cx="1632178" cy="500137"/>
          </a:xfrm>
          <a:prstGeom prst="rect">
            <a:avLst/>
          </a:prstGeom>
          <a:noFill/>
        </p:spPr>
        <p:txBody>
          <a:bodyPr wrap="none" rtlCol="0">
            <a:spAutoFit/>
          </a:bodyPr>
          <a:lstStyle/>
          <a:p>
            <a:pPr algn="ctr"/>
            <a:r>
              <a:rPr lang="ja-JP" altLang="en-US" sz="1600" b="1" dirty="0">
                <a:solidFill>
                  <a:srgbClr val="FF0000"/>
                </a:solidFill>
              </a:rPr>
              <a:t>高齢者等は避難</a:t>
            </a:r>
            <a:endParaRPr lang="en-US" altLang="ja-JP" sz="1600" b="1" dirty="0">
              <a:solidFill>
                <a:srgbClr val="FF0000"/>
              </a:solidFill>
            </a:endParaRPr>
          </a:p>
          <a:p>
            <a:pPr algn="ctr"/>
            <a:r>
              <a:rPr lang="ja-JP" altLang="en-US" sz="1050" dirty="0"/>
              <a:t>他の住民は準備</a:t>
            </a:r>
            <a:endParaRPr lang="en-US" altLang="ja-JP" sz="1050" dirty="0"/>
          </a:p>
        </p:txBody>
      </p:sp>
      <p:sp>
        <p:nvSpPr>
          <p:cNvPr id="58" name="テキスト ボックス 57"/>
          <p:cNvSpPr txBox="1"/>
          <p:nvPr/>
        </p:nvSpPr>
        <p:spPr>
          <a:xfrm>
            <a:off x="2893561" y="5758735"/>
            <a:ext cx="1261884" cy="276999"/>
          </a:xfrm>
          <a:prstGeom prst="rect">
            <a:avLst/>
          </a:prstGeom>
          <a:noFill/>
        </p:spPr>
        <p:txBody>
          <a:bodyPr wrap="none" rtlCol="0">
            <a:spAutoFit/>
          </a:bodyPr>
          <a:lstStyle/>
          <a:p>
            <a:pPr algn="ctr"/>
            <a:r>
              <a:rPr lang="ja-JP" altLang="en-US" sz="1200" dirty="0"/>
              <a:t>避難行動の確認</a:t>
            </a:r>
            <a:endParaRPr lang="en-US" altLang="ja-JP" sz="1200" dirty="0"/>
          </a:p>
        </p:txBody>
      </p:sp>
      <p:sp>
        <p:nvSpPr>
          <p:cNvPr id="59" name="テキスト ボックス 58"/>
          <p:cNvSpPr txBox="1"/>
          <p:nvPr/>
        </p:nvSpPr>
        <p:spPr>
          <a:xfrm>
            <a:off x="2708007" y="6383587"/>
            <a:ext cx="1632992" cy="276999"/>
          </a:xfrm>
          <a:prstGeom prst="rect">
            <a:avLst/>
          </a:prstGeom>
          <a:noFill/>
        </p:spPr>
        <p:txBody>
          <a:bodyPr wrap="square" rtlCol="0">
            <a:spAutoFit/>
          </a:bodyPr>
          <a:lstStyle/>
          <a:p>
            <a:pPr algn="ctr"/>
            <a:r>
              <a:rPr lang="ja-JP" altLang="en-US" sz="1200" dirty="0"/>
              <a:t>心構えを高める</a:t>
            </a:r>
            <a:endParaRPr lang="en-US" altLang="ja-JP" sz="1200" dirty="0"/>
          </a:p>
        </p:txBody>
      </p:sp>
      <p:sp>
        <p:nvSpPr>
          <p:cNvPr id="60" name="テキスト ボックス 59"/>
          <p:cNvSpPr txBox="1"/>
          <p:nvPr/>
        </p:nvSpPr>
        <p:spPr>
          <a:xfrm>
            <a:off x="2556293" y="3418396"/>
            <a:ext cx="1919853" cy="338554"/>
          </a:xfrm>
          <a:prstGeom prst="rect">
            <a:avLst/>
          </a:prstGeom>
          <a:noFill/>
        </p:spPr>
        <p:txBody>
          <a:bodyPr wrap="square" rtlCol="0">
            <a:spAutoFit/>
          </a:bodyPr>
          <a:lstStyle/>
          <a:p>
            <a:pPr algn="ctr"/>
            <a:r>
              <a:rPr lang="ja-JP" altLang="en-US" sz="1600" b="1" dirty="0"/>
              <a:t>住民がとるべき行動</a:t>
            </a:r>
            <a:endParaRPr lang="en-US" altLang="ja-JP" sz="1600" b="1" dirty="0"/>
          </a:p>
        </p:txBody>
      </p:sp>
      <p:cxnSp>
        <p:nvCxnSpPr>
          <p:cNvPr id="61" name="直線コネクタ 60"/>
          <p:cNvCxnSpPr/>
          <p:nvPr/>
        </p:nvCxnSpPr>
        <p:spPr>
          <a:xfrm flipH="1">
            <a:off x="2527865" y="3413915"/>
            <a:ext cx="11166" cy="3384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4465854" y="3413915"/>
            <a:ext cx="17260" cy="3384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a:off x="6921894" y="3413915"/>
            <a:ext cx="17260" cy="3384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7142750" y="3418396"/>
            <a:ext cx="1964166" cy="338554"/>
          </a:xfrm>
          <a:prstGeom prst="rect">
            <a:avLst/>
          </a:prstGeom>
          <a:noFill/>
        </p:spPr>
        <p:txBody>
          <a:bodyPr wrap="square" rtlCol="0">
            <a:spAutoFit/>
          </a:bodyPr>
          <a:lstStyle/>
          <a:p>
            <a:pPr algn="ctr"/>
            <a:r>
              <a:rPr lang="ja-JP" altLang="en-US" sz="1600" b="1" dirty="0">
                <a:latin typeface="+mn-ea"/>
              </a:rPr>
              <a:t>防災気象情報</a:t>
            </a:r>
          </a:p>
        </p:txBody>
      </p:sp>
      <p:sp>
        <p:nvSpPr>
          <p:cNvPr id="74" name="テキスト ボックス 73"/>
          <p:cNvSpPr txBox="1"/>
          <p:nvPr/>
        </p:nvSpPr>
        <p:spPr>
          <a:xfrm>
            <a:off x="4483116" y="3851973"/>
            <a:ext cx="2262177" cy="442035"/>
          </a:xfrm>
          <a:prstGeom prst="rect">
            <a:avLst/>
          </a:prstGeom>
          <a:noFill/>
        </p:spPr>
        <p:txBody>
          <a:bodyPr wrap="square" lIns="36000" tIns="36000" rIns="36000" bIns="36000" rtlCol="0">
            <a:spAutoFit/>
          </a:bodyPr>
          <a:lstStyle/>
          <a:p>
            <a:pPr algn="ctr"/>
            <a:r>
              <a:rPr lang="ja-JP" altLang="en-US" sz="1200" dirty="0"/>
              <a:t>災害発生情報</a:t>
            </a:r>
            <a:endParaRPr lang="en-US" altLang="ja-JP" sz="1200" dirty="0"/>
          </a:p>
          <a:p>
            <a:pPr algn="ctr"/>
            <a:r>
              <a:rPr lang="ja-JP" altLang="en-US" sz="1200" dirty="0"/>
              <a:t>（出来る範囲で発表）</a:t>
            </a:r>
          </a:p>
        </p:txBody>
      </p:sp>
      <p:sp>
        <p:nvSpPr>
          <p:cNvPr id="75" name="テキスト ボックス 74"/>
          <p:cNvSpPr txBox="1"/>
          <p:nvPr/>
        </p:nvSpPr>
        <p:spPr>
          <a:xfrm>
            <a:off x="4483115" y="4446511"/>
            <a:ext cx="2153792" cy="442035"/>
          </a:xfrm>
          <a:prstGeom prst="rect">
            <a:avLst/>
          </a:prstGeom>
          <a:noFill/>
        </p:spPr>
        <p:txBody>
          <a:bodyPr wrap="square" lIns="36000" tIns="36000" rIns="36000" bIns="36000" rtlCol="0">
            <a:spAutoFit/>
          </a:bodyPr>
          <a:lstStyle/>
          <a:p>
            <a:pPr algn="ctr"/>
            <a:r>
              <a:rPr lang="ja-JP" altLang="en-US" sz="1200" dirty="0"/>
              <a:t>・避難勧告</a:t>
            </a:r>
            <a:endParaRPr lang="en-US" altLang="ja-JP" sz="1200" dirty="0"/>
          </a:p>
          <a:p>
            <a:pPr algn="ctr"/>
            <a:r>
              <a:rPr lang="ja-JP" altLang="en-US" sz="1200" dirty="0"/>
              <a:t>・避難指示（緊急）</a:t>
            </a:r>
            <a:endParaRPr lang="en-US" altLang="ja-JP" sz="1200" baseline="30000" dirty="0"/>
          </a:p>
        </p:txBody>
      </p:sp>
      <p:sp>
        <p:nvSpPr>
          <p:cNvPr id="76" name="テキスト ボックス 75"/>
          <p:cNvSpPr txBox="1"/>
          <p:nvPr/>
        </p:nvSpPr>
        <p:spPr>
          <a:xfrm>
            <a:off x="4483115" y="5167960"/>
            <a:ext cx="2271253" cy="257369"/>
          </a:xfrm>
          <a:prstGeom prst="rect">
            <a:avLst/>
          </a:prstGeom>
          <a:noFill/>
        </p:spPr>
        <p:txBody>
          <a:bodyPr wrap="square" lIns="36000" tIns="36000" rIns="36000" bIns="36000" rtlCol="0">
            <a:spAutoFit/>
          </a:bodyPr>
          <a:lstStyle/>
          <a:p>
            <a:pPr algn="ctr"/>
            <a:r>
              <a:rPr lang="ja-JP" altLang="en-US" sz="1200" dirty="0"/>
              <a:t>避難準備・高齢者等避難開始</a:t>
            </a:r>
            <a:endParaRPr lang="en-US" altLang="ja-JP" sz="1200" dirty="0"/>
          </a:p>
        </p:txBody>
      </p:sp>
      <p:sp>
        <p:nvSpPr>
          <p:cNvPr id="77" name="テキスト ボックス 76"/>
          <p:cNvSpPr txBox="1"/>
          <p:nvPr/>
        </p:nvSpPr>
        <p:spPr>
          <a:xfrm>
            <a:off x="4483115" y="5772314"/>
            <a:ext cx="2153791" cy="257369"/>
          </a:xfrm>
          <a:prstGeom prst="rect">
            <a:avLst/>
          </a:prstGeom>
          <a:noFill/>
        </p:spPr>
        <p:txBody>
          <a:bodyPr wrap="square" lIns="36000" tIns="36000" rIns="36000" bIns="36000" rtlCol="0">
            <a:spAutoFit/>
          </a:bodyPr>
          <a:lstStyle/>
          <a:p>
            <a:pPr algn="ctr"/>
            <a:r>
              <a:rPr lang="ja-JP" altLang="en-US" sz="1200" dirty="0"/>
              <a:t>注意報</a:t>
            </a:r>
            <a:endParaRPr lang="en-US" altLang="ja-JP" sz="1200" dirty="0"/>
          </a:p>
        </p:txBody>
      </p:sp>
      <p:sp>
        <p:nvSpPr>
          <p:cNvPr id="78" name="テキスト ボックス 77"/>
          <p:cNvSpPr txBox="1"/>
          <p:nvPr/>
        </p:nvSpPr>
        <p:spPr>
          <a:xfrm>
            <a:off x="4476146" y="6393401"/>
            <a:ext cx="2160761" cy="257369"/>
          </a:xfrm>
          <a:prstGeom prst="rect">
            <a:avLst/>
          </a:prstGeom>
          <a:noFill/>
        </p:spPr>
        <p:txBody>
          <a:bodyPr wrap="square" lIns="36000" tIns="36000" rIns="36000" bIns="36000" rtlCol="0">
            <a:spAutoFit/>
          </a:bodyPr>
          <a:lstStyle/>
          <a:p>
            <a:pPr algn="ctr"/>
            <a:r>
              <a:rPr lang="ja-JP" altLang="en-US" sz="1200" dirty="0"/>
              <a:t>警報級の可能性</a:t>
            </a:r>
            <a:endParaRPr lang="en-US" altLang="ja-JP" sz="1200" dirty="0"/>
          </a:p>
        </p:txBody>
      </p:sp>
      <p:sp>
        <p:nvSpPr>
          <p:cNvPr id="79" name="角丸四角形 78"/>
          <p:cNvSpPr/>
          <p:nvPr/>
        </p:nvSpPr>
        <p:spPr>
          <a:xfrm>
            <a:off x="7124764" y="3756950"/>
            <a:ext cx="2078799" cy="3026298"/>
          </a:xfrm>
          <a:prstGeom prst="roundRect">
            <a:avLst>
              <a:gd name="adj" fmla="val 75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a:solidFill>
                  <a:schemeClr val="tx1"/>
                </a:solidFill>
              </a:rPr>
              <a:t>指定河川洪水予報</a:t>
            </a:r>
            <a:endParaRPr lang="en-US" altLang="ja-JP" sz="1200" dirty="0">
              <a:solidFill>
                <a:schemeClr val="tx1"/>
              </a:solidFill>
            </a:endParaRPr>
          </a:p>
          <a:p>
            <a:pPr algn="ctr">
              <a:spcBef>
                <a:spcPts val="600"/>
              </a:spcBef>
            </a:pPr>
            <a:r>
              <a:rPr lang="ja-JP" altLang="en-US" sz="1200" dirty="0">
                <a:solidFill>
                  <a:schemeClr val="tx1"/>
                </a:solidFill>
              </a:rPr>
              <a:t>土砂災害警戒情報</a:t>
            </a:r>
            <a:endParaRPr lang="en-US" altLang="ja-JP" sz="1200" dirty="0">
              <a:solidFill>
                <a:schemeClr val="tx1"/>
              </a:solidFill>
            </a:endParaRPr>
          </a:p>
          <a:p>
            <a:pPr algn="ctr">
              <a:spcBef>
                <a:spcPts val="600"/>
              </a:spcBef>
            </a:pPr>
            <a:r>
              <a:rPr lang="ja-JP" altLang="en-US" sz="1200" dirty="0">
                <a:solidFill>
                  <a:schemeClr val="tx1"/>
                </a:solidFill>
              </a:rPr>
              <a:t>警報</a:t>
            </a:r>
            <a:endParaRPr lang="en-US" altLang="ja-JP" sz="1200" dirty="0">
              <a:solidFill>
                <a:schemeClr val="tx1"/>
              </a:solidFill>
            </a:endParaRPr>
          </a:p>
          <a:p>
            <a:pPr algn="ctr">
              <a:spcBef>
                <a:spcPts val="600"/>
              </a:spcBef>
            </a:pPr>
            <a:r>
              <a:rPr lang="ja-JP" altLang="en-US" sz="1200" dirty="0">
                <a:solidFill>
                  <a:schemeClr val="tx1"/>
                </a:solidFill>
              </a:rPr>
              <a:t>危険度分布</a:t>
            </a:r>
            <a:endParaRPr lang="en-US" altLang="ja-JP" sz="1200" dirty="0">
              <a:solidFill>
                <a:schemeClr val="tx1"/>
              </a:solidFill>
            </a:endParaRPr>
          </a:p>
          <a:p>
            <a:pPr algn="r"/>
            <a:r>
              <a:rPr lang="ja-JP" altLang="en-US" sz="1000" dirty="0">
                <a:solidFill>
                  <a:schemeClr val="tx1"/>
                </a:solidFill>
              </a:rPr>
              <a:t>　等</a:t>
            </a:r>
          </a:p>
        </p:txBody>
      </p:sp>
      <p:sp>
        <p:nvSpPr>
          <p:cNvPr id="80" name="角丸四角形 79"/>
          <p:cNvSpPr/>
          <p:nvPr/>
        </p:nvSpPr>
        <p:spPr>
          <a:xfrm>
            <a:off x="883841" y="3766354"/>
            <a:ext cx="5871543" cy="546686"/>
          </a:xfrm>
          <a:prstGeom prst="roundRect">
            <a:avLst>
              <a:gd name="adj" fmla="val 64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角丸四角形 80"/>
          <p:cNvSpPr/>
          <p:nvPr/>
        </p:nvSpPr>
        <p:spPr>
          <a:xfrm>
            <a:off x="875359" y="4405911"/>
            <a:ext cx="5871543" cy="546686"/>
          </a:xfrm>
          <a:prstGeom prst="roundRect">
            <a:avLst>
              <a:gd name="adj" fmla="val 640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角丸四角形 81"/>
          <p:cNvSpPr/>
          <p:nvPr/>
        </p:nvSpPr>
        <p:spPr>
          <a:xfrm>
            <a:off x="875359" y="5026621"/>
            <a:ext cx="5871543" cy="546686"/>
          </a:xfrm>
          <a:prstGeom prst="roundRect">
            <a:avLst>
              <a:gd name="adj" fmla="val 640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角丸四角形 82"/>
          <p:cNvSpPr/>
          <p:nvPr/>
        </p:nvSpPr>
        <p:spPr>
          <a:xfrm>
            <a:off x="873750" y="5627372"/>
            <a:ext cx="5871543" cy="546686"/>
          </a:xfrm>
          <a:prstGeom prst="roundRect">
            <a:avLst>
              <a:gd name="adj" fmla="val 64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角丸四角形 115"/>
          <p:cNvSpPr/>
          <p:nvPr/>
        </p:nvSpPr>
        <p:spPr>
          <a:xfrm>
            <a:off x="873750" y="6236562"/>
            <a:ext cx="5871543" cy="546686"/>
          </a:xfrm>
          <a:prstGeom prst="roundRect">
            <a:avLst>
              <a:gd name="adj" fmla="val 64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左右矢印 1"/>
          <p:cNvSpPr/>
          <p:nvPr/>
        </p:nvSpPr>
        <p:spPr>
          <a:xfrm>
            <a:off x="6781801" y="4149489"/>
            <a:ext cx="353589" cy="2399029"/>
          </a:xfrm>
          <a:prstGeom prst="leftRightArrow">
            <a:avLst>
              <a:gd name="adj1" fmla="val 67787"/>
              <a:gd name="adj2" fmla="val 23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テキスト ボックス 117"/>
          <p:cNvSpPr txBox="1"/>
          <p:nvPr/>
        </p:nvSpPr>
        <p:spPr>
          <a:xfrm>
            <a:off x="7726681" y="43701"/>
            <a:ext cx="1755229" cy="307777"/>
          </a:xfrm>
          <a:prstGeom prst="rect">
            <a:avLst/>
          </a:prstGeom>
          <a:noFill/>
          <a:ln>
            <a:solidFill>
              <a:schemeClr val="bg1"/>
            </a:solidFill>
          </a:ln>
        </p:spPr>
        <p:txBody>
          <a:bodyPr wrap="square" rtlCol="0">
            <a:spAutoFit/>
          </a:bodyPr>
          <a:lstStyle/>
          <a:p>
            <a:pPr algn="ctr"/>
            <a:r>
              <a:rPr lang="ja-JP" altLang="en-US" sz="1400" dirty="0">
                <a:solidFill>
                  <a:schemeClr val="bg1"/>
                </a:solidFill>
              </a:rPr>
              <a:t>中央防災会議ＷＧ</a:t>
            </a:r>
          </a:p>
        </p:txBody>
      </p:sp>
      <p:sp>
        <p:nvSpPr>
          <p:cNvPr id="38"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3099475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81000" y="4557"/>
            <a:ext cx="9144000" cy="386067"/>
          </a:xfrm>
          <a:prstGeom prst="rect">
            <a:avLst/>
          </a:prstGeom>
          <a:solidFill>
            <a:srgbClr val="002060"/>
          </a:solidFill>
          <a:ln w="9525">
            <a:noFill/>
            <a:miter lim="800000"/>
            <a:headEnd/>
            <a:tailEnd/>
          </a:ln>
          <a:effectLst/>
        </p:spPr>
        <p:txBody>
          <a:bodyPr anchor="ctr"/>
          <a:lstStyle/>
          <a:p>
            <a:pPr algn="ctr"/>
            <a:r>
              <a:rPr lang="ja-JP" altLang="en-US" sz="2400" b="1" dirty="0">
                <a:solidFill>
                  <a:schemeClr val="bg1"/>
                </a:solidFill>
                <a:latin typeface="+mn-ea"/>
                <a:cs typeface="Lucida Sans Unicode" pitchFamily="34" charset="0"/>
              </a:rPr>
              <a:t>避難勧告等の伝達</a:t>
            </a:r>
            <a:endParaRPr lang="en-US" altLang="ja-JP" sz="2400" b="1" dirty="0">
              <a:solidFill>
                <a:schemeClr val="bg1"/>
              </a:solidFill>
              <a:latin typeface="+mn-ea"/>
              <a:cs typeface="Lucida Sans Unicode" pitchFamily="34" charset="0"/>
            </a:endParaRPr>
          </a:p>
        </p:txBody>
      </p:sp>
      <p:sp>
        <p:nvSpPr>
          <p:cNvPr id="17" name="テキスト ボックス 16"/>
          <p:cNvSpPr txBox="1"/>
          <p:nvPr/>
        </p:nvSpPr>
        <p:spPr>
          <a:xfrm>
            <a:off x="440436" y="459444"/>
            <a:ext cx="9015983" cy="646331"/>
          </a:xfrm>
          <a:prstGeom prst="rect">
            <a:avLst/>
          </a:prstGeom>
          <a:solidFill>
            <a:srgbClr val="FFFFCC"/>
          </a:solidFill>
          <a:ln w="31750">
            <a:solidFill>
              <a:srgbClr val="FF9900"/>
            </a:solidFill>
          </a:ln>
        </p:spPr>
        <p:txBody>
          <a:bodyPr wrap="square" lIns="72000" rIns="72000" rtlCol="0">
            <a:spAutoFit/>
          </a:bodyPr>
          <a:lstStyle>
            <a:defPPr>
              <a:defRPr lang="ja-JP"/>
            </a:defPPr>
            <a:lvl1pPr>
              <a:defRPr sz="1600"/>
            </a:lvl1pPr>
          </a:lstStyle>
          <a:p>
            <a:pPr marL="285750" indent="-285750">
              <a:buFont typeface="Wingdings" panose="05000000000000000000" pitchFamily="2" charset="2"/>
              <a:buChar char="n"/>
            </a:pPr>
            <a:r>
              <a:rPr lang="ja-JP" altLang="en-US" sz="1800" b="1" dirty="0">
                <a:solidFill>
                  <a:srgbClr val="FF0000"/>
                </a:solidFill>
              </a:rPr>
              <a:t>避難勧告等を発令する際</a:t>
            </a:r>
            <a:r>
              <a:rPr lang="ja-JP" altLang="en-US" sz="1800" dirty="0"/>
              <a:t>には、それに対応する</a:t>
            </a:r>
            <a:r>
              <a:rPr lang="ja-JP" altLang="en-US" sz="1800" b="1" dirty="0">
                <a:solidFill>
                  <a:srgbClr val="FF0000"/>
                </a:solidFill>
              </a:rPr>
              <a:t>警戒レベルを明確</a:t>
            </a:r>
            <a:r>
              <a:rPr lang="ja-JP" altLang="en-US" sz="1800" dirty="0"/>
              <a:t>にして、対象者ごとに警戒レベルに対応したとるべき避難行動がわかるように伝達。</a:t>
            </a:r>
            <a:endParaRPr lang="en-US" altLang="ja-JP" sz="1800" dirty="0"/>
          </a:p>
        </p:txBody>
      </p:sp>
      <p:graphicFrame>
        <p:nvGraphicFramePr>
          <p:cNvPr id="18" name="表 17"/>
          <p:cNvGraphicFramePr>
            <a:graphicFrameLocks noGrp="1"/>
          </p:cNvGraphicFramePr>
          <p:nvPr>
            <p:extLst/>
          </p:nvPr>
        </p:nvGraphicFramePr>
        <p:xfrm>
          <a:off x="435857" y="1806449"/>
          <a:ext cx="3808178" cy="4905249"/>
        </p:xfrm>
        <a:graphic>
          <a:graphicData uri="http://schemas.openxmlformats.org/drawingml/2006/table">
            <a:tbl>
              <a:tblPr firstRow="1" bandRow="1">
                <a:tableStyleId>{F5AB1C69-6EDB-4FF4-983F-18BD219EF322}</a:tableStyleId>
              </a:tblPr>
              <a:tblGrid>
                <a:gridCol w="3808178">
                  <a:extLst>
                    <a:ext uri="{9D8B030D-6E8A-4147-A177-3AD203B41FA5}">
                      <a16:colId xmlns:a16="http://schemas.microsoft.com/office/drawing/2014/main" val="20001"/>
                    </a:ext>
                  </a:extLst>
                </a:gridCol>
              </a:tblGrid>
              <a:tr h="733209">
                <a:tc>
                  <a:txBody>
                    <a:bodyPr/>
                    <a:lstStyle/>
                    <a:p>
                      <a:pPr algn="ctr"/>
                      <a:r>
                        <a:rPr kumimoji="1" lang="ja-JP" altLang="en-US" sz="1800" dirty="0" smtClean="0">
                          <a:solidFill>
                            <a:schemeClr val="bg1"/>
                          </a:solidFill>
                        </a:rPr>
                        <a:t>＜現行ガイドライン＞</a:t>
                      </a:r>
                      <a:endParaRPr kumimoji="1" lang="en-US" altLang="ja-JP" sz="1800" dirty="0" smtClean="0">
                        <a:solidFill>
                          <a:schemeClr val="bg1"/>
                        </a:solidFill>
                      </a:endParaRPr>
                    </a:p>
                    <a:p>
                      <a:pPr algn="ctr"/>
                      <a:r>
                        <a:rPr kumimoji="1" lang="en-US" altLang="ja-JP" sz="1800" dirty="0" smtClean="0">
                          <a:solidFill>
                            <a:schemeClr val="bg1"/>
                          </a:solidFill>
                        </a:rPr>
                        <a:t>【</a:t>
                      </a:r>
                      <a:r>
                        <a:rPr kumimoji="1" lang="ja-JP" altLang="en-US" sz="1800" dirty="0" smtClean="0">
                          <a:solidFill>
                            <a:schemeClr val="bg1"/>
                          </a:solidFill>
                        </a:rPr>
                        <a:t>警戒レベル４</a:t>
                      </a:r>
                      <a:r>
                        <a:rPr kumimoji="1" lang="en-US" altLang="ja-JP" sz="1800" dirty="0" smtClean="0">
                          <a:solidFill>
                            <a:schemeClr val="bg1"/>
                          </a:solidFill>
                        </a:rPr>
                        <a:t>】</a:t>
                      </a:r>
                      <a:r>
                        <a:rPr kumimoji="1" lang="ja-JP" altLang="en-US" sz="1800" dirty="0" smtClean="0">
                          <a:solidFill>
                            <a:schemeClr val="bg1"/>
                          </a:solidFill>
                        </a:rPr>
                        <a:t>避難勧告の伝達文例</a:t>
                      </a:r>
                    </a:p>
                  </a:txBody>
                  <a:tcPr anchor="ctr" anchorCtr="1">
                    <a:solidFill>
                      <a:schemeClr val="tx1">
                        <a:lumMod val="75000"/>
                        <a:lumOff val="25000"/>
                      </a:schemeClr>
                    </a:solidFill>
                  </a:tcPr>
                </a:tc>
                <a:extLst>
                  <a:ext uri="{0D108BD9-81ED-4DB2-BD59-A6C34878D82A}">
                    <a16:rowId xmlns:a16="http://schemas.microsoft.com/office/drawing/2014/main" val="10000"/>
                  </a:ext>
                </a:extLst>
              </a:tr>
              <a:tr h="4172040">
                <a:tc>
                  <a:txBody>
                    <a:bodyPr/>
                    <a:lstStyle/>
                    <a:p>
                      <a:pPr marL="92075" indent="-92075" algn="l">
                        <a:spcBef>
                          <a:spcPts val="1800"/>
                        </a:spcBef>
                        <a:buFont typeface="+mj-lt"/>
                        <a:buNone/>
                      </a:pPr>
                      <a:r>
                        <a:rPr kumimoji="1" lang="ja-JP" altLang="en-US" sz="1400" b="1" u="none" dirty="0" smtClean="0">
                          <a:solidFill>
                            <a:schemeClr val="tx1"/>
                          </a:solidFill>
                        </a:rPr>
                        <a:t>■緊急放送、緊急放送、避難勧告発令。</a:t>
                      </a:r>
                      <a:endParaRPr kumimoji="1" lang="en-US" altLang="ja-JP" sz="1400" b="1" u="none" dirty="0" smtClean="0">
                        <a:solidFill>
                          <a:schemeClr val="tx1"/>
                        </a:solidFill>
                      </a:endParaRPr>
                    </a:p>
                    <a:p>
                      <a:pPr marL="92075" indent="-92075" algn="l">
                        <a:spcBef>
                          <a:spcPts val="1800"/>
                        </a:spcBef>
                        <a:buFont typeface="+mj-lt"/>
                        <a:buNone/>
                      </a:pPr>
                      <a:r>
                        <a:rPr kumimoji="1" lang="ja-JP" altLang="en-US" sz="1400" b="1" u="none" dirty="0" smtClean="0">
                          <a:solidFill>
                            <a:schemeClr val="tx1"/>
                          </a:solidFill>
                        </a:rPr>
                        <a:t>■こちらは、○○市です。</a:t>
                      </a:r>
                    </a:p>
                    <a:p>
                      <a:pPr marL="182563" indent="-182563" algn="l">
                        <a:spcBef>
                          <a:spcPts val="1800"/>
                        </a:spcBef>
                        <a:buFont typeface="+mj-lt"/>
                        <a:buNone/>
                      </a:pPr>
                      <a:r>
                        <a:rPr kumimoji="1" lang="ja-JP" altLang="en-US" sz="1400" b="1" u="none" dirty="0" smtClean="0">
                          <a:solidFill>
                            <a:schemeClr val="tx1"/>
                          </a:solidFill>
                        </a:rPr>
                        <a:t>■○○地区に○○川に関する避難勧告を発令しました。</a:t>
                      </a:r>
                    </a:p>
                    <a:p>
                      <a:pPr marL="182563" indent="-182563" algn="l">
                        <a:spcBef>
                          <a:spcPts val="1800"/>
                        </a:spcBef>
                        <a:buFont typeface="+mj-lt"/>
                        <a:buNone/>
                      </a:pPr>
                      <a:r>
                        <a:rPr kumimoji="1" lang="ja-JP" altLang="en-US" sz="1400" b="1" u="none" dirty="0" smtClean="0">
                          <a:solidFill>
                            <a:schemeClr val="tx1"/>
                          </a:solidFill>
                        </a:rPr>
                        <a:t>■○○川が氾濫するおそれのある水位に到達しました。</a:t>
                      </a:r>
                    </a:p>
                    <a:p>
                      <a:pPr marL="92075" indent="-92075" algn="l">
                        <a:spcBef>
                          <a:spcPts val="1800"/>
                        </a:spcBef>
                        <a:buFont typeface="+mj-lt"/>
                        <a:buNone/>
                      </a:pPr>
                      <a:r>
                        <a:rPr kumimoji="1" lang="ja-JP" altLang="en-US" sz="1400" b="1" u="none" dirty="0" smtClean="0">
                          <a:solidFill>
                            <a:schemeClr val="tx1"/>
                          </a:solidFill>
                        </a:rPr>
                        <a:t>■速やかに避難を開始してください。</a:t>
                      </a:r>
                    </a:p>
                    <a:p>
                      <a:pPr marL="182563" indent="-182563" algn="l">
                        <a:spcBef>
                          <a:spcPts val="1800"/>
                        </a:spcBef>
                        <a:buFont typeface="+mj-lt"/>
                        <a:buNone/>
                      </a:pPr>
                      <a:r>
                        <a:rPr kumimoji="1" lang="ja-JP" altLang="en-US" sz="1400" b="1" u="none" dirty="0" smtClean="0">
                          <a:solidFill>
                            <a:schemeClr val="tx1"/>
                          </a:solidFill>
                        </a:rPr>
                        <a:t>■避難場所への避難が危険な場合は、近くの安全な場所に避難するか、屋内の高いところに避難してください。</a:t>
                      </a:r>
                    </a:p>
                  </a:txBody>
                  <a:tcPr marL="36000" marR="36000" marT="36000" marB="36000" anchor="ctr">
                    <a:solidFill>
                      <a:srgbClr val="E1E1E1"/>
                    </a:solidFill>
                  </a:tcPr>
                </a:tc>
                <a:extLst>
                  <a:ext uri="{0D108BD9-81ED-4DB2-BD59-A6C34878D82A}">
                    <a16:rowId xmlns:a16="http://schemas.microsoft.com/office/drawing/2014/main" val="10001"/>
                  </a:ext>
                </a:extLst>
              </a:tr>
            </a:tbl>
          </a:graphicData>
        </a:graphic>
      </p:graphicFrame>
      <p:graphicFrame>
        <p:nvGraphicFramePr>
          <p:cNvPr id="20" name="表 19"/>
          <p:cNvGraphicFramePr>
            <a:graphicFrameLocks noGrp="1"/>
          </p:cNvGraphicFramePr>
          <p:nvPr>
            <p:extLst/>
          </p:nvPr>
        </p:nvGraphicFramePr>
        <p:xfrm>
          <a:off x="4489697" y="1806448"/>
          <a:ext cx="3808178" cy="4905249"/>
        </p:xfrm>
        <a:graphic>
          <a:graphicData uri="http://schemas.openxmlformats.org/drawingml/2006/table">
            <a:tbl>
              <a:tblPr firstRow="1" bandRow="1">
                <a:tableStyleId>{F5AB1C69-6EDB-4FF4-983F-18BD219EF322}</a:tableStyleId>
              </a:tblPr>
              <a:tblGrid>
                <a:gridCol w="3808178">
                  <a:extLst>
                    <a:ext uri="{9D8B030D-6E8A-4147-A177-3AD203B41FA5}">
                      <a16:colId xmlns:a16="http://schemas.microsoft.com/office/drawing/2014/main" val="20001"/>
                    </a:ext>
                  </a:extLst>
                </a:gridCol>
              </a:tblGrid>
              <a:tr h="733209">
                <a:tc>
                  <a:txBody>
                    <a:bodyPr/>
                    <a:lstStyle/>
                    <a:p>
                      <a:pPr algn="ctr"/>
                      <a:r>
                        <a:rPr kumimoji="1" lang="ja-JP" altLang="en-US" sz="1800" dirty="0" smtClean="0">
                          <a:solidFill>
                            <a:schemeClr val="bg1"/>
                          </a:solidFill>
                        </a:rPr>
                        <a:t>＜改正ガイドライン＞</a:t>
                      </a:r>
                      <a:endParaRPr kumimoji="1" lang="en-US" altLang="ja-JP" sz="1800" dirty="0" smtClean="0">
                        <a:solidFill>
                          <a:schemeClr val="bg1"/>
                        </a:solidFill>
                      </a:endParaRPr>
                    </a:p>
                    <a:p>
                      <a:pPr algn="ctr"/>
                      <a:r>
                        <a:rPr kumimoji="1" lang="en-US" altLang="ja-JP" sz="1800" dirty="0" smtClean="0">
                          <a:solidFill>
                            <a:schemeClr val="bg1"/>
                          </a:solidFill>
                        </a:rPr>
                        <a:t>【</a:t>
                      </a:r>
                      <a:r>
                        <a:rPr kumimoji="1" lang="ja-JP" altLang="en-US" sz="1800" dirty="0" smtClean="0">
                          <a:solidFill>
                            <a:schemeClr val="bg1"/>
                          </a:solidFill>
                        </a:rPr>
                        <a:t>警戒レベル４</a:t>
                      </a:r>
                      <a:r>
                        <a:rPr kumimoji="1" lang="en-US" altLang="ja-JP" sz="1800" dirty="0" smtClean="0">
                          <a:solidFill>
                            <a:schemeClr val="bg1"/>
                          </a:solidFill>
                        </a:rPr>
                        <a:t>】</a:t>
                      </a:r>
                      <a:r>
                        <a:rPr kumimoji="1" lang="ja-JP" altLang="en-US" sz="1800" dirty="0" smtClean="0">
                          <a:solidFill>
                            <a:schemeClr val="bg1"/>
                          </a:solidFill>
                        </a:rPr>
                        <a:t>避難勧告の伝達文例</a:t>
                      </a:r>
                    </a:p>
                  </a:txBody>
                  <a:tcPr anchor="ctr" anchorCtr="1">
                    <a:solidFill>
                      <a:schemeClr val="tx1">
                        <a:lumMod val="75000"/>
                        <a:lumOff val="25000"/>
                      </a:schemeClr>
                    </a:solidFill>
                  </a:tcPr>
                </a:tc>
                <a:extLst>
                  <a:ext uri="{0D108BD9-81ED-4DB2-BD59-A6C34878D82A}">
                    <a16:rowId xmlns:a16="http://schemas.microsoft.com/office/drawing/2014/main" val="10000"/>
                  </a:ext>
                </a:extLst>
              </a:tr>
              <a:tr h="4172040">
                <a:tc>
                  <a:txBody>
                    <a:bodyPr/>
                    <a:lstStyle/>
                    <a:p>
                      <a:pPr marL="182563" indent="-182563" algn="l">
                        <a:spcBef>
                          <a:spcPts val="1800"/>
                        </a:spcBef>
                        <a:buFont typeface="+mj-lt"/>
                        <a:buNone/>
                      </a:pPr>
                      <a:r>
                        <a:rPr kumimoji="1" lang="ja-JP" altLang="en-US" sz="1400" b="1" u="none" dirty="0" smtClean="0">
                          <a:solidFill>
                            <a:schemeClr val="tx1"/>
                          </a:solidFill>
                        </a:rPr>
                        <a:t>■緊急放送、緊急放送、</a:t>
                      </a:r>
                      <a:r>
                        <a:rPr kumimoji="1" lang="ja-JP" altLang="en-US" sz="1400" b="1" u="none" dirty="0" smtClean="0">
                          <a:solidFill>
                            <a:srgbClr val="FF0000"/>
                          </a:solidFill>
                        </a:rPr>
                        <a:t>警戒レベル４、避難開始</a:t>
                      </a:r>
                      <a:r>
                        <a:rPr kumimoji="1" lang="ja-JP" altLang="en-US" sz="1400" b="1" u="none" dirty="0" smtClean="0">
                          <a:solidFill>
                            <a:schemeClr val="tx1"/>
                          </a:solidFill>
                        </a:rPr>
                        <a:t>。緊急放送、緊急放送、</a:t>
                      </a:r>
                      <a:r>
                        <a:rPr kumimoji="1" lang="ja-JP" altLang="en-US" sz="1400" b="1" u="none" dirty="0" smtClean="0">
                          <a:solidFill>
                            <a:srgbClr val="FF0000"/>
                          </a:solidFill>
                        </a:rPr>
                        <a:t>警戒レベル４、避難開始</a:t>
                      </a:r>
                      <a:r>
                        <a:rPr kumimoji="1" lang="ja-JP" altLang="en-US" sz="1400" b="1" u="none" dirty="0" smtClean="0">
                          <a:solidFill>
                            <a:schemeClr val="tx1"/>
                          </a:solidFill>
                        </a:rPr>
                        <a:t>。</a:t>
                      </a:r>
                    </a:p>
                    <a:p>
                      <a:pPr marL="92075" indent="-92075" algn="l">
                        <a:spcBef>
                          <a:spcPts val="1800"/>
                        </a:spcBef>
                        <a:buFont typeface="+mj-lt"/>
                        <a:buNone/>
                      </a:pPr>
                      <a:r>
                        <a:rPr kumimoji="1" lang="ja-JP" altLang="en-US" sz="1400" b="1" u="none" dirty="0" smtClean="0">
                          <a:solidFill>
                            <a:schemeClr val="tx1"/>
                          </a:solidFill>
                        </a:rPr>
                        <a:t>■こちらは、○○市です。</a:t>
                      </a:r>
                    </a:p>
                    <a:p>
                      <a:pPr marL="182563" indent="-182563" algn="l">
                        <a:spcBef>
                          <a:spcPts val="1800"/>
                        </a:spcBef>
                        <a:buFont typeface="+mj-lt"/>
                        <a:buNone/>
                      </a:pPr>
                      <a:r>
                        <a:rPr kumimoji="1" lang="ja-JP" altLang="en-US" sz="1400" b="1" u="none" dirty="0" smtClean="0">
                          <a:solidFill>
                            <a:schemeClr val="tx1"/>
                          </a:solidFill>
                        </a:rPr>
                        <a:t>■○○地区に洪水に関する</a:t>
                      </a:r>
                      <a:r>
                        <a:rPr kumimoji="1" lang="ja-JP" altLang="en-US" sz="1400" b="1" u="none" dirty="0" smtClean="0">
                          <a:solidFill>
                            <a:srgbClr val="FF0000"/>
                          </a:solidFill>
                        </a:rPr>
                        <a:t>警戒レベル４</a:t>
                      </a:r>
                      <a:r>
                        <a:rPr kumimoji="1" lang="ja-JP" altLang="en-US" sz="1400" b="1" u="none" dirty="0" smtClean="0">
                          <a:solidFill>
                            <a:schemeClr val="tx1"/>
                          </a:solidFill>
                        </a:rPr>
                        <a:t>、</a:t>
                      </a:r>
                      <a:r>
                        <a:rPr kumimoji="1" lang="ja-JP" altLang="en-US" sz="1400" b="1" u="none" dirty="0" smtClean="0">
                          <a:solidFill>
                            <a:srgbClr val="FF0000"/>
                          </a:solidFill>
                        </a:rPr>
                        <a:t>避難勧告を発令</a:t>
                      </a:r>
                      <a:r>
                        <a:rPr kumimoji="1" lang="ja-JP" altLang="en-US" sz="1400" b="1" u="none" dirty="0" smtClean="0">
                          <a:solidFill>
                            <a:schemeClr val="tx1"/>
                          </a:solidFill>
                        </a:rPr>
                        <a:t>しました。</a:t>
                      </a:r>
                    </a:p>
                    <a:p>
                      <a:pPr marL="182563" indent="-182563" algn="l">
                        <a:spcBef>
                          <a:spcPts val="1800"/>
                        </a:spcBef>
                        <a:buFont typeface="+mj-lt"/>
                        <a:buNone/>
                      </a:pPr>
                      <a:r>
                        <a:rPr kumimoji="1" lang="ja-JP" altLang="en-US" sz="1400" b="1" u="none" dirty="0" smtClean="0">
                          <a:solidFill>
                            <a:schemeClr val="tx1"/>
                          </a:solidFill>
                        </a:rPr>
                        <a:t>■○○川が</a:t>
                      </a:r>
                      <a:r>
                        <a:rPr kumimoji="1" lang="ja-JP" altLang="en-US" sz="1400" b="1" u="none" dirty="0" smtClean="0">
                          <a:solidFill>
                            <a:srgbClr val="FF0000"/>
                          </a:solidFill>
                        </a:rPr>
                        <a:t>氾濫するおそれのある水位に到達</a:t>
                      </a:r>
                      <a:r>
                        <a:rPr kumimoji="1" lang="ja-JP" altLang="en-US" sz="1400" b="1" u="none" dirty="0" smtClean="0">
                          <a:solidFill>
                            <a:schemeClr val="tx1"/>
                          </a:solidFill>
                        </a:rPr>
                        <a:t>しました。</a:t>
                      </a:r>
                    </a:p>
                    <a:p>
                      <a:pPr marL="182563" indent="-182563" algn="l">
                        <a:spcBef>
                          <a:spcPts val="1800"/>
                        </a:spcBef>
                        <a:buFont typeface="+mj-lt"/>
                        <a:buNone/>
                      </a:pPr>
                      <a:r>
                        <a:rPr kumimoji="1" lang="ja-JP" altLang="en-US" sz="1400" b="1" u="none" dirty="0" smtClean="0">
                          <a:solidFill>
                            <a:schemeClr val="tx1"/>
                          </a:solidFill>
                        </a:rPr>
                        <a:t>■○○地区の方は、</a:t>
                      </a:r>
                      <a:r>
                        <a:rPr kumimoji="1" lang="ja-JP" altLang="en-US" sz="1400" b="1" u="none" dirty="0" smtClean="0">
                          <a:solidFill>
                            <a:srgbClr val="FF0000"/>
                          </a:solidFill>
                        </a:rPr>
                        <a:t>速やかに全員避難</a:t>
                      </a:r>
                      <a:r>
                        <a:rPr kumimoji="1" lang="ja-JP" altLang="en-US" sz="1400" b="1" u="none" dirty="0" smtClean="0">
                          <a:solidFill>
                            <a:schemeClr val="tx1"/>
                          </a:solidFill>
                        </a:rPr>
                        <a:t>を開始してください。</a:t>
                      </a:r>
                    </a:p>
                    <a:p>
                      <a:pPr marL="182563" indent="-182563" algn="l">
                        <a:spcBef>
                          <a:spcPts val="1800"/>
                        </a:spcBef>
                        <a:buFont typeface="+mj-lt"/>
                        <a:buNone/>
                      </a:pPr>
                      <a:r>
                        <a:rPr kumimoji="1" lang="ja-JP" altLang="en-US" sz="1400" b="1" u="none" dirty="0" smtClean="0">
                          <a:solidFill>
                            <a:schemeClr val="tx1"/>
                          </a:solidFill>
                        </a:rPr>
                        <a:t>■避難場所への避難が危険な場合は、</a:t>
                      </a:r>
                      <a:r>
                        <a:rPr kumimoji="1" lang="ja-JP" altLang="en-US" sz="1400" b="1" u="none" dirty="0" smtClean="0">
                          <a:solidFill>
                            <a:srgbClr val="FF0000"/>
                          </a:solidFill>
                        </a:rPr>
                        <a:t>近くの安全な場所に避難</a:t>
                      </a:r>
                      <a:r>
                        <a:rPr kumimoji="1" lang="ja-JP" altLang="en-US" sz="1400" b="1" u="none" dirty="0" smtClean="0">
                          <a:solidFill>
                            <a:schemeClr val="tx1"/>
                          </a:solidFill>
                        </a:rPr>
                        <a:t>するか、</a:t>
                      </a:r>
                      <a:r>
                        <a:rPr kumimoji="1" lang="ja-JP" altLang="en-US" sz="1400" b="1" u="none" dirty="0" smtClean="0">
                          <a:solidFill>
                            <a:srgbClr val="FF0000"/>
                          </a:solidFill>
                        </a:rPr>
                        <a:t>屋内の高いところに避難</a:t>
                      </a:r>
                      <a:r>
                        <a:rPr kumimoji="1" lang="ja-JP" altLang="en-US" sz="1400" b="1" u="none" dirty="0" smtClean="0">
                          <a:solidFill>
                            <a:schemeClr val="tx1"/>
                          </a:solidFill>
                        </a:rPr>
                        <a:t>してください。</a:t>
                      </a:r>
                    </a:p>
                  </a:txBody>
                  <a:tcPr marL="36000" marR="36000" marT="36000" marB="36000" anchor="ctr">
                    <a:solidFill>
                      <a:srgbClr val="E1E1E1"/>
                    </a:solidFill>
                  </a:tcPr>
                </a:tc>
                <a:extLst>
                  <a:ext uri="{0D108BD9-81ED-4DB2-BD59-A6C34878D82A}">
                    <a16:rowId xmlns:a16="http://schemas.microsoft.com/office/drawing/2014/main" val="10001"/>
                  </a:ext>
                </a:extLst>
              </a:tr>
            </a:tbl>
          </a:graphicData>
        </a:graphic>
      </p:graphicFrame>
      <p:sp>
        <p:nvSpPr>
          <p:cNvPr id="15" name="正方形/長方形 14"/>
          <p:cNvSpPr/>
          <p:nvPr/>
        </p:nvSpPr>
        <p:spPr>
          <a:xfrm>
            <a:off x="4494275" y="2717292"/>
            <a:ext cx="3808178"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四角形吹き出し 15"/>
          <p:cNvSpPr/>
          <p:nvPr/>
        </p:nvSpPr>
        <p:spPr>
          <a:xfrm>
            <a:off x="8548116" y="1865376"/>
            <a:ext cx="908303" cy="1386750"/>
          </a:xfrm>
          <a:prstGeom prst="wedgeRectCallout">
            <a:avLst>
              <a:gd name="adj1" fmla="val -73437"/>
              <a:gd name="adj2" fmla="val 287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tx1"/>
                </a:solidFill>
              </a:rPr>
              <a:t>警戒レベルと求める行動を端的に伝える</a:t>
            </a:r>
          </a:p>
        </p:txBody>
      </p:sp>
      <p:sp>
        <p:nvSpPr>
          <p:cNvPr id="23" name="四角形吹き出し 22"/>
          <p:cNvSpPr/>
          <p:nvPr/>
        </p:nvSpPr>
        <p:spPr>
          <a:xfrm>
            <a:off x="8548115" y="3328418"/>
            <a:ext cx="908303" cy="969263"/>
          </a:xfrm>
          <a:prstGeom prst="wedgeRectCallout">
            <a:avLst>
              <a:gd name="adj1" fmla="val -70416"/>
              <a:gd name="adj2" fmla="val 2061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tx1"/>
                </a:solidFill>
              </a:rPr>
              <a:t>避難勧告の発令を伝える</a:t>
            </a:r>
          </a:p>
        </p:txBody>
      </p:sp>
      <p:sp>
        <p:nvSpPr>
          <p:cNvPr id="24" name="四角形吹き出し 23"/>
          <p:cNvSpPr/>
          <p:nvPr/>
        </p:nvSpPr>
        <p:spPr>
          <a:xfrm>
            <a:off x="8548114" y="4370834"/>
            <a:ext cx="908303" cy="1261870"/>
          </a:xfrm>
          <a:prstGeom prst="wedgeRectCallout">
            <a:avLst>
              <a:gd name="adj1" fmla="val -72429"/>
              <a:gd name="adj2" fmla="val -277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tx1"/>
                </a:solidFill>
              </a:rPr>
              <a:t>災害が切迫していることを伝える</a:t>
            </a:r>
          </a:p>
        </p:txBody>
      </p:sp>
      <p:sp>
        <p:nvSpPr>
          <p:cNvPr id="26" name="四角形吹き出し 25"/>
          <p:cNvSpPr/>
          <p:nvPr/>
        </p:nvSpPr>
        <p:spPr>
          <a:xfrm>
            <a:off x="8543538" y="5715652"/>
            <a:ext cx="908303" cy="858885"/>
          </a:xfrm>
          <a:prstGeom prst="wedgeRectCallout">
            <a:avLst>
              <a:gd name="adj1" fmla="val -72429"/>
              <a:gd name="adj2" fmla="val -458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a:solidFill>
                  <a:schemeClr val="tx1"/>
                </a:solidFill>
              </a:rPr>
              <a:t>とるべき行動を伝える</a:t>
            </a:r>
          </a:p>
        </p:txBody>
      </p:sp>
      <p:sp>
        <p:nvSpPr>
          <p:cNvPr id="2" name="テキスト ボックス 1"/>
          <p:cNvSpPr txBox="1"/>
          <p:nvPr/>
        </p:nvSpPr>
        <p:spPr>
          <a:xfrm>
            <a:off x="435857" y="1154177"/>
            <a:ext cx="9015983" cy="584775"/>
          </a:xfrm>
          <a:prstGeom prst="rect">
            <a:avLst/>
          </a:prstGeom>
          <a:noFill/>
        </p:spPr>
        <p:txBody>
          <a:bodyPr wrap="square" rtlCol="0">
            <a:spAutoFit/>
          </a:bodyPr>
          <a:lstStyle/>
          <a:p>
            <a:pPr marL="92075" indent="-92075"/>
            <a:r>
              <a:rPr lang="ja-JP" altLang="en-US" sz="1600" dirty="0"/>
              <a:t>・ガイドラインに記載している伝達文例は、防災行政無線を使用して口頭で伝達する場合の一例であり、市町村ごとに工夫することが望ましい。</a:t>
            </a:r>
            <a:endParaRPr lang="en-US" altLang="ja-JP" sz="1600" dirty="0"/>
          </a:p>
        </p:txBody>
      </p:sp>
      <p:sp>
        <p:nvSpPr>
          <p:cNvPr id="13"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1742612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81000" y="4557"/>
            <a:ext cx="9144000" cy="386067"/>
          </a:xfrm>
          <a:prstGeom prst="rect">
            <a:avLst/>
          </a:prstGeom>
          <a:solidFill>
            <a:srgbClr val="002060"/>
          </a:solidFill>
          <a:ln w="9525">
            <a:noFill/>
            <a:miter lim="800000"/>
            <a:headEnd/>
            <a:tailEnd/>
          </a:ln>
          <a:effectLst/>
        </p:spPr>
        <p:txBody>
          <a:bodyPr anchor="ctr"/>
          <a:lstStyle/>
          <a:p>
            <a:pPr algn="ctr"/>
            <a:r>
              <a:rPr lang="ja-JP" altLang="en-US" sz="2400" b="1" dirty="0">
                <a:solidFill>
                  <a:schemeClr val="bg1"/>
                </a:solidFill>
                <a:latin typeface="+mn-ea"/>
                <a:cs typeface="Lucida Sans Unicode" pitchFamily="34" charset="0"/>
              </a:rPr>
              <a:t>警戒レベル相当情報～防災気象情報と警戒レベル～</a:t>
            </a:r>
            <a:endParaRPr lang="en-US" altLang="ja-JP" sz="2400" b="1" dirty="0">
              <a:solidFill>
                <a:srgbClr val="FF0000"/>
              </a:solidFill>
              <a:latin typeface="+mn-ea"/>
              <a:cs typeface="Lucida Sans Unicode" pitchFamily="34" charset="0"/>
            </a:endParaRPr>
          </a:p>
        </p:txBody>
      </p:sp>
      <p:sp>
        <p:nvSpPr>
          <p:cNvPr id="9" name="テキスト ボックス 8"/>
          <p:cNvSpPr txBox="1"/>
          <p:nvPr/>
        </p:nvSpPr>
        <p:spPr>
          <a:xfrm>
            <a:off x="440436" y="459443"/>
            <a:ext cx="9015983" cy="923330"/>
          </a:xfrm>
          <a:prstGeom prst="rect">
            <a:avLst/>
          </a:prstGeom>
          <a:solidFill>
            <a:srgbClr val="FFFFCC"/>
          </a:solidFill>
          <a:ln w="31750">
            <a:solidFill>
              <a:srgbClr val="FF9900"/>
            </a:solidFill>
          </a:ln>
        </p:spPr>
        <p:txBody>
          <a:bodyPr wrap="square" lIns="72000" rIns="72000" rtlCol="0">
            <a:spAutoFit/>
          </a:bodyPr>
          <a:lstStyle>
            <a:defPPr>
              <a:defRPr lang="ja-JP"/>
            </a:defPPr>
            <a:lvl1pPr>
              <a:defRPr sz="1600"/>
            </a:lvl1pPr>
          </a:lstStyle>
          <a:p>
            <a:pPr marL="285750" indent="-285750">
              <a:buFont typeface="Wingdings" panose="05000000000000000000" pitchFamily="2" charset="2"/>
              <a:buChar char="n"/>
            </a:pPr>
            <a:r>
              <a:rPr lang="ja-JP" altLang="en-US" sz="1800" dirty="0"/>
              <a:t>様々な防災情報のうち、避難勧告等の発令基準に活用する情報について、警戒レベル相当情報として、警戒レベルとの関連を明確化して伝えることにより、住民の主体的な行動を促す。</a:t>
            </a:r>
            <a:r>
              <a:rPr lang="ja-JP" altLang="en-US" sz="1400" dirty="0"/>
              <a:t>　（例）氾濫危険情報：警戒レベル４相当情報［洪水］</a:t>
            </a:r>
          </a:p>
        </p:txBody>
      </p:sp>
      <p:graphicFrame>
        <p:nvGraphicFramePr>
          <p:cNvPr id="12" name="表 11"/>
          <p:cNvGraphicFramePr>
            <a:graphicFrameLocks noGrp="1"/>
          </p:cNvGraphicFramePr>
          <p:nvPr>
            <p:extLst/>
          </p:nvPr>
        </p:nvGraphicFramePr>
        <p:xfrm>
          <a:off x="428837" y="1442866"/>
          <a:ext cx="9017449" cy="4604855"/>
        </p:xfrm>
        <a:graphic>
          <a:graphicData uri="http://schemas.openxmlformats.org/drawingml/2006/table">
            <a:tbl>
              <a:tblPr firstRow="1" bandRow="1"/>
              <a:tblGrid>
                <a:gridCol w="1178984">
                  <a:extLst>
                    <a:ext uri="{9D8B030D-6E8A-4147-A177-3AD203B41FA5}">
                      <a16:colId xmlns:a16="http://schemas.microsoft.com/office/drawing/2014/main" val="3711075795"/>
                    </a:ext>
                  </a:extLst>
                </a:gridCol>
                <a:gridCol w="1674322">
                  <a:extLst>
                    <a:ext uri="{9D8B030D-6E8A-4147-A177-3AD203B41FA5}">
                      <a16:colId xmlns:a16="http://schemas.microsoft.com/office/drawing/2014/main" val="1181745369"/>
                    </a:ext>
                  </a:extLst>
                </a:gridCol>
                <a:gridCol w="1837219">
                  <a:extLst>
                    <a:ext uri="{9D8B030D-6E8A-4147-A177-3AD203B41FA5}">
                      <a16:colId xmlns:a16="http://schemas.microsoft.com/office/drawing/2014/main" val="2669807630"/>
                    </a:ext>
                  </a:extLst>
                </a:gridCol>
                <a:gridCol w="1227964">
                  <a:extLst>
                    <a:ext uri="{9D8B030D-6E8A-4147-A177-3AD203B41FA5}">
                      <a16:colId xmlns:a16="http://schemas.microsoft.com/office/drawing/2014/main" val="2551075857"/>
                    </a:ext>
                  </a:extLst>
                </a:gridCol>
                <a:gridCol w="1227964">
                  <a:extLst>
                    <a:ext uri="{9D8B030D-6E8A-4147-A177-3AD203B41FA5}">
                      <a16:colId xmlns:a16="http://schemas.microsoft.com/office/drawing/2014/main" val="3746362149"/>
                    </a:ext>
                  </a:extLst>
                </a:gridCol>
                <a:gridCol w="1870996">
                  <a:extLst>
                    <a:ext uri="{9D8B030D-6E8A-4147-A177-3AD203B41FA5}">
                      <a16:colId xmlns:a16="http://schemas.microsoft.com/office/drawing/2014/main" val="3604228087"/>
                    </a:ext>
                  </a:extLst>
                </a:gridCol>
              </a:tblGrid>
              <a:tr h="469357">
                <a:tc rowSpan="3">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200" b="1" dirty="0" smtClean="0">
                          <a:solidFill>
                            <a:schemeClr val="bg1"/>
                          </a:solidFill>
                        </a:rPr>
                        <a:t>警戒レベル</a:t>
                      </a:r>
                      <a:endParaRPr kumimoji="1" lang="ja-JP" altLang="en-US" sz="1200" b="1" dirty="0">
                        <a:solidFill>
                          <a:schemeClr val="bg1"/>
                        </a:solidFill>
                      </a:endParaRPr>
                    </a:p>
                  </a:txBody>
                  <a:tcPr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3">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200" b="1" dirty="0" smtClean="0">
                          <a:solidFill>
                            <a:schemeClr val="bg1"/>
                          </a:solidFill>
                        </a:rPr>
                        <a:t>住民が</a:t>
                      </a:r>
                      <a:r>
                        <a:rPr kumimoji="1" lang="en-US" altLang="ja-JP" sz="1200" b="1" dirty="0" smtClean="0">
                          <a:solidFill>
                            <a:schemeClr val="bg1"/>
                          </a:solidFill>
                        </a:rPr>
                        <a:t/>
                      </a:r>
                      <a:br>
                        <a:rPr kumimoji="1" lang="en-US" altLang="ja-JP" sz="1200" b="1" dirty="0" smtClean="0">
                          <a:solidFill>
                            <a:schemeClr val="bg1"/>
                          </a:solidFill>
                        </a:rPr>
                      </a:br>
                      <a:r>
                        <a:rPr kumimoji="1" lang="ja-JP" altLang="en-US" sz="1200" b="1" dirty="0" smtClean="0">
                          <a:solidFill>
                            <a:schemeClr val="bg1"/>
                          </a:solidFill>
                        </a:rPr>
                        <a:t>取るべき行動</a:t>
                      </a:r>
                      <a:endParaRPr kumimoji="1" lang="ja-JP" altLang="en-US" sz="1200" b="1" dirty="0">
                        <a:solidFill>
                          <a:schemeClr val="bg1"/>
                        </a:solidFill>
                      </a:endParaRPr>
                    </a:p>
                  </a:txBody>
                  <a:tcPr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100" spc="-50" dirty="0" smtClean="0">
                          <a:solidFill>
                            <a:schemeClr val="bg1"/>
                          </a:solidFill>
                        </a:rPr>
                        <a:t>住民に行動を促す情報</a:t>
                      </a:r>
                      <a:endParaRPr kumimoji="1" lang="en-US" altLang="ja-JP" sz="1100" spc="-50" dirty="0" smtClean="0">
                        <a:solidFill>
                          <a:schemeClr val="bg1"/>
                        </a:solidFill>
                      </a:endParaRPr>
                    </a:p>
                  </a:txBody>
                  <a:tcPr marT="18000" marB="18000" anchor="ctr">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100" b="1" dirty="0" smtClean="0">
                          <a:solidFill>
                            <a:schemeClr val="bg1"/>
                          </a:solidFill>
                        </a:rPr>
                        <a:t>住民が自ら行動をとる際の判断に参考となる情報</a:t>
                      </a:r>
                      <a:endParaRPr kumimoji="1" lang="en-US" altLang="ja-JP" sz="1100" b="1" dirty="0" smtClean="0">
                        <a:solidFill>
                          <a:schemeClr val="bg1"/>
                        </a:solidFill>
                      </a:endParaRPr>
                    </a:p>
                    <a:p>
                      <a:pPr algn="ctr"/>
                      <a:r>
                        <a:rPr kumimoji="1" lang="ja-JP" altLang="en-US" sz="1100" b="1" dirty="0" smtClean="0">
                          <a:solidFill>
                            <a:schemeClr val="bg1"/>
                          </a:solidFill>
                        </a:rPr>
                        <a:t>（警戒レベル相当情報）</a:t>
                      </a:r>
                      <a:endParaRPr kumimoji="1" lang="en-US" altLang="ja-JP" sz="1100" b="1" dirty="0" smtClean="0">
                        <a:solidFill>
                          <a:schemeClr val="bg1"/>
                        </a:solidFill>
                      </a:endParaRPr>
                    </a:p>
                  </a:txBody>
                  <a:tcPr marT="18000" marB="18000" anchor="ctr">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0679637"/>
                  </a:ext>
                </a:extLst>
              </a:tr>
              <a:tr h="257433">
                <a:tc vMerge="1">
                  <a:txBody>
                    <a:bodyPr/>
                    <a:lstStyle/>
                    <a:p>
                      <a:endParaRPr lang="ja-JP" altLang="en-US" sz="1200" b="1" dirty="0"/>
                    </a:p>
                  </a:txBody>
                  <a:tcPr>
                    <a:lnB w="38100" cap="flat" cmpd="sng" algn="ctr">
                      <a:solidFill>
                        <a:schemeClr val="bg1"/>
                      </a:solidFill>
                      <a:prstDash val="solid"/>
                      <a:round/>
                      <a:headEnd type="none" w="med" len="med"/>
                      <a:tailEnd type="none" w="med" len="med"/>
                    </a:lnB>
                    <a:solidFill>
                      <a:schemeClr val="accent1"/>
                    </a:solidFill>
                  </a:tcPr>
                </a:tc>
                <a:tc vMerge="1">
                  <a:txBody>
                    <a:bodyPr/>
                    <a:lstStyle/>
                    <a:p>
                      <a:pPr algn="ctr"/>
                      <a:endParaRPr lang="ja-JP" altLang="en-US" sz="12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lang="ja-JP" altLang="en-US" sz="1100" b="1" dirty="0" smtClean="0">
                          <a:solidFill>
                            <a:schemeClr val="bg1"/>
                          </a:solidFill>
                        </a:rPr>
                        <a:t>避難情報等</a:t>
                      </a:r>
                      <a:endParaRPr lang="ja-JP" altLang="en-US" sz="1100" b="1" dirty="0">
                        <a:solidFill>
                          <a:schemeClr val="bg1"/>
                        </a:solidFill>
                      </a:endParaRPr>
                    </a:p>
                  </a:txBody>
                  <a:tcPr marT="18000" marB="18000" anchor="ctr">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100" b="1" dirty="0" smtClean="0">
                          <a:solidFill>
                            <a:schemeClr val="bg1"/>
                          </a:solidFill>
                        </a:rPr>
                        <a:t>洪水に関する情報</a:t>
                      </a:r>
                      <a:endParaRPr kumimoji="1" lang="ja-JP" altLang="en-US" sz="1100" b="1" dirty="0">
                        <a:solidFill>
                          <a:schemeClr val="bg1"/>
                        </a:solidFill>
                      </a:endParaRPr>
                    </a:p>
                  </a:txBody>
                  <a:tcPr marT="18000" marB="18000" anchor="ctr">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h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100" b="1" dirty="0" smtClean="0">
                          <a:solidFill>
                            <a:schemeClr val="bg1"/>
                          </a:solidFill>
                        </a:rPr>
                        <a:t>土砂災害に関する情報</a:t>
                      </a:r>
                      <a:endParaRPr kumimoji="1" lang="ja-JP" altLang="en-US" sz="1100" b="1" dirty="0">
                        <a:solidFill>
                          <a:schemeClr val="bg1"/>
                        </a:solidFill>
                      </a:endParaRPr>
                    </a:p>
                  </a:txBody>
                  <a:tcPr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extLst>
                  <a:ext uri="{0D108BD9-81ED-4DB2-BD59-A6C34878D82A}">
                    <a16:rowId xmlns:a16="http://schemas.microsoft.com/office/drawing/2014/main" val="99809002"/>
                  </a:ext>
                </a:extLst>
              </a:tr>
              <a:tr h="469357">
                <a:tc vMerge="1">
                  <a:txBody>
                    <a:bodyPr/>
                    <a:lstStyle/>
                    <a:p>
                      <a:endParaRPr kumimoji="1" lang="ja-JP" altLang="en-US" sz="1400" b="1" dirty="0">
                        <a:solidFill>
                          <a:schemeClr val="tx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kumimoji="1" lang="ja-JP" altLang="en-US" sz="1100" b="0" dirty="0">
                        <a:solidFill>
                          <a:schemeClr val="tx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kumimoji="1" lang="en-US" altLang="ja-JP" sz="1100" b="0" dirty="0" smtClean="0">
                        <a:solidFill>
                          <a:schemeClr val="tx1"/>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100" b="1" dirty="0" smtClean="0">
                          <a:solidFill>
                            <a:schemeClr val="bg1"/>
                          </a:solidFill>
                        </a:rPr>
                        <a:t>水位情報が</a:t>
                      </a:r>
                      <a:endParaRPr kumimoji="1" lang="en-US" altLang="ja-JP" sz="1100" b="1" dirty="0" smtClean="0">
                        <a:solidFill>
                          <a:schemeClr val="bg1"/>
                        </a:solidFill>
                      </a:endParaRPr>
                    </a:p>
                    <a:p>
                      <a:pPr algn="ctr"/>
                      <a:r>
                        <a:rPr kumimoji="1" lang="ja-JP" altLang="en-US" sz="1100" b="1" dirty="0" smtClean="0">
                          <a:solidFill>
                            <a:schemeClr val="bg1"/>
                          </a:solidFill>
                        </a:rPr>
                        <a:t>ある場合</a:t>
                      </a:r>
                      <a:endParaRPr kumimoji="1" lang="ja-JP" altLang="en-US" sz="1100" b="1" dirty="0">
                        <a:solidFill>
                          <a:schemeClr val="bg1"/>
                        </a:solidFill>
                      </a:endParaRPr>
                    </a:p>
                  </a:txBody>
                  <a:tcPr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100" b="1" dirty="0" smtClean="0">
                          <a:solidFill>
                            <a:schemeClr val="bg1"/>
                          </a:solidFill>
                        </a:rPr>
                        <a:t>水位情報が</a:t>
                      </a:r>
                      <a:endParaRPr kumimoji="1" lang="en-US" altLang="ja-JP" sz="1100" b="1" dirty="0" smtClean="0">
                        <a:solidFill>
                          <a:schemeClr val="bg1"/>
                        </a:solidFill>
                      </a:endParaRPr>
                    </a:p>
                    <a:p>
                      <a:pPr algn="ctr"/>
                      <a:r>
                        <a:rPr kumimoji="1" lang="ja-JP" altLang="en-US" sz="1100" b="1" dirty="0" smtClean="0">
                          <a:solidFill>
                            <a:schemeClr val="bg1"/>
                          </a:solidFill>
                        </a:rPr>
                        <a:t>ない場合</a:t>
                      </a:r>
                      <a:endParaRPr kumimoji="1" lang="ja-JP" altLang="en-US" sz="1100" b="1" dirty="0">
                        <a:solidFill>
                          <a:schemeClr val="bg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vMerge="1">
                  <a:txBody>
                    <a:bodyPr/>
                    <a:lstStyle/>
                    <a:p>
                      <a:endParaRPr kumimoji="1" lang="ja-JP" altLang="en-US"/>
                    </a:p>
                  </a:txBody>
                  <a:tcPr/>
                </a:tc>
                <a:extLst>
                  <a:ext uri="{0D108BD9-81ED-4DB2-BD59-A6C34878D82A}">
                    <a16:rowId xmlns:a16="http://schemas.microsoft.com/office/drawing/2014/main" val="1028340075"/>
                  </a:ext>
                </a:extLst>
              </a:tr>
              <a:tr h="6032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tx1"/>
                          </a:solidFill>
                        </a:rPr>
                        <a:t>警戒レベル５</a:t>
                      </a:r>
                      <a:endParaRPr kumimoji="1" lang="ja-JP" altLang="en-US" sz="1400" b="1" dirty="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既に災害が発生している状況であり、命を守るための最善の行動をとる。</a:t>
                      </a:r>
                      <a:endParaRPr kumimoji="1" lang="en-US" altLang="ja-JP" sz="1000" b="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000" b="0" strike="noStrike" baseline="0" dirty="0" smtClean="0">
                          <a:solidFill>
                            <a:schemeClr val="tx1"/>
                          </a:solidFill>
                        </a:rPr>
                        <a:t>災害発生情報</a:t>
                      </a:r>
                      <a:r>
                        <a:rPr kumimoji="1" lang="en-US" altLang="ja-JP" sz="1000" b="0" baseline="30000" dirty="0" smtClean="0">
                          <a:solidFill>
                            <a:schemeClr val="tx1"/>
                          </a:solidFill>
                        </a:rPr>
                        <a:t>※</a:t>
                      </a:r>
                      <a:r>
                        <a:rPr kumimoji="1" lang="ja-JP" altLang="en-US" sz="1000" b="0" baseline="30000" dirty="0" smtClean="0">
                          <a:solidFill>
                            <a:schemeClr val="tx1"/>
                          </a:solidFill>
                        </a:rPr>
                        <a:t>１</a:t>
                      </a:r>
                      <a:endParaRPr kumimoji="1" lang="en-US" altLang="ja-JP" sz="1000" b="0" baseline="30000" dirty="0" smtClean="0">
                        <a:solidFill>
                          <a:schemeClr val="tx1"/>
                        </a:solidFill>
                      </a:endParaRPr>
                    </a:p>
                    <a:p>
                      <a:pPr algn="l"/>
                      <a:r>
                        <a:rPr kumimoji="1" lang="en-US" altLang="ja-JP" sz="800" b="0" dirty="0" smtClean="0">
                          <a:solidFill>
                            <a:schemeClr val="tx1"/>
                          </a:solidFill>
                        </a:rPr>
                        <a:t>※</a:t>
                      </a:r>
                      <a:r>
                        <a:rPr kumimoji="1" lang="ja-JP" altLang="en-US" sz="800" b="0" dirty="0" smtClean="0">
                          <a:solidFill>
                            <a:schemeClr val="tx1"/>
                          </a:solidFill>
                        </a:rPr>
                        <a:t>１可能な範囲で発令</a:t>
                      </a:r>
                      <a:endParaRPr kumimoji="1" lang="en-US" altLang="ja-JP" sz="800" b="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baseline="0" dirty="0" smtClean="0">
                          <a:solidFill>
                            <a:schemeClr val="tx1"/>
                          </a:solidFill>
                        </a:rPr>
                        <a:t>氾濫発生情報</a:t>
                      </a:r>
                      <a:endParaRPr kumimoji="1" lang="en-US" altLang="ja-JP" sz="1000" b="0" baseline="0" dirty="0" smtClean="0">
                        <a:solidFill>
                          <a:schemeClr val="tx1"/>
                        </a:solidFill>
                      </a:endParaRPr>
                    </a:p>
                  </a:txBody>
                  <a:tcPr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（大雨特別警報（浸水害））</a:t>
                      </a:r>
                      <a:r>
                        <a:rPr kumimoji="1" lang="en-US" altLang="ja-JP" sz="1000" baseline="30000" dirty="0" smtClean="0">
                          <a:solidFill>
                            <a:schemeClr val="tx1"/>
                          </a:solidFill>
                        </a:rPr>
                        <a:t>※</a:t>
                      </a:r>
                      <a:r>
                        <a:rPr kumimoji="1" lang="ja-JP" altLang="en-US" sz="1000" baseline="30000" dirty="0" smtClean="0">
                          <a:solidFill>
                            <a:schemeClr val="tx1"/>
                          </a:solidFill>
                        </a:rPr>
                        <a:t>３</a:t>
                      </a:r>
                      <a:endParaRPr kumimoji="1" lang="en-US" altLang="ja-JP" sz="1000" baseline="30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（大雨特別警報（土砂災害））</a:t>
                      </a:r>
                      <a:r>
                        <a:rPr kumimoji="1" lang="en-US" altLang="ja-JP" sz="1000" baseline="30000" dirty="0" smtClean="0">
                          <a:solidFill>
                            <a:schemeClr val="tx1"/>
                          </a:solidFill>
                        </a:rPr>
                        <a:t>※</a:t>
                      </a:r>
                      <a:r>
                        <a:rPr kumimoji="1" lang="ja-JP" altLang="en-US" sz="1000" baseline="30000" dirty="0" smtClean="0">
                          <a:solidFill>
                            <a:schemeClr val="tx1"/>
                          </a:solidFill>
                        </a:rPr>
                        <a:t>３</a:t>
                      </a:r>
                      <a:endParaRPr kumimoji="1" lang="en-US" altLang="ja-JP" sz="1000" baseline="30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517504687"/>
                  </a:ext>
                </a:extLst>
              </a:tr>
              <a:tr h="117153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tx1"/>
                          </a:solidFill>
                        </a:rPr>
                        <a:t>警戒レベル４</a:t>
                      </a:r>
                      <a:endParaRPr kumimoji="1" lang="en-US" altLang="ja-JP" sz="1400" b="1"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・指定緊急避難場所等への立退き避難を基本とする避難行動をとる。</a:t>
                      </a:r>
                      <a:endParaRPr kumimoji="1" lang="en-US" altLang="ja-JP" sz="10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・災害が発生するおそれが極めて高い状況等となっており、緊急に避難する。</a:t>
                      </a: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l"/>
                      <a:r>
                        <a:rPr kumimoji="1" lang="ja-JP" altLang="en-US" sz="1000" dirty="0" smtClean="0">
                          <a:solidFill>
                            <a:schemeClr val="tx1"/>
                          </a:solidFill>
                        </a:rPr>
                        <a:t>・避難勧告</a:t>
                      </a:r>
                      <a:endParaRPr kumimoji="1" lang="en-US" altLang="ja-JP" sz="1000" dirty="0" smtClean="0">
                        <a:solidFill>
                          <a:schemeClr val="tx1"/>
                        </a:solidFill>
                      </a:endParaRPr>
                    </a:p>
                    <a:p>
                      <a:pPr algn="l"/>
                      <a:r>
                        <a:rPr kumimoji="1" lang="ja-JP" altLang="en-US" sz="1000" dirty="0" smtClean="0">
                          <a:solidFill>
                            <a:schemeClr val="tx1"/>
                          </a:solidFill>
                        </a:rPr>
                        <a:t>・避難指示（緊急）</a:t>
                      </a:r>
                      <a:r>
                        <a:rPr kumimoji="1" lang="en-US" altLang="ja-JP" sz="1000" baseline="30000" dirty="0" smtClean="0">
                          <a:solidFill>
                            <a:schemeClr val="tx1"/>
                          </a:solidFill>
                        </a:rPr>
                        <a:t>※</a:t>
                      </a:r>
                      <a:r>
                        <a:rPr kumimoji="1" lang="ja-JP" altLang="en-US" sz="1000" baseline="30000" dirty="0" smtClean="0">
                          <a:solidFill>
                            <a:schemeClr val="tx1"/>
                          </a:solidFill>
                        </a:rPr>
                        <a:t>２</a:t>
                      </a:r>
                      <a:endParaRPr kumimoji="1" lang="en-US" altLang="ja-JP" sz="1000" baseline="30000" dirty="0" smtClean="0">
                        <a:solidFill>
                          <a:schemeClr val="tx1"/>
                        </a:solidFill>
                      </a:endParaRPr>
                    </a:p>
                    <a:p>
                      <a:pPr algn="l"/>
                      <a:r>
                        <a:rPr kumimoji="1" lang="en-US" altLang="ja-JP" sz="800" dirty="0" smtClean="0">
                          <a:solidFill>
                            <a:schemeClr val="tx1"/>
                          </a:solidFill>
                        </a:rPr>
                        <a:t>※</a:t>
                      </a:r>
                      <a:r>
                        <a:rPr kumimoji="1" lang="ja-JP" altLang="en-US" sz="800" dirty="0" smtClean="0">
                          <a:solidFill>
                            <a:schemeClr val="tx1"/>
                          </a:solidFill>
                        </a:rPr>
                        <a:t>２緊急的又は重ねて避難を促す場合に発令</a:t>
                      </a:r>
                      <a:endParaRPr kumimoji="1" lang="ja-JP" altLang="en-US" sz="800" dirty="0">
                        <a:solidFill>
                          <a:schemeClr val="tx1"/>
                        </a:solidFill>
                      </a:endParaRPr>
                    </a:p>
                  </a:txBody>
                  <a:tcPr marT="18000" marB="18000">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smtClean="0">
                          <a:solidFill>
                            <a:schemeClr val="tx1"/>
                          </a:solidFill>
                        </a:rPr>
                        <a:t>氾濫危険情報</a:t>
                      </a:r>
                      <a:endParaRPr kumimoji="1" lang="en-US" altLang="ja-JP" sz="1000" dirty="0" smtClean="0">
                        <a:solidFill>
                          <a:schemeClr val="tx1"/>
                        </a:solidFill>
                      </a:endParaRPr>
                    </a:p>
                  </a:txBody>
                  <a:tcPr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・洪水警報の危険度分布（非常に危険）</a:t>
                      </a: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・土砂災害警戒情報</a:t>
                      </a:r>
                      <a:endParaRPr kumimoji="1" lang="en-US" altLang="ja-JP" sz="1000" dirty="0" smtClean="0">
                        <a:solidFill>
                          <a:schemeClr val="tx1"/>
                        </a:solidFill>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・土砂災害に関するメッシュ情報（非常に危険）</a:t>
                      </a:r>
                      <a:endParaRPr kumimoji="1" lang="en-US" altLang="ja-JP" sz="1000" dirty="0" smtClean="0">
                        <a:solidFill>
                          <a:schemeClr val="tx1"/>
                        </a:solidFill>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・土砂災害に関するメッシュ情報（極めて危険）</a:t>
                      </a:r>
                      <a:r>
                        <a:rPr kumimoji="1" lang="en-US" altLang="ja-JP" sz="1000" baseline="30000" dirty="0" smtClean="0">
                          <a:solidFill>
                            <a:schemeClr val="tx1"/>
                          </a:solidFill>
                        </a:rPr>
                        <a:t>※</a:t>
                      </a:r>
                      <a:r>
                        <a:rPr kumimoji="1" lang="ja-JP" altLang="en-US" sz="1000" baseline="30000" dirty="0" smtClean="0">
                          <a:solidFill>
                            <a:schemeClr val="tx1"/>
                          </a:solidFill>
                        </a:rPr>
                        <a:t>４</a:t>
                      </a:r>
                      <a:endParaRPr kumimoji="1" lang="en-US" altLang="ja-JP" sz="1000" baseline="30000" dirty="0" smtClean="0">
                        <a:solidFill>
                          <a:schemeClr val="tx1"/>
                        </a:solidFill>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1000" strike="dblStrike" baseline="0" dirty="0" smtClean="0">
                        <a:solidFill>
                          <a:srgbClr val="0070C0"/>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875415154"/>
                  </a:ext>
                </a:extLst>
              </a:tr>
              <a:tr h="88788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tx1"/>
                          </a:solidFill>
                        </a:rPr>
                        <a:t>警戒レベル３</a:t>
                      </a:r>
                      <a:endParaRPr kumimoji="1" lang="en-US" altLang="ja-JP" sz="1400" b="1"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smtClean="0">
                          <a:solidFill>
                            <a:schemeClr val="tx1"/>
                          </a:solidFill>
                        </a:rPr>
                        <a:t>高齢者等は立退き避難する。</a:t>
                      </a:r>
                      <a:endParaRPr kumimoji="1" lang="en-US" altLang="ja-JP" sz="1000" dirty="0" smtClean="0">
                        <a:solidFill>
                          <a:schemeClr val="tx1"/>
                        </a:solidFill>
                      </a:endParaRPr>
                    </a:p>
                    <a:p>
                      <a:r>
                        <a:rPr kumimoji="1" lang="ja-JP" altLang="en-US" sz="1000" dirty="0" smtClean="0">
                          <a:solidFill>
                            <a:schemeClr val="tx1"/>
                          </a:solidFill>
                        </a:rPr>
                        <a:t>その他の者は立退き避難の準備</a:t>
                      </a:r>
                      <a:r>
                        <a:rPr kumimoji="1" lang="ja-JP" altLang="en-US" sz="1000" baseline="0" dirty="0" smtClean="0">
                          <a:solidFill>
                            <a:schemeClr val="tx1"/>
                          </a:solidFill>
                        </a:rPr>
                        <a:t> をし、自発的に避難する。</a:t>
                      </a:r>
                      <a:endParaRPr kumimoji="1" lang="ja-JP" altLang="en-US" sz="1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smtClean="0">
                          <a:solidFill>
                            <a:schemeClr val="tx1"/>
                          </a:solidFill>
                        </a:rPr>
                        <a:t>避難準備・高齢者等避難開始</a:t>
                      </a:r>
                      <a:endParaRPr kumimoji="1" lang="en-US" altLang="ja-JP" sz="1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smtClean="0">
                          <a:solidFill>
                            <a:schemeClr val="tx1"/>
                          </a:solidFill>
                        </a:rPr>
                        <a:t>氾濫警戒情報</a:t>
                      </a:r>
                      <a:endParaRPr kumimoji="1" lang="en-US" altLang="ja-JP" sz="1000" dirty="0" smtClean="0">
                        <a:solidFill>
                          <a:schemeClr val="tx1"/>
                        </a:solidFill>
                      </a:endParaRPr>
                    </a:p>
                  </a:txBody>
                  <a:tcPr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・洪水警報</a:t>
                      </a:r>
                      <a:endParaRPr kumimoji="1" lang="en-US" altLang="ja-JP" sz="1000" dirty="0" smtClean="0">
                        <a:solidFill>
                          <a:schemeClr val="tx1"/>
                        </a:solidFill>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・洪水警報の危険度分布（警戒）</a:t>
                      </a: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・大雨警報（土砂災害）</a:t>
                      </a:r>
                      <a:endParaRPr kumimoji="1" lang="en-US" altLang="ja-JP" sz="1000" dirty="0" smtClean="0">
                        <a:solidFill>
                          <a:schemeClr val="tx1"/>
                        </a:solidFill>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・土砂災害に関するメッシュ情報（警戒）</a:t>
                      </a:r>
                      <a:endParaRPr kumimoji="1" lang="en-US" altLang="ja-JP" sz="1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2255443956"/>
                  </a:ext>
                </a:extLst>
              </a:tr>
              <a:tr h="43082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tx1"/>
                          </a:solidFill>
                        </a:rPr>
                        <a:t>警戒レベル２</a:t>
                      </a:r>
                      <a:endParaRPr kumimoji="1" lang="en-US" altLang="ja-JP" sz="1400" b="1"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避難に備え自らの避難行動を確認する。</a:t>
                      </a: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b="0" dirty="0" smtClean="0">
                          <a:solidFill>
                            <a:schemeClr val="tx1"/>
                          </a:solidFill>
                        </a:rPr>
                        <a:t>洪水注意報</a:t>
                      </a:r>
                      <a:endParaRPr kumimoji="1" lang="en-US" altLang="ja-JP" sz="1000" b="0" dirty="0" smtClean="0">
                        <a:solidFill>
                          <a:schemeClr val="tx1"/>
                        </a:solidFill>
                      </a:endParaRPr>
                    </a:p>
                    <a:p>
                      <a:r>
                        <a:rPr kumimoji="1" lang="ja-JP" altLang="en-US" sz="1000" b="0" dirty="0" smtClean="0">
                          <a:solidFill>
                            <a:schemeClr val="tx1"/>
                          </a:solidFill>
                        </a:rPr>
                        <a:t>大雨注意報</a:t>
                      </a:r>
                      <a:endParaRPr kumimoji="1" lang="ja-JP" altLang="en-US" sz="1000" b="0" dirty="0">
                        <a:solidFill>
                          <a:schemeClr val="tx1"/>
                        </a:solidFill>
                      </a:endParaRPr>
                    </a:p>
                  </a:txBody>
                  <a:tcPr marT="18000" marB="18000">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dirty="0" smtClean="0">
                          <a:solidFill>
                            <a:schemeClr val="tx1"/>
                          </a:solidFill>
                        </a:rPr>
                        <a:t>氾濫注意情報</a:t>
                      </a:r>
                      <a:endParaRPr kumimoji="1" lang="en-US" altLang="ja-JP" sz="1000" dirty="0" smtClean="0">
                        <a:solidFill>
                          <a:schemeClr val="tx1"/>
                        </a:solidFill>
                      </a:endParaRPr>
                    </a:p>
                  </a:txBody>
                  <a:tcPr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85725" indent="-85725"/>
                      <a:r>
                        <a:rPr kumimoji="1" lang="ja-JP" altLang="en-US" sz="1000" dirty="0" smtClean="0">
                          <a:solidFill>
                            <a:schemeClr val="tx1"/>
                          </a:solidFill>
                        </a:rPr>
                        <a:t>・</a:t>
                      </a:r>
                      <a:r>
                        <a:rPr kumimoji="1" lang="ja-JP" altLang="en-US" sz="1000" b="0" dirty="0" smtClean="0">
                          <a:solidFill>
                            <a:schemeClr val="tx1"/>
                          </a:solidFill>
                        </a:rPr>
                        <a:t>洪水警報の危険度分布（注意）</a:t>
                      </a:r>
                      <a:endParaRPr kumimoji="1" lang="ja-JP" altLang="en-US" sz="1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・土砂災害に関するメッシュ情報（注意）</a:t>
                      </a:r>
                      <a:endParaRPr kumimoji="1" lang="en-US" altLang="ja-JP" sz="1000"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896056733"/>
                  </a:ext>
                </a:extLst>
              </a:tr>
              <a:tr h="31523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smtClean="0">
                          <a:solidFill>
                            <a:schemeClr val="tx1"/>
                          </a:solidFill>
                        </a:rPr>
                        <a:t>警戒レベル１</a:t>
                      </a:r>
                      <a:endParaRPr kumimoji="1" lang="en-US" altLang="ja-JP" sz="1400" b="1" dirty="0" smtClean="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災害への心構えを高める。</a:t>
                      </a: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000" b="0" dirty="0" smtClean="0">
                          <a:solidFill>
                            <a:schemeClr val="tx1"/>
                          </a:solidFill>
                        </a:rPr>
                        <a:t>警報級の可能性</a:t>
                      </a:r>
                      <a:endParaRPr kumimoji="1" lang="ja-JP" altLang="en-US" sz="1000" b="0" dirty="0">
                        <a:solidFill>
                          <a:schemeClr val="tx1"/>
                        </a:solidFill>
                      </a:endParaRPr>
                    </a:p>
                  </a:txBody>
                  <a:tcPr marT="18000" marB="18000">
                    <a:lnL w="1905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000" dirty="0">
                        <a:solidFill>
                          <a:schemeClr val="tx1"/>
                        </a:solidFill>
                      </a:endParaRPr>
                    </a:p>
                  </a:txBody>
                  <a:tcPr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000" dirty="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000" dirty="0">
                        <a:solidFill>
                          <a:schemeClr val="tx1"/>
                        </a:solidFill>
                      </a:endParaRPr>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2359671053"/>
                  </a:ext>
                </a:extLst>
              </a:tr>
            </a:tbl>
          </a:graphicData>
        </a:graphic>
      </p:graphicFrame>
      <p:sp>
        <p:nvSpPr>
          <p:cNvPr id="13" name="テキスト ボックス 12"/>
          <p:cNvSpPr txBox="1"/>
          <p:nvPr/>
        </p:nvSpPr>
        <p:spPr>
          <a:xfrm>
            <a:off x="339620" y="6029318"/>
            <a:ext cx="9149884" cy="784830"/>
          </a:xfrm>
          <a:prstGeom prst="rect">
            <a:avLst/>
          </a:prstGeom>
          <a:noFill/>
        </p:spPr>
        <p:txBody>
          <a:bodyPr wrap="square" rtlCol="0">
            <a:spAutoFit/>
          </a:bodyPr>
          <a:lstStyle/>
          <a:p>
            <a:pPr marL="92075" indent="-92075"/>
            <a:r>
              <a:rPr lang="en-US" altLang="ja-JP" sz="880" dirty="0"/>
              <a:t>※</a:t>
            </a:r>
            <a:r>
              <a:rPr lang="ja-JP" altLang="en-US" sz="880" dirty="0"/>
              <a:t>３　大雨特別警報は、洪水や土砂災害の発生情報ではないものの、災害が既に発生している蓋然性が極めて高い情報として、警戒レベル５相当情報［洪水］や警戒レベル５相当情報［土砂災害］として運用する。ただし、</a:t>
            </a:r>
            <a:r>
              <a:rPr lang="ja-JP" altLang="ja-JP" sz="880" dirty="0"/>
              <a:t>市町村長</a:t>
            </a:r>
            <a:r>
              <a:rPr lang="ja-JP" altLang="en-US" sz="880" dirty="0"/>
              <a:t>は</a:t>
            </a:r>
            <a:r>
              <a:rPr lang="ja-JP" altLang="ja-JP" sz="880" dirty="0"/>
              <a:t>警戒レベル５</a:t>
            </a:r>
            <a:r>
              <a:rPr lang="ja-JP" altLang="en-US" sz="880" dirty="0"/>
              <a:t>の災害発生情報の発令基準としては用いない。</a:t>
            </a:r>
            <a:endParaRPr lang="en-US" altLang="ja-JP" sz="880" dirty="0"/>
          </a:p>
          <a:p>
            <a:pPr marL="92075" indent="-92075"/>
            <a:r>
              <a:rPr lang="en-US" altLang="ja-JP" sz="880" dirty="0"/>
              <a:t>※</a:t>
            </a:r>
            <a:r>
              <a:rPr lang="ja-JP" altLang="en-US" sz="880" dirty="0"/>
              <a:t>４　「極めて危険」については、現行では避難指示（緊急）の発令を判断するための情報であるが、今後、技術的な改善を進めた段階で、警戒レベルへの位置付けを改めて検討する。</a:t>
            </a:r>
            <a:endParaRPr lang="en-US" altLang="ja-JP" sz="880" dirty="0"/>
          </a:p>
          <a:p>
            <a:pPr marL="92075" indent="-92075"/>
            <a:r>
              <a:rPr lang="ja-JP" altLang="en-US" sz="880" dirty="0"/>
              <a:t>注</a:t>
            </a:r>
            <a:r>
              <a:rPr lang="ja-JP" altLang="en-US" sz="880" baseline="-25000" dirty="0"/>
              <a:t>１</a:t>
            </a:r>
            <a:r>
              <a:rPr lang="ja-JP" altLang="en-US" sz="880" dirty="0"/>
              <a:t>）市町村が発令する避難勧告等は、市町村が総合的に判断して発令するものであることから、警戒レベル相当情報が出されたとしても発令されないことがある。</a:t>
            </a:r>
            <a:endParaRPr lang="en-US" altLang="ja-JP" sz="880" dirty="0"/>
          </a:p>
          <a:p>
            <a:pPr marL="92075" indent="-92075"/>
            <a:r>
              <a:rPr lang="ja-JP" altLang="en-US" sz="880" dirty="0"/>
              <a:t>注</a:t>
            </a:r>
            <a:r>
              <a:rPr lang="ja-JP" altLang="en-US" sz="880" baseline="-25000" dirty="0"/>
              <a:t>２</a:t>
            </a:r>
            <a:r>
              <a:rPr lang="ja-JP" altLang="en-US" sz="880" dirty="0"/>
              <a:t>）本ガイドラインでは、土砂災害警戒判定メッシュ情報（大雨警報（土砂災害）の危険度分布）、都道府県が提供する土砂災害危険度情報をまとめて「土砂災害に関するメッシュ情報」と呼ぶ。</a:t>
            </a:r>
            <a:endParaRPr lang="en-US" altLang="ja-JP" sz="880" dirty="0"/>
          </a:p>
        </p:txBody>
      </p:sp>
    </p:spTree>
    <p:extLst>
      <p:ext uri="{BB962C8B-B14F-4D97-AF65-F5344CB8AC3E}">
        <p14:creationId xmlns:p14="http://schemas.microsoft.com/office/powerpoint/2010/main" val="3227997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7704" y="344276"/>
            <a:ext cx="4497296" cy="6358936"/>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6520"/>
            <a:ext cx="4509856" cy="6376692"/>
          </a:xfrm>
          <a:prstGeom prst="rect">
            <a:avLst/>
          </a:prstGeom>
        </p:spPr>
      </p:pic>
      <p:sp>
        <p:nvSpPr>
          <p:cNvPr id="7"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327778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3000" y="6504184"/>
            <a:ext cx="9813000" cy="291170"/>
          </a:xfrm>
          <a:prstGeom prst="rect">
            <a:avLst/>
          </a:prstGeom>
        </p:spPr>
        <p:txBody>
          <a:bodyPr wrap="square">
            <a:spAutoFit/>
          </a:bodyPr>
          <a:lstStyle/>
          <a:p>
            <a:pPr algn="ctr"/>
            <a:r>
              <a:rPr lang="ja-JP" altLang="en-US" sz="1292" dirty="0">
                <a:solidFill>
                  <a:prstClr val="black"/>
                </a:solidFill>
              </a:rPr>
              <a:t>南海トラフ沿いで過去に発生した大規模地震の震源域の時空間</a:t>
            </a:r>
            <a:r>
              <a:rPr lang="ja-JP" altLang="en-US" sz="1292" dirty="0" smtClean="0">
                <a:solidFill>
                  <a:prstClr val="black"/>
                </a:solidFill>
              </a:rPr>
              <a:t>分布（</a:t>
            </a:r>
            <a:r>
              <a:rPr lang="ja-JP" altLang="en-US" sz="1292" dirty="0">
                <a:solidFill>
                  <a:prstClr val="black"/>
                </a:solidFill>
              </a:rPr>
              <a:t>地震調査委員会、平成</a:t>
            </a:r>
            <a:r>
              <a:rPr lang="en-US" altLang="ja-JP" sz="1292" dirty="0">
                <a:solidFill>
                  <a:prstClr val="black"/>
                </a:solidFill>
              </a:rPr>
              <a:t>25</a:t>
            </a:r>
            <a:r>
              <a:rPr lang="ja-JP" altLang="en-US" sz="1292" dirty="0">
                <a:solidFill>
                  <a:prstClr val="black"/>
                </a:solidFill>
              </a:rPr>
              <a:t>年</a:t>
            </a:r>
            <a:r>
              <a:rPr lang="en-US" altLang="ja-JP" sz="1292" dirty="0">
                <a:solidFill>
                  <a:prstClr val="black"/>
                </a:solidFill>
              </a:rPr>
              <a:t>5</a:t>
            </a:r>
            <a:r>
              <a:rPr lang="ja-JP" altLang="en-US" sz="1292" dirty="0">
                <a:solidFill>
                  <a:prstClr val="black"/>
                </a:solidFill>
              </a:rPr>
              <a:t>月公表資料に加筆）</a:t>
            </a:r>
          </a:p>
        </p:txBody>
      </p:sp>
      <p:pic>
        <p:nvPicPr>
          <p:cNvPr id="12" name="図 11"/>
          <p:cNvPicPr>
            <a:picLocks noChangeAspect="1"/>
          </p:cNvPicPr>
          <p:nvPr/>
        </p:nvPicPr>
        <p:blipFill>
          <a:blip r:embed="rId2"/>
          <a:stretch>
            <a:fillRect/>
          </a:stretch>
        </p:blipFill>
        <p:spPr>
          <a:xfrm>
            <a:off x="1772616" y="1925426"/>
            <a:ext cx="6735384" cy="4619456"/>
          </a:xfrm>
          <a:prstGeom prst="rect">
            <a:avLst/>
          </a:prstGeom>
        </p:spPr>
      </p:pic>
      <p:sp>
        <p:nvSpPr>
          <p:cNvPr id="13" name="正方形/長方形 12"/>
          <p:cNvSpPr/>
          <p:nvPr/>
        </p:nvSpPr>
        <p:spPr>
          <a:xfrm>
            <a:off x="93000" y="710701"/>
            <a:ext cx="9719999" cy="1122352"/>
          </a:xfrm>
          <a:prstGeom prst="rect">
            <a:avLst/>
          </a:prstGeom>
          <a:solidFill>
            <a:srgbClr val="FFFFCC"/>
          </a:solidFill>
          <a:ln w="38100">
            <a:solidFill>
              <a:schemeClr val="accent4"/>
            </a:solidFill>
          </a:ln>
        </p:spPr>
        <p:style>
          <a:lnRef idx="2">
            <a:schemeClr val="accent2"/>
          </a:lnRef>
          <a:fillRef idx="1">
            <a:schemeClr val="lt1"/>
          </a:fillRef>
          <a:effectRef idx="0">
            <a:schemeClr val="accent2"/>
          </a:effectRef>
          <a:fontRef idx="minor">
            <a:schemeClr val="dk1"/>
          </a:fontRef>
        </p:style>
        <p:txBody>
          <a:bodyPr wrap="square" lIns="99692" tIns="99692" rIns="99692" bIns="99692">
            <a:spAutoFit/>
          </a:bodyPr>
          <a:lstStyle/>
          <a:p>
            <a:pPr marL="337047" indent="-337047">
              <a:lnSpc>
                <a:spcPct val="110000"/>
              </a:lnSpc>
              <a:spcBef>
                <a:spcPts val="554"/>
              </a:spcBef>
              <a:buFont typeface="Wingdings" panose="05000000000000000000" pitchFamily="2" charset="2"/>
              <a:buChar char="n"/>
            </a:pPr>
            <a:r>
              <a:rPr lang="ja-JP" altLang="en-US" sz="1662" dirty="0">
                <a:solidFill>
                  <a:prstClr val="black"/>
                </a:solidFill>
              </a:rPr>
              <a:t>南海トラフ沿いでは、おおむね</a:t>
            </a:r>
            <a:r>
              <a:rPr lang="en-US" altLang="ja-JP" sz="1662" dirty="0">
                <a:solidFill>
                  <a:prstClr val="black"/>
                </a:solidFill>
              </a:rPr>
              <a:t>100</a:t>
            </a:r>
            <a:r>
              <a:rPr lang="ja-JP" altLang="en-US" sz="1662" dirty="0">
                <a:solidFill>
                  <a:prstClr val="black"/>
                </a:solidFill>
              </a:rPr>
              <a:t>～</a:t>
            </a:r>
            <a:r>
              <a:rPr lang="en-US" altLang="ja-JP" sz="1662" dirty="0">
                <a:solidFill>
                  <a:prstClr val="black"/>
                </a:solidFill>
              </a:rPr>
              <a:t>150</a:t>
            </a:r>
            <a:r>
              <a:rPr lang="ja-JP" altLang="en-US" sz="1662" dirty="0">
                <a:solidFill>
                  <a:prstClr val="black"/>
                </a:solidFill>
              </a:rPr>
              <a:t>年で大地震が繰り返し発生</a:t>
            </a:r>
            <a:endParaRPr lang="en-US" altLang="ja-JP" sz="1662" dirty="0">
              <a:solidFill>
                <a:prstClr val="black"/>
              </a:solidFill>
            </a:endParaRPr>
          </a:p>
          <a:p>
            <a:pPr marL="337047" indent="-337047">
              <a:lnSpc>
                <a:spcPct val="110000"/>
              </a:lnSpc>
              <a:spcBef>
                <a:spcPts val="554"/>
              </a:spcBef>
              <a:buFont typeface="Wingdings" panose="05000000000000000000" pitchFamily="2" charset="2"/>
              <a:buChar char="n"/>
            </a:pPr>
            <a:r>
              <a:rPr lang="ja-JP" altLang="en-US" sz="1662" dirty="0">
                <a:solidFill>
                  <a:prstClr val="black"/>
                </a:solidFill>
              </a:rPr>
              <a:t>発生形態は、駿河湾から四国沖にかけての複数の領域で同時あるいは２年程度の時間差で発生する等多様性がある</a:t>
            </a:r>
          </a:p>
        </p:txBody>
      </p:sp>
      <p:sp>
        <p:nvSpPr>
          <p:cNvPr id="8" name="正方形/長方形 7"/>
          <p:cNvSpPr/>
          <p:nvPr/>
        </p:nvSpPr>
        <p:spPr>
          <a:xfrm>
            <a:off x="0" y="48575"/>
            <a:ext cx="9906000" cy="4264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南海トラフ沿いにおける大規模地震の発生履歴</a:t>
            </a:r>
            <a:endParaRPr lang="ja-JP" altLang="en-US" sz="2000" b="1" dirty="0">
              <a:solidFill>
                <a:prstClr val="white"/>
              </a:solidFill>
            </a:endParaRPr>
          </a:p>
        </p:txBody>
      </p:sp>
      <p:sp>
        <p:nvSpPr>
          <p:cNvPr id="7"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77418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90989"/>
            <a:ext cx="9906000" cy="5296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white"/>
                </a:solidFill>
              </a:rPr>
              <a:t>南海トラフ</a:t>
            </a:r>
            <a:r>
              <a:rPr lang="ja-JP" altLang="en-US" sz="2000" b="1" dirty="0">
                <a:solidFill>
                  <a:prstClr val="white"/>
                </a:solidFill>
              </a:rPr>
              <a:t>巨大</a:t>
            </a:r>
            <a:r>
              <a:rPr lang="ja-JP" altLang="en-US" sz="2000" b="1" dirty="0" smtClean="0">
                <a:solidFill>
                  <a:prstClr val="white"/>
                </a:solidFill>
              </a:rPr>
              <a:t>地震の被害想定</a:t>
            </a:r>
            <a:endParaRPr lang="ja-JP" altLang="en-US" sz="2000" b="1" dirty="0">
              <a:solidFill>
                <a:prstClr val="white"/>
              </a:solidFill>
            </a:endParaRPr>
          </a:p>
        </p:txBody>
      </p:sp>
      <p:sp>
        <p:nvSpPr>
          <p:cNvPr id="6" name="コンテンツ プレースホルダー 2"/>
          <p:cNvSpPr>
            <a:spLocks noGrp="1"/>
          </p:cNvSpPr>
          <p:nvPr>
            <p:ph idx="1"/>
          </p:nvPr>
        </p:nvSpPr>
        <p:spPr>
          <a:xfrm>
            <a:off x="4413011" y="783018"/>
            <a:ext cx="5171190" cy="1367162"/>
          </a:xfrm>
        </p:spPr>
        <p:txBody>
          <a:bodyPr>
            <a:noAutofit/>
          </a:bodyPr>
          <a:lstStyle/>
          <a:p>
            <a:pPr marL="0" indent="0">
              <a:buNone/>
            </a:pPr>
            <a:r>
              <a:rPr lang="ja-JP" altLang="en-US" sz="2200" dirty="0">
                <a:solidFill>
                  <a:srgbClr val="C00000"/>
                </a:solidFill>
                <a:latin typeface="+mn-ea"/>
              </a:rPr>
              <a:t> </a:t>
            </a:r>
            <a:r>
              <a:rPr lang="ja-JP" altLang="en-US" sz="2200" dirty="0" smtClean="0">
                <a:solidFill>
                  <a:srgbClr val="C00000"/>
                </a:solidFill>
                <a:latin typeface="+mn-ea"/>
              </a:rPr>
              <a:t>  </a:t>
            </a:r>
            <a:r>
              <a:rPr lang="ja-JP" altLang="en-US" sz="2200" dirty="0" smtClean="0">
                <a:latin typeface="+mn-ea"/>
              </a:rPr>
              <a:t>○震度分布、津波高</a:t>
            </a:r>
            <a:endParaRPr lang="en-US" altLang="ja-JP" sz="2200" dirty="0" smtClean="0">
              <a:latin typeface="+mn-ea"/>
            </a:endParaRPr>
          </a:p>
          <a:p>
            <a:pPr marL="0" indent="447675">
              <a:buNone/>
            </a:pPr>
            <a:r>
              <a:rPr lang="ja-JP" altLang="en-US" sz="1800" dirty="0">
                <a:latin typeface="+mn-ea"/>
              </a:rPr>
              <a:t>　</a:t>
            </a:r>
            <a:r>
              <a:rPr lang="ja-JP" altLang="en-US" sz="1800" dirty="0" smtClean="0">
                <a:latin typeface="+mn-ea"/>
              </a:rPr>
              <a:t>　・震度７： １２７市町村</a:t>
            </a:r>
            <a:endParaRPr lang="en-US" altLang="ja-JP" sz="1800" dirty="0" smtClean="0">
              <a:latin typeface="+mn-ea"/>
            </a:endParaRPr>
          </a:p>
          <a:p>
            <a:pPr marL="0" indent="447675">
              <a:buNone/>
            </a:pPr>
            <a:r>
              <a:rPr lang="ja-JP" altLang="en-US" sz="1800" dirty="0" smtClean="0">
                <a:latin typeface="+mn-ea"/>
              </a:rPr>
              <a:t>　　・最大津波高１０ｍ以上： ７９市町村</a:t>
            </a:r>
            <a:endParaRPr lang="en-US" altLang="ja-JP" sz="1800" dirty="0" smtClean="0">
              <a:latin typeface="+mn-ea"/>
            </a:endParaRPr>
          </a:p>
        </p:txBody>
      </p:sp>
      <p:sp>
        <p:nvSpPr>
          <p:cNvPr id="7" name="コンテンツ プレースホルダー 2"/>
          <p:cNvSpPr>
            <a:spLocks noGrp="1"/>
          </p:cNvSpPr>
          <p:nvPr>
            <p:ph idx="1"/>
          </p:nvPr>
        </p:nvSpPr>
        <p:spPr>
          <a:xfrm>
            <a:off x="4413010" y="1908097"/>
            <a:ext cx="5171191" cy="1274303"/>
          </a:xfrm>
        </p:spPr>
        <p:txBody>
          <a:bodyPr>
            <a:noAutofit/>
          </a:bodyPr>
          <a:lstStyle/>
          <a:p>
            <a:pPr marL="0" indent="0">
              <a:buNone/>
            </a:pPr>
            <a:r>
              <a:rPr lang="ja-JP" altLang="en-US" sz="2200" dirty="0">
                <a:latin typeface="+mn-ea"/>
              </a:rPr>
              <a:t> </a:t>
            </a:r>
            <a:r>
              <a:rPr lang="ja-JP" altLang="en-US" sz="2200" dirty="0" smtClean="0">
                <a:latin typeface="+mn-ea"/>
              </a:rPr>
              <a:t>  ○死者・行方不明者数、全壊焼失棟数</a:t>
            </a:r>
            <a:endParaRPr lang="en-US" altLang="ja-JP" sz="2200" dirty="0">
              <a:latin typeface="+mn-ea"/>
            </a:endParaRPr>
          </a:p>
          <a:p>
            <a:pPr marL="0" indent="0">
              <a:buNone/>
            </a:pPr>
            <a:r>
              <a:rPr lang="ja-JP" altLang="en-US" sz="1800" dirty="0" smtClean="0">
                <a:latin typeface="+mn-ea"/>
              </a:rPr>
              <a:t>　　　　　・最大　約  ３２．３万人</a:t>
            </a:r>
            <a:r>
              <a:rPr lang="ja-JP" altLang="en-US" sz="1400" dirty="0" smtClean="0">
                <a:latin typeface="+mn-ea"/>
              </a:rPr>
              <a:t>（冬・深夜に発生）</a:t>
            </a:r>
            <a:endParaRPr lang="en-US" altLang="ja-JP" sz="1400" dirty="0" smtClean="0">
              <a:latin typeface="+mn-ea"/>
            </a:endParaRPr>
          </a:p>
          <a:p>
            <a:pPr marL="0" indent="0">
              <a:buNone/>
            </a:pPr>
            <a:r>
              <a:rPr lang="ja-JP" altLang="en-US" sz="1800" dirty="0" smtClean="0">
                <a:latin typeface="+mn-ea"/>
              </a:rPr>
              <a:t>　　　　　・最大　約２３８．６万棟</a:t>
            </a:r>
            <a:r>
              <a:rPr lang="ja-JP" altLang="en-US" sz="1400" dirty="0">
                <a:latin typeface="+mn-ea"/>
              </a:rPr>
              <a:t>（冬・夕方に発生</a:t>
            </a:r>
            <a:r>
              <a:rPr lang="ja-JP" altLang="en-US" sz="1400" dirty="0" smtClean="0">
                <a:latin typeface="+mn-ea"/>
              </a:rPr>
              <a:t>）</a:t>
            </a:r>
            <a:endParaRPr lang="en-US" altLang="ja-JP" sz="1400" dirty="0">
              <a:latin typeface="+mn-ea"/>
            </a:endParaRPr>
          </a:p>
        </p:txBody>
      </p:sp>
      <p:sp>
        <p:nvSpPr>
          <p:cNvPr id="8" name="コンテンツ プレースホルダー 2"/>
          <p:cNvSpPr>
            <a:spLocks noGrp="1"/>
          </p:cNvSpPr>
          <p:nvPr>
            <p:ph idx="1"/>
          </p:nvPr>
        </p:nvSpPr>
        <p:spPr>
          <a:xfrm>
            <a:off x="4413010" y="3015040"/>
            <a:ext cx="6300726" cy="1260161"/>
          </a:xfrm>
        </p:spPr>
        <p:txBody>
          <a:bodyPr>
            <a:noAutofit/>
          </a:bodyPr>
          <a:lstStyle/>
          <a:p>
            <a:pPr marL="0" indent="0">
              <a:buNone/>
            </a:pPr>
            <a:r>
              <a:rPr lang="ja-JP" altLang="en-US" sz="2200" dirty="0">
                <a:latin typeface="+mn-ea"/>
              </a:rPr>
              <a:t> </a:t>
            </a:r>
            <a:r>
              <a:rPr lang="ja-JP" altLang="en-US" sz="2200" dirty="0" smtClean="0">
                <a:latin typeface="+mn-ea"/>
              </a:rPr>
              <a:t>  ○ライフライン、インフラ被害</a:t>
            </a:r>
            <a:endParaRPr lang="en-US" altLang="ja-JP" sz="2200" dirty="0">
              <a:latin typeface="+mn-ea"/>
            </a:endParaRPr>
          </a:p>
          <a:p>
            <a:pPr marL="0" indent="431800">
              <a:buNone/>
              <a:tabLst>
                <a:tab pos="450850" algn="l"/>
              </a:tabLst>
            </a:pPr>
            <a:r>
              <a:rPr lang="ja-JP" altLang="en-US" sz="1800" dirty="0" smtClean="0">
                <a:latin typeface="+mn-ea"/>
              </a:rPr>
              <a:t>     ・電力： 停電件数</a:t>
            </a:r>
            <a:r>
              <a:rPr lang="ja-JP" altLang="en-US" sz="1800" dirty="0">
                <a:latin typeface="+mn-ea"/>
              </a:rPr>
              <a:t>　</a:t>
            </a:r>
            <a:r>
              <a:rPr lang="ja-JP" altLang="en-US" sz="1800" dirty="0" smtClean="0">
                <a:latin typeface="+mn-ea"/>
              </a:rPr>
              <a:t>   最大　約２</a:t>
            </a:r>
            <a:r>
              <a:rPr lang="en-US" altLang="ja-JP" sz="1800" dirty="0" smtClean="0">
                <a:latin typeface="+mn-ea"/>
              </a:rPr>
              <a:t>,</a:t>
            </a:r>
            <a:r>
              <a:rPr lang="ja-JP" altLang="en-US" sz="1800" dirty="0" smtClean="0">
                <a:latin typeface="+mn-ea"/>
              </a:rPr>
              <a:t>７１０万軒</a:t>
            </a:r>
            <a:endParaRPr lang="en-US" altLang="ja-JP" sz="1800" dirty="0">
              <a:latin typeface="+mn-ea"/>
            </a:endParaRPr>
          </a:p>
          <a:p>
            <a:pPr marL="0" indent="431800">
              <a:buNone/>
              <a:tabLst>
                <a:tab pos="450850" algn="l"/>
              </a:tabLst>
            </a:pPr>
            <a:r>
              <a:rPr lang="ja-JP" altLang="en-US" sz="1800" dirty="0" smtClean="0">
                <a:latin typeface="+mn-ea"/>
              </a:rPr>
              <a:t>     ・通信： 不通回線数　最大　約  ９３０万回線</a:t>
            </a:r>
            <a:r>
              <a:rPr lang="ja-JP" altLang="en-US" sz="1800" dirty="0">
                <a:latin typeface="+mn-ea"/>
              </a:rPr>
              <a:t>　</a:t>
            </a:r>
            <a:r>
              <a:rPr lang="ja-JP" altLang="en-US" sz="1800" dirty="0" smtClean="0">
                <a:latin typeface="+mn-ea"/>
              </a:rPr>
              <a:t>等</a:t>
            </a:r>
            <a:endParaRPr lang="en-US" altLang="ja-JP" sz="1800" dirty="0" smtClean="0">
              <a:latin typeface="+mn-ea"/>
            </a:endParaRPr>
          </a:p>
        </p:txBody>
      </p:sp>
      <p:sp>
        <p:nvSpPr>
          <p:cNvPr id="9" name="コンテンツ プレースホルダー 2"/>
          <p:cNvSpPr>
            <a:spLocks noGrp="1"/>
          </p:cNvSpPr>
          <p:nvPr>
            <p:ph idx="1"/>
          </p:nvPr>
        </p:nvSpPr>
        <p:spPr>
          <a:xfrm>
            <a:off x="4413010" y="4106901"/>
            <a:ext cx="5351212" cy="1260161"/>
          </a:xfrm>
        </p:spPr>
        <p:txBody>
          <a:bodyPr>
            <a:noAutofit/>
          </a:bodyPr>
          <a:lstStyle/>
          <a:p>
            <a:pPr marL="0" indent="0">
              <a:buNone/>
            </a:pPr>
            <a:r>
              <a:rPr lang="ja-JP" altLang="en-US" sz="2200" dirty="0">
                <a:latin typeface="+mn-ea"/>
              </a:rPr>
              <a:t> </a:t>
            </a:r>
            <a:r>
              <a:rPr lang="ja-JP" altLang="en-US" sz="2200" dirty="0" smtClean="0">
                <a:latin typeface="+mn-ea"/>
              </a:rPr>
              <a:t>  ○生活への影響</a:t>
            </a:r>
            <a:endParaRPr lang="en-US" altLang="ja-JP" sz="2200" dirty="0">
              <a:latin typeface="+mn-ea"/>
            </a:endParaRPr>
          </a:p>
          <a:p>
            <a:pPr marL="0" indent="431800">
              <a:buNone/>
              <a:tabLst>
                <a:tab pos="450850" algn="l"/>
              </a:tabLst>
            </a:pPr>
            <a:r>
              <a:rPr lang="ja-JP" altLang="en-US" sz="1800" dirty="0" smtClean="0">
                <a:latin typeface="+mn-ea"/>
              </a:rPr>
              <a:t>     ・避難者数：最大　約  ９５０万人</a:t>
            </a:r>
            <a:endParaRPr lang="en-US" altLang="ja-JP" sz="1800" dirty="0" smtClean="0">
              <a:latin typeface="+mn-ea"/>
            </a:endParaRPr>
          </a:p>
          <a:p>
            <a:pPr marL="0" indent="431800">
              <a:buNone/>
              <a:tabLst>
                <a:tab pos="450850" algn="l"/>
              </a:tabLst>
            </a:pPr>
            <a:r>
              <a:rPr lang="ja-JP" altLang="en-US" sz="1800" dirty="0" smtClean="0">
                <a:latin typeface="+mn-ea"/>
              </a:rPr>
              <a:t>     ・食糧不足：最大</a:t>
            </a:r>
            <a:r>
              <a:rPr lang="ja-JP" altLang="en-US" sz="1800" dirty="0">
                <a:latin typeface="+mn-ea"/>
              </a:rPr>
              <a:t>　</a:t>
            </a:r>
            <a:r>
              <a:rPr lang="ja-JP" altLang="en-US" sz="1800" dirty="0" smtClean="0">
                <a:latin typeface="+mn-ea"/>
              </a:rPr>
              <a:t>約３</a:t>
            </a:r>
            <a:r>
              <a:rPr lang="en-US" altLang="ja-JP" sz="1800" dirty="0" smtClean="0">
                <a:latin typeface="+mn-ea"/>
              </a:rPr>
              <a:t>,</a:t>
            </a:r>
            <a:r>
              <a:rPr lang="ja-JP" altLang="en-US" sz="1800" dirty="0" smtClean="0">
                <a:latin typeface="+mn-ea"/>
              </a:rPr>
              <a:t>２００万食（３日間）　等</a:t>
            </a:r>
            <a:endParaRPr lang="en-US" altLang="ja-JP" sz="1800" dirty="0" smtClean="0">
              <a:latin typeface="+mn-ea"/>
            </a:endParaRPr>
          </a:p>
        </p:txBody>
      </p:sp>
      <p:sp>
        <p:nvSpPr>
          <p:cNvPr id="10" name="コンテンツ プレースホルダー 2"/>
          <p:cNvSpPr>
            <a:spLocks noGrp="1"/>
          </p:cNvSpPr>
          <p:nvPr>
            <p:ph idx="1"/>
          </p:nvPr>
        </p:nvSpPr>
        <p:spPr>
          <a:xfrm>
            <a:off x="4412931" y="5213709"/>
            <a:ext cx="5171269" cy="1176341"/>
          </a:xfrm>
        </p:spPr>
        <p:txBody>
          <a:bodyPr>
            <a:noAutofit/>
          </a:bodyPr>
          <a:lstStyle/>
          <a:p>
            <a:pPr marL="0" indent="0">
              <a:buNone/>
            </a:pPr>
            <a:r>
              <a:rPr lang="ja-JP" altLang="en-US" sz="2200" dirty="0">
                <a:latin typeface="+mn-ea"/>
              </a:rPr>
              <a:t> </a:t>
            </a:r>
            <a:r>
              <a:rPr lang="ja-JP" altLang="en-US" sz="2200" dirty="0" smtClean="0">
                <a:latin typeface="+mn-ea"/>
              </a:rPr>
              <a:t>  ○経済被害</a:t>
            </a:r>
            <a:endParaRPr lang="en-US" altLang="ja-JP" sz="2200" dirty="0" smtClean="0">
              <a:latin typeface="+mn-ea"/>
            </a:endParaRPr>
          </a:p>
          <a:p>
            <a:pPr marL="0" indent="0">
              <a:buNone/>
            </a:pPr>
            <a:r>
              <a:rPr lang="ja-JP" altLang="en-US" sz="1800" dirty="0">
                <a:latin typeface="+mn-ea"/>
              </a:rPr>
              <a:t> </a:t>
            </a:r>
            <a:r>
              <a:rPr lang="ja-JP" altLang="en-US" sz="1800" dirty="0" smtClean="0">
                <a:latin typeface="+mn-ea"/>
              </a:rPr>
              <a:t>          ・資産等の被害： 　　  約１６９．５兆円</a:t>
            </a:r>
            <a:endParaRPr lang="en-US" altLang="ja-JP" sz="1800" dirty="0" smtClean="0">
              <a:latin typeface="+mn-ea"/>
            </a:endParaRPr>
          </a:p>
          <a:p>
            <a:pPr marL="0" indent="0">
              <a:buNone/>
            </a:pPr>
            <a:r>
              <a:rPr lang="en-US" altLang="ja-JP" sz="1800" dirty="0">
                <a:latin typeface="+mn-ea"/>
              </a:rPr>
              <a:t> </a:t>
            </a:r>
            <a:r>
              <a:rPr lang="en-US" altLang="ja-JP" sz="1800" dirty="0" smtClean="0">
                <a:latin typeface="+mn-ea"/>
              </a:rPr>
              <a:t>          </a:t>
            </a:r>
            <a:r>
              <a:rPr lang="ja-JP" altLang="en-US" sz="1800" dirty="0" smtClean="0">
                <a:latin typeface="+mn-ea"/>
              </a:rPr>
              <a:t>・経済活動への影響： 約  ４４．７兆円</a:t>
            </a:r>
            <a:endParaRPr lang="ja-JP" altLang="en-US" sz="1800" dirty="0">
              <a:latin typeface="+mn-ea"/>
            </a:endParaRPr>
          </a:p>
        </p:txBody>
      </p:sp>
      <p:sp>
        <p:nvSpPr>
          <p:cNvPr id="5" name="テキスト ボックス 4"/>
          <p:cNvSpPr txBox="1"/>
          <p:nvPr/>
        </p:nvSpPr>
        <p:spPr bwMode="auto">
          <a:xfrm>
            <a:off x="5133022" y="6210027"/>
            <a:ext cx="4320553" cy="58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5430" tIns="202779" rIns="55430" bIns="6643" rtlCol="0" anchor="t">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FF0000"/>
                </a:solidFill>
                <a:effectLst/>
                <a:uLnTx/>
                <a:uFillTx/>
                <a:latin typeface="ＭＳ Ｐゴシック"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srgbClr val="FF0000"/>
                </a:solidFill>
                <a:effectLst/>
                <a:uLnTx/>
                <a:uFillTx/>
                <a:latin typeface="ＭＳ Ｐゴシック" pitchFamily="50" charset="-128"/>
                <a:ea typeface="ＭＳ Ｐゴシック" panose="020B0600070205080204" pitchFamily="50" charset="-128"/>
                <a:cs typeface="+mn-cs"/>
              </a:rPr>
              <a:t>それぞれの数値については、被害が最大と見込まれるケース　</a:t>
            </a:r>
            <a:endParaRPr kumimoji="1" lang="en-US" altLang="ja-JP" sz="1200" b="0" i="0" u="none" strike="noStrike" kern="1200" cap="none" spc="0" normalizeH="0" baseline="0" noProof="0" dirty="0" smtClean="0">
              <a:ln>
                <a:noFill/>
              </a:ln>
              <a:solidFill>
                <a:srgbClr val="FF0000"/>
              </a:solidFill>
              <a:effectLst/>
              <a:uLnTx/>
              <a:uFillTx/>
              <a:latin typeface="ＭＳ Ｐゴシック" pitchFamily="50" charset="-128"/>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ＭＳ Ｐゴシック" pitchFamily="50" charset="-128"/>
                <a:ea typeface="ＭＳ Ｐゴシック" panose="020B0600070205080204" pitchFamily="50" charset="-128"/>
                <a:cs typeface="+mn-cs"/>
              </a:rPr>
              <a:t>　</a:t>
            </a:r>
            <a:r>
              <a:rPr kumimoji="1" lang="ja-JP" altLang="en-US" sz="1200" b="0" i="0" u="none" strike="noStrike" kern="1200" cap="none" spc="0" normalizeH="0" baseline="0" noProof="0" dirty="0" smtClean="0">
                <a:ln>
                  <a:noFill/>
                </a:ln>
                <a:solidFill>
                  <a:srgbClr val="FF0000"/>
                </a:solidFill>
                <a:effectLst/>
                <a:uLnTx/>
                <a:uFillTx/>
                <a:latin typeface="ＭＳ Ｐゴシック" pitchFamily="50" charset="-128"/>
                <a:ea typeface="ＭＳ Ｐゴシック" panose="020B0600070205080204" pitchFamily="50" charset="-128"/>
                <a:cs typeface="+mn-cs"/>
              </a:rPr>
              <a:t>（すべり域等）における値であり、同一のケースではない。</a:t>
            </a:r>
            <a:endParaRPr kumimoji="1" lang="ja-JP" altLang="en-US" sz="1200" b="0" i="0" u="none" strike="noStrike" kern="1200" cap="none" spc="0" normalizeH="0" baseline="0" noProof="0" dirty="0">
              <a:ln>
                <a:noFill/>
              </a:ln>
              <a:solidFill>
                <a:srgbClr val="FF0000"/>
              </a:solidFill>
              <a:effectLst/>
              <a:uLnTx/>
              <a:uFillTx/>
              <a:latin typeface="ＭＳ Ｐゴシック" pitchFamily="50" charset="-128"/>
              <a:ea typeface="ＭＳ Ｐゴシック" panose="020B0600070205080204" pitchFamily="50" charset="-128"/>
              <a:cs typeface="+mn-cs"/>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49" y="3517900"/>
            <a:ext cx="3768760" cy="279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532563" y="5490017"/>
            <a:ext cx="720091" cy="800479"/>
          </a:xfrm>
          <a:prstGeom prst="rect">
            <a:avLst/>
          </a:prstGeom>
          <a:noFill/>
          <a:ln w="3175">
            <a:solidFill>
              <a:schemeClr val="tx1"/>
            </a:solidFill>
          </a:ln>
        </p:spPr>
      </p:pic>
      <p:sp>
        <p:nvSpPr>
          <p:cNvPr id="15" name="テキスト ボックス 14"/>
          <p:cNvSpPr txBox="1"/>
          <p:nvPr/>
        </p:nvSpPr>
        <p:spPr>
          <a:xfrm>
            <a:off x="464149" y="6313307"/>
            <a:ext cx="3768760" cy="461412"/>
          </a:xfrm>
          <a:prstGeom prst="rect">
            <a:avLst/>
          </a:prstGeom>
          <a:noFill/>
        </p:spPr>
        <p:txBody>
          <a:bodyPr wrap="square" lIns="91191" tIns="45595" rIns="91191" bIns="45595" rtlCol="0">
            <a:spAutoFit/>
          </a:bodyPr>
          <a:lstStyle/>
          <a:p>
            <a:pPr marL="90243" marR="0" lvl="0" indent="-90243" algn="l"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駿河湾～紀伊半島沖」に「大すべり域＋超大すべり」域を</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設定した場合の津波高分布図</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464072" y="3152254"/>
            <a:ext cx="3768760" cy="276746"/>
          </a:xfrm>
          <a:prstGeom prst="rect">
            <a:avLst/>
          </a:prstGeom>
          <a:noFill/>
        </p:spPr>
        <p:txBody>
          <a:bodyPr wrap="square" lIns="91191" tIns="45595" rIns="91191" bIns="45595" rtlCol="0">
            <a:spAutoFit/>
          </a:bodyPr>
          <a:lstStyle/>
          <a:p>
            <a:pPr marL="90243" marR="0" lvl="0" indent="-90243" algn="l" defTabSz="95781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強震動生成域が陸側寄りの場合の震度分布図</a:t>
            </a:r>
            <a:r>
              <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4" name="図 3"/>
          <p:cNvPicPr>
            <a:picLocks noChangeAspect="1"/>
          </p:cNvPicPr>
          <p:nvPr/>
        </p:nvPicPr>
        <p:blipFill>
          <a:blip r:embed="rId4"/>
          <a:stretch>
            <a:fillRect/>
          </a:stretch>
        </p:blipFill>
        <p:spPr>
          <a:xfrm>
            <a:off x="463994" y="720511"/>
            <a:ext cx="3768838" cy="2439967"/>
          </a:xfrm>
          <a:prstGeom prst="rect">
            <a:avLst/>
          </a:prstGeom>
        </p:spPr>
      </p:pic>
      <p:sp>
        <p:nvSpPr>
          <p:cNvPr id="11" name="正方形/長方形 10"/>
          <p:cNvSpPr/>
          <p:nvPr/>
        </p:nvSpPr>
        <p:spPr>
          <a:xfrm>
            <a:off x="4952934" y="116632"/>
            <a:ext cx="3960506" cy="484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rPr>
              <a:t>建物被害・人的被害：平成</a:t>
            </a:r>
            <a:r>
              <a:rPr kumimoji="1" lang="en-US" altLang="ja-JP"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rPr>
              <a:t>24</a:t>
            </a:r>
            <a:r>
              <a:rPr kumimoji="1" lang="ja-JP" altLang="en-US"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rPr>
              <a:t>年８月</a:t>
            </a:r>
            <a:endParaRPr kumimoji="1" lang="en-US" altLang="ja-JP"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solidFill>
                <a:effectLst/>
                <a:uLnTx/>
                <a:uFillTx/>
                <a:latin typeface="ＭＳ Ｐゴシック"/>
                <a:ea typeface="ＭＳ Ｐゴシック" panose="020B0600070205080204" pitchFamily="50" charset="-128"/>
                <a:cs typeface="+mn-cs"/>
              </a:rPr>
              <a:t>施設等の</a:t>
            </a:r>
            <a:r>
              <a:rPr kumimoji="1" lang="ja-JP" altLang="en-US"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rPr>
              <a:t>被害・経済被害：平成</a:t>
            </a:r>
            <a:r>
              <a:rPr kumimoji="1" lang="en-US" altLang="ja-JP"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rPr>
              <a:t>25</a:t>
            </a:r>
            <a:r>
              <a:rPr kumimoji="1" lang="ja-JP" altLang="en-US" sz="1600" b="0" i="0" u="none" strike="noStrike" kern="1200" cap="none" spc="0" normalizeH="0" baseline="0" noProof="0" dirty="0" smtClean="0">
                <a:ln>
                  <a:noFill/>
                </a:ln>
                <a:solidFill>
                  <a:schemeClr val="bg1"/>
                </a:solidFill>
                <a:effectLst/>
                <a:uLnTx/>
                <a:uFillTx/>
                <a:latin typeface="ＭＳ Ｐゴシック"/>
                <a:ea typeface="ＭＳ Ｐゴシック" panose="020B0600070205080204" pitchFamily="50" charset="-128"/>
                <a:cs typeface="+mn-cs"/>
              </a:rPr>
              <a:t>年３月</a:t>
            </a:r>
            <a:endParaRPr kumimoji="1" lang="ja-JP" altLang="en-US" sz="1600" b="0" i="0" u="none" strike="noStrike" kern="1200" cap="none" spc="0" normalizeH="0" baseline="0" noProof="0" dirty="0">
              <a:ln>
                <a:noFill/>
              </a:ln>
              <a:solidFill>
                <a:schemeClr val="bg1"/>
              </a:solidFill>
              <a:effectLst/>
              <a:uLnTx/>
              <a:uFillTx/>
              <a:latin typeface="ＭＳ Ｐゴシック"/>
              <a:ea typeface="ＭＳ Ｐゴシック" panose="020B0600070205080204" pitchFamily="50" charset="-128"/>
              <a:cs typeface="+mn-cs"/>
            </a:endParaRPr>
          </a:p>
        </p:txBody>
      </p:sp>
      <p:sp>
        <p:nvSpPr>
          <p:cNvPr id="12" name="大かっこ 11"/>
          <p:cNvSpPr/>
          <p:nvPr/>
        </p:nvSpPr>
        <p:spPr>
          <a:xfrm>
            <a:off x="4801660" y="116632"/>
            <a:ext cx="3780483" cy="484546"/>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9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7"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3</a:t>
            </a:fld>
            <a:endParaRPr lang="ja-JP" altLang="en-US" dirty="0">
              <a:solidFill>
                <a:prstClr val="black">
                  <a:tint val="75000"/>
                </a:prstClr>
              </a:solidFill>
            </a:endParaRPr>
          </a:p>
        </p:txBody>
      </p:sp>
    </p:spTree>
    <p:extLst>
      <p:ext uri="{BB962C8B-B14F-4D97-AF65-F5344CB8AC3E}">
        <p14:creationId xmlns:p14="http://schemas.microsoft.com/office/powerpoint/2010/main" val="278585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テキスト ボックス 52"/>
          <p:cNvSpPr txBox="1"/>
          <p:nvPr/>
        </p:nvSpPr>
        <p:spPr>
          <a:xfrm>
            <a:off x="4880992" y="3006348"/>
            <a:ext cx="4876792" cy="3811300"/>
          </a:xfrm>
          <a:prstGeom prst="rect">
            <a:avLst/>
          </a:prstGeom>
          <a:noFill/>
          <a:ln w="28575">
            <a:noFill/>
          </a:ln>
        </p:spPr>
        <p:txBody>
          <a:bodyPr wrap="square" anchor="b" anchorCtr="0">
            <a:spAutoFit/>
          </a:bodyPr>
          <a:lstStyle/>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（主査）	福和  </a:t>
            </a:r>
            <a:r>
              <a:rPr lang="ja-JP" altLang="en-US" sz="1000" dirty="0" smtClean="0">
                <a:solidFill>
                  <a:prstClr val="black"/>
                </a:solidFill>
                <a:latin typeface="ＭＳ Ｐゴシック" panose="020B0600070205080204" pitchFamily="50" charset="-128"/>
                <a:cs typeface="Arial" panose="020B0604020202020204" pitchFamily="34" charset="0"/>
              </a:rPr>
              <a:t>伸夫</a:t>
            </a:r>
            <a:r>
              <a:rPr lang="ja-JP" altLang="en-US" sz="1000" dirty="0">
                <a:solidFill>
                  <a:prstClr val="black"/>
                </a:solidFill>
                <a:latin typeface="ＭＳ Ｐゴシック" panose="020B0600070205080204" pitchFamily="50" charset="-128"/>
                <a:cs typeface="Arial" panose="020B0604020202020204" pitchFamily="34" charset="0"/>
              </a:rPr>
              <a:t>	名古屋大学減災連携研究センター長・教授</a:t>
            </a: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（委員）	岩田  孝</a:t>
            </a:r>
            <a:r>
              <a:rPr lang="ja-JP" altLang="en-US" sz="1000" dirty="0" smtClean="0">
                <a:solidFill>
                  <a:prstClr val="black"/>
                </a:solidFill>
                <a:latin typeface="ＭＳ Ｐゴシック" panose="020B0600070205080204" pitchFamily="50" charset="-128"/>
                <a:cs typeface="Arial" panose="020B0604020202020204" pitchFamily="34" charset="0"/>
              </a:rPr>
              <a:t>仁</a:t>
            </a:r>
            <a:r>
              <a:rPr lang="ja-JP" altLang="en-US" sz="1000" dirty="0">
                <a:solidFill>
                  <a:prstClr val="black"/>
                </a:solidFill>
                <a:latin typeface="ＭＳ Ｐゴシック" panose="020B0600070205080204" pitchFamily="50" charset="-128"/>
                <a:cs typeface="Arial" panose="020B0604020202020204" pitchFamily="34" charset="0"/>
              </a:rPr>
              <a:t>	静岡大学防災総合センター長・教授</a:t>
            </a: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大林  厚</a:t>
            </a:r>
            <a:r>
              <a:rPr lang="ja-JP" altLang="en-US" sz="1000" dirty="0" smtClean="0">
                <a:solidFill>
                  <a:prstClr val="black"/>
                </a:solidFill>
                <a:latin typeface="ＭＳ Ｐゴシック" panose="020B0600070205080204" pitchFamily="50" charset="-128"/>
                <a:cs typeface="Arial" panose="020B0604020202020204" pitchFamily="34" charset="0"/>
              </a:rPr>
              <a:t>臣</a:t>
            </a:r>
            <a:r>
              <a:rPr lang="ja-JP" altLang="en-US" sz="1000" dirty="0">
                <a:solidFill>
                  <a:prstClr val="black"/>
                </a:solidFill>
                <a:latin typeface="ＭＳ Ｐゴシック" panose="020B0600070205080204" pitchFamily="50" charset="-128"/>
                <a:cs typeface="Arial" panose="020B0604020202020204" pitchFamily="34" charset="0"/>
              </a:rPr>
              <a:t>	慶應義塾大学大学院経営管理研究科</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smtClean="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加藤  孝</a:t>
            </a:r>
            <a:r>
              <a:rPr lang="ja-JP" altLang="en-US" sz="1000" dirty="0" smtClean="0">
                <a:solidFill>
                  <a:prstClr val="black"/>
                </a:solidFill>
                <a:latin typeface="ＭＳ Ｐゴシック" panose="020B0600070205080204" pitchFamily="50" charset="-128"/>
                <a:cs typeface="Arial" panose="020B0604020202020204" pitchFamily="34" charset="0"/>
              </a:rPr>
              <a:t>明</a:t>
            </a:r>
            <a:r>
              <a:rPr lang="ja-JP" altLang="en-US" sz="1000" dirty="0">
                <a:solidFill>
                  <a:prstClr val="black"/>
                </a:solidFill>
                <a:latin typeface="ＭＳ Ｐゴシック" panose="020B0600070205080204" pitchFamily="50" charset="-128"/>
                <a:cs typeface="Arial" panose="020B0604020202020204" pitchFamily="34" charset="0"/>
              </a:rPr>
              <a:t>	東京大学生産技術研究所准</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清野  </a:t>
            </a:r>
            <a:r>
              <a:rPr lang="ja-JP" altLang="en-US" sz="1000" dirty="0" smtClean="0">
                <a:solidFill>
                  <a:prstClr val="black"/>
                </a:solidFill>
                <a:latin typeface="ＭＳ Ｐゴシック" panose="020B0600070205080204" pitchFamily="50" charset="-128"/>
                <a:cs typeface="Arial" panose="020B0604020202020204" pitchFamily="34" charset="0"/>
              </a:rPr>
              <a:t>純史</a:t>
            </a:r>
            <a:r>
              <a:rPr lang="ja-JP" altLang="en-US" sz="1000" dirty="0">
                <a:solidFill>
                  <a:prstClr val="black"/>
                </a:solidFill>
                <a:latin typeface="ＭＳ Ｐゴシック" panose="020B0600070205080204" pitchFamily="50" charset="-128"/>
                <a:cs typeface="Arial" panose="020B0604020202020204" pitchFamily="34" charset="0"/>
              </a:rPr>
              <a:t>	京都大学大学院工学研究科</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鍬田  </a:t>
            </a:r>
            <a:r>
              <a:rPr lang="ja-JP" altLang="en-US" sz="1000" dirty="0" smtClean="0">
                <a:solidFill>
                  <a:prstClr val="black"/>
                </a:solidFill>
                <a:latin typeface="ＭＳ Ｐゴシック" panose="020B0600070205080204" pitchFamily="50" charset="-128"/>
                <a:cs typeface="Arial" panose="020B0604020202020204" pitchFamily="34" charset="0"/>
              </a:rPr>
              <a:t>泰子</a:t>
            </a:r>
            <a:r>
              <a:rPr lang="ja-JP" altLang="en-US" sz="1000" dirty="0">
                <a:solidFill>
                  <a:prstClr val="black"/>
                </a:solidFill>
                <a:latin typeface="ＭＳ Ｐゴシック" panose="020B0600070205080204" pitchFamily="50" charset="-128"/>
                <a:cs typeface="Arial" panose="020B0604020202020204" pitchFamily="34" charset="0"/>
              </a:rPr>
              <a:t>	神戸大学大学院工学研究科准</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阪本</a:t>
            </a:r>
            <a:r>
              <a:rPr lang="ja-JP" altLang="en-US" sz="1000" dirty="0" smtClean="0">
                <a:solidFill>
                  <a:prstClr val="black"/>
                </a:solidFill>
                <a:latin typeface="ＭＳ Ｐゴシック" panose="020B0600070205080204" pitchFamily="50" charset="-128"/>
                <a:cs typeface="Arial" panose="020B0604020202020204" pitchFamily="34" charset="0"/>
              </a:rPr>
              <a:t>真由美</a:t>
            </a:r>
            <a:r>
              <a:rPr lang="ja-JP" altLang="en-US" sz="1000" dirty="0">
                <a:solidFill>
                  <a:prstClr val="black"/>
                </a:solidFill>
                <a:latin typeface="ＭＳ Ｐゴシック" panose="020B0600070205080204" pitchFamily="50" charset="-128"/>
                <a:cs typeface="Arial" panose="020B0604020202020204" pitchFamily="34" charset="0"/>
              </a:rPr>
              <a:t>	兵庫県立大学大学院減災復興政策研究科准</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smtClean="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田中　  </a:t>
            </a:r>
            <a:r>
              <a:rPr lang="ja-JP" altLang="en-US" sz="1000" dirty="0" smtClean="0">
                <a:solidFill>
                  <a:prstClr val="black"/>
                </a:solidFill>
                <a:latin typeface="ＭＳ Ｐゴシック" panose="020B0600070205080204" pitchFamily="50" charset="-128"/>
                <a:cs typeface="Arial" panose="020B0604020202020204" pitchFamily="34" charset="0"/>
              </a:rPr>
              <a:t>淳</a:t>
            </a:r>
            <a:r>
              <a:rPr lang="ja-JP" altLang="en-US" sz="1000" dirty="0">
                <a:solidFill>
                  <a:prstClr val="black"/>
                </a:solidFill>
                <a:latin typeface="ＭＳ Ｐゴシック" panose="020B0600070205080204" pitchFamily="50" charset="-128"/>
                <a:cs typeface="Arial" panose="020B0604020202020204" pitchFamily="34" charset="0"/>
              </a:rPr>
              <a:t>	東京大学大学院情報学環総合防災情報研究センター長・</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田村  </a:t>
            </a:r>
            <a:r>
              <a:rPr lang="ja-JP" altLang="en-US" sz="1000" dirty="0" smtClean="0">
                <a:solidFill>
                  <a:prstClr val="black"/>
                </a:solidFill>
                <a:latin typeface="ＭＳ Ｐゴシック" panose="020B0600070205080204" pitchFamily="50" charset="-128"/>
                <a:cs typeface="Arial" panose="020B0604020202020204" pitchFamily="34" charset="0"/>
              </a:rPr>
              <a:t>圭子</a:t>
            </a:r>
            <a:r>
              <a:rPr lang="ja-JP" altLang="en-US" sz="1000" dirty="0">
                <a:solidFill>
                  <a:prstClr val="black"/>
                </a:solidFill>
                <a:latin typeface="ＭＳ Ｐゴシック" panose="020B0600070205080204" pitchFamily="50" charset="-128"/>
                <a:cs typeface="Arial" panose="020B0604020202020204" pitchFamily="34" charset="0"/>
              </a:rPr>
              <a:t>	新潟大学危機管理本部危機管理室</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中埜  </a:t>
            </a:r>
            <a:r>
              <a:rPr lang="ja-JP" altLang="en-US" sz="1000" dirty="0" smtClean="0">
                <a:solidFill>
                  <a:prstClr val="black"/>
                </a:solidFill>
                <a:latin typeface="ＭＳ Ｐゴシック" panose="020B0600070205080204" pitchFamily="50" charset="-128"/>
                <a:cs typeface="Arial" panose="020B0604020202020204" pitchFamily="34" charset="0"/>
              </a:rPr>
              <a:t>良昭</a:t>
            </a:r>
            <a:r>
              <a:rPr lang="ja-JP" altLang="en-US" sz="1000" dirty="0">
                <a:solidFill>
                  <a:prstClr val="black"/>
                </a:solidFill>
                <a:latin typeface="ＭＳ Ｐゴシック" panose="020B0600070205080204" pitchFamily="50" charset="-128"/>
                <a:cs typeface="Arial" panose="020B0604020202020204" pitchFamily="34" charset="0"/>
              </a:rPr>
              <a:t>	東京大学生産技術研究所</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野口貴公</a:t>
            </a:r>
            <a:r>
              <a:rPr lang="ja-JP" altLang="en-US" sz="1000" dirty="0" smtClean="0">
                <a:solidFill>
                  <a:prstClr val="black"/>
                </a:solidFill>
                <a:latin typeface="ＭＳ Ｐゴシック" panose="020B0600070205080204" pitchFamily="50" charset="-128"/>
                <a:cs typeface="Arial" panose="020B0604020202020204" pitchFamily="34" charset="0"/>
              </a:rPr>
              <a:t>美</a:t>
            </a:r>
            <a:r>
              <a:rPr lang="ja-JP" altLang="en-US" sz="1000" dirty="0">
                <a:solidFill>
                  <a:prstClr val="black"/>
                </a:solidFill>
                <a:latin typeface="ＭＳ Ｐゴシック" panose="020B0600070205080204" pitchFamily="50" charset="-128"/>
                <a:cs typeface="Arial" panose="020B0604020202020204" pitchFamily="34" charset="0"/>
              </a:rPr>
              <a:t>	</a:t>
            </a:r>
            <a:r>
              <a:rPr lang="ja-JP" altLang="en-US" sz="1000" dirty="0" smtClean="0">
                <a:solidFill>
                  <a:prstClr val="black"/>
                </a:solidFill>
                <a:latin typeface="ＭＳ Ｐゴシック" panose="020B0600070205080204" pitchFamily="50" charset="-128"/>
                <a:cs typeface="Arial" panose="020B0604020202020204" pitchFamily="34" charset="0"/>
              </a:rPr>
              <a:t>一橋</a:t>
            </a:r>
            <a:r>
              <a:rPr lang="ja-JP" altLang="en-US" sz="1000" dirty="0">
                <a:solidFill>
                  <a:prstClr val="black"/>
                </a:solidFill>
                <a:latin typeface="ＭＳ Ｐゴシック" panose="020B0600070205080204" pitchFamily="50" charset="-128"/>
                <a:cs typeface="Arial" panose="020B0604020202020204" pitchFamily="34" charset="0"/>
              </a:rPr>
              <a:t>大学大学院法学研究科</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a:t>
            </a:r>
            <a:r>
              <a:rPr lang="ja-JP" altLang="en-US" sz="1000" dirty="0" smtClean="0">
                <a:solidFill>
                  <a:prstClr val="black"/>
                </a:solidFill>
                <a:latin typeface="ＭＳ Ｐゴシック" panose="020B0600070205080204" pitchFamily="50" charset="-128"/>
                <a:cs typeface="Arial" panose="020B0604020202020204" pitchFamily="34" charset="0"/>
              </a:rPr>
              <a:t>橋爪  </a:t>
            </a:r>
            <a:r>
              <a:rPr lang="ja-JP" altLang="en-US" sz="1000" dirty="0">
                <a:solidFill>
                  <a:prstClr val="black"/>
                </a:solidFill>
                <a:latin typeface="ＭＳ Ｐゴシック" panose="020B0600070205080204" pitchFamily="50" charset="-128"/>
                <a:cs typeface="Arial" panose="020B0604020202020204" pitchFamily="34" charset="0"/>
              </a:rPr>
              <a:t>尚泰	</a:t>
            </a:r>
            <a:r>
              <a:rPr lang="ja-JP" altLang="en-US" sz="1000" dirty="0" smtClean="0">
                <a:solidFill>
                  <a:prstClr val="black"/>
                </a:solidFill>
                <a:latin typeface="ＭＳ Ｐゴシック" panose="020B0600070205080204" pitchFamily="50" charset="-128"/>
                <a:cs typeface="Arial" panose="020B0604020202020204" pitchFamily="34" charset="0"/>
              </a:rPr>
              <a:t>日本</a:t>
            </a:r>
            <a:r>
              <a:rPr lang="ja-JP" altLang="en-US" sz="1000" dirty="0">
                <a:solidFill>
                  <a:prstClr val="black"/>
                </a:solidFill>
                <a:latin typeface="ＭＳ Ｐゴシック" panose="020B0600070205080204" pitchFamily="50" charset="-128"/>
                <a:cs typeface="Arial" panose="020B0604020202020204" pitchFamily="34" charset="0"/>
              </a:rPr>
              <a:t>放送協会報道局災害・気象センター</a:t>
            </a:r>
            <a:r>
              <a:rPr lang="ja-JP" altLang="en-US" sz="1000" dirty="0" smtClean="0">
                <a:solidFill>
                  <a:prstClr val="black"/>
                </a:solidFill>
                <a:latin typeface="ＭＳ Ｐゴシック" panose="020B0600070205080204" pitchFamily="50" charset="-128"/>
                <a:cs typeface="Arial" panose="020B0604020202020204" pitchFamily="34" charset="0"/>
              </a:rPr>
              <a:t>長</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矢守  </a:t>
            </a:r>
            <a:r>
              <a:rPr lang="ja-JP" altLang="en-US" sz="1000" dirty="0" smtClean="0">
                <a:solidFill>
                  <a:prstClr val="black"/>
                </a:solidFill>
                <a:latin typeface="ＭＳ Ｐゴシック" panose="020B0600070205080204" pitchFamily="50" charset="-128"/>
                <a:cs typeface="Arial" panose="020B0604020202020204" pitchFamily="34" charset="0"/>
              </a:rPr>
              <a:t>克也</a:t>
            </a:r>
            <a:r>
              <a:rPr lang="en-US" altLang="ja-JP" sz="1000" dirty="0" smtClean="0">
                <a:solidFill>
                  <a:prstClr val="black"/>
                </a:solidFill>
                <a:latin typeface="ＭＳ Ｐゴシック" panose="020B0600070205080204" pitchFamily="50" charset="-128"/>
                <a:cs typeface="Arial" panose="020B0604020202020204" pitchFamily="34" charset="0"/>
              </a:rPr>
              <a:t>	</a:t>
            </a:r>
            <a:r>
              <a:rPr lang="ja-JP" altLang="en-US" sz="1000" dirty="0" smtClean="0">
                <a:solidFill>
                  <a:prstClr val="black"/>
                </a:solidFill>
                <a:latin typeface="ＭＳ Ｐゴシック" panose="020B0600070205080204" pitchFamily="50" charset="-128"/>
                <a:cs typeface="Arial" panose="020B0604020202020204" pitchFamily="34" charset="0"/>
              </a:rPr>
              <a:t>京都</a:t>
            </a:r>
            <a:r>
              <a:rPr lang="ja-JP" altLang="en-US" sz="1000" dirty="0">
                <a:solidFill>
                  <a:prstClr val="black"/>
                </a:solidFill>
                <a:latin typeface="ＭＳ Ｐゴシック" panose="020B0600070205080204" pitchFamily="50" charset="-128"/>
                <a:cs typeface="Arial" panose="020B0604020202020204" pitchFamily="34" charset="0"/>
              </a:rPr>
              <a:t>大学防災研究所</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平田    </a:t>
            </a:r>
            <a:r>
              <a:rPr lang="ja-JP" altLang="en-US" sz="1000" dirty="0" smtClean="0">
                <a:solidFill>
                  <a:prstClr val="black"/>
                </a:solidFill>
                <a:latin typeface="ＭＳ Ｐゴシック" panose="020B0600070205080204" pitchFamily="50" charset="-128"/>
                <a:cs typeface="Arial" panose="020B0604020202020204" pitchFamily="34" charset="0"/>
              </a:rPr>
              <a:t>直</a:t>
            </a:r>
            <a:r>
              <a:rPr lang="ja-JP" altLang="en-US" sz="1000" dirty="0">
                <a:solidFill>
                  <a:prstClr val="black"/>
                </a:solidFill>
                <a:latin typeface="ＭＳ Ｐゴシック" panose="020B0600070205080204" pitchFamily="50" charset="-128"/>
                <a:cs typeface="Arial" panose="020B0604020202020204" pitchFamily="34" charset="0"/>
              </a:rPr>
              <a:t>	東京大学地震研究所地震予知研究センター長・</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山岡  耕</a:t>
            </a:r>
            <a:r>
              <a:rPr lang="ja-JP" altLang="en-US" sz="1000" dirty="0" smtClean="0">
                <a:solidFill>
                  <a:prstClr val="black"/>
                </a:solidFill>
                <a:latin typeface="ＭＳ Ｐゴシック" panose="020B0600070205080204" pitchFamily="50" charset="-128"/>
                <a:cs typeface="Arial" panose="020B0604020202020204" pitchFamily="34" charset="0"/>
              </a:rPr>
              <a:t>春</a:t>
            </a:r>
            <a:r>
              <a:rPr lang="ja-JP" altLang="en-US" sz="1000" dirty="0">
                <a:solidFill>
                  <a:prstClr val="black"/>
                </a:solidFill>
                <a:latin typeface="ＭＳ Ｐゴシック" panose="020B0600070205080204" pitchFamily="50" charset="-128"/>
                <a:cs typeface="Arial" panose="020B0604020202020204" pitchFamily="34" charset="0"/>
              </a:rPr>
              <a:t>	名古屋大学大学院環境学研究科</a:t>
            </a:r>
            <a:r>
              <a:rPr lang="ja-JP" altLang="en-US" sz="1000" dirty="0" smtClean="0">
                <a:solidFill>
                  <a:prstClr val="black"/>
                </a:solidFill>
                <a:latin typeface="ＭＳ Ｐゴシック" panose="020B0600070205080204" pitchFamily="50" charset="-128"/>
                <a:cs typeface="Arial" panose="020B0604020202020204" pitchFamily="34" charset="0"/>
              </a:rPr>
              <a:t>教授</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栗原  大介	</a:t>
            </a:r>
            <a:r>
              <a:rPr lang="ja-JP" altLang="en-US" sz="1000" dirty="0" smtClean="0">
                <a:solidFill>
                  <a:prstClr val="black"/>
                </a:solidFill>
                <a:latin typeface="ＭＳ Ｐゴシック" panose="020B0600070205080204" pitchFamily="50" charset="-128"/>
                <a:cs typeface="Arial" panose="020B0604020202020204" pitchFamily="34" charset="0"/>
              </a:rPr>
              <a:t>一般</a:t>
            </a:r>
            <a:r>
              <a:rPr lang="ja-JP" altLang="en-US" sz="1000" dirty="0">
                <a:solidFill>
                  <a:prstClr val="black"/>
                </a:solidFill>
                <a:latin typeface="ＭＳ Ｐゴシック" panose="020B0600070205080204" pitchFamily="50" charset="-128"/>
                <a:cs typeface="Arial" panose="020B0604020202020204" pitchFamily="34" charset="0"/>
              </a:rPr>
              <a:t>社団法人中部経済連合会常務</a:t>
            </a:r>
            <a:r>
              <a:rPr lang="ja-JP" altLang="en-US" sz="1000" dirty="0" smtClean="0">
                <a:solidFill>
                  <a:prstClr val="black"/>
                </a:solidFill>
                <a:latin typeface="ＭＳ Ｐゴシック" panose="020B0600070205080204" pitchFamily="50" charset="-128"/>
                <a:cs typeface="Arial" panose="020B0604020202020204" pitchFamily="34" charset="0"/>
              </a:rPr>
              <a:t>理事</a:t>
            </a:r>
            <a:endParaRPr lang="en-US" altLang="ja-JP" sz="1000" dirty="0" smtClean="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smtClean="0">
                <a:solidFill>
                  <a:prstClr val="black"/>
                </a:solidFill>
                <a:latin typeface="ＭＳ Ｐゴシック" panose="020B0600070205080204" pitchFamily="50" charset="-128"/>
                <a:cs typeface="Arial" panose="020B0604020202020204" pitchFamily="34" charset="0"/>
              </a:rPr>
              <a:t>	</a:t>
            </a:r>
            <a:r>
              <a:rPr lang="ja-JP" altLang="ja-JP" sz="1000" dirty="0" smtClean="0"/>
              <a:t>青木　章泰</a:t>
            </a:r>
            <a:r>
              <a:rPr lang="ja-JP" altLang="en-US" sz="1000" dirty="0">
                <a:solidFill>
                  <a:prstClr val="black"/>
                </a:solidFill>
                <a:latin typeface="ＭＳ Ｐゴシック" panose="020B0600070205080204" pitchFamily="50" charset="-128"/>
                <a:cs typeface="Arial" panose="020B0604020202020204" pitchFamily="34" charset="0"/>
              </a:rPr>
              <a:t>	日本商工会議所常議員・総合政策</a:t>
            </a:r>
            <a:r>
              <a:rPr lang="ja-JP" altLang="en-US" sz="1000" dirty="0" smtClean="0">
                <a:solidFill>
                  <a:prstClr val="black"/>
                </a:solidFill>
                <a:latin typeface="ＭＳ Ｐゴシック" panose="020B0600070205080204" pitchFamily="50" charset="-128"/>
                <a:cs typeface="Arial" panose="020B0604020202020204" pitchFamily="34" charset="0"/>
              </a:rPr>
              <a:t>委員</a:t>
            </a:r>
            <a:endParaRPr lang="en-US" altLang="ja-JP" sz="1000" dirty="0" smtClean="0">
              <a:solidFill>
                <a:prstClr val="black"/>
              </a:solidFill>
              <a:latin typeface="ＭＳ Ｐゴシック" panose="020B0600070205080204" pitchFamily="50" charset="-128"/>
              <a:cs typeface="Arial" panose="020B0604020202020204" pitchFamily="34" charset="0"/>
            </a:endParaRPr>
          </a:p>
          <a:p>
            <a:pPr indent="1333500" algn="just">
              <a:lnSpc>
                <a:spcPts val="1000"/>
              </a:lnSpc>
              <a:tabLst>
                <a:tab pos="444500" algn="l"/>
                <a:tab pos="1346200" algn="l"/>
              </a:tabLst>
              <a:defRPr/>
            </a:pPr>
            <a:r>
              <a:rPr lang="ja-JP" altLang="en-US" sz="1000" dirty="0" smtClean="0">
                <a:solidFill>
                  <a:prstClr val="black"/>
                </a:solidFill>
                <a:latin typeface="ＭＳ Ｐゴシック" panose="020B0600070205080204" pitchFamily="50" charset="-128"/>
                <a:cs typeface="Arial" panose="020B0604020202020204" pitchFamily="34" charset="0"/>
              </a:rPr>
              <a:t>（高知県商工会議所連合会会頭）	</a:t>
            </a:r>
            <a:endParaRPr lang="en-US" altLang="ja-JP" sz="1000" dirty="0" smtClean="0">
              <a:solidFill>
                <a:prstClr val="black"/>
              </a:solidFill>
              <a:latin typeface="ＭＳ Ｐゴシック" panose="020B0600070205080204" pitchFamily="50" charset="-128"/>
              <a:cs typeface="Arial" panose="020B0604020202020204" pitchFamily="34" charset="0"/>
            </a:endParaRPr>
          </a:p>
          <a:p>
            <a:pPr indent="447675" algn="just">
              <a:lnSpc>
                <a:spcPts val="1000"/>
              </a:lnSpc>
              <a:spcBef>
                <a:spcPts val="500"/>
              </a:spcBef>
              <a:tabLst>
                <a:tab pos="444500" algn="l"/>
                <a:tab pos="1346200" algn="l"/>
              </a:tabLst>
              <a:defRPr/>
            </a:pPr>
            <a:r>
              <a:rPr lang="ja-JP" altLang="en-US" sz="1000" dirty="0" smtClean="0">
                <a:solidFill>
                  <a:prstClr val="black"/>
                </a:solidFill>
                <a:latin typeface="ＭＳ Ｐゴシック" panose="020B0600070205080204" pitchFamily="50" charset="-128"/>
                <a:cs typeface="Arial" panose="020B0604020202020204" pitchFamily="34" charset="0"/>
              </a:rPr>
              <a:t>川勝  </a:t>
            </a:r>
            <a:r>
              <a:rPr lang="ja-JP" altLang="en-US" sz="1000" dirty="0">
                <a:solidFill>
                  <a:prstClr val="black"/>
                </a:solidFill>
                <a:latin typeface="ＭＳ Ｐゴシック" panose="020B0600070205080204" pitchFamily="50" charset="-128"/>
                <a:cs typeface="Arial" panose="020B0604020202020204" pitchFamily="34" charset="0"/>
              </a:rPr>
              <a:t>平太	</a:t>
            </a:r>
            <a:r>
              <a:rPr lang="ja-JP" altLang="en-US" sz="1000" dirty="0" smtClean="0">
                <a:solidFill>
                  <a:prstClr val="black"/>
                </a:solidFill>
                <a:latin typeface="ＭＳ Ｐゴシック" panose="020B0600070205080204" pitchFamily="50" charset="-128"/>
                <a:cs typeface="Arial" panose="020B0604020202020204" pitchFamily="34" charset="0"/>
              </a:rPr>
              <a:t>静岡県知事</a:t>
            </a:r>
            <a:endParaRPr lang="en-US" altLang="ja-JP" sz="1000" dirty="0">
              <a:solidFill>
                <a:prstClr val="black"/>
              </a:solidFill>
              <a:latin typeface="ＭＳ Ｐゴシック" panose="020B0600070205080204" pitchFamily="50" charset="-128"/>
              <a:cs typeface="Arial" panose="020B0604020202020204" pitchFamily="34" charset="0"/>
            </a:endParaRPr>
          </a:p>
          <a:p>
            <a:pPr algn="just">
              <a:lnSpc>
                <a:spcPts val="1000"/>
              </a:lnSpc>
              <a:spcBef>
                <a:spcPts val="500"/>
              </a:spcBef>
              <a:tabLst>
                <a:tab pos="444500" algn="l"/>
                <a:tab pos="1346200" algn="l"/>
              </a:tabLst>
              <a:defRPr/>
            </a:pPr>
            <a:r>
              <a:rPr lang="ja-JP" altLang="en-US" sz="1000" dirty="0">
                <a:solidFill>
                  <a:prstClr val="black"/>
                </a:solidFill>
                <a:latin typeface="ＭＳ Ｐゴシック" panose="020B0600070205080204" pitchFamily="50" charset="-128"/>
                <a:cs typeface="Arial" panose="020B0604020202020204" pitchFamily="34" charset="0"/>
              </a:rPr>
              <a:t>	尾﨑  正直	</a:t>
            </a:r>
            <a:r>
              <a:rPr lang="ja-JP" altLang="en-US" sz="1000" dirty="0" smtClean="0">
                <a:solidFill>
                  <a:prstClr val="black"/>
                </a:solidFill>
                <a:latin typeface="ＭＳ Ｐゴシック" panose="020B0600070205080204" pitchFamily="50" charset="-128"/>
                <a:cs typeface="Arial" panose="020B0604020202020204" pitchFamily="34" charset="0"/>
              </a:rPr>
              <a:t>高知県</a:t>
            </a:r>
            <a:r>
              <a:rPr lang="ja-JP" altLang="en-US" sz="1000" dirty="0">
                <a:solidFill>
                  <a:prstClr val="black"/>
                </a:solidFill>
                <a:latin typeface="ＭＳ Ｐゴシック" panose="020B0600070205080204" pitchFamily="50" charset="-128"/>
                <a:cs typeface="Arial" panose="020B0604020202020204" pitchFamily="34" charset="0"/>
              </a:rPr>
              <a:t>知事</a:t>
            </a:r>
          </a:p>
        </p:txBody>
      </p:sp>
      <p:sp>
        <p:nvSpPr>
          <p:cNvPr id="4" name="正方形/長方形 3"/>
          <p:cNvSpPr/>
          <p:nvPr/>
        </p:nvSpPr>
        <p:spPr>
          <a:xfrm>
            <a:off x="0" y="-27384"/>
            <a:ext cx="9906000" cy="646331"/>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b="1" dirty="0" smtClean="0">
                <a:solidFill>
                  <a:prstClr val="white"/>
                </a:solidFill>
              </a:rPr>
              <a:t>中央防災会議　防災対策実行会議</a:t>
            </a:r>
            <a:endParaRPr lang="en-US" altLang="ja-JP" b="1" dirty="0" smtClean="0">
              <a:solidFill>
                <a:prstClr val="white"/>
              </a:solidFill>
            </a:endParaRPr>
          </a:p>
          <a:p>
            <a:pPr algn="ctr"/>
            <a:r>
              <a:rPr lang="ja-JP" altLang="en-US" b="1" dirty="0" smtClean="0">
                <a:solidFill>
                  <a:prstClr val="white"/>
                </a:solidFill>
              </a:rPr>
              <a:t>南海トラフ沿いの異常な現象への防災対応検討ワーキンググループ</a:t>
            </a:r>
            <a:endParaRPr lang="ja-JP" altLang="en-US" b="1" dirty="0">
              <a:solidFill>
                <a:prstClr val="white"/>
              </a:solidFill>
            </a:endParaRPr>
          </a:p>
        </p:txBody>
      </p:sp>
      <p:pic>
        <p:nvPicPr>
          <p:cNvPr id="26" name="図 25"/>
          <p:cNvPicPr>
            <a:picLocks noChangeAspect="1"/>
          </p:cNvPicPr>
          <p:nvPr/>
        </p:nvPicPr>
        <p:blipFill>
          <a:blip r:embed="rId2"/>
          <a:stretch>
            <a:fillRect/>
          </a:stretch>
        </p:blipFill>
        <p:spPr>
          <a:xfrm>
            <a:off x="552974" y="4377848"/>
            <a:ext cx="3647267" cy="2364604"/>
          </a:xfrm>
          <a:prstGeom prst="rect">
            <a:avLst/>
          </a:prstGeom>
          <a:ln w="9525">
            <a:solidFill>
              <a:schemeClr val="tx1"/>
            </a:solidFill>
          </a:ln>
        </p:spPr>
      </p:pic>
      <p:sp>
        <p:nvSpPr>
          <p:cNvPr id="34" name="角丸四角形 33"/>
          <p:cNvSpPr/>
          <p:nvPr/>
        </p:nvSpPr>
        <p:spPr>
          <a:xfrm>
            <a:off x="552973" y="4327314"/>
            <a:ext cx="3647267" cy="233035"/>
          </a:xfrm>
          <a:prstGeom prst="roundRect">
            <a:avLst>
              <a:gd name="adj" fmla="val 0"/>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200" dirty="0">
                <a:solidFill>
                  <a:schemeClr val="tx1"/>
                </a:solidFill>
              </a:rPr>
              <a:t>南海トラフ沿いで観測され得る異常な現象の例</a:t>
            </a:r>
            <a:endParaRPr lang="ja-JP" altLang="en-US" sz="1200" dirty="0">
              <a:solidFill>
                <a:schemeClr val="tx1"/>
              </a:solidFill>
            </a:endParaRPr>
          </a:p>
        </p:txBody>
      </p:sp>
      <p:cxnSp>
        <p:nvCxnSpPr>
          <p:cNvPr id="35" name="直線コネクタ 34"/>
          <p:cNvCxnSpPr>
            <a:endCxn id="36" idx="1"/>
          </p:cNvCxnSpPr>
          <p:nvPr/>
        </p:nvCxnSpPr>
        <p:spPr>
          <a:xfrm>
            <a:off x="1784648" y="5713167"/>
            <a:ext cx="649397" cy="432460"/>
          </a:xfrm>
          <a:prstGeom prst="line">
            <a:avLst/>
          </a:prstGeom>
          <a:ln w="28575">
            <a:solidFill>
              <a:srgbClr val="FF99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434045" y="5943463"/>
            <a:ext cx="950715" cy="404327"/>
          </a:xfrm>
          <a:prstGeom prst="roundRect">
            <a:avLst/>
          </a:prstGeom>
          <a:solidFill>
            <a:schemeClr val="bg1"/>
          </a:soli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西側が連動する可能性</a:t>
            </a:r>
          </a:p>
        </p:txBody>
      </p:sp>
      <p:sp>
        <p:nvSpPr>
          <p:cNvPr id="37" name="角丸四角形 36"/>
          <p:cNvSpPr/>
          <p:nvPr/>
        </p:nvSpPr>
        <p:spPr>
          <a:xfrm>
            <a:off x="648964" y="4661817"/>
            <a:ext cx="1929840" cy="42674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南海トラフ東側で</a:t>
            </a:r>
            <a:endParaRPr lang="en-US" altLang="ja-JP" sz="1100" dirty="0">
              <a:solidFill>
                <a:prstClr val="black"/>
              </a:solidFill>
            </a:endParaRPr>
          </a:p>
          <a:p>
            <a:pPr algn="ctr"/>
            <a:r>
              <a:rPr lang="ja-JP" altLang="en-US" sz="1100" dirty="0">
                <a:solidFill>
                  <a:prstClr val="black"/>
                </a:solidFill>
              </a:rPr>
              <a:t>大規模地震</a:t>
            </a:r>
            <a:r>
              <a:rPr lang="en-US" altLang="ja-JP" sz="1100" dirty="0">
                <a:solidFill>
                  <a:prstClr val="black"/>
                </a:solidFill>
              </a:rPr>
              <a:t>(M8</a:t>
            </a:r>
            <a:r>
              <a:rPr lang="ja-JP" altLang="en-US" sz="1100" dirty="0">
                <a:solidFill>
                  <a:prstClr val="black"/>
                </a:solidFill>
              </a:rPr>
              <a:t>ｸﾗｽ</a:t>
            </a:r>
            <a:r>
              <a:rPr lang="en-US" altLang="ja-JP" sz="1100" dirty="0">
                <a:solidFill>
                  <a:prstClr val="black"/>
                </a:solidFill>
              </a:rPr>
              <a:t>)</a:t>
            </a:r>
            <a:r>
              <a:rPr lang="ja-JP" altLang="en-US" sz="1100" dirty="0">
                <a:solidFill>
                  <a:prstClr val="black"/>
                </a:solidFill>
              </a:rPr>
              <a:t>が発生</a:t>
            </a:r>
          </a:p>
        </p:txBody>
      </p:sp>
      <p:cxnSp>
        <p:nvCxnSpPr>
          <p:cNvPr id="38" name="直線コネクタ 37"/>
          <p:cNvCxnSpPr>
            <a:stCxn id="37" idx="3"/>
          </p:cNvCxnSpPr>
          <p:nvPr/>
        </p:nvCxnSpPr>
        <p:spPr>
          <a:xfrm>
            <a:off x="2578804" y="4875187"/>
            <a:ext cx="463731" cy="213370"/>
          </a:xfrm>
          <a:prstGeom prst="line">
            <a:avLst/>
          </a:prstGeom>
          <a:ln w="2857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619658" y="6492892"/>
            <a:ext cx="3458533" cy="246180"/>
          </a:xfrm>
          <a:prstGeom prst="roundRect">
            <a:avLst>
              <a:gd name="adj" fmla="val 0"/>
            </a:avLst>
          </a:prstGeom>
          <a:solidFill>
            <a:schemeClr val="bg1"/>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rPr>
              <a:t>異常な現象が観測された場合の防災対応の在り方は</a:t>
            </a:r>
          </a:p>
        </p:txBody>
      </p:sp>
      <p:sp>
        <p:nvSpPr>
          <p:cNvPr id="21" name="角丸四角形 20"/>
          <p:cNvSpPr/>
          <p:nvPr/>
        </p:nvSpPr>
        <p:spPr>
          <a:xfrm>
            <a:off x="72571" y="663200"/>
            <a:ext cx="4633213" cy="3517338"/>
          </a:xfrm>
          <a:prstGeom prst="roundRect">
            <a:avLst>
              <a:gd name="adj" fmla="val 0"/>
            </a:avLst>
          </a:prstGeom>
          <a:ln w="28575">
            <a:solidFill>
              <a:srgbClr val="3333F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a:solidFill>
                <a:prstClr val="black"/>
              </a:solidFill>
            </a:endParaRPr>
          </a:p>
        </p:txBody>
      </p:sp>
      <p:sp>
        <p:nvSpPr>
          <p:cNvPr id="22" name="角丸四角形 21"/>
          <p:cNvSpPr/>
          <p:nvPr/>
        </p:nvSpPr>
        <p:spPr>
          <a:xfrm>
            <a:off x="4852108" y="2780928"/>
            <a:ext cx="4910188" cy="4027324"/>
          </a:xfrm>
          <a:prstGeom prst="roundRect">
            <a:avLst>
              <a:gd name="adj" fmla="val 0"/>
            </a:avLst>
          </a:prstGeom>
          <a:noFill/>
          <a:ln w="28575">
            <a:solidFill>
              <a:srgbClr val="3333F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sz="3200" dirty="0">
              <a:solidFill>
                <a:prstClr val="black"/>
              </a:solidFill>
            </a:endParaRPr>
          </a:p>
        </p:txBody>
      </p:sp>
      <p:sp>
        <p:nvSpPr>
          <p:cNvPr id="23" name="角丸四角形 22"/>
          <p:cNvSpPr/>
          <p:nvPr/>
        </p:nvSpPr>
        <p:spPr>
          <a:xfrm>
            <a:off x="4850092" y="655389"/>
            <a:ext cx="4910188" cy="2071242"/>
          </a:xfrm>
          <a:prstGeom prst="roundRect">
            <a:avLst>
              <a:gd name="adj" fmla="val 0"/>
            </a:avLst>
          </a:prstGeom>
          <a:ln w="28575">
            <a:solidFill>
              <a:srgbClr val="3333F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ja-JP" altLang="en-US">
              <a:solidFill>
                <a:prstClr val="black"/>
              </a:solidFill>
            </a:endParaRPr>
          </a:p>
        </p:txBody>
      </p:sp>
      <p:sp>
        <p:nvSpPr>
          <p:cNvPr id="24" name="テキスト ボックス 18"/>
          <p:cNvSpPr txBox="1">
            <a:spLocks noChangeArrowheads="1"/>
          </p:cNvSpPr>
          <p:nvPr/>
        </p:nvSpPr>
        <p:spPr bwMode="auto">
          <a:xfrm>
            <a:off x="4815661" y="679770"/>
            <a:ext cx="1098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○論点</a:t>
            </a:r>
            <a:endParaRPr lang="en-US" altLang="ja-JP" sz="1400"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4853803" y="857879"/>
            <a:ext cx="4963884" cy="746358"/>
          </a:xfrm>
          <a:prstGeom prst="rect">
            <a:avLst/>
          </a:prstGeom>
        </p:spPr>
        <p:txBody>
          <a:bodyPr wrap="square">
            <a:spAutoFit/>
          </a:bodyPr>
          <a:lstStyle/>
          <a:p>
            <a:pPr marL="180975" indent="-180975">
              <a:lnSpc>
                <a:spcPct val="12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・南海トラフ沿いで異常な現象が観測された場合の防災対応の在り方</a:t>
            </a:r>
          </a:p>
          <a:p>
            <a:pPr marL="180975" indent="-180975">
              <a:lnSpc>
                <a:spcPct val="12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・上記の防災対応を実行するに当たって</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の仕組み など</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lnSpc>
                <a:spcPct val="120000"/>
              </a:lnSpc>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1"/>
          <p:cNvSpPr txBox="1">
            <a:spLocks noChangeArrowheads="1"/>
          </p:cNvSpPr>
          <p:nvPr/>
        </p:nvSpPr>
        <p:spPr bwMode="auto">
          <a:xfrm>
            <a:off x="78390" y="944386"/>
            <a:ext cx="4666758" cy="319472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lIns="144000" rIns="144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lnSpc>
                <a:spcPct val="120000"/>
              </a:lnSpc>
              <a:spcBef>
                <a:spcPct val="0"/>
              </a:spcBef>
              <a:buFontTx/>
              <a:buNone/>
              <a:tabLst>
                <a:tab pos="8878888" algn="l"/>
              </a:tabL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９月</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南海トラフ沿いの地震観測・評価に基づく防災対応のあり方について（報告）」</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において、南海</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トラフ沿いで異常な現象が観測された場合の防災対応の基本的な</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方向性が示された。</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20000"/>
              </a:lnSpc>
              <a:spcBef>
                <a:spcPct val="0"/>
              </a:spcBef>
              <a:buFontTx/>
              <a:buNone/>
              <a:tabLst>
                <a:tab pos="8878888" algn="l"/>
              </a:tabL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これに基づき、国は、静岡県、高知県、中部経済界等</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の協力の下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な防災対応について、地域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の実情を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踏まえて検討して</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ct val="120000"/>
              </a:lnSpc>
              <a:spcBef>
                <a:spcPct val="0"/>
              </a:spcBef>
              <a:buFontTx/>
              <a:buNone/>
              <a:tabLst>
                <a:tab pos="8878888" algn="l"/>
              </a:tabL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検討を踏まえ、南海トラフ沿いで異常な現象が観測された場合の防災対応の在り方や、防災対応を実行するに当たって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の仕組み</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等について検討するため</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年３月</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日に防災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対策実行会議の下にワーキンググループを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設置した。</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45"/>
          <p:cNvSpPr txBox="1">
            <a:spLocks noChangeArrowheads="1"/>
          </p:cNvSpPr>
          <p:nvPr/>
        </p:nvSpPr>
        <p:spPr bwMode="auto">
          <a:xfrm>
            <a:off x="4816498" y="2790324"/>
            <a:ext cx="18139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○メンバー</a:t>
            </a:r>
            <a:endParaRPr lang="en-US" altLang="ja-JP" sz="1400"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18"/>
          <p:cNvSpPr txBox="1">
            <a:spLocks noChangeArrowheads="1"/>
          </p:cNvSpPr>
          <p:nvPr/>
        </p:nvSpPr>
        <p:spPr bwMode="auto">
          <a:xfrm>
            <a:off x="100113" y="679029"/>
            <a:ext cx="1098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○趣旨</a:t>
            </a:r>
            <a:endParaRPr lang="en-US" altLang="ja-JP" sz="1400"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850092" y="1503655"/>
            <a:ext cx="4783428" cy="1277273"/>
          </a:xfrm>
          <a:prstGeom prst="rect">
            <a:avLst/>
          </a:prstGeom>
        </p:spPr>
        <p:txBody>
          <a:bodyPr wrap="square">
            <a:spAutoFit/>
          </a:bodyPr>
          <a:lstStyle/>
          <a:p>
            <a:pPr marL="180975" indent="-180975"/>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平成３０年　４月１２日（木）</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・第２回　平成３０年　６月１１日（月）</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・第３回　平成３０年　８月　６日（月）</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・第４回　平成３０年　９月２５日（火）</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・第５回</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平成３０年１０月２３日（火）</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・第６回　平成３０年１１月１３日（火）</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第７回　平成</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３０年</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１２月１１日</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（火</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7" name="テキスト ボックス 18"/>
          <p:cNvSpPr txBox="1">
            <a:spLocks noChangeArrowheads="1"/>
          </p:cNvSpPr>
          <p:nvPr/>
        </p:nvSpPr>
        <p:spPr bwMode="auto">
          <a:xfrm>
            <a:off x="4816167" y="1287631"/>
            <a:ext cx="2760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400" b="1"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rPr>
              <a:t>○ワーキンググループ開催状況</a:t>
            </a:r>
            <a:endParaRPr lang="en-US" altLang="ja-JP" sz="1400" u="sng" dirty="0" smtClean="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405329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000" b="1" dirty="0">
                <a:solidFill>
                  <a:prstClr val="white"/>
                </a:solidFill>
              </a:rPr>
              <a:t>防災対応を取る</a:t>
            </a:r>
            <a:r>
              <a:rPr lang="ja-JP" altLang="en-US" sz="2000" b="1" dirty="0" smtClean="0">
                <a:solidFill>
                  <a:prstClr val="white"/>
                </a:solidFill>
              </a:rPr>
              <a:t>べきケース</a:t>
            </a:r>
            <a:endParaRPr lang="ja-JP" altLang="en-US" sz="2000" b="1" dirty="0">
              <a:solidFill>
                <a:prstClr val="white"/>
              </a:solidFill>
            </a:endParaRPr>
          </a:p>
        </p:txBody>
      </p:sp>
      <p:sp>
        <p:nvSpPr>
          <p:cNvPr id="5" name="正方形/長方形 4"/>
          <p:cNvSpPr/>
          <p:nvPr/>
        </p:nvSpPr>
        <p:spPr>
          <a:xfrm>
            <a:off x="251274" y="1858461"/>
            <a:ext cx="5164211" cy="373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51274" y="1856050"/>
            <a:ext cx="5164211" cy="4974763"/>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3" name="テキスト ボックス 22"/>
          <p:cNvSpPr txBox="1"/>
          <p:nvPr/>
        </p:nvSpPr>
        <p:spPr>
          <a:xfrm>
            <a:off x="255728" y="1924902"/>
            <a:ext cx="4663962" cy="246221"/>
          </a:xfrm>
          <a:prstGeom prst="rect">
            <a:avLst/>
          </a:prstGeom>
          <a:solidFill>
            <a:schemeClr val="accent1"/>
          </a:solidFill>
        </p:spPr>
        <p:txBody>
          <a:bodyPr wrap="square" tIns="0" bIns="0" rtlCol="0" anchor="ctr">
            <a:spAutoFit/>
          </a:bodyPr>
          <a:lstStyle/>
          <a:p>
            <a:r>
              <a:rPr lang="ja-JP" altLang="en-US" sz="1400" b="1" dirty="0">
                <a:solidFill>
                  <a:prstClr val="white"/>
                </a:solidFill>
              </a:rPr>
              <a:t>半割れ（大規模</a:t>
            </a:r>
            <a:r>
              <a:rPr lang="ja-JP" altLang="en-US" sz="1400" b="1" dirty="0" smtClean="0">
                <a:solidFill>
                  <a:prstClr val="white"/>
                </a:solidFill>
              </a:rPr>
              <a:t>地震 </a:t>
            </a:r>
            <a:r>
              <a:rPr lang="en-US" altLang="ja-JP" sz="1600" b="1" i="1" u="wavyHeavy" dirty="0" smtClean="0">
                <a:solidFill>
                  <a:srgbClr val="FF0000"/>
                </a:solidFill>
                <a:uFill>
                  <a:solidFill>
                    <a:schemeClr val="bg1"/>
                  </a:solidFill>
                </a:uFill>
              </a:rPr>
              <a:t>M8.0</a:t>
            </a:r>
            <a:r>
              <a:rPr lang="en-US" altLang="ja-JP" sz="1400" b="1" i="1" u="wavyHeavy" dirty="0" smtClean="0">
                <a:solidFill>
                  <a:srgbClr val="FF0000"/>
                </a:solidFill>
                <a:uFill>
                  <a:solidFill>
                    <a:schemeClr val="bg1"/>
                  </a:solidFill>
                </a:uFill>
              </a:rPr>
              <a:t> </a:t>
            </a:r>
            <a:r>
              <a:rPr lang="ja-JP" altLang="en-US" sz="1400" b="1" i="1" u="wavyHeavy" dirty="0" smtClean="0">
                <a:solidFill>
                  <a:srgbClr val="FF0000"/>
                </a:solidFill>
                <a:uFill>
                  <a:solidFill>
                    <a:schemeClr val="bg1"/>
                  </a:solidFill>
                </a:uFill>
              </a:rPr>
              <a:t>以上</a:t>
            </a:r>
            <a:r>
              <a:rPr lang="ja-JP" altLang="en-US" sz="1400" b="1" dirty="0" smtClean="0">
                <a:solidFill>
                  <a:prstClr val="white"/>
                </a:solidFill>
              </a:rPr>
              <a:t>）</a:t>
            </a:r>
            <a:r>
              <a:rPr lang="en-US" altLang="ja-JP" sz="1400" b="1" dirty="0">
                <a:solidFill>
                  <a:prstClr val="white"/>
                </a:solidFill>
              </a:rPr>
              <a:t>/</a:t>
            </a:r>
            <a:r>
              <a:rPr lang="ja-JP" altLang="en-US" sz="1400" b="1" dirty="0">
                <a:solidFill>
                  <a:prstClr val="white"/>
                </a:solidFill>
              </a:rPr>
              <a:t>被害甚大ケース</a:t>
            </a:r>
          </a:p>
        </p:txBody>
      </p:sp>
      <p:sp>
        <p:nvSpPr>
          <p:cNvPr id="30" name="正方形/長方形 29"/>
          <p:cNvSpPr/>
          <p:nvPr/>
        </p:nvSpPr>
        <p:spPr>
          <a:xfrm>
            <a:off x="5531562" y="1846242"/>
            <a:ext cx="4084741" cy="2695921"/>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35" name="テキスト ボックス 34"/>
          <p:cNvSpPr txBox="1"/>
          <p:nvPr/>
        </p:nvSpPr>
        <p:spPr>
          <a:xfrm>
            <a:off x="5534700" y="1856051"/>
            <a:ext cx="4081603" cy="411126"/>
          </a:xfrm>
          <a:prstGeom prst="rect">
            <a:avLst/>
          </a:prstGeom>
          <a:solidFill>
            <a:schemeClr val="accent1"/>
          </a:solidFill>
        </p:spPr>
        <p:txBody>
          <a:bodyPr wrap="square" tIns="0" bIns="0" rtlCol="0" anchor="ctr">
            <a:noAutofit/>
          </a:bodyPr>
          <a:lstStyle/>
          <a:p>
            <a:r>
              <a:rPr lang="en-US" altLang="ja-JP" sz="1400" b="1" i="1" dirty="0" smtClean="0">
                <a:solidFill>
                  <a:srgbClr val="FF0000"/>
                </a:solidFill>
                <a:uFill>
                  <a:solidFill>
                    <a:schemeClr val="bg1"/>
                  </a:solidFill>
                </a:uFill>
              </a:rPr>
              <a:t>                                           </a:t>
            </a:r>
            <a:r>
              <a:rPr lang="en-US" altLang="ja-JP" sz="1400" b="1" i="1" u="wavyHeavy" dirty="0" smtClean="0">
                <a:solidFill>
                  <a:srgbClr val="FF0000"/>
                </a:solidFill>
                <a:uFill>
                  <a:solidFill>
                    <a:schemeClr val="bg1"/>
                  </a:solidFill>
                </a:uFill>
              </a:rPr>
              <a:t>M7.0</a:t>
            </a:r>
            <a:r>
              <a:rPr lang="ja-JP" altLang="en-US" sz="1400" b="1" i="1" u="wavyHeavy" dirty="0" smtClean="0">
                <a:solidFill>
                  <a:srgbClr val="FF0000"/>
                </a:solidFill>
                <a:uFill>
                  <a:solidFill>
                    <a:schemeClr val="bg1"/>
                  </a:solidFill>
                </a:uFill>
              </a:rPr>
              <a:t>以上</a:t>
            </a:r>
            <a:endParaRPr lang="en-US" altLang="ja-JP" sz="1400" b="1" i="1" u="wavyHeavy" dirty="0" smtClean="0">
              <a:solidFill>
                <a:srgbClr val="FF0000"/>
              </a:solidFill>
              <a:uFill>
                <a:solidFill>
                  <a:schemeClr val="bg1"/>
                </a:solidFill>
              </a:uFill>
            </a:endParaRPr>
          </a:p>
          <a:p>
            <a:r>
              <a:rPr lang="ja-JP" altLang="en-US" sz="1400" b="1" i="1" dirty="0">
                <a:solidFill>
                  <a:srgbClr val="FF0000"/>
                </a:solidFill>
                <a:uFill>
                  <a:solidFill>
                    <a:schemeClr val="bg1"/>
                  </a:solidFill>
                </a:uFill>
              </a:rPr>
              <a:t>　</a:t>
            </a:r>
            <a:r>
              <a:rPr lang="ja-JP" altLang="en-US" sz="1400" b="1" i="1" dirty="0" smtClean="0">
                <a:solidFill>
                  <a:srgbClr val="FF0000"/>
                </a:solidFill>
                <a:uFill>
                  <a:solidFill>
                    <a:schemeClr val="bg1"/>
                  </a:solidFill>
                </a:uFill>
              </a:rPr>
              <a:t>　　　　　　　　　　　　　    </a:t>
            </a:r>
            <a:r>
              <a:rPr lang="en-US" altLang="ja-JP" sz="1400" b="1" i="1" u="wavyHeavy" dirty="0" smtClean="0">
                <a:solidFill>
                  <a:srgbClr val="FF0000"/>
                </a:solidFill>
                <a:uFill>
                  <a:solidFill>
                    <a:schemeClr val="bg1"/>
                  </a:solidFill>
                </a:uFill>
              </a:rPr>
              <a:t>8.0 </a:t>
            </a:r>
            <a:r>
              <a:rPr lang="ja-JP" altLang="en-US" sz="1400" b="1" i="1" u="wavyHeavy" dirty="0" smtClean="0">
                <a:solidFill>
                  <a:srgbClr val="FF0000"/>
                </a:solidFill>
                <a:uFill>
                  <a:solidFill>
                    <a:schemeClr val="bg1"/>
                  </a:solidFill>
                </a:uFill>
              </a:rPr>
              <a:t>未満</a:t>
            </a:r>
            <a:endParaRPr lang="ja-JP" altLang="en-US" sz="1200" b="1" dirty="0">
              <a:solidFill>
                <a:prstClr val="white"/>
              </a:solidFill>
            </a:endParaRPr>
          </a:p>
        </p:txBody>
      </p:sp>
      <p:sp>
        <p:nvSpPr>
          <p:cNvPr id="47" name="テキスト ボックス 46"/>
          <p:cNvSpPr txBox="1"/>
          <p:nvPr/>
        </p:nvSpPr>
        <p:spPr>
          <a:xfrm>
            <a:off x="5511847" y="4576790"/>
            <a:ext cx="4116756" cy="296606"/>
          </a:xfrm>
          <a:prstGeom prst="rect">
            <a:avLst/>
          </a:prstGeom>
          <a:solidFill>
            <a:schemeClr val="accent1"/>
          </a:solidFill>
        </p:spPr>
        <p:txBody>
          <a:bodyPr wrap="square" tIns="0" bIns="0" rtlCol="0" anchor="ctr">
            <a:noAutofit/>
          </a:bodyPr>
          <a:lstStyle/>
          <a:p>
            <a:r>
              <a:rPr lang="ja-JP" altLang="en-US" sz="1400" b="1" dirty="0">
                <a:solidFill>
                  <a:prstClr val="white"/>
                </a:solidFill>
              </a:rPr>
              <a:t>ゆっくりすべり</a:t>
            </a:r>
            <a:r>
              <a:rPr lang="en-US" altLang="ja-JP" sz="1400" b="1" dirty="0">
                <a:solidFill>
                  <a:prstClr val="white"/>
                </a:solidFill>
              </a:rPr>
              <a:t>/</a:t>
            </a:r>
            <a:r>
              <a:rPr lang="ja-JP" altLang="en-US" sz="1400" b="1" dirty="0">
                <a:solidFill>
                  <a:prstClr val="white"/>
                </a:solidFill>
              </a:rPr>
              <a:t>被害なしケース</a:t>
            </a:r>
          </a:p>
        </p:txBody>
      </p:sp>
      <p:sp>
        <p:nvSpPr>
          <p:cNvPr id="25" name="正方形/長方形 24"/>
          <p:cNvSpPr/>
          <p:nvPr/>
        </p:nvSpPr>
        <p:spPr>
          <a:xfrm>
            <a:off x="5529328" y="1906093"/>
            <a:ext cx="1806905" cy="261610"/>
          </a:xfrm>
          <a:prstGeom prst="rect">
            <a:avLst/>
          </a:prstGeom>
        </p:spPr>
        <p:txBody>
          <a:bodyPr wrap="none">
            <a:spAutoFit/>
          </a:bodyPr>
          <a:lstStyle/>
          <a:p>
            <a:r>
              <a:rPr lang="ja-JP" altLang="en-US" sz="1100" b="1" dirty="0">
                <a:solidFill>
                  <a:prstClr val="white"/>
                </a:solidFill>
              </a:rPr>
              <a:t>一部割れ（前震可能性地震</a:t>
            </a:r>
            <a:endParaRPr lang="ja-JP" altLang="en-US" sz="1100" dirty="0"/>
          </a:p>
        </p:txBody>
      </p:sp>
      <p:sp>
        <p:nvSpPr>
          <p:cNvPr id="26" name="正方形/長方形 25"/>
          <p:cNvSpPr/>
          <p:nvPr/>
        </p:nvSpPr>
        <p:spPr>
          <a:xfrm>
            <a:off x="8036067" y="1915289"/>
            <a:ext cx="1276311" cy="261610"/>
          </a:xfrm>
          <a:prstGeom prst="rect">
            <a:avLst/>
          </a:prstGeom>
        </p:spPr>
        <p:txBody>
          <a:bodyPr wrap="none">
            <a:spAutoFit/>
          </a:bodyPr>
          <a:lstStyle/>
          <a:p>
            <a:r>
              <a:rPr lang="ja-JP" altLang="en-US" sz="1100" b="1" dirty="0">
                <a:solidFill>
                  <a:prstClr val="white"/>
                </a:solidFill>
              </a:rPr>
              <a:t>）</a:t>
            </a:r>
            <a:r>
              <a:rPr lang="en-US" altLang="ja-JP" sz="1100" b="1" dirty="0">
                <a:solidFill>
                  <a:prstClr val="white"/>
                </a:solidFill>
              </a:rPr>
              <a:t>/</a:t>
            </a:r>
            <a:r>
              <a:rPr lang="ja-JP" altLang="en-US" sz="1100" b="1" dirty="0">
                <a:solidFill>
                  <a:prstClr val="white"/>
                </a:solidFill>
              </a:rPr>
              <a:t>被害限定ケース</a:t>
            </a:r>
          </a:p>
        </p:txBody>
      </p:sp>
      <p:sp>
        <p:nvSpPr>
          <p:cNvPr id="97" name="テキスト ボックス 96"/>
          <p:cNvSpPr txBox="1"/>
          <p:nvPr/>
        </p:nvSpPr>
        <p:spPr>
          <a:xfrm>
            <a:off x="123935" y="402792"/>
            <a:ext cx="9610075" cy="1384995"/>
          </a:xfrm>
          <a:prstGeom prst="rect">
            <a:avLst/>
          </a:prstGeom>
          <a:solidFill>
            <a:srgbClr val="FFFFCC"/>
          </a:solidFill>
          <a:ln w="38100">
            <a:solidFill>
              <a:schemeClr val="accent4"/>
            </a:solidFill>
          </a:ln>
        </p:spPr>
        <p:txBody>
          <a:bodyPr wrap="square" rtlCol="0">
            <a:spAutoFit/>
          </a:bodyPr>
          <a:lstStyle/>
          <a:p>
            <a:pPr marL="290513" indent="-352425"/>
            <a:r>
              <a:rPr lang="ja-JP" altLang="en-US" sz="1400" dirty="0">
                <a:solidFill>
                  <a:prstClr val="black"/>
                </a:solidFill>
                <a:latin typeface="+mn-ea"/>
              </a:rPr>
              <a:t>○　</a:t>
            </a:r>
            <a:r>
              <a:rPr lang="en-US" altLang="ja-JP" sz="1400" dirty="0" smtClean="0">
                <a:solidFill>
                  <a:prstClr val="black"/>
                </a:solidFill>
                <a:latin typeface="+mn-ea"/>
              </a:rPr>
              <a:t>M6.8</a:t>
            </a:r>
            <a:r>
              <a:rPr lang="ja-JP" altLang="en-US" sz="1400" dirty="0" smtClean="0">
                <a:solidFill>
                  <a:prstClr val="black"/>
                </a:solidFill>
                <a:latin typeface="+mn-ea"/>
              </a:rPr>
              <a:t>程度以上の地震が発生した場合やプレート境界面で通常とは異なるゆっくりすべり等が発生した場合、それらに対する調査を開始し、地震発生の可能性が相対的に高まっていると評価された際には、</a:t>
            </a:r>
            <a:r>
              <a:rPr lang="ja-JP" altLang="en-US" sz="1400" dirty="0">
                <a:solidFill>
                  <a:prstClr val="black"/>
                </a:solidFill>
                <a:latin typeface="+mn-ea"/>
              </a:rPr>
              <a:t>以下の</a:t>
            </a:r>
            <a:r>
              <a:rPr lang="ja-JP" altLang="en-US" sz="1400" dirty="0" smtClean="0">
                <a:solidFill>
                  <a:prstClr val="black"/>
                </a:solidFill>
                <a:latin typeface="+mn-ea"/>
              </a:rPr>
              <a:t>３ケースに応じた防災</a:t>
            </a:r>
            <a:r>
              <a:rPr lang="ja-JP" altLang="en-US" sz="1400" dirty="0">
                <a:solidFill>
                  <a:prstClr val="black"/>
                </a:solidFill>
                <a:latin typeface="+mn-ea"/>
              </a:rPr>
              <a:t>対応を</a:t>
            </a:r>
            <a:r>
              <a:rPr lang="ja-JP" altLang="en-US" sz="1400" dirty="0" smtClean="0">
                <a:solidFill>
                  <a:prstClr val="black"/>
                </a:solidFill>
                <a:latin typeface="+mn-ea"/>
              </a:rPr>
              <a:t>取る</a:t>
            </a:r>
            <a:endParaRPr lang="en-US" altLang="ja-JP" sz="1400" dirty="0" smtClean="0">
              <a:solidFill>
                <a:prstClr val="black"/>
              </a:solidFill>
              <a:latin typeface="+mn-ea"/>
            </a:endParaRPr>
          </a:p>
          <a:p>
            <a:pPr marL="290513" indent="-352425"/>
            <a:r>
              <a:rPr lang="ja-JP" altLang="en-US" sz="1400" dirty="0" smtClean="0">
                <a:solidFill>
                  <a:prstClr val="black"/>
                </a:solidFill>
                <a:latin typeface="+mn-ea"/>
              </a:rPr>
              <a:t>〇　大規模</a:t>
            </a:r>
            <a:r>
              <a:rPr lang="ja-JP" altLang="en-US" sz="1400" dirty="0">
                <a:solidFill>
                  <a:prstClr val="black"/>
                </a:solidFill>
                <a:latin typeface="+mn-ea"/>
              </a:rPr>
              <a:t>地震発生の可能性、社会の状況、避難等の防災対応に対する受忍の限度等を踏まえ、各ケース</a:t>
            </a:r>
            <a:r>
              <a:rPr lang="ja-JP" altLang="en-US" sz="1400" dirty="0" smtClean="0">
                <a:solidFill>
                  <a:prstClr val="black"/>
                </a:solidFill>
                <a:latin typeface="+mn-ea"/>
              </a:rPr>
              <a:t>の具体の防災対応の内容及びそれを実施する期間を</a:t>
            </a:r>
            <a:r>
              <a:rPr lang="ja-JP" altLang="en-US" sz="1400" dirty="0">
                <a:solidFill>
                  <a:prstClr val="black"/>
                </a:solidFill>
                <a:latin typeface="+mn-ea"/>
              </a:rPr>
              <a:t>検討</a:t>
            </a:r>
          </a:p>
          <a:p>
            <a:pPr marL="290513" indent="-352425"/>
            <a:r>
              <a:rPr lang="ja-JP" altLang="en-US" sz="1400" dirty="0" smtClean="0">
                <a:solidFill>
                  <a:prstClr val="black"/>
                </a:solidFill>
                <a:latin typeface="+mn-ea"/>
              </a:rPr>
              <a:t>〇　本ワーキンググループ</a:t>
            </a:r>
            <a:r>
              <a:rPr lang="ja-JP" altLang="en-US" sz="1400" dirty="0">
                <a:solidFill>
                  <a:prstClr val="black"/>
                </a:solidFill>
                <a:latin typeface="+mn-ea"/>
              </a:rPr>
              <a:t>における各ケースの防災対応は、標準的な考え方を示したものであり、住民、地域、企業等、個々の状況に応じて、自ら可能な防災対応を実施することが</a:t>
            </a:r>
            <a:r>
              <a:rPr lang="ja-JP" altLang="en-US" sz="1400" dirty="0" smtClean="0">
                <a:solidFill>
                  <a:prstClr val="black"/>
                </a:solidFill>
                <a:latin typeface="+mn-ea"/>
              </a:rPr>
              <a:t>重要</a:t>
            </a:r>
            <a:endParaRPr lang="ja-JP" altLang="en-US" sz="1400" dirty="0">
              <a:solidFill>
                <a:prstClr val="black"/>
              </a:solidFill>
              <a:latin typeface="+mn-ea"/>
            </a:endParaRPr>
          </a:p>
        </p:txBody>
      </p:sp>
      <p:sp>
        <p:nvSpPr>
          <p:cNvPr id="91" name="テキスト ボックス 90"/>
          <p:cNvSpPr txBox="1"/>
          <p:nvPr/>
        </p:nvSpPr>
        <p:spPr>
          <a:xfrm>
            <a:off x="393849" y="2233601"/>
            <a:ext cx="4829965" cy="646331"/>
          </a:xfrm>
          <a:prstGeom prst="rect">
            <a:avLst/>
          </a:prstGeom>
          <a:noFill/>
          <a:ln>
            <a:noFill/>
          </a:ln>
        </p:spPr>
        <p:txBody>
          <a:bodyPr wrap="square" rtlCol="0">
            <a:spAutoFit/>
          </a:bodyPr>
          <a:lstStyle/>
          <a:p>
            <a:r>
              <a:rPr lang="ja-JP" altLang="en-US" sz="1200" dirty="0"/>
              <a:t>＜評価基準</a:t>
            </a:r>
            <a:r>
              <a:rPr lang="ja-JP" altLang="en-US" sz="1200" dirty="0" smtClean="0"/>
              <a:t>＞</a:t>
            </a:r>
            <a:endParaRPr lang="en-US" altLang="ja-JP" sz="1200" dirty="0" smtClean="0"/>
          </a:p>
          <a:p>
            <a:pPr marL="68263" indent="-68263"/>
            <a:r>
              <a:rPr lang="ja-JP" altLang="en-US" sz="1200" dirty="0" smtClean="0"/>
              <a:t>・</a:t>
            </a:r>
            <a:r>
              <a:rPr lang="ja-JP" altLang="en-US" sz="1200" dirty="0"/>
              <a:t>南海トラフの想定震源域内のプレート境界において</a:t>
            </a:r>
            <a:r>
              <a:rPr lang="en-US" altLang="ja-JP" sz="1200" dirty="0"/>
              <a:t>M8.0</a:t>
            </a:r>
            <a:r>
              <a:rPr lang="ja-JP" altLang="en-US" sz="1200" dirty="0"/>
              <a:t>以上の地震が発生した</a:t>
            </a:r>
            <a:r>
              <a:rPr lang="ja-JP" altLang="en-US" sz="1200" dirty="0" smtClean="0"/>
              <a:t>場合</a:t>
            </a:r>
            <a:endParaRPr lang="ja-JP" altLang="en-US" sz="1200" dirty="0"/>
          </a:p>
        </p:txBody>
      </p:sp>
      <p:sp>
        <p:nvSpPr>
          <p:cNvPr id="95" name="テキスト ボックス 94"/>
          <p:cNvSpPr txBox="1"/>
          <p:nvPr/>
        </p:nvSpPr>
        <p:spPr>
          <a:xfrm>
            <a:off x="7909268" y="-1363432"/>
            <a:ext cx="4009885" cy="400110"/>
          </a:xfrm>
          <a:prstGeom prst="rect">
            <a:avLst/>
          </a:prstGeom>
          <a:noFill/>
        </p:spPr>
        <p:txBody>
          <a:bodyPr wrap="square" rtlCol="0">
            <a:spAutoFit/>
          </a:bodyPr>
          <a:lstStyle/>
          <a:p>
            <a:r>
              <a:rPr lang="ja-JP" altLang="en-US" sz="1000" dirty="0" smtClean="0"/>
              <a:t>（</a:t>
            </a:r>
            <a:r>
              <a:rPr lang="ja-JP" altLang="en-US" sz="1000" dirty="0"/>
              <a:t>想定震源域のプレート境界以外や、想定震源域の海溝軸外側</a:t>
            </a:r>
            <a:r>
              <a:rPr lang="en-US" altLang="ja-JP" sz="1000" dirty="0"/>
              <a:t>50km</a:t>
            </a:r>
            <a:r>
              <a:rPr lang="ja-JP" altLang="en-US" sz="1000" dirty="0"/>
              <a:t>程度までの範囲で発生したＭ</a:t>
            </a:r>
            <a:r>
              <a:rPr lang="en-US" altLang="ja-JP" sz="1000" dirty="0"/>
              <a:t>7.0</a:t>
            </a:r>
            <a:r>
              <a:rPr lang="ja-JP" altLang="en-US" sz="1000" dirty="0"/>
              <a:t>以上の地震についても同ケースと評価）</a:t>
            </a:r>
          </a:p>
        </p:txBody>
      </p:sp>
      <p:sp>
        <p:nvSpPr>
          <p:cNvPr id="101" name="テキスト ボックス 100"/>
          <p:cNvSpPr txBox="1"/>
          <p:nvPr/>
        </p:nvSpPr>
        <p:spPr>
          <a:xfrm>
            <a:off x="5534700" y="2267173"/>
            <a:ext cx="4144585" cy="600164"/>
          </a:xfrm>
          <a:prstGeom prst="rect">
            <a:avLst/>
          </a:prstGeom>
          <a:noFill/>
        </p:spPr>
        <p:txBody>
          <a:bodyPr wrap="square" rtlCol="0">
            <a:spAutoFit/>
          </a:bodyPr>
          <a:lstStyle/>
          <a:p>
            <a:r>
              <a:rPr lang="ja-JP" altLang="en-US" sz="1100" dirty="0"/>
              <a:t>＜評価基準</a:t>
            </a:r>
            <a:r>
              <a:rPr lang="ja-JP" altLang="en-US" sz="1100" dirty="0" smtClean="0"/>
              <a:t>＞</a:t>
            </a:r>
            <a:endParaRPr lang="en-US" altLang="ja-JP" sz="1100" dirty="0" smtClean="0"/>
          </a:p>
          <a:p>
            <a:pPr marL="63500" indent="-63500"/>
            <a:r>
              <a:rPr lang="ja-JP" altLang="en-US" sz="1100" dirty="0" smtClean="0"/>
              <a:t>・</a:t>
            </a:r>
            <a:r>
              <a:rPr lang="ja-JP" altLang="en-US" sz="1100" dirty="0"/>
              <a:t>南海トラフの想定</a:t>
            </a:r>
            <a:r>
              <a:rPr lang="ja-JP" altLang="en-US" sz="1100" dirty="0" smtClean="0"/>
              <a:t>震源域及びその周辺において</a:t>
            </a:r>
            <a:r>
              <a:rPr lang="en-US" altLang="ja-JP" sz="1100" dirty="0" smtClean="0"/>
              <a:t>M7.0</a:t>
            </a:r>
            <a:r>
              <a:rPr lang="ja-JP" altLang="en-US" sz="1100" dirty="0" smtClean="0"/>
              <a:t>以上の</a:t>
            </a:r>
            <a:r>
              <a:rPr lang="ja-JP" altLang="en-US" sz="1100" dirty="0"/>
              <a:t>地震が発生した</a:t>
            </a:r>
            <a:r>
              <a:rPr lang="ja-JP" altLang="en-US" sz="1100" dirty="0" smtClean="0"/>
              <a:t>場合（半割れケースの場合を除く）</a:t>
            </a:r>
            <a:endParaRPr lang="en-US" altLang="ja-JP" sz="1100" dirty="0"/>
          </a:p>
        </p:txBody>
      </p:sp>
      <p:sp>
        <p:nvSpPr>
          <p:cNvPr id="103" name="テキスト ボックス 102"/>
          <p:cNvSpPr txBox="1"/>
          <p:nvPr/>
        </p:nvSpPr>
        <p:spPr>
          <a:xfrm>
            <a:off x="3181779" y="5974631"/>
            <a:ext cx="1928560" cy="707886"/>
          </a:xfrm>
          <a:prstGeom prst="rect">
            <a:avLst/>
          </a:prstGeom>
          <a:noFill/>
        </p:spPr>
        <p:txBody>
          <a:bodyPr wrap="square" rtlCol="0">
            <a:spAutoFit/>
          </a:bodyPr>
          <a:lstStyle/>
          <a:p>
            <a:r>
              <a:rPr lang="ja-JP" altLang="en-US" sz="1000" dirty="0"/>
              <a:t>　</a:t>
            </a:r>
            <a:r>
              <a:rPr lang="en-US" altLang="ja-JP" sz="1000" dirty="0" smtClean="0"/>
              <a:t>※</a:t>
            </a:r>
            <a:r>
              <a:rPr lang="ja-JP" altLang="en-US" sz="1000" dirty="0" smtClean="0"/>
              <a:t>通常</a:t>
            </a:r>
            <a:endParaRPr lang="en-US" altLang="ja-JP" sz="1000" dirty="0" smtClean="0"/>
          </a:p>
          <a:p>
            <a:pPr marL="90488" indent="-90488"/>
            <a:r>
              <a:rPr kumimoji="1" lang="ja-JP" altLang="en-US" sz="1000" dirty="0"/>
              <a:t>　</a:t>
            </a:r>
            <a:r>
              <a:rPr kumimoji="1" lang="ja-JP" altLang="en-US" sz="1000" dirty="0" smtClean="0"/>
              <a:t>　「</a:t>
            </a:r>
            <a:r>
              <a:rPr kumimoji="1" lang="en-US" altLang="ja-JP" sz="1000" dirty="0" smtClean="0"/>
              <a:t>30</a:t>
            </a:r>
            <a:r>
              <a:rPr kumimoji="1" lang="ja-JP" altLang="en-US" sz="1000" dirty="0" smtClean="0"/>
              <a:t>年以内に</a:t>
            </a:r>
            <a:r>
              <a:rPr kumimoji="1" lang="en-US" altLang="ja-JP" sz="1000" dirty="0" smtClean="0"/>
              <a:t>70</a:t>
            </a:r>
            <a:r>
              <a:rPr kumimoji="1" lang="ja-JP" altLang="en-US" sz="1000" dirty="0" smtClean="0"/>
              <a:t>～</a:t>
            </a:r>
            <a:r>
              <a:rPr kumimoji="1" lang="en-US" altLang="ja-JP" sz="1000" dirty="0" smtClean="0"/>
              <a:t>80</a:t>
            </a:r>
            <a:r>
              <a:rPr kumimoji="1" lang="ja-JP" altLang="en-US" sz="1000" dirty="0" smtClean="0"/>
              <a:t>％」の確率</a:t>
            </a:r>
            <a:r>
              <a:rPr lang="ja-JP" altLang="en-US" sz="1000" dirty="0" smtClean="0"/>
              <a:t>を７日以内に換算すると千回に１回程度</a:t>
            </a:r>
            <a:endParaRPr kumimoji="1" lang="ja-JP" altLang="en-US" sz="1000" dirty="0"/>
          </a:p>
        </p:txBody>
      </p:sp>
      <p:sp>
        <p:nvSpPr>
          <p:cNvPr id="24" name="テキスト ボックス 23"/>
          <p:cNvSpPr txBox="1"/>
          <p:nvPr/>
        </p:nvSpPr>
        <p:spPr>
          <a:xfrm>
            <a:off x="7817681" y="3314741"/>
            <a:ext cx="1810922" cy="892552"/>
          </a:xfrm>
          <a:prstGeom prst="rect">
            <a:avLst/>
          </a:prstGeom>
          <a:noFill/>
        </p:spPr>
        <p:txBody>
          <a:bodyPr wrap="square" rtlCol="0">
            <a:spAutoFit/>
          </a:bodyPr>
          <a:lstStyle/>
          <a:p>
            <a:r>
              <a:rPr lang="ja-JP" altLang="en-US" sz="1100" dirty="0" smtClean="0"/>
              <a:t>７日以内に発生する頻度は数百回に１回程度</a:t>
            </a:r>
            <a:endParaRPr lang="en-US" altLang="ja-JP" sz="1100" dirty="0" smtClean="0"/>
          </a:p>
          <a:p>
            <a:r>
              <a:rPr lang="ja-JP" altLang="en-US" sz="1100" dirty="0" smtClean="0"/>
              <a:t>（６事例／１４３７事例）</a:t>
            </a:r>
            <a:endParaRPr lang="en-US" altLang="ja-JP" sz="1100" dirty="0" smtClean="0"/>
          </a:p>
          <a:p>
            <a:endParaRPr lang="en-US" altLang="ja-JP" sz="600" dirty="0" smtClean="0"/>
          </a:p>
          <a:p>
            <a:r>
              <a:rPr kumimoji="1" lang="ja-JP" altLang="en-US" sz="1100" u="sng" dirty="0">
                <a:solidFill>
                  <a:srgbClr val="FF0000"/>
                </a:solidFill>
              </a:rPr>
              <a:t>通常</a:t>
            </a:r>
            <a:r>
              <a:rPr kumimoji="1" lang="ja-JP" altLang="en-US" sz="1100" u="sng" dirty="0" smtClean="0">
                <a:solidFill>
                  <a:srgbClr val="FF0000"/>
                </a:solidFill>
              </a:rPr>
              <a:t>の数倍程度の確率</a:t>
            </a:r>
            <a:endParaRPr kumimoji="1" lang="ja-JP" altLang="en-US" sz="1100" u="sng" dirty="0">
              <a:solidFill>
                <a:srgbClr val="FF0000"/>
              </a:solidFill>
            </a:endParaRPr>
          </a:p>
        </p:txBody>
      </p:sp>
      <p:sp>
        <p:nvSpPr>
          <p:cNvPr id="27" name="テキスト ボックス 26"/>
          <p:cNvSpPr txBox="1"/>
          <p:nvPr/>
        </p:nvSpPr>
        <p:spPr>
          <a:xfrm>
            <a:off x="3228939" y="4994831"/>
            <a:ext cx="2041327" cy="923330"/>
          </a:xfrm>
          <a:prstGeom prst="rect">
            <a:avLst/>
          </a:prstGeom>
          <a:noFill/>
        </p:spPr>
        <p:txBody>
          <a:bodyPr wrap="square" rtlCol="0">
            <a:spAutoFit/>
          </a:bodyPr>
          <a:lstStyle/>
          <a:p>
            <a:r>
              <a:rPr lang="ja-JP" altLang="en-US" sz="1200" dirty="0" smtClean="0">
                <a:latin typeface="+mn-ea"/>
              </a:rPr>
              <a:t>７日以内に発生する頻度は十数回に１回程度</a:t>
            </a:r>
            <a:endParaRPr lang="en-US" altLang="ja-JP" sz="1200" dirty="0" smtClean="0">
              <a:latin typeface="+mn-ea"/>
            </a:endParaRPr>
          </a:p>
          <a:p>
            <a:r>
              <a:rPr lang="ja-JP" altLang="en-US" sz="1200" dirty="0" smtClean="0">
                <a:latin typeface="+mn-ea"/>
              </a:rPr>
              <a:t>（７事例／１０３事例）</a:t>
            </a:r>
            <a:endParaRPr lang="en-US" altLang="ja-JP" sz="1200" dirty="0" smtClean="0">
              <a:latin typeface="+mn-ea"/>
            </a:endParaRPr>
          </a:p>
          <a:p>
            <a:endParaRPr lang="en-US" altLang="ja-JP" sz="600" b="1" u="sng" dirty="0" smtClean="0">
              <a:latin typeface="+mn-ea"/>
            </a:endParaRPr>
          </a:p>
          <a:p>
            <a:r>
              <a:rPr kumimoji="1" lang="ja-JP" altLang="en-US" sz="1200" u="sng" dirty="0">
                <a:solidFill>
                  <a:srgbClr val="FF0000"/>
                </a:solidFill>
                <a:latin typeface="+mn-ea"/>
              </a:rPr>
              <a:t>通常</a:t>
            </a:r>
            <a:r>
              <a:rPr kumimoji="1" lang="ja-JP" altLang="en-US" sz="1200" u="sng" dirty="0" smtClean="0">
                <a:solidFill>
                  <a:srgbClr val="FF0000"/>
                </a:solidFill>
                <a:latin typeface="+mn-ea"/>
              </a:rPr>
              <a:t>の</a:t>
            </a:r>
            <a:r>
              <a:rPr kumimoji="1" lang="en-US" altLang="ja-JP" sz="1200" u="sng" dirty="0" smtClean="0">
                <a:solidFill>
                  <a:srgbClr val="FF0000"/>
                </a:solidFill>
                <a:latin typeface="+mn-ea"/>
              </a:rPr>
              <a:t>100</a:t>
            </a:r>
            <a:r>
              <a:rPr kumimoji="1" lang="ja-JP" altLang="en-US" sz="1200" u="sng" dirty="0" smtClean="0">
                <a:solidFill>
                  <a:srgbClr val="FF0000"/>
                </a:solidFill>
                <a:latin typeface="+mn-ea"/>
              </a:rPr>
              <a:t>倍程度の確率</a:t>
            </a:r>
            <a:endParaRPr kumimoji="1" lang="ja-JP" altLang="en-US" sz="1200" u="sng" dirty="0">
              <a:solidFill>
                <a:srgbClr val="FF0000"/>
              </a:solidFill>
              <a:latin typeface="+mn-ea"/>
            </a:endParaRPr>
          </a:p>
        </p:txBody>
      </p:sp>
      <p:pic>
        <p:nvPicPr>
          <p:cNvPr id="28" name="図 27"/>
          <p:cNvPicPr>
            <a:picLocks noChangeAspect="1"/>
          </p:cNvPicPr>
          <p:nvPr/>
        </p:nvPicPr>
        <p:blipFill>
          <a:blip r:embed="rId2"/>
          <a:stretch>
            <a:fillRect/>
          </a:stretch>
        </p:blipFill>
        <p:spPr>
          <a:xfrm>
            <a:off x="1655264" y="2740213"/>
            <a:ext cx="3391562" cy="1899759"/>
          </a:xfrm>
          <a:prstGeom prst="rect">
            <a:avLst/>
          </a:prstGeom>
        </p:spPr>
      </p:pic>
      <p:pic>
        <p:nvPicPr>
          <p:cNvPr id="29" name="図 28"/>
          <p:cNvPicPr>
            <a:picLocks noChangeAspect="1"/>
          </p:cNvPicPr>
          <p:nvPr/>
        </p:nvPicPr>
        <p:blipFill>
          <a:blip r:embed="rId3"/>
          <a:stretch>
            <a:fillRect/>
          </a:stretch>
        </p:blipFill>
        <p:spPr>
          <a:xfrm>
            <a:off x="5643470" y="2858971"/>
            <a:ext cx="2291199" cy="1629382"/>
          </a:xfrm>
          <a:prstGeom prst="rect">
            <a:avLst/>
          </a:prstGeom>
        </p:spPr>
      </p:pic>
      <p:pic>
        <p:nvPicPr>
          <p:cNvPr id="31" name="図 30"/>
          <p:cNvPicPr>
            <a:picLocks noChangeAspect="1"/>
          </p:cNvPicPr>
          <p:nvPr/>
        </p:nvPicPr>
        <p:blipFill>
          <a:blip r:embed="rId4"/>
          <a:stretch>
            <a:fillRect/>
          </a:stretch>
        </p:blipFill>
        <p:spPr>
          <a:xfrm>
            <a:off x="6446505" y="5521300"/>
            <a:ext cx="2354562" cy="1397141"/>
          </a:xfrm>
          <a:prstGeom prst="rect">
            <a:avLst/>
          </a:prstGeom>
        </p:spPr>
      </p:pic>
      <p:sp>
        <p:nvSpPr>
          <p:cNvPr id="41" name="片側の 2 つの角を丸めた四角形 40"/>
          <p:cNvSpPr/>
          <p:nvPr/>
        </p:nvSpPr>
        <p:spPr>
          <a:xfrm>
            <a:off x="5526418" y="4576790"/>
            <a:ext cx="4102185" cy="2254024"/>
          </a:xfrm>
          <a:prstGeom prst="round2SameRect">
            <a:avLst>
              <a:gd name="adj1" fmla="val 0"/>
              <a:gd name="adj2" fmla="val 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02" name="テキスト ボックス 101"/>
          <p:cNvSpPr txBox="1"/>
          <p:nvPr/>
        </p:nvSpPr>
        <p:spPr>
          <a:xfrm>
            <a:off x="5577047" y="4839486"/>
            <a:ext cx="4059890" cy="769441"/>
          </a:xfrm>
          <a:prstGeom prst="rect">
            <a:avLst/>
          </a:prstGeom>
          <a:noFill/>
        </p:spPr>
        <p:txBody>
          <a:bodyPr wrap="square" rtlCol="0">
            <a:spAutoFit/>
          </a:bodyPr>
          <a:lstStyle/>
          <a:p>
            <a:r>
              <a:rPr lang="ja-JP" altLang="en-US" sz="1100" dirty="0"/>
              <a:t>＜評価基準</a:t>
            </a:r>
            <a:r>
              <a:rPr lang="ja-JP" altLang="en-US" sz="1100" dirty="0" smtClean="0"/>
              <a:t>＞</a:t>
            </a:r>
            <a:endParaRPr lang="en-US" altLang="ja-JP" sz="1100" dirty="0" smtClean="0"/>
          </a:p>
          <a:p>
            <a:pPr marL="57150" indent="-57150"/>
            <a:r>
              <a:rPr lang="ja-JP" altLang="en-US" sz="1100" dirty="0" smtClean="0"/>
              <a:t>・</a:t>
            </a:r>
            <a:r>
              <a:rPr lang="ja-JP" altLang="en-US" sz="1100" dirty="0"/>
              <a:t>ひずみ計等で有意な変化として捉えられる、短い期間にプレート境界の固着状態が明らかに変化しているような通常とは異なるゆっくりすべりが観測された</a:t>
            </a:r>
            <a:r>
              <a:rPr lang="ja-JP" altLang="en-US" sz="1100" dirty="0" smtClean="0"/>
              <a:t>場合</a:t>
            </a:r>
            <a:endParaRPr lang="ja-JP" altLang="en-US" sz="1100" dirty="0"/>
          </a:p>
        </p:txBody>
      </p:sp>
      <p:pic>
        <p:nvPicPr>
          <p:cNvPr id="4" name="図 3"/>
          <p:cNvPicPr>
            <a:picLocks noChangeAspect="1"/>
          </p:cNvPicPr>
          <p:nvPr/>
        </p:nvPicPr>
        <p:blipFill>
          <a:blip r:embed="rId5"/>
          <a:stretch>
            <a:fillRect/>
          </a:stretch>
        </p:blipFill>
        <p:spPr>
          <a:xfrm>
            <a:off x="338138" y="4672186"/>
            <a:ext cx="2925246" cy="2171517"/>
          </a:xfrm>
          <a:prstGeom prst="rect">
            <a:avLst/>
          </a:prstGeom>
        </p:spPr>
      </p:pic>
      <p:sp>
        <p:nvSpPr>
          <p:cNvPr id="32"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125854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000" b="1" dirty="0" smtClean="0">
                <a:solidFill>
                  <a:prstClr val="white"/>
                </a:solidFill>
              </a:rPr>
              <a:t>半割れケースにおける防災対応</a:t>
            </a:r>
            <a:endParaRPr lang="ja-JP" altLang="en-US" sz="2000" b="1" dirty="0">
              <a:solidFill>
                <a:prstClr val="white"/>
              </a:solidFill>
            </a:endParaRPr>
          </a:p>
        </p:txBody>
      </p:sp>
      <p:sp>
        <p:nvSpPr>
          <p:cNvPr id="17" name="テキスト ボックス 16"/>
          <p:cNvSpPr txBox="1"/>
          <p:nvPr/>
        </p:nvSpPr>
        <p:spPr>
          <a:xfrm>
            <a:off x="121099" y="439622"/>
            <a:ext cx="9731735" cy="757130"/>
          </a:xfrm>
          <a:prstGeom prst="rect">
            <a:avLst/>
          </a:prstGeom>
          <a:solidFill>
            <a:srgbClr val="FFFFCC"/>
          </a:solidFill>
          <a:ln w="38100">
            <a:solidFill>
              <a:schemeClr val="accent4"/>
            </a:solidFill>
          </a:ln>
        </p:spPr>
        <p:txBody>
          <a:bodyPr wrap="square" rtlCol="0">
            <a:spAutoFit/>
          </a:bodyPr>
          <a:lstStyle/>
          <a:p>
            <a:pPr marL="290513" indent="-352425">
              <a:lnSpc>
                <a:spcPct val="120000"/>
              </a:lnSpc>
            </a:pPr>
            <a:r>
              <a:rPr lang="ja-JP" altLang="en-US" dirty="0">
                <a:solidFill>
                  <a:prstClr val="black"/>
                </a:solidFill>
                <a:latin typeface="+mn-ea"/>
              </a:rPr>
              <a:t>○　</a:t>
            </a:r>
            <a:r>
              <a:rPr lang="ja-JP" altLang="en-US" dirty="0" smtClean="0">
                <a:solidFill>
                  <a:prstClr val="black"/>
                </a:solidFill>
                <a:latin typeface="+mn-ea"/>
              </a:rPr>
              <a:t>南海トラフ沿いで</a:t>
            </a:r>
            <a:r>
              <a:rPr lang="en-US" altLang="ja-JP" dirty="0" smtClean="0">
                <a:solidFill>
                  <a:prstClr val="black"/>
                </a:solidFill>
                <a:latin typeface="+mn-ea"/>
              </a:rPr>
              <a:t>M</a:t>
            </a:r>
            <a:r>
              <a:rPr lang="ja-JP" altLang="en-US" dirty="0" smtClean="0">
                <a:solidFill>
                  <a:prstClr val="black"/>
                </a:solidFill>
                <a:latin typeface="+mn-ea"/>
              </a:rPr>
              <a:t>８クラスの地震が発生した場合、被災地域以外でも、後発地震に備え</a:t>
            </a:r>
            <a:r>
              <a:rPr lang="en-US" altLang="ja-JP" dirty="0" smtClean="0">
                <a:solidFill>
                  <a:prstClr val="black"/>
                </a:solidFill>
                <a:latin typeface="+mn-ea"/>
              </a:rPr>
              <a:t>1</a:t>
            </a:r>
            <a:r>
              <a:rPr lang="ja-JP" altLang="en-US" dirty="0" smtClean="0">
                <a:solidFill>
                  <a:prstClr val="black"/>
                </a:solidFill>
                <a:latin typeface="+mn-ea"/>
              </a:rPr>
              <a:t>週間は防災対応を実施</a:t>
            </a:r>
            <a:endParaRPr lang="en-US" altLang="ja-JP" dirty="0" smtClean="0">
              <a:solidFill>
                <a:prstClr val="black"/>
              </a:solidFill>
              <a:latin typeface="+mn-ea"/>
            </a:endParaRPr>
          </a:p>
        </p:txBody>
      </p:sp>
      <p:sp>
        <p:nvSpPr>
          <p:cNvPr id="5" name="正方形/長方形 4"/>
          <p:cNvSpPr/>
          <p:nvPr/>
        </p:nvSpPr>
        <p:spPr>
          <a:xfrm>
            <a:off x="216846" y="1254839"/>
            <a:ext cx="9362680" cy="373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p:nvPr/>
        </p:nvPicPr>
        <p:blipFill rotWithShape="1">
          <a:blip r:embed="rId2" cstate="print">
            <a:extLst>
              <a:ext uri="{28A0092B-C50C-407E-A947-70E740481C1C}">
                <a14:useLocalDpi xmlns:a14="http://schemas.microsoft.com/office/drawing/2010/main" val="0"/>
              </a:ext>
            </a:extLst>
          </a:blip>
          <a:srcRect l="5794" r="1074"/>
          <a:stretch/>
        </p:blipFill>
        <p:spPr bwMode="auto">
          <a:xfrm>
            <a:off x="-3549994" y="1066"/>
            <a:ext cx="2217662" cy="2529897"/>
          </a:xfrm>
          <a:prstGeom prst="rect">
            <a:avLst/>
          </a:prstGeom>
          <a:noFill/>
          <a:ln>
            <a:solidFill>
              <a:schemeClr val="tx1"/>
            </a:solidFill>
          </a:ln>
        </p:spPr>
      </p:pic>
      <p:grpSp>
        <p:nvGrpSpPr>
          <p:cNvPr id="27" name="グループ化 26"/>
          <p:cNvGrpSpPr/>
          <p:nvPr/>
        </p:nvGrpSpPr>
        <p:grpSpPr>
          <a:xfrm>
            <a:off x="12262553" y="-617299"/>
            <a:ext cx="2986670" cy="1991506"/>
            <a:chOff x="408450" y="1219729"/>
            <a:chExt cx="2986670" cy="1991506"/>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8450" y="1282265"/>
              <a:ext cx="2986670" cy="192897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a:xfrm>
              <a:off x="1496210" y="2425273"/>
              <a:ext cx="579213" cy="325155"/>
            </a:xfrm>
            <a:prstGeom prst="line">
              <a:avLst/>
            </a:prstGeom>
            <a:ln w="28575">
              <a:solidFill>
                <a:srgbClr val="FF99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 name="フリーフォーム 7"/>
            <p:cNvSpPr/>
            <p:nvPr/>
          </p:nvSpPr>
          <p:spPr>
            <a:xfrm>
              <a:off x="2015240" y="1524461"/>
              <a:ext cx="812606" cy="777261"/>
            </a:xfrm>
            <a:custGeom>
              <a:avLst/>
              <a:gdLst>
                <a:gd name="connsiteX0" fmla="*/ 254442 w 1129085"/>
                <a:gd name="connsiteY0" fmla="*/ 1152939 h 1152939"/>
                <a:gd name="connsiteX1" fmla="*/ 993913 w 1129085"/>
                <a:gd name="connsiteY1" fmla="*/ 699715 h 1152939"/>
                <a:gd name="connsiteX2" fmla="*/ 1129085 w 1129085"/>
                <a:gd name="connsiteY2" fmla="*/ 381663 h 1152939"/>
                <a:gd name="connsiteX3" fmla="*/ 1129085 w 1129085"/>
                <a:gd name="connsiteY3" fmla="*/ 127221 h 1152939"/>
                <a:gd name="connsiteX4" fmla="*/ 1073426 w 1129085"/>
                <a:gd name="connsiteY4" fmla="*/ 7951 h 1152939"/>
                <a:gd name="connsiteX5" fmla="*/ 914400 w 1129085"/>
                <a:gd name="connsiteY5" fmla="*/ 0 h 1152939"/>
                <a:gd name="connsiteX6" fmla="*/ 357809 w 1129085"/>
                <a:gd name="connsiteY6" fmla="*/ 222637 h 1152939"/>
                <a:gd name="connsiteX7" fmla="*/ 0 w 1129085"/>
                <a:gd name="connsiteY7" fmla="*/ 659958 h 1152939"/>
                <a:gd name="connsiteX8" fmla="*/ 254442 w 1129085"/>
                <a:gd name="connsiteY8" fmla="*/ 1152939 h 1152939"/>
                <a:gd name="connsiteX0" fmla="*/ 325939 w 1200582"/>
                <a:gd name="connsiteY0" fmla="*/ 1152939 h 1152939"/>
                <a:gd name="connsiteX1" fmla="*/ 1065410 w 1200582"/>
                <a:gd name="connsiteY1" fmla="*/ 699715 h 1152939"/>
                <a:gd name="connsiteX2" fmla="*/ 1200582 w 1200582"/>
                <a:gd name="connsiteY2" fmla="*/ 381663 h 1152939"/>
                <a:gd name="connsiteX3" fmla="*/ 1200582 w 1200582"/>
                <a:gd name="connsiteY3" fmla="*/ 127221 h 1152939"/>
                <a:gd name="connsiteX4" fmla="*/ 1144923 w 1200582"/>
                <a:gd name="connsiteY4" fmla="*/ 7951 h 1152939"/>
                <a:gd name="connsiteX5" fmla="*/ 985897 w 1200582"/>
                <a:gd name="connsiteY5" fmla="*/ 0 h 1152939"/>
                <a:gd name="connsiteX6" fmla="*/ 429306 w 1200582"/>
                <a:gd name="connsiteY6" fmla="*/ 222637 h 1152939"/>
                <a:gd name="connsiteX7" fmla="*/ 0 w 1200582"/>
                <a:gd name="connsiteY7" fmla="*/ 711956 h 1152939"/>
                <a:gd name="connsiteX8" fmla="*/ 325939 w 1200582"/>
                <a:gd name="connsiteY8" fmla="*/ 1152939 h 1152939"/>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29306 w 1200582"/>
                <a:gd name="connsiteY6" fmla="*/ 222637 h 1172438"/>
                <a:gd name="connsiteX7" fmla="*/ 0 w 1200582"/>
                <a:gd name="connsiteY7" fmla="*/ 711956 h 1172438"/>
                <a:gd name="connsiteX8" fmla="*/ 247943 w 1200582"/>
                <a:gd name="connsiteY8"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29306 w 1200582"/>
                <a:gd name="connsiteY6" fmla="*/ 222637 h 1172438"/>
                <a:gd name="connsiteX7" fmla="*/ 223684 w 1200582"/>
                <a:gd name="connsiteY7" fmla="*/ 441756 h 1172438"/>
                <a:gd name="connsiteX8" fmla="*/ 0 w 1200582"/>
                <a:gd name="connsiteY8" fmla="*/ 711956 h 1172438"/>
                <a:gd name="connsiteX9" fmla="*/ 247943 w 1200582"/>
                <a:gd name="connsiteY9"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29306 w 1200582"/>
                <a:gd name="connsiteY6" fmla="*/ 222637 h 1172438"/>
                <a:gd name="connsiteX7" fmla="*/ 210684 w 1200582"/>
                <a:gd name="connsiteY7" fmla="*/ 506754 h 1172438"/>
                <a:gd name="connsiteX8" fmla="*/ 0 w 1200582"/>
                <a:gd name="connsiteY8" fmla="*/ 711956 h 1172438"/>
                <a:gd name="connsiteX9" fmla="*/ 247943 w 1200582"/>
                <a:gd name="connsiteY9"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344809 w 1200582"/>
                <a:gd name="connsiteY6" fmla="*/ 287635 h 1172438"/>
                <a:gd name="connsiteX7" fmla="*/ 210684 w 1200582"/>
                <a:gd name="connsiteY7" fmla="*/ 506754 h 1172438"/>
                <a:gd name="connsiteX8" fmla="*/ 0 w 1200582"/>
                <a:gd name="connsiteY8" fmla="*/ 711956 h 1172438"/>
                <a:gd name="connsiteX9" fmla="*/ 247943 w 1200582"/>
                <a:gd name="connsiteY9"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44676 w 1200582"/>
                <a:gd name="connsiteY6" fmla="*/ 253263 h 1172438"/>
                <a:gd name="connsiteX7" fmla="*/ 344809 w 1200582"/>
                <a:gd name="connsiteY7" fmla="*/ 287635 h 1172438"/>
                <a:gd name="connsiteX8" fmla="*/ 210684 w 1200582"/>
                <a:gd name="connsiteY8" fmla="*/ 506754 h 1172438"/>
                <a:gd name="connsiteX9" fmla="*/ 0 w 1200582"/>
                <a:gd name="connsiteY9" fmla="*/ 711956 h 1172438"/>
                <a:gd name="connsiteX10" fmla="*/ 247943 w 1200582"/>
                <a:gd name="connsiteY10"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44676 w 1200582"/>
                <a:gd name="connsiteY6" fmla="*/ 220765 h 1172438"/>
                <a:gd name="connsiteX7" fmla="*/ 344809 w 1200582"/>
                <a:gd name="connsiteY7" fmla="*/ 287635 h 1172438"/>
                <a:gd name="connsiteX8" fmla="*/ 210684 w 1200582"/>
                <a:gd name="connsiteY8" fmla="*/ 506754 h 1172438"/>
                <a:gd name="connsiteX9" fmla="*/ 0 w 1200582"/>
                <a:gd name="connsiteY9" fmla="*/ 711956 h 1172438"/>
                <a:gd name="connsiteX10" fmla="*/ 247943 w 1200582"/>
                <a:gd name="connsiteY10"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444676 w 1200582"/>
                <a:gd name="connsiteY6" fmla="*/ 220765 h 1172438"/>
                <a:gd name="connsiteX7" fmla="*/ 331809 w 1200582"/>
                <a:gd name="connsiteY7" fmla="*/ 287635 h 1172438"/>
                <a:gd name="connsiteX8" fmla="*/ 210684 w 1200582"/>
                <a:gd name="connsiteY8" fmla="*/ 506754 h 1172438"/>
                <a:gd name="connsiteX9" fmla="*/ 0 w 1200582"/>
                <a:gd name="connsiteY9" fmla="*/ 711956 h 1172438"/>
                <a:gd name="connsiteX10" fmla="*/ 247943 w 1200582"/>
                <a:gd name="connsiteY10"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691666 w 1200582"/>
                <a:gd name="connsiteY6" fmla="*/ 110269 h 1172438"/>
                <a:gd name="connsiteX7" fmla="*/ 444676 w 1200582"/>
                <a:gd name="connsiteY7" fmla="*/ 220765 h 1172438"/>
                <a:gd name="connsiteX8" fmla="*/ 331809 w 1200582"/>
                <a:gd name="connsiteY8" fmla="*/ 287635 h 1172438"/>
                <a:gd name="connsiteX9" fmla="*/ 210684 w 1200582"/>
                <a:gd name="connsiteY9" fmla="*/ 506754 h 1172438"/>
                <a:gd name="connsiteX10" fmla="*/ 0 w 1200582"/>
                <a:gd name="connsiteY10" fmla="*/ 711956 h 1172438"/>
                <a:gd name="connsiteX11" fmla="*/ 247943 w 1200582"/>
                <a:gd name="connsiteY11"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659168 w 1200582"/>
                <a:gd name="connsiteY6" fmla="*/ 181766 h 1172438"/>
                <a:gd name="connsiteX7" fmla="*/ 444676 w 1200582"/>
                <a:gd name="connsiteY7" fmla="*/ 220765 h 1172438"/>
                <a:gd name="connsiteX8" fmla="*/ 331809 w 1200582"/>
                <a:gd name="connsiteY8" fmla="*/ 287635 h 1172438"/>
                <a:gd name="connsiteX9" fmla="*/ 210684 w 1200582"/>
                <a:gd name="connsiteY9" fmla="*/ 506754 h 1172438"/>
                <a:gd name="connsiteX10" fmla="*/ 0 w 1200582"/>
                <a:gd name="connsiteY10" fmla="*/ 711956 h 1172438"/>
                <a:gd name="connsiteX11" fmla="*/ 247943 w 1200582"/>
                <a:gd name="connsiteY11"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808662 w 1200582"/>
                <a:gd name="connsiteY6" fmla="*/ 103769 h 1172438"/>
                <a:gd name="connsiteX7" fmla="*/ 659168 w 1200582"/>
                <a:gd name="connsiteY7" fmla="*/ 181766 h 1172438"/>
                <a:gd name="connsiteX8" fmla="*/ 444676 w 1200582"/>
                <a:gd name="connsiteY8" fmla="*/ 220765 h 1172438"/>
                <a:gd name="connsiteX9" fmla="*/ 331809 w 1200582"/>
                <a:gd name="connsiteY9" fmla="*/ 287635 h 1172438"/>
                <a:gd name="connsiteX10" fmla="*/ 210684 w 1200582"/>
                <a:gd name="connsiteY10" fmla="*/ 506754 h 1172438"/>
                <a:gd name="connsiteX11" fmla="*/ 0 w 1200582"/>
                <a:gd name="connsiteY11" fmla="*/ 711956 h 1172438"/>
                <a:gd name="connsiteX12" fmla="*/ 247943 w 1200582"/>
                <a:gd name="connsiteY12" fmla="*/ 1172438 h 1172438"/>
                <a:gd name="connsiteX0" fmla="*/ 247943 w 1200582"/>
                <a:gd name="connsiteY0" fmla="*/ 1172438 h 1172438"/>
                <a:gd name="connsiteX1" fmla="*/ 1065410 w 1200582"/>
                <a:gd name="connsiteY1" fmla="*/ 699715 h 1172438"/>
                <a:gd name="connsiteX2" fmla="*/ 1200582 w 1200582"/>
                <a:gd name="connsiteY2" fmla="*/ 381663 h 1172438"/>
                <a:gd name="connsiteX3" fmla="*/ 1200582 w 1200582"/>
                <a:gd name="connsiteY3" fmla="*/ 127221 h 1172438"/>
                <a:gd name="connsiteX4" fmla="*/ 1144923 w 1200582"/>
                <a:gd name="connsiteY4" fmla="*/ 7951 h 1172438"/>
                <a:gd name="connsiteX5" fmla="*/ 985897 w 1200582"/>
                <a:gd name="connsiteY5" fmla="*/ 0 h 1172438"/>
                <a:gd name="connsiteX6" fmla="*/ 847661 w 1200582"/>
                <a:gd name="connsiteY6" fmla="*/ 110269 h 1172438"/>
                <a:gd name="connsiteX7" fmla="*/ 659168 w 1200582"/>
                <a:gd name="connsiteY7" fmla="*/ 181766 h 1172438"/>
                <a:gd name="connsiteX8" fmla="*/ 444676 w 1200582"/>
                <a:gd name="connsiteY8" fmla="*/ 220765 h 1172438"/>
                <a:gd name="connsiteX9" fmla="*/ 331809 w 1200582"/>
                <a:gd name="connsiteY9" fmla="*/ 287635 h 1172438"/>
                <a:gd name="connsiteX10" fmla="*/ 210684 w 1200582"/>
                <a:gd name="connsiteY10" fmla="*/ 506754 h 1172438"/>
                <a:gd name="connsiteX11" fmla="*/ 0 w 1200582"/>
                <a:gd name="connsiteY11" fmla="*/ 711956 h 1172438"/>
                <a:gd name="connsiteX12" fmla="*/ 247943 w 1200582"/>
                <a:gd name="connsiteY12" fmla="*/ 1172438 h 1172438"/>
                <a:gd name="connsiteX0" fmla="*/ 247943 w 1239581"/>
                <a:gd name="connsiteY0" fmla="*/ 1172438 h 1172438"/>
                <a:gd name="connsiteX1" fmla="*/ 1065410 w 1239581"/>
                <a:gd name="connsiteY1" fmla="*/ 699715 h 1172438"/>
                <a:gd name="connsiteX2" fmla="*/ 1200582 w 1239581"/>
                <a:gd name="connsiteY2" fmla="*/ 381663 h 1172438"/>
                <a:gd name="connsiteX3" fmla="*/ 1239581 w 1239581"/>
                <a:gd name="connsiteY3" fmla="*/ 88223 h 1172438"/>
                <a:gd name="connsiteX4" fmla="*/ 1144923 w 1239581"/>
                <a:gd name="connsiteY4" fmla="*/ 7951 h 1172438"/>
                <a:gd name="connsiteX5" fmla="*/ 985897 w 1239581"/>
                <a:gd name="connsiteY5" fmla="*/ 0 h 1172438"/>
                <a:gd name="connsiteX6" fmla="*/ 847661 w 1239581"/>
                <a:gd name="connsiteY6" fmla="*/ 110269 h 1172438"/>
                <a:gd name="connsiteX7" fmla="*/ 659168 w 1239581"/>
                <a:gd name="connsiteY7" fmla="*/ 181766 h 1172438"/>
                <a:gd name="connsiteX8" fmla="*/ 444676 w 1239581"/>
                <a:gd name="connsiteY8" fmla="*/ 220765 h 1172438"/>
                <a:gd name="connsiteX9" fmla="*/ 331809 w 1239581"/>
                <a:gd name="connsiteY9" fmla="*/ 287635 h 1172438"/>
                <a:gd name="connsiteX10" fmla="*/ 210684 w 1239581"/>
                <a:gd name="connsiteY10" fmla="*/ 506754 h 1172438"/>
                <a:gd name="connsiteX11" fmla="*/ 0 w 1239581"/>
                <a:gd name="connsiteY11" fmla="*/ 711956 h 1172438"/>
                <a:gd name="connsiteX12" fmla="*/ 247943 w 1239581"/>
                <a:gd name="connsiteY12" fmla="*/ 1172438 h 1172438"/>
                <a:gd name="connsiteX0" fmla="*/ 247943 w 1239581"/>
                <a:gd name="connsiteY0" fmla="*/ 1172438 h 1172438"/>
                <a:gd name="connsiteX1" fmla="*/ 1065410 w 1239581"/>
                <a:gd name="connsiteY1" fmla="*/ 699715 h 1172438"/>
                <a:gd name="connsiteX2" fmla="*/ 1200582 w 1239581"/>
                <a:gd name="connsiteY2" fmla="*/ 381663 h 1172438"/>
                <a:gd name="connsiteX3" fmla="*/ 1239581 w 1239581"/>
                <a:gd name="connsiteY3" fmla="*/ 88223 h 1172438"/>
                <a:gd name="connsiteX4" fmla="*/ 1144923 w 1239581"/>
                <a:gd name="connsiteY4" fmla="*/ 7951 h 1172438"/>
                <a:gd name="connsiteX5" fmla="*/ 1049153 w 1239581"/>
                <a:gd name="connsiteY5" fmla="*/ 6273 h 1172438"/>
                <a:gd name="connsiteX6" fmla="*/ 985897 w 1239581"/>
                <a:gd name="connsiteY6" fmla="*/ 0 h 1172438"/>
                <a:gd name="connsiteX7" fmla="*/ 847661 w 1239581"/>
                <a:gd name="connsiteY7" fmla="*/ 110269 h 1172438"/>
                <a:gd name="connsiteX8" fmla="*/ 659168 w 1239581"/>
                <a:gd name="connsiteY8" fmla="*/ 181766 h 1172438"/>
                <a:gd name="connsiteX9" fmla="*/ 444676 w 1239581"/>
                <a:gd name="connsiteY9" fmla="*/ 220765 h 1172438"/>
                <a:gd name="connsiteX10" fmla="*/ 331809 w 1239581"/>
                <a:gd name="connsiteY10" fmla="*/ 287635 h 1172438"/>
                <a:gd name="connsiteX11" fmla="*/ 210684 w 1239581"/>
                <a:gd name="connsiteY11" fmla="*/ 506754 h 1172438"/>
                <a:gd name="connsiteX12" fmla="*/ 0 w 1239581"/>
                <a:gd name="connsiteY12" fmla="*/ 711956 h 1172438"/>
                <a:gd name="connsiteX13" fmla="*/ 247943 w 1239581"/>
                <a:gd name="connsiteY13" fmla="*/ 1172438 h 1172438"/>
                <a:gd name="connsiteX0" fmla="*/ 247943 w 1239581"/>
                <a:gd name="connsiteY0" fmla="*/ 1185665 h 1185665"/>
                <a:gd name="connsiteX1" fmla="*/ 1065410 w 1239581"/>
                <a:gd name="connsiteY1" fmla="*/ 712942 h 1185665"/>
                <a:gd name="connsiteX2" fmla="*/ 1200582 w 1239581"/>
                <a:gd name="connsiteY2" fmla="*/ 394890 h 1185665"/>
                <a:gd name="connsiteX3" fmla="*/ 1239581 w 1239581"/>
                <a:gd name="connsiteY3" fmla="*/ 101450 h 1185665"/>
                <a:gd name="connsiteX4" fmla="*/ 1144923 w 1239581"/>
                <a:gd name="connsiteY4" fmla="*/ 21178 h 1185665"/>
                <a:gd name="connsiteX5" fmla="*/ 1058904 w 1239581"/>
                <a:gd name="connsiteY5" fmla="*/ 0 h 1185665"/>
                <a:gd name="connsiteX6" fmla="*/ 985897 w 1239581"/>
                <a:gd name="connsiteY6" fmla="*/ 13227 h 1185665"/>
                <a:gd name="connsiteX7" fmla="*/ 847661 w 1239581"/>
                <a:gd name="connsiteY7" fmla="*/ 123496 h 1185665"/>
                <a:gd name="connsiteX8" fmla="*/ 659168 w 1239581"/>
                <a:gd name="connsiteY8" fmla="*/ 194993 h 1185665"/>
                <a:gd name="connsiteX9" fmla="*/ 444676 w 1239581"/>
                <a:gd name="connsiteY9" fmla="*/ 233992 h 1185665"/>
                <a:gd name="connsiteX10" fmla="*/ 331809 w 1239581"/>
                <a:gd name="connsiteY10" fmla="*/ 300862 h 1185665"/>
                <a:gd name="connsiteX11" fmla="*/ 210684 w 1239581"/>
                <a:gd name="connsiteY11" fmla="*/ 519981 h 1185665"/>
                <a:gd name="connsiteX12" fmla="*/ 0 w 1239581"/>
                <a:gd name="connsiteY12" fmla="*/ 725183 h 1185665"/>
                <a:gd name="connsiteX13" fmla="*/ 247943 w 1239581"/>
                <a:gd name="connsiteY13" fmla="*/ 1185665 h 1185665"/>
                <a:gd name="connsiteX0" fmla="*/ 247943 w 1239581"/>
                <a:gd name="connsiteY0" fmla="*/ 1185665 h 1185665"/>
                <a:gd name="connsiteX1" fmla="*/ 1065410 w 1239581"/>
                <a:gd name="connsiteY1" fmla="*/ 712942 h 1185665"/>
                <a:gd name="connsiteX2" fmla="*/ 1185960 w 1239581"/>
                <a:gd name="connsiteY2" fmla="*/ 375391 h 1185665"/>
                <a:gd name="connsiteX3" fmla="*/ 1239581 w 1239581"/>
                <a:gd name="connsiteY3" fmla="*/ 101450 h 1185665"/>
                <a:gd name="connsiteX4" fmla="*/ 1144923 w 1239581"/>
                <a:gd name="connsiteY4" fmla="*/ 21178 h 1185665"/>
                <a:gd name="connsiteX5" fmla="*/ 1058904 w 1239581"/>
                <a:gd name="connsiteY5" fmla="*/ 0 h 1185665"/>
                <a:gd name="connsiteX6" fmla="*/ 985897 w 1239581"/>
                <a:gd name="connsiteY6" fmla="*/ 13227 h 1185665"/>
                <a:gd name="connsiteX7" fmla="*/ 847661 w 1239581"/>
                <a:gd name="connsiteY7" fmla="*/ 123496 h 1185665"/>
                <a:gd name="connsiteX8" fmla="*/ 659168 w 1239581"/>
                <a:gd name="connsiteY8" fmla="*/ 194993 h 1185665"/>
                <a:gd name="connsiteX9" fmla="*/ 444676 w 1239581"/>
                <a:gd name="connsiteY9" fmla="*/ 233992 h 1185665"/>
                <a:gd name="connsiteX10" fmla="*/ 331809 w 1239581"/>
                <a:gd name="connsiteY10" fmla="*/ 300862 h 1185665"/>
                <a:gd name="connsiteX11" fmla="*/ 210684 w 1239581"/>
                <a:gd name="connsiteY11" fmla="*/ 519981 h 1185665"/>
                <a:gd name="connsiteX12" fmla="*/ 0 w 1239581"/>
                <a:gd name="connsiteY12" fmla="*/ 725183 h 1185665"/>
                <a:gd name="connsiteX13" fmla="*/ 247943 w 1239581"/>
                <a:gd name="connsiteY13" fmla="*/ 1185665 h 1185665"/>
                <a:gd name="connsiteX0" fmla="*/ 247943 w 1239581"/>
                <a:gd name="connsiteY0" fmla="*/ 1185665 h 1185665"/>
                <a:gd name="connsiteX1" fmla="*/ 1065410 w 1239581"/>
                <a:gd name="connsiteY1" fmla="*/ 712942 h 1185665"/>
                <a:gd name="connsiteX2" fmla="*/ 1120651 w 1239581"/>
                <a:gd name="connsiteY2" fmla="*/ 588231 h 1185665"/>
                <a:gd name="connsiteX3" fmla="*/ 1185960 w 1239581"/>
                <a:gd name="connsiteY3" fmla="*/ 375391 h 1185665"/>
                <a:gd name="connsiteX4" fmla="*/ 1239581 w 1239581"/>
                <a:gd name="connsiteY4" fmla="*/ 101450 h 1185665"/>
                <a:gd name="connsiteX5" fmla="*/ 1144923 w 1239581"/>
                <a:gd name="connsiteY5" fmla="*/ 21178 h 1185665"/>
                <a:gd name="connsiteX6" fmla="*/ 1058904 w 1239581"/>
                <a:gd name="connsiteY6" fmla="*/ 0 h 1185665"/>
                <a:gd name="connsiteX7" fmla="*/ 985897 w 1239581"/>
                <a:gd name="connsiteY7" fmla="*/ 13227 h 1185665"/>
                <a:gd name="connsiteX8" fmla="*/ 847661 w 1239581"/>
                <a:gd name="connsiteY8" fmla="*/ 123496 h 1185665"/>
                <a:gd name="connsiteX9" fmla="*/ 659168 w 1239581"/>
                <a:gd name="connsiteY9" fmla="*/ 194993 h 1185665"/>
                <a:gd name="connsiteX10" fmla="*/ 444676 w 1239581"/>
                <a:gd name="connsiteY10" fmla="*/ 233992 h 1185665"/>
                <a:gd name="connsiteX11" fmla="*/ 331809 w 1239581"/>
                <a:gd name="connsiteY11" fmla="*/ 300862 h 1185665"/>
                <a:gd name="connsiteX12" fmla="*/ 210684 w 1239581"/>
                <a:gd name="connsiteY12" fmla="*/ 519981 h 1185665"/>
                <a:gd name="connsiteX13" fmla="*/ 0 w 1239581"/>
                <a:gd name="connsiteY13" fmla="*/ 725183 h 1185665"/>
                <a:gd name="connsiteX14" fmla="*/ 247943 w 1239581"/>
                <a:gd name="connsiteY14" fmla="*/ 1185665 h 1185665"/>
                <a:gd name="connsiteX0" fmla="*/ 247943 w 1239581"/>
                <a:gd name="connsiteY0" fmla="*/ 1185665 h 1185665"/>
                <a:gd name="connsiteX1" fmla="*/ 1065410 w 1239581"/>
                <a:gd name="connsiteY1" fmla="*/ 712942 h 1185665"/>
                <a:gd name="connsiteX2" fmla="*/ 1106028 w 1239581"/>
                <a:gd name="connsiteY2" fmla="*/ 593106 h 1185665"/>
                <a:gd name="connsiteX3" fmla="*/ 1185960 w 1239581"/>
                <a:gd name="connsiteY3" fmla="*/ 375391 h 1185665"/>
                <a:gd name="connsiteX4" fmla="*/ 1239581 w 1239581"/>
                <a:gd name="connsiteY4" fmla="*/ 101450 h 1185665"/>
                <a:gd name="connsiteX5" fmla="*/ 1144923 w 1239581"/>
                <a:gd name="connsiteY5" fmla="*/ 21178 h 1185665"/>
                <a:gd name="connsiteX6" fmla="*/ 1058904 w 1239581"/>
                <a:gd name="connsiteY6" fmla="*/ 0 h 1185665"/>
                <a:gd name="connsiteX7" fmla="*/ 985897 w 1239581"/>
                <a:gd name="connsiteY7" fmla="*/ 13227 h 1185665"/>
                <a:gd name="connsiteX8" fmla="*/ 847661 w 1239581"/>
                <a:gd name="connsiteY8" fmla="*/ 123496 h 1185665"/>
                <a:gd name="connsiteX9" fmla="*/ 659168 w 1239581"/>
                <a:gd name="connsiteY9" fmla="*/ 194993 h 1185665"/>
                <a:gd name="connsiteX10" fmla="*/ 444676 w 1239581"/>
                <a:gd name="connsiteY10" fmla="*/ 233992 h 1185665"/>
                <a:gd name="connsiteX11" fmla="*/ 331809 w 1239581"/>
                <a:gd name="connsiteY11" fmla="*/ 300862 h 1185665"/>
                <a:gd name="connsiteX12" fmla="*/ 210684 w 1239581"/>
                <a:gd name="connsiteY12" fmla="*/ 519981 h 1185665"/>
                <a:gd name="connsiteX13" fmla="*/ 0 w 1239581"/>
                <a:gd name="connsiteY13" fmla="*/ 725183 h 1185665"/>
                <a:gd name="connsiteX14" fmla="*/ 247943 w 1239581"/>
                <a:gd name="connsiteY14" fmla="*/ 1185665 h 1185665"/>
                <a:gd name="connsiteX0" fmla="*/ 247943 w 1239581"/>
                <a:gd name="connsiteY0" fmla="*/ 1185665 h 1185665"/>
                <a:gd name="connsiteX1" fmla="*/ 1031286 w 1239581"/>
                <a:gd name="connsiteY1" fmla="*/ 708069 h 1185665"/>
                <a:gd name="connsiteX2" fmla="*/ 1106028 w 1239581"/>
                <a:gd name="connsiteY2" fmla="*/ 593106 h 1185665"/>
                <a:gd name="connsiteX3" fmla="*/ 1185960 w 1239581"/>
                <a:gd name="connsiteY3" fmla="*/ 375391 h 1185665"/>
                <a:gd name="connsiteX4" fmla="*/ 1239581 w 1239581"/>
                <a:gd name="connsiteY4" fmla="*/ 101450 h 1185665"/>
                <a:gd name="connsiteX5" fmla="*/ 1144923 w 1239581"/>
                <a:gd name="connsiteY5" fmla="*/ 21178 h 1185665"/>
                <a:gd name="connsiteX6" fmla="*/ 1058904 w 1239581"/>
                <a:gd name="connsiteY6" fmla="*/ 0 h 1185665"/>
                <a:gd name="connsiteX7" fmla="*/ 985897 w 1239581"/>
                <a:gd name="connsiteY7" fmla="*/ 13227 h 1185665"/>
                <a:gd name="connsiteX8" fmla="*/ 847661 w 1239581"/>
                <a:gd name="connsiteY8" fmla="*/ 123496 h 1185665"/>
                <a:gd name="connsiteX9" fmla="*/ 659168 w 1239581"/>
                <a:gd name="connsiteY9" fmla="*/ 194993 h 1185665"/>
                <a:gd name="connsiteX10" fmla="*/ 444676 w 1239581"/>
                <a:gd name="connsiteY10" fmla="*/ 233992 h 1185665"/>
                <a:gd name="connsiteX11" fmla="*/ 331809 w 1239581"/>
                <a:gd name="connsiteY11" fmla="*/ 300862 h 1185665"/>
                <a:gd name="connsiteX12" fmla="*/ 210684 w 1239581"/>
                <a:gd name="connsiteY12" fmla="*/ 519981 h 1185665"/>
                <a:gd name="connsiteX13" fmla="*/ 0 w 1239581"/>
                <a:gd name="connsiteY13" fmla="*/ 725183 h 1185665"/>
                <a:gd name="connsiteX14" fmla="*/ 247943 w 1239581"/>
                <a:gd name="connsiteY14" fmla="*/ 1185665 h 1185665"/>
                <a:gd name="connsiteX0" fmla="*/ 247943 w 1239581"/>
                <a:gd name="connsiteY0" fmla="*/ 1185665 h 1185665"/>
                <a:gd name="connsiteX1" fmla="*/ 842787 w 1239581"/>
                <a:gd name="connsiteY1" fmla="*/ 827097 h 1185665"/>
                <a:gd name="connsiteX2" fmla="*/ 1031286 w 1239581"/>
                <a:gd name="connsiteY2" fmla="*/ 708069 h 1185665"/>
                <a:gd name="connsiteX3" fmla="*/ 1106028 w 1239581"/>
                <a:gd name="connsiteY3" fmla="*/ 593106 h 1185665"/>
                <a:gd name="connsiteX4" fmla="*/ 1185960 w 1239581"/>
                <a:gd name="connsiteY4" fmla="*/ 375391 h 1185665"/>
                <a:gd name="connsiteX5" fmla="*/ 1239581 w 1239581"/>
                <a:gd name="connsiteY5" fmla="*/ 101450 h 1185665"/>
                <a:gd name="connsiteX6" fmla="*/ 1144923 w 1239581"/>
                <a:gd name="connsiteY6" fmla="*/ 21178 h 1185665"/>
                <a:gd name="connsiteX7" fmla="*/ 1058904 w 1239581"/>
                <a:gd name="connsiteY7" fmla="*/ 0 h 1185665"/>
                <a:gd name="connsiteX8" fmla="*/ 985897 w 1239581"/>
                <a:gd name="connsiteY8" fmla="*/ 13227 h 1185665"/>
                <a:gd name="connsiteX9" fmla="*/ 847661 w 1239581"/>
                <a:gd name="connsiteY9" fmla="*/ 123496 h 1185665"/>
                <a:gd name="connsiteX10" fmla="*/ 659168 w 1239581"/>
                <a:gd name="connsiteY10" fmla="*/ 194993 h 1185665"/>
                <a:gd name="connsiteX11" fmla="*/ 444676 w 1239581"/>
                <a:gd name="connsiteY11" fmla="*/ 233992 h 1185665"/>
                <a:gd name="connsiteX12" fmla="*/ 331809 w 1239581"/>
                <a:gd name="connsiteY12" fmla="*/ 300862 h 1185665"/>
                <a:gd name="connsiteX13" fmla="*/ 210684 w 1239581"/>
                <a:gd name="connsiteY13" fmla="*/ 519981 h 1185665"/>
                <a:gd name="connsiteX14" fmla="*/ 0 w 1239581"/>
                <a:gd name="connsiteY14" fmla="*/ 725183 h 1185665"/>
                <a:gd name="connsiteX15" fmla="*/ 247943 w 1239581"/>
                <a:gd name="connsiteY15" fmla="*/ 1185665 h 1185665"/>
                <a:gd name="connsiteX0" fmla="*/ 247943 w 1239581"/>
                <a:gd name="connsiteY0" fmla="*/ 1185665 h 1185665"/>
                <a:gd name="connsiteX1" fmla="*/ 735539 w 1239581"/>
                <a:gd name="connsiteY1" fmla="*/ 846596 h 1185665"/>
                <a:gd name="connsiteX2" fmla="*/ 1031286 w 1239581"/>
                <a:gd name="connsiteY2" fmla="*/ 708069 h 1185665"/>
                <a:gd name="connsiteX3" fmla="*/ 1106028 w 1239581"/>
                <a:gd name="connsiteY3" fmla="*/ 593106 h 1185665"/>
                <a:gd name="connsiteX4" fmla="*/ 1185960 w 1239581"/>
                <a:gd name="connsiteY4" fmla="*/ 375391 h 1185665"/>
                <a:gd name="connsiteX5" fmla="*/ 1239581 w 1239581"/>
                <a:gd name="connsiteY5" fmla="*/ 101450 h 1185665"/>
                <a:gd name="connsiteX6" fmla="*/ 1144923 w 1239581"/>
                <a:gd name="connsiteY6" fmla="*/ 21178 h 1185665"/>
                <a:gd name="connsiteX7" fmla="*/ 1058904 w 1239581"/>
                <a:gd name="connsiteY7" fmla="*/ 0 h 1185665"/>
                <a:gd name="connsiteX8" fmla="*/ 985897 w 1239581"/>
                <a:gd name="connsiteY8" fmla="*/ 13227 h 1185665"/>
                <a:gd name="connsiteX9" fmla="*/ 847661 w 1239581"/>
                <a:gd name="connsiteY9" fmla="*/ 123496 h 1185665"/>
                <a:gd name="connsiteX10" fmla="*/ 659168 w 1239581"/>
                <a:gd name="connsiteY10" fmla="*/ 194993 h 1185665"/>
                <a:gd name="connsiteX11" fmla="*/ 444676 w 1239581"/>
                <a:gd name="connsiteY11" fmla="*/ 233992 h 1185665"/>
                <a:gd name="connsiteX12" fmla="*/ 331809 w 1239581"/>
                <a:gd name="connsiteY12" fmla="*/ 300862 h 1185665"/>
                <a:gd name="connsiteX13" fmla="*/ 210684 w 1239581"/>
                <a:gd name="connsiteY13" fmla="*/ 519981 h 1185665"/>
                <a:gd name="connsiteX14" fmla="*/ 0 w 1239581"/>
                <a:gd name="connsiteY14" fmla="*/ 725183 h 1185665"/>
                <a:gd name="connsiteX15" fmla="*/ 247943 w 1239581"/>
                <a:gd name="connsiteY15" fmla="*/ 1185665 h 1185665"/>
                <a:gd name="connsiteX0" fmla="*/ 247943 w 1239581"/>
                <a:gd name="connsiteY0" fmla="*/ 1185665 h 1185665"/>
                <a:gd name="connsiteX1" fmla="*/ 735539 w 1239581"/>
                <a:gd name="connsiteY1" fmla="*/ 846596 h 1185665"/>
                <a:gd name="connsiteX2" fmla="*/ 891534 w 1239581"/>
                <a:gd name="connsiteY2" fmla="*/ 778348 h 1185665"/>
                <a:gd name="connsiteX3" fmla="*/ 1031286 w 1239581"/>
                <a:gd name="connsiteY3" fmla="*/ 708069 h 1185665"/>
                <a:gd name="connsiteX4" fmla="*/ 1106028 w 1239581"/>
                <a:gd name="connsiteY4" fmla="*/ 593106 h 1185665"/>
                <a:gd name="connsiteX5" fmla="*/ 1185960 w 1239581"/>
                <a:gd name="connsiteY5" fmla="*/ 375391 h 1185665"/>
                <a:gd name="connsiteX6" fmla="*/ 1239581 w 1239581"/>
                <a:gd name="connsiteY6" fmla="*/ 101450 h 1185665"/>
                <a:gd name="connsiteX7" fmla="*/ 1144923 w 1239581"/>
                <a:gd name="connsiteY7" fmla="*/ 21178 h 1185665"/>
                <a:gd name="connsiteX8" fmla="*/ 1058904 w 1239581"/>
                <a:gd name="connsiteY8" fmla="*/ 0 h 1185665"/>
                <a:gd name="connsiteX9" fmla="*/ 985897 w 1239581"/>
                <a:gd name="connsiteY9" fmla="*/ 13227 h 1185665"/>
                <a:gd name="connsiteX10" fmla="*/ 847661 w 1239581"/>
                <a:gd name="connsiteY10" fmla="*/ 123496 h 1185665"/>
                <a:gd name="connsiteX11" fmla="*/ 659168 w 1239581"/>
                <a:gd name="connsiteY11" fmla="*/ 194993 h 1185665"/>
                <a:gd name="connsiteX12" fmla="*/ 444676 w 1239581"/>
                <a:gd name="connsiteY12" fmla="*/ 233992 h 1185665"/>
                <a:gd name="connsiteX13" fmla="*/ 331809 w 1239581"/>
                <a:gd name="connsiteY13" fmla="*/ 300862 h 1185665"/>
                <a:gd name="connsiteX14" fmla="*/ 210684 w 1239581"/>
                <a:gd name="connsiteY14" fmla="*/ 519981 h 1185665"/>
                <a:gd name="connsiteX15" fmla="*/ 0 w 1239581"/>
                <a:gd name="connsiteY15" fmla="*/ 725183 h 1185665"/>
                <a:gd name="connsiteX16" fmla="*/ 247943 w 1239581"/>
                <a:gd name="connsiteY16" fmla="*/ 1185665 h 1185665"/>
                <a:gd name="connsiteX0" fmla="*/ 247943 w 1239581"/>
                <a:gd name="connsiteY0" fmla="*/ 1185665 h 1185665"/>
                <a:gd name="connsiteX1" fmla="*/ 735539 w 1239581"/>
                <a:gd name="connsiteY1" fmla="*/ 846596 h 1185665"/>
                <a:gd name="connsiteX2" fmla="*/ 896408 w 1239581"/>
                <a:gd name="connsiteY2" fmla="*/ 783224 h 1185665"/>
                <a:gd name="connsiteX3" fmla="*/ 1031286 w 1239581"/>
                <a:gd name="connsiteY3" fmla="*/ 708069 h 1185665"/>
                <a:gd name="connsiteX4" fmla="*/ 1106028 w 1239581"/>
                <a:gd name="connsiteY4" fmla="*/ 593106 h 1185665"/>
                <a:gd name="connsiteX5" fmla="*/ 1185960 w 1239581"/>
                <a:gd name="connsiteY5" fmla="*/ 375391 h 1185665"/>
                <a:gd name="connsiteX6" fmla="*/ 1239581 w 1239581"/>
                <a:gd name="connsiteY6" fmla="*/ 101450 h 1185665"/>
                <a:gd name="connsiteX7" fmla="*/ 1144923 w 1239581"/>
                <a:gd name="connsiteY7" fmla="*/ 21178 h 1185665"/>
                <a:gd name="connsiteX8" fmla="*/ 1058904 w 1239581"/>
                <a:gd name="connsiteY8" fmla="*/ 0 h 1185665"/>
                <a:gd name="connsiteX9" fmla="*/ 985897 w 1239581"/>
                <a:gd name="connsiteY9" fmla="*/ 13227 h 1185665"/>
                <a:gd name="connsiteX10" fmla="*/ 847661 w 1239581"/>
                <a:gd name="connsiteY10" fmla="*/ 123496 h 1185665"/>
                <a:gd name="connsiteX11" fmla="*/ 659168 w 1239581"/>
                <a:gd name="connsiteY11" fmla="*/ 194993 h 1185665"/>
                <a:gd name="connsiteX12" fmla="*/ 444676 w 1239581"/>
                <a:gd name="connsiteY12" fmla="*/ 233992 h 1185665"/>
                <a:gd name="connsiteX13" fmla="*/ 331809 w 1239581"/>
                <a:gd name="connsiteY13" fmla="*/ 300862 h 1185665"/>
                <a:gd name="connsiteX14" fmla="*/ 210684 w 1239581"/>
                <a:gd name="connsiteY14" fmla="*/ 519981 h 1185665"/>
                <a:gd name="connsiteX15" fmla="*/ 0 w 1239581"/>
                <a:gd name="connsiteY15" fmla="*/ 725183 h 1185665"/>
                <a:gd name="connsiteX16" fmla="*/ 247943 w 1239581"/>
                <a:gd name="connsiteY16" fmla="*/ 1185665 h 118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9581" h="1185665">
                  <a:moveTo>
                    <a:pt x="247943" y="1185665"/>
                  </a:moveTo>
                  <a:lnTo>
                    <a:pt x="735539" y="846596"/>
                  </a:lnTo>
                  <a:lnTo>
                    <a:pt x="896408" y="783224"/>
                  </a:lnTo>
                  <a:lnTo>
                    <a:pt x="1031286" y="708069"/>
                  </a:lnTo>
                  <a:lnTo>
                    <a:pt x="1106028" y="593106"/>
                  </a:lnTo>
                  <a:lnTo>
                    <a:pt x="1185960" y="375391"/>
                  </a:lnTo>
                  <a:lnTo>
                    <a:pt x="1239581" y="101450"/>
                  </a:lnTo>
                  <a:lnTo>
                    <a:pt x="1144923" y="21178"/>
                  </a:lnTo>
                  <a:lnTo>
                    <a:pt x="1058904" y="0"/>
                  </a:lnTo>
                  <a:lnTo>
                    <a:pt x="985897" y="13227"/>
                  </a:lnTo>
                  <a:lnTo>
                    <a:pt x="847661" y="123496"/>
                  </a:lnTo>
                  <a:lnTo>
                    <a:pt x="659168" y="194993"/>
                  </a:lnTo>
                  <a:lnTo>
                    <a:pt x="444676" y="233992"/>
                  </a:lnTo>
                  <a:lnTo>
                    <a:pt x="331809" y="300862"/>
                  </a:lnTo>
                  <a:lnTo>
                    <a:pt x="210684" y="519981"/>
                  </a:lnTo>
                  <a:lnTo>
                    <a:pt x="0" y="725183"/>
                  </a:lnTo>
                  <a:lnTo>
                    <a:pt x="247943" y="1185665"/>
                  </a:lnTo>
                  <a:close/>
                </a:path>
              </a:pathLst>
            </a:custGeom>
            <a:solidFill>
              <a:srgbClr val="FF0000">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9" name="フリーフォーム 8"/>
            <p:cNvSpPr/>
            <p:nvPr/>
          </p:nvSpPr>
          <p:spPr>
            <a:xfrm>
              <a:off x="811694" y="1963307"/>
              <a:ext cx="1369032" cy="1000584"/>
            </a:xfrm>
            <a:custGeom>
              <a:avLst/>
              <a:gdLst>
                <a:gd name="connsiteX0" fmla="*/ 1661823 w 1661823"/>
                <a:gd name="connsiteY0" fmla="*/ 628153 h 1311965"/>
                <a:gd name="connsiteX1" fmla="*/ 1256306 w 1661823"/>
                <a:gd name="connsiteY1" fmla="*/ 691763 h 1311965"/>
                <a:gd name="connsiteX2" fmla="*/ 1137037 w 1661823"/>
                <a:gd name="connsiteY2" fmla="*/ 667909 h 1311965"/>
                <a:gd name="connsiteX3" fmla="*/ 978011 w 1661823"/>
                <a:gd name="connsiteY3" fmla="*/ 850789 h 1311965"/>
                <a:gd name="connsiteX4" fmla="*/ 310101 w 1661823"/>
                <a:gd name="connsiteY4" fmla="*/ 1311965 h 1311965"/>
                <a:gd name="connsiteX5" fmla="*/ 0 w 1661823"/>
                <a:gd name="connsiteY5" fmla="*/ 874643 h 1311965"/>
                <a:gd name="connsiteX6" fmla="*/ 174929 w 1661823"/>
                <a:gd name="connsiteY6" fmla="*/ 357808 h 1311965"/>
                <a:gd name="connsiteX7" fmla="*/ 1057524 w 1661823"/>
                <a:gd name="connsiteY7" fmla="*/ 0 h 1311965"/>
                <a:gd name="connsiteX8" fmla="*/ 1423284 w 1661823"/>
                <a:gd name="connsiteY8" fmla="*/ 151074 h 1311965"/>
                <a:gd name="connsiteX9" fmla="*/ 1661823 w 1661823"/>
                <a:gd name="connsiteY9" fmla="*/ 628153 h 1311965"/>
                <a:gd name="connsiteX0" fmla="*/ 1661823 w 1661823"/>
                <a:gd name="connsiteY0" fmla="*/ 628153 h 1311965"/>
                <a:gd name="connsiteX1" fmla="*/ 1256306 w 1661823"/>
                <a:gd name="connsiteY1" fmla="*/ 691763 h 1311965"/>
                <a:gd name="connsiteX2" fmla="*/ 1137037 w 1661823"/>
                <a:gd name="connsiteY2" fmla="*/ 667909 h 1311965"/>
                <a:gd name="connsiteX3" fmla="*/ 978011 w 1661823"/>
                <a:gd name="connsiteY3" fmla="*/ 850789 h 1311965"/>
                <a:gd name="connsiteX4" fmla="*/ 310101 w 1661823"/>
                <a:gd name="connsiteY4" fmla="*/ 1311965 h 1311965"/>
                <a:gd name="connsiteX5" fmla="*/ 139466 w 1661823"/>
                <a:gd name="connsiteY5" fmla="*/ 1083583 h 1311965"/>
                <a:gd name="connsiteX6" fmla="*/ 0 w 1661823"/>
                <a:gd name="connsiteY6" fmla="*/ 874643 h 1311965"/>
                <a:gd name="connsiteX7" fmla="*/ 174929 w 1661823"/>
                <a:gd name="connsiteY7" fmla="*/ 357808 h 1311965"/>
                <a:gd name="connsiteX8" fmla="*/ 1057524 w 1661823"/>
                <a:gd name="connsiteY8" fmla="*/ 0 h 1311965"/>
                <a:gd name="connsiteX9" fmla="*/ 1423284 w 1661823"/>
                <a:gd name="connsiteY9" fmla="*/ 151074 h 1311965"/>
                <a:gd name="connsiteX10" fmla="*/ 1661823 w 1661823"/>
                <a:gd name="connsiteY10" fmla="*/ 628153 h 1311965"/>
                <a:gd name="connsiteX0" fmla="*/ 1697300 w 1697300"/>
                <a:gd name="connsiteY0" fmla="*/ 628153 h 1311965"/>
                <a:gd name="connsiteX1" fmla="*/ 1291783 w 1697300"/>
                <a:gd name="connsiteY1" fmla="*/ 691763 h 1311965"/>
                <a:gd name="connsiteX2" fmla="*/ 1172514 w 1697300"/>
                <a:gd name="connsiteY2" fmla="*/ 667909 h 1311965"/>
                <a:gd name="connsiteX3" fmla="*/ 1013488 w 1697300"/>
                <a:gd name="connsiteY3" fmla="*/ 850789 h 1311965"/>
                <a:gd name="connsiteX4" fmla="*/ 345578 w 1697300"/>
                <a:gd name="connsiteY4" fmla="*/ 1311965 h 1311965"/>
                <a:gd name="connsiteX5" fmla="*/ 174943 w 1697300"/>
                <a:gd name="connsiteY5" fmla="*/ 1083583 h 1311965"/>
                <a:gd name="connsiteX6" fmla="*/ 0 w 1697300"/>
                <a:gd name="connsiteY6" fmla="*/ 798443 h 1311965"/>
                <a:gd name="connsiteX7" fmla="*/ 210406 w 1697300"/>
                <a:gd name="connsiteY7" fmla="*/ 357808 h 1311965"/>
                <a:gd name="connsiteX8" fmla="*/ 1093001 w 1697300"/>
                <a:gd name="connsiteY8" fmla="*/ 0 h 1311965"/>
                <a:gd name="connsiteX9" fmla="*/ 1458761 w 1697300"/>
                <a:gd name="connsiteY9" fmla="*/ 151074 h 1311965"/>
                <a:gd name="connsiteX10" fmla="*/ 1697300 w 1697300"/>
                <a:gd name="connsiteY10" fmla="*/ 628153 h 1311965"/>
                <a:gd name="connsiteX0" fmla="*/ 1697300 w 1697300"/>
                <a:gd name="connsiteY0" fmla="*/ 628153 h 1311965"/>
                <a:gd name="connsiteX1" fmla="*/ 1291783 w 1697300"/>
                <a:gd name="connsiteY1" fmla="*/ 691763 h 1311965"/>
                <a:gd name="connsiteX2" fmla="*/ 1172514 w 1697300"/>
                <a:gd name="connsiteY2" fmla="*/ 667909 h 1311965"/>
                <a:gd name="connsiteX3" fmla="*/ 1013488 w 1697300"/>
                <a:gd name="connsiteY3" fmla="*/ 850789 h 1311965"/>
                <a:gd name="connsiteX4" fmla="*/ 345578 w 1697300"/>
                <a:gd name="connsiteY4" fmla="*/ 1311965 h 1311965"/>
                <a:gd name="connsiteX5" fmla="*/ 174943 w 1697300"/>
                <a:gd name="connsiteY5" fmla="*/ 1083583 h 1311965"/>
                <a:gd name="connsiteX6" fmla="*/ 0 w 1697300"/>
                <a:gd name="connsiteY6" fmla="*/ 798443 h 1311965"/>
                <a:gd name="connsiteX7" fmla="*/ 204493 w 1697300"/>
                <a:gd name="connsiteY7" fmla="*/ 395908 h 1311965"/>
                <a:gd name="connsiteX8" fmla="*/ 1093001 w 1697300"/>
                <a:gd name="connsiteY8" fmla="*/ 0 h 1311965"/>
                <a:gd name="connsiteX9" fmla="*/ 1458761 w 1697300"/>
                <a:gd name="connsiteY9" fmla="*/ 151074 h 1311965"/>
                <a:gd name="connsiteX10" fmla="*/ 1697300 w 1697300"/>
                <a:gd name="connsiteY10" fmla="*/ 628153 h 1311965"/>
                <a:gd name="connsiteX0" fmla="*/ 1711568 w 1711568"/>
                <a:gd name="connsiteY0" fmla="*/ 628153 h 1311965"/>
                <a:gd name="connsiteX1" fmla="*/ 1306051 w 1711568"/>
                <a:gd name="connsiteY1" fmla="*/ 691763 h 1311965"/>
                <a:gd name="connsiteX2" fmla="*/ 1186782 w 1711568"/>
                <a:gd name="connsiteY2" fmla="*/ 667909 h 1311965"/>
                <a:gd name="connsiteX3" fmla="*/ 1027756 w 1711568"/>
                <a:gd name="connsiteY3" fmla="*/ 85078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473029 w 1711568"/>
                <a:gd name="connsiteY9" fmla="*/ 151074 h 1311965"/>
                <a:gd name="connsiteX10" fmla="*/ 1711568 w 1711568"/>
                <a:gd name="connsiteY10"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5078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473029 w 1711568"/>
                <a:gd name="connsiteY9" fmla="*/ 151074 h 1311965"/>
                <a:gd name="connsiteX10" fmla="*/ 1711568 w 1711568"/>
                <a:gd name="connsiteY10"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4443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473029 w 1711568"/>
                <a:gd name="connsiteY9" fmla="*/ 151074 h 1311965"/>
                <a:gd name="connsiteX10" fmla="*/ 1711568 w 1711568"/>
                <a:gd name="connsiteY10"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4443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226916 w 1711568"/>
                <a:gd name="connsiteY9" fmla="*/ 51708 h 1311965"/>
                <a:gd name="connsiteX10" fmla="*/ 1473029 w 1711568"/>
                <a:gd name="connsiteY10" fmla="*/ 151074 h 1311965"/>
                <a:gd name="connsiteX11" fmla="*/ 1711568 w 1711568"/>
                <a:gd name="connsiteY11" fmla="*/ 628153 h 1311965"/>
                <a:gd name="connsiteX0" fmla="*/ 1711568 w 1711568"/>
                <a:gd name="connsiteY0" fmla="*/ 628153 h 1311965"/>
                <a:gd name="connsiteX1" fmla="*/ 1306051 w 1711568"/>
                <a:gd name="connsiteY1" fmla="*/ 691763 h 1311965"/>
                <a:gd name="connsiteX2" fmla="*/ 1092176 w 1711568"/>
                <a:gd name="connsiteY2" fmla="*/ 642509 h 1311965"/>
                <a:gd name="connsiteX3" fmla="*/ 1027756 w 1711568"/>
                <a:gd name="connsiteY3" fmla="*/ 844439 h 1311965"/>
                <a:gd name="connsiteX4" fmla="*/ 359846 w 1711568"/>
                <a:gd name="connsiteY4" fmla="*/ 1311965 h 1311965"/>
                <a:gd name="connsiteX5" fmla="*/ 0 w 1711568"/>
                <a:gd name="connsiteY5" fmla="*/ 1223283 h 1311965"/>
                <a:gd name="connsiteX6" fmla="*/ 14268 w 1711568"/>
                <a:gd name="connsiteY6" fmla="*/ 798443 h 1311965"/>
                <a:gd name="connsiteX7" fmla="*/ 218761 w 1711568"/>
                <a:gd name="connsiteY7" fmla="*/ 395908 h 1311965"/>
                <a:gd name="connsiteX8" fmla="*/ 1107269 w 1711568"/>
                <a:gd name="connsiteY8" fmla="*/ 0 h 1311965"/>
                <a:gd name="connsiteX9" fmla="*/ 1238742 w 1711568"/>
                <a:gd name="connsiteY9" fmla="*/ 172358 h 1311965"/>
                <a:gd name="connsiteX10" fmla="*/ 1473029 w 1711568"/>
                <a:gd name="connsiteY10" fmla="*/ 151074 h 1311965"/>
                <a:gd name="connsiteX11" fmla="*/ 1711568 w 1711568"/>
                <a:gd name="connsiteY11" fmla="*/ 628153 h 13119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218761 w 1711568"/>
                <a:gd name="connsiteY7" fmla="*/ 332408 h 1248465"/>
                <a:gd name="connsiteX8" fmla="*/ 1024489 w 1711568"/>
                <a:gd name="connsiteY8" fmla="*/ 0 h 1248465"/>
                <a:gd name="connsiteX9" fmla="*/ 1238742 w 1711568"/>
                <a:gd name="connsiteY9" fmla="*/ 108858 h 1248465"/>
                <a:gd name="connsiteX10" fmla="*/ 1473029 w 1711568"/>
                <a:gd name="connsiteY10" fmla="*/ 87574 h 1248465"/>
                <a:gd name="connsiteX11" fmla="*/ 1711568 w 1711568"/>
                <a:gd name="connsiteY11"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218761 w 1711568"/>
                <a:gd name="connsiteY7" fmla="*/ 332408 h 1248465"/>
                <a:gd name="connsiteX8" fmla="*/ 594241 w 1711568"/>
                <a:gd name="connsiteY8" fmla="*/ 172358 h 1248465"/>
                <a:gd name="connsiteX9" fmla="*/ 1024489 w 1711568"/>
                <a:gd name="connsiteY9" fmla="*/ 0 h 1248465"/>
                <a:gd name="connsiteX10" fmla="*/ 1238742 w 1711568"/>
                <a:gd name="connsiteY10" fmla="*/ 108858 h 1248465"/>
                <a:gd name="connsiteX11" fmla="*/ 1473029 w 1711568"/>
                <a:gd name="connsiteY11" fmla="*/ 87574 h 1248465"/>
                <a:gd name="connsiteX12" fmla="*/ 1711568 w 1711568"/>
                <a:gd name="connsiteY12"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218761 w 1711568"/>
                <a:gd name="connsiteY7" fmla="*/ 332408 h 1248465"/>
                <a:gd name="connsiteX8" fmla="*/ 576503 w 1711568"/>
                <a:gd name="connsiteY8" fmla="*/ 108858 h 1248465"/>
                <a:gd name="connsiteX9" fmla="*/ 1024489 w 1711568"/>
                <a:gd name="connsiteY9" fmla="*/ 0 h 1248465"/>
                <a:gd name="connsiteX10" fmla="*/ 1238742 w 1711568"/>
                <a:gd name="connsiteY10" fmla="*/ 108858 h 1248465"/>
                <a:gd name="connsiteX11" fmla="*/ 1473029 w 1711568"/>
                <a:gd name="connsiteY11" fmla="*/ 87574 h 1248465"/>
                <a:gd name="connsiteX12" fmla="*/ 1711568 w 1711568"/>
                <a:gd name="connsiteY12"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109388 w 1711568"/>
                <a:gd name="connsiteY7" fmla="*/ 553358 h 1248465"/>
                <a:gd name="connsiteX8" fmla="*/ 218761 w 1711568"/>
                <a:gd name="connsiteY8" fmla="*/ 332408 h 1248465"/>
                <a:gd name="connsiteX9" fmla="*/ 576503 w 1711568"/>
                <a:gd name="connsiteY9" fmla="*/ 108858 h 1248465"/>
                <a:gd name="connsiteX10" fmla="*/ 1024489 w 1711568"/>
                <a:gd name="connsiteY10" fmla="*/ 0 h 1248465"/>
                <a:gd name="connsiteX11" fmla="*/ 1238742 w 1711568"/>
                <a:gd name="connsiteY11" fmla="*/ 108858 h 1248465"/>
                <a:gd name="connsiteX12" fmla="*/ 1473029 w 1711568"/>
                <a:gd name="connsiteY12" fmla="*/ 87574 h 1248465"/>
                <a:gd name="connsiteX13" fmla="*/ 1711568 w 1711568"/>
                <a:gd name="connsiteY13"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1027756 w 1711568"/>
                <a:gd name="connsiteY3" fmla="*/ 780939 h 1248465"/>
                <a:gd name="connsiteX4" fmla="*/ 359846 w 1711568"/>
                <a:gd name="connsiteY4" fmla="*/ 1248465 h 1248465"/>
                <a:gd name="connsiteX5" fmla="*/ 0 w 1711568"/>
                <a:gd name="connsiteY5" fmla="*/ 1159783 h 1248465"/>
                <a:gd name="connsiteX6" fmla="*/ 14268 w 1711568"/>
                <a:gd name="connsiteY6" fmla="*/ 734943 h 1248465"/>
                <a:gd name="connsiteX7" fmla="*/ 73911 w 1711568"/>
                <a:gd name="connsiteY7" fmla="*/ 534308 h 1248465"/>
                <a:gd name="connsiteX8" fmla="*/ 218761 w 1711568"/>
                <a:gd name="connsiteY8" fmla="*/ 332408 h 1248465"/>
                <a:gd name="connsiteX9" fmla="*/ 576503 w 1711568"/>
                <a:gd name="connsiteY9" fmla="*/ 108858 h 1248465"/>
                <a:gd name="connsiteX10" fmla="*/ 1024489 w 1711568"/>
                <a:gd name="connsiteY10" fmla="*/ 0 h 1248465"/>
                <a:gd name="connsiteX11" fmla="*/ 1238742 w 1711568"/>
                <a:gd name="connsiteY11" fmla="*/ 108858 h 1248465"/>
                <a:gd name="connsiteX12" fmla="*/ 1473029 w 1711568"/>
                <a:gd name="connsiteY12" fmla="*/ 87574 h 1248465"/>
                <a:gd name="connsiteX13" fmla="*/ 1711568 w 1711568"/>
                <a:gd name="connsiteY13"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992279 w 1711568"/>
                <a:gd name="connsiteY3" fmla="*/ 761889 h 1248465"/>
                <a:gd name="connsiteX4" fmla="*/ 359846 w 1711568"/>
                <a:gd name="connsiteY4" fmla="*/ 1248465 h 1248465"/>
                <a:gd name="connsiteX5" fmla="*/ 0 w 1711568"/>
                <a:gd name="connsiteY5" fmla="*/ 1159783 h 1248465"/>
                <a:gd name="connsiteX6" fmla="*/ 14268 w 1711568"/>
                <a:gd name="connsiteY6" fmla="*/ 734943 h 1248465"/>
                <a:gd name="connsiteX7" fmla="*/ 73911 w 1711568"/>
                <a:gd name="connsiteY7" fmla="*/ 534308 h 1248465"/>
                <a:gd name="connsiteX8" fmla="*/ 218761 w 1711568"/>
                <a:gd name="connsiteY8" fmla="*/ 332408 h 1248465"/>
                <a:gd name="connsiteX9" fmla="*/ 576503 w 1711568"/>
                <a:gd name="connsiteY9" fmla="*/ 108858 h 1248465"/>
                <a:gd name="connsiteX10" fmla="*/ 1024489 w 1711568"/>
                <a:gd name="connsiteY10" fmla="*/ 0 h 1248465"/>
                <a:gd name="connsiteX11" fmla="*/ 1238742 w 1711568"/>
                <a:gd name="connsiteY11" fmla="*/ 108858 h 1248465"/>
                <a:gd name="connsiteX12" fmla="*/ 1473029 w 1711568"/>
                <a:gd name="connsiteY12" fmla="*/ 87574 h 1248465"/>
                <a:gd name="connsiteX13" fmla="*/ 1711568 w 1711568"/>
                <a:gd name="connsiteY13"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992279 w 1711568"/>
                <a:gd name="connsiteY3" fmla="*/ 761889 h 1248465"/>
                <a:gd name="connsiteX4" fmla="*/ 824843 w 1711568"/>
                <a:gd name="connsiteY4" fmla="*/ 889908 h 1248465"/>
                <a:gd name="connsiteX5" fmla="*/ 359846 w 1711568"/>
                <a:gd name="connsiteY5" fmla="*/ 1248465 h 1248465"/>
                <a:gd name="connsiteX6" fmla="*/ 0 w 1711568"/>
                <a:gd name="connsiteY6" fmla="*/ 1159783 h 1248465"/>
                <a:gd name="connsiteX7" fmla="*/ 14268 w 1711568"/>
                <a:gd name="connsiteY7" fmla="*/ 734943 h 1248465"/>
                <a:gd name="connsiteX8" fmla="*/ 73911 w 1711568"/>
                <a:gd name="connsiteY8" fmla="*/ 534308 h 1248465"/>
                <a:gd name="connsiteX9" fmla="*/ 218761 w 1711568"/>
                <a:gd name="connsiteY9" fmla="*/ 332408 h 1248465"/>
                <a:gd name="connsiteX10" fmla="*/ 576503 w 1711568"/>
                <a:gd name="connsiteY10" fmla="*/ 108858 h 1248465"/>
                <a:gd name="connsiteX11" fmla="*/ 1024489 w 1711568"/>
                <a:gd name="connsiteY11" fmla="*/ 0 h 1248465"/>
                <a:gd name="connsiteX12" fmla="*/ 1238742 w 1711568"/>
                <a:gd name="connsiteY12" fmla="*/ 108858 h 1248465"/>
                <a:gd name="connsiteX13" fmla="*/ 1473029 w 1711568"/>
                <a:gd name="connsiteY13" fmla="*/ 87574 h 1248465"/>
                <a:gd name="connsiteX14" fmla="*/ 1711568 w 1711568"/>
                <a:gd name="connsiteY14" fmla="*/ 564653 h 1248465"/>
                <a:gd name="connsiteX0" fmla="*/ 1711568 w 1711568"/>
                <a:gd name="connsiteY0" fmla="*/ 564653 h 1248465"/>
                <a:gd name="connsiteX1" fmla="*/ 1306051 w 1711568"/>
                <a:gd name="connsiteY1" fmla="*/ 628263 h 1248465"/>
                <a:gd name="connsiteX2" fmla="*/ 1092176 w 1711568"/>
                <a:gd name="connsiteY2" fmla="*/ 579009 h 1248465"/>
                <a:gd name="connsiteX3" fmla="*/ 992279 w 1711568"/>
                <a:gd name="connsiteY3" fmla="*/ 761889 h 1248465"/>
                <a:gd name="connsiteX4" fmla="*/ 860320 w 1711568"/>
                <a:gd name="connsiteY4" fmla="*/ 928008 h 1248465"/>
                <a:gd name="connsiteX5" fmla="*/ 359846 w 1711568"/>
                <a:gd name="connsiteY5" fmla="*/ 1248465 h 1248465"/>
                <a:gd name="connsiteX6" fmla="*/ 0 w 1711568"/>
                <a:gd name="connsiteY6" fmla="*/ 1159783 h 1248465"/>
                <a:gd name="connsiteX7" fmla="*/ 14268 w 1711568"/>
                <a:gd name="connsiteY7" fmla="*/ 734943 h 1248465"/>
                <a:gd name="connsiteX8" fmla="*/ 73911 w 1711568"/>
                <a:gd name="connsiteY8" fmla="*/ 534308 h 1248465"/>
                <a:gd name="connsiteX9" fmla="*/ 218761 w 1711568"/>
                <a:gd name="connsiteY9" fmla="*/ 332408 h 1248465"/>
                <a:gd name="connsiteX10" fmla="*/ 576503 w 1711568"/>
                <a:gd name="connsiteY10" fmla="*/ 108858 h 1248465"/>
                <a:gd name="connsiteX11" fmla="*/ 1024489 w 1711568"/>
                <a:gd name="connsiteY11" fmla="*/ 0 h 1248465"/>
                <a:gd name="connsiteX12" fmla="*/ 1238742 w 1711568"/>
                <a:gd name="connsiteY12" fmla="*/ 108858 h 1248465"/>
                <a:gd name="connsiteX13" fmla="*/ 1473029 w 1711568"/>
                <a:gd name="connsiteY13" fmla="*/ 87574 h 1248465"/>
                <a:gd name="connsiteX14" fmla="*/ 1711568 w 1711568"/>
                <a:gd name="connsiteY14" fmla="*/ 564653 h 1248465"/>
                <a:gd name="connsiteX0" fmla="*/ 1688872 w 1688872"/>
                <a:gd name="connsiteY0" fmla="*/ 530530 h 1248465"/>
                <a:gd name="connsiteX1" fmla="*/ 1306051 w 1688872"/>
                <a:gd name="connsiteY1" fmla="*/ 628263 h 1248465"/>
                <a:gd name="connsiteX2" fmla="*/ 1092176 w 1688872"/>
                <a:gd name="connsiteY2" fmla="*/ 579009 h 1248465"/>
                <a:gd name="connsiteX3" fmla="*/ 992279 w 1688872"/>
                <a:gd name="connsiteY3" fmla="*/ 761889 h 1248465"/>
                <a:gd name="connsiteX4" fmla="*/ 860320 w 1688872"/>
                <a:gd name="connsiteY4" fmla="*/ 928008 h 1248465"/>
                <a:gd name="connsiteX5" fmla="*/ 359846 w 1688872"/>
                <a:gd name="connsiteY5" fmla="*/ 1248465 h 1248465"/>
                <a:gd name="connsiteX6" fmla="*/ 0 w 1688872"/>
                <a:gd name="connsiteY6" fmla="*/ 1159783 h 1248465"/>
                <a:gd name="connsiteX7" fmla="*/ 14268 w 1688872"/>
                <a:gd name="connsiteY7" fmla="*/ 734943 h 1248465"/>
                <a:gd name="connsiteX8" fmla="*/ 73911 w 1688872"/>
                <a:gd name="connsiteY8" fmla="*/ 534308 h 1248465"/>
                <a:gd name="connsiteX9" fmla="*/ 218761 w 1688872"/>
                <a:gd name="connsiteY9" fmla="*/ 332408 h 1248465"/>
                <a:gd name="connsiteX10" fmla="*/ 576503 w 1688872"/>
                <a:gd name="connsiteY10" fmla="*/ 108858 h 1248465"/>
                <a:gd name="connsiteX11" fmla="*/ 1024489 w 1688872"/>
                <a:gd name="connsiteY11" fmla="*/ 0 h 1248465"/>
                <a:gd name="connsiteX12" fmla="*/ 1238742 w 1688872"/>
                <a:gd name="connsiteY12" fmla="*/ 108858 h 1248465"/>
                <a:gd name="connsiteX13" fmla="*/ 1473029 w 1688872"/>
                <a:gd name="connsiteY13" fmla="*/ 87574 h 1248465"/>
                <a:gd name="connsiteX14" fmla="*/ 1688872 w 1688872"/>
                <a:gd name="connsiteY14" fmla="*/ 530530 h 1248465"/>
                <a:gd name="connsiteX0" fmla="*/ 1670715 w 1670715"/>
                <a:gd name="connsiteY0" fmla="*/ 515907 h 1248465"/>
                <a:gd name="connsiteX1" fmla="*/ 1306051 w 1670715"/>
                <a:gd name="connsiteY1" fmla="*/ 628263 h 1248465"/>
                <a:gd name="connsiteX2" fmla="*/ 1092176 w 1670715"/>
                <a:gd name="connsiteY2" fmla="*/ 579009 h 1248465"/>
                <a:gd name="connsiteX3" fmla="*/ 992279 w 1670715"/>
                <a:gd name="connsiteY3" fmla="*/ 761889 h 1248465"/>
                <a:gd name="connsiteX4" fmla="*/ 860320 w 1670715"/>
                <a:gd name="connsiteY4" fmla="*/ 928008 h 1248465"/>
                <a:gd name="connsiteX5" fmla="*/ 359846 w 1670715"/>
                <a:gd name="connsiteY5" fmla="*/ 1248465 h 1248465"/>
                <a:gd name="connsiteX6" fmla="*/ 0 w 1670715"/>
                <a:gd name="connsiteY6" fmla="*/ 1159783 h 1248465"/>
                <a:gd name="connsiteX7" fmla="*/ 14268 w 1670715"/>
                <a:gd name="connsiteY7" fmla="*/ 734943 h 1248465"/>
                <a:gd name="connsiteX8" fmla="*/ 73911 w 1670715"/>
                <a:gd name="connsiteY8" fmla="*/ 534308 h 1248465"/>
                <a:gd name="connsiteX9" fmla="*/ 218761 w 1670715"/>
                <a:gd name="connsiteY9" fmla="*/ 332408 h 1248465"/>
                <a:gd name="connsiteX10" fmla="*/ 576503 w 1670715"/>
                <a:gd name="connsiteY10" fmla="*/ 108858 h 1248465"/>
                <a:gd name="connsiteX11" fmla="*/ 1024489 w 1670715"/>
                <a:gd name="connsiteY11" fmla="*/ 0 h 1248465"/>
                <a:gd name="connsiteX12" fmla="*/ 1238742 w 1670715"/>
                <a:gd name="connsiteY12" fmla="*/ 108858 h 1248465"/>
                <a:gd name="connsiteX13" fmla="*/ 1473029 w 1670715"/>
                <a:gd name="connsiteY13" fmla="*/ 87574 h 1248465"/>
                <a:gd name="connsiteX14" fmla="*/ 1670715 w 1670715"/>
                <a:gd name="connsiteY14" fmla="*/ 515907 h 1248465"/>
                <a:gd name="connsiteX0" fmla="*/ 1670715 w 1670715"/>
                <a:gd name="connsiteY0" fmla="*/ 515907 h 1248465"/>
                <a:gd name="connsiteX1" fmla="*/ 1501483 w 1670715"/>
                <a:gd name="connsiteY1" fmla="*/ 594486 h 1248465"/>
                <a:gd name="connsiteX2" fmla="*/ 1306051 w 1670715"/>
                <a:gd name="connsiteY2" fmla="*/ 628263 h 1248465"/>
                <a:gd name="connsiteX3" fmla="*/ 1092176 w 1670715"/>
                <a:gd name="connsiteY3" fmla="*/ 579009 h 1248465"/>
                <a:gd name="connsiteX4" fmla="*/ 992279 w 1670715"/>
                <a:gd name="connsiteY4" fmla="*/ 761889 h 1248465"/>
                <a:gd name="connsiteX5" fmla="*/ 860320 w 1670715"/>
                <a:gd name="connsiteY5" fmla="*/ 928008 h 1248465"/>
                <a:gd name="connsiteX6" fmla="*/ 359846 w 1670715"/>
                <a:gd name="connsiteY6" fmla="*/ 1248465 h 1248465"/>
                <a:gd name="connsiteX7" fmla="*/ 0 w 1670715"/>
                <a:gd name="connsiteY7" fmla="*/ 1159783 h 1248465"/>
                <a:gd name="connsiteX8" fmla="*/ 14268 w 1670715"/>
                <a:gd name="connsiteY8" fmla="*/ 734943 h 1248465"/>
                <a:gd name="connsiteX9" fmla="*/ 73911 w 1670715"/>
                <a:gd name="connsiteY9" fmla="*/ 534308 h 1248465"/>
                <a:gd name="connsiteX10" fmla="*/ 218761 w 1670715"/>
                <a:gd name="connsiteY10" fmla="*/ 332408 h 1248465"/>
                <a:gd name="connsiteX11" fmla="*/ 576503 w 1670715"/>
                <a:gd name="connsiteY11" fmla="*/ 108858 h 1248465"/>
                <a:gd name="connsiteX12" fmla="*/ 1024489 w 1670715"/>
                <a:gd name="connsiteY12" fmla="*/ 0 h 1248465"/>
                <a:gd name="connsiteX13" fmla="*/ 1238742 w 1670715"/>
                <a:gd name="connsiteY13" fmla="*/ 108858 h 1248465"/>
                <a:gd name="connsiteX14" fmla="*/ 1473029 w 1670715"/>
                <a:gd name="connsiteY14" fmla="*/ 87574 h 1248465"/>
                <a:gd name="connsiteX15" fmla="*/ 1670715 w 1670715"/>
                <a:gd name="connsiteY15" fmla="*/ 515907 h 1248465"/>
                <a:gd name="connsiteX0" fmla="*/ 1670715 w 1670715"/>
                <a:gd name="connsiteY0" fmla="*/ 515907 h 1248465"/>
                <a:gd name="connsiteX1" fmla="*/ 1501483 w 1670715"/>
                <a:gd name="connsiteY1" fmla="*/ 594486 h 1248465"/>
                <a:gd name="connsiteX2" fmla="*/ 1306051 w 1670715"/>
                <a:gd name="connsiteY2" fmla="*/ 628263 h 1248465"/>
                <a:gd name="connsiteX3" fmla="*/ 1092176 w 1670715"/>
                <a:gd name="connsiteY3" fmla="*/ 579009 h 1248465"/>
                <a:gd name="connsiteX4" fmla="*/ 992279 w 1670715"/>
                <a:gd name="connsiteY4" fmla="*/ 761889 h 1248465"/>
                <a:gd name="connsiteX5" fmla="*/ 860320 w 1670715"/>
                <a:gd name="connsiteY5" fmla="*/ 928008 h 1248465"/>
                <a:gd name="connsiteX6" fmla="*/ 359846 w 1670715"/>
                <a:gd name="connsiteY6" fmla="*/ 1248465 h 1248465"/>
                <a:gd name="connsiteX7" fmla="*/ 0 w 1670715"/>
                <a:gd name="connsiteY7" fmla="*/ 1159783 h 1248465"/>
                <a:gd name="connsiteX8" fmla="*/ 14268 w 1670715"/>
                <a:gd name="connsiteY8" fmla="*/ 734943 h 1248465"/>
                <a:gd name="connsiteX9" fmla="*/ 73911 w 1670715"/>
                <a:gd name="connsiteY9" fmla="*/ 534308 h 1248465"/>
                <a:gd name="connsiteX10" fmla="*/ 218761 w 1670715"/>
                <a:gd name="connsiteY10" fmla="*/ 332408 h 1248465"/>
                <a:gd name="connsiteX11" fmla="*/ 576503 w 1670715"/>
                <a:gd name="connsiteY11" fmla="*/ 108858 h 1248465"/>
                <a:gd name="connsiteX12" fmla="*/ 1024489 w 1670715"/>
                <a:gd name="connsiteY12" fmla="*/ 0 h 1248465"/>
                <a:gd name="connsiteX13" fmla="*/ 1238742 w 1670715"/>
                <a:gd name="connsiteY13" fmla="*/ 108858 h 1248465"/>
                <a:gd name="connsiteX14" fmla="*/ 1473029 w 1670715"/>
                <a:gd name="connsiteY14" fmla="*/ 87574 h 1248465"/>
                <a:gd name="connsiteX15" fmla="*/ 1670715 w 1670715"/>
                <a:gd name="connsiteY15"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092176 w 1670715"/>
                <a:gd name="connsiteY3" fmla="*/ 579009 h 1248465"/>
                <a:gd name="connsiteX4" fmla="*/ 992279 w 1670715"/>
                <a:gd name="connsiteY4" fmla="*/ 761889 h 1248465"/>
                <a:gd name="connsiteX5" fmla="*/ 860320 w 1670715"/>
                <a:gd name="connsiteY5" fmla="*/ 928008 h 1248465"/>
                <a:gd name="connsiteX6" fmla="*/ 359846 w 1670715"/>
                <a:gd name="connsiteY6" fmla="*/ 1248465 h 1248465"/>
                <a:gd name="connsiteX7" fmla="*/ 0 w 1670715"/>
                <a:gd name="connsiteY7" fmla="*/ 1159783 h 1248465"/>
                <a:gd name="connsiteX8" fmla="*/ 14268 w 1670715"/>
                <a:gd name="connsiteY8" fmla="*/ 734943 h 1248465"/>
                <a:gd name="connsiteX9" fmla="*/ 73911 w 1670715"/>
                <a:gd name="connsiteY9" fmla="*/ 534308 h 1248465"/>
                <a:gd name="connsiteX10" fmla="*/ 218761 w 1670715"/>
                <a:gd name="connsiteY10" fmla="*/ 332408 h 1248465"/>
                <a:gd name="connsiteX11" fmla="*/ 576503 w 1670715"/>
                <a:gd name="connsiteY11" fmla="*/ 108858 h 1248465"/>
                <a:gd name="connsiteX12" fmla="*/ 1024489 w 1670715"/>
                <a:gd name="connsiteY12" fmla="*/ 0 h 1248465"/>
                <a:gd name="connsiteX13" fmla="*/ 1238742 w 1670715"/>
                <a:gd name="connsiteY13" fmla="*/ 108858 h 1248465"/>
                <a:gd name="connsiteX14" fmla="*/ 1473029 w 1670715"/>
                <a:gd name="connsiteY14" fmla="*/ 87574 h 1248465"/>
                <a:gd name="connsiteX15" fmla="*/ 1670715 w 1670715"/>
                <a:gd name="connsiteY15"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188277 w 1670715"/>
                <a:gd name="connsiteY3" fmla="*/ 643233 h 1248465"/>
                <a:gd name="connsiteX4" fmla="*/ 1092176 w 1670715"/>
                <a:gd name="connsiteY4" fmla="*/ 579009 h 1248465"/>
                <a:gd name="connsiteX5" fmla="*/ 992279 w 1670715"/>
                <a:gd name="connsiteY5" fmla="*/ 761889 h 1248465"/>
                <a:gd name="connsiteX6" fmla="*/ 860320 w 1670715"/>
                <a:gd name="connsiteY6" fmla="*/ 928008 h 1248465"/>
                <a:gd name="connsiteX7" fmla="*/ 359846 w 1670715"/>
                <a:gd name="connsiteY7" fmla="*/ 1248465 h 1248465"/>
                <a:gd name="connsiteX8" fmla="*/ 0 w 1670715"/>
                <a:gd name="connsiteY8" fmla="*/ 1159783 h 1248465"/>
                <a:gd name="connsiteX9" fmla="*/ 14268 w 1670715"/>
                <a:gd name="connsiteY9" fmla="*/ 734943 h 1248465"/>
                <a:gd name="connsiteX10" fmla="*/ 73911 w 1670715"/>
                <a:gd name="connsiteY10" fmla="*/ 534308 h 1248465"/>
                <a:gd name="connsiteX11" fmla="*/ 218761 w 1670715"/>
                <a:gd name="connsiteY11" fmla="*/ 332408 h 1248465"/>
                <a:gd name="connsiteX12" fmla="*/ 576503 w 1670715"/>
                <a:gd name="connsiteY12" fmla="*/ 108858 h 1248465"/>
                <a:gd name="connsiteX13" fmla="*/ 1024489 w 1670715"/>
                <a:gd name="connsiteY13" fmla="*/ 0 h 1248465"/>
                <a:gd name="connsiteX14" fmla="*/ 1238742 w 1670715"/>
                <a:gd name="connsiteY14" fmla="*/ 108858 h 1248465"/>
                <a:gd name="connsiteX15" fmla="*/ 1473029 w 1670715"/>
                <a:gd name="connsiteY15" fmla="*/ 87574 h 1248465"/>
                <a:gd name="connsiteX16" fmla="*/ 1670715 w 1670715"/>
                <a:gd name="connsiteY16"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188277 w 1670715"/>
                <a:gd name="connsiteY3" fmla="*/ 643233 h 1248465"/>
                <a:gd name="connsiteX4" fmla="*/ 1092176 w 1670715"/>
                <a:gd name="connsiteY4" fmla="*/ 579009 h 1248465"/>
                <a:gd name="connsiteX5" fmla="*/ 1024864 w 1670715"/>
                <a:gd name="connsiteY5" fmla="*/ 643233 h 1248465"/>
                <a:gd name="connsiteX6" fmla="*/ 992279 w 1670715"/>
                <a:gd name="connsiteY6" fmla="*/ 761889 h 1248465"/>
                <a:gd name="connsiteX7" fmla="*/ 860320 w 1670715"/>
                <a:gd name="connsiteY7" fmla="*/ 928008 h 1248465"/>
                <a:gd name="connsiteX8" fmla="*/ 359846 w 1670715"/>
                <a:gd name="connsiteY8" fmla="*/ 1248465 h 1248465"/>
                <a:gd name="connsiteX9" fmla="*/ 0 w 1670715"/>
                <a:gd name="connsiteY9" fmla="*/ 1159783 h 1248465"/>
                <a:gd name="connsiteX10" fmla="*/ 14268 w 1670715"/>
                <a:gd name="connsiteY10" fmla="*/ 734943 h 1248465"/>
                <a:gd name="connsiteX11" fmla="*/ 73911 w 1670715"/>
                <a:gd name="connsiteY11" fmla="*/ 534308 h 1248465"/>
                <a:gd name="connsiteX12" fmla="*/ 218761 w 1670715"/>
                <a:gd name="connsiteY12" fmla="*/ 332408 h 1248465"/>
                <a:gd name="connsiteX13" fmla="*/ 576503 w 1670715"/>
                <a:gd name="connsiteY13" fmla="*/ 108858 h 1248465"/>
                <a:gd name="connsiteX14" fmla="*/ 1024489 w 1670715"/>
                <a:gd name="connsiteY14" fmla="*/ 0 h 1248465"/>
                <a:gd name="connsiteX15" fmla="*/ 1238742 w 1670715"/>
                <a:gd name="connsiteY15" fmla="*/ 108858 h 1248465"/>
                <a:gd name="connsiteX16" fmla="*/ 1473029 w 1670715"/>
                <a:gd name="connsiteY16" fmla="*/ 87574 h 1248465"/>
                <a:gd name="connsiteX17" fmla="*/ 1670715 w 1670715"/>
                <a:gd name="connsiteY17" fmla="*/ 515907 h 1248465"/>
                <a:gd name="connsiteX0" fmla="*/ 1670715 w 1670715"/>
                <a:gd name="connsiteY0" fmla="*/ 515907 h 1248465"/>
                <a:gd name="connsiteX1" fmla="*/ 1501483 w 1670715"/>
                <a:gd name="connsiteY1" fmla="*/ 594486 h 1248465"/>
                <a:gd name="connsiteX2" fmla="*/ 1310590 w 1670715"/>
                <a:gd name="connsiteY2" fmla="*/ 652636 h 1248465"/>
                <a:gd name="connsiteX3" fmla="*/ 1188277 w 1670715"/>
                <a:gd name="connsiteY3" fmla="*/ 643233 h 1248465"/>
                <a:gd name="connsiteX4" fmla="*/ 1092176 w 1670715"/>
                <a:gd name="connsiteY4" fmla="*/ 579009 h 1248465"/>
                <a:gd name="connsiteX5" fmla="*/ 1024864 w 1670715"/>
                <a:gd name="connsiteY5" fmla="*/ 643233 h 1248465"/>
                <a:gd name="connsiteX6" fmla="*/ 951426 w 1670715"/>
                <a:gd name="connsiteY6" fmla="*/ 761889 h 1248465"/>
                <a:gd name="connsiteX7" fmla="*/ 860320 w 1670715"/>
                <a:gd name="connsiteY7" fmla="*/ 928008 h 1248465"/>
                <a:gd name="connsiteX8" fmla="*/ 359846 w 1670715"/>
                <a:gd name="connsiteY8" fmla="*/ 1248465 h 1248465"/>
                <a:gd name="connsiteX9" fmla="*/ 0 w 1670715"/>
                <a:gd name="connsiteY9" fmla="*/ 1159783 h 1248465"/>
                <a:gd name="connsiteX10" fmla="*/ 14268 w 1670715"/>
                <a:gd name="connsiteY10" fmla="*/ 734943 h 1248465"/>
                <a:gd name="connsiteX11" fmla="*/ 73911 w 1670715"/>
                <a:gd name="connsiteY11" fmla="*/ 534308 h 1248465"/>
                <a:gd name="connsiteX12" fmla="*/ 218761 w 1670715"/>
                <a:gd name="connsiteY12" fmla="*/ 332408 h 1248465"/>
                <a:gd name="connsiteX13" fmla="*/ 576503 w 1670715"/>
                <a:gd name="connsiteY13" fmla="*/ 108858 h 1248465"/>
                <a:gd name="connsiteX14" fmla="*/ 1024489 w 1670715"/>
                <a:gd name="connsiteY14" fmla="*/ 0 h 1248465"/>
                <a:gd name="connsiteX15" fmla="*/ 1238742 w 1670715"/>
                <a:gd name="connsiteY15" fmla="*/ 108858 h 1248465"/>
                <a:gd name="connsiteX16" fmla="*/ 1473029 w 1670715"/>
                <a:gd name="connsiteY16" fmla="*/ 87574 h 1248465"/>
                <a:gd name="connsiteX17" fmla="*/ 1670715 w 1670715"/>
                <a:gd name="connsiteY17" fmla="*/ 515907 h 1248465"/>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60256 w 1670715"/>
                <a:gd name="connsiteY8" fmla="*/ 1526332 h 1526332"/>
                <a:gd name="connsiteX9" fmla="*/ 0 w 1670715"/>
                <a:gd name="connsiteY9" fmla="*/ 1159783 h 1526332"/>
                <a:gd name="connsiteX10" fmla="*/ 14268 w 1670715"/>
                <a:gd name="connsiteY10" fmla="*/ 734943 h 1526332"/>
                <a:gd name="connsiteX11" fmla="*/ 73911 w 1670715"/>
                <a:gd name="connsiteY11" fmla="*/ 534308 h 1526332"/>
                <a:gd name="connsiteX12" fmla="*/ 218761 w 1670715"/>
                <a:gd name="connsiteY12" fmla="*/ 332408 h 1526332"/>
                <a:gd name="connsiteX13" fmla="*/ 576503 w 1670715"/>
                <a:gd name="connsiteY13" fmla="*/ 108858 h 1526332"/>
                <a:gd name="connsiteX14" fmla="*/ 1024489 w 1670715"/>
                <a:gd name="connsiteY14" fmla="*/ 0 h 1526332"/>
                <a:gd name="connsiteX15" fmla="*/ 1238742 w 1670715"/>
                <a:gd name="connsiteY15" fmla="*/ 108858 h 1526332"/>
                <a:gd name="connsiteX16" fmla="*/ 1473029 w 1670715"/>
                <a:gd name="connsiteY16" fmla="*/ 87574 h 1526332"/>
                <a:gd name="connsiteX17" fmla="*/ 1670715 w 1670715"/>
                <a:gd name="connsiteY17"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153332 w 1670715"/>
                <a:gd name="connsiteY8" fmla="*/ 1476829 h 1526332"/>
                <a:gd name="connsiteX9" fmla="*/ 60256 w 1670715"/>
                <a:gd name="connsiteY9" fmla="*/ 1526332 h 1526332"/>
                <a:gd name="connsiteX10" fmla="*/ 0 w 1670715"/>
                <a:gd name="connsiteY10" fmla="*/ 1159783 h 1526332"/>
                <a:gd name="connsiteX11" fmla="*/ 14268 w 1670715"/>
                <a:gd name="connsiteY11" fmla="*/ 734943 h 1526332"/>
                <a:gd name="connsiteX12" fmla="*/ 73911 w 1670715"/>
                <a:gd name="connsiteY12" fmla="*/ 534308 h 1526332"/>
                <a:gd name="connsiteX13" fmla="*/ 218761 w 1670715"/>
                <a:gd name="connsiteY13" fmla="*/ 332408 h 1526332"/>
                <a:gd name="connsiteX14" fmla="*/ 576503 w 1670715"/>
                <a:gd name="connsiteY14" fmla="*/ 108858 h 1526332"/>
                <a:gd name="connsiteX15" fmla="*/ 1024489 w 1670715"/>
                <a:gd name="connsiteY15" fmla="*/ 0 h 1526332"/>
                <a:gd name="connsiteX16" fmla="*/ 1238742 w 1670715"/>
                <a:gd name="connsiteY16" fmla="*/ 108858 h 1526332"/>
                <a:gd name="connsiteX17" fmla="*/ 1473029 w 1670715"/>
                <a:gd name="connsiteY17" fmla="*/ 87574 h 1526332"/>
                <a:gd name="connsiteX18" fmla="*/ 1670715 w 1670715"/>
                <a:gd name="connsiteY18"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185107 w 1670715"/>
                <a:gd name="connsiteY8" fmla="*/ 1418331 h 1526332"/>
                <a:gd name="connsiteX9" fmla="*/ 153332 w 1670715"/>
                <a:gd name="connsiteY9" fmla="*/ 1476829 h 1526332"/>
                <a:gd name="connsiteX10" fmla="*/ 60256 w 1670715"/>
                <a:gd name="connsiteY10" fmla="*/ 1526332 h 1526332"/>
                <a:gd name="connsiteX11" fmla="*/ 0 w 1670715"/>
                <a:gd name="connsiteY11" fmla="*/ 1159783 h 1526332"/>
                <a:gd name="connsiteX12" fmla="*/ 14268 w 1670715"/>
                <a:gd name="connsiteY12" fmla="*/ 734943 h 1526332"/>
                <a:gd name="connsiteX13" fmla="*/ 73911 w 1670715"/>
                <a:gd name="connsiteY13" fmla="*/ 534308 h 1526332"/>
                <a:gd name="connsiteX14" fmla="*/ 218761 w 1670715"/>
                <a:gd name="connsiteY14" fmla="*/ 332408 h 1526332"/>
                <a:gd name="connsiteX15" fmla="*/ 576503 w 1670715"/>
                <a:gd name="connsiteY15" fmla="*/ 108858 h 1526332"/>
                <a:gd name="connsiteX16" fmla="*/ 1024489 w 1670715"/>
                <a:gd name="connsiteY16" fmla="*/ 0 h 1526332"/>
                <a:gd name="connsiteX17" fmla="*/ 1238742 w 1670715"/>
                <a:gd name="connsiteY17" fmla="*/ 108858 h 1526332"/>
                <a:gd name="connsiteX18" fmla="*/ 1473029 w 1670715"/>
                <a:gd name="connsiteY18" fmla="*/ 87574 h 1526332"/>
                <a:gd name="connsiteX19" fmla="*/ 1670715 w 1670715"/>
                <a:gd name="connsiteY19"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185107 w 1670715"/>
                <a:gd name="connsiteY8" fmla="*/ 1418331 h 1526332"/>
                <a:gd name="connsiteX9" fmla="*/ 153332 w 1670715"/>
                <a:gd name="connsiteY9" fmla="*/ 1476829 h 1526332"/>
                <a:gd name="connsiteX10" fmla="*/ 60256 w 1670715"/>
                <a:gd name="connsiteY10" fmla="*/ 1526332 h 1526332"/>
                <a:gd name="connsiteX11" fmla="*/ 0 w 1670715"/>
                <a:gd name="connsiteY11" fmla="*/ 1159783 h 1526332"/>
                <a:gd name="connsiteX12" fmla="*/ 14268 w 1670715"/>
                <a:gd name="connsiteY12" fmla="*/ 734943 h 1526332"/>
                <a:gd name="connsiteX13" fmla="*/ 73911 w 1670715"/>
                <a:gd name="connsiteY13" fmla="*/ 534308 h 1526332"/>
                <a:gd name="connsiteX14" fmla="*/ 218761 w 1670715"/>
                <a:gd name="connsiteY14" fmla="*/ 332408 h 1526332"/>
                <a:gd name="connsiteX15" fmla="*/ 576503 w 1670715"/>
                <a:gd name="connsiteY15" fmla="*/ 108858 h 1526332"/>
                <a:gd name="connsiteX16" fmla="*/ 1024489 w 1670715"/>
                <a:gd name="connsiteY16" fmla="*/ 0 h 1526332"/>
                <a:gd name="connsiteX17" fmla="*/ 1238742 w 1670715"/>
                <a:gd name="connsiteY17" fmla="*/ 108858 h 1526332"/>
                <a:gd name="connsiteX18" fmla="*/ 1473029 w 1670715"/>
                <a:gd name="connsiteY18" fmla="*/ 87574 h 1526332"/>
                <a:gd name="connsiteX19" fmla="*/ 1670715 w 1670715"/>
                <a:gd name="connsiteY19"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253196 w 1670715"/>
                <a:gd name="connsiteY8" fmla="*/ 1330586 h 1526332"/>
                <a:gd name="connsiteX9" fmla="*/ 185107 w 1670715"/>
                <a:gd name="connsiteY9" fmla="*/ 1418331 h 1526332"/>
                <a:gd name="connsiteX10" fmla="*/ 153332 w 1670715"/>
                <a:gd name="connsiteY10" fmla="*/ 1476829 h 1526332"/>
                <a:gd name="connsiteX11" fmla="*/ 60256 w 1670715"/>
                <a:gd name="connsiteY11" fmla="*/ 1526332 h 1526332"/>
                <a:gd name="connsiteX12" fmla="*/ 0 w 1670715"/>
                <a:gd name="connsiteY12" fmla="*/ 1159783 h 1526332"/>
                <a:gd name="connsiteX13" fmla="*/ 14268 w 1670715"/>
                <a:gd name="connsiteY13" fmla="*/ 734943 h 1526332"/>
                <a:gd name="connsiteX14" fmla="*/ 73911 w 1670715"/>
                <a:gd name="connsiteY14" fmla="*/ 534308 h 1526332"/>
                <a:gd name="connsiteX15" fmla="*/ 218761 w 1670715"/>
                <a:gd name="connsiteY15" fmla="*/ 332408 h 1526332"/>
                <a:gd name="connsiteX16" fmla="*/ 576503 w 1670715"/>
                <a:gd name="connsiteY16" fmla="*/ 108858 h 1526332"/>
                <a:gd name="connsiteX17" fmla="*/ 1024489 w 1670715"/>
                <a:gd name="connsiteY17" fmla="*/ 0 h 1526332"/>
                <a:gd name="connsiteX18" fmla="*/ 1238742 w 1670715"/>
                <a:gd name="connsiteY18" fmla="*/ 108858 h 1526332"/>
                <a:gd name="connsiteX19" fmla="*/ 1473029 w 1670715"/>
                <a:gd name="connsiteY19" fmla="*/ 87574 h 1526332"/>
                <a:gd name="connsiteX20" fmla="*/ 1670715 w 1670715"/>
                <a:gd name="connsiteY20"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257735 w 1670715"/>
                <a:gd name="connsiteY8" fmla="*/ 1345211 h 1526332"/>
                <a:gd name="connsiteX9" fmla="*/ 185107 w 1670715"/>
                <a:gd name="connsiteY9" fmla="*/ 1418331 h 1526332"/>
                <a:gd name="connsiteX10" fmla="*/ 153332 w 1670715"/>
                <a:gd name="connsiteY10" fmla="*/ 1476829 h 1526332"/>
                <a:gd name="connsiteX11" fmla="*/ 60256 w 1670715"/>
                <a:gd name="connsiteY11" fmla="*/ 1526332 h 1526332"/>
                <a:gd name="connsiteX12" fmla="*/ 0 w 1670715"/>
                <a:gd name="connsiteY12" fmla="*/ 1159783 h 1526332"/>
                <a:gd name="connsiteX13" fmla="*/ 14268 w 1670715"/>
                <a:gd name="connsiteY13" fmla="*/ 734943 h 1526332"/>
                <a:gd name="connsiteX14" fmla="*/ 73911 w 1670715"/>
                <a:gd name="connsiteY14" fmla="*/ 534308 h 1526332"/>
                <a:gd name="connsiteX15" fmla="*/ 218761 w 1670715"/>
                <a:gd name="connsiteY15" fmla="*/ 332408 h 1526332"/>
                <a:gd name="connsiteX16" fmla="*/ 576503 w 1670715"/>
                <a:gd name="connsiteY16" fmla="*/ 108858 h 1526332"/>
                <a:gd name="connsiteX17" fmla="*/ 1024489 w 1670715"/>
                <a:gd name="connsiteY17" fmla="*/ 0 h 1526332"/>
                <a:gd name="connsiteX18" fmla="*/ 1238742 w 1670715"/>
                <a:gd name="connsiteY18" fmla="*/ 108858 h 1526332"/>
                <a:gd name="connsiteX19" fmla="*/ 1473029 w 1670715"/>
                <a:gd name="connsiteY19" fmla="*/ 87574 h 1526332"/>
                <a:gd name="connsiteX20" fmla="*/ 1670715 w 1670715"/>
                <a:gd name="connsiteY20"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60320 w 1670715"/>
                <a:gd name="connsiteY7" fmla="*/ 928008 h 1526332"/>
                <a:gd name="connsiteX8" fmla="*/ 416608 w 1670715"/>
                <a:gd name="connsiteY8" fmla="*/ 1247712 h 1526332"/>
                <a:gd name="connsiteX9" fmla="*/ 257735 w 1670715"/>
                <a:gd name="connsiteY9" fmla="*/ 1345211 h 1526332"/>
                <a:gd name="connsiteX10" fmla="*/ 185107 w 1670715"/>
                <a:gd name="connsiteY10" fmla="*/ 1418331 h 1526332"/>
                <a:gd name="connsiteX11" fmla="*/ 153332 w 1670715"/>
                <a:gd name="connsiteY11" fmla="*/ 1476829 h 1526332"/>
                <a:gd name="connsiteX12" fmla="*/ 60256 w 1670715"/>
                <a:gd name="connsiteY12" fmla="*/ 1526332 h 1526332"/>
                <a:gd name="connsiteX13" fmla="*/ 0 w 1670715"/>
                <a:gd name="connsiteY13" fmla="*/ 1159783 h 1526332"/>
                <a:gd name="connsiteX14" fmla="*/ 14268 w 1670715"/>
                <a:gd name="connsiteY14" fmla="*/ 734943 h 1526332"/>
                <a:gd name="connsiteX15" fmla="*/ 73911 w 1670715"/>
                <a:gd name="connsiteY15" fmla="*/ 534308 h 1526332"/>
                <a:gd name="connsiteX16" fmla="*/ 218761 w 1670715"/>
                <a:gd name="connsiteY16" fmla="*/ 332408 h 1526332"/>
                <a:gd name="connsiteX17" fmla="*/ 576503 w 1670715"/>
                <a:gd name="connsiteY17" fmla="*/ 108858 h 1526332"/>
                <a:gd name="connsiteX18" fmla="*/ 1024489 w 1670715"/>
                <a:gd name="connsiteY18" fmla="*/ 0 h 1526332"/>
                <a:gd name="connsiteX19" fmla="*/ 1238742 w 1670715"/>
                <a:gd name="connsiteY19" fmla="*/ 108858 h 1526332"/>
                <a:gd name="connsiteX20" fmla="*/ 1473029 w 1670715"/>
                <a:gd name="connsiteY20" fmla="*/ 87574 h 1526332"/>
                <a:gd name="connsiteX21" fmla="*/ 1670715 w 1670715"/>
                <a:gd name="connsiteY21"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416608 w 1670715"/>
                <a:gd name="connsiteY8" fmla="*/ 1247712 h 1526332"/>
                <a:gd name="connsiteX9" fmla="*/ 257735 w 1670715"/>
                <a:gd name="connsiteY9" fmla="*/ 1345211 h 1526332"/>
                <a:gd name="connsiteX10" fmla="*/ 185107 w 1670715"/>
                <a:gd name="connsiteY10" fmla="*/ 1418331 h 1526332"/>
                <a:gd name="connsiteX11" fmla="*/ 153332 w 1670715"/>
                <a:gd name="connsiteY11" fmla="*/ 1476829 h 1526332"/>
                <a:gd name="connsiteX12" fmla="*/ 60256 w 1670715"/>
                <a:gd name="connsiteY12" fmla="*/ 1526332 h 1526332"/>
                <a:gd name="connsiteX13" fmla="*/ 0 w 1670715"/>
                <a:gd name="connsiteY13" fmla="*/ 1159783 h 1526332"/>
                <a:gd name="connsiteX14" fmla="*/ 14268 w 1670715"/>
                <a:gd name="connsiteY14" fmla="*/ 734943 h 1526332"/>
                <a:gd name="connsiteX15" fmla="*/ 73911 w 1670715"/>
                <a:gd name="connsiteY15" fmla="*/ 534308 h 1526332"/>
                <a:gd name="connsiteX16" fmla="*/ 218761 w 1670715"/>
                <a:gd name="connsiteY16" fmla="*/ 332408 h 1526332"/>
                <a:gd name="connsiteX17" fmla="*/ 576503 w 1670715"/>
                <a:gd name="connsiteY17" fmla="*/ 108858 h 1526332"/>
                <a:gd name="connsiteX18" fmla="*/ 1024489 w 1670715"/>
                <a:gd name="connsiteY18" fmla="*/ 0 h 1526332"/>
                <a:gd name="connsiteX19" fmla="*/ 1238742 w 1670715"/>
                <a:gd name="connsiteY19" fmla="*/ 108858 h 1526332"/>
                <a:gd name="connsiteX20" fmla="*/ 1473029 w 1670715"/>
                <a:gd name="connsiteY20" fmla="*/ 87574 h 1526332"/>
                <a:gd name="connsiteX21" fmla="*/ 1670715 w 1670715"/>
                <a:gd name="connsiteY21"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3 w 1670715"/>
                <a:gd name="connsiteY18" fmla="*/ 108858 h 1526332"/>
                <a:gd name="connsiteX19" fmla="*/ 1024489 w 1670715"/>
                <a:gd name="connsiteY19" fmla="*/ 0 h 1526332"/>
                <a:gd name="connsiteX20" fmla="*/ 1238742 w 1670715"/>
                <a:gd name="connsiteY20" fmla="*/ 108858 h 1526332"/>
                <a:gd name="connsiteX21" fmla="*/ 1473029 w 1670715"/>
                <a:gd name="connsiteY21" fmla="*/ 87574 h 1526332"/>
                <a:gd name="connsiteX22" fmla="*/ 1670715 w 1670715"/>
                <a:gd name="connsiteY22"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3 w 1670715"/>
                <a:gd name="connsiteY18" fmla="*/ 108858 h 1526332"/>
                <a:gd name="connsiteX19" fmla="*/ 802442 w 1670715"/>
                <a:gd name="connsiteY19" fmla="*/ 29006 h 1526332"/>
                <a:gd name="connsiteX20" fmla="*/ 1024489 w 1670715"/>
                <a:gd name="connsiteY20" fmla="*/ 0 h 1526332"/>
                <a:gd name="connsiteX21" fmla="*/ 1238742 w 1670715"/>
                <a:gd name="connsiteY21" fmla="*/ 108858 h 1526332"/>
                <a:gd name="connsiteX22" fmla="*/ 1473029 w 1670715"/>
                <a:gd name="connsiteY22" fmla="*/ 87574 h 1526332"/>
                <a:gd name="connsiteX23" fmla="*/ 1670715 w 1670715"/>
                <a:gd name="connsiteY23"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3 w 1670715"/>
                <a:gd name="connsiteY18" fmla="*/ 108858 h 1526332"/>
                <a:gd name="connsiteX19" fmla="*/ 802442 w 1670715"/>
                <a:gd name="connsiteY19" fmla="*/ 29006 h 1526332"/>
                <a:gd name="connsiteX20" fmla="*/ 1024489 w 1670715"/>
                <a:gd name="connsiteY20" fmla="*/ 0 h 1526332"/>
                <a:gd name="connsiteX21" fmla="*/ 1129267 w 1670715"/>
                <a:gd name="connsiteY21" fmla="*/ 33881 h 1526332"/>
                <a:gd name="connsiteX22" fmla="*/ 1238742 w 1670715"/>
                <a:gd name="connsiteY22" fmla="*/ 108858 h 1526332"/>
                <a:gd name="connsiteX23" fmla="*/ 1473029 w 1670715"/>
                <a:gd name="connsiteY23" fmla="*/ 87574 h 1526332"/>
                <a:gd name="connsiteX24" fmla="*/ 1670715 w 1670715"/>
                <a:gd name="connsiteY24" fmla="*/ 515907 h 1526332"/>
                <a:gd name="connsiteX0" fmla="*/ 1670715 w 1670715"/>
                <a:gd name="connsiteY0" fmla="*/ 515907 h 1526332"/>
                <a:gd name="connsiteX1" fmla="*/ 1501483 w 1670715"/>
                <a:gd name="connsiteY1" fmla="*/ 594486 h 1526332"/>
                <a:gd name="connsiteX2" fmla="*/ 1310590 w 1670715"/>
                <a:gd name="connsiteY2" fmla="*/ 652636 h 1526332"/>
                <a:gd name="connsiteX3" fmla="*/ 1188277 w 1670715"/>
                <a:gd name="connsiteY3" fmla="*/ 643233 h 1526332"/>
                <a:gd name="connsiteX4" fmla="*/ 1092176 w 1670715"/>
                <a:gd name="connsiteY4" fmla="*/ 579009 h 1526332"/>
                <a:gd name="connsiteX5" fmla="*/ 1024864 w 1670715"/>
                <a:gd name="connsiteY5" fmla="*/ 643233 h 1526332"/>
                <a:gd name="connsiteX6" fmla="*/ 951426 w 1670715"/>
                <a:gd name="connsiteY6" fmla="*/ 761889 h 1526332"/>
                <a:gd name="connsiteX7" fmla="*/ 851240 w 1670715"/>
                <a:gd name="connsiteY7" fmla="*/ 918257 h 1526332"/>
                <a:gd name="connsiteX8" fmla="*/ 625412 w 1670715"/>
                <a:gd name="connsiteY8" fmla="*/ 1111217 h 1526332"/>
                <a:gd name="connsiteX9" fmla="*/ 416608 w 1670715"/>
                <a:gd name="connsiteY9" fmla="*/ 1247712 h 1526332"/>
                <a:gd name="connsiteX10" fmla="*/ 257735 w 1670715"/>
                <a:gd name="connsiteY10" fmla="*/ 1345211 h 1526332"/>
                <a:gd name="connsiteX11" fmla="*/ 185107 w 1670715"/>
                <a:gd name="connsiteY11" fmla="*/ 1418331 h 1526332"/>
                <a:gd name="connsiteX12" fmla="*/ 153332 w 1670715"/>
                <a:gd name="connsiteY12" fmla="*/ 1476829 h 1526332"/>
                <a:gd name="connsiteX13" fmla="*/ 60256 w 1670715"/>
                <a:gd name="connsiteY13" fmla="*/ 1526332 h 1526332"/>
                <a:gd name="connsiteX14" fmla="*/ 0 w 1670715"/>
                <a:gd name="connsiteY14" fmla="*/ 1159783 h 1526332"/>
                <a:gd name="connsiteX15" fmla="*/ 14268 w 1670715"/>
                <a:gd name="connsiteY15" fmla="*/ 734943 h 1526332"/>
                <a:gd name="connsiteX16" fmla="*/ 73911 w 1670715"/>
                <a:gd name="connsiteY16" fmla="*/ 534308 h 1526332"/>
                <a:gd name="connsiteX17" fmla="*/ 218761 w 1670715"/>
                <a:gd name="connsiteY17" fmla="*/ 332408 h 1526332"/>
                <a:gd name="connsiteX18" fmla="*/ 576504 w 1670715"/>
                <a:gd name="connsiteY18" fmla="*/ 99108 h 1526332"/>
                <a:gd name="connsiteX19" fmla="*/ 802442 w 1670715"/>
                <a:gd name="connsiteY19" fmla="*/ 29006 h 1526332"/>
                <a:gd name="connsiteX20" fmla="*/ 1024489 w 1670715"/>
                <a:gd name="connsiteY20" fmla="*/ 0 h 1526332"/>
                <a:gd name="connsiteX21" fmla="*/ 1129267 w 1670715"/>
                <a:gd name="connsiteY21" fmla="*/ 33881 h 1526332"/>
                <a:gd name="connsiteX22" fmla="*/ 1238742 w 1670715"/>
                <a:gd name="connsiteY22" fmla="*/ 108858 h 1526332"/>
                <a:gd name="connsiteX23" fmla="*/ 1473029 w 1670715"/>
                <a:gd name="connsiteY23" fmla="*/ 87574 h 1526332"/>
                <a:gd name="connsiteX24" fmla="*/ 1670715 w 1670715"/>
                <a:gd name="connsiteY24" fmla="*/ 515907 h 1526332"/>
                <a:gd name="connsiteX0" fmla="*/ 1815970 w 1815970"/>
                <a:gd name="connsiteY0" fmla="*/ 515907 h 1526332"/>
                <a:gd name="connsiteX1" fmla="*/ 1646738 w 1815970"/>
                <a:gd name="connsiteY1" fmla="*/ 594486 h 1526332"/>
                <a:gd name="connsiteX2" fmla="*/ 1455845 w 1815970"/>
                <a:gd name="connsiteY2" fmla="*/ 652636 h 1526332"/>
                <a:gd name="connsiteX3" fmla="*/ 1333532 w 1815970"/>
                <a:gd name="connsiteY3" fmla="*/ 643233 h 1526332"/>
                <a:gd name="connsiteX4" fmla="*/ 1237431 w 1815970"/>
                <a:gd name="connsiteY4" fmla="*/ 579009 h 1526332"/>
                <a:gd name="connsiteX5" fmla="*/ 1170119 w 1815970"/>
                <a:gd name="connsiteY5" fmla="*/ 643233 h 1526332"/>
                <a:gd name="connsiteX6" fmla="*/ 1096681 w 1815970"/>
                <a:gd name="connsiteY6" fmla="*/ 761889 h 1526332"/>
                <a:gd name="connsiteX7" fmla="*/ 996495 w 1815970"/>
                <a:gd name="connsiteY7" fmla="*/ 918257 h 1526332"/>
                <a:gd name="connsiteX8" fmla="*/ 770667 w 1815970"/>
                <a:gd name="connsiteY8" fmla="*/ 1111217 h 1526332"/>
                <a:gd name="connsiteX9" fmla="*/ 561863 w 1815970"/>
                <a:gd name="connsiteY9" fmla="*/ 1247712 h 1526332"/>
                <a:gd name="connsiteX10" fmla="*/ 402990 w 1815970"/>
                <a:gd name="connsiteY10" fmla="*/ 1345211 h 1526332"/>
                <a:gd name="connsiteX11" fmla="*/ 330362 w 1815970"/>
                <a:gd name="connsiteY11" fmla="*/ 1418331 h 1526332"/>
                <a:gd name="connsiteX12" fmla="*/ 298587 w 1815970"/>
                <a:gd name="connsiteY12" fmla="*/ 1476829 h 1526332"/>
                <a:gd name="connsiteX13" fmla="*/ 205511 w 1815970"/>
                <a:gd name="connsiteY13" fmla="*/ 1526332 h 1526332"/>
                <a:gd name="connsiteX14" fmla="*/ 0 w 1815970"/>
                <a:gd name="connsiteY14" fmla="*/ 1379151 h 1526332"/>
                <a:gd name="connsiteX15" fmla="*/ 159523 w 1815970"/>
                <a:gd name="connsiteY15" fmla="*/ 734943 h 1526332"/>
                <a:gd name="connsiteX16" fmla="*/ 219166 w 1815970"/>
                <a:gd name="connsiteY16" fmla="*/ 534308 h 1526332"/>
                <a:gd name="connsiteX17" fmla="*/ 364016 w 1815970"/>
                <a:gd name="connsiteY17" fmla="*/ 332408 h 1526332"/>
                <a:gd name="connsiteX18" fmla="*/ 721759 w 1815970"/>
                <a:gd name="connsiteY18" fmla="*/ 99108 h 1526332"/>
                <a:gd name="connsiteX19" fmla="*/ 947697 w 1815970"/>
                <a:gd name="connsiteY19" fmla="*/ 29006 h 1526332"/>
                <a:gd name="connsiteX20" fmla="*/ 1169744 w 1815970"/>
                <a:gd name="connsiteY20" fmla="*/ 0 h 1526332"/>
                <a:gd name="connsiteX21" fmla="*/ 1274522 w 1815970"/>
                <a:gd name="connsiteY21" fmla="*/ 33881 h 1526332"/>
                <a:gd name="connsiteX22" fmla="*/ 1383997 w 1815970"/>
                <a:gd name="connsiteY22" fmla="*/ 108858 h 1526332"/>
                <a:gd name="connsiteX23" fmla="*/ 1618284 w 1815970"/>
                <a:gd name="connsiteY23" fmla="*/ 87574 h 1526332"/>
                <a:gd name="connsiteX24" fmla="*/ 1815970 w 1815970"/>
                <a:gd name="connsiteY24" fmla="*/ 515907 h 1526332"/>
                <a:gd name="connsiteX0" fmla="*/ 1908419 w 1908419"/>
                <a:gd name="connsiteY0" fmla="*/ 515907 h 1526332"/>
                <a:gd name="connsiteX1" fmla="*/ 1739187 w 1908419"/>
                <a:gd name="connsiteY1" fmla="*/ 594486 h 1526332"/>
                <a:gd name="connsiteX2" fmla="*/ 1548294 w 1908419"/>
                <a:gd name="connsiteY2" fmla="*/ 652636 h 1526332"/>
                <a:gd name="connsiteX3" fmla="*/ 1425981 w 1908419"/>
                <a:gd name="connsiteY3" fmla="*/ 643233 h 1526332"/>
                <a:gd name="connsiteX4" fmla="*/ 1329880 w 1908419"/>
                <a:gd name="connsiteY4" fmla="*/ 579009 h 1526332"/>
                <a:gd name="connsiteX5" fmla="*/ 1262568 w 1908419"/>
                <a:gd name="connsiteY5" fmla="*/ 643233 h 1526332"/>
                <a:gd name="connsiteX6" fmla="*/ 1189130 w 1908419"/>
                <a:gd name="connsiteY6" fmla="*/ 761889 h 1526332"/>
                <a:gd name="connsiteX7" fmla="*/ 1088944 w 1908419"/>
                <a:gd name="connsiteY7" fmla="*/ 918257 h 1526332"/>
                <a:gd name="connsiteX8" fmla="*/ 863116 w 1908419"/>
                <a:gd name="connsiteY8" fmla="*/ 1111217 h 1526332"/>
                <a:gd name="connsiteX9" fmla="*/ 654312 w 1908419"/>
                <a:gd name="connsiteY9" fmla="*/ 1247712 h 1526332"/>
                <a:gd name="connsiteX10" fmla="*/ 495439 w 1908419"/>
                <a:gd name="connsiteY10" fmla="*/ 1345211 h 1526332"/>
                <a:gd name="connsiteX11" fmla="*/ 422811 w 1908419"/>
                <a:gd name="connsiteY11" fmla="*/ 1418331 h 1526332"/>
                <a:gd name="connsiteX12" fmla="*/ 391036 w 1908419"/>
                <a:gd name="connsiteY12" fmla="*/ 1476829 h 1526332"/>
                <a:gd name="connsiteX13" fmla="*/ 297960 w 1908419"/>
                <a:gd name="connsiteY13" fmla="*/ 1526332 h 1526332"/>
                <a:gd name="connsiteX14" fmla="*/ 92449 w 1908419"/>
                <a:gd name="connsiteY14" fmla="*/ 1379151 h 1526332"/>
                <a:gd name="connsiteX15" fmla="*/ 664 w 1908419"/>
                <a:gd name="connsiteY15" fmla="*/ 1276962 h 1526332"/>
                <a:gd name="connsiteX16" fmla="*/ 251972 w 1908419"/>
                <a:gd name="connsiteY16" fmla="*/ 734943 h 1526332"/>
                <a:gd name="connsiteX17" fmla="*/ 311615 w 1908419"/>
                <a:gd name="connsiteY17" fmla="*/ 534308 h 1526332"/>
                <a:gd name="connsiteX18" fmla="*/ 456465 w 1908419"/>
                <a:gd name="connsiteY18" fmla="*/ 332408 h 1526332"/>
                <a:gd name="connsiteX19" fmla="*/ 814208 w 1908419"/>
                <a:gd name="connsiteY19" fmla="*/ 99108 h 1526332"/>
                <a:gd name="connsiteX20" fmla="*/ 1040146 w 1908419"/>
                <a:gd name="connsiteY20" fmla="*/ 29006 h 1526332"/>
                <a:gd name="connsiteX21" fmla="*/ 1262193 w 1908419"/>
                <a:gd name="connsiteY21" fmla="*/ 0 h 1526332"/>
                <a:gd name="connsiteX22" fmla="*/ 1366971 w 1908419"/>
                <a:gd name="connsiteY22" fmla="*/ 33881 h 1526332"/>
                <a:gd name="connsiteX23" fmla="*/ 1476446 w 1908419"/>
                <a:gd name="connsiteY23" fmla="*/ 108858 h 1526332"/>
                <a:gd name="connsiteX24" fmla="*/ 1710733 w 1908419"/>
                <a:gd name="connsiteY24" fmla="*/ 87574 h 1526332"/>
                <a:gd name="connsiteX25" fmla="*/ 1908419 w 1908419"/>
                <a:gd name="connsiteY25"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279083 w 1935530"/>
                <a:gd name="connsiteY16" fmla="*/ 734943 h 1526332"/>
                <a:gd name="connsiteX17" fmla="*/ 338726 w 1935530"/>
                <a:gd name="connsiteY17" fmla="*/ 534308 h 1526332"/>
                <a:gd name="connsiteX18" fmla="*/ 483576 w 1935530"/>
                <a:gd name="connsiteY18" fmla="*/ 332408 h 1526332"/>
                <a:gd name="connsiteX19" fmla="*/ 841319 w 1935530"/>
                <a:gd name="connsiteY19" fmla="*/ 99108 h 1526332"/>
                <a:gd name="connsiteX20" fmla="*/ 1067257 w 1935530"/>
                <a:gd name="connsiteY20" fmla="*/ 29006 h 1526332"/>
                <a:gd name="connsiteX21" fmla="*/ 1289304 w 1935530"/>
                <a:gd name="connsiteY21" fmla="*/ 0 h 1526332"/>
                <a:gd name="connsiteX22" fmla="*/ 1394082 w 1935530"/>
                <a:gd name="connsiteY22" fmla="*/ 33881 h 1526332"/>
                <a:gd name="connsiteX23" fmla="*/ 1503557 w 1935530"/>
                <a:gd name="connsiteY23" fmla="*/ 108858 h 1526332"/>
                <a:gd name="connsiteX24" fmla="*/ 1737844 w 1935530"/>
                <a:gd name="connsiteY24" fmla="*/ 87574 h 1526332"/>
                <a:gd name="connsiteX25" fmla="*/ 1935530 w 1935530"/>
                <a:gd name="connsiteY25"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279083 w 1935530"/>
                <a:gd name="connsiteY16" fmla="*/ 734943 h 1526332"/>
                <a:gd name="connsiteX17" fmla="*/ 338726 w 1935530"/>
                <a:gd name="connsiteY17" fmla="*/ 534308 h 1526332"/>
                <a:gd name="connsiteX18" fmla="*/ 483576 w 1935530"/>
                <a:gd name="connsiteY18" fmla="*/ 332408 h 1526332"/>
                <a:gd name="connsiteX19" fmla="*/ 841319 w 1935530"/>
                <a:gd name="connsiteY19" fmla="*/ 99108 h 1526332"/>
                <a:gd name="connsiteX20" fmla="*/ 1067257 w 1935530"/>
                <a:gd name="connsiteY20" fmla="*/ 29006 h 1526332"/>
                <a:gd name="connsiteX21" fmla="*/ 1289304 w 1935530"/>
                <a:gd name="connsiteY21" fmla="*/ 0 h 1526332"/>
                <a:gd name="connsiteX22" fmla="*/ 1394082 w 1935530"/>
                <a:gd name="connsiteY22" fmla="*/ 33881 h 1526332"/>
                <a:gd name="connsiteX23" fmla="*/ 1503557 w 1935530"/>
                <a:gd name="connsiteY23" fmla="*/ 108858 h 1526332"/>
                <a:gd name="connsiteX24" fmla="*/ 1737844 w 1935530"/>
                <a:gd name="connsiteY24" fmla="*/ 87574 h 1526332"/>
                <a:gd name="connsiteX25" fmla="*/ 1935530 w 1935530"/>
                <a:gd name="connsiteY25"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79083 w 1935530"/>
                <a:gd name="connsiteY17" fmla="*/ 734943 h 1526332"/>
                <a:gd name="connsiteX18" fmla="*/ 338726 w 1935530"/>
                <a:gd name="connsiteY18" fmla="*/ 534308 h 1526332"/>
                <a:gd name="connsiteX19" fmla="*/ 483576 w 1935530"/>
                <a:gd name="connsiteY19" fmla="*/ 332408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338726 w 1935530"/>
                <a:gd name="connsiteY18" fmla="*/ 534308 h 1526332"/>
                <a:gd name="connsiteX19" fmla="*/ 483576 w 1935530"/>
                <a:gd name="connsiteY19" fmla="*/ 332408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483576 w 1935530"/>
                <a:gd name="connsiteY19" fmla="*/ 332408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479038 w 1935530"/>
                <a:gd name="connsiteY19" fmla="*/ 303157 h 1526332"/>
                <a:gd name="connsiteX20" fmla="*/ 841319 w 1935530"/>
                <a:gd name="connsiteY20" fmla="*/ 99108 h 1526332"/>
                <a:gd name="connsiteX21" fmla="*/ 1067257 w 1935530"/>
                <a:gd name="connsiteY21" fmla="*/ 29006 h 1526332"/>
                <a:gd name="connsiteX22" fmla="*/ 1289304 w 1935530"/>
                <a:gd name="connsiteY22" fmla="*/ 0 h 1526332"/>
                <a:gd name="connsiteX23" fmla="*/ 1394082 w 1935530"/>
                <a:gd name="connsiteY23" fmla="*/ 33881 h 1526332"/>
                <a:gd name="connsiteX24" fmla="*/ 1503557 w 1935530"/>
                <a:gd name="connsiteY24" fmla="*/ 108858 h 1526332"/>
                <a:gd name="connsiteX25" fmla="*/ 1737844 w 1935530"/>
                <a:gd name="connsiteY25" fmla="*/ 87574 h 1526332"/>
                <a:gd name="connsiteX26" fmla="*/ 1935530 w 1935530"/>
                <a:gd name="connsiteY26"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479038 w 1935530"/>
                <a:gd name="connsiteY19" fmla="*/ 303157 h 1526332"/>
                <a:gd name="connsiteX20" fmla="*/ 645109 w 1935530"/>
                <a:gd name="connsiteY20" fmla="*/ 189875 h 1526332"/>
                <a:gd name="connsiteX21" fmla="*/ 841319 w 1935530"/>
                <a:gd name="connsiteY21" fmla="*/ 99108 h 1526332"/>
                <a:gd name="connsiteX22" fmla="*/ 1067257 w 1935530"/>
                <a:gd name="connsiteY22" fmla="*/ 29006 h 1526332"/>
                <a:gd name="connsiteX23" fmla="*/ 1289304 w 1935530"/>
                <a:gd name="connsiteY23" fmla="*/ 0 h 1526332"/>
                <a:gd name="connsiteX24" fmla="*/ 1394082 w 1935530"/>
                <a:gd name="connsiteY24" fmla="*/ 33881 h 1526332"/>
                <a:gd name="connsiteX25" fmla="*/ 1503557 w 1935530"/>
                <a:gd name="connsiteY25" fmla="*/ 108858 h 1526332"/>
                <a:gd name="connsiteX26" fmla="*/ 1737844 w 1935530"/>
                <a:gd name="connsiteY26" fmla="*/ 87574 h 1526332"/>
                <a:gd name="connsiteX27" fmla="*/ 1935530 w 1935530"/>
                <a:gd name="connsiteY27" fmla="*/ 515907 h 1526332"/>
                <a:gd name="connsiteX0" fmla="*/ 1935530 w 1935530"/>
                <a:gd name="connsiteY0" fmla="*/ 515907 h 1526332"/>
                <a:gd name="connsiteX1" fmla="*/ 1766298 w 1935530"/>
                <a:gd name="connsiteY1" fmla="*/ 594486 h 1526332"/>
                <a:gd name="connsiteX2" fmla="*/ 1575405 w 1935530"/>
                <a:gd name="connsiteY2" fmla="*/ 652636 h 1526332"/>
                <a:gd name="connsiteX3" fmla="*/ 1453092 w 1935530"/>
                <a:gd name="connsiteY3" fmla="*/ 643233 h 1526332"/>
                <a:gd name="connsiteX4" fmla="*/ 1356991 w 1935530"/>
                <a:gd name="connsiteY4" fmla="*/ 579009 h 1526332"/>
                <a:gd name="connsiteX5" fmla="*/ 1289679 w 1935530"/>
                <a:gd name="connsiteY5" fmla="*/ 643233 h 1526332"/>
                <a:gd name="connsiteX6" fmla="*/ 1216241 w 1935530"/>
                <a:gd name="connsiteY6" fmla="*/ 761889 h 1526332"/>
                <a:gd name="connsiteX7" fmla="*/ 1116055 w 1935530"/>
                <a:gd name="connsiteY7" fmla="*/ 918257 h 1526332"/>
                <a:gd name="connsiteX8" fmla="*/ 890227 w 1935530"/>
                <a:gd name="connsiteY8" fmla="*/ 1111217 h 1526332"/>
                <a:gd name="connsiteX9" fmla="*/ 681423 w 1935530"/>
                <a:gd name="connsiteY9" fmla="*/ 1247712 h 1526332"/>
                <a:gd name="connsiteX10" fmla="*/ 522550 w 1935530"/>
                <a:gd name="connsiteY10" fmla="*/ 1345211 h 1526332"/>
                <a:gd name="connsiteX11" fmla="*/ 449922 w 1935530"/>
                <a:gd name="connsiteY11" fmla="*/ 1418331 h 1526332"/>
                <a:gd name="connsiteX12" fmla="*/ 418147 w 1935530"/>
                <a:gd name="connsiteY12" fmla="*/ 1476829 h 1526332"/>
                <a:gd name="connsiteX13" fmla="*/ 325071 w 1935530"/>
                <a:gd name="connsiteY13" fmla="*/ 1526332 h 1526332"/>
                <a:gd name="connsiteX14" fmla="*/ 119560 w 1935530"/>
                <a:gd name="connsiteY14" fmla="*/ 1379151 h 1526332"/>
                <a:gd name="connsiteX15" fmla="*/ 540 w 1935530"/>
                <a:gd name="connsiteY15" fmla="*/ 1272088 h 1526332"/>
                <a:gd name="connsiteX16" fmla="*/ 132175 w 1935530"/>
                <a:gd name="connsiteY16" fmla="*/ 833352 h 1526332"/>
                <a:gd name="connsiteX17" fmla="*/ 215535 w 1935530"/>
                <a:gd name="connsiteY17" fmla="*/ 627698 h 1526332"/>
                <a:gd name="connsiteX18" fmla="*/ 288795 w 1935530"/>
                <a:gd name="connsiteY18" fmla="*/ 505060 h 1526332"/>
                <a:gd name="connsiteX19" fmla="*/ 386372 w 1935530"/>
                <a:gd name="connsiteY19" fmla="*/ 404368 h 1526332"/>
                <a:gd name="connsiteX20" fmla="*/ 479038 w 1935530"/>
                <a:gd name="connsiteY20" fmla="*/ 303157 h 1526332"/>
                <a:gd name="connsiteX21" fmla="*/ 645109 w 1935530"/>
                <a:gd name="connsiteY21" fmla="*/ 189875 h 1526332"/>
                <a:gd name="connsiteX22" fmla="*/ 841319 w 1935530"/>
                <a:gd name="connsiteY22" fmla="*/ 99108 h 1526332"/>
                <a:gd name="connsiteX23" fmla="*/ 1067257 w 1935530"/>
                <a:gd name="connsiteY23" fmla="*/ 29006 h 1526332"/>
                <a:gd name="connsiteX24" fmla="*/ 1289304 w 1935530"/>
                <a:gd name="connsiteY24" fmla="*/ 0 h 1526332"/>
                <a:gd name="connsiteX25" fmla="*/ 1394082 w 1935530"/>
                <a:gd name="connsiteY25" fmla="*/ 33881 h 1526332"/>
                <a:gd name="connsiteX26" fmla="*/ 1503557 w 1935530"/>
                <a:gd name="connsiteY26" fmla="*/ 108858 h 1526332"/>
                <a:gd name="connsiteX27" fmla="*/ 1737844 w 1935530"/>
                <a:gd name="connsiteY27" fmla="*/ 87574 h 1526332"/>
                <a:gd name="connsiteX28" fmla="*/ 1935530 w 1935530"/>
                <a:gd name="connsiteY28" fmla="*/ 515907 h 1526332"/>
                <a:gd name="connsiteX0" fmla="*/ 1944609 w 1944609"/>
                <a:gd name="connsiteY0" fmla="*/ 511033 h 1526332"/>
                <a:gd name="connsiteX1" fmla="*/ 1766298 w 1944609"/>
                <a:gd name="connsiteY1" fmla="*/ 594486 h 1526332"/>
                <a:gd name="connsiteX2" fmla="*/ 1575405 w 1944609"/>
                <a:gd name="connsiteY2" fmla="*/ 652636 h 1526332"/>
                <a:gd name="connsiteX3" fmla="*/ 1453092 w 1944609"/>
                <a:gd name="connsiteY3" fmla="*/ 643233 h 1526332"/>
                <a:gd name="connsiteX4" fmla="*/ 1356991 w 1944609"/>
                <a:gd name="connsiteY4" fmla="*/ 579009 h 1526332"/>
                <a:gd name="connsiteX5" fmla="*/ 1289679 w 1944609"/>
                <a:gd name="connsiteY5" fmla="*/ 643233 h 1526332"/>
                <a:gd name="connsiteX6" fmla="*/ 1216241 w 1944609"/>
                <a:gd name="connsiteY6" fmla="*/ 761889 h 1526332"/>
                <a:gd name="connsiteX7" fmla="*/ 1116055 w 1944609"/>
                <a:gd name="connsiteY7" fmla="*/ 918257 h 1526332"/>
                <a:gd name="connsiteX8" fmla="*/ 890227 w 1944609"/>
                <a:gd name="connsiteY8" fmla="*/ 1111217 h 1526332"/>
                <a:gd name="connsiteX9" fmla="*/ 681423 w 1944609"/>
                <a:gd name="connsiteY9" fmla="*/ 1247712 h 1526332"/>
                <a:gd name="connsiteX10" fmla="*/ 522550 w 1944609"/>
                <a:gd name="connsiteY10" fmla="*/ 1345211 h 1526332"/>
                <a:gd name="connsiteX11" fmla="*/ 449922 w 1944609"/>
                <a:gd name="connsiteY11" fmla="*/ 1418331 h 1526332"/>
                <a:gd name="connsiteX12" fmla="*/ 418147 w 1944609"/>
                <a:gd name="connsiteY12" fmla="*/ 1476829 h 1526332"/>
                <a:gd name="connsiteX13" fmla="*/ 325071 w 1944609"/>
                <a:gd name="connsiteY13" fmla="*/ 1526332 h 1526332"/>
                <a:gd name="connsiteX14" fmla="*/ 119560 w 1944609"/>
                <a:gd name="connsiteY14" fmla="*/ 1379151 h 1526332"/>
                <a:gd name="connsiteX15" fmla="*/ 540 w 1944609"/>
                <a:gd name="connsiteY15" fmla="*/ 1272088 h 1526332"/>
                <a:gd name="connsiteX16" fmla="*/ 132175 w 1944609"/>
                <a:gd name="connsiteY16" fmla="*/ 833352 h 1526332"/>
                <a:gd name="connsiteX17" fmla="*/ 215535 w 1944609"/>
                <a:gd name="connsiteY17" fmla="*/ 627698 h 1526332"/>
                <a:gd name="connsiteX18" fmla="*/ 288795 w 1944609"/>
                <a:gd name="connsiteY18" fmla="*/ 505060 h 1526332"/>
                <a:gd name="connsiteX19" fmla="*/ 386372 w 1944609"/>
                <a:gd name="connsiteY19" fmla="*/ 404368 h 1526332"/>
                <a:gd name="connsiteX20" fmla="*/ 479038 w 1944609"/>
                <a:gd name="connsiteY20" fmla="*/ 303157 h 1526332"/>
                <a:gd name="connsiteX21" fmla="*/ 645109 w 1944609"/>
                <a:gd name="connsiteY21" fmla="*/ 189875 h 1526332"/>
                <a:gd name="connsiteX22" fmla="*/ 841319 w 1944609"/>
                <a:gd name="connsiteY22" fmla="*/ 99108 h 1526332"/>
                <a:gd name="connsiteX23" fmla="*/ 1067257 w 1944609"/>
                <a:gd name="connsiteY23" fmla="*/ 29006 h 1526332"/>
                <a:gd name="connsiteX24" fmla="*/ 1289304 w 1944609"/>
                <a:gd name="connsiteY24" fmla="*/ 0 h 1526332"/>
                <a:gd name="connsiteX25" fmla="*/ 1394082 w 1944609"/>
                <a:gd name="connsiteY25" fmla="*/ 33881 h 1526332"/>
                <a:gd name="connsiteX26" fmla="*/ 1503557 w 1944609"/>
                <a:gd name="connsiteY26" fmla="*/ 108858 h 1526332"/>
                <a:gd name="connsiteX27" fmla="*/ 1737844 w 1944609"/>
                <a:gd name="connsiteY27" fmla="*/ 87574 h 1526332"/>
                <a:gd name="connsiteX28" fmla="*/ 1944609 w 1944609"/>
                <a:gd name="connsiteY28" fmla="*/ 511033 h 15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4609" h="1526332">
                  <a:moveTo>
                    <a:pt x="1944609" y="511033"/>
                  </a:moveTo>
                  <a:cubicBezTo>
                    <a:pt x="1886685" y="529101"/>
                    <a:pt x="1824222" y="576418"/>
                    <a:pt x="1766298" y="594486"/>
                  </a:cubicBezTo>
                  <a:lnTo>
                    <a:pt x="1575405" y="652636"/>
                  </a:lnTo>
                  <a:cubicBezTo>
                    <a:pt x="1539173" y="641377"/>
                    <a:pt x="1489324" y="654492"/>
                    <a:pt x="1453092" y="643233"/>
                  </a:cubicBezTo>
                  <a:lnTo>
                    <a:pt x="1356991" y="579009"/>
                  </a:lnTo>
                  <a:cubicBezTo>
                    <a:pt x="1340606" y="613417"/>
                    <a:pt x="1306064" y="608825"/>
                    <a:pt x="1289679" y="643233"/>
                  </a:cubicBezTo>
                  <a:lnTo>
                    <a:pt x="1216241" y="761889"/>
                  </a:lnTo>
                  <a:lnTo>
                    <a:pt x="1116055" y="918257"/>
                  </a:lnTo>
                  <a:cubicBezTo>
                    <a:pt x="1062476" y="973228"/>
                    <a:pt x="962666" y="1056308"/>
                    <a:pt x="890227" y="1111217"/>
                  </a:cubicBezTo>
                  <a:cubicBezTo>
                    <a:pt x="817788" y="1166126"/>
                    <a:pt x="743459" y="1205463"/>
                    <a:pt x="681423" y="1247712"/>
                  </a:cubicBezTo>
                  <a:cubicBezTo>
                    <a:pt x="619387" y="1289961"/>
                    <a:pt x="568699" y="1310275"/>
                    <a:pt x="522550" y="1345211"/>
                  </a:cubicBezTo>
                  <a:cubicBezTo>
                    <a:pt x="476401" y="1380147"/>
                    <a:pt x="467322" y="1398832"/>
                    <a:pt x="449922" y="1418331"/>
                  </a:cubicBezTo>
                  <a:cubicBezTo>
                    <a:pt x="332091" y="1509801"/>
                    <a:pt x="441225" y="1462079"/>
                    <a:pt x="418147" y="1476829"/>
                  </a:cubicBezTo>
                  <a:lnTo>
                    <a:pt x="325071" y="1526332"/>
                  </a:lnTo>
                  <a:lnTo>
                    <a:pt x="119560" y="1379151"/>
                  </a:lnTo>
                  <a:cubicBezTo>
                    <a:pt x="129817" y="1343463"/>
                    <a:pt x="-9717" y="1307776"/>
                    <a:pt x="540" y="1272088"/>
                  </a:cubicBezTo>
                  <a:cubicBezTo>
                    <a:pt x="8695" y="1197371"/>
                    <a:pt x="85751" y="922876"/>
                    <a:pt x="132175" y="833352"/>
                  </a:cubicBezTo>
                  <a:cubicBezTo>
                    <a:pt x="178599" y="743828"/>
                    <a:pt x="187162" y="693788"/>
                    <a:pt x="215535" y="627698"/>
                  </a:cubicBezTo>
                  <a:lnTo>
                    <a:pt x="288795" y="505060"/>
                  </a:lnTo>
                  <a:cubicBezTo>
                    <a:pt x="321321" y="473121"/>
                    <a:pt x="353846" y="436307"/>
                    <a:pt x="386372" y="404368"/>
                  </a:cubicBezTo>
                  <a:lnTo>
                    <a:pt x="479038" y="303157"/>
                  </a:lnTo>
                  <a:cubicBezTo>
                    <a:pt x="540447" y="268647"/>
                    <a:pt x="583700" y="224385"/>
                    <a:pt x="645109" y="189875"/>
                  </a:cubicBezTo>
                  <a:lnTo>
                    <a:pt x="841319" y="99108"/>
                  </a:lnTo>
                  <a:cubicBezTo>
                    <a:pt x="921172" y="80615"/>
                    <a:pt x="987404" y="47499"/>
                    <a:pt x="1067257" y="29006"/>
                  </a:cubicBezTo>
                  <a:lnTo>
                    <a:pt x="1289304" y="0"/>
                  </a:lnTo>
                  <a:cubicBezTo>
                    <a:pt x="1321204" y="19418"/>
                    <a:pt x="1362182" y="14463"/>
                    <a:pt x="1394082" y="33881"/>
                  </a:cubicBezTo>
                  <a:lnTo>
                    <a:pt x="1503557" y="108858"/>
                  </a:lnTo>
                  <a:lnTo>
                    <a:pt x="1737844" y="87574"/>
                  </a:lnTo>
                  <a:lnTo>
                    <a:pt x="1944609" y="511033"/>
                  </a:lnTo>
                  <a:close/>
                </a:path>
              </a:pathLst>
            </a:custGeom>
            <a:solidFill>
              <a:srgbClr val="FF9900">
                <a:alpha val="50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10" name="角丸四角形 9"/>
            <p:cNvSpPr/>
            <p:nvPr/>
          </p:nvSpPr>
          <p:spPr>
            <a:xfrm>
              <a:off x="1484376" y="2761236"/>
              <a:ext cx="1818535" cy="282214"/>
            </a:xfrm>
            <a:prstGeom prst="roundRect">
              <a:avLst/>
            </a:prstGeom>
            <a:solidFill>
              <a:schemeClr val="bg1"/>
            </a:solid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西側は連動するのか？</a:t>
              </a:r>
            </a:p>
          </p:txBody>
        </p:sp>
        <p:sp>
          <p:nvSpPr>
            <p:cNvPr id="12" name="角丸四角形 11"/>
            <p:cNvSpPr/>
            <p:nvPr/>
          </p:nvSpPr>
          <p:spPr>
            <a:xfrm>
              <a:off x="488504" y="1219729"/>
              <a:ext cx="2903622" cy="264754"/>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rPr>
                <a:t>南海トラフ東側で大規模地震</a:t>
              </a:r>
              <a:r>
                <a:rPr lang="en-US" altLang="ja-JP" sz="1100" dirty="0">
                  <a:solidFill>
                    <a:prstClr val="black"/>
                  </a:solidFill>
                </a:rPr>
                <a:t>(M8</a:t>
              </a:r>
              <a:r>
                <a:rPr lang="ja-JP" altLang="en-US" sz="1100" dirty="0">
                  <a:solidFill>
                    <a:prstClr val="black"/>
                  </a:solidFill>
                </a:rPr>
                <a:t>ｸﾗｽ</a:t>
              </a:r>
              <a:r>
                <a:rPr lang="en-US" altLang="ja-JP" sz="1100" dirty="0">
                  <a:solidFill>
                    <a:prstClr val="black"/>
                  </a:solidFill>
                </a:rPr>
                <a:t>)</a:t>
              </a:r>
              <a:r>
                <a:rPr lang="ja-JP" altLang="en-US" sz="1100" dirty="0">
                  <a:solidFill>
                    <a:prstClr val="black"/>
                  </a:solidFill>
                </a:rPr>
                <a:t>が発生</a:t>
              </a:r>
            </a:p>
          </p:txBody>
        </p:sp>
        <p:cxnSp>
          <p:nvCxnSpPr>
            <p:cNvPr id="13" name="直線コネクタ 12"/>
            <p:cNvCxnSpPr/>
            <p:nvPr/>
          </p:nvCxnSpPr>
          <p:spPr>
            <a:xfrm flipV="1">
              <a:off x="2702241" y="1462346"/>
              <a:ext cx="92457" cy="329864"/>
            </a:xfrm>
            <a:prstGeom prst="line">
              <a:avLst/>
            </a:prstGeom>
            <a:ln w="28575">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2489450" y="-598579"/>
            <a:ext cx="415498" cy="230832"/>
          </a:xfrm>
          <a:prstGeom prst="rect">
            <a:avLst/>
          </a:prstGeom>
          <a:noFill/>
        </p:spPr>
        <p:txBody>
          <a:bodyPr wrap="none" rtlCol="0">
            <a:spAutoFit/>
          </a:bodyPr>
          <a:lstStyle/>
          <a:p>
            <a:r>
              <a:rPr lang="ja-JP" altLang="en-US" sz="900" dirty="0">
                <a:solidFill>
                  <a:prstClr val="black"/>
                </a:solidFill>
              </a:rPr>
              <a:t>東海</a:t>
            </a:r>
          </a:p>
        </p:txBody>
      </p:sp>
      <p:sp>
        <p:nvSpPr>
          <p:cNvPr id="15" name="テキスト ボックス 14"/>
          <p:cNvSpPr txBox="1"/>
          <p:nvPr/>
        </p:nvSpPr>
        <p:spPr>
          <a:xfrm>
            <a:off x="-3024568" y="-729811"/>
            <a:ext cx="415498" cy="230832"/>
          </a:xfrm>
          <a:prstGeom prst="rect">
            <a:avLst/>
          </a:prstGeom>
          <a:noFill/>
        </p:spPr>
        <p:txBody>
          <a:bodyPr wrap="none" rtlCol="0">
            <a:spAutoFit/>
          </a:bodyPr>
          <a:lstStyle/>
          <a:p>
            <a:r>
              <a:rPr lang="ja-JP" altLang="en-US" sz="900" dirty="0">
                <a:solidFill>
                  <a:prstClr val="black"/>
                </a:solidFill>
              </a:rPr>
              <a:t>南海</a:t>
            </a:r>
          </a:p>
        </p:txBody>
      </p:sp>
      <p:sp>
        <p:nvSpPr>
          <p:cNvPr id="16" name="テキスト ボックス 15"/>
          <p:cNvSpPr txBox="1"/>
          <p:nvPr/>
        </p:nvSpPr>
        <p:spPr>
          <a:xfrm>
            <a:off x="-3473010" y="-574180"/>
            <a:ext cx="530915" cy="230832"/>
          </a:xfrm>
          <a:prstGeom prst="rect">
            <a:avLst/>
          </a:prstGeom>
          <a:noFill/>
        </p:spPr>
        <p:txBody>
          <a:bodyPr wrap="none" rtlCol="0">
            <a:spAutoFit/>
          </a:bodyPr>
          <a:lstStyle/>
          <a:p>
            <a:r>
              <a:rPr lang="ja-JP" altLang="en-US" sz="900" dirty="0">
                <a:solidFill>
                  <a:prstClr val="black"/>
                </a:solidFill>
              </a:rPr>
              <a:t>日向灘</a:t>
            </a:r>
          </a:p>
        </p:txBody>
      </p:sp>
      <p:sp>
        <p:nvSpPr>
          <p:cNvPr id="18" name="正方形/長方形 17"/>
          <p:cNvSpPr/>
          <p:nvPr/>
        </p:nvSpPr>
        <p:spPr>
          <a:xfrm>
            <a:off x="-5393480" y="713344"/>
            <a:ext cx="198537" cy="101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4713627" y="723161"/>
            <a:ext cx="415498" cy="230832"/>
          </a:xfrm>
          <a:prstGeom prst="rect">
            <a:avLst/>
          </a:prstGeom>
          <a:noFill/>
        </p:spPr>
        <p:txBody>
          <a:bodyPr wrap="none" rtlCol="0">
            <a:spAutoFit/>
          </a:bodyPr>
          <a:lstStyle/>
          <a:p>
            <a:r>
              <a:rPr lang="ja-JP" altLang="en-US" sz="900" dirty="0">
                <a:solidFill>
                  <a:prstClr val="black"/>
                </a:solidFill>
              </a:rPr>
              <a:t>東海</a:t>
            </a:r>
          </a:p>
        </p:txBody>
      </p:sp>
      <p:sp>
        <p:nvSpPr>
          <p:cNvPr id="20" name="テキスト ボックス 19"/>
          <p:cNvSpPr txBox="1"/>
          <p:nvPr/>
        </p:nvSpPr>
        <p:spPr>
          <a:xfrm>
            <a:off x="-5172477" y="730050"/>
            <a:ext cx="415498" cy="230832"/>
          </a:xfrm>
          <a:prstGeom prst="rect">
            <a:avLst/>
          </a:prstGeom>
          <a:noFill/>
        </p:spPr>
        <p:txBody>
          <a:bodyPr wrap="none" rtlCol="0">
            <a:spAutoFit/>
          </a:bodyPr>
          <a:lstStyle/>
          <a:p>
            <a:r>
              <a:rPr lang="ja-JP" altLang="en-US" sz="900" dirty="0">
                <a:solidFill>
                  <a:prstClr val="black"/>
                </a:solidFill>
              </a:rPr>
              <a:t>南海</a:t>
            </a:r>
          </a:p>
        </p:txBody>
      </p:sp>
      <p:sp>
        <p:nvSpPr>
          <p:cNvPr id="21" name="テキスト ボックス 20"/>
          <p:cNvSpPr txBox="1"/>
          <p:nvPr/>
        </p:nvSpPr>
        <p:spPr>
          <a:xfrm>
            <a:off x="-5576462" y="730588"/>
            <a:ext cx="530915" cy="230832"/>
          </a:xfrm>
          <a:prstGeom prst="rect">
            <a:avLst/>
          </a:prstGeom>
          <a:noFill/>
        </p:spPr>
        <p:txBody>
          <a:bodyPr wrap="none" rtlCol="0">
            <a:spAutoFit/>
          </a:bodyPr>
          <a:lstStyle/>
          <a:p>
            <a:r>
              <a:rPr lang="ja-JP" altLang="en-US" sz="900" dirty="0">
                <a:solidFill>
                  <a:prstClr val="black"/>
                </a:solidFill>
              </a:rPr>
              <a:t>日向灘</a:t>
            </a:r>
          </a:p>
        </p:txBody>
      </p:sp>
      <p:sp>
        <p:nvSpPr>
          <p:cNvPr id="22" name="正方形/長方形 21"/>
          <p:cNvSpPr/>
          <p:nvPr/>
        </p:nvSpPr>
        <p:spPr>
          <a:xfrm>
            <a:off x="216846" y="1668253"/>
            <a:ext cx="9362680" cy="5073115"/>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3" name="テキスト ボックス 22"/>
          <p:cNvSpPr txBox="1"/>
          <p:nvPr/>
        </p:nvSpPr>
        <p:spPr>
          <a:xfrm>
            <a:off x="221300" y="1310571"/>
            <a:ext cx="4663962" cy="246221"/>
          </a:xfrm>
          <a:prstGeom prst="rect">
            <a:avLst/>
          </a:prstGeom>
          <a:solidFill>
            <a:schemeClr val="accent1"/>
          </a:solidFill>
        </p:spPr>
        <p:txBody>
          <a:bodyPr wrap="square" tIns="0" bIns="0" rtlCol="0" anchor="ctr">
            <a:spAutoFit/>
          </a:bodyPr>
          <a:lstStyle/>
          <a:p>
            <a:r>
              <a:rPr lang="ja-JP" altLang="en-US" sz="1400" b="1" dirty="0">
                <a:solidFill>
                  <a:prstClr val="white"/>
                </a:solidFill>
              </a:rPr>
              <a:t>半割れ（大規模</a:t>
            </a:r>
            <a:r>
              <a:rPr lang="ja-JP" altLang="en-US" sz="1400" b="1" dirty="0" smtClean="0">
                <a:solidFill>
                  <a:prstClr val="white"/>
                </a:solidFill>
              </a:rPr>
              <a:t>地震 </a:t>
            </a:r>
            <a:r>
              <a:rPr lang="en-US" altLang="ja-JP" sz="1600" b="1" i="1" u="wavyHeavy" dirty="0" smtClean="0">
                <a:solidFill>
                  <a:srgbClr val="FF0000"/>
                </a:solidFill>
                <a:uFill>
                  <a:solidFill>
                    <a:schemeClr val="bg1"/>
                  </a:solidFill>
                </a:uFill>
              </a:rPr>
              <a:t>M8.0</a:t>
            </a:r>
            <a:r>
              <a:rPr lang="en-US" altLang="ja-JP" sz="1400" b="1" i="1" u="wavyHeavy" dirty="0" smtClean="0">
                <a:solidFill>
                  <a:srgbClr val="FF0000"/>
                </a:solidFill>
                <a:uFill>
                  <a:solidFill>
                    <a:schemeClr val="bg1"/>
                  </a:solidFill>
                </a:uFill>
              </a:rPr>
              <a:t> </a:t>
            </a:r>
            <a:r>
              <a:rPr lang="ja-JP" altLang="en-US" sz="1400" b="1" i="1" u="wavyHeavy" dirty="0" smtClean="0">
                <a:solidFill>
                  <a:srgbClr val="FF0000"/>
                </a:solidFill>
                <a:uFill>
                  <a:solidFill>
                    <a:schemeClr val="bg1"/>
                  </a:solidFill>
                </a:uFill>
              </a:rPr>
              <a:t>以上</a:t>
            </a:r>
            <a:r>
              <a:rPr lang="ja-JP" altLang="en-US" sz="1400" b="1" dirty="0" smtClean="0">
                <a:solidFill>
                  <a:prstClr val="white"/>
                </a:solidFill>
              </a:rPr>
              <a:t>）</a:t>
            </a:r>
            <a:r>
              <a:rPr lang="en-US" altLang="ja-JP" sz="1400" b="1" dirty="0">
                <a:solidFill>
                  <a:prstClr val="white"/>
                </a:solidFill>
              </a:rPr>
              <a:t>/</a:t>
            </a:r>
            <a:r>
              <a:rPr lang="ja-JP" altLang="en-US" sz="1400" b="1" dirty="0">
                <a:solidFill>
                  <a:prstClr val="white"/>
                </a:solidFill>
              </a:rPr>
              <a:t>被害甚大ケース</a:t>
            </a:r>
          </a:p>
        </p:txBody>
      </p:sp>
      <p:sp>
        <p:nvSpPr>
          <p:cNvPr id="52" name="テキスト ボックス 51"/>
          <p:cNvSpPr txBox="1"/>
          <p:nvPr/>
        </p:nvSpPr>
        <p:spPr>
          <a:xfrm>
            <a:off x="5279117" y="7996426"/>
            <a:ext cx="6120344" cy="400110"/>
          </a:xfrm>
          <a:prstGeom prst="rect">
            <a:avLst/>
          </a:prstGeom>
          <a:noFill/>
        </p:spPr>
        <p:txBody>
          <a:bodyPr wrap="square" rtlCol="0">
            <a:spAutoFit/>
          </a:bodyPr>
          <a:lstStyle/>
          <a:p>
            <a:r>
              <a:rPr lang="en-US" altLang="ja-JP" sz="1000" dirty="0"/>
              <a:t>※</a:t>
            </a:r>
            <a:r>
              <a:rPr lang="ja-JP" altLang="en-US" sz="1000" dirty="0"/>
              <a:t>南海トラフ地震の発生過程には多様性があり、実際には、ここで示したケース以外の現象が発生する可能性がある。また、地震発生前に異常な現象が発生せず、突発的に南海トラフ地震が発生する場合も想定される。</a:t>
            </a:r>
            <a:endParaRPr kumimoji="1" lang="ja-JP" altLang="en-US" sz="1000" dirty="0"/>
          </a:p>
        </p:txBody>
      </p:sp>
      <p:pic>
        <p:nvPicPr>
          <p:cNvPr id="56" name="図 55"/>
          <p:cNvPicPr>
            <a:picLocks noChangeAspect="1"/>
          </p:cNvPicPr>
          <p:nvPr/>
        </p:nvPicPr>
        <p:blipFill rotWithShape="1">
          <a:blip r:embed="rId4"/>
          <a:srcRect l="35300" t="27881" r="22552" b="11919"/>
          <a:stretch/>
        </p:blipFill>
        <p:spPr>
          <a:xfrm>
            <a:off x="-4355509" y="4683721"/>
            <a:ext cx="4175125" cy="3352801"/>
          </a:xfrm>
          <a:prstGeom prst="rect">
            <a:avLst/>
          </a:prstGeom>
        </p:spPr>
      </p:pic>
      <p:sp>
        <p:nvSpPr>
          <p:cNvPr id="57" name="テキスト ボックス 56"/>
          <p:cNvSpPr txBox="1"/>
          <p:nvPr/>
        </p:nvSpPr>
        <p:spPr>
          <a:xfrm>
            <a:off x="-5047757" y="4986026"/>
            <a:ext cx="369332" cy="2214709"/>
          </a:xfrm>
          <a:prstGeom prst="rect">
            <a:avLst/>
          </a:prstGeom>
          <a:noFill/>
        </p:spPr>
        <p:txBody>
          <a:bodyPr vert="eaVert" wrap="none" rtlCol="0">
            <a:spAutoFit/>
          </a:bodyPr>
          <a:lstStyle/>
          <a:p>
            <a:r>
              <a:rPr lang="ja-JP" altLang="en-US" sz="1200" dirty="0"/>
              <a:t>最初の地震発生数に対する比率</a:t>
            </a:r>
            <a:endParaRPr kumimoji="1" lang="ja-JP" altLang="en-US" sz="1200" dirty="0"/>
          </a:p>
        </p:txBody>
      </p:sp>
      <p:sp>
        <p:nvSpPr>
          <p:cNvPr id="58" name="テキスト ボックス 57"/>
          <p:cNvSpPr txBox="1"/>
          <p:nvPr/>
        </p:nvSpPr>
        <p:spPr>
          <a:xfrm>
            <a:off x="-1708136" y="6309320"/>
            <a:ext cx="1404552" cy="954107"/>
          </a:xfrm>
          <a:prstGeom prst="rect">
            <a:avLst/>
          </a:prstGeom>
          <a:solidFill>
            <a:schemeClr val="bg1"/>
          </a:solidFill>
        </p:spPr>
        <p:txBody>
          <a:bodyPr wrap="none" rtlCol="0">
            <a:spAutoFit/>
          </a:bodyPr>
          <a:lstStyle/>
          <a:p>
            <a:r>
              <a:rPr lang="en-US" altLang="ja-JP" sz="1400" dirty="0"/>
              <a:t>103</a:t>
            </a:r>
            <a:r>
              <a:rPr kumimoji="1" lang="ja-JP" altLang="en-US" sz="1400" dirty="0"/>
              <a:t>事例中、</a:t>
            </a:r>
            <a:endParaRPr kumimoji="1" lang="en-US" altLang="ja-JP" sz="1400" dirty="0"/>
          </a:p>
          <a:p>
            <a:r>
              <a:rPr kumimoji="1" lang="en-US" altLang="ja-JP" sz="1400" dirty="0"/>
              <a:t>3</a:t>
            </a:r>
            <a:r>
              <a:rPr kumimoji="1" lang="ja-JP" altLang="en-US" sz="1400" dirty="0"/>
              <a:t>日以内</a:t>
            </a:r>
            <a:r>
              <a:rPr kumimoji="1" lang="en-US" altLang="ja-JP" sz="1400" dirty="0"/>
              <a:t>:</a:t>
            </a:r>
            <a:r>
              <a:rPr lang="en-US" altLang="ja-JP" sz="1400" dirty="0"/>
              <a:t>6</a:t>
            </a:r>
            <a:r>
              <a:rPr lang="ja-JP" altLang="en-US" sz="1400" dirty="0"/>
              <a:t>事例</a:t>
            </a:r>
            <a:endParaRPr kumimoji="1" lang="ja-JP" altLang="en-US" sz="1400" dirty="0"/>
          </a:p>
          <a:p>
            <a:r>
              <a:rPr lang="en-US" altLang="ja-JP" sz="1400" dirty="0"/>
              <a:t>7</a:t>
            </a:r>
            <a:r>
              <a:rPr lang="ja-JP" altLang="en-US" sz="1400" dirty="0"/>
              <a:t>日以内</a:t>
            </a:r>
            <a:r>
              <a:rPr lang="en-US" altLang="ja-JP" sz="1400" dirty="0"/>
              <a:t>:7</a:t>
            </a:r>
            <a:r>
              <a:rPr lang="ja-JP" altLang="en-US" sz="1400" dirty="0"/>
              <a:t>事例</a:t>
            </a:r>
          </a:p>
          <a:p>
            <a:r>
              <a:rPr kumimoji="1" lang="en-US" altLang="ja-JP" sz="1400" dirty="0"/>
              <a:t>3</a:t>
            </a:r>
            <a:r>
              <a:rPr kumimoji="1" lang="ja-JP" altLang="en-US" sz="1400" dirty="0"/>
              <a:t>年以内</a:t>
            </a:r>
            <a:r>
              <a:rPr kumimoji="1" lang="en-US" altLang="ja-JP" sz="1400" dirty="0"/>
              <a:t>:17</a:t>
            </a:r>
            <a:r>
              <a:rPr kumimoji="1" lang="ja-JP" altLang="en-US" sz="1400" dirty="0"/>
              <a:t>事例</a:t>
            </a:r>
          </a:p>
        </p:txBody>
      </p:sp>
      <p:sp>
        <p:nvSpPr>
          <p:cNvPr id="59" name="テキスト ボックス 58"/>
          <p:cNvSpPr txBox="1"/>
          <p:nvPr/>
        </p:nvSpPr>
        <p:spPr>
          <a:xfrm>
            <a:off x="-4215707" y="5975038"/>
            <a:ext cx="417102" cy="276999"/>
          </a:xfrm>
          <a:prstGeom prst="rect">
            <a:avLst/>
          </a:prstGeom>
          <a:noFill/>
        </p:spPr>
        <p:txBody>
          <a:bodyPr wrap="none" rtlCol="0">
            <a:spAutoFit/>
          </a:bodyPr>
          <a:lstStyle/>
          <a:p>
            <a:r>
              <a:rPr kumimoji="1" lang="en-US" altLang="ja-JP" sz="1200" dirty="0"/>
              <a:t>6</a:t>
            </a:r>
            <a:r>
              <a:rPr kumimoji="1" lang="ja-JP" altLang="en-US" sz="1200" dirty="0"/>
              <a:t>回</a:t>
            </a:r>
          </a:p>
        </p:txBody>
      </p:sp>
      <p:sp>
        <p:nvSpPr>
          <p:cNvPr id="60" name="テキスト ボックス 59"/>
          <p:cNvSpPr txBox="1"/>
          <p:nvPr/>
        </p:nvSpPr>
        <p:spPr>
          <a:xfrm>
            <a:off x="-3227728" y="7984137"/>
            <a:ext cx="2000869" cy="276999"/>
          </a:xfrm>
          <a:prstGeom prst="rect">
            <a:avLst/>
          </a:prstGeom>
          <a:noFill/>
        </p:spPr>
        <p:txBody>
          <a:bodyPr wrap="none" rtlCol="0">
            <a:spAutoFit/>
          </a:bodyPr>
          <a:lstStyle/>
          <a:p>
            <a:r>
              <a:rPr kumimoji="1" lang="ja-JP" altLang="en-US" sz="1200" dirty="0"/>
              <a:t>最初の地震からの経過日数</a:t>
            </a:r>
          </a:p>
        </p:txBody>
      </p:sp>
      <p:sp>
        <p:nvSpPr>
          <p:cNvPr id="61" name="テキスト ボックス 60"/>
          <p:cNvSpPr txBox="1"/>
          <p:nvPr/>
        </p:nvSpPr>
        <p:spPr>
          <a:xfrm>
            <a:off x="-4820454" y="4584016"/>
            <a:ext cx="527709" cy="307777"/>
          </a:xfrm>
          <a:prstGeom prst="rect">
            <a:avLst/>
          </a:prstGeom>
          <a:noFill/>
        </p:spPr>
        <p:txBody>
          <a:bodyPr wrap="none" rtlCol="0">
            <a:spAutoFit/>
          </a:bodyPr>
          <a:lstStyle/>
          <a:p>
            <a:r>
              <a:rPr lang="en-US" altLang="ja-JP" sz="1400" dirty="0"/>
              <a:t>1</a:t>
            </a:r>
            <a:r>
              <a:rPr kumimoji="1" lang="en-US" altLang="ja-JP" sz="1400" dirty="0"/>
              <a:t>/10</a:t>
            </a:r>
            <a:endParaRPr kumimoji="1" lang="ja-JP" altLang="en-US" sz="1400" dirty="0"/>
          </a:p>
        </p:txBody>
      </p:sp>
      <p:sp>
        <p:nvSpPr>
          <p:cNvPr id="62" name="テキスト ボックス 61"/>
          <p:cNvSpPr txBox="1"/>
          <p:nvPr/>
        </p:nvSpPr>
        <p:spPr>
          <a:xfrm>
            <a:off x="-4820454" y="6113016"/>
            <a:ext cx="527709" cy="307777"/>
          </a:xfrm>
          <a:prstGeom prst="rect">
            <a:avLst/>
          </a:prstGeom>
          <a:noFill/>
        </p:spPr>
        <p:txBody>
          <a:bodyPr wrap="none" rtlCol="0">
            <a:spAutoFit/>
          </a:bodyPr>
          <a:lstStyle/>
          <a:p>
            <a:r>
              <a:rPr lang="en-US" altLang="ja-JP" sz="1400" dirty="0"/>
              <a:t>1</a:t>
            </a:r>
            <a:r>
              <a:rPr kumimoji="1" lang="en-US" altLang="ja-JP" sz="1400" dirty="0"/>
              <a:t>/20</a:t>
            </a:r>
            <a:endParaRPr kumimoji="1" lang="ja-JP" altLang="en-US" sz="1400" dirty="0"/>
          </a:p>
        </p:txBody>
      </p:sp>
      <p:sp>
        <p:nvSpPr>
          <p:cNvPr id="63" name="テキスト ボックス 62"/>
          <p:cNvSpPr txBox="1"/>
          <p:nvPr/>
        </p:nvSpPr>
        <p:spPr>
          <a:xfrm>
            <a:off x="-4911825" y="7320707"/>
            <a:ext cx="619080" cy="307777"/>
          </a:xfrm>
          <a:prstGeom prst="rect">
            <a:avLst/>
          </a:prstGeom>
          <a:noFill/>
        </p:spPr>
        <p:txBody>
          <a:bodyPr wrap="none" rtlCol="0">
            <a:spAutoFit/>
          </a:bodyPr>
          <a:lstStyle/>
          <a:p>
            <a:r>
              <a:rPr lang="en-US" altLang="ja-JP" sz="1400" dirty="0"/>
              <a:t>1</a:t>
            </a:r>
            <a:r>
              <a:rPr kumimoji="1" lang="en-US" altLang="ja-JP" sz="1400" dirty="0"/>
              <a:t>/100</a:t>
            </a:r>
            <a:endParaRPr kumimoji="1" lang="ja-JP" altLang="en-US" sz="1400" dirty="0"/>
          </a:p>
        </p:txBody>
      </p:sp>
      <p:sp>
        <p:nvSpPr>
          <p:cNvPr id="64" name="正方形/長方形 63"/>
          <p:cNvSpPr/>
          <p:nvPr/>
        </p:nvSpPr>
        <p:spPr>
          <a:xfrm>
            <a:off x="-3981314" y="5111202"/>
            <a:ext cx="476554" cy="80275"/>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473010" y="5013176"/>
            <a:ext cx="2723823" cy="253916"/>
          </a:xfrm>
          <a:prstGeom prst="rect">
            <a:avLst/>
          </a:prstGeom>
          <a:solidFill>
            <a:schemeClr val="bg1"/>
          </a:solidFill>
        </p:spPr>
        <p:txBody>
          <a:bodyPr wrap="none" rtlCol="0">
            <a:spAutoFit/>
          </a:bodyPr>
          <a:lstStyle/>
          <a:p>
            <a:r>
              <a:rPr lang="ja-JP" altLang="en-US" sz="1050" dirty="0"/>
              <a:t>隣接領域で</a:t>
            </a:r>
            <a:r>
              <a:rPr lang="en-US" altLang="ja-JP" sz="1050" dirty="0"/>
              <a:t>±1.0</a:t>
            </a:r>
            <a:r>
              <a:rPr lang="ja-JP" altLang="en-US" sz="1050" dirty="0"/>
              <a:t>以内の地震が発生した事例</a:t>
            </a:r>
            <a:endParaRPr kumimoji="1" lang="ja-JP" altLang="en-US" sz="1050" dirty="0"/>
          </a:p>
        </p:txBody>
      </p:sp>
      <p:sp>
        <p:nvSpPr>
          <p:cNvPr id="66" name="正方形/長方形 65"/>
          <p:cNvSpPr/>
          <p:nvPr/>
        </p:nvSpPr>
        <p:spPr>
          <a:xfrm>
            <a:off x="-3981314" y="5355368"/>
            <a:ext cx="476554" cy="80275"/>
          </a:xfrm>
          <a:prstGeom prst="rect">
            <a:avLst/>
          </a:prstGeom>
          <a:solidFill>
            <a:srgbClr val="FF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3473010" y="5257342"/>
            <a:ext cx="2941831" cy="253916"/>
          </a:xfrm>
          <a:prstGeom prst="rect">
            <a:avLst/>
          </a:prstGeom>
          <a:solidFill>
            <a:schemeClr val="bg1"/>
          </a:solidFill>
        </p:spPr>
        <p:txBody>
          <a:bodyPr wrap="none" rtlCol="0">
            <a:spAutoFit/>
          </a:bodyPr>
          <a:lstStyle/>
          <a:p>
            <a:r>
              <a:rPr lang="ja-JP" altLang="en-US" sz="1050" dirty="0"/>
              <a:t>隣接領域で</a:t>
            </a:r>
            <a:r>
              <a:rPr lang="en-US" altLang="ja-JP" sz="1050" dirty="0"/>
              <a:t>M8</a:t>
            </a:r>
            <a:r>
              <a:rPr lang="ja-JP" altLang="en-US" sz="1050" dirty="0"/>
              <a:t>クラス以上の地震が発生した事例</a:t>
            </a:r>
            <a:endParaRPr kumimoji="1" lang="ja-JP" altLang="en-US" sz="1050" dirty="0"/>
          </a:p>
        </p:txBody>
      </p:sp>
      <p:cxnSp>
        <p:nvCxnSpPr>
          <p:cNvPr id="68" name="直線コネクタ 67"/>
          <p:cNvCxnSpPr/>
          <p:nvPr/>
        </p:nvCxnSpPr>
        <p:spPr>
          <a:xfrm>
            <a:off x="-3981314" y="5633849"/>
            <a:ext cx="47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3473010" y="5495135"/>
            <a:ext cx="3385863" cy="253916"/>
          </a:xfrm>
          <a:prstGeom prst="rect">
            <a:avLst/>
          </a:prstGeom>
          <a:solidFill>
            <a:schemeClr val="bg1"/>
          </a:solidFill>
        </p:spPr>
        <p:txBody>
          <a:bodyPr wrap="none" rtlCol="0">
            <a:spAutoFit/>
          </a:bodyPr>
          <a:lstStyle/>
          <a:p>
            <a:r>
              <a:rPr kumimoji="1" lang="ja-JP" altLang="en-US" sz="1050" dirty="0"/>
              <a:t>余震の減衰を示す大森・宇津公式での</a:t>
            </a:r>
            <a:r>
              <a:rPr lang="ja-JP" altLang="en-US" sz="1050" dirty="0"/>
              <a:t>フィッティング曲線</a:t>
            </a:r>
            <a:endParaRPr kumimoji="1" lang="ja-JP" altLang="en-US" sz="1050" dirty="0"/>
          </a:p>
        </p:txBody>
      </p:sp>
      <p:sp>
        <p:nvSpPr>
          <p:cNvPr id="70" name="正方形/長方形 69"/>
          <p:cNvSpPr/>
          <p:nvPr/>
        </p:nvSpPr>
        <p:spPr>
          <a:xfrm>
            <a:off x="-4365034" y="4731138"/>
            <a:ext cx="4184650" cy="3060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4028544" y="4546439"/>
            <a:ext cx="3720748" cy="415498"/>
          </a:xfrm>
          <a:prstGeom prst="rect">
            <a:avLst/>
          </a:prstGeom>
          <a:solidFill>
            <a:schemeClr val="bg1"/>
          </a:solidFill>
          <a:ln>
            <a:solidFill>
              <a:schemeClr val="tx1"/>
            </a:solidFill>
          </a:ln>
        </p:spPr>
        <p:txBody>
          <a:bodyPr wrap="square" rtlCol="0">
            <a:spAutoFit/>
          </a:bodyPr>
          <a:lstStyle/>
          <a:p>
            <a:pPr marL="88900" indent="-88900"/>
            <a:r>
              <a:rPr kumimoji="1" lang="en-US" altLang="ja-JP" sz="1050" dirty="0"/>
              <a:t>M8.0</a:t>
            </a:r>
            <a:r>
              <a:rPr kumimoji="1" lang="ja-JP" altLang="en-US" sz="1050" dirty="0"/>
              <a:t>以上の地震発生後に隣接領域で</a:t>
            </a:r>
            <a:r>
              <a:rPr kumimoji="1" lang="en-US" altLang="ja-JP" sz="1050" dirty="0"/>
              <a:t>M8</a:t>
            </a:r>
            <a:r>
              <a:rPr kumimoji="1" lang="ja-JP" altLang="en-US" sz="1050" dirty="0"/>
              <a:t>クラス以上の地震が発生した事例</a:t>
            </a:r>
          </a:p>
        </p:txBody>
      </p:sp>
      <p:sp>
        <p:nvSpPr>
          <p:cNvPr id="72" name="テキスト ボックス 71"/>
          <p:cNvSpPr txBox="1"/>
          <p:nvPr/>
        </p:nvSpPr>
        <p:spPr>
          <a:xfrm>
            <a:off x="-4120112" y="2912962"/>
            <a:ext cx="3785639" cy="307777"/>
          </a:xfrm>
          <a:prstGeom prst="rect">
            <a:avLst/>
          </a:prstGeom>
          <a:solidFill>
            <a:schemeClr val="bg1"/>
          </a:solidFill>
          <a:ln w="6350">
            <a:solidFill>
              <a:schemeClr val="tx1"/>
            </a:solidFill>
          </a:ln>
        </p:spPr>
        <p:txBody>
          <a:bodyPr wrap="square" rtlCol="0">
            <a:spAutoFit/>
          </a:bodyPr>
          <a:lstStyle/>
          <a:p>
            <a:pPr algn="ctr"/>
            <a:r>
              <a:rPr kumimoji="1" lang="ja-JP" altLang="en-US" sz="1400" dirty="0"/>
              <a:t>「半割れケース」における後発地震の発生数</a:t>
            </a:r>
          </a:p>
        </p:txBody>
      </p:sp>
      <p:pic>
        <p:nvPicPr>
          <p:cNvPr id="40" name="図 39"/>
          <p:cNvPicPr>
            <a:picLocks noChangeAspect="1"/>
          </p:cNvPicPr>
          <p:nvPr/>
        </p:nvPicPr>
        <p:blipFill>
          <a:blip r:embed="rId5"/>
          <a:stretch>
            <a:fillRect/>
          </a:stretch>
        </p:blipFill>
        <p:spPr>
          <a:xfrm>
            <a:off x="5296093" y="-2649268"/>
            <a:ext cx="3190939" cy="2418686"/>
          </a:xfrm>
          <a:prstGeom prst="rect">
            <a:avLst/>
          </a:prstGeom>
        </p:spPr>
      </p:pic>
      <p:pic>
        <p:nvPicPr>
          <p:cNvPr id="73" name="図 72"/>
          <p:cNvPicPr>
            <a:picLocks noChangeAspect="1"/>
          </p:cNvPicPr>
          <p:nvPr/>
        </p:nvPicPr>
        <p:blipFill rotWithShape="1">
          <a:blip r:embed="rId6"/>
          <a:srcRect l="21615" t="28657" r="36384" b="12784"/>
          <a:stretch/>
        </p:blipFill>
        <p:spPr>
          <a:xfrm>
            <a:off x="10815356" y="4266070"/>
            <a:ext cx="4160520" cy="3261361"/>
          </a:xfrm>
          <a:prstGeom prst="rect">
            <a:avLst/>
          </a:prstGeom>
        </p:spPr>
      </p:pic>
      <p:sp>
        <p:nvSpPr>
          <p:cNvPr id="75" name="テキスト ボックス 74"/>
          <p:cNvSpPr txBox="1"/>
          <p:nvPr/>
        </p:nvSpPr>
        <p:spPr>
          <a:xfrm>
            <a:off x="13449944" y="5970790"/>
            <a:ext cx="1404552" cy="954107"/>
          </a:xfrm>
          <a:prstGeom prst="rect">
            <a:avLst/>
          </a:prstGeom>
          <a:solidFill>
            <a:schemeClr val="bg1"/>
          </a:solidFill>
        </p:spPr>
        <p:txBody>
          <a:bodyPr wrap="none" rtlCol="0">
            <a:spAutoFit/>
          </a:bodyPr>
          <a:lstStyle/>
          <a:p>
            <a:r>
              <a:rPr kumimoji="1" lang="en-US" altLang="ja-JP" sz="1400" dirty="0"/>
              <a:t>1436</a:t>
            </a:r>
            <a:r>
              <a:rPr kumimoji="1" lang="ja-JP" altLang="en-US" sz="1400" dirty="0"/>
              <a:t>事例中、</a:t>
            </a:r>
          </a:p>
          <a:p>
            <a:r>
              <a:rPr kumimoji="1" lang="en-US" altLang="ja-JP" sz="1400" dirty="0"/>
              <a:t>3</a:t>
            </a:r>
            <a:r>
              <a:rPr kumimoji="1" lang="ja-JP" altLang="en-US" sz="1400" dirty="0"/>
              <a:t>日以内：</a:t>
            </a:r>
            <a:r>
              <a:rPr lang="en-US" altLang="ja-JP" sz="1400" dirty="0"/>
              <a:t>4</a:t>
            </a:r>
            <a:r>
              <a:rPr lang="ja-JP" altLang="en-US" sz="1400" dirty="0"/>
              <a:t>事例</a:t>
            </a:r>
          </a:p>
          <a:p>
            <a:r>
              <a:rPr lang="en-US" altLang="ja-JP" sz="1400" dirty="0"/>
              <a:t>7</a:t>
            </a:r>
            <a:r>
              <a:rPr lang="ja-JP" altLang="en-US" sz="1400" dirty="0"/>
              <a:t>日以内</a:t>
            </a:r>
            <a:r>
              <a:rPr lang="en-US" altLang="ja-JP" sz="1400" dirty="0"/>
              <a:t>:4</a:t>
            </a:r>
            <a:r>
              <a:rPr lang="ja-JP" altLang="en-US" sz="1400" dirty="0"/>
              <a:t>事例</a:t>
            </a:r>
          </a:p>
          <a:p>
            <a:r>
              <a:rPr kumimoji="1" lang="en-US" altLang="ja-JP" sz="1400" dirty="0"/>
              <a:t>3</a:t>
            </a:r>
            <a:r>
              <a:rPr kumimoji="1" lang="ja-JP" altLang="en-US" sz="1400" dirty="0"/>
              <a:t>年以内</a:t>
            </a:r>
            <a:r>
              <a:rPr kumimoji="1" lang="en-US" altLang="ja-JP" sz="1400" dirty="0"/>
              <a:t>:12</a:t>
            </a:r>
            <a:r>
              <a:rPr kumimoji="1" lang="ja-JP" altLang="en-US" sz="1400" dirty="0"/>
              <a:t>事例</a:t>
            </a:r>
          </a:p>
        </p:txBody>
      </p:sp>
      <p:sp>
        <p:nvSpPr>
          <p:cNvPr id="76" name="テキスト ボックス 75"/>
          <p:cNvSpPr txBox="1"/>
          <p:nvPr/>
        </p:nvSpPr>
        <p:spPr>
          <a:xfrm>
            <a:off x="10248119" y="4138951"/>
            <a:ext cx="619080" cy="307777"/>
          </a:xfrm>
          <a:prstGeom prst="rect">
            <a:avLst/>
          </a:prstGeom>
          <a:noFill/>
        </p:spPr>
        <p:txBody>
          <a:bodyPr wrap="none" rtlCol="0">
            <a:spAutoFit/>
          </a:bodyPr>
          <a:lstStyle/>
          <a:p>
            <a:r>
              <a:rPr lang="en-US" altLang="ja-JP" sz="1400" dirty="0"/>
              <a:t>1</a:t>
            </a:r>
            <a:r>
              <a:rPr kumimoji="1" lang="en-US" altLang="ja-JP" sz="1400" dirty="0"/>
              <a:t>/100</a:t>
            </a:r>
            <a:endParaRPr kumimoji="1" lang="ja-JP" altLang="en-US" sz="1400" dirty="0"/>
          </a:p>
        </p:txBody>
      </p:sp>
      <p:sp>
        <p:nvSpPr>
          <p:cNvPr id="77" name="テキスト ボックス 76"/>
          <p:cNvSpPr txBox="1"/>
          <p:nvPr/>
        </p:nvSpPr>
        <p:spPr>
          <a:xfrm>
            <a:off x="11894269" y="7495832"/>
            <a:ext cx="2000869" cy="276999"/>
          </a:xfrm>
          <a:prstGeom prst="rect">
            <a:avLst/>
          </a:prstGeom>
          <a:noFill/>
        </p:spPr>
        <p:txBody>
          <a:bodyPr wrap="none" rtlCol="0">
            <a:spAutoFit/>
          </a:bodyPr>
          <a:lstStyle/>
          <a:p>
            <a:r>
              <a:rPr kumimoji="1" lang="ja-JP" altLang="en-US" sz="1200" dirty="0"/>
              <a:t>最初の地震からの経過日数</a:t>
            </a:r>
          </a:p>
        </p:txBody>
      </p:sp>
      <p:sp>
        <p:nvSpPr>
          <p:cNvPr id="78" name="テキスト ボックス 77"/>
          <p:cNvSpPr txBox="1"/>
          <p:nvPr/>
        </p:nvSpPr>
        <p:spPr>
          <a:xfrm>
            <a:off x="10786232" y="6714031"/>
            <a:ext cx="378630" cy="246221"/>
          </a:xfrm>
          <a:prstGeom prst="rect">
            <a:avLst/>
          </a:prstGeom>
          <a:noFill/>
        </p:spPr>
        <p:txBody>
          <a:bodyPr wrap="none" rtlCol="0">
            <a:spAutoFit/>
          </a:bodyPr>
          <a:lstStyle/>
          <a:p>
            <a:r>
              <a:rPr kumimoji="1" lang="en-US" altLang="ja-JP" sz="1000" dirty="0"/>
              <a:t>2</a:t>
            </a:r>
            <a:r>
              <a:rPr kumimoji="1" lang="ja-JP" altLang="en-US" sz="1000" dirty="0"/>
              <a:t>回</a:t>
            </a:r>
          </a:p>
        </p:txBody>
      </p:sp>
      <p:sp>
        <p:nvSpPr>
          <p:cNvPr id="79" name="テキスト ボックス 78"/>
          <p:cNvSpPr txBox="1"/>
          <p:nvPr/>
        </p:nvSpPr>
        <p:spPr>
          <a:xfrm>
            <a:off x="10931911" y="6934366"/>
            <a:ext cx="378630" cy="246221"/>
          </a:xfrm>
          <a:prstGeom prst="rect">
            <a:avLst/>
          </a:prstGeom>
          <a:noFill/>
        </p:spPr>
        <p:txBody>
          <a:bodyPr wrap="none" rtlCol="0">
            <a:spAutoFit/>
          </a:bodyPr>
          <a:lstStyle/>
          <a:p>
            <a:r>
              <a:rPr kumimoji="1" lang="en-US" altLang="ja-JP" sz="1000" dirty="0"/>
              <a:t>1</a:t>
            </a:r>
            <a:r>
              <a:rPr kumimoji="1" lang="ja-JP" altLang="en-US" sz="1000" dirty="0"/>
              <a:t>回</a:t>
            </a:r>
          </a:p>
        </p:txBody>
      </p:sp>
      <p:sp>
        <p:nvSpPr>
          <p:cNvPr id="80" name="テキスト ボックス 79"/>
          <p:cNvSpPr txBox="1"/>
          <p:nvPr/>
        </p:nvSpPr>
        <p:spPr>
          <a:xfrm>
            <a:off x="10248119" y="5646492"/>
            <a:ext cx="619080" cy="307777"/>
          </a:xfrm>
          <a:prstGeom prst="rect">
            <a:avLst/>
          </a:prstGeom>
          <a:noFill/>
        </p:spPr>
        <p:txBody>
          <a:bodyPr wrap="none" rtlCol="0">
            <a:spAutoFit/>
          </a:bodyPr>
          <a:lstStyle/>
          <a:p>
            <a:r>
              <a:rPr lang="en-US" altLang="ja-JP" sz="1400" dirty="0"/>
              <a:t>1</a:t>
            </a:r>
            <a:r>
              <a:rPr kumimoji="1" lang="en-US" altLang="ja-JP" sz="1400" dirty="0"/>
              <a:t>/200</a:t>
            </a:r>
            <a:endParaRPr kumimoji="1" lang="ja-JP" altLang="en-US" sz="1400" dirty="0"/>
          </a:p>
        </p:txBody>
      </p:sp>
      <p:sp>
        <p:nvSpPr>
          <p:cNvPr id="81" name="テキスト ボックス 80"/>
          <p:cNvSpPr txBox="1"/>
          <p:nvPr/>
        </p:nvSpPr>
        <p:spPr>
          <a:xfrm>
            <a:off x="10156748" y="6868866"/>
            <a:ext cx="710451" cy="307777"/>
          </a:xfrm>
          <a:prstGeom prst="rect">
            <a:avLst/>
          </a:prstGeom>
          <a:noFill/>
        </p:spPr>
        <p:txBody>
          <a:bodyPr wrap="none" rtlCol="0">
            <a:spAutoFit/>
          </a:bodyPr>
          <a:lstStyle/>
          <a:p>
            <a:r>
              <a:rPr lang="en-US" altLang="ja-JP" sz="1400" dirty="0"/>
              <a:t>1</a:t>
            </a:r>
            <a:r>
              <a:rPr kumimoji="1" lang="en-US" altLang="ja-JP" sz="1400" dirty="0"/>
              <a:t>/1000</a:t>
            </a:r>
            <a:endParaRPr kumimoji="1" lang="ja-JP" altLang="en-US" sz="1400" dirty="0"/>
          </a:p>
        </p:txBody>
      </p:sp>
      <p:sp>
        <p:nvSpPr>
          <p:cNvPr id="82" name="テキスト ボックス 81"/>
          <p:cNvSpPr txBox="1"/>
          <p:nvPr/>
        </p:nvSpPr>
        <p:spPr>
          <a:xfrm>
            <a:off x="11144022" y="6934114"/>
            <a:ext cx="378630" cy="246221"/>
          </a:xfrm>
          <a:prstGeom prst="rect">
            <a:avLst/>
          </a:prstGeom>
          <a:noFill/>
        </p:spPr>
        <p:txBody>
          <a:bodyPr wrap="none" rtlCol="0">
            <a:spAutoFit/>
          </a:bodyPr>
          <a:lstStyle/>
          <a:p>
            <a:r>
              <a:rPr kumimoji="1" lang="en-US" altLang="ja-JP" sz="1000" dirty="0"/>
              <a:t>1</a:t>
            </a:r>
            <a:r>
              <a:rPr kumimoji="1" lang="ja-JP" altLang="en-US" sz="1000" dirty="0"/>
              <a:t>回</a:t>
            </a:r>
          </a:p>
        </p:txBody>
      </p:sp>
      <p:sp>
        <p:nvSpPr>
          <p:cNvPr id="83" name="正方形/長方形 82"/>
          <p:cNvSpPr/>
          <p:nvPr/>
        </p:nvSpPr>
        <p:spPr>
          <a:xfrm>
            <a:off x="11204586" y="4679154"/>
            <a:ext cx="476554" cy="80275"/>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11719240" y="4581128"/>
            <a:ext cx="2789546" cy="253916"/>
          </a:xfrm>
          <a:prstGeom prst="rect">
            <a:avLst/>
          </a:prstGeom>
          <a:solidFill>
            <a:schemeClr val="bg1"/>
          </a:solidFill>
        </p:spPr>
        <p:txBody>
          <a:bodyPr wrap="none" rtlCol="0">
            <a:spAutoFit/>
          </a:bodyPr>
          <a:lstStyle/>
          <a:p>
            <a:r>
              <a:rPr lang="ja-JP" altLang="en-US" sz="1050" dirty="0"/>
              <a:t>同じ領域で同規模以上の地震が発生した事例</a:t>
            </a:r>
            <a:endParaRPr kumimoji="1" lang="ja-JP" altLang="en-US" sz="1050" dirty="0"/>
          </a:p>
        </p:txBody>
      </p:sp>
      <p:sp>
        <p:nvSpPr>
          <p:cNvPr id="85" name="正方形/長方形 84"/>
          <p:cNvSpPr/>
          <p:nvPr/>
        </p:nvSpPr>
        <p:spPr>
          <a:xfrm>
            <a:off x="11204586" y="4923320"/>
            <a:ext cx="476554" cy="80275"/>
          </a:xfrm>
          <a:prstGeom prst="rect">
            <a:avLst/>
          </a:prstGeom>
          <a:solidFill>
            <a:srgbClr val="FF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11719240" y="4825294"/>
            <a:ext cx="2888932" cy="253916"/>
          </a:xfrm>
          <a:prstGeom prst="rect">
            <a:avLst/>
          </a:prstGeom>
          <a:solidFill>
            <a:schemeClr val="bg1"/>
          </a:solidFill>
        </p:spPr>
        <p:txBody>
          <a:bodyPr wrap="none" rtlCol="0">
            <a:spAutoFit/>
          </a:bodyPr>
          <a:lstStyle/>
          <a:p>
            <a:r>
              <a:rPr lang="ja-JP" altLang="en-US" sz="1050" dirty="0"/>
              <a:t>同じ領域で</a:t>
            </a:r>
            <a:r>
              <a:rPr lang="en-US" altLang="ja-JP" sz="1050" dirty="0"/>
              <a:t>M8</a:t>
            </a:r>
            <a:r>
              <a:rPr lang="ja-JP" altLang="en-US" sz="1050" dirty="0"/>
              <a:t>クラス以上の地震が発生した事例</a:t>
            </a:r>
            <a:endParaRPr kumimoji="1" lang="ja-JP" altLang="en-US" sz="1050" dirty="0"/>
          </a:p>
        </p:txBody>
      </p:sp>
      <p:cxnSp>
        <p:nvCxnSpPr>
          <p:cNvPr id="87" name="直線コネクタ 86"/>
          <p:cNvCxnSpPr/>
          <p:nvPr/>
        </p:nvCxnSpPr>
        <p:spPr>
          <a:xfrm>
            <a:off x="11204586" y="5201801"/>
            <a:ext cx="470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11719240" y="5063087"/>
            <a:ext cx="3385863" cy="253916"/>
          </a:xfrm>
          <a:prstGeom prst="rect">
            <a:avLst/>
          </a:prstGeom>
          <a:solidFill>
            <a:schemeClr val="bg1"/>
          </a:solidFill>
        </p:spPr>
        <p:txBody>
          <a:bodyPr wrap="none" rtlCol="0">
            <a:spAutoFit/>
          </a:bodyPr>
          <a:lstStyle/>
          <a:p>
            <a:r>
              <a:rPr lang="ja-JP" altLang="en-US" sz="1050" dirty="0"/>
              <a:t>余震の減衰を示す大森・宇津公式でのフィッティング曲線</a:t>
            </a:r>
          </a:p>
        </p:txBody>
      </p:sp>
      <p:sp>
        <p:nvSpPr>
          <p:cNvPr id="89" name="正方形/長方形 88"/>
          <p:cNvSpPr/>
          <p:nvPr/>
        </p:nvSpPr>
        <p:spPr>
          <a:xfrm>
            <a:off x="11377054" y="6434143"/>
            <a:ext cx="145598"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10806948" y="4266216"/>
            <a:ext cx="4217236" cy="3060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11112794" y="4051195"/>
            <a:ext cx="3720748" cy="415498"/>
          </a:xfrm>
          <a:prstGeom prst="rect">
            <a:avLst/>
          </a:prstGeom>
          <a:solidFill>
            <a:schemeClr val="bg1"/>
          </a:solidFill>
          <a:ln>
            <a:solidFill>
              <a:schemeClr val="tx1"/>
            </a:solidFill>
          </a:ln>
        </p:spPr>
        <p:txBody>
          <a:bodyPr wrap="square" rtlCol="0">
            <a:spAutoFit/>
          </a:bodyPr>
          <a:lstStyle/>
          <a:p>
            <a:pPr marL="88900" indent="-88900"/>
            <a:r>
              <a:rPr lang="en-US" altLang="ja-JP" sz="1050" dirty="0"/>
              <a:t>M7.0</a:t>
            </a:r>
            <a:r>
              <a:rPr lang="ja-JP" altLang="en-US" sz="1050" dirty="0"/>
              <a:t>以上の地震発生（</a:t>
            </a:r>
            <a:r>
              <a:rPr lang="en-US" altLang="ja-JP" sz="1050" dirty="0"/>
              <a:t>1436</a:t>
            </a:r>
            <a:r>
              <a:rPr lang="ja-JP" altLang="en-US" sz="1050" dirty="0"/>
              <a:t>事例）後に同じ領域で</a:t>
            </a:r>
            <a:r>
              <a:rPr lang="en-US" altLang="ja-JP" sz="1050" dirty="0"/>
              <a:t>M7.8</a:t>
            </a:r>
            <a:r>
              <a:rPr lang="ja-JP" altLang="en-US" sz="1050" dirty="0"/>
              <a:t>以上の地震が発生した事例</a:t>
            </a:r>
          </a:p>
        </p:txBody>
      </p:sp>
      <p:sp>
        <p:nvSpPr>
          <p:cNvPr id="93" name="テキスト ボックス 92"/>
          <p:cNvSpPr txBox="1"/>
          <p:nvPr/>
        </p:nvSpPr>
        <p:spPr>
          <a:xfrm>
            <a:off x="10059110" y="4708086"/>
            <a:ext cx="369332" cy="2214709"/>
          </a:xfrm>
          <a:prstGeom prst="rect">
            <a:avLst/>
          </a:prstGeom>
          <a:noFill/>
        </p:spPr>
        <p:txBody>
          <a:bodyPr vert="eaVert" wrap="none" rtlCol="0">
            <a:spAutoFit/>
          </a:bodyPr>
          <a:lstStyle/>
          <a:p>
            <a:r>
              <a:rPr lang="ja-JP" altLang="en-US" sz="1200" dirty="0"/>
              <a:t>最初の地震発生数に対する比率</a:t>
            </a:r>
            <a:endParaRPr kumimoji="1" lang="ja-JP" altLang="en-US" sz="1200" dirty="0"/>
          </a:p>
        </p:txBody>
      </p:sp>
      <p:sp>
        <p:nvSpPr>
          <p:cNvPr id="94" name="テキスト ボックス 93"/>
          <p:cNvSpPr txBox="1"/>
          <p:nvPr/>
        </p:nvSpPr>
        <p:spPr>
          <a:xfrm>
            <a:off x="5928984" y="-2791229"/>
            <a:ext cx="2455985" cy="415498"/>
          </a:xfrm>
          <a:prstGeom prst="rect">
            <a:avLst/>
          </a:prstGeom>
          <a:solidFill>
            <a:schemeClr val="bg1"/>
          </a:solidFill>
          <a:ln>
            <a:solidFill>
              <a:schemeClr val="tx1"/>
            </a:solidFill>
          </a:ln>
        </p:spPr>
        <p:txBody>
          <a:bodyPr wrap="square" rtlCol="0">
            <a:spAutoFit/>
          </a:bodyPr>
          <a:lstStyle/>
          <a:p>
            <a:r>
              <a:rPr kumimoji="1" lang="en-US" altLang="ja-JP" sz="1050" b="1" dirty="0"/>
              <a:t>M8.0</a:t>
            </a:r>
            <a:r>
              <a:rPr kumimoji="1" lang="ja-JP" altLang="en-US" sz="1050" b="1" dirty="0"/>
              <a:t>以上の地震発生後に隣接領域</a:t>
            </a:r>
            <a:r>
              <a:rPr kumimoji="1" lang="ja-JP" altLang="en-US" sz="1050" b="1" dirty="0" smtClean="0"/>
              <a:t>で</a:t>
            </a:r>
            <a:endParaRPr kumimoji="1" lang="en-US" altLang="ja-JP" sz="1050" b="1" dirty="0" smtClean="0"/>
          </a:p>
          <a:p>
            <a:r>
              <a:rPr kumimoji="1" lang="en-US" altLang="ja-JP" sz="1050" b="1" dirty="0" smtClean="0"/>
              <a:t>M8</a:t>
            </a:r>
            <a:r>
              <a:rPr kumimoji="1" lang="ja-JP" altLang="en-US" sz="1050" b="1" dirty="0"/>
              <a:t>クラス以上の地震が発生した事例</a:t>
            </a:r>
          </a:p>
        </p:txBody>
      </p:sp>
      <p:pic>
        <p:nvPicPr>
          <p:cNvPr id="24" name="図 23">
            <a:extLst>
              <a:ext uri="{FF2B5EF4-FFF2-40B4-BE49-F238E27FC236}">
                <a16:creationId xmlns:a16="http://schemas.microsoft.com/office/drawing/2014/main" id="{9466EFDF-8F8F-40FA-B590-A61227FD6BD8}"/>
              </a:ext>
            </a:extLst>
          </p:cNvPr>
          <p:cNvPicPr>
            <a:picLocks noChangeAspect="1"/>
          </p:cNvPicPr>
          <p:nvPr/>
        </p:nvPicPr>
        <p:blipFill>
          <a:blip r:embed="rId7"/>
          <a:stretch>
            <a:fillRect/>
          </a:stretch>
        </p:blipFill>
        <p:spPr>
          <a:xfrm>
            <a:off x="6942143" y="-1770203"/>
            <a:ext cx="1429301" cy="1038382"/>
          </a:xfrm>
          <a:prstGeom prst="rect">
            <a:avLst/>
          </a:prstGeom>
        </p:spPr>
      </p:pic>
      <p:sp>
        <p:nvSpPr>
          <p:cNvPr id="108" name="テキスト ボックス 107"/>
          <p:cNvSpPr txBox="1"/>
          <p:nvPr/>
        </p:nvSpPr>
        <p:spPr>
          <a:xfrm>
            <a:off x="3762772" y="4041417"/>
            <a:ext cx="4245377" cy="538609"/>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smtClean="0"/>
              <a:t>地震発生直後から</a:t>
            </a:r>
            <a:r>
              <a:rPr lang="ja-JP" altLang="ja-JP" sz="1200" b="1" u="sng" dirty="0" smtClean="0">
                <a:solidFill>
                  <a:srgbClr val="FF0000"/>
                </a:solidFill>
              </a:rPr>
              <a:t>南海</a:t>
            </a:r>
            <a:r>
              <a:rPr lang="ja-JP" altLang="ja-JP" sz="1200" b="1" u="sng" dirty="0">
                <a:solidFill>
                  <a:srgbClr val="FF0000"/>
                </a:solidFill>
              </a:rPr>
              <a:t>トラフ</a:t>
            </a:r>
            <a:r>
              <a:rPr lang="ja-JP" altLang="ja-JP" sz="1200" b="1" u="sng" dirty="0" smtClean="0">
                <a:solidFill>
                  <a:srgbClr val="FF0000"/>
                </a:solidFill>
              </a:rPr>
              <a:t>全体</a:t>
            </a:r>
            <a:r>
              <a:rPr lang="ja-JP" altLang="ja-JP" sz="1200" b="1" u="sng" dirty="0" smtClean="0"/>
              <a:t>に</a:t>
            </a:r>
            <a:r>
              <a:rPr lang="ja-JP" altLang="ja-JP" sz="1200" b="1" u="sng" dirty="0" smtClean="0">
                <a:solidFill>
                  <a:srgbClr val="FF0000"/>
                </a:solidFill>
              </a:rPr>
              <a:t>大津波</a:t>
            </a:r>
            <a:r>
              <a:rPr lang="ja-JP" altLang="ja-JP" sz="1200" b="1" u="sng" dirty="0">
                <a:solidFill>
                  <a:srgbClr val="FF0000"/>
                </a:solidFill>
              </a:rPr>
              <a:t>警報</a:t>
            </a:r>
            <a:r>
              <a:rPr lang="ja-JP" altLang="ja-JP" sz="1200" b="1" u="sng" dirty="0" smtClean="0">
                <a:solidFill>
                  <a:srgbClr val="FF0000"/>
                </a:solidFill>
              </a:rPr>
              <a:t>等</a:t>
            </a:r>
            <a:r>
              <a:rPr lang="ja-JP" altLang="en-US" sz="1200" b="1" u="sng" dirty="0" smtClean="0">
                <a:solidFill>
                  <a:srgbClr val="FF0000"/>
                </a:solidFill>
              </a:rPr>
              <a:t>を発表</a:t>
            </a:r>
            <a:endParaRPr lang="en-US" altLang="ja-JP" sz="1200" b="1" u="sng" dirty="0" smtClean="0">
              <a:solidFill>
                <a:srgbClr val="FF0000"/>
              </a:solidFill>
            </a:endParaRPr>
          </a:p>
          <a:p>
            <a:pPr marL="285750" indent="-285750">
              <a:spcBef>
                <a:spcPts val="600"/>
              </a:spcBef>
              <a:buFont typeface="Wingdings" panose="05000000000000000000" pitchFamily="2" charset="2"/>
              <a:buChar char="ü"/>
            </a:pPr>
            <a:r>
              <a:rPr lang="ja-JP" altLang="en-US" sz="1200" dirty="0"/>
              <a:t>全</a:t>
            </a:r>
            <a:r>
              <a:rPr lang="ja-JP" altLang="en-US" sz="1200" dirty="0" smtClean="0"/>
              <a:t>て</a:t>
            </a:r>
            <a:r>
              <a:rPr lang="ja-JP" altLang="en-US" sz="1200" dirty="0"/>
              <a:t>の</a:t>
            </a:r>
            <a:r>
              <a:rPr lang="ja-JP" altLang="en-US" sz="1200" b="1" u="sng" dirty="0" smtClean="0">
                <a:solidFill>
                  <a:srgbClr val="FF0000"/>
                </a:solidFill>
              </a:rPr>
              <a:t>沿岸地域の住民は、既に避難を開始</a:t>
            </a:r>
            <a:endParaRPr lang="en-US" altLang="ja-JP" sz="1200" b="1" u="sng" dirty="0">
              <a:solidFill>
                <a:srgbClr val="FF0000"/>
              </a:solidFill>
            </a:endParaRPr>
          </a:p>
        </p:txBody>
      </p:sp>
      <p:sp>
        <p:nvSpPr>
          <p:cNvPr id="112" name="右矢印 111"/>
          <p:cNvSpPr/>
          <p:nvPr/>
        </p:nvSpPr>
        <p:spPr>
          <a:xfrm>
            <a:off x="416496" y="5373216"/>
            <a:ext cx="566921" cy="432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047038" y="4596483"/>
            <a:ext cx="8411624" cy="2040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7" name="図 96"/>
          <p:cNvPicPr>
            <a:picLocks noChangeAspect="1"/>
          </p:cNvPicPr>
          <p:nvPr/>
        </p:nvPicPr>
        <p:blipFill>
          <a:blip r:embed="rId8"/>
          <a:stretch>
            <a:fillRect/>
          </a:stretch>
        </p:blipFill>
        <p:spPr>
          <a:xfrm>
            <a:off x="11331134" y="1472217"/>
            <a:ext cx="4482507" cy="3017972"/>
          </a:xfrm>
          <a:prstGeom prst="rect">
            <a:avLst/>
          </a:prstGeom>
        </p:spPr>
      </p:pic>
      <p:sp>
        <p:nvSpPr>
          <p:cNvPr id="98" name="テキスト ボックス 97"/>
          <p:cNvSpPr txBox="1"/>
          <p:nvPr/>
        </p:nvSpPr>
        <p:spPr>
          <a:xfrm>
            <a:off x="10059110" y="-960021"/>
            <a:ext cx="5537093" cy="400110"/>
          </a:xfrm>
          <a:prstGeom prst="rect">
            <a:avLst/>
          </a:prstGeom>
          <a:noFill/>
          <a:ln>
            <a:solidFill>
              <a:schemeClr val="tx1"/>
            </a:solidFill>
          </a:ln>
        </p:spPr>
        <p:txBody>
          <a:bodyPr wrap="none" rtlCol="0">
            <a:spAutoFit/>
          </a:bodyPr>
          <a:lstStyle/>
          <a:p>
            <a:pPr algn="ctr"/>
            <a:r>
              <a:rPr lang="ja-JP" altLang="en-US" dirty="0" smtClean="0">
                <a:solidFill>
                  <a:prstClr val="black"/>
                </a:solidFill>
              </a:rPr>
              <a:t>東側で</a:t>
            </a:r>
            <a:r>
              <a:rPr lang="en-US" altLang="ja-JP" sz="2000" dirty="0" smtClean="0">
                <a:solidFill>
                  <a:srgbClr val="FF0000"/>
                </a:solidFill>
              </a:rPr>
              <a:t>M8.0</a:t>
            </a:r>
            <a:r>
              <a:rPr lang="ja-JP" altLang="en-US" dirty="0">
                <a:solidFill>
                  <a:srgbClr val="FF0000"/>
                </a:solidFill>
              </a:rPr>
              <a:t>以上</a:t>
            </a:r>
            <a:r>
              <a:rPr lang="ja-JP" altLang="en-US" dirty="0" smtClean="0">
                <a:solidFill>
                  <a:prstClr val="black"/>
                </a:solidFill>
              </a:rPr>
              <a:t>の地震がプレート境界で発生した場合</a:t>
            </a:r>
          </a:p>
        </p:txBody>
      </p:sp>
      <p:sp>
        <p:nvSpPr>
          <p:cNvPr id="100" name="角丸四角形吹き出し 99"/>
          <p:cNvSpPr/>
          <p:nvPr/>
        </p:nvSpPr>
        <p:spPr>
          <a:xfrm>
            <a:off x="11167567" y="2271789"/>
            <a:ext cx="1171846" cy="461994"/>
          </a:xfrm>
          <a:prstGeom prst="wedgeRoundRectCallout">
            <a:avLst>
              <a:gd name="adj1" fmla="val 40639"/>
              <a:gd name="adj2" fmla="val 101259"/>
              <a:gd name="adj3" fmla="val 16667"/>
            </a:avLst>
          </a:prstGeom>
          <a:solidFill>
            <a:srgbClr val="FFD9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FF0000"/>
                </a:solidFill>
              </a:rPr>
              <a:t>西側の地震にどう備えるか</a:t>
            </a:r>
            <a:endParaRPr lang="ja-JP" altLang="en-US" sz="1200" b="1" dirty="0">
              <a:solidFill>
                <a:srgbClr val="FF0000"/>
              </a:solidFill>
            </a:endParaRPr>
          </a:p>
        </p:txBody>
      </p:sp>
      <p:pic>
        <p:nvPicPr>
          <p:cNvPr id="37" name="図 36"/>
          <p:cNvPicPr>
            <a:picLocks noChangeAspect="1"/>
          </p:cNvPicPr>
          <p:nvPr/>
        </p:nvPicPr>
        <p:blipFill>
          <a:blip r:embed="rId9"/>
          <a:stretch>
            <a:fillRect/>
          </a:stretch>
        </p:blipFill>
        <p:spPr>
          <a:xfrm>
            <a:off x="272480" y="1763347"/>
            <a:ext cx="3449038" cy="2241716"/>
          </a:xfrm>
          <a:prstGeom prst="rect">
            <a:avLst/>
          </a:prstGeom>
        </p:spPr>
      </p:pic>
      <p:pic>
        <p:nvPicPr>
          <p:cNvPr id="109" name="Picture 2" descr="C:\Users\jma173e\Desktop\yohou_grade_map.20161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0588" y="1735898"/>
            <a:ext cx="2199565" cy="2274403"/>
          </a:xfrm>
          <a:prstGeom prst="rect">
            <a:avLst/>
          </a:prstGeom>
          <a:noFill/>
          <a:extLst>
            <a:ext uri="{909E8E84-426E-40DD-AFC4-6F175D3DCCD1}">
              <a14:hiddenFill xmlns:a14="http://schemas.microsoft.com/office/drawing/2010/main">
                <a:solidFill>
                  <a:srgbClr val="FFFFFF"/>
                </a:solidFill>
              </a14:hiddenFill>
            </a:ext>
          </a:extLst>
        </p:spPr>
      </p:pic>
      <p:sp>
        <p:nvSpPr>
          <p:cNvPr id="91" name="正方形/長方形 90"/>
          <p:cNvSpPr/>
          <p:nvPr/>
        </p:nvSpPr>
        <p:spPr>
          <a:xfrm>
            <a:off x="906364" y="4483340"/>
            <a:ext cx="8539035" cy="2123658"/>
          </a:xfrm>
          <a:prstGeom prst="rect">
            <a:avLst/>
          </a:prstGeom>
        </p:spPr>
        <p:txBody>
          <a:bodyPr wrap="square">
            <a:spAutoFit/>
          </a:bodyPr>
          <a:lstStyle/>
          <a:p>
            <a:endParaRPr lang="en-US" altLang="ja-JP" sz="1200" dirty="0" smtClean="0">
              <a:solidFill>
                <a:srgbClr val="FF0000"/>
              </a:solidFill>
            </a:endParaRPr>
          </a:p>
          <a:p>
            <a:pPr marL="265113" lvl="1" indent="-265113"/>
            <a:r>
              <a:rPr lang="ja-JP" altLang="en-US" sz="1200" dirty="0" smtClean="0"/>
              <a:t>　　最も警戒する期間は</a:t>
            </a:r>
            <a:r>
              <a:rPr lang="ja-JP" altLang="en-US" sz="1200" b="1" u="sng" dirty="0">
                <a:solidFill>
                  <a:srgbClr val="FF0000"/>
                </a:solidFill>
              </a:rPr>
              <a:t>１</a:t>
            </a:r>
            <a:r>
              <a:rPr lang="ja-JP" altLang="en-US" sz="1200" b="1" u="sng" dirty="0" smtClean="0">
                <a:solidFill>
                  <a:srgbClr val="FF0000"/>
                </a:solidFill>
              </a:rPr>
              <a:t>週間を基本</a:t>
            </a:r>
            <a:r>
              <a:rPr lang="ja-JP" altLang="en-US" sz="1200" dirty="0"/>
              <a:t>、</a:t>
            </a:r>
            <a:r>
              <a:rPr lang="ja-JP" altLang="en-US" sz="1200" dirty="0" smtClean="0"/>
              <a:t>その後さらに</a:t>
            </a:r>
            <a:r>
              <a:rPr lang="ja-JP" altLang="en-US" sz="1200" dirty="0"/>
              <a:t>１</a:t>
            </a:r>
            <a:r>
              <a:rPr lang="ja-JP" altLang="en-US" sz="1200" dirty="0" smtClean="0"/>
              <a:t>週間「一部割れケース」の防災対応を実施</a:t>
            </a:r>
            <a:endParaRPr lang="en-US" altLang="ja-JP" sz="1200" dirty="0" smtClean="0"/>
          </a:p>
          <a:p>
            <a:pPr marL="265113" lvl="1" indent="-265113"/>
            <a:r>
              <a:rPr lang="ja-JP" altLang="en-US" sz="1200" dirty="0" smtClean="0"/>
              <a:t>　　</a:t>
            </a:r>
            <a:r>
              <a:rPr lang="ja-JP" altLang="en-US" sz="1200" dirty="0" smtClean="0">
                <a:latin typeface="HG丸ｺﾞｼｯｸM-PRO" panose="020F0600000000000000" pitchFamily="50" charset="-128"/>
                <a:ea typeface="HG丸ｺﾞｼｯｸM-PRO" panose="020F0600000000000000" pitchFamily="50" charset="-128"/>
              </a:rPr>
              <a:t>＜住民＞</a:t>
            </a:r>
            <a:r>
              <a:rPr lang="ja-JP" altLang="en-US" sz="1200" dirty="0" smtClean="0"/>
              <a:t>・地震発生後の避難で</a:t>
            </a:r>
            <a:r>
              <a:rPr lang="ja-JP" altLang="en-US" sz="1200" b="1" u="sng" dirty="0" smtClean="0">
                <a:solidFill>
                  <a:srgbClr val="FF0000"/>
                </a:solidFill>
              </a:rPr>
              <a:t>明らかに避難が完了できない地域の住民は避難</a:t>
            </a:r>
            <a:r>
              <a:rPr lang="ja-JP" altLang="en-US" sz="1200" dirty="0" smtClean="0"/>
              <a:t>。</a:t>
            </a:r>
          </a:p>
          <a:p>
            <a:pPr marL="604838" lvl="1" indent="-55563"/>
            <a:r>
              <a:rPr lang="ja-JP" altLang="en-US" sz="1200" dirty="0" smtClean="0"/>
              <a:t>　　 ・地震</a:t>
            </a:r>
            <a:r>
              <a:rPr lang="ja-JP" altLang="en-US" sz="1200" dirty="0"/>
              <a:t>発生後の避難では間に合わない可能性がある地域の要配慮者は避難し、それ以外の者は、避難の準備を整え</a:t>
            </a:r>
            <a:r>
              <a:rPr lang="ja-JP" altLang="en-US" sz="1200" dirty="0" smtClean="0"/>
              <a:t>、　　　</a:t>
            </a:r>
            <a:endParaRPr lang="en-US" altLang="ja-JP" sz="1200" dirty="0" smtClean="0"/>
          </a:p>
          <a:p>
            <a:pPr marL="604838" lvl="1" indent="-55563"/>
            <a:r>
              <a:rPr lang="ja-JP" altLang="en-US" sz="1200" dirty="0"/>
              <a:t>　</a:t>
            </a:r>
            <a:r>
              <a:rPr lang="ja-JP" altLang="en-US" sz="1200" dirty="0" smtClean="0"/>
              <a:t>　　個々</a:t>
            </a:r>
            <a:r>
              <a:rPr lang="ja-JP" altLang="en-US" sz="1200" smtClean="0"/>
              <a:t>の状況</a:t>
            </a:r>
            <a:r>
              <a:rPr lang="ja-JP" altLang="en-US" sz="1200" dirty="0" smtClean="0"/>
              <a:t>等に応じて自主的に避難。</a:t>
            </a:r>
          </a:p>
          <a:p>
            <a:pPr marL="265113" lvl="1" indent="284163"/>
            <a:r>
              <a:rPr lang="ja-JP" altLang="en-US" sz="1200" dirty="0" smtClean="0"/>
              <a:t>       ・それ</a:t>
            </a:r>
            <a:r>
              <a:rPr lang="ja-JP" altLang="en-US" sz="1200" dirty="0"/>
              <a:t>以外の地域の住民は、日頃からの地震への備えを再確認する等警戒レベルを</a:t>
            </a:r>
            <a:r>
              <a:rPr lang="ja-JP" altLang="en-US" sz="1200" dirty="0" smtClean="0"/>
              <a:t>上げる。</a:t>
            </a:r>
            <a:endParaRPr lang="en-US" altLang="ja-JP" sz="1200" dirty="0" smtClean="0"/>
          </a:p>
          <a:p>
            <a:pPr marL="609600" lvl="1" indent="-609600"/>
            <a:r>
              <a:rPr lang="ja-JP" altLang="en-US" sz="1200" dirty="0" smtClean="0"/>
              <a:t>　　</a:t>
            </a:r>
            <a:r>
              <a:rPr lang="ja-JP" altLang="en-US" sz="1200" dirty="0" smtClean="0">
                <a:latin typeface="HG丸ｺﾞｼｯｸM-PRO" panose="020F0600000000000000" pitchFamily="50" charset="-128"/>
                <a:ea typeface="HG丸ｺﾞｼｯｸM-PRO" panose="020F0600000000000000" pitchFamily="50" charset="-128"/>
              </a:rPr>
              <a:t>＜企業＞</a:t>
            </a:r>
            <a:r>
              <a:rPr lang="ja-JP" altLang="en-US" sz="1200" dirty="0" smtClean="0"/>
              <a:t>・</a:t>
            </a:r>
            <a:r>
              <a:rPr lang="ja-JP" altLang="en-US" sz="1200" b="1" u="sng" dirty="0" smtClean="0">
                <a:solidFill>
                  <a:srgbClr val="FF0000"/>
                </a:solidFill>
              </a:rPr>
              <a:t>不特定</a:t>
            </a:r>
            <a:r>
              <a:rPr lang="ja-JP" altLang="en-US" sz="1200" b="1" u="sng" dirty="0">
                <a:solidFill>
                  <a:srgbClr val="FF0000"/>
                </a:solidFill>
              </a:rPr>
              <a:t>多数の者が利用する施設や、危険物取扱施設等について</a:t>
            </a:r>
            <a:r>
              <a:rPr lang="ja-JP" altLang="en-US" sz="1200" dirty="0"/>
              <a:t>は、出火防止措置等の</a:t>
            </a:r>
            <a:r>
              <a:rPr lang="ja-JP" altLang="en-US" sz="1200" b="1" u="sng" dirty="0">
                <a:solidFill>
                  <a:srgbClr val="FF0000"/>
                </a:solidFill>
              </a:rPr>
              <a:t>施設点検を確実に</a:t>
            </a:r>
            <a:r>
              <a:rPr lang="ja-JP" altLang="en-US" sz="1200" b="1" u="sng" dirty="0" smtClean="0">
                <a:solidFill>
                  <a:srgbClr val="FF0000"/>
                </a:solidFill>
              </a:rPr>
              <a:t>実施</a:t>
            </a:r>
            <a:r>
              <a:rPr lang="ja-JP" altLang="en-US" sz="1200" dirty="0" smtClean="0"/>
              <a:t>。</a:t>
            </a:r>
            <a:endParaRPr lang="ja-JP" altLang="en-US" sz="1200" dirty="0"/>
          </a:p>
          <a:p>
            <a:pPr marL="588963" lvl="1" indent="-39688"/>
            <a:r>
              <a:rPr lang="ja-JP" altLang="en-US" sz="1200" dirty="0" smtClean="0"/>
              <a:t>       ・大規模</a:t>
            </a:r>
            <a:r>
              <a:rPr lang="ja-JP" altLang="en-US" sz="1200" dirty="0"/>
              <a:t>地震発生時に明らかに従業員等の生命に危険が及ぶ場合には、それを回避する措置を</a:t>
            </a:r>
            <a:r>
              <a:rPr lang="ja-JP" altLang="en-US" sz="1200" dirty="0" smtClean="0"/>
              <a:t>実施。</a:t>
            </a:r>
            <a:endParaRPr lang="ja-JP" altLang="en-US" sz="1200" dirty="0"/>
          </a:p>
          <a:p>
            <a:pPr marL="265113" lvl="1" indent="284163"/>
            <a:r>
              <a:rPr lang="ja-JP" altLang="en-US" sz="1200" dirty="0" smtClean="0"/>
              <a:t>       ・それ</a:t>
            </a:r>
            <a:r>
              <a:rPr lang="ja-JP" altLang="en-US" sz="1200" dirty="0"/>
              <a:t>以外の企業についても、日頃からの地震への備えを再確認する等警戒レベルを</a:t>
            </a:r>
            <a:r>
              <a:rPr lang="ja-JP" altLang="en-US" sz="1200" dirty="0" smtClean="0"/>
              <a:t>上げる。</a:t>
            </a:r>
            <a:endParaRPr lang="ja-JP" altLang="en-US" sz="1200" dirty="0"/>
          </a:p>
          <a:p>
            <a:pPr marL="593725" lvl="1" indent="-50800"/>
            <a:r>
              <a:rPr lang="ja-JP" altLang="en-US" sz="1200" dirty="0" smtClean="0"/>
              <a:t>       ・地震</a:t>
            </a:r>
            <a:r>
              <a:rPr lang="ja-JP" altLang="en-US" sz="1200" dirty="0"/>
              <a:t>に備えた事業継続にあたっては</a:t>
            </a:r>
            <a:r>
              <a:rPr lang="ja-JP" altLang="en-US" sz="1200" dirty="0" smtClean="0"/>
              <a:t>、一時的</a:t>
            </a:r>
            <a:r>
              <a:rPr lang="ja-JP" altLang="en-US" sz="1200" dirty="0"/>
              <a:t>に企業活動が低下しても、後発地震が発生した場合にトータルと</a:t>
            </a:r>
            <a:r>
              <a:rPr lang="ja-JP" altLang="en-US" sz="1200" dirty="0" smtClean="0"/>
              <a:t>して被</a:t>
            </a:r>
            <a:endParaRPr lang="en-US" altLang="ja-JP" sz="1200" dirty="0" smtClean="0"/>
          </a:p>
          <a:p>
            <a:pPr marL="593725" lvl="1" indent="-50800"/>
            <a:r>
              <a:rPr lang="ja-JP" altLang="en-US" sz="1200" dirty="0"/>
              <a:t>　</a:t>
            </a:r>
            <a:r>
              <a:rPr lang="ja-JP" altLang="en-US" sz="1200" dirty="0" smtClean="0"/>
              <a:t>　　害</a:t>
            </a:r>
            <a:r>
              <a:rPr lang="ja-JP" altLang="en-US" sz="1200" dirty="0"/>
              <a:t>軽減・</a:t>
            </a:r>
            <a:r>
              <a:rPr lang="ja-JP" altLang="en-US" sz="1200" dirty="0" smtClean="0"/>
              <a:t>早期</a:t>
            </a:r>
            <a:r>
              <a:rPr lang="ja-JP" altLang="en-US" sz="1200" dirty="0"/>
              <a:t>復旧できる措置を</a:t>
            </a:r>
            <a:r>
              <a:rPr lang="ja-JP" altLang="en-US" sz="1200" dirty="0" smtClean="0"/>
              <a:t>推奨。</a:t>
            </a:r>
            <a:endParaRPr lang="ja-JP" altLang="en-US" sz="1200" dirty="0"/>
          </a:p>
        </p:txBody>
      </p:sp>
      <p:sp>
        <p:nvSpPr>
          <p:cNvPr id="95" name="テキスト ボックス 94"/>
          <p:cNvSpPr txBox="1"/>
          <p:nvPr/>
        </p:nvSpPr>
        <p:spPr>
          <a:xfrm>
            <a:off x="344488" y="4034808"/>
            <a:ext cx="4287008" cy="538609"/>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t>政府</a:t>
            </a:r>
            <a:r>
              <a:rPr lang="ja-JP" altLang="en-US" sz="1200" dirty="0" smtClean="0"/>
              <a:t>は</a:t>
            </a:r>
            <a:r>
              <a:rPr lang="ja-JP" altLang="en-US" sz="1200" b="1" u="sng" dirty="0" smtClean="0"/>
              <a:t>緊急災害対策本部等を設置</a:t>
            </a:r>
            <a:endParaRPr lang="en-US" altLang="ja-JP" sz="1200" b="1" u="sng" dirty="0" smtClean="0">
              <a:solidFill>
                <a:srgbClr val="FF0000"/>
              </a:solidFill>
            </a:endParaRPr>
          </a:p>
          <a:p>
            <a:pPr marL="285750" indent="-285750">
              <a:spcBef>
                <a:spcPts val="600"/>
              </a:spcBef>
              <a:buFont typeface="Wingdings" panose="05000000000000000000" pitchFamily="2" charset="2"/>
              <a:buChar char="ü"/>
            </a:pPr>
            <a:r>
              <a:rPr lang="ja-JP" altLang="en-US" sz="1200" dirty="0" smtClean="0"/>
              <a:t>人命救助等の</a:t>
            </a:r>
            <a:r>
              <a:rPr lang="ja-JP" altLang="en-US" sz="1200" b="1" u="sng" dirty="0" smtClean="0"/>
              <a:t>応急活動を開始</a:t>
            </a:r>
            <a:endParaRPr lang="en-US" altLang="ja-JP" sz="1200" b="1" u="sng" dirty="0">
              <a:solidFill>
                <a:srgbClr val="FF0000"/>
              </a:solidFill>
            </a:endParaRPr>
          </a:p>
        </p:txBody>
      </p:sp>
      <p:pic>
        <p:nvPicPr>
          <p:cNvPr id="26" name="図 25"/>
          <p:cNvPicPr>
            <a:picLocks noChangeAspect="1"/>
          </p:cNvPicPr>
          <p:nvPr/>
        </p:nvPicPr>
        <p:blipFill>
          <a:blip r:embed="rId11"/>
          <a:stretch>
            <a:fillRect/>
          </a:stretch>
        </p:blipFill>
        <p:spPr>
          <a:xfrm>
            <a:off x="6042853" y="1821452"/>
            <a:ext cx="3571898" cy="2039596"/>
          </a:xfrm>
          <a:prstGeom prst="rect">
            <a:avLst/>
          </a:prstGeom>
        </p:spPr>
      </p:pic>
      <p:sp>
        <p:nvSpPr>
          <p:cNvPr id="96" name="テキスト ボックス 95"/>
          <p:cNvSpPr txBox="1"/>
          <p:nvPr/>
        </p:nvSpPr>
        <p:spPr>
          <a:xfrm>
            <a:off x="3788408" y="3785666"/>
            <a:ext cx="2291322" cy="246221"/>
          </a:xfrm>
          <a:prstGeom prst="rect">
            <a:avLst/>
          </a:prstGeom>
          <a:solidFill>
            <a:schemeClr val="bg1"/>
          </a:solidFill>
          <a:ln>
            <a:solidFill>
              <a:schemeClr val="tx1"/>
            </a:solidFill>
          </a:ln>
        </p:spPr>
        <p:txBody>
          <a:bodyPr wrap="square" rtlCol="0">
            <a:spAutoFit/>
          </a:bodyPr>
          <a:lstStyle/>
          <a:p>
            <a:pPr algn="ctr"/>
            <a:r>
              <a:rPr lang="ja-JP" altLang="en-US" sz="1000" dirty="0" smtClean="0"/>
              <a:t>東側で</a:t>
            </a:r>
            <a:r>
              <a:rPr lang="en-US" altLang="ja-JP" sz="1000" dirty="0" smtClean="0"/>
              <a:t>M8</a:t>
            </a:r>
            <a:r>
              <a:rPr lang="ja-JP" altLang="en-US" sz="1000" dirty="0" smtClean="0"/>
              <a:t>クラスの地震が発生した場合</a:t>
            </a:r>
            <a:endParaRPr lang="en-US" altLang="ja-JP" sz="1000" dirty="0"/>
          </a:p>
        </p:txBody>
      </p:sp>
      <p:sp>
        <p:nvSpPr>
          <p:cNvPr id="99"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3125251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テキスト ボックス 96"/>
          <p:cNvSpPr txBox="1"/>
          <p:nvPr/>
        </p:nvSpPr>
        <p:spPr>
          <a:xfrm>
            <a:off x="123935" y="423714"/>
            <a:ext cx="9610075" cy="2185214"/>
          </a:xfrm>
          <a:prstGeom prst="rect">
            <a:avLst/>
          </a:prstGeom>
          <a:solidFill>
            <a:srgbClr val="FFFFCC"/>
          </a:solidFill>
          <a:ln w="38100">
            <a:solidFill>
              <a:schemeClr val="accent4"/>
            </a:solidFill>
          </a:ln>
        </p:spPr>
        <p:txBody>
          <a:bodyPr wrap="square" rtlCol="0">
            <a:spAutoFit/>
          </a:bodyPr>
          <a:lstStyle/>
          <a:p>
            <a:pPr marL="220663" indent="-220663">
              <a:spcBef>
                <a:spcPts val="600"/>
              </a:spcBef>
            </a:pPr>
            <a:r>
              <a:rPr lang="ja-JP" altLang="en-US" spc="-100" dirty="0">
                <a:solidFill>
                  <a:prstClr val="black"/>
                </a:solidFill>
              </a:rPr>
              <a:t>○南海トラフ大規模地震の発生可能性が高まったと評価された場合に、地方公共団体、指定公共機関、企業等が、とるべき防災対応を検討し、あらかじめ計画としてとりまとめるために参考となる事項を</a:t>
            </a:r>
            <a:r>
              <a:rPr lang="ja-JP" altLang="en-US" spc="-100" dirty="0" smtClean="0">
                <a:solidFill>
                  <a:prstClr val="black"/>
                </a:solidFill>
              </a:rPr>
              <a:t>記載</a:t>
            </a:r>
            <a:endParaRPr lang="en-US" altLang="ja-JP" spc="-100" dirty="0">
              <a:solidFill>
                <a:prstClr val="black"/>
              </a:solidFill>
            </a:endParaRPr>
          </a:p>
          <a:p>
            <a:pPr marL="201613" indent="-201613">
              <a:spcBef>
                <a:spcPts val="600"/>
              </a:spcBef>
            </a:pPr>
            <a:r>
              <a:rPr lang="ja-JP" altLang="en-US" spc="-100" dirty="0">
                <a:solidFill>
                  <a:prstClr val="black"/>
                </a:solidFill>
              </a:rPr>
              <a:t>○南海トラフ地震防災対策推進地域内にある地方公共団体、指定公共機関、不特定多数の者が利用する施設、危険物を取扱う施設等を管理又は運営する者等が活用することを想定</a:t>
            </a:r>
            <a:endParaRPr lang="en-US" altLang="ja-JP" spc="-100" dirty="0">
              <a:solidFill>
                <a:prstClr val="black"/>
              </a:solidFill>
            </a:endParaRPr>
          </a:p>
          <a:p>
            <a:pPr marL="211138" indent="-211138">
              <a:spcBef>
                <a:spcPts val="600"/>
              </a:spcBef>
            </a:pPr>
            <a:r>
              <a:rPr lang="ja-JP" altLang="en-US" spc="-100" dirty="0">
                <a:solidFill>
                  <a:prstClr val="black"/>
                </a:solidFill>
              </a:rPr>
              <a:t>○突発的な地震発生に備えて対策を進めていくことが基本であるが、国が南海トラフ沿いの地域において地震の発生可能性が高まっている旨の情報を発表した場合には、その情報を活用し被害軽減につなげていくことが重要</a:t>
            </a:r>
          </a:p>
        </p:txBody>
      </p:sp>
      <p:graphicFrame>
        <p:nvGraphicFramePr>
          <p:cNvPr id="5" name="表 4"/>
          <p:cNvGraphicFramePr>
            <a:graphicFrameLocks noGrp="1"/>
          </p:cNvGraphicFramePr>
          <p:nvPr>
            <p:extLst/>
          </p:nvPr>
        </p:nvGraphicFramePr>
        <p:xfrm>
          <a:off x="3196327" y="2708920"/>
          <a:ext cx="6653217" cy="405384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911061921"/>
                    </a:ext>
                  </a:extLst>
                </a:gridCol>
                <a:gridCol w="3470790">
                  <a:extLst>
                    <a:ext uri="{9D8B030D-6E8A-4147-A177-3AD203B41FA5}">
                      <a16:colId xmlns:a16="http://schemas.microsoft.com/office/drawing/2014/main" val="1914466767"/>
                    </a:ext>
                  </a:extLst>
                </a:gridCol>
                <a:gridCol w="1526243">
                  <a:extLst>
                    <a:ext uri="{9D8B030D-6E8A-4147-A177-3AD203B41FA5}">
                      <a16:colId xmlns:a16="http://schemas.microsoft.com/office/drawing/2014/main" val="987770907"/>
                    </a:ext>
                  </a:extLst>
                </a:gridCol>
              </a:tblGrid>
              <a:tr h="370840">
                <a:tc>
                  <a:txBody>
                    <a:bodyPr/>
                    <a:lstStyle/>
                    <a:p>
                      <a:pPr algn="ctr"/>
                      <a:r>
                        <a:rPr kumimoji="1" lang="ja-JP" altLang="en-US" sz="1600" dirty="0" smtClean="0"/>
                        <a:t>地域</a:t>
                      </a:r>
                      <a:endParaRPr kumimoji="1" lang="ja-JP" altLang="en-US" sz="1600" dirty="0"/>
                    </a:p>
                  </a:txBody>
                  <a:tcPr anchor="ctr"/>
                </a:tc>
                <a:tc>
                  <a:txBody>
                    <a:bodyPr/>
                    <a:lstStyle/>
                    <a:p>
                      <a:pPr algn="ctr"/>
                      <a:r>
                        <a:rPr kumimoji="1" lang="ja-JP" altLang="en-US" sz="1600" dirty="0" smtClean="0"/>
                        <a:t>作成主体</a:t>
                      </a:r>
                      <a:endParaRPr kumimoji="1" lang="ja-JP" altLang="en-US" sz="1600" dirty="0"/>
                    </a:p>
                  </a:txBody>
                  <a:tcPr anchor="ctr"/>
                </a:tc>
                <a:tc>
                  <a:txBody>
                    <a:bodyPr/>
                    <a:lstStyle/>
                    <a:p>
                      <a:pPr algn="ctr"/>
                      <a:r>
                        <a:rPr kumimoji="1" lang="ja-JP" altLang="en-US" sz="1400" dirty="0" smtClean="0"/>
                        <a:t>法律に基づく　計画策定義務等</a:t>
                      </a:r>
                      <a:endParaRPr kumimoji="1" lang="ja-JP" altLang="en-US" sz="1400" dirty="0"/>
                    </a:p>
                  </a:txBody>
                  <a:tcPr anchor="ctr"/>
                </a:tc>
                <a:extLst>
                  <a:ext uri="{0D108BD9-81ED-4DB2-BD59-A6C34878D82A}">
                    <a16:rowId xmlns:a16="http://schemas.microsoft.com/office/drawing/2014/main" val="2588107896"/>
                  </a:ext>
                </a:extLst>
              </a:tr>
              <a:tr h="370840">
                <a:tc rowSpan="2">
                  <a:txBody>
                    <a:bodyPr/>
                    <a:lstStyle/>
                    <a:p>
                      <a:r>
                        <a:rPr kumimoji="1" lang="ja-JP" altLang="en-US" sz="1400" dirty="0" smtClean="0"/>
                        <a:t>南海トラフ地震防災対策推進地域（</a:t>
                      </a:r>
                      <a:r>
                        <a:rPr kumimoji="1" lang="en-US" altLang="ja-JP" sz="1400" dirty="0" smtClean="0"/>
                        <a:t>707</a:t>
                      </a:r>
                      <a:r>
                        <a:rPr kumimoji="1" lang="ja-JP" altLang="en-US" sz="1400" dirty="0" smtClean="0"/>
                        <a:t>市町村）全域</a:t>
                      </a:r>
                      <a:endParaRPr kumimoji="1" lang="ja-JP" altLang="en-US" sz="1400" dirty="0"/>
                    </a:p>
                  </a:txBody>
                  <a:tcPr/>
                </a:tc>
                <a:tc>
                  <a:txBody>
                    <a:bodyPr/>
                    <a:lstStyle/>
                    <a:p>
                      <a:r>
                        <a:rPr kumimoji="1" lang="ja-JP" altLang="en-US" sz="1400" dirty="0" smtClean="0"/>
                        <a:t>都府県、市町村</a:t>
                      </a:r>
                      <a:endParaRPr kumimoji="1" lang="ja-JP" altLang="en-US" sz="1400" dirty="0"/>
                    </a:p>
                  </a:txBody>
                  <a:tcPr/>
                </a:tc>
                <a:tc>
                  <a:txBody>
                    <a:bodyPr/>
                    <a:lstStyle/>
                    <a:p>
                      <a:r>
                        <a:rPr kumimoji="1" lang="ja-JP" altLang="en-US" sz="1400" dirty="0" smtClean="0"/>
                        <a:t>南海トラフ地震防災対策推進計画</a:t>
                      </a:r>
                    </a:p>
                    <a:p>
                      <a:r>
                        <a:rPr kumimoji="1" lang="ja-JP" altLang="en-US" sz="1400" dirty="0" smtClean="0"/>
                        <a:t>地域防災計画への反映に努める</a:t>
                      </a:r>
                    </a:p>
                  </a:txBody>
                  <a:tcPr/>
                </a:tc>
                <a:extLst>
                  <a:ext uri="{0D108BD9-81ED-4DB2-BD59-A6C34878D82A}">
                    <a16:rowId xmlns:a16="http://schemas.microsoft.com/office/drawing/2014/main" val="372729664"/>
                  </a:ext>
                </a:extLst>
              </a:tr>
              <a:tr h="370840">
                <a:tc vMerge="1">
                  <a:txBody>
                    <a:bodyPr/>
                    <a:lstStyle/>
                    <a:p>
                      <a:endParaRPr kumimoji="1" lang="ja-JP" altLang="en-US" dirty="0"/>
                    </a:p>
                  </a:txBody>
                  <a:tcPr/>
                </a:tc>
                <a:tc>
                  <a:txBody>
                    <a:bodyPr/>
                    <a:lstStyle/>
                    <a:p>
                      <a:r>
                        <a:rPr kumimoji="1" lang="ja-JP" altLang="en-US" sz="1400" dirty="0" smtClean="0"/>
                        <a:t>指定公共機関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・電気事業会社 　・通信事業会社 </a:t>
                      </a:r>
                    </a:p>
                    <a:p>
                      <a:r>
                        <a:rPr kumimoji="1" lang="ja-JP" altLang="en-US" sz="1200" dirty="0" smtClean="0"/>
                        <a:t>　・ガス事業会社 　 ・流通事業会社　 　等 </a:t>
                      </a:r>
                    </a:p>
                  </a:txBody>
                  <a:tcPr>
                    <a:solidFill>
                      <a:srgbClr val="D2DEEF"/>
                    </a:solidFill>
                  </a:tcPr>
                </a:tc>
                <a:tc>
                  <a:txBody>
                    <a:bodyPr/>
                    <a:lstStyle/>
                    <a:p>
                      <a:r>
                        <a:rPr kumimoji="1" lang="ja-JP" altLang="en-US" sz="1400" dirty="0" smtClean="0"/>
                        <a:t>南海トラフ地震防災対策推進計画</a:t>
                      </a:r>
                      <a:endParaRPr kumimoji="1" lang="ja-JP" altLang="en-US" sz="1400" dirty="0"/>
                    </a:p>
                  </a:txBody>
                  <a:tcPr>
                    <a:solidFill>
                      <a:srgbClr val="D2DEEF"/>
                    </a:solidFill>
                  </a:tcPr>
                </a:tc>
                <a:extLst>
                  <a:ext uri="{0D108BD9-81ED-4DB2-BD59-A6C34878D82A}">
                    <a16:rowId xmlns:a16="http://schemas.microsoft.com/office/drawing/2014/main" val="2793540365"/>
                  </a:ext>
                </a:extLst>
              </a:tr>
              <a:tr h="370840">
                <a:tc>
                  <a:txBody>
                    <a:bodyPr/>
                    <a:lstStyle/>
                    <a:p>
                      <a:r>
                        <a:rPr kumimoji="1" lang="ja-JP" altLang="en-US" sz="1400" dirty="0" smtClean="0"/>
                        <a:t>推進地域のうち津波防災地域づくりに関する法律に基づき都府県知事が設定する津波浸水想定において、水深</a:t>
                      </a:r>
                      <a:r>
                        <a:rPr kumimoji="1" lang="en-US" altLang="ja-JP" sz="1400" dirty="0" smtClean="0"/>
                        <a:t>30cm</a:t>
                      </a:r>
                      <a:r>
                        <a:rPr kumimoji="1" lang="ja-JP" altLang="en-US" sz="1400" dirty="0" smtClean="0"/>
                        <a:t>以上の浸水が想定される区域 </a:t>
                      </a:r>
                      <a:endParaRPr kumimoji="1" lang="ja-JP" altLang="en-US" sz="1400" dirty="0"/>
                    </a:p>
                  </a:txBody>
                  <a:tcPr>
                    <a:solidFill>
                      <a:srgbClr val="EAEFF7"/>
                    </a:solidFill>
                  </a:tcPr>
                </a:tc>
                <a:tc>
                  <a:txBody>
                    <a:bodyPr/>
                    <a:lstStyle/>
                    <a:p>
                      <a:pPr marL="142875" indent="-142875"/>
                      <a:r>
                        <a:rPr kumimoji="1" lang="ja-JP" altLang="en-US" sz="1200" dirty="0" smtClean="0"/>
                        <a:t>①病院、劇場、百貨店、旅館その他不特定かつ多数の者が出入りする施設</a:t>
                      </a:r>
                    </a:p>
                    <a:p>
                      <a:pPr marL="133350" indent="-133350"/>
                      <a:r>
                        <a:rPr kumimoji="1" lang="ja-JP" altLang="en-US" sz="1200" dirty="0" smtClean="0"/>
                        <a:t>②石油類、火薬類、高圧ガスその他政令で定めるものの製造、貯蔵、処理又は取扱いを行う施設</a:t>
                      </a:r>
                    </a:p>
                    <a:p>
                      <a:r>
                        <a:rPr kumimoji="1" lang="ja-JP" altLang="en-US" sz="1200" dirty="0" smtClean="0"/>
                        <a:t>③鉄道事業その他一般旅客運送に関する事業</a:t>
                      </a:r>
                    </a:p>
                    <a:p>
                      <a:pPr marL="152400" indent="-152400"/>
                      <a:r>
                        <a:rPr kumimoji="1" lang="ja-JP" altLang="en-US" sz="1200" dirty="0" smtClean="0"/>
                        <a:t>④地震防災上の措置を講ずる必要があると認められる重要な施設又は事業（</a:t>
                      </a:r>
                      <a:r>
                        <a:rPr kumimoji="1" lang="en-US" altLang="ja-JP" sz="1200" dirty="0" smtClean="0"/>
                        <a:t>1000</a:t>
                      </a:r>
                      <a:r>
                        <a:rPr kumimoji="1" lang="ja-JP" altLang="en-US" sz="1200" dirty="0" smtClean="0"/>
                        <a:t>人以上の工場、学校、社会福祉施設、地方道路公社が管理する道路・一般自動車道路、放送、ガス、水道、電気、石油パイプライン等）</a:t>
                      </a:r>
                    </a:p>
                  </a:txBody>
                  <a:tcPr>
                    <a:solidFill>
                      <a:srgbClr val="EAEFF7"/>
                    </a:solidFill>
                  </a:tcPr>
                </a:tc>
                <a:tc>
                  <a:txBody>
                    <a:bodyPr/>
                    <a:lstStyle/>
                    <a:p>
                      <a:r>
                        <a:rPr kumimoji="1" lang="ja-JP" altLang="en-US" sz="1400" dirty="0" smtClean="0"/>
                        <a:t>南海トラフ地震防災対策計画</a:t>
                      </a:r>
                      <a:endParaRPr kumimoji="1" lang="ja-JP" altLang="en-US" sz="1400" dirty="0"/>
                    </a:p>
                  </a:txBody>
                  <a:tcPr>
                    <a:solidFill>
                      <a:srgbClr val="EAEFF7"/>
                    </a:solidFill>
                  </a:tcPr>
                </a:tc>
                <a:extLst>
                  <a:ext uri="{0D108BD9-81ED-4DB2-BD59-A6C34878D82A}">
                    <a16:rowId xmlns:a16="http://schemas.microsoft.com/office/drawing/2014/main" val="1192068427"/>
                  </a:ext>
                </a:extLst>
              </a:tr>
            </a:tbl>
          </a:graphicData>
        </a:graphic>
      </p:graphicFrame>
      <p:sp>
        <p:nvSpPr>
          <p:cNvPr id="3" name="正方形/長方形 2"/>
          <p:cNvSpPr/>
          <p:nvPr/>
        </p:nvSpPr>
        <p:spPr>
          <a:xfrm>
            <a:off x="0" y="-27384"/>
            <a:ext cx="9906000" cy="40011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a:defRPr/>
            </a:pPr>
            <a:r>
              <a:rPr lang="ja-JP" altLang="en-US" sz="2000" b="1" dirty="0">
                <a:solidFill>
                  <a:prstClr val="white"/>
                </a:solidFill>
                <a:latin typeface="+mn-ea"/>
              </a:rPr>
              <a:t>ガイドラインの位置づけ</a:t>
            </a:r>
          </a:p>
        </p:txBody>
      </p:sp>
      <p:sp>
        <p:nvSpPr>
          <p:cNvPr id="32" name="正方形/長方形 31"/>
          <p:cNvSpPr/>
          <p:nvPr/>
        </p:nvSpPr>
        <p:spPr>
          <a:xfrm>
            <a:off x="0" y="2708920"/>
            <a:ext cx="3224808" cy="3710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a:t>
            </a:r>
            <a:r>
              <a:rPr lang="ja-JP" altLang="en-US" b="1" dirty="0">
                <a:solidFill>
                  <a:schemeClr val="tx1"/>
                </a:solidFill>
              </a:rPr>
              <a:t>ガイドラインの構成</a:t>
            </a:r>
            <a:r>
              <a:rPr lang="en-US" altLang="ja-JP" b="1" dirty="0" smtClean="0">
                <a:solidFill>
                  <a:schemeClr val="tx1"/>
                </a:solidFill>
              </a:rPr>
              <a:t>】</a:t>
            </a:r>
          </a:p>
          <a:p>
            <a:pPr>
              <a:lnSpc>
                <a:spcPts val="1400"/>
              </a:lnSpc>
            </a:pPr>
            <a:endParaRPr lang="en-US" altLang="ja-JP" dirty="0">
              <a:solidFill>
                <a:schemeClr val="tx1"/>
              </a:solidFill>
            </a:endParaRPr>
          </a:p>
          <a:p>
            <a:r>
              <a:rPr lang="ja-JP" altLang="en-US" dirty="0">
                <a:solidFill>
                  <a:schemeClr val="tx1"/>
                </a:solidFill>
              </a:rPr>
              <a:t>■第１編：共通編</a:t>
            </a:r>
            <a:endParaRPr lang="en-US" altLang="ja-JP" dirty="0">
              <a:solidFill>
                <a:schemeClr val="tx1"/>
              </a:solidFill>
            </a:endParaRPr>
          </a:p>
          <a:p>
            <a:pPr marL="266700" indent="-266700"/>
            <a:r>
              <a:rPr lang="ja-JP" altLang="en-US" dirty="0">
                <a:solidFill>
                  <a:schemeClr val="tx1"/>
                </a:solidFill>
              </a:rPr>
              <a:t>　・地方公共団体、指定公共機関・特定の企業等に共通する基本的な考え方</a:t>
            </a:r>
            <a:endParaRPr lang="en-US" altLang="ja-JP" dirty="0">
              <a:solidFill>
                <a:schemeClr val="tx1"/>
              </a:solidFill>
            </a:endParaRPr>
          </a:p>
          <a:p>
            <a:r>
              <a:rPr lang="ja-JP" altLang="en-US" dirty="0">
                <a:solidFill>
                  <a:schemeClr val="tx1"/>
                </a:solidFill>
              </a:rPr>
              <a:t>　・国が発表する情報の流れ</a:t>
            </a:r>
            <a:endParaRPr lang="en-US" altLang="ja-JP" dirty="0">
              <a:solidFill>
                <a:schemeClr val="tx1"/>
              </a:solidFill>
            </a:endParaRPr>
          </a:p>
          <a:p>
            <a:pPr>
              <a:lnSpc>
                <a:spcPts val="1400"/>
              </a:lnSpc>
            </a:pPr>
            <a:endParaRPr lang="en-US" altLang="ja-JP" dirty="0">
              <a:solidFill>
                <a:schemeClr val="tx1"/>
              </a:solidFill>
            </a:endParaRPr>
          </a:p>
          <a:p>
            <a:r>
              <a:rPr lang="ja-JP" altLang="en-US" dirty="0">
                <a:solidFill>
                  <a:schemeClr val="tx1"/>
                </a:solidFill>
              </a:rPr>
              <a:t>■第２編：住民編</a:t>
            </a:r>
            <a:endParaRPr lang="en-US" altLang="ja-JP" dirty="0">
              <a:solidFill>
                <a:schemeClr val="tx1"/>
              </a:solidFill>
            </a:endParaRPr>
          </a:p>
          <a:p>
            <a:r>
              <a:rPr lang="ja-JP" altLang="en-US" dirty="0">
                <a:solidFill>
                  <a:schemeClr val="tx1"/>
                </a:solidFill>
              </a:rPr>
              <a:t>　・地方公共団体の検討手順等</a:t>
            </a:r>
            <a:endParaRPr lang="en-US" altLang="ja-JP" dirty="0">
              <a:solidFill>
                <a:schemeClr val="tx1"/>
              </a:solidFill>
            </a:endParaRPr>
          </a:p>
          <a:p>
            <a:pPr>
              <a:lnSpc>
                <a:spcPts val="1400"/>
              </a:lnSpc>
            </a:pPr>
            <a:endParaRPr lang="en-US" altLang="ja-JP" dirty="0">
              <a:solidFill>
                <a:schemeClr val="tx1"/>
              </a:solidFill>
            </a:endParaRPr>
          </a:p>
          <a:p>
            <a:r>
              <a:rPr lang="ja-JP" altLang="en-US" dirty="0">
                <a:solidFill>
                  <a:schemeClr val="tx1"/>
                </a:solidFill>
              </a:rPr>
              <a:t>■第３編：企業編</a:t>
            </a:r>
            <a:endParaRPr lang="en-US" altLang="ja-JP" dirty="0">
              <a:solidFill>
                <a:schemeClr val="tx1"/>
              </a:solidFill>
            </a:endParaRPr>
          </a:p>
          <a:p>
            <a:pPr marL="249238" indent="-249238"/>
            <a:r>
              <a:rPr lang="ja-JP" altLang="en-US" dirty="0">
                <a:solidFill>
                  <a:schemeClr val="tx1"/>
                </a:solidFill>
              </a:rPr>
              <a:t>　・指定公共機関、特定企業等の検討手順等</a:t>
            </a:r>
            <a:endParaRPr lang="en-US" altLang="ja-JP" dirty="0">
              <a:solidFill>
                <a:schemeClr val="tx1"/>
              </a:solidFill>
            </a:endParaRPr>
          </a:p>
        </p:txBody>
      </p:sp>
      <p:sp>
        <p:nvSpPr>
          <p:cNvPr id="7"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7</a:t>
            </a:fld>
            <a:endParaRPr lang="ja-JP" altLang="en-US" dirty="0">
              <a:solidFill>
                <a:prstClr val="black">
                  <a:tint val="75000"/>
                </a:prstClr>
              </a:solidFill>
            </a:endParaRPr>
          </a:p>
        </p:txBody>
      </p:sp>
    </p:spTree>
    <p:extLst>
      <p:ext uri="{BB962C8B-B14F-4D97-AF65-F5344CB8AC3E}">
        <p14:creationId xmlns:p14="http://schemas.microsoft.com/office/powerpoint/2010/main" val="2693548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2" y="1407004"/>
            <a:ext cx="4704937" cy="31519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381001" y="4182252"/>
            <a:ext cx="2304256" cy="291170"/>
            <a:chOff x="8244408" y="2420888"/>
            <a:chExt cx="3499055" cy="315435"/>
          </a:xfrm>
        </p:grpSpPr>
        <p:sp>
          <p:nvSpPr>
            <p:cNvPr id="8" name="テキスト ボックス 7"/>
            <p:cNvSpPr txBox="1"/>
            <p:nvPr/>
          </p:nvSpPr>
          <p:spPr>
            <a:xfrm>
              <a:off x="8244408" y="2420888"/>
              <a:ext cx="3499055" cy="315435"/>
            </a:xfrm>
            <a:prstGeom prst="rect">
              <a:avLst/>
            </a:prstGeom>
            <a:solidFill>
              <a:srgbClr val="FFFFCC"/>
            </a:solidFill>
            <a:ln>
              <a:solidFill>
                <a:schemeClr val="tx1"/>
              </a:solidFill>
            </a:ln>
          </p:spPr>
          <p:txBody>
            <a:bodyPr wrap="square" rtlCol="0">
              <a:spAutoFit/>
            </a:bodyPr>
            <a:lstStyle/>
            <a:p>
              <a:pPr defTabSz="884160"/>
              <a:r>
                <a:rPr lang="ja-JP" altLang="en-US" sz="1292" dirty="0">
                  <a:solidFill>
                    <a:prstClr val="black"/>
                  </a:solidFill>
                  <a:latin typeface="Calibri" panose="020F0502020204030204"/>
                  <a:ea typeface="ＭＳ Ｐゴシック" panose="020B0600070205080204" pitchFamily="50" charset="-128"/>
                </a:rPr>
                <a:t>　　　　推進地域の指定地域</a:t>
              </a:r>
              <a:endParaRPr lang="en-US" altLang="ja-JP" sz="1292" dirty="0">
                <a:solidFill>
                  <a:prstClr val="black"/>
                </a:solidFill>
                <a:latin typeface="Calibri" panose="020F0502020204030204"/>
                <a:ea typeface="ＭＳ Ｐゴシック" panose="020B0600070205080204" pitchFamily="50" charset="-128"/>
              </a:endParaRPr>
            </a:p>
          </p:txBody>
        </p:sp>
        <p:sp>
          <p:nvSpPr>
            <p:cNvPr id="9" name="正方形/長方形 8"/>
            <p:cNvSpPr/>
            <p:nvPr/>
          </p:nvSpPr>
          <p:spPr>
            <a:xfrm>
              <a:off x="8370014" y="2500100"/>
              <a:ext cx="450458" cy="18239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endParaRPr lang="ja-JP" altLang="en-US" sz="1754">
                <a:solidFill>
                  <a:prstClr val="white"/>
                </a:solidFill>
                <a:latin typeface="Calibri" panose="020F0502020204030204"/>
                <a:ea typeface="ＭＳ Ｐゴシック" panose="020B0600070205080204" pitchFamily="50" charset="-128"/>
              </a:endParaRPr>
            </a:p>
          </p:txBody>
        </p:sp>
      </p:grpSp>
      <p:sp>
        <p:nvSpPr>
          <p:cNvPr id="13" name="テキスト ボックス 12"/>
          <p:cNvSpPr txBox="1"/>
          <p:nvPr/>
        </p:nvSpPr>
        <p:spPr>
          <a:xfrm>
            <a:off x="5219487" y="1434636"/>
            <a:ext cx="3286498" cy="1555619"/>
          </a:xfrm>
          <a:prstGeom prst="rect">
            <a:avLst/>
          </a:prstGeom>
          <a:gradFill>
            <a:gsLst>
              <a:gs pos="0">
                <a:schemeClr val="bg1"/>
              </a:gs>
              <a:gs pos="50000">
                <a:srgbClr val="FFFFCC"/>
              </a:gs>
              <a:gs pos="100000">
                <a:srgbClr val="FFFF99"/>
              </a:gs>
            </a:gsLst>
            <a:path path="rect">
              <a:fillToRect l="50000" t="50000" r="50000" b="50000"/>
            </a:path>
          </a:gradFill>
        </p:spPr>
        <p:txBody>
          <a:bodyPr wrap="square" rtlCol="0">
            <a:spAutoFit/>
          </a:bodyPr>
          <a:lstStyle/>
          <a:p>
            <a:pPr defTabSz="884160"/>
            <a:r>
              <a:rPr lang="en-US" altLang="ja-JP" sz="1754" dirty="0">
                <a:solidFill>
                  <a:prstClr val="black"/>
                </a:solidFill>
                <a:latin typeface="Calibri" panose="020F0502020204030204"/>
                <a:ea typeface="ＭＳ Ｐゴシック" panose="020B0600070205080204" pitchFamily="50" charset="-128"/>
              </a:rPr>
              <a:t>【</a:t>
            </a:r>
            <a:r>
              <a:rPr lang="ja-JP" altLang="en-US" sz="1754" dirty="0">
                <a:solidFill>
                  <a:prstClr val="black"/>
                </a:solidFill>
                <a:latin typeface="Calibri" panose="020F0502020204030204"/>
                <a:ea typeface="ＭＳ Ｐゴシック" panose="020B0600070205080204" pitchFamily="50" charset="-128"/>
              </a:rPr>
              <a:t>推進地域</a:t>
            </a:r>
            <a:r>
              <a:rPr lang="en-US" altLang="ja-JP" sz="1754" dirty="0">
                <a:solidFill>
                  <a:prstClr val="black"/>
                </a:solidFill>
                <a:latin typeface="Calibri" panose="020F0502020204030204"/>
                <a:ea typeface="ＭＳ Ｐゴシック" panose="020B0600070205080204" pitchFamily="50" charset="-128"/>
              </a:rPr>
              <a:t>】</a:t>
            </a:r>
          </a:p>
          <a:p>
            <a:pPr defTabSz="884160"/>
            <a:endParaRPr lang="en-US" altLang="ja-JP" sz="738" dirty="0">
              <a:solidFill>
                <a:prstClr val="black"/>
              </a:solidFill>
              <a:latin typeface="Calibri" panose="020F0502020204030204"/>
              <a:ea typeface="ＭＳ Ｐゴシック" panose="020B0600070205080204" pitchFamily="50" charset="-128"/>
            </a:endParaRPr>
          </a:p>
          <a:p>
            <a:pPr defTabSz="884160"/>
            <a:r>
              <a:rPr lang="ja-JP" altLang="en-US" sz="1754" dirty="0">
                <a:solidFill>
                  <a:prstClr val="black"/>
                </a:solidFill>
                <a:latin typeface="Calibri" panose="020F0502020204030204"/>
                <a:ea typeface="ＭＳ Ｐゴシック" panose="020B0600070205080204" pitchFamily="50" charset="-128"/>
              </a:rPr>
              <a:t>南海トラフ地震に係る地震防災対策を推進する必要がある地域</a:t>
            </a:r>
            <a:endParaRPr lang="en-US" altLang="ja-JP" sz="1754" dirty="0">
              <a:solidFill>
                <a:prstClr val="black"/>
              </a:solidFill>
              <a:latin typeface="Calibri" panose="020F0502020204030204"/>
              <a:ea typeface="ＭＳ Ｐゴシック" panose="020B0600070205080204" pitchFamily="50" charset="-128"/>
            </a:endParaRPr>
          </a:p>
          <a:p>
            <a:pPr defTabSz="884160"/>
            <a:endParaRPr lang="en-US" altLang="ja-JP" sz="1754" dirty="0">
              <a:solidFill>
                <a:prstClr val="black"/>
              </a:solidFill>
              <a:latin typeface="Calibri" panose="020F0502020204030204"/>
              <a:ea typeface="ＭＳ Ｐゴシック" panose="020B0600070205080204" pitchFamily="50" charset="-128"/>
            </a:endParaRPr>
          </a:p>
          <a:p>
            <a:pPr algn="ctr" defTabSz="884160"/>
            <a:r>
              <a:rPr lang="ja-JP" altLang="en-US" sz="1754" b="1" dirty="0">
                <a:solidFill>
                  <a:srgbClr val="FF0000"/>
                </a:solidFill>
                <a:latin typeface="Calibri" panose="020F0502020204030204"/>
                <a:ea typeface="ＭＳ Ｐゴシック" panose="020B0600070205080204" pitchFamily="50" charset="-128"/>
              </a:rPr>
              <a:t>１都２府２６県７０７市町村</a:t>
            </a:r>
          </a:p>
        </p:txBody>
      </p:sp>
      <p:sp>
        <p:nvSpPr>
          <p:cNvPr id="14" name="テキスト ボックス 13"/>
          <p:cNvSpPr txBox="1"/>
          <p:nvPr/>
        </p:nvSpPr>
        <p:spPr>
          <a:xfrm>
            <a:off x="1278354" y="4758402"/>
            <a:ext cx="3264035" cy="1555619"/>
          </a:xfrm>
          <a:prstGeom prst="rect">
            <a:avLst/>
          </a:prstGeom>
          <a:gradFill flip="none" rotWithShape="1">
            <a:gsLst>
              <a:gs pos="0">
                <a:schemeClr val="bg1"/>
              </a:gs>
              <a:gs pos="50000">
                <a:srgbClr val="FFFFCC"/>
              </a:gs>
              <a:gs pos="100000">
                <a:srgbClr val="FFFF99"/>
              </a:gs>
            </a:gsLst>
            <a:path path="rect">
              <a:fillToRect l="50000" t="50000" r="50000" b="50000"/>
            </a:path>
            <a:tileRect/>
          </a:gradFill>
        </p:spPr>
        <p:txBody>
          <a:bodyPr wrap="none" rtlCol="0">
            <a:spAutoFit/>
          </a:bodyPr>
          <a:lstStyle/>
          <a:p>
            <a:pPr defTabSz="884160"/>
            <a:r>
              <a:rPr lang="en-US" altLang="ja-JP" sz="1754" dirty="0">
                <a:solidFill>
                  <a:prstClr val="black"/>
                </a:solidFill>
                <a:latin typeface="Calibri" panose="020F0502020204030204"/>
                <a:ea typeface="ＭＳ Ｐゴシック" panose="020B0600070205080204" pitchFamily="50" charset="-128"/>
              </a:rPr>
              <a:t>【</a:t>
            </a:r>
            <a:r>
              <a:rPr lang="ja-JP" altLang="en-US" sz="1754" dirty="0">
                <a:solidFill>
                  <a:prstClr val="black"/>
                </a:solidFill>
                <a:latin typeface="Calibri" panose="020F0502020204030204"/>
                <a:ea typeface="ＭＳ Ｐゴシック" panose="020B0600070205080204" pitchFamily="50" charset="-128"/>
              </a:rPr>
              <a:t>特別強化地域</a:t>
            </a:r>
            <a:r>
              <a:rPr lang="en-US" altLang="ja-JP" sz="1754" dirty="0">
                <a:solidFill>
                  <a:prstClr val="black"/>
                </a:solidFill>
                <a:latin typeface="Calibri" panose="020F0502020204030204"/>
                <a:ea typeface="ＭＳ Ｐゴシック" panose="020B0600070205080204" pitchFamily="50" charset="-128"/>
              </a:rPr>
              <a:t>】</a:t>
            </a:r>
          </a:p>
          <a:p>
            <a:pPr defTabSz="884160"/>
            <a:endParaRPr lang="en-US" altLang="ja-JP" sz="738" dirty="0">
              <a:solidFill>
                <a:prstClr val="black"/>
              </a:solidFill>
              <a:latin typeface="Calibri" panose="020F0502020204030204"/>
              <a:ea typeface="ＭＳ Ｐゴシック" panose="020B0600070205080204" pitchFamily="50" charset="-128"/>
            </a:endParaRPr>
          </a:p>
          <a:p>
            <a:pPr defTabSz="884160"/>
            <a:r>
              <a:rPr lang="ja-JP" altLang="en-US" sz="1754" dirty="0">
                <a:solidFill>
                  <a:prstClr val="black"/>
                </a:solidFill>
                <a:latin typeface="Calibri" panose="020F0502020204030204"/>
                <a:ea typeface="ＭＳ Ｐゴシック" panose="020B0600070205080204" pitchFamily="50" charset="-128"/>
              </a:rPr>
              <a:t>南海トラフ地震に伴う津波に係る</a:t>
            </a:r>
            <a:endParaRPr lang="en-US" altLang="ja-JP" sz="1754" dirty="0">
              <a:solidFill>
                <a:prstClr val="black"/>
              </a:solidFill>
              <a:latin typeface="Calibri" panose="020F0502020204030204"/>
              <a:ea typeface="ＭＳ Ｐゴシック" panose="020B0600070205080204" pitchFamily="50" charset="-128"/>
            </a:endParaRPr>
          </a:p>
          <a:p>
            <a:pPr defTabSz="884160"/>
            <a:r>
              <a:rPr lang="ja-JP" altLang="en-US" sz="1754" dirty="0">
                <a:solidFill>
                  <a:prstClr val="black"/>
                </a:solidFill>
                <a:latin typeface="Calibri" panose="020F0502020204030204"/>
                <a:ea typeface="ＭＳ Ｐゴシック" panose="020B0600070205080204" pitchFamily="50" charset="-128"/>
              </a:rPr>
              <a:t>津波避難対策を強化すべき地域</a:t>
            </a:r>
            <a:endParaRPr lang="en-US" altLang="ja-JP" sz="1754" dirty="0">
              <a:solidFill>
                <a:prstClr val="black"/>
              </a:solidFill>
              <a:latin typeface="Calibri" panose="020F0502020204030204"/>
              <a:ea typeface="ＭＳ Ｐゴシック" panose="020B0600070205080204" pitchFamily="50" charset="-128"/>
            </a:endParaRPr>
          </a:p>
          <a:p>
            <a:pPr defTabSz="884160"/>
            <a:endParaRPr lang="en-US" altLang="ja-JP" sz="1754" dirty="0">
              <a:solidFill>
                <a:prstClr val="black"/>
              </a:solidFill>
              <a:latin typeface="Calibri" panose="020F0502020204030204"/>
              <a:ea typeface="ＭＳ Ｐゴシック" panose="020B0600070205080204" pitchFamily="50" charset="-128"/>
            </a:endParaRPr>
          </a:p>
          <a:p>
            <a:pPr algn="ctr" defTabSz="884160"/>
            <a:r>
              <a:rPr lang="ja-JP" altLang="en-US" sz="1754" b="1" dirty="0">
                <a:solidFill>
                  <a:srgbClr val="FF0000"/>
                </a:solidFill>
                <a:latin typeface="Calibri" panose="020F0502020204030204"/>
                <a:ea typeface="ＭＳ Ｐゴシック" panose="020B0600070205080204" pitchFamily="50" charset="-128"/>
              </a:rPr>
              <a:t>１都１３県１３９市町村</a:t>
            </a:r>
          </a:p>
        </p:txBody>
      </p:sp>
      <p:sp>
        <p:nvSpPr>
          <p:cNvPr id="16" name="正方形/長方形 15"/>
          <p:cNvSpPr/>
          <p:nvPr/>
        </p:nvSpPr>
        <p:spPr>
          <a:xfrm>
            <a:off x="4501" y="34588"/>
            <a:ext cx="9906001" cy="40719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prstClr val="white"/>
                </a:solidFill>
                <a:latin typeface="Calibri" panose="020F0502020204030204"/>
                <a:ea typeface="ＭＳ Ｐゴシック" panose="020B0600070205080204" pitchFamily="50" charset="-128"/>
              </a:rPr>
              <a:t>南海トラフ地震に係る地震防災対策の推進に関する特別措置法　　「推進地域」及び「特別強化地域」</a:t>
            </a:r>
          </a:p>
        </p:txBody>
      </p:sp>
      <p:sp>
        <p:nvSpPr>
          <p:cNvPr id="17" name="テキスト ボックス 16"/>
          <p:cNvSpPr txBox="1"/>
          <p:nvPr/>
        </p:nvSpPr>
        <p:spPr>
          <a:xfrm>
            <a:off x="409336" y="771852"/>
            <a:ext cx="9096332" cy="546945"/>
          </a:xfrm>
          <a:prstGeom prst="rect">
            <a:avLst/>
          </a:prstGeom>
          <a:solidFill>
            <a:srgbClr val="FFFFCC"/>
          </a:solidFill>
          <a:ln w="38100">
            <a:solidFill>
              <a:schemeClr val="accent4"/>
            </a:solidFill>
          </a:ln>
        </p:spPr>
        <p:txBody>
          <a:bodyPr wrap="square" rtlCol="0">
            <a:spAutoFit/>
          </a:bodyPr>
          <a:lstStyle/>
          <a:p>
            <a:pPr>
              <a:spcBef>
                <a:spcPts val="554"/>
              </a:spcBef>
            </a:pPr>
            <a:r>
              <a:rPr lang="ja-JP" altLang="en-US" sz="1477" dirty="0">
                <a:solidFill>
                  <a:prstClr val="black"/>
                </a:solidFill>
                <a:latin typeface="Calibri" panose="020F0502020204030204"/>
                <a:ea typeface="ＭＳ Ｐゴシック" panose="020B0600070205080204" pitchFamily="50" charset="-128"/>
              </a:rPr>
              <a:t>南海トラフ地震により大規模な被害が発生するおそれのある地域を指定し、国、地方公共団体、関係事業者等が、調和を図りつつ自ら計画を策定し、それぞれの立場から予防対策や、津波避難対策等の地震防災対策を推進。</a:t>
            </a:r>
            <a:endParaRPr lang="en-US" altLang="ja-JP" sz="1477" dirty="0">
              <a:solidFill>
                <a:prstClr val="black"/>
              </a:solidFill>
              <a:latin typeface="Calibri" panose="020F0502020204030204"/>
              <a:ea typeface="ＭＳ Ｐゴシック" panose="020B0600070205080204" pitchFamily="50" charset="-128"/>
            </a:endParaRPr>
          </a:p>
        </p:txBody>
      </p:sp>
      <p:sp>
        <p:nvSpPr>
          <p:cNvPr id="3" name="正方形/長方形 2"/>
          <p:cNvSpPr/>
          <p:nvPr/>
        </p:nvSpPr>
        <p:spPr>
          <a:xfrm>
            <a:off x="4659196" y="3424145"/>
            <a:ext cx="553440" cy="125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latin typeface="Calibri" panose="020F0502020204030204"/>
              <a:ea typeface="ＭＳ Ｐゴシック" panose="020B0600070205080204" pitchFamily="50" charset="-128"/>
            </a:endParaRPr>
          </a:p>
        </p:txBody>
      </p:sp>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196" y="3424146"/>
            <a:ext cx="4846472" cy="3165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6290759" y="6221659"/>
            <a:ext cx="2664296" cy="291170"/>
          </a:xfrm>
          <a:prstGeom prst="rect">
            <a:avLst/>
          </a:prstGeom>
          <a:solidFill>
            <a:srgbClr val="FFFFCC"/>
          </a:solidFill>
          <a:ln>
            <a:solidFill>
              <a:schemeClr val="tx1"/>
            </a:solidFill>
          </a:ln>
        </p:spPr>
        <p:txBody>
          <a:bodyPr wrap="square" rtlCol="0">
            <a:spAutoFit/>
          </a:bodyPr>
          <a:lstStyle/>
          <a:p>
            <a:pPr defTabSz="884160"/>
            <a:r>
              <a:rPr lang="ja-JP" altLang="en-US" sz="1292" dirty="0">
                <a:solidFill>
                  <a:prstClr val="black"/>
                </a:solidFill>
                <a:latin typeface="Calibri" panose="020F0502020204030204"/>
                <a:ea typeface="ＭＳ Ｐゴシック" panose="020B0600070205080204" pitchFamily="50" charset="-128"/>
              </a:rPr>
              <a:t>　　　　特別強化地域の指定地域</a:t>
            </a:r>
            <a:endParaRPr lang="en-US" altLang="ja-JP" sz="1292" dirty="0">
              <a:solidFill>
                <a:prstClr val="black"/>
              </a:solidFill>
              <a:latin typeface="Calibri" panose="020F0502020204030204"/>
              <a:ea typeface="ＭＳ Ｐゴシック" panose="020B0600070205080204" pitchFamily="50" charset="-128"/>
            </a:endParaRPr>
          </a:p>
        </p:txBody>
      </p:sp>
      <p:sp>
        <p:nvSpPr>
          <p:cNvPr id="12" name="正方形/長方形 11"/>
          <p:cNvSpPr/>
          <p:nvPr/>
        </p:nvSpPr>
        <p:spPr>
          <a:xfrm>
            <a:off x="6406782" y="6285375"/>
            <a:ext cx="295932" cy="156673"/>
          </a:xfrm>
          <a:prstGeom prst="rect">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160"/>
            <a:endParaRPr lang="ja-JP" altLang="en-US" sz="1754">
              <a:solidFill>
                <a:prstClr val="white"/>
              </a:solidFill>
              <a:latin typeface="Calibri" panose="020F0502020204030204"/>
              <a:ea typeface="ＭＳ Ｐゴシック" panose="020B0600070205080204" pitchFamily="50" charset="-128"/>
            </a:endParaRPr>
          </a:p>
        </p:txBody>
      </p:sp>
      <p:sp>
        <p:nvSpPr>
          <p:cNvPr id="15" name="スライド番号プレースホルダー 1"/>
          <p:cNvSpPr>
            <a:spLocks noGrp="1"/>
          </p:cNvSpPr>
          <p:nvPr>
            <p:ph type="sldNum" sz="quarter" idx="12"/>
          </p:nvPr>
        </p:nvSpPr>
        <p:spPr>
          <a:xfrm>
            <a:off x="9228784" y="6473830"/>
            <a:ext cx="677217" cy="365125"/>
          </a:xfrm>
        </p:spPr>
        <p:txBody>
          <a:bodyPr/>
          <a:lstStyle/>
          <a:p>
            <a:fld id="{4294CBED-6631-4448-9A69-2D6896446454}" type="slidenum">
              <a:rPr lang="ja-JP" altLang="en-US" smtClean="0">
                <a:solidFill>
                  <a:prstClr val="black">
                    <a:tint val="75000"/>
                  </a:prstClr>
                </a:solidFill>
              </a:rPr>
              <a:pPr/>
              <a:t>8</a:t>
            </a:fld>
            <a:endParaRPr lang="ja-JP" altLang="en-US" dirty="0">
              <a:solidFill>
                <a:prstClr val="black">
                  <a:tint val="75000"/>
                </a:prstClr>
              </a:solidFill>
            </a:endParaRPr>
          </a:p>
        </p:txBody>
      </p:sp>
    </p:spTree>
    <p:extLst>
      <p:ext uri="{BB962C8B-B14F-4D97-AF65-F5344CB8AC3E}">
        <p14:creationId xmlns:p14="http://schemas.microsoft.com/office/powerpoint/2010/main" val="1231402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24912</TotalTime>
  <Words>4740</Words>
  <Application>Microsoft Office PowerPoint</Application>
  <PresentationFormat>A4 210 x 297 mm</PresentationFormat>
  <Paragraphs>742</Paragraphs>
  <Slides>23</Slides>
  <Notes>7</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23</vt:i4>
      </vt:variant>
    </vt:vector>
  </HeadingPairs>
  <TitlesOfParts>
    <vt:vector size="38" baseType="lpstr">
      <vt:lpstr>HGPｺﾞｼｯｸM</vt:lpstr>
      <vt:lpstr>HG丸ｺﾞｼｯｸM-PRO</vt:lpstr>
      <vt:lpstr>Meiryo UI</vt:lpstr>
      <vt:lpstr>ＭＳ Ｐゴシック</vt:lpstr>
      <vt:lpstr>ＭＳ ゴシック</vt:lpstr>
      <vt:lpstr>MS Mincho</vt:lpstr>
      <vt:lpstr>新細明體</vt:lpstr>
      <vt:lpstr>メイリオ</vt:lpstr>
      <vt:lpstr>游ゴシック</vt:lpstr>
      <vt:lpstr>Arial</vt:lpstr>
      <vt:lpstr>Calibri</vt:lpstr>
      <vt:lpstr>Lucida Sans Unicode</vt:lpstr>
      <vt:lpstr>Times New Roman</vt:lpstr>
      <vt:lpstr>Wingdings</vt:lpstr>
      <vt:lpstr>6_Office ​​テーマ</vt:lpstr>
      <vt:lpstr>内閣府における 防災に関する取組について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日本の火山災害対策 ～施策と組織～</dc:title>
  <dc:creator/>
  <cp:lastModifiedBy>山田　貴寛</cp:lastModifiedBy>
  <cp:revision>1587</cp:revision>
  <cp:lastPrinted>2019-11-18T08:10:00Z</cp:lastPrinted>
  <dcterms:created xsi:type="dcterms:W3CDTF">2013-04-25T02:39:04Z</dcterms:created>
  <dcterms:modified xsi:type="dcterms:W3CDTF">2019-11-27T01:15:27Z</dcterms:modified>
</cp:coreProperties>
</file>