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handoutMasterIdLst>
    <p:handoutMasterId r:id="rId4"/>
  </p:handoutMasterIdLst>
  <p:sldIdLst>
    <p:sldId id="257" r:id="rId2"/>
  </p:sldIdLst>
  <p:sldSz cx="9906000" cy="6858000" type="A4"/>
  <p:notesSz cx="9939338" cy="14368463"/>
  <p:defaultTextStyle>
    <a:defPPr>
      <a:defRPr lang="en-US"/>
    </a:defPPr>
    <a:lvl1pPr marL="0" algn="l" defTabSz="457117" rtl="0" eaLnBrk="1" latinLnBrk="0" hangingPunct="1">
      <a:defRPr sz="1799" kern="1200">
        <a:solidFill>
          <a:schemeClr val="tx1"/>
        </a:solidFill>
        <a:latin typeface="+mn-lt"/>
        <a:ea typeface="+mn-ea"/>
        <a:cs typeface="+mn-cs"/>
      </a:defRPr>
    </a:lvl1pPr>
    <a:lvl2pPr marL="457117" algn="l" defTabSz="457117" rtl="0" eaLnBrk="1" latinLnBrk="0" hangingPunct="1">
      <a:defRPr sz="1799" kern="1200">
        <a:solidFill>
          <a:schemeClr val="tx1"/>
        </a:solidFill>
        <a:latin typeface="+mn-lt"/>
        <a:ea typeface="+mn-ea"/>
        <a:cs typeface="+mn-cs"/>
      </a:defRPr>
    </a:lvl2pPr>
    <a:lvl3pPr marL="914235" algn="l" defTabSz="457117" rtl="0" eaLnBrk="1" latinLnBrk="0" hangingPunct="1">
      <a:defRPr sz="1799" kern="1200">
        <a:solidFill>
          <a:schemeClr val="tx1"/>
        </a:solidFill>
        <a:latin typeface="+mn-lt"/>
        <a:ea typeface="+mn-ea"/>
        <a:cs typeface="+mn-cs"/>
      </a:defRPr>
    </a:lvl3pPr>
    <a:lvl4pPr marL="1371353" algn="l" defTabSz="457117" rtl="0" eaLnBrk="1" latinLnBrk="0" hangingPunct="1">
      <a:defRPr sz="1799" kern="1200">
        <a:solidFill>
          <a:schemeClr val="tx1"/>
        </a:solidFill>
        <a:latin typeface="+mn-lt"/>
        <a:ea typeface="+mn-ea"/>
        <a:cs typeface="+mn-cs"/>
      </a:defRPr>
    </a:lvl4pPr>
    <a:lvl5pPr marL="1828470" algn="l" defTabSz="457117" rtl="0" eaLnBrk="1" latinLnBrk="0" hangingPunct="1">
      <a:defRPr sz="1799" kern="1200">
        <a:solidFill>
          <a:schemeClr val="tx1"/>
        </a:solidFill>
        <a:latin typeface="+mn-lt"/>
        <a:ea typeface="+mn-ea"/>
        <a:cs typeface="+mn-cs"/>
      </a:defRPr>
    </a:lvl5pPr>
    <a:lvl6pPr marL="2285588" algn="l" defTabSz="457117" rtl="0" eaLnBrk="1" latinLnBrk="0" hangingPunct="1">
      <a:defRPr sz="1799" kern="1200">
        <a:solidFill>
          <a:schemeClr val="tx1"/>
        </a:solidFill>
        <a:latin typeface="+mn-lt"/>
        <a:ea typeface="+mn-ea"/>
        <a:cs typeface="+mn-cs"/>
      </a:defRPr>
    </a:lvl6pPr>
    <a:lvl7pPr marL="2742705" algn="l" defTabSz="457117" rtl="0" eaLnBrk="1" latinLnBrk="0" hangingPunct="1">
      <a:defRPr sz="1799" kern="1200">
        <a:solidFill>
          <a:schemeClr val="tx1"/>
        </a:solidFill>
        <a:latin typeface="+mn-lt"/>
        <a:ea typeface="+mn-ea"/>
        <a:cs typeface="+mn-cs"/>
      </a:defRPr>
    </a:lvl7pPr>
    <a:lvl8pPr marL="3199823" algn="l" defTabSz="457117" rtl="0" eaLnBrk="1" latinLnBrk="0" hangingPunct="1">
      <a:defRPr sz="1799" kern="1200">
        <a:solidFill>
          <a:schemeClr val="tx1"/>
        </a:solidFill>
        <a:latin typeface="+mn-lt"/>
        <a:ea typeface="+mn-ea"/>
        <a:cs typeface="+mn-cs"/>
      </a:defRPr>
    </a:lvl8pPr>
    <a:lvl9pPr marL="3656940" algn="l" defTabSz="457117" rtl="0" eaLnBrk="1" latinLnBrk="0" hangingPunct="1">
      <a:defRPr sz="1799"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99"/>
    <a:srgbClr val="FF33CC"/>
    <a:srgbClr val="FF0066"/>
    <a:srgbClr val="F4C70A"/>
    <a:srgbClr val="F4E30A"/>
    <a:srgbClr val="FEC2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11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4307047" cy="720918"/>
          </a:xfrm>
          <a:prstGeom prst="rect">
            <a:avLst/>
          </a:prstGeom>
        </p:spPr>
        <p:txBody>
          <a:bodyPr vert="horz" lIns="132725" tIns="66363" rIns="132725" bIns="66363" rtlCol="0"/>
          <a:lstStyle>
            <a:lvl1pPr algn="l">
              <a:defRPr sz="1700"/>
            </a:lvl1pPr>
          </a:lstStyle>
          <a:p>
            <a:endParaRPr kumimoji="1" lang="ja-JP" altLang="en-US"/>
          </a:p>
        </p:txBody>
      </p:sp>
      <p:sp>
        <p:nvSpPr>
          <p:cNvPr id="3" name="日付プレースホルダー 2"/>
          <p:cNvSpPr>
            <a:spLocks noGrp="1"/>
          </p:cNvSpPr>
          <p:nvPr>
            <p:ph type="dt" sz="quarter" idx="1"/>
          </p:nvPr>
        </p:nvSpPr>
        <p:spPr>
          <a:xfrm>
            <a:off x="5629992" y="1"/>
            <a:ext cx="4307047" cy="720918"/>
          </a:xfrm>
          <a:prstGeom prst="rect">
            <a:avLst/>
          </a:prstGeom>
        </p:spPr>
        <p:txBody>
          <a:bodyPr vert="horz" lIns="132725" tIns="66363" rIns="132725" bIns="66363" rtlCol="0"/>
          <a:lstStyle>
            <a:lvl1pPr algn="r">
              <a:defRPr sz="1700"/>
            </a:lvl1pPr>
          </a:lstStyle>
          <a:p>
            <a:fld id="{AEE4003A-2947-41CF-AB81-C23F6FD6B2A8}" type="datetimeFigureOut">
              <a:rPr kumimoji="1" lang="ja-JP" altLang="en-US" smtClean="0"/>
              <a:t>2019/1/23</a:t>
            </a:fld>
            <a:endParaRPr kumimoji="1" lang="ja-JP" altLang="en-US"/>
          </a:p>
        </p:txBody>
      </p:sp>
      <p:sp>
        <p:nvSpPr>
          <p:cNvPr id="4" name="フッター プレースホルダー 3"/>
          <p:cNvSpPr>
            <a:spLocks noGrp="1"/>
          </p:cNvSpPr>
          <p:nvPr>
            <p:ph type="ftr" sz="quarter" idx="2"/>
          </p:nvPr>
        </p:nvSpPr>
        <p:spPr>
          <a:xfrm>
            <a:off x="1" y="13647547"/>
            <a:ext cx="4307047" cy="720917"/>
          </a:xfrm>
          <a:prstGeom prst="rect">
            <a:avLst/>
          </a:prstGeom>
        </p:spPr>
        <p:txBody>
          <a:bodyPr vert="horz" lIns="132725" tIns="66363" rIns="132725" bIns="66363" rtlCol="0" anchor="b"/>
          <a:lstStyle>
            <a:lvl1pPr algn="l">
              <a:defRPr sz="1700"/>
            </a:lvl1pPr>
          </a:lstStyle>
          <a:p>
            <a:endParaRPr kumimoji="1" lang="ja-JP" altLang="en-US"/>
          </a:p>
        </p:txBody>
      </p:sp>
      <p:sp>
        <p:nvSpPr>
          <p:cNvPr id="5" name="スライド番号プレースホルダー 4"/>
          <p:cNvSpPr>
            <a:spLocks noGrp="1"/>
          </p:cNvSpPr>
          <p:nvPr>
            <p:ph type="sldNum" sz="quarter" idx="3"/>
          </p:nvPr>
        </p:nvSpPr>
        <p:spPr>
          <a:xfrm>
            <a:off x="5629992" y="13647547"/>
            <a:ext cx="4307047" cy="720917"/>
          </a:xfrm>
          <a:prstGeom prst="rect">
            <a:avLst/>
          </a:prstGeom>
        </p:spPr>
        <p:txBody>
          <a:bodyPr vert="horz" lIns="132725" tIns="66363" rIns="132725" bIns="66363" rtlCol="0" anchor="b"/>
          <a:lstStyle>
            <a:lvl1pPr algn="r">
              <a:defRPr sz="1700"/>
            </a:lvl1pPr>
          </a:lstStyle>
          <a:p>
            <a:fld id="{6A8257E3-8194-411A-AE63-D19E7950FE65}" type="slidenum">
              <a:rPr kumimoji="1" lang="ja-JP" altLang="en-US" smtClean="0"/>
              <a:t>‹#›</a:t>
            </a:fld>
            <a:endParaRPr kumimoji="1" lang="ja-JP" altLang="en-US"/>
          </a:p>
        </p:txBody>
      </p:sp>
    </p:spTree>
    <p:extLst>
      <p:ext uri="{BB962C8B-B14F-4D97-AF65-F5344CB8AC3E}">
        <p14:creationId xmlns:p14="http://schemas.microsoft.com/office/powerpoint/2010/main" val="305939098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4307047" cy="720918"/>
          </a:xfrm>
          <a:prstGeom prst="rect">
            <a:avLst/>
          </a:prstGeom>
        </p:spPr>
        <p:txBody>
          <a:bodyPr vert="horz" lIns="132725" tIns="66363" rIns="132725" bIns="66363" rtlCol="0"/>
          <a:lstStyle>
            <a:lvl1pPr algn="l">
              <a:defRPr sz="1700"/>
            </a:lvl1pPr>
          </a:lstStyle>
          <a:p>
            <a:endParaRPr kumimoji="1" lang="ja-JP" altLang="en-US"/>
          </a:p>
        </p:txBody>
      </p:sp>
      <p:sp>
        <p:nvSpPr>
          <p:cNvPr id="3" name="日付プレースホルダー 2"/>
          <p:cNvSpPr>
            <a:spLocks noGrp="1"/>
          </p:cNvSpPr>
          <p:nvPr>
            <p:ph type="dt" idx="1"/>
          </p:nvPr>
        </p:nvSpPr>
        <p:spPr>
          <a:xfrm>
            <a:off x="5629992" y="1"/>
            <a:ext cx="4307047" cy="720918"/>
          </a:xfrm>
          <a:prstGeom prst="rect">
            <a:avLst/>
          </a:prstGeom>
        </p:spPr>
        <p:txBody>
          <a:bodyPr vert="horz" lIns="132725" tIns="66363" rIns="132725" bIns="66363" rtlCol="0"/>
          <a:lstStyle>
            <a:lvl1pPr algn="r">
              <a:defRPr sz="1700"/>
            </a:lvl1pPr>
          </a:lstStyle>
          <a:p>
            <a:fld id="{38D40F7F-42EA-400D-9400-25E9F96BE3CF}" type="datetimeFigureOut">
              <a:rPr kumimoji="1" lang="ja-JP" altLang="en-US" smtClean="0"/>
              <a:t>2019/1/23</a:t>
            </a:fld>
            <a:endParaRPr kumimoji="1" lang="ja-JP" altLang="en-US"/>
          </a:p>
        </p:txBody>
      </p:sp>
      <p:sp>
        <p:nvSpPr>
          <p:cNvPr id="4" name="スライド イメージ プレースホルダー 3"/>
          <p:cNvSpPr>
            <a:spLocks noGrp="1" noRot="1" noChangeAspect="1"/>
          </p:cNvSpPr>
          <p:nvPr>
            <p:ph type="sldImg" idx="2"/>
          </p:nvPr>
        </p:nvSpPr>
        <p:spPr>
          <a:xfrm>
            <a:off x="1466850" y="1797050"/>
            <a:ext cx="7005638" cy="4849813"/>
          </a:xfrm>
          <a:prstGeom prst="rect">
            <a:avLst/>
          </a:prstGeom>
          <a:noFill/>
          <a:ln w="12700">
            <a:solidFill>
              <a:prstClr val="black"/>
            </a:solidFill>
          </a:ln>
        </p:spPr>
        <p:txBody>
          <a:bodyPr vert="horz" lIns="132725" tIns="66363" rIns="132725" bIns="66363" rtlCol="0" anchor="ctr"/>
          <a:lstStyle/>
          <a:p>
            <a:endParaRPr lang="ja-JP" altLang="en-US"/>
          </a:p>
        </p:txBody>
      </p:sp>
      <p:sp>
        <p:nvSpPr>
          <p:cNvPr id="5" name="ノート プレースホルダー 4"/>
          <p:cNvSpPr>
            <a:spLocks noGrp="1"/>
          </p:cNvSpPr>
          <p:nvPr>
            <p:ph type="body" sz="quarter" idx="3"/>
          </p:nvPr>
        </p:nvSpPr>
        <p:spPr>
          <a:xfrm>
            <a:off x="993934" y="6914824"/>
            <a:ext cx="7951470" cy="5657582"/>
          </a:xfrm>
          <a:prstGeom prst="rect">
            <a:avLst/>
          </a:prstGeom>
        </p:spPr>
        <p:txBody>
          <a:bodyPr vert="horz" lIns="132725" tIns="66363" rIns="132725" bIns="6636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13647547"/>
            <a:ext cx="4307047" cy="720917"/>
          </a:xfrm>
          <a:prstGeom prst="rect">
            <a:avLst/>
          </a:prstGeom>
        </p:spPr>
        <p:txBody>
          <a:bodyPr vert="horz" lIns="132725" tIns="66363" rIns="132725" bIns="66363"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629992" y="13647547"/>
            <a:ext cx="4307047" cy="720917"/>
          </a:xfrm>
          <a:prstGeom prst="rect">
            <a:avLst/>
          </a:prstGeom>
        </p:spPr>
        <p:txBody>
          <a:bodyPr vert="horz" lIns="132725" tIns="66363" rIns="132725" bIns="66363" rtlCol="0" anchor="b"/>
          <a:lstStyle>
            <a:lvl1pPr algn="r">
              <a:defRPr sz="1700"/>
            </a:lvl1pPr>
          </a:lstStyle>
          <a:p>
            <a:fld id="{93D5A4BA-6686-4C88-93E6-2785C5D92CFA}" type="slidenum">
              <a:rPr kumimoji="1" lang="ja-JP" altLang="en-US" smtClean="0"/>
              <a:t>‹#›</a:t>
            </a:fld>
            <a:endParaRPr kumimoji="1" lang="ja-JP" altLang="en-US"/>
          </a:p>
        </p:txBody>
      </p:sp>
    </p:spTree>
    <p:extLst>
      <p:ext uri="{BB962C8B-B14F-4D97-AF65-F5344CB8AC3E}">
        <p14:creationId xmlns:p14="http://schemas.microsoft.com/office/powerpoint/2010/main" val="3565888622"/>
      </p:ext>
    </p:extLst>
  </p:cSld>
  <p:clrMap bg1="lt1" tx1="dk1" bg2="lt2" tx2="dk2" accent1="accent1" accent2="accent2" accent3="accent3" accent4="accent4" accent5="accent5" accent6="accent6" hlink="hlink" folHlink="folHlink"/>
  <p:hf sldNum="0" hdr="0" ftr="0" dt="0"/>
  <p:notesStyle>
    <a:lvl1pPr marL="0" algn="l" defTabSz="914235" rtl="0" eaLnBrk="1" latinLnBrk="0" hangingPunct="1">
      <a:defRPr kumimoji="1" sz="1200" kern="1200">
        <a:solidFill>
          <a:schemeClr val="tx1"/>
        </a:solidFill>
        <a:latin typeface="+mn-lt"/>
        <a:ea typeface="+mn-ea"/>
        <a:cs typeface="+mn-cs"/>
      </a:defRPr>
    </a:lvl1pPr>
    <a:lvl2pPr marL="457117" algn="l" defTabSz="914235" rtl="0" eaLnBrk="1" latinLnBrk="0" hangingPunct="1">
      <a:defRPr kumimoji="1" sz="1200" kern="1200">
        <a:solidFill>
          <a:schemeClr val="tx1"/>
        </a:solidFill>
        <a:latin typeface="+mn-lt"/>
        <a:ea typeface="+mn-ea"/>
        <a:cs typeface="+mn-cs"/>
      </a:defRPr>
    </a:lvl2pPr>
    <a:lvl3pPr marL="914235" algn="l" defTabSz="914235" rtl="0" eaLnBrk="1" latinLnBrk="0" hangingPunct="1">
      <a:defRPr kumimoji="1" sz="1200" kern="1200">
        <a:solidFill>
          <a:schemeClr val="tx1"/>
        </a:solidFill>
        <a:latin typeface="+mn-lt"/>
        <a:ea typeface="+mn-ea"/>
        <a:cs typeface="+mn-cs"/>
      </a:defRPr>
    </a:lvl3pPr>
    <a:lvl4pPr marL="1371353" algn="l" defTabSz="914235" rtl="0" eaLnBrk="1" latinLnBrk="0" hangingPunct="1">
      <a:defRPr kumimoji="1" sz="1200" kern="1200">
        <a:solidFill>
          <a:schemeClr val="tx1"/>
        </a:solidFill>
        <a:latin typeface="+mn-lt"/>
        <a:ea typeface="+mn-ea"/>
        <a:cs typeface="+mn-cs"/>
      </a:defRPr>
    </a:lvl4pPr>
    <a:lvl5pPr marL="1828470" algn="l" defTabSz="914235" rtl="0" eaLnBrk="1" latinLnBrk="0" hangingPunct="1">
      <a:defRPr kumimoji="1" sz="1200" kern="1200">
        <a:solidFill>
          <a:schemeClr val="tx1"/>
        </a:solidFill>
        <a:latin typeface="+mn-lt"/>
        <a:ea typeface="+mn-ea"/>
        <a:cs typeface="+mn-cs"/>
      </a:defRPr>
    </a:lvl5pPr>
    <a:lvl6pPr marL="2285588" algn="l" defTabSz="914235" rtl="0" eaLnBrk="1" latinLnBrk="0" hangingPunct="1">
      <a:defRPr kumimoji="1" sz="1200" kern="1200">
        <a:solidFill>
          <a:schemeClr val="tx1"/>
        </a:solidFill>
        <a:latin typeface="+mn-lt"/>
        <a:ea typeface="+mn-ea"/>
        <a:cs typeface="+mn-cs"/>
      </a:defRPr>
    </a:lvl6pPr>
    <a:lvl7pPr marL="2742705" algn="l" defTabSz="914235" rtl="0" eaLnBrk="1" latinLnBrk="0" hangingPunct="1">
      <a:defRPr kumimoji="1" sz="1200" kern="1200">
        <a:solidFill>
          <a:schemeClr val="tx1"/>
        </a:solidFill>
        <a:latin typeface="+mn-lt"/>
        <a:ea typeface="+mn-ea"/>
        <a:cs typeface="+mn-cs"/>
      </a:defRPr>
    </a:lvl7pPr>
    <a:lvl8pPr marL="3199823" algn="l" defTabSz="914235" rtl="0" eaLnBrk="1" latinLnBrk="0" hangingPunct="1">
      <a:defRPr kumimoji="1" sz="1200" kern="1200">
        <a:solidFill>
          <a:schemeClr val="tx1"/>
        </a:solidFill>
        <a:latin typeface="+mn-lt"/>
        <a:ea typeface="+mn-ea"/>
        <a:cs typeface="+mn-cs"/>
      </a:defRPr>
    </a:lvl8pPr>
    <a:lvl9pPr marL="3656940" algn="l" defTabSz="914235"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8E56830-02CD-44D8-B685-8E1C25FC1F63}" type="datetime1">
              <a:rPr kumimoji="1" lang="ja-JP" altLang="en-US" smtClean="0"/>
              <a:t>2019/1/23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3010481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5C15A49-F004-409D-9359-CA5695A6AC2D}" type="datetime1">
              <a:rPr kumimoji="1" lang="ja-JP" altLang="en-US" smtClean="0"/>
              <a:t>2019/1/23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3941989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3"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9"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348CEE3-11D2-4046-8768-A25495AC1162}" type="datetime1">
              <a:rPr kumimoji="1" lang="ja-JP" altLang="en-US" smtClean="0"/>
              <a:t>2019/1/23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3707910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E4BBF95-2F44-4D15-88A8-96797E91118E}" type="datetime1">
              <a:rPr kumimoji="1" lang="ja-JP" altLang="en-US" smtClean="0"/>
              <a:t>2019/1/23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4107706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1"/>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6"/>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E828792-B296-4982-9B4C-E184A88915B7}" type="datetime1">
              <a:rPr kumimoji="1" lang="ja-JP" altLang="en-US" smtClean="0"/>
              <a:t>2019/1/23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32098538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BDD6F79B-3D09-415C-82E1-E79DF8D09F8D}" type="datetime1">
              <a:rPr kumimoji="1" lang="ja-JP" altLang="en-US" smtClean="0"/>
              <a:t>2019/1/23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840485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8"/>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4"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4"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F1D60CD-A0DB-438C-8973-F684D871438C}" type="datetime1">
              <a:rPr kumimoji="1" lang="ja-JP" altLang="en-US" smtClean="0"/>
              <a:t>2019/1/23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1067219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89774E6-08CB-4990-AA4E-DD005668B556}" type="datetime1">
              <a:rPr kumimoji="1" lang="ja-JP" altLang="en-US" smtClean="0"/>
              <a:t>2019/1/23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4204997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44B049-D6DC-4E70-9778-0DCAA5DB00AF}" type="datetime1">
              <a:rPr kumimoji="1" lang="ja-JP" altLang="en-US" smtClean="0"/>
              <a:t>2019/1/23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3766770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9"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1" y="987428"/>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9"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9AA777D-1F59-4B52-A59C-54EEDCA0EED5}" type="datetime1">
              <a:rPr kumimoji="1" lang="ja-JP" altLang="en-US" smtClean="0"/>
              <a:t>2019/1/23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16639520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9"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1" y="987428"/>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9"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4543CCF-ADBE-4BB8-A992-007392D3796C}" type="datetime1">
              <a:rPr kumimoji="1" lang="ja-JP" altLang="en-US" smtClean="0"/>
              <a:t>2019/1/23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2403010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8"/>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15A404-1050-4156-B9A6-E08D208D8257}" type="datetime1">
              <a:rPr kumimoji="1" lang="ja-JP" altLang="en-US" smtClean="0"/>
              <a:t>2019/1/23</a:t>
            </a:fld>
            <a:endParaRPr kumimoji="1" lang="ja-JP" altLang="en-US"/>
          </a:p>
        </p:txBody>
      </p:sp>
      <p:sp>
        <p:nvSpPr>
          <p:cNvPr id="5" name="Footer Placeholder 4"/>
          <p:cNvSpPr>
            <a:spLocks noGrp="1"/>
          </p:cNvSpPr>
          <p:nvPr>
            <p:ph type="ftr" sz="quarter" idx="3"/>
          </p:nvPr>
        </p:nvSpPr>
        <p:spPr>
          <a:xfrm>
            <a:off x="3281363" y="6356353"/>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9D418C-FE80-4B1D-B616-417933CFC089}" type="slidenum">
              <a:rPr kumimoji="1" lang="ja-JP" altLang="en-US" smtClean="0"/>
              <a:t>‹#›</a:t>
            </a:fld>
            <a:endParaRPr kumimoji="1" lang="ja-JP" altLang="en-US"/>
          </a:p>
        </p:txBody>
      </p:sp>
    </p:spTree>
    <p:extLst>
      <p:ext uri="{BB962C8B-B14F-4D97-AF65-F5344CB8AC3E}">
        <p14:creationId xmlns:p14="http://schemas.microsoft.com/office/powerpoint/2010/main" val="2785242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正方形/長方形 40"/>
          <p:cNvSpPr/>
          <p:nvPr/>
        </p:nvSpPr>
        <p:spPr>
          <a:xfrm>
            <a:off x="2527558" y="5677915"/>
            <a:ext cx="2133922" cy="1172160"/>
          </a:xfrm>
          <a:prstGeom prst="rect">
            <a:avLst/>
          </a:prstGeom>
          <a:solidFill>
            <a:schemeClr val="tx1">
              <a:lumMod val="75000"/>
              <a:lumOff val="25000"/>
            </a:schemeClr>
          </a:solidFill>
          <a:ln>
            <a:solidFill>
              <a:schemeClr val="bg1"/>
            </a:solidFill>
          </a:ln>
          <a:effectLst>
            <a:softEdge rad="25400"/>
          </a:effectLst>
        </p:spPr>
        <p:style>
          <a:lnRef idx="2">
            <a:schemeClr val="accent6"/>
          </a:lnRef>
          <a:fillRef idx="1">
            <a:schemeClr val="lt1"/>
          </a:fillRef>
          <a:effectRef idx="0">
            <a:schemeClr val="accent6"/>
          </a:effectRef>
          <a:fontRef idx="minor">
            <a:schemeClr val="dk1"/>
          </a:fontRef>
        </p:style>
        <p:txBody>
          <a:bodyPr rtlCol="0" anchor="t" anchorCtr="0"/>
          <a:lstStyle/>
          <a:p>
            <a:r>
              <a:rPr kumimoji="1" lang="ja-JP" altLang="en-US" sz="1200" b="1">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◆教訓</a:t>
            </a:r>
            <a:r>
              <a:rPr kumimoji="1" lang="ja-JP" altLang="en-US"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p>
        </p:txBody>
      </p:sp>
      <p:sp>
        <p:nvSpPr>
          <p:cNvPr id="5" name="正方形/長方形 4"/>
          <p:cNvSpPr/>
          <p:nvPr/>
        </p:nvSpPr>
        <p:spPr>
          <a:xfrm>
            <a:off x="45732" y="626815"/>
            <a:ext cx="2441223" cy="6225718"/>
          </a:xfrm>
          <a:prstGeom prst="rect">
            <a:avLst/>
          </a:prstGeom>
          <a:solidFill>
            <a:schemeClr val="tx1">
              <a:lumMod val="75000"/>
              <a:lumOff val="25000"/>
            </a:schemeClr>
          </a:solidFill>
          <a:ln>
            <a:noFill/>
          </a:ln>
          <a:effectLst>
            <a:softEdge rad="25400"/>
          </a:effectLst>
        </p:spPr>
        <p:style>
          <a:lnRef idx="2">
            <a:schemeClr val="accent6"/>
          </a:lnRef>
          <a:fillRef idx="1">
            <a:schemeClr val="lt1"/>
          </a:fillRef>
          <a:effectRef idx="0">
            <a:schemeClr val="accent6"/>
          </a:effectRef>
          <a:fontRef idx="minor">
            <a:schemeClr val="dk1"/>
          </a:fontRef>
        </p:style>
        <p:txBody>
          <a:bodyPr rtlCol="0" anchor="t" anchorCtr="0"/>
          <a:lstStyle/>
          <a:p>
            <a:pPr algn="ctr"/>
            <a:endParaRPr kumimoji="1" lang="en-US" altLang="ja-JP" sz="115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endParaRPr kumimoji="1" lang="en-US" altLang="ja-JP" sz="115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endParaRPr kumimoji="1" lang="ja-JP" altLang="en-US" sz="115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6" name="正方形/長方形 5"/>
          <p:cNvSpPr/>
          <p:nvPr/>
        </p:nvSpPr>
        <p:spPr>
          <a:xfrm>
            <a:off x="2787818" y="627024"/>
            <a:ext cx="7116761" cy="4761188"/>
          </a:xfrm>
          <a:prstGeom prst="rect">
            <a:avLst/>
          </a:prstGeom>
          <a:solidFill>
            <a:schemeClr val="tx1">
              <a:lumMod val="75000"/>
              <a:lumOff val="25000"/>
            </a:schemeClr>
          </a:solidFill>
          <a:ln>
            <a:noFill/>
          </a:ln>
          <a:effectLst>
            <a:softEdge rad="25400"/>
          </a:effectLst>
        </p:spPr>
        <p:style>
          <a:lnRef idx="2">
            <a:schemeClr val="accent6"/>
          </a:lnRef>
          <a:fillRef idx="1">
            <a:schemeClr val="lt1"/>
          </a:fillRef>
          <a:effectRef idx="0">
            <a:schemeClr val="accent6"/>
          </a:effectRef>
          <a:fontRef idx="minor">
            <a:schemeClr val="dk1"/>
          </a:fontRef>
        </p:style>
        <p:txBody>
          <a:bodyPr tIns="36000" bIns="36000" rtlCol="0" anchor="t" anchorCtr="0"/>
          <a:lstStyle/>
          <a:p>
            <a:pPr algn="ctr"/>
            <a:endParaRPr kumimoji="1" lang="en-US" altLang="ja-JP"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endParaRPr kumimoji="1" lang="en-US" altLang="ja-JP"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a:p>
            <a:pPr algn="ctr"/>
            <a:endParaRPr kumimoji="1" lang="ja-JP" altLang="en-US"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sp>
        <p:nvSpPr>
          <p:cNvPr id="19" name="正方形/長方形 18"/>
          <p:cNvSpPr/>
          <p:nvPr/>
        </p:nvSpPr>
        <p:spPr>
          <a:xfrm>
            <a:off x="4835630" y="5676314"/>
            <a:ext cx="5068949" cy="1172160"/>
          </a:xfrm>
          <a:prstGeom prst="rect">
            <a:avLst/>
          </a:prstGeom>
          <a:solidFill>
            <a:schemeClr val="tx1">
              <a:lumMod val="75000"/>
              <a:lumOff val="25000"/>
            </a:schemeClr>
          </a:solidFill>
          <a:ln>
            <a:solidFill>
              <a:schemeClr val="bg1"/>
            </a:solidFill>
          </a:ln>
          <a:effectLst>
            <a:softEdge rad="25400"/>
          </a:effectLst>
        </p:spPr>
        <p:style>
          <a:lnRef idx="2">
            <a:schemeClr val="accent6"/>
          </a:lnRef>
          <a:fillRef idx="1">
            <a:schemeClr val="lt1"/>
          </a:fillRef>
          <a:effectRef idx="0">
            <a:schemeClr val="accent6"/>
          </a:effectRef>
          <a:fontRef idx="minor">
            <a:schemeClr val="dk1"/>
          </a:fontRef>
        </p:style>
        <p:txBody>
          <a:bodyPr rtlCol="0" anchor="t" anchorCtr="0"/>
          <a:lstStyle/>
          <a:p>
            <a:r>
              <a:rPr kumimoji="1" lang="ja-JP" altLang="en-US" sz="12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◆民間事業者における取組み　</a:t>
            </a:r>
          </a:p>
        </p:txBody>
      </p:sp>
      <p:sp>
        <p:nvSpPr>
          <p:cNvPr id="8" name="二等辺三角形 7"/>
          <p:cNvSpPr/>
          <p:nvPr/>
        </p:nvSpPr>
        <p:spPr>
          <a:xfrm rot="5400000">
            <a:off x="1299261" y="2731021"/>
            <a:ext cx="2716852" cy="260258"/>
          </a:xfrm>
          <a:prstGeom prst="triangle">
            <a:avLst/>
          </a:prstGeom>
          <a:solidFill>
            <a:schemeClr val="tx1">
              <a:lumMod val="75000"/>
              <a:lumOff val="25000"/>
            </a:schemeClr>
          </a:solidFill>
          <a:ln>
            <a:noFill/>
          </a:ln>
          <a:effectLst>
            <a:softEdge rad="254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二等辺三角形 99"/>
          <p:cNvSpPr/>
          <p:nvPr/>
        </p:nvSpPr>
        <p:spPr>
          <a:xfrm rot="5400000">
            <a:off x="4193706" y="6292400"/>
            <a:ext cx="1120713" cy="150326"/>
          </a:xfrm>
          <a:prstGeom prst="triangle">
            <a:avLst/>
          </a:prstGeom>
          <a:solidFill>
            <a:schemeClr val="bg2">
              <a:lumMod val="25000"/>
            </a:schemeClr>
          </a:solidFill>
          <a:ln>
            <a:noFill/>
          </a:ln>
          <a:effectLst>
            <a:softEdge rad="254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2878322" y="1084477"/>
            <a:ext cx="3456000" cy="2259117"/>
          </a:xfrm>
          <a:prstGeom prst="rect">
            <a:avLst/>
          </a:prstGeom>
          <a:solidFill>
            <a:schemeClr val="bg1"/>
          </a:solidFill>
          <a:ln w="3175">
            <a:solidFill>
              <a:schemeClr val="bg1"/>
            </a:solidFill>
          </a:ln>
          <a:effectLst>
            <a:softEdge rad="25400"/>
          </a:effectLst>
        </p:spPr>
        <p:style>
          <a:lnRef idx="2">
            <a:schemeClr val="accent6"/>
          </a:lnRef>
          <a:fillRef idx="1">
            <a:schemeClr val="lt1"/>
          </a:fillRef>
          <a:effectRef idx="0">
            <a:schemeClr val="accent6"/>
          </a:effectRef>
          <a:fontRef idx="minor">
            <a:schemeClr val="dk1"/>
          </a:fontRef>
        </p:style>
        <p:txBody>
          <a:bodyPr tIns="54000" rtlCol="0" anchor="t" anchorCtr="0"/>
          <a:lstStyle/>
          <a:p>
            <a:r>
              <a:rPr kumimoji="1" lang="ja-JP" altLang="en-US" sz="800" b="1" u="sng" dirty="0">
                <a:solidFill>
                  <a:srgbClr val="FF0000"/>
                </a:solidFill>
                <a:latin typeface="Meiryo UI" panose="020B0604030504040204" pitchFamily="50" charset="-128"/>
                <a:ea typeface="Meiryo UI" panose="020B0604030504040204" pitchFamily="50" charset="-128"/>
              </a:rPr>
              <a:t>取組</a:t>
            </a:r>
            <a:r>
              <a:rPr kumimoji="1" lang="en-US" altLang="ja-JP" sz="800" b="1" u="sng" dirty="0">
                <a:solidFill>
                  <a:srgbClr val="FF0000"/>
                </a:solidFill>
                <a:latin typeface="Meiryo UI" panose="020B0604030504040204" pitchFamily="50" charset="-128"/>
                <a:ea typeface="Meiryo UI" panose="020B0604030504040204" pitchFamily="50" charset="-128"/>
              </a:rPr>
              <a:t>01 </a:t>
            </a:r>
            <a:r>
              <a:rPr kumimoji="1" lang="ja-JP" altLang="en-US" sz="1000" b="1" u="sng" dirty="0">
                <a:latin typeface="Meiryo UI" panose="020B0604030504040204" pitchFamily="50" charset="-128"/>
                <a:ea typeface="Meiryo UI" panose="020B0604030504040204" pitchFamily="50" charset="-128"/>
              </a:rPr>
              <a:t>府の初動体制と市町村支援</a:t>
            </a:r>
            <a:endParaRPr kumimoji="1" lang="en-US" altLang="ja-JP" sz="1000" b="1" u="sng" dirty="0">
              <a:solidFill>
                <a:srgbClr val="FF0000"/>
              </a:solidFill>
              <a:latin typeface="Meiryo UI" panose="020B0604030504040204" pitchFamily="50" charset="-128"/>
              <a:ea typeface="Meiryo UI" panose="020B0604030504040204" pitchFamily="50" charset="-128"/>
            </a:endParaRPr>
          </a:p>
          <a:p>
            <a:r>
              <a:rPr kumimoji="1" lang="en-US" altLang="ja-JP" sz="700" b="1" dirty="0">
                <a:latin typeface="+mn-ea"/>
              </a:rPr>
              <a:t>&lt;</a:t>
            </a:r>
            <a:r>
              <a:rPr kumimoji="1" lang="ja-JP" altLang="en-US" sz="700" b="1" dirty="0">
                <a:latin typeface="+mn-ea"/>
              </a:rPr>
              <a:t>府の初動体制</a:t>
            </a:r>
            <a:r>
              <a:rPr kumimoji="1" lang="ja-JP" altLang="en-US" sz="700" b="1" dirty="0" smtClean="0">
                <a:latin typeface="+mn-ea"/>
              </a:rPr>
              <a:t>＞</a:t>
            </a:r>
            <a:endParaRPr kumimoji="1" lang="en-US" altLang="ja-JP" sz="700" b="1" dirty="0" smtClean="0">
              <a:latin typeface="+mn-ea"/>
            </a:endParaRPr>
          </a:p>
          <a:p>
            <a:r>
              <a:rPr kumimoji="1" lang="ja-JP" altLang="en-US" sz="700" dirty="0" smtClean="0">
                <a:latin typeface="+mn-ea"/>
              </a:rPr>
              <a:t>・台風災害に対する事前の備え（体制）の強化</a:t>
            </a:r>
            <a:endParaRPr kumimoji="1" lang="en-US" altLang="ja-JP" sz="700" dirty="0">
              <a:latin typeface="+mn-ea"/>
            </a:endParaRPr>
          </a:p>
          <a:p>
            <a:r>
              <a:rPr kumimoji="1" lang="ja-JP" altLang="en-US" sz="700" dirty="0">
                <a:latin typeface="+mn-ea"/>
              </a:rPr>
              <a:t>・全庁職員の防災拠点までの参集可能時間や安否確認などを行い、応急災害対策</a:t>
            </a:r>
            <a:endParaRPr kumimoji="1" lang="en-US" altLang="ja-JP" sz="700" dirty="0">
              <a:latin typeface="+mn-ea"/>
            </a:endParaRPr>
          </a:p>
          <a:p>
            <a:r>
              <a:rPr kumimoji="1" lang="ja-JP" altLang="en-US" sz="700" dirty="0">
                <a:solidFill>
                  <a:schemeClr val="tx1"/>
                </a:solidFill>
                <a:latin typeface="+mn-ea"/>
              </a:rPr>
              <a:t>　業務の</a:t>
            </a:r>
            <a:r>
              <a:rPr kumimoji="1" lang="ja-JP" altLang="en-US" sz="700" dirty="0" smtClean="0">
                <a:solidFill>
                  <a:schemeClr val="tx1"/>
                </a:solidFill>
                <a:latin typeface="+mn-ea"/>
              </a:rPr>
              <a:t>割振りなど全庁</a:t>
            </a:r>
            <a:r>
              <a:rPr kumimoji="1" lang="ja-JP" altLang="en-US" sz="700" dirty="0">
                <a:solidFill>
                  <a:schemeClr val="tx1"/>
                </a:solidFill>
                <a:latin typeface="+mn-ea"/>
              </a:rPr>
              <a:t>体制による初動体制を</a:t>
            </a:r>
            <a:r>
              <a:rPr kumimoji="1" lang="ja-JP" altLang="en-US" sz="700" dirty="0" smtClean="0">
                <a:solidFill>
                  <a:schemeClr val="tx1"/>
                </a:solidFill>
                <a:latin typeface="+mn-ea"/>
              </a:rPr>
              <a:t>強化</a:t>
            </a:r>
            <a:endParaRPr kumimoji="1" lang="en-US" altLang="ja-JP" sz="700" dirty="0" smtClean="0">
              <a:solidFill>
                <a:schemeClr val="tx1"/>
              </a:solidFill>
              <a:latin typeface="+mn-ea"/>
            </a:endParaRPr>
          </a:p>
          <a:p>
            <a:r>
              <a:rPr kumimoji="1" lang="ja-JP" altLang="en-US" sz="700" dirty="0" smtClean="0">
                <a:solidFill>
                  <a:schemeClr val="tx1"/>
                </a:solidFill>
                <a:latin typeface="+mn-ea"/>
              </a:rPr>
              <a:t>・自然災害における水防本部との連携強化</a:t>
            </a:r>
            <a:endParaRPr kumimoji="1" lang="en-US" altLang="ja-JP" sz="700" dirty="0" smtClean="0">
              <a:solidFill>
                <a:schemeClr val="tx1"/>
              </a:solidFill>
              <a:latin typeface="+mn-ea"/>
            </a:endParaRPr>
          </a:p>
          <a:p>
            <a:r>
              <a:rPr kumimoji="1" lang="ja-JP" altLang="en-US" sz="700" dirty="0" smtClean="0">
                <a:latin typeface="+mn-ea"/>
              </a:rPr>
              <a:t>・府民</a:t>
            </a:r>
            <a:r>
              <a:rPr kumimoji="1" lang="ja-JP" altLang="en-US" sz="700" dirty="0">
                <a:latin typeface="+mn-ea"/>
              </a:rPr>
              <a:t>自らが判断し行動できるよう</a:t>
            </a:r>
            <a:r>
              <a:rPr kumimoji="1" lang="ja-JP" altLang="en-US" sz="700" dirty="0" smtClean="0">
                <a:latin typeface="+mn-ea"/>
              </a:rPr>
              <a:t>、庁内関係部局、ﾗｲﾌﾗｲﾝ事</a:t>
            </a:r>
            <a:r>
              <a:rPr kumimoji="1" lang="ja-JP" altLang="en-US" sz="700" dirty="0">
                <a:latin typeface="+mn-ea"/>
              </a:rPr>
              <a:t>業者や鉄道事</a:t>
            </a:r>
            <a:r>
              <a:rPr kumimoji="1" lang="ja-JP" altLang="en-US" sz="700" dirty="0" smtClean="0">
                <a:latin typeface="+mn-ea"/>
              </a:rPr>
              <a:t>業者</a:t>
            </a:r>
            <a:endParaRPr kumimoji="1" lang="en-US" altLang="ja-JP" sz="700" dirty="0" smtClean="0">
              <a:latin typeface="+mn-ea"/>
            </a:endParaRPr>
          </a:p>
          <a:p>
            <a:r>
              <a:rPr kumimoji="1" lang="ja-JP" altLang="en-US" sz="700" dirty="0">
                <a:latin typeface="+mn-ea"/>
              </a:rPr>
              <a:t>　</a:t>
            </a:r>
            <a:r>
              <a:rPr kumimoji="1" lang="ja-JP" altLang="en-US" sz="700" dirty="0" smtClean="0">
                <a:latin typeface="+mn-ea"/>
              </a:rPr>
              <a:t>等</a:t>
            </a:r>
            <a:r>
              <a:rPr kumimoji="1" lang="ja-JP" altLang="en-US" sz="700" dirty="0">
                <a:latin typeface="+mn-ea"/>
              </a:rPr>
              <a:t>と連携</a:t>
            </a:r>
            <a:r>
              <a:rPr kumimoji="1" lang="ja-JP" altLang="en-US" sz="400" dirty="0">
                <a:latin typeface="+mn-ea"/>
              </a:rPr>
              <a:t>・</a:t>
            </a:r>
            <a:r>
              <a:rPr kumimoji="1" lang="ja-JP" altLang="en-US" sz="700" dirty="0" smtClean="0">
                <a:latin typeface="+mn-ea"/>
              </a:rPr>
              <a:t>協力の</a:t>
            </a:r>
            <a:r>
              <a:rPr kumimoji="1" lang="ja-JP" altLang="en-US" sz="700" dirty="0">
                <a:latin typeface="+mn-ea"/>
              </a:rPr>
              <a:t>うえ様々なﾂｰﾙを活用し、情報発信を強化</a:t>
            </a:r>
            <a:endParaRPr kumimoji="1" lang="en-US" altLang="ja-JP" sz="700" dirty="0">
              <a:latin typeface="+mn-ea"/>
            </a:endParaRPr>
          </a:p>
          <a:p>
            <a:r>
              <a:rPr kumimoji="1" lang="ja-JP" altLang="en-US" sz="700" dirty="0" smtClean="0">
                <a:latin typeface="+mn-ea"/>
              </a:rPr>
              <a:t>・</a:t>
            </a:r>
            <a:r>
              <a:rPr kumimoji="1" lang="ja-JP" altLang="en-US" sz="700" dirty="0">
                <a:latin typeface="+mn-ea"/>
              </a:rPr>
              <a:t>災害応急業務と通常業務のうち優先度の高い業務（</a:t>
            </a:r>
            <a:r>
              <a:rPr kumimoji="1" lang="ja-JP" altLang="en-US" sz="700" dirty="0">
                <a:solidFill>
                  <a:schemeClr val="tx1"/>
                </a:solidFill>
                <a:latin typeface="+mn-ea"/>
              </a:rPr>
              <a:t>非常時優先業務）を見直し</a:t>
            </a:r>
            <a:endParaRPr kumimoji="1" lang="en-US" altLang="ja-JP" sz="700" dirty="0">
              <a:solidFill>
                <a:schemeClr val="tx1"/>
              </a:solidFill>
              <a:latin typeface="+mn-ea"/>
            </a:endParaRPr>
          </a:p>
          <a:p>
            <a:r>
              <a:rPr kumimoji="1" lang="ja-JP" altLang="en-US" sz="700" dirty="0">
                <a:latin typeface="+mn-ea"/>
              </a:rPr>
              <a:t>・災害対応力</a:t>
            </a:r>
            <a:r>
              <a:rPr kumimoji="1" lang="ja-JP" altLang="en-US" sz="400" dirty="0">
                <a:latin typeface="+mn-ea"/>
              </a:rPr>
              <a:t>・</a:t>
            </a:r>
            <a:r>
              <a:rPr kumimoji="1" lang="ja-JP" altLang="en-US" sz="700" dirty="0">
                <a:latin typeface="+mn-ea"/>
              </a:rPr>
              <a:t>体制の充実を図るため、現場での活動力、機動力や物資搬出入の効</a:t>
            </a:r>
            <a:endParaRPr kumimoji="1" lang="en-US" altLang="ja-JP" sz="700" dirty="0">
              <a:latin typeface="+mn-ea"/>
            </a:endParaRPr>
          </a:p>
          <a:p>
            <a:r>
              <a:rPr kumimoji="1" lang="ja-JP" altLang="en-US" sz="700" dirty="0">
                <a:latin typeface="+mn-ea"/>
              </a:rPr>
              <a:t>　率性向上につながる体制の強化</a:t>
            </a:r>
            <a:endParaRPr kumimoji="1" lang="en-US" altLang="ja-JP" sz="700" dirty="0">
              <a:latin typeface="+mn-ea"/>
            </a:endParaRPr>
          </a:p>
          <a:p>
            <a:r>
              <a:rPr kumimoji="1" lang="ja-JP" altLang="en-US" sz="700" b="1" dirty="0" smtClean="0">
                <a:latin typeface="+mn-ea"/>
              </a:rPr>
              <a:t>＜</a:t>
            </a:r>
            <a:r>
              <a:rPr kumimoji="1" lang="ja-JP" altLang="en-US" sz="700" b="1" dirty="0">
                <a:latin typeface="+mn-ea"/>
              </a:rPr>
              <a:t>市町村支援＞</a:t>
            </a:r>
            <a:endParaRPr kumimoji="1" lang="en-US" altLang="ja-JP" sz="700" b="1" dirty="0">
              <a:latin typeface="+mn-ea"/>
            </a:endParaRPr>
          </a:p>
          <a:p>
            <a:r>
              <a:rPr kumimoji="1" lang="ja-JP" altLang="en-US" sz="700" dirty="0">
                <a:latin typeface="+mn-ea"/>
              </a:rPr>
              <a:t>・緊急防災推進員を平時から市町村訓練に参加させるなど連携を強化</a:t>
            </a:r>
            <a:endParaRPr kumimoji="1" lang="en-US" altLang="ja-JP" sz="700" dirty="0">
              <a:latin typeface="+mn-ea"/>
            </a:endParaRPr>
          </a:p>
          <a:p>
            <a:r>
              <a:rPr kumimoji="1" lang="ja-JP" altLang="en-US" sz="700" dirty="0">
                <a:latin typeface="+mn-ea"/>
              </a:rPr>
              <a:t>・複数の市町村を巡回するﾘｴｿﾞﾝを派遣（巡回型ﾘｴｿﾞﾝ）する体制の構築</a:t>
            </a:r>
            <a:endParaRPr kumimoji="1" lang="en-US" altLang="ja-JP" sz="700" dirty="0">
              <a:latin typeface="+mn-ea"/>
            </a:endParaRPr>
          </a:p>
          <a:p>
            <a:r>
              <a:rPr kumimoji="1" lang="ja-JP" altLang="en-US" sz="700" dirty="0">
                <a:solidFill>
                  <a:schemeClr val="tx1"/>
                </a:solidFill>
                <a:latin typeface="+mn-ea"/>
              </a:rPr>
              <a:t>・市町村応援</a:t>
            </a:r>
            <a:r>
              <a:rPr kumimoji="1" lang="ja-JP" altLang="en-US" sz="400" dirty="0">
                <a:solidFill>
                  <a:schemeClr val="tx1"/>
                </a:solidFill>
                <a:latin typeface="+mn-ea"/>
              </a:rPr>
              <a:t>・</a:t>
            </a:r>
            <a:r>
              <a:rPr kumimoji="1" lang="ja-JP" altLang="en-US" sz="700" dirty="0">
                <a:solidFill>
                  <a:schemeClr val="tx1"/>
                </a:solidFill>
                <a:latin typeface="+mn-ea"/>
              </a:rPr>
              <a:t>派遣職員（ﾌﾟｯｼｭ型、ﾌﾟﾙ型人材派遣）の分類や派遣時期を明確化</a:t>
            </a:r>
            <a:endParaRPr kumimoji="1" lang="en-US" altLang="ja-JP" sz="700" dirty="0">
              <a:solidFill>
                <a:schemeClr val="tx1"/>
              </a:solidFill>
              <a:latin typeface="+mn-ea"/>
            </a:endParaRPr>
          </a:p>
          <a:p>
            <a:r>
              <a:rPr kumimoji="1" lang="ja-JP" altLang="en-US" sz="700" dirty="0">
                <a:latin typeface="+mn-ea"/>
              </a:rPr>
              <a:t>・専門職員のﾘｽﾄｱｯﾌﾟ化、住家被害認定業務研修等による職員確保を推進</a:t>
            </a:r>
            <a:endParaRPr kumimoji="1" lang="en-US" altLang="ja-JP" sz="700" dirty="0">
              <a:latin typeface="+mn-ea"/>
            </a:endParaRPr>
          </a:p>
          <a:p>
            <a:r>
              <a:rPr kumimoji="1" lang="ja-JP" altLang="en-US" sz="700" dirty="0">
                <a:latin typeface="+mn-ea"/>
              </a:rPr>
              <a:t>・市町村受援計画の策定を支援</a:t>
            </a:r>
            <a:endParaRPr kumimoji="1" lang="en-US" altLang="ja-JP" sz="700" dirty="0">
              <a:latin typeface="+mn-ea"/>
            </a:endParaRPr>
          </a:p>
          <a:p>
            <a:r>
              <a:rPr kumimoji="1" lang="ja-JP" altLang="en-US" sz="700" dirty="0">
                <a:latin typeface="+mn-ea"/>
              </a:rPr>
              <a:t>・危機管理部局職員向けﾏﾈｼﾞﾒﾝﾄ研修、ﾄｯﾌﾟｾﾐﾅｰ等による市町村職員の資質向上</a:t>
            </a:r>
            <a:endParaRPr kumimoji="1" lang="en-US" altLang="ja-JP" sz="700" dirty="0">
              <a:latin typeface="+mn-ea"/>
            </a:endParaRPr>
          </a:p>
          <a:p>
            <a:r>
              <a:rPr kumimoji="1" lang="ja-JP" altLang="en-US" sz="700" dirty="0">
                <a:latin typeface="+mn-ea"/>
              </a:rPr>
              <a:t>・避難行動要支援者支援についてﾎﾞﾗﾝﾃｨｱ団体等との支援ﾈｯﾄﾜｰｸ強化</a:t>
            </a:r>
            <a:endParaRPr kumimoji="1" lang="en-US" altLang="ja-JP" sz="700" dirty="0">
              <a:latin typeface="+mn-ea"/>
            </a:endParaRPr>
          </a:p>
          <a:p>
            <a:r>
              <a:rPr kumimoji="1" lang="ja-JP" altLang="en-US" sz="700" dirty="0">
                <a:latin typeface="+mn-ea"/>
              </a:rPr>
              <a:t>・府内全市町村において広域的な「り災証明発行体制」の強化</a:t>
            </a:r>
            <a:endParaRPr kumimoji="1" lang="ja-JP" altLang="en-US" sz="700" dirty="0">
              <a:latin typeface="+mj-ea"/>
              <a:ea typeface="+mj-ea"/>
            </a:endParaRPr>
          </a:p>
        </p:txBody>
      </p:sp>
      <p:sp>
        <p:nvSpPr>
          <p:cNvPr id="9" name="正方形/長方形 8"/>
          <p:cNvSpPr/>
          <p:nvPr/>
        </p:nvSpPr>
        <p:spPr>
          <a:xfrm>
            <a:off x="107921" y="914129"/>
            <a:ext cx="2328143" cy="1836000"/>
          </a:xfrm>
          <a:prstGeom prst="rect">
            <a:avLst/>
          </a:prstGeom>
          <a:solidFill>
            <a:schemeClr val="bg1"/>
          </a:solidFill>
          <a:ln w="3175">
            <a:solidFill>
              <a:schemeClr val="bg1"/>
            </a:solidFill>
          </a:ln>
          <a:effectLst>
            <a:softEdge rad="25400"/>
          </a:effectLst>
        </p:spPr>
        <p:style>
          <a:lnRef idx="2">
            <a:schemeClr val="accent6"/>
          </a:lnRef>
          <a:fillRef idx="1">
            <a:schemeClr val="lt1"/>
          </a:fillRef>
          <a:effectRef idx="0">
            <a:schemeClr val="accent6"/>
          </a:effectRef>
          <a:fontRef idx="minor">
            <a:schemeClr val="dk1"/>
          </a:fontRef>
        </p:style>
        <p:txBody>
          <a:bodyPr tIns="61200" rtlCol="0" anchor="t" anchorCtr="0"/>
          <a:lstStyle/>
          <a:p>
            <a:r>
              <a:rPr kumimoji="1" lang="ja-JP" altLang="en-US" sz="800" b="1" u="sng" dirty="0">
                <a:solidFill>
                  <a:srgbClr val="FF0000"/>
                </a:solidFill>
                <a:latin typeface="Meiryo UI" panose="020B0604030504040204" pitchFamily="50" charset="-128"/>
                <a:ea typeface="Meiryo UI" panose="020B0604030504040204" pitchFamily="50" charset="-128"/>
              </a:rPr>
              <a:t>教訓</a:t>
            </a:r>
            <a:r>
              <a:rPr kumimoji="1" lang="en-US" altLang="ja-JP" sz="800" b="1" u="sng" dirty="0">
                <a:solidFill>
                  <a:srgbClr val="FF0000"/>
                </a:solidFill>
                <a:latin typeface="Meiryo UI" panose="020B0604030504040204" pitchFamily="50" charset="-128"/>
                <a:ea typeface="Meiryo UI" panose="020B0604030504040204" pitchFamily="50" charset="-128"/>
              </a:rPr>
              <a:t>01 </a:t>
            </a:r>
            <a:r>
              <a:rPr kumimoji="1" lang="ja-JP" altLang="en-US" sz="1000" b="1" u="sng" dirty="0">
                <a:latin typeface="Meiryo UI" panose="020B0604030504040204" pitchFamily="50" charset="-128"/>
                <a:ea typeface="Meiryo UI" panose="020B0604030504040204" pitchFamily="50" charset="-128"/>
              </a:rPr>
              <a:t>府の初動体制と市町村支援</a:t>
            </a:r>
            <a:endParaRPr kumimoji="1" lang="en-US" altLang="ja-JP" sz="1000" b="1" u="sng" dirty="0">
              <a:latin typeface="Meiryo UI" panose="020B0604030504040204" pitchFamily="50" charset="-128"/>
              <a:ea typeface="Meiryo UI" panose="020B0604030504040204" pitchFamily="50" charset="-128"/>
            </a:endParaRPr>
          </a:p>
          <a:p>
            <a:r>
              <a:rPr kumimoji="1" lang="en-US" altLang="ja-JP" sz="700" b="1" dirty="0">
                <a:latin typeface="+mn-ea"/>
              </a:rPr>
              <a:t>&lt;</a:t>
            </a:r>
            <a:r>
              <a:rPr kumimoji="1" lang="ja-JP" altLang="en-US" sz="700" b="1" dirty="0">
                <a:latin typeface="+mn-ea"/>
              </a:rPr>
              <a:t>府の初動体制</a:t>
            </a:r>
            <a:r>
              <a:rPr kumimoji="1" lang="en-US" altLang="ja-JP" sz="700" b="1" dirty="0">
                <a:latin typeface="+mn-ea"/>
              </a:rPr>
              <a:t>&gt;</a:t>
            </a:r>
          </a:p>
          <a:p>
            <a:r>
              <a:rPr kumimoji="1" lang="ja-JP" altLang="en-US" sz="700" dirty="0">
                <a:latin typeface="+mn-ea"/>
              </a:rPr>
              <a:t>・全庁体制による迅速な初動体制の</a:t>
            </a:r>
            <a:r>
              <a:rPr kumimoji="1" lang="ja-JP" altLang="en-US" sz="700" dirty="0" smtClean="0">
                <a:latin typeface="+mn-ea"/>
              </a:rPr>
              <a:t>確保</a:t>
            </a:r>
            <a:endParaRPr kumimoji="1" lang="en-US" altLang="ja-JP" sz="700" dirty="0" smtClean="0">
              <a:latin typeface="+mn-ea"/>
            </a:endParaRPr>
          </a:p>
          <a:p>
            <a:r>
              <a:rPr kumimoji="1" lang="ja-JP" altLang="en-US" sz="700" dirty="0" smtClean="0">
                <a:latin typeface="+mn-ea"/>
              </a:rPr>
              <a:t>・災害</a:t>
            </a:r>
            <a:r>
              <a:rPr kumimoji="1" lang="ja-JP" altLang="en-US" sz="700" dirty="0">
                <a:latin typeface="+mn-ea"/>
              </a:rPr>
              <a:t>情報を集約</a:t>
            </a:r>
            <a:r>
              <a:rPr kumimoji="1" lang="ja-JP" altLang="en-US" sz="400" dirty="0">
                <a:latin typeface="+mn-ea"/>
              </a:rPr>
              <a:t>・</a:t>
            </a:r>
            <a:r>
              <a:rPr kumimoji="1" lang="ja-JP" altLang="en-US" sz="700" dirty="0">
                <a:latin typeface="+mn-ea"/>
              </a:rPr>
              <a:t>整理し情報発信力の</a:t>
            </a:r>
            <a:r>
              <a:rPr kumimoji="1" lang="ja-JP" altLang="en-US" sz="700" dirty="0" smtClean="0">
                <a:latin typeface="+mn-ea"/>
              </a:rPr>
              <a:t>強化</a:t>
            </a:r>
            <a:endParaRPr kumimoji="1" lang="en-US" altLang="ja-JP" sz="700" dirty="0">
              <a:latin typeface="+mn-ea"/>
            </a:endParaRPr>
          </a:p>
          <a:p>
            <a:r>
              <a:rPr kumimoji="1" lang="ja-JP" altLang="en-US" sz="700" dirty="0">
                <a:latin typeface="+mn-ea"/>
              </a:rPr>
              <a:t>・</a:t>
            </a:r>
            <a:r>
              <a:rPr kumimoji="1" lang="ja-JP" altLang="en-US" sz="700" dirty="0">
                <a:solidFill>
                  <a:schemeClr val="tx1"/>
                </a:solidFill>
                <a:latin typeface="+mn-ea"/>
              </a:rPr>
              <a:t>非常時優先業務の点検</a:t>
            </a:r>
            <a:r>
              <a:rPr kumimoji="1" lang="ja-JP" altLang="en-US" sz="400" dirty="0">
                <a:solidFill>
                  <a:schemeClr val="tx1"/>
                </a:solidFill>
                <a:latin typeface="+mn-ea"/>
              </a:rPr>
              <a:t>・</a:t>
            </a:r>
            <a:r>
              <a:rPr kumimoji="1" lang="ja-JP" altLang="en-US" sz="700" dirty="0">
                <a:solidFill>
                  <a:schemeClr val="tx1"/>
                </a:solidFill>
                <a:latin typeface="+mn-ea"/>
              </a:rPr>
              <a:t>確認</a:t>
            </a:r>
            <a:endParaRPr kumimoji="1" lang="en-US" altLang="ja-JP" sz="700" dirty="0">
              <a:solidFill>
                <a:schemeClr val="tx1"/>
              </a:solidFill>
              <a:latin typeface="+mn-ea"/>
            </a:endParaRPr>
          </a:p>
          <a:p>
            <a:r>
              <a:rPr kumimoji="1" lang="ja-JP" altLang="en-US" sz="700" dirty="0">
                <a:latin typeface="+mn-ea"/>
              </a:rPr>
              <a:t>・被災地における支援等、活動体制の強化</a:t>
            </a:r>
            <a:endParaRPr kumimoji="1" lang="en-US" altLang="ja-JP" sz="700" dirty="0">
              <a:latin typeface="+mn-ea"/>
            </a:endParaRPr>
          </a:p>
          <a:p>
            <a:r>
              <a:rPr kumimoji="1" lang="en-US" altLang="ja-JP" sz="700" b="1" dirty="0" smtClean="0">
                <a:latin typeface="+mn-ea"/>
              </a:rPr>
              <a:t>&lt;</a:t>
            </a:r>
            <a:r>
              <a:rPr kumimoji="1" lang="ja-JP" altLang="en-US" sz="700" b="1" dirty="0">
                <a:latin typeface="+mn-ea"/>
              </a:rPr>
              <a:t>市町村支援</a:t>
            </a:r>
            <a:r>
              <a:rPr kumimoji="1" lang="en-US" altLang="ja-JP" sz="700" b="1" dirty="0">
                <a:latin typeface="+mn-ea"/>
              </a:rPr>
              <a:t>&gt;</a:t>
            </a:r>
            <a:r>
              <a:rPr kumimoji="1" lang="ja-JP" altLang="en-US" sz="700" b="1" dirty="0">
                <a:latin typeface="+mn-ea"/>
              </a:rPr>
              <a:t>　　</a:t>
            </a:r>
            <a:endParaRPr kumimoji="1" lang="en-US" altLang="ja-JP" sz="700" b="1" dirty="0">
              <a:latin typeface="+mn-ea"/>
            </a:endParaRPr>
          </a:p>
          <a:p>
            <a:r>
              <a:rPr kumimoji="1" lang="ja-JP" altLang="en-US" sz="700" dirty="0">
                <a:latin typeface="+mn-ea"/>
              </a:rPr>
              <a:t>・市町村と緊急防災推進員の連携不足</a:t>
            </a:r>
            <a:endParaRPr kumimoji="1" lang="en-US" altLang="ja-JP" sz="700" dirty="0">
              <a:latin typeface="+mn-ea"/>
            </a:endParaRPr>
          </a:p>
          <a:p>
            <a:r>
              <a:rPr kumimoji="1" lang="ja-JP" altLang="en-US" sz="700" dirty="0">
                <a:latin typeface="+mn-ea"/>
              </a:rPr>
              <a:t>・ﾘｴｿﾞﾝ派遣体制の強化</a:t>
            </a:r>
            <a:endParaRPr kumimoji="1" lang="en-US" altLang="ja-JP" sz="700" dirty="0">
              <a:latin typeface="+mn-ea"/>
            </a:endParaRPr>
          </a:p>
          <a:p>
            <a:r>
              <a:rPr kumimoji="1" lang="ja-JP" altLang="en-US" sz="700" dirty="0">
                <a:solidFill>
                  <a:schemeClr val="tx1"/>
                </a:solidFill>
                <a:latin typeface="+mn-ea"/>
              </a:rPr>
              <a:t>・ﾌﾟｯｼｭ型</a:t>
            </a:r>
            <a:r>
              <a:rPr kumimoji="1" lang="ja-JP" altLang="en-US" sz="400" dirty="0">
                <a:solidFill>
                  <a:schemeClr val="tx1"/>
                </a:solidFill>
                <a:latin typeface="+mn-ea"/>
              </a:rPr>
              <a:t>・</a:t>
            </a:r>
            <a:r>
              <a:rPr kumimoji="1" lang="ja-JP" altLang="en-US" sz="700" dirty="0">
                <a:solidFill>
                  <a:schemeClr val="tx1"/>
                </a:solidFill>
                <a:latin typeface="+mn-ea"/>
              </a:rPr>
              <a:t>ﾌﾟﾙ型人材派遣体制の強化</a:t>
            </a:r>
            <a:endParaRPr kumimoji="1" lang="en-US" altLang="ja-JP" sz="700" dirty="0">
              <a:solidFill>
                <a:schemeClr val="tx1"/>
              </a:solidFill>
              <a:latin typeface="+mn-ea"/>
            </a:endParaRPr>
          </a:p>
          <a:p>
            <a:r>
              <a:rPr kumimoji="1" lang="ja-JP" altLang="en-US" sz="700" dirty="0">
                <a:latin typeface="+mn-ea"/>
              </a:rPr>
              <a:t>・住家被害認定調査など専門職員不足</a:t>
            </a:r>
            <a:endParaRPr kumimoji="1" lang="en-US" altLang="ja-JP" sz="700" dirty="0">
              <a:latin typeface="+mn-ea"/>
            </a:endParaRPr>
          </a:p>
          <a:p>
            <a:r>
              <a:rPr kumimoji="1" lang="ja-JP" altLang="en-US" sz="700" dirty="0">
                <a:latin typeface="+mn-ea"/>
              </a:rPr>
              <a:t>・市町村の支援を受入れる体制が未整備</a:t>
            </a:r>
            <a:endParaRPr kumimoji="1" lang="en-US" altLang="ja-JP" sz="700" dirty="0">
              <a:latin typeface="+mn-ea"/>
            </a:endParaRPr>
          </a:p>
          <a:p>
            <a:r>
              <a:rPr kumimoji="1" lang="ja-JP" altLang="en-US" sz="700" dirty="0">
                <a:latin typeface="+mn-ea"/>
              </a:rPr>
              <a:t>・市町村職員の災害対応能力の強化</a:t>
            </a:r>
            <a:endParaRPr kumimoji="1" lang="en-US" altLang="ja-JP" sz="700" dirty="0">
              <a:latin typeface="+mn-ea"/>
            </a:endParaRPr>
          </a:p>
          <a:p>
            <a:r>
              <a:rPr kumimoji="1" lang="ja-JP" altLang="en-US" sz="700" dirty="0">
                <a:latin typeface="+mn-ea"/>
              </a:rPr>
              <a:t>・避難行動要支援者の安否確認方法が未整備</a:t>
            </a:r>
            <a:endParaRPr kumimoji="1" lang="en-US" altLang="ja-JP" sz="700" dirty="0">
              <a:latin typeface="+mn-ea"/>
            </a:endParaRPr>
          </a:p>
          <a:p>
            <a:r>
              <a:rPr kumimoji="1" lang="ja-JP" altLang="en-US" sz="700" dirty="0">
                <a:latin typeface="+mn-ea"/>
              </a:rPr>
              <a:t>・各市町村の「り災証明発行ｼｽﾃﾑ」が異なり応援職員</a:t>
            </a:r>
            <a:endParaRPr kumimoji="1" lang="en-US" altLang="ja-JP" sz="700" dirty="0">
              <a:latin typeface="+mn-ea"/>
            </a:endParaRPr>
          </a:p>
          <a:p>
            <a:r>
              <a:rPr kumimoji="1" lang="ja-JP" altLang="en-US" sz="700" dirty="0">
                <a:latin typeface="+mn-ea"/>
              </a:rPr>
              <a:t>　の円滑な業務遂行に支障</a:t>
            </a:r>
            <a:endParaRPr kumimoji="1" lang="en-US" altLang="ja-JP" sz="700" dirty="0">
              <a:latin typeface="+mn-ea"/>
            </a:endParaRPr>
          </a:p>
        </p:txBody>
      </p:sp>
      <p:sp>
        <p:nvSpPr>
          <p:cNvPr id="108" name="正方形/長方形 107"/>
          <p:cNvSpPr/>
          <p:nvPr/>
        </p:nvSpPr>
        <p:spPr>
          <a:xfrm>
            <a:off x="2871108" y="4325317"/>
            <a:ext cx="3456000" cy="989744"/>
          </a:xfrm>
          <a:prstGeom prst="rect">
            <a:avLst/>
          </a:prstGeom>
          <a:solidFill>
            <a:schemeClr val="bg1"/>
          </a:solidFill>
          <a:ln w="3175">
            <a:solidFill>
              <a:schemeClr val="bg1"/>
            </a:solidFill>
          </a:ln>
          <a:effectLst>
            <a:softEdge rad="25400"/>
          </a:effectLst>
        </p:spPr>
        <p:style>
          <a:lnRef idx="2">
            <a:schemeClr val="accent6"/>
          </a:lnRef>
          <a:fillRef idx="1">
            <a:schemeClr val="lt1"/>
          </a:fillRef>
          <a:effectRef idx="0">
            <a:schemeClr val="accent6"/>
          </a:effectRef>
          <a:fontRef idx="minor">
            <a:schemeClr val="dk1"/>
          </a:fontRef>
        </p:style>
        <p:txBody>
          <a:bodyPr tIns="54000" rtlCol="0" anchor="t" anchorCtr="0"/>
          <a:lstStyle/>
          <a:p>
            <a:r>
              <a:rPr kumimoji="1" lang="ja-JP" altLang="en-US" sz="800" b="1" u="sng" dirty="0">
                <a:solidFill>
                  <a:srgbClr val="FF0000"/>
                </a:solidFill>
                <a:latin typeface="Meiryo UI" panose="020B0604030504040204" pitchFamily="50" charset="-128"/>
                <a:ea typeface="Meiryo UI" panose="020B0604030504040204" pitchFamily="50" charset="-128"/>
              </a:rPr>
              <a:t>取組</a:t>
            </a:r>
            <a:r>
              <a:rPr kumimoji="1" lang="en-US" altLang="ja-JP" sz="800" b="1" u="sng" dirty="0">
                <a:solidFill>
                  <a:srgbClr val="FF0000"/>
                </a:solidFill>
                <a:latin typeface="Meiryo UI" panose="020B0604030504040204" pitchFamily="50" charset="-128"/>
                <a:ea typeface="Meiryo UI" panose="020B0604030504040204" pitchFamily="50" charset="-128"/>
              </a:rPr>
              <a:t>03 </a:t>
            </a:r>
            <a:r>
              <a:rPr kumimoji="1" lang="ja-JP" altLang="en-US" sz="1000" b="1" u="sng" dirty="0">
                <a:latin typeface="Meiryo UI" panose="020B0604030504040204" pitchFamily="50" charset="-128"/>
                <a:ea typeface="Meiryo UI" panose="020B0604030504040204" pitchFamily="50" charset="-128"/>
              </a:rPr>
              <a:t>訪日外国人等への対応</a:t>
            </a:r>
            <a:endParaRPr kumimoji="1" lang="en-US" altLang="ja-JP" sz="1000" b="1" u="sng" dirty="0">
              <a:solidFill>
                <a:srgbClr val="FF0000"/>
              </a:solidFill>
              <a:latin typeface="Meiryo UI" panose="020B0604030504040204" pitchFamily="50" charset="-128"/>
              <a:ea typeface="Meiryo UI" panose="020B0604030504040204" pitchFamily="50" charset="-128"/>
            </a:endParaRPr>
          </a:p>
          <a:p>
            <a:r>
              <a:rPr kumimoji="1" lang="ja-JP" altLang="en-US" sz="700" dirty="0">
                <a:latin typeface="+mn-ea"/>
              </a:rPr>
              <a:t>・多様な機関と連携した外国人支援策の検討</a:t>
            </a:r>
            <a:r>
              <a:rPr kumimoji="1" lang="ja-JP" altLang="en-US" sz="300" dirty="0">
                <a:latin typeface="+mn-ea"/>
              </a:rPr>
              <a:t>・</a:t>
            </a:r>
            <a:r>
              <a:rPr kumimoji="1" lang="ja-JP" altLang="en-US" sz="700" dirty="0">
                <a:latin typeface="+mn-ea"/>
              </a:rPr>
              <a:t>推進</a:t>
            </a:r>
            <a:endParaRPr kumimoji="1" lang="en-US" altLang="ja-JP" sz="700" dirty="0">
              <a:latin typeface="+mn-ea"/>
            </a:endParaRPr>
          </a:p>
          <a:p>
            <a:r>
              <a:rPr kumimoji="1" lang="ja-JP" altLang="en-US" sz="700" dirty="0">
                <a:latin typeface="+mn-ea"/>
              </a:rPr>
              <a:t>・府ﾎｰﾑﾍﾟｰｼﾞに</a:t>
            </a:r>
            <a:r>
              <a:rPr kumimoji="1" lang="en-US" altLang="ja-JP" sz="700" dirty="0">
                <a:latin typeface="+mn-ea"/>
              </a:rPr>
              <a:t>12</a:t>
            </a:r>
            <a:r>
              <a:rPr kumimoji="1" lang="ja-JP" altLang="en-US" sz="700" dirty="0">
                <a:latin typeface="+mn-ea"/>
              </a:rPr>
              <a:t>言語対応の自動翻訳機能導入、発災時に災害情報に特化したﾄｯ</a:t>
            </a:r>
            <a:endParaRPr kumimoji="1" lang="en-US" altLang="ja-JP" sz="700" dirty="0">
              <a:latin typeface="+mn-ea"/>
            </a:endParaRPr>
          </a:p>
          <a:p>
            <a:r>
              <a:rPr kumimoji="1" lang="ja-JP" altLang="en-US" sz="700" dirty="0">
                <a:latin typeface="+mn-ea"/>
              </a:rPr>
              <a:t>　ﾌﾟﾍﾟｰｼﾞに切替え</a:t>
            </a:r>
            <a:endParaRPr kumimoji="1" lang="en-US" altLang="ja-JP" sz="700" dirty="0">
              <a:latin typeface="+mn-ea"/>
            </a:endParaRPr>
          </a:p>
          <a:p>
            <a:r>
              <a:rPr kumimoji="1" lang="ja-JP" altLang="en-US" sz="700" dirty="0">
                <a:latin typeface="+mn-ea"/>
              </a:rPr>
              <a:t>・訪日外国人旅行者等が必要とする情報を、</a:t>
            </a:r>
            <a:r>
              <a:rPr kumimoji="1" lang="en-US" altLang="ja-JP" sz="700" dirty="0">
                <a:latin typeface="+mn-ea"/>
              </a:rPr>
              <a:t>SNS</a:t>
            </a:r>
            <a:r>
              <a:rPr kumimoji="1" lang="ja-JP" altLang="en-US" sz="700" dirty="0">
                <a:latin typeface="+mn-ea"/>
              </a:rPr>
              <a:t>等様々なﾂｰﾙを活用した多言語対</a:t>
            </a:r>
            <a:endParaRPr kumimoji="1" lang="en-US" altLang="ja-JP" sz="700" dirty="0">
              <a:latin typeface="+mn-ea"/>
            </a:endParaRPr>
          </a:p>
          <a:p>
            <a:r>
              <a:rPr kumimoji="1" lang="ja-JP" altLang="en-US" sz="700" dirty="0">
                <a:latin typeface="+mn-ea"/>
              </a:rPr>
              <a:t>　応による情報発信</a:t>
            </a:r>
            <a:endParaRPr kumimoji="1" lang="en-US" altLang="ja-JP" sz="700" dirty="0">
              <a:latin typeface="+mn-ea"/>
            </a:endParaRPr>
          </a:p>
          <a:p>
            <a:r>
              <a:rPr kumimoji="1" lang="ja-JP" altLang="en-US" sz="700" dirty="0">
                <a:latin typeface="+mn-ea"/>
              </a:rPr>
              <a:t>・ﾀｰﾐﾅﾙ駅周辺や観光案内所等における多言語による情報発信の充実</a:t>
            </a:r>
            <a:endParaRPr kumimoji="1" lang="en-US" altLang="ja-JP" sz="700" dirty="0">
              <a:latin typeface="+mn-ea"/>
            </a:endParaRPr>
          </a:p>
          <a:p>
            <a:r>
              <a:rPr kumimoji="1" lang="ja-JP" altLang="en-US" sz="700" dirty="0">
                <a:latin typeface="+mn-ea"/>
              </a:rPr>
              <a:t>・多言語支援の必要な避難者等の情報収集を強化</a:t>
            </a:r>
            <a:endParaRPr kumimoji="1" lang="en-US" altLang="ja-JP" sz="700" dirty="0">
              <a:latin typeface="+mn-ea"/>
            </a:endParaRPr>
          </a:p>
          <a:p>
            <a:r>
              <a:rPr kumimoji="1" lang="ja-JP" altLang="en-US" sz="700" dirty="0">
                <a:latin typeface="+mn-ea"/>
              </a:rPr>
              <a:t>　</a:t>
            </a:r>
          </a:p>
        </p:txBody>
      </p:sp>
      <p:sp>
        <p:nvSpPr>
          <p:cNvPr id="89" name="正方形/長方形 88"/>
          <p:cNvSpPr/>
          <p:nvPr/>
        </p:nvSpPr>
        <p:spPr>
          <a:xfrm>
            <a:off x="6380861" y="1085887"/>
            <a:ext cx="3456000" cy="1332000"/>
          </a:xfrm>
          <a:prstGeom prst="rect">
            <a:avLst/>
          </a:prstGeom>
          <a:solidFill>
            <a:schemeClr val="bg1"/>
          </a:solidFill>
          <a:ln w="3175">
            <a:solidFill>
              <a:schemeClr val="bg1"/>
            </a:solidFill>
          </a:ln>
          <a:effectLst>
            <a:softEdge rad="25400"/>
          </a:effectLst>
        </p:spPr>
        <p:style>
          <a:lnRef idx="2">
            <a:schemeClr val="accent6"/>
          </a:lnRef>
          <a:fillRef idx="1">
            <a:schemeClr val="lt1"/>
          </a:fillRef>
          <a:effectRef idx="0">
            <a:schemeClr val="accent6"/>
          </a:effectRef>
          <a:fontRef idx="minor">
            <a:schemeClr val="dk1"/>
          </a:fontRef>
        </p:style>
        <p:txBody>
          <a:bodyPr tIns="54000" rtlCol="0" anchor="t" anchorCtr="0"/>
          <a:lstStyle/>
          <a:p>
            <a:r>
              <a:rPr kumimoji="1" lang="ja-JP" altLang="en-US" sz="800" b="1" u="sng" dirty="0">
                <a:solidFill>
                  <a:srgbClr val="FF0000"/>
                </a:solidFill>
                <a:latin typeface="Meiryo UI" panose="020B0604030504040204" pitchFamily="50" charset="-128"/>
                <a:ea typeface="Meiryo UI" panose="020B0604030504040204" pitchFamily="50" charset="-128"/>
              </a:rPr>
              <a:t>取組</a:t>
            </a:r>
            <a:r>
              <a:rPr kumimoji="1" lang="en-US" altLang="ja-JP" sz="800" b="1" u="sng" dirty="0">
                <a:solidFill>
                  <a:srgbClr val="FF0000"/>
                </a:solidFill>
                <a:latin typeface="Meiryo UI" panose="020B0604030504040204" pitchFamily="50" charset="-128"/>
                <a:ea typeface="Meiryo UI" panose="020B0604030504040204" pitchFamily="50" charset="-128"/>
              </a:rPr>
              <a:t>04</a:t>
            </a:r>
            <a:r>
              <a:rPr kumimoji="1" lang="ja-JP" altLang="en-US" sz="800" b="1" u="sng" dirty="0">
                <a:solidFill>
                  <a:srgbClr val="FF0000"/>
                </a:solidFill>
                <a:latin typeface="Meiryo UI" panose="020B0604030504040204" pitchFamily="50" charset="-128"/>
                <a:ea typeface="Meiryo UI" panose="020B0604030504040204" pitchFamily="50" charset="-128"/>
              </a:rPr>
              <a:t> </a:t>
            </a:r>
            <a:r>
              <a:rPr kumimoji="1" lang="ja-JP" altLang="en-US" sz="1000" b="1" u="sng" dirty="0">
                <a:latin typeface="Meiryo UI" panose="020B0604030504040204" pitchFamily="50" charset="-128"/>
                <a:ea typeface="Meiryo UI" panose="020B0604030504040204" pitchFamily="50" charset="-128"/>
              </a:rPr>
              <a:t>自助・共助の推進</a:t>
            </a:r>
            <a:endParaRPr kumimoji="1" lang="en-US" altLang="ja-JP" sz="1000" b="1" u="sng" dirty="0">
              <a:solidFill>
                <a:srgbClr val="FF0000"/>
              </a:solidFill>
              <a:latin typeface="Meiryo UI" panose="020B0604030504040204" pitchFamily="50" charset="-128"/>
              <a:ea typeface="Meiryo UI" panose="020B0604030504040204" pitchFamily="50" charset="-128"/>
            </a:endParaRPr>
          </a:p>
          <a:p>
            <a:r>
              <a:rPr kumimoji="1" lang="ja-JP" altLang="en-US" sz="700" dirty="0">
                <a:latin typeface="+mn-ea"/>
              </a:rPr>
              <a:t>・自助</a:t>
            </a:r>
            <a:r>
              <a:rPr kumimoji="1" lang="ja-JP" altLang="en-US" sz="300" dirty="0">
                <a:latin typeface="+mn-ea"/>
              </a:rPr>
              <a:t>・</a:t>
            </a:r>
            <a:r>
              <a:rPr kumimoji="1" lang="ja-JP" altLang="en-US" sz="700" dirty="0" smtClean="0">
                <a:latin typeface="+mn-ea"/>
              </a:rPr>
              <a:t>共助の推進</a:t>
            </a:r>
            <a:r>
              <a:rPr kumimoji="1" lang="ja-JP" altLang="en-US" sz="700" dirty="0">
                <a:latin typeface="+mn-ea"/>
              </a:rPr>
              <a:t>のため、様々な取組みを実施</a:t>
            </a:r>
            <a:endParaRPr kumimoji="1" lang="en-US" altLang="ja-JP" sz="700" dirty="0">
              <a:latin typeface="+mn-ea"/>
            </a:endParaRPr>
          </a:p>
          <a:p>
            <a:r>
              <a:rPr kumimoji="1" lang="ja-JP" altLang="en-US" sz="700" dirty="0">
                <a:latin typeface="+mn-ea"/>
              </a:rPr>
              <a:t>　</a:t>
            </a:r>
            <a:r>
              <a:rPr kumimoji="1" lang="en-US" altLang="ja-JP" sz="700" dirty="0">
                <a:latin typeface="+mn-ea"/>
              </a:rPr>
              <a:t>‣ </a:t>
            </a:r>
            <a:r>
              <a:rPr kumimoji="1" lang="ja-JP" altLang="en-US" sz="700" dirty="0">
                <a:latin typeface="+mn-ea"/>
              </a:rPr>
              <a:t>自主防災組織のﾘｰﾀﾞｰ育成研修の充実</a:t>
            </a:r>
            <a:r>
              <a:rPr kumimoji="1" lang="ja-JP" altLang="en-US" sz="400" dirty="0">
                <a:latin typeface="+mn-ea"/>
              </a:rPr>
              <a:t>・</a:t>
            </a:r>
            <a:r>
              <a:rPr kumimoji="1" lang="ja-JP" altLang="en-US" sz="700" dirty="0">
                <a:latin typeface="+mn-ea"/>
              </a:rPr>
              <a:t>強化</a:t>
            </a:r>
            <a:endParaRPr kumimoji="1" lang="en-US" altLang="ja-JP" sz="700" dirty="0">
              <a:latin typeface="+mn-ea"/>
            </a:endParaRPr>
          </a:p>
          <a:p>
            <a:r>
              <a:rPr kumimoji="1" lang="ja-JP" altLang="en-US" sz="700" dirty="0">
                <a:latin typeface="+mn-ea"/>
              </a:rPr>
              <a:t>　</a:t>
            </a:r>
            <a:r>
              <a:rPr kumimoji="1" lang="en-US" altLang="ja-JP" sz="700" dirty="0">
                <a:latin typeface="+mn-ea"/>
              </a:rPr>
              <a:t>‣</a:t>
            </a:r>
            <a:r>
              <a:rPr kumimoji="1" lang="ja-JP" altLang="en-US" sz="700" dirty="0">
                <a:latin typeface="+mn-ea"/>
              </a:rPr>
              <a:t> 大阪の防災を担う人材育成のため、学校における防災教育の充実</a:t>
            </a:r>
            <a:endParaRPr kumimoji="1" lang="en-US" altLang="ja-JP" sz="700" dirty="0">
              <a:latin typeface="+mn-ea"/>
            </a:endParaRPr>
          </a:p>
          <a:p>
            <a:r>
              <a:rPr kumimoji="1" lang="ja-JP" altLang="en-US" sz="700" dirty="0">
                <a:latin typeface="+mn-ea"/>
              </a:rPr>
              <a:t>　</a:t>
            </a:r>
            <a:r>
              <a:rPr kumimoji="1" lang="en-US" altLang="ja-JP" sz="700" dirty="0">
                <a:latin typeface="+mn-ea"/>
              </a:rPr>
              <a:t>‣ </a:t>
            </a:r>
            <a:r>
              <a:rPr kumimoji="1" lang="ja-JP" altLang="en-US" sz="700" dirty="0">
                <a:latin typeface="+mn-ea"/>
              </a:rPr>
              <a:t>防災ﾀｳﾝﾍﾟｰｼﾞの府内全戸</a:t>
            </a:r>
            <a:r>
              <a:rPr kumimoji="1" lang="ja-JP" altLang="en-US" sz="400" dirty="0">
                <a:latin typeface="+mn-ea"/>
              </a:rPr>
              <a:t>・</a:t>
            </a:r>
            <a:r>
              <a:rPr kumimoji="1" lang="ja-JP" altLang="en-US" sz="700" dirty="0">
                <a:latin typeface="+mn-ea"/>
              </a:rPr>
              <a:t>全事業所配布による防災意識の醸成</a:t>
            </a:r>
            <a:endParaRPr kumimoji="1" lang="en-US" altLang="ja-JP" sz="700" dirty="0">
              <a:latin typeface="+mn-ea"/>
            </a:endParaRPr>
          </a:p>
          <a:p>
            <a:r>
              <a:rPr kumimoji="1" lang="ja-JP" altLang="en-US" sz="700" dirty="0">
                <a:latin typeface="+mn-ea"/>
              </a:rPr>
              <a:t>　</a:t>
            </a:r>
            <a:r>
              <a:rPr kumimoji="1" lang="en-US" altLang="ja-JP" sz="700" dirty="0">
                <a:latin typeface="+mn-ea"/>
              </a:rPr>
              <a:t>‣ </a:t>
            </a:r>
            <a:r>
              <a:rPr kumimoji="1" lang="ja-JP" altLang="en-US" sz="700" dirty="0">
                <a:latin typeface="+mn-ea"/>
              </a:rPr>
              <a:t>平時より防災ﾂｲｯﾀｰなど様々なﾂｰﾙを活用</a:t>
            </a:r>
            <a:r>
              <a:rPr kumimoji="1" lang="ja-JP" altLang="en-US" sz="700" dirty="0" smtClean="0">
                <a:latin typeface="+mn-ea"/>
              </a:rPr>
              <a:t>した啓発活動の実施</a:t>
            </a:r>
            <a:endParaRPr kumimoji="1" lang="en-US" altLang="ja-JP" sz="700" dirty="0">
              <a:latin typeface="+mn-ea"/>
            </a:endParaRPr>
          </a:p>
          <a:p>
            <a:r>
              <a:rPr kumimoji="1" lang="ja-JP" altLang="en-US" sz="700" dirty="0">
                <a:latin typeface="+mn-ea"/>
              </a:rPr>
              <a:t>　</a:t>
            </a:r>
            <a:r>
              <a:rPr kumimoji="1" lang="en-US" altLang="ja-JP" sz="700" dirty="0">
                <a:latin typeface="+mn-ea"/>
              </a:rPr>
              <a:t>‣ </a:t>
            </a:r>
            <a:r>
              <a:rPr kumimoji="1" lang="ja-JP" altLang="en-US" sz="700" dirty="0">
                <a:latin typeface="+mn-ea"/>
              </a:rPr>
              <a:t>防災意識向上のための訓練を実施促進</a:t>
            </a:r>
            <a:endParaRPr kumimoji="1" lang="en-US" altLang="ja-JP" sz="700" dirty="0">
              <a:latin typeface="+mn-ea"/>
            </a:endParaRPr>
          </a:p>
          <a:p>
            <a:r>
              <a:rPr kumimoji="1" lang="ja-JP" altLang="en-US" sz="700" dirty="0">
                <a:latin typeface="+mn-ea"/>
              </a:rPr>
              <a:t>　</a:t>
            </a:r>
            <a:r>
              <a:rPr kumimoji="1" lang="en-US" altLang="ja-JP" sz="700" dirty="0">
                <a:latin typeface="+mn-ea"/>
              </a:rPr>
              <a:t>‣ </a:t>
            </a:r>
            <a:r>
              <a:rPr kumimoji="1" lang="ja-JP" altLang="en-US" sz="700" dirty="0">
                <a:latin typeface="+mn-ea"/>
              </a:rPr>
              <a:t>防災ｱﾌﾟﾘを活用する等、民間と連携した大阪</a:t>
            </a:r>
            <a:r>
              <a:rPr kumimoji="1" lang="en-US" altLang="ja-JP" sz="700" dirty="0">
                <a:latin typeface="+mn-ea"/>
              </a:rPr>
              <a:t>880</a:t>
            </a:r>
            <a:r>
              <a:rPr kumimoji="1" lang="ja-JP" altLang="en-US" sz="700" dirty="0">
                <a:latin typeface="+mn-ea"/>
              </a:rPr>
              <a:t>万人訓練の実施　　など</a:t>
            </a:r>
            <a:endParaRPr kumimoji="1" lang="en-US" altLang="ja-JP" sz="700" dirty="0">
              <a:latin typeface="+mn-ea"/>
            </a:endParaRPr>
          </a:p>
          <a:p>
            <a:r>
              <a:rPr kumimoji="1" lang="ja-JP" altLang="en-US" sz="700" dirty="0">
                <a:latin typeface="+mn-ea"/>
              </a:rPr>
              <a:t>・台風接近前に住民の適切な行動を促すような情報発信の強化</a:t>
            </a:r>
            <a:endParaRPr kumimoji="1" lang="en-US" altLang="ja-JP" sz="700" dirty="0">
              <a:latin typeface="+mn-ea"/>
            </a:endParaRPr>
          </a:p>
          <a:p>
            <a:r>
              <a:rPr kumimoji="1" lang="ja-JP" altLang="en-US" sz="700" dirty="0">
                <a:latin typeface="+mn-ea"/>
              </a:rPr>
              <a:t>・多様な支援の担い手と</a:t>
            </a:r>
            <a:r>
              <a:rPr kumimoji="1" lang="ja-JP" altLang="en-US" sz="700" dirty="0" smtClean="0">
                <a:latin typeface="+mn-ea"/>
              </a:rPr>
              <a:t>顔の見える</a:t>
            </a:r>
            <a:r>
              <a:rPr kumimoji="1" lang="ja-JP" altLang="en-US" sz="700" dirty="0">
                <a:latin typeface="+mn-ea"/>
              </a:rPr>
              <a:t>関係を構築し、</a:t>
            </a:r>
            <a:r>
              <a:rPr kumimoji="1" lang="en-US" altLang="ja-JP" sz="700" dirty="0">
                <a:latin typeface="+mn-ea"/>
              </a:rPr>
              <a:t>NPO</a:t>
            </a:r>
            <a:r>
              <a:rPr kumimoji="1" lang="ja-JP" altLang="en-US" sz="400" dirty="0">
                <a:latin typeface="+mn-ea"/>
              </a:rPr>
              <a:t>・</a:t>
            </a:r>
            <a:r>
              <a:rPr kumimoji="1" lang="ja-JP" altLang="en-US" sz="700" dirty="0">
                <a:latin typeface="+mn-ea"/>
              </a:rPr>
              <a:t>ﾎﾞﾗﾝﾃｨｱ団体</a:t>
            </a:r>
            <a:r>
              <a:rPr kumimoji="1" lang="ja-JP" altLang="en-US" sz="400" dirty="0">
                <a:latin typeface="+mn-ea"/>
              </a:rPr>
              <a:t>・</a:t>
            </a:r>
            <a:r>
              <a:rPr kumimoji="1" lang="ja-JP" altLang="en-US" sz="700" dirty="0">
                <a:latin typeface="+mn-ea"/>
              </a:rPr>
              <a:t>地域の担い</a:t>
            </a:r>
            <a:endParaRPr kumimoji="1" lang="en-US" altLang="ja-JP" sz="700" dirty="0">
              <a:latin typeface="+mn-ea"/>
            </a:endParaRPr>
          </a:p>
          <a:p>
            <a:r>
              <a:rPr kumimoji="1" lang="ja-JP" altLang="en-US" sz="700" dirty="0">
                <a:latin typeface="+mn-ea"/>
              </a:rPr>
              <a:t>　手等とのﾈｯﾄﾜｰｸ</a:t>
            </a:r>
            <a:r>
              <a:rPr kumimoji="1" lang="ja-JP" altLang="en-US" sz="700" dirty="0" smtClean="0">
                <a:latin typeface="+mn-ea"/>
              </a:rPr>
              <a:t>強化</a:t>
            </a:r>
            <a:endParaRPr kumimoji="1" lang="en-US" altLang="ja-JP" sz="700" dirty="0">
              <a:latin typeface="+mn-ea"/>
            </a:endParaRPr>
          </a:p>
          <a:p>
            <a:r>
              <a:rPr kumimoji="1" lang="ja-JP" altLang="en-US" sz="700" dirty="0">
                <a:latin typeface="+mn-ea"/>
              </a:rPr>
              <a:t>　</a:t>
            </a:r>
          </a:p>
        </p:txBody>
      </p:sp>
      <p:sp>
        <p:nvSpPr>
          <p:cNvPr id="81" name="正方形/長方形 80"/>
          <p:cNvSpPr/>
          <p:nvPr/>
        </p:nvSpPr>
        <p:spPr>
          <a:xfrm>
            <a:off x="6380929" y="2475870"/>
            <a:ext cx="3456000" cy="558000"/>
          </a:xfrm>
          <a:prstGeom prst="rect">
            <a:avLst/>
          </a:prstGeom>
          <a:solidFill>
            <a:schemeClr val="bg1"/>
          </a:solidFill>
          <a:ln w="3175">
            <a:solidFill>
              <a:schemeClr val="bg1"/>
            </a:solidFill>
          </a:ln>
          <a:effectLst>
            <a:softEdge rad="25400"/>
          </a:effectLst>
        </p:spPr>
        <p:style>
          <a:lnRef idx="2">
            <a:schemeClr val="accent6"/>
          </a:lnRef>
          <a:fillRef idx="1">
            <a:schemeClr val="lt1"/>
          </a:fillRef>
          <a:effectRef idx="0">
            <a:schemeClr val="accent6"/>
          </a:effectRef>
          <a:fontRef idx="minor">
            <a:schemeClr val="dk1"/>
          </a:fontRef>
        </p:style>
        <p:txBody>
          <a:bodyPr tIns="54000" rtlCol="0" anchor="t" anchorCtr="0"/>
          <a:lstStyle/>
          <a:p>
            <a:r>
              <a:rPr kumimoji="1" lang="ja-JP" altLang="en-US" sz="800" b="1" u="sng" dirty="0">
                <a:solidFill>
                  <a:srgbClr val="FF0000"/>
                </a:solidFill>
                <a:latin typeface="Meiryo UI" panose="020B0604030504040204" pitchFamily="50" charset="-128"/>
                <a:ea typeface="Meiryo UI" panose="020B0604030504040204" pitchFamily="50" charset="-128"/>
              </a:rPr>
              <a:t>取組</a:t>
            </a:r>
            <a:r>
              <a:rPr kumimoji="1" lang="en-US" altLang="ja-JP" sz="800" b="1" u="sng" dirty="0">
                <a:solidFill>
                  <a:srgbClr val="FF0000"/>
                </a:solidFill>
                <a:latin typeface="Meiryo UI" panose="020B0604030504040204" pitchFamily="50" charset="-128"/>
                <a:ea typeface="Meiryo UI" panose="020B0604030504040204" pitchFamily="50" charset="-128"/>
              </a:rPr>
              <a:t>05 </a:t>
            </a:r>
            <a:r>
              <a:rPr kumimoji="1" lang="ja-JP" altLang="en-US" sz="1000" b="1" u="sng" dirty="0">
                <a:latin typeface="Meiryo UI" panose="020B0604030504040204" pitchFamily="50" charset="-128"/>
                <a:ea typeface="Meiryo UI" panose="020B0604030504040204" pitchFamily="50" charset="-128"/>
              </a:rPr>
              <a:t>学校と教育</a:t>
            </a:r>
            <a:endParaRPr kumimoji="1" lang="en-US" altLang="ja-JP" sz="1000" b="1" u="sng" dirty="0">
              <a:latin typeface="Meiryo UI" panose="020B0604030504040204" pitchFamily="50" charset="-128"/>
              <a:ea typeface="Meiryo UI" panose="020B0604030504040204" pitchFamily="50" charset="-128"/>
            </a:endParaRPr>
          </a:p>
          <a:p>
            <a:r>
              <a:rPr kumimoji="1" lang="ja-JP" altLang="en-US" sz="700" dirty="0">
                <a:latin typeface="+mn-ea"/>
              </a:rPr>
              <a:t>・</a:t>
            </a:r>
            <a:r>
              <a:rPr kumimoji="1" lang="en-US" altLang="ja-JP" sz="700" dirty="0">
                <a:latin typeface="+mn-ea"/>
              </a:rPr>
              <a:t>SNS</a:t>
            </a:r>
            <a:r>
              <a:rPr kumimoji="1" lang="ja-JP" altLang="en-US" sz="700" dirty="0">
                <a:latin typeface="+mn-ea"/>
              </a:rPr>
              <a:t>等を活用した安否確認手法の検討</a:t>
            </a:r>
            <a:endParaRPr kumimoji="1" lang="en-US" altLang="ja-JP" sz="700" dirty="0">
              <a:latin typeface="+mn-ea"/>
            </a:endParaRPr>
          </a:p>
          <a:p>
            <a:r>
              <a:rPr kumimoji="1" lang="ja-JP" altLang="en-US" sz="700" dirty="0" smtClean="0">
                <a:latin typeface="+mn-ea"/>
              </a:rPr>
              <a:t>・</a:t>
            </a:r>
            <a:r>
              <a:rPr kumimoji="1" lang="ja-JP" altLang="en-US" sz="700" dirty="0">
                <a:latin typeface="+mn-ea"/>
              </a:rPr>
              <a:t>府立学校における生徒用の備蓄品</a:t>
            </a:r>
            <a:r>
              <a:rPr kumimoji="1" lang="ja-JP" altLang="en-US" sz="700" dirty="0" smtClean="0">
                <a:latin typeface="+mn-ea"/>
              </a:rPr>
              <a:t>を計画的</a:t>
            </a:r>
            <a:r>
              <a:rPr kumimoji="1" lang="ja-JP" altLang="en-US" sz="700" dirty="0">
                <a:latin typeface="+mn-ea"/>
              </a:rPr>
              <a:t>に</a:t>
            </a:r>
            <a:r>
              <a:rPr kumimoji="1" lang="ja-JP" altLang="en-US" sz="700" dirty="0" smtClean="0">
                <a:latin typeface="+mn-ea"/>
              </a:rPr>
              <a:t>整備</a:t>
            </a:r>
            <a:endParaRPr kumimoji="1" lang="en-US" altLang="ja-JP" sz="700" dirty="0" smtClean="0">
              <a:latin typeface="+mn-ea"/>
            </a:endParaRPr>
          </a:p>
          <a:p>
            <a:r>
              <a:rPr kumimoji="1" lang="ja-JP" altLang="en-US" sz="700" dirty="0">
                <a:latin typeface="+mn-ea"/>
              </a:rPr>
              <a:t>・防災意識醸成のため防災教育の</a:t>
            </a:r>
            <a:r>
              <a:rPr kumimoji="1" lang="ja-JP" altLang="en-US" sz="700" dirty="0" smtClean="0">
                <a:latin typeface="+mn-ea"/>
              </a:rPr>
              <a:t>充実</a:t>
            </a:r>
            <a:endParaRPr kumimoji="1" lang="en-US" altLang="ja-JP" sz="700" dirty="0">
              <a:latin typeface="+mn-ea"/>
            </a:endParaRPr>
          </a:p>
        </p:txBody>
      </p:sp>
      <p:sp>
        <p:nvSpPr>
          <p:cNvPr id="110" name="正方形/長方形 109"/>
          <p:cNvSpPr/>
          <p:nvPr/>
        </p:nvSpPr>
        <p:spPr>
          <a:xfrm>
            <a:off x="6387211" y="3120002"/>
            <a:ext cx="3456000" cy="558000"/>
          </a:xfrm>
          <a:prstGeom prst="rect">
            <a:avLst/>
          </a:prstGeom>
          <a:solidFill>
            <a:schemeClr val="bg1"/>
          </a:solidFill>
          <a:ln w="3175">
            <a:solidFill>
              <a:schemeClr val="bg1"/>
            </a:solidFill>
          </a:ln>
          <a:effectLst>
            <a:softEdge rad="25400"/>
          </a:effectLst>
        </p:spPr>
        <p:style>
          <a:lnRef idx="2">
            <a:schemeClr val="accent6"/>
          </a:lnRef>
          <a:fillRef idx="1">
            <a:schemeClr val="lt1"/>
          </a:fillRef>
          <a:effectRef idx="0">
            <a:schemeClr val="accent6"/>
          </a:effectRef>
          <a:fontRef idx="minor">
            <a:schemeClr val="dk1"/>
          </a:fontRef>
        </p:style>
        <p:txBody>
          <a:bodyPr tIns="54000" rtlCol="0" anchor="t" anchorCtr="0"/>
          <a:lstStyle/>
          <a:p>
            <a:r>
              <a:rPr kumimoji="1" lang="ja-JP" altLang="en-US" sz="800" b="1" u="sng" dirty="0">
                <a:solidFill>
                  <a:srgbClr val="FF0000"/>
                </a:solidFill>
                <a:latin typeface="Meiryo UI" panose="020B0604030504040204" pitchFamily="50" charset="-128"/>
                <a:ea typeface="Meiryo UI" panose="020B0604030504040204" pitchFamily="50" charset="-128"/>
              </a:rPr>
              <a:t>取組</a:t>
            </a:r>
            <a:r>
              <a:rPr kumimoji="1" lang="en-US" altLang="ja-JP" sz="800" b="1" u="sng" dirty="0">
                <a:solidFill>
                  <a:srgbClr val="FF0000"/>
                </a:solidFill>
                <a:latin typeface="Meiryo UI" panose="020B0604030504040204" pitchFamily="50" charset="-128"/>
                <a:ea typeface="Meiryo UI" panose="020B0604030504040204" pitchFamily="50" charset="-128"/>
              </a:rPr>
              <a:t>06 </a:t>
            </a:r>
            <a:r>
              <a:rPr kumimoji="1" lang="ja-JP" altLang="en-US" sz="1000" b="1" u="sng" dirty="0">
                <a:latin typeface="Meiryo UI" panose="020B0604030504040204" pitchFamily="50" charset="-128"/>
                <a:ea typeface="Meiryo UI" panose="020B0604030504040204" pitchFamily="50" charset="-128"/>
              </a:rPr>
              <a:t>医療・福祉</a:t>
            </a:r>
            <a:endParaRPr kumimoji="1" lang="en-US" altLang="ja-JP" sz="1000" b="1" u="sng" dirty="0">
              <a:latin typeface="Meiryo UI" panose="020B0604030504040204" pitchFamily="50" charset="-128"/>
              <a:ea typeface="Meiryo UI" panose="020B0604030504040204" pitchFamily="50" charset="-128"/>
            </a:endParaRPr>
          </a:p>
          <a:p>
            <a:r>
              <a:rPr kumimoji="1" lang="ja-JP" altLang="en-US" sz="700" dirty="0">
                <a:solidFill>
                  <a:schemeClr val="tx1"/>
                </a:solidFill>
                <a:latin typeface="+mn-ea"/>
              </a:rPr>
              <a:t>・停電対策を含めた施設の</a:t>
            </a:r>
            <a:r>
              <a:rPr kumimoji="1" lang="en-US" altLang="ja-JP" sz="700" dirty="0">
                <a:solidFill>
                  <a:schemeClr val="tx1"/>
                </a:solidFill>
                <a:latin typeface="+mn-ea"/>
              </a:rPr>
              <a:t>BCP</a:t>
            </a:r>
            <a:r>
              <a:rPr kumimoji="1" lang="ja-JP" altLang="en-US" sz="700" dirty="0">
                <a:solidFill>
                  <a:schemeClr val="tx1"/>
                </a:solidFill>
                <a:latin typeface="+mn-ea"/>
              </a:rPr>
              <a:t>策定、見直しに向け民間企業と連携</a:t>
            </a:r>
            <a:r>
              <a:rPr kumimoji="1" lang="ja-JP" altLang="en-US" sz="700" dirty="0" smtClean="0">
                <a:solidFill>
                  <a:schemeClr val="tx1"/>
                </a:solidFill>
                <a:latin typeface="+mn-ea"/>
              </a:rPr>
              <a:t>したｾﾐﾅｰや</a:t>
            </a:r>
            <a:endParaRPr kumimoji="1" lang="en-US" altLang="ja-JP" sz="700" dirty="0" smtClean="0">
              <a:solidFill>
                <a:schemeClr val="tx1"/>
              </a:solidFill>
              <a:latin typeface="+mn-ea"/>
            </a:endParaRPr>
          </a:p>
          <a:p>
            <a:r>
              <a:rPr kumimoji="1" lang="ja-JP" altLang="en-US" sz="700" dirty="0">
                <a:solidFill>
                  <a:schemeClr val="tx1"/>
                </a:solidFill>
                <a:latin typeface="+mn-ea"/>
              </a:rPr>
              <a:t>　</a:t>
            </a:r>
            <a:r>
              <a:rPr kumimoji="1" lang="ja-JP" altLang="en-US" sz="700" dirty="0" smtClean="0">
                <a:solidFill>
                  <a:schemeClr val="tx1"/>
                </a:solidFill>
                <a:latin typeface="+mn-ea"/>
              </a:rPr>
              <a:t>研修会</a:t>
            </a:r>
            <a:r>
              <a:rPr kumimoji="1" lang="ja-JP" altLang="en-US" sz="700" dirty="0">
                <a:solidFill>
                  <a:schemeClr val="tx1"/>
                </a:solidFill>
                <a:latin typeface="+mn-ea"/>
              </a:rPr>
              <a:t>を実施</a:t>
            </a:r>
            <a:endParaRPr kumimoji="1" lang="en-US" altLang="ja-JP" sz="700" dirty="0">
              <a:solidFill>
                <a:schemeClr val="tx1"/>
              </a:solidFill>
              <a:latin typeface="+mn-ea"/>
            </a:endParaRPr>
          </a:p>
          <a:p>
            <a:r>
              <a:rPr kumimoji="1" lang="ja-JP" altLang="en-US" sz="700" dirty="0">
                <a:solidFill>
                  <a:schemeClr val="tx1"/>
                </a:solidFill>
                <a:latin typeface="+mn-ea"/>
              </a:rPr>
              <a:t>・施設の非常用電源設置を働きかけ</a:t>
            </a:r>
            <a:endParaRPr kumimoji="1" lang="en-US" altLang="ja-JP" sz="700" dirty="0">
              <a:solidFill>
                <a:schemeClr val="tx1"/>
              </a:solidFill>
              <a:latin typeface="+mn-ea"/>
            </a:endParaRPr>
          </a:p>
        </p:txBody>
      </p:sp>
      <p:sp>
        <p:nvSpPr>
          <p:cNvPr id="15" name="正方形/長方形 14"/>
          <p:cNvSpPr/>
          <p:nvPr/>
        </p:nvSpPr>
        <p:spPr>
          <a:xfrm>
            <a:off x="102883" y="4636041"/>
            <a:ext cx="2329200" cy="558000"/>
          </a:xfrm>
          <a:prstGeom prst="rect">
            <a:avLst/>
          </a:prstGeom>
          <a:solidFill>
            <a:schemeClr val="bg1"/>
          </a:solidFill>
          <a:ln w="3175">
            <a:solidFill>
              <a:schemeClr val="bg1"/>
            </a:solidFill>
          </a:ln>
          <a:effectLst>
            <a:softEdge rad="25400"/>
          </a:effectLst>
        </p:spPr>
        <p:style>
          <a:lnRef idx="2">
            <a:schemeClr val="accent6"/>
          </a:lnRef>
          <a:fillRef idx="1">
            <a:schemeClr val="lt1"/>
          </a:fillRef>
          <a:effectRef idx="0">
            <a:schemeClr val="accent6"/>
          </a:effectRef>
          <a:fontRef idx="minor">
            <a:schemeClr val="dk1"/>
          </a:fontRef>
        </p:style>
        <p:txBody>
          <a:bodyPr tIns="61200" rtlCol="0" anchor="t" anchorCtr="0"/>
          <a:lstStyle/>
          <a:p>
            <a:r>
              <a:rPr kumimoji="1" lang="ja-JP" altLang="en-US" sz="800" b="1" u="sng" dirty="0">
                <a:solidFill>
                  <a:srgbClr val="FF0000"/>
                </a:solidFill>
                <a:latin typeface="Meiryo UI" panose="020B0604030504040204" pitchFamily="50" charset="-128"/>
                <a:ea typeface="Meiryo UI" panose="020B0604030504040204" pitchFamily="50" charset="-128"/>
              </a:rPr>
              <a:t>教訓</a:t>
            </a:r>
            <a:r>
              <a:rPr kumimoji="1" lang="en-US" altLang="ja-JP" sz="800" b="1" u="sng" dirty="0">
                <a:solidFill>
                  <a:srgbClr val="FF0000"/>
                </a:solidFill>
                <a:latin typeface="Meiryo UI" panose="020B0604030504040204" pitchFamily="50" charset="-128"/>
                <a:ea typeface="Meiryo UI" panose="020B0604030504040204" pitchFamily="50" charset="-128"/>
              </a:rPr>
              <a:t>05 </a:t>
            </a:r>
            <a:r>
              <a:rPr kumimoji="1" lang="ja-JP" altLang="en-US" sz="1000" b="1" u="sng" dirty="0">
                <a:latin typeface="Meiryo UI" panose="020B0604030504040204" pitchFamily="50" charset="-128"/>
                <a:ea typeface="Meiryo UI" panose="020B0604030504040204" pitchFamily="50" charset="-128"/>
              </a:rPr>
              <a:t>学校と教育</a:t>
            </a:r>
            <a:endParaRPr kumimoji="1" lang="en-US" altLang="ja-JP" sz="1000" b="1" u="sng" dirty="0">
              <a:latin typeface="Meiryo UI" panose="020B0604030504040204" pitchFamily="50" charset="-128"/>
              <a:ea typeface="Meiryo UI" panose="020B0604030504040204" pitchFamily="50" charset="-128"/>
            </a:endParaRPr>
          </a:p>
          <a:p>
            <a:r>
              <a:rPr kumimoji="1" lang="ja-JP" altLang="en-US" sz="700" dirty="0">
                <a:solidFill>
                  <a:schemeClr val="tx1"/>
                </a:solidFill>
                <a:latin typeface="+mn-ea"/>
              </a:rPr>
              <a:t>・児童生徒や保護者への連絡体制が不十分</a:t>
            </a:r>
            <a:endParaRPr kumimoji="1" lang="en-US" altLang="ja-JP" sz="700" dirty="0">
              <a:solidFill>
                <a:schemeClr val="tx1"/>
              </a:solidFill>
              <a:latin typeface="+mn-ea"/>
            </a:endParaRPr>
          </a:p>
          <a:p>
            <a:r>
              <a:rPr kumimoji="1" lang="ja-JP" altLang="en-US" sz="700" dirty="0">
                <a:solidFill>
                  <a:schemeClr val="tx1"/>
                </a:solidFill>
                <a:latin typeface="+mn-ea"/>
              </a:rPr>
              <a:t>・児童生徒が学校で待機することとなった場合の対応</a:t>
            </a:r>
            <a:endParaRPr kumimoji="1" lang="en-US" altLang="ja-JP" sz="700" dirty="0">
              <a:solidFill>
                <a:schemeClr val="tx1"/>
              </a:solidFill>
              <a:latin typeface="+mn-ea"/>
            </a:endParaRPr>
          </a:p>
          <a:p>
            <a:r>
              <a:rPr kumimoji="1" lang="ja-JP" altLang="en-US" sz="700" dirty="0">
                <a:solidFill>
                  <a:schemeClr val="tx1"/>
                </a:solidFill>
                <a:latin typeface="+mn-ea"/>
              </a:rPr>
              <a:t>・防災教育による防災を担う人材育成</a:t>
            </a:r>
          </a:p>
          <a:p>
            <a:endParaRPr kumimoji="1" lang="ja-JP" altLang="en-US" sz="800" dirty="0">
              <a:latin typeface="Meiryo UI" panose="020B0604030504040204" pitchFamily="50" charset="-128"/>
              <a:ea typeface="Meiryo UI" panose="020B0604030504040204" pitchFamily="50" charset="-128"/>
            </a:endParaRPr>
          </a:p>
        </p:txBody>
      </p:sp>
      <p:sp>
        <p:nvSpPr>
          <p:cNvPr id="10" name="正方形/長方形 9"/>
          <p:cNvSpPr/>
          <p:nvPr/>
        </p:nvSpPr>
        <p:spPr>
          <a:xfrm>
            <a:off x="100236" y="6350570"/>
            <a:ext cx="2329200" cy="450000"/>
          </a:xfrm>
          <a:prstGeom prst="rect">
            <a:avLst/>
          </a:prstGeom>
          <a:solidFill>
            <a:schemeClr val="bg1"/>
          </a:solidFill>
          <a:ln w="3175">
            <a:solidFill>
              <a:schemeClr val="bg1"/>
            </a:solidFill>
          </a:ln>
          <a:effectLst>
            <a:softEdge rad="25400"/>
          </a:effectLst>
        </p:spPr>
        <p:style>
          <a:lnRef idx="2">
            <a:schemeClr val="accent6"/>
          </a:lnRef>
          <a:fillRef idx="1">
            <a:schemeClr val="lt1"/>
          </a:fillRef>
          <a:effectRef idx="0">
            <a:schemeClr val="accent6"/>
          </a:effectRef>
          <a:fontRef idx="minor">
            <a:schemeClr val="dk1"/>
          </a:fontRef>
        </p:style>
        <p:txBody>
          <a:bodyPr tIns="61200" rtlCol="0" anchor="t" anchorCtr="0"/>
          <a:lstStyle/>
          <a:p>
            <a:r>
              <a:rPr kumimoji="1" lang="ja-JP" altLang="en-US" sz="800" b="1" u="sng" dirty="0">
                <a:solidFill>
                  <a:srgbClr val="FF0000"/>
                </a:solidFill>
                <a:latin typeface="Meiryo UI" panose="020B0604030504040204" pitchFamily="50" charset="-128"/>
                <a:ea typeface="Meiryo UI" panose="020B0604030504040204" pitchFamily="50" charset="-128"/>
              </a:rPr>
              <a:t>教訓</a:t>
            </a:r>
            <a:r>
              <a:rPr kumimoji="1" lang="en-US" altLang="ja-JP" sz="800" b="1" u="sng" dirty="0">
                <a:solidFill>
                  <a:srgbClr val="FF0000"/>
                </a:solidFill>
                <a:latin typeface="Meiryo UI" panose="020B0604030504040204" pitchFamily="50" charset="-128"/>
                <a:ea typeface="Meiryo UI" panose="020B0604030504040204" pitchFamily="50" charset="-128"/>
              </a:rPr>
              <a:t>08 </a:t>
            </a:r>
            <a:r>
              <a:rPr kumimoji="1" lang="ja-JP" altLang="en-US" sz="1000" b="1" u="sng" dirty="0">
                <a:solidFill>
                  <a:schemeClr val="tx1"/>
                </a:solidFill>
                <a:latin typeface="Meiryo UI" panose="020B0604030504040204" pitchFamily="50" charset="-128"/>
                <a:ea typeface="Meiryo UI" panose="020B0604030504040204" pitchFamily="50" charset="-128"/>
              </a:rPr>
              <a:t>広域緊急交通路等の確保</a:t>
            </a:r>
            <a:endParaRPr kumimoji="1" lang="en-US" altLang="ja-JP" sz="1000" b="1" u="sng" dirty="0">
              <a:solidFill>
                <a:schemeClr val="tx1"/>
              </a:solidFill>
              <a:latin typeface="Meiryo UI" panose="020B0604030504040204" pitchFamily="50" charset="-128"/>
              <a:ea typeface="Meiryo UI" panose="020B0604030504040204" pitchFamily="50" charset="-128"/>
            </a:endParaRPr>
          </a:p>
          <a:p>
            <a:r>
              <a:rPr kumimoji="1" lang="ja-JP" altLang="en-US" sz="700" dirty="0">
                <a:latin typeface="+mn-ea"/>
              </a:rPr>
              <a:t>・踏切、高速道路封鎖</a:t>
            </a:r>
            <a:r>
              <a:rPr kumimoji="1" lang="ja-JP" altLang="en-US" sz="700">
                <a:latin typeface="+mn-ea"/>
              </a:rPr>
              <a:t>に</a:t>
            </a:r>
            <a:r>
              <a:rPr kumimoji="1" lang="ja-JP" altLang="en-US" sz="700" smtClean="0">
                <a:latin typeface="+mn-ea"/>
              </a:rPr>
              <a:t>よる渋滞</a:t>
            </a:r>
            <a:r>
              <a:rPr kumimoji="1" lang="ja-JP" altLang="en-US" sz="700" dirty="0">
                <a:latin typeface="+mn-ea"/>
              </a:rPr>
              <a:t>が発生</a:t>
            </a:r>
            <a:endParaRPr kumimoji="1" lang="en-US" altLang="ja-JP" sz="700" dirty="0">
              <a:latin typeface="+mn-ea"/>
            </a:endParaRPr>
          </a:p>
          <a:p>
            <a:r>
              <a:rPr kumimoji="1" lang="ja-JP" altLang="en-US" sz="700" dirty="0">
                <a:latin typeface="+mn-ea"/>
              </a:rPr>
              <a:t>・電柱倒壊による通行障害</a:t>
            </a:r>
            <a:endParaRPr kumimoji="1" lang="en-US" altLang="ja-JP" sz="700" dirty="0">
              <a:latin typeface="+mn-ea"/>
            </a:endParaRPr>
          </a:p>
          <a:p>
            <a:r>
              <a:rPr kumimoji="1" lang="ja-JP" altLang="en-US" sz="700" dirty="0">
                <a:latin typeface="+mn-ea"/>
              </a:rPr>
              <a:t>　</a:t>
            </a:r>
            <a:r>
              <a:rPr kumimoji="1" lang="ja-JP" altLang="en-US" sz="800" dirty="0">
                <a:latin typeface="Meiryo UI" panose="020B0604030504040204" pitchFamily="50" charset="-128"/>
                <a:ea typeface="Meiryo UI" panose="020B0604030504040204" pitchFamily="50" charset="-128"/>
              </a:rPr>
              <a:t>　　　　</a:t>
            </a:r>
          </a:p>
        </p:txBody>
      </p:sp>
      <p:sp>
        <p:nvSpPr>
          <p:cNvPr id="97" name="正方形/長方形 96"/>
          <p:cNvSpPr/>
          <p:nvPr/>
        </p:nvSpPr>
        <p:spPr>
          <a:xfrm>
            <a:off x="2560009" y="5930143"/>
            <a:ext cx="2050461" cy="873028"/>
          </a:xfrm>
          <a:prstGeom prst="rect">
            <a:avLst/>
          </a:prstGeom>
          <a:solidFill>
            <a:schemeClr val="bg1"/>
          </a:solidFill>
          <a:ln w="3175">
            <a:solidFill>
              <a:schemeClr val="bg1"/>
            </a:solidFill>
          </a:ln>
          <a:effectLst>
            <a:softEdge rad="25400"/>
          </a:effectLst>
        </p:spPr>
        <p:style>
          <a:lnRef idx="2">
            <a:schemeClr val="accent6"/>
          </a:lnRef>
          <a:fillRef idx="1">
            <a:schemeClr val="lt1"/>
          </a:fillRef>
          <a:effectRef idx="0">
            <a:schemeClr val="accent6"/>
          </a:effectRef>
          <a:fontRef idx="minor">
            <a:schemeClr val="dk1"/>
          </a:fontRef>
        </p:style>
        <p:txBody>
          <a:bodyPr tIns="54000" rtlCol="0" anchor="t" anchorCtr="0"/>
          <a:lstStyle/>
          <a:p>
            <a:r>
              <a:rPr kumimoji="1" lang="ja-JP" altLang="en-US" sz="800" b="1" u="sng" dirty="0">
                <a:solidFill>
                  <a:srgbClr val="FF0000"/>
                </a:solidFill>
                <a:latin typeface="Meiryo UI" panose="020B0604030504040204" pitchFamily="50" charset="-128"/>
                <a:ea typeface="Meiryo UI" panose="020B0604030504040204" pitchFamily="50" charset="-128"/>
              </a:rPr>
              <a:t>教訓</a:t>
            </a:r>
            <a:r>
              <a:rPr kumimoji="1" lang="en-US" altLang="ja-JP" sz="800" b="1" u="sng" dirty="0">
                <a:solidFill>
                  <a:srgbClr val="FF0000"/>
                </a:solidFill>
                <a:latin typeface="Meiryo UI" panose="020B0604030504040204" pitchFamily="50" charset="-128"/>
                <a:ea typeface="Meiryo UI" panose="020B0604030504040204" pitchFamily="50" charset="-128"/>
              </a:rPr>
              <a:t>09 </a:t>
            </a:r>
            <a:r>
              <a:rPr kumimoji="1" lang="ja-JP" altLang="en-US" sz="1000" b="1" u="sng" dirty="0">
                <a:latin typeface="Meiryo UI" panose="020B0604030504040204" pitchFamily="50" charset="-128"/>
                <a:ea typeface="Meiryo UI" panose="020B0604030504040204" pitchFamily="50" charset="-128"/>
              </a:rPr>
              <a:t>その他</a:t>
            </a:r>
            <a:endParaRPr kumimoji="1" lang="en-US" altLang="ja-JP" sz="1000" b="1" u="sng" dirty="0">
              <a:latin typeface="Meiryo UI" panose="020B0604030504040204" pitchFamily="50" charset="-128"/>
              <a:ea typeface="Meiryo UI" panose="020B0604030504040204" pitchFamily="50" charset="-128"/>
            </a:endParaRPr>
          </a:p>
          <a:p>
            <a:r>
              <a:rPr kumimoji="1" lang="ja-JP" altLang="en-US" sz="700" dirty="0">
                <a:latin typeface="+mn-ea"/>
              </a:rPr>
              <a:t>・鉄道運行停止や復旧目途等、情報発信に課題</a:t>
            </a:r>
            <a:endParaRPr kumimoji="1" lang="en-US" altLang="ja-JP" sz="700" dirty="0">
              <a:latin typeface="+mn-ea"/>
            </a:endParaRPr>
          </a:p>
          <a:p>
            <a:r>
              <a:rPr kumimoji="1" lang="ja-JP" altLang="en-US" sz="700" dirty="0">
                <a:latin typeface="+mn-ea"/>
              </a:rPr>
              <a:t>　があり、ﾀｰﾐﾅﾙ駅で滞留者が出るなど混乱が</a:t>
            </a:r>
            <a:endParaRPr kumimoji="1" lang="en-US" altLang="ja-JP" sz="700" dirty="0">
              <a:latin typeface="+mn-ea"/>
            </a:endParaRPr>
          </a:p>
          <a:p>
            <a:r>
              <a:rPr kumimoji="1" lang="ja-JP" altLang="en-US" sz="700" dirty="0">
                <a:latin typeface="+mn-ea"/>
              </a:rPr>
              <a:t>　発生</a:t>
            </a:r>
            <a:endParaRPr kumimoji="1" lang="en-US" altLang="ja-JP" sz="700" dirty="0">
              <a:latin typeface="+mn-ea"/>
            </a:endParaRPr>
          </a:p>
          <a:p>
            <a:r>
              <a:rPr kumimoji="1" lang="ja-JP" altLang="en-US" sz="700" dirty="0">
                <a:latin typeface="+mn-ea"/>
              </a:rPr>
              <a:t>・大規模停電時に停電や復旧の情報が、利用者</a:t>
            </a:r>
            <a:endParaRPr kumimoji="1" lang="en-US" altLang="ja-JP" sz="700" dirty="0">
              <a:latin typeface="+mn-ea"/>
            </a:endParaRPr>
          </a:p>
          <a:p>
            <a:r>
              <a:rPr kumimoji="1" lang="ja-JP" altLang="en-US" sz="700" dirty="0">
                <a:latin typeface="+mn-ea"/>
              </a:rPr>
              <a:t>　に伝わらず混乱が発生</a:t>
            </a:r>
            <a:endParaRPr kumimoji="1" lang="en-US" altLang="ja-JP" sz="700" dirty="0">
              <a:latin typeface="+mn-ea"/>
            </a:endParaRPr>
          </a:p>
          <a:p>
            <a:r>
              <a:rPr kumimoji="1" lang="ja-JP" altLang="en-US" sz="700" dirty="0">
                <a:latin typeface="+mn-ea"/>
              </a:rPr>
              <a:t>・関西国際空港閉鎖で利用者が混乱</a:t>
            </a:r>
          </a:p>
        </p:txBody>
      </p:sp>
      <p:sp>
        <p:nvSpPr>
          <p:cNvPr id="16" name="正方形/長方形 15"/>
          <p:cNvSpPr/>
          <p:nvPr/>
        </p:nvSpPr>
        <p:spPr>
          <a:xfrm>
            <a:off x="100236" y="5242182"/>
            <a:ext cx="2329200" cy="454103"/>
          </a:xfrm>
          <a:prstGeom prst="rect">
            <a:avLst/>
          </a:prstGeom>
          <a:solidFill>
            <a:schemeClr val="bg1"/>
          </a:solidFill>
          <a:ln w="3175">
            <a:solidFill>
              <a:schemeClr val="bg1"/>
            </a:solidFill>
          </a:ln>
          <a:effectLst>
            <a:softEdge rad="25400"/>
          </a:effectLst>
        </p:spPr>
        <p:style>
          <a:lnRef idx="2">
            <a:schemeClr val="accent6"/>
          </a:lnRef>
          <a:fillRef idx="1">
            <a:schemeClr val="lt1"/>
          </a:fillRef>
          <a:effectRef idx="0">
            <a:schemeClr val="accent6"/>
          </a:effectRef>
          <a:fontRef idx="minor">
            <a:schemeClr val="dk1"/>
          </a:fontRef>
        </p:style>
        <p:txBody>
          <a:bodyPr tIns="61200" rtlCol="0" anchor="t" anchorCtr="0"/>
          <a:lstStyle/>
          <a:p>
            <a:r>
              <a:rPr kumimoji="1" lang="ja-JP" altLang="en-US" sz="800" b="1" u="sng" dirty="0">
                <a:solidFill>
                  <a:srgbClr val="FF0000"/>
                </a:solidFill>
                <a:latin typeface="Meiryo UI" panose="020B0604030504040204" pitchFamily="50" charset="-128"/>
                <a:ea typeface="Meiryo UI" panose="020B0604030504040204" pitchFamily="50" charset="-128"/>
              </a:rPr>
              <a:t>教訓</a:t>
            </a:r>
            <a:r>
              <a:rPr kumimoji="1" lang="en-US" altLang="ja-JP" sz="800" b="1" u="sng" dirty="0">
                <a:solidFill>
                  <a:srgbClr val="FF0000"/>
                </a:solidFill>
                <a:latin typeface="Meiryo UI" panose="020B0604030504040204" pitchFamily="50" charset="-128"/>
                <a:ea typeface="Meiryo UI" panose="020B0604030504040204" pitchFamily="50" charset="-128"/>
              </a:rPr>
              <a:t>06 </a:t>
            </a:r>
            <a:r>
              <a:rPr kumimoji="1" lang="ja-JP" altLang="en-US" sz="1050" b="1" u="sng" dirty="0">
                <a:latin typeface="Meiryo UI" panose="020B0604030504040204" pitchFamily="50" charset="-128"/>
                <a:ea typeface="Meiryo UI" panose="020B0604030504040204" pitchFamily="50" charset="-128"/>
              </a:rPr>
              <a:t>医療・福祉</a:t>
            </a:r>
            <a:endParaRPr kumimoji="1" lang="en-US" altLang="ja-JP" sz="1000" b="1" u="sng" dirty="0">
              <a:latin typeface="Meiryo UI" panose="020B0604030504040204" pitchFamily="50" charset="-128"/>
              <a:ea typeface="Meiryo UI" panose="020B0604030504040204" pitchFamily="50" charset="-128"/>
            </a:endParaRPr>
          </a:p>
          <a:p>
            <a:r>
              <a:rPr kumimoji="1" lang="ja-JP" altLang="en-US" sz="700" dirty="0">
                <a:solidFill>
                  <a:schemeClr val="tx1"/>
                </a:solidFill>
                <a:latin typeface="+mn-ea"/>
              </a:rPr>
              <a:t>・施設のＢＣＰ策定が不十分</a:t>
            </a:r>
            <a:endParaRPr kumimoji="1" lang="en-US" altLang="ja-JP" sz="700" dirty="0">
              <a:solidFill>
                <a:schemeClr val="tx1"/>
              </a:solidFill>
              <a:latin typeface="+mn-ea"/>
            </a:endParaRPr>
          </a:p>
          <a:p>
            <a:r>
              <a:rPr kumimoji="1" lang="ja-JP" altLang="en-US" sz="700" dirty="0">
                <a:solidFill>
                  <a:schemeClr val="tx1"/>
                </a:solidFill>
                <a:latin typeface="+mn-ea"/>
              </a:rPr>
              <a:t>・施設に長期停電が発生</a:t>
            </a:r>
          </a:p>
        </p:txBody>
      </p:sp>
      <p:sp>
        <p:nvSpPr>
          <p:cNvPr id="11" name="正方形/長方形 10"/>
          <p:cNvSpPr/>
          <p:nvPr/>
        </p:nvSpPr>
        <p:spPr>
          <a:xfrm>
            <a:off x="102883" y="2798270"/>
            <a:ext cx="2328142" cy="685348"/>
          </a:xfrm>
          <a:prstGeom prst="rect">
            <a:avLst/>
          </a:prstGeom>
          <a:solidFill>
            <a:schemeClr val="bg1"/>
          </a:solidFill>
          <a:ln w="3175">
            <a:solidFill>
              <a:schemeClr val="bg1"/>
            </a:solidFill>
          </a:ln>
          <a:effectLst>
            <a:softEdge rad="25400"/>
          </a:effectLst>
        </p:spPr>
        <p:style>
          <a:lnRef idx="2">
            <a:schemeClr val="accent6"/>
          </a:lnRef>
          <a:fillRef idx="1">
            <a:schemeClr val="lt1"/>
          </a:fillRef>
          <a:effectRef idx="0">
            <a:schemeClr val="accent6"/>
          </a:effectRef>
          <a:fontRef idx="minor">
            <a:schemeClr val="dk1"/>
          </a:fontRef>
        </p:style>
        <p:txBody>
          <a:bodyPr tIns="61200" rtlCol="0" anchor="t" anchorCtr="0"/>
          <a:lstStyle/>
          <a:p>
            <a:r>
              <a:rPr kumimoji="1" lang="ja-JP" altLang="en-US" sz="800" b="1" u="sng" dirty="0">
                <a:solidFill>
                  <a:srgbClr val="FF0000"/>
                </a:solidFill>
                <a:latin typeface="Meiryo UI" panose="020B0604030504040204" pitchFamily="50" charset="-128"/>
                <a:ea typeface="Meiryo UI" panose="020B0604030504040204" pitchFamily="50" charset="-128"/>
              </a:rPr>
              <a:t>教訓</a:t>
            </a:r>
            <a:r>
              <a:rPr kumimoji="1" lang="en-US" altLang="ja-JP" sz="800" b="1" u="sng" dirty="0">
                <a:solidFill>
                  <a:srgbClr val="FF0000"/>
                </a:solidFill>
                <a:latin typeface="Meiryo UI" panose="020B0604030504040204" pitchFamily="50" charset="-128"/>
                <a:ea typeface="Meiryo UI" panose="020B0604030504040204" pitchFamily="50" charset="-128"/>
              </a:rPr>
              <a:t>02 </a:t>
            </a:r>
            <a:r>
              <a:rPr kumimoji="1" lang="ja-JP" altLang="en-US" sz="1000" b="1" u="sng" dirty="0">
                <a:latin typeface="Meiryo UI" panose="020B0604030504040204" pitchFamily="50" charset="-128"/>
                <a:ea typeface="Meiryo UI" panose="020B0604030504040204" pitchFamily="50" charset="-128"/>
              </a:rPr>
              <a:t>出勤及び帰宅困難者への対応</a:t>
            </a:r>
            <a:endParaRPr kumimoji="1" lang="en-US" altLang="ja-JP" sz="1000" b="1" u="sng" dirty="0">
              <a:latin typeface="Meiryo UI" panose="020B0604030504040204" pitchFamily="50" charset="-128"/>
              <a:ea typeface="Meiryo UI" panose="020B0604030504040204" pitchFamily="50" charset="-128"/>
            </a:endParaRPr>
          </a:p>
          <a:p>
            <a:r>
              <a:rPr kumimoji="1" lang="ja-JP" altLang="en-US" sz="700" dirty="0">
                <a:latin typeface="+mn-ea"/>
              </a:rPr>
              <a:t>・通勤時間帯の発災により企業の対応がまちまち</a:t>
            </a:r>
            <a:endParaRPr kumimoji="1" lang="en-US" altLang="ja-JP" sz="700" dirty="0">
              <a:latin typeface="+mn-ea"/>
            </a:endParaRPr>
          </a:p>
          <a:p>
            <a:r>
              <a:rPr kumimoji="1" lang="ja-JP" altLang="en-US" sz="700" dirty="0">
                <a:latin typeface="+mn-ea"/>
              </a:rPr>
              <a:t>・社内ﾙｰﾙが未整備であり、</a:t>
            </a:r>
            <a:r>
              <a:rPr kumimoji="1" lang="en-US" altLang="ja-JP" sz="700" dirty="0">
                <a:latin typeface="+mn-ea"/>
              </a:rPr>
              <a:t>BCP</a:t>
            </a:r>
            <a:r>
              <a:rPr kumimoji="1" lang="ja-JP" altLang="en-US" sz="700" dirty="0" err="1">
                <a:latin typeface="+mn-ea"/>
              </a:rPr>
              <a:t>にも</a:t>
            </a:r>
            <a:r>
              <a:rPr kumimoji="1" lang="ja-JP" altLang="en-US" sz="700" dirty="0">
                <a:latin typeface="+mn-ea"/>
              </a:rPr>
              <a:t>規定されていな</a:t>
            </a:r>
            <a:endParaRPr kumimoji="1" lang="en-US" altLang="ja-JP" sz="700" dirty="0">
              <a:latin typeface="+mn-ea"/>
            </a:endParaRPr>
          </a:p>
          <a:p>
            <a:r>
              <a:rPr kumimoji="1" lang="ja-JP" altLang="en-US" sz="700" dirty="0">
                <a:latin typeface="+mn-ea"/>
              </a:rPr>
              <a:t>　</a:t>
            </a:r>
            <a:r>
              <a:rPr kumimoji="1" lang="ja-JP" altLang="en-US" sz="700" dirty="0" err="1">
                <a:latin typeface="+mn-ea"/>
              </a:rPr>
              <a:t>い</a:t>
            </a:r>
            <a:r>
              <a:rPr kumimoji="1" lang="ja-JP" altLang="en-US" sz="700" dirty="0">
                <a:latin typeface="+mn-ea"/>
              </a:rPr>
              <a:t>等、企業の対応が不十分</a:t>
            </a:r>
            <a:endParaRPr kumimoji="1" lang="en-US" altLang="ja-JP" sz="700" dirty="0">
              <a:latin typeface="+mn-ea"/>
            </a:endParaRPr>
          </a:p>
          <a:p>
            <a:r>
              <a:rPr kumimoji="1" lang="ja-JP" altLang="en-US" sz="700" dirty="0">
                <a:latin typeface="+mn-ea"/>
              </a:rPr>
              <a:t>・ﾀｰﾐﾅﾙ駅等で多くの滞留者が発生</a:t>
            </a:r>
            <a:endParaRPr kumimoji="1" lang="en-US" altLang="ja-JP" sz="700" dirty="0">
              <a:latin typeface="+mn-ea"/>
            </a:endParaRPr>
          </a:p>
          <a:p>
            <a:endParaRPr kumimoji="1" lang="en-US" altLang="ja-JP" sz="700" dirty="0">
              <a:latin typeface="+mn-ea"/>
            </a:endParaRPr>
          </a:p>
          <a:p>
            <a:r>
              <a:rPr kumimoji="1" lang="ja-JP" altLang="en-US" sz="700" dirty="0">
                <a:latin typeface="+mn-ea"/>
                <a:ea typeface="Meiryo UI" panose="020B0604030504040204" pitchFamily="50" charset="-128"/>
              </a:rPr>
              <a:t>　</a:t>
            </a:r>
            <a:endParaRPr kumimoji="1" lang="en-US" altLang="ja-JP" sz="800" dirty="0">
              <a:latin typeface="Meiryo UI" panose="020B0604030504040204" pitchFamily="50" charset="-128"/>
              <a:ea typeface="Meiryo UI" panose="020B0604030504040204" pitchFamily="50" charset="-128"/>
            </a:endParaRPr>
          </a:p>
          <a:p>
            <a:r>
              <a:rPr kumimoji="1" lang="ja-JP" altLang="en-US" sz="800" dirty="0">
                <a:latin typeface="Meiryo UI" panose="020B0604030504040204" pitchFamily="50" charset="-128"/>
                <a:ea typeface="Meiryo UI" panose="020B0604030504040204" pitchFamily="50" charset="-128"/>
              </a:rPr>
              <a:t>Ⓧ</a:t>
            </a:r>
            <a:endParaRPr kumimoji="1" lang="en-US" altLang="ja-JP" sz="800" dirty="0">
              <a:latin typeface="Meiryo UI" panose="020B0604030504040204" pitchFamily="50" charset="-128"/>
              <a:ea typeface="Meiryo UI" panose="020B0604030504040204" pitchFamily="50" charset="-128"/>
            </a:endParaRPr>
          </a:p>
        </p:txBody>
      </p:sp>
      <p:sp>
        <p:nvSpPr>
          <p:cNvPr id="12" name="正方形/長方形 11"/>
          <p:cNvSpPr/>
          <p:nvPr/>
        </p:nvSpPr>
        <p:spPr>
          <a:xfrm>
            <a:off x="106037" y="3531759"/>
            <a:ext cx="2330027" cy="558000"/>
          </a:xfrm>
          <a:prstGeom prst="rect">
            <a:avLst/>
          </a:prstGeom>
          <a:solidFill>
            <a:schemeClr val="bg1"/>
          </a:solidFill>
          <a:ln w="3175">
            <a:solidFill>
              <a:schemeClr val="tx1"/>
            </a:solidFill>
          </a:ln>
          <a:effectLst>
            <a:softEdge rad="25400"/>
          </a:effectLst>
        </p:spPr>
        <p:style>
          <a:lnRef idx="2">
            <a:schemeClr val="accent6"/>
          </a:lnRef>
          <a:fillRef idx="1">
            <a:schemeClr val="lt1"/>
          </a:fillRef>
          <a:effectRef idx="0">
            <a:schemeClr val="accent6"/>
          </a:effectRef>
          <a:fontRef idx="minor">
            <a:schemeClr val="dk1"/>
          </a:fontRef>
        </p:style>
        <p:txBody>
          <a:bodyPr tIns="61200" rtlCol="0" anchor="t" anchorCtr="0"/>
          <a:lstStyle/>
          <a:p>
            <a:r>
              <a:rPr kumimoji="1" lang="ja-JP" altLang="en-US" sz="800" b="1" u="sng" dirty="0">
                <a:solidFill>
                  <a:srgbClr val="FF0000"/>
                </a:solidFill>
                <a:latin typeface="Meiryo UI" panose="020B0604030504040204" pitchFamily="50" charset="-128"/>
                <a:ea typeface="Meiryo UI" panose="020B0604030504040204" pitchFamily="50" charset="-128"/>
              </a:rPr>
              <a:t>教訓</a:t>
            </a:r>
            <a:r>
              <a:rPr kumimoji="1" lang="en-US" altLang="ja-JP" sz="800" b="1" u="sng" dirty="0">
                <a:solidFill>
                  <a:srgbClr val="FF0000"/>
                </a:solidFill>
                <a:latin typeface="Meiryo UI" panose="020B0604030504040204" pitchFamily="50" charset="-128"/>
                <a:ea typeface="Meiryo UI" panose="020B0604030504040204" pitchFamily="50" charset="-128"/>
              </a:rPr>
              <a:t>03 </a:t>
            </a:r>
            <a:r>
              <a:rPr kumimoji="1" lang="ja-JP" altLang="en-US" sz="1000" b="1" u="sng" dirty="0">
                <a:latin typeface="Meiryo UI" panose="020B0604030504040204" pitchFamily="50" charset="-128"/>
                <a:ea typeface="Meiryo UI" panose="020B0604030504040204" pitchFamily="50" charset="-128"/>
              </a:rPr>
              <a:t>訪日外国人等への対応</a:t>
            </a:r>
            <a:endParaRPr kumimoji="1" lang="en-US" altLang="ja-JP" sz="1000" b="1" u="sng" dirty="0">
              <a:latin typeface="Meiryo UI" panose="020B0604030504040204" pitchFamily="50" charset="-128"/>
              <a:ea typeface="Meiryo UI" panose="020B0604030504040204" pitchFamily="50" charset="-128"/>
            </a:endParaRPr>
          </a:p>
          <a:p>
            <a:r>
              <a:rPr kumimoji="1" lang="ja-JP" altLang="en-US" sz="700" dirty="0">
                <a:latin typeface="+mn-ea"/>
              </a:rPr>
              <a:t>・関係機関との連携</a:t>
            </a:r>
            <a:r>
              <a:rPr kumimoji="1" lang="ja-JP" altLang="en-US" sz="400" dirty="0">
                <a:latin typeface="+mn-ea"/>
              </a:rPr>
              <a:t>・</a:t>
            </a:r>
            <a:r>
              <a:rPr kumimoji="1" lang="ja-JP" altLang="en-US" sz="700" dirty="0">
                <a:latin typeface="+mn-ea"/>
              </a:rPr>
              <a:t>強化が必要</a:t>
            </a:r>
            <a:endParaRPr kumimoji="1" lang="en-US" altLang="ja-JP" sz="700" dirty="0">
              <a:latin typeface="+mn-ea"/>
            </a:endParaRPr>
          </a:p>
          <a:p>
            <a:r>
              <a:rPr kumimoji="1" lang="ja-JP" altLang="en-US" sz="700" dirty="0">
                <a:latin typeface="+mn-ea"/>
              </a:rPr>
              <a:t>・多言語による情報発信が不十分</a:t>
            </a:r>
            <a:endParaRPr kumimoji="1" lang="en-US" altLang="ja-JP" sz="700" dirty="0">
              <a:latin typeface="+mn-ea"/>
            </a:endParaRPr>
          </a:p>
          <a:p>
            <a:r>
              <a:rPr kumimoji="1" lang="ja-JP" altLang="en-US" sz="700" dirty="0">
                <a:latin typeface="+mn-ea"/>
              </a:rPr>
              <a:t>・ﾀｰﾐﾅﾙ駅等で多くの滞留者が発生</a:t>
            </a:r>
            <a:endParaRPr kumimoji="1" lang="ja-JP" altLang="en-US" sz="800" dirty="0">
              <a:latin typeface="Meiryo UI" panose="020B0604030504040204" pitchFamily="50" charset="-128"/>
              <a:ea typeface="Meiryo UI" panose="020B0604030504040204" pitchFamily="50" charset="-128"/>
            </a:endParaRPr>
          </a:p>
        </p:txBody>
      </p:sp>
      <p:sp>
        <p:nvSpPr>
          <p:cNvPr id="14" name="正方形/長方形 13"/>
          <p:cNvSpPr/>
          <p:nvPr/>
        </p:nvSpPr>
        <p:spPr>
          <a:xfrm>
            <a:off x="101344" y="4137900"/>
            <a:ext cx="2329200" cy="450000"/>
          </a:xfrm>
          <a:prstGeom prst="rect">
            <a:avLst/>
          </a:prstGeom>
          <a:solidFill>
            <a:schemeClr val="bg1"/>
          </a:solidFill>
          <a:ln w="3175">
            <a:solidFill>
              <a:schemeClr val="bg1"/>
            </a:solidFill>
          </a:ln>
          <a:effectLst>
            <a:softEdge rad="25400"/>
          </a:effectLst>
        </p:spPr>
        <p:style>
          <a:lnRef idx="2">
            <a:schemeClr val="accent6"/>
          </a:lnRef>
          <a:fillRef idx="1">
            <a:schemeClr val="lt1"/>
          </a:fillRef>
          <a:effectRef idx="0">
            <a:schemeClr val="accent6"/>
          </a:effectRef>
          <a:fontRef idx="minor">
            <a:schemeClr val="dk1"/>
          </a:fontRef>
        </p:style>
        <p:txBody>
          <a:bodyPr tIns="61200" rtlCol="0" anchor="t" anchorCtr="0"/>
          <a:lstStyle/>
          <a:p>
            <a:r>
              <a:rPr kumimoji="1" lang="ja-JP" altLang="en-US" sz="800" b="1" u="sng" dirty="0">
                <a:solidFill>
                  <a:srgbClr val="FF0000"/>
                </a:solidFill>
                <a:latin typeface="Meiryo UI" panose="020B0604030504040204" pitchFamily="50" charset="-128"/>
                <a:ea typeface="Meiryo UI" panose="020B0604030504040204" pitchFamily="50" charset="-128"/>
              </a:rPr>
              <a:t>教訓</a:t>
            </a:r>
            <a:r>
              <a:rPr kumimoji="1" lang="en-US" altLang="ja-JP" sz="800" b="1" u="sng" dirty="0">
                <a:solidFill>
                  <a:srgbClr val="FF0000"/>
                </a:solidFill>
                <a:latin typeface="Meiryo UI" panose="020B0604030504040204" pitchFamily="50" charset="-128"/>
                <a:ea typeface="Meiryo UI" panose="020B0604030504040204" pitchFamily="50" charset="-128"/>
              </a:rPr>
              <a:t>04 </a:t>
            </a:r>
            <a:r>
              <a:rPr kumimoji="1" lang="ja-JP" altLang="en-US" sz="1000" b="1" u="sng" dirty="0">
                <a:latin typeface="Meiryo UI" panose="020B0604030504040204" pitchFamily="50" charset="-128"/>
                <a:ea typeface="Meiryo UI" panose="020B0604030504040204" pitchFamily="50" charset="-128"/>
              </a:rPr>
              <a:t>自助・共助の推進</a:t>
            </a:r>
            <a:endParaRPr kumimoji="1" lang="en-US" altLang="ja-JP" sz="1000" b="1" u="sng" dirty="0">
              <a:latin typeface="Meiryo UI" panose="020B0604030504040204" pitchFamily="50" charset="-128"/>
              <a:ea typeface="Meiryo UI" panose="020B0604030504040204" pitchFamily="50" charset="-128"/>
            </a:endParaRPr>
          </a:p>
          <a:p>
            <a:r>
              <a:rPr kumimoji="1" lang="ja-JP" altLang="en-US" sz="700" dirty="0">
                <a:latin typeface="+mn-ea"/>
              </a:rPr>
              <a:t>・自助</a:t>
            </a:r>
            <a:r>
              <a:rPr kumimoji="1" lang="ja-JP" altLang="en-US" sz="400" dirty="0">
                <a:latin typeface="+mn-ea"/>
              </a:rPr>
              <a:t>・</a:t>
            </a:r>
            <a:r>
              <a:rPr kumimoji="1" lang="ja-JP" altLang="en-US" sz="700" dirty="0">
                <a:latin typeface="+mn-ea"/>
              </a:rPr>
              <a:t>共助の推進に特効薬はなく様々な取組みの積</a:t>
            </a:r>
            <a:endParaRPr kumimoji="1" lang="en-US" altLang="ja-JP" sz="700" dirty="0">
              <a:latin typeface="+mn-ea"/>
            </a:endParaRPr>
          </a:p>
          <a:p>
            <a:r>
              <a:rPr kumimoji="1" lang="ja-JP" altLang="en-US" sz="700" dirty="0">
                <a:latin typeface="+mn-ea"/>
              </a:rPr>
              <a:t>　み重ねが必要</a:t>
            </a:r>
            <a:endParaRPr kumimoji="1" lang="ja-JP" altLang="en-US" sz="600" dirty="0">
              <a:latin typeface="+mn-ea"/>
            </a:endParaRPr>
          </a:p>
        </p:txBody>
      </p:sp>
      <p:sp>
        <p:nvSpPr>
          <p:cNvPr id="21" name="正方形/長方形 20"/>
          <p:cNvSpPr/>
          <p:nvPr/>
        </p:nvSpPr>
        <p:spPr>
          <a:xfrm>
            <a:off x="2885855" y="5392117"/>
            <a:ext cx="2117947" cy="92333"/>
          </a:xfrm>
          <a:prstGeom prst="rect">
            <a:avLst/>
          </a:prstGeom>
        </p:spPr>
        <p:txBody>
          <a:bodyPr wrap="square" lIns="0" tIns="0" rIns="0" bIns="0">
            <a:spAutoFit/>
          </a:bodyPr>
          <a:lstStyle/>
          <a:p>
            <a:r>
              <a:rPr kumimoji="1" lang="ja-JP" altLang="en-US" sz="600" dirty="0">
                <a:latin typeface="+mn-ea"/>
              </a:rPr>
              <a:t>注）</a:t>
            </a:r>
            <a:r>
              <a:rPr kumimoji="1" lang="en-US" altLang="ja-JP" sz="600" dirty="0">
                <a:latin typeface="+mn-ea"/>
              </a:rPr>
              <a:t>H31</a:t>
            </a:r>
            <a:r>
              <a:rPr kumimoji="1" lang="ja-JP" altLang="en-US" sz="600" dirty="0">
                <a:latin typeface="+mn-ea"/>
              </a:rPr>
              <a:t>当初予算要求項目あり</a:t>
            </a:r>
            <a:endParaRPr kumimoji="1" lang="en-US" altLang="ja-JP" sz="600" dirty="0">
              <a:latin typeface="+mn-ea"/>
            </a:endParaRPr>
          </a:p>
        </p:txBody>
      </p:sp>
      <p:sp>
        <p:nvSpPr>
          <p:cNvPr id="31" name="正方形/長方形 30"/>
          <p:cNvSpPr/>
          <p:nvPr/>
        </p:nvSpPr>
        <p:spPr>
          <a:xfrm>
            <a:off x="2869953" y="3360644"/>
            <a:ext cx="3456000" cy="944866"/>
          </a:xfrm>
          <a:prstGeom prst="rect">
            <a:avLst/>
          </a:prstGeom>
          <a:solidFill>
            <a:schemeClr val="bg1"/>
          </a:solidFill>
          <a:ln w="3175">
            <a:solidFill>
              <a:schemeClr val="bg1"/>
            </a:solidFill>
          </a:ln>
          <a:effectLst>
            <a:softEdge rad="25400"/>
          </a:effectLst>
        </p:spPr>
        <p:style>
          <a:lnRef idx="2">
            <a:schemeClr val="accent6"/>
          </a:lnRef>
          <a:fillRef idx="1">
            <a:schemeClr val="lt1"/>
          </a:fillRef>
          <a:effectRef idx="0">
            <a:schemeClr val="accent6"/>
          </a:effectRef>
          <a:fontRef idx="minor">
            <a:schemeClr val="dk1"/>
          </a:fontRef>
        </p:style>
        <p:txBody>
          <a:bodyPr tIns="54000" rtlCol="0" anchor="t" anchorCtr="0"/>
          <a:lstStyle/>
          <a:p>
            <a:r>
              <a:rPr kumimoji="1" lang="ja-JP" altLang="en-US" sz="800" b="1" u="sng" dirty="0">
                <a:solidFill>
                  <a:srgbClr val="FF0000"/>
                </a:solidFill>
                <a:latin typeface="Meiryo UI" panose="020B0604030504040204" pitchFamily="50" charset="-128"/>
                <a:ea typeface="Meiryo UI" panose="020B0604030504040204" pitchFamily="50" charset="-128"/>
              </a:rPr>
              <a:t>取組</a:t>
            </a:r>
            <a:r>
              <a:rPr kumimoji="1" lang="en-US" altLang="ja-JP" sz="800" b="1" u="sng" dirty="0">
                <a:solidFill>
                  <a:srgbClr val="FF0000"/>
                </a:solidFill>
                <a:latin typeface="Meiryo UI" panose="020B0604030504040204" pitchFamily="50" charset="-128"/>
                <a:ea typeface="Meiryo UI" panose="020B0604030504040204" pitchFamily="50" charset="-128"/>
              </a:rPr>
              <a:t>02 </a:t>
            </a:r>
            <a:r>
              <a:rPr kumimoji="1" lang="ja-JP" altLang="en-US" sz="1000" b="1" u="sng" dirty="0">
                <a:latin typeface="Meiryo UI" panose="020B0604030504040204" pitchFamily="50" charset="-128"/>
                <a:ea typeface="Meiryo UI" panose="020B0604030504040204" pitchFamily="50" charset="-128"/>
              </a:rPr>
              <a:t>出勤及び帰宅困難者への対応</a:t>
            </a:r>
            <a:endParaRPr kumimoji="1" lang="en-US" altLang="ja-JP" sz="1000" b="1" u="sng" dirty="0">
              <a:latin typeface="Meiryo UI" panose="020B0604030504040204" pitchFamily="50" charset="-128"/>
              <a:ea typeface="Meiryo UI" panose="020B0604030504040204" pitchFamily="50" charset="-128"/>
            </a:endParaRPr>
          </a:p>
          <a:p>
            <a:pPr>
              <a:lnSpc>
                <a:spcPct val="150000"/>
              </a:lnSpc>
            </a:pPr>
            <a:r>
              <a:rPr kumimoji="1" lang="ja-JP" altLang="en-US" sz="700" dirty="0">
                <a:latin typeface="+mn-ea"/>
              </a:rPr>
              <a:t>・発災時間帯別の行動ﾙｰﾙを策定し、ｶﾞｲﾄﾞﾗｲﾝに反映</a:t>
            </a:r>
            <a:endParaRPr kumimoji="1" lang="en-US" altLang="ja-JP" sz="700" b="1" dirty="0">
              <a:latin typeface="+mn-ea"/>
            </a:endParaRPr>
          </a:p>
          <a:p>
            <a:r>
              <a:rPr kumimoji="1" lang="ja-JP" altLang="en-US" sz="700" dirty="0">
                <a:latin typeface="+mn-ea"/>
              </a:rPr>
              <a:t>・経済団体等と連携し、企業に対し一斉帰宅抑制と</a:t>
            </a:r>
            <a:r>
              <a:rPr kumimoji="1" lang="en-US" altLang="ja-JP" sz="700" dirty="0">
                <a:latin typeface="+mn-ea"/>
              </a:rPr>
              <a:t>BCP</a:t>
            </a:r>
            <a:r>
              <a:rPr kumimoji="1" lang="ja-JP" altLang="en-US" sz="700" dirty="0">
                <a:latin typeface="+mn-ea"/>
              </a:rPr>
              <a:t>策定を働きかけ</a:t>
            </a:r>
            <a:endParaRPr kumimoji="1" lang="en-US" altLang="ja-JP" sz="700" dirty="0">
              <a:latin typeface="+mn-ea"/>
            </a:endParaRPr>
          </a:p>
          <a:p>
            <a:r>
              <a:rPr kumimoji="1" lang="ja-JP" altLang="en-US" sz="700" dirty="0">
                <a:latin typeface="+mn-ea"/>
              </a:rPr>
              <a:t>・一斉帰宅抑制の必要性をわかりやすく解説する</a:t>
            </a:r>
            <a:r>
              <a:rPr kumimoji="1" lang="ja-JP" altLang="en-US" sz="700" dirty="0" smtClean="0">
                <a:latin typeface="+mn-ea"/>
              </a:rPr>
              <a:t>など、</a:t>
            </a:r>
            <a:r>
              <a:rPr kumimoji="1" lang="ja-JP" altLang="en-US" sz="700" dirty="0">
                <a:latin typeface="+mn-ea"/>
              </a:rPr>
              <a:t>企業の取組みを促進</a:t>
            </a:r>
            <a:endParaRPr kumimoji="1" lang="en-US" altLang="ja-JP" sz="700" dirty="0">
              <a:latin typeface="+mn-ea"/>
            </a:endParaRPr>
          </a:p>
          <a:p>
            <a:r>
              <a:rPr kumimoji="1" lang="ja-JP" altLang="en-US" sz="700" dirty="0">
                <a:latin typeface="+mn-ea"/>
              </a:rPr>
              <a:t>・</a:t>
            </a:r>
            <a:r>
              <a:rPr kumimoji="1" lang="en-US" altLang="ja-JP" sz="700" dirty="0">
                <a:latin typeface="+mn-ea"/>
              </a:rPr>
              <a:t>SNS</a:t>
            </a:r>
            <a:r>
              <a:rPr kumimoji="1" lang="ja-JP" altLang="en-US" sz="700" dirty="0">
                <a:latin typeface="+mn-ea"/>
              </a:rPr>
              <a:t>等を活用し、自らが次の行動を判断できるような利用者視点での情報発信</a:t>
            </a:r>
            <a:endParaRPr kumimoji="1" lang="en-US" altLang="ja-JP" sz="700" dirty="0">
              <a:latin typeface="+mn-ea"/>
            </a:endParaRPr>
          </a:p>
          <a:p>
            <a:r>
              <a:rPr kumimoji="1" lang="ja-JP" altLang="en-US" sz="700" dirty="0">
                <a:latin typeface="+mn-ea"/>
              </a:rPr>
              <a:t>・鉄道運行</a:t>
            </a:r>
            <a:r>
              <a:rPr kumimoji="1" lang="ja-JP" altLang="en-US" sz="400" dirty="0">
                <a:latin typeface="+mn-ea"/>
              </a:rPr>
              <a:t>・</a:t>
            </a:r>
            <a:r>
              <a:rPr kumimoji="1" lang="ja-JP" altLang="en-US" sz="700" dirty="0">
                <a:latin typeface="+mn-ea"/>
              </a:rPr>
              <a:t>再開情報などを集約、一元化し発信する手法の</a:t>
            </a:r>
            <a:r>
              <a:rPr kumimoji="1" lang="ja-JP" altLang="en-US" sz="700" dirty="0" smtClean="0">
                <a:latin typeface="+mn-ea"/>
              </a:rPr>
              <a:t>検討</a:t>
            </a:r>
            <a:endParaRPr kumimoji="1" lang="en-US" altLang="ja-JP" sz="700" dirty="0" smtClean="0">
              <a:latin typeface="+mn-ea"/>
            </a:endParaRPr>
          </a:p>
          <a:p>
            <a:r>
              <a:rPr kumimoji="1" lang="ja-JP" altLang="en-US" sz="700" dirty="0" smtClean="0">
                <a:solidFill>
                  <a:schemeClr val="tx1"/>
                </a:solidFill>
                <a:latin typeface="+mn-ea"/>
              </a:rPr>
              <a:t>・</a:t>
            </a:r>
            <a:r>
              <a:rPr lang="ja-JP" altLang="ja-JP" sz="700" dirty="0">
                <a:solidFill>
                  <a:schemeClr val="tx1"/>
                </a:solidFill>
              </a:rPr>
              <a:t>災害時徒歩帰宅ルートの通行機能確保のため、沿道の建築物等の耐震化を促進</a:t>
            </a:r>
          </a:p>
          <a:p>
            <a:r>
              <a:rPr kumimoji="1" lang="ja-JP" altLang="en-US" sz="550" dirty="0">
                <a:latin typeface="+mn-ea"/>
              </a:rPr>
              <a:t>　　　</a:t>
            </a:r>
          </a:p>
        </p:txBody>
      </p:sp>
      <p:grpSp>
        <p:nvGrpSpPr>
          <p:cNvPr id="32" name="グループ化 31"/>
          <p:cNvGrpSpPr/>
          <p:nvPr/>
        </p:nvGrpSpPr>
        <p:grpSpPr>
          <a:xfrm>
            <a:off x="4890347" y="5916817"/>
            <a:ext cx="5100913" cy="878803"/>
            <a:chOff x="4885995" y="5773898"/>
            <a:chExt cx="4989508" cy="887759"/>
          </a:xfrm>
        </p:grpSpPr>
        <p:grpSp>
          <p:nvGrpSpPr>
            <p:cNvPr id="27" name="グループ化 26"/>
            <p:cNvGrpSpPr/>
            <p:nvPr/>
          </p:nvGrpSpPr>
          <p:grpSpPr>
            <a:xfrm>
              <a:off x="4885995" y="5773898"/>
              <a:ext cx="4844691" cy="887356"/>
              <a:chOff x="3320471" y="3449849"/>
              <a:chExt cx="4271844" cy="1061768"/>
            </a:xfrm>
          </p:grpSpPr>
          <p:sp>
            <p:nvSpPr>
              <p:cNvPr id="28" name="正方形/長方形 27"/>
              <p:cNvSpPr/>
              <p:nvPr/>
            </p:nvSpPr>
            <p:spPr>
              <a:xfrm>
                <a:off x="3320471" y="3449849"/>
                <a:ext cx="4271844" cy="1061768"/>
              </a:xfrm>
              <a:prstGeom prst="rect">
                <a:avLst/>
              </a:prstGeom>
              <a:solidFill>
                <a:schemeClr val="bg1"/>
              </a:solidFill>
              <a:ln w="3175">
                <a:solidFill>
                  <a:schemeClr val="bg1"/>
                </a:solidFill>
              </a:ln>
              <a:effectLst>
                <a:softEdge rad="25400"/>
              </a:effectLst>
            </p:spPr>
            <p:style>
              <a:lnRef idx="2">
                <a:schemeClr val="accent6"/>
              </a:lnRef>
              <a:fillRef idx="1">
                <a:schemeClr val="lt1"/>
              </a:fillRef>
              <a:effectRef idx="0">
                <a:schemeClr val="accent6"/>
              </a:effectRef>
              <a:fontRef idx="minor">
                <a:schemeClr val="dk1"/>
              </a:fontRef>
            </p:style>
            <p:txBody>
              <a:bodyPr tIns="54000" rtlCol="0" anchor="t" anchorCtr="0"/>
              <a:lstStyle/>
              <a:p>
                <a:r>
                  <a:rPr kumimoji="1" lang="ja-JP" altLang="en-US" sz="800" b="1" u="sng" dirty="0">
                    <a:solidFill>
                      <a:srgbClr val="FF0000"/>
                    </a:solidFill>
                    <a:latin typeface="Meiryo UI" panose="020B0604030504040204" pitchFamily="50" charset="-128"/>
                    <a:ea typeface="Meiryo UI" panose="020B0604030504040204" pitchFamily="50" charset="-128"/>
                  </a:rPr>
                  <a:t>取組</a:t>
                </a:r>
                <a:r>
                  <a:rPr kumimoji="1" lang="en-US" altLang="ja-JP" sz="800" b="1" u="sng" dirty="0">
                    <a:solidFill>
                      <a:srgbClr val="FF0000"/>
                    </a:solidFill>
                    <a:latin typeface="Meiryo UI" panose="020B0604030504040204" pitchFamily="50" charset="-128"/>
                    <a:ea typeface="Meiryo UI" panose="020B0604030504040204" pitchFamily="50" charset="-128"/>
                  </a:rPr>
                  <a:t>09 </a:t>
                </a:r>
                <a:r>
                  <a:rPr kumimoji="1" lang="ja-JP" altLang="en-US" sz="1050" b="1" u="sng" dirty="0">
                    <a:latin typeface="Meiryo UI" panose="020B0604030504040204" pitchFamily="50" charset="-128"/>
                    <a:ea typeface="Meiryo UI" panose="020B0604030504040204" pitchFamily="50" charset="-128"/>
                  </a:rPr>
                  <a:t>その他</a:t>
                </a:r>
                <a:endParaRPr kumimoji="1" lang="en-US" altLang="ja-JP" sz="900" b="1" dirty="0">
                  <a:latin typeface="Meiryo UI" panose="020B0604030504040204" pitchFamily="50" charset="-128"/>
                  <a:ea typeface="Meiryo UI" panose="020B0604030504040204" pitchFamily="50" charset="-128"/>
                </a:endParaRPr>
              </a:p>
            </p:txBody>
          </p:sp>
          <p:sp>
            <p:nvSpPr>
              <p:cNvPr id="29" name="正方形/長方形 28"/>
              <p:cNvSpPr/>
              <p:nvPr/>
            </p:nvSpPr>
            <p:spPr>
              <a:xfrm>
                <a:off x="3371384" y="3782485"/>
                <a:ext cx="1505648" cy="560558"/>
              </a:xfrm>
              <a:prstGeom prst="rect">
                <a:avLst/>
              </a:prstGeom>
              <a:noFill/>
              <a:ln w="3175">
                <a:noFill/>
              </a:ln>
            </p:spPr>
            <p:style>
              <a:lnRef idx="2">
                <a:schemeClr val="accent6"/>
              </a:lnRef>
              <a:fillRef idx="1">
                <a:schemeClr val="lt1"/>
              </a:fillRef>
              <a:effectRef idx="0">
                <a:schemeClr val="accent6"/>
              </a:effectRef>
              <a:fontRef idx="minor">
                <a:schemeClr val="dk1"/>
              </a:fontRef>
            </p:style>
            <p:txBody>
              <a:bodyPr tIns="54000" rtlCol="0" anchor="t" anchorCtr="0"/>
              <a:lstStyle/>
              <a:p>
                <a:r>
                  <a:rPr kumimoji="1" lang="ja-JP" altLang="en-US" sz="900" b="1" dirty="0">
                    <a:latin typeface="Meiryo UI" panose="020B0604030504040204" pitchFamily="50" charset="-128"/>
                    <a:ea typeface="Meiryo UI" panose="020B0604030504040204" pitchFamily="50" charset="-128"/>
                  </a:rPr>
                  <a:t>鉄道事業者等</a:t>
                </a:r>
                <a:endParaRPr kumimoji="1" lang="en-US" altLang="ja-JP" sz="900" b="1" dirty="0">
                  <a:latin typeface="Meiryo UI" panose="020B0604030504040204" pitchFamily="50" charset="-128"/>
                  <a:ea typeface="Meiryo UI" panose="020B0604030504040204" pitchFamily="50" charset="-128"/>
                </a:endParaRPr>
              </a:p>
              <a:p>
                <a:r>
                  <a:rPr kumimoji="1" lang="ja-JP" altLang="en-US" sz="700" dirty="0">
                    <a:latin typeface="+mn-ea"/>
                  </a:rPr>
                  <a:t>・計画運休の実施</a:t>
                </a:r>
                <a:endParaRPr kumimoji="1" lang="en-US" altLang="ja-JP" sz="700" dirty="0">
                  <a:latin typeface="+mn-ea"/>
                </a:endParaRPr>
              </a:p>
              <a:p>
                <a:r>
                  <a:rPr kumimoji="1" lang="ja-JP" altLang="en-US" sz="700" dirty="0">
                    <a:latin typeface="+mn-ea"/>
                  </a:rPr>
                  <a:t>・利用者への運行情報などの発信</a:t>
                </a:r>
                <a:r>
                  <a:rPr kumimoji="1" lang="ja-JP" altLang="en-US" sz="700" dirty="0" smtClean="0">
                    <a:latin typeface="+mn-ea"/>
                  </a:rPr>
                  <a:t>強化</a:t>
                </a:r>
                <a:endParaRPr kumimoji="1" lang="en-US" altLang="ja-JP" sz="700" dirty="0">
                  <a:latin typeface="+mn-ea"/>
                </a:endParaRPr>
              </a:p>
            </p:txBody>
          </p:sp>
        </p:grpSp>
        <p:sp>
          <p:nvSpPr>
            <p:cNvPr id="26" name="正方形/長方形 25"/>
            <p:cNvSpPr/>
            <p:nvPr/>
          </p:nvSpPr>
          <p:spPr>
            <a:xfrm>
              <a:off x="6531574" y="5838546"/>
              <a:ext cx="1620907" cy="690558"/>
            </a:xfrm>
            <a:prstGeom prst="rect">
              <a:avLst/>
            </a:prstGeom>
            <a:noFill/>
            <a:ln w="3175">
              <a:noFill/>
            </a:ln>
          </p:spPr>
          <p:style>
            <a:lnRef idx="2">
              <a:schemeClr val="accent6"/>
            </a:lnRef>
            <a:fillRef idx="1">
              <a:schemeClr val="lt1"/>
            </a:fillRef>
            <a:effectRef idx="0">
              <a:schemeClr val="accent6"/>
            </a:effectRef>
            <a:fontRef idx="minor">
              <a:schemeClr val="dk1"/>
            </a:fontRef>
          </p:style>
          <p:txBody>
            <a:bodyPr tIns="54000" rtlCol="0" anchor="t" anchorCtr="0"/>
            <a:lstStyle/>
            <a:p>
              <a:pPr>
                <a:lnSpc>
                  <a:spcPct val="150000"/>
                </a:lnSpc>
              </a:pPr>
              <a:r>
                <a:rPr kumimoji="1" lang="ja-JP" altLang="en-US" sz="900" b="1" dirty="0">
                  <a:latin typeface="Meiryo UI" panose="020B0604030504040204" pitchFamily="50" charset="-128"/>
                  <a:ea typeface="Meiryo UI" panose="020B0604030504040204" pitchFamily="50" charset="-128"/>
                </a:rPr>
                <a:t>関西電力</a:t>
              </a:r>
              <a:endParaRPr kumimoji="1" lang="en-US" altLang="ja-JP" sz="900" b="1" dirty="0">
                <a:latin typeface="Meiryo UI" panose="020B0604030504040204" pitchFamily="50" charset="-128"/>
                <a:ea typeface="Meiryo UI" panose="020B0604030504040204" pitchFamily="50" charset="-128"/>
              </a:endParaRPr>
            </a:p>
            <a:p>
              <a:r>
                <a:rPr kumimoji="1" lang="ja-JP" altLang="en-US" sz="700" dirty="0">
                  <a:latin typeface="+mn-ea"/>
                </a:rPr>
                <a:t>・停電の早期復旧体制を構築</a:t>
              </a:r>
              <a:endParaRPr kumimoji="1" lang="en-US" altLang="ja-JP" sz="700" dirty="0">
                <a:latin typeface="+mn-ea"/>
              </a:endParaRPr>
            </a:p>
            <a:p>
              <a:r>
                <a:rPr kumimoji="1" lang="ja-JP" altLang="en-US" sz="700" dirty="0">
                  <a:latin typeface="+mn-ea"/>
                </a:rPr>
                <a:t>・利用者への停電や復旧の見通</a:t>
              </a:r>
              <a:endParaRPr kumimoji="1" lang="en-US" altLang="ja-JP" sz="700" dirty="0">
                <a:latin typeface="+mn-ea"/>
              </a:endParaRPr>
            </a:p>
            <a:p>
              <a:r>
                <a:rPr kumimoji="1" lang="ja-JP" altLang="en-US" sz="700" dirty="0">
                  <a:latin typeface="+mn-ea"/>
                </a:rPr>
                <a:t>　し情報などの発信強化</a:t>
              </a:r>
              <a:endParaRPr kumimoji="1" lang="en-US" altLang="ja-JP" sz="700" dirty="0">
                <a:latin typeface="+mn-ea"/>
              </a:endParaRPr>
            </a:p>
            <a:p>
              <a:r>
                <a:rPr kumimoji="1" lang="ja-JP" altLang="en-US" sz="700" dirty="0">
                  <a:solidFill>
                    <a:schemeClr val="tx1"/>
                  </a:solidFill>
                  <a:latin typeface="+mn-ea"/>
                </a:rPr>
                <a:t>・自治体と相互連携</a:t>
              </a:r>
              <a:r>
                <a:rPr kumimoji="1" lang="ja-JP" altLang="en-US" sz="400" dirty="0">
                  <a:solidFill>
                    <a:schemeClr val="tx1"/>
                  </a:solidFill>
                  <a:latin typeface="+mn-ea"/>
                </a:rPr>
                <a:t>・</a:t>
              </a:r>
              <a:r>
                <a:rPr kumimoji="1" lang="ja-JP" altLang="en-US" sz="700" dirty="0">
                  <a:solidFill>
                    <a:schemeClr val="tx1"/>
                  </a:solidFill>
                  <a:latin typeface="+mn-ea"/>
                </a:rPr>
                <a:t>協力体制強化</a:t>
              </a:r>
            </a:p>
          </p:txBody>
        </p:sp>
        <p:sp>
          <p:nvSpPr>
            <p:cNvPr id="20" name="正方形/長方形 19"/>
            <p:cNvSpPr/>
            <p:nvPr/>
          </p:nvSpPr>
          <p:spPr>
            <a:xfrm>
              <a:off x="8013993" y="5843260"/>
              <a:ext cx="1861510" cy="818397"/>
            </a:xfrm>
            <a:prstGeom prst="rect">
              <a:avLst/>
            </a:prstGeom>
            <a:noFill/>
            <a:ln w="3175">
              <a:noFill/>
            </a:ln>
          </p:spPr>
          <p:style>
            <a:lnRef idx="2">
              <a:schemeClr val="accent6"/>
            </a:lnRef>
            <a:fillRef idx="1">
              <a:schemeClr val="lt1"/>
            </a:fillRef>
            <a:effectRef idx="0">
              <a:schemeClr val="accent6"/>
            </a:effectRef>
            <a:fontRef idx="minor">
              <a:schemeClr val="dk1"/>
            </a:fontRef>
          </p:style>
          <p:txBody>
            <a:bodyPr tIns="54000" rtlCol="0" anchor="t" anchorCtr="0"/>
            <a:lstStyle/>
            <a:p>
              <a:pPr>
                <a:lnSpc>
                  <a:spcPct val="150000"/>
                </a:lnSpc>
              </a:pPr>
              <a:r>
                <a:rPr kumimoji="1" lang="ja-JP" altLang="en-US" sz="900" b="1" dirty="0">
                  <a:latin typeface="Meiryo UI" panose="020B0604030504040204" pitchFamily="50" charset="-128"/>
                  <a:ea typeface="Meiryo UI" panose="020B0604030504040204" pitchFamily="50" charset="-128"/>
                </a:rPr>
                <a:t>関西国際空港</a:t>
              </a:r>
              <a:endParaRPr kumimoji="1" lang="en-US" altLang="ja-JP" sz="900" dirty="0">
                <a:latin typeface="Meiryo UI" panose="020B0604030504040204" pitchFamily="50" charset="-128"/>
                <a:ea typeface="Meiryo UI" panose="020B0604030504040204" pitchFamily="50" charset="-128"/>
              </a:endParaRPr>
            </a:p>
            <a:p>
              <a:r>
                <a:rPr kumimoji="1" lang="ja-JP" altLang="en-US" sz="700" dirty="0">
                  <a:latin typeface="+mn-ea"/>
                </a:rPr>
                <a:t>・利用者への緊急時の情報提供を強化</a:t>
              </a:r>
              <a:endParaRPr kumimoji="1" lang="en-US" altLang="ja-JP" sz="700" dirty="0">
                <a:latin typeface="+mn-ea"/>
              </a:endParaRPr>
            </a:p>
            <a:p>
              <a:r>
                <a:rPr kumimoji="1" lang="ja-JP" altLang="en-US" sz="700" dirty="0">
                  <a:latin typeface="+mn-ea"/>
                </a:rPr>
                <a:t>・関係機関と連携し総合対策本部を設置</a:t>
              </a:r>
              <a:endParaRPr kumimoji="1" lang="en-US" altLang="ja-JP" sz="700" dirty="0">
                <a:solidFill>
                  <a:schemeClr val="tx1"/>
                </a:solidFill>
                <a:latin typeface="+mn-ea"/>
              </a:endParaRPr>
            </a:p>
            <a:p>
              <a:r>
                <a:rPr kumimoji="1" lang="ja-JP" altLang="en-US" sz="700" dirty="0">
                  <a:solidFill>
                    <a:schemeClr val="tx1"/>
                  </a:solidFill>
                  <a:latin typeface="+mn-ea"/>
                </a:rPr>
                <a:t>・国</a:t>
              </a:r>
              <a:r>
                <a:rPr kumimoji="1" lang="ja-JP" altLang="en-US" sz="400" dirty="0">
                  <a:solidFill>
                    <a:schemeClr val="tx1"/>
                  </a:solidFill>
                  <a:latin typeface="+mn-ea"/>
                </a:rPr>
                <a:t>・</a:t>
              </a:r>
              <a:r>
                <a:rPr kumimoji="1" lang="ja-JP" altLang="en-US" sz="700" dirty="0">
                  <a:solidFill>
                    <a:schemeClr val="tx1"/>
                  </a:solidFill>
                  <a:latin typeface="+mn-ea"/>
                </a:rPr>
                <a:t>自治体など外部に対する集約情報</a:t>
              </a:r>
              <a:endParaRPr kumimoji="1" lang="en-US" altLang="ja-JP" sz="700" dirty="0">
                <a:solidFill>
                  <a:schemeClr val="tx1"/>
                </a:solidFill>
                <a:latin typeface="+mn-ea"/>
              </a:endParaRPr>
            </a:p>
            <a:p>
              <a:r>
                <a:rPr kumimoji="1" lang="ja-JP" altLang="en-US" sz="700" dirty="0">
                  <a:solidFill>
                    <a:schemeClr val="tx1"/>
                  </a:solidFill>
                  <a:latin typeface="+mn-ea"/>
                </a:rPr>
                <a:t>　の発信強化</a:t>
              </a:r>
              <a:endParaRPr kumimoji="1" lang="ja-JP" altLang="en-US" sz="1000" dirty="0">
                <a:latin typeface="+mn-ea"/>
              </a:endParaRPr>
            </a:p>
          </p:txBody>
        </p:sp>
      </p:grpSp>
      <p:grpSp>
        <p:nvGrpSpPr>
          <p:cNvPr id="23" name="グループ化 22"/>
          <p:cNvGrpSpPr/>
          <p:nvPr/>
        </p:nvGrpSpPr>
        <p:grpSpPr>
          <a:xfrm>
            <a:off x="5389434" y="5369978"/>
            <a:ext cx="3822318" cy="329743"/>
            <a:chOff x="4114800" y="5353441"/>
            <a:chExt cx="4317986" cy="329743"/>
          </a:xfrm>
        </p:grpSpPr>
        <p:sp>
          <p:nvSpPr>
            <p:cNvPr id="7" name="二等辺三角形 6"/>
            <p:cNvSpPr/>
            <p:nvPr/>
          </p:nvSpPr>
          <p:spPr>
            <a:xfrm>
              <a:off x="6272795" y="5353441"/>
              <a:ext cx="213064" cy="93957"/>
            </a:xfrm>
            <a:prstGeom prst="triangle">
              <a:avLst/>
            </a:prstGeom>
            <a:solidFill>
              <a:schemeClr val="tx1">
                <a:lumMod val="75000"/>
                <a:lumOff val="25000"/>
              </a:schemeClr>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75000"/>
                    <a:lumOff val="25000"/>
                  </a:schemeClr>
                </a:solidFill>
              </a:endParaRPr>
            </a:p>
          </p:txBody>
        </p:sp>
        <p:grpSp>
          <p:nvGrpSpPr>
            <p:cNvPr id="22" name="グループ化 21"/>
            <p:cNvGrpSpPr/>
            <p:nvPr/>
          </p:nvGrpSpPr>
          <p:grpSpPr>
            <a:xfrm>
              <a:off x="4114800" y="5427130"/>
              <a:ext cx="4317986" cy="256054"/>
              <a:chOff x="4114800" y="5389030"/>
              <a:chExt cx="4317986" cy="256054"/>
            </a:xfrm>
          </p:grpSpPr>
          <p:sp>
            <p:nvSpPr>
              <p:cNvPr id="64" name="角丸四角形 63"/>
              <p:cNvSpPr/>
              <p:nvPr/>
            </p:nvSpPr>
            <p:spPr>
              <a:xfrm>
                <a:off x="4114800" y="5389030"/>
                <a:ext cx="4317986" cy="185050"/>
              </a:xfrm>
              <a:prstGeom prst="roundRect">
                <a:avLst>
                  <a:gd name="adj" fmla="val 50000"/>
                </a:avLst>
              </a:prstGeom>
              <a:solidFill>
                <a:schemeClr val="tx1">
                  <a:lumMod val="75000"/>
                  <a:lumOff val="25000"/>
                </a:schemeClr>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1"/>
              <a:lstStyle/>
              <a:p>
                <a:pPr algn="ctr"/>
                <a:r>
                  <a:rPr kumimoji="1" lang="ja-JP" altLang="en-US" sz="1000" b="1" dirty="0">
                    <a:effectLst>
                      <a:outerShdw blurRad="38100" dist="38100" dir="2700000" algn="tl">
                        <a:srgbClr val="000000">
                          <a:alpha val="43137"/>
                        </a:srgbClr>
                      </a:outerShdw>
                    </a:effectLst>
                  </a:rPr>
                  <a:t>「迅速・適切な情報共有体制の構築」と「災害対応の連携強化」</a:t>
                </a:r>
              </a:p>
            </p:txBody>
          </p:sp>
          <p:sp>
            <p:nvSpPr>
              <p:cNvPr id="43" name="二等辺三角形 42"/>
              <p:cNvSpPr/>
              <p:nvPr/>
            </p:nvSpPr>
            <p:spPr>
              <a:xfrm rot="10800000">
                <a:off x="6274328" y="5551127"/>
                <a:ext cx="213064" cy="93957"/>
              </a:xfrm>
              <a:prstGeom prst="triangle">
                <a:avLst/>
              </a:prstGeom>
              <a:solidFill>
                <a:schemeClr val="tx1">
                  <a:lumMod val="75000"/>
                  <a:lumOff val="25000"/>
                </a:schemeClr>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lumMod val="75000"/>
                      <a:lumOff val="25000"/>
                    </a:schemeClr>
                  </a:solidFill>
                </a:endParaRPr>
              </a:p>
            </p:txBody>
          </p:sp>
        </p:grpSp>
      </p:grpSp>
      <p:sp>
        <p:nvSpPr>
          <p:cNvPr id="25" name="正方形/長方形 24"/>
          <p:cNvSpPr/>
          <p:nvPr/>
        </p:nvSpPr>
        <p:spPr>
          <a:xfrm>
            <a:off x="2821648" y="815439"/>
            <a:ext cx="1612639" cy="29867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◆大阪府の取組み</a:t>
            </a:r>
          </a:p>
        </p:txBody>
      </p:sp>
      <p:grpSp>
        <p:nvGrpSpPr>
          <p:cNvPr id="34" name="グループ化 33"/>
          <p:cNvGrpSpPr/>
          <p:nvPr/>
        </p:nvGrpSpPr>
        <p:grpSpPr>
          <a:xfrm>
            <a:off x="100238" y="23038"/>
            <a:ext cx="4849139" cy="239258"/>
            <a:chOff x="100236" y="23038"/>
            <a:chExt cx="4849139" cy="239258"/>
          </a:xfrm>
        </p:grpSpPr>
        <p:sp>
          <p:nvSpPr>
            <p:cNvPr id="4" name="正方形/長方形 3"/>
            <p:cNvSpPr/>
            <p:nvPr/>
          </p:nvSpPr>
          <p:spPr>
            <a:xfrm>
              <a:off x="100236" y="38928"/>
              <a:ext cx="2599155" cy="223368"/>
            </a:xfrm>
            <a:prstGeom prst="rect">
              <a:avLst/>
            </a:prstGeom>
            <a:noFill/>
            <a:ln/>
            <a:effectLst>
              <a:softEdge rad="25400"/>
            </a:effectLst>
          </p:spPr>
          <p:style>
            <a:lnRef idx="0">
              <a:schemeClr val="dk1"/>
            </a:lnRef>
            <a:fillRef idx="3">
              <a:schemeClr val="dk1"/>
            </a:fillRef>
            <a:effectRef idx="3">
              <a:schemeClr val="dk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r>
                <a:rPr lang="ja-JP" altLang="en-US" sz="22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災害対応力の強化</a:t>
              </a:r>
              <a:r>
                <a:rPr lang="ja-JP" altLang="en-US" sz="20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lang="ja-JP" altLang="en-US"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lang="ja-JP" altLang="en-US" sz="105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p>
          </p:txBody>
        </p:sp>
        <p:sp>
          <p:nvSpPr>
            <p:cNvPr id="49" name="正方形/長方形 48"/>
            <p:cNvSpPr/>
            <p:nvPr/>
          </p:nvSpPr>
          <p:spPr>
            <a:xfrm>
              <a:off x="2350220" y="23038"/>
              <a:ext cx="2599155" cy="223368"/>
            </a:xfrm>
            <a:prstGeom prst="rect">
              <a:avLst/>
            </a:prstGeom>
            <a:noFill/>
            <a:ln/>
            <a:effectLst>
              <a:softEdge rad="25400"/>
            </a:effectLst>
          </p:spPr>
          <p:style>
            <a:lnRef idx="0">
              <a:schemeClr val="dk1"/>
            </a:lnRef>
            <a:fillRef idx="3">
              <a:schemeClr val="dk1"/>
            </a:fillRef>
            <a:effectRef idx="3">
              <a:schemeClr val="dk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r>
                <a:rPr lang="ja-JP" altLang="en-US" sz="16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について</a:t>
              </a:r>
              <a:r>
                <a:rPr lang="ja-JP" altLang="en-US" sz="2000" b="1" dirty="0">
                  <a:solidFill>
                    <a:schemeClr val="tx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lang="ja-JP" altLang="en-US"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lang="ja-JP" altLang="en-US" sz="105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p>
          </p:txBody>
        </p:sp>
      </p:grpSp>
      <p:grpSp>
        <p:nvGrpSpPr>
          <p:cNvPr id="33" name="グループ化 32"/>
          <p:cNvGrpSpPr/>
          <p:nvPr/>
        </p:nvGrpSpPr>
        <p:grpSpPr>
          <a:xfrm>
            <a:off x="1271992" y="255352"/>
            <a:ext cx="8538957" cy="601139"/>
            <a:chOff x="2693053" y="305111"/>
            <a:chExt cx="7987717" cy="601139"/>
          </a:xfrm>
        </p:grpSpPr>
        <p:grpSp>
          <p:nvGrpSpPr>
            <p:cNvPr id="24" name="グループ化 23"/>
            <p:cNvGrpSpPr/>
            <p:nvPr/>
          </p:nvGrpSpPr>
          <p:grpSpPr>
            <a:xfrm>
              <a:off x="2693053" y="369505"/>
              <a:ext cx="7987717" cy="512504"/>
              <a:chOff x="106035" y="264951"/>
              <a:chExt cx="7148981" cy="360000"/>
            </a:xfrm>
          </p:grpSpPr>
          <p:sp>
            <p:nvSpPr>
              <p:cNvPr id="47" name="角丸四角形 46"/>
              <p:cNvSpPr/>
              <p:nvPr/>
            </p:nvSpPr>
            <p:spPr>
              <a:xfrm>
                <a:off x="106035" y="264951"/>
                <a:ext cx="7148981" cy="360000"/>
              </a:xfrm>
              <a:prstGeom prst="roundRect">
                <a:avLst>
                  <a:gd name="adj" fmla="val 50000"/>
                </a:avLst>
              </a:prstGeom>
              <a:solidFill>
                <a:schemeClr val="bg1"/>
              </a:solidFill>
              <a:ln w="19050">
                <a:solidFill>
                  <a:schemeClr val="tx1">
                    <a:lumMod val="75000"/>
                    <a:lumOff val="25000"/>
                  </a:schemeClr>
                </a:solid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nSpc>
                    <a:spcPts val="900"/>
                  </a:lnSpc>
                </a:pPr>
                <a:r>
                  <a:rPr kumimoji="1" lang="ja-JP" altLang="en-US" sz="900" b="1" dirty="0">
                    <a:solidFill>
                      <a:prstClr val="black"/>
                    </a:solidFill>
                    <a:latin typeface="游ゴシック" panose="020B0400000000000000" pitchFamily="50" charset="-128"/>
                  </a:rPr>
                  <a:t>　　　　　　</a:t>
                </a:r>
                <a:r>
                  <a:rPr kumimoji="1" lang="ja-JP" altLang="en-US" sz="900" b="1" dirty="0">
                    <a:solidFill>
                      <a:prstClr val="black"/>
                    </a:solidFill>
                    <a:latin typeface="Meiryo UI" panose="020B0604030504040204" pitchFamily="50" charset="-128"/>
                    <a:ea typeface="Meiryo UI" panose="020B0604030504040204" pitchFamily="50" charset="-128"/>
                  </a:rPr>
                  <a:t>　　　　　　　　　　　　　　　　　</a:t>
                </a:r>
                <a:endParaRPr kumimoji="1" lang="en-US" altLang="ja-JP" sz="900" b="1" dirty="0">
                  <a:solidFill>
                    <a:prstClr val="black"/>
                  </a:solidFill>
                  <a:latin typeface="Meiryo UI" panose="020B0604030504040204" pitchFamily="50" charset="-128"/>
                  <a:ea typeface="Meiryo UI" panose="020B0604030504040204" pitchFamily="50" charset="-128"/>
                </a:endParaRPr>
              </a:p>
              <a:p>
                <a:pPr>
                  <a:lnSpc>
                    <a:spcPts val="900"/>
                  </a:lnSpc>
                </a:pPr>
                <a:endParaRPr kumimoji="1" lang="en-US" altLang="ja-JP" sz="900" b="1" dirty="0">
                  <a:solidFill>
                    <a:prstClr val="black"/>
                  </a:solidFill>
                  <a:latin typeface="Meiryo UI" panose="020B0604030504040204" pitchFamily="50" charset="-128"/>
                  <a:ea typeface="Meiryo UI" panose="020B0604030504040204" pitchFamily="50" charset="-128"/>
                </a:endParaRPr>
              </a:p>
              <a:p>
                <a:pPr>
                  <a:lnSpc>
                    <a:spcPts val="900"/>
                  </a:lnSpc>
                </a:pPr>
                <a:r>
                  <a:rPr kumimoji="1" lang="ja-JP" altLang="en-US" sz="900" b="1" dirty="0">
                    <a:solidFill>
                      <a:prstClr val="black"/>
                    </a:solidFill>
                    <a:latin typeface="Meiryo UI" panose="020B0604030504040204" pitchFamily="50" charset="-128"/>
                    <a:ea typeface="Meiryo UI" panose="020B0604030504040204" pitchFamily="50" charset="-128"/>
                  </a:rPr>
                  <a:t>　　　　　　　　</a:t>
                </a:r>
                <a:endParaRPr kumimoji="1" lang="ja-JP" altLang="en-US" sz="900" dirty="0">
                  <a:latin typeface="Meiryo UI" panose="020B0604030504040204" pitchFamily="50" charset="-128"/>
                  <a:ea typeface="Meiryo UI" panose="020B0604030504040204" pitchFamily="50" charset="-128"/>
                </a:endParaRPr>
              </a:p>
            </p:txBody>
          </p:sp>
          <p:sp>
            <p:nvSpPr>
              <p:cNvPr id="45" name="角丸四角形 44"/>
              <p:cNvSpPr/>
              <p:nvPr/>
            </p:nvSpPr>
            <p:spPr>
              <a:xfrm>
                <a:off x="127933" y="282949"/>
                <a:ext cx="499743" cy="324001"/>
              </a:xfrm>
              <a:prstGeom prst="roundRect">
                <a:avLst>
                  <a:gd name="adj" fmla="val 50000"/>
                </a:avLst>
              </a:prstGeom>
              <a:solidFill>
                <a:schemeClr val="tx1">
                  <a:lumMod val="75000"/>
                  <a:lumOff val="25000"/>
                </a:schemeClr>
              </a:solidFill>
              <a:ln w="19050">
                <a:solidFill>
                  <a:schemeClr val="tx1">
                    <a:lumMod val="75000"/>
                    <a:lumOff val="25000"/>
                  </a:schemeClr>
                </a:solidFill>
              </a:ln>
              <a:effectLst>
                <a:softEdge rad="25400"/>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b="1" dirty="0">
                    <a:solidFill>
                      <a:schemeClr val="bg1"/>
                    </a:solidFill>
                    <a:latin typeface="Meiryo UI" panose="020B0604030504040204" pitchFamily="50" charset="-128"/>
                    <a:ea typeface="Meiryo UI" panose="020B0604030504040204" pitchFamily="50" charset="-128"/>
                  </a:rPr>
                  <a:t>趣　旨</a:t>
                </a:r>
                <a:endParaRPr kumimoji="1" lang="ja-JP" altLang="en-US" sz="3200" dirty="0">
                  <a:solidFill>
                    <a:schemeClr val="bg1"/>
                  </a:solidFill>
                  <a:latin typeface="Meiryo UI" panose="020B0604030504040204" pitchFamily="50" charset="-128"/>
                  <a:ea typeface="Meiryo UI" panose="020B0604030504040204" pitchFamily="50" charset="-128"/>
                </a:endParaRPr>
              </a:p>
            </p:txBody>
          </p:sp>
        </p:grpSp>
        <p:sp>
          <p:nvSpPr>
            <p:cNvPr id="2" name="角丸四角形 1"/>
            <p:cNvSpPr/>
            <p:nvPr/>
          </p:nvSpPr>
          <p:spPr>
            <a:xfrm>
              <a:off x="3404287" y="542769"/>
              <a:ext cx="1861462" cy="162000"/>
            </a:xfrm>
            <a:prstGeom prst="roundRect">
              <a:avLst>
                <a:gd name="adj" fmla="val 5000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800" dirty="0">
                  <a:latin typeface="Meiryo UI" panose="020B0604030504040204" pitchFamily="50" charset="-128"/>
                  <a:ea typeface="Meiryo UI" panose="020B0604030504040204" pitchFamily="50" charset="-128"/>
                </a:rPr>
                <a:t>1</a:t>
              </a:r>
              <a:r>
                <a:rPr kumimoji="1" lang="ja-JP" altLang="en-US" sz="800" dirty="0" err="1">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市町村支援は府の役割、さらなる強化</a:t>
              </a:r>
            </a:p>
          </p:txBody>
        </p:sp>
        <p:sp>
          <p:nvSpPr>
            <p:cNvPr id="46" name="角丸四角形 45"/>
            <p:cNvSpPr/>
            <p:nvPr/>
          </p:nvSpPr>
          <p:spPr>
            <a:xfrm>
              <a:off x="5401260" y="543491"/>
              <a:ext cx="2587599" cy="162000"/>
            </a:xfrm>
            <a:prstGeom prst="roundRect">
              <a:avLst>
                <a:gd name="adj" fmla="val 5000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800" dirty="0">
                  <a:latin typeface="Meiryo UI" panose="020B0604030504040204" pitchFamily="50" charset="-128"/>
                  <a:ea typeface="Meiryo UI" panose="020B0604030504040204" pitchFamily="50" charset="-128"/>
                </a:rPr>
                <a:t>２</a:t>
              </a:r>
              <a:r>
                <a:rPr kumimoji="1" lang="en-US" altLang="ja-JP" sz="800" dirty="0">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自ら判断し行動するため、多様なツールで情報発信強化</a:t>
              </a:r>
            </a:p>
          </p:txBody>
        </p:sp>
        <p:sp>
          <p:nvSpPr>
            <p:cNvPr id="48" name="角丸四角形 47"/>
            <p:cNvSpPr/>
            <p:nvPr/>
          </p:nvSpPr>
          <p:spPr>
            <a:xfrm>
              <a:off x="8132517" y="544041"/>
              <a:ext cx="1463203" cy="160728"/>
            </a:xfrm>
            <a:prstGeom prst="roundRect">
              <a:avLst>
                <a:gd name="adj" fmla="val 5000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en-US" altLang="ja-JP" sz="800" dirty="0">
                  <a:latin typeface="Meiryo UI" panose="020B0604030504040204" pitchFamily="50" charset="-128"/>
                  <a:ea typeface="Meiryo UI" panose="020B0604030504040204" pitchFamily="50" charset="-128"/>
                </a:rPr>
                <a:t>3</a:t>
              </a:r>
              <a:r>
                <a:rPr kumimoji="1" lang="ja-JP" altLang="en-US" sz="800" dirty="0" err="1">
                  <a:latin typeface="Meiryo UI" panose="020B0604030504040204" pitchFamily="50" charset="-128"/>
                  <a:ea typeface="Meiryo UI" panose="020B0604030504040204" pitchFamily="50" charset="-128"/>
                </a:rPr>
                <a:t>．</a:t>
              </a:r>
              <a:r>
                <a:rPr kumimoji="1" lang="ja-JP" altLang="en-US" sz="800" dirty="0">
                  <a:latin typeface="Meiryo UI" panose="020B0604030504040204" pitchFamily="50" charset="-128"/>
                  <a:ea typeface="Meiryo UI" panose="020B0604030504040204" pitchFamily="50" charset="-128"/>
                </a:rPr>
                <a:t>多様な機関との連携強化</a:t>
              </a:r>
            </a:p>
          </p:txBody>
        </p:sp>
        <p:sp>
          <p:nvSpPr>
            <p:cNvPr id="50" name="正方形/長方形 49"/>
            <p:cNvSpPr/>
            <p:nvPr/>
          </p:nvSpPr>
          <p:spPr>
            <a:xfrm>
              <a:off x="3313878" y="305111"/>
              <a:ext cx="4886256" cy="223368"/>
            </a:xfrm>
            <a:prstGeom prst="rect">
              <a:avLst/>
            </a:prstGeom>
            <a:noFill/>
            <a:ln>
              <a:solidFill>
                <a:schemeClr val="tx1">
                  <a:lumMod val="75000"/>
                  <a:lumOff val="25000"/>
                </a:schemeClr>
              </a:solidFill>
            </a:ln>
            <a:effectLst>
              <a:softEdge rad="25400"/>
            </a:effectLst>
          </p:spPr>
          <p:style>
            <a:lnRef idx="0">
              <a:schemeClr val="dk1"/>
            </a:lnRef>
            <a:fillRef idx="3">
              <a:schemeClr val="dk1"/>
            </a:fillRef>
            <a:effectRef idx="3">
              <a:schemeClr val="dk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r>
                <a:rPr lang="ja-JP" altLang="en-US" sz="900" dirty="0">
                  <a:solidFill>
                    <a:schemeClr val="tx1"/>
                  </a:solidFill>
                  <a:latin typeface="Meiryo UI" panose="020B0604030504040204" pitchFamily="50" charset="-128"/>
                  <a:ea typeface="Meiryo UI" panose="020B0604030504040204" pitchFamily="50" charset="-128"/>
                </a:rPr>
                <a:t>大阪府北部を震源とする地震や台風第</a:t>
              </a:r>
              <a:r>
                <a:rPr lang="en-US" altLang="ja-JP" sz="900" dirty="0">
                  <a:solidFill>
                    <a:schemeClr val="tx1"/>
                  </a:solidFill>
                  <a:latin typeface="Meiryo UI" panose="020B0604030504040204" pitchFamily="50" charset="-128"/>
                  <a:ea typeface="Meiryo UI" panose="020B0604030504040204" pitchFamily="50" charset="-128"/>
                </a:rPr>
                <a:t>21</a:t>
              </a:r>
              <a:r>
                <a:rPr lang="ja-JP" altLang="en-US" sz="900" dirty="0">
                  <a:solidFill>
                    <a:schemeClr val="tx1"/>
                  </a:solidFill>
                  <a:latin typeface="Meiryo UI" panose="020B0604030504040204" pitchFamily="50" charset="-128"/>
                  <a:ea typeface="Meiryo UI" panose="020B0604030504040204" pitchFamily="50" charset="-128"/>
                </a:rPr>
                <a:t>号など度重なる災害の教訓を踏まえ以下の</a:t>
              </a:r>
              <a:r>
                <a:rPr lang="en-US" altLang="ja-JP" sz="900" dirty="0">
                  <a:solidFill>
                    <a:schemeClr val="tx1"/>
                  </a:solidFill>
                  <a:latin typeface="Meiryo UI" panose="020B0604030504040204" pitchFamily="50" charset="-128"/>
                  <a:ea typeface="Meiryo UI" panose="020B0604030504040204" pitchFamily="50" charset="-128"/>
                </a:rPr>
                <a:t>3</a:t>
              </a:r>
              <a:r>
                <a:rPr lang="ja-JP" altLang="en-US" sz="900" dirty="0" err="1">
                  <a:solidFill>
                    <a:schemeClr val="tx1"/>
                  </a:solidFill>
                  <a:latin typeface="Meiryo UI" panose="020B0604030504040204" pitchFamily="50" charset="-128"/>
                  <a:ea typeface="Meiryo UI" panose="020B0604030504040204" pitchFamily="50" charset="-128"/>
                </a:rPr>
                <a:t>つの</a:t>
              </a:r>
              <a:r>
                <a:rPr lang="ja-JP" altLang="en-US" sz="900" dirty="0">
                  <a:solidFill>
                    <a:schemeClr val="tx1"/>
                  </a:solidFill>
                  <a:latin typeface="Meiryo UI" panose="020B0604030504040204" pitchFamily="50" charset="-128"/>
                  <a:ea typeface="Meiryo UI" panose="020B0604030504040204" pitchFamily="50" charset="-128"/>
                </a:rPr>
                <a:t>観点などで</a:t>
              </a:r>
              <a:r>
                <a:rPr lang="ja-JP" altLang="en-US"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r>
                <a:rPr lang="ja-JP" altLang="en-US" sz="105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　</a:t>
              </a:r>
            </a:p>
          </p:txBody>
        </p:sp>
        <p:sp>
          <p:nvSpPr>
            <p:cNvPr id="51" name="正方形/長方形 50"/>
            <p:cNvSpPr/>
            <p:nvPr/>
          </p:nvSpPr>
          <p:spPr>
            <a:xfrm>
              <a:off x="3369839" y="676828"/>
              <a:ext cx="7246900" cy="229422"/>
            </a:xfrm>
            <a:prstGeom prst="rect">
              <a:avLst/>
            </a:prstGeom>
            <a:noFill/>
            <a:ln>
              <a:solidFill>
                <a:schemeClr val="tx1">
                  <a:lumMod val="75000"/>
                  <a:lumOff val="25000"/>
                </a:schemeClr>
              </a:solidFill>
            </a:ln>
            <a:effectLst>
              <a:softEdge rad="25400"/>
            </a:effectLst>
          </p:spPr>
          <p:style>
            <a:lnRef idx="0">
              <a:schemeClr val="dk1"/>
            </a:lnRef>
            <a:fillRef idx="3">
              <a:schemeClr val="dk1"/>
            </a:fillRef>
            <a:effectRef idx="3">
              <a:schemeClr val="dk1"/>
            </a:effectRef>
            <a:fontRef idx="minor">
              <a:schemeClr val="lt1"/>
            </a:fontRef>
          </p:style>
          <p:txBody>
            <a:bodyPr rot="0" spcFirstLastPara="0" vertOverflow="overflow" horzOverflow="overflow" vert="horz" wrap="square" lIns="0" tIns="0" rIns="0" bIns="0" numCol="1" spcCol="0" rtlCol="0" fromWordArt="0" anchor="ctr" anchorCtr="0" forceAA="0" compatLnSpc="1">
              <a:prstTxWarp prst="textNoShape">
                <a:avLst/>
              </a:prstTxWarp>
              <a:noAutofit/>
            </a:bodyPr>
            <a:lstStyle/>
            <a:p>
              <a:r>
                <a:rPr kumimoji="1" lang="ja-JP" altLang="en-US" sz="1000" b="1" dirty="0">
                  <a:solidFill>
                    <a:prstClr val="black"/>
                  </a:solidFill>
                  <a:latin typeface="Meiryo UI" panose="020B0604030504040204" pitchFamily="50" charset="-128"/>
                  <a:ea typeface="Meiryo UI" panose="020B0604030504040204" pitchFamily="50" charset="-128"/>
                </a:rPr>
                <a:t>　「大阪府地域防災計画」「新・大阪府地震防災アクションプラン」「大阪府災害等応急対策実施要領」「大阪府庁業務継続計画」</a:t>
              </a:r>
              <a:r>
                <a:rPr kumimoji="1" lang="ja-JP" altLang="en-US" sz="900" dirty="0">
                  <a:solidFill>
                    <a:prstClr val="black"/>
                  </a:solidFill>
                  <a:latin typeface="Meiryo UI" panose="020B0604030504040204" pitchFamily="50" charset="-128"/>
                  <a:ea typeface="Meiryo UI" panose="020B0604030504040204" pitchFamily="50" charset="-128"/>
                </a:rPr>
                <a:t>を修正</a:t>
              </a:r>
              <a:endParaRPr lang="ja-JP" altLang="en-US" sz="400"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endParaRPr>
            </a:p>
          </p:txBody>
        </p:sp>
      </p:grpSp>
      <p:sp>
        <p:nvSpPr>
          <p:cNvPr id="52" name="正方形/長方形 51"/>
          <p:cNvSpPr/>
          <p:nvPr/>
        </p:nvSpPr>
        <p:spPr>
          <a:xfrm>
            <a:off x="12434" y="658619"/>
            <a:ext cx="769230" cy="29867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◆教訓</a:t>
            </a:r>
          </a:p>
        </p:txBody>
      </p:sp>
      <p:sp>
        <p:nvSpPr>
          <p:cNvPr id="56" name="正方形/長方形 55"/>
          <p:cNvSpPr/>
          <p:nvPr/>
        </p:nvSpPr>
        <p:spPr>
          <a:xfrm>
            <a:off x="6380861" y="4614051"/>
            <a:ext cx="3456000" cy="696960"/>
          </a:xfrm>
          <a:prstGeom prst="rect">
            <a:avLst/>
          </a:prstGeom>
          <a:solidFill>
            <a:schemeClr val="bg1"/>
          </a:solidFill>
          <a:ln w="6350">
            <a:solidFill>
              <a:schemeClr val="bg1"/>
            </a:solidFill>
          </a:ln>
          <a:effectLst>
            <a:softEdge rad="25400"/>
          </a:effectLst>
        </p:spPr>
        <p:style>
          <a:lnRef idx="2">
            <a:schemeClr val="accent6"/>
          </a:lnRef>
          <a:fillRef idx="1">
            <a:schemeClr val="lt1"/>
          </a:fillRef>
          <a:effectRef idx="0">
            <a:schemeClr val="accent6"/>
          </a:effectRef>
          <a:fontRef idx="minor">
            <a:schemeClr val="dk1"/>
          </a:fontRef>
        </p:style>
        <p:txBody>
          <a:bodyPr tIns="54000" rtlCol="0" anchor="t" anchorCtr="0"/>
          <a:lstStyle/>
          <a:p>
            <a:r>
              <a:rPr kumimoji="1" lang="ja-JP" altLang="en-US" sz="800" b="1" u="sng" dirty="0">
                <a:solidFill>
                  <a:srgbClr val="FF0000"/>
                </a:solidFill>
                <a:latin typeface="Meiryo UI" panose="020B0604030504040204" pitchFamily="50" charset="-128"/>
                <a:ea typeface="Meiryo UI" panose="020B0604030504040204" pitchFamily="50" charset="-128"/>
              </a:rPr>
              <a:t>取組</a:t>
            </a:r>
            <a:r>
              <a:rPr kumimoji="1" lang="en-US" altLang="ja-JP" sz="800" b="1" u="sng" dirty="0">
                <a:solidFill>
                  <a:srgbClr val="FF0000"/>
                </a:solidFill>
                <a:latin typeface="Meiryo UI" panose="020B0604030504040204" pitchFamily="50" charset="-128"/>
                <a:ea typeface="Meiryo UI" panose="020B0604030504040204" pitchFamily="50" charset="-128"/>
              </a:rPr>
              <a:t>08 </a:t>
            </a:r>
            <a:r>
              <a:rPr kumimoji="1" lang="ja-JP" altLang="en-US" sz="1000" b="1" u="sng" dirty="0">
                <a:latin typeface="Meiryo UI" panose="020B0604030504040204" pitchFamily="50" charset="-128"/>
                <a:ea typeface="Meiryo UI" panose="020B0604030504040204" pitchFamily="50" charset="-128"/>
              </a:rPr>
              <a:t>広域緊急交通路等の確保</a:t>
            </a:r>
            <a:endParaRPr kumimoji="1" lang="en-US" altLang="ja-JP" sz="1000" b="1" u="sng" dirty="0">
              <a:latin typeface="Meiryo UI" panose="020B0604030504040204" pitchFamily="50" charset="-128"/>
              <a:ea typeface="Meiryo UI" panose="020B0604030504040204" pitchFamily="50" charset="-128"/>
            </a:endParaRPr>
          </a:p>
          <a:p>
            <a:r>
              <a:rPr kumimoji="1" lang="ja-JP" altLang="en-US" sz="700" dirty="0">
                <a:latin typeface="+mn-ea"/>
              </a:rPr>
              <a:t>・災害時に車の使用抑制</a:t>
            </a:r>
            <a:r>
              <a:rPr kumimoji="1" lang="ja-JP" altLang="en-US" sz="700" dirty="0" smtClean="0">
                <a:latin typeface="+mn-ea"/>
              </a:rPr>
              <a:t>を</a:t>
            </a:r>
            <a:r>
              <a:rPr kumimoji="1" lang="ja-JP" altLang="en-US" sz="700" dirty="0">
                <a:latin typeface="+mn-ea"/>
              </a:rPr>
              <a:t>ﾒﾃﾞｨｱ</a:t>
            </a:r>
            <a:r>
              <a:rPr kumimoji="1" lang="ja-JP" altLang="en-US" sz="700" dirty="0" smtClean="0">
                <a:latin typeface="+mn-ea"/>
              </a:rPr>
              <a:t>に</a:t>
            </a:r>
            <a:r>
              <a:rPr kumimoji="1" lang="ja-JP" altLang="en-US" sz="700" dirty="0">
                <a:latin typeface="+mn-ea"/>
              </a:rPr>
              <a:t>広報要請</a:t>
            </a:r>
            <a:endParaRPr kumimoji="1" lang="en-US" altLang="ja-JP" sz="700" dirty="0">
              <a:latin typeface="+mn-ea"/>
            </a:endParaRPr>
          </a:p>
          <a:p>
            <a:r>
              <a:rPr kumimoji="1" lang="ja-JP" altLang="en-US" sz="700" dirty="0">
                <a:latin typeface="+mn-ea"/>
              </a:rPr>
              <a:t>・優先的に開放すべき踏切の指定について関係機関に働きかけ</a:t>
            </a:r>
          </a:p>
          <a:p>
            <a:r>
              <a:rPr kumimoji="1" lang="ja-JP" altLang="en-US" sz="700" dirty="0">
                <a:latin typeface="+mn-ea"/>
              </a:rPr>
              <a:t>・無電柱化推進計画（</a:t>
            </a:r>
            <a:r>
              <a:rPr kumimoji="1" lang="en-US" altLang="ja-JP" sz="700" dirty="0">
                <a:latin typeface="+mn-ea"/>
              </a:rPr>
              <a:t>H30.3)</a:t>
            </a:r>
            <a:r>
              <a:rPr kumimoji="1" lang="ja-JP" altLang="en-US" sz="700" dirty="0">
                <a:latin typeface="+mn-ea"/>
              </a:rPr>
              <a:t>に基づき、引き続き推進</a:t>
            </a:r>
            <a:endParaRPr kumimoji="1" lang="en-US" altLang="ja-JP" sz="700" dirty="0">
              <a:solidFill>
                <a:srgbClr val="FF0000"/>
              </a:solidFill>
              <a:latin typeface="+mn-ea"/>
            </a:endParaRPr>
          </a:p>
          <a:p>
            <a:r>
              <a:rPr kumimoji="1" lang="ja-JP" altLang="en-US" sz="700" dirty="0">
                <a:solidFill>
                  <a:schemeClr val="tx1"/>
                </a:solidFill>
                <a:latin typeface="+mn-ea"/>
              </a:rPr>
              <a:t>・広域緊急交通路沿道建築物の耐震化などの取組みを強化</a:t>
            </a:r>
            <a:endParaRPr kumimoji="1" lang="en-US" altLang="ja-JP" sz="700" dirty="0">
              <a:solidFill>
                <a:schemeClr val="tx1"/>
              </a:solidFill>
              <a:latin typeface="+mn-ea"/>
            </a:endParaRPr>
          </a:p>
        </p:txBody>
      </p:sp>
      <p:sp>
        <p:nvSpPr>
          <p:cNvPr id="57" name="正方形/長方形 56"/>
          <p:cNvSpPr/>
          <p:nvPr/>
        </p:nvSpPr>
        <p:spPr>
          <a:xfrm>
            <a:off x="100236" y="5744426"/>
            <a:ext cx="2329200" cy="558000"/>
          </a:xfrm>
          <a:prstGeom prst="rect">
            <a:avLst/>
          </a:prstGeom>
          <a:solidFill>
            <a:schemeClr val="bg1"/>
          </a:solidFill>
          <a:ln w="3175">
            <a:solidFill>
              <a:schemeClr val="bg1"/>
            </a:solidFill>
          </a:ln>
          <a:effectLst>
            <a:softEdge rad="25400"/>
          </a:effectLst>
        </p:spPr>
        <p:style>
          <a:lnRef idx="2">
            <a:schemeClr val="accent6"/>
          </a:lnRef>
          <a:fillRef idx="1">
            <a:schemeClr val="lt1"/>
          </a:fillRef>
          <a:effectRef idx="0">
            <a:schemeClr val="accent6"/>
          </a:effectRef>
          <a:fontRef idx="minor">
            <a:schemeClr val="dk1"/>
          </a:fontRef>
        </p:style>
        <p:txBody>
          <a:bodyPr tIns="61200" rtlCol="0" anchor="t" anchorCtr="0"/>
          <a:lstStyle/>
          <a:p>
            <a:r>
              <a:rPr kumimoji="1" lang="ja-JP" altLang="en-US" sz="800" b="1" u="sng" dirty="0">
                <a:solidFill>
                  <a:srgbClr val="FF0000"/>
                </a:solidFill>
                <a:latin typeface="Meiryo UI" panose="020B0604030504040204" pitchFamily="50" charset="-128"/>
                <a:ea typeface="Meiryo UI" panose="020B0604030504040204" pitchFamily="50" charset="-128"/>
              </a:rPr>
              <a:t>教訓</a:t>
            </a:r>
            <a:r>
              <a:rPr kumimoji="1" lang="en-US" altLang="ja-JP" sz="800" b="1" u="sng" dirty="0">
                <a:solidFill>
                  <a:srgbClr val="FF0000"/>
                </a:solidFill>
                <a:latin typeface="Meiryo UI" panose="020B0604030504040204" pitchFamily="50" charset="-128"/>
                <a:ea typeface="Meiryo UI" panose="020B0604030504040204" pitchFamily="50" charset="-128"/>
              </a:rPr>
              <a:t>07 </a:t>
            </a:r>
            <a:r>
              <a:rPr kumimoji="1" lang="ja-JP" altLang="en-US" sz="1000" b="1" u="sng" dirty="0">
                <a:solidFill>
                  <a:schemeClr val="tx1"/>
                </a:solidFill>
                <a:latin typeface="Meiryo UI" panose="020B0604030504040204" pitchFamily="50" charset="-128"/>
                <a:ea typeface="Meiryo UI" panose="020B0604030504040204" pitchFamily="50" charset="-128"/>
              </a:rPr>
              <a:t>住宅・</a:t>
            </a:r>
            <a:r>
              <a:rPr kumimoji="1" lang="ja-JP" altLang="en-US" sz="1000" b="1" u="sng" dirty="0">
                <a:latin typeface="Meiryo UI" panose="020B0604030504040204" pitchFamily="50" charset="-128"/>
                <a:ea typeface="Meiryo UI" panose="020B0604030504040204" pitchFamily="50" charset="-128"/>
              </a:rPr>
              <a:t>建築物の耐震化</a:t>
            </a:r>
            <a:endParaRPr kumimoji="1" lang="en-US" altLang="ja-JP" sz="1000" b="1" u="sng" dirty="0">
              <a:latin typeface="Meiryo UI" panose="020B0604030504040204" pitchFamily="50" charset="-128"/>
              <a:ea typeface="Meiryo UI" panose="020B0604030504040204" pitchFamily="50" charset="-128"/>
            </a:endParaRPr>
          </a:p>
          <a:p>
            <a:pPr indent="-468000"/>
            <a:r>
              <a:rPr kumimoji="1" lang="ja-JP" altLang="en-US" sz="700" dirty="0">
                <a:solidFill>
                  <a:schemeClr val="tx1"/>
                </a:solidFill>
                <a:latin typeface="+mn-ea"/>
              </a:rPr>
              <a:t>・住宅に多数の被害が発生</a:t>
            </a:r>
            <a:endParaRPr kumimoji="1" lang="en-US" altLang="ja-JP" sz="700" dirty="0">
              <a:solidFill>
                <a:schemeClr val="tx1"/>
              </a:solidFill>
              <a:latin typeface="+mn-ea"/>
            </a:endParaRPr>
          </a:p>
          <a:p>
            <a:pPr indent="-468000"/>
            <a:r>
              <a:rPr kumimoji="1" lang="ja-JP" altLang="en-US" sz="700" dirty="0" smtClean="0">
                <a:latin typeface="+mn-ea"/>
              </a:rPr>
              <a:t>・ﾌﾞﾛｯｸ塀</a:t>
            </a:r>
            <a:r>
              <a:rPr kumimoji="1" lang="ja-JP" altLang="en-US" sz="700" dirty="0">
                <a:latin typeface="+mn-ea"/>
              </a:rPr>
              <a:t>の倒壊</a:t>
            </a:r>
            <a:endParaRPr kumimoji="1" lang="en-US" altLang="ja-JP" sz="700" dirty="0">
              <a:latin typeface="+mn-ea"/>
            </a:endParaRPr>
          </a:p>
          <a:p>
            <a:pPr indent="-468000"/>
            <a:r>
              <a:rPr kumimoji="1" lang="ja-JP" altLang="en-US" sz="700" dirty="0">
                <a:latin typeface="+mn-ea"/>
              </a:rPr>
              <a:t>・府立学校のﾌﾞﾛｯｸ塀において劣化等の不適合が判明</a:t>
            </a:r>
          </a:p>
        </p:txBody>
      </p:sp>
      <p:sp>
        <p:nvSpPr>
          <p:cNvPr id="53" name="正方形/長方形 52"/>
          <p:cNvSpPr/>
          <p:nvPr/>
        </p:nvSpPr>
        <p:spPr>
          <a:xfrm>
            <a:off x="6387211" y="3745991"/>
            <a:ext cx="3456000" cy="793191"/>
          </a:xfrm>
          <a:prstGeom prst="rect">
            <a:avLst/>
          </a:prstGeom>
          <a:solidFill>
            <a:schemeClr val="bg1"/>
          </a:solidFill>
          <a:ln w="3175">
            <a:solidFill>
              <a:schemeClr val="bg1"/>
            </a:solidFill>
          </a:ln>
          <a:effectLst>
            <a:softEdge rad="25400"/>
          </a:effectLst>
        </p:spPr>
        <p:style>
          <a:lnRef idx="2">
            <a:schemeClr val="accent6"/>
          </a:lnRef>
          <a:fillRef idx="1">
            <a:schemeClr val="lt1"/>
          </a:fillRef>
          <a:effectRef idx="0">
            <a:schemeClr val="accent6"/>
          </a:effectRef>
          <a:fontRef idx="minor">
            <a:schemeClr val="dk1"/>
          </a:fontRef>
        </p:style>
        <p:txBody>
          <a:bodyPr tIns="54000" rtlCol="0" anchor="t" anchorCtr="0">
            <a:spAutoFit/>
          </a:bodyPr>
          <a:lstStyle/>
          <a:p>
            <a:r>
              <a:rPr kumimoji="1" lang="ja-JP" altLang="en-US" sz="800" b="1" u="sng" dirty="0" smtClean="0">
                <a:solidFill>
                  <a:srgbClr val="FF0000"/>
                </a:solidFill>
                <a:latin typeface="Meiryo UI" panose="020B0604030504040204" pitchFamily="50" charset="-128"/>
                <a:ea typeface="Meiryo UI" panose="020B0604030504040204" pitchFamily="50" charset="-128"/>
              </a:rPr>
              <a:t>取組</a:t>
            </a:r>
            <a:r>
              <a:rPr kumimoji="1" lang="en-US" altLang="ja-JP" sz="800" b="1" u="sng" dirty="0" smtClean="0">
                <a:solidFill>
                  <a:srgbClr val="FF0000"/>
                </a:solidFill>
                <a:latin typeface="Meiryo UI" panose="020B0604030504040204" pitchFamily="50" charset="-128"/>
                <a:ea typeface="Meiryo UI" panose="020B0604030504040204" pitchFamily="50" charset="-128"/>
              </a:rPr>
              <a:t>07</a:t>
            </a:r>
            <a:r>
              <a:rPr kumimoji="1" lang="ja-JP" altLang="en-US" sz="800" b="1" u="sng" dirty="0">
                <a:solidFill>
                  <a:srgbClr val="FF0000"/>
                </a:solidFill>
                <a:latin typeface="Meiryo UI" panose="020B0604030504040204" pitchFamily="50" charset="-128"/>
                <a:ea typeface="Meiryo UI" panose="020B0604030504040204" pitchFamily="50" charset="-128"/>
              </a:rPr>
              <a:t> </a:t>
            </a:r>
            <a:r>
              <a:rPr kumimoji="1" lang="ja-JP" altLang="en-US" sz="1000" b="1" u="sng" dirty="0" smtClean="0">
                <a:solidFill>
                  <a:schemeClr val="tx1"/>
                </a:solidFill>
                <a:latin typeface="Meiryo UI" panose="020B0604030504040204" pitchFamily="50" charset="-128"/>
                <a:ea typeface="Meiryo UI" panose="020B0604030504040204" pitchFamily="50" charset="-128"/>
              </a:rPr>
              <a:t>住宅・建</a:t>
            </a:r>
            <a:r>
              <a:rPr kumimoji="1" lang="ja-JP" altLang="en-US" sz="1000" b="1" u="sng" dirty="0" smtClean="0">
                <a:latin typeface="Meiryo UI" panose="020B0604030504040204" pitchFamily="50" charset="-128"/>
                <a:ea typeface="Meiryo UI" panose="020B0604030504040204" pitchFamily="50" charset="-128"/>
              </a:rPr>
              <a:t>築物の耐震化</a:t>
            </a:r>
            <a:endParaRPr kumimoji="1" lang="en-US" altLang="ja-JP" sz="800" b="1" u="sng" dirty="0" smtClean="0">
              <a:latin typeface="Meiryo UI" panose="020B0604030504040204" pitchFamily="50" charset="-128"/>
              <a:ea typeface="Meiryo UI" panose="020B0604030504040204" pitchFamily="50" charset="-128"/>
            </a:endParaRPr>
          </a:p>
          <a:p>
            <a:pPr marL="92075" indent="-92075"/>
            <a:r>
              <a:rPr kumimoji="1" lang="ja-JP" altLang="en-US" sz="700" dirty="0" smtClean="0">
                <a:solidFill>
                  <a:schemeClr val="tx1"/>
                </a:solidFill>
                <a:latin typeface="+mn-ea"/>
              </a:rPr>
              <a:t>・「住宅建築物耐震</a:t>
            </a:r>
            <a:r>
              <a:rPr kumimoji="1" lang="en-US" altLang="ja-JP" sz="700" dirty="0" smtClean="0">
                <a:solidFill>
                  <a:schemeClr val="tx1"/>
                </a:solidFill>
                <a:latin typeface="+mn-ea"/>
              </a:rPr>
              <a:t>10</a:t>
            </a:r>
            <a:r>
              <a:rPr kumimoji="1" lang="ja-JP" altLang="en-US" sz="700" dirty="0" smtClean="0">
                <a:solidFill>
                  <a:schemeClr val="tx1"/>
                </a:solidFill>
                <a:latin typeface="+mn-ea"/>
              </a:rPr>
              <a:t>ヶ年戦略・大阪」を改定し、手続きの簡素化による住宅の耐震化の促進や、多数の者が利用する建築物、府有建築物の耐震化などの取組みを強化</a:t>
            </a:r>
            <a:endParaRPr kumimoji="1" lang="en-US" altLang="ja-JP" sz="700" dirty="0" smtClean="0">
              <a:solidFill>
                <a:schemeClr val="tx1"/>
              </a:solidFill>
              <a:latin typeface="+mn-ea"/>
            </a:endParaRPr>
          </a:p>
          <a:p>
            <a:r>
              <a:rPr kumimoji="1" lang="ja-JP" altLang="en-US" sz="700" dirty="0" smtClean="0">
                <a:latin typeface="+mn-ea"/>
              </a:rPr>
              <a:t>・民間ﾌﾞﾛｯｸ塀への緊急補助等による市町村と連携した除却促進、普及啓発</a:t>
            </a:r>
            <a:endParaRPr kumimoji="1" lang="en-US" altLang="ja-JP" sz="700" dirty="0" smtClean="0">
              <a:latin typeface="+mn-ea"/>
            </a:endParaRPr>
          </a:p>
          <a:p>
            <a:r>
              <a:rPr kumimoji="1" lang="ja-JP" altLang="en-US" sz="700" dirty="0">
                <a:latin typeface="+mn-ea"/>
              </a:rPr>
              <a:t>・危険と判断された府立学校のﾌﾞﾛｯｸ塀について、計画的に撤去</a:t>
            </a:r>
            <a:endParaRPr kumimoji="1" lang="en-US" altLang="ja-JP" sz="700" dirty="0" smtClean="0">
              <a:latin typeface="+mn-ea"/>
            </a:endParaRPr>
          </a:p>
        </p:txBody>
      </p:sp>
      <p:sp>
        <p:nvSpPr>
          <p:cNvPr id="54" name="テキスト ボックス 53"/>
          <p:cNvSpPr txBox="1"/>
          <p:nvPr/>
        </p:nvSpPr>
        <p:spPr>
          <a:xfrm>
            <a:off x="8854363" y="21827"/>
            <a:ext cx="997200" cy="276999"/>
          </a:xfrm>
          <a:prstGeom prst="rect">
            <a:avLst/>
          </a:prstGeom>
          <a:solidFill>
            <a:schemeClr val="bg1"/>
          </a:solidFill>
          <a:ln>
            <a:solidFill>
              <a:schemeClr val="tx1"/>
            </a:solidFill>
          </a:ln>
        </p:spPr>
        <p:txBody>
          <a:bodyPr wrap="square" rtlCol="0">
            <a:spAutoFit/>
          </a:bodyPr>
          <a:lstStyle/>
          <a:p>
            <a:pPr algn="ctr"/>
            <a:r>
              <a:rPr lang="ja-JP" altLang="en-US" sz="1200" dirty="0" smtClean="0">
                <a:latin typeface="ＭＳ ゴシック" panose="020B0609070205080204" pitchFamily="49" charset="-128"/>
                <a:ea typeface="ＭＳ ゴシック" panose="020B0609070205080204" pitchFamily="49" charset="-128"/>
              </a:rPr>
              <a:t>資料１－２</a:t>
            </a:r>
            <a:endParaRPr kumimoji="1" lang="ja-JP" altLang="en-US" sz="1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2386805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4151</TotalTime>
  <Words>925</Words>
  <Application>Microsoft Office PowerPoint</Application>
  <PresentationFormat>A4 210 x 297 mm</PresentationFormat>
  <Paragraphs>153</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Meiryo UI</vt:lpstr>
      <vt:lpstr>ＭＳ ゴシック</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小城　正樹</dc:creator>
  <cp:lastModifiedBy>平井　木綿子</cp:lastModifiedBy>
  <cp:revision>292</cp:revision>
  <cp:lastPrinted>2019-01-16T04:29:23Z</cp:lastPrinted>
  <dcterms:created xsi:type="dcterms:W3CDTF">2018-12-03T06:41:58Z</dcterms:created>
  <dcterms:modified xsi:type="dcterms:W3CDTF">2019-01-23T01:40:31Z</dcterms:modified>
</cp:coreProperties>
</file>