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14401800" cy="10801350"/>
  <p:notesSz cx="6807200" cy="9939338"/>
  <p:defaultTextStyle>
    <a:defPPr>
      <a:defRPr lang="ja-JP"/>
    </a:defPPr>
    <a:lvl1pPr marL="0" algn="l" defTabSz="1280119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60" algn="l" defTabSz="1280119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19" algn="l" defTabSz="1280119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177" algn="l" defTabSz="1280119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237" algn="l" defTabSz="1280119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296" algn="l" defTabSz="1280119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356" algn="l" defTabSz="1280119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415" algn="l" defTabSz="1280119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473" algn="l" defTabSz="1280119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7CF67C"/>
    <a:srgbClr val="66FFCC"/>
    <a:srgbClr val="FBB7E9"/>
    <a:srgbClr val="70F880"/>
    <a:srgbClr val="2BF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9412" autoAdjust="0"/>
    <p:restoredTop sz="98716" autoAdjust="0"/>
  </p:normalViewPr>
  <p:slideViewPr>
    <p:cSldViewPr>
      <p:cViewPr>
        <p:scale>
          <a:sx n="100" d="100"/>
          <a:sy n="100" d="100"/>
        </p:scale>
        <p:origin x="1086" y="3090"/>
      </p:cViewPr>
      <p:guideLst>
        <p:guide orient="horz" pos="3402"/>
        <p:guide pos="45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524B4E0E-43C0-42A3-AEFB-27750B6A9509}" type="datetimeFigureOut">
              <a:rPr kumimoji="1" lang="ja-JP" altLang="en-US" smtClean="0"/>
              <a:t>2017/12/28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21225"/>
            <a:ext cx="5445125" cy="4471988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865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5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4B38B8F3-3A12-4232-AAB3-E90A30584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1694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19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640060" algn="l" defTabSz="1280119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1280119" algn="l" defTabSz="1280119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920177" algn="l" defTabSz="1280119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2560237" algn="l" defTabSz="1280119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3200296" algn="l" defTabSz="1280119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3840356" algn="l" defTabSz="1280119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4480415" algn="l" defTabSz="1280119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5120473" algn="l" defTabSz="1280119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38B8F3-3A12-4232-AAB3-E90A30584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6056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80135" y="3355424"/>
            <a:ext cx="12241530" cy="231528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160270" y="6120765"/>
            <a:ext cx="10081260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2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4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8687A-4403-44E1-9B93-F38471572C89}" type="datetimeFigureOut">
              <a:rPr kumimoji="1" lang="ja-JP" altLang="en-US" smtClean="0"/>
              <a:t>2017/12/28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C19A-0A5D-41CD-8048-93BCCF8EF1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190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8687A-4403-44E1-9B93-F38471572C89}" type="datetimeFigureOut">
              <a:rPr kumimoji="1" lang="ja-JP" altLang="en-US" smtClean="0"/>
              <a:t>2017/12/28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C19A-0A5D-41CD-8048-93BCCF8EF1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3700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441307" y="432557"/>
            <a:ext cx="3240405" cy="9216152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20092" y="432557"/>
            <a:ext cx="9481185" cy="921615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8687A-4403-44E1-9B93-F38471572C89}" type="datetimeFigureOut">
              <a:rPr kumimoji="1" lang="ja-JP" altLang="en-US" smtClean="0"/>
              <a:t>2017/12/28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C19A-0A5D-41CD-8048-93BCCF8EF1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0904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8687A-4403-44E1-9B93-F38471572C89}" type="datetimeFigureOut">
              <a:rPr kumimoji="1" lang="ja-JP" altLang="en-US" smtClean="0"/>
              <a:t>2017/12/28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C19A-0A5D-41CD-8048-93BCCF8EF1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0504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37643" y="6940872"/>
            <a:ext cx="12241530" cy="2145268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37643" y="4578075"/>
            <a:ext cx="12241530" cy="2362795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6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1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17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23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29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35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41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47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8687A-4403-44E1-9B93-F38471572C89}" type="datetimeFigureOut">
              <a:rPr kumimoji="1" lang="ja-JP" altLang="en-US" smtClean="0"/>
              <a:t>2017/12/28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C19A-0A5D-41CD-8048-93BCCF8EF1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0316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20092" y="2520317"/>
            <a:ext cx="6360795" cy="7128392"/>
          </a:xfrm>
        </p:spPr>
        <p:txBody>
          <a:bodyPr/>
          <a:lstStyle>
            <a:lvl1pPr>
              <a:defRPr sz="3900"/>
            </a:lvl1pPr>
            <a:lvl2pPr>
              <a:defRPr sz="35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20917" y="2520317"/>
            <a:ext cx="6360795" cy="7128392"/>
          </a:xfrm>
        </p:spPr>
        <p:txBody>
          <a:bodyPr/>
          <a:lstStyle>
            <a:lvl1pPr>
              <a:defRPr sz="3900"/>
            </a:lvl1pPr>
            <a:lvl2pPr>
              <a:defRPr sz="35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8687A-4403-44E1-9B93-F38471572C89}" type="datetimeFigureOut">
              <a:rPr kumimoji="1" lang="ja-JP" altLang="en-US" smtClean="0"/>
              <a:t>2017/12/28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C19A-0A5D-41CD-8048-93BCCF8EF1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6611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0092" y="2417806"/>
            <a:ext cx="6363296" cy="1007625"/>
          </a:xfrm>
        </p:spPr>
        <p:txBody>
          <a:bodyPr anchor="b"/>
          <a:lstStyle>
            <a:lvl1pPr marL="0" indent="0">
              <a:buNone/>
              <a:defRPr sz="3500" b="1"/>
            </a:lvl1pPr>
            <a:lvl2pPr marL="640060" indent="0">
              <a:buNone/>
              <a:defRPr sz="2800" b="1"/>
            </a:lvl2pPr>
            <a:lvl3pPr marL="1280119" indent="0">
              <a:buNone/>
              <a:defRPr sz="2500" b="1"/>
            </a:lvl3pPr>
            <a:lvl4pPr marL="1920177" indent="0">
              <a:buNone/>
              <a:defRPr sz="2200" b="1"/>
            </a:lvl4pPr>
            <a:lvl5pPr marL="2560237" indent="0">
              <a:buNone/>
              <a:defRPr sz="2200" b="1"/>
            </a:lvl5pPr>
            <a:lvl6pPr marL="3200296" indent="0">
              <a:buNone/>
              <a:defRPr sz="2200" b="1"/>
            </a:lvl6pPr>
            <a:lvl7pPr marL="3840356" indent="0">
              <a:buNone/>
              <a:defRPr sz="2200" b="1"/>
            </a:lvl7pPr>
            <a:lvl8pPr marL="4480415" indent="0">
              <a:buNone/>
              <a:defRPr sz="2200" b="1"/>
            </a:lvl8pPr>
            <a:lvl9pPr marL="5120473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20092" y="3425429"/>
            <a:ext cx="6363296" cy="6223279"/>
          </a:xfrm>
        </p:spPr>
        <p:txBody>
          <a:bodyPr/>
          <a:lstStyle>
            <a:lvl1pPr>
              <a:defRPr sz="35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315917" y="2417806"/>
            <a:ext cx="6365796" cy="1007625"/>
          </a:xfrm>
        </p:spPr>
        <p:txBody>
          <a:bodyPr anchor="b"/>
          <a:lstStyle>
            <a:lvl1pPr marL="0" indent="0">
              <a:buNone/>
              <a:defRPr sz="3500" b="1"/>
            </a:lvl1pPr>
            <a:lvl2pPr marL="640060" indent="0">
              <a:buNone/>
              <a:defRPr sz="2800" b="1"/>
            </a:lvl2pPr>
            <a:lvl3pPr marL="1280119" indent="0">
              <a:buNone/>
              <a:defRPr sz="2500" b="1"/>
            </a:lvl3pPr>
            <a:lvl4pPr marL="1920177" indent="0">
              <a:buNone/>
              <a:defRPr sz="2200" b="1"/>
            </a:lvl4pPr>
            <a:lvl5pPr marL="2560237" indent="0">
              <a:buNone/>
              <a:defRPr sz="2200" b="1"/>
            </a:lvl5pPr>
            <a:lvl6pPr marL="3200296" indent="0">
              <a:buNone/>
              <a:defRPr sz="2200" b="1"/>
            </a:lvl6pPr>
            <a:lvl7pPr marL="3840356" indent="0">
              <a:buNone/>
              <a:defRPr sz="2200" b="1"/>
            </a:lvl7pPr>
            <a:lvl8pPr marL="4480415" indent="0">
              <a:buNone/>
              <a:defRPr sz="2200" b="1"/>
            </a:lvl8pPr>
            <a:lvl9pPr marL="5120473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7315917" y="3425429"/>
            <a:ext cx="6365796" cy="6223279"/>
          </a:xfrm>
        </p:spPr>
        <p:txBody>
          <a:bodyPr/>
          <a:lstStyle>
            <a:lvl1pPr>
              <a:defRPr sz="35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8687A-4403-44E1-9B93-F38471572C89}" type="datetimeFigureOut">
              <a:rPr kumimoji="1" lang="ja-JP" altLang="en-US" smtClean="0"/>
              <a:t>2017/12/28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C19A-0A5D-41CD-8048-93BCCF8EF1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5081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8687A-4403-44E1-9B93-F38471572C89}" type="datetimeFigureOut">
              <a:rPr kumimoji="1" lang="ja-JP" altLang="en-US" smtClean="0"/>
              <a:t>2017/12/28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C19A-0A5D-41CD-8048-93BCCF8EF1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779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8687A-4403-44E1-9B93-F38471572C89}" type="datetimeFigureOut">
              <a:rPr kumimoji="1" lang="ja-JP" altLang="en-US" smtClean="0"/>
              <a:t>2017/12/28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C19A-0A5D-41CD-8048-93BCCF8EF1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6863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0094" y="430055"/>
            <a:ext cx="4738093" cy="1830229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630704" y="430056"/>
            <a:ext cx="8051006" cy="9218653"/>
          </a:xfrm>
        </p:spPr>
        <p:txBody>
          <a:bodyPr/>
          <a:lstStyle>
            <a:lvl1pPr>
              <a:defRPr sz="4600"/>
            </a:lvl1pPr>
            <a:lvl2pPr>
              <a:defRPr sz="3900"/>
            </a:lvl2pPr>
            <a:lvl3pPr>
              <a:defRPr sz="35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20094" y="2260285"/>
            <a:ext cx="4738093" cy="7388424"/>
          </a:xfrm>
        </p:spPr>
        <p:txBody>
          <a:bodyPr/>
          <a:lstStyle>
            <a:lvl1pPr marL="0" indent="0">
              <a:buNone/>
              <a:defRPr sz="2000"/>
            </a:lvl1pPr>
            <a:lvl2pPr marL="640060" indent="0">
              <a:buNone/>
              <a:defRPr sz="1700"/>
            </a:lvl2pPr>
            <a:lvl3pPr marL="1280119" indent="0">
              <a:buNone/>
              <a:defRPr sz="1400"/>
            </a:lvl3pPr>
            <a:lvl4pPr marL="1920177" indent="0">
              <a:buNone/>
              <a:defRPr sz="1300"/>
            </a:lvl4pPr>
            <a:lvl5pPr marL="2560237" indent="0">
              <a:buNone/>
              <a:defRPr sz="1300"/>
            </a:lvl5pPr>
            <a:lvl6pPr marL="3200296" indent="0">
              <a:buNone/>
              <a:defRPr sz="1300"/>
            </a:lvl6pPr>
            <a:lvl7pPr marL="3840356" indent="0">
              <a:buNone/>
              <a:defRPr sz="1300"/>
            </a:lvl7pPr>
            <a:lvl8pPr marL="4480415" indent="0">
              <a:buNone/>
              <a:defRPr sz="1300"/>
            </a:lvl8pPr>
            <a:lvl9pPr marL="5120473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8687A-4403-44E1-9B93-F38471572C89}" type="datetimeFigureOut">
              <a:rPr kumimoji="1" lang="ja-JP" altLang="en-US" smtClean="0"/>
              <a:t>2017/12/28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C19A-0A5D-41CD-8048-93BCCF8EF1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223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22854" y="7560947"/>
            <a:ext cx="8641080" cy="892612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822854" y="965121"/>
            <a:ext cx="8641080" cy="6480810"/>
          </a:xfrm>
        </p:spPr>
        <p:txBody>
          <a:bodyPr/>
          <a:lstStyle>
            <a:lvl1pPr marL="0" indent="0">
              <a:buNone/>
              <a:defRPr sz="4600"/>
            </a:lvl1pPr>
            <a:lvl2pPr marL="640060" indent="0">
              <a:buNone/>
              <a:defRPr sz="3900"/>
            </a:lvl2pPr>
            <a:lvl3pPr marL="1280119" indent="0">
              <a:buNone/>
              <a:defRPr sz="3500"/>
            </a:lvl3pPr>
            <a:lvl4pPr marL="1920177" indent="0">
              <a:buNone/>
              <a:defRPr sz="2800"/>
            </a:lvl4pPr>
            <a:lvl5pPr marL="2560237" indent="0">
              <a:buNone/>
              <a:defRPr sz="2800"/>
            </a:lvl5pPr>
            <a:lvl6pPr marL="3200296" indent="0">
              <a:buNone/>
              <a:defRPr sz="2800"/>
            </a:lvl6pPr>
            <a:lvl7pPr marL="3840356" indent="0">
              <a:buNone/>
              <a:defRPr sz="2800"/>
            </a:lvl7pPr>
            <a:lvl8pPr marL="4480415" indent="0">
              <a:buNone/>
              <a:defRPr sz="2800"/>
            </a:lvl8pPr>
            <a:lvl9pPr marL="5120473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822854" y="8453559"/>
            <a:ext cx="8641080" cy="1267658"/>
          </a:xfrm>
        </p:spPr>
        <p:txBody>
          <a:bodyPr/>
          <a:lstStyle>
            <a:lvl1pPr marL="0" indent="0">
              <a:buNone/>
              <a:defRPr sz="2000"/>
            </a:lvl1pPr>
            <a:lvl2pPr marL="640060" indent="0">
              <a:buNone/>
              <a:defRPr sz="1700"/>
            </a:lvl2pPr>
            <a:lvl3pPr marL="1280119" indent="0">
              <a:buNone/>
              <a:defRPr sz="1400"/>
            </a:lvl3pPr>
            <a:lvl4pPr marL="1920177" indent="0">
              <a:buNone/>
              <a:defRPr sz="1300"/>
            </a:lvl4pPr>
            <a:lvl5pPr marL="2560237" indent="0">
              <a:buNone/>
              <a:defRPr sz="1300"/>
            </a:lvl5pPr>
            <a:lvl6pPr marL="3200296" indent="0">
              <a:buNone/>
              <a:defRPr sz="1300"/>
            </a:lvl6pPr>
            <a:lvl7pPr marL="3840356" indent="0">
              <a:buNone/>
              <a:defRPr sz="1300"/>
            </a:lvl7pPr>
            <a:lvl8pPr marL="4480415" indent="0">
              <a:buNone/>
              <a:defRPr sz="1300"/>
            </a:lvl8pPr>
            <a:lvl9pPr marL="5120473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8687A-4403-44E1-9B93-F38471572C89}" type="datetimeFigureOut">
              <a:rPr kumimoji="1" lang="ja-JP" altLang="en-US" smtClean="0"/>
              <a:t>2017/12/28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C19A-0A5D-41CD-8048-93BCCF8EF1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417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720090" y="432555"/>
            <a:ext cx="12961620" cy="1800225"/>
          </a:xfrm>
          <a:prstGeom prst="rect">
            <a:avLst/>
          </a:prstGeom>
        </p:spPr>
        <p:txBody>
          <a:bodyPr vert="horz" lIns="128011" tIns="64006" rIns="128011" bIns="64006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0090" y="2520317"/>
            <a:ext cx="12961620" cy="7128392"/>
          </a:xfrm>
          <a:prstGeom prst="rect">
            <a:avLst/>
          </a:prstGeom>
        </p:spPr>
        <p:txBody>
          <a:bodyPr vert="horz" lIns="128011" tIns="64006" rIns="128011" bIns="64006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720090" y="10011255"/>
            <a:ext cx="3360420" cy="575072"/>
          </a:xfrm>
          <a:prstGeom prst="rect">
            <a:avLst/>
          </a:prstGeom>
        </p:spPr>
        <p:txBody>
          <a:bodyPr vert="horz" lIns="128011" tIns="64006" rIns="128011" bIns="64006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8687A-4403-44E1-9B93-F38471572C89}" type="datetimeFigureOut">
              <a:rPr kumimoji="1" lang="ja-JP" altLang="en-US" smtClean="0"/>
              <a:t>2017/12/28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920615" y="10011255"/>
            <a:ext cx="4560570" cy="575072"/>
          </a:xfrm>
          <a:prstGeom prst="rect">
            <a:avLst/>
          </a:prstGeom>
        </p:spPr>
        <p:txBody>
          <a:bodyPr vert="horz" lIns="128011" tIns="64006" rIns="128011" bIns="64006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321290" y="10011255"/>
            <a:ext cx="3360420" cy="575072"/>
          </a:xfrm>
          <a:prstGeom prst="rect">
            <a:avLst/>
          </a:prstGeom>
        </p:spPr>
        <p:txBody>
          <a:bodyPr vert="horz" lIns="128011" tIns="64006" rIns="128011" bIns="64006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FC19A-0A5D-41CD-8048-93BCCF8EF1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7953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19" rtl="0" eaLnBrk="1" latinLnBrk="0" hangingPunct="1">
        <a:spcBef>
          <a:spcPct val="0"/>
        </a:spcBef>
        <a:buNone/>
        <a:defRPr kumimoji="1" sz="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44" indent="-480044" algn="l" defTabSz="128011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097" indent="-400037" algn="l" defTabSz="1280119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148" indent="-320029" algn="l" defTabSz="128011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08" indent="-320029" algn="l" defTabSz="1280119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267" indent="-320029" algn="l" defTabSz="1280119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325" indent="-320029" algn="l" defTabSz="128011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385" indent="-320029" algn="l" defTabSz="128011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444" indent="-320029" algn="l" defTabSz="128011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504" indent="-320029" algn="l" defTabSz="128011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19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60" algn="l" defTabSz="1280119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19" algn="l" defTabSz="1280119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177" algn="l" defTabSz="1280119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237" algn="l" defTabSz="1280119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296" algn="l" defTabSz="1280119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356" algn="l" defTabSz="1280119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415" algn="l" defTabSz="1280119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473" algn="l" defTabSz="1280119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角丸四角形 8"/>
          <p:cNvSpPr/>
          <p:nvPr/>
        </p:nvSpPr>
        <p:spPr>
          <a:xfrm>
            <a:off x="9005472" y="1362858"/>
            <a:ext cx="5203382" cy="3680759"/>
          </a:xfrm>
          <a:prstGeom prst="roundRect">
            <a:avLst>
              <a:gd name="adj" fmla="val 9105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サブタイトル 2"/>
          <p:cNvSpPr txBox="1">
            <a:spLocks/>
          </p:cNvSpPr>
          <p:nvPr/>
        </p:nvSpPr>
        <p:spPr>
          <a:xfrm>
            <a:off x="99351" y="5361346"/>
            <a:ext cx="14221394" cy="54233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txBody>
          <a:bodyPr vert="horz" wrap="square" lIns="91437" tIns="45719" rIns="91437" bIns="45719" rtlCol="0">
            <a:noAutofit/>
          </a:bodyPr>
          <a:lstStyle/>
          <a:p>
            <a:pPr>
              <a:lnSpc>
                <a:spcPts val="299"/>
              </a:lnSpc>
            </a:pPr>
            <a:r>
              <a:rPr lang="en-US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 </a:t>
            </a:r>
            <a:endParaRPr lang="ja-JP" altLang="en-US" sz="1300" dirty="0"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/>
            </a:endParaRPr>
          </a:p>
          <a:p>
            <a:pPr>
              <a:lnSpc>
                <a:spcPts val="1899"/>
              </a:lnSpc>
            </a:pPr>
            <a:endParaRPr lang="ja-JP" altLang="en-US" sz="1300" dirty="0"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/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144116" y="5688707"/>
            <a:ext cx="8041432" cy="5142433"/>
          </a:xfrm>
          <a:prstGeom prst="rect">
            <a:avLst/>
          </a:prstGeom>
          <a:solidFill>
            <a:srgbClr val="2BF5B6">
              <a:alpha val="10000"/>
            </a:srgb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altLang="ja-JP" sz="1400" b="1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85725" indent="-85725">
              <a:lnSpc>
                <a:spcPts val="1300"/>
              </a:lnSpc>
            </a:pPr>
            <a:endParaRPr lang="en-US" altLang="ja-JP" sz="1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85725" indent="-85725">
              <a:lnSpc>
                <a:spcPts val="1300"/>
              </a:lnSpc>
            </a:pPr>
            <a:endParaRPr lang="en-US" altLang="ja-JP" sz="1400" b="1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85725" indent="-85725">
              <a:lnSpc>
                <a:spcPts val="1300"/>
              </a:lnSpc>
            </a:pPr>
            <a:endParaRPr lang="en-US" altLang="ja-JP" sz="1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85725" indent="-85725">
              <a:lnSpc>
                <a:spcPts val="1300"/>
              </a:lnSpc>
            </a:pPr>
            <a:endParaRPr lang="en-US" altLang="ja-JP" sz="1400" b="1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85725" indent="-85725">
              <a:lnSpc>
                <a:spcPts val="1300"/>
              </a:lnSpc>
            </a:pPr>
            <a:endParaRPr lang="en-US" altLang="ja-JP" sz="1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85725" indent="-85725">
              <a:lnSpc>
                <a:spcPts val="1300"/>
              </a:lnSpc>
            </a:pPr>
            <a:endParaRPr lang="en-US" altLang="ja-JP" sz="1400" b="1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85725" indent="-85725">
              <a:lnSpc>
                <a:spcPts val="1300"/>
              </a:lnSpc>
            </a:pPr>
            <a:endParaRPr lang="en-US" altLang="ja-JP" sz="1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85725" indent="-85725">
              <a:lnSpc>
                <a:spcPts val="1300"/>
              </a:lnSpc>
            </a:pPr>
            <a:endParaRPr lang="en-US" altLang="ja-JP" sz="1400" b="1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85725" indent="-85725">
              <a:lnSpc>
                <a:spcPts val="1300"/>
              </a:lnSpc>
            </a:pPr>
            <a:endParaRPr lang="en-US" altLang="ja-JP" sz="1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85725" indent="-85725">
              <a:lnSpc>
                <a:spcPts val="1300"/>
              </a:lnSpc>
            </a:pPr>
            <a:endParaRPr lang="en-US" altLang="ja-JP" sz="1400" b="1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85725" indent="-85725">
              <a:lnSpc>
                <a:spcPts val="1300"/>
              </a:lnSpc>
            </a:pPr>
            <a:endParaRPr lang="en-US" altLang="ja-JP" sz="1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85725" indent="-85725">
              <a:lnSpc>
                <a:spcPts val="1300"/>
              </a:lnSpc>
            </a:pPr>
            <a:endParaRPr lang="en-US" altLang="ja-JP" sz="1400" b="1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85725" indent="-85725">
              <a:lnSpc>
                <a:spcPts val="1300"/>
              </a:lnSpc>
            </a:pPr>
            <a:endParaRPr lang="en-US" altLang="ja-JP" sz="1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85725" indent="-85725">
              <a:lnSpc>
                <a:spcPts val="1300"/>
              </a:lnSpc>
            </a:pPr>
            <a:endParaRPr lang="en-US" altLang="ja-JP" sz="1400" b="1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85725" indent="-85725">
              <a:lnSpc>
                <a:spcPts val="1300"/>
              </a:lnSpc>
            </a:pPr>
            <a:endParaRPr lang="en-US" altLang="ja-JP" sz="1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85725" indent="-85725">
              <a:lnSpc>
                <a:spcPts val="1300"/>
              </a:lnSpc>
            </a:pPr>
            <a:endParaRPr lang="en-US" altLang="ja-JP" sz="1400" b="1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85725" indent="-85725">
              <a:lnSpc>
                <a:spcPts val="1300"/>
              </a:lnSpc>
            </a:pPr>
            <a:endParaRPr lang="en-US" altLang="ja-JP" sz="1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85725" indent="-85725">
              <a:lnSpc>
                <a:spcPts val="1300"/>
              </a:lnSpc>
            </a:pPr>
            <a:endParaRPr lang="en-US" altLang="ja-JP" sz="1400" b="1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85725" indent="-85725">
              <a:lnSpc>
                <a:spcPts val="1300"/>
              </a:lnSpc>
            </a:pPr>
            <a:endParaRPr lang="en-US" altLang="ja-JP" sz="1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85725" indent="-85725">
              <a:lnSpc>
                <a:spcPts val="1300"/>
              </a:lnSpc>
            </a:pPr>
            <a:endParaRPr lang="en-US" altLang="ja-JP" sz="1400" b="1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85725" indent="-85725">
              <a:lnSpc>
                <a:spcPts val="1300"/>
              </a:lnSpc>
            </a:pPr>
            <a:endParaRPr lang="en-US" altLang="ja-JP" sz="1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85725" indent="-85725">
              <a:lnSpc>
                <a:spcPts val="1300"/>
              </a:lnSpc>
            </a:pPr>
            <a:endParaRPr lang="en-US" altLang="ja-JP" sz="1400" b="1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85725" indent="-85725">
              <a:lnSpc>
                <a:spcPts val="1300"/>
              </a:lnSpc>
            </a:pPr>
            <a:endParaRPr lang="en-US" altLang="ja-JP" sz="1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85725" indent="-85725">
              <a:lnSpc>
                <a:spcPts val="1300"/>
              </a:lnSpc>
            </a:pPr>
            <a:endParaRPr lang="en-US" altLang="ja-JP" sz="1400" b="1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85725" indent="-85725">
              <a:lnSpc>
                <a:spcPts val="1300"/>
              </a:lnSpc>
            </a:pPr>
            <a:endParaRPr lang="en-US" altLang="ja-JP" sz="1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85725" indent="-85725">
              <a:lnSpc>
                <a:spcPts val="1300"/>
              </a:lnSpc>
            </a:pPr>
            <a:endParaRPr lang="en-US" altLang="ja-JP" sz="1400" b="1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85725" indent="-85725">
              <a:lnSpc>
                <a:spcPts val="1300"/>
              </a:lnSpc>
            </a:pPr>
            <a:endParaRPr lang="en-US" altLang="ja-JP" sz="1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85725" indent="-85725">
              <a:lnSpc>
                <a:spcPts val="1300"/>
              </a:lnSpc>
            </a:pPr>
            <a:endParaRPr lang="en-US" altLang="ja-JP" sz="1400" b="1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85725" indent="-85725">
              <a:lnSpc>
                <a:spcPts val="1300"/>
              </a:lnSpc>
            </a:pPr>
            <a:endParaRPr lang="en-US" altLang="ja-JP" sz="1400" b="1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9148" y="-11067"/>
            <a:ext cx="14401800" cy="447699"/>
          </a:xfrm>
          <a:prstGeom prst="rect">
            <a:avLst/>
          </a:prstGeom>
          <a:solidFill>
            <a:schemeClr val="accent3">
              <a:lumMod val="75000"/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37" tIns="45719" rIns="91437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「自助」「共助」の効果的な促進方策の検討</a:t>
            </a:r>
            <a:r>
              <a:rPr lang="ja-JP" altLang="en-US" sz="20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に</a:t>
            </a:r>
            <a:r>
              <a:rPr lang="ja-JP" altLang="en-US" sz="20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ついて</a:t>
            </a:r>
            <a:r>
              <a:rPr lang="en-US" altLang="ja-JP" sz="20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《</a:t>
            </a:r>
            <a:r>
              <a:rPr lang="ja-JP" altLang="en-US" sz="20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中間まとめ</a:t>
            </a:r>
            <a:r>
              <a:rPr lang="en-US" altLang="ja-JP" sz="20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》</a:t>
            </a:r>
            <a:endParaRPr lang="ja-JP" altLang="en-US" sz="2000" b="1" kern="1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4956" y="658553"/>
            <a:ext cx="11878472" cy="408035"/>
          </a:xfrm>
          <a:prstGeom prst="rect">
            <a:avLst/>
          </a:prstGeom>
          <a:solidFill>
            <a:srgbClr val="7CF67C"/>
          </a:solidFill>
          <a:ln w="381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37" tIns="45719" rIns="91437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2200"/>
              </a:lnSpc>
            </a:pPr>
            <a:r>
              <a:rPr lang="ja-JP" altLang="en-US" sz="1100" kern="100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/>
              </a:rPr>
              <a:t>　　　　</a:t>
            </a:r>
            <a:r>
              <a:rPr lang="ja-JP" altLang="en-US" sz="1100" kern="100" dirty="0" smtClean="0">
                <a:solidFill>
                  <a:srgbClr val="00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/>
              </a:rPr>
              <a:t>災害時における自助・共助の推進　　　近い将来、大規模</a:t>
            </a:r>
            <a:r>
              <a:rPr lang="ja-JP" altLang="en-US" sz="1100" kern="100" dirty="0">
                <a:solidFill>
                  <a:srgbClr val="00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/>
              </a:rPr>
              <a:t>災害</a:t>
            </a:r>
            <a:r>
              <a:rPr lang="ja-JP" altLang="en-US" sz="1100" kern="100" dirty="0" smtClean="0">
                <a:solidFill>
                  <a:srgbClr val="00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/>
              </a:rPr>
              <a:t>の発生が危惧される中、「自助」「共助」「公助」が一体となって「防災・減災」に取り組むことで、災害に強い都市大阪の実現をめざす</a:t>
            </a:r>
            <a:endParaRPr lang="ja-JP" altLang="en-US" sz="1100" kern="100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Times New Roman"/>
            </a:endParaRPr>
          </a:p>
        </p:txBody>
      </p:sp>
      <p:sp>
        <p:nvSpPr>
          <p:cNvPr id="8" name="サブタイトル 2"/>
          <p:cNvSpPr txBox="1">
            <a:spLocks/>
          </p:cNvSpPr>
          <p:nvPr/>
        </p:nvSpPr>
        <p:spPr>
          <a:xfrm>
            <a:off x="99350" y="1314747"/>
            <a:ext cx="8397693" cy="372887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txBody>
          <a:bodyPr vert="horz" wrap="square" lIns="91437" tIns="45719" rIns="91437" bIns="45719" rtlCol="0">
            <a:noAutofit/>
          </a:bodyPr>
          <a:lstStyle/>
          <a:p>
            <a:pPr>
              <a:lnSpc>
                <a:spcPts val="299"/>
              </a:lnSpc>
            </a:pPr>
            <a:r>
              <a:rPr lang="en-US" sz="1600" b="1" dirty="0">
                <a:solidFill>
                  <a:srgbClr val="000000"/>
                </a:solidFill>
                <a:latin typeface="ＭＳ ゴシック"/>
                <a:cs typeface="Times New Roman"/>
              </a:rPr>
              <a:t> </a:t>
            </a:r>
            <a:endParaRPr lang="ja-JP" altLang="en-US" sz="1300" dirty="0">
              <a:latin typeface="ＭＳ Ｐゴシック"/>
              <a:cs typeface="ＭＳ Ｐゴシック"/>
            </a:endParaRPr>
          </a:p>
          <a:p>
            <a:pPr>
              <a:lnSpc>
                <a:spcPts val="1899"/>
              </a:lnSpc>
            </a:pPr>
            <a:endParaRPr lang="en-US" altLang="ja-JP" sz="13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/>
            </a:endParaRPr>
          </a:p>
          <a:p>
            <a:pPr>
              <a:lnSpc>
                <a:spcPts val="2000"/>
              </a:lnSpc>
            </a:pPr>
            <a:r>
              <a:rPr lang="en-US" altLang="ja-JP" sz="1300" dirty="0">
                <a:solidFill>
                  <a:srgbClr val="00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/>
              </a:rPr>
              <a:t>    </a:t>
            </a:r>
            <a:r>
              <a:rPr lang="ja-JP" altLang="en-US" sz="1300" dirty="0" smtClean="0">
                <a:solidFill>
                  <a:srgbClr val="00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/>
              </a:rPr>
              <a:t>◎</a:t>
            </a:r>
            <a:endParaRPr lang="en-US" altLang="ja-JP" sz="1600" dirty="0">
              <a:solidFill>
                <a:srgbClr val="000000"/>
              </a:solidFill>
              <a:latin typeface="HGPｺﾞｼｯｸM" panose="020B0600000000000000" pitchFamily="50" charset="-128"/>
              <a:ea typeface="HGPｺﾞｼｯｸM" panose="020B0600000000000000" pitchFamily="50" charset="-128"/>
              <a:cs typeface="Times New Roman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72299" y="1135184"/>
            <a:ext cx="1042747" cy="276997"/>
          </a:xfrm>
          <a:prstGeom prst="rect">
            <a:avLst/>
          </a:prstGeom>
          <a:solidFill>
            <a:schemeClr val="tx1"/>
          </a:solidFill>
        </p:spPr>
        <p:txBody>
          <a:bodyPr wrap="square" lIns="91437" tIns="45719" rIns="91437" bIns="45719">
            <a:spAutoFit/>
          </a:bodyPr>
          <a:lstStyle/>
          <a:p>
            <a:pPr algn="ctr"/>
            <a:r>
              <a:rPr lang="ja-JP" altLang="en-US" sz="1200" b="1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検討状況</a:t>
            </a:r>
            <a:endParaRPr lang="en-US" altLang="ja-JP" sz="1200" b="1" dirty="0" smtClean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8263880" y="5688706"/>
            <a:ext cx="5944974" cy="5093702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300"/>
              </a:lnSpc>
            </a:pPr>
            <a:endParaRPr lang="en-US" altLang="ja-JP" sz="1200" b="1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1300"/>
              </a:lnSpc>
            </a:pPr>
            <a:r>
              <a:rPr lang="en-US" altLang="ja-JP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lang="ja-JP" altLang="en-US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府民の意識関連</a:t>
            </a:r>
            <a:r>
              <a:rPr lang="en-US" altLang="ja-JP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</a:p>
          <a:p>
            <a:pPr>
              <a:lnSpc>
                <a:spcPts val="1300"/>
              </a:lnSpc>
            </a:pP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■経験のないことはなかなか実行に移せない、粘り強く働きかけることが必要　（学識）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■災害発生時、意識は高いが、時間の経過とともに意識が薄れていく傾向がある。（学識）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1300"/>
              </a:lnSpc>
            </a:pPr>
            <a:endParaRPr lang="en-US" altLang="ja-JP" sz="1200" b="1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1300"/>
              </a:lnSpc>
            </a:pPr>
            <a:r>
              <a:rPr lang="en-US" altLang="ja-JP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lang="ja-JP" altLang="en-US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自主防災組織関連</a:t>
            </a:r>
            <a:r>
              <a:rPr lang="en-US" altLang="ja-JP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</a:p>
          <a:p>
            <a:pPr>
              <a:lnSpc>
                <a:spcPts val="1300"/>
              </a:lnSpc>
            </a:pP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■ﾊｻﾞｰﾄﾞﾏｯﾌﾟづくり等</a:t>
            </a: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、メニューを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工夫</a:t>
            </a: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し、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組織</a:t>
            </a: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活性化に取り組む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熱心な地域もあるが、リーダーの力量による温度差が大きい  （市町村）　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■若い</a:t>
            </a: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人は入ってもすぐやめるなど定着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しない　（団体関係者）　　　　　　　　　　　　　　　　　　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■組織が高齢化し、従来の「共助」が機能しなくなってきている。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地域、企業、大学等が連携した防災の取組など、新たな仕組みづくり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が必要　（学識）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■ママネットワーク等、防災が目的ではないネットワークを活用した防災の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意識啓発は非常に効果的　（学識・団体関係者）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■公的機関ができる</a:t>
            </a: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こと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は限度があり、災害対策にボランティアの活動は欠かせない　（学識）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1300"/>
              </a:lnSpc>
            </a:pP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1300"/>
              </a:lnSpc>
            </a:pPr>
            <a:r>
              <a:rPr lang="en-US" altLang="ja-JP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lang="ja-JP" altLang="en-US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事業者関連</a:t>
            </a:r>
            <a:r>
              <a:rPr lang="en-US" altLang="ja-JP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</a:p>
          <a:p>
            <a:pPr>
              <a:lnSpc>
                <a:spcPts val="1300"/>
              </a:lnSpc>
            </a:pP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■大阪はサプライチェーンの中核を担う企業も多く、企業の災害対策を強化していくことは、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大阪のさらなる発展にもつながる　　（学識）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■府が進めている企業等との民間協定は、一定成果をあげているが、さらに社会貢献を促すなど、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企業の力を活用した共助体制を進めるべき　（学識）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■大阪の企業は災害に対する意識が低いため、法規制をかけるのが効果的　（学識）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■帰宅困難者の受入れは訴訟リスクもあり困難　（事業者）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1300"/>
              </a:lnSpc>
            </a:pP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1300"/>
              </a:lnSpc>
            </a:pPr>
            <a:r>
              <a:rPr lang="en-US" altLang="ja-JP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lang="ja-JP" altLang="en-US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その他</a:t>
            </a:r>
            <a:r>
              <a:rPr lang="en-US" altLang="ja-JP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</a:p>
          <a:p>
            <a:pPr>
              <a:lnSpc>
                <a:spcPts val="1300"/>
              </a:lnSpc>
            </a:pP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■帰宅困難者対策として、大規模施設・企業等に一時的に受け入れてもらえるような仕組みづくり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は、費用面など課題は多いが有効と思われる　（学識）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■災害弱者である外国人への情報伝達等、サポート体制の一層の強化が必要　（学識）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■防災にもっと女性の視点を入れるべき　（学識・団体関係）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274845" y="3744492"/>
            <a:ext cx="8035542" cy="1205454"/>
          </a:xfrm>
          <a:prstGeom prst="roundRect">
            <a:avLst>
              <a:gd name="adj" fmla="val 8922"/>
            </a:avLst>
          </a:prstGeom>
          <a:solidFill>
            <a:schemeClr val="bg1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9" rIns="91437" bIns="45719"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29118" y="3882989"/>
            <a:ext cx="8008969" cy="1066957"/>
          </a:xfrm>
          <a:prstGeom prst="rect">
            <a:avLst/>
          </a:prstGeom>
          <a:noFill/>
          <a:ln w="12700">
            <a:noFill/>
            <a:prstDash val="solid"/>
          </a:ln>
        </p:spPr>
        <p:txBody>
          <a:bodyPr wrap="square" lIns="91437" tIns="45719" rIns="91437" bIns="45719" rtlCol="0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   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府民や他府県の実態調査に加え、市町村、経済</a:t>
            </a: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団体、有識者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等と</a:t>
            </a: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意見交換を行いながら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、「府民」「地域」「事業者」の</a:t>
            </a:r>
            <a:r>
              <a:rPr lang="en-US" altLang="ja-JP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100" dirty="0" err="1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つの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分野に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　ついて、「自助」「共助」の観点から、それぞれの課題の把握、今後の方向性について</a:t>
            </a:r>
            <a:r>
              <a:rPr lang="ja-JP" altLang="en-US" sz="1100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検討中。</a:t>
            </a:r>
            <a:endParaRPr lang="en-US" altLang="ja-JP" sz="1100" u="sng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◆「府民」の防災意識の実態把握</a:t>
            </a:r>
            <a:endParaRPr lang="en-US" altLang="ja-JP" sz="1100" b="1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◆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府における自主防災組織の実態把握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◆市町村、有識者等へのヒアリング　等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251199" y="1584252"/>
            <a:ext cx="8064896" cy="1944216"/>
          </a:xfrm>
          <a:prstGeom prst="roundRect">
            <a:avLst>
              <a:gd name="adj" fmla="val 8922"/>
            </a:avLst>
          </a:prstGeom>
          <a:solidFill>
            <a:schemeClr val="bg1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9" rIns="91437" bIns="45719"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81640" y="1445752"/>
            <a:ext cx="1037126" cy="27699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2">
                <a:lumMod val="75000"/>
              </a:schemeClr>
            </a:solidFill>
            <a:prstDash val="solid"/>
          </a:ln>
        </p:spPr>
        <p:txBody>
          <a:bodyPr wrap="square" lIns="91437" tIns="45719" rIns="91437" bIns="45719" rtlCol="0">
            <a:spAutoFit/>
          </a:bodyPr>
          <a:lstStyle/>
          <a:p>
            <a:r>
              <a:rPr lang="ja-JP" altLang="en-US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 背景事情</a:t>
            </a:r>
            <a:endParaRPr lang="en-US" altLang="ja-JP" sz="12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351111" y="1697489"/>
            <a:ext cx="7964984" cy="475193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pPr algn="just">
              <a:lnSpc>
                <a:spcPts val="1600"/>
              </a:lnSpc>
            </a:pPr>
            <a:r>
              <a:rPr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rPr>
              <a:t>  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rPr>
              <a:t>過去の災害等から、自らの命は自らが守る「自助」、相互に助け合う「共助」の重要性を教訓として得ているが、　その機能が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メイリオ" panose="020B0604030504040204" pitchFamily="50" charset="-128"/>
            </a:endParaRPr>
          </a:p>
          <a:p>
            <a:pPr algn="just">
              <a:lnSpc>
                <a:spcPts val="1600"/>
              </a:lnSpc>
            </a:pP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anose="020B0604030504040204" pitchFamily="50" charset="-128"/>
              </a:rPr>
              <a:t>十分に発揮されていないと推察される現状がある。　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359712" y="2200189"/>
            <a:ext cx="7876967" cy="1246493"/>
          </a:xfrm>
          <a:prstGeom prst="rect">
            <a:avLst/>
          </a:prstGeom>
          <a:solidFill>
            <a:srgbClr val="66FFCC">
              <a:alpha val="15000"/>
            </a:srgbClr>
          </a:solidFill>
          <a:ln w="12700">
            <a:solidFill>
              <a:schemeClr val="accent1">
                <a:shade val="50000"/>
              </a:schemeClr>
            </a:solidFill>
            <a:prstDash val="solid"/>
          </a:ln>
        </p:spPr>
        <p:txBody>
          <a:bodyPr wrap="square" lIns="91437" tIns="45719" rIns="91437" bIns="45719" rtlCol="0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◆南海トラフ地震に関連する防災対応の</a:t>
            </a:r>
            <a:r>
              <a:rPr lang="ja-JP" altLang="en-US" sz="110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見直し、北朝鮮情勢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など、新たな危機事象への対応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◆</a:t>
            </a: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東日本大震災・熊本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地震においても、「</a:t>
            </a: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自助」「共助」の必要性が再認識　</a:t>
            </a:r>
          </a:p>
          <a:p>
            <a:pPr>
              <a:lnSpc>
                <a:spcPts val="1500"/>
              </a:lnSpc>
            </a:pP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◆訪日外国人等観光客の増加　　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 ～災害発生時、適切な行動を取ることが困難な者の増加～　（平成</a:t>
            </a:r>
            <a:r>
              <a:rPr lang="en-US" altLang="ja-JP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28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年大阪を訪れた外国人旅行者：約</a:t>
            </a:r>
            <a:r>
              <a:rPr lang="en-US" altLang="ja-JP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940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万人　過去最高）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◆東日本大震災の際、首都圏で約</a:t>
            </a:r>
            <a:r>
              <a:rPr lang="en-US" altLang="ja-JP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515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万人の帰宅困難者が発生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</a:t>
            </a: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～二次災害の発生や救命・救助活動等の妨げになることが懸念　（大阪府域帰宅困難者：</a:t>
            </a:r>
            <a:r>
              <a:rPr lang="en-US" altLang="ja-JP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146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万人）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80852" y="5174660"/>
            <a:ext cx="1082342" cy="307775"/>
          </a:xfrm>
          <a:prstGeom prst="rect">
            <a:avLst/>
          </a:prstGeom>
          <a:solidFill>
            <a:schemeClr val="tx1"/>
          </a:solidFill>
        </p:spPr>
        <p:txBody>
          <a:bodyPr wrap="none" lIns="91437" tIns="45719" rIns="91437" bIns="45719">
            <a:spAutoFit/>
          </a:bodyPr>
          <a:lstStyle/>
          <a:p>
            <a:pPr algn="ctr"/>
            <a:r>
              <a:rPr lang="ja-JP" altLang="en-US" sz="14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現状（概要）</a:t>
            </a:r>
            <a:endParaRPr lang="en-US" altLang="ja-JP" sz="1400" dirty="0" smtClean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144116" y="5550208"/>
            <a:ext cx="3821484" cy="276997"/>
          </a:xfrm>
          <a:prstGeom prst="rect">
            <a:avLst/>
          </a:prstGeom>
          <a:solidFill>
            <a:schemeClr val="tx1"/>
          </a:solidFill>
        </p:spPr>
        <p:txBody>
          <a:bodyPr wrap="square" lIns="91437" tIns="45719" rIns="91437" bIns="45719">
            <a:spAutoFit/>
          </a:bodyPr>
          <a:lstStyle/>
          <a:p>
            <a:pPr algn="ctr"/>
            <a:r>
              <a:rPr lang="ja-JP" altLang="en-US" sz="12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「府民」「自主防災組織」「事業者」「ボランティア」の状況　</a:t>
            </a:r>
            <a:endParaRPr lang="en-US" altLang="ja-JP" sz="1200" dirty="0" smtClean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graphicFrame>
        <p:nvGraphicFramePr>
          <p:cNvPr id="34" name="表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546792"/>
              </p:ext>
            </p:extLst>
          </p:nvPr>
        </p:nvGraphicFramePr>
        <p:xfrm>
          <a:off x="251199" y="6094989"/>
          <a:ext cx="5036335" cy="12280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3927"/>
                <a:gridCol w="720080"/>
                <a:gridCol w="720080"/>
                <a:gridCol w="720080"/>
                <a:gridCol w="1512168"/>
              </a:tblGrid>
              <a:tr h="247222"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kumimoji="1" lang="ja-JP" altLang="en-US" sz="800" b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項目</a:t>
                      </a:r>
                      <a:endParaRPr kumimoji="1" lang="ja-JP" altLang="en-US" sz="8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03196" rtl="0" eaLnBrk="1" fontAlgn="auto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</a:t>
                      </a:r>
                      <a:endParaRPr lang="en-US" altLang="ja-JP" sz="800" b="0" u="none" strike="noStrike" dirty="0" smtClean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903196" rtl="0" eaLnBrk="1" fontAlgn="auto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8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H29.7</a:t>
                      </a:r>
                      <a:r>
                        <a:rPr lang="ja-JP" altLang="en-US" sz="8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lang="ja-JP" altLang="en-US" sz="800" b="0" i="0" u="none" strike="noStrike" dirty="0" smtClean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03196" rtl="0" eaLnBrk="1" fontAlgn="auto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</a:t>
                      </a:r>
                      <a:br>
                        <a:rPr lang="ja-JP" altLang="en-US" sz="8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</a:br>
                      <a:r>
                        <a:rPr lang="ja-JP" altLang="en-US" sz="8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8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H24.3</a:t>
                      </a:r>
                      <a:r>
                        <a:rPr lang="ja-JP" altLang="en-US" sz="8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lang="ja-JP" altLang="en-US" sz="800" b="0" i="0" u="none" strike="noStrike" dirty="0" smtClean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lang="zh-CN" altLang="en-US" sz="8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全国</a:t>
                      </a:r>
                      <a:br>
                        <a:rPr lang="zh-CN" altLang="en-US" sz="8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</a:br>
                      <a:r>
                        <a:rPr lang="en-US" altLang="ja-JP" sz="8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(H28.2</a:t>
                      </a:r>
                      <a:r>
                        <a:rPr lang="ja-JP" altLang="en-US" sz="8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kumimoji="1" lang="ja-JP" altLang="en-US" sz="8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03196" rtl="0" eaLnBrk="1" fontAlgn="auto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8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東京都</a:t>
                      </a:r>
                      <a:br>
                        <a:rPr lang="zh-TW" altLang="en-US" sz="8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</a:br>
                      <a:r>
                        <a:rPr lang="zh-TW" altLang="en-US" sz="8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8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H29.3</a:t>
                      </a:r>
                      <a:r>
                        <a:rPr lang="ja-JP" altLang="en-US" sz="8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lang="zh-TW" altLang="en-US" sz="800" b="0" i="0" u="none" strike="noStrike" dirty="0" smtClean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</a:tr>
              <a:tr h="199395">
                <a:tc>
                  <a:txBody>
                    <a:bodyPr/>
                    <a:lstStyle/>
                    <a:p>
                      <a:pPr>
                        <a:lnSpc>
                          <a:spcPts val="700"/>
                        </a:lnSpc>
                      </a:pP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食料等の備蓄</a:t>
                      </a:r>
                      <a:endParaRPr kumimoji="1" lang="en-US" altLang="ja-JP" sz="8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</a:pP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39.3</a:t>
                      </a: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03196" rtl="0" eaLnBrk="1" fontAlgn="auto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44.6</a:t>
                      </a: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</a:pP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38.2</a:t>
                      </a: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1280119" rtl="0" eaLnBrk="1" fontAlgn="auto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（食料）</a:t>
                      </a: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62</a:t>
                      </a: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％（水）</a:t>
                      </a: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44.7</a:t>
                      </a:r>
                      <a:r>
                        <a:rPr lang="en-US" altLang="ja-JP" sz="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%</a:t>
                      </a:r>
                      <a:endParaRPr lang="en-US" altLang="ja-JP" sz="800" b="1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192689">
                <a:tc>
                  <a:txBody>
                    <a:bodyPr/>
                    <a:lstStyle/>
                    <a:p>
                      <a:pPr>
                        <a:lnSpc>
                          <a:spcPts val="700"/>
                        </a:lnSpc>
                      </a:pP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家具等の転倒防止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</a:pP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15.2</a:t>
                      </a: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</a:pP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28.0</a:t>
                      </a: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</a:pP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23.7</a:t>
                      </a: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</a:pP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57.6</a:t>
                      </a: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164282">
                <a:tc>
                  <a:txBody>
                    <a:bodyPr/>
                    <a:lstStyle/>
                    <a:p>
                      <a:pPr marL="0" marR="0" indent="0" algn="l" defTabSz="903196" rtl="0" eaLnBrk="1" fontAlgn="auto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避難場所・経路を知っている</a:t>
                      </a:r>
                      <a:endParaRPr lang="ja-JP" altLang="en-US" sz="800" b="1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03196" rtl="0" eaLnBrk="1" fontAlgn="auto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en-US" altLang="ja-JP" sz="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19.5%</a:t>
                      </a:r>
                      <a:endParaRPr lang="en-US" altLang="ja-JP" sz="800" b="1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03196" rtl="0" eaLnBrk="1" fontAlgn="auto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48.9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endParaRPr lang="en-US" altLang="ja-JP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03196" rtl="0" eaLnBrk="1" fontAlgn="auto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24.8%</a:t>
                      </a:r>
                      <a:endParaRPr lang="en-US" altLang="ja-JP" sz="800" b="1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03196" rtl="0" eaLnBrk="1" fontAlgn="auto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68.0%</a:t>
                      </a:r>
                      <a:endParaRPr lang="en-US" altLang="ja-JP" sz="800" b="1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164282">
                <a:tc>
                  <a:txBody>
                    <a:bodyPr/>
                    <a:lstStyle/>
                    <a:p>
                      <a:pPr marL="0" marR="0" indent="0" algn="l" defTabSz="903196" rtl="0" eaLnBrk="1" fontAlgn="auto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地震保険に加入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03196" rtl="0" eaLnBrk="1" fontAlgn="auto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en-US" altLang="ja-JP" sz="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21.9%</a:t>
                      </a:r>
                      <a:endParaRPr lang="en-US" altLang="ja-JP" sz="800" b="1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03196" rtl="0" eaLnBrk="1" fontAlgn="auto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＿</a:t>
                      </a:r>
                      <a:endParaRPr lang="en-US" altLang="ja-JP" sz="800" b="1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03196" rtl="0" eaLnBrk="1" fontAlgn="auto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24.4%</a:t>
                      </a:r>
                      <a:endParaRPr lang="en-US" altLang="ja-JP" sz="800" b="1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03196" rtl="0" eaLnBrk="1" fontAlgn="auto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39.5%</a:t>
                      </a:r>
                      <a:endParaRPr lang="en-US" altLang="ja-JP" sz="800" b="1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206067">
                <a:tc>
                  <a:txBody>
                    <a:bodyPr/>
                    <a:lstStyle/>
                    <a:p>
                      <a:pPr marL="0" marR="0" indent="0" algn="l" defTabSz="903196" rtl="0" eaLnBrk="1" fontAlgn="auto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防災訓練に参加</a:t>
                      </a:r>
                      <a:endParaRPr lang="ja-JP" altLang="en-US" sz="800" b="1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03196" rtl="0" eaLnBrk="1" fontAlgn="auto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7.4%</a:t>
                      </a:r>
                      <a:endParaRPr lang="en-US" altLang="ja-JP" sz="800" b="1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03196" rtl="0" eaLnBrk="1" fontAlgn="auto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12.6%</a:t>
                      </a:r>
                      <a:endParaRPr lang="en-US" altLang="ja-JP" sz="800" b="1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03196" rtl="0" eaLnBrk="1" fontAlgn="auto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＿</a:t>
                      </a:r>
                      <a:endParaRPr lang="en-US" altLang="ja-JP" sz="800" b="1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03196" rtl="0" eaLnBrk="1" fontAlgn="auto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21.9%</a:t>
                      </a:r>
                      <a:endParaRPr lang="en-US" altLang="ja-JP" sz="800" b="1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35" name="表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4266195"/>
              </p:ext>
            </p:extLst>
          </p:nvPr>
        </p:nvGraphicFramePr>
        <p:xfrm>
          <a:off x="260453" y="7767020"/>
          <a:ext cx="4901562" cy="72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1202"/>
                <a:gridCol w="1008112"/>
                <a:gridCol w="1152128"/>
                <a:gridCol w="1080120"/>
              </a:tblGrid>
              <a:tr h="158201">
                <a:tc>
                  <a:txBody>
                    <a:bodyPr/>
                    <a:lstStyle/>
                    <a:p>
                      <a:pPr marL="0" marR="0" indent="0" algn="ctr" defTabSz="1280119" rtl="0" eaLnBrk="1" fontAlgn="auto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項目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03196" rtl="0" eaLnBrk="1" fontAlgn="auto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全国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東京都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153640">
                <a:tc>
                  <a:txBody>
                    <a:bodyPr/>
                    <a:lstStyle/>
                    <a:p>
                      <a:pPr>
                        <a:lnSpc>
                          <a:spcPts val="700"/>
                        </a:lnSpc>
                      </a:pP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市町村数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</a:pP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43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03196" rtl="0" eaLnBrk="1" fontAlgn="auto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1,741</a:t>
                      </a:r>
                      <a:endParaRPr kumimoji="1" lang="ja-JP" altLang="en-US" sz="8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</a:pP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62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153640">
                <a:tc>
                  <a:txBody>
                    <a:bodyPr/>
                    <a:lstStyle/>
                    <a:p>
                      <a:pPr marL="0" marR="0" indent="0" algn="l" defTabSz="1280119" rtl="0" eaLnBrk="1" fontAlgn="auto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組織数（組織率）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</a:pP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2,763 (90</a:t>
                      </a: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％）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03196" rtl="0" eaLnBrk="1" fontAlgn="auto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161,847 (81.7</a:t>
                      </a: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</a:pP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7,128 (76.3</a:t>
                      </a: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％）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175651">
                <a:tc>
                  <a:txBody>
                    <a:bodyPr/>
                    <a:lstStyle/>
                    <a:p>
                      <a:pPr>
                        <a:lnSpc>
                          <a:spcPts val="700"/>
                        </a:lnSpc>
                      </a:pP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平常時の活動回数</a:t>
                      </a: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</a:t>
                      </a: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組織あたり）</a:t>
                      </a:r>
                      <a:endParaRPr kumimoji="1" lang="en-US" altLang="ja-JP" sz="8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</a:pP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4,308(1.6</a:t>
                      </a: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03196" rtl="0" eaLnBrk="1" fontAlgn="auto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258.047(1.6</a:t>
                      </a: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</a:pP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13,205(1.9</a:t>
                      </a: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38" name="表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92756"/>
              </p:ext>
            </p:extLst>
          </p:nvPr>
        </p:nvGraphicFramePr>
        <p:xfrm>
          <a:off x="251199" y="8836833"/>
          <a:ext cx="3421309" cy="655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7204"/>
                <a:gridCol w="1023985"/>
                <a:gridCol w="1080120"/>
              </a:tblGrid>
              <a:tr h="218536"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kumimoji="1" lang="ja-JP" altLang="en-US" sz="800" b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項目</a:t>
                      </a:r>
                      <a:endParaRPr kumimoji="1" lang="ja-JP" altLang="en-US" sz="8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03196" rtl="0" eaLnBrk="1" fontAlgn="auto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lang="en-US" altLang="ja-JP" sz="8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28</a:t>
                      </a:r>
                      <a:r>
                        <a:rPr lang="ja-JP" altLang="en-US" sz="8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lang="en-US" altLang="ja-JP" sz="8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lang="ja-JP" altLang="en-US" sz="8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lang="en-US" altLang="ja-JP" sz="800" b="0" u="none" strike="noStrike" dirty="0" smtClean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lang="zh-CN" altLang="en-US" sz="8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lang="en-US" altLang="zh-CN" sz="8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en-US" altLang="ja-JP" sz="8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zh-CN" altLang="en-US" sz="8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lang="en-US" altLang="ja-JP" sz="8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lang="zh-CN" altLang="en-US" sz="8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lang="en-US" altLang="zh-CN" sz="800" b="0" u="none" strike="noStrike" dirty="0" smtClean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</a:tr>
              <a:tr h="218536">
                <a:tc>
                  <a:txBody>
                    <a:bodyPr/>
                    <a:lstStyle/>
                    <a:p>
                      <a:pPr marL="0" marR="0" indent="0" algn="l" defTabSz="903196" rtl="0" eaLnBrk="1" fontAlgn="auto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事業継続計画の策定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</a:pPr>
                      <a:r>
                        <a:rPr kumimoji="1" lang="en-US" altLang="ja-JP" sz="8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13.5</a:t>
                      </a:r>
                      <a:r>
                        <a:rPr kumimoji="1" lang="ja-JP" altLang="en-US" sz="8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endParaRPr kumimoji="1" lang="ja-JP" altLang="en-US" sz="8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</a:pPr>
                      <a:r>
                        <a:rPr kumimoji="1" lang="en-US" altLang="ja-JP" sz="8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9.2</a:t>
                      </a:r>
                      <a:r>
                        <a:rPr kumimoji="1" lang="ja-JP" altLang="en-US" sz="8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endParaRPr kumimoji="1" lang="ja-JP" altLang="en-US" sz="8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218536">
                <a:tc>
                  <a:txBody>
                    <a:bodyPr/>
                    <a:lstStyle/>
                    <a:p>
                      <a:pPr marL="0" marR="0" indent="0" algn="l" defTabSz="903196" rtl="0" eaLnBrk="1" fontAlgn="auto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防災訓練の実施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</a:pPr>
                      <a:r>
                        <a:rPr kumimoji="1" lang="en-US" altLang="ja-JP" sz="8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6.9</a:t>
                      </a:r>
                      <a:r>
                        <a:rPr kumimoji="1" lang="ja-JP" altLang="en-US" sz="8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endParaRPr kumimoji="1" lang="ja-JP" altLang="en-US" sz="8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</a:pPr>
                      <a:r>
                        <a:rPr kumimoji="1" lang="en-US" altLang="ja-JP" sz="8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5.6</a:t>
                      </a:r>
                      <a:r>
                        <a:rPr kumimoji="1" lang="ja-JP" altLang="en-US" sz="8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endParaRPr kumimoji="1" lang="ja-JP" altLang="en-US" sz="8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9" name="正方形/長方形 38"/>
          <p:cNvSpPr/>
          <p:nvPr/>
        </p:nvSpPr>
        <p:spPr>
          <a:xfrm>
            <a:off x="8279854" y="5550208"/>
            <a:ext cx="3836665" cy="276997"/>
          </a:xfrm>
          <a:prstGeom prst="rect">
            <a:avLst/>
          </a:prstGeom>
          <a:solidFill>
            <a:schemeClr val="tx1"/>
          </a:solidFill>
        </p:spPr>
        <p:txBody>
          <a:bodyPr wrap="square" lIns="91437" tIns="45719" rIns="91437" bIns="45719">
            <a:spAutoFit/>
          </a:bodyPr>
          <a:lstStyle/>
          <a:p>
            <a:pPr algn="ctr"/>
            <a:r>
              <a:rPr lang="ja-JP" altLang="en-US" sz="12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有識者や関係団体等からの意見（抜粋）</a:t>
            </a:r>
            <a:endParaRPr lang="en-US" altLang="ja-JP" sz="1200" dirty="0" smtClean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6" name="ホームベース 35"/>
          <p:cNvSpPr/>
          <p:nvPr/>
        </p:nvSpPr>
        <p:spPr>
          <a:xfrm>
            <a:off x="8641060" y="1624012"/>
            <a:ext cx="243483" cy="3254559"/>
          </a:xfrm>
          <a:prstGeom prst="homePlate">
            <a:avLst>
              <a:gd name="adj" fmla="val 100000"/>
            </a:avLst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9" rIns="91437" bIns="45719"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1605124" y="7321394"/>
            <a:ext cx="3557268" cy="502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</a:pP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（出典）　全国：平成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月「防災に関する意識や活動の調査」（内閣府）　　</a:t>
            </a:r>
          </a:p>
          <a:p>
            <a:pPr>
              <a:lnSpc>
                <a:spcPts val="800"/>
              </a:lnSpc>
            </a:pP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大阪府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：平成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月、平成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24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　「おおさかＱ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ネット：防災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800"/>
              </a:lnSpc>
            </a:pP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に関するアンケート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</a:p>
          <a:p>
            <a:pPr>
              <a:lnSpc>
                <a:spcPts val="800"/>
              </a:lnSpc>
            </a:pP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東京都：平成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　「東京の防災プラン進捗レポート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2881319" y="8508139"/>
            <a:ext cx="2567026" cy="23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100"/>
              </a:lnSpc>
            </a:pP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消防庁：平成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　「地方防災行政の現況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endParaRPr lang="ja-JP" altLang="en-US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1356587" y="9511320"/>
            <a:ext cx="2751380" cy="2333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100"/>
              </a:lnSpc>
            </a:pP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大阪シティ信用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金庫による調査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（対象：中小企業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</a:p>
        </p:txBody>
      </p:sp>
      <p:graphicFrame>
        <p:nvGraphicFramePr>
          <p:cNvPr id="44" name="表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397591"/>
              </p:ext>
            </p:extLst>
          </p:nvPr>
        </p:nvGraphicFramePr>
        <p:xfrm>
          <a:off x="236053" y="9817472"/>
          <a:ext cx="3436455" cy="696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9212"/>
                <a:gridCol w="709091"/>
                <a:gridCol w="648072"/>
                <a:gridCol w="720080"/>
              </a:tblGrid>
              <a:tr h="232084">
                <a:tc>
                  <a:txBody>
                    <a:bodyPr/>
                    <a:lstStyle/>
                    <a:p>
                      <a:pPr marL="0" marR="0" indent="0" algn="ctr" defTabSz="1280119" rtl="0" eaLnBrk="1" fontAlgn="auto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項目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03196" rtl="0" eaLnBrk="1" fontAlgn="auto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全国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東京都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232084">
                <a:tc>
                  <a:txBody>
                    <a:bodyPr/>
                    <a:lstStyle/>
                    <a:p>
                      <a:pPr>
                        <a:lnSpc>
                          <a:spcPts val="700"/>
                        </a:lnSpc>
                      </a:pP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行動者率（総数）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</a:pP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20.6%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03196" rtl="0" eaLnBrk="1" fontAlgn="auto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26.0%</a:t>
                      </a:r>
                      <a:endParaRPr kumimoji="1" lang="ja-JP" altLang="en-US" sz="8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</a:pP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21.6%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232084">
                <a:tc>
                  <a:txBody>
                    <a:bodyPr/>
                    <a:lstStyle/>
                    <a:p>
                      <a:pPr marL="0" marR="0" indent="0" algn="l" defTabSz="1280119" rtl="0" eaLnBrk="1" fontAlgn="auto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（災害に関係した活動）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</a:pP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1.0%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03196" rtl="0" eaLnBrk="1" fontAlgn="auto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1.5%</a:t>
                      </a:r>
                      <a:endParaRPr kumimoji="1" lang="ja-JP" altLang="en-US" sz="8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</a:pP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2.0%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7" name="正方形/長方形 46"/>
          <p:cNvSpPr/>
          <p:nvPr/>
        </p:nvSpPr>
        <p:spPr>
          <a:xfrm>
            <a:off x="1666562" y="10499488"/>
            <a:ext cx="2441405" cy="2333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100"/>
              </a:lnSpc>
            </a:pP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総務省：平成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年「社会生活基本調査」</a:t>
            </a:r>
            <a:endParaRPr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60" name="図 59" descr="\\172.20.162.22\企画推進g\H27 地域支援G（旧総務・企画G含む）\Ｊ_自主防災組織\H27\③自主防　聞き取り調査\市町村\ヒアリング結果\茨木市\0628　防災訓練\0628茨木市訓練写真\IMG_3666.jpg"/>
          <p:cNvPicPr/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2614292" y="6931010"/>
            <a:ext cx="1511375" cy="1113031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円/楕円 57"/>
          <p:cNvSpPr/>
          <p:nvPr/>
        </p:nvSpPr>
        <p:spPr>
          <a:xfrm>
            <a:off x="12313468" y="5244074"/>
            <a:ext cx="1811916" cy="542320"/>
          </a:xfrm>
          <a:prstGeom prst="ellipse">
            <a:avLst/>
          </a:prstGeom>
          <a:solidFill>
            <a:srgbClr val="99FF99">
              <a:alpha val="40000"/>
            </a:srgbClr>
          </a:solidFill>
          <a:ln w="31750"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 smtClean="0">
                <a:solidFill>
                  <a:schemeClr val="tx1"/>
                </a:solidFill>
              </a:rPr>
              <a:t>今後、ヒアリング</a:t>
            </a:r>
            <a:endParaRPr kumimoji="1" lang="en-US" altLang="ja-JP" sz="1000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000" b="1" dirty="0" smtClean="0">
                <a:solidFill>
                  <a:schemeClr val="tx1"/>
                </a:solidFill>
              </a:rPr>
              <a:t>・分析を実施</a:t>
            </a:r>
            <a:endParaRPr kumimoji="1" lang="ja-JP" altLang="en-US" sz="1000" b="1" dirty="0">
              <a:solidFill>
                <a:schemeClr val="tx1"/>
              </a:solidFill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5396927" y="5827205"/>
            <a:ext cx="2664296" cy="1926168"/>
          </a:xfrm>
          <a:prstGeom prst="rect">
            <a:avLst/>
          </a:prstGeom>
          <a:solidFill>
            <a:schemeClr val="bg1"/>
          </a:solidFill>
          <a:ln w="6350">
            <a:solidFill>
              <a:schemeClr val="tx2">
                <a:lumMod val="75000"/>
              </a:schemeClr>
            </a:solidFill>
            <a:prstDash val="sysDot"/>
          </a:ln>
        </p:spPr>
        <p:txBody>
          <a:bodyPr wrap="square">
            <a:spAutoFit/>
          </a:bodyPr>
          <a:lstStyle/>
          <a:p>
            <a:pPr>
              <a:lnSpc>
                <a:spcPts val="1300"/>
              </a:lnSpc>
            </a:pP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■食料等の備蓄、家具の転倒防止、避難　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場所について、</a:t>
            </a:r>
            <a:r>
              <a:rPr lang="en-US" altLang="ja-JP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H24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年調査時の方が高い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のは、東日本</a:t>
            </a: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大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震災の直後であったため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と推察。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 熊本県における調査においても、震災前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に比べ震災後は、例えば、備蓄は</a:t>
            </a:r>
            <a:r>
              <a:rPr lang="en-US" altLang="ja-JP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68.8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％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en-US" altLang="ja-JP" sz="1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と</a:t>
            </a:r>
            <a:r>
              <a:rPr lang="en-US" altLang="ja-JP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1.8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倍</a:t>
            </a: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家具の固定については</a:t>
            </a:r>
            <a:r>
              <a:rPr lang="en-US" altLang="ja-JP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38.6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％と　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　 </a:t>
            </a:r>
            <a:r>
              <a:rPr lang="en-US" altLang="ja-JP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倍以上の方が備えをしている。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■いずれも単独世帯が取り組んでいる割合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 が最も低く、子どもの有無で割合に差は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 ない。</a:t>
            </a: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　　　　　　</a:t>
            </a:r>
          </a:p>
        </p:txBody>
      </p:sp>
      <p:sp>
        <p:nvSpPr>
          <p:cNvPr id="63" name="正方形/長方形 62"/>
          <p:cNvSpPr/>
          <p:nvPr/>
        </p:nvSpPr>
        <p:spPr>
          <a:xfrm>
            <a:off x="5396927" y="7951245"/>
            <a:ext cx="2664296" cy="1092607"/>
          </a:xfrm>
          <a:prstGeom prst="rect">
            <a:avLst/>
          </a:prstGeom>
          <a:solidFill>
            <a:schemeClr val="bg1"/>
          </a:solidFill>
          <a:ln w="6350">
            <a:solidFill>
              <a:schemeClr val="tx2">
                <a:lumMod val="75000"/>
              </a:schemeClr>
            </a:solidFill>
            <a:prstDash val="sysDot"/>
          </a:ln>
        </p:spPr>
        <p:txBody>
          <a:bodyPr wrap="square">
            <a:spAutoFit/>
          </a:bodyPr>
          <a:lstStyle/>
          <a:p>
            <a:pPr>
              <a:lnSpc>
                <a:spcPts val="1300"/>
              </a:lnSpc>
            </a:pP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■組織率は</a:t>
            </a:r>
            <a:r>
              <a:rPr lang="en-US" altLang="ja-JP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9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割と高いが、活動実績は、地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 域により温度差がある。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■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組織の認知度は、「あるのか</a:t>
            </a:r>
            <a:r>
              <a:rPr lang="ja-JP" altLang="en-US" sz="1100" dirty="0" err="1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ないの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かわ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 からない」が全体の</a:t>
            </a:r>
            <a:r>
              <a:rPr lang="en-US" altLang="ja-JP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割を占め、年齢が若　　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dirty="0" err="1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く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なるほどその割合は高く、</a:t>
            </a:r>
            <a:r>
              <a:rPr lang="en-US" altLang="ja-JP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20</a:t>
            </a: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代以下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では、　　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9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割近くとなっている。</a:t>
            </a: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　　　　　　</a:t>
            </a:r>
          </a:p>
        </p:txBody>
      </p:sp>
      <p:sp>
        <p:nvSpPr>
          <p:cNvPr id="64" name="正方形/長方形 63"/>
          <p:cNvSpPr/>
          <p:nvPr/>
        </p:nvSpPr>
        <p:spPr>
          <a:xfrm>
            <a:off x="5401119" y="9176182"/>
            <a:ext cx="2664296" cy="1361911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  <a:prstDash val="sysDot"/>
          </a:ln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■大企業の</a:t>
            </a:r>
            <a:r>
              <a:rPr lang="en-US" altLang="ja-JP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BCP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の策定率は</a:t>
            </a:r>
            <a:r>
              <a:rPr lang="en-US" altLang="ja-JP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60.4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％。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　　　　　　</a:t>
            </a:r>
            <a:r>
              <a:rPr lang="en-US" altLang="ja-JP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「平成</a:t>
            </a:r>
            <a:r>
              <a:rPr lang="en-US" altLang="ja-JP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27</a:t>
            </a:r>
            <a:r>
              <a:rPr lang="ja-JP" altLang="en-US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年度　企業の事業継続及び</a:t>
            </a:r>
            <a:endParaRPr lang="en-US" altLang="ja-JP" sz="900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9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　　　　　　　　防災に関する実態調査（内閣府）</a:t>
            </a:r>
            <a:endParaRPr lang="en-US" altLang="ja-JP" sz="900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■中小企業の</a:t>
            </a:r>
            <a:r>
              <a:rPr lang="en-US" altLang="ja-JP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BCP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の策定率はわずか</a:t>
            </a:r>
            <a:r>
              <a:rPr lang="en-US" altLang="ja-JP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％、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100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人以下の企業では８</a:t>
            </a:r>
            <a:r>
              <a:rPr lang="en-US" altLang="ja-JP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%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と中小企業の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取組は遅れている。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　　　　　</a:t>
            </a:r>
            <a:r>
              <a:rPr lang="en-US" altLang="ja-JP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「中小企業のﾘｽｸﾏﾈｼﾞﾒﾝﾄへの取組に</a:t>
            </a:r>
            <a:endParaRPr lang="en-US" altLang="ja-JP" sz="900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9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　　　　　　　　　関する調査</a:t>
            </a:r>
            <a:r>
              <a:rPr lang="en-US" altLang="ja-JP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2015</a:t>
            </a:r>
            <a:r>
              <a:rPr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」　</a:t>
            </a:r>
            <a:endParaRPr lang="en-US" altLang="ja-JP" sz="1000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67" name="サブタイトル 2"/>
          <p:cNvSpPr txBox="1">
            <a:spLocks/>
          </p:cNvSpPr>
          <p:nvPr/>
        </p:nvSpPr>
        <p:spPr>
          <a:xfrm>
            <a:off x="12061174" y="658551"/>
            <a:ext cx="2316503" cy="408035"/>
          </a:xfrm>
          <a:prstGeom prst="rect">
            <a:avLst/>
          </a:prstGeom>
          <a:ln w="25400">
            <a:solidFill>
              <a:schemeClr val="tx1"/>
            </a:solidFill>
            <a:prstDash val="sysDot"/>
          </a:ln>
        </p:spPr>
        <p:txBody>
          <a:bodyPr vert="horz" wrap="square" lIns="91437" tIns="45719" rIns="91437" bIns="45719" rtlCol="0">
            <a:noAutofit/>
          </a:bodyPr>
          <a:lstStyle/>
          <a:p>
            <a:pPr>
              <a:lnSpc>
                <a:spcPts val="299"/>
              </a:lnSpc>
            </a:pPr>
            <a:r>
              <a:rPr lang="en-US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 </a:t>
            </a:r>
            <a:endParaRPr lang="en-US" sz="1600" b="1" dirty="0" smtClean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/>
            </a:endParaRPr>
          </a:p>
          <a:p>
            <a:pPr>
              <a:lnSpc>
                <a:spcPts val="299"/>
              </a:lnSpc>
            </a:pPr>
            <a:endParaRPr lang="en-US" altLang="ja-JP" sz="1600" b="1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/>
            </a:endParaRPr>
          </a:p>
          <a:p>
            <a:pPr>
              <a:lnSpc>
                <a:spcPts val="299"/>
              </a:lnSpc>
            </a:pPr>
            <a:endParaRPr lang="en-US" altLang="ja-JP" sz="1600" b="1" dirty="0" smtClean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/>
            </a:endParaRPr>
          </a:p>
          <a:p>
            <a:pPr>
              <a:lnSpc>
                <a:spcPts val="299"/>
              </a:lnSpc>
            </a:pPr>
            <a:r>
              <a:rPr lang="ja-JP" altLang="en-US" sz="1100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/>
              </a:rPr>
              <a:t>　</a:t>
            </a:r>
            <a:r>
              <a:rPr lang="ja-JP" altLang="en-US" sz="1050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/>
              </a:rPr>
              <a:t>≪参考：当面のスケジュール≫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/>
              </a:rPr>
              <a:t>　　　　　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Times New Roman"/>
            </a:endParaRPr>
          </a:p>
          <a:p>
            <a:pPr>
              <a:lnSpc>
                <a:spcPts val="1200"/>
              </a:lnSpc>
            </a:pP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/>
              </a:rPr>
              <a:t>　</a:t>
            </a:r>
            <a:r>
              <a:rPr 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/>
              </a:rPr>
              <a:t>201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/>
              </a:rPr>
              <a:t>８年２月 最終報告とりまとめ予定</a:t>
            </a:r>
            <a:endParaRPr lang="en-US" altLang="ja-JP" sz="1050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Times New Roman"/>
            </a:endParaRPr>
          </a:p>
        </p:txBody>
      </p:sp>
      <p:sp>
        <p:nvSpPr>
          <p:cNvPr id="68" name="角丸四角形 67"/>
          <p:cNvSpPr/>
          <p:nvPr/>
        </p:nvSpPr>
        <p:spPr>
          <a:xfrm>
            <a:off x="9419805" y="1781431"/>
            <a:ext cx="4405831" cy="540000"/>
          </a:xfrm>
          <a:prstGeom prst="roundRect">
            <a:avLst>
              <a:gd name="adj" fmla="val 7238"/>
            </a:avLst>
          </a:prstGeom>
          <a:solidFill>
            <a:schemeClr val="bg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9" rIns="91437" bIns="45719"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角丸四角形 69"/>
          <p:cNvSpPr/>
          <p:nvPr/>
        </p:nvSpPr>
        <p:spPr>
          <a:xfrm>
            <a:off x="9419858" y="2409208"/>
            <a:ext cx="4405778" cy="513313"/>
          </a:xfrm>
          <a:prstGeom prst="roundRect">
            <a:avLst>
              <a:gd name="adj" fmla="val 7238"/>
            </a:avLst>
          </a:prstGeom>
          <a:solidFill>
            <a:schemeClr val="bg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9" rIns="91437" bIns="45719"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角丸四角形 70"/>
          <p:cNvSpPr/>
          <p:nvPr/>
        </p:nvSpPr>
        <p:spPr>
          <a:xfrm>
            <a:off x="9427362" y="3002808"/>
            <a:ext cx="4409010" cy="528179"/>
          </a:xfrm>
          <a:prstGeom prst="roundRect">
            <a:avLst>
              <a:gd name="adj" fmla="val 7238"/>
            </a:avLst>
          </a:prstGeom>
          <a:solidFill>
            <a:schemeClr val="bg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9" rIns="91437" bIns="45719"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角丸四角形 71"/>
          <p:cNvSpPr/>
          <p:nvPr/>
        </p:nvSpPr>
        <p:spPr>
          <a:xfrm>
            <a:off x="9429554" y="3605992"/>
            <a:ext cx="4396082" cy="576000"/>
          </a:xfrm>
          <a:prstGeom prst="roundRect">
            <a:avLst>
              <a:gd name="adj" fmla="val 7238"/>
            </a:avLst>
          </a:prstGeom>
          <a:solidFill>
            <a:schemeClr val="bg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9" rIns="91437" bIns="45719"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角丸四角形 72"/>
          <p:cNvSpPr/>
          <p:nvPr/>
        </p:nvSpPr>
        <p:spPr>
          <a:xfrm>
            <a:off x="9440290" y="4277058"/>
            <a:ext cx="4396082" cy="540000"/>
          </a:xfrm>
          <a:prstGeom prst="roundRect">
            <a:avLst>
              <a:gd name="adj" fmla="val 7238"/>
            </a:avLst>
          </a:prstGeom>
          <a:solidFill>
            <a:schemeClr val="bg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9" rIns="91437" bIns="45719"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9721180" y="1864808"/>
            <a:ext cx="3867882" cy="446274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lIns="91437" tIns="45719" rIns="91437" bIns="45719" rtlCol="0">
            <a:spAutoFit/>
          </a:bodyPr>
          <a:lstStyle/>
          <a:p>
            <a:r>
              <a:rPr lang="en-US" altLang="ja-JP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Ⅰ</a:t>
            </a:r>
            <a:r>
              <a:rPr lang="ja-JP" altLang="en-US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200" b="1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府民の防災意識の醸成</a:t>
            </a:r>
            <a:endParaRPr lang="en-US" altLang="ja-JP" sz="1200" b="1" u="sng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「自らの命は自らで守る」「相互に助け合う」　意識の啓発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9684330" y="3043760"/>
            <a:ext cx="3255554" cy="446274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lIns="91437" tIns="45719" rIns="91437" bIns="45719" rtlCol="0">
            <a:spAutoFit/>
          </a:bodyPr>
          <a:lstStyle/>
          <a:p>
            <a:r>
              <a:rPr lang="ja-JP" altLang="en-US" sz="12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</a:t>
            </a:r>
            <a:r>
              <a:rPr lang="en-US" altLang="ja-JP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Ⅲ</a:t>
            </a:r>
            <a:r>
              <a:rPr lang="ja-JP" altLang="en-US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200" b="1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</a:t>
            </a:r>
            <a:r>
              <a:rPr lang="ja-JP" altLang="en-US" sz="1200" b="1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企業（事業者）の災害対応能力の強化</a:t>
            </a:r>
            <a:endParaRPr lang="en-US" altLang="ja-JP" sz="1200" b="1" u="sng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ヒアリング等による企業の実態把握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9736977" y="2442727"/>
            <a:ext cx="3202907" cy="446274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lIns="91437" tIns="45719" rIns="91437" bIns="45719" rtlCol="0">
            <a:spAutoFit/>
          </a:bodyPr>
          <a:lstStyle/>
          <a:p>
            <a:r>
              <a:rPr lang="en-US" altLang="ja-JP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Ⅱ</a:t>
            </a:r>
            <a:r>
              <a:rPr lang="ja-JP" altLang="en-US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200" b="1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多様な担い手による地域防災力の強化</a:t>
            </a:r>
            <a:endParaRPr lang="en-US" altLang="ja-JP" sz="1200" b="1" u="sng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</a:t>
            </a: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多様</a:t>
            </a:r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な担い手が連携・協力する仕組みづくり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9713694" y="4345723"/>
            <a:ext cx="3875368" cy="630940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lIns="91437" tIns="45719" rIns="91437" bIns="45719" rtlCol="0">
            <a:spAutoFit/>
          </a:bodyPr>
          <a:lstStyle/>
          <a:p>
            <a:r>
              <a:rPr lang="en-US" altLang="ja-JP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Ⅴ</a:t>
            </a:r>
            <a:r>
              <a:rPr lang="ja-JP" altLang="en-US" sz="1200" b="1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「災害時支援が必要な人」への対応</a:t>
            </a:r>
            <a:endParaRPr lang="en-US" altLang="ja-JP" sz="1200" b="1" u="sng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「要支援者や外国人等の安全確保」に向けた対応策の検討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endParaRPr lang="en-US" altLang="ja-JP" sz="1200" b="1" u="sng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9721180" y="3573806"/>
            <a:ext cx="3956823" cy="815606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lIns="91437" tIns="45719" rIns="91437" bIns="45719" rtlCol="0">
            <a:spAutoFit/>
          </a:bodyPr>
          <a:lstStyle/>
          <a:p>
            <a:r>
              <a:rPr lang="en-US" altLang="ja-JP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Ⅳ</a:t>
            </a:r>
            <a:r>
              <a:rPr lang="ja-JP" altLang="en-US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200" b="1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帰宅困難者の安全確保</a:t>
            </a:r>
            <a:endParaRPr lang="en-US" altLang="ja-JP" sz="1200" b="1" u="sng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・官民連携による支援体制の構築</a:t>
            </a:r>
            <a:endParaRPr lang="en-US" altLang="ja-JP" sz="11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・一時滞在の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受け入れに協力してくれる事業所等の確保　　</a:t>
            </a:r>
            <a:endParaRPr lang="en-US" altLang="ja-JP" sz="12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 </a:t>
            </a:r>
            <a:endParaRPr lang="en-US" altLang="ja-JP" sz="1200" b="1" u="sng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pic>
        <p:nvPicPr>
          <p:cNvPr id="7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4969" y="10041358"/>
            <a:ext cx="1008971" cy="574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" name="正方形/長方形 54"/>
          <p:cNvSpPr/>
          <p:nvPr/>
        </p:nvSpPr>
        <p:spPr>
          <a:xfrm>
            <a:off x="65118" y="453484"/>
            <a:ext cx="1042747" cy="276997"/>
          </a:xfrm>
          <a:prstGeom prst="rect">
            <a:avLst/>
          </a:prstGeom>
          <a:solidFill>
            <a:schemeClr val="tx1"/>
          </a:solidFill>
        </p:spPr>
        <p:txBody>
          <a:bodyPr wrap="square" lIns="91437" tIns="45719" rIns="91437" bIns="45719">
            <a:spAutoFit/>
          </a:bodyPr>
          <a:lstStyle/>
          <a:p>
            <a:pPr algn="ctr"/>
            <a:r>
              <a:rPr lang="ja-JP" altLang="en-US" sz="1200" b="1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目　的</a:t>
            </a:r>
            <a:endParaRPr lang="en-US" altLang="ja-JP" sz="1200" b="1" dirty="0" smtClean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9277604" y="1192532"/>
            <a:ext cx="4784860" cy="461663"/>
          </a:xfrm>
          <a:prstGeom prst="rect">
            <a:avLst/>
          </a:prstGeom>
          <a:solidFill>
            <a:schemeClr val="tx1"/>
          </a:solidFill>
        </p:spPr>
        <p:txBody>
          <a:bodyPr wrap="square" lIns="91437" tIns="45719" rIns="91437" bIns="45719">
            <a:spAutoFit/>
          </a:bodyPr>
          <a:lstStyle/>
          <a:p>
            <a:pPr algn="ctr"/>
            <a:r>
              <a:rPr lang="ja-JP" altLang="en-US" sz="12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これまでの総括から</a:t>
            </a:r>
          </a:p>
          <a:p>
            <a:pPr algn="ctr"/>
            <a:r>
              <a:rPr lang="ja-JP" altLang="en-US" sz="12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　今後、検討・重点化を図るべきと考える</a:t>
            </a:r>
            <a:r>
              <a:rPr lang="en-US" altLang="ja-JP" sz="12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</a:t>
            </a:r>
            <a:r>
              <a:rPr lang="ja-JP" altLang="en-US" sz="1200" dirty="0" err="1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つの</a:t>
            </a:r>
            <a:r>
              <a:rPr lang="ja-JP" altLang="en-US" sz="12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分野　～</a:t>
            </a:r>
          </a:p>
        </p:txBody>
      </p:sp>
      <p:sp>
        <p:nvSpPr>
          <p:cNvPr id="51" name="正方形/長方形 50"/>
          <p:cNvSpPr/>
          <p:nvPr/>
        </p:nvSpPr>
        <p:spPr>
          <a:xfrm>
            <a:off x="144116" y="9657532"/>
            <a:ext cx="1413138" cy="199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</a:pPr>
            <a:r>
              <a:rPr lang="en-US" altLang="ja-JP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ボランティア</a:t>
            </a:r>
            <a:r>
              <a:rPr lang="en-US" altLang="ja-JP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】</a:t>
            </a:r>
            <a:endParaRPr lang="ja-JP" altLang="en-US" sz="1200" b="1" dirty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222517" y="5897033"/>
            <a:ext cx="1413138" cy="199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</a:pPr>
            <a:r>
              <a:rPr lang="en-US" altLang="ja-JP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府民意識</a:t>
            </a:r>
            <a:r>
              <a:rPr lang="en-US" altLang="ja-JP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】</a:t>
            </a:r>
            <a:endParaRPr lang="ja-JP" altLang="en-US" sz="1200" b="1" dirty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191045" y="8643472"/>
            <a:ext cx="1413138" cy="199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</a:pPr>
            <a:r>
              <a:rPr lang="en-US" altLang="ja-JP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200" b="1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事業者</a:t>
            </a:r>
            <a:r>
              <a:rPr lang="en-US" altLang="ja-JP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】</a:t>
            </a:r>
            <a:endParaRPr lang="ja-JP" altLang="en-US" sz="1200" b="1" dirty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213128" y="7625707"/>
            <a:ext cx="1664238" cy="1949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</a:pPr>
            <a:r>
              <a:rPr lang="en-US" altLang="ja-JP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自主防災組織</a:t>
            </a:r>
            <a:r>
              <a:rPr lang="en-US" altLang="ja-JP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】</a:t>
            </a:r>
            <a:endParaRPr lang="ja-JP" altLang="en-US" sz="1200" b="1" dirty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251199" y="3605992"/>
            <a:ext cx="1037126" cy="27699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2">
                <a:lumMod val="75000"/>
              </a:schemeClr>
            </a:solidFill>
            <a:prstDash val="solid"/>
          </a:ln>
        </p:spPr>
        <p:txBody>
          <a:bodyPr wrap="square" lIns="91437" tIns="45719" rIns="91437" bIns="45719" rtlCol="0">
            <a:spAutoFit/>
          </a:bodyPr>
          <a:lstStyle/>
          <a:p>
            <a:r>
              <a:rPr lang="ja-JP" altLang="en-US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 検討状況</a:t>
            </a:r>
            <a:endParaRPr lang="en-US" altLang="ja-JP" sz="12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2" name="テキスト ボックス 4"/>
          <p:cNvSpPr txBox="1">
            <a:spLocks noChangeArrowheads="1"/>
          </p:cNvSpPr>
          <p:nvPr/>
        </p:nvSpPr>
        <p:spPr bwMode="auto">
          <a:xfrm>
            <a:off x="12703232" y="77492"/>
            <a:ext cx="974771" cy="337147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tIns="0">
            <a:noAutofit/>
          </a:bodyPr>
          <a:lstStyle/>
          <a:p>
            <a:pPr algn="ctr" fontAlgn="base">
              <a:spcAft>
                <a:spcPts val="0"/>
              </a:spcAft>
            </a:pPr>
            <a:r>
              <a:rPr lang="ja-JP" sz="1600" kern="1200" dirty="0" smtClean="0">
                <a:solidFill>
                  <a:srgbClr val="000000"/>
                </a:solidFill>
                <a:effectLst/>
                <a:latin typeface="ＭＳ Ｐゴシック"/>
                <a:ea typeface="Meiryo UI"/>
                <a:cs typeface="ＭＳ Ｐゴシック"/>
              </a:rPr>
              <a:t>資料</a:t>
            </a:r>
            <a:r>
              <a:rPr lang="ja-JP" altLang="en-US" sz="1600" dirty="0">
                <a:solidFill>
                  <a:srgbClr val="000000"/>
                </a:solidFill>
                <a:latin typeface="ＭＳ Ｐゴシック"/>
                <a:ea typeface="Meiryo UI"/>
                <a:cs typeface="ＭＳ Ｐゴシック"/>
              </a:rPr>
              <a:t> </a:t>
            </a:r>
            <a:r>
              <a:rPr lang="ja-JP" altLang="en-US" sz="1600" dirty="0" smtClean="0">
                <a:solidFill>
                  <a:srgbClr val="000000"/>
                </a:solidFill>
                <a:latin typeface="ＭＳ Ｐゴシック"/>
                <a:ea typeface="Meiryo UI"/>
                <a:cs typeface="ＭＳ Ｐゴシック"/>
              </a:rPr>
              <a:t>５</a:t>
            </a:r>
            <a:endParaRPr lang="ja-JP" sz="1200" dirty="0">
              <a:effectLst/>
              <a:latin typeface="ＭＳ Ｐゴシック"/>
              <a:cs typeface="ＭＳ Ｐゴシック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2550296" y="414639"/>
            <a:ext cx="1512168" cy="24391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/>
              <a:t>大阪府危機管理室</a:t>
            </a:r>
            <a:endParaRPr kumimoji="1" lang="ja-JP" alt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17435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34D15E29DDD314C892763A1095789F2" ma:contentTypeVersion="0" ma:contentTypeDescription="新しいドキュメントを作成します。" ma:contentTypeScope="" ma:versionID="174dee72d1befc18225ce75789e52c6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c216975fa0084bb3f54c3fd858a610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E85AC7E-A927-4A5C-91A3-BD0620E26C0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096DFB9-B8D7-4EBC-8713-30B5B1A7F34C}">
  <ds:schemaRefs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2006/documentManagement/types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9DD0F2BA-4A44-40A1-8506-FF42D59227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7102</TotalTime>
  <Words>412</Words>
  <Application>Microsoft Office PowerPoint</Application>
  <PresentationFormat>ユーザー設定</PresentationFormat>
  <Paragraphs>211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大阪府</cp:lastModifiedBy>
  <cp:revision>385</cp:revision>
  <cp:lastPrinted>2017-11-04T06:52:38Z</cp:lastPrinted>
  <dcterms:created xsi:type="dcterms:W3CDTF">2017-08-09T00:37:13Z</dcterms:created>
  <dcterms:modified xsi:type="dcterms:W3CDTF">2017-12-28T03:57:55Z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0x010100734D15E29DDD314C892763A1095789F2</vt:lpwstr>
  </property>
</Properties>
</file>