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4401800" cy="9721850"/>
  <p:notesSz cx="6807200" cy="9939338"/>
  <p:defaultText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CC"/>
    <a:srgbClr val="FF00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7527" autoAdjust="0"/>
  </p:normalViewPr>
  <p:slideViewPr>
    <p:cSldViewPr>
      <p:cViewPr>
        <p:scale>
          <a:sx n="125" d="100"/>
          <a:sy n="125" d="100"/>
        </p:scale>
        <p:origin x="3834" y="138"/>
      </p:cViewPr>
      <p:guideLst>
        <p:guide orient="horz" pos="3062"/>
        <p:guide pos="4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BACD862-B00F-4D5B-B97D-5517A2995D15}" type="datetimeFigureOut">
              <a:rPr kumimoji="1" lang="ja-JP" altLang="en-US" smtClean="0"/>
              <a:t>2017/12/28</a:t>
            </a:fld>
            <a:endParaRPr kumimoji="1" lang="ja-JP" altLang="en-US"/>
          </a:p>
        </p:txBody>
      </p:sp>
      <p:sp>
        <p:nvSpPr>
          <p:cNvPr id="4" name="スライド イメージ プレースホルダー 3"/>
          <p:cNvSpPr>
            <a:spLocks noGrp="1" noRot="1" noChangeAspect="1"/>
          </p:cNvSpPr>
          <p:nvPr>
            <p:ph type="sldImg" idx="2"/>
          </p:nvPr>
        </p:nvSpPr>
        <p:spPr>
          <a:xfrm>
            <a:off x="644525" y="746125"/>
            <a:ext cx="5518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BBBCAC2-4480-4314-BDA1-87CF3E13416A}" type="slidenum">
              <a:rPr kumimoji="1" lang="ja-JP" altLang="en-US" smtClean="0"/>
              <a:t>‹#›</a:t>
            </a:fld>
            <a:endParaRPr kumimoji="1" lang="ja-JP" altLang="en-US"/>
          </a:p>
        </p:txBody>
      </p:sp>
    </p:spTree>
    <p:extLst>
      <p:ext uri="{BB962C8B-B14F-4D97-AF65-F5344CB8AC3E}">
        <p14:creationId xmlns:p14="http://schemas.microsoft.com/office/powerpoint/2010/main" val="3440808161"/>
      </p:ext>
    </p:extLst>
  </p:cSld>
  <p:clrMap bg1="lt1" tx1="dk1" bg2="lt2" tx2="dk2" accent1="accent1" accent2="accent2" accent3="accent3" accent4="accent4" accent5="accent5" accent6="accent6" hlink="hlink" folHlink="folHlink"/>
  <p:notesStyle>
    <a:lvl1pPr marL="0" algn="l" defTabSz="1418274" rtl="0" eaLnBrk="1" latinLnBrk="0" hangingPunct="1">
      <a:defRPr kumimoji="1" sz="1800" kern="1200">
        <a:solidFill>
          <a:schemeClr val="tx1"/>
        </a:solidFill>
        <a:latin typeface="+mn-lt"/>
        <a:ea typeface="+mn-ea"/>
        <a:cs typeface="+mn-cs"/>
      </a:defRPr>
    </a:lvl1pPr>
    <a:lvl2pPr marL="709136" algn="l" defTabSz="1418274" rtl="0" eaLnBrk="1" latinLnBrk="0" hangingPunct="1">
      <a:defRPr kumimoji="1" sz="1800" kern="1200">
        <a:solidFill>
          <a:schemeClr val="tx1"/>
        </a:solidFill>
        <a:latin typeface="+mn-lt"/>
        <a:ea typeface="+mn-ea"/>
        <a:cs typeface="+mn-cs"/>
      </a:defRPr>
    </a:lvl2pPr>
    <a:lvl3pPr marL="1418274" algn="l" defTabSz="1418274" rtl="0" eaLnBrk="1" latinLnBrk="0" hangingPunct="1">
      <a:defRPr kumimoji="1" sz="1800" kern="1200">
        <a:solidFill>
          <a:schemeClr val="tx1"/>
        </a:solidFill>
        <a:latin typeface="+mn-lt"/>
        <a:ea typeface="+mn-ea"/>
        <a:cs typeface="+mn-cs"/>
      </a:defRPr>
    </a:lvl3pPr>
    <a:lvl4pPr marL="2127410" algn="l" defTabSz="1418274" rtl="0" eaLnBrk="1" latinLnBrk="0" hangingPunct="1">
      <a:defRPr kumimoji="1" sz="1800" kern="1200">
        <a:solidFill>
          <a:schemeClr val="tx1"/>
        </a:solidFill>
        <a:latin typeface="+mn-lt"/>
        <a:ea typeface="+mn-ea"/>
        <a:cs typeface="+mn-cs"/>
      </a:defRPr>
    </a:lvl4pPr>
    <a:lvl5pPr marL="2836547" algn="l" defTabSz="1418274" rtl="0" eaLnBrk="1" latinLnBrk="0" hangingPunct="1">
      <a:defRPr kumimoji="1" sz="1800" kern="1200">
        <a:solidFill>
          <a:schemeClr val="tx1"/>
        </a:solidFill>
        <a:latin typeface="+mn-lt"/>
        <a:ea typeface="+mn-ea"/>
        <a:cs typeface="+mn-cs"/>
      </a:defRPr>
    </a:lvl5pPr>
    <a:lvl6pPr marL="3545684" algn="l" defTabSz="1418274" rtl="0" eaLnBrk="1" latinLnBrk="0" hangingPunct="1">
      <a:defRPr kumimoji="1" sz="1800" kern="1200">
        <a:solidFill>
          <a:schemeClr val="tx1"/>
        </a:solidFill>
        <a:latin typeface="+mn-lt"/>
        <a:ea typeface="+mn-ea"/>
        <a:cs typeface="+mn-cs"/>
      </a:defRPr>
    </a:lvl6pPr>
    <a:lvl7pPr marL="4254820" algn="l" defTabSz="1418274" rtl="0" eaLnBrk="1" latinLnBrk="0" hangingPunct="1">
      <a:defRPr kumimoji="1" sz="1800" kern="1200">
        <a:solidFill>
          <a:schemeClr val="tx1"/>
        </a:solidFill>
        <a:latin typeface="+mn-lt"/>
        <a:ea typeface="+mn-ea"/>
        <a:cs typeface="+mn-cs"/>
      </a:defRPr>
    </a:lvl7pPr>
    <a:lvl8pPr marL="4963958" algn="l" defTabSz="1418274" rtl="0" eaLnBrk="1" latinLnBrk="0" hangingPunct="1">
      <a:defRPr kumimoji="1" sz="1800" kern="1200">
        <a:solidFill>
          <a:schemeClr val="tx1"/>
        </a:solidFill>
        <a:latin typeface="+mn-lt"/>
        <a:ea typeface="+mn-ea"/>
        <a:cs typeface="+mn-cs"/>
      </a:defRPr>
    </a:lvl8pPr>
    <a:lvl9pPr marL="5673095" algn="l" defTabSz="1418274"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6125"/>
            <a:ext cx="5518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1</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6125"/>
            <a:ext cx="5518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2</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7" y="3020078"/>
            <a:ext cx="12241529" cy="208389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160271" y="5509051"/>
            <a:ext cx="10081261" cy="2484472"/>
          </a:xfrm>
        </p:spPr>
        <p:txBody>
          <a:bodyPr/>
          <a:lstStyle>
            <a:lvl1pPr marL="0" indent="0" algn="ctr">
              <a:buNone/>
              <a:defRPr>
                <a:solidFill>
                  <a:schemeClr val="tx1">
                    <a:tint val="75000"/>
                  </a:schemeClr>
                </a:solidFill>
              </a:defRPr>
            </a:lvl1pPr>
            <a:lvl2pPr marL="709136" indent="0" algn="ctr">
              <a:buNone/>
              <a:defRPr>
                <a:solidFill>
                  <a:schemeClr val="tx1">
                    <a:tint val="75000"/>
                  </a:schemeClr>
                </a:solidFill>
              </a:defRPr>
            </a:lvl2pPr>
            <a:lvl3pPr marL="1418274" indent="0" algn="ctr">
              <a:buNone/>
              <a:defRPr>
                <a:solidFill>
                  <a:schemeClr val="tx1">
                    <a:tint val="75000"/>
                  </a:schemeClr>
                </a:solidFill>
              </a:defRPr>
            </a:lvl3pPr>
            <a:lvl4pPr marL="2127410" indent="0" algn="ctr">
              <a:buNone/>
              <a:defRPr>
                <a:solidFill>
                  <a:schemeClr val="tx1">
                    <a:tint val="75000"/>
                  </a:schemeClr>
                </a:solidFill>
              </a:defRPr>
            </a:lvl4pPr>
            <a:lvl5pPr marL="2836547" indent="0" algn="ctr">
              <a:buNone/>
              <a:defRPr>
                <a:solidFill>
                  <a:schemeClr val="tx1">
                    <a:tint val="75000"/>
                  </a:schemeClr>
                </a:solidFill>
              </a:defRPr>
            </a:lvl5pPr>
            <a:lvl6pPr marL="3545684" indent="0" algn="ctr">
              <a:buNone/>
              <a:defRPr>
                <a:solidFill>
                  <a:schemeClr val="tx1">
                    <a:tint val="75000"/>
                  </a:schemeClr>
                </a:solidFill>
              </a:defRPr>
            </a:lvl6pPr>
            <a:lvl7pPr marL="4254820" indent="0" algn="ctr">
              <a:buNone/>
              <a:defRPr>
                <a:solidFill>
                  <a:schemeClr val="tx1">
                    <a:tint val="75000"/>
                  </a:schemeClr>
                </a:solidFill>
              </a:defRPr>
            </a:lvl7pPr>
            <a:lvl8pPr marL="4963958" indent="0" algn="ctr">
              <a:buNone/>
              <a:defRPr>
                <a:solidFill>
                  <a:schemeClr val="tx1">
                    <a:tint val="75000"/>
                  </a:schemeClr>
                </a:solidFill>
              </a:defRPr>
            </a:lvl8pPr>
            <a:lvl9pPr marL="567309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023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653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389327"/>
            <a:ext cx="3240405"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20090" y="389327"/>
            <a:ext cx="9481185"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6494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1790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4" y="6247190"/>
            <a:ext cx="12241529" cy="1930867"/>
          </a:xfrm>
        </p:spPr>
        <p:txBody>
          <a:bodyPr anchor="t"/>
          <a:lstStyle>
            <a:lvl1pPr algn="l">
              <a:defRPr sz="6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37644" y="4120536"/>
            <a:ext cx="12241529" cy="2126654"/>
          </a:xfrm>
        </p:spPr>
        <p:txBody>
          <a:bodyPr anchor="b"/>
          <a:lstStyle>
            <a:lvl1pPr marL="0" indent="0">
              <a:buNone/>
              <a:defRPr sz="3100">
                <a:solidFill>
                  <a:schemeClr val="tx1">
                    <a:tint val="75000"/>
                  </a:schemeClr>
                </a:solidFill>
              </a:defRPr>
            </a:lvl1pPr>
            <a:lvl2pPr marL="709136" indent="0">
              <a:buNone/>
              <a:defRPr sz="2800">
                <a:solidFill>
                  <a:schemeClr val="tx1">
                    <a:tint val="75000"/>
                  </a:schemeClr>
                </a:solidFill>
              </a:defRPr>
            </a:lvl2pPr>
            <a:lvl3pPr marL="1418274" indent="0">
              <a:buNone/>
              <a:defRPr sz="2500">
                <a:solidFill>
                  <a:schemeClr val="tx1">
                    <a:tint val="75000"/>
                  </a:schemeClr>
                </a:solidFill>
              </a:defRPr>
            </a:lvl3pPr>
            <a:lvl4pPr marL="2127410" indent="0">
              <a:buNone/>
              <a:defRPr sz="2200">
                <a:solidFill>
                  <a:schemeClr val="tx1">
                    <a:tint val="75000"/>
                  </a:schemeClr>
                </a:solidFill>
              </a:defRPr>
            </a:lvl4pPr>
            <a:lvl5pPr marL="2836547" indent="0">
              <a:buNone/>
              <a:defRPr sz="2200">
                <a:solidFill>
                  <a:schemeClr val="tx1">
                    <a:tint val="75000"/>
                  </a:schemeClr>
                </a:solidFill>
              </a:defRPr>
            </a:lvl5pPr>
            <a:lvl6pPr marL="3545684" indent="0">
              <a:buNone/>
              <a:defRPr sz="2200">
                <a:solidFill>
                  <a:schemeClr val="tx1">
                    <a:tint val="75000"/>
                  </a:schemeClr>
                </a:solidFill>
              </a:defRPr>
            </a:lvl6pPr>
            <a:lvl7pPr marL="4254820" indent="0">
              <a:buNone/>
              <a:defRPr sz="2200">
                <a:solidFill>
                  <a:schemeClr val="tx1">
                    <a:tint val="75000"/>
                  </a:schemeClr>
                </a:solidFill>
              </a:defRPr>
            </a:lvl7pPr>
            <a:lvl8pPr marL="4963958" indent="0">
              <a:buNone/>
              <a:defRPr sz="2200">
                <a:solidFill>
                  <a:schemeClr val="tx1">
                    <a:tint val="75000"/>
                  </a:schemeClr>
                </a:solidFill>
              </a:defRPr>
            </a:lvl8pPr>
            <a:lvl9pPr marL="567309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1019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20091"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320917"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4706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176166"/>
            <a:ext cx="63632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20091" y="3083089"/>
            <a:ext cx="63632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315917" y="2176166"/>
            <a:ext cx="63657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315917" y="3083089"/>
            <a:ext cx="63657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18811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31407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62994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3" y="387073"/>
            <a:ext cx="4738093" cy="1647314"/>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630705" y="387076"/>
            <a:ext cx="8051007" cy="8297329"/>
          </a:xfrm>
        </p:spPr>
        <p:txBody>
          <a:bodyPr/>
          <a:lstStyle>
            <a:lvl1pPr>
              <a:defRPr sz="5000"/>
            </a:lvl1pPr>
            <a:lvl2pPr>
              <a:defRPr sz="44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20093" y="2034390"/>
            <a:ext cx="4738093" cy="6650017"/>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54996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5" y="6805297"/>
            <a:ext cx="8641080" cy="803403"/>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822855" y="868667"/>
            <a:ext cx="8641080" cy="5833110"/>
          </a:xfrm>
        </p:spPr>
        <p:txBody>
          <a:bodyPr/>
          <a:lstStyle>
            <a:lvl1pPr marL="0" indent="0">
              <a:buNone/>
              <a:defRPr sz="5000"/>
            </a:lvl1pPr>
            <a:lvl2pPr marL="709136" indent="0">
              <a:buNone/>
              <a:defRPr sz="4400"/>
            </a:lvl2pPr>
            <a:lvl3pPr marL="1418274" indent="0">
              <a:buNone/>
              <a:defRPr sz="3700"/>
            </a:lvl3pPr>
            <a:lvl4pPr marL="2127410" indent="0">
              <a:buNone/>
              <a:defRPr sz="3100"/>
            </a:lvl4pPr>
            <a:lvl5pPr marL="2836547" indent="0">
              <a:buNone/>
              <a:defRPr sz="3100"/>
            </a:lvl5pPr>
            <a:lvl6pPr marL="3545684" indent="0">
              <a:buNone/>
              <a:defRPr sz="3100"/>
            </a:lvl6pPr>
            <a:lvl7pPr marL="4254820" indent="0">
              <a:buNone/>
              <a:defRPr sz="3100"/>
            </a:lvl7pPr>
            <a:lvl8pPr marL="4963958" indent="0">
              <a:buNone/>
              <a:defRPr sz="3100"/>
            </a:lvl8pPr>
            <a:lvl9pPr marL="5673095" indent="0">
              <a:buNone/>
              <a:defRPr sz="3100"/>
            </a:lvl9pPr>
          </a:lstStyle>
          <a:p>
            <a:endParaRPr kumimoji="1" lang="ja-JP" altLang="en-US"/>
          </a:p>
        </p:txBody>
      </p:sp>
      <p:sp>
        <p:nvSpPr>
          <p:cNvPr id="4" name="テキスト プレースホルダー 3"/>
          <p:cNvSpPr>
            <a:spLocks noGrp="1"/>
          </p:cNvSpPr>
          <p:nvPr>
            <p:ph type="body" sz="half" idx="2"/>
          </p:nvPr>
        </p:nvSpPr>
        <p:spPr>
          <a:xfrm>
            <a:off x="2822855" y="7608700"/>
            <a:ext cx="8641080" cy="1140966"/>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85664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20091" y="389325"/>
            <a:ext cx="12961620" cy="1620308"/>
          </a:xfrm>
          <a:prstGeom prst="rect">
            <a:avLst/>
          </a:prstGeom>
        </p:spPr>
        <p:txBody>
          <a:bodyPr vert="horz" lIns="141827" tIns="70914" rIns="141827" bIns="7091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268435"/>
            <a:ext cx="12961620" cy="6415971"/>
          </a:xfrm>
          <a:prstGeom prst="rect">
            <a:avLst/>
          </a:prstGeom>
        </p:spPr>
        <p:txBody>
          <a:bodyPr vert="horz" lIns="141827" tIns="70914" rIns="141827" bIns="7091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20091" y="9010716"/>
            <a:ext cx="3360420" cy="517598"/>
          </a:xfrm>
          <a:prstGeom prst="rect">
            <a:avLst/>
          </a:prstGeom>
        </p:spPr>
        <p:txBody>
          <a:bodyPr vert="horz" lIns="141827" tIns="70914" rIns="141827" bIns="70914" rtlCol="0" anchor="ctr"/>
          <a:lstStyle>
            <a:lvl1pPr algn="l">
              <a:defRPr sz="1800">
                <a:solidFill>
                  <a:schemeClr val="tx1">
                    <a:tint val="75000"/>
                  </a:schemeClr>
                </a:solidFill>
              </a:defRPr>
            </a:lvl1pPr>
          </a:lstStyle>
          <a:p>
            <a:fld id="{68FD945A-34FB-4336-B893-0C43B9CB56B8}" type="datetimeFigureOut">
              <a:rPr kumimoji="1" lang="ja-JP" altLang="en-US" smtClean="0"/>
              <a:t>2017/12/28</a:t>
            </a:fld>
            <a:endParaRPr kumimoji="1" lang="ja-JP" altLang="en-US"/>
          </a:p>
        </p:txBody>
      </p:sp>
      <p:sp>
        <p:nvSpPr>
          <p:cNvPr id="5" name="フッター プレースホルダー 4"/>
          <p:cNvSpPr>
            <a:spLocks noGrp="1"/>
          </p:cNvSpPr>
          <p:nvPr>
            <p:ph type="ftr" sz="quarter" idx="3"/>
          </p:nvPr>
        </p:nvSpPr>
        <p:spPr>
          <a:xfrm>
            <a:off x="4920615" y="9010716"/>
            <a:ext cx="4560570" cy="517598"/>
          </a:xfrm>
          <a:prstGeom prst="rect">
            <a:avLst/>
          </a:prstGeom>
        </p:spPr>
        <p:txBody>
          <a:bodyPr vert="horz" lIns="141827" tIns="70914" rIns="141827" bIns="70914"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321292" y="9010716"/>
            <a:ext cx="3360420" cy="517598"/>
          </a:xfrm>
          <a:prstGeom prst="rect">
            <a:avLst/>
          </a:prstGeom>
        </p:spPr>
        <p:txBody>
          <a:bodyPr vert="horz" lIns="141827" tIns="70914" rIns="141827" bIns="70914" rtlCol="0" anchor="ctr"/>
          <a:lstStyle>
            <a:lvl1pPr algn="r">
              <a:defRPr sz="1800">
                <a:solidFill>
                  <a:schemeClr val="tx1">
                    <a:tint val="75000"/>
                  </a:schemeClr>
                </a:solidFill>
              </a:defRPr>
            </a:lvl1p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701672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8274" rtl="0" eaLnBrk="1" latinLnBrk="0" hangingPunct="1">
        <a:spcBef>
          <a:spcPct val="0"/>
        </a:spcBef>
        <a:buNone/>
        <a:defRPr kumimoji="1" sz="6800" kern="1200">
          <a:solidFill>
            <a:schemeClr val="tx1"/>
          </a:solidFill>
          <a:latin typeface="+mj-lt"/>
          <a:ea typeface="+mj-ea"/>
          <a:cs typeface="+mj-cs"/>
        </a:defRPr>
      </a:lvl1pPr>
    </p:titleStyle>
    <p:bodyStyle>
      <a:lvl1pPr marL="531853" indent="-531853" algn="l" defTabSz="1418274"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52347" indent="-443211" algn="l" defTabSz="1418274"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772842" indent="-354570" algn="l" defTabSz="141827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8198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9111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90025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60939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31852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602766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4806833" y="3781133"/>
            <a:ext cx="9328043" cy="5691931"/>
          </a:xfrm>
          <a:prstGeom prst="roundRect">
            <a:avLst>
              <a:gd name="adj" fmla="val 4449"/>
            </a:avLst>
          </a:prstGeom>
          <a:blipFill dpi="0" rotWithShape="1">
            <a:blip r:embed="rId3">
              <a:alphaModFix amt="60000"/>
              <a:extLst>
                <a:ext uri="{BEBA8EAE-BF5A-486C-A8C5-ECC9F3942E4B}">
                  <a14:imgProps xmlns:a14="http://schemas.microsoft.com/office/drawing/2010/main">
                    <a14:imgLayer r:embed="rId4">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4963318" y="4240853"/>
            <a:ext cx="9017246" cy="5093240"/>
          </a:xfrm>
          <a:custGeom>
            <a:avLst/>
            <a:gdLst/>
            <a:ahLst/>
            <a:cxnLst/>
            <a:rect l="l" t="t" r="r" b="b"/>
            <a:pathLst>
              <a:path w="8790310" h="5093240">
                <a:moveTo>
                  <a:pt x="208391" y="0"/>
                </a:moveTo>
                <a:lnTo>
                  <a:pt x="210920" y="0"/>
                </a:lnTo>
                <a:lnTo>
                  <a:pt x="4147609" y="0"/>
                </a:lnTo>
                <a:lnTo>
                  <a:pt x="8583104" y="0"/>
                </a:lnTo>
                <a:cubicBezTo>
                  <a:pt x="8697541" y="0"/>
                  <a:pt x="8790310" y="92769"/>
                  <a:pt x="8790310" y="207206"/>
                </a:cubicBezTo>
                <a:lnTo>
                  <a:pt x="8790310" y="4124030"/>
                </a:lnTo>
                <a:cubicBezTo>
                  <a:pt x="8790310" y="4238467"/>
                  <a:pt x="8697541" y="4331236"/>
                  <a:pt x="8583104" y="4331236"/>
                </a:cubicBezTo>
                <a:lnTo>
                  <a:pt x="4356000" y="4331236"/>
                </a:lnTo>
                <a:lnTo>
                  <a:pt x="4356000" y="4884849"/>
                </a:lnTo>
                <a:cubicBezTo>
                  <a:pt x="4356000" y="4999940"/>
                  <a:pt x="4262700" y="5093240"/>
                  <a:pt x="4147609" y="5093240"/>
                </a:cubicBezTo>
                <a:lnTo>
                  <a:pt x="208391" y="5093240"/>
                </a:lnTo>
                <a:cubicBezTo>
                  <a:pt x="93300" y="5093240"/>
                  <a:pt x="0" y="4999940"/>
                  <a:pt x="0" y="4884849"/>
                </a:cubicBezTo>
                <a:lnTo>
                  <a:pt x="0" y="208391"/>
                </a:lnTo>
                <a:cubicBezTo>
                  <a:pt x="0" y="93300"/>
                  <a:pt x="93300" y="0"/>
                  <a:pt x="208391" y="0"/>
                </a:cubicBezTo>
                <a:close/>
              </a:path>
            </a:pathLst>
          </a:custGeom>
          <a:solidFill>
            <a:schemeClr val="bg1"/>
          </a:solidFill>
          <a:ln w="25400" cmpd="sng">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04157" y="1260525"/>
            <a:ext cx="4169363" cy="8212539"/>
          </a:xfrm>
          <a:prstGeom prst="roundRect">
            <a:avLst>
              <a:gd name="adj" fmla="val 5365"/>
            </a:avLst>
          </a:prstGeom>
          <a:blipFill dpi="0" rotWithShape="1">
            <a:blip r:embed="rId5">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4815408" y="1260525"/>
            <a:ext cx="9319468" cy="2281655"/>
          </a:xfrm>
          <a:prstGeom prst="roundRect">
            <a:avLst>
              <a:gd name="adj" fmla="val 10524"/>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73" name="角丸四角形 72"/>
          <p:cNvSpPr/>
          <p:nvPr/>
        </p:nvSpPr>
        <p:spPr>
          <a:xfrm>
            <a:off x="9699122" y="8866077"/>
            <a:ext cx="4281442" cy="468016"/>
          </a:xfrm>
          <a:prstGeom prst="roundRect">
            <a:avLst>
              <a:gd name="adj" fmla="val 2335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3" name="グループ化 2" descr="これまでの原子力災害対策指針では、実用炉（原発）の防災対策の方針については具体的に規定されていたが、試験研究炉等については未検討事項が多かった。&#10;しかしながら、府は実用炉の防災対策の方針に準じて、緊急時モニタリング計画（暫定版）を定め、府内に立地する試験研究炉等の防災対策を実施してきた。&#10;今回の原子力災害対策指針の改正（平成29年3月、7月）により、 試験研究炉等の防災対策の方針が具体化したことから、その内容とともに、これまで実施してきた防災対策も含め、地域防災計画に位置付けることとした。" title="修正の趣旨"/>
          <p:cNvGrpSpPr/>
          <p:nvPr/>
        </p:nvGrpSpPr>
        <p:grpSpPr>
          <a:xfrm>
            <a:off x="5033660" y="1548473"/>
            <a:ext cx="5479608" cy="1817751"/>
            <a:chOff x="5184676" y="1586573"/>
            <a:chExt cx="5479608" cy="1817751"/>
          </a:xfrm>
        </p:grpSpPr>
        <p:sp>
          <p:nvSpPr>
            <p:cNvPr id="34" name="テキスト ボックス 33"/>
            <p:cNvSpPr txBox="1"/>
            <p:nvPr/>
          </p:nvSpPr>
          <p:spPr>
            <a:xfrm>
              <a:off x="5184676" y="1586573"/>
              <a:ext cx="5479608" cy="1031045"/>
            </a:xfrm>
            <a:prstGeom prst="rect">
              <a:avLst/>
            </a:prstGeom>
            <a:noFill/>
          </p:spPr>
          <p:txBody>
            <a:bodyPr wrap="square" lIns="91432" tIns="45717" rIns="91432" bIns="4571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までの原子力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指針では、実用炉（原発）の防災対策の方針について</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は具体的に規定されていたが、試験研究炉等については未検討事項が多かった。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○府は実用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炉の防災対策の方針に準じて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暫定版）を定め、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立地する試験研究炉等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の防災対策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きた。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5197376" y="2700685"/>
              <a:ext cx="5387900" cy="703639"/>
            </a:xfrm>
            <a:prstGeom prst="rect">
              <a:avLst/>
            </a:prstGeom>
            <a:solidFill>
              <a:srgbClr val="FFFF00"/>
            </a:solidFill>
            <a:ln>
              <a:solidFill>
                <a:schemeClr val="tx1"/>
              </a:solidFill>
            </a:ln>
          </p:spPr>
          <p:txBody>
            <a:bodyPr wrap="square" lIns="91432" tIns="35997" rIns="91432" bIns="3599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○今回の原子力災害対策指針の改正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試験</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炉等</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防災対策の方針が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具体化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したことから、その内容とともに、これまで実施してきた防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災対策も含め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地域防災計画に位置付けることとした。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6" name="正方形/長方形 45" descr="府の組織名の変更、原子力規制委員会の職員の職名変更&#10;" title="その他　（府の組織改編等）"/>
          <p:cNvSpPr/>
          <p:nvPr/>
        </p:nvSpPr>
        <p:spPr>
          <a:xfrm>
            <a:off x="9721180" y="9018339"/>
            <a:ext cx="4176464" cy="310335"/>
          </a:xfrm>
          <a:prstGeom prst="rect">
            <a:avLst/>
          </a:prstGeom>
        </p:spPr>
        <p:txBody>
          <a:bodyPr wrap="square" lIns="91432" tIns="45717" rIns="91432" bIns="45717">
            <a:spAutoFit/>
          </a:bodyPr>
          <a:lstStyle/>
          <a:p>
            <a:pPr>
              <a:lnSpc>
                <a:spcPts val="1700"/>
              </a:lnSpc>
              <a:spcBef>
                <a:spcPts val="200"/>
              </a:spcBef>
              <a:spcAft>
                <a:spcPts val="3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○府の組織名の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原子力規制</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委員会職員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の職名変更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対角する 2 つの角を切り取った四角形 7" title="今回修正"/>
          <p:cNvSpPr/>
          <p:nvPr/>
        </p:nvSpPr>
        <p:spPr>
          <a:xfrm>
            <a:off x="10636492" y="2779283"/>
            <a:ext cx="1224000" cy="355213"/>
          </a:xfrm>
          <a:prstGeom prst="snip2DiagRect">
            <a:avLst/>
          </a:prstGeom>
          <a:ln w="6350"/>
        </p:spPr>
        <p:style>
          <a:lnRef idx="2">
            <a:schemeClr val="accent2">
              <a:shade val="50000"/>
            </a:schemeClr>
          </a:lnRef>
          <a:fillRef idx="1">
            <a:schemeClr val="accent2"/>
          </a:fillRef>
          <a:effectRef idx="0">
            <a:schemeClr val="accent2"/>
          </a:effectRef>
          <a:fontRef idx="minor">
            <a:schemeClr val="lt1"/>
          </a:fontRef>
        </p:style>
        <p:txBody>
          <a:bodyPr lIns="91432" tIns="45717" rIns="91432"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今回修正</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下矢印 10"/>
          <p:cNvSpPr/>
          <p:nvPr/>
        </p:nvSpPr>
        <p:spPr>
          <a:xfrm>
            <a:off x="10974396" y="1750934"/>
            <a:ext cx="180000" cy="1044000"/>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7" rIns="91432" bIns="45717" rtlCol="0" anchor="ctr"/>
          <a:lstStyle/>
          <a:p>
            <a:pPr algn="ctr"/>
            <a:endParaRPr kumimoji="1" lang="ja-JP" altLang="en-US"/>
          </a:p>
        </p:txBody>
      </p:sp>
      <p:sp>
        <p:nvSpPr>
          <p:cNvPr id="5" name="角丸四角形 4" title="現行計画"/>
          <p:cNvSpPr/>
          <p:nvPr/>
        </p:nvSpPr>
        <p:spPr>
          <a:xfrm>
            <a:off x="10651511" y="1548557"/>
            <a:ext cx="1224000" cy="320993"/>
          </a:xfrm>
          <a:prstGeom prst="roundRect">
            <a:avLst/>
          </a:prstGeom>
          <a:solidFill>
            <a:schemeClr val="bg1"/>
          </a:solidFill>
          <a:ln w="6350"/>
        </p:spPr>
        <p:style>
          <a:lnRef idx="2">
            <a:schemeClr val="accent6"/>
          </a:lnRef>
          <a:fillRef idx="1">
            <a:schemeClr val="lt1"/>
          </a:fillRef>
          <a:effectRef idx="0">
            <a:schemeClr val="accent6"/>
          </a:effectRef>
          <a:fontRef idx="minor">
            <a:schemeClr val="dk1"/>
          </a:fontRef>
        </p:style>
        <p:txBody>
          <a:bodyPr lIns="91432" tIns="45717" rIns="91432" bIns="45717"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p:nvPr/>
        </p:nvCxnSpPr>
        <p:spPr>
          <a:xfrm flipH="1">
            <a:off x="11118412" y="2178790"/>
            <a:ext cx="5040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テキスト ボックス 46" descr="原子力災害対策指針・防災基本計画の修正（平成29年7月、平成29年4月、平成29年3月等）の内容の反映&#10;" title="原子力災害対策指針・防災基本計画の修正"/>
          <p:cNvSpPr txBox="1"/>
          <p:nvPr/>
        </p:nvSpPr>
        <p:spPr>
          <a:xfrm>
            <a:off x="11593388" y="1933193"/>
            <a:ext cx="2387176" cy="830991"/>
          </a:xfrm>
          <a:prstGeom prst="rect">
            <a:avLst/>
          </a:prstGeom>
          <a:noFill/>
        </p:spPr>
        <p:txBody>
          <a:bodyPr wrap="none" lIns="91432" tIns="45717" rIns="91432" bIns="45717"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防災基本計画の修正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パブリックコメント実施</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(9/20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10/19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メモ 3" descr="「大阪府地域防災計画（原子力災害対策編）」は、災害対策基本法第40条の規定により、国の「防災基本計画」及び原子力規制委員会の「原子力災害対策指針」の内容に基づき作成するものとされている。&#10;本編は、原子力災害の特殊性に鑑み、「大阪府地域防災計画」の特別編として構成するものであり、自然災害を中心とする基本対策編では定めていない、府内に立地する原子力施設に関する防災対策など、原子力災害特有の事項を定めている。&#10;" title="地域防災計画（原子力災害対策編）の概要"/>
          <p:cNvSpPr/>
          <p:nvPr/>
        </p:nvSpPr>
        <p:spPr>
          <a:xfrm>
            <a:off x="643906" y="1644988"/>
            <a:ext cx="3888432" cy="2121024"/>
          </a:xfrm>
          <a:prstGeom prst="foldedCorner">
            <a:avLst>
              <a:gd name="adj" fmla="val 10224"/>
            </a:avLst>
          </a:prstGeom>
          <a:solidFill>
            <a:srgbClr val="FFC000"/>
          </a:solidFill>
          <a:ln w="6350"/>
        </p:spPr>
        <p:style>
          <a:lnRef idx="2">
            <a:schemeClr val="dk1"/>
          </a:lnRef>
          <a:fillRef idx="1">
            <a:schemeClr val="lt1"/>
          </a:fillRef>
          <a:effectRef idx="0">
            <a:schemeClr val="dk1"/>
          </a:effectRef>
          <a:fontRef idx="minor">
            <a:schemeClr val="dk1"/>
          </a:fontRef>
        </p:style>
        <p:txBody>
          <a:bodyPr rtlCol="0" anchor="t"/>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条の規定により、国の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及び原子力規制委員会の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「原子力災害対策指針」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の内容に基づき作成するものとされている。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本編は、原子力災害の特殊性に鑑み、「大阪府地域防災計画」の特別編として構成するものであり、自然災害を中心とする基本対策編では定めていない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、府内に立地する原子力施設に関する防災対策など、</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原子力災害特有の事項を定めている。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title="原子力災害対策特別措置法"/>
          <p:cNvSpPr txBox="1"/>
          <p:nvPr/>
        </p:nvSpPr>
        <p:spPr>
          <a:xfrm>
            <a:off x="2653649" y="4286869"/>
            <a:ext cx="1587923" cy="430040"/>
          </a:xfrm>
          <a:prstGeom prst="rect">
            <a:avLst/>
          </a:prstGeom>
          <a:solidFill>
            <a:srgbClr val="00B0F0"/>
          </a:solidFill>
          <a:ln w="19050" cmpd="dbl">
            <a:solidFill>
              <a:schemeClr val="tx1"/>
            </a:solidFill>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特別措置</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title="大阪府地域防災計画（原子力災害対策編）"/>
          <p:cNvSpPr txBox="1"/>
          <p:nvPr/>
        </p:nvSpPr>
        <p:spPr>
          <a:xfrm>
            <a:off x="978565" y="6467071"/>
            <a:ext cx="3263007" cy="410078"/>
          </a:xfrm>
          <a:prstGeom prst="rect">
            <a:avLst/>
          </a:prstGeom>
          <a:solidFill>
            <a:srgbClr val="92D050"/>
          </a:solidFill>
          <a:ln w="6350">
            <a:solidFill>
              <a:schemeClr val="tx1"/>
            </a:solidFill>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大阪府地域防災計画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（原子力災害対策編）</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矢印コネクタ 11"/>
          <p:cNvCxnSpPr>
            <a:stCxn id="41" idx="2"/>
            <a:endCxn id="52" idx="0"/>
          </p:cNvCxnSpPr>
          <p:nvPr/>
        </p:nvCxnSpPr>
        <p:spPr>
          <a:xfrm>
            <a:off x="3447611" y="4716909"/>
            <a:ext cx="0" cy="5164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直線矢印コネクタ 53"/>
          <p:cNvCxnSpPr/>
          <p:nvPr/>
        </p:nvCxnSpPr>
        <p:spPr>
          <a:xfrm flipH="1">
            <a:off x="1660461" y="4668131"/>
            <a:ext cx="226" cy="56235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テキスト ボックス 8" title="災害対策基本法"/>
          <p:cNvSpPr txBox="1"/>
          <p:nvPr/>
        </p:nvSpPr>
        <p:spPr>
          <a:xfrm>
            <a:off x="985219" y="4286869"/>
            <a:ext cx="1392445" cy="430040"/>
          </a:xfrm>
          <a:prstGeom prst="rect">
            <a:avLst/>
          </a:prstGeom>
          <a:solidFill>
            <a:srgbClr val="FF99CC"/>
          </a:solidFill>
          <a:ln w="19050" cmpd="dbl">
            <a:solidFill>
              <a:schemeClr val="tx1"/>
            </a:solidFill>
          </a:ln>
        </p:spPr>
        <p:txBody>
          <a:bodyPr wrap="squar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災害対策基本法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矢印コネクタ 54"/>
          <p:cNvCxnSpPr/>
          <p:nvPr/>
        </p:nvCxnSpPr>
        <p:spPr>
          <a:xfrm flipH="1">
            <a:off x="1793113"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56" name="直線矢印コネクタ 55"/>
          <p:cNvCxnSpPr/>
          <p:nvPr/>
        </p:nvCxnSpPr>
        <p:spPr>
          <a:xfrm flipH="1">
            <a:off x="3458418"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
        <p:nvSpPr>
          <p:cNvPr id="51" name="テキスト ボックス 50" title="防災基本計画（中央防災会議）"/>
          <p:cNvSpPr txBox="1"/>
          <p:nvPr/>
        </p:nvSpPr>
        <p:spPr>
          <a:xfrm>
            <a:off x="1197877" y="5233320"/>
            <a:ext cx="1159530" cy="403008"/>
          </a:xfrm>
          <a:prstGeom prst="rect">
            <a:avLst/>
          </a:prstGeom>
          <a:solidFill>
            <a:srgbClr val="FF99CC"/>
          </a:solidFill>
          <a:ln w="6350">
            <a:solidFill>
              <a:schemeClr val="tx1"/>
            </a:solidFill>
          </a:ln>
        </p:spPr>
        <p:txBody>
          <a:bodyPr wrap="non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防災基本計画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（中央防災会議）</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title="原子力災害対策指針（原子力規制委員会）"/>
          <p:cNvSpPr txBox="1"/>
          <p:nvPr/>
        </p:nvSpPr>
        <p:spPr>
          <a:xfrm>
            <a:off x="2665341" y="5233321"/>
            <a:ext cx="1576231" cy="403008"/>
          </a:xfrm>
          <a:prstGeom prst="rect">
            <a:avLst/>
          </a:prstGeom>
          <a:solidFill>
            <a:srgbClr val="00B0F0"/>
          </a:solidFill>
          <a:ln w="6350">
            <a:solidFill>
              <a:schemeClr val="tx1"/>
            </a:solidFill>
          </a:ln>
        </p:spPr>
        <p:txBody>
          <a:bodyPr wrap="squar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原子力災害対策指針</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（原子力規制委員会）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 name="直線矢印コネクタ 21"/>
          <p:cNvCxnSpPr>
            <a:stCxn id="51" idx="3"/>
            <a:endCxn id="52" idx="1"/>
          </p:cNvCxnSpPr>
          <p:nvPr/>
        </p:nvCxnSpPr>
        <p:spPr>
          <a:xfrm>
            <a:off x="2357407" y="5434824"/>
            <a:ext cx="307934" cy="1"/>
          </a:xfrm>
          <a:prstGeom prst="straightConnector1">
            <a:avLst/>
          </a:prstGeom>
          <a:ln>
            <a:prstDash val="dash"/>
            <a:headEnd type="arrow"/>
            <a:tailEnd type="arrow"/>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96759" y="4971929"/>
            <a:ext cx="562359" cy="0"/>
          </a:xfrm>
          <a:prstGeom prst="line">
            <a:avLst/>
          </a:prstGeom>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1098407" y="4968181"/>
            <a:ext cx="0" cy="1476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テキスト ボックス 27" title="規定"/>
          <p:cNvSpPr txBox="1"/>
          <p:nvPr/>
        </p:nvSpPr>
        <p:spPr>
          <a:xfrm>
            <a:off x="1629028" y="4850700"/>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title="規定"/>
          <p:cNvSpPr txBox="1"/>
          <p:nvPr/>
        </p:nvSpPr>
        <p:spPr>
          <a:xfrm>
            <a:off x="3416407" y="4840913"/>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title="反映"/>
          <p:cNvSpPr txBox="1"/>
          <p:nvPr/>
        </p:nvSpPr>
        <p:spPr>
          <a:xfrm>
            <a:off x="1773239"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title="反映"/>
          <p:cNvSpPr txBox="1"/>
          <p:nvPr/>
        </p:nvSpPr>
        <p:spPr>
          <a:xfrm>
            <a:off x="3428077"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2310056" y="5452913"/>
            <a:ext cx="381796" cy="212109"/>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順守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descr="原子力防災対策に係る専門的・技術的事項を規定" title="原子力災害対策指針の概要"/>
          <p:cNvSpPr txBox="1"/>
          <p:nvPr/>
        </p:nvSpPr>
        <p:spPr>
          <a:xfrm>
            <a:off x="2665341" y="5643721"/>
            <a:ext cx="1576231" cy="369332"/>
          </a:xfrm>
          <a:prstGeom prst="rect">
            <a:avLst/>
          </a:prstGeom>
          <a:solidFill>
            <a:schemeClr val="bg1"/>
          </a:solidFill>
          <a:ln w="6350">
            <a:solidFill>
              <a:schemeClr val="tx1"/>
            </a:solidFill>
          </a:ln>
        </p:spPr>
        <p:txBody>
          <a:bodyPr wrap="square" rtlCol="0" anchor="ctr">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原子力防災対策に係る</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専門的・技術的事項を規定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descr="防災体制の確立等一般的事項を規定" title="防災基本計画の概要"/>
          <p:cNvSpPr txBox="1"/>
          <p:nvPr/>
        </p:nvSpPr>
        <p:spPr>
          <a:xfrm>
            <a:off x="1193474" y="5636652"/>
            <a:ext cx="1163933" cy="369332"/>
          </a:xfrm>
          <a:prstGeom prst="rect">
            <a:avLst/>
          </a:prstGeom>
          <a:solidFill>
            <a:schemeClr val="bg1"/>
          </a:solidFill>
          <a:ln w="6350">
            <a:solidFill>
              <a:schemeClr val="tx1"/>
            </a:solidFill>
          </a:ln>
        </p:spPr>
        <p:txBody>
          <a:bodyPr wrap="square" rtlCol="0" anchor="ct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防災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体制の確立等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一般的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事項を規定</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4" name="直線矢印コネクタ 63"/>
          <p:cNvCxnSpPr/>
          <p:nvPr/>
        </p:nvCxnSpPr>
        <p:spPr>
          <a:xfrm>
            <a:off x="2353878" y="4497041"/>
            <a:ext cx="307934" cy="1"/>
          </a:xfrm>
          <a:prstGeom prst="straightConnector1">
            <a:avLst/>
          </a:prstGeom>
          <a:ln>
            <a:prstDash val="solid"/>
            <a:headEnd type="arrow"/>
            <a:tailEnd type="arrow"/>
          </a:ln>
        </p:spPr>
        <p:style>
          <a:lnRef idx="1">
            <a:schemeClr val="dk1"/>
          </a:lnRef>
          <a:fillRef idx="0">
            <a:schemeClr val="dk1"/>
          </a:fillRef>
          <a:effectRef idx="0">
            <a:schemeClr val="dk1"/>
          </a:effectRef>
          <a:fontRef idx="minor">
            <a:schemeClr val="tx1"/>
          </a:fontRef>
        </p:style>
      </p:cxnSp>
      <p:sp>
        <p:nvSpPr>
          <p:cNvPr id="6" name="テキスト ボックス 5" title="府内の原子力施設"/>
          <p:cNvSpPr txBox="1"/>
          <p:nvPr/>
        </p:nvSpPr>
        <p:spPr>
          <a:xfrm>
            <a:off x="531064" y="7142747"/>
            <a:ext cx="1606530" cy="307777"/>
          </a:xfrm>
          <a:prstGeom prst="rect">
            <a:avLst/>
          </a:prstGeom>
          <a:noFill/>
        </p:spPr>
        <p:txBody>
          <a:bodyPr wrap="none" rtlCol="0">
            <a:spAutoFit/>
          </a:bodyPr>
          <a:lstStyle/>
          <a:p>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府内の原子力施設</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title="本計画の位置づけ"/>
          <p:cNvSpPr txBox="1"/>
          <p:nvPr/>
        </p:nvSpPr>
        <p:spPr>
          <a:xfrm>
            <a:off x="544953" y="3952701"/>
            <a:ext cx="1556836" cy="307777"/>
          </a:xfrm>
          <a:prstGeom prst="rect">
            <a:avLst/>
          </a:prstGeom>
          <a:noFill/>
        </p:spPr>
        <p:txBody>
          <a:bodyPr wrap="none" rtlCol="0">
            <a:spAutoFit/>
          </a:bodyPr>
          <a:lstStyle/>
          <a:p>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本計画の位置づけ</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descr="事業所名：京都大学原子炉実験所、所在地：泉南郡熊取町、施設の種類：試験研究炉&#10;事業所名：原子燃料工業株式会社熊取事業所、所在地：泉南郡熊取町、施設の種類：核燃料加工施設&#10;事業所名：近畿大学原子力研究所、所在地：東大阪市、施設の種類：試験研究炉" title="府内の原子力施設"/>
          <p:cNvGraphicFramePr>
            <a:graphicFrameLocks noGrp="1"/>
          </p:cNvGraphicFramePr>
          <p:nvPr>
            <p:extLst>
              <p:ext uri="{D42A27DB-BD31-4B8C-83A1-F6EECF244321}">
                <p14:modId xmlns:p14="http://schemas.microsoft.com/office/powerpoint/2010/main" val="550490742"/>
              </p:ext>
            </p:extLst>
          </p:nvPr>
        </p:nvGraphicFramePr>
        <p:xfrm>
          <a:off x="715914" y="7463477"/>
          <a:ext cx="3813690" cy="1645920"/>
        </p:xfrm>
        <a:graphic>
          <a:graphicData uri="http://schemas.openxmlformats.org/drawingml/2006/table">
            <a:tbl>
              <a:tblPr firstRow="1" bandRow="1">
                <a:tableStyleId>{5940675A-B579-460E-94D1-54222C63F5DA}</a:tableStyleId>
              </a:tblPr>
              <a:tblGrid>
                <a:gridCol w="1660450"/>
                <a:gridCol w="864096"/>
                <a:gridCol w="1289144"/>
              </a:tblGrid>
              <a:tr h="255334">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所在地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施設の種類</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solidFill>
                      <a:srgbClr val="CCFF99"/>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原子炉実験所（</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泉南郡</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原子燃料工業</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核燃料加工施設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原子力研究所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東大阪市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bg1"/>
                    </a:solidFill>
                  </a:tcPr>
                </a:tc>
              </a:tr>
            </a:tbl>
          </a:graphicData>
        </a:graphic>
      </p:graphicFrame>
      <p:sp>
        <p:nvSpPr>
          <p:cNvPr id="68" name="正方形/長方形 67" descr="原子力災害対策重点区域とは、原子力施設の事故時に影響が及ぶと想定されるため、防災対策を重点的に実施する区域のこと。原子力施設の種類や規模によって範囲が異なる。&#10;原子力災害対策重点区域の範囲は、原子力施設から距離を指す。&#10;緊急事態区分とは、原子力施設の状況等に応じた事態の深刻度を表す区分。府は　「情報収集事態」「警戒事態」「施設敷地緊急事態」　　　　「全面緊急事態」の４区分を設定。&#10;" title="用語説明"/>
          <p:cNvSpPr/>
          <p:nvPr/>
        </p:nvSpPr>
        <p:spPr>
          <a:xfrm>
            <a:off x="5249684" y="7724795"/>
            <a:ext cx="3967440" cy="1528618"/>
          </a:xfrm>
          <a:prstGeom prst="rect">
            <a:avLst/>
          </a:prstGeom>
          <a:ln w="6350">
            <a:solidFill>
              <a:schemeClr val="tx1"/>
            </a:solidFill>
            <a:prstDash val="sysDot"/>
          </a:ln>
        </p:spPr>
        <p:txBody>
          <a:bodyPr wrap="square" lIns="91432" tIns="45717" rIns="91432" bIns="45717">
            <a:spAutoFit/>
          </a:bodyPr>
          <a:lstStyle/>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　原子力施設の事故時に影響が及ぶと想定されるため、防災</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対策を重点的に実施する区域のこと。原子力施設の種類や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規模によって範囲が異なる。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２　原子力施設から半径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500m</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の範囲を指す。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３　原子力施設の状況等に応じた事態の深刻度を表す区分。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府は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「情報収集事態」「警戒事態」「施設敷地緊急事態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全面緊急事態」の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４区分を設定。</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descr="１．これまで実施してきた防災対策を本計画に位置付けるもの&#10;・緊急事態区分に応じて緊急時モニタリング等の応急対策を実施&#10;・緊急時モニタリングの実測値に基づき、住民の避難や飲食物の摂取制限等の措置を実施&#10;２．新たに取り組むもの&#10;・原子力事業者は、緊急事態区分とその判断基準（EAL）を防災業務計画に反映し、その区分に応じた防災対策を実施&#10;今後、原子力事業者に対し、防災業務計画への反映を働きかけていく。&#10;・住民避難時の汚染検査及び汚染があった場合の除染の実施&#10;今後、汚染検査・除染の実施方法等について関係市町と協議し、市町避難計画への反映を働きかけ&#10;" title="国の「原子力災害対策指針」等の修正を踏まえた修正"/>
          <p:cNvSpPr txBox="1"/>
          <p:nvPr/>
        </p:nvSpPr>
        <p:spPr>
          <a:xfrm>
            <a:off x="9433148" y="4453019"/>
            <a:ext cx="4752528" cy="4119070"/>
          </a:xfrm>
          <a:prstGeom prst="rect">
            <a:avLst/>
          </a:prstGeom>
          <a:noFill/>
        </p:spPr>
        <p:txBody>
          <a:bodyPr wrap="square" lIns="91432" tIns="45717" rIns="91432" bIns="45717" rtlCol="0">
            <a:spAutoFit/>
          </a:bodyPr>
          <a:lstStyle/>
          <a:p>
            <a:pPr>
              <a:spcBef>
                <a:spcPts val="200"/>
              </a:spcBef>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まで実施してきた防災対策を本計画に位置付ける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緊急事態区分</a:t>
            </a:r>
            <a:r>
              <a:rPr lang="en-US" altLang="ja-JP" sz="12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aseline="300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に応じて緊急時モニタリング等の応急対策を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実施</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緊急時モニタリングの実測値に基づき、住民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避難や飲食物の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摂取制限等の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新たに取り組むもの</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原子力事業者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緊急事態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区分とその判断基準（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EAL</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防災業務計画に反映し、その区分に応じた防災対策を実施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原子力事</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業者に対し、防災業務計画への</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反映</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を</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働きかけ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住民避難時の汚染検査及び汚染があった場合の除染の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汚染検査・除染の実施方法等について関係</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市町</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と協議し、市町避難計画への反映を働</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37" name="テキスト ボックス 36" title="原子力災害対策重点区域の範囲の変更"/>
          <p:cNvSpPr txBox="1"/>
          <p:nvPr/>
        </p:nvSpPr>
        <p:spPr>
          <a:xfrm>
            <a:off x="5033560" y="4453019"/>
            <a:ext cx="3627900" cy="307771"/>
          </a:xfrm>
          <a:prstGeom prst="rect">
            <a:avLst/>
          </a:prstGeom>
          <a:noFill/>
        </p:spPr>
        <p:txBody>
          <a:bodyPr wrap="none" lIns="91432" tIns="45717" rIns="91432" bIns="45717" rtlCol="0">
            <a:spAutoFit/>
          </a:bodyPr>
          <a:lstStyle/>
          <a:p>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○原子力災害対策重点</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区域</a:t>
            </a:r>
            <a:r>
              <a:rPr lang="en-US" altLang="ja-JP" sz="1400" b="1" u="sng"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baseline="30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範囲の</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変更</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 name="表 37" descr="京都大学原子炉実験所KUR及び原子燃料工業株式会社熊取事業所の原子力災害対策重点区域は、現行の施設から半径500メートルの範囲から変更なし。&#10;京都大学原子炉実験所KUCA及び近畿大学原子炉実験所の原子力災害対策重点区域は、現行は施設から半径50メートルの範囲だが、原子力災害対策重点区域をなしに変更。" title="原子力災害対策重点区域の範囲の変更"/>
          <p:cNvGraphicFramePr>
            <a:graphicFrameLocks noGrp="1"/>
          </p:cNvGraphicFramePr>
          <p:nvPr>
            <p:extLst>
              <p:ext uri="{D42A27DB-BD31-4B8C-83A1-F6EECF244321}">
                <p14:modId xmlns:p14="http://schemas.microsoft.com/office/powerpoint/2010/main" val="359565737"/>
              </p:ext>
            </p:extLst>
          </p:nvPr>
        </p:nvGraphicFramePr>
        <p:xfrm>
          <a:off x="5249684" y="4853550"/>
          <a:ext cx="4111456" cy="1993789"/>
        </p:xfrm>
        <a:graphic>
          <a:graphicData uri="http://schemas.openxmlformats.org/drawingml/2006/table">
            <a:tbl>
              <a:tblPr firstRow="1" bandRow="1">
                <a:tableStyleId>{9D7B26C5-4107-4FEC-AEDC-1716B250A1EF}</a:tableStyleId>
              </a:tblPr>
              <a:tblGrid>
                <a:gridCol w="1132371"/>
                <a:gridCol w="655429"/>
                <a:gridCol w="811488"/>
                <a:gridCol w="648072"/>
                <a:gridCol w="864096"/>
              </a:tblGrid>
              <a:tr h="296395">
                <a:tc gridSpan="2">
                  <a:txBody>
                    <a:bodyPr/>
                    <a:lstStyle/>
                    <a:p>
                      <a:pPr algn="ctr">
                        <a:lnSpc>
                          <a:spcPct val="100000"/>
                        </a:lnSpc>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pPr algn="ctr">
                        <a:lnSpc>
                          <a:spcPct val="100000"/>
                        </a:lnSpc>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現行</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変更後</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lnSpc>
                          <a:spcPct val="100000"/>
                        </a:lnSpc>
                      </a:pPr>
                      <a:r>
                        <a:rPr kumimoji="1"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（備考）</a:t>
                      </a: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熱出力</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42726">
                <a:tc row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原子炉実験所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olid"/>
                      <a:round/>
                      <a:headEnd type="none" w="med" len="med"/>
                      <a:tailEnd type="none" w="med" len="med"/>
                    </a:lnB>
                    <a:noFill/>
                  </a:tcPr>
                </a:tc>
                <a:tc>
                  <a:txBody>
                    <a:bodyPr/>
                    <a:lstStyle/>
                    <a:p>
                      <a:pP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K</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U R</a:t>
                      </a: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500m</a:t>
                      </a:r>
                      <a:r>
                        <a:rPr kumimoji="1" lang="en-US" altLang="ja-JP" sz="11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300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100" baseline="300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5,000kW</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r>
              <a:tr h="348374">
                <a:tc v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KUCA</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なし</a:t>
                      </a: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100W</a:t>
                      </a:r>
                      <a:endPar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r>
              <a:tr h="428251">
                <a:tc grid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原子燃料工業（株）</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熊取事業所</a:t>
                      </a: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ja-JP" altLang="en-US" sz="1000" b="0" dirty="0" err="1" smtClean="0">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08678">
                <a:tc grid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近畿大学原子力研究所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h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1W</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r>
            </a:tbl>
          </a:graphicData>
        </a:graphic>
      </p:graphicFrame>
      <p:sp>
        <p:nvSpPr>
          <p:cNvPr id="65" name="角丸四角形 64" title="大阪府地域防災計画（原子力災害対策編）の修正概要平成29年度"/>
          <p:cNvSpPr/>
          <p:nvPr/>
        </p:nvSpPr>
        <p:spPr>
          <a:xfrm>
            <a:off x="273940" y="242087"/>
            <a:ext cx="10989571"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大阪府地域防災計画（原子力災害対策編）の修正概要＜平成</a:t>
            </a:r>
            <a:r>
              <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title="修正の趣旨"/>
          <p:cNvSpPr/>
          <p:nvPr/>
        </p:nvSpPr>
        <p:spPr>
          <a:xfrm>
            <a:off x="4815408" y="1073076"/>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a:t>
            </a: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title="主な修正内容"/>
          <p:cNvSpPr/>
          <p:nvPr/>
        </p:nvSpPr>
        <p:spPr>
          <a:xfrm>
            <a:off x="4793185" y="3597866"/>
            <a:ext cx="1890011"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横巻き 70" title="１．国の「原子力災害対策指針」等の修正を踏まえた修正"/>
          <p:cNvSpPr/>
          <p:nvPr/>
        </p:nvSpPr>
        <p:spPr>
          <a:xfrm>
            <a:off x="4896644" y="4035769"/>
            <a:ext cx="6038980"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国の「原子力災害対策指針」等の修正を踏まえた修正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横巻き 73" title="２．その他（府の組織改編等）"/>
          <p:cNvSpPr/>
          <p:nvPr/>
        </p:nvSpPr>
        <p:spPr>
          <a:xfrm>
            <a:off x="9699122" y="8647857"/>
            <a:ext cx="3550450"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その他（府の組織改編等）</a:t>
            </a:r>
            <a:endPar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title="現行計画（平成26年3月）"/>
          <p:cNvSpPr/>
          <p:nvPr/>
        </p:nvSpPr>
        <p:spPr>
          <a:xfrm>
            <a:off x="480085" y="1035421"/>
            <a:ext cx="2534471"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descr="変更理由&#10;原子力災害対策指針の改正により、一定規模以下の熱出力の試験研究炉については、原子力災害対策重点区域の設定を要しないとされたため。&#10;" title="原子力災害対策重点区域の範囲の変更"/>
          <p:cNvSpPr/>
          <p:nvPr/>
        </p:nvSpPr>
        <p:spPr>
          <a:xfrm>
            <a:off x="5169436" y="6892667"/>
            <a:ext cx="4176464" cy="810478"/>
          </a:xfrm>
          <a:prstGeom prst="rect">
            <a:avLst/>
          </a:prstGeom>
        </p:spPr>
        <p:txBody>
          <a:bodyPr wrap="square">
            <a:spAutoFit/>
          </a:bodyPr>
          <a:lstStyle/>
          <a:p>
            <a:pPr>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変更理由＞</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原子力災害対策指針の改正により、</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2,000kW</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以下の熱出力の試験</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研究炉については、原子力災害対策重点区域の設定を要しないとされ</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たため。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12889532" y="6457407"/>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6391839" y="5255637"/>
            <a:ext cx="585417" cy="169277"/>
          </a:xfrm>
          <a:prstGeom prst="rect">
            <a:avLst/>
          </a:prstGeom>
          <a:noFill/>
        </p:spPr>
        <p:txBody>
          <a:bodyPr wrap="none" rtlCol="0">
            <a:spAutoFit/>
          </a:bodyPr>
          <a:lstStyle/>
          <a:p>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ケイ ユー アール</a:t>
            </a:r>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6374104" y="5646220"/>
            <a:ext cx="593432" cy="169277"/>
          </a:xfrm>
          <a:prstGeom prst="rect">
            <a:avLst/>
          </a:prstGeom>
          <a:noFill/>
        </p:spPr>
        <p:txBody>
          <a:bodyPr wrap="none" rtlCol="0">
            <a:spAutoFit/>
          </a:bodyPr>
          <a:lstStyle/>
          <a:p>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ケイユーシーエー</a:t>
            </a:r>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11809412" y="198076"/>
            <a:ext cx="2124037" cy="5229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資料</a:t>
            </a:r>
            <a:r>
              <a:rPr lang="ja-JP" altLang="en-US" sz="3200" b="1" dirty="0">
                <a:solidFill>
                  <a:schemeClr val="tx1"/>
                </a:solidFill>
              </a:rPr>
              <a:t>２</a:t>
            </a:r>
            <a:r>
              <a:rPr kumimoji="1" lang="ja-JP" altLang="en-US" sz="3200" b="1" dirty="0" smtClean="0">
                <a:solidFill>
                  <a:schemeClr val="tx1"/>
                </a:solidFill>
              </a:rPr>
              <a:t>ー１</a:t>
            </a:r>
            <a:endParaRPr kumimoji="1" lang="ja-JP" altLang="en-US" sz="3200" b="1" dirty="0">
              <a:solidFill>
                <a:schemeClr val="tx1"/>
              </a:solidFill>
            </a:endParaRPr>
          </a:p>
        </p:txBody>
      </p:sp>
    </p:spTree>
    <p:extLst>
      <p:ext uri="{BB962C8B-B14F-4D97-AF65-F5344CB8AC3E}">
        <p14:creationId xmlns:p14="http://schemas.microsoft.com/office/powerpoint/2010/main" val="3230758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06329" y="1137691"/>
            <a:ext cx="13707339" cy="7827690"/>
          </a:xfrm>
          <a:custGeom>
            <a:avLst/>
            <a:gdLst/>
            <a:ahLst/>
            <a:cxnLst/>
            <a:rect l="l" t="t" r="r" b="b"/>
            <a:pathLst>
              <a:path w="13707339" h="7827690">
                <a:moveTo>
                  <a:pt x="6248465" y="0"/>
                </a:moveTo>
                <a:lnTo>
                  <a:pt x="13461357" y="0"/>
                </a:lnTo>
                <a:cubicBezTo>
                  <a:pt x="13597209" y="0"/>
                  <a:pt x="13707339" y="110130"/>
                  <a:pt x="13707339" y="245982"/>
                </a:cubicBezTo>
                <a:lnTo>
                  <a:pt x="13707339" y="5781507"/>
                </a:lnTo>
                <a:cubicBezTo>
                  <a:pt x="13707339" y="5917359"/>
                  <a:pt x="13597209" y="6027489"/>
                  <a:pt x="13461357" y="6027489"/>
                </a:cubicBezTo>
                <a:lnTo>
                  <a:pt x="6660000" y="6027489"/>
                </a:lnTo>
                <a:lnTo>
                  <a:pt x="6660000" y="7555895"/>
                </a:lnTo>
                <a:cubicBezTo>
                  <a:pt x="6660000" y="7706003"/>
                  <a:pt x="6538313" y="7827690"/>
                  <a:pt x="6388205" y="7827690"/>
                </a:cubicBezTo>
                <a:lnTo>
                  <a:pt x="271795" y="7827690"/>
                </a:lnTo>
                <a:cubicBezTo>
                  <a:pt x="121687" y="7827690"/>
                  <a:pt x="0" y="7706003"/>
                  <a:pt x="0" y="7555895"/>
                </a:cubicBezTo>
                <a:lnTo>
                  <a:pt x="0" y="271796"/>
                </a:lnTo>
                <a:cubicBezTo>
                  <a:pt x="0" y="121688"/>
                  <a:pt x="121687" y="1"/>
                  <a:pt x="271795" y="1"/>
                </a:cubicBezTo>
                <a:lnTo>
                  <a:pt x="6248455" y="1"/>
                </a:lnTo>
                <a:cubicBezTo>
                  <a:pt x="6248459" y="0"/>
                  <a:pt x="6248462" y="0"/>
                  <a:pt x="6248465" y="0"/>
                </a:cubicBezTo>
                <a:close/>
              </a:path>
            </a:pathLst>
          </a:cu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endParaRPr kumimoji="1" lang="ja-JP" altLang="en-US"/>
          </a:p>
        </p:txBody>
      </p:sp>
      <p:sp>
        <p:nvSpPr>
          <p:cNvPr id="6" name="正方形/長方形 5"/>
          <p:cNvSpPr/>
          <p:nvPr/>
        </p:nvSpPr>
        <p:spPr>
          <a:xfrm>
            <a:off x="746923" y="1371857"/>
            <a:ext cx="6177155" cy="7463460"/>
          </a:xfrm>
          <a:prstGeom prst="rect">
            <a:avLst/>
          </a:prstGeom>
        </p:spPr>
        <p:txBody>
          <a:bodyPr wrap="square" lIns="88779" tIns="44390" rIns="88779" bIns="44390">
            <a:spAutoFit/>
          </a:bodyPr>
          <a:lstStyle/>
          <a:p>
            <a:pPr>
              <a:lnSpc>
                <a:spcPts val="2336"/>
              </a:lnSpc>
            </a:pP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原子力災害対策重点区域の範囲</a:t>
            </a:r>
            <a:endParaRPr lang="ja-JP" altLang="en-US" sz="14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①近畿大学原子力研究所の原子力災害対策重点区域を変更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7</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原子力災害</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対策重点区域の区分等に応じた防護措置の準備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及び実施</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①４つの緊急事態区分「情報収集事態」「警戒事態」「施設敷地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緊急事態」「全面緊急事態」を明記</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②原子力事業者が緊急事態区分を判断するための基準（緊急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時活動レベル：</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EAL</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）の設定について追記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③緊急時モニタリングの実測値に基づき、住民の避難や飲食物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摂取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制限等の措置を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実施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原子力事業者の責務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①原子力事業者は、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EAL</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を設定し、原子力事業者防災業務計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p16</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画に反映することを追記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府の組織の設置基準等</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①大阪府防災・危機管理警戒本部及び大阪府災害対策本部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の設置基準に震度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弱以上の地震の発生等を明記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②国がオフサイトセンターで開催する現地事故対策連絡会議への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参画を明記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５</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原子力災害医療</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①「初期被ばく医療機関」を「原子力災害医療協力機関」に修正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②「二次被ばく医療機関」を「原子力災害拠点病院」に修正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③「三次被ばく医療機関」を「高度被ばく医療支援センター」「原子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力災害医療・総合支援センター」に修正</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④安定ヨウ素剤を速やかに服用するための事前の措置について追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504156" y="974621"/>
            <a:ext cx="6299474" cy="326144"/>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r>
              <a:rPr lang="en-US" altLang="ja-JP" sz="1800" b="1" dirty="0"/>
              <a:t>Ⅰ</a:t>
            </a:r>
            <a:r>
              <a:rPr lang="ja-JP" altLang="en-US" sz="1800" b="1" dirty="0"/>
              <a:t>　国の</a:t>
            </a:r>
            <a:r>
              <a:rPr lang="ja-JP" altLang="en-US" sz="1800" b="1" dirty="0" smtClean="0"/>
              <a:t>「原子力災害対策指針」等の</a:t>
            </a:r>
            <a:r>
              <a:rPr lang="ja-JP" altLang="en-US" sz="1800" b="1" dirty="0"/>
              <a:t>修正を踏まえた修正</a:t>
            </a:r>
          </a:p>
        </p:txBody>
      </p:sp>
      <p:sp>
        <p:nvSpPr>
          <p:cNvPr id="32" name="正方形/長方形 31"/>
          <p:cNvSpPr/>
          <p:nvPr/>
        </p:nvSpPr>
        <p:spPr>
          <a:xfrm>
            <a:off x="406329" y="408120"/>
            <a:ext cx="2474272" cy="47006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6705" tIns="68352" rIns="136705" bIns="68352"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000" b="1" dirty="0">
                <a:solidFill>
                  <a:schemeClr val="bg1"/>
                </a:solidFill>
                <a:latin typeface="+mn-ea"/>
                <a:cs typeface="Meiryo UI" panose="020B0604030504040204" pitchFamily="50" charset="-128"/>
              </a:rPr>
              <a:t>修正個所</a:t>
            </a:r>
          </a:p>
        </p:txBody>
      </p:sp>
      <p:sp>
        <p:nvSpPr>
          <p:cNvPr id="21" name="角丸四角形 20"/>
          <p:cNvSpPr/>
          <p:nvPr/>
        </p:nvSpPr>
        <p:spPr>
          <a:xfrm>
            <a:off x="7286556" y="7596973"/>
            <a:ext cx="6827112" cy="1368409"/>
          </a:xfrm>
          <a:prstGeom prst="roundRect">
            <a:avLst>
              <a:gd name="adj" fmla="val 11422"/>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endParaRPr kumimoji="1" lang="ja-JP" altLang="en-US"/>
          </a:p>
        </p:txBody>
      </p:sp>
      <p:sp>
        <p:nvSpPr>
          <p:cNvPr id="22" name="角丸四角形 21"/>
          <p:cNvSpPr/>
          <p:nvPr/>
        </p:nvSpPr>
        <p:spPr>
          <a:xfrm>
            <a:off x="7565304" y="7401455"/>
            <a:ext cx="3888000" cy="326144"/>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r>
              <a:rPr lang="en-US" altLang="ja-JP" sz="1800" b="1" dirty="0" smtClean="0"/>
              <a:t>Ⅱ</a:t>
            </a:r>
            <a:r>
              <a:rPr lang="ja-JP" altLang="en-US" sz="1800" b="1" dirty="0"/>
              <a:t>　その他の</a:t>
            </a:r>
            <a:r>
              <a:rPr lang="ja-JP" altLang="en-US" sz="1800" b="1" dirty="0" smtClean="0"/>
              <a:t>修正（府の組織改編等）</a:t>
            </a:r>
            <a:endParaRPr lang="ja-JP" altLang="en-US" sz="1800" b="1" dirty="0"/>
          </a:p>
        </p:txBody>
      </p:sp>
      <p:sp>
        <p:nvSpPr>
          <p:cNvPr id="23" name="正方形/長方形 22"/>
          <p:cNvSpPr/>
          <p:nvPr/>
        </p:nvSpPr>
        <p:spPr>
          <a:xfrm>
            <a:off x="7537899" y="7710744"/>
            <a:ext cx="6431753" cy="1269457"/>
          </a:xfrm>
          <a:prstGeom prst="rect">
            <a:avLst/>
          </a:prstGeom>
        </p:spPr>
        <p:txBody>
          <a:bodyPr wrap="square" lIns="88779" tIns="44390" rIns="88779" bIns="44390">
            <a:spAutoFit/>
          </a:bodyPr>
          <a:lstStyle/>
          <a:p>
            <a:pPr>
              <a:lnSpc>
                <a:spcPts val="2336"/>
              </a:lnSpc>
            </a:pP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400" u="sng"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smtClean="0">
                <a:latin typeface="Meiryo UI" panose="020B0604030504040204" pitchFamily="50" charset="-128"/>
                <a:ea typeface="Meiryo UI" panose="020B0604030504040204" pitchFamily="50" charset="-128"/>
                <a:cs typeface="Meiryo UI" panose="020B0604030504040204" pitchFamily="50" charset="-128"/>
              </a:rPr>
              <a:t>組織</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改編等</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①府の組織にＩＲ推進局を追記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②「地方放射線モニタリング対策官」を「上席放射線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防災専門官」に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修正</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480122" y="1371857"/>
            <a:ext cx="6345514" cy="5693745"/>
          </a:xfrm>
          <a:prstGeom prst="rect">
            <a:avLst/>
          </a:prstGeom>
        </p:spPr>
        <p:txBody>
          <a:bodyPr wrap="square" lIns="88779" tIns="44390" rIns="88779" bIns="44390">
            <a:spAutoFit/>
          </a:bodyPr>
          <a:lstStyle/>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原子力防災に関する知識の普及と啓発</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①普及・啓発事項に、住民避難時の汚染検査及び除染の場所・方法に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p23</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関することを追記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②訓練の実施にあたっては、自然災害及び原子力災害の複合災害の発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p24</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生を想定することを追記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７</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府・関係市町の活動体制の確立</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①国がオフサイトセンターで実施する緊急時モニタリング活動への要員の派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p36</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遣について明記</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災害情報の収集伝達</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①情報収集事態及び警戒事態における原子力事業者からの連絡に</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つ</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p42</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いて追記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９</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緊急時モニタリングの実施</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①大阪府緊急時モニタリング計画（暫定版）の内容を反映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p50</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防護措置の実施</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①緊急時モニタリングの実測値に基づき、住民の避難や飲食物の摂取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p56,62</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制限等の措置を実施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②住民避難時の汚染検査及び除染の実施について追記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p59</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指定避難所等の開設・運営</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①住民避難時の汚染検査及び除染の場所の管理・運営の留意点を追記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p60</a:t>
            </a:r>
          </a:p>
        </p:txBody>
      </p:sp>
      <p:sp>
        <p:nvSpPr>
          <p:cNvPr id="2" name="テキスト ボックス 1"/>
          <p:cNvSpPr txBox="1"/>
          <p:nvPr/>
        </p:nvSpPr>
        <p:spPr>
          <a:xfrm>
            <a:off x="2149235" y="3403930"/>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351151" y="4568130"/>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4217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cmpd="sng">
          <a:solidFill>
            <a:schemeClr val="accent6"/>
          </a:solidFill>
        </a:ln>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TotalTime>
  <Words>354</Words>
  <Application>Microsoft Office PowerPoint</Application>
  <PresentationFormat>ユーザー設定</PresentationFormat>
  <Paragraphs>175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152</cp:revision>
  <cp:lastPrinted>2017-10-31T12:33:12Z</cp:lastPrinted>
  <dcterms:created xsi:type="dcterms:W3CDTF">2017-08-16T10:50:30Z</dcterms:created>
  <dcterms:modified xsi:type="dcterms:W3CDTF">2017-12-28T03:59:16Z</dcterms:modified>
</cp:coreProperties>
</file>