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306" r:id="rId2"/>
    <p:sldId id="289" r:id="rId3"/>
    <p:sldId id="305" r:id="rId4"/>
    <p:sldId id="290" r:id="rId5"/>
    <p:sldId id="302" r:id="rId6"/>
    <p:sldId id="303" r:id="rId7"/>
    <p:sldId id="287" r:id="rId8"/>
    <p:sldId id="293"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河原　寿賀子" initials="河原　寿賀子" lastIdx="0" clrIdx="0">
    <p:extLst>
      <p:ext uri="{19B8F6BF-5375-455C-9EA6-DF929625EA0E}">
        <p15:presenceInfo xmlns:p15="http://schemas.microsoft.com/office/powerpoint/2012/main" userId="S-1-5-21-161959346-1900351369-444732941-493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0000"/>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76302" autoAdjust="0"/>
  </p:normalViewPr>
  <p:slideViewPr>
    <p:cSldViewPr>
      <p:cViewPr varScale="1">
        <p:scale>
          <a:sx n="57" d="100"/>
          <a:sy n="57" d="100"/>
        </p:scale>
        <p:origin x="1782" y="60"/>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大阪府の発生届経年!$C$3</c:f>
              <c:strCache>
                <c:ptCount val="1"/>
                <c:pt idx="0">
                  <c:v>大阪府</c:v>
                </c:pt>
              </c:strCache>
            </c:strRef>
          </c:tx>
          <c:spPr>
            <a:solidFill>
              <a:schemeClr val="accent1"/>
            </a:solidFill>
            <a:ln>
              <a:noFill/>
            </a:ln>
            <a:effectLst/>
          </c:spPr>
          <c:invertIfNegative val="0"/>
          <c:cat>
            <c:strRef>
              <c:f>大阪府の発生届経年!$D$2:$M$2</c:f>
              <c:strCache>
                <c:ptCount val="10"/>
                <c:pt idx="0">
                  <c:v>H21年</c:v>
                </c:pt>
                <c:pt idx="1">
                  <c:v>H22年</c:v>
                </c:pt>
                <c:pt idx="2">
                  <c:v>H23年</c:v>
                </c:pt>
                <c:pt idx="3">
                  <c:v>H24年</c:v>
                </c:pt>
                <c:pt idx="4">
                  <c:v>H25年</c:v>
                </c:pt>
                <c:pt idx="5">
                  <c:v>H26年</c:v>
                </c:pt>
                <c:pt idx="6">
                  <c:v>H27年</c:v>
                </c:pt>
                <c:pt idx="7">
                  <c:v>H28年</c:v>
                </c:pt>
                <c:pt idx="8">
                  <c:v>H29年</c:v>
                </c:pt>
                <c:pt idx="9">
                  <c:v>H30年</c:v>
                </c:pt>
              </c:strCache>
            </c:strRef>
          </c:cat>
          <c:val>
            <c:numRef>
              <c:f>大阪府の発生届経年!$D$3:$M$3</c:f>
              <c:numCache>
                <c:formatCode>General</c:formatCode>
                <c:ptCount val="10"/>
                <c:pt idx="0">
                  <c:v>392</c:v>
                </c:pt>
                <c:pt idx="1">
                  <c:v>12</c:v>
                </c:pt>
                <c:pt idx="2">
                  <c:v>4</c:v>
                </c:pt>
                <c:pt idx="3">
                  <c:v>15</c:v>
                </c:pt>
                <c:pt idx="4">
                  <c:v>15</c:v>
                </c:pt>
                <c:pt idx="5">
                  <c:v>45</c:v>
                </c:pt>
                <c:pt idx="6">
                  <c:v>2</c:v>
                </c:pt>
                <c:pt idx="7">
                  <c:v>51</c:v>
                </c:pt>
                <c:pt idx="8">
                  <c:v>9</c:v>
                </c:pt>
                <c:pt idx="9">
                  <c:v>15</c:v>
                </c:pt>
              </c:numCache>
            </c:numRef>
          </c:val>
          <c:extLst>
            <c:ext xmlns:c16="http://schemas.microsoft.com/office/drawing/2014/chart" uri="{C3380CC4-5D6E-409C-BE32-E72D297353CC}">
              <c16:uniqueId val="{00000000-8FDD-48C4-BEA3-BEB87E2435C5}"/>
            </c:ext>
          </c:extLst>
        </c:ser>
        <c:dLbls>
          <c:showLegendKey val="0"/>
          <c:showVal val="0"/>
          <c:showCatName val="0"/>
          <c:showSerName val="0"/>
          <c:showPercent val="0"/>
          <c:showBubbleSize val="0"/>
        </c:dLbls>
        <c:gapWidth val="269"/>
        <c:axId val="1647442352"/>
        <c:axId val="1580908320"/>
      </c:barChart>
      <c:lineChart>
        <c:grouping val="standard"/>
        <c:varyColors val="0"/>
        <c:ser>
          <c:idx val="1"/>
          <c:order val="1"/>
          <c:tx>
            <c:strRef>
              <c:f>大阪府の発生届経年!$C$4</c:f>
              <c:strCache>
                <c:ptCount val="1"/>
                <c:pt idx="0">
                  <c:v>全　国</c:v>
                </c:pt>
              </c:strCache>
            </c:strRef>
          </c:tx>
          <c:spPr>
            <a:ln w="28575" cap="rnd">
              <a:solidFill>
                <a:schemeClr val="accent2"/>
              </a:solidFill>
              <a:round/>
            </a:ln>
            <a:effectLst/>
          </c:spPr>
          <c:marker>
            <c:symbol val="none"/>
          </c:marker>
          <c:cat>
            <c:strRef>
              <c:f>大阪府の発生届経年!$D$2:$M$2</c:f>
              <c:strCache>
                <c:ptCount val="10"/>
                <c:pt idx="0">
                  <c:v>H21年</c:v>
                </c:pt>
                <c:pt idx="1">
                  <c:v>H22年</c:v>
                </c:pt>
                <c:pt idx="2">
                  <c:v>H23年</c:v>
                </c:pt>
                <c:pt idx="3">
                  <c:v>H24年</c:v>
                </c:pt>
                <c:pt idx="4">
                  <c:v>H25年</c:v>
                </c:pt>
                <c:pt idx="5">
                  <c:v>H26年</c:v>
                </c:pt>
                <c:pt idx="6">
                  <c:v>H27年</c:v>
                </c:pt>
                <c:pt idx="7">
                  <c:v>H28年</c:v>
                </c:pt>
                <c:pt idx="8">
                  <c:v>H29年</c:v>
                </c:pt>
                <c:pt idx="9">
                  <c:v>H30年</c:v>
                </c:pt>
              </c:strCache>
            </c:strRef>
          </c:cat>
          <c:val>
            <c:numRef>
              <c:f>大阪府の発生届経年!$D$4:$M$4</c:f>
              <c:numCache>
                <c:formatCode>General</c:formatCode>
                <c:ptCount val="10"/>
                <c:pt idx="0">
                  <c:v>11013</c:v>
                </c:pt>
                <c:pt idx="1">
                  <c:v>439</c:v>
                </c:pt>
                <c:pt idx="2">
                  <c:v>287</c:v>
                </c:pt>
                <c:pt idx="3">
                  <c:v>230</c:v>
                </c:pt>
                <c:pt idx="4">
                  <c:v>230</c:v>
                </c:pt>
                <c:pt idx="5">
                  <c:v>426</c:v>
                </c:pt>
                <c:pt idx="6">
                  <c:v>35</c:v>
                </c:pt>
                <c:pt idx="7">
                  <c:v>159</c:v>
                </c:pt>
                <c:pt idx="8">
                  <c:v>189</c:v>
                </c:pt>
                <c:pt idx="9">
                  <c:v>282</c:v>
                </c:pt>
              </c:numCache>
            </c:numRef>
          </c:val>
          <c:smooth val="0"/>
          <c:extLst>
            <c:ext xmlns:c16="http://schemas.microsoft.com/office/drawing/2014/chart" uri="{C3380CC4-5D6E-409C-BE32-E72D297353CC}">
              <c16:uniqueId val="{00000001-8FDD-48C4-BEA3-BEB87E2435C5}"/>
            </c:ext>
          </c:extLst>
        </c:ser>
        <c:dLbls>
          <c:showLegendKey val="0"/>
          <c:showVal val="0"/>
          <c:showCatName val="0"/>
          <c:showSerName val="0"/>
          <c:showPercent val="0"/>
          <c:showBubbleSize val="0"/>
        </c:dLbls>
        <c:marker val="1"/>
        <c:smooth val="0"/>
        <c:axId val="1747417136"/>
        <c:axId val="1580905408"/>
      </c:lineChart>
      <c:catAx>
        <c:axId val="1647442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580908320"/>
        <c:crosses val="autoZero"/>
        <c:auto val="1"/>
        <c:lblAlgn val="ctr"/>
        <c:lblOffset val="100"/>
        <c:noMultiLvlLbl val="0"/>
      </c:catAx>
      <c:valAx>
        <c:axId val="1580908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647442352"/>
        <c:crosses val="autoZero"/>
        <c:crossBetween val="between"/>
      </c:valAx>
      <c:valAx>
        <c:axId val="1580905408"/>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747417136"/>
        <c:crosses val="max"/>
        <c:crossBetween val="between"/>
      </c:valAx>
      <c:catAx>
        <c:axId val="1747417136"/>
        <c:scaling>
          <c:orientation val="minMax"/>
        </c:scaling>
        <c:delete val="1"/>
        <c:axPos val="b"/>
        <c:numFmt formatCode="General" sourceLinked="1"/>
        <c:majorTickMark val="none"/>
        <c:minorTickMark val="none"/>
        <c:tickLblPos val="nextTo"/>
        <c:crossAx val="158090540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3" tIns="45717" rIns="91433" bIns="45717" rtlCol="0"/>
          <a:lstStyle>
            <a:lvl1pPr algn="r">
              <a:defRPr sz="1200"/>
            </a:lvl1pPr>
          </a:lstStyle>
          <a:p>
            <a:fld id="{D085BFCB-4D10-47FA-B719-C99F63AAFB04}" type="datetimeFigureOut">
              <a:rPr kumimoji="1" lang="ja-JP" altLang="en-US" smtClean="0"/>
              <a:t>2019/4/6</a:t>
            </a:fld>
            <a:endParaRPr kumimoji="1"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33" tIns="45717" rIns="91433" bIns="45717" rtlCol="0" anchor="b"/>
          <a:lstStyle>
            <a:lvl1pPr algn="r">
              <a:defRPr sz="1200"/>
            </a:lvl1pPr>
          </a:lstStyle>
          <a:p>
            <a:fld id="{F4E249AB-0AC7-4E42-85B9-B64FD529CA90}" type="slidenum">
              <a:rPr kumimoji="1" lang="ja-JP" altLang="en-US" smtClean="0"/>
              <a:t>‹#›</a:t>
            </a:fld>
            <a:endParaRPr kumimoji="1" lang="ja-JP" altLang="en-US"/>
          </a:p>
        </p:txBody>
      </p:sp>
    </p:spTree>
    <p:extLst>
      <p:ext uri="{BB962C8B-B14F-4D97-AF65-F5344CB8AC3E}">
        <p14:creationId xmlns:p14="http://schemas.microsoft.com/office/powerpoint/2010/main" val="3173166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5551D94A-55A0-4C9A-BA60-644C1835F44E}" type="datetimeFigureOut">
              <a:rPr kumimoji="1" lang="ja-JP" altLang="en-US" smtClean="0"/>
              <a:t>2019/4/6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6CD9C618-A507-4638-BCC2-6457353C7C17}" type="slidenum">
              <a:rPr kumimoji="1" lang="ja-JP" altLang="en-US" smtClean="0"/>
              <a:t>‹#›</a:t>
            </a:fld>
            <a:endParaRPr kumimoji="1" lang="ja-JP" altLang="en-US"/>
          </a:p>
        </p:txBody>
      </p:sp>
    </p:spTree>
    <p:extLst>
      <p:ext uri="{BB962C8B-B14F-4D97-AF65-F5344CB8AC3E}">
        <p14:creationId xmlns:p14="http://schemas.microsoft.com/office/powerpoint/2010/main" val="30268795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CD9C618-A507-4638-BCC2-6457353C7C17}" type="slidenum">
              <a:rPr kumimoji="1" lang="ja-JP" altLang="en-US" smtClean="0"/>
              <a:t>1</a:t>
            </a:fld>
            <a:endParaRPr kumimoji="1" lang="ja-JP" altLang="en-US"/>
          </a:p>
        </p:txBody>
      </p:sp>
    </p:spTree>
    <p:extLst>
      <p:ext uri="{BB962C8B-B14F-4D97-AF65-F5344CB8AC3E}">
        <p14:creationId xmlns:p14="http://schemas.microsoft.com/office/powerpoint/2010/main" val="2398660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ここ数年の発生状況をみてみますと、平成</a:t>
            </a:r>
            <a:r>
              <a:rPr kumimoji="1" lang="en-US" altLang="ja-JP" dirty="0" smtClean="0"/>
              <a:t>28</a:t>
            </a:r>
            <a:r>
              <a:rPr kumimoji="1" lang="ja-JP" altLang="en-US" dirty="0" smtClean="0"/>
              <a:t>年は関西国際空港内事業所における</a:t>
            </a:r>
            <a:r>
              <a:rPr kumimoji="1" lang="en-US" altLang="ja-JP" dirty="0" smtClean="0"/>
              <a:t>33</a:t>
            </a:r>
            <a:r>
              <a:rPr kumimoji="1" lang="ja-JP" altLang="en-US" dirty="0" smtClean="0"/>
              <a:t>名の集団感染があったため、報告数が多くなっております。</a:t>
            </a:r>
            <a:endParaRPr kumimoji="1" lang="en-US" altLang="ja-JP" dirty="0" smtClean="0"/>
          </a:p>
          <a:p>
            <a:r>
              <a:rPr kumimoji="1" lang="ja-JP" altLang="en-US" dirty="0" smtClean="0"/>
              <a:t>平成</a:t>
            </a:r>
            <a:r>
              <a:rPr kumimoji="1" lang="en-US" altLang="ja-JP" dirty="0" smtClean="0"/>
              <a:t>30</a:t>
            </a:r>
            <a:r>
              <a:rPr kumimoji="1" lang="ja-JP" altLang="en-US" dirty="0" smtClean="0"/>
              <a:t>年は沖縄県の流行がありましたが、大阪府では</a:t>
            </a:r>
            <a:r>
              <a:rPr kumimoji="1" lang="en-US" altLang="ja-JP" dirty="0" smtClean="0"/>
              <a:t>15</a:t>
            </a:r>
            <a:r>
              <a:rPr kumimoji="1" lang="ja-JP" altLang="en-US" dirty="0" smtClean="0"/>
              <a:t>名にとどまり、その影響は大きく受けなかったと言えるかと思います。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6CD9C618-A507-4638-BCC2-6457353C7C17}" type="slidenum">
              <a:rPr kumimoji="1" lang="ja-JP" altLang="en-US" smtClean="0"/>
              <a:t>2</a:t>
            </a:fld>
            <a:endParaRPr kumimoji="1" lang="ja-JP" altLang="en-US"/>
          </a:p>
        </p:txBody>
      </p:sp>
    </p:spTree>
    <p:extLst>
      <p:ext uri="{BB962C8B-B14F-4D97-AF65-F5344CB8AC3E}">
        <p14:creationId xmlns:p14="http://schemas.microsoft.com/office/powerpoint/2010/main" val="4276554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続いて、全国の麻しん報告数です。今年に入り、全国の報告数は、例年の黄色のグラフと比べても明らかに多く、報告数の立ち上がりも急激です。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CD9C618-A507-4638-BCC2-6457353C7C17}" type="slidenum">
              <a:rPr kumimoji="1" lang="ja-JP" altLang="en-US" smtClean="0"/>
              <a:t>3</a:t>
            </a:fld>
            <a:endParaRPr kumimoji="1" lang="ja-JP" altLang="en-US"/>
          </a:p>
        </p:txBody>
      </p:sp>
    </p:spTree>
    <p:extLst>
      <p:ext uri="{BB962C8B-B14F-4D97-AF65-F5344CB8AC3E}">
        <p14:creationId xmlns:p14="http://schemas.microsoft.com/office/powerpoint/2010/main" val="1126047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今年に入っての麻しん報告数は都道府県別にみると、大阪府では</a:t>
            </a:r>
            <a:r>
              <a:rPr kumimoji="1" lang="en-US" altLang="ja-JP" dirty="0" smtClean="0"/>
              <a:t>7</a:t>
            </a:r>
            <a:r>
              <a:rPr kumimoji="1" lang="ja-JP" altLang="en-US" dirty="0" smtClean="0"/>
              <a:t>週から全国で一番報告数が多くなっております。</a:t>
            </a:r>
            <a:endParaRPr kumimoji="1" lang="en-US" altLang="ja-JP" dirty="0" smtClean="0"/>
          </a:p>
          <a:p>
            <a:r>
              <a:rPr kumimoji="1" lang="ja-JP" altLang="en-US" dirty="0" smtClean="0"/>
              <a:t>国の報告数は</a:t>
            </a:r>
            <a:r>
              <a:rPr kumimoji="1" lang="en-US" altLang="ja-JP" dirty="0" smtClean="0"/>
              <a:t>77</a:t>
            </a:r>
            <a:r>
              <a:rPr kumimoji="1" lang="ja-JP" altLang="en-US" dirty="0" smtClean="0"/>
              <a:t>人となっていますが、報告のタイミングで数値が異なっています。</a:t>
            </a:r>
            <a:endParaRPr kumimoji="1" lang="en-US" altLang="ja-JP" dirty="0" smtClean="0"/>
          </a:p>
          <a:p>
            <a:r>
              <a:rPr kumimoji="1" lang="ja-JP" altLang="en-US" dirty="0" smtClean="0"/>
              <a:t>正確には大阪府の</a:t>
            </a:r>
            <a:r>
              <a:rPr kumimoji="1" lang="en-US" altLang="ja-JP" dirty="0" smtClean="0"/>
              <a:t>7</a:t>
            </a:r>
            <a:r>
              <a:rPr kumimoji="1" lang="ja-JP" altLang="en-US" dirty="0" smtClean="0"/>
              <a:t>週までは</a:t>
            </a:r>
            <a:r>
              <a:rPr kumimoji="1" lang="en-US" altLang="ja-JP" dirty="0" smtClean="0"/>
              <a:t>81</a:t>
            </a:r>
            <a:r>
              <a:rPr kumimoji="1" lang="ja-JP" altLang="en-US" dirty="0" smtClean="0"/>
              <a:t>人で、本日</a:t>
            </a:r>
            <a:r>
              <a:rPr kumimoji="1" lang="en-US" altLang="ja-JP" dirty="0" smtClean="0"/>
              <a:t>8</a:t>
            </a:r>
            <a:r>
              <a:rPr kumimoji="1" lang="ja-JP" altLang="en-US" dirty="0" smtClean="0"/>
              <a:t>週までの報告数が出ており、</a:t>
            </a:r>
            <a:r>
              <a:rPr kumimoji="1" lang="en-US" altLang="ja-JP" dirty="0" smtClean="0"/>
              <a:t>8</a:t>
            </a:r>
            <a:r>
              <a:rPr kumimoji="1" lang="ja-JP" altLang="en-US" dirty="0" smtClean="0"/>
              <a:t>週までの最新情報では</a:t>
            </a:r>
            <a:r>
              <a:rPr kumimoji="1" lang="en-US" altLang="ja-JP" dirty="0" smtClean="0"/>
              <a:t>96</a:t>
            </a:r>
            <a:r>
              <a:rPr kumimoji="1" lang="ja-JP" altLang="en-US" dirty="0" smtClean="0"/>
              <a:t>人となっています。</a:t>
            </a:r>
            <a:endParaRPr kumimoji="1" lang="en-US" altLang="ja-JP" dirty="0" smtClean="0"/>
          </a:p>
          <a:p>
            <a:r>
              <a:rPr kumimoji="1" lang="ja-JP" altLang="en-US" dirty="0" smtClean="0"/>
              <a:t>今年は海外帰国後の発症やその家族内感染、感受性者の多かった三重県の宗教施設、あべのハルカス関連での報告数が増加しています。</a:t>
            </a:r>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CD9C618-A507-4638-BCC2-6457353C7C17}" type="slidenum">
              <a:rPr kumimoji="1" lang="ja-JP" altLang="en-US" smtClean="0"/>
              <a:t>4</a:t>
            </a:fld>
            <a:endParaRPr kumimoji="1" lang="ja-JP" altLang="en-US"/>
          </a:p>
        </p:txBody>
      </p:sp>
    </p:spTree>
    <p:extLst>
      <p:ext uri="{BB962C8B-B14F-4D97-AF65-F5344CB8AC3E}">
        <p14:creationId xmlns:p14="http://schemas.microsoft.com/office/powerpoint/2010/main" val="2045945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大阪府の年齢別の麻しん</a:t>
            </a:r>
            <a:r>
              <a:rPr kumimoji="1" lang="ja-JP" altLang="en-US" dirty="0" err="1" smtClean="0"/>
              <a:t>の</a:t>
            </a:r>
            <a:r>
              <a:rPr kumimoji="1" lang="ja-JP" altLang="en-US" dirty="0" smtClean="0"/>
              <a:t>報告をみると、</a:t>
            </a:r>
            <a:r>
              <a:rPr kumimoji="1" lang="en-US" altLang="ja-JP" dirty="0" smtClean="0"/>
              <a:t>20</a:t>
            </a:r>
            <a:r>
              <a:rPr kumimoji="1" lang="ja-JP" altLang="en-US" dirty="0" smtClean="0"/>
              <a:t>歳代～</a:t>
            </a:r>
            <a:r>
              <a:rPr kumimoji="1" lang="en-US" altLang="ja-JP" dirty="0" smtClean="0"/>
              <a:t>30</a:t>
            </a:r>
            <a:r>
              <a:rPr kumimoji="1" lang="ja-JP" altLang="en-US" dirty="0" smtClean="0"/>
              <a:t>歳代の報告が特に多いです。</a:t>
            </a:r>
            <a:endParaRPr kumimoji="1" lang="en-US" altLang="ja-JP" dirty="0" smtClean="0"/>
          </a:p>
          <a:p>
            <a:r>
              <a:rPr kumimoji="1" lang="en-US" altLang="ja-JP" dirty="0" smtClean="0"/>
              <a:t>81</a:t>
            </a:r>
            <a:r>
              <a:rPr kumimoji="1" lang="ja-JP" altLang="en-US" dirty="0" smtClean="0"/>
              <a:t>人中、</a:t>
            </a:r>
            <a:r>
              <a:rPr kumimoji="1" lang="en-US" altLang="ja-JP" dirty="0" smtClean="0"/>
              <a:t>44</a:t>
            </a:r>
            <a:r>
              <a:rPr kumimoji="1" lang="ja-JP" altLang="en-US" dirty="0" smtClean="0"/>
              <a:t>人が</a:t>
            </a:r>
            <a:r>
              <a:rPr kumimoji="1" lang="en-US" altLang="ja-JP" dirty="0" smtClean="0"/>
              <a:t>20</a:t>
            </a:r>
            <a:r>
              <a:rPr kumimoji="1" lang="ja-JP" altLang="en-US" dirty="0" smtClean="0"/>
              <a:t>代</a:t>
            </a:r>
            <a:r>
              <a:rPr kumimoji="1" lang="en-US" altLang="ja-JP" dirty="0" smtClean="0"/>
              <a:t>~30</a:t>
            </a:r>
            <a:r>
              <a:rPr kumimoji="1" lang="ja-JP" altLang="en-US" dirty="0" smtClean="0"/>
              <a:t>代で全体の</a:t>
            </a:r>
            <a:r>
              <a:rPr kumimoji="1" lang="en-US" altLang="ja-JP" dirty="0" smtClean="0"/>
              <a:t>54%</a:t>
            </a:r>
            <a:r>
              <a:rPr kumimoji="1" lang="ja-JP" altLang="en-US" dirty="0" smtClean="0"/>
              <a:t>を占めています。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6CD9C618-A507-4638-BCC2-6457353C7C17}" type="slidenum">
              <a:rPr kumimoji="1" lang="ja-JP" altLang="en-US" smtClean="0"/>
              <a:t>5</a:t>
            </a:fld>
            <a:endParaRPr kumimoji="1" lang="ja-JP" altLang="en-US"/>
          </a:p>
        </p:txBody>
      </p:sp>
    </p:spTree>
    <p:extLst>
      <p:ext uri="{BB962C8B-B14F-4D97-AF65-F5344CB8AC3E}">
        <p14:creationId xmlns:p14="http://schemas.microsoft.com/office/powerpoint/2010/main" val="3334319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報告のあったものを大阪市とそれ以外の府内に分けてみました。</a:t>
            </a:r>
            <a:endParaRPr kumimoji="1" lang="en-US" altLang="ja-JP" dirty="0" smtClean="0"/>
          </a:p>
          <a:p>
            <a:r>
              <a:rPr kumimoji="1" lang="ja-JP" altLang="en-US" dirty="0" smtClean="0"/>
              <a:t>大阪市は人口の流動も多く、必然的に感染の可能性は高いと</a:t>
            </a:r>
            <a:r>
              <a:rPr kumimoji="1" lang="ja-JP" altLang="en-US" dirty="0" err="1" smtClean="0"/>
              <a:t>考えす</a:t>
            </a:r>
            <a:r>
              <a:rPr kumimoji="1" lang="ja-JP" altLang="en-US" dirty="0" smtClean="0"/>
              <a:t>。</a:t>
            </a:r>
            <a:endParaRPr kumimoji="1" lang="en-US" altLang="ja-JP" dirty="0" smtClean="0"/>
          </a:p>
          <a:p>
            <a:r>
              <a:rPr kumimoji="1" lang="ja-JP" altLang="en-US" dirty="0" smtClean="0"/>
              <a:t>大阪市のワクチン接種なし</a:t>
            </a:r>
            <a:r>
              <a:rPr kumimoji="1" lang="en-US" altLang="ja-JP" dirty="0" smtClean="0"/>
              <a:t>39</a:t>
            </a:r>
            <a:r>
              <a:rPr kumimoji="1" lang="ja-JP" altLang="en-US" dirty="0" smtClean="0"/>
              <a:t>％と大阪市を除く大阪府の</a:t>
            </a:r>
            <a:r>
              <a:rPr kumimoji="1" lang="en-US" altLang="ja-JP" dirty="0" smtClean="0"/>
              <a:t>20%</a:t>
            </a:r>
            <a:r>
              <a:rPr kumimoji="1" lang="ja-JP" altLang="en-US" dirty="0" smtClean="0"/>
              <a:t>と比べる多く、</a:t>
            </a:r>
            <a:r>
              <a:rPr kumimoji="1" lang="en-US" altLang="ja-JP" dirty="0" smtClean="0"/>
              <a:t>2</a:t>
            </a:r>
            <a:r>
              <a:rPr kumimoji="1" lang="ja-JP" altLang="en-US" dirty="0" smtClean="0"/>
              <a:t>回接種者は大阪市が</a:t>
            </a:r>
            <a:r>
              <a:rPr kumimoji="1" lang="en-US" altLang="ja-JP" dirty="0" smtClean="0"/>
              <a:t>6</a:t>
            </a:r>
            <a:r>
              <a:rPr kumimoji="1" lang="ja-JP" altLang="en-US" dirty="0" smtClean="0"/>
              <a:t>％で大阪市を除く大阪府が</a:t>
            </a:r>
            <a:r>
              <a:rPr kumimoji="1" lang="en-US" altLang="ja-JP" dirty="0" smtClean="0"/>
              <a:t>31%</a:t>
            </a:r>
            <a:r>
              <a:rPr kumimoji="1" lang="ja-JP" altLang="en-US" dirty="0" smtClean="0"/>
              <a:t>と大阪府が多かったです。</a:t>
            </a:r>
            <a:endParaRPr kumimoji="1" lang="en-US" altLang="ja-JP" dirty="0" smtClean="0"/>
          </a:p>
          <a:p>
            <a:r>
              <a:rPr kumimoji="1" lang="ja-JP" altLang="en-US" dirty="0" smtClean="0"/>
              <a:t>大阪府保健所では</a:t>
            </a:r>
            <a:r>
              <a:rPr kumimoji="1" lang="en-US" altLang="ja-JP" dirty="0" smtClean="0"/>
              <a:t>3</a:t>
            </a:r>
            <a:r>
              <a:rPr kumimoji="1" lang="ja-JP" altLang="en-US" dirty="0" smtClean="0"/>
              <a:t>兆候揃わなくても接触者については積極的に検査を実施していることから、発症者の中で</a:t>
            </a:r>
            <a:r>
              <a:rPr kumimoji="1" lang="en-US" altLang="ja-JP" dirty="0" smtClean="0"/>
              <a:t>2</a:t>
            </a:r>
            <a:r>
              <a:rPr kumimoji="1" lang="ja-JP" altLang="en-US" dirty="0" smtClean="0"/>
              <a:t>回接種者が多くなってるかもしれません</a:t>
            </a:r>
            <a:r>
              <a:rPr kumimoji="1" lang="ja-JP" altLang="en-US" dirty="0" err="1" smtClean="0"/>
              <a:t>。。</a:t>
            </a:r>
            <a:endParaRPr kumimoji="1" lang="en-US" altLang="ja-JP" dirty="0" smtClean="0"/>
          </a:p>
          <a:p>
            <a:endParaRPr kumimoji="1" lang="en-US" altLang="ja-JP" dirty="0" smtClean="0"/>
          </a:p>
          <a:p>
            <a:r>
              <a:rPr kumimoji="1" lang="ja-JP" altLang="en-US" sz="1200" b="0" i="0" u="none" strike="noStrike" kern="1200" dirty="0" smtClean="0">
                <a:solidFill>
                  <a:schemeClr val="tx1"/>
                </a:solidFill>
                <a:effectLst/>
                <a:latin typeface="+mn-lt"/>
                <a:ea typeface="+mn-ea"/>
                <a:cs typeface="+mn-cs"/>
              </a:rPr>
              <a:t>大阪市</a:t>
            </a:r>
            <a:r>
              <a:rPr lang="ja-JP" altLang="en-US" dirty="0" smtClean="0"/>
              <a:t> </a:t>
            </a:r>
            <a:r>
              <a:rPr kumimoji="1" lang="en-US" altLang="ja-JP" sz="1200" b="0" i="0" u="none" strike="noStrike" kern="1200" dirty="0" smtClean="0">
                <a:solidFill>
                  <a:schemeClr val="tx1"/>
                </a:solidFill>
                <a:effectLst/>
                <a:latin typeface="+mn-lt"/>
                <a:ea typeface="+mn-ea"/>
                <a:cs typeface="+mn-cs"/>
              </a:rPr>
              <a:t>6%</a:t>
            </a:r>
            <a:r>
              <a:rPr lang="ja-JP" altLang="en-US" dirty="0" smtClean="0"/>
              <a:t> </a:t>
            </a:r>
            <a:r>
              <a:rPr kumimoji="1" lang="en-US" altLang="ja-JP" sz="1200" b="0" i="0" u="none" strike="noStrike" kern="1200" dirty="0" smtClean="0">
                <a:solidFill>
                  <a:schemeClr val="tx1"/>
                </a:solidFill>
                <a:effectLst/>
                <a:latin typeface="+mn-lt"/>
                <a:ea typeface="+mn-ea"/>
                <a:cs typeface="+mn-cs"/>
              </a:rPr>
              <a:t>22%</a:t>
            </a:r>
            <a:r>
              <a:rPr lang="ja-JP" altLang="en-US" dirty="0" smtClean="0"/>
              <a:t> </a:t>
            </a:r>
            <a:r>
              <a:rPr kumimoji="1" lang="en-US" altLang="ja-JP" sz="1200" b="0" i="0" u="none" strike="noStrike" kern="1200" dirty="0" smtClean="0">
                <a:solidFill>
                  <a:schemeClr val="tx1"/>
                </a:solidFill>
                <a:effectLst/>
                <a:latin typeface="+mn-lt"/>
                <a:ea typeface="+mn-ea"/>
                <a:cs typeface="+mn-cs"/>
              </a:rPr>
              <a:t>39%</a:t>
            </a:r>
            <a:r>
              <a:rPr lang="ja-JP" altLang="en-US" dirty="0" smtClean="0"/>
              <a:t> </a:t>
            </a:r>
            <a:r>
              <a:rPr kumimoji="1" lang="en-US" altLang="ja-JP" sz="1200" b="0" i="0" u="none" strike="noStrike" kern="1200" dirty="0" smtClean="0">
                <a:solidFill>
                  <a:schemeClr val="tx1"/>
                </a:solidFill>
                <a:effectLst/>
                <a:latin typeface="+mn-lt"/>
                <a:ea typeface="+mn-ea"/>
                <a:cs typeface="+mn-cs"/>
              </a:rPr>
              <a:t>33%</a:t>
            </a:r>
            <a:r>
              <a:rPr lang="ja-JP" altLang="en-US" dirty="0" smtClean="0"/>
              <a:t> </a:t>
            </a:r>
            <a:r>
              <a:rPr kumimoji="1" lang="ja-JP" altLang="en-US" sz="1200" b="0" i="0" u="none" strike="noStrike" kern="1200" dirty="0" smtClean="0">
                <a:solidFill>
                  <a:schemeClr val="tx1"/>
                </a:solidFill>
                <a:effectLst/>
                <a:latin typeface="+mn-lt"/>
                <a:ea typeface="+mn-ea"/>
                <a:cs typeface="+mn-cs"/>
              </a:rPr>
              <a:t>大阪市以外</a:t>
            </a:r>
            <a:r>
              <a:rPr lang="ja-JP" altLang="en-US" dirty="0" smtClean="0"/>
              <a:t> </a:t>
            </a:r>
            <a:r>
              <a:rPr kumimoji="1" lang="en-US" altLang="ja-JP" sz="1200" b="0" i="0" u="none" strike="noStrike" kern="1200" dirty="0" smtClean="0">
                <a:solidFill>
                  <a:schemeClr val="tx1"/>
                </a:solidFill>
                <a:effectLst/>
                <a:latin typeface="+mn-lt"/>
                <a:ea typeface="+mn-ea"/>
                <a:cs typeface="+mn-cs"/>
              </a:rPr>
              <a:t>31%</a:t>
            </a:r>
            <a:r>
              <a:rPr lang="ja-JP" altLang="en-US" dirty="0" smtClean="0"/>
              <a:t> </a:t>
            </a:r>
            <a:r>
              <a:rPr kumimoji="1" lang="en-US" altLang="ja-JP" sz="1200" b="0" i="0" u="none" strike="noStrike" kern="1200" dirty="0" smtClean="0">
                <a:solidFill>
                  <a:schemeClr val="tx1"/>
                </a:solidFill>
                <a:effectLst/>
                <a:latin typeface="+mn-lt"/>
                <a:ea typeface="+mn-ea"/>
                <a:cs typeface="+mn-cs"/>
              </a:rPr>
              <a:t>16%</a:t>
            </a:r>
            <a:r>
              <a:rPr lang="ja-JP" altLang="en-US" dirty="0" smtClean="0"/>
              <a:t> </a:t>
            </a:r>
            <a:r>
              <a:rPr kumimoji="1" lang="en-US" altLang="ja-JP" sz="1200" b="0" i="0" u="none" strike="noStrike" kern="1200" dirty="0" smtClean="0">
                <a:solidFill>
                  <a:schemeClr val="tx1"/>
                </a:solidFill>
                <a:effectLst/>
                <a:latin typeface="+mn-lt"/>
                <a:ea typeface="+mn-ea"/>
                <a:cs typeface="+mn-cs"/>
              </a:rPr>
              <a:t>20%</a:t>
            </a:r>
            <a:r>
              <a:rPr lang="ja-JP" altLang="en-US" dirty="0" smtClean="0"/>
              <a:t> </a:t>
            </a:r>
            <a:r>
              <a:rPr kumimoji="1" lang="en-US" altLang="ja-JP" sz="1200" b="0" i="0" u="none" strike="noStrike" kern="1200" dirty="0" smtClean="0">
                <a:solidFill>
                  <a:schemeClr val="tx1"/>
                </a:solidFill>
                <a:effectLst/>
                <a:latin typeface="+mn-lt"/>
                <a:ea typeface="+mn-ea"/>
                <a:cs typeface="+mn-cs"/>
              </a:rPr>
              <a:t>33%</a:t>
            </a:r>
            <a:r>
              <a:rPr lang="ja-JP" altLang="en-US"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6CD9C618-A507-4638-BCC2-6457353C7C17}" type="slidenum">
              <a:rPr kumimoji="1" lang="ja-JP" altLang="en-US" smtClean="0"/>
              <a:t>6</a:t>
            </a:fld>
            <a:endParaRPr kumimoji="1" lang="ja-JP" altLang="en-US"/>
          </a:p>
        </p:txBody>
      </p:sp>
    </p:spTree>
    <p:extLst>
      <p:ext uri="{BB962C8B-B14F-4D97-AF65-F5344CB8AC3E}">
        <p14:creationId xmlns:p14="http://schemas.microsoft.com/office/powerpoint/2010/main" val="4161101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srgbClr val="FF0000"/>
                </a:solidFill>
                <a:effectLst/>
                <a:uLnTx/>
                <a:uFillTx/>
                <a:latin typeface="+mn-ea"/>
                <a:ea typeface="+mn-ea"/>
                <a:cs typeface="+mn-cs"/>
              </a:rPr>
              <a:t>〇市町村対応では定期予防接種率の向上に向けて啓発をしていただいております。</a:t>
            </a:r>
            <a:endParaRPr kumimoji="1" lang="en-US" altLang="ja-JP" sz="1200" b="0" i="0" u="none" strike="noStrike" kern="1200" cap="none" spc="0" normalizeH="0" baseline="0" noProof="0" dirty="0" smtClean="0">
              <a:ln>
                <a:noFill/>
              </a:ln>
              <a:solidFill>
                <a:prstClr val="black"/>
              </a:solidFill>
              <a:effectLst/>
              <a:uLnTx/>
              <a:uFillTx/>
              <a:latin typeface="+mn-ea"/>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srgbClr val="FF0000"/>
                </a:solidFill>
                <a:effectLst/>
                <a:uLnTx/>
                <a:uFillTx/>
                <a:latin typeface="+mn-ea"/>
                <a:ea typeface="+mn-ea"/>
                <a:cs typeface="+mn-cs"/>
              </a:rPr>
              <a:t>○保健所の対応</a:t>
            </a: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では</a:t>
            </a:r>
            <a:r>
              <a:rPr kumimoji="1" lang="en-US" altLang="ja-JP" sz="1200" b="0" i="0" u="none" strike="noStrike" kern="1200" cap="none" spc="0" normalizeH="0" baseline="0" noProof="0" dirty="0" smtClean="0">
                <a:ln>
                  <a:noFill/>
                </a:ln>
                <a:solidFill>
                  <a:prstClr val="black"/>
                </a:solidFill>
                <a:effectLst/>
                <a:uLnTx/>
                <a:uFillTx/>
                <a:latin typeface="+mn-ea"/>
                <a:ea typeface="+mn-ea"/>
                <a:cs typeface="+mn-cs"/>
              </a:rPr>
              <a:t>1</a:t>
            </a: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事例発生から積極的疫学調査、接触者の健康観察、検体確保、遺伝子検査実施してもらっています。保健所での早期探知、早期対応をしていただいております、</a:t>
            </a:r>
            <a:endParaRPr kumimoji="1" lang="en-US" altLang="ja-JP" sz="1200" b="0" i="0" u="none" strike="noStrike" kern="1200" cap="none" spc="0" normalizeH="0" baseline="0" noProof="0" dirty="0" smtClean="0">
              <a:ln>
                <a:noFill/>
              </a:ln>
              <a:solidFill>
                <a:prstClr val="black"/>
              </a:solidFill>
              <a:effectLst/>
              <a:uLnTx/>
              <a:uFillTx/>
              <a:latin typeface="+mn-ea"/>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麻しん発生を抑えるため、保健所は</a:t>
            </a:r>
            <a:r>
              <a:rPr kumimoji="1" lang="en-US" altLang="ja-JP" sz="1200" b="0" i="0" u="none" strike="noStrike" kern="1200" cap="none" spc="0" normalizeH="0" baseline="0" noProof="0" dirty="0" smtClean="0">
                <a:ln>
                  <a:noFill/>
                </a:ln>
                <a:solidFill>
                  <a:prstClr val="black"/>
                </a:solidFill>
                <a:effectLst/>
                <a:uLnTx/>
                <a:uFillTx/>
                <a:latin typeface="+mn-ea"/>
                <a:ea typeface="+mn-ea"/>
                <a:cs typeface="+mn-cs"/>
              </a:rPr>
              <a:t>1</a:t>
            </a: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例発生時から即対応を行ってもらっております。</a:t>
            </a:r>
            <a:endParaRPr kumimoji="1" lang="en-US" altLang="ja-JP" sz="1200" b="0" i="0" u="none" strike="noStrike" kern="1200" cap="none" spc="0" normalizeH="0" baseline="0" noProof="0" dirty="0" smtClean="0">
              <a:ln>
                <a:noFill/>
              </a:ln>
              <a:solidFill>
                <a:prstClr val="black"/>
              </a:solidFill>
              <a:effectLst/>
              <a:uLnTx/>
              <a:uFillTx/>
              <a:latin typeface="+mn-ea"/>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srgbClr val="FF0000"/>
                </a:solidFill>
                <a:effectLst/>
                <a:uLnTx/>
                <a:uFillTx/>
                <a:latin typeface="+mn-ea"/>
                <a:ea typeface="+mn-ea"/>
                <a:cs typeface="+mn-cs"/>
              </a:rPr>
              <a:t>○医療対策課の対応</a:t>
            </a: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では・知事会見・報道提供等で注意喚起、リーフレット配布など啓発、またホームページで府保健所の麻しん患者陽性者一覧を公表しており、遺伝子検査で陽性確定しましたら、随時アップしております。保健所、他自治体との調整や大安研との検査依頼調整など行い、他自治体への連絡やスムーズな検査実施を図っています。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さらに、麻しん発生時の対応振り返り会議や政令中核市での情報共有を今回の麻しん</a:t>
            </a:r>
            <a:r>
              <a:rPr kumimoji="1" lang="ja-JP" altLang="en-US" sz="1200" b="0" i="0" u="none" strike="noStrike" kern="1200" cap="none" spc="0" normalizeH="0" baseline="0" noProof="0" dirty="0" err="1" smtClean="0">
                <a:ln>
                  <a:noFill/>
                </a:ln>
                <a:solidFill>
                  <a:prstClr val="black"/>
                </a:solidFill>
                <a:effectLst/>
                <a:uLnTx/>
                <a:uFillTx/>
                <a:latin typeface="+mn-ea"/>
                <a:ea typeface="+mn-ea"/>
                <a:cs typeface="+mn-cs"/>
              </a:rPr>
              <a:t>の</a:t>
            </a: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流行を受けて行っており、この度、大阪府保健所設置市感染症連携会議を新たに設置し昨日</a:t>
            </a:r>
            <a:r>
              <a:rPr kumimoji="1" lang="en-US" altLang="ja-JP" sz="1200" b="0" i="0" u="none" strike="noStrike" kern="1200" cap="none" spc="0" normalizeH="0" baseline="0" noProof="0" dirty="0" smtClean="0">
                <a:ln>
                  <a:noFill/>
                </a:ln>
                <a:solidFill>
                  <a:prstClr val="black"/>
                </a:solidFill>
                <a:effectLst/>
                <a:uLnTx/>
                <a:uFillTx/>
                <a:latin typeface="+mn-ea"/>
                <a:ea typeface="+mn-ea"/>
                <a:cs typeface="+mn-cs"/>
              </a:rPr>
              <a:t>27</a:t>
            </a: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日に会議を開催しました。</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srgbClr val="FF0000"/>
                </a:solidFill>
                <a:effectLst/>
                <a:uLnTx/>
                <a:uFillTx/>
                <a:latin typeface="+mn-ea"/>
                <a:ea typeface="+mn-ea"/>
                <a:cs typeface="+mn-cs"/>
              </a:rPr>
              <a:t>〇大阪府感染症情報センター</a:t>
            </a: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では、麻しん急増を受けて、ホームページにて「大阪府内の麻しん急増に関する情報」　「大阪府内における麻</a:t>
            </a:r>
            <a:r>
              <a:rPr kumimoji="1" lang="ja-JP" altLang="en-US" sz="1200" b="0" i="0" u="none" strike="noStrike" kern="1200" cap="none" spc="0" normalizeH="0" baseline="0" noProof="0" dirty="0" err="1" smtClean="0">
                <a:ln>
                  <a:noFill/>
                </a:ln>
                <a:solidFill>
                  <a:prstClr val="black"/>
                </a:solidFill>
                <a:effectLst/>
                <a:uLnTx/>
                <a:uFillTx/>
                <a:latin typeface="+mn-ea"/>
                <a:ea typeface="+mn-ea"/>
                <a:cs typeface="+mn-cs"/>
              </a:rPr>
              <a:t>しんに関する</a:t>
            </a: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リスク評価」などを新設し麻しん対応に有益な情報をまとめてもらっています。</a:t>
            </a:r>
            <a:endParaRPr kumimoji="1" lang="en-US" altLang="ja-JP" sz="1200" b="0" i="0" u="none" strike="noStrike" kern="1200" cap="none" spc="0" normalizeH="0" baseline="0" noProof="0" dirty="0" smtClean="0">
              <a:ln>
                <a:noFill/>
              </a:ln>
              <a:solidFill>
                <a:prstClr val="black"/>
              </a:solidFill>
              <a:effectLst/>
              <a:uLnTx/>
              <a:uFillTx/>
              <a:latin typeface="+mn-ea"/>
              <a:ea typeface="+mn-ea"/>
              <a:cs typeface="+mn-cs"/>
            </a:endParaRPr>
          </a:p>
        </p:txBody>
      </p:sp>
      <p:sp>
        <p:nvSpPr>
          <p:cNvPr id="4" name="スライド番号プレースホルダー 3"/>
          <p:cNvSpPr>
            <a:spLocks noGrp="1"/>
          </p:cNvSpPr>
          <p:nvPr>
            <p:ph type="sldNum" sz="quarter" idx="10"/>
          </p:nvPr>
        </p:nvSpPr>
        <p:spPr/>
        <p:txBody>
          <a:bodyPr/>
          <a:lstStyle/>
          <a:p>
            <a:fld id="{6CD9C618-A507-4638-BCC2-6457353C7C17}" type="slidenum">
              <a:rPr kumimoji="1" lang="ja-JP" altLang="en-US" smtClean="0"/>
              <a:t>7</a:t>
            </a:fld>
            <a:endParaRPr kumimoji="1" lang="ja-JP" altLang="en-US"/>
          </a:p>
        </p:txBody>
      </p:sp>
    </p:spTree>
    <p:extLst>
      <p:ext uri="{BB962C8B-B14F-4D97-AF65-F5344CB8AC3E}">
        <p14:creationId xmlns:p14="http://schemas.microsoft.com/office/powerpoint/2010/main" val="2422824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 </a:t>
            </a:r>
            <a:r>
              <a:rPr kumimoji="1" lang="en-US" altLang="ja-JP" sz="1200" b="0" i="0" u="none" strike="noStrike" kern="1200" cap="none" spc="0" normalizeH="0" baseline="0" noProof="0" dirty="0" smtClean="0">
                <a:ln>
                  <a:noFill/>
                </a:ln>
                <a:solidFill>
                  <a:prstClr val="black"/>
                </a:solidFill>
                <a:effectLst/>
                <a:uLnTx/>
                <a:uFillTx/>
                <a:latin typeface="+mn-ea"/>
                <a:ea typeface="+mn-ea"/>
                <a:cs typeface="+mn-cs"/>
              </a:rPr>
              <a:t>20</a:t>
            </a: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歳代から</a:t>
            </a:r>
            <a:r>
              <a:rPr kumimoji="1" lang="en-US" altLang="ja-JP" sz="1200" b="0" i="0" u="none" strike="noStrike" kern="1200" cap="none" spc="0" normalizeH="0" baseline="0" noProof="0" dirty="0" smtClean="0">
                <a:ln>
                  <a:noFill/>
                </a:ln>
                <a:solidFill>
                  <a:prstClr val="black"/>
                </a:solidFill>
                <a:effectLst/>
                <a:uLnTx/>
                <a:uFillTx/>
                <a:latin typeface="+mn-ea"/>
                <a:ea typeface="+mn-ea"/>
                <a:cs typeface="+mn-cs"/>
              </a:rPr>
              <a:t>30</a:t>
            </a: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歳代の発症割合が高く、働き盛りの年齢層への働きかけ必要であると思っております。</a:t>
            </a:r>
            <a:endParaRPr kumimoji="1" lang="en-US" altLang="ja-JP" sz="1200" b="0" i="0" u="none" strike="noStrike" kern="1200" cap="none" spc="0" normalizeH="0" baseline="0" noProof="0" dirty="0" smtClean="0">
              <a:ln>
                <a:noFill/>
              </a:ln>
              <a:solidFill>
                <a:prstClr val="black"/>
              </a:solidFill>
              <a:effectLst/>
              <a:uLnTx/>
              <a:uFillTx/>
              <a:latin typeface="+mn-ea"/>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○また海外渡航されて帰国された方が発症し、感染拡大されております。海外渡航前にワクチン接種の啓発強化が重要であると考えています。</a:t>
            </a:r>
            <a:endParaRPr kumimoji="1" lang="en-US" altLang="ja-JP" sz="1200" b="0" i="0" u="none" strike="noStrike" kern="1200" cap="none" spc="0" normalizeH="0" baseline="0" noProof="0" dirty="0" smtClean="0">
              <a:ln>
                <a:noFill/>
              </a:ln>
              <a:solidFill>
                <a:prstClr val="black"/>
              </a:solidFill>
              <a:effectLst/>
              <a:uLnTx/>
              <a:uFillTx/>
              <a:latin typeface="+mn-ea"/>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1" lang="en-US" altLang="ja-JP" sz="1200" b="0" i="0" u="none" strike="noStrike" kern="1200" cap="none" spc="0" normalizeH="0" baseline="0" noProof="0" dirty="0" smtClean="0">
              <a:ln>
                <a:noFill/>
              </a:ln>
              <a:solidFill>
                <a:prstClr val="black"/>
              </a:solidFill>
              <a:effectLst/>
              <a:uLnTx/>
              <a:uFillTx/>
              <a:latin typeface="+mn-ea"/>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私の説明は以上です。ありがとうございました。</a:t>
            </a:r>
            <a:endParaRPr kumimoji="1" lang="en-US" altLang="ja-JP" sz="1200" b="0" i="0" u="none" strike="noStrike" kern="1200" cap="none" spc="0" normalizeH="0" baseline="0" noProof="0" dirty="0" smtClean="0">
              <a:ln>
                <a:noFill/>
              </a:ln>
              <a:solidFill>
                <a:prstClr val="black"/>
              </a:solidFill>
              <a:effectLst/>
              <a:uLnTx/>
              <a:uFillTx/>
              <a:latin typeface="+mn-ea"/>
              <a:ea typeface="+mn-ea"/>
              <a:cs typeface="+mn-cs"/>
            </a:endParaRPr>
          </a:p>
          <a:p>
            <a:endParaRPr kumimoji="1" lang="ja-JP" altLang="en-US" sz="1200" dirty="0">
              <a:latin typeface="+mn-ea"/>
              <a:ea typeface="+mn-ea"/>
            </a:endParaRPr>
          </a:p>
        </p:txBody>
      </p:sp>
      <p:sp>
        <p:nvSpPr>
          <p:cNvPr id="4" name="スライド番号プレースホルダー 3"/>
          <p:cNvSpPr>
            <a:spLocks noGrp="1"/>
          </p:cNvSpPr>
          <p:nvPr>
            <p:ph type="sldNum" sz="quarter" idx="10"/>
          </p:nvPr>
        </p:nvSpPr>
        <p:spPr/>
        <p:txBody>
          <a:bodyPr/>
          <a:lstStyle/>
          <a:p>
            <a:fld id="{6CD9C618-A507-4638-BCC2-6457353C7C17}" type="slidenum">
              <a:rPr kumimoji="1" lang="ja-JP" altLang="en-US" smtClean="0"/>
              <a:t>8</a:t>
            </a:fld>
            <a:endParaRPr kumimoji="1" lang="ja-JP" altLang="en-US"/>
          </a:p>
        </p:txBody>
      </p:sp>
    </p:spTree>
    <p:extLst>
      <p:ext uri="{BB962C8B-B14F-4D97-AF65-F5344CB8AC3E}">
        <p14:creationId xmlns:p14="http://schemas.microsoft.com/office/powerpoint/2010/main" val="3834211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CBFAD55-46A4-4FCB-A5BE-707BDBD2106D}" type="datetime1">
              <a:rPr kumimoji="1" lang="ja-JP" altLang="en-US" smtClean="0"/>
              <a:t>2019/4/6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752066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8F8AE3-A15B-4236-AE63-D184CC1635D3}" type="datetime1">
              <a:rPr kumimoji="1" lang="ja-JP" altLang="en-US" smtClean="0"/>
              <a:t>2019/4/6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64620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84214A-DFBB-4C7A-BDAF-8A750127AC8E}" type="datetime1">
              <a:rPr kumimoji="1" lang="ja-JP" altLang="en-US" smtClean="0"/>
              <a:t>2019/4/6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724254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9832A4-D7BA-419A-8BDC-780168AF75F2}" type="datetime1">
              <a:rPr kumimoji="1" lang="ja-JP" altLang="en-US" smtClean="0"/>
              <a:t>2019/4/6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490935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F09A6E4-BF5D-4C08-AD18-48802714FBE7}" type="datetime1">
              <a:rPr kumimoji="1" lang="ja-JP" altLang="en-US" smtClean="0"/>
              <a:t>2019/4/6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3464987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940D664-81BD-4827-B02D-5A9576986C32}" type="datetime1">
              <a:rPr kumimoji="1" lang="ja-JP" altLang="en-US" smtClean="0"/>
              <a:t>2019/4/6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2207771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9DB1081-AE2E-49E0-8522-6E27D4E281B2}" type="datetime1">
              <a:rPr kumimoji="1" lang="ja-JP" altLang="en-US" smtClean="0"/>
              <a:t>2019/4/6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2956035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044FC7E-FDDF-43F8-A407-797F55659F11}" type="datetime1">
              <a:rPr kumimoji="1" lang="ja-JP" altLang="en-US" smtClean="0"/>
              <a:t>2019/4/6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335785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B69AE5-FDF3-473A-AF1F-56BADD5FDA96}" type="datetime1">
              <a:rPr kumimoji="1" lang="ja-JP" altLang="en-US" smtClean="0"/>
              <a:t>2019/4/6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1726340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29C724-36A5-422B-964E-C36F612FD9A5}" type="datetime1">
              <a:rPr kumimoji="1" lang="ja-JP" altLang="en-US" smtClean="0"/>
              <a:t>2019/4/6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3235737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AB1E381-7D0E-4179-84D1-1B4945C07267}" type="datetime1">
              <a:rPr kumimoji="1" lang="ja-JP" altLang="en-US" smtClean="0"/>
              <a:t>2019/4/6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5400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617A30-B871-4329-BDB8-76F9B859B2E9}" type="datetime1">
              <a:rPr kumimoji="1" lang="ja-JP" altLang="en-US" smtClean="0"/>
              <a:t>2019/4/6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96261B-5D8A-42B5-A117-EFD27975DFDB}" type="slidenum">
              <a:rPr kumimoji="1" lang="ja-JP" altLang="en-US" smtClean="0"/>
              <a:t>‹#›</a:t>
            </a:fld>
            <a:endParaRPr kumimoji="1" lang="ja-JP" altLang="en-US"/>
          </a:p>
        </p:txBody>
      </p:sp>
    </p:spTree>
    <p:extLst>
      <p:ext uri="{BB962C8B-B14F-4D97-AF65-F5344CB8AC3E}">
        <p14:creationId xmlns:p14="http://schemas.microsoft.com/office/powerpoint/2010/main" val="787366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44872" y="1440417"/>
            <a:ext cx="8363272" cy="4525963"/>
          </a:xfrm>
        </p:spPr>
        <p:txBody>
          <a:bodyPr/>
          <a:lstStyle/>
          <a:p>
            <a:pPr marL="0" indent="0" algn="ctr">
              <a:buNone/>
            </a:pPr>
            <a:r>
              <a:rPr kumimoji="1" lang="ja-JP" altLang="en-US" sz="2000" dirty="0" smtClean="0"/>
              <a:t>平成</a:t>
            </a:r>
            <a:r>
              <a:rPr kumimoji="1" lang="en-US" altLang="ja-JP" sz="2000" dirty="0" smtClean="0"/>
              <a:t>30</a:t>
            </a:r>
            <a:r>
              <a:rPr kumimoji="1" lang="ja-JP" altLang="en-US" sz="2000" dirty="0" smtClean="0"/>
              <a:t>年度大阪府感染症対策審議会</a:t>
            </a:r>
            <a:endParaRPr kumimoji="1" lang="en-US" altLang="ja-JP" sz="2000" dirty="0" smtClean="0"/>
          </a:p>
          <a:p>
            <a:pPr marL="0" indent="0" algn="ctr">
              <a:buNone/>
            </a:pPr>
            <a:r>
              <a:rPr lang="ja-JP" altLang="en-US" sz="2000" dirty="0"/>
              <a:t>麻</a:t>
            </a:r>
            <a:r>
              <a:rPr lang="ja-JP" altLang="en-US" sz="2000" dirty="0" smtClean="0"/>
              <a:t>しん及び風しん対策部会</a:t>
            </a:r>
            <a:endParaRPr kumimoji="1" lang="en-US" altLang="ja-JP" sz="2000" dirty="0" smtClean="0"/>
          </a:p>
          <a:p>
            <a:pPr marL="0" indent="0" algn="ctr">
              <a:buNone/>
            </a:pPr>
            <a:endParaRPr kumimoji="1" lang="en-US" altLang="ja-JP" sz="5400" dirty="0" smtClean="0"/>
          </a:p>
          <a:p>
            <a:pPr marL="0" indent="0" algn="ctr">
              <a:buNone/>
            </a:pPr>
            <a:r>
              <a:rPr kumimoji="1" lang="ja-JP" altLang="en-US" dirty="0" smtClean="0"/>
              <a:t>麻しん</a:t>
            </a:r>
            <a:r>
              <a:rPr kumimoji="1" lang="ja-JP" altLang="en-US" dirty="0" err="1" smtClean="0"/>
              <a:t>の</a:t>
            </a:r>
            <a:r>
              <a:rPr kumimoji="1" lang="ja-JP" altLang="en-US" dirty="0" smtClean="0"/>
              <a:t>発生状況等について</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6196261B-5D8A-42B5-A117-EFD27975DFDB}" type="slidenum">
              <a:rPr kumimoji="1" lang="ja-JP" altLang="en-US" smtClean="0"/>
              <a:t>1</a:t>
            </a:fld>
            <a:endParaRPr kumimoji="1" lang="ja-JP" altLang="en-US"/>
          </a:p>
        </p:txBody>
      </p:sp>
    </p:spTree>
    <p:extLst>
      <p:ext uri="{BB962C8B-B14F-4D97-AF65-F5344CB8AC3E}">
        <p14:creationId xmlns:p14="http://schemas.microsoft.com/office/powerpoint/2010/main" val="425246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128993" y="244855"/>
            <a:ext cx="4906888" cy="706090"/>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spcBef>
                <a:spcPts val="0"/>
              </a:spcBef>
            </a:pPr>
            <a:r>
              <a:rPr lang="ja-JP" altLang="en-US" sz="1800" dirty="0">
                <a:solidFill>
                  <a:prstClr val="black"/>
                </a:solidFill>
                <a:cs typeface="+mn-cs"/>
              </a:rPr>
              <a:t>過去</a:t>
            </a:r>
            <a:r>
              <a:rPr lang="en-US" altLang="ja-JP" sz="1800" dirty="0">
                <a:solidFill>
                  <a:prstClr val="black"/>
                </a:solidFill>
                <a:cs typeface="+mn-cs"/>
              </a:rPr>
              <a:t>10</a:t>
            </a:r>
            <a:r>
              <a:rPr lang="ja-JP" altLang="en-US" sz="1800" dirty="0">
                <a:solidFill>
                  <a:prstClr val="black"/>
                </a:solidFill>
                <a:cs typeface="+mn-cs"/>
              </a:rPr>
              <a:t>年間の風しん</a:t>
            </a:r>
            <a:r>
              <a:rPr lang="ja-JP" altLang="en-US" sz="1800" dirty="0" err="1">
                <a:solidFill>
                  <a:prstClr val="black"/>
                </a:solidFill>
                <a:cs typeface="+mn-cs"/>
              </a:rPr>
              <a:t>の</a:t>
            </a:r>
            <a:r>
              <a:rPr lang="ja-JP" altLang="en-US" sz="1800" dirty="0">
                <a:solidFill>
                  <a:prstClr val="black"/>
                </a:solidFill>
                <a:cs typeface="+mn-cs"/>
              </a:rPr>
              <a:t>発生状況</a:t>
            </a:r>
            <a:endParaRPr lang="en-US" altLang="ja-JP" sz="1800" dirty="0">
              <a:solidFill>
                <a:prstClr val="black"/>
              </a:solidFill>
              <a:cs typeface="+mn-cs"/>
            </a:endParaRPr>
          </a:p>
          <a:p>
            <a:r>
              <a:rPr lang="ja-JP" altLang="en-US" sz="1800" dirty="0" smtClean="0"/>
              <a:t>（全国と大阪府）</a:t>
            </a:r>
            <a:endParaRPr lang="en-US" altLang="ja-JP" sz="1800" dirty="0" smtClean="0"/>
          </a:p>
          <a:p>
            <a:endParaRPr lang="en-US" altLang="ja-JP" sz="1800" dirty="0"/>
          </a:p>
          <a:p>
            <a:endParaRPr lang="en-US" altLang="ja-JP" sz="1800" dirty="0" smtClean="0"/>
          </a:p>
        </p:txBody>
      </p:sp>
      <p:graphicFrame>
        <p:nvGraphicFramePr>
          <p:cNvPr id="6" name="コンテンツ プレースホルダー 4"/>
          <p:cNvGraphicFramePr>
            <a:graphicFrameLocks/>
          </p:cNvGraphicFramePr>
          <p:nvPr>
            <p:extLst>
              <p:ext uri="{D42A27DB-BD31-4B8C-83A1-F6EECF244321}">
                <p14:modId xmlns:p14="http://schemas.microsoft.com/office/powerpoint/2010/main" val="1935264548"/>
              </p:ext>
            </p:extLst>
          </p:nvPr>
        </p:nvGraphicFramePr>
        <p:xfrm>
          <a:off x="179512" y="950945"/>
          <a:ext cx="8805850" cy="1042607"/>
        </p:xfrm>
        <a:graphic>
          <a:graphicData uri="http://schemas.openxmlformats.org/drawingml/2006/table">
            <a:tbl>
              <a:tblPr firstRow="1" bandRow="1">
                <a:tableStyleId>{5C22544A-7EE6-4342-B048-85BDC9FD1C3A}</a:tableStyleId>
              </a:tblPr>
              <a:tblGrid>
                <a:gridCol w="745367">
                  <a:extLst>
                    <a:ext uri="{9D8B030D-6E8A-4147-A177-3AD203B41FA5}">
                      <a16:colId xmlns:a16="http://schemas.microsoft.com/office/drawing/2014/main" val="1960043801"/>
                    </a:ext>
                  </a:extLst>
                </a:gridCol>
                <a:gridCol w="724369">
                  <a:extLst>
                    <a:ext uri="{9D8B030D-6E8A-4147-A177-3AD203B41FA5}">
                      <a16:colId xmlns:a16="http://schemas.microsoft.com/office/drawing/2014/main" val="20000"/>
                    </a:ext>
                  </a:extLst>
                </a:gridCol>
                <a:gridCol w="733611">
                  <a:extLst>
                    <a:ext uri="{9D8B030D-6E8A-4147-A177-3AD203B41FA5}">
                      <a16:colId xmlns:a16="http://schemas.microsoft.com/office/drawing/2014/main" val="20001"/>
                    </a:ext>
                  </a:extLst>
                </a:gridCol>
                <a:gridCol w="733611">
                  <a:extLst>
                    <a:ext uri="{9D8B030D-6E8A-4147-A177-3AD203B41FA5}">
                      <a16:colId xmlns:a16="http://schemas.microsoft.com/office/drawing/2014/main" val="20002"/>
                    </a:ext>
                  </a:extLst>
                </a:gridCol>
                <a:gridCol w="733611">
                  <a:extLst>
                    <a:ext uri="{9D8B030D-6E8A-4147-A177-3AD203B41FA5}">
                      <a16:colId xmlns:a16="http://schemas.microsoft.com/office/drawing/2014/main" val="20003"/>
                    </a:ext>
                  </a:extLst>
                </a:gridCol>
                <a:gridCol w="733611">
                  <a:extLst>
                    <a:ext uri="{9D8B030D-6E8A-4147-A177-3AD203B41FA5}">
                      <a16:colId xmlns:a16="http://schemas.microsoft.com/office/drawing/2014/main" val="20004"/>
                    </a:ext>
                  </a:extLst>
                </a:gridCol>
                <a:gridCol w="832272">
                  <a:extLst>
                    <a:ext uri="{9D8B030D-6E8A-4147-A177-3AD203B41FA5}">
                      <a16:colId xmlns:a16="http://schemas.microsoft.com/office/drawing/2014/main" val="20005"/>
                    </a:ext>
                  </a:extLst>
                </a:gridCol>
                <a:gridCol w="724369">
                  <a:extLst>
                    <a:ext uri="{9D8B030D-6E8A-4147-A177-3AD203B41FA5}">
                      <a16:colId xmlns:a16="http://schemas.microsoft.com/office/drawing/2014/main" val="20006"/>
                    </a:ext>
                  </a:extLst>
                </a:gridCol>
                <a:gridCol w="724369">
                  <a:extLst>
                    <a:ext uri="{9D8B030D-6E8A-4147-A177-3AD203B41FA5}">
                      <a16:colId xmlns:a16="http://schemas.microsoft.com/office/drawing/2014/main" val="20007"/>
                    </a:ext>
                  </a:extLst>
                </a:gridCol>
                <a:gridCol w="724369">
                  <a:extLst>
                    <a:ext uri="{9D8B030D-6E8A-4147-A177-3AD203B41FA5}">
                      <a16:colId xmlns:a16="http://schemas.microsoft.com/office/drawing/2014/main" val="20008"/>
                    </a:ext>
                  </a:extLst>
                </a:gridCol>
                <a:gridCol w="724369">
                  <a:extLst>
                    <a:ext uri="{9D8B030D-6E8A-4147-A177-3AD203B41FA5}">
                      <a16:colId xmlns:a16="http://schemas.microsoft.com/office/drawing/2014/main" val="20009"/>
                    </a:ext>
                  </a:extLst>
                </a:gridCol>
                <a:gridCol w="671922">
                  <a:extLst>
                    <a:ext uri="{9D8B030D-6E8A-4147-A177-3AD203B41FA5}">
                      <a16:colId xmlns:a16="http://schemas.microsoft.com/office/drawing/2014/main" val="20010"/>
                    </a:ext>
                  </a:extLst>
                </a:gridCol>
              </a:tblGrid>
              <a:tr h="362895">
                <a:tc gridSpan="2">
                  <a:txBody>
                    <a:bodyPr/>
                    <a:lstStyle/>
                    <a:p>
                      <a:pPr algn="ctr">
                        <a:spcAft>
                          <a:spcPts val="0"/>
                        </a:spcAft>
                      </a:pPr>
                      <a:r>
                        <a:rPr lang="en-US" sz="1400" b="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hMerge="1">
                  <a:txBody>
                    <a:bodyPr/>
                    <a:lstStyle/>
                    <a:p>
                      <a:pPr algn="ctr">
                        <a:spcAft>
                          <a:spcPts val="0"/>
                        </a:spcAft>
                      </a:pP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sz="1400" b="0" kern="100" dirty="0">
                          <a:effectLst/>
                          <a:latin typeface="Meiryo UI" panose="020B0604030504040204" pitchFamily="50" charset="-128"/>
                          <a:ea typeface="Meiryo UI" panose="020B0604030504040204" pitchFamily="50" charset="-128"/>
                          <a:cs typeface="Meiryo UI" panose="020B0604030504040204" pitchFamily="50" charset="-128"/>
                        </a:rPr>
                        <a:t>H21</a:t>
                      </a:r>
                      <a:r>
                        <a:rPr lang="ja-JP" sz="1400" b="0" kern="100" dirty="0">
                          <a:effectLst/>
                          <a:latin typeface="Meiryo UI" panose="020B0604030504040204" pitchFamily="50" charset="-128"/>
                          <a:ea typeface="Meiryo UI" panose="020B0604030504040204" pitchFamily="50" charset="-128"/>
                          <a:cs typeface="Meiryo UI" panose="020B0604030504040204" pitchFamily="50" charset="-128"/>
                        </a:rPr>
                        <a:t>年</a:t>
                      </a:r>
                    </a:p>
                  </a:txBody>
                  <a:tcPr marL="68580" marR="68580" marT="0" marB="0" anchor="ctr"/>
                </a:tc>
                <a:tc>
                  <a:txBody>
                    <a:bodyPr/>
                    <a:lstStyle/>
                    <a:p>
                      <a:pPr algn="ctr">
                        <a:spcAft>
                          <a:spcPts val="0"/>
                        </a:spcAft>
                      </a:pPr>
                      <a:r>
                        <a:rPr lang="en-US" sz="1400" b="0" kern="100" dirty="0">
                          <a:effectLst/>
                          <a:latin typeface="Meiryo UI" panose="020B0604030504040204" pitchFamily="50" charset="-128"/>
                          <a:ea typeface="Meiryo UI" panose="020B0604030504040204" pitchFamily="50" charset="-128"/>
                          <a:cs typeface="Meiryo UI" panose="020B0604030504040204" pitchFamily="50" charset="-128"/>
                        </a:rPr>
                        <a:t>H22</a:t>
                      </a:r>
                      <a:r>
                        <a:rPr lang="ja-JP" sz="1400" b="0" kern="100" dirty="0">
                          <a:effectLst/>
                          <a:latin typeface="Meiryo UI" panose="020B0604030504040204" pitchFamily="50" charset="-128"/>
                          <a:ea typeface="Meiryo UI" panose="020B0604030504040204" pitchFamily="50" charset="-128"/>
                          <a:cs typeface="Meiryo UI" panose="020B0604030504040204" pitchFamily="50" charset="-128"/>
                        </a:rPr>
                        <a:t>年</a:t>
                      </a:r>
                    </a:p>
                  </a:txBody>
                  <a:tcPr marL="68580" marR="68580" marT="0" marB="0" anchor="ctr"/>
                </a:tc>
                <a:tc>
                  <a:txBody>
                    <a:bodyPr/>
                    <a:lstStyle/>
                    <a:p>
                      <a:pPr algn="ctr">
                        <a:spcAft>
                          <a:spcPts val="0"/>
                        </a:spcAft>
                      </a:pPr>
                      <a:r>
                        <a:rPr lang="en-US" sz="1400" b="0" kern="100" dirty="0">
                          <a:effectLst/>
                          <a:latin typeface="Meiryo UI" panose="020B0604030504040204" pitchFamily="50" charset="-128"/>
                          <a:ea typeface="Meiryo UI" panose="020B0604030504040204" pitchFamily="50" charset="-128"/>
                          <a:cs typeface="Meiryo UI" panose="020B0604030504040204" pitchFamily="50" charset="-128"/>
                        </a:rPr>
                        <a:t>H23</a:t>
                      </a:r>
                      <a:r>
                        <a:rPr lang="ja-JP" sz="1400" b="0" kern="100" dirty="0">
                          <a:effectLst/>
                          <a:latin typeface="Meiryo UI" panose="020B0604030504040204" pitchFamily="50" charset="-128"/>
                          <a:ea typeface="Meiryo UI" panose="020B0604030504040204" pitchFamily="50" charset="-128"/>
                          <a:cs typeface="Meiryo UI" panose="020B0604030504040204" pitchFamily="50" charset="-128"/>
                        </a:rPr>
                        <a:t>年</a:t>
                      </a:r>
                    </a:p>
                  </a:txBody>
                  <a:tcPr marL="68580" marR="68580" marT="0" marB="0" anchor="ctr"/>
                </a:tc>
                <a:tc>
                  <a:txBody>
                    <a:bodyPr/>
                    <a:lstStyle/>
                    <a:p>
                      <a:pPr algn="ctr">
                        <a:spcAft>
                          <a:spcPts val="0"/>
                        </a:spcAft>
                      </a:pPr>
                      <a:r>
                        <a:rPr lang="en-US" sz="1400" b="0" kern="100" dirty="0">
                          <a:effectLst/>
                          <a:latin typeface="Meiryo UI" panose="020B0604030504040204" pitchFamily="50" charset="-128"/>
                          <a:ea typeface="Meiryo UI" panose="020B0604030504040204" pitchFamily="50" charset="-128"/>
                          <a:cs typeface="Meiryo UI" panose="020B0604030504040204" pitchFamily="50" charset="-128"/>
                        </a:rPr>
                        <a:t>H24</a:t>
                      </a:r>
                      <a:r>
                        <a:rPr lang="ja-JP" sz="1400" b="0" kern="100" dirty="0">
                          <a:effectLst/>
                          <a:latin typeface="Meiryo UI" panose="020B0604030504040204" pitchFamily="50" charset="-128"/>
                          <a:ea typeface="Meiryo UI" panose="020B0604030504040204" pitchFamily="50" charset="-128"/>
                          <a:cs typeface="Meiryo UI" panose="020B0604030504040204" pitchFamily="50" charset="-128"/>
                        </a:rPr>
                        <a:t>年</a:t>
                      </a:r>
                    </a:p>
                  </a:txBody>
                  <a:tcPr marL="68580" marR="68580" marT="0" marB="0" anchor="ctr"/>
                </a:tc>
                <a:tc>
                  <a:txBody>
                    <a:bodyPr/>
                    <a:lstStyle/>
                    <a:p>
                      <a:pPr algn="ctr">
                        <a:spcAft>
                          <a:spcPts val="0"/>
                        </a:spcAft>
                      </a:pPr>
                      <a:r>
                        <a:rPr lang="en-US" sz="1400" b="0" kern="100" dirty="0">
                          <a:effectLst/>
                          <a:latin typeface="Meiryo UI" panose="020B0604030504040204" pitchFamily="50" charset="-128"/>
                          <a:ea typeface="Meiryo UI" panose="020B0604030504040204" pitchFamily="50" charset="-128"/>
                          <a:cs typeface="Meiryo UI" panose="020B0604030504040204" pitchFamily="50" charset="-128"/>
                        </a:rPr>
                        <a:t>H25</a:t>
                      </a:r>
                      <a:r>
                        <a:rPr lang="ja-JP" sz="1400" b="0" kern="100" dirty="0">
                          <a:effectLst/>
                          <a:latin typeface="Meiryo UI" panose="020B0604030504040204" pitchFamily="50" charset="-128"/>
                          <a:ea typeface="Meiryo UI" panose="020B0604030504040204" pitchFamily="50" charset="-128"/>
                          <a:cs typeface="Meiryo UI" panose="020B0604030504040204" pitchFamily="50" charset="-128"/>
                        </a:rPr>
                        <a:t>年</a:t>
                      </a:r>
                    </a:p>
                  </a:txBody>
                  <a:tcPr marL="68580" marR="68580" marT="0" marB="0" anchor="ctr"/>
                </a:tc>
                <a:tc>
                  <a:txBody>
                    <a:bodyPr/>
                    <a:lstStyle/>
                    <a:p>
                      <a:pPr algn="ctr">
                        <a:spcAft>
                          <a:spcPts val="0"/>
                        </a:spcAft>
                      </a:pPr>
                      <a:r>
                        <a:rPr lang="en-US" sz="1400" b="0" kern="100" dirty="0">
                          <a:effectLst/>
                          <a:latin typeface="Meiryo UI" panose="020B0604030504040204" pitchFamily="50" charset="-128"/>
                          <a:ea typeface="Meiryo UI" panose="020B0604030504040204" pitchFamily="50" charset="-128"/>
                          <a:cs typeface="Meiryo UI" panose="020B0604030504040204" pitchFamily="50" charset="-128"/>
                        </a:rPr>
                        <a:t>H26</a:t>
                      </a:r>
                      <a:r>
                        <a:rPr lang="ja-JP" sz="1400" b="0" kern="100" dirty="0">
                          <a:effectLst/>
                          <a:latin typeface="Meiryo UI" panose="020B0604030504040204" pitchFamily="50" charset="-128"/>
                          <a:ea typeface="Meiryo UI" panose="020B0604030504040204" pitchFamily="50" charset="-128"/>
                          <a:cs typeface="Meiryo UI" panose="020B0604030504040204" pitchFamily="50" charset="-128"/>
                        </a:rPr>
                        <a:t>年</a:t>
                      </a:r>
                    </a:p>
                  </a:txBody>
                  <a:tcPr marL="68580" marR="68580" marT="0" marB="0" anchor="ctr"/>
                </a:tc>
                <a:tc>
                  <a:txBody>
                    <a:bodyPr/>
                    <a:lstStyle/>
                    <a:p>
                      <a:pPr algn="ctr">
                        <a:spcAft>
                          <a:spcPts val="0"/>
                        </a:spcAft>
                      </a:pPr>
                      <a:r>
                        <a:rPr lang="en-US" sz="1400" b="0" kern="100" dirty="0">
                          <a:effectLst/>
                          <a:latin typeface="Meiryo UI" panose="020B0604030504040204" pitchFamily="50" charset="-128"/>
                          <a:ea typeface="Meiryo UI" panose="020B0604030504040204" pitchFamily="50" charset="-128"/>
                          <a:cs typeface="Meiryo UI" panose="020B0604030504040204" pitchFamily="50" charset="-128"/>
                        </a:rPr>
                        <a:t>H27</a:t>
                      </a:r>
                      <a:r>
                        <a:rPr lang="ja-JP" sz="1400" b="0" kern="100" dirty="0">
                          <a:effectLst/>
                          <a:latin typeface="Meiryo UI" panose="020B0604030504040204" pitchFamily="50" charset="-128"/>
                          <a:ea typeface="Meiryo UI" panose="020B0604030504040204" pitchFamily="50" charset="-128"/>
                          <a:cs typeface="Meiryo UI" panose="020B0604030504040204" pitchFamily="50" charset="-128"/>
                        </a:rPr>
                        <a:t>年</a:t>
                      </a:r>
                    </a:p>
                  </a:txBody>
                  <a:tcPr marL="68580" marR="68580" marT="0" marB="0" anchor="ctr"/>
                </a:tc>
                <a:tc>
                  <a:txBody>
                    <a:bodyPr/>
                    <a:lstStyle/>
                    <a:p>
                      <a:pPr algn="ctr">
                        <a:spcAft>
                          <a:spcPts val="0"/>
                        </a:spcAft>
                      </a:pPr>
                      <a:r>
                        <a:rPr lang="en-US" sz="1400" b="0" kern="100" dirty="0">
                          <a:effectLst/>
                          <a:latin typeface="Meiryo UI" panose="020B0604030504040204" pitchFamily="50" charset="-128"/>
                          <a:ea typeface="Meiryo UI" panose="020B0604030504040204" pitchFamily="50" charset="-128"/>
                          <a:cs typeface="Meiryo UI" panose="020B0604030504040204" pitchFamily="50" charset="-128"/>
                        </a:rPr>
                        <a:t>H28</a:t>
                      </a:r>
                      <a:r>
                        <a:rPr lang="ja-JP" sz="1400" b="0" kern="100" dirty="0">
                          <a:effectLst/>
                          <a:latin typeface="Meiryo UI" panose="020B0604030504040204" pitchFamily="50" charset="-128"/>
                          <a:ea typeface="Meiryo UI" panose="020B0604030504040204" pitchFamily="50" charset="-128"/>
                          <a:cs typeface="Meiryo UI" panose="020B0604030504040204" pitchFamily="50" charset="-128"/>
                        </a:rPr>
                        <a:t>年</a:t>
                      </a:r>
                    </a:p>
                  </a:txBody>
                  <a:tcPr marL="68580" marR="68580" marT="0" marB="0" anchor="ctr"/>
                </a:tc>
                <a:tc>
                  <a:txBody>
                    <a:bodyPr/>
                    <a:lstStyle/>
                    <a:p>
                      <a:pPr algn="ctr">
                        <a:spcAft>
                          <a:spcPts val="0"/>
                        </a:spcAft>
                      </a:pPr>
                      <a:r>
                        <a:rPr lang="en-US" sz="1400" b="0" kern="100" dirty="0">
                          <a:effectLst/>
                          <a:latin typeface="Meiryo UI" panose="020B0604030504040204" pitchFamily="50" charset="-128"/>
                          <a:ea typeface="Meiryo UI" panose="020B0604030504040204" pitchFamily="50" charset="-128"/>
                          <a:cs typeface="Meiryo UI" panose="020B0604030504040204" pitchFamily="50" charset="-128"/>
                        </a:rPr>
                        <a:t>H29</a:t>
                      </a:r>
                      <a:r>
                        <a:rPr lang="ja-JP" sz="1400" b="0" kern="100" dirty="0">
                          <a:effectLst/>
                          <a:latin typeface="Meiryo UI" panose="020B0604030504040204" pitchFamily="50" charset="-128"/>
                          <a:ea typeface="Meiryo UI" panose="020B0604030504040204" pitchFamily="50" charset="-128"/>
                          <a:cs typeface="Meiryo UI" panose="020B0604030504040204" pitchFamily="50" charset="-128"/>
                        </a:rPr>
                        <a:t>年</a:t>
                      </a:r>
                    </a:p>
                  </a:txBody>
                  <a:tcPr marL="68580" marR="68580" marT="0" marB="0" anchor="ctr"/>
                </a:tc>
                <a:tc>
                  <a:txBody>
                    <a:bodyPr/>
                    <a:lstStyle/>
                    <a:p>
                      <a:pPr algn="ctr">
                        <a:spcAft>
                          <a:spcPts val="0"/>
                        </a:spcAft>
                      </a:pPr>
                      <a:r>
                        <a:rPr lang="en-US" altLang="ja-JP" sz="1400" b="0" kern="100" dirty="0" smtClean="0">
                          <a:effectLst/>
                          <a:latin typeface="Meiryo UI" panose="020B0604030504040204" pitchFamily="50" charset="-128"/>
                          <a:ea typeface="Meiryo UI" panose="020B0604030504040204" pitchFamily="50" charset="-128"/>
                          <a:cs typeface="Meiryo UI" panose="020B0604030504040204" pitchFamily="50" charset="-128"/>
                        </a:rPr>
                        <a:t>H30</a:t>
                      </a:r>
                      <a:r>
                        <a:rPr lang="ja-JP" altLang="en-US" sz="1400" b="0" kern="100" dirty="0" smtClean="0">
                          <a:effectLst/>
                          <a:latin typeface="Meiryo UI" panose="020B0604030504040204" pitchFamily="50" charset="-128"/>
                          <a:ea typeface="Meiryo UI" panose="020B0604030504040204" pitchFamily="50" charset="-128"/>
                          <a:cs typeface="Meiryo UI" panose="020B0604030504040204" pitchFamily="50" charset="-128"/>
                        </a:rPr>
                        <a:t>年</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extLst>
                  <a:ext uri="{0D108BD9-81ED-4DB2-BD59-A6C34878D82A}">
                    <a16:rowId xmlns:a16="http://schemas.microsoft.com/office/drawing/2014/main" val="10000"/>
                  </a:ext>
                </a:extLst>
              </a:tr>
              <a:tr h="339856">
                <a:tc>
                  <a:txBody>
                    <a:bodyPr/>
                    <a:lstStyle/>
                    <a:p>
                      <a:pPr algn="ctr">
                        <a:spcAft>
                          <a:spcPts val="0"/>
                        </a:spcAft>
                      </a:pPr>
                      <a:r>
                        <a:rPr lang="ja-JP" altLang="en-US" sz="1400" b="0" kern="100" dirty="0" smtClean="0">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ja-JP" altLang="en-US" sz="1400" b="0" kern="100" dirty="0" smtClean="0">
                          <a:effectLst/>
                          <a:latin typeface="Meiryo UI" panose="020B0604030504040204" pitchFamily="50" charset="-128"/>
                          <a:ea typeface="Meiryo UI" panose="020B0604030504040204" pitchFamily="50" charset="-128"/>
                          <a:cs typeface="Meiryo UI" panose="020B0604030504040204" pitchFamily="50" charset="-128"/>
                        </a:rPr>
                        <a:t>報告数</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b="0" kern="100" dirty="0" smtClean="0">
                          <a:effectLst/>
                          <a:latin typeface="Meiryo UI" panose="020B0604030504040204" pitchFamily="50" charset="-128"/>
                          <a:ea typeface="Meiryo UI" panose="020B0604030504040204" pitchFamily="50" charset="-128"/>
                          <a:cs typeface="Meiryo UI" panose="020B0604030504040204" pitchFamily="50" charset="-128"/>
                        </a:rPr>
                        <a:t>392</a:t>
                      </a:r>
                    </a:p>
                  </a:txBody>
                  <a:tcPr marL="68580" marR="68580" marT="0" marB="0" anchor="ctr"/>
                </a:tc>
                <a:tc>
                  <a:txBody>
                    <a:bodyPr/>
                    <a:lstStyle/>
                    <a:p>
                      <a:pPr algn="ctr">
                        <a:spcAft>
                          <a:spcPts val="0"/>
                        </a:spcAft>
                      </a:pPr>
                      <a:r>
                        <a:rPr lang="en-US" altLang="ja-JP" sz="1400" b="0" kern="100" dirty="0">
                          <a:effectLst/>
                          <a:latin typeface="Meiryo UI" panose="020B0604030504040204" pitchFamily="50" charset="-128"/>
                          <a:ea typeface="Meiryo UI" panose="020B0604030504040204" pitchFamily="50" charset="-128"/>
                          <a:cs typeface="Meiryo UI" panose="020B0604030504040204" pitchFamily="50" charset="-128"/>
                        </a:rPr>
                        <a:t>12</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sz="1400" b="0" kern="100" dirty="0" smtClean="0">
                          <a:effectLst/>
                          <a:latin typeface="Meiryo UI" panose="020B0604030504040204" pitchFamily="50" charset="-128"/>
                          <a:ea typeface="Meiryo UI" panose="020B0604030504040204" pitchFamily="50" charset="-128"/>
                          <a:cs typeface="Meiryo UI" panose="020B0604030504040204" pitchFamily="50" charset="-128"/>
                        </a:rPr>
                        <a:t>4</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b="0" kern="100" dirty="0" smtClean="0">
                          <a:effectLst/>
                          <a:latin typeface="Meiryo UI" panose="020B0604030504040204" pitchFamily="50" charset="-128"/>
                          <a:ea typeface="Meiryo UI" panose="020B0604030504040204" pitchFamily="50" charset="-128"/>
                          <a:cs typeface="Meiryo UI" panose="020B0604030504040204" pitchFamily="50" charset="-128"/>
                        </a:rPr>
                        <a:t>15</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b="0" kern="100" dirty="0" smtClean="0">
                          <a:effectLst/>
                          <a:latin typeface="Meiryo UI" panose="020B0604030504040204" pitchFamily="50" charset="-128"/>
                          <a:ea typeface="Meiryo UI" panose="020B0604030504040204" pitchFamily="50" charset="-128"/>
                          <a:cs typeface="Meiryo UI" panose="020B0604030504040204" pitchFamily="50" charset="-128"/>
                        </a:rPr>
                        <a:t>15</a:t>
                      </a:r>
                    </a:p>
                  </a:txBody>
                  <a:tcPr marL="68580" marR="68580" marT="0" marB="0" anchor="ctr"/>
                </a:tc>
                <a:tc>
                  <a:txBody>
                    <a:bodyPr/>
                    <a:lstStyle/>
                    <a:p>
                      <a:pPr algn="ctr">
                        <a:spcAft>
                          <a:spcPts val="0"/>
                        </a:spcAft>
                      </a:pPr>
                      <a:r>
                        <a:rPr lang="en-US" altLang="ja-JP" sz="1400" b="0" kern="100" dirty="0" smtClean="0">
                          <a:effectLst/>
                          <a:latin typeface="Meiryo UI" panose="020B0604030504040204" pitchFamily="50" charset="-128"/>
                          <a:ea typeface="Meiryo UI" panose="020B0604030504040204" pitchFamily="50" charset="-128"/>
                          <a:cs typeface="Meiryo UI" panose="020B0604030504040204" pitchFamily="50" charset="-128"/>
                        </a:rPr>
                        <a:t>45</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b="0" kern="100" dirty="0" smtClean="0">
                          <a:effectLst/>
                          <a:latin typeface="Meiryo UI" panose="020B0604030504040204" pitchFamily="50" charset="-128"/>
                          <a:ea typeface="Meiryo UI" panose="020B0604030504040204" pitchFamily="50" charset="-128"/>
                          <a:cs typeface="Meiryo UI" panose="020B0604030504040204" pitchFamily="50" charset="-128"/>
                        </a:rPr>
                        <a:t>2</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b="0" kern="100" dirty="0" smtClean="0">
                          <a:effectLst/>
                          <a:latin typeface="Meiryo UI" panose="020B0604030504040204" pitchFamily="50" charset="-128"/>
                          <a:ea typeface="Meiryo UI" panose="020B0604030504040204" pitchFamily="50" charset="-128"/>
                          <a:cs typeface="Meiryo UI" panose="020B0604030504040204" pitchFamily="50" charset="-128"/>
                        </a:rPr>
                        <a:t>51</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b="0" kern="100" dirty="0" smtClean="0">
                          <a:effectLst/>
                          <a:latin typeface="Meiryo UI" panose="020B0604030504040204" pitchFamily="50" charset="-128"/>
                          <a:ea typeface="Meiryo UI" panose="020B0604030504040204" pitchFamily="50" charset="-128"/>
                          <a:cs typeface="Meiryo UI" panose="020B0604030504040204" pitchFamily="50" charset="-128"/>
                        </a:rPr>
                        <a:t>10</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b="0" kern="100" dirty="0" smtClean="0">
                          <a:effectLst/>
                          <a:latin typeface="Meiryo UI" panose="020B0604030504040204" pitchFamily="50" charset="-128"/>
                          <a:ea typeface="Meiryo UI" panose="020B0604030504040204" pitchFamily="50" charset="-128"/>
                          <a:cs typeface="Meiryo UI" panose="020B0604030504040204" pitchFamily="50" charset="-128"/>
                        </a:rPr>
                        <a:t>15</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extLst>
                  <a:ext uri="{0D108BD9-81ED-4DB2-BD59-A6C34878D82A}">
                    <a16:rowId xmlns:a16="http://schemas.microsoft.com/office/drawing/2014/main" val="499112241"/>
                  </a:ext>
                </a:extLst>
              </a:tr>
              <a:tr h="339856">
                <a:tc>
                  <a:txBody>
                    <a:bodyPr/>
                    <a:lstStyle/>
                    <a:p>
                      <a:pPr algn="ctr">
                        <a:spcAft>
                          <a:spcPts val="0"/>
                        </a:spcAft>
                      </a:pPr>
                      <a:r>
                        <a:rPr lang="ja-JP" altLang="en-US" sz="1400" b="0" kern="100" dirty="0" smtClean="0">
                          <a:effectLst/>
                          <a:latin typeface="Meiryo UI" panose="020B0604030504040204" pitchFamily="50" charset="-128"/>
                          <a:ea typeface="Meiryo UI" panose="020B0604030504040204" pitchFamily="50" charset="-128"/>
                          <a:cs typeface="Meiryo UI" panose="020B0604030504040204" pitchFamily="50" charset="-128"/>
                        </a:rPr>
                        <a:t>全　国</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ja-JP" altLang="en-US" sz="1400" b="0" kern="100" dirty="0" smtClean="0">
                          <a:effectLst/>
                          <a:latin typeface="Meiryo UI" panose="020B0604030504040204" pitchFamily="50" charset="-128"/>
                          <a:ea typeface="Meiryo UI" panose="020B0604030504040204" pitchFamily="50" charset="-128"/>
                          <a:cs typeface="Meiryo UI" panose="020B0604030504040204" pitchFamily="50" charset="-128"/>
                        </a:rPr>
                        <a:t>報告数</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b="0" kern="100" dirty="0" smtClean="0">
                          <a:effectLst/>
                          <a:latin typeface="Meiryo UI" panose="020B0604030504040204" pitchFamily="50" charset="-128"/>
                          <a:ea typeface="Meiryo UI" panose="020B0604030504040204" pitchFamily="50" charset="-128"/>
                          <a:cs typeface="Meiryo UI" panose="020B0604030504040204" pitchFamily="50" charset="-128"/>
                        </a:rPr>
                        <a:t>11013</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b="0" kern="100" dirty="0" smtClean="0">
                          <a:effectLst/>
                          <a:latin typeface="Meiryo UI" panose="020B0604030504040204" pitchFamily="50" charset="-128"/>
                          <a:ea typeface="Meiryo UI" panose="020B0604030504040204" pitchFamily="50" charset="-128"/>
                          <a:cs typeface="Meiryo UI" panose="020B0604030504040204" pitchFamily="50" charset="-128"/>
                        </a:rPr>
                        <a:t>439</a:t>
                      </a:r>
                      <a:endParaRPr lang="en-US" sz="1400" b="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b="0" kern="100" dirty="0" smtClean="0">
                          <a:effectLst/>
                          <a:latin typeface="Meiryo UI" panose="020B0604030504040204" pitchFamily="50" charset="-128"/>
                          <a:ea typeface="Meiryo UI" panose="020B0604030504040204" pitchFamily="50" charset="-128"/>
                          <a:cs typeface="Meiryo UI" panose="020B0604030504040204" pitchFamily="50" charset="-128"/>
                        </a:rPr>
                        <a:t>287</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b="0" kern="100" dirty="0" smtClean="0">
                          <a:effectLst/>
                          <a:latin typeface="Meiryo UI" panose="020B0604030504040204" pitchFamily="50" charset="-128"/>
                          <a:ea typeface="Meiryo UI" panose="020B0604030504040204" pitchFamily="50" charset="-128"/>
                          <a:cs typeface="Meiryo UI" panose="020B0604030504040204" pitchFamily="50" charset="-128"/>
                        </a:rPr>
                        <a:t>230</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b="0" kern="100" dirty="0" smtClean="0">
                          <a:effectLst/>
                          <a:latin typeface="Meiryo UI" panose="020B0604030504040204" pitchFamily="50" charset="-128"/>
                          <a:ea typeface="Meiryo UI" panose="020B0604030504040204" pitchFamily="50" charset="-128"/>
                          <a:cs typeface="Meiryo UI" panose="020B0604030504040204" pitchFamily="50" charset="-128"/>
                        </a:rPr>
                        <a:t>230</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b="0" kern="100" dirty="0" smtClean="0">
                          <a:effectLst/>
                          <a:latin typeface="Meiryo UI" panose="020B0604030504040204" pitchFamily="50" charset="-128"/>
                          <a:ea typeface="Meiryo UI" panose="020B0604030504040204" pitchFamily="50" charset="-128"/>
                          <a:cs typeface="Meiryo UI" panose="020B0604030504040204" pitchFamily="50" charset="-128"/>
                        </a:rPr>
                        <a:t>426</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b="0" kern="100" dirty="0" smtClean="0">
                          <a:effectLst/>
                          <a:latin typeface="Meiryo UI" panose="020B0604030504040204" pitchFamily="50" charset="-128"/>
                          <a:ea typeface="Meiryo UI" panose="020B0604030504040204" pitchFamily="50" charset="-128"/>
                          <a:cs typeface="Meiryo UI" panose="020B0604030504040204" pitchFamily="50" charset="-128"/>
                        </a:rPr>
                        <a:t>35</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sz="1400" b="0" kern="100"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en-US" altLang="ja-JP" sz="1400" b="0" kern="100" dirty="0" smtClean="0">
                          <a:effectLst/>
                          <a:latin typeface="Meiryo UI" panose="020B0604030504040204" pitchFamily="50" charset="-128"/>
                          <a:ea typeface="Meiryo UI" panose="020B0604030504040204" pitchFamily="50" charset="-128"/>
                          <a:cs typeface="Meiryo UI" panose="020B0604030504040204" pitchFamily="50" charset="-128"/>
                        </a:rPr>
                        <a:t>59</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b="0" kern="100" dirty="0" smtClean="0">
                          <a:effectLst/>
                          <a:latin typeface="Meiryo UI" panose="020B0604030504040204" pitchFamily="50" charset="-128"/>
                          <a:ea typeface="Meiryo UI" panose="020B0604030504040204" pitchFamily="50" charset="-128"/>
                          <a:cs typeface="Meiryo UI" panose="020B0604030504040204" pitchFamily="50" charset="-128"/>
                        </a:rPr>
                        <a:t>189</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b="0" kern="100" dirty="0" smtClean="0">
                          <a:effectLst/>
                          <a:latin typeface="Meiryo UI" panose="020B0604030504040204" pitchFamily="50" charset="-128"/>
                          <a:ea typeface="Meiryo UI" panose="020B0604030504040204" pitchFamily="50" charset="-128"/>
                          <a:cs typeface="Meiryo UI" panose="020B0604030504040204" pitchFamily="50" charset="-128"/>
                        </a:rPr>
                        <a:t>282</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extLst>
                  <a:ext uri="{0D108BD9-81ED-4DB2-BD59-A6C34878D82A}">
                    <a16:rowId xmlns:a16="http://schemas.microsoft.com/office/drawing/2014/main" val="3820427997"/>
                  </a:ext>
                </a:extLst>
              </a:tr>
            </a:tbl>
          </a:graphicData>
        </a:graphic>
      </p:graphicFrame>
      <p:graphicFrame>
        <p:nvGraphicFramePr>
          <p:cNvPr id="5" name="グラフ 4"/>
          <p:cNvGraphicFramePr>
            <a:graphicFrameLocks/>
          </p:cNvGraphicFramePr>
          <p:nvPr>
            <p:extLst>
              <p:ext uri="{D42A27DB-BD31-4B8C-83A1-F6EECF244321}">
                <p14:modId xmlns:p14="http://schemas.microsoft.com/office/powerpoint/2010/main" val="3159241161"/>
              </p:ext>
            </p:extLst>
          </p:nvPr>
        </p:nvGraphicFramePr>
        <p:xfrm>
          <a:off x="395536" y="2057400"/>
          <a:ext cx="8589826" cy="4467944"/>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p:cNvSpPr txBox="1"/>
          <p:nvPr/>
        </p:nvSpPr>
        <p:spPr>
          <a:xfrm>
            <a:off x="5601320" y="4291372"/>
            <a:ext cx="1439993" cy="523220"/>
          </a:xfrm>
          <a:prstGeom prst="rect">
            <a:avLst/>
          </a:prstGeom>
          <a:noFill/>
        </p:spPr>
        <p:txBody>
          <a:bodyPr wrap="square" rtlCol="0">
            <a:spAutoFit/>
          </a:bodyPr>
          <a:lstStyle/>
          <a:p>
            <a:pPr algn="ctr"/>
            <a:r>
              <a:rPr kumimoji="1" lang="ja-JP" altLang="en-US" sz="1400" dirty="0" smtClean="0"/>
              <a:t>関西空港</a:t>
            </a:r>
            <a:r>
              <a:rPr lang="ja-JP" altLang="en-US" sz="1400" dirty="0" smtClean="0"/>
              <a:t>事業所での集団感染</a:t>
            </a:r>
            <a:endParaRPr kumimoji="1" lang="ja-JP" altLang="en-US" sz="1400" dirty="0"/>
          </a:p>
        </p:txBody>
      </p:sp>
    </p:spTree>
    <p:extLst>
      <p:ext uri="{BB962C8B-B14F-4D97-AF65-F5344CB8AC3E}">
        <p14:creationId xmlns:p14="http://schemas.microsoft.com/office/powerpoint/2010/main" val="3556179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6196261B-5D8A-42B5-A117-EFD27975DFDB}" type="slidenum">
              <a:rPr kumimoji="1" lang="ja-JP" altLang="en-US" smtClean="0"/>
              <a:t>3</a:t>
            </a:fld>
            <a:endParaRPr kumimoji="1" lang="ja-JP" altLang="en-US"/>
          </a:p>
        </p:txBody>
      </p:sp>
      <p:pic>
        <p:nvPicPr>
          <p:cNvPr id="3" name="図 2"/>
          <p:cNvPicPr>
            <a:picLocks noChangeAspect="1"/>
          </p:cNvPicPr>
          <p:nvPr/>
        </p:nvPicPr>
        <p:blipFill>
          <a:blip r:embed="rId3"/>
          <a:stretch>
            <a:fillRect/>
          </a:stretch>
        </p:blipFill>
        <p:spPr>
          <a:xfrm>
            <a:off x="251520" y="615603"/>
            <a:ext cx="8712968" cy="6105872"/>
          </a:xfrm>
          <a:prstGeom prst="rect">
            <a:avLst/>
          </a:prstGeom>
        </p:spPr>
      </p:pic>
      <p:sp>
        <p:nvSpPr>
          <p:cNvPr id="4" name="タイトル 1"/>
          <p:cNvSpPr txBox="1">
            <a:spLocks/>
          </p:cNvSpPr>
          <p:nvPr/>
        </p:nvSpPr>
        <p:spPr>
          <a:xfrm>
            <a:off x="1979712" y="228104"/>
            <a:ext cx="4906888" cy="387499"/>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dirty="0" smtClean="0"/>
              <a:t>2019</a:t>
            </a:r>
            <a:r>
              <a:rPr lang="ja-JP" altLang="en-US" sz="1800" dirty="0" smtClean="0"/>
              <a:t>年麻しん全国報告数</a:t>
            </a:r>
            <a:endParaRPr lang="en-US" altLang="ja-JP" sz="1800" dirty="0"/>
          </a:p>
          <a:p>
            <a:endParaRPr lang="en-US" altLang="ja-JP" sz="1800" dirty="0" smtClean="0"/>
          </a:p>
        </p:txBody>
      </p:sp>
    </p:spTree>
    <p:extLst>
      <p:ext uri="{BB962C8B-B14F-4D97-AF65-F5344CB8AC3E}">
        <p14:creationId xmlns:p14="http://schemas.microsoft.com/office/powerpoint/2010/main" val="2787340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90066"/>
          </a:xfrm>
        </p:spPr>
        <p:txBody>
          <a:bodyPr>
            <a:normAutofit/>
          </a:bodyPr>
          <a:lstStyle/>
          <a:p>
            <a:r>
              <a:rPr lang="ja-JP" altLang="en-US" sz="1800" dirty="0" smtClean="0"/>
              <a:t>都道府県麻しん累計報告数（</a:t>
            </a:r>
            <a:r>
              <a:rPr lang="en-US" altLang="ja-JP" sz="1800" dirty="0" smtClean="0"/>
              <a:t>2019</a:t>
            </a:r>
            <a:r>
              <a:rPr lang="ja-JP" altLang="en-US" sz="1800" dirty="0" smtClean="0"/>
              <a:t>年</a:t>
            </a:r>
            <a:r>
              <a:rPr lang="en-US" altLang="ja-JP" sz="1800" dirty="0"/>
              <a:t>7</a:t>
            </a:r>
            <a:r>
              <a:rPr lang="ja-JP" altLang="en-US" sz="1800" dirty="0" smtClean="0"/>
              <a:t>週まで　</a:t>
            </a:r>
            <a:r>
              <a:rPr lang="en-US" altLang="ja-JP" sz="1800" dirty="0" smtClean="0"/>
              <a:t>N</a:t>
            </a:r>
            <a:r>
              <a:rPr lang="ja-JP" altLang="en-US" sz="1800" dirty="0" smtClean="0"/>
              <a:t>＝</a:t>
            </a:r>
            <a:r>
              <a:rPr lang="en-US" altLang="ja-JP" sz="1800" dirty="0" smtClean="0"/>
              <a:t>222</a:t>
            </a:r>
            <a:r>
              <a:rPr lang="ja-JP" altLang="en-US" sz="1800" dirty="0" smtClean="0"/>
              <a:t>）</a:t>
            </a:r>
            <a:endParaRPr kumimoji="1" lang="ja-JP" altLang="en-US" sz="1800" dirty="0"/>
          </a:p>
        </p:txBody>
      </p:sp>
      <p:sp>
        <p:nvSpPr>
          <p:cNvPr id="4" name="スライド番号プレースホルダー 3"/>
          <p:cNvSpPr>
            <a:spLocks noGrp="1"/>
          </p:cNvSpPr>
          <p:nvPr>
            <p:ph type="sldNum" sz="quarter" idx="12"/>
          </p:nvPr>
        </p:nvSpPr>
        <p:spPr/>
        <p:txBody>
          <a:bodyPr/>
          <a:lstStyle/>
          <a:p>
            <a:fld id="{6196261B-5D8A-42B5-A117-EFD27975DFDB}" type="slidenum">
              <a:rPr kumimoji="1" lang="ja-JP" altLang="en-US" smtClean="0"/>
              <a:t>4</a:t>
            </a:fld>
            <a:endParaRPr kumimoji="1" lang="ja-JP" altLang="en-US"/>
          </a:p>
        </p:txBody>
      </p:sp>
      <p:pic>
        <p:nvPicPr>
          <p:cNvPr id="5" name="コンテンツ プレースホルダー 4"/>
          <p:cNvPicPr>
            <a:picLocks noGrp="1" noChangeAspect="1"/>
          </p:cNvPicPr>
          <p:nvPr>
            <p:ph idx="1"/>
          </p:nvPr>
        </p:nvPicPr>
        <p:blipFill>
          <a:blip r:embed="rId3"/>
          <a:stretch>
            <a:fillRect/>
          </a:stretch>
        </p:blipFill>
        <p:spPr>
          <a:xfrm>
            <a:off x="251520" y="764704"/>
            <a:ext cx="8892479" cy="5956771"/>
          </a:xfrm>
          <a:prstGeom prst="rect">
            <a:avLst/>
          </a:prstGeom>
        </p:spPr>
      </p:pic>
      <p:sp>
        <p:nvSpPr>
          <p:cNvPr id="6" name="角丸四角形 5"/>
          <p:cNvSpPr/>
          <p:nvPr/>
        </p:nvSpPr>
        <p:spPr>
          <a:xfrm>
            <a:off x="5148064" y="1556792"/>
            <a:ext cx="216024" cy="47995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5364088" y="1564432"/>
            <a:ext cx="504056" cy="288032"/>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81</a:t>
            </a:r>
            <a:endPar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7454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コンテンツ プレースホルダー 4"/>
          <p:cNvPicPr>
            <a:picLocks noGrp="1" noChangeAspect="1"/>
          </p:cNvPicPr>
          <p:nvPr>
            <p:ph idx="1"/>
          </p:nvPr>
        </p:nvPicPr>
        <p:blipFill>
          <a:blip r:embed="rId3"/>
          <a:stretch>
            <a:fillRect/>
          </a:stretch>
        </p:blipFill>
        <p:spPr>
          <a:xfrm>
            <a:off x="134724" y="692696"/>
            <a:ext cx="9020535" cy="5760640"/>
          </a:xfrm>
          <a:prstGeom prst="rect">
            <a:avLst/>
          </a:prstGeom>
        </p:spPr>
      </p:pic>
      <p:sp>
        <p:nvSpPr>
          <p:cNvPr id="4" name="スライド番号プレースホルダー 3"/>
          <p:cNvSpPr>
            <a:spLocks noGrp="1"/>
          </p:cNvSpPr>
          <p:nvPr>
            <p:ph type="sldNum" sz="quarter" idx="12"/>
          </p:nvPr>
        </p:nvSpPr>
        <p:spPr/>
        <p:txBody>
          <a:bodyPr/>
          <a:lstStyle/>
          <a:p>
            <a:fld id="{6196261B-5D8A-42B5-A117-EFD27975DFDB}" type="slidenum">
              <a:rPr kumimoji="1" lang="ja-JP" altLang="en-US" smtClean="0"/>
              <a:t>5</a:t>
            </a:fld>
            <a:endParaRPr kumimoji="1" lang="ja-JP" altLang="en-US"/>
          </a:p>
        </p:txBody>
      </p:sp>
      <p:sp>
        <p:nvSpPr>
          <p:cNvPr id="6" name="タイトル 1"/>
          <p:cNvSpPr>
            <a:spLocks noGrp="1"/>
          </p:cNvSpPr>
          <p:nvPr>
            <p:ph type="title"/>
          </p:nvPr>
        </p:nvSpPr>
        <p:spPr>
          <a:xfrm>
            <a:off x="457200" y="274638"/>
            <a:ext cx="8229600" cy="418058"/>
          </a:xfrm>
        </p:spPr>
        <p:txBody>
          <a:bodyPr>
            <a:normAutofit/>
          </a:bodyPr>
          <a:lstStyle/>
          <a:p>
            <a:r>
              <a:rPr lang="ja-JP" altLang="en-US" sz="1800" dirty="0" smtClean="0"/>
              <a:t>大阪府年令別、ワクチン接種歴別麻しん報告数（</a:t>
            </a:r>
            <a:r>
              <a:rPr lang="en-US" altLang="ja-JP" sz="1800" dirty="0" smtClean="0"/>
              <a:t>2019</a:t>
            </a:r>
            <a:r>
              <a:rPr lang="ja-JP" altLang="en-US" sz="1800" dirty="0" smtClean="0"/>
              <a:t>年</a:t>
            </a:r>
            <a:r>
              <a:rPr lang="en-US" altLang="ja-JP" sz="1800" dirty="0"/>
              <a:t>7</a:t>
            </a:r>
            <a:r>
              <a:rPr lang="ja-JP" altLang="en-US" sz="1800" dirty="0" smtClean="0"/>
              <a:t>週まで）</a:t>
            </a:r>
            <a:endParaRPr kumimoji="1" lang="ja-JP" altLang="en-US" sz="1800" dirty="0"/>
          </a:p>
        </p:txBody>
      </p:sp>
      <p:sp>
        <p:nvSpPr>
          <p:cNvPr id="2" name="角丸四角形 1"/>
          <p:cNvSpPr/>
          <p:nvPr/>
        </p:nvSpPr>
        <p:spPr>
          <a:xfrm>
            <a:off x="5292080" y="2708920"/>
            <a:ext cx="1728192" cy="374441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05173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927" y="203124"/>
            <a:ext cx="8229600" cy="562074"/>
          </a:xfrm>
        </p:spPr>
        <p:txBody>
          <a:bodyPr>
            <a:normAutofit/>
          </a:bodyPr>
          <a:lstStyle/>
          <a:p>
            <a:r>
              <a:rPr lang="ja-JP" altLang="en-US" sz="1800" dirty="0">
                <a:solidFill>
                  <a:prstClr val="black"/>
                </a:solidFill>
              </a:rPr>
              <a:t>平成</a:t>
            </a:r>
            <a:r>
              <a:rPr lang="en-US" altLang="ja-JP" sz="1800" dirty="0">
                <a:solidFill>
                  <a:prstClr val="black"/>
                </a:solidFill>
              </a:rPr>
              <a:t>30</a:t>
            </a:r>
            <a:r>
              <a:rPr lang="ja-JP" altLang="en-US" sz="1800" dirty="0" smtClean="0">
                <a:solidFill>
                  <a:prstClr val="black"/>
                </a:solidFill>
              </a:rPr>
              <a:t>年　大阪市と大阪府（大阪市を除く）の報告数とワクチン接種回数（</a:t>
            </a:r>
            <a:r>
              <a:rPr lang="en-US" altLang="ja-JP" sz="1800" dirty="0" smtClean="0">
                <a:solidFill>
                  <a:prstClr val="black"/>
                </a:solidFill>
              </a:rPr>
              <a:t>N</a:t>
            </a:r>
            <a:r>
              <a:rPr lang="ja-JP" altLang="en-US" sz="1800" dirty="0" smtClean="0">
                <a:solidFill>
                  <a:prstClr val="black"/>
                </a:solidFill>
              </a:rPr>
              <a:t>＝</a:t>
            </a:r>
            <a:r>
              <a:rPr lang="en-US" altLang="ja-JP" sz="1800" dirty="0" smtClean="0">
                <a:solidFill>
                  <a:prstClr val="black"/>
                </a:solidFill>
              </a:rPr>
              <a:t>81</a:t>
            </a:r>
            <a:r>
              <a:rPr lang="ja-JP" altLang="en-US" sz="1800" dirty="0" smtClean="0">
                <a:solidFill>
                  <a:prstClr val="black"/>
                </a:solidFill>
              </a:rPr>
              <a:t>）</a:t>
            </a:r>
            <a:endParaRPr kumimoji="1" lang="ja-JP" altLang="en-US" dirty="0"/>
          </a:p>
        </p:txBody>
      </p:sp>
      <p:sp>
        <p:nvSpPr>
          <p:cNvPr id="4" name="スライド番号プレースホルダー 3"/>
          <p:cNvSpPr>
            <a:spLocks noGrp="1"/>
          </p:cNvSpPr>
          <p:nvPr>
            <p:ph type="sldNum" sz="quarter" idx="12"/>
          </p:nvPr>
        </p:nvSpPr>
        <p:spPr/>
        <p:txBody>
          <a:bodyPr/>
          <a:lstStyle/>
          <a:p>
            <a:fld id="{6196261B-5D8A-42B5-A117-EFD27975DFDB}" type="slidenum">
              <a:rPr kumimoji="1" lang="ja-JP" altLang="en-US" smtClean="0"/>
              <a:t>6</a:t>
            </a:fld>
            <a:endParaRPr kumimoji="1" lang="ja-JP" altLang="en-US"/>
          </a:p>
        </p:txBody>
      </p:sp>
      <p:pic>
        <p:nvPicPr>
          <p:cNvPr id="3" name="図 2"/>
          <p:cNvPicPr>
            <a:picLocks noChangeAspect="1"/>
          </p:cNvPicPr>
          <p:nvPr/>
        </p:nvPicPr>
        <p:blipFill>
          <a:blip r:embed="rId3"/>
          <a:stretch>
            <a:fillRect/>
          </a:stretch>
        </p:blipFill>
        <p:spPr>
          <a:xfrm>
            <a:off x="308109" y="926803"/>
            <a:ext cx="8346147" cy="5761219"/>
          </a:xfrm>
          <a:prstGeom prst="rect">
            <a:avLst/>
          </a:prstGeom>
        </p:spPr>
      </p:pic>
      <p:sp>
        <p:nvSpPr>
          <p:cNvPr id="7" name="テキスト ボックス 6"/>
          <p:cNvSpPr txBox="1"/>
          <p:nvPr/>
        </p:nvSpPr>
        <p:spPr>
          <a:xfrm>
            <a:off x="4157146" y="2676654"/>
            <a:ext cx="648072" cy="369332"/>
          </a:xfrm>
          <a:prstGeom prst="rect">
            <a:avLst/>
          </a:prstGeom>
          <a:noFill/>
        </p:spPr>
        <p:txBody>
          <a:bodyPr wrap="square" rtlCol="0">
            <a:spAutoFit/>
          </a:bodyPr>
          <a:lstStyle/>
          <a:p>
            <a:r>
              <a:rPr lang="en-US" altLang="ja-JP" dirty="0">
                <a:latin typeface="HGS創英角ｺﾞｼｯｸUB" panose="020B0900000000000000" pitchFamily="50" charset="-128"/>
                <a:ea typeface="HGS創英角ｺﾞｼｯｸUB" panose="020B0900000000000000" pitchFamily="50" charset="-128"/>
              </a:rPr>
              <a:t>16</a:t>
            </a:r>
            <a:r>
              <a:rPr lang="en-US" altLang="ja-JP" dirty="0" smtClean="0">
                <a:latin typeface="HGS創英角ｺﾞｼｯｸUB" panose="020B0900000000000000" pitchFamily="50" charset="-128"/>
                <a:ea typeface="HGS創英角ｺﾞｼｯｸUB" panose="020B0900000000000000" pitchFamily="50" charset="-128"/>
              </a:rPr>
              <a:t>%</a:t>
            </a:r>
            <a:endParaRPr kumimoji="1" lang="en-US" altLang="ja-JP" dirty="0" smtClean="0">
              <a:latin typeface="HGS創英角ｺﾞｼｯｸUB" panose="020B0900000000000000" pitchFamily="50" charset="-128"/>
              <a:ea typeface="HGS創英角ｺﾞｼｯｸUB" panose="020B0900000000000000" pitchFamily="50" charset="-128"/>
            </a:endParaRPr>
          </a:p>
        </p:txBody>
      </p:sp>
      <p:sp>
        <p:nvSpPr>
          <p:cNvPr id="9" name="テキスト ボックス 8"/>
          <p:cNvSpPr txBox="1"/>
          <p:nvPr/>
        </p:nvSpPr>
        <p:spPr>
          <a:xfrm>
            <a:off x="2843808" y="2676654"/>
            <a:ext cx="648072" cy="369332"/>
          </a:xfrm>
          <a:prstGeom prst="rect">
            <a:avLst/>
          </a:prstGeom>
          <a:noFill/>
        </p:spPr>
        <p:txBody>
          <a:bodyPr wrap="square" rtlCol="0">
            <a:spAutoFit/>
          </a:bodyPr>
          <a:lstStyle/>
          <a:p>
            <a:r>
              <a:rPr lang="en-US" altLang="ja-JP" dirty="0">
                <a:latin typeface="HGS創英角ｺﾞｼｯｸUB" panose="020B0900000000000000" pitchFamily="50" charset="-128"/>
                <a:ea typeface="HGS創英角ｺﾞｼｯｸUB" panose="020B0900000000000000" pitchFamily="50" charset="-128"/>
              </a:rPr>
              <a:t>31%</a:t>
            </a:r>
            <a:endParaRPr kumimoji="1" lang="en-US" altLang="ja-JP" dirty="0" smtClean="0">
              <a:latin typeface="HGS創英角ｺﾞｼｯｸUB" panose="020B0900000000000000" pitchFamily="50" charset="-128"/>
              <a:ea typeface="HGS創英角ｺﾞｼｯｸUB" panose="020B0900000000000000" pitchFamily="50" charset="-128"/>
            </a:endParaRPr>
          </a:p>
        </p:txBody>
      </p:sp>
      <p:sp>
        <p:nvSpPr>
          <p:cNvPr id="10" name="テキスト ボックス 9"/>
          <p:cNvSpPr txBox="1"/>
          <p:nvPr/>
        </p:nvSpPr>
        <p:spPr>
          <a:xfrm>
            <a:off x="5312423" y="2676654"/>
            <a:ext cx="648072" cy="369332"/>
          </a:xfrm>
          <a:prstGeom prst="rect">
            <a:avLst/>
          </a:prstGeom>
          <a:noFill/>
        </p:spPr>
        <p:txBody>
          <a:bodyPr wrap="square" rtlCol="0">
            <a:spAutoFit/>
          </a:bodyPr>
          <a:lstStyle/>
          <a:p>
            <a:r>
              <a:rPr lang="en-US" altLang="ja-JP" dirty="0">
                <a:latin typeface="HGS創英角ｺﾞｼｯｸUB" panose="020B0900000000000000" pitchFamily="50" charset="-128"/>
                <a:ea typeface="HGS創英角ｺﾞｼｯｸUB" panose="020B0900000000000000" pitchFamily="50" charset="-128"/>
              </a:rPr>
              <a:t>20</a:t>
            </a:r>
            <a:r>
              <a:rPr lang="en-US" altLang="ja-JP" dirty="0" smtClean="0">
                <a:latin typeface="HGS創英角ｺﾞｼｯｸUB" panose="020B0900000000000000" pitchFamily="50" charset="-128"/>
                <a:ea typeface="HGS創英角ｺﾞｼｯｸUB" panose="020B0900000000000000" pitchFamily="50" charset="-128"/>
              </a:rPr>
              <a:t>%</a:t>
            </a:r>
            <a:endParaRPr kumimoji="1" lang="en-US" altLang="ja-JP" dirty="0" smtClean="0">
              <a:latin typeface="HGS創英角ｺﾞｼｯｸUB" panose="020B0900000000000000" pitchFamily="50" charset="-128"/>
              <a:ea typeface="HGS創英角ｺﾞｼｯｸUB" panose="020B0900000000000000" pitchFamily="50" charset="-128"/>
            </a:endParaRPr>
          </a:p>
        </p:txBody>
      </p:sp>
      <p:sp>
        <p:nvSpPr>
          <p:cNvPr id="12" name="テキスト ボックス 11"/>
          <p:cNvSpPr txBox="1"/>
          <p:nvPr/>
        </p:nvSpPr>
        <p:spPr>
          <a:xfrm>
            <a:off x="7007830" y="2676654"/>
            <a:ext cx="648072" cy="369332"/>
          </a:xfrm>
          <a:prstGeom prst="rect">
            <a:avLst/>
          </a:prstGeom>
          <a:noFill/>
        </p:spPr>
        <p:txBody>
          <a:bodyPr wrap="square" rtlCol="0">
            <a:spAutoFit/>
          </a:bodyPr>
          <a:lstStyle/>
          <a:p>
            <a:r>
              <a:rPr lang="en-US" altLang="ja-JP" dirty="0">
                <a:latin typeface="HGS創英角ｺﾞｼｯｸUB" panose="020B0900000000000000" pitchFamily="50" charset="-128"/>
                <a:ea typeface="HGS創英角ｺﾞｼｯｸUB" panose="020B0900000000000000" pitchFamily="50" charset="-128"/>
              </a:rPr>
              <a:t>33</a:t>
            </a:r>
            <a:r>
              <a:rPr lang="en-US" altLang="ja-JP" dirty="0" smtClean="0">
                <a:latin typeface="HGS創英角ｺﾞｼｯｸUB" panose="020B0900000000000000" pitchFamily="50" charset="-128"/>
                <a:ea typeface="HGS創英角ｺﾞｼｯｸUB" panose="020B0900000000000000" pitchFamily="50" charset="-128"/>
              </a:rPr>
              <a:t>%</a:t>
            </a:r>
            <a:endParaRPr kumimoji="1" lang="en-US" altLang="ja-JP" dirty="0" smtClean="0">
              <a:latin typeface="HGS創英角ｺﾞｼｯｸUB" panose="020B0900000000000000" pitchFamily="50" charset="-128"/>
              <a:ea typeface="HGS創英角ｺﾞｼｯｸUB" panose="020B0900000000000000" pitchFamily="50" charset="-128"/>
            </a:endParaRPr>
          </a:p>
        </p:txBody>
      </p:sp>
      <p:sp>
        <p:nvSpPr>
          <p:cNvPr id="13" name="テキスト ボックス 12"/>
          <p:cNvSpPr txBox="1"/>
          <p:nvPr/>
        </p:nvSpPr>
        <p:spPr>
          <a:xfrm>
            <a:off x="2195736" y="4941168"/>
            <a:ext cx="648072" cy="369332"/>
          </a:xfrm>
          <a:prstGeom prst="rect">
            <a:avLst/>
          </a:prstGeom>
          <a:noFill/>
        </p:spPr>
        <p:txBody>
          <a:bodyPr wrap="square" rtlCol="0">
            <a:spAutoFit/>
          </a:bodyPr>
          <a:lstStyle/>
          <a:p>
            <a:r>
              <a:rPr lang="en-US" altLang="ja-JP" dirty="0">
                <a:latin typeface="HGS創英角ｺﾞｼｯｸUB" panose="020B0900000000000000" pitchFamily="50" charset="-128"/>
                <a:ea typeface="HGS創英角ｺﾞｼｯｸUB" panose="020B0900000000000000" pitchFamily="50" charset="-128"/>
              </a:rPr>
              <a:t>6</a:t>
            </a:r>
            <a:r>
              <a:rPr lang="en-US" altLang="ja-JP" dirty="0" smtClean="0">
                <a:latin typeface="HGS創英角ｺﾞｼｯｸUB" panose="020B0900000000000000" pitchFamily="50" charset="-128"/>
                <a:ea typeface="HGS創英角ｺﾞｼｯｸUB" panose="020B0900000000000000" pitchFamily="50" charset="-128"/>
              </a:rPr>
              <a:t>%</a:t>
            </a:r>
            <a:endParaRPr kumimoji="1" lang="en-US" altLang="ja-JP" dirty="0" smtClean="0">
              <a:latin typeface="HGS創英角ｺﾞｼｯｸUB" panose="020B0900000000000000" pitchFamily="50" charset="-128"/>
              <a:ea typeface="HGS創英角ｺﾞｼｯｸUB" panose="020B0900000000000000" pitchFamily="50" charset="-128"/>
            </a:endParaRPr>
          </a:p>
        </p:txBody>
      </p:sp>
      <p:sp>
        <p:nvSpPr>
          <p:cNvPr id="14" name="テキスト ボックス 13"/>
          <p:cNvSpPr txBox="1"/>
          <p:nvPr/>
        </p:nvSpPr>
        <p:spPr>
          <a:xfrm>
            <a:off x="3018949" y="4941168"/>
            <a:ext cx="648072" cy="369332"/>
          </a:xfrm>
          <a:prstGeom prst="rect">
            <a:avLst/>
          </a:prstGeom>
          <a:noFill/>
        </p:spPr>
        <p:txBody>
          <a:bodyPr wrap="square" rtlCol="0">
            <a:spAutoFit/>
          </a:bodyPr>
          <a:lstStyle/>
          <a:p>
            <a:r>
              <a:rPr lang="en-US" altLang="ja-JP" dirty="0">
                <a:latin typeface="HGS創英角ｺﾞｼｯｸUB" panose="020B0900000000000000" pitchFamily="50" charset="-128"/>
                <a:ea typeface="HGS創英角ｺﾞｼｯｸUB" panose="020B0900000000000000" pitchFamily="50" charset="-128"/>
              </a:rPr>
              <a:t>22</a:t>
            </a:r>
            <a:r>
              <a:rPr lang="en-US" altLang="ja-JP" dirty="0" smtClean="0">
                <a:latin typeface="HGS創英角ｺﾞｼｯｸUB" panose="020B0900000000000000" pitchFamily="50" charset="-128"/>
                <a:ea typeface="HGS創英角ｺﾞｼｯｸUB" panose="020B0900000000000000" pitchFamily="50" charset="-128"/>
              </a:rPr>
              <a:t>%</a:t>
            </a:r>
            <a:endParaRPr kumimoji="1" lang="en-US" altLang="ja-JP" dirty="0" smtClean="0">
              <a:latin typeface="HGS創英角ｺﾞｼｯｸUB" panose="020B0900000000000000" pitchFamily="50" charset="-128"/>
              <a:ea typeface="HGS創英角ｺﾞｼｯｸUB" panose="020B0900000000000000" pitchFamily="50" charset="-128"/>
            </a:endParaRPr>
          </a:p>
        </p:txBody>
      </p:sp>
      <p:sp>
        <p:nvSpPr>
          <p:cNvPr id="16" name="テキスト ボックス 15"/>
          <p:cNvSpPr txBox="1"/>
          <p:nvPr/>
        </p:nvSpPr>
        <p:spPr>
          <a:xfrm>
            <a:off x="4926754" y="4941168"/>
            <a:ext cx="648072" cy="369332"/>
          </a:xfrm>
          <a:prstGeom prst="rect">
            <a:avLst/>
          </a:prstGeom>
          <a:noFill/>
        </p:spPr>
        <p:txBody>
          <a:bodyPr wrap="square" rtlCol="0">
            <a:spAutoFit/>
          </a:bodyPr>
          <a:lstStyle/>
          <a:p>
            <a:r>
              <a:rPr lang="en-US" altLang="ja-JP" dirty="0" smtClean="0">
                <a:latin typeface="HGS創英角ｺﾞｼｯｸUB" panose="020B0900000000000000" pitchFamily="50" charset="-128"/>
                <a:ea typeface="HGS創英角ｺﾞｼｯｸUB" panose="020B0900000000000000" pitchFamily="50" charset="-128"/>
              </a:rPr>
              <a:t>39%</a:t>
            </a:r>
            <a:endParaRPr kumimoji="1" lang="en-US" altLang="ja-JP" dirty="0" smtClean="0">
              <a:latin typeface="HGS創英角ｺﾞｼｯｸUB" panose="020B0900000000000000" pitchFamily="50" charset="-128"/>
              <a:ea typeface="HGS創英角ｺﾞｼｯｸUB" panose="020B0900000000000000" pitchFamily="50" charset="-128"/>
            </a:endParaRPr>
          </a:p>
        </p:txBody>
      </p:sp>
      <p:sp>
        <p:nvSpPr>
          <p:cNvPr id="17" name="テキスト ボックス 16"/>
          <p:cNvSpPr txBox="1"/>
          <p:nvPr/>
        </p:nvSpPr>
        <p:spPr>
          <a:xfrm>
            <a:off x="7007830" y="4941168"/>
            <a:ext cx="648072" cy="369332"/>
          </a:xfrm>
          <a:prstGeom prst="rect">
            <a:avLst/>
          </a:prstGeom>
          <a:noFill/>
        </p:spPr>
        <p:txBody>
          <a:bodyPr wrap="square" rtlCol="0">
            <a:spAutoFit/>
          </a:bodyPr>
          <a:lstStyle/>
          <a:p>
            <a:r>
              <a:rPr lang="en-US" altLang="ja-JP" dirty="0">
                <a:latin typeface="HGS創英角ｺﾞｼｯｸUB" panose="020B0900000000000000" pitchFamily="50" charset="-128"/>
                <a:ea typeface="HGS創英角ｺﾞｼｯｸUB" panose="020B0900000000000000" pitchFamily="50" charset="-128"/>
              </a:rPr>
              <a:t>33</a:t>
            </a:r>
            <a:r>
              <a:rPr lang="en-US" altLang="ja-JP" dirty="0" smtClean="0">
                <a:latin typeface="HGS創英角ｺﾞｼｯｸUB" panose="020B0900000000000000" pitchFamily="50" charset="-128"/>
                <a:ea typeface="HGS創英角ｺﾞｼｯｸUB" panose="020B0900000000000000" pitchFamily="50" charset="-128"/>
              </a:rPr>
              <a:t>%</a:t>
            </a:r>
            <a:endParaRPr kumimoji="1" lang="en-US" altLang="ja-JP" dirty="0" smtClean="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1640341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55829" y="476672"/>
            <a:ext cx="4114800" cy="346050"/>
          </a:xfrm>
        </p:spPr>
        <p:txBody>
          <a:bodyPr>
            <a:noAutofit/>
          </a:bodyPr>
          <a:lstStyle/>
          <a:p>
            <a:r>
              <a:rPr kumimoji="1" lang="ja-JP" altLang="en-US" sz="1800" dirty="0" smtClean="0"/>
              <a:t>大阪府</a:t>
            </a:r>
            <a:r>
              <a:rPr lang="ja-JP" altLang="en-US" sz="1800" dirty="0"/>
              <a:t>の</a:t>
            </a:r>
            <a:r>
              <a:rPr kumimoji="1" lang="ja-JP" altLang="en-US" sz="1800" dirty="0" smtClean="0"/>
              <a:t>麻しん対策</a:t>
            </a:r>
            <a:endParaRPr kumimoji="1" lang="ja-JP" altLang="en-US" sz="1800" dirty="0"/>
          </a:p>
        </p:txBody>
      </p:sp>
      <p:sp>
        <p:nvSpPr>
          <p:cNvPr id="3" name="コンテンツ プレースホルダー 2"/>
          <p:cNvSpPr>
            <a:spLocks noGrp="1"/>
          </p:cNvSpPr>
          <p:nvPr>
            <p:ph idx="1"/>
          </p:nvPr>
        </p:nvSpPr>
        <p:spPr>
          <a:xfrm>
            <a:off x="539552" y="1055787"/>
            <a:ext cx="8723312" cy="5688632"/>
          </a:xfrm>
        </p:spPr>
        <p:txBody>
          <a:bodyPr>
            <a:normAutofit fontScale="70000" lnSpcReduction="20000"/>
          </a:bodyPr>
          <a:lstStyle/>
          <a:p>
            <a:pPr marL="0" indent="0">
              <a:buNone/>
            </a:pPr>
            <a:r>
              <a:rPr kumimoji="1" lang="ja-JP" altLang="en-US" dirty="0" smtClean="0">
                <a:solidFill>
                  <a:srgbClr val="FF0000"/>
                </a:solidFill>
              </a:rPr>
              <a:t>○市町村の対応</a:t>
            </a:r>
            <a:r>
              <a:rPr lang="ja-JP" altLang="en-US" dirty="0" smtClean="0"/>
              <a:t>　　　</a:t>
            </a:r>
            <a:endParaRPr lang="en-US" altLang="ja-JP" dirty="0" smtClean="0"/>
          </a:p>
          <a:p>
            <a:pPr marL="0" indent="0">
              <a:buNone/>
            </a:pPr>
            <a:r>
              <a:rPr lang="ja-JP" altLang="en-US" dirty="0"/>
              <a:t>　</a:t>
            </a:r>
            <a:r>
              <a:rPr lang="ja-JP" altLang="en-US" dirty="0" smtClean="0"/>
              <a:t>　　・</a:t>
            </a:r>
            <a:r>
              <a:rPr lang="ja-JP" altLang="en-US" dirty="0"/>
              <a:t>定期予防接種率の</a:t>
            </a:r>
            <a:r>
              <a:rPr lang="ja-JP" altLang="en-US" dirty="0" smtClean="0"/>
              <a:t>向上に向けて啓発</a:t>
            </a:r>
            <a:endParaRPr lang="en-US" altLang="ja-JP" dirty="0" smtClean="0"/>
          </a:p>
          <a:p>
            <a:pPr marL="0" indent="0">
              <a:buNone/>
            </a:pPr>
            <a:r>
              <a:rPr lang="ja-JP" altLang="en-US" dirty="0">
                <a:solidFill>
                  <a:srgbClr val="FF0000"/>
                </a:solidFill>
              </a:rPr>
              <a:t>○</a:t>
            </a:r>
            <a:r>
              <a:rPr lang="ja-JP" altLang="en-US" dirty="0" smtClean="0">
                <a:solidFill>
                  <a:srgbClr val="FF0000"/>
                </a:solidFill>
              </a:rPr>
              <a:t>保健所の対応</a:t>
            </a:r>
            <a:endParaRPr lang="en-US" altLang="ja-JP" dirty="0" smtClean="0">
              <a:solidFill>
                <a:srgbClr val="FF0000"/>
              </a:solidFill>
            </a:endParaRPr>
          </a:p>
          <a:p>
            <a:pPr marL="0" indent="0">
              <a:buNone/>
            </a:pPr>
            <a:r>
              <a:rPr lang="ja-JP" altLang="en-US" dirty="0" smtClean="0"/>
              <a:t>　　　・</a:t>
            </a:r>
            <a:r>
              <a:rPr lang="en-US" altLang="ja-JP" dirty="0" smtClean="0"/>
              <a:t>1</a:t>
            </a:r>
            <a:r>
              <a:rPr lang="ja-JP" altLang="en-US" dirty="0" smtClean="0"/>
              <a:t>事例発生から積極的疫学調査、接触者の健康観察</a:t>
            </a:r>
            <a:endParaRPr lang="en-US" altLang="ja-JP" dirty="0" smtClean="0"/>
          </a:p>
          <a:p>
            <a:pPr marL="0" indent="0">
              <a:buNone/>
            </a:pPr>
            <a:r>
              <a:rPr lang="ja-JP" altLang="en-US" dirty="0" smtClean="0"/>
              <a:t>　　　・検体確保、遺伝子検査実施</a:t>
            </a:r>
            <a:endParaRPr lang="en-US" altLang="ja-JP" dirty="0"/>
          </a:p>
          <a:p>
            <a:pPr marL="0" indent="0">
              <a:buNone/>
            </a:pPr>
            <a:r>
              <a:rPr lang="ja-JP" altLang="en-US" dirty="0">
                <a:solidFill>
                  <a:srgbClr val="FF0000"/>
                </a:solidFill>
              </a:rPr>
              <a:t>○</a:t>
            </a:r>
            <a:r>
              <a:rPr lang="ja-JP" altLang="en-US" dirty="0" smtClean="0">
                <a:solidFill>
                  <a:srgbClr val="FF0000"/>
                </a:solidFill>
              </a:rPr>
              <a:t>医療対策課の対応</a:t>
            </a:r>
            <a:endParaRPr lang="en-US" altLang="ja-JP" dirty="0">
              <a:solidFill>
                <a:srgbClr val="FF0000"/>
              </a:solidFill>
            </a:endParaRPr>
          </a:p>
          <a:p>
            <a:pPr marL="0" indent="0">
              <a:lnSpc>
                <a:spcPts val="2600"/>
              </a:lnSpc>
              <a:buNone/>
            </a:pPr>
            <a:r>
              <a:rPr kumimoji="1" lang="ja-JP" altLang="en-US" dirty="0" smtClean="0"/>
              <a:t>　　　・</a:t>
            </a:r>
            <a:r>
              <a:rPr lang="ja-JP" altLang="en-US" dirty="0" smtClean="0"/>
              <a:t>知事</a:t>
            </a:r>
            <a:r>
              <a:rPr lang="ja-JP" altLang="en-US" dirty="0"/>
              <a:t>会見・報道提供等で注意</a:t>
            </a:r>
            <a:r>
              <a:rPr lang="ja-JP" altLang="en-US" dirty="0" smtClean="0"/>
              <a:t>喚起、リーフレット配布など啓発</a:t>
            </a:r>
            <a:endParaRPr lang="en-US" altLang="ja-JP" dirty="0"/>
          </a:p>
          <a:p>
            <a:pPr marL="0" indent="0">
              <a:lnSpc>
                <a:spcPts val="2600"/>
              </a:lnSpc>
              <a:buNone/>
            </a:pPr>
            <a:r>
              <a:rPr lang="ja-JP" altLang="en-US" dirty="0"/>
              <a:t>　　　</a:t>
            </a:r>
            <a:r>
              <a:rPr lang="ja-JP" altLang="en-US" dirty="0" smtClean="0"/>
              <a:t>・ホームページ</a:t>
            </a:r>
            <a:r>
              <a:rPr lang="ja-JP" altLang="en-US" dirty="0"/>
              <a:t>により府保健所の麻しん患者陽性者一覧を</a:t>
            </a:r>
            <a:r>
              <a:rPr lang="ja-JP" altLang="en-US" dirty="0" smtClean="0"/>
              <a:t>公表</a:t>
            </a:r>
            <a:endParaRPr lang="en-US" altLang="ja-JP" dirty="0" smtClean="0"/>
          </a:p>
          <a:p>
            <a:pPr marL="0" indent="0">
              <a:lnSpc>
                <a:spcPts val="2600"/>
              </a:lnSpc>
              <a:buNone/>
            </a:pPr>
            <a:r>
              <a:rPr lang="ja-JP" altLang="en-US" dirty="0"/>
              <a:t>　</a:t>
            </a:r>
            <a:r>
              <a:rPr lang="ja-JP" altLang="en-US" dirty="0" smtClean="0"/>
              <a:t>　　・保健所、他自治体との調整</a:t>
            </a:r>
            <a:endParaRPr lang="en-US" altLang="ja-JP" dirty="0" smtClean="0"/>
          </a:p>
          <a:p>
            <a:pPr marL="0" indent="0">
              <a:lnSpc>
                <a:spcPts val="2600"/>
              </a:lnSpc>
              <a:buNone/>
            </a:pPr>
            <a:r>
              <a:rPr lang="ja-JP" altLang="en-US" dirty="0"/>
              <a:t>　</a:t>
            </a:r>
            <a:r>
              <a:rPr lang="ja-JP" altLang="en-US" dirty="0" smtClean="0"/>
              <a:t>　　・大安研との検査依頼調整　</a:t>
            </a:r>
            <a:endParaRPr kumimoji="1" lang="en-US" altLang="ja-JP" dirty="0" smtClean="0"/>
          </a:p>
          <a:p>
            <a:pPr marL="0" indent="0">
              <a:buNone/>
            </a:pPr>
            <a:r>
              <a:rPr lang="ja-JP" altLang="en-US" dirty="0"/>
              <a:t>　</a:t>
            </a:r>
            <a:r>
              <a:rPr lang="ja-JP" altLang="en-US" dirty="0" smtClean="0"/>
              <a:t>　　</a:t>
            </a:r>
            <a:r>
              <a:rPr kumimoji="1" lang="ja-JP" altLang="en-US" dirty="0" smtClean="0"/>
              <a:t>・麻しん発生時の対応振り返り</a:t>
            </a:r>
            <a:r>
              <a:rPr lang="ja-JP" altLang="en-US" dirty="0" smtClean="0"/>
              <a:t>会議や</a:t>
            </a:r>
            <a:r>
              <a:rPr kumimoji="1" lang="ja-JP" altLang="en-US" dirty="0" smtClean="0"/>
              <a:t>政令中核市での情報</a:t>
            </a:r>
            <a:r>
              <a:rPr lang="ja-JP" altLang="en-US" dirty="0" smtClean="0"/>
              <a:t>共有</a:t>
            </a:r>
            <a:endParaRPr lang="en-US" altLang="ja-JP" dirty="0" smtClean="0"/>
          </a:p>
          <a:p>
            <a:pPr marL="0" indent="0">
              <a:buNone/>
            </a:pPr>
            <a:r>
              <a:rPr lang="ja-JP" altLang="en-US" dirty="0" smtClean="0"/>
              <a:t>　　　・大阪府保健所</a:t>
            </a:r>
            <a:r>
              <a:rPr lang="ja-JP" altLang="en-US" dirty="0"/>
              <a:t>設置市感染症連携</a:t>
            </a:r>
            <a:r>
              <a:rPr lang="ja-JP" altLang="en-US" dirty="0" smtClean="0"/>
              <a:t>会議を新たに設置</a:t>
            </a:r>
            <a:endParaRPr lang="en-US" altLang="ja-JP" dirty="0" smtClean="0"/>
          </a:p>
          <a:p>
            <a:pPr marL="0" indent="0">
              <a:buNone/>
            </a:pPr>
            <a:r>
              <a:rPr lang="ja-JP" altLang="en-US" dirty="0" smtClean="0">
                <a:solidFill>
                  <a:srgbClr val="FF0000"/>
                </a:solidFill>
              </a:rPr>
              <a:t>○大阪府感染症情報センター</a:t>
            </a:r>
            <a:endParaRPr lang="en-US" altLang="ja-JP" dirty="0" smtClean="0">
              <a:solidFill>
                <a:srgbClr val="FF0000"/>
              </a:solidFill>
            </a:endParaRPr>
          </a:p>
          <a:p>
            <a:pPr marL="0" indent="0">
              <a:buNone/>
            </a:pPr>
            <a:r>
              <a:rPr kumimoji="1" lang="ja-JP" altLang="en-US" dirty="0" smtClean="0"/>
              <a:t>　　　　ホームページにて「大阪府内の麻しん急増に関する情報」</a:t>
            </a:r>
            <a:endParaRPr kumimoji="1" lang="en-US" altLang="ja-JP" dirty="0" smtClean="0"/>
          </a:p>
          <a:p>
            <a:pPr marL="0" indent="0">
              <a:buNone/>
            </a:pPr>
            <a:r>
              <a:rPr lang="ja-JP" altLang="en-US" dirty="0"/>
              <a:t>　</a:t>
            </a:r>
            <a:r>
              <a:rPr lang="ja-JP" altLang="en-US" dirty="0" smtClean="0"/>
              <a:t>　　</a:t>
            </a:r>
            <a:r>
              <a:rPr kumimoji="1" lang="ja-JP" altLang="en-US" dirty="0" smtClean="0"/>
              <a:t>　</a:t>
            </a:r>
            <a:r>
              <a:rPr lang="ja-JP" altLang="en-US" dirty="0" smtClean="0"/>
              <a:t>「大阪府内における麻</a:t>
            </a:r>
            <a:r>
              <a:rPr lang="ja-JP" altLang="en-US" dirty="0" err="1" smtClean="0"/>
              <a:t>しんに関する</a:t>
            </a:r>
            <a:r>
              <a:rPr lang="ja-JP" altLang="en-US" dirty="0" smtClean="0"/>
              <a:t>リスク評価」</a:t>
            </a:r>
            <a:r>
              <a:rPr lang="ja-JP" altLang="en-US" dirty="0"/>
              <a:t>を</a:t>
            </a:r>
            <a:r>
              <a:rPr lang="ja-JP" altLang="en-US" dirty="0" smtClean="0"/>
              <a:t>新設</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6196261B-5D8A-42B5-A117-EFD27975DFDB}" type="slidenum">
              <a:rPr kumimoji="1" lang="ja-JP" altLang="en-US" smtClean="0"/>
              <a:t>7</a:t>
            </a:fld>
            <a:endParaRPr kumimoji="1" lang="ja-JP" altLang="en-US" dirty="0"/>
          </a:p>
        </p:txBody>
      </p:sp>
    </p:spTree>
    <p:extLst>
      <p:ext uri="{BB962C8B-B14F-4D97-AF65-F5344CB8AC3E}">
        <p14:creationId xmlns:p14="http://schemas.microsoft.com/office/powerpoint/2010/main" val="3509892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1618" y="370570"/>
            <a:ext cx="8229600" cy="634082"/>
          </a:xfrm>
        </p:spPr>
        <p:txBody>
          <a:bodyPr>
            <a:normAutofit/>
          </a:bodyPr>
          <a:lstStyle/>
          <a:p>
            <a:r>
              <a:rPr kumimoji="1" lang="ja-JP" altLang="en-US" sz="1800" dirty="0" smtClean="0"/>
              <a:t>大阪府の麻しん</a:t>
            </a:r>
            <a:r>
              <a:rPr kumimoji="1" lang="ja-JP" altLang="en-US" sz="1800" dirty="0" err="1" smtClean="0"/>
              <a:t>の</a:t>
            </a:r>
            <a:r>
              <a:rPr kumimoji="1" lang="ja-JP" altLang="en-US" sz="1800" dirty="0" smtClean="0"/>
              <a:t>課題</a:t>
            </a:r>
            <a:endParaRPr kumimoji="1" lang="ja-JP" altLang="en-US" sz="1800" dirty="0"/>
          </a:p>
        </p:txBody>
      </p:sp>
      <p:sp>
        <p:nvSpPr>
          <p:cNvPr id="3" name="コンテンツ プレースホルダー 2"/>
          <p:cNvSpPr>
            <a:spLocks noGrp="1"/>
          </p:cNvSpPr>
          <p:nvPr>
            <p:ph idx="1"/>
          </p:nvPr>
        </p:nvSpPr>
        <p:spPr>
          <a:xfrm>
            <a:off x="1259632" y="1484784"/>
            <a:ext cx="6984776" cy="3672408"/>
          </a:xfrm>
        </p:spPr>
        <p:txBody>
          <a:bodyPr>
            <a:normAutofit/>
          </a:bodyPr>
          <a:lstStyle/>
          <a:p>
            <a:pPr marL="0" indent="0">
              <a:buNone/>
            </a:pPr>
            <a:endParaRPr lang="en-US" altLang="ja-JP" sz="2500" dirty="0" smtClean="0"/>
          </a:p>
          <a:p>
            <a:pPr marL="0" indent="0">
              <a:buNone/>
            </a:pPr>
            <a:r>
              <a:rPr lang="ja-JP" altLang="en-US" sz="2500" dirty="0" smtClean="0"/>
              <a:t>○ </a:t>
            </a:r>
            <a:r>
              <a:rPr lang="en-US" altLang="ja-JP" sz="2500" dirty="0" smtClean="0"/>
              <a:t>20</a:t>
            </a:r>
            <a:r>
              <a:rPr lang="ja-JP" altLang="en-US" sz="2500" dirty="0" smtClean="0"/>
              <a:t>歳代から</a:t>
            </a:r>
            <a:r>
              <a:rPr lang="en-US" altLang="ja-JP" sz="2500" dirty="0" smtClean="0"/>
              <a:t>30</a:t>
            </a:r>
            <a:r>
              <a:rPr lang="ja-JP" altLang="en-US" sz="2500" dirty="0" smtClean="0"/>
              <a:t>歳代の発症割合が高い</a:t>
            </a:r>
            <a:endParaRPr lang="en-US" altLang="ja-JP" sz="2500" dirty="0" smtClean="0"/>
          </a:p>
          <a:p>
            <a:pPr marL="0" indent="0">
              <a:buNone/>
            </a:pPr>
            <a:r>
              <a:rPr lang="ja-JP" altLang="en-US" sz="2500" dirty="0"/>
              <a:t>　</a:t>
            </a:r>
            <a:r>
              <a:rPr lang="ja-JP" altLang="en-US" sz="2500" dirty="0" smtClean="0"/>
              <a:t>　・働き盛りの年齢層への働きかけが必要</a:t>
            </a:r>
            <a:endParaRPr lang="en-US" altLang="ja-JP" sz="2500" dirty="0" smtClean="0"/>
          </a:p>
          <a:p>
            <a:pPr marL="0" indent="0">
              <a:buNone/>
            </a:pPr>
            <a:r>
              <a:rPr lang="ja-JP" altLang="en-US" sz="2500" dirty="0" smtClean="0"/>
              <a:t>　</a:t>
            </a:r>
            <a:endParaRPr lang="en-US" altLang="ja-JP" sz="2500" dirty="0" smtClean="0"/>
          </a:p>
          <a:p>
            <a:pPr marL="0" indent="0">
              <a:buNone/>
            </a:pPr>
            <a:r>
              <a:rPr lang="ja-JP" altLang="en-US" sz="2500" dirty="0" smtClean="0"/>
              <a:t>○海外帰国者からの感染拡大</a:t>
            </a:r>
            <a:endParaRPr lang="en-US" altLang="ja-JP" sz="2500" dirty="0" smtClean="0"/>
          </a:p>
          <a:p>
            <a:pPr marL="0" indent="0">
              <a:buNone/>
            </a:pPr>
            <a:r>
              <a:rPr lang="ja-JP" altLang="en-US" sz="2500" dirty="0"/>
              <a:t>　</a:t>
            </a:r>
            <a:r>
              <a:rPr lang="ja-JP" altLang="en-US" sz="2500" dirty="0" smtClean="0"/>
              <a:t>　・海外渡航者へワクチン接種勧奨の啓発強化</a:t>
            </a:r>
            <a:endParaRPr lang="en-US" altLang="ja-JP" sz="2500" dirty="0"/>
          </a:p>
        </p:txBody>
      </p:sp>
      <p:sp>
        <p:nvSpPr>
          <p:cNvPr id="4" name="スライド番号プレースホルダー 3"/>
          <p:cNvSpPr>
            <a:spLocks noGrp="1"/>
          </p:cNvSpPr>
          <p:nvPr>
            <p:ph type="sldNum" sz="quarter" idx="12"/>
          </p:nvPr>
        </p:nvSpPr>
        <p:spPr/>
        <p:txBody>
          <a:bodyPr/>
          <a:lstStyle/>
          <a:p>
            <a:fld id="{6196261B-5D8A-42B5-A117-EFD27975DFDB}" type="slidenum">
              <a:rPr kumimoji="1" lang="ja-JP" altLang="en-US" smtClean="0"/>
              <a:t>8</a:t>
            </a:fld>
            <a:endParaRPr kumimoji="1" lang="ja-JP" altLang="en-US"/>
          </a:p>
        </p:txBody>
      </p:sp>
    </p:spTree>
    <p:extLst>
      <p:ext uri="{BB962C8B-B14F-4D97-AF65-F5344CB8AC3E}">
        <p14:creationId xmlns:p14="http://schemas.microsoft.com/office/powerpoint/2010/main" val="2878299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雪藤">
      <a:dk1>
        <a:sysClr val="windowText" lastClr="000000"/>
      </a:dk1>
      <a:lt1>
        <a:sysClr val="window" lastClr="FFFFFF"/>
      </a:lt1>
      <a:dk2>
        <a:srgbClr val="000049"/>
      </a:dk2>
      <a:lt2>
        <a:srgbClr val="E3E8FF"/>
      </a:lt2>
      <a:accent1>
        <a:srgbClr val="947098"/>
      </a:accent1>
      <a:accent2>
        <a:srgbClr val="809E90"/>
      </a:accent2>
      <a:accent3>
        <a:srgbClr val="7574AC"/>
      </a:accent3>
      <a:accent4>
        <a:srgbClr val="A4715D"/>
      </a:accent4>
      <a:accent5>
        <a:srgbClr val="9E9E78"/>
      </a:accent5>
      <a:accent6>
        <a:srgbClr val="6079A4"/>
      </a:accent6>
      <a:hlink>
        <a:srgbClr val="0000FF"/>
      </a:hlink>
      <a:folHlink>
        <a:srgbClr val="800080"/>
      </a:folHlink>
    </a:clrScheme>
    <a:fontScheme name="ユーザー定義 1">
      <a:majorFont>
        <a:latin typeface="Times New Roman"/>
        <a:ea typeface="Meiryo UI"/>
        <a:cs typeface=""/>
      </a:majorFont>
      <a:minorFont>
        <a:latin typeface="Times New Roman"/>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kumimoj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3201</TotalTime>
  <Words>810</Words>
  <Application>Microsoft Office PowerPoint</Application>
  <PresentationFormat>画面に合わせる (4:3)</PresentationFormat>
  <Paragraphs>118</Paragraphs>
  <Slides>8</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HGS創英角ｺﾞｼｯｸUB</vt:lpstr>
      <vt:lpstr>Meiryo UI</vt:lpstr>
      <vt:lpstr>ＭＳ Ｐゴシック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都道府県麻しん累計報告数（2019年7週まで　N＝222）</vt:lpstr>
      <vt:lpstr>大阪府年令別、ワクチン接種歴別麻しん報告数（2019年7週まで）</vt:lpstr>
      <vt:lpstr>平成30年　大阪市と大阪府（大阪市を除く）の報告数とワクチン接種回数（N＝81）</vt:lpstr>
      <vt:lpstr>大阪府の麻しん対策</vt:lpstr>
      <vt:lpstr>大阪府の麻しんの課題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大阪府における先天性風しん症候群対策事業</dc:title>
  <dc:creator>HOSTNAME</dc:creator>
  <cp:lastModifiedBy>河原　寿賀子</cp:lastModifiedBy>
  <cp:revision>244</cp:revision>
  <cp:lastPrinted>2019-02-28T00:41:59Z</cp:lastPrinted>
  <dcterms:created xsi:type="dcterms:W3CDTF">2018-01-18T15:01:24Z</dcterms:created>
  <dcterms:modified xsi:type="dcterms:W3CDTF">2019-04-06T10:54:19Z</dcterms:modified>
</cp:coreProperties>
</file>