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handoutMasterIdLst>
    <p:handoutMasterId r:id="rId11"/>
  </p:handoutMasterIdLst>
  <p:sldIdLst>
    <p:sldId id="306" r:id="rId2"/>
    <p:sldId id="289" r:id="rId3"/>
    <p:sldId id="305" r:id="rId4"/>
    <p:sldId id="290" r:id="rId5"/>
    <p:sldId id="302" r:id="rId6"/>
    <p:sldId id="303" r:id="rId7"/>
    <p:sldId id="287" r:id="rId8"/>
    <p:sldId id="293" r:id="rId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河原　寿賀子" initials="河原　寿賀子" lastIdx="0" clrIdx="0">
    <p:extLst>
      <p:ext uri="{19B8F6BF-5375-455C-9EA6-DF929625EA0E}">
        <p15:presenceInfo xmlns:p15="http://schemas.microsoft.com/office/powerpoint/2012/main" userId="S-1-5-21-161959346-1900351369-444732941-493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FF"/>
    <a:srgbClr val="FF0000"/>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68" autoAdjust="0"/>
    <p:restoredTop sz="76302" autoAdjust="0"/>
  </p:normalViewPr>
  <p:slideViewPr>
    <p:cSldViewPr>
      <p:cViewPr varScale="1">
        <p:scale>
          <a:sx n="57" d="100"/>
          <a:sy n="57" d="100"/>
        </p:scale>
        <p:origin x="1782" y="60"/>
      </p:cViewPr>
      <p:guideLst>
        <p:guide orient="horz" pos="2160"/>
        <p:guide pos="2880"/>
      </p:guideLst>
    </p:cSldViewPr>
  </p:slideViewPr>
  <p:notesTextViewPr>
    <p:cViewPr>
      <p:scale>
        <a:sx n="1" d="1"/>
        <a:sy n="1" d="1"/>
      </p:scale>
      <p:origin x="0" y="0"/>
    </p:cViewPr>
  </p:notesTextViewPr>
  <p:notesViewPr>
    <p:cSldViewPr>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大阪府の発生届経年!$C$3</c:f>
              <c:strCache>
                <c:ptCount val="1"/>
                <c:pt idx="0">
                  <c:v>大阪府</c:v>
                </c:pt>
              </c:strCache>
            </c:strRef>
          </c:tx>
          <c:spPr>
            <a:solidFill>
              <a:schemeClr val="accent1"/>
            </a:solidFill>
            <a:ln>
              <a:noFill/>
            </a:ln>
            <a:effectLst/>
          </c:spPr>
          <c:invertIfNegative val="0"/>
          <c:cat>
            <c:strRef>
              <c:f>大阪府の発生届経年!$D$2:$M$2</c:f>
              <c:strCache>
                <c:ptCount val="10"/>
                <c:pt idx="0">
                  <c:v>H21年</c:v>
                </c:pt>
                <c:pt idx="1">
                  <c:v>H22年</c:v>
                </c:pt>
                <c:pt idx="2">
                  <c:v>H23年</c:v>
                </c:pt>
                <c:pt idx="3">
                  <c:v>H24年</c:v>
                </c:pt>
                <c:pt idx="4">
                  <c:v>H25年</c:v>
                </c:pt>
                <c:pt idx="5">
                  <c:v>H26年</c:v>
                </c:pt>
                <c:pt idx="6">
                  <c:v>H27年</c:v>
                </c:pt>
                <c:pt idx="7">
                  <c:v>H28年</c:v>
                </c:pt>
                <c:pt idx="8">
                  <c:v>H29年</c:v>
                </c:pt>
                <c:pt idx="9">
                  <c:v>H30年</c:v>
                </c:pt>
              </c:strCache>
            </c:strRef>
          </c:cat>
          <c:val>
            <c:numRef>
              <c:f>大阪府の発生届経年!$D$3:$M$3</c:f>
              <c:numCache>
                <c:formatCode>General</c:formatCode>
                <c:ptCount val="10"/>
                <c:pt idx="0">
                  <c:v>392</c:v>
                </c:pt>
                <c:pt idx="1">
                  <c:v>12</c:v>
                </c:pt>
                <c:pt idx="2">
                  <c:v>4</c:v>
                </c:pt>
                <c:pt idx="3">
                  <c:v>15</c:v>
                </c:pt>
                <c:pt idx="4">
                  <c:v>15</c:v>
                </c:pt>
                <c:pt idx="5">
                  <c:v>45</c:v>
                </c:pt>
                <c:pt idx="6">
                  <c:v>2</c:v>
                </c:pt>
                <c:pt idx="7">
                  <c:v>51</c:v>
                </c:pt>
                <c:pt idx="8">
                  <c:v>9</c:v>
                </c:pt>
                <c:pt idx="9">
                  <c:v>15</c:v>
                </c:pt>
              </c:numCache>
            </c:numRef>
          </c:val>
          <c:extLst>
            <c:ext xmlns:c16="http://schemas.microsoft.com/office/drawing/2014/chart" uri="{C3380CC4-5D6E-409C-BE32-E72D297353CC}">
              <c16:uniqueId val="{00000000-8FDD-48C4-BEA3-BEB87E2435C5}"/>
            </c:ext>
          </c:extLst>
        </c:ser>
        <c:dLbls>
          <c:showLegendKey val="0"/>
          <c:showVal val="0"/>
          <c:showCatName val="0"/>
          <c:showSerName val="0"/>
          <c:showPercent val="0"/>
          <c:showBubbleSize val="0"/>
        </c:dLbls>
        <c:gapWidth val="269"/>
        <c:axId val="1647442352"/>
        <c:axId val="1580908320"/>
      </c:barChart>
      <c:lineChart>
        <c:grouping val="standard"/>
        <c:varyColors val="0"/>
        <c:ser>
          <c:idx val="1"/>
          <c:order val="1"/>
          <c:tx>
            <c:strRef>
              <c:f>大阪府の発生届経年!$C$4</c:f>
              <c:strCache>
                <c:ptCount val="1"/>
                <c:pt idx="0">
                  <c:v>全　国</c:v>
                </c:pt>
              </c:strCache>
            </c:strRef>
          </c:tx>
          <c:spPr>
            <a:ln w="28575" cap="rnd">
              <a:solidFill>
                <a:schemeClr val="accent2"/>
              </a:solidFill>
              <a:round/>
            </a:ln>
            <a:effectLst/>
          </c:spPr>
          <c:marker>
            <c:symbol val="none"/>
          </c:marker>
          <c:cat>
            <c:strRef>
              <c:f>大阪府の発生届経年!$D$2:$M$2</c:f>
              <c:strCache>
                <c:ptCount val="10"/>
                <c:pt idx="0">
                  <c:v>H21年</c:v>
                </c:pt>
                <c:pt idx="1">
                  <c:v>H22年</c:v>
                </c:pt>
                <c:pt idx="2">
                  <c:v>H23年</c:v>
                </c:pt>
                <c:pt idx="3">
                  <c:v>H24年</c:v>
                </c:pt>
                <c:pt idx="4">
                  <c:v>H25年</c:v>
                </c:pt>
                <c:pt idx="5">
                  <c:v>H26年</c:v>
                </c:pt>
                <c:pt idx="6">
                  <c:v>H27年</c:v>
                </c:pt>
                <c:pt idx="7">
                  <c:v>H28年</c:v>
                </c:pt>
                <c:pt idx="8">
                  <c:v>H29年</c:v>
                </c:pt>
                <c:pt idx="9">
                  <c:v>H30年</c:v>
                </c:pt>
              </c:strCache>
            </c:strRef>
          </c:cat>
          <c:val>
            <c:numRef>
              <c:f>大阪府の発生届経年!$D$4:$M$4</c:f>
              <c:numCache>
                <c:formatCode>General</c:formatCode>
                <c:ptCount val="10"/>
                <c:pt idx="0">
                  <c:v>11013</c:v>
                </c:pt>
                <c:pt idx="1">
                  <c:v>439</c:v>
                </c:pt>
                <c:pt idx="2">
                  <c:v>287</c:v>
                </c:pt>
                <c:pt idx="3">
                  <c:v>230</c:v>
                </c:pt>
                <c:pt idx="4">
                  <c:v>230</c:v>
                </c:pt>
                <c:pt idx="5">
                  <c:v>426</c:v>
                </c:pt>
                <c:pt idx="6">
                  <c:v>35</c:v>
                </c:pt>
                <c:pt idx="7">
                  <c:v>159</c:v>
                </c:pt>
                <c:pt idx="8">
                  <c:v>189</c:v>
                </c:pt>
                <c:pt idx="9">
                  <c:v>282</c:v>
                </c:pt>
              </c:numCache>
            </c:numRef>
          </c:val>
          <c:smooth val="0"/>
          <c:extLst>
            <c:ext xmlns:c16="http://schemas.microsoft.com/office/drawing/2014/chart" uri="{C3380CC4-5D6E-409C-BE32-E72D297353CC}">
              <c16:uniqueId val="{00000001-8FDD-48C4-BEA3-BEB87E2435C5}"/>
            </c:ext>
          </c:extLst>
        </c:ser>
        <c:dLbls>
          <c:showLegendKey val="0"/>
          <c:showVal val="0"/>
          <c:showCatName val="0"/>
          <c:showSerName val="0"/>
          <c:showPercent val="0"/>
          <c:showBubbleSize val="0"/>
        </c:dLbls>
        <c:marker val="1"/>
        <c:smooth val="0"/>
        <c:axId val="1747417136"/>
        <c:axId val="1580905408"/>
      </c:lineChart>
      <c:catAx>
        <c:axId val="16474423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580908320"/>
        <c:crosses val="autoZero"/>
        <c:auto val="1"/>
        <c:lblAlgn val="ctr"/>
        <c:lblOffset val="100"/>
        <c:noMultiLvlLbl val="0"/>
      </c:catAx>
      <c:valAx>
        <c:axId val="158090832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647442352"/>
        <c:crosses val="autoZero"/>
        <c:crossBetween val="between"/>
      </c:valAx>
      <c:valAx>
        <c:axId val="1580905408"/>
        <c:scaling>
          <c:orientation val="minMax"/>
        </c:scaling>
        <c:delete val="0"/>
        <c:axPos val="r"/>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crossAx val="1747417136"/>
        <c:crosses val="max"/>
        <c:crossBetween val="between"/>
      </c:valAx>
      <c:catAx>
        <c:axId val="1747417136"/>
        <c:scaling>
          <c:orientation val="minMax"/>
        </c:scaling>
        <c:delete val="1"/>
        <c:axPos val="b"/>
        <c:numFmt formatCode="General" sourceLinked="1"/>
        <c:majorTickMark val="none"/>
        <c:minorTickMark val="none"/>
        <c:tickLblPos val="nextTo"/>
        <c:crossAx val="1580905408"/>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0"/>
            <a:ext cx="2949575" cy="496888"/>
          </a:xfrm>
          <a:prstGeom prst="rect">
            <a:avLst/>
          </a:prstGeom>
        </p:spPr>
        <p:txBody>
          <a:bodyPr vert="horz" lIns="91433" tIns="45717" rIns="91433" bIns="45717" rtlCol="0"/>
          <a:lstStyle>
            <a:lvl1pPr algn="r">
              <a:defRPr sz="1200"/>
            </a:lvl1pPr>
          </a:lstStyle>
          <a:p>
            <a:fld id="{D085BFCB-4D10-47FA-B719-C99F63AAFB04}" type="datetimeFigureOut">
              <a:rPr kumimoji="1" lang="ja-JP" altLang="en-US" smtClean="0"/>
              <a:t>2019/4/6</a:t>
            </a:fld>
            <a:endParaRPr kumimoji="1" lang="ja-JP" altLang="en-US"/>
          </a:p>
        </p:txBody>
      </p:sp>
      <p:sp>
        <p:nvSpPr>
          <p:cNvPr id="4" name="フッター プレースホルダー 3"/>
          <p:cNvSpPr>
            <a:spLocks noGrp="1"/>
          </p:cNvSpPr>
          <p:nvPr>
            <p:ph type="ftr" sz="quarter" idx="2"/>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6887"/>
          </a:xfrm>
          <a:prstGeom prst="rect">
            <a:avLst/>
          </a:prstGeom>
        </p:spPr>
        <p:txBody>
          <a:bodyPr vert="horz" lIns="91433" tIns="45717" rIns="91433" bIns="45717" rtlCol="0" anchor="b"/>
          <a:lstStyle>
            <a:lvl1pPr algn="r">
              <a:defRPr sz="1200"/>
            </a:lvl1pPr>
          </a:lstStyle>
          <a:p>
            <a:fld id="{F4E249AB-0AC7-4E42-85B9-B64FD529CA90}" type="slidenum">
              <a:rPr kumimoji="1" lang="ja-JP" altLang="en-US" smtClean="0"/>
              <a:t>‹#›</a:t>
            </a:fld>
            <a:endParaRPr kumimoji="1" lang="ja-JP" altLang="en-US"/>
          </a:p>
        </p:txBody>
      </p:sp>
    </p:spTree>
    <p:extLst>
      <p:ext uri="{BB962C8B-B14F-4D97-AF65-F5344CB8AC3E}">
        <p14:creationId xmlns:p14="http://schemas.microsoft.com/office/powerpoint/2010/main" val="31731662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5551D94A-55A0-4C9A-BA60-644C1835F44E}" type="datetimeFigureOut">
              <a:rPr kumimoji="1" lang="ja-JP" altLang="en-US" smtClean="0"/>
              <a:t>2019/4/6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6CD9C618-A507-4638-BCC2-6457353C7C17}" type="slidenum">
              <a:rPr kumimoji="1" lang="ja-JP" altLang="en-US" smtClean="0"/>
              <a:t>‹#›</a:t>
            </a:fld>
            <a:endParaRPr kumimoji="1" lang="ja-JP" altLang="en-US"/>
          </a:p>
        </p:txBody>
      </p:sp>
    </p:spTree>
    <p:extLst>
      <p:ext uri="{BB962C8B-B14F-4D97-AF65-F5344CB8AC3E}">
        <p14:creationId xmlns:p14="http://schemas.microsoft.com/office/powerpoint/2010/main" val="30268795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1</a:t>
            </a:fld>
            <a:endParaRPr kumimoji="1" lang="ja-JP" altLang="en-US"/>
          </a:p>
        </p:txBody>
      </p:sp>
    </p:spTree>
    <p:extLst>
      <p:ext uri="{BB962C8B-B14F-4D97-AF65-F5344CB8AC3E}">
        <p14:creationId xmlns:p14="http://schemas.microsoft.com/office/powerpoint/2010/main" val="23986601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ここ数年の発生状況をみてみますと、平成</a:t>
            </a:r>
            <a:r>
              <a:rPr kumimoji="1" lang="en-US" altLang="ja-JP" dirty="0" smtClean="0"/>
              <a:t>28</a:t>
            </a:r>
            <a:r>
              <a:rPr kumimoji="1" lang="ja-JP" altLang="en-US" dirty="0" smtClean="0"/>
              <a:t>年は関西国際空港内事業所における</a:t>
            </a:r>
            <a:r>
              <a:rPr kumimoji="1" lang="en-US" altLang="ja-JP" dirty="0" smtClean="0"/>
              <a:t>33</a:t>
            </a:r>
            <a:r>
              <a:rPr kumimoji="1" lang="ja-JP" altLang="en-US" dirty="0" smtClean="0"/>
              <a:t>名の集団感染があったため、報告数が多くなっております。</a:t>
            </a:r>
            <a:endParaRPr kumimoji="1" lang="en-US" altLang="ja-JP" dirty="0" smtClean="0"/>
          </a:p>
          <a:p>
            <a:r>
              <a:rPr kumimoji="1" lang="ja-JP" altLang="en-US" dirty="0" smtClean="0"/>
              <a:t>平成</a:t>
            </a:r>
            <a:r>
              <a:rPr kumimoji="1" lang="en-US" altLang="ja-JP" dirty="0" smtClean="0"/>
              <a:t>30</a:t>
            </a:r>
            <a:r>
              <a:rPr kumimoji="1" lang="ja-JP" altLang="en-US" dirty="0" smtClean="0"/>
              <a:t>年は沖縄県の流行がありましたが、大阪府では</a:t>
            </a:r>
            <a:r>
              <a:rPr kumimoji="1" lang="en-US" altLang="ja-JP" dirty="0" smtClean="0"/>
              <a:t>15</a:t>
            </a:r>
            <a:r>
              <a:rPr kumimoji="1" lang="ja-JP" altLang="en-US" dirty="0" smtClean="0"/>
              <a:t>名にとどまり、その影響は大きく受けなかったと言えるかと思います。</a:t>
            </a:r>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2</a:t>
            </a:fld>
            <a:endParaRPr kumimoji="1" lang="ja-JP" altLang="en-US"/>
          </a:p>
        </p:txBody>
      </p:sp>
    </p:spTree>
    <p:extLst>
      <p:ext uri="{BB962C8B-B14F-4D97-AF65-F5344CB8AC3E}">
        <p14:creationId xmlns:p14="http://schemas.microsoft.com/office/powerpoint/2010/main" val="4276554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続いて、全国の麻しん報告数です。今年に入り、全国の報告数は、例年の黄色のグラフと比べても明らかに多く、報告数の立ち上がりも急激です。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3</a:t>
            </a:fld>
            <a:endParaRPr kumimoji="1" lang="ja-JP" altLang="en-US"/>
          </a:p>
        </p:txBody>
      </p:sp>
    </p:spTree>
    <p:extLst>
      <p:ext uri="{BB962C8B-B14F-4D97-AF65-F5344CB8AC3E}">
        <p14:creationId xmlns:p14="http://schemas.microsoft.com/office/powerpoint/2010/main" val="1126047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今年に入っての麻しん報告数は都道府県別にみると、大阪府では</a:t>
            </a:r>
            <a:r>
              <a:rPr kumimoji="1" lang="en-US" altLang="ja-JP" dirty="0" smtClean="0"/>
              <a:t>7</a:t>
            </a:r>
            <a:r>
              <a:rPr kumimoji="1" lang="ja-JP" altLang="en-US" dirty="0" smtClean="0"/>
              <a:t>週から全国で一番報告数が多くなっております。</a:t>
            </a:r>
            <a:endParaRPr kumimoji="1" lang="en-US" altLang="ja-JP" dirty="0" smtClean="0"/>
          </a:p>
          <a:p>
            <a:r>
              <a:rPr kumimoji="1" lang="ja-JP" altLang="en-US" dirty="0" smtClean="0"/>
              <a:t>国の報告数は</a:t>
            </a:r>
            <a:r>
              <a:rPr kumimoji="1" lang="en-US" altLang="ja-JP" dirty="0" smtClean="0"/>
              <a:t>77</a:t>
            </a:r>
            <a:r>
              <a:rPr kumimoji="1" lang="ja-JP" altLang="en-US" dirty="0" smtClean="0"/>
              <a:t>人となっていますが、報告のタイミングで数値が異なっています。</a:t>
            </a:r>
            <a:endParaRPr kumimoji="1" lang="en-US" altLang="ja-JP" dirty="0" smtClean="0"/>
          </a:p>
          <a:p>
            <a:r>
              <a:rPr kumimoji="1" lang="ja-JP" altLang="en-US" dirty="0" smtClean="0"/>
              <a:t>正確には大阪府の</a:t>
            </a:r>
            <a:r>
              <a:rPr kumimoji="1" lang="en-US" altLang="ja-JP" dirty="0" smtClean="0"/>
              <a:t>7</a:t>
            </a:r>
            <a:r>
              <a:rPr kumimoji="1" lang="ja-JP" altLang="en-US" dirty="0" smtClean="0"/>
              <a:t>週までは</a:t>
            </a:r>
            <a:r>
              <a:rPr kumimoji="1" lang="en-US" altLang="ja-JP" dirty="0" smtClean="0"/>
              <a:t>81</a:t>
            </a:r>
            <a:r>
              <a:rPr kumimoji="1" lang="ja-JP" altLang="en-US" dirty="0" smtClean="0"/>
              <a:t>人で、本日</a:t>
            </a:r>
            <a:r>
              <a:rPr kumimoji="1" lang="en-US" altLang="ja-JP" dirty="0" smtClean="0"/>
              <a:t>8</a:t>
            </a:r>
            <a:r>
              <a:rPr kumimoji="1" lang="ja-JP" altLang="en-US" dirty="0" smtClean="0"/>
              <a:t>週までの報告数が出ており、</a:t>
            </a:r>
            <a:r>
              <a:rPr kumimoji="1" lang="en-US" altLang="ja-JP" dirty="0" smtClean="0"/>
              <a:t>8</a:t>
            </a:r>
            <a:r>
              <a:rPr kumimoji="1" lang="ja-JP" altLang="en-US" dirty="0" smtClean="0"/>
              <a:t>週までの最新情報では</a:t>
            </a:r>
            <a:r>
              <a:rPr kumimoji="1" lang="en-US" altLang="ja-JP" dirty="0" smtClean="0"/>
              <a:t>96</a:t>
            </a:r>
            <a:r>
              <a:rPr kumimoji="1" lang="ja-JP" altLang="en-US" dirty="0" smtClean="0"/>
              <a:t>人となっています。</a:t>
            </a:r>
            <a:endParaRPr kumimoji="1" lang="en-US" altLang="ja-JP" dirty="0" smtClean="0"/>
          </a:p>
          <a:p>
            <a:r>
              <a:rPr kumimoji="1" lang="ja-JP" altLang="en-US" dirty="0" smtClean="0"/>
              <a:t>今年は海外帰国後の発症やその家族内感染、感受性者の多かった三重県の宗教施設、あべのハルカス関連での報告数が増加しています。</a:t>
            </a:r>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4</a:t>
            </a:fld>
            <a:endParaRPr kumimoji="1" lang="ja-JP" altLang="en-US"/>
          </a:p>
        </p:txBody>
      </p:sp>
    </p:spTree>
    <p:extLst>
      <p:ext uri="{BB962C8B-B14F-4D97-AF65-F5344CB8AC3E}">
        <p14:creationId xmlns:p14="http://schemas.microsoft.com/office/powerpoint/2010/main" val="20459455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大阪府の年齢別の麻しん</a:t>
            </a:r>
            <a:r>
              <a:rPr kumimoji="1" lang="ja-JP" altLang="en-US" dirty="0" err="1" smtClean="0"/>
              <a:t>の</a:t>
            </a:r>
            <a:r>
              <a:rPr kumimoji="1" lang="ja-JP" altLang="en-US" dirty="0" smtClean="0"/>
              <a:t>報告をみると、</a:t>
            </a:r>
            <a:r>
              <a:rPr kumimoji="1" lang="en-US" altLang="ja-JP" dirty="0" smtClean="0"/>
              <a:t>20</a:t>
            </a:r>
            <a:r>
              <a:rPr kumimoji="1" lang="ja-JP" altLang="en-US" dirty="0" smtClean="0"/>
              <a:t>歳代～</a:t>
            </a:r>
            <a:r>
              <a:rPr kumimoji="1" lang="en-US" altLang="ja-JP" dirty="0" smtClean="0"/>
              <a:t>30</a:t>
            </a:r>
            <a:r>
              <a:rPr kumimoji="1" lang="ja-JP" altLang="en-US" dirty="0" smtClean="0"/>
              <a:t>歳代の報告が特に多いです。</a:t>
            </a:r>
            <a:endParaRPr kumimoji="1" lang="en-US" altLang="ja-JP" dirty="0" smtClean="0"/>
          </a:p>
          <a:p>
            <a:r>
              <a:rPr kumimoji="1" lang="en-US" altLang="ja-JP" dirty="0" smtClean="0"/>
              <a:t>81</a:t>
            </a:r>
            <a:r>
              <a:rPr kumimoji="1" lang="ja-JP" altLang="en-US" dirty="0" smtClean="0"/>
              <a:t>人中、</a:t>
            </a:r>
            <a:r>
              <a:rPr kumimoji="1" lang="en-US" altLang="ja-JP" dirty="0" smtClean="0"/>
              <a:t>44</a:t>
            </a:r>
            <a:r>
              <a:rPr kumimoji="1" lang="ja-JP" altLang="en-US" dirty="0" smtClean="0"/>
              <a:t>人が</a:t>
            </a:r>
            <a:r>
              <a:rPr kumimoji="1" lang="en-US" altLang="ja-JP" dirty="0" smtClean="0"/>
              <a:t>20</a:t>
            </a:r>
            <a:r>
              <a:rPr kumimoji="1" lang="ja-JP" altLang="en-US" dirty="0" smtClean="0"/>
              <a:t>代</a:t>
            </a:r>
            <a:r>
              <a:rPr kumimoji="1" lang="en-US" altLang="ja-JP" dirty="0" smtClean="0"/>
              <a:t>~30</a:t>
            </a:r>
            <a:r>
              <a:rPr kumimoji="1" lang="ja-JP" altLang="en-US" dirty="0" smtClean="0"/>
              <a:t>代で全体の</a:t>
            </a:r>
            <a:r>
              <a:rPr kumimoji="1" lang="en-US" altLang="ja-JP" dirty="0" smtClean="0"/>
              <a:t>54%</a:t>
            </a:r>
            <a:r>
              <a:rPr kumimoji="1" lang="ja-JP" altLang="en-US" dirty="0" smtClean="0"/>
              <a:t>を占めています。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5</a:t>
            </a:fld>
            <a:endParaRPr kumimoji="1" lang="ja-JP" altLang="en-US"/>
          </a:p>
        </p:txBody>
      </p:sp>
    </p:spTree>
    <p:extLst>
      <p:ext uri="{BB962C8B-B14F-4D97-AF65-F5344CB8AC3E}">
        <p14:creationId xmlns:p14="http://schemas.microsoft.com/office/powerpoint/2010/main" val="3334319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報告のあったものを大阪市とそれ以外の府内に分けてみました。</a:t>
            </a:r>
            <a:endParaRPr kumimoji="1" lang="en-US" altLang="ja-JP" dirty="0" smtClean="0"/>
          </a:p>
          <a:p>
            <a:r>
              <a:rPr kumimoji="1" lang="ja-JP" altLang="en-US" dirty="0" smtClean="0"/>
              <a:t>大阪市は人口の流動も多く、必然的に感染の可能性は高いと</a:t>
            </a:r>
            <a:r>
              <a:rPr kumimoji="1" lang="ja-JP" altLang="en-US" dirty="0" err="1" smtClean="0"/>
              <a:t>考えす</a:t>
            </a:r>
            <a:r>
              <a:rPr kumimoji="1" lang="ja-JP" altLang="en-US" dirty="0" smtClean="0"/>
              <a:t>。</a:t>
            </a:r>
            <a:endParaRPr kumimoji="1" lang="en-US" altLang="ja-JP" dirty="0" smtClean="0"/>
          </a:p>
          <a:p>
            <a:r>
              <a:rPr kumimoji="1" lang="ja-JP" altLang="en-US" dirty="0" smtClean="0"/>
              <a:t>大阪市のワクチン接種なし</a:t>
            </a:r>
            <a:r>
              <a:rPr kumimoji="1" lang="en-US" altLang="ja-JP" dirty="0" smtClean="0"/>
              <a:t>39</a:t>
            </a:r>
            <a:r>
              <a:rPr kumimoji="1" lang="ja-JP" altLang="en-US" dirty="0" smtClean="0"/>
              <a:t>％と大阪市を除く大阪府の</a:t>
            </a:r>
            <a:r>
              <a:rPr kumimoji="1" lang="en-US" altLang="ja-JP" dirty="0" smtClean="0"/>
              <a:t>20%</a:t>
            </a:r>
            <a:r>
              <a:rPr kumimoji="1" lang="ja-JP" altLang="en-US" dirty="0" smtClean="0"/>
              <a:t>と比べる多く、</a:t>
            </a:r>
            <a:r>
              <a:rPr kumimoji="1" lang="en-US" altLang="ja-JP" dirty="0" smtClean="0"/>
              <a:t>2</a:t>
            </a:r>
            <a:r>
              <a:rPr kumimoji="1" lang="ja-JP" altLang="en-US" dirty="0" smtClean="0"/>
              <a:t>回接種者は大阪市が</a:t>
            </a:r>
            <a:r>
              <a:rPr kumimoji="1" lang="en-US" altLang="ja-JP" dirty="0" smtClean="0"/>
              <a:t>6</a:t>
            </a:r>
            <a:r>
              <a:rPr kumimoji="1" lang="ja-JP" altLang="en-US" dirty="0" smtClean="0"/>
              <a:t>％で大阪市を除く大阪府が</a:t>
            </a:r>
            <a:r>
              <a:rPr kumimoji="1" lang="en-US" altLang="ja-JP" dirty="0" smtClean="0"/>
              <a:t>31%</a:t>
            </a:r>
            <a:r>
              <a:rPr kumimoji="1" lang="ja-JP" altLang="en-US" dirty="0" smtClean="0"/>
              <a:t>と大阪府が多かったです。</a:t>
            </a:r>
            <a:endParaRPr kumimoji="1" lang="en-US" altLang="ja-JP" dirty="0" smtClean="0"/>
          </a:p>
          <a:p>
            <a:r>
              <a:rPr kumimoji="1" lang="ja-JP" altLang="en-US" dirty="0" smtClean="0"/>
              <a:t>大阪府保健所では</a:t>
            </a:r>
            <a:r>
              <a:rPr kumimoji="1" lang="en-US" altLang="ja-JP" dirty="0" smtClean="0"/>
              <a:t>3</a:t>
            </a:r>
            <a:r>
              <a:rPr kumimoji="1" lang="ja-JP" altLang="en-US" dirty="0" smtClean="0"/>
              <a:t>兆候揃わなくても接触者については積極的に検査を実施していることから、発症者の中で</a:t>
            </a:r>
            <a:r>
              <a:rPr kumimoji="1" lang="en-US" altLang="ja-JP" dirty="0" smtClean="0"/>
              <a:t>2</a:t>
            </a:r>
            <a:r>
              <a:rPr kumimoji="1" lang="ja-JP" altLang="en-US" dirty="0" smtClean="0"/>
              <a:t>回接種者が多くなってるかもしれません</a:t>
            </a:r>
            <a:r>
              <a:rPr kumimoji="1" lang="ja-JP" altLang="en-US" dirty="0" err="1" smtClean="0"/>
              <a:t>。。</a:t>
            </a:r>
            <a:endParaRPr kumimoji="1" lang="en-US" altLang="ja-JP" dirty="0" smtClean="0"/>
          </a:p>
          <a:p>
            <a:endParaRPr kumimoji="1" lang="en-US" altLang="ja-JP" dirty="0" smtClean="0"/>
          </a:p>
          <a:p>
            <a:r>
              <a:rPr kumimoji="1" lang="ja-JP" altLang="en-US" sz="1200" b="0" i="0" u="none" strike="noStrike" kern="1200" dirty="0" smtClean="0">
                <a:solidFill>
                  <a:schemeClr val="tx1"/>
                </a:solidFill>
                <a:effectLst/>
                <a:latin typeface="+mn-lt"/>
                <a:ea typeface="+mn-ea"/>
                <a:cs typeface="+mn-cs"/>
              </a:rPr>
              <a:t>大阪市</a:t>
            </a:r>
            <a:r>
              <a:rPr lang="ja-JP" altLang="en-US" dirty="0" smtClean="0"/>
              <a:t> </a:t>
            </a:r>
            <a:r>
              <a:rPr kumimoji="1" lang="en-US" altLang="ja-JP" sz="1200" b="0" i="0" u="none" strike="noStrike" kern="1200" dirty="0" smtClean="0">
                <a:solidFill>
                  <a:schemeClr val="tx1"/>
                </a:solidFill>
                <a:effectLst/>
                <a:latin typeface="+mn-lt"/>
                <a:ea typeface="+mn-ea"/>
                <a:cs typeface="+mn-cs"/>
              </a:rPr>
              <a:t>6%</a:t>
            </a:r>
            <a:r>
              <a:rPr lang="ja-JP" altLang="en-US" dirty="0" smtClean="0"/>
              <a:t> </a:t>
            </a:r>
            <a:r>
              <a:rPr kumimoji="1" lang="en-US" altLang="ja-JP" sz="1200" b="0" i="0" u="none" strike="noStrike" kern="1200" dirty="0" smtClean="0">
                <a:solidFill>
                  <a:schemeClr val="tx1"/>
                </a:solidFill>
                <a:effectLst/>
                <a:latin typeface="+mn-lt"/>
                <a:ea typeface="+mn-ea"/>
                <a:cs typeface="+mn-cs"/>
              </a:rPr>
              <a:t>22%</a:t>
            </a:r>
            <a:r>
              <a:rPr lang="ja-JP" altLang="en-US" dirty="0" smtClean="0"/>
              <a:t> </a:t>
            </a:r>
            <a:r>
              <a:rPr kumimoji="1" lang="en-US" altLang="ja-JP" sz="1200" b="0" i="0" u="none" strike="noStrike" kern="1200" dirty="0" smtClean="0">
                <a:solidFill>
                  <a:schemeClr val="tx1"/>
                </a:solidFill>
                <a:effectLst/>
                <a:latin typeface="+mn-lt"/>
                <a:ea typeface="+mn-ea"/>
                <a:cs typeface="+mn-cs"/>
              </a:rPr>
              <a:t>39%</a:t>
            </a:r>
            <a:r>
              <a:rPr lang="ja-JP" altLang="en-US" dirty="0" smtClean="0"/>
              <a:t> </a:t>
            </a:r>
            <a:r>
              <a:rPr kumimoji="1" lang="en-US" altLang="ja-JP" sz="1200" b="0" i="0" u="none" strike="noStrike" kern="1200" dirty="0" smtClean="0">
                <a:solidFill>
                  <a:schemeClr val="tx1"/>
                </a:solidFill>
                <a:effectLst/>
                <a:latin typeface="+mn-lt"/>
                <a:ea typeface="+mn-ea"/>
                <a:cs typeface="+mn-cs"/>
              </a:rPr>
              <a:t>33%</a:t>
            </a:r>
            <a:r>
              <a:rPr lang="ja-JP" altLang="en-US" dirty="0" smtClean="0"/>
              <a:t> </a:t>
            </a:r>
            <a:r>
              <a:rPr kumimoji="1" lang="ja-JP" altLang="en-US" sz="1200" b="0" i="0" u="none" strike="noStrike" kern="1200" dirty="0" smtClean="0">
                <a:solidFill>
                  <a:schemeClr val="tx1"/>
                </a:solidFill>
                <a:effectLst/>
                <a:latin typeface="+mn-lt"/>
                <a:ea typeface="+mn-ea"/>
                <a:cs typeface="+mn-cs"/>
              </a:rPr>
              <a:t>大阪市以外</a:t>
            </a:r>
            <a:r>
              <a:rPr lang="ja-JP" altLang="en-US" dirty="0" smtClean="0"/>
              <a:t> </a:t>
            </a:r>
            <a:r>
              <a:rPr kumimoji="1" lang="en-US" altLang="ja-JP" sz="1200" b="0" i="0" u="none" strike="noStrike" kern="1200" dirty="0" smtClean="0">
                <a:solidFill>
                  <a:schemeClr val="tx1"/>
                </a:solidFill>
                <a:effectLst/>
                <a:latin typeface="+mn-lt"/>
                <a:ea typeface="+mn-ea"/>
                <a:cs typeface="+mn-cs"/>
              </a:rPr>
              <a:t>31%</a:t>
            </a:r>
            <a:r>
              <a:rPr lang="ja-JP" altLang="en-US" dirty="0" smtClean="0"/>
              <a:t> </a:t>
            </a:r>
            <a:r>
              <a:rPr kumimoji="1" lang="en-US" altLang="ja-JP" sz="1200" b="0" i="0" u="none" strike="noStrike" kern="1200" dirty="0" smtClean="0">
                <a:solidFill>
                  <a:schemeClr val="tx1"/>
                </a:solidFill>
                <a:effectLst/>
                <a:latin typeface="+mn-lt"/>
                <a:ea typeface="+mn-ea"/>
                <a:cs typeface="+mn-cs"/>
              </a:rPr>
              <a:t>16%</a:t>
            </a:r>
            <a:r>
              <a:rPr lang="ja-JP" altLang="en-US" dirty="0" smtClean="0"/>
              <a:t> </a:t>
            </a:r>
            <a:r>
              <a:rPr kumimoji="1" lang="en-US" altLang="ja-JP" sz="1200" b="0" i="0" u="none" strike="noStrike" kern="1200" dirty="0" smtClean="0">
                <a:solidFill>
                  <a:schemeClr val="tx1"/>
                </a:solidFill>
                <a:effectLst/>
                <a:latin typeface="+mn-lt"/>
                <a:ea typeface="+mn-ea"/>
                <a:cs typeface="+mn-cs"/>
              </a:rPr>
              <a:t>20%</a:t>
            </a:r>
            <a:r>
              <a:rPr lang="ja-JP" altLang="en-US" dirty="0" smtClean="0"/>
              <a:t> </a:t>
            </a:r>
            <a:r>
              <a:rPr kumimoji="1" lang="en-US" altLang="ja-JP" sz="1200" b="0" i="0" u="none" strike="noStrike" kern="1200" dirty="0" smtClean="0">
                <a:solidFill>
                  <a:schemeClr val="tx1"/>
                </a:solidFill>
                <a:effectLst/>
                <a:latin typeface="+mn-lt"/>
                <a:ea typeface="+mn-ea"/>
                <a:cs typeface="+mn-cs"/>
              </a:rPr>
              <a:t>33%</a:t>
            </a:r>
            <a:r>
              <a:rPr lang="ja-JP" altLang="en-US" dirty="0" smtClean="0"/>
              <a:t> </a:t>
            </a:r>
            <a:endParaRPr kumimoji="1" lang="ja-JP" altLang="en-US" dirty="0"/>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6</a:t>
            </a:fld>
            <a:endParaRPr kumimoji="1" lang="ja-JP" altLang="en-US"/>
          </a:p>
        </p:txBody>
      </p:sp>
    </p:spTree>
    <p:extLst>
      <p:ext uri="{BB962C8B-B14F-4D97-AF65-F5344CB8AC3E}">
        <p14:creationId xmlns:p14="http://schemas.microsoft.com/office/powerpoint/2010/main" val="4161101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srgbClr val="FF0000"/>
                </a:solidFill>
                <a:effectLst/>
                <a:uLnTx/>
                <a:uFillTx/>
                <a:latin typeface="+mn-ea"/>
                <a:ea typeface="+mn-ea"/>
                <a:cs typeface="+mn-cs"/>
              </a:rPr>
              <a:t>〇市町村対応では定期予防接種率の向上に向けて啓発をしていただいております。</a:t>
            </a: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srgbClr val="FF0000"/>
                </a:solidFill>
                <a:effectLst/>
                <a:uLnTx/>
                <a:uFillTx/>
                <a:latin typeface="+mn-ea"/>
                <a:ea typeface="+mn-ea"/>
                <a:cs typeface="+mn-cs"/>
              </a:rPr>
              <a:t>○保健所の対応</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では</a:t>
            </a:r>
            <a:r>
              <a:rPr kumimoji="1" lang="en-US" altLang="ja-JP" sz="1200" b="0" i="0" u="none" strike="noStrike" kern="1200" cap="none" spc="0" normalizeH="0" baseline="0" noProof="0" dirty="0" smtClean="0">
                <a:ln>
                  <a:noFill/>
                </a:ln>
                <a:solidFill>
                  <a:prstClr val="black"/>
                </a:solidFill>
                <a:effectLst/>
                <a:uLnTx/>
                <a:uFillTx/>
                <a:latin typeface="+mn-ea"/>
                <a:ea typeface="+mn-ea"/>
                <a:cs typeface="+mn-cs"/>
              </a:rPr>
              <a:t>1</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事例発生から積極的疫学調査、接触者の健康観察、検体確保、遺伝子検査実施してもらっています。保健所での早期探知、早期対応をしていただいております、</a:t>
            </a: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麻しん発生を抑えるため、保健所は</a:t>
            </a:r>
            <a:r>
              <a:rPr kumimoji="1" lang="en-US" altLang="ja-JP" sz="1200" b="0" i="0" u="none" strike="noStrike" kern="1200" cap="none" spc="0" normalizeH="0" baseline="0" noProof="0" dirty="0" smtClean="0">
                <a:ln>
                  <a:noFill/>
                </a:ln>
                <a:solidFill>
                  <a:prstClr val="black"/>
                </a:solidFill>
                <a:effectLst/>
                <a:uLnTx/>
                <a:uFillTx/>
                <a:latin typeface="+mn-ea"/>
                <a:ea typeface="+mn-ea"/>
                <a:cs typeface="+mn-cs"/>
              </a:rPr>
              <a:t>1</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例発生時から即対応を行ってもらっております。</a:t>
            </a: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srgbClr val="FF0000"/>
                </a:solidFill>
                <a:effectLst/>
                <a:uLnTx/>
                <a:uFillTx/>
                <a:latin typeface="+mn-ea"/>
                <a:ea typeface="+mn-ea"/>
                <a:cs typeface="+mn-cs"/>
              </a:rPr>
              <a:t>○医療対策課の対応</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では・知事会見・報道提供等で注意喚起、リーフレット配布など啓発、またホームページで府保健所の麻しん患者陽性者一覧を公表しており、遺伝子検査で陽性確定しましたら、随時アップしております。保健所、他自治体との調整や大安研との検査依頼調整など行い、他自治体への連絡やスムーズな検査実施を図っています。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さらに、麻しん発生時の対応振り返り会議や政令中核市での情報共有を今回の麻しん</a:t>
            </a:r>
            <a:r>
              <a:rPr kumimoji="1" lang="ja-JP" altLang="en-US" sz="1200" b="0" i="0" u="none" strike="noStrike" kern="1200" cap="none" spc="0" normalizeH="0" baseline="0" noProof="0" dirty="0" err="1" smtClean="0">
                <a:ln>
                  <a:noFill/>
                </a:ln>
                <a:solidFill>
                  <a:prstClr val="black"/>
                </a:solidFill>
                <a:effectLst/>
                <a:uLnTx/>
                <a:uFillTx/>
                <a:latin typeface="+mn-ea"/>
                <a:ea typeface="+mn-ea"/>
                <a:cs typeface="+mn-cs"/>
              </a:rPr>
              <a:t>の</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流行を受けて行っており、この度、大阪府保健所設置市感染症連携会議を新たに設置し昨日</a:t>
            </a:r>
            <a:r>
              <a:rPr kumimoji="1" lang="en-US" altLang="ja-JP" sz="1200" b="0" i="0" u="none" strike="noStrike" kern="1200" cap="none" spc="0" normalizeH="0" baseline="0" noProof="0" dirty="0" smtClean="0">
                <a:ln>
                  <a:noFill/>
                </a:ln>
                <a:solidFill>
                  <a:prstClr val="black"/>
                </a:solidFill>
                <a:effectLst/>
                <a:uLnTx/>
                <a:uFillTx/>
                <a:latin typeface="+mn-ea"/>
                <a:ea typeface="+mn-ea"/>
                <a:cs typeface="+mn-cs"/>
              </a:rPr>
              <a:t>27</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日に会議を開催しました。</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srgbClr val="FF0000"/>
                </a:solidFill>
                <a:effectLst/>
                <a:uLnTx/>
                <a:uFillTx/>
                <a:latin typeface="+mn-ea"/>
                <a:ea typeface="+mn-ea"/>
                <a:cs typeface="+mn-cs"/>
              </a:rPr>
              <a:t>〇大阪府感染症情報センター</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では、麻しん急増を受けて、ホームページにて「大阪府内の麻しん急増に関する情報」　「大阪府内における麻</a:t>
            </a:r>
            <a:r>
              <a:rPr kumimoji="1" lang="ja-JP" altLang="en-US" sz="1200" b="0" i="0" u="none" strike="noStrike" kern="1200" cap="none" spc="0" normalizeH="0" baseline="0" noProof="0" dirty="0" err="1" smtClean="0">
                <a:ln>
                  <a:noFill/>
                </a:ln>
                <a:solidFill>
                  <a:prstClr val="black"/>
                </a:solidFill>
                <a:effectLst/>
                <a:uLnTx/>
                <a:uFillTx/>
                <a:latin typeface="+mn-ea"/>
                <a:ea typeface="+mn-ea"/>
                <a:cs typeface="+mn-cs"/>
              </a:rPr>
              <a:t>しんに関する</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リスク評価」などを新設し麻しん対応に有益な情報をまとめてもらっています。</a:t>
            </a: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7</a:t>
            </a:fld>
            <a:endParaRPr kumimoji="1" lang="ja-JP" altLang="en-US"/>
          </a:p>
        </p:txBody>
      </p:sp>
    </p:spTree>
    <p:extLst>
      <p:ext uri="{BB962C8B-B14F-4D97-AF65-F5344CB8AC3E}">
        <p14:creationId xmlns:p14="http://schemas.microsoft.com/office/powerpoint/2010/main" val="24228247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 </a:t>
            </a:r>
            <a:r>
              <a:rPr kumimoji="1" lang="en-US" altLang="ja-JP" sz="1200" b="0" i="0" u="none" strike="noStrike" kern="1200" cap="none" spc="0" normalizeH="0" baseline="0" noProof="0" dirty="0" smtClean="0">
                <a:ln>
                  <a:noFill/>
                </a:ln>
                <a:solidFill>
                  <a:prstClr val="black"/>
                </a:solidFill>
                <a:effectLst/>
                <a:uLnTx/>
                <a:uFillTx/>
                <a:latin typeface="+mn-ea"/>
                <a:ea typeface="+mn-ea"/>
                <a:cs typeface="+mn-cs"/>
              </a:rPr>
              <a:t>20</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歳代から</a:t>
            </a:r>
            <a:r>
              <a:rPr kumimoji="1" lang="en-US" altLang="ja-JP" sz="1200" b="0" i="0" u="none" strike="noStrike" kern="1200" cap="none" spc="0" normalizeH="0" baseline="0" noProof="0" dirty="0" smtClean="0">
                <a:ln>
                  <a:noFill/>
                </a:ln>
                <a:solidFill>
                  <a:prstClr val="black"/>
                </a:solidFill>
                <a:effectLst/>
                <a:uLnTx/>
                <a:uFillTx/>
                <a:latin typeface="+mn-ea"/>
                <a:ea typeface="+mn-ea"/>
                <a:cs typeface="+mn-cs"/>
              </a:rPr>
              <a:t>30</a:t>
            </a: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歳代の発症割合が高く、働き盛りの年齢層への働きかけ必要であると思っております。</a:t>
            </a: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○また海外渡航されて帰国された方が発症し、感染拡大されております。海外渡航前にワクチン接種の啓発強化が重要であると考えています。</a:t>
            </a: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1" lang="ja-JP" altLang="en-US" sz="1200" b="0" i="0" u="none" strike="noStrike" kern="1200" cap="none" spc="0" normalizeH="0" baseline="0" noProof="0" dirty="0" smtClean="0">
                <a:ln>
                  <a:noFill/>
                </a:ln>
                <a:solidFill>
                  <a:prstClr val="black"/>
                </a:solidFill>
                <a:effectLst/>
                <a:uLnTx/>
                <a:uFillTx/>
                <a:latin typeface="+mn-ea"/>
                <a:ea typeface="+mn-ea"/>
                <a:cs typeface="+mn-cs"/>
              </a:rPr>
              <a:t>私の説明は以上です。ありがとうございました。</a:t>
            </a:r>
            <a:endParaRPr kumimoji="1" lang="en-US" altLang="ja-JP" sz="1200" b="0" i="0" u="none" strike="noStrike" kern="1200" cap="none" spc="0" normalizeH="0" baseline="0" noProof="0" dirty="0" smtClean="0">
              <a:ln>
                <a:noFill/>
              </a:ln>
              <a:solidFill>
                <a:prstClr val="black"/>
              </a:solidFill>
              <a:effectLst/>
              <a:uLnTx/>
              <a:uFillTx/>
              <a:latin typeface="+mn-ea"/>
              <a:ea typeface="+mn-ea"/>
              <a:cs typeface="+mn-cs"/>
            </a:endParaRPr>
          </a:p>
          <a:p>
            <a:endParaRPr kumimoji="1" lang="ja-JP" altLang="en-US" sz="1200" dirty="0">
              <a:latin typeface="+mn-ea"/>
              <a:ea typeface="+mn-ea"/>
            </a:endParaRPr>
          </a:p>
        </p:txBody>
      </p:sp>
      <p:sp>
        <p:nvSpPr>
          <p:cNvPr id="4" name="スライド番号プレースホルダー 3"/>
          <p:cNvSpPr>
            <a:spLocks noGrp="1"/>
          </p:cNvSpPr>
          <p:nvPr>
            <p:ph type="sldNum" sz="quarter" idx="10"/>
          </p:nvPr>
        </p:nvSpPr>
        <p:spPr/>
        <p:txBody>
          <a:bodyPr/>
          <a:lstStyle/>
          <a:p>
            <a:fld id="{6CD9C618-A507-4638-BCC2-6457353C7C17}" type="slidenum">
              <a:rPr kumimoji="1" lang="ja-JP" altLang="en-US" smtClean="0"/>
              <a:t>8</a:t>
            </a:fld>
            <a:endParaRPr kumimoji="1" lang="ja-JP" altLang="en-US"/>
          </a:p>
        </p:txBody>
      </p:sp>
    </p:spTree>
    <p:extLst>
      <p:ext uri="{BB962C8B-B14F-4D97-AF65-F5344CB8AC3E}">
        <p14:creationId xmlns:p14="http://schemas.microsoft.com/office/powerpoint/2010/main" val="3834211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CBFAD55-46A4-4FCB-A5BE-707BDBD2106D}" type="datetime1">
              <a:rPr kumimoji="1" lang="ja-JP" altLang="en-US" smtClean="0"/>
              <a:t>2019/4/6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7520664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98F8AE3-A15B-4236-AE63-D184CC1635D3}" type="datetime1">
              <a:rPr kumimoji="1" lang="ja-JP" altLang="en-US" smtClean="0"/>
              <a:t>2019/4/6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64620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284214A-DFBB-4C7A-BDAF-8A750127AC8E}" type="datetime1">
              <a:rPr kumimoji="1" lang="ja-JP" altLang="en-US" smtClean="0"/>
              <a:t>2019/4/6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724254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579832A4-D7BA-419A-8BDC-780168AF75F2}" type="datetime1">
              <a:rPr kumimoji="1" lang="ja-JP" altLang="en-US" smtClean="0"/>
              <a:t>2019/4/6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490935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F09A6E4-BF5D-4C08-AD18-48802714FBE7}" type="datetime1">
              <a:rPr kumimoji="1" lang="ja-JP" altLang="en-US" smtClean="0"/>
              <a:t>2019/4/6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34649871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940D664-81BD-4827-B02D-5A9576986C32}" type="datetime1">
              <a:rPr kumimoji="1" lang="ja-JP" altLang="en-US" smtClean="0"/>
              <a:t>2019/4/6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2207771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DB1081-AE2E-49E0-8522-6E27D4E281B2}" type="datetime1">
              <a:rPr kumimoji="1" lang="ja-JP" altLang="en-US" smtClean="0"/>
              <a:t>2019/4/6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29560356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044FC7E-FDDF-43F8-A407-797F55659F11}" type="datetime1">
              <a:rPr kumimoji="1" lang="ja-JP" altLang="en-US" smtClean="0"/>
              <a:t>2019/4/6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335785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8B69AE5-FDF3-473A-AF1F-56BADD5FDA96}" type="datetime1">
              <a:rPr kumimoji="1" lang="ja-JP" altLang="en-US" smtClean="0"/>
              <a:t>2019/4/6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1726340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5629C724-36A5-422B-964E-C36F612FD9A5}" type="datetime1">
              <a:rPr kumimoji="1" lang="ja-JP" altLang="en-US" smtClean="0"/>
              <a:t>2019/4/6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32357376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AB1E381-7D0E-4179-84D1-1B4945C07267}" type="datetime1">
              <a:rPr kumimoji="1" lang="ja-JP" altLang="en-US" smtClean="0"/>
              <a:t>2019/4/6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5400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617A30-B871-4329-BDB8-76F9B859B2E9}" type="datetime1">
              <a:rPr kumimoji="1" lang="ja-JP" altLang="en-US" smtClean="0"/>
              <a:t>2019/4/6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96261B-5D8A-42B5-A117-EFD27975DFDB}" type="slidenum">
              <a:rPr kumimoji="1" lang="ja-JP" altLang="en-US" smtClean="0"/>
              <a:t>‹#›</a:t>
            </a:fld>
            <a:endParaRPr kumimoji="1" lang="ja-JP" altLang="en-US"/>
          </a:p>
        </p:txBody>
      </p:sp>
    </p:spTree>
    <p:extLst>
      <p:ext uri="{BB962C8B-B14F-4D97-AF65-F5344CB8AC3E}">
        <p14:creationId xmlns:p14="http://schemas.microsoft.com/office/powerpoint/2010/main" val="787366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44872" y="1440417"/>
            <a:ext cx="8363272" cy="4525963"/>
          </a:xfrm>
        </p:spPr>
        <p:txBody>
          <a:bodyPr/>
          <a:lstStyle/>
          <a:p>
            <a:pPr marL="0" indent="0" algn="ctr">
              <a:buNone/>
            </a:pPr>
            <a:r>
              <a:rPr kumimoji="1" lang="ja-JP" altLang="en-US" sz="2000" dirty="0" smtClean="0"/>
              <a:t>平成</a:t>
            </a:r>
            <a:r>
              <a:rPr kumimoji="1" lang="en-US" altLang="ja-JP" sz="2000" dirty="0" smtClean="0"/>
              <a:t>30</a:t>
            </a:r>
            <a:r>
              <a:rPr kumimoji="1" lang="ja-JP" altLang="en-US" sz="2000" dirty="0" smtClean="0"/>
              <a:t>年度大阪府感染症対策審議会</a:t>
            </a:r>
            <a:endParaRPr kumimoji="1" lang="en-US" altLang="ja-JP" sz="2000" dirty="0" smtClean="0"/>
          </a:p>
          <a:p>
            <a:pPr marL="0" indent="0" algn="ctr">
              <a:buNone/>
            </a:pPr>
            <a:r>
              <a:rPr lang="ja-JP" altLang="en-US" sz="2000" dirty="0"/>
              <a:t>麻</a:t>
            </a:r>
            <a:r>
              <a:rPr lang="ja-JP" altLang="en-US" sz="2000" dirty="0" smtClean="0"/>
              <a:t>しん及び風しん対策部会</a:t>
            </a:r>
            <a:endParaRPr kumimoji="1" lang="en-US" altLang="ja-JP" sz="2000" dirty="0" smtClean="0"/>
          </a:p>
          <a:p>
            <a:pPr marL="0" indent="0" algn="ctr">
              <a:buNone/>
            </a:pPr>
            <a:endParaRPr kumimoji="1" lang="en-US" altLang="ja-JP" sz="5400" dirty="0" smtClean="0"/>
          </a:p>
          <a:p>
            <a:pPr marL="0" indent="0" algn="ctr">
              <a:buNone/>
            </a:pPr>
            <a:r>
              <a:rPr kumimoji="1" lang="ja-JP" altLang="en-US" dirty="0" smtClean="0"/>
              <a:t>麻しん</a:t>
            </a:r>
            <a:r>
              <a:rPr kumimoji="1" lang="ja-JP" altLang="en-US" dirty="0" err="1" smtClean="0"/>
              <a:t>の</a:t>
            </a:r>
            <a:r>
              <a:rPr kumimoji="1" lang="ja-JP" altLang="en-US" dirty="0" smtClean="0"/>
              <a:t>発生状況等について</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1</a:t>
            </a:fld>
            <a:endParaRPr kumimoji="1" lang="ja-JP" altLang="en-US"/>
          </a:p>
        </p:txBody>
      </p:sp>
    </p:spTree>
    <p:extLst>
      <p:ext uri="{BB962C8B-B14F-4D97-AF65-F5344CB8AC3E}">
        <p14:creationId xmlns:p14="http://schemas.microsoft.com/office/powerpoint/2010/main" val="425246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2128993" y="244855"/>
            <a:ext cx="4906888" cy="706090"/>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spcBef>
                <a:spcPts val="0"/>
              </a:spcBef>
            </a:pPr>
            <a:r>
              <a:rPr lang="ja-JP" altLang="en-US" sz="1800" dirty="0">
                <a:solidFill>
                  <a:prstClr val="black"/>
                </a:solidFill>
                <a:cs typeface="+mn-cs"/>
              </a:rPr>
              <a:t>過去</a:t>
            </a:r>
            <a:r>
              <a:rPr lang="en-US" altLang="ja-JP" sz="1800" dirty="0">
                <a:solidFill>
                  <a:prstClr val="black"/>
                </a:solidFill>
                <a:cs typeface="+mn-cs"/>
              </a:rPr>
              <a:t>10</a:t>
            </a:r>
            <a:r>
              <a:rPr lang="ja-JP" altLang="en-US" sz="1800" dirty="0">
                <a:solidFill>
                  <a:prstClr val="black"/>
                </a:solidFill>
                <a:cs typeface="+mn-cs"/>
              </a:rPr>
              <a:t>年間の風しん</a:t>
            </a:r>
            <a:r>
              <a:rPr lang="ja-JP" altLang="en-US" sz="1800" dirty="0" err="1">
                <a:solidFill>
                  <a:prstClr val="black"/>
                </a:solidFill>
                <a:cs typeface="+mn-cs"/>
              </a:rPr>
              <a:t>の</a:t>
            </a:r>
            <a:r>
              <a:rPr lang="ja-JP" altLang="en-US" sz="1800" dirty="0">
                <a:solidFill>
                  <a:prstClr val="black"/>
                </a:solidFill>
                <a:cs typeface="+mn-cs"/>
              </a:rPr>
              <a:t>発生状況</a:t>
            </a:r>
            <a:endParaRPr lang="en-US" altLang="ja-JP" sz="1800" dirty="0">
              <a:solidFill>
                <a:prstClr val="black"/>
              </a:solidFill>
              <a:cs typeface="+mn-cs"/>
            </a:endParaRPr>
          </a:p>
          <a:p>
            <a:r>
              <a:rPr lang="ja-JP" altLang="en-US" sz="1800" dirty="0" smtClean="0"/>
              <a:t>（全国と大阪府）</a:t>
            </a:r>
            <a:endParaRPr lang="en-US" altLang="ja-JP" sz="1800" dirty="0" smtClean="0"/>
          </a:p>
          <a:p>
            <a:endParaRPr lang="en-US" altLang="ja-JP" sz="1800" dirty="0"/>
          </a:p>
          <a:p>
            <a:endParaRPr lang="en-US" altLang="ja-JP" sz="1800" dirty="0" smtClean="0"/>
          </a:p>
        </p:txBody>
      </p:sp>
      <p:graphicFrame>
        <p:nvGraphicFramePr>
          <p:cNvPr id="6" name="コンテンツ プレースホルダー 4"/>
          <p:cNvGraphicFramePr>
            <a:graphicFrameLocks/>
          </p:cNvGraphicFramePr>
          <p:nvPr>
            <p:extLst>
              <p:ext uri="{D42A27DB-BD31-4B8C-83A1-F6EECF244321}">
                <p14:modId xmlns:p14="http://schemas.microsoft.com/office/powerpoint/2010/main" val="1935264548"/>
              </p:ext>
            </p:extLst>
          </p:nvPr>
        </p:nvGraphicFramePr>
        <p:xfrm>
          <a:off x="179512" y="950945"/>
          <a:ext cx="8805850" cy="1042607"/>
        </p:xfrm>
        <a:graphic>
          <a:graphicData uri="http://schemas.openxmlformats.org/drawingml/2006/table">
            <a:tbl>
              <a:tblPr firstRow="1" bandRow="1">
                <a:tableStyleId>{5C22544A-7EE6-4342-B048-85BDC9FD1C3A}</a:tableStyleId>
              </a:tblPr>
              <a:tblGrid>
                <a:gridCol w="745367">
                  <a:extLst>
                    <a:ext uri="{9D8B030D-6E8A-4147-A177-3AD203B41FA5}">
                      <a16:colId xmlns:a16="http://schemas.microsoft.com/office/drawing/2014/main" val="1960043801"/>
                    </a:ext>
                  </a:extLst>
                </a:gridCol>
                <a:gridCol w="724369">
                  <a:extLst>
                    <a:ext uri="{9D8B030D-6E8A-4147-A177-3AD203B41FA5}">
                      <a16:colId xmlns:a16="http://schemas.microsoft.com/office/drawing/2014/main" val="20000"/>
                    </a:ext>
                  </a:extLst>
                </a:gridCol>
                <a:gridCol w="733611">
                  <a:extLst>
                    <a:ext uri="{9D8B030D-6E8A-4147-A177-3AD203B41FA5}">
                      <a16:colId xmlns:a16="http://schemas.microsoft.com/office/drawing/2014/main" val="20001"/>
                    </a:ext>
                  </a:extLst>
                </a:gridCol>
                <a:gridCol w="733611">
                  <a:extLst>
                    <a:ext uri="{9D8B030D-6E8A-4147-A177-3AD203B41FA5}">
                      <a16:colId xmlns:a16="http://schemas.microsoft.com/office/drawing/2014/main" val="20002"/>
                    </a:ext>
                  </a:extLst>
                </a:gridCol>
                <a:gridCol w="733611">
                  <a:extLst>
                    <a:ext uri="{9D8B030D-6E8A-4147-A177-3AD203B41FA5}">
                      <a16:colId xmlns:a16="http://schemas.microsoft.com/office/drawing/2014/main" val="20003"/>
                    </a:ext>
                  </a:extLst>
                </a:gridCol>
                <a:gridCol w="733611">
                  <a:extLst>
                    <a:ext uri="{9D8B030D-6E8A-4147-A177-3AD203B41FA5}">
                      <a16:colId xmlns:a16="http://schemas.microsoft.com/office/drawing/2014/main" val="20004"/>
                    </a:ext>
                  </a:extLst>
                </a:gridCol>
                <a:gridCol w="832272">
                  <a:extLst>
                    <a:ext uri="{9D8B030D-6E8A-4147-A177-3AD203B41FA5}">
                      <a16:colId xmlns:a16="http://schemas.microsoft.com/office/drawing/2014/main" val="20005"/>
                    </a:ext>
                  </a:extLst>
                </a:gridCol>
                <a:gridCol w="724369">
                  <a:extLst>
                    <a:ext uri="{9D8B030D-6E8A-4147-A177-3AD203B41FA5}">
                      <a16:colId xmlns:a16="http://schemas.microsoft.com/office/drawing/2014/main" val="20006"/>
                    </a:ext>
                  </a:extLst>
                </a:gridCol>
                <a:gridCol w="724369">
                  <a:extLst>
                    <a:ext uri="{9D8B030D-6E8A-4147-A177-3AD203B41FA5}">
                      <a16:colId xmlns:a16="http://schemas.microsoft.com/office/drawing/2014/main" val="20007"/>
                    </a:ext>
                  </a:extLst>
                </a:gridCol>
                <a:gridCol w="724369">
                  <a:extLst>
                    <a:ext uri="{9D8B030D-6E8A-4147-A177-3AD203B41FA5}">
                      <a16:colId xmlns:a16="http://schemas.microsoft.com/office/drawing/2014/main" val="20008"/>
                    </a:ext>
                  </a:extLst>
                </a:gridCol>
                <a:gridCol w="724369">
                  <a:extLst>
                    <a:ext uri="{9D8B030D-6E8A-4147-A177-3AD203B41FA5}">
                      <a16:colId xmlns:a16="http://schemas.microsoft.com/office/drawing/2014/main" val="20009"/>
                    </a:ext>
                  </a:extLst>
                </a:gridCol>
                <a:gridCol w="671922">
                  <a:extLst>
                    <a:ext uri="{9D8B030D-6E8A-4147-A177-3AD203B41FA5}">
                      <a16:colId xmlns:a16="http://schemas.microsoft.com/office/drawing/2014/main" val="20010"/>
                    </a:ext>
                  </a:extLst>
                </a:gridCol>
              </a:tblGrid>
              <a:tr h="362895">
                <a:tc gridSpan="2">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 </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hMerge="1">
                  <a:txBody>
                    <a:bodyPr/>
                    <a:lstStyle/>
                    <a:p>
                      <a:pPr algn="ctr">
                        <a:spcAft>
                          <a:spcPts val="0"/>
                        </a:spcAft>
                      </a:pP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H21</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H22</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H23</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H24</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H25</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H26</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H27</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H28</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sz="1400" b="0" kern="100" dirty="0">
                          <a:effectLst/>
                          <a:latin typeface="Meiryo UI" panose="020B0604030504040204" pitchFamily="50" charset="-128"/>
                          <a:ea typeface="Meiryo UI" panose="020B0604030504040204" pitchFamily="50" charset="-128"/>
                          <a:cs typeface="Meiryo UI" panose="020B0604030504040204" pitchFamily="50" charset="-128"/>
                        </a:rPr>
                        <a:t>H29</a:t>
                      </a:r>
                      <a:r>
                        <a:rPr lang="ja-JP" sz="1400" b="0" kern="100" dirty="0">
                          <a:effectLst/>
                          <a:latin typeface="Meiryo UI" panose="020B0604030504040204" pitchFamily="50" charset="-128"/>
                          <a:ea typeface="Meiryo UI" panose="020B0604030504040204" pitchFamily="50" charset="-128"/>
                          <a:cs typeface="Meiryo UI" panose="020B0604030504040204" pitchFamily="50" charset="-128"/>
                        </a:rPr>
                        <a:t>年</a:t>
                      </a: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H30</a:t>
                      </a:r>
                      <a:r>
                        <a:rPr lang="ja-JP" alt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年</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10000"/>
                  </a:ext>
                </a:extLst>
              </a:tr>
              <a:tr h="339856">
                <a:tc>
                  <a:txBody>
                    <a:bodyPr/>
                    <a:lstStyle/>
                    <a:p>
                      <a:pPr algn="ctr">
                        <a:spcAft>
                          <a:spcPts val="0"/>
                        </a:spcAft>
                      </a:pPr>
                      <a:r>
                        <a:rPr lang="ja-JP" alt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大阪府</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報告数</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392</a:t>
                      </a:r>
                    </a:p>
                  </a:txBody>
                  <a:tcPr marL="68580" marR="68580" marT="0" marB="0" anchor="ctr"/>
                </a:tc>
                <a:tc>
                  <a:txBody>
                    <a:bodyPr/>
                    <a:lstStyle/>
                    <a:p>
                      <a:pPr algn="ctr">
                        <a:spcAft>
                          <a:spcPts val="0"/>
                        </a:spcAft>
                      </a:pPr>
                      <a:r>
                        <a:rPr lang="en-US" altLang="ja-JP" sz="1400" b="0" kern="100" dirty="0">
                          <a:effectLst/>
                          <a:latin typeface="Meiryo UI" panose="020B0604030504040204" pitchFamily="50" charset="-128"/>
                          <a:ea typeface="Meiryo UI" panose="020B0604030504040204" pitchFamily="50" charset="-128"/>
                          <a:cs typeface="Meiryo UI" panose="020B0604030504040204" pitchFamily="50" charset="-128"/>
                        </a:rPr>
                        <a:t>12</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4</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15</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15</a:t>
                      </a: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45</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2</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51</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10</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15</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499112241"/>
                  </a:ext>
                </a:extLst>
              </a:tr>
              <a:tr h="339856">
                <a:tc>
                  <a:txBody>
                    <a:bodyPr/>
                    <a:lstStyle/>
                    <a:p>
                      <a:pPr algn="ctr">
                        <a:spcAft>
                          <a:spcPts val="0"/>
                        </a:spcAft>
                      </a:pPr>
                      <a:r>
                        <a:rPr lang="ja-JP" alt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全　国</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ja-JP" alt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報告数</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11013</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439</a:t>
                      </a:r>
                      <a:endParaRPr 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287</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230</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230</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426</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35</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sz="1400" b="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59</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189</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tc>
                  <a:txBody>
                    <a:bodyPr/>
                    <a:lstStyle/>
                    <a:p>
                      <a:pPr algn="ctr">
                        <a:spcAft>
                          <a:spcPts val="0"/>
                        </a:spcAft>
                      </a:pPr>
                      <a:r>
                        <a:rPr lang="en-US" altLang="ja-JP" sz="1400" b="0" kern="100" dirty="0" smtClean="0">
                          <a:effectLst/>
                          <a:latin typeface="Meiryo UI" panose="020B0604030504040204" pitchFamily="50" charset="-128"/>
                          <a:ea typeface="Meiryo UI" panose="020B0604030504040204" pitchFamily="50" charset="-128"/>
                          <a:cs typeface="Meiryo UI" panose="020B0604030504040204" pitchFamily="50" charset="-128"/>
                        </a:rPr>
                        <a:t>282</a:t>
                      </a:r>
                      <a:endParaRPr lang="ja-JP" sz="1400" b="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8580" marR="68580" marT="0" marB="0" anchor="ctr"/>
                </a:tc>
                <a:extLst>
                  <a:ext uri="{0D108BD9-81ED-4DB2-BD59-A6C34878D82A}">
                    <a16:rowId xmlns:a16="http://schemas.microsoft.com/office/drawing/2014/main" val="3820427997"/>
                  </a:ext>
                </a:extLst>
              </a:tr>
            </a:tbl>
          </a:graphicData>
        </a:graphic>
      </p:graphicFrame>
      <p:graphicFrame>
        <p:nvGraphicFramePr>
          <p:cNvPr id="5" name="グラフ 4"/>
          <p:cNvGraphicFramePr>
            <a:graphicFrameLocks/>
          </p:cNvGraphicFramePr>
          <p:nvPr>
            <p:extLst>
              <p:ext uri="{D42A27DB-BD31-4B8C-83A1-F6EECF244321}">
                <p14:modId xmlns:p14="http://schemas.microsoft.com/office/powerpoint/2010/main" val="3159241161"/>
              </p:ext>
            </p:extLst>
          </p:nvPr>
        </p:nvGraphicFramePr>
        <p:xfrm>
          <a:off x="395536" y="2057400"/>
          <a:ext cx="8589826" cy="4467944"/>
        </p:xfrm>
        <a:graphic>
          <a:graphicData uri="http://schemas.openxmlformats.org/drawingml/2006/chart">
            <c:chart xmlns:c="http://schemas.openxmlformats.org/drawingml/2006/chart" xmlns:r="http://schemas.openxmlformats.org/officeDocument/2006/relationships" r:id="rId3"/>
          </a:graphicData>
        </a:graphic>
      </p:graphicFrame>
      <p:sp>
        <p:nvSpPr>
          <p:cNvPr id="2" name="テキスト ボックス 1"/>
          <p:cNvSpPr txBox="1"/>
          <p:nvPr/>
        </p:nvSpPr>
        <p:spPr>
          <a:xfrm>
            <a:off x="5601320" y="4291372"/>
            <a:ext cx="1439993" cy="523220"/>
          </a:xfrm>
          <a:prstGeom prst="rect">
            <a:avLst/>
          </a:prstGeom>
          <a:noFill/>
        </p:spPr>
        <p:txBody>
          <a:bodyPr wrap="square" rtlCol="0">
            <a:spAutoFit/>
          </a:bodyPr>
          <a:lstStyle/>
          <a:p>
            <a:pPr algn="ctr"/>
            <a:r>
              <a:rPr kumimoji="1" lang="ja-JP" altLang="en-US" sz="1400" dirty="0" smtClean="0"/>
              <a:t>関西空港</a:t>
            </a:r>
            <a:r>
              <a:rPr lang="ja-JP" altLang="en-US" sz="1400" dirty="0" smtClean="0"/>
              <a:t>事業所での集団感染</a:t>
            </a:r>
            <a:endParaRPr kumimoji="1" lang="ja-JP" altLang="en-US" sz="1400" dirty="0"/>
          </a:p>
        </p:txBody>
      </p:sp>
    </p:spTree>
    <p:extLst>
      <p:ext uri="{BB962C8B-B14F-4D97-AF65-F5344CB8AC3E}">
        <p14:creationId xmlns:p14="http://schemas.microsoft.com/office/powerpoint/2010/main" val="35561790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6196261B-5D8A-42B5-A117-EFD27975DFDB}" type="slidenum">
              <a:rPr kumimoji="1" lang="ja-JP" altLang="en-US" smtClean="0"/>
              <a:t>3</a:t>
            </a:fld>
            <a:endParaRPr kumimoji="1" lang="ja-JP" altLang="en-US"/>
          </a:p>
        </p:txBody>
      </p:sp>
      <p:pic>
        <p:nvPicPr>
          <p:cNvPr id="3" name="図 2"/>
          <p:cNvPicPr>
            <a:picLocks noChangeAspect="1"/>
          </p:cNvPicPr>
          <p:nvPr/>
        </p:nvPicPr>
        <p:blipFill>
          <a:blip r:embed="rId3"/>
          <a:stretch>
            <a:fillRect/>
          </a:stretch>
        </p:blipFill>
        <p:spPr>
          <a:xfrm>
            <a:off x="251520" y="615603"/>
            <a:ext cx="8712968" cy="6105872"/>
          </a:xfrm>
          <a:prstGeom prst="rect">
            <a:avLst/>
          </a:prstGeom>
        </p:spPr>
      </p:pic>
      <p:sp>
        <p:nvSpPr>
          <p:cNvPr id="4" name="タイトル 1"/>
          <p:cNvSpPr txBox="1">
            <a:spLocks/>
          </p:cNvSpPr>
          <p:nvPr/>
        </p:nvSpPr>
        <p:spPr>
          <a:xfrm>
            <a:off x="1979712" y="228104"/>
            <a:ext cx="4906888" cy="387499"/>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dirty="0" smtClean="0"/>
              <a:t>2019</a:t>
            </a:r>
            <a:r>
              <a:rPr lang="ja-JP" altLang="en-US" sz="1800" dirty="0" smtClean="0"/>
              <a:t>年麻しん全国報告数</a:t>
            </a:r>
            <a:endParaRPr lang="en-US" altLang="ja-JP" sz="1800" dirty="0"/>
          </a:p>
          <a:p>
            <a:endParaRPr lang="en-US" altLang="ja-JP" sz="1800" dirty="0" smtClean="0"/>
          </a:p>
        </p:txBody>
      </p:sp>
    </p:spTree>
    <p:extLst>
      <p:ext uri="{BB962C8B-B14F-4D97-AF65-F5344CB8AC3E}">
        <p14:creationId xmlns:p14="http://schemas.microsoft.com/office/powerpoint/2010/main" val="27873404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490066"/>
          </a:xfrm>
        </p:spPr>
        <p:txBody>
          <a:bodyPr>
            <a:normAutofit/>
          </a:bodyPr>
          <a:lstStyle/>
          <a:p>
            <a:r>
              <a:rPr lang="ja-JP" altLang="en-US" sz="1800" dirty="0" smtClean="0"/>
              <a:t>都道府県麻しん累計報告数（</a:t>
            </a:r>
            <a:r>
              <a:rPr lang="en-US" altLang="ja-JP" sz="1800" dirty="0" smtClean="0"/>
              <a:t>2019</a:t>
            </a:r>
            <a:r>
              <a:rPr lang="ja-JP" altLang="en-US" sz="1800" dirty="0" smtClean="0"/>
              <a:t>年</a:t>
            </a:r>
            <a:r>
              <a:rPr lang="en-US" altLang="ja-JP" sz="1800" dirty="0"/>
              <a:t>7</a:t>
            </a:r>
            <a:r>
              <a:rPr lang="ja-JP" altLang="en-US" sz="1800" dirty="0" smtClean="0"/>
              <a:t>週まで　</a:t>
            </a:r>
            <a:r>
              <a:rPr lang="en-US" altLang="ja-JP" sz="1800" dirty="0" smtClean="0"/>
              <a:t>N</a:t>
            </a:r>
            <a:r>
              <a:rPr lang="ja-JP" altLang="en-US" sz="1800" dirty="0" smtClean="0"/>
              <a:t>＝</a:t>
            </a:r>
            <a:r>
              <a:rPr lang="en-US" altLang="ja-JP" sz="1800" dirty="0" smtClean="0"/>
              <a:t>222</a:t>
            </a:r>
            <a:r>
              <a:rPr lang="ja-JP" altLang="en-US" sz="1800" dirty="0" smtClean="0"/>
              <a:t>）</a:t>
            </a:r>
            <a:endParaRPr kumimoji="1" lang="ja-JP" altLang="en-US" sz="1800" dirty="0"/>
          </a:p>
        </p:txBody>
      </p:sp>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4</a:t>
            </a:fld>
            <a:endParaRPr kumimoji="1" lang="ja-JP" altLang="en-US"/>
          </a:p>
        </p:txBody>
      </p:sp>
      <p:pic>
        <p:nvPicPr>
          <p:cNvPr id="5" name="コンテンツ プレースホルダー 4"/>
          <p:cNvPicPr>
            <a:picLocks noGrp="1" noChangeAspect="1"/>
          </p:cNvPicPr>
          <p:nvPr>
            <p:ph idx="1"/>
          </p:nvPr>
        </p:nvPicPr>
        <p:blipFill>
          <a:blip r:embed="rId3"/>
          <a:stretch>
            <a:fillRect/>
          </a:stretch>
        </p:blipFill>
        <p:spPr>
          <a:xfrm>
            <a:off x="251520" y="764704"/>
            <a:ext cx="8892479" cy="5956771"/>
          </a:xfrm>
          <a:prstGeom prst="rect">
            <a:avLst/>
          </a:prstGeom>
        </p:spPr>
      </p:pic>
      <p:sp>
        <p:nvSpPr>
          <p:cNvPr id="6" name="角丸四角形 5"/>
          <p:cNvSpPr/>
          <p:nvPr/>
        </p:nvSpPr>
        <p:spPr>
          <a:xfrm>
            <a:off x="5148064" y="1556792"/>
            <a:ext cx="216024" cy="479955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5364088" y="1564432"/>
            <a:ext cx="504056" cy="288032"/>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a:t>
            </a: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454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コンテンツ プレースホルダー 4"/>
          <p:cNvPicPr>
            <a:picLocks noGrp="1" noChangeAspect="1"/>
          </p:cNvPicPr>
          <p:nvPr>
            <p:ph idx="1"/>
          </p:nvPr>
        </p:nvPicPr>
        <p:blipFill>
          <a:blip r:embed="rId3"/>
          <a:stretch>
            <a:fillRect/>
          </a:stretch>
        </p:blipFill>
        <p:spPr>
          <a:xfrm>
            <a:off x="134724" y="692696"/>
            <a:ext cx="9020535" cy="5760640"/>
          </a:xfrm>
          <a:prstGeom prst="rect">
            <a:avLst/>
          </a:prstGeom>
        </p:spPr>
      </p:pic>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5</a:t>
            </a:fld>
            <a:endParaRPr kumimoji="1" lang="ja-JP" altLang="en-US"/>
          </a:p>
        </p:txBody>
      </p:sp>
      <p:sp>
        <p:nvSpPr>
          <p:cNvPr id="6" name="タイトル 1"/>
          <p:cNvSpPr>
            <a:spLocks noGrp="1"/>
          </p:cNvSpPr>
          <p:nvPr>
            <p:ph type="title"/>
          </p:nvPr>
        </p:nvSpPr>
        <p:spPr>
          <a:xfrm>
            <a:off x="457200" y="274638"/>
            <a:ext cx="8229600" cy="418058"/>
          </a:xfrm>
        </p:spPr>
        <p:txBody>
          <a:bodyPr>
            <a:normAutofit/>
          </a:bodyPr>
          <a:lstStyle/>
          <a:p>
            <a:r>
              <a:rPr lang="ja-JP" altLang="en-US" sz="1800" dirty="0" smtClean="0"/>
              <a:t>大阪府年令別、ワクチン接種歴別麻しん報告数（</a:t>
            </a:r>
            <a:r>
              <a:rPr lang="en-US" altLang="ja-JP" sz="1800" dirty="0" smtClean="0"/>
              <a:t>2019</a:t>
            </a:r>
            <a:r>
              <a:rPr lang="ja-JP" altLang="en-US" sz="1800" dirty="0" smtClean="0"/>
              <a:t>年</a:t>
            </a:r>
            <a:r>
              <a:rPr lang="en-US" altLang="ja-JP" sz="1800" dirty="0"/>
              <a:t>7</a:t>
            </a:r>
            <a:r>
              <a:rPr lang="ja-JP" altLang="en-US" sz="1800" dirty="0" smtClean="0"/>
              <a:t>週まで）</a:t>
            </a:r>
            <a:endParaRPr kumimoji="1" lang="ja-JP" altLang="en-US" sz="1800" dirty="0"/>
          </a:p>
        </p:txBody>
      </p:sp>
      <p:sp>
        <p:nvSpPr>
          <p:cNvPr id="2" name="角丸四角形 1"/>
          <p:cNvSpPr/>
          <p:nvPr/>
        </p:nvSpPr>
        <p:spPr>
          <a:xfrm>
            <a:off x="5292080" y="2708920"/>
            <a:ext cx="1728192" cy="374441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051732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927" y="203124"/>
            <a:ext cx="8229600" cy="562074"/>
          </a:xfrm>
        </p:spPr>
        <p:txBody>
          <a:bodyPr>
            <a:normAutofit/>
          </a:bodyPr>
          <a:lstStyle/>
          <a:p>
            <a:r>
              <a:rPr lang="ja-JP" altLang="en-US" sz="1800" dirty="0">
                <a:solidFill>
                  <a:prstClr val="black"/>
                </a:solidFill>
              </a:rPr>
              <a:t>平成</a:t>
            </a:r>
            <a:r>
              <a:rPr lang="en-US" altLang="ja-JP" sz="1800" dirty="0">
                <a:solidFill>
                  <a:prstClr val="black"/>
                </a:solidFill>
              </a:rPr>
              <a:t>30</a:t>
            </a:r>
            <a:r>
              <a:rPr lang="ja-JP" altLang="en-US" sz="1800" dirty="0" smtClean="0">
                <a:solidFill>
                  <a:prstClr val="black"/>
                </a:solidFill>
              </a:rPr>
              <a:t>年　大阪市と大阪府（大阪市を除く）の報告数とワクチン接種回数（</a:t>
            </a:r>
            <a:r>
              <a:rPr lang="en-US" altLang="ja-JP" sz="1800" dirty="0" smtClean="0">
                <a:solidFill>
                  <a:prstClr val="black"/>
                </a:solidFill>
              </a:rPr>
              <a:t>N</a:t>
            </a:r>
            <a:r>
              <a:rPr lang="ja-JP" altLang="en-US" sz="1800" dirty="0" smtClean="0">
                <a:solidFill>
                  <a:prstClr val="black"/>
                </a:solidFill>
              </a:rPr>
              <a:t>＝</a:t>
            </a:r>
            <a:r>
              <a:rPr lang="en-US" altLang="ja-JP" sz="1800" dirty="0" smtClean="0">
                <a:solidFill>
                  <a:prstClr val="black"/>
                </a:solidFill>
              </a:rPr>
              <a:t>81</a:t>
            </a:r>
            <a:r>
              <a:rPr lang="ja-JP" altLang="en-US" sz="1800" dirty="0" smtClean="0">
                <a:solidFill>
                  <a:prstClr val="black"/>
                </a:solidFill>
              </a:rPr>
              <a:t>）</a:t>
            </a:r>
            <a:endParaRPr kumimoji="1" lang="ja-JP" altLang="en-US" dirty="0"/>
          </a:p>
        </p:txBody>
      </p:sp>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6</a:t>
            </a:fld>
            <a:endParaRPr kumimoji="1" lang="ja-JP" altLang="en-US"/>
          </a:p>
        </p:txBody>
      </p:sp>
      <p:pic>
        <p:nvPicPr>
          <p:cNvPr id="3" name="図 2"/>
          <p:cNvPicPr>
            <a:picLocks noChangeAspect="1"/>
          </p:cNvPicPr>
          <p:nvPr/>
        </p:nvPicPr>
        <p:blipFill>
          <a:blip r:embed="rId3"/>
          <a:stretch>
            <a:fillRect/>
          </a:stretch>
        </p:blipFill>
        <p:spPr>
          <a:xfrm>
            <a:off x="308109" y="926803"/>
            <a:ext cx="8346147" cy="5761219"/>
          </a:xfrm>
          <a:prstGeom prst="rect">
            <a:avLst/>
          </a:prstGeom>
        </p:spPr>
      </p:pic>
      <p:sp>
        <p:nvSpPr>
          <p:cNvPr id="7" name="テキスト ボックス 6"/>
          <p:cNvSpPr txBox="1"/>
          <p:nvPr/>
        </p:nvSpPr>
        <p:spPr>
          <a:xfrm>
            <a:off x="4157146" y="2676654"/>
            <a:ext cx="648072" cy="369332"/>
          </a:xfrm>
          <a:prstGeom prst="rect">
            <a:avLst/>
          </a:prstGeom>
          <a:noFill/>
        </p:spPr>
        <p:txBody>
          <a:bodyPr wrap="square" rtlCol="0">
            <a:spAutoFit/>
          </a:bodyPr>
          <a:lstStyle/>
          <a:p>
            <a:r>
              <a:rPr lang="en-US" altLang="ja-JP" dirty="0">
                <a:latin typeface="HGS創英角ｺﾞｼｯｸUB" panose="020B0900000000000000" pitchFamily="50" charset="-128"/>
                <a:ea typeface="HGS創英角ｺﾞｼｯｸUB" panose="020B0900000000000000" pitchFamily="50" charset="-128"/>
              </a:rPr>
              <a:t>16</a:t>
            </a:r>
            <a:r>
              <a:rPr lang="en-US" altLang="ja-JP" dirty="0" smtClean="0">
                <a:latin typeface="HGS創英角ｺﾞｼｯｸUB" panose="020B0900000000000000" pitchFamily="50" charset="-128"/>
                <a:ea typeface="HGS創英角ｺﾞｼｯｸUB" panose="020B0900000000000000" pitchFamily="50" charset="-128"/>
              </a:rPr>
              <a:t>%</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
        <p:nvSpPr>
          <p:cNvPr id="9" name="テキスト ボックス 8"/>
          <p:cNvSpPr txBox="1"/>
          <p:nvPr/>
        </p:nvSpPr>
        <p:spPr>
          <a:xfrm>
            <a:off x="2843808" y="2676654"/>
            <a:ext cx="648072" cy="369332"/>
          </a:xfrm>
          <a:prstGeom prst="rect">
            <a:avLst/>
          </a:prstGeom>
          <a:noFill/>
        </p:spPr>
        <p:txBody>
          <a:bodyPr wrap="square" rtlCol="0">
            <a:spAutoFit/>
          </a:bodyPr>
          <a:lstStyle/>
          <a:p>
            <a:r>
              <a:rPr lang="en-US" altLang="ja-JP" dirty="0">
                <a:latin typeface="HGS創英角ｺﾞｼｯｸUB" panose="020B0900000000000000" pitchFamily="50" charset="-128"/>
                <a:ea typeface="HGS創英角ｺﾞｼｯｸUB" panose="020B0900000000000000" pitchFamily="50" charset="-128"/>
              </a:rPr>
              <a:t>31%</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
        <p:nvSpPr>
          <p:cNvPr id="10" name="テキスト ボックス 9"/>
          <p:cNvSpPr txBox="1"/>
          <p:nvPr/>
        </p:nvSpPr>
        <p:spPr>
          <a:xfrm>
            <a:off x="5312423" y="2676654"/>
            <a:ext cx="648072" cy="369332"/>
          </a:xfrm>
          <a:prstGeom prst="rect">
            <a:avLst/>
          </a:prstGeom>
          <a:noFill/>
        </p:spPr>
        <p:txBody>
          <a:bodyPr wrap="square" rtlCol="0">
            <a:spAutoFit/>
          </a:bodyPr>
          <a:lstStyle/>
          <a:p>
            <a:r>
              <a:rPr lang="en-US" altLang="ja-JP" dirty="0">
                <a:latin typeface="HGS創英角ｺﾞｼｯｸUB" panose="020B0900000000000000" pitchFamily="50" charset="-128"/>
                <a:ea typeface="HGS創英角ｺﾞｼｯｸUB" panose="020B0900000000000000" pitchFamily="50" charset="-128"/>
              </a:rPr>
              <a:t>20</a:t>
            </a:r>
            <a:r>
              <a:rPr lang="en-US" altLang="ja-JP" dirty="0" smtClean="0">
                <a:latin typeface="HGS創英角ｺﾞｼｯｸUB" panose="020B0900000000000000" pitchFamily="50" charset="-128"/>
                <a:ea typeface="HGS創英角ｺﾞｼｯｸUB" panose="020B0900000000000000" pitchFamily="50" charset="-128"/>
              </a:rPr>
              <a:t>%</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
        <p:nvSpPr>
          <p:cNvPr id="12" name="テキスト ボックス 11"/>
          <p:cNvSpPr txBox="1"/>
          <p:nvPr/>
        </p:nvSpPr>
        <p:spPr>
          <a:xfrm>
            <a:off x="7007830" y="2676654"/>
            <a:ext cx="648072" cy="369332"/>
          </a:xfrm>
          <a:prstGeom prst="rect">
            <a:avLst/>
          </a:prstGeom>
          <a:noFill/>
        </p:spPr>
        <p:txBody>
          <a:bodyPr wrap="square" rtlCol="0">
            <a:spAutoFit/>
          </a:bodyPr>
          <a:lstStyle/>
          <a:p>
            <a:r>
              <a:rPr lang="en-US" altLang="ja-JP" dirty="0">
                <a:latin typeface="HGS創英角ｺﾞｼｯｸUB" panose="020B0900000000000000" pitchFamily="50" charset="-128"/>
                <a:ea typeface="HGS創英角ｺﾞｼｯｸUB" panose="020B0900000000000000" pitchFamily="50" charset="-128"/>
              </a:rPr>
              <a:t>33</a:t>
            </a:r>
            <a:r>
              <a:rPr lang="en-US" altLang="ja-JP" dirty="0" smtClean="0">
                <a:latin typeface="HGS創英角ｺﾞｼｯｸUB" panose="020B0900000000000000" pitchFamily="50" charset="-128"/>
                <a:ea typeface="HGS創英角ｺﾞｼｯｸUB" panose="020B0900000000000000" pitchFamily="50" charset="-128"/>
              </a:rPr>
              <a:t>%</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
        <p:nvSpPr>
          <p:cNvPr id="13" name="テキスト ボックス 12"/>
          <p:cNvSpPr txBox="1"/>
          <p:nvPr/>
        </p:nvSpPr>
        <p:spPr>
          <a:xfrm>
            <a:off x="2195736" y="4941168"/>
            <a:ext cx="648072" cy="369332"/>
          </a:xfrm>
          <a:prstGeom prst="rect">
            <a:avLst/>
          </a:prstGeom>
          <a:noFill/>
        </p:spPr>
        <p:txBody>
          <a:bodyPr wrap="square" rtlCol="0">
            <a:spAutoFit/>
          </a:bodyPr>
          <a:lstStyle/>
          <a:p>
            <a:r>
              <a:rPr lang="en-US" altLang="ja-JP" dirty="0">
                <a:latin typeface="HGS創英角ｺﾞｼｯｸUB" panose="020B0900000000000000" pitchFamily="50" charset="-128"/>
                <a:ea typeface="HGS創英角ｺﾞｼｯｸUB" panose="020B0900000000000000" pitchFamily="50" charset="-128"/>
              </a:rPr>
              <a:t>6</a:t>
            </a:r>
            <a:r>
              <a:rPr lang="en-US" altLang="ja-JP" dirty="0" smtClean="0">
                <a:latin typeface="HGS創英角ｺﾞｼｯｸUB" panose="020B0900000000000000" pitchFamily="50" charset="-128"/>
                <a:ea typeface="HGS創英角ｺﾞｼｯｸUB" panose="020B0900000000000000" pitchFamily="50" charset="-128"/>
              </a:rPr>
              <a:t>%</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
        <p:nvSpPr>
          <p:cNvPr id="14" name="テキスト ボックス 13"/>
          <p:cNvSpPr txBox="1"/>
          <p:nvPr/>
        </p:nvSpPr>
        <p:spPr>
          <a:xfrm>
            <a:off x="3018949" y="4941168"/>
            <a:ext cx="648072" cy="369332"/>
          </a:xfrm>
          <a:prstGeom prst="rect">
            <a:avLst/>
          </a:prstGeom>
          <a:noFill/>
        </p:spPr>
        <p:txBody>
          <a:bodyPr wrap="square" rtlCol="0">
            <a:spAutoFit/>
          </a:bodyPr>
          <a:lstStyle/>
          <a:p>
            <a:r>
              <a:rPr lang="en-US" altLang="ja-JP" dirty="0">
                <a:latin typeface="HGS創英角ｺﾞｼｯｸUB" panose="020B0900000000000000" pitchFamily="50" charset="-128"/>
                <a:ea typeface="HGS創英角ｺﾞｼｯｸUB" panose="020B0900000000000000" pitchFamily="50" charset="-128"/>
              </a:rPr>
              <a:t>22</a:t>
            </a:r>
            <a:r>
              <a:rPr lang="en-US" altLang="ja-JP" dirty="0" smtClean="0">
                <a:latin typeface="HGS創英角ｺﾞｼｯｸUB" panose="020B0900000000000000" pitchFamily="50" charset="-128"/>
                <a:ea typeface="HGS創英角ｺﾞｼｯｸUB" panose="020B0900000000000000" pitchFamily="50" charset="-128"/>
              </a:rPr>
              <a:t>%</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
        <p:nvSpPr>
          <p:cNvPr id="16" name="テキスト ボックス 15"/>
          <p:cNvSpPr txBox="1"/>
          <p:nvPr/>
        </p:nvSpPr>
        <p:spPr>
          <a:xfrm>
            <a:off x="4926754" y="4941168"/>
            <a:ext cx="648072" cy="369332"/>
          </a:xfrm>
          <a:prstGeom prst="rect">
            <a:avLst/>
          </a:prstGeom>
          <a:noFill/>
        </p:spPr>
        <p:txBody>
          <a:bodyPr wrap="square" rtlCol="0">
            <a:spAutoFit/>
          </a:bodyPr>
          <a:lstStyle/>
          <a:p>
            <a:r>
              <a:rPr lang="en-US" altLang="ja-JP" dirty="0" smtClean="0">
                <a:latin typeface="HGS創英角ｺﾞｼｯｸUB" panose="020B0900000000000000" pitchFamily="50" charset="-128"/>
                <a:ea typeface="HGS創英角ｺﾞｼｯｸUB" panose="020B0900000000000000" pitchFamily="50" charset="-128"/>
              </a:rPr>
              <a:t>39%</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
        <p:nvSpPr>
          <p:cNvPr id="17" name="テキスト ボックス 16"/>
          <p:cNvSpPr txBox="1"/>
          <p:nvPr/>
        </p:nvSpPr>
        <p:spPr>
          <a:xfrm>
            <a:off x="7007830" y="4941168"/>
            <a:ext cx="648072" cy="369332"/>
          </a:xfrm>
          <a:prstGeom prst="rect">
            <a:avLst/>
          </a:prstGeom>
          <a:noFill/>
        </p:spPr>
        <p:txBody>
          <a:bodyPr wrap="square" rtlCol="0">
            <a:spAutoFit/>
          </a:bodyPr>
          <a:lstStyle/>
          <a:p>
            <a:r>
              <a:rPr lang="en-US" altLang="ja-JP" dirty="0">
                <a:latin typeface="HGS創英角ｺﾞｼｯｸUB" panose="020B0900000000000000" pitchFamily="50" charset="-128"/>
                <a:ea typeface="HGS創英角ｺﾞｼｯｸUB" panose="020B0900000000000000" pitchFamily="50" charset="-128"/>
              </a:rPr>
              <a:t>33</a:t>
            </a:r>
            <a:r>
              <a:rPr lang="en-US" altLang="ja-JP" dirty="0" smtClean="0">
                <a:latin typeface="HGS創英角ｺﾞｼｯｸUB" panose="020B0900000000000000" pitchFamily="50" charset="-128"/>
                <a:ea typeface="HGS創英角ｺﾞｼｯｸUB" panose="020B0900000000000000" pitchFamily="50" charset="-128"/>
              </a:rPr>
              <a:t>%</a:t>
            </a:r>
            <a:endParaRPr kumimoji="1" lang="en-US" altLang="ja-JP" dirty="0" smtClean="0">
              <a:latin typeface="HGS創英角ｺﾞｼｯｸUB" panose="020B0900000000000000" pitchFamily="50" charset="-128"/>
              <a:ea typeface="HGS創英角ｺﾞｼｯｸUB" panose="020B0900000000000000" pitchFamily="50" charset="-128"/>
            </a:endParaRPr>
          </a:p>
        </p:txBody>
      </p:sp>
    </p:spTree>
    <p:extLst>
      <p:ext uri="{BB962C8B-B14F-4D97-AF65-F5344CB8AC3E}">
        <p14:creationId xmlns:p14="http://schemas.microsoft.com/office/powerpoint/2010/main" val="16403411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455829" y="476672"/>
            <a:ext cx="4114800" cy="346050"/>
          </a:xfrm>
        </p:spPr>
        <p:txBody>
          <a:bodyPr>
            <a:noAutofit/>
          </a:bodyPr>
          <a:lstStyle/>
          <a:p>
            <a:r>
              <a:rPr kumimoji="1" lang="ja-JP" altLang="en-US" sz="1800" dirty="0" smtClean="0"/>
              <a:t>大阪府</a:t>
            </a:r>
            <a:r>
              <a:rPr lang="ja-JP" altLang="en-US" sz="1800" dirty="0"/>
              <a:t>の</a:t>
            </a:r>
            <a:r>
              <a:rPr kumimoji="1" lang="ja-JP" altLang="en-US" sz="1800" dirty="0" smtClean="0"/>
              <a:t>麻しん対策</a:t>
            </a:r>
            <a:endParaRPr kumimoji="1" lang="ja-JP" altLang="en-US" sz="1800" dirty="0"/>
          </a:p>
        </p:txBody>
      </p:sp>
      <p:sp>
        <p:nvSpPr>
          <p:cNvPr id="3" name="コンテンツ プレースホルダー 2"/>
          <p:cNvSpPr>
            <a:spLocks noGrp="1"/>
          </p:cNvSpPr>
          <p:nvPr>
            <p:ph idx="1"/>
          </p:nvPr>
        </p:nvSpPr>
        <p:spPr>
          <a:xfrm>
            <a:off x="539552" y="1055787"/>
            <a:ext cx="8723312" cy="5688632"/>
          </a:xfrm>
        </p:spPr>
        <p:txBody>
          <a:bodyPr>
            <a:normAutofit fontScale="70000" lnSpcReduction="20000"/>
          </a:bodyPr>
          <a:lstStyle/>
          <a:p>
            <a:pPr marL="0" indent="0">
              <a:buNone/>
            </a:pPr>
            <a:r>
              <a:rPr kumimoji="1" lang="ja-JP" altLang="en-US" dirty="0" smtClean="0">
                <a:solidFill>
                  <a:srgbClr val="FF0000"/>
                </a:solidFill>
              </a:rPr>
              <a:t>○市町村の対応</a:t>
            </a:r>
            <a:r>
              <a:rPr lang="ja-JP" altLang="en-US" dirty="0" smtClean="0"/>
              <a:t>　　　</a:t>
            </a:r>
            <a:endParaRPr lang="en-US" altLang="ja-JP" dirty="0" smtClean="0"/>
          </a:p>
          <a:p>
            <a:pPr marL="0" indent="0">
              <a:buNone/>
            </a:pPr>
            <a:r>
              <a:rPr lang="ja-JP" altLang="en-US" dirty="0"/>
              <a:t>　</a:t>
            </a:r>
            <a:r>
              <a:rPr lang="ja-JP" altLang="en-US" dirty="0" smtClean="0"/>
              <a:t>　　・</a:t>
            </a:r>
            <a:r>
              <a:rPr lang="ja-JP" altLang="en-US" dirty="0"/>
              <a:t>定期予防接種率の</a:t>
            </a:r>
            <a:r>
              <a:rPr lang="ja-JP" altLang="en-US" dirty="0" smtClean="0"/>
              <a:t>向上に向けて啓発</a:t>
            </a:r>
            <a:endParaRPr lang="en-US" altLang="ja-JP" dirty="0" smtClean="0"/>
          </a:p>
          <a:p>
            <a:pPr marL="0" indent="0">
              <a:buNone/>
            </a:pPr>
            <a:r>
              <a:rPr lang="ja-JP" altLang="en-US" dirty="0">
                <a:solidFill>
                  <a:srgbClr val="FF0000"/>
                </a:solidFill>
              </a:rPr>
              <a:t>○</a:t>
            </a:r>
            <a:r>
              <a:rPr lang="ja-JP" altLang="en-US" dirty="0" smtClean="0">
                <a:solidFill>
                  <a:srgbClr val="FF0000"/>
                </a:solidFill>
              </a:rPr>
              <a:t>保健所の対応</a:t>
            </a:r>
            <a:endParaRPr lang="en-US" altLang="ja-JP" dirty="0" smtClean="0">
              <a:solidFill>
                <a:srgbClr val="FF0000"/>
              </a:solidFill>
            </a:endParaRPr>
          </a:p>
          <a:p>
            <a:pPr marL="0" indent="0">
              <a:buNone/>
            </a:pPr>
            <a:r>
              <a:rPr lang="ja-JP" altLang="en-US" dirty="0" smtClean="0"/>
              <a:t>　　　・</a:t>
            </a:r>
            <a:r>
              <a:rPr lang="en-US" altLang="ja-JP" dirty="0" smtClean="0"/>
              <a:t>1</a:t>
            </a:r>
            <a:r>
              <a:rPr lang="ja-JP" altLang="en-US" dirty="0" smtClean="0"/>
              <a:t>事例発生から積極的疫学調査、接触者の健康観察</a:t>
            </a:r>
            <a:endParaRPr lang="en-US" altLang="ja-JP" dirty="0" smtClean="0"/>
          </a:p>
          <a:p>
            <a:pPr marL="0" indent="0">
              <a:buNone/>
            </a:pPr>
            <a:r>
              <a:rPr lang="ja-JP" altLang="en-US" dirty="0" smtClean="0"/>
              <a:t>　　　・検体確保、遺伝子検査実施</a:t>
            </a:r>
            <a:endParaRPr lang="en-US" altLang="ja-JP" dirty="0"/>
          </a:p>
          <a:p>
            <a:pPr marL="0" indent="0">
              <a:buNone/>
            </a:pPr>
            <a:r>
              <a:rPr lang="ja-JP" altLang="en-US" dirty="0">
                <a:solidFill>
                  <a:srgbClr val="FF0000"/>
                </a:solidFill>
              </a:rPr>
              <a:t>○</a:t>
            </a:r>
            <a:r>
              <a:rPr lang="ja-JP" altLang="en-US" dirty="0" smtClean="0">
                <a:solidFill>
                  <a:srgbClr val="FF0000"/>
                </a:solidFill>
              </a:rPr>
              <a:t>医療対策課の対応</a:t>
            </a:r>
            <a:endParaRPr lang="en-US" altLang="ja-JP" dirty="0">
              <a:solidFill>
                <a:srgbClr val="FF0000"/>
              </a:solidFill>
            </a:endParaRPr>
          </a:p>
          <a:p>
            <a:pPr marL="0" indent="0">
              <a:lnSpc>
                <a:spcPts val="2600"/>
              </a:lnSpc>
              <a:buNone/>
            </a:pPr>
            <a:r>
              <a:rPr kumimoji="1" lang="ja-JP" altLang="en-US" dirty="0" smtClean="0"/>
              <a:t>　　　・</a:t>
            </a:r>
            <a:r>
              <a:rPr lang="ja-JP" altLang="en-US" dirty="0" smtClean="0"/>
              <a:t>知事</a:t>
            </a:r>
            <a:r>
              <a:rPr lang="ja-JP" altLang="en-US" dirty="0"/>
              <a:t>会見・報道提供等で注意</a:t>
            </a:r>
            <a:r>
              <a:rPr lang="ja-JP" altLang="en-US" dirty="0" smtClean="0"/>
              <a:t>喚起、リーフレット配布など啓発</a:t>
            </a:r>
            <a:endParaRPr lang="en-US" altLang="ja-JP" dirty="0"/>
          </a:p>
          <a:p>
            <a:pPr marL="0" indent="0">
              <a:lnSpc>
                <a:spcPts val="2600"/>
              </a:lnSpc>
              <a:buNone/>
            </a:pPr>
            <a:r>
              <a:rPr lang="ja-JP" altLang="en-US" dirty="0"/>
              <a:t>　　　</a:t>
            </a:r>
            <a:r>
              <a:rPr lang="ja-JP" altLang="en-US" dirty="0" smtClean="0"/>
              <a:t>・ホームページ</a:t>
            </a:r>
            <a:r>
              <a:rPr lang="ja-JP" altLang="en-US" dirty="0"/>
              <a:t>により府保健所の麻しん患者陽性者一覧を</a:t>
            </a:r>
            <a:r>
              <a:rPr lang="ja-JP" altLang="en-US" dirty="0" smtClean="0"/>
              <a:t>公表</a:t>
            </a:r>
            <a:endParaRPr lang="en-US" altLang="ja-JP" dirty="0" smtClean="0"/>
          </a:p>
          <a:p>
            <a:pPr marL="0" indent="0">
              <a:lnSpc>
                <a:spcPts val="2600"/>
              </a:lnSpc>
              <a:buNone/>
            </a:pPr>
            <a:r>
              <a:rPr lang="ja-JP" altLang="en-US" dirty="0"/>
              <a:t>　</a:t>
            </a:r>
            <a:r>
              <a:rPr lang="ja-JP" altLang="en-US" dirty="0" smtClean="0"/>
              <a:t>　　・保健所、他自治体との調整</a:t>
            </a:r>
            <a:endParaRPr lang="en-US" altLang="ja-JP" dirty="0" smtClean="0"/>
          </a:p>
          <a:p>
            <a:pPr marL="0" indent="0">
              <a:lnSpc>
                <a:spcPts val="2600"/>
              </a:lnSpc>
              <a:buNone/>
            </a:pPr>
            <a:r>
              <a:rPr lang="ja-JP" altLang="en-US" dirty="0"/>
              <a:t>　</a:t>
            </a:r>
            <a:r>
              <a:rPr lang="ja-JP" altLang="en-US" dirty="0" smtClean="0"/>
              <a:t>　　・大安研との検査依頼調整　</a:t>
            </a:r>
            <a:endParaRPr kumimoji="1" lang="en-US" altLang="ja-JP" dirty="0" smtClean="0"/>
          </a:p>
          <a:p>
            <a:pPr marL="0" indent="0">
              <a:buNone/>
            </a:pPr>
            <a:r>
              <a:rPr lang="ja-JP" altLang="en-US" dirty="0"/>
              <a:t>　</a:t>
            </a:r>
            <a:r>
              <a:rPr lang="ja-JP" altLang="en-US" dirty="0" smtClean="0"/>
              <a:t>　　</a:t>
            </a:r>
            <a:r>
              <a:rPr kumimoji="1" lang="ja-JP" altLang="en-US" dirty="0" smtClean="0"/>
              <a:t>・麻しん発生時の対応振り返り</a:t>
            </a:r>
            <a:r>
              <a:rPr lang="ja-JP" altLang="en-US" dirty="0" smtClean="0"/>
              <a:t>会議や</a:t>
            </a:r>
            <a:r>
              <a:rPr kumimoji="1" lang="ja-JP" altLang="en-US" dirty="0" smtClean="0"/>
              <a:t>政令中核市での情報</a:t>
            </a:r>
            <a:r>
              <a:rPr lang="ja-JP" altLang="en-US" dirty="0" smtClean="0"/>
              <a:t>共有</a:t>
            </a:r>
            <a:endParaRPr lang="en-US" altLang="ja-JP" dirty="0" smtClean="0"/>
          </a:p>
          <a:p>
            <a:pPr marL="0" indent="0">
              <a:buNone/>
            </a:pPr>
            <a:r>
              <a:rPr lang="ja-JP" altLang="en-US" dirty="0" smtClean="0"/>
              <a:t>　　　・大阪府保健所</a:t>
            </a:r>
            <a:r>
              <a:rPr lang="ja-JP" altLang="en-US" dirty="0"/>
              <a:t>設置市感染症連携</a:t>
            </a:r>
            <a:r>
              <a:rPr lang="ja-JP" altLang="en-US" dirty="0" smtClean="0"/>
              <a:t>会議を新たに設置</a:t>
            </a:r>
            <a:endParaRPr lang="en-US" altLang="ja-JP" dirty="0" smtClean="0"/>
          </a:p>
          <a:p>
            <a:pPr marL="0" indent="0">
              <a:buNone/>
            </a:pPr>
            <a:r>
              <a:rPr lang="ja-JP" altLang="en-US" dirty="0" smtClean="0">
                <a:solidFill>
                  <a:srgbClr val="FF0000"/>
                </a:solidFill>
              </a:rPr>
              <a:t>○大阪府感染症情報センター</a:t>
            </a:r>
            <a:endParaRPr lang="en-US" altLang="ja-JP" dirty="0" smtClean="0">
              <a:solidFill>
                <a:srgbClr val="FF0000"/>
              </a:solidFill>
            </a:endParaRPr>
          </a:p>
          <a:p>
            <a:pPr marL="0" indent="0">
              <a:buNone/>
            </a:pPr>
            <a:r>
              <a:rPr kumimoji="1" lang="ja-JP" altLang="en-US" dirty="0" smtClean="0"/>
              <a:t>　　　　ホームページにて「大阪府内の麻しん急増に関する情報」</a:t>
            </a:r>
            <a:endParaRPr kumimoji="1" lang="en-US" altLang="ja-JP" dirty="0" smtClean="0"/>
          </a:p>
          <a:p>
            <a:pPr marL="0" indent="0">
              <a:buNone/>
            </a:pPr>
            <a:r>
              <a:rPr lang="ja-JP" altLang="en-US" dirty="0"/>
              <a:t>　</a:t>
            </a:r>
            <a:r>
              <a:rPr lang="ja-JP" altLang="en-US" dirty="0" smtClean="0"/>
              <a:t>　　</a:t>
            </a:r>
            <a:r>
              <a:rPr kumimoji="1" lang="ja-JP" altLang="en-US" dirty="0" smtClean="0"/>
              <a:t>　</a:t>
            </a:r>
            <a:r>
              <a:rPr lang="ja-JP" altLang="en-US" dirty="0" smtClean="0"/>
              <a:t>「大阪府内における麻</a:t>
            </a:r>
            <a:r>
              <a:rPr lang="ja-JP" altLang="en-US" dirty="0" err="1" smtClean="0"/>
              <a:t>しんに関する</a:t>
            </a:r>
            <a:r>
              <a:rPr lang="ja-JP" altLang="en-US" dirty="0" smtClean="0"/>
              <a:t>リスク評価」</a:t>
            </a:r>
            <a:r>
              <a:rPr lang="ja-JP" altLang="en-US" dirty="0"/>
              <a:t>を</a:t>
            </a:r>
            <a:r>
              <a:rPr lang="ja-JP" altLang="en-US" dirty="0" smtClean="0"/>
              <a:t>新設</a:t>
            </a:r>
            <a:endParaRPr kumimoji="1" lang="en-US" altLang="ja-JP" dirty="0" smtClean="0"/>
          </a:p>
        </p:txBody>
      </p:sp>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7</a:t>
            </a:fld>
            <a:endParaRPr kumimoji="1" lang="ja-JP" altLang="en-US" dirty="0"/>
          </a:p>
        </p:txBody>
      </p:sp>
    </p:spTree>
    <p:extLst>
      <p:ext uri="{BB962C8B-B14F-4D97-AF65-F5344CB8AC3E}">
        <p14:creationId xmlns:p14="http://schemas.microsoft.com/office/powerpoint/2010/main" val="35098929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91618" y="370570"/>
            <a:ext cx="8229600" cy="634082"/>
          </a:xfrm>
        </p:spPr>
        <p:txBody>
          <a:bodyPr>
            <a:normAutofit/>
          </a:bodyPr>
          <a:lstStyle/>
          <a:p>
            <a:r>
              <a:rPr kumimoji="1" lang="ja-JP" altLang="en-US" sz="1800" dirty="0" smtClean="0"/>
              <a:t>大阪府の麻しん</a:t>
            </a:r>
            <a:r>
              <a:rPr kumimoji="1" lang="ja-JP" altLang="en-US" sz="1800" dirty="0" err="1" smtClean="0"/>
              <a:t>の</a:t>
            </a:r>
            <a:r>
              <a:rPr kumimoji="1" lang="ja-JP" altLang="en-US" sz="1800" dirty="0" smtClean="0"/>
              <a:t>課題</a:t>
            </a:r>
            <a:endParaRPr kumimoji="1" lang="ja-JP" altLang="en-US" sz="1800" dirty="0"/>
          </a:p>
        </p:txBody>
      </p:sp>
      <p:sp>
        <p:nvSpPr>
          <p:cNvPr id="3" name="コンテンツ プレースホルダー 2"/>
          <p:cNvSpPr>
            <a:spLocks noGrp="1"/>
          </p:cNvSpPr>
          <p:nvPr>
            <p:ph idx="1"/>
          </p:nvPr>
        </p:nvSpPr>
        <p:spPr>
          <a:xfrm>
            <a:off x="1259632" y="1484784"/>
            <a:ext cx="6984776" cy="3672408"/>
          </a:xfrm>
        </p:spPr>
        <p:txBody>
          <a:bodyPr>
            <a:normAutofit/>
          </a:bodyPr>
          <a:lstStyle/>
          <a:p>
            <a:pPr marL="0" indent="0">
              <a:buNone/>
            </a:pPr>
            <a:endParaRPr lang="en-US" altLang="ja-JP" sz="2500" dirty="0" smtClean="0"/>
          </a:p>
          <a:p>
            <a:pPr marL="0" indent="0">
              <a:buNone/>
            </a:pPr>
            <a:r>
              <a:rPr lang="ja-JP" altLang="en-US" sz="2500" dirty="0" smtClean="0"/>
              <a:t>○ </a:t>
            </a:r>
            <a:r>
              <a:rPr lang="en-US" altLang="ja-JP" sz="2500" dirty="0" smtClean="0"/>
              <a:t>20</a:t>
            </a:r>
            <a:r>
              <a:rPr lang="ja-JP" altLang="en-US" sz="2500" dirty="0" smtClean="0"/>
              <a:t>歳代から</a:t>
            </a:r>
            <a:r>
              <a:rPr lang="en-US" altLang="ja-JP" sz="2500" dirty="0" smtClean="0"/>
              <a:t>30</a:t>
            </a:r>
            <a:r>
              <a:rPr lang="ja-JP" altLang="en-US" sz="2500" dirty="0" smtClean="0"/>
              <a:t>歳代の発症割合が高い</a:t>
            </a:r>
            <a:endParaRPr lang="en-US" altLang="ja-JP" sz="2500" dirty="0" smtClean="0"/>
          </a:p>
          <a:p>
            <a:pPr marL="0" indent="0">
              <a:buNone/>
            </a:pPr>
            <a:r>
              <a:rPr lang="ja-JP" altLang="en-US" sz="2500" dirty="0"/>
              <a:t>　</a:t>
            </a:r>
            <a:r>
              <a:rPr lang="ja-JP" altLang="en-US" sz="2500" dirty="0" smtClean="0"/>
              <a:t>　・働き盛りの年齢層への働きかけが必要</a:t>
            </a:r>
            <a:endParaRPr lang="en-US" altLang="ja-JP" sz="2500" dirty="0" smtClean="0"/>
          </a:p>
          <a:p>
            <a:pPr marL="0" indent="0">
              <a:buNone/>
            </a:pPr>
            <a:r>
              <a:rPr lang="ja-JP" altLang="en-US" sz="2500" dirty="0" smtClean="0"/>
              <a:t>　</a:t>
            </a:r>
            <a:endParaRPr lang="en-US" altLang="ja-JP" sz="2500" dirty="0" smtClean="0"/>
          </a:p>
          <a:p>
            <a:pPr marL="0" indent="0">
              <a:buNone/>
            </a:pPr>
            <a:r>
              <a:rPr lang="ja-JP" altLang="en-US" sz="2500" dirty="0" smtClean="0"/>
              <a:t>○海外帰国者からの感染拡大</a:t>
            </a:r>
            <a:endParaRPr lang="en-US" altLang="ja-JP" sz="2500" dirty="0" smtClean="0"/>
          </a:p>
          <a:p>
            <a:pPr marL="0" indent="0">
              <a:buNone/>
            </a:pPr>
            <a:r>
              <a:rPr lang="ja-JP" altLang="en-US" sz="2500" dirty="0"/>
              <a:t>　</a:t>
            </a:r>
            <a:r>
              <a:rPr lang="ja-JP" altLang="en-US" sz="2500" dirty="0" smtClean="0"/>
              <a:t>　・海外渡航者へワクチン接種勧奨の啓発強化</a:t>
            </a:r>
            <a:endParaRPr lang="en-US" altLang="ja-JP" sz="2500" dirty="0"/>
          </a:p>
        </p:txBody>
      </p:sp>
      <p:sp>
        <p:nvSpPr>
          <p:cNvPr id="4" name="スライド番号プレースホルダー 3"/>
          <p:cNvSpPr>
            <a:spLocks noGrp="1"/>
          </p:cNvSpPr>
          <p:nvPr>
            <p:ph type="sldNum" sz="quarter" idx="12"/>
          </p:nvPr>
        </p:nvSpPr>
        <p:spPr/>
        <p:txBody>
          <a:bodyPr/>
          <a:lstStyle/>
          <a:p>
            <a:fld id="{6196261B-5D8A-42B5-A117-EFD27975DFDB}" type="slidenum">
              <a:rPr kumimoji="1" lang="ja-JP" altLang="en-US" smtClean="0"/>
              <a:t>8</a:t>
            </a:fld>
            <a:endParaRPr kumimoji="1" lang="ja-JP" altLang="en-US"/>
          </a:p>
        </p:txBody>
      </p:sp>
    </p:spTree>
    <p:extLst>
      <p:ext uri="{BB962C8B-B14F-4D97-AF65-F5344CB8AC3E}">
        <p14:creationId xmlns:p14="http://schemas.microsoft.com/office/powerpoint/2010/main" val="2878299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雪藤">
      <a:dk1>
        <a:sysClr val="windowText" lastClr="000000"/>
      </a:dk1>
      <a:lt1>
        <a:sysClr val="window" lastClr="FFFFFF"/>
      </a:lt1>
      <a:dk2>
        <a:srgbClr val="000049"/>
      </a:dk2>
      <a:lt2>
        <a:srgbClr val="E3E8FF"/>
      </a:lt2>
      <a:accent1>
        <a:srgbClr val="947098"/>
      </a:accent1>
      <a:accent2>
        <a:srgbClr val="809E90"/>
      </a:accent2>
      <a:accent3>
        <a:srgbClr val="7574AC"/>
      </a:accent3>
      <a:accent4>
        <a:srgbClr val="A4715D"/>
      </a:accent4>
      <a:accent5>
        <a:srgbClr val="9E9E78"/>
      </a:accent5>
      <a:accent6>
        <a:srgbClr val="6079A4"/>
      </a:accent6>
      <a:hlink>
        <a:srgbClr val="0000FF"/>
      </a:hlink>
      <a:folHlink>
        <a:srgbClr val="800080"/>
      </a:folHlink>
    </a:clrScheme>
    <a:fontScheme name="ユーザー定義 1">
      <a:majorFont>
        <a:latin typeface="Times New Roman"/>
        <a:ea typeface="Meiryo UI"/>
        <a:cs typeface=""/>
      </a:majorFont>
      <a:minorFont>
        <a:latin typeface="Times New Roman"/>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rtlCol="0" anchor="ctr"/>
      <a:lstStyle>
        <a:defPPr algn="ctr">
          <a:defRPr kumimoj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3201</TotalTime>
  <Words>810</Words>
  <Application>Microsoft Office PowerPoint</Application>
  <PresentationFormat>画面に合わせる (4:3)</PresentationFormat>
  <Paragraphs>118</Paragraphs>
  <Slides>8</Slides>
  <Notes>8</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8</vt:i4>
      </vt:variant>
    </vt:vector>
  </HeadingPairs>
  <TitlesOfParts>
    <vt:vector size="15" baseType="lpstr">
      <vt:lpstr>HGS創英角ｺﾞｼｯｸUB</vt:lpstr>
      <vt:lpstr>Meiryo UI</vt:lpstr>
      <vt:lpstr>ＭＳ Ｐゴシック</vt:lpstr>
      <vt:lpstr>Arial</vt:lpstr>
      <vt:lpstr>Calibri</vt:lpstr>
      <vt:lpstr>Times New Roman</vt:lpstr>
      <vt:lpstr>Office ​​テーマ</vt:lpstr>
      <vt:lpstr>PowerPoint プレゼンテーション</vt:lpstr>
      <vt:lpstr>PowerPoint プレゼンテーション</vt:lpstr>
      <vt:lpstr>PowerPoint プレゼンテーション</vt:lpstr>
      <vt:lpstr>都道府県麻しん累計報告数（2019年7週まで　N＝222）</vt:lpstr>
      <vt:lpstr>大阪府年令別、ワクチン接種歴別麻しん報告数（2019年7週まで）</vt:lpstr>
      <vt:lpstr>平成30年　大阪市と大阪府（大阪市を除く）の報告数とワクチン接種回数（N＝81）</vt:lpstr>
      <vt:lpstr>大阪府の麻しん対策</vt:lpstr>
      <vt:lpstr>大阪府の麻しんの課題</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大阪府における先天性風しん症候群対策事業</dc:title>
  <dc:creator>HOSTNAME</dc:creator>
  <cp:lastModifiedBy>河原　寿賀子</cp:lastModifiedBy>
  <cp:revision>244</cp:revision>
  <cp:lastPrinted>2019-02-28T00:41:59Z</cp:lastPrinted>
  <dcterms:created xsi:type="dcterms:W3CDTF">2018-01-18T15:01:24Z</dcterms:created>
  <dcterms:modified xsi:type="dcterms:W3CDTF">2019-04-06T10:54:19Z</dcterms:modified>
</cp:coreProperties>
</file>