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handoutMasterIdLst>
    <p:handoutMasterId r:id="rId10"/>
  </p:handoutMasterIdLst>
  <p:sldIdLst>
    <p:sldId id="275" r:id="rId2"/>
    <p:sldId id="273" r:id="rId3"/>
    <p:sldId id="274" r:id="rId4"/>
    <p:sldId id="276" r:id="rId5"/>
    <p:sldId id="280" r:id="rId6"/>
    <p:sldId id="278" r:id="rId7"/>
    <p:sldId id="277"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1092" y="9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189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1295967114765026"/>
          <c:y val="4.3588138732760566E-2"/>
          <c:w val="0.86397903560882039"/>
          <c:h val="0.83129849720646642"/>
        </c:manualLayout>
      </c:layout>
      <c:bar3DChart>
        <c:barDir val="col"/>
        <c:grouping val="clustered"/>
        <c:varyColors val="0"/>
        <c:ser>
          <c:idx val="0"/>
          <c:order val="0"/>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1.0529953489112526E-2"/>
                  <c:y val="-9.74666924846154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1BB-4F6E-9D24-0362B3695894}"/>
                </c:ext>
              </c:extLst>
            </c:dLbl>
            <c:dLbl>
              <c:idx val="1"/>
              <c:layout>
                <c:manualLayout>
                  <c:x val="2.001864292016026E-2"/>
                  <c:y val="-6.0176804665350574E-2"/>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rgbClr val="FF0000"/>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9.0454703146191293E-2"/>
                      <c:h val="8.4945131099734436E-2"/>
                    </c:manualLayout>
                  </c15:layout>
                </c:ext>
                <c:ext xmlns:c16="http://schemas.microsoft.com/office/drawing/2014/chart" uri="{C3380CC4-5D6E-409C-BE32-E72D297353CC}">
                  <c16:uniqueId val="{00000002-11BB-4F6E-9D24-0362B3695894}"/>
                </c:ext>
              </c:extLst>
            </c:dLbl>
            <c:dLbl>
              <c:idx val="2"/>
              <c:layout>
                <c:manualLayout>
                  <c:x val="1.4741934884757382E-2"/>
                  <c:y val="-7.122565989260364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FF0000"/>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1BB-4F6E-9D24-0362B3695894}"/>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Sheet1!$A$6:$A$8</c:f>
              <c:strCache>
                <c:ptCount val="3"/>
                <c:pt idx="0">
                  <c:v>現在</c:v>
                </c:pt>
                <c:pt idx="1">
                  <c:v>2020年7月</c:v>
                </c:pt>
                <c:pt idx="2">
                  <c:v>2021年度末</c:v>
                </c:pt>
              </c:strCache>
            </c:strRef>
          </c:cat>
          <c:val>
            <c:numRef>
              <c:f>Sheet1!$B$6:$B$8</c:f>
              <c:numCache>
                <c:formatCode>0%</c:formatCode>
                <c:ptCount val="3"/>
                <c:pt idx="0">
                  <c:v>0.8</c:v>
                </c:pt>
                <c:pt idx="1">
                  <c:v>0.85</c:v>
                </c:pt>
                <c:pt idx="2">
                  <c:v>0.9</c:v>
                </c:pt>
              </c:numCache>
            </c:numRef>
          </c:val>
          <c:extLst>
            <c:ext xmlns:c16="http://schemas.microsoft.com/office/drawing/2014/chart" uri="{C3380CC4-5D6E-409C-BE32-E72D297353CC}">
              <c16:uniqueId val="{00000000-11BB-4F6E-9D24-0362B3695894}"/>
            </c:ext>
          </c:extLst>
        </c:ser>
        <c:dLbls>
          <c:showLegendKey val="0"/>
          <c:showVal val="0"/>
          <c:showCatName val="0"/>
          <c:showSerName val="0"/>
          <c:showPercent val="0"/>
          <c:showBubbleSize val="0"/>
        </c:dLbls>
        <c:gapWidth val="250"/>
        <c:gapDepth val="0"/>
        <c:shape val="box"/>
        <c:axId val="1505313168"/>
        <c:axId val="1505311088"/>
        <c:axId val="0"/>
      </c:bar3DChart>
      <c:catAx>
        <c:axId val="15053131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ja-JP"/>
          </a:p>
        </c:txPr>
        <c:crossAx val="1505311088"/>
        <c:crosses val="autoZero"/>
        <c:auto val="1"/>
        <c:lblAlgn val="ctr"/>
        <c:lblOffset val="100"/>
        <c:noMultiLvlLbl val="0"/>
      </c:catAx>
      <c:valAx>
        <c:axId val="1505311088"/>
        <c:scaling>
          <c:orientation val="minMax"/>
          <c:max val="0.95000000000000007"/>
          <c:min val="0.75000000000000011"/>
        </c:scaling>
        <c:delete val="0"/>
        <c:axPos val="l"/>
        <c:majorGridlines>
          <c:spPr>
            <a:ln w="9525" cap="flat" cmpd="sng" algn="ctr">
              <a:solidFill>
                <a:schemeClr val="tx1">
                  <a:lumMod val="5000"/>
                  <a:lumOff val="9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505313168"/>
        <c:crosses val="autoZero"/>
        <c:crossBetween val="between"/>
        <c:majorUnit val="5.000000000000001E-2"/>
        <c:minorUnit val="1.0000000000000002E-2"/>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defRPr sz="1200"/>
            </a:lvl1pPr>
          </a:lstStyle>
          <a:p>
            <a:fld id="{D085BFCB-4D10-47FA-B719-C99F63AAFB04}" type="datetimeFigureOut">
              <a:rPr kumimoji="1" lang="ja-JP" altLang="en-US" smtClean="0"/>
              <a:t>2019/2/28</a:t>
            </a:fld>
            <a:endParaRPr kumimoji="1"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defRPr sz="1200"/>
            </a:lvl1pPr>
          </a:lstStyle>
          <a:p>
            <a:fld id="{F4E249AB-0AC7-4E42-85B9-B64FD529CA90}" type="slidenum">
              <a:rPr kumimoji="1" lang="ja-JP" altLang="en-US" smtClean="0"/>
              <a:t>‹#›</a:t>
            </a:fld>
            <a:endParaRPr kumimoji="1" lang="ja-JP" altLang="en-US"/>
          </a:p>
        </p:txBody>
      </p:sp>
    </p:spTree>
    <p:extLst>
      <p:ext uri="{BB962C8B-B14F-4D97-AF65-F5344CB8AC3E}">
        <p14:creationId xmlns:p14="http://schemas.microsoft.com/office/powerpoint/2010/main" val="3173166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5551D94A-55A0-4C9A-BA60-644C1835F44E}" type="datetimeFigureOut">
              <a:rPr kumimoji="1" lang="ja-JP" altLang="en-US" smtClean="0"/>
              <a:t>2019/2/28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6CD9C618-A507-4638-BCC2-6457353C7C17}" type="slidenum">
              <a:rPr kumimoji="1" lang="ja-JP" altLang="en-US" smtClean="0"/>
              <a:t>‹#›</a:t>
            </a:fld>
            <a:endParaRPr kumimoji="1" lang="ja-JP" altLang="en-US"/>
          </a:p>
        </p:txBody>
      </p:sp>
    </p:spTree>
    <p:extLst>
      <p:ext uri="{BB962C8B-B14F-4D97-AF65-F5344CB8AC3E}">
        <p14:creationId xmlns:p14="http://schemas.microsoft.com/office/powerpoint/2010/main" val="30268795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kumimoji="1" lang="ja-JP" altLang="en-US" dirty="0" smtClean="0"/>
              <a:t>・風しんは、ワクチンによって予防が可能な疾患ですが、現在</a:t>
            </a:r>
            <a:r>
              <a:rPr kumimoji="1" lang="en-US" altLang="ja-JP" dirty="0" smtClean="0"/>
              <a:t>39</a:t>
            </a:r>
            <a:r>
              <a:rPr kumimoji="1" lang="ja-JP" altLang="en-US" dirty="0" smtClean="0"/>
              <a:t>～</a:t>
            </a:r>
            <a:r>
              <a:rPr kumimoji="1" lang="en-US" altLang="ja-JP" dirty="0" smtClean="0"/>
              <a:t>56</a:t>
            </a:r>
            <a:r>
              <a:rPr kumimoji="1" lang="ja-JP" altLang="en-US" dirty="0" smtClean="0"/>
              <a:t>歳＝昭和</a:t>
            </a:r>
            <a:r>
              <a:rPr kumimoji="1" lang="en-US" altLang="ja-JP" dirty="0" smtClean="0"/>
              <a:t>37</a:t>
            </a:r>
            <a:r>
              <a:rPr kumimoji="1" lang="ja-JP" altLang="en-US" dirty="0" smtClean="0"/>
              <a:t>年</a:t>
            </a:r>
            <a:r>
              <a:rPr kumimoji="1" lang="en-US" altLang="ja-JP" dirty="0" smtClean="0"/>
              <a:t>4</a:t>
            </a:r>
            <a:r>
              <a:rPr kumimoji="1" lang="ja-JP" altLang="en-US" dirty="0" smtClean="0"/>
              <a:t>月</a:t>
            </a:r>
            <a:r>
              <a:rPr kumimoji="1" lang="en-US" altLang="ja-JP" dirty="0" smtClean="0"/>
              <a:t>2</a:t>
            </a:r>
            <a:r>
              <a:rPr kumimoji="1" lang="ja-JP" altLang="en-US" dirty="0" smtClean="0"/>
              <a:t>日から昭和</a:t>
            </a:r>
            <a:r>
              <a:rPr kumimoji="1" lang="en-US" altLang="ja-JP" dirty="0" smtClean="0"/>
              <a:t>54</a:t>
            </a:r>
            <a:r>
              <a:rPr kumimoji="1" lang="ja-JP" altLang="en-US" dirty="0" smtClean="0"/>
              <a:t>年</a:t>
            </a:r>
            <a:r>
              <a:rPr kumimoji="1" lang="en-US" altLang="ja-JP" dirty="0" smtClean="0"/>
              <a:t>4</a:t>
            </a:r>
            <a:r>
              <a:rPr kumimoji="1" lang="ja-JP" altLang="en-US" dirty="0" smtClean="0"/>
              <a:t>月</a:t>
            </a:r>
            <a:r>
              <a:rPr kumimoji="1" lang="en-US" altLang="ja-JP" dirty="0" smtClean="0"/>
              <a:t>1</a:t>
            </a:r>
            <a:r>
              <a:rPr kumimoji="1" lang="ja-JP" altLang="en-US" dirty="0" smtClean="0"/>
              <a:t>日の間に生まれた男性</a:t>
            </a:r>
            <a:r>
              <a:rPr kumimoji="1" lang="en-US" altLang="ja-JP" dirty="0" smtClean="0"/>
              <a:t/>
            </a:r>
            <a:br>
              <a:rPr kumimoji="1" lang="en-US" altLang="ja-JP" dirty="0" smtClean="0"/>
            </a:br>
            <a:r>
              <a:rPr kumimoji="1" lang="ja-JP" altLang="en-US" dirty="0" smtClean="0"/>
              <a:t>・これまでの予防接種制度の変遷の中で、風</a:t>
            </a:r>
            <a:r>
              <a:rPr kumimoji="1" lang="ja-JP" altLang="en-US" dirty="0" err="1" smtClean="0"/>
              <a:t>しんに係る</a:t>
            </a:r>
            <a:r>
              <a:rPr kumimoji="1" lang="ja-JP" altLang="en-US" dirty="0" smtClean="0"/>
              <a:t>公的な予防接種を受ける機会がなかった世代であり、抗体保有率が他の世代より低い</a:t>
            </a:r>
            <a:endParaRPr kumimoji="1" lang="en-US" altLang="ja-JP" dirty="0" smtClean="0"/>
          </a:p>
          <a:p>
            <a:r>
              <a:rPr kumimoji="1" lang="ja-JP" altLang="en-US" dirty="0" smtClean="0"/>
              <a:t>・風しんのり患者数の多くを占める</a:t>
            </a:r>
            <a:endParaRPr kumimoji="1" lang="en-US" altLang="ja-JP" dirty="0" smtClean="0"/>
          </a:p>
          <a:p>
            <a:r>
              <a:rPr kumimoji="1" lang="ja-JP" altLang="en-US" dirty="0" smtClean="0"/>
              <a:t>・国は、可及的速やかに当該世代の男性の抗体保有率を上昇させる必要があることから、</a:t>
            </a:r>
            <a:endParaRPr kumimoji="1" lang="en-US" altLang="ja-JP" dirty="0" smtClean="0"/>
          </a:p>
          <a:p>
            <a:r>
              <a:rPr kumimoji="1" lang="ja-JP" altLang="en-US" dirty="0" smtClean="0"/>
              <a:t>　平成</a:t>
            </a:r>
            <a:r>
              <a:rPr kumimoji="1" lang="en-US" altLang="ja-JP" dirty="0" smtClean="0"/>
              <a:t>34</a:t>
            </a:r>
            <a:r>
              <a:rPr kumimoji="1" lang="ja-JP" altLang="en-US" dirty="0" smtClean="0"/>
              <a:t>年（</a:t>
            </a:r>
            <a:r>
              <a:rPr kumimoji="1" lang="en-US" altLang="ja-JP" dirty="0" smtClean="0"/>
              <a:t>2022</a:t>
            </a:r>
            <a:r>
              <a:rPr kumimoji="1" lang="ja-JP" altLang="en-US" dirty="0" smtClean="0"/>
              <a:t>年）</a:t>
            </a:r>
            <a:r>
              <a:rPr kumimoji="1" lang="en-US" altLang="ja-JP" dirty="0" smtClean="0"/>
              <a:t>3</a:t>
            </a:r>
            <a:r>
              <a:rPr kumimoji="1" lang="ja-JP" altLang="en-US" dirty="0" smtClean="0"/>
              <a:t>月</a:t>
            </a:r>
            <a:r>
              <a:rPr kumimoji="1" lang="en-US" altLang="ja-JP" dirty="0" smtClean="0"/>
              <a:t>31</a:t>
            </a:r>
            <a:r>
              <a:rPr kumimoji="1" lang="ja-JP" altLang="en-US" dirty="0" smtClean="0"/>
              <a:t>日までの時限措置として「風しん</a:t>
            </a:r>
            <a:r>
              <a:rPr kumimoji="1" lang="ja-JP" altLang="en-US" dirty="0" err="1" smtClean="0"/>
              <a:t>の</a:t>
            </a:r>
            <a:r>
              <a:rPr kumimoji="1" lang="ja-JP" altLang="en-US" dirty="0" smtClean="0"/>
              <a:t>追加的対策」として</a:t>
            </a:r>
          </a:p>
          <a:p>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2</a:t>
            </a:fld>
            <a:endParaRPr kumimoji="1" lang="ja-JP" altLang="en-US"/>
          </a:p>
        </p:txBody>
      </p:sp>
    </p:spTree>
    <p:extLst>
      <p:ext uri="{BB962C8B-B14F-4D97-AF65-F5344CB8AC3E}">
        <p14:creationId xmlns:p14="http://schemas.microsoft.com/office/powerpoint/2010/main" val="1788274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3</a:t>
            </a:fld>
            <a:endParaRPr kumimoji="1" lang="ja-JP" altLang="en-US"/>
          </a:p>
        </p:txBody>
      </p:sp>
    </p:spTree>
    <p:extLst>
      <p:ext uri="{BB962C8B-B14F-4D97-AF65-F5344CB8AC3E}">
        <p14:creationId xmlns:p14="http://schemas.microsoft.com/office/powerpoint/2010/main" val="228977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4</a:t>
            </a:fld>
            <a:endParaRPr kumimoji="1" lang="ja-JP" altLang="en-US"/>
          </a:p>
        </p:txBody>
      </p:sp>
    </p:spTree>
    <p:extLst>
      <p:ext uri="{BB962C8B-B14F-4D97-AF65-F5344CB8AC3E}">
        <p14:creationId xmlns:p14="http://schemas.microsoft.com/office/powerpoint/2010/main" val="3859345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5</a:t>
            </a:fld>
            <a:endParaRPr kumimoji="1" lang="ja-JP" altLang="en-US"/>
          </a:p>
        </p:txBody>
      </p:sp>
    </p:spTree>
    <p:extLst>
      <p:ext uri="{BB962C8B-B14F-4D97-AF65-F5344CB8AC3E}">
        <p14:creationId xmlns:p14="http://schemas.microsoft.com/office/powerpoint/2010/main" val="297340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6</a:t>
            </a:fld>
            <a:endParaRPr kumimoji="1" lang="ja-JP" altLang="en-US"/>
          </a:p>
        </p:txBody>
      </p:sp>
    </p:spTree>
    <p:extLst>
      <p:ext uri="{BB962C8B-B14F-4D97-AF65-F5344CB8AC3E}">
        <p14:creationId xmlns:p14="http://schemas.microsoft.com/office/powerpoint/2010/main" val="872664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7</a:t>
            </a:fld>
            <a:endParaRPr kumimoji="1" lang="ja-JP" altLang="en-US"/>
          </a:p>
        </p:txBody>
      </p:sp>
    </p:spTree>
    <p:extLst>
      <p:ext uri="{BB962C8B-B14F-4D97-AF65-F5344CB8AC3E}">
        <p14:creationId xmlns:p14="http://schemas.microsoft.com/office/powerpoint/2010/main" val="312691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D5C1A2-B996-4049-ACC9-A8111DF5A191}" type="datetime1">
              <a:rPr kumimoji="1" lang="ja-JP" altLang="en-US" smtClean="0"/>
              <a:t>2019/2/28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752066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33BEEB-4025-4AC1-93AF-7C70E3819283}" type="datetime1">
              <a:rPr kumimoji="1" lang="ja-JP" altLang="en-US" smtClean="0"/>
              <a:t>2019/2/28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64620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E12CA-6E6C-4C7D-A7E7-1E28639049AA}" type="datetime1">
              <a:rPr kumimoji="1" lang="ja-JP" altLang="en-US" smtClean="0"/>
              <a:t>2019/2/28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724254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413756-4638-4289-B36D-2E45C553F61C}" type="datetime1">
              <a:rPr kumimoji="1" lang="ja-JP" altLang="en-US" smtClean="0"/>
              <a:t>2019/2/28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490935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6C3B6D7-7F24-415E-970F-693D8FA88432}" type="datetime1">
              <a:rPr kumimoji="1" lang="ja-JP" altLang="en-US" smtClean="0"/>
              <a:t>2019/2/28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346498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E205CFC-163C-476B-8E28-1F36A52EB72B}" type="datetime1">
              <a:rPr kumimoji="1" lang="ja-JP" altLang="en-US" smtClean="0"/>
              <a:t>2019/2/28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2207771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FF48496-B393-42EB-987C-4F97EFD0F704}" type="datetime1">
              <a:rPr kumimoji="1" lang="ja-JP" altLang="en-US" smtClean="0"/>
              <a:t>2019/2/28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2956035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B1B56F8-4F31-4030-BF64-0C1088125D45}" type="datetime1">
              <a:rPr kumimoji="1" lang="ja-JP" altLang="en-US" smtClean="0"/>
              <a:t>2019/2/28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335785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A316B4-7AEC-431D-B3DF-5BCE63E52E65}" type="datetime1">
              <a:rPr kumimoji="1" lang="ja-JP" altLang="en-US" smtClean="0"/>
              <a:t>2019/2/28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1726340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57E927F-4C5A-492B-93E6-A1D1E709E13F}" type="datetime1">
              <a:rPr kumimoji="1" lang="ja-JP" altLang="en-US" smtClean="0"/>
              <a:t>2019/2/28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323573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D0F506C-3A38-4F68-B98D-D0A932B57AE0}" type="datetime1">
              <a:rPr kumimoji="1" lang="ja-JP" altLang="en-US" smtClean="0"/>
              <a:t>2019/2/28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5400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C117CE-113C-4465-9B8A-C664A96DA336}" type="datetime1">
              <a:rPr kumimoji="1" lang="ja-JP" altLang="en-US" smtClean="0"/>
              <a:t>2019/2/28</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787366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060848"/>
            <a:ext cx="8229600" cy="2016224"/>
          </a:xfrm>
        </p:spPr>
        <p:txBody>
          <a:bodyPr>
            <a:normAutofit/>
          </a:bodyPr>
          <a:lstStyle/>
          <a:p>
            <a:r>
              <a:rPr lang="ja-JP" altLang="en-US" sz="4800" b="1" dirty="0">
                <a:latin typeface="+mj-ea"/>
              </a:rPr>
              <a:t>風しん</a:t>
            </a:r>
            <a:r>
              <a:rPr lang="ja-JP" altLang="en-US" sz="4800" b="1" dirty="0" err="1" smtClean="0">
                <a:latin typeface="+mj-ea"/>
              </a:rPr>
              <a:t>の</a:t>
            </a:r>
            <a:r>
              <a:rPr lang="ja-JP" altLang="en-US" sz="4800" b="1" dirty="0" smtClean="0">
                <a:latin typeface="+mj-ea"/>
              </a:rPr>
              <a:t>追加的対策について</a:t>
            </a:r>
            <a:endParaRPr kumimoji="1" lang="ja-JP" altLang="en-US" sz="4800" b="1" dirty="0">
              <a:latin typeface="+mj-ea"/>
            </a:endParaRPr>
          </a:p>
        </p:txBody>
      </p:sp>
      <p:sp>
        <p:nvSpPr>
          <p:cNvPr id="3" name="正方形/長方形 2"/>
          <p:cNvSpPr/>
          <p:nvPr/>
        </p:nvSpPr>
        <p:spPr>
          <a:xfrm>
            <a:off x="5220072" y="188640"/>
            <a:ext cx="3672408" cy="615553"/>
          </a:xfrm>
          <a:prstGeom prst="rect">
            <a:avLst/>
          </a:prstGeom>
        </p:spPr>
        <p:txBody>
          <a:bodyPr wrap="square">
            <a:spAutoFit/>
          </a:bodyPr>
          <a:lstStyle/>
          <a:p>
            <a:pPr algn="dist"/>
            <a:r>
              <a:rPr lang="ja-JP" altLang="en-US" sz="1600" dirty="0"/>
              <a:t>平成</a:t>
            </a:r>
            <a:r>
              <a:rPr lang="en-US" altLang="ja-JP" sz="1600" dirty="0"/>
              <a:t>30</a:t>
            </a:r>
            <a:r>
              <a:rPr lang="ja-JP" altLang="en-US" sz="1600" dirty="0"/>
              <a:t>年度大阪府感染症対策審議会</a:t>
            </a:r>
            <a:endParaRPr lang="en-US" altLang="ja-JP" sz="1600" dirty="0"/>
          </a:p>
          <a:p>
            <a:pPr algn="ctr"/>
            <a:r>
              <a:rPr lang="ja-JP" altLang="en-US" dirty="0"/>
              <a:t>麻しん及び風しん対策部会</a:t>
            </a:r>
            <a:endParaRPr lang="en-US" altLang="ja-JP" dirty="0"/>
          </a:p>
        </p:txBody>
      </p:sp>
    </p:spTree>
    <p:extLst>
      <p:ext uri="{BB962C8B-B14F-4D97-AF65-F5344CB8AC3E}">
        <p14:creationId xmlns:p14="http://schemas.microsoft.com/office/powerpoint/2010/main" val="10197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9144000" cy="562074"/>
          </a:xfrm>
          <a:prstGeom prst="rect">
            <a:avLst/>
          </a:prstGeom>
          <a:gradFill flip="none" rotWithShape="1">
            <a:gsLst>
              <a:gs pos="0">
                <a:schemeClr val="accent1">
                  <a:lumMod val="20000"/>
                  <a:lumOff val="80000"/>
                </a:schemeClr>
              </a:gs>
              <a:gs pos="70000">
                <a:schemeClr val="accent1">
                  <a:lumMod val="20000"/>
                  <a:lumOff val="80000"/>
                </a:schemeClr>
              </a:gs>
              <a:gs pos="100000">
                <a:schemeClr val="tx2"/>
              </a:gs>
            </a:gsLst>
            <a:lin ang="0" scaled="1"/>
            <a:tileRect/>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１　</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風</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しん</a:t>
            </a:r>
            <a:r>
              <a:rPr lang="ja-JP" altLang="en-US" sz="3200" b="1" dirty="0" err="1"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追加的対策について</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概要</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3"/>
          <a:stretch>
            <a:fillRect/>
          </a:stretch>
        </p:blipFill>
        <p:spPr>
          <a:xfrm>
            <a:off x="376671" y="856776"/>
            <a:ext cx="8390657" cy="5328592"/>
          </a:xfrm>
          <a:prstGeom prst="rect">
            <a:avLst/>
          </a:prstGeom>
        </p:spPr>
      </p:pic>
      <p:sp>
        <p:nvSpPr>
          <p:cNvPr id="4" name="正方形/長方形 3"/>
          <p:cNvSpPr/>
          <p:nvPr/>
        </p:nvSpPr>
        <p:spPr>
          <a:xfrm>
            <a:off x="5508104" y="3645024"/>
            <a:ext cx="1656184" cy="63619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5"/>
          <p:cNvSpPr txBox="1">
            <a:spLocks/>
          </p:cNvSpPr>
          <p:nvPr/>
        </p:nvSpPr>
        <p:spPr>
          <a:xfrm>
            <a:off x="3491880" y="6224047"/>
            <a:ext cx="4891398" cy="415669"/>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昭和</a:t>
            </a:r>
            <a:r>
              <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日から昭和</a:t>
            </a:r>
            <a:r>
              <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54</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日の間に生まれた男性</a:t>
            </a:r>
          </a:p>
        </p:txBody>
      </p:sp>
      <p:cxnSp>
        <p:nvCxnSpPr>
          <p:cNvPr id="8" name="直線コネクタ 7"/>
          <p:cNvCxnSpPr/>
          <p:nvPr/>
        </p:nvCxnSpPr>
        <p:spPr>
          <a:xfrm>
            <a:off x="3286958" y="1700808"/>
            <a:ext cx="1440160" cy="0"/>
          </a:xfrm>
          <a:prstGeom prst="line">
            <a:avLst/>
          </a:prstGeom>
          <a:ln w="53975"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5"/>
          <p:cNvSpPr txBox="1">
            <a:spLocks/>
          </p:cNvSpPr>
          <p:nvPr/>
        </p:nvSpPr>
        <p:spPr>
          <a:xfrm>
            <a:off x="4670768" y="1567366"/>
            <a:ext cx="426497" cy="361883"/>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2051720" y="2060848"/>
            <a:ext cx="2088232" cy="0"/>
          </a:xfrm>
          <a:prstGeom prst="line">
            <a:avLst/>
          </a:prstGeom>
          <a:ln w="53975" cmpd="dbl">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640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5"/>
          <p:cNvSpPr txBox="1">
            <a:spLocks/>
          </p:cNvSpPr>
          <p:nvPr/>
        </p:nvSpPr>
        <p:spPr>
          <a:xfrm>
            <a:off x="2253724" y="5816923"/>
            <a:ext cx="4858396" cy="566660"/>
          </a:xfrm>
          <a:prstGeom prst="roundRect">
            <a:avLst/>
          </a:prstGeom>
          <a:ln w="44450" cmpd="thickThin">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施行期日：</a:t>
            </a:r>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年２月１日</a:t>
            </a:r>
          </a:p>
        </p:txBody>
      </p:sp>
      <p:sp>
        <p:nvSpPr>
          <p:cNvPr id="4" name="コンテンツ プレースホルダー 5"/>
          <p:cNvSpPr txBox="1">
            <a:spLocks/>
          </p:cNvSpPr>
          <p:nvPr/>
        </p:nvSpPr>
        <p:spPr>
          <a:xfrm>
            <a:off x="317167" y="1486417"/>
            <a:ext cx="5616624" cy="708133"/>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Clr>
                <a:srgbClr val="FF0000"/>
              </a:buClr>
              <a:buFont typeface="Wingdings" panose="05000000000000000000" pitchFamily="2" charset="2"/>
              <a:buChar char="u"/>
            </a:pP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予防</a:t>
            </a:r>
            <a:r>
              <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接種法</a:t>
            </a: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施行令の改正</a:t>
            </a:r>
            <a:endPar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5"/>
          <p:cNvSpPr txBox="1">
            <a:spLocks/>
          </p:cNvSpPr>
          <p:nvPr/>
        </p:nvSpPr>
        <p:spPr>
          <a:xfrm>
            <a:off x="317167" y="2584148"/>
            <a:ext cx="6757224" cy="677423"/>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Clr>
                <a:srgbClr val="FF0000"/>
              </a:buClr>
              <a:buFont typeface="Wingdings" panose="05000000000000000000" pitchFamily="2" charset="2"/>
              <a:buChar char="u"/>
            </a:pP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予防</a:t>
            </a:r>
            <a:r>
              <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接種法施行規則の改正</a:t>
            </a:r>
          </a:p>
        </p:txBody>
      </p:sp>
      <p:sp>
        <p:nvSpPr>
          <p:cNvPr id="6" name="コンテンツ プレースホルダー 5"/>
          <p:cNvSpPr txBox="1">
            <a:spLocks/>
          </p:cNvSpPr>
          <p:nvPr/>
        </p:nvSpPr>
        <p:spPr>
          <a:xfrm>
            <a:off x="539552" y="3075713"/>
            <a:ext cx="8419116" cy="1015751"/>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2600"/>
              </a:lnSpc>
              <a:buNone/>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期予防接種</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風</a:t>
            </a:r>
            <a:r>
              <a:rPr lang="ja-JP" altLang="en-US" sz="2000" dirty="0" err="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しんに係る</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抗体検査を受けた結果、十分な量の風しんの抗体が</a:t>
            </a: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あることが判明し、予防接種を行う必要がないと認められるものを除く</a:t>
            </a:r>
            <a:endPar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コンテンツ プレースホルダー 5"/>
          <p:cNvSpPr txBox="1">
            <a:spLocks/>
          </p:cNvSpPr>
          <p:nvPr/>
        </p:nvSpPr>
        <p:spPr>
          <a:xfrm>
            <a:off x="317167" y="4222466"/>
            <a:ext cx="5716908" cy="777301"/>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Clr>
                <a:srgbClr val="FF0000"/>
              </a:buClr>
              <a:buFont typeface="Wingdings" panose="05000000000000000000" pitchFamily="2" charset="2"/>
              <a:buChar char="u"/>
            </a:pP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予防</a:t>
            </a:r>
            <a:r>
              <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接種法実施規則の改正</a:t>
            </a:r>
          </a:p>
        </p:txBody>
      </p:sp>
      <p:sp>
        <p:nvSpPr>
          <p:cNvPr id="9" name="コンテンツ プレースホルダー 5"/>
          <p:cNvSpPr txBox="1">
            <a:spLocks/>
          </p:cNvSpPr>
          <p:nvPr/>
        </p:nvSpPr>
        <p:spPr>
          <a:xfrm>
            <a:off x="866498" y="4763970"/>
            <a:ext cx="7632848" cy="900100"/>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2600"/>
              </a:lnSpc>
              <a:buNone/>
            </a:pPr>
            <a:r>
              <a:rPr lang="ja-JP" altLang="en-US" sz="2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乾燥弱毒性風しん</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ワクチン又は</a:t>
            </a: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乾燥</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弱毒性麻しん風</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しん混合ワクチン（</a:t>
            </a:r>
            <a:r>
              <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0.5ml</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0" name="タイトル 1"/>
          <p:cNvSpPr txBox="1">
            <a:spLocks/>
          </p:cNvSpPr>
          <p:nvPr/>
        </p:nvSpPr>
        <p:spPr>
          <a:xfrm>
            <a:off x="0" y="0"/>
            <a:ext cx="9144000" cy="562074"/>
          </a:xfrm>
          <a:prstGeom prst="rect">
            <a:avLst/>
          </a:prstGeom>
          <a:gradFill flip="none" rotWithShape="1">
            <a:gsLst>
              <a:gs pos="0">
                <a:schemeClr val="accent1">
                  <a:lumMod val="20000"/>
                  <a:lumOff val="80000"/>
                </a:schemeClr>
              </a:gs>
              <a:gs pos="70000">
                <a:schemeClr val="accent1">
                  <a:lumMod val="20000"/>
                  <a:lumOff val="80000"/>
                </a:schemeClr>
              </a:gs>
              <a:gs pos="100000">
                <a:schemeClr val="tx2"/>
              </a:gs>
            </a:gsLst>
            <a:lin ang="0" scaled="1"/>
            <a:tileRect/>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２　予防接種法に基づく定期接種について</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コンテンツ プレースホルダー 5"/>
          <p:cNvSpPr txBox="1">
            <a:spLocks/>
          </p:cNvSpPr>
          <p:nvPr/>
        </p:nvSpPr>
        <p:spPr>
          <a:xfrm>
            <a:off x="539552" y="2104869"/>
            <a:ext cx="8352928" cy="456865"/>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2500"/>
              </a:lnSpc>
              <a:buNone/>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昭和</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日から昭和</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54</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の間に生まれた男性</a:t>
            </a:r>
            <a:endPar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コンテンツ プレースホルダー 5"/>
          <p:cNvSpPr txBox="1">
            <a:spLocks/>
          </p:cNvSpPr>
          <p:nvPr/>
        </p:nvSpPr>
        <p:spPr>
          <a:xfrm>
            <a:off x="317167" y="831413"/>
            <a:ext cx="8575313" cy="524002"/>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Clr>
                <a:srgbClr val="FF0000"/>
              </a:buClr>
              <a:buNone/>
            </a:pP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市町村長が行う</a:t>
            </a:r>
            <a:r>
              <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予防</a:t>
            </a: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接種（予防</a:t>
            </a: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接種法第</a:t>
            </a:r>
            <a:r>
              <a:rPr lang="en-US" altLang="ja-JP"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条）</a:t>
            </a:r>
            <a:r>
              <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152693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left)">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p:bldP spid="8" grpId="0"/>
      <p:bldP spid="9"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0" y="0"/>
            <a:ext cx="9144000" cy="562074"/>
          </a:xfrm>
          <a:prstGeom prst="rect">
            <a:avLst/>
          </a:prstGeom>
          <a:gradFill flip="none" rotWithShape="1">
            <a:gsLst>
              <a:gs pos="0">
                <a:schemeClr val="accent1">
                  <a:lumMod val="20000"/>
                  <a:lumOff val="80000"/>
                </a:schemeClr>
              </a:gs>
              <a:gs pos="70000">
                <a:schemeClr val="accent1">
                  <a:lumMod val="20000"/>
                  <a:lumOff val="80000"/>
                </a:schemeClr>
              </a:gs>
              <a:gs pos="100000">
                <a:schemeClr val="tx2"/>
              </a:gs>
            </a:gsLst>
            <a:lin ang="0" scaled="1"/>
            <a:tileRect/>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３　</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風しん</a:t>
            </a:r>
            <a:r>
              <a:rPr lang="ja-JP" altLang="en-US" sz="3200" b="1" dirty="0" err="1"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追加的対策の目標</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コンテンツ プレースホルダー 5"/>
          <p:cNvSpPr txBox="1">
            <a:spLocks/>
          </p:cNvSpPr>
          <p:nvPr/>
        </p:nvSpPr>
        <p:spPr>
          <a:xfrm>
            <a:off x="395536" y="836712"/>
            <a:ext cx="8208912" cy="504056"/>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対象者：昭和</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日から昭和</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54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日の間に生まれた男性</a:t>
            </a:r>
          </a:p>
        </p:txBody>
      </p:sp>
      <p:graphicFrame>
        <p:nvGraphicFramePr>
          <p:cNvPr id="13" name="グラフ 12"/>
          <p:cNvGraphicFramePr>
            <a:graphicFrameLocks/>
          </p:cNvGraphicFramePr>
          <p:nvPr>
            <p:extLst>
              <p:ext uri="{D42A27DB-BD31-4B8C-83A1-F6EECF244321}">
                <p14:modId xmlns:p14="http://schemas.microsoft.com/office/powerpoint/2010/main" val="3169240553"/>
              </p:ext>
            </p:extLst>
          </p:nvPr>
        </p:nvGraphicFramePr>
        <p:xfrm>
          <a:off x="683568" y="2379600"/>
          <a:ext cx="7632848" cy="4023044"/>
        </p:xfrm>
        <a:graphic>
          <a:graphicData uri="http://schemas.openxmlformats.org/drawingml/2006/chart">
            <c:chart xmlns:c="http://schemas.openxmlformats.org/drawingml/2006/chart" xmlns:r="http://schemas.openxmlformats.org/officeDocument/2006/relationships" r:id="rId3"/>
          </a:graphicData>
        </a:graphic>
      </p:graphicFrame>
      <p:sp>
        <p:nvSpPr>
          <p:cNvPr id="14" name="コンテンツ プレースホルダー 5"/>
          <p:cNvSpPr txBox="1">
            <a:spLocks/>
          </p:cNvSpPr>
          <p:nvPr/>
        </p:nvSpPr>
        <p:spPr>
          <a:xfrm>
            <a:off x="539552" y="1549493"/>
            <a:ext cx="2138001" cy="566660"/>
          </a:xfrm>
          <a:prstGeom prst="roundRect">
            <a:avLst/>
          </a:prstGeom>
          <a:ln w="44450" cmpd="thickThin">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抗体保有率</a:t>
            </a:r>
            <a:endPar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円弧 1"/>
          <p:cNvSpPr/>
          <p:nvPr/>
        </p:nvSpPr>
        <p:spPr>
          <a:xfrm rot="17044566">
            <a:off x="3197120" y="3595802"/>
            <a:ext cx="1656184" cy="1872208"/>
          </a:xfrm>
          <a:prstGeom prst="arc">
            <a:avLst>
              <a:gd name="adj1" fmla="val 16200000"/>
              <a:gd name="adj2" fmla="val 671652"/>
            </a:avLst>
          </a:prstGeom>
          <a:ln w="38100">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円弧 6"/>
          <p:cNvSpPr/>
          <p:nvPr/>
        </p:nvSpPr>
        <p:spPr>
          <a:xfrm rot="17044566">
            <a:off x="5213345" y="2875722"/>
            <a:ext cx="1656184" cy="1872208"/>
          </a:xfrm>
          <a:prstGeom prst="arc">
            <a:avLst>
              <a:gd name="adj1" fmla="val 16200000"/>
              <a:gd name="adj2" fmla="val 671652"/>
            </a:avLst>
          </a:prstGeom>
          <a:ln w="38100">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 name="角丸四角形吹き出し 3"/>
          <p:cNvSpPr/>
          <p:nvPr/>
        </p:nvSpPr>
        <p:spPr>
          <a:xfrm>
            <a:off x="3244399" y="3038240"/>
            <a:ext cx="1044117" cy="462768"/>
          </a:xfrm>
          <a:prstGeom prst="wedgeRoundRectCallou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定期接種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p>
        </p:txBody>
      </p:sp>
      <p:sp>
        <p:nvSpPr>
          <p:cNvPr id="11" name="角丸四角形吹き出し 10"/>
          <p:cNvSpPr/>
          <p:nvPr/>
        </p:nvSpPr>
        <p:spPr>
          <a:xfrm>
            <a:off x="2756069" y="2462176"/>
            <a:ext cx="976659" cy="462849"/>
          </a:xfrm>
          <a:prstGeom prst="wedgeRoundRectCallou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抗体検査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吹き出し 14"/>
          <p:cNvSpPr/>
          <p:nvPr/>
        </p:nvSpPr>
        <p:spPr>
          <a:xfrm>
            <a:off x="5630278" y="2318160"/>
            <a:ext cx="1044117" cy="462768"/>
          </a:xfrm>
          <a:prstGeom prst="wedgeRoundRectCallou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定期接種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p>
        </p:txBody>
      </p:sp>
      <p:sp>
        <p:nvSpPr>
          <p:cNvPr id="16" name="角丸四角形吹き出し 15"/>
          <p:cNvSpPr/>
          <p:nvPr/>
        </p:nvSpPr>
        <p:spPr>
          <a:xfrm>
            <a:off x="5141948" y="1742096"/>
            <a:ext cx="976659" cy="462849"/>
          </a:xfrm>
          <a:prstGeom prst="wedgeRoundRectCallou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抗体検査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920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7214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500"/>
                                        <p:tgtEl>
                                          <p:spTgt spid="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Graphic spid="13" grpId="0">
        <p:bldAsOne/>
      </p:bldGraphic>
      <p:bldP spid="14" grpId="0" animBg="1"/>
      <p:bldP spid="2" grpId="0" animBg="1"/>
      <p:bldP spid="7" grpId="0" animBg="1"/>
      <p:bldP spid="4" grpId="0" animBg="1"/>
      <p:bldP spid="11"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0" y="0"/>
            <a:ext cx="9144000" cy="562074"/>
          </a:xfrm>
          <a:prstGeom prst="rect">
            <a:avLst/>
          </a:prstGeom>
          <a:gradFill flip="none" rotWithShape="1">
            <a:gsLst>
              <a:gs pos="0">
                <a:schemeClr val="accent1">
                  <a:lumMod val="20000"/>
                  <a:lumOff val="80000"/>
                </a:schemeClr>
              </a:gs>
              <a:gs pos="70000">
                <a:schemeClr val="accent1">
                  <a:lumMod val="20000"/>
                  <a:lumOff val="80000"/>
                </a:schemeClr>
              </a:gs>
              <a:gs pos="100000">
                <a:schemeClr val="tx2"/>
              </a:gs>
            </a:gsLst>
            <a:lin ang="0" scaled="1"/>
            <a:tileRect/>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４　</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風しん</a:t>
            </a:r>
            <a:r>
              <a:rPr lang="ja-JP" altLang="en-US" sz="3200" b="1" dirty="0" err="1"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追加的対策の実施方法①</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コンテンツ プレースホルダー 5"/>
          <p:cNvSpPr txBox="1">
            <a:spLocks/>
          </p:cNvSpPr>
          <p:nvPr/>
        </p:nvSpPr>
        <p:spPr>
          <a:xfrm>
            <a:off x="457144" y="6304680"/>
            <a:ext cx="8208912" cy="504056"/>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561800" y="1523906"/>
            <a:ext cx="2591469" cy="576064"/>
          </a:xfrm>
          <a:prstGeom prst="roundRect">
            <a:avLst/>
          </a:prstGeom>
          <a:solidFill>
            <a:schemeClr val="accent2">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風しん抗体検査</a:t>
            </a:r>
            <a:endParaRPr lang="ja-JP" altLang="en-US" sz="2400" dirty="0">
              <a:solidFill>
                <a:schemeClr val="tx1"/>
              </a:solidFill>
            </a:endParaRPr>
          </a:p>
        </p:txBody>
      </p:sp>
      <p:sp>
        <p:nvSpPr>
          <p:cNvPr id="20" name="コンテンツ プレースホルダー 5"/>
          <p:cNvSpPr txBox="1">
            <a:spLocks/>
          </p:cNvSpPr>
          <p:nvPr/>
        </p:nvSpPr>
        <p:spPr>
          <a:xfrm>
            <a:off x="489967" y="2354489"/>
            <a:ext cx="1296143" cy="558121"/>
          </a:xfrm>
          <a:prstGeom prst="ellipse">
            <a:avLst/>
          </a:prstGeom>
          <a:solidFill>
            <a:schemeClr val="bg1"/>
          </a:solidFill>
          <a:scene3d>
            <a:camera prst="orthographicFront"/>
            <a:lightRig rig="threePt" dir="t"/>
          </a:scene3d>
          <a:sp3d>
            <a:bevelT/>
          </a:sp3d>
        </p:spPr>
        <p:txBody>
          <a:bodyPr vert="horz"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ts val="1400"/>
              </a:lnSpc>
              <a:buNone/>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抗体価が</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0" indent="0" algn="ctr">
              <a:lnSpc>
                <a:spcPts val="1400"/>
              </a:lnSpc>
              <a:buNone/>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十分ある</a:t>
            </a:r>
          </a:p>
        </p:txBody>
      </p:sp>
      <p:sp>
        <p:nvSpPr>
          <p:cNvPr id="21" name="コンテンツ プレースホルダー 5"/>
          <p:cNvSpPr txBox="1">
            <a:spLocks/>
          </p:cNvSpPr>
          <p:nvPr/>
        </p:nvSpPr>
        <p:spPr>
          <a:xfrm>
            <a:off x="1857534" y="2328866"/>
            <a:ext cx="1296143" cy="558121"/>
          </a:xfrm>
          <a:prstGeom prst="ellipse">
            <a:avLst/>
          </a:prstGeom>
          <a:solidFill>
            <a:srgbClr val="C00000"/>
          </a:solidFill>
          <a:scene3d>
            <a:camera prst="orthographicFront"/>
            <a:lightRig rig="threePt" dir="t"/>
          </a:scene3d>
          <a:sp3d>
            <a:bevelT/>
          </a:sp3d>
        </p:spPr>
        <p:txBody>
          <a:bodyPr vert="horz"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ts val="1400"/>
              </a:lnSpc>
              <a:buNone/>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抗体価が</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lnSpc>
                <a:spcPts val="1400"/>
              </a:lnSpc>
              <a:buNone/>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ない・低い</a:t>
            </a:r>
          </a:p>
        </p:txBody>
      </p:sp>
      <p:sp>
        <p:nvSpPr>
          <p:cNvPr id="23" name="角丸四角形 22"/>
          <p:cNvSpPr/>
          <p:nvPr/>
        </p:nvSpPr>
        <p:spPr>
          <a:xfrm>
            <a:off x="4913140" y="1534686"/>
            <a:ext cx="2591469" cy="585169"/>
          </a:xfrm>
          <a:prstGeom prst="roundRect">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定期の予防</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接種</a:t>
            </a:r>
            <a:endParaRPr lang="ja-JP" altLang="en-US" sz="2400" dirty="0">
              <a:solidFill>
                <a:schemeClr val="tx1"/>
              </a:solidFill>
            </a:endParaRPr>
          </a:p>
        </p:txBody>
      </p:sp>
      <p:sp>
        <p:nvSpPr>
          <p:cNvPr id="24" name="コンテンツ プレースホルダー 5"/>
          <p:cNvSpPr txBox="1">
            <a:spLocks/>
          </p:cNvSpPr>
          <p:nvPr/>
        </p:nvSpPr>
        <p:spPr>
          <a:xfrm>
            <a:off x="4890484" y="2634121"/>
            <a:ext cx="2495959" cy="343187"/>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全国の医療機関</a:t>
            </a:r>
            <a:r>
              <a:rPr lang="ja-JP" altLang="en-US"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等</a:t>
            </a:r>
            <a:endParaRPr lang="ja-JP" altLang="en-US"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コンテンツ プレースホルダー 5"/>
          <p:cNvSpPr txBox="1">
            <a:spLocks/>
          </p:cNvSpPr>
          <p:nvPr/>
        </p:nvSpPr>
        <p:spPr>
          <a:xfrm>
            <a:off x="4913140" y="2254952"/>
            <a:ext cx="2226904" cy="271746"/>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原則無料</a:t>
            </a:r>
            <a:endParaRPr lang="ja-JP" altLang="en-US"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コンテンツ プレースホルダー 5"/>
          <p:cNvSpPr txBox="1">
            <a:spLocks/>
          </p:cNvSpPr>
          <p:nvPr/>
        </p:nvSpPr>
        <p:spPr>
          <a:xfrm>
            <a:off x="1890256" y="2932363"/>
            <a:ext cx="1217908" cy="325645"/>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HI</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法：</a:t>
            </a:r>
            <a:r>
              <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倍以下</a:t>
            </a:r>
            <a:endParaRPr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3763748" y="2342249"/>
            <a:ext cx="617772" cy="551855"/>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コンテンツ プレースホルダー 5"/>
          <p:cNvSpPr txBox="1">
            <a:spLocks/>
          </p:cNvSpPr>
          <p:nvPr/>
        </p:nvSpPr>
        <p:spPr>
          <a:xfrm>
            <a:off x="468886" y="3352020"/>
            <a:ext cx="7035794" cy="581161"/>
          </a:xfrm>
          <a:prstGeom prst="roundRect">
            <a:avLst/>
          </a:prstGeom>
          <a:ln w="44450" cmpd="thickThin">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8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居住する市町村内の医療機関において抗体検査・予防接種を実施</a:t>
            </a:r>
            <a:endParaRPr lang="ja-JP" altLang="en-US"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コンテンツ プレースホルダー 5"/>
          <p:cNvSpPr txBox="1">
            <a:spLocks/>
          </p:cNvSpPr>
          <p:nvPr/>
        </p:nvSpPr>
        <p:spPr>
          <a:xfrm>
            <a:off x="467950" y="5201163"/>
            <a:ext cx="7036659" cy="566660"/>
          </a:xfrm>
          <a:prstGeom prst="roundRect">
            <a:avLst/>
          </a:prstGeom>
          <a:solidFill>
            <a:schemeClr val="accent4">
              <a:lumMod val="20000"/>
              <a:lumOff val="80000"/>
            </a:schemeClr>
          </a:solidFill>
          <a:ln w="44450" cmpd="thickThin">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8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国民健康保険の被保険者の方は、「</a:t>
            </a:r>
            <a:r>
              <a:rPr lang="ja-JP" altLang="en-US" sz="1800"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特定健診</a:t>
            </a:r>
            <a:r>
              <a:rPr lang="ja-JP" altLang="en-US" sz="18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」の機会を活用</a:t>
            </a:r>
            <a:endParaRPr lang="ja-JP" altLang="en-US"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コンテンツ プレースホルダー 5"/>
          <p:cNvSpPr txBox="1">
            <a:spLocks/>
          </p:cNvSpPr>
          <p:nvPr/>
        </p:nvSpPr>
        <p:spPr>
          <a:xfrm>
            <a:off x="467950" y="6060670"/>
            <a:ext cx="7036659" cy="566660"/>
          </a:xfrm>
          <a:prstGeom prst="roundRect">
            <a:avLst/>
          </a:prstGeom>
          <a:solidFill>
            <a:schemeClr val="accent4">
              <a:lumMod val="20000"/>
              <a:lumOff val="80000"/>
            </a:schemeClr>
          </a:solidFill>
          <a:ln w="44450" cmpd="thickThin">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8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8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において定期に実施する「</a:t>
            </a:r>
            <a:r>
              <a:rPr lang="ja-JP" altLang="en-US" sz="1800"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健康診断」</a:t>
            </a:r>
            <a:r>
              <a:rPr lang="ja-JP" altLang="en-US" sz="18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の機会を活用</a:t>
            </a:r>
            <a:endParaRPr lang="ja-JP" altLang="en-US"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コンテンツ プレースホルダー 5"/>
          <p:cNvSpPr txBox="1">
            <a:spLocks/>
          </p:cNvSpPr>
          <p:nvPr/>
        </p:nvSpPr>
        <p:spPr>
          <a:xfrm>
            <a:off x="467950" y="4268685"/>
            <a:ext cx="7036659" cy="566660"/>
          </a:xfrm>
          <a:prstGeom prst="roundRect">
            <a:avLst/>
          </a:prstGeom>
          <a:solidFill>
            <a:schemeClr val="accent4">
              <a:lumMod val="20000"/>
              <a:lumOff val="80000"/>
            </a:schemeClr>
          </a:solidFill>
          <a:ln w="44450" cmpd="thickThin">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8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居住する市町村</a:t>
            </a:r>
            <a:r>
              <a:rPr lang="ja-JP" altLang="en-US" sz="18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外</a:t>
            </a:r>
            <a:r>
              <a:rPr lang="ja-JP" altLang="en-US" sz="18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の医療機関において抗体検査・予防接種を実施</a:t>
            </a:r>
            <a:endParaRPr lang="ja-JP" altLang="en-US"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コンテンツ プレースホルダー 5"/>
          <p:cNvSpPr txBox="1">
            <a:spLocks/>
          </p:cNvSpPr>
          <p:nvPr/>
        </p:nvSpPr>
        <p:spPr>
          <a:xfrm>
            <a:off x="7769238" y="3427588"/>
            <a:ext cx="810342" cy="438696"/>
          </a:xfrm>
          <a:prstGeom prst="wedgeRectCallout">
            <a:avLst>
              <a:gd name="adj1" fmla="val -66833"/>
              <a:gd name="adj2" fmla="val -5011"/>
            </a:avLst>
          </a:prstGeom>
          <a:ln w="15875" cmpd="sng">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市町村ごと</a:t>
            </a:r>
            <a:endParaRPr lang="en-US" altLang="ja-JP"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個別契約</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コンテンツ プレースホルダー 5"/>
          <p:cNvSpPr txBox="1">
            <a:spLocks/>
          </p:cNvSpPr>
          <p:nvPr/>
        </p:nvSpPr>
        <p:spPr>
          <a:xfrm>
            <a:off x="395536" y="836712"/>
            <a:ext cx="8208912" cy="504056"/>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対象者：昭和</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日から昭和</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54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日の間に生まれた男性</a:t>
            </a:r>
          </a:p>
        </p:txBody>
      </p:sp>
    </p:spTree>
    <p:extLst>
      <p:ext uri="{BB962C8B-B14F-4D97-AF65-F5344CB8AC3E}">
        <p14:creationId xmlns:p14="http://schemas.microsoft.com/office/powerpoint/2010/main" val="1753704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nodePh="1">
                                  <p:stCondLst>
                                    <p:cond delay="0"/>
                                  </p:stCondLst>
                                  <p:endCondLst>
                                    <p:cond evt="begin" delay="0">
                                      <p:tn val="15"/>
                                    </p:cond>
                                  </p:end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arn(inVertic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left)">
                                      <p:cBhvr>
                                        <p:cTn id="37" dur="5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arn(inVertical)">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left)">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5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fade">
                                      <p:cBhvr>
                                        <p:cTn id="7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animBg="1"/>
      <p:bldP spid="20" grpId="0" animBg="1"/>
      <p:bldP spid="21" grpId="0" animBg="1"/>
      <p:bldP spid="23" grpId="0" animBg="1"/>
      <p:bldP spid="24" grpId="0"/>
      <p:bldP spid="25" grpId="0"/>
      <p:bldP spid="26" grpId="0"/>
      <p:bldP spid="27" grpId="0" animBg="1"/>
      <p:bldP spid="29" grpId="0" animBg="1"/>
      <p:bldP spid="30" grpId="0" animBg="1"/>
      <p:bldP spid="31" grpId="0" animBg="1"/>
      <p:bldP spid="32" grpId="0" animBg="1"/>
      <p:bldP spid="18" grpId="0" animBg="1"/>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8094998" y="2106060"/>
            <a:ext cx="1060826" cy="1060826"/>
            <a:chOff x="8094998" y="2106060"/>
            <a:chExt cx="1060826" cy="1060826"/>
          </a:xfrm>
        </p:grpSpPr>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4998" y="2106060"/>
              <a:ext cx="1060826" cy="1060826"/>
            </a:xfrm>
            <a:prstGeom prst="rect">
              <a:avLst/>
            </a:prstGeom>
          </p:spPr>
        </p:pic>
        <p:sp>
          <p:nvSpPr>
            <p:cNvPr id="46" name="コンテンツ プレースホルダー 5"/>
            <p:cNvSpPr txBox="1">
              <a:spLocks/>
            </p:cNvSpPr>
            <p:nvPr/>
          </p:nvSpPr>
          <p:spPr>
            <a:xfrm>
              <a:off x="8214370" y="2423363"/>
              <a:ext cx="641885" cy="552301"/>
            </a:xfrm>
            <a:prstGeom prst="rect">
              <a:avLst/>
            </a:prstGeom>
            <a:noFill/>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ts val="1000"/>
                </a:lnSpc>
                <a:buNone/>
              </a:pPr>
              <a:r>
                <a:rPr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受診票</a:t>
              </a:r>
              <a:endPar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lnSpc>
                  <a:spcPts val="1000"/>
                </a:lnSpc>
                <a:buNone/>
              </a:pP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or</a:t>
              </a:r>
            </a:p>
            <a:p>
              <a:pPr marL="0" indent="0" algn="ctr">
                <a:lnSpc>
                  <a:spcPts val="1000"/>
                </a:lnSpc>
                <a:buNone/>
              </a:pPr>
              <a:r>
                <a:rPr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予診票</a:t>
              </a:r>
              <a:endParaRPr lang="ja-JP" altLang="en-US"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 name="右矢印 13"/>
          <p:cNvSpPr/>
          <p:nvPr/>
        </p:nvSpPr>
        <p:spPr>
          <a:xfrm>
            <a:off x="1920777" y="2575908"/>
            <a:ext cx="1839950" cy="247212"/>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4" name="図 4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80011" y="4429173"/>
            <a:ext cx="1714500" cy="1714500"/>
          </a:xfrm>
          <a:prstGeom prst="rect">
            <a:avLst/>
          </a:prstGeom>
        </p:spPr>
      </p:pic>
      <p:pic>
        <p:nvPicPr>
          <p:cNvPr id="21" name="図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2169" y="2041509"/>
            <a:ext cx="1297637" cy="1029871"/>
          </a:xfrm>
          <a:prstGeom prst="rect">
            <a:avLst/>
          </a:prstGeom>
        </p:spPr>
      </p:pic>
      <p:sp>
        <p:nvSpPr>
          <p:cNvPr id="3" name="タイトル 1"/>
          <p:cNvSpPr txBox="1">
            <a:spLocks/>
          </p:cNvSpPr>
          <p:nvPr/>
        </p:nvSpPr>
        <p:spPr>
          <a:xfrm>
            <a:off x="0" y="0"/>
            <a:ext cx="9144000" cy="562074"/>
          </a:xfrm>
          <a:prstGeom prst="rect">
            <a:avLst/>
          </a:prstGeom>
          <a:gradFill flip="none" rotWithShape="1">
            <a:gsLst>
              <a:gs pos="0">
                <a:schemeClr val="accent1">
                  <a:lumMod val="20000"/>
                  <a:lumOff val="80000"/>
                </a:schemeClr>
              </a:gs>
              <a:gs pos="70000">
                <a:schemeClr val="accent1">
                  <a:lumMod val="20000"/>
                  <a:lumOff val="80000"/>
                </a:schemeClr>
              </a:gs>
              <a:gs pos="100000">
                <a:schemeClr val="tx2"/>
              </a:gs>
            </a:gsLst>
            <a:lin ang="0" scaled="1"/>
            <a:tileRect/>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５　</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風しん</a:t>
            </a:r>
            <a:r>
              <a:rPr lang="ja-JP" altLang="en-US" sz="3200" b="1" dirty="0" err="1"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追加的対策の実施方法②</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コンテンツ プレースホルダー 5"/>
          <p:cNvSpPr txBox="1">
            <a:spLocks/>
          </p:cNvSpPr>
          <p:nvPr/>
        </p:nvSpPr>
        <p:spPr>
          <a:xfrm>
            <a:off x="304344" y="1238719"/>
            <a:ext cx="3456383" cy="437751"/>
          </a:xfrm>
          <a:prstGeom prst="roundRect">
            <a:avLst/>
          </a:prstGeom>
          <a:ln w="44450" cmpd="thickThin">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5"/>
          <p:cNvSpPr txBox="1">
            <a:spLocks/>
          </p:cNvSpPr>
          <p:nvPr/>
        </p:nvSpPr>
        <p:spPr>
          <a:xfrm>
            <a:off x="442720" y="689250"/>
            <a:ext cx="8568951" cy="504056"/>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対象者：昭和</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日から昭和</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54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日の間に生まれた男性</a:t>
            </a:r>
          </a:p>
        </p:txBody>
      </p:sp>
      <p:sp>
        <p:nvSpPr>
          <p:cNvPr id="6" name="コンテンツ プレースホルダー 5"/>
          <p:cNvSpPr txBox="1">
            <a:spLocks/>
          </p:cNvSpPr>
          <p:nvPr/>
        </p:nvSpPr>
        <p:spPr>
          <a:xfrm>
            <a:off x="4128523" y="1260802"/>
            <a:ext cx="4221179" cy="654244"/>
          </a:xfrm>
          <a:prstGeom prst="wedgeRectCallout">
            <a:avLst>
              <a:gd name="adj1" fmla="val -33211"/>
              <a:gd name="adj2" fmla="val 71576"/>
            </a:avLst>
          </a:prstGeom>
          <a:ln w="19050">
            <a:solidFill>
              <a:srgbClr val="FFC000"/>
            </a:solidFill>
          </a:ln>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うち</a:t>
            </a:r>
            <a:r>
              <a:rPr lang="ja-JP" altLang="en-US" sz="18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昭和</a:t>
            </a:r>
            <a:r>
              <a:rPr lang="en-US" altLang="ja-JP" sz="18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47</a:t>
            </a:r>
            <a:r>
              <a:rPr lang="ja-JP" altLang="en-US" sz="18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8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8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8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1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br>
            <a:r>
              <a:rPr lang="ja-JP" altLang="en-US" sz="1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昭和</a:t>
            </a:r>
            <a:r>
              <a:rPr lang="en-US" altLang="ja-JP"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54</a:t>
            </a:r>
            <a:r>
              <a:rPr lang="ja-JP" altLang="en-US"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日の間に生まれた男性</a:t>
            </a:r>
          </a:p>
        </p:txBody>
      </p:sp>
      <p:pic>
        <p:nvPicPr>
          <p:cNvPr id="11" name="図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99783">
            <a:off x="5279357" y="3073913"/>
            <a:ext cx="1264166" cy="1225354"/>
          </a:xfrm>
          <a:prstGeom prst="rect">
            <a:avLst/>
          </a:prstGeom>
        </p:spPr>
      </p:pic>
      <p:sp>
        <p:nvSpPr>
          <p:cNvPr id="12" name="コンテンツ プレースホルダー 5"/>
          <p:cNvSpPr txBox="1">
            <a:spLocks/>
          </p:cNvSpPr>
          <p:nvPr/>
        </p:nvSpPr>
        <p:spPr>
          <a:xfrm>
            <a:off x="4739546" y="3273513"/>
            <a:ext cx="1152128" cy="504056"/>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3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p:cNvGrpSpPr/>
          <p:nvPr/>
        </p:nvGrpSpPr>
        <p:grpSpPr>
          <a:xfrm>
            <a:off x="1865636" y="2730329"/>
            <a:ext cx="2861559" cy="1521919"/>
            <a:chOff x="1865636" y="2730329"/>
            <a:chExt cx="2861559" cy="1521919"/>
          </a:xfrm>
        </p:grpSpPr>
        <p:pic>
          <p:nvPicPr>
            <p:cNvPr id="7" name="図 6"/>
            <p:cNvPicPr>
              <a:picLocks noChangeAspect="1"/>
            </p:cNvPicPr>
            <p:nvPr/>
          </p:nvPicPr>
          <p:blipFill>
            <a:blip r:embed="rId7"/>
            <a:stretch>
              <a:fillRect/>
            </a:stretch>
          </p:blipFill>
          <p:spPr>
            <a:xfrm rot="19942319">
              <a:off x="1865636" y="2730329"/>
              <a:ext cx="1512168" cy="737643"/>
            </a:xfrm>
            <a:prstGeom prst="rect">
              <a:avLst/>
            </a:prstGeom>
          </p:spPr>
        </p:pic>
        <p:grpSp>
          <p:nvGrpSpPr>
            <p:cNvPr id="31" name="グループ化 30"/>
            <p:cNvGrpSpPr/>
            <p:nvPr/>
          </p:nvGrpSpPr>
          <p:grpSpPr>
            <a:xfrm>
              <a:off x="2924288" y="3082259"/>
              <a:ext cx="1802907" cy="1169989"/>
              <a:chOff x="2981751" y="3479121"/>
              <a:chExt cx="2100835" cy="1256015"/>
            </a:xfrm>
          </p:grpSpPr>
          <p:pic>
            <p:nvPicPr>
              <p:cNvPr id="2" name="図 1"/>
              <p:cNvPicPr>
                <a:picLocks noChangeAspect="1"/>
              </p:cNvPicPr>
              <p:nvPr/>
            </p:nvPicPr>
            <p:blipFill>
              <a:blip r:embed="rId8"/>
              <a:stretch>
                <a:fillRect/>
              </a:stretch>
            </p:blipFill>
            <p:spPr>
              <a:xfrm>
                <a:off x="2981751" y="3479121"/>
                <a:ext cx="2100835" cy="1256015"/>
              </a:xfrm>
              <a:prstGeom prst="rect">
                <a:avLst/>
              </a:prstGeom>
            </p:spPr>
          </p:pic>
          <p:sp>
            <p:nvSpPr>
              <p:cNvPr id="15" name="コンテンツ プレースホルダー 5"/>
              <p:cNvSpPr txBox="1">
                <a:spLocks/>
              </p:cNvSpPr>
              <p:nvPr/>
            </p:nvSpPr>
            <p:spPr>
              <a:xfrm>
                <a:off x="3447108" y="3902285"/>
                <a:ext cx="1280088" cy="309458"/>
              </a:xfrm>
              <a:prstGeom prst="roundRect">
                <a:avLst/>
              </a:prstGeom>
              <a:solidFill>
                <a:schemeClr val="bg1"/>
              </a:solidFill>
              <a:ln w="44450" cmpd="thickThin">
                <a:solidFill>
                  <a:srgbClr val="002060">
                    <a:alpha val="48000"/>
                  </a:srgbClr>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クーポン券</a:t>
                </a:r>
                <a:endParaRPr lang="ja-JP" altLang="en-US"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8" name="コンテンツ プレースホルダー 5"/>
          <p:cNvSpPr txBox="1">
            <a:spLocks/>
          </p:cNvSpPr>
          <p:nvPr/>
        </p:nvSpPr>
        <p:spPr>
          <a:xfrm>
            <a:off x="6743840" y="3572224"/>
            <a:ext cx="2272323" cy="287059"/>
          </a:xfrm>
          <a:prstGeom prst="rect">
            <a:avLst/>
          </a:prstGeom>
          <a:ln w="15875" cmpd="sng">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風</a:t>
            </a:r>
            <a:r>
              <a:rPr lang="ja-JP" altLang="en-US" sz="1000" dirty="0" err="1"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しんにかかった</a:t>
            </a: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ことがあるか</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右矢印 19"/>
          <p:cNvSpPr/>
          <p:nvPr/>
        </p:nvSpPr>
        <p:spPr>
          <a:xfrm>
            <a:off x="5479378" y="2563383"/>
            <a:ext cx="1396878" cy="285827"/>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2" name="図 2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940306" y="2041141"/>
            <a:ext cx="1274064" cy="1165633"/>
          </a:xfrm>
          <a:prstGeom prst="rect">
            <a:avLst/>
          </a:prstGeom>
        </p:spPr>
      </p:pic>
      <p:pic>
        <p:nvPicPr>
          <p:cNvPr id="10" name="図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849241" y="4413163"/>
            <a:ext cx="807576" cy="807576"/>
          </a:xfrm>
          <a:prstGeom prst="rect">
            <a:avLst/>
          </a:prstGeom>
        </p:spPr>
      </p:pic>
      <p:sp>
        <p:nvSpPr>
          <p:cNvPr id="23" name="コンテンツ プレースホルダー 5"/>
          <p:cNvSpPr txBox="1">
            <a:spLocks/>
          </p:cNvSpPr>
          <p:nvPr/>
        </p:nvSpPr>
        <p:spPr>
          <a:xfrm>
            <a:off x="6743840" y="3166886"/>
            <a:ext cx="2274878" cy="318202"/>
          </a:xfrm>
          <a:prstGeom prst="rect">
            <a:avLst/>
          </a:prstGeom>
          <a:ln w="15875" cmpd="sng">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住民票住所とクーポンが一致しているか</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コンテンツ プレースホルダー 5"/>
          <p:cNvSpPr txBox="1">
            <a:spLocks/>
          </p:cNvSpPr>
          <p:nvPr/>
        </p:nvSpPr>
        <p:spPr>
          <a:xfrm>
            <a:off x="6743845" y="3949441"/>
            <a:ext cx="2272318" cy="449500"/>
          </a:xfrm>
          <a:prstGeom prst="rect">
            <a:avLst/>
          </a:prstGeom>
          <a:ln w="15875" cmpd="sng">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日以降に</a:t>
            </a:r>
            <a:endParaRPr lang="en-US" altLang="ja-JP"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風しん</a:t>
            </a:r>
            <a:r>
              <a:rPr lang="ja-JP" altLang="en-US" sz="1000" dirty="0" err="1"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抗体検査を受けたことがあるか</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コンテンツ プレースホルダー 5"/>
          <p:cNvSpPr txBox="1">
            <a:spLocks/>
          </p:cNvSpPr>
          <p:nvPr/>
        </p:nvSpPr>
        <p:spPr>
          <a:xfrm>
            <a:off x="6743840" y="4501713"/>
            <a:ext cx="2297382" cy="315238"/>
          </a:xfrm>
          <a:prstGeom prst="rect">
            <a:avLst/>
          </a:prstGeom>
          <a:ln w="15875" cmpd="sng">
            <a:solidFill>
              <a:srgbClr val="002060"/>
            </a:solid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風しん</a:t>
            </a:r>
            <a:r>
              <a:rPr lang="ja-JP" altLang="en-US" sz="1000" dirty="0" err="1"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予防接種を受けたことがあるか</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右矢印 25"/>
          <p:cNvSpPr/>
          <p:nvPr/>
        </p:nvSpPr>
        <p:spPr>
          <a:xfrm rot="5400000">
            <a:off x="7719493" y="4831664"/>
            <a:ext cx="393444" cy="551855"/>
          </a:xfrm>
          <a:prstGeom prs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6786573" y="5364316"/>
            <a:ext cx="2211915" cy="387749"/>
          </a:xfrm>
          <a:prstGeom prst="roundRect">
            <a:avLst/>
          </a:prstGeom>
          <a:solidFill>
            <a:schemeClr val="accent2">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風しん抗体検査</a:t>
            </a:r>
            <a:endParaRPr lang="ja-JP" altLang="en-US" sz="1600" dirty="0">
              <a:solidFill>
                <a:schemeClr val="tx1"/>
              </a:solidFill>
            </a:endParaRPr>
          </a:p>
        </p:txBody>
      </p:sp>
      <p:sp>
        <p:nvSpPr>
          <p:cNvPr id="28" name="コンテンツ プレースホルダー 5"/>
          <p:cNvSpPr txBox="1">
            <a:spLocks/>
          </p:cNvSpPr>
          <p:nvPr/>
        </p:nvSpPr>
        <p:spPr>
          <a:xfrm>
            <a:off x="7938462" y="5842063"/>
            <a:ext cx="1060026" cy="558121"/>
          </a:xfrm>
          <a:prstGeom prst="ellipse">
            <a:avLst/>
          </a:prstGeom>
          <a:solidFill>
            <a:schemeClr val="bg1"/>
          </a:solidFill>
          <a:scene3d>
            <a:camera prst="orthographicFront"/>
            <a:lightRig rig="threePt" dir="t"/>
          </a:scene3d>
          <a:sp3d>
            <a:bevelT/>
          </a:sp3d>
        </p:spPr>
        <p:txBody>
          <a:bodyPr vert="horz"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ts val="1400"/>
              </a:lnSpc>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抗体価が</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0" indent="0" algn="ctr">
              <a:lnSpc>
                <a:spcPts val="1400"/>
              </a:lnSpc>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十分ある</a:t>
            </a:r>
          </a:p>
        </p:txBody>
      </p:sp>
      <p:sp>
        <p:nvSpPr>
          <p:cNvPr id="29" name="コンテンツ プレースホルダー 5"/>
          <p:cNvSpPr txBox="1">
            <a:spLocks/>
          </p:cNvSpPr>
          <p:nvPr/>
        </p:nvSpPr>
        <p:spPr>
          <a:xfrm>
            <a:off x="6794536" y="5856069"/>
            <a:ext cx="1060026" cy="558121"/>
          </a:xfrm>
          <a:prstGeom prst="ellipse">
            <a:avLst/>
          </a:prstGeom>
          <a:solidFill>
            <a:srgbClr val="C00000"/>
          </a:solidFill>
          <a:scene3d>
            <a:camera prst="orthographicFront"/>
            <a:lightRig rig="threePt" dir="t"/>
          </a:scene3d>
          <a:sp3d>
            <a:bevelT/>
          </a:sp3d>
        </p:spPr>
        <p:txBody>
          <a:bodyPr vert="horz"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ts val="1400"/>
              </a:lnSpc>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抗体価が</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lnSpc>
                <a:spcPts val="1400"/>
              </a:lnSpc>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ない・低い</a:t>
            </a:r>
          </a:p>
        </p:txBody>
      </p:sp>
      <p:sp>
        <p:nvSpPr>
          <p:cNvPr id="30" name="コンテンツ プレースホルダー 5"/>
          <p:cNvSpPr txBox="1">
            <a:spLocks/>
          </p:cNvSpPr>
          <p:nvPr/>
        </p:nvSpPr>
        <p:spPr>
          <a:xfrm>
            <a:off x="6766823" y="6463204"/>
            <a:ext cx="1217908" cy="325645"/>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HI</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法：</a:t>
            </a:r>
            <a:r>
              <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倍以下</a:t>
            </a:r>
            <a:endParaRPr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右矢印 31"/>
          <p:cNvSpPr/>
          <p:nvPr/>
        </p:nvSpPr>
        <p:spPr>
          <a:xfrm rot="10800000">
            <a:off x="6258045" y="5848329"/>
            <a:ext cx="393444" cy="551855"/>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5036157" y="5936888"/>
            <a:ext cx="1098583" cy="396481"/>
          </a:xfrm>
          <a:prstGeom prst="roundRect">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定期接種</a:t>
            </a:r>
            <a:endParaRPr lang="ja-JP" altLang="en-US" sz="1600" dirty="0">
              <a:solidFill>
                <a:schemeClr val="tx1"/>
              </a:solidFill>
            </a:endParaRPr>
          </a:p>
        </p:txBody>
      </p:sp>
      <p:sp>
        <p:nvSpPr>
          <p:cNvPr id="34" name="コンテンツ プレースホルダー 5"/>
          <p:cNvSpPr txBox="1">
            <a:spLocks/>
          </p:cNvSpPr>
          <p:nvPr/>
        </p:nvSpPr>
        <p:spPr>
          <a:xfrm>
            <a:off x="4136919" y="4962002"/>
            <a:ext cx="312795" cy="1824857"/>
          </a:xfrm>
          <a:prstGeom prst="rect">
            <a:avLst/>
          </a:prstGeom>
          <a:ln w="15875" cmpd="sng">
            <a:solidFill>
              <a:srgbClr val="002060"/>
            </a:solidFill>
          </a:ln>
        </p:spPr>
        <p:txBody>
          <a:bodyPr vert="eaVert"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医療機関・検診機関</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コンテンツ プレースホルダー 5"/>
          <p:cNvSpPr txBox="1">
            <a:spLocks/>
          </p:cNvSpPr>
          <p:nvPr/>
        </p:nvSpPr>
        <p:spPr>
          <a:xfrm>
            <a:off x="2594933" y="4972881"/>
            <a:ext cx="312795" cy="1813978"/>
          </a:xfrm>
          <a:prstGeom prst="rect">
            <a:avLst/>
          </a:prstGeom>
          <a:ln w="15875" cmpd="sng">
            <a:solidFill>
              <a:srgbClr val="002060"/>
            </a:solidFill>
          </a:ln>
        </p:spPr>
        <p:txBody>
          <a:bodyPr vert="eaVert"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日　本　医　師　会</a:t>
            </a:r>
            <a:endParaRPr lang="ja-JP" altLang="en-US" sz="1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コンテンツ プレースホルダー 5"/>
          <p:cNvSpPr txBox="1">
            <a:spLocks/>
          </p:cNvSpPr>
          <p:nvPr/>
        </p:nvSpPr>
        <p:spPr>
          <a:xfrm>
            <a:off x="1555159" y="4995535"/>
            <a:ext cx="312795" cy="1791325"/>
          </a:xfrm>
          <a:prstGeom prst="rect">
            <a:avLst/>
          </a:prstGeom>
          <a:ln w="15875" cmpd="sng">
            <a:solidFill>
              <a:srgbClr val="002060"/>
            </a:solidFill>
          </a:ln>
        </p:spPr>
        <p:txBody>
          <a:bodyPr vert="eaVert"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全　国　知　事　会</a:t>
            </a:r>
            <a:endParaRPr lang="ja-JP" altLang="en-US" sz="1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コンテンツ プレースホルダー 5"/>
          <p:cNvSpPr txBox="1">
            <a:spLocks/>
          </p:cNvSpPr>
          <p:nvPr/>
        </p:nvSpPr>
        <p:spPr>
          <a:xfrm>
            <a:off x="72096" y="4995534"/>
            <a:ext cx="312795" cy="1791325"/>
          </a:xfrm>
          <a:prstGeom prst="rect">
            <a:avLst/>
          </a:prstGeom>
          <a:ln w="15875" cmpd="sng">
            <a:solidFill>
              <a:srgbClr val="002060"/>
            </a:solidFill>
          </a:ln>
        </p:spPr>
        <p:txBody>
          <a:bodyPr vert="eaVert"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市　町　村</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コンテンツ プレースホルダー 5"/>
          <p:cNvSpPr txBox="1">
            <a:spLocks/>
          </p:cNvSpPr>
          <p:nvPr/>
        </p:nvSpPr>
        <p:spPr>
          <a:xfrm>
            <a:off x="797553" y="4995535"/>
            <a:ext cx="312795" cy="1791324"/>
          </a:xfrm>
          <a:prstGeom prst="rect">
            <a:avLst/>
          </a:prstGeom>
          <a:ln w="15875" cmpd="sng">
            <a:solidFill>
              <a:srgbClr val="002060"/>
            </a:solidFill>
          </a:ln>
        </p:spPr>
        <p:txBody>
          <a:bodyPr vert="eaVert"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都 道 府 県</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コンテンツ プレースホルダー 5"/>
          <p:cNvSpPr txBox="1">
            <a:spLocks/>
          </p:cNvSpPr>
          <p:nvPr/>
        </p:nvSpPr>
        <p:spPr>
          <a:xfrm>
            <a:off x="3353114" y="4972881"/>
            <a:ext cx="312795" cy="1813978"/>
          </a:xfrm>
          <a:prstGeom prst="rect">
            <a:avLst/>
          </a:prstGeom>
          <a:ln w="15875" cmpd="sng">
            <a:solidFill>
              <a:srgbClr val="002060"/>
            </a:solidFill>
          </a:ln>
        </p:spPr>
        <p:txBody>
          <a:bodyPr vert="eaVert"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群市区医師会等の所属団体</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2" name="直線矢印コネクタ 51"/>
          <p:cNvCxnSpPr>
            <a:stCxn id="38" idx="3"/>
            <a:endCxn id="39" idx="1"/>
          </p:cNvCxnSpPr>
          <p:nvPr/>
        </p:nvCxnSpPr>
        <p:spPr>
          <a:xfrm>
            <a:off x="384891" y="5891197"/>
            <a:ext cx="41266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コンテンツ プレースホルダー 5"/>
          <p:cNvSpPr txBox="1">
            <a:spLocks/>
          </p:cNvSpPr>
          <p:nvPr/>
        </p:nvSpPr>
        <p:spPr>
          <a:xfrm>
            <a:off x="371412" y="5567176"/>
            <a:ext cx="479575" cy="325645"/>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委任</a:t>
            </a:r>
            <a:endParaRPr lang="ja-JP" altLang="en-US"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6" name="直線矢印コネクタ 55"/>
          <p:cNvCxnSpPr/>
          <p:nvPr/>
        </p:nvCxnSpPr>
        <p:spPr>
          <a:xfrm>
            <a:off x="1134882" y="5878735"/>
            <a:ext cx="41266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コンテンツ プレースホルダー 5"/>
          <p:cNvSpPr txBox="1">
            <a:spLocks/>
          </p:cNvSpPr>
          <p:nvPr/>
        </p:nvSpPr>
        <p:spPr>
          <a:xfrm>
            <a:off x="1073903" y="5554714"/>
            <a:ext cx="562685" cy="325645"/>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再委任</a:t>
            </a:r>
            <a:endParaRPr lang="ja-JP" altLang="en-US"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9" name="直線矢印コネクタ 58"/>
          <p:cNvCxnSpPr>
            <a:stCxn id="34" idx="1"/>
            <a:endCxn id="40" idx="3"/>
          </p:cNvCxnSpPr>
          <p:nvPr/>
        </p:nvCxnSpPr>
        <p:spPr>
          <a:xfrm flipH="1">
            <a:off x="3665909" y="5874431"/>
            <a:ext cx="471010" cy="5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40" idx="1"/>
            <a:endCxn id="36" idx="3"/>
          </p:cNvCxnSpPr>
          <p:nvPr/>
        </p:nvCxnSpPr>
        <p:spPr>
          <a:xfrm flipH="1">
            <a:off x="2907728" y="5879870"/>
            <a:ext cx="44538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7" name="コンテンツ プレースホルダー 5"/>
          <p:cNvSpPr txBox="1">
            <a:spLocks/>
          </p:cNvSpPr>
          <p:nvPr/>
        </p:nvSpPr>
        <p:spPr>
          <a:xfrm>
            <a:off x="2855579" y="5567176"/>
            <a:ext cx="562685" cy="325645"/>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再委任</a:t>
            </a:r>
            <a:endParaRPr lang="ja-JP" altLang="en-US"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コンテンツ プレースホルダー 5"/>
          <p:cNvSpPr txBox="1">
            <a:spLocks/>
          </p:cNvSpPr>
          <p:nvPr/>
        </p:nvSpPr>
        <p:spPr>
          <a:xfrm>
            <a:off x="3710664" y="5554714"/>
            <a:ext cx="479575" cy="325645"/>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委任</a:t>
            </a:r>
            <a:endParaRPr lang="ja-JP" altLang="en-US"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5" name="グループ化 34"/>
          <p:cNvGrpSpPr/>
          <p:nvPr/>
        </p:nvGrpSpPr>
        <p:grpSpPr>
          <a:xfrm>
            <a:off x="1875569" y="5632896"/>
            <a:ext cx="726132" cy="523004"/>
            <a:chOff x="1875569" y="5632896"/>
            <a:chExt cx="726132" cy="523004"/>
          </a:xfrm>
        </p:grpSpPr>
        <p:sp>
          <p:nvSpPr>
            <p:cNvPr id="43" name="左右矢印 42"/>
            <p:cNvSpPr/>
            <p:nvPr/>
          </p:nvSpPr>
          <p:spPr>
            <a:xfrm>
              <a:off x="1879708" y="5632896"/>
              <a:ext cx="721993" cy="523004"/>
            </a:xfrm>
            <a:prstGeom prst="leftRightArrow">
              <a:avLst>
                <a:gd name="adj1" fmla="val 50000"/>
                <a:gd name="adj2" fmla="val 42379"/>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コンテンツ プレースホルダー 5"/>
            <p:cNvSpPr txBox="1">
              <a:spLocks/>
            </p:cNvSpPr>
            <p:nvPr/>
          </p:nvSpPr>
          <p:spPr>
            <a:xfrm>
              <a:off x="1875569" y="5747234"/>
              <a:ext cx="696835" cy="287923"/>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契約</a:t>
              </a:r>
              <a:endParaRPr lang="ja-JP" altLang="en-US" sz="1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0" name="コンテンツ プレースホルダー 5"/>
          <p:cNvSpPr txBox="1">
            <a:spLocks/>
          </p:cNvSpPr>
          <p:nvPr/>
        </p:nvSpPr>
        <p:spPr>
          <a:xfrm>
            <a:off x="72096" y="4574643"/>
            <a:ext cx="4377618" cy="296906"/>
          </a:xfrm>
          <a:prstGeom prst="rect">
            <a:avLst/>
          </a:prstGeom>
          <a:gradFill>
            <a:gsLst>
              <a:gs pos="0">
                <a:schemeClr val="tx2"/>
              </a:gs>
              <a:gs pos="50000">
                <a:schemeClr val="accent1">
                  <a:lumMod val="20000"/>
                  <a:lumOff val="80000"/>
                </a:schemeClr>
              </a:gs>
              <a:gs pos="100000">
                <a:schemeClr val="tx2"/>
              </a:gs>
            </a:gsLst>
            <a:lin ang="0" scaled="1"/>
          </a:gradFill>
          <a:ln w="15875" cmpd="sng">
            <a:noFill/>
          </a:ln>
        </p:spPr>
        <p:txBody>
          <a:bodyPr vert="horz" lIns="91440" tIns="45720" rIns="3600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集　合　契　約</a:t>
            </a:r>
            <a:endParaRPr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371282" y="2087079"/>
            <a:ext cx="1190865" cy="1623751"/>
            <a:chOff x="371282" y="2087079"/>
            <a:chExt cx="1190865" cy="1623751"/>
          </a:xfrm>
        </p:grpSpPr>
        <p:pic>
          <p:nvPicPr>
            <p:cNvPr id="8" name="図 7"/>
            <p:cNvPicPr>
              <a:picLocks noChangeAspect="1"/>
            </p:cNvPicPr>
            <p:nvPr/>
          </p:nvPicPr>
          <p:blipFill>
            <a:blip r:embed="rId11"/>
            <a:stretch>
              <a:fillRect/>
            </a:stretch>
          </p:blipFill>
          <p:spPr>
            <a:xfrm>
              <a:off x="396514" y="2087079"/>
              <a:ext cx="1165633" cy="1165633"/>
            </a:xfrm>
            <a:prstGeom prst="rect">
              <a:avLst/>
            </a:prstGeom>
          </p:spPr>
        </p:pic>
        <p:sp>
          <p:nvSpPr>
            <p:cNvPr id="71" name="コンテンツ プレースホルダー 5"/>
            <p:cNvSpPr txBox="1">
              <a:spLocks/>
            </p:cNvSpPr>
            <p:nvPr/>
          </p:nvSpPr>
          <p:spPr>
            <a:xfrm>
              <a:off x="371282" y="3206774"/>
              <a:ext cx="1084078" cy="504056"/>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en-US" altLang="ja-JP"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実施主体</a:t>
              </a:r>
              <a:r>
                <a:rPr lang="en-US" altLang="ja-JP"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p>
            <a:p>
              <a:pPr marL="0" indent="0" algn="ctr">
                <a:buNone/>
              </a:pP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市町村</a:t>
              </a:r>
              <a:endParaRPr lang="ja-JP" altLang="en-US"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873228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left)">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fade">
                                      <p:cBhvr>
                                        <p:cTn id="72" dur="500"/>
                                        <p:tgtEl>
                                          <p:spTgt spid="1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fade">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fade">
                                      <p:cBhvr>
                                        <p:cTn id="82" dur="500"/>
                                        <p:tgtEl>
                                          <p:spTgt spid="25"/>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wipe(left)">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7"/>
                                        </p:tgtEl>
                                        <p:attrNameLst>
                                          <p:attrName>style.visibility</p:attrName>
                                        </p:attrNameLst>
                                      </p:cBhvr>
                                      <p:to>
                                        <p:strVal val="visible"/>
                                      </p:to>
                                    </p:set>
                                    <p:animEffect transition="in" filter="barn(inVertical)">
                                      <p:cBhvr>
                                        <p:cTn id="92" dur="500"/>
                                        <p:tgtEl>
                                          <p:spTgt spid="27"/>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37" fill="hold" grpId="0" nodeType="clickEffect">
                                  <p:stCondLst>
                                    <p:cond delay="0"/>
                                  </p:stCondLst>
                                  <p:childTnLst>
                                    <p:set>
                                      <p:cBhvr>
                                        <p:cTn id="96" dur="1" fill="hold">
                                          <p:stCondLst>
                                            <p:cond delay="0"/>
                                          </p:stCondLst>
                                        </p:cTn>
                                        <p:tgtEl>
                                          <p:spTgt spid="28"/>
                                        </p:tgtEl>
                                        <p:attrNameLst>
                                          <p:attrName>style.visibility</p:attrName>
                                        </p:attrNameLst>
                                      </p:cBhvr>
                                      <p:to>
                                        <p:strVal val="visible"/>
                                      </p:to>
                                    </p:set>
                                    <p:animEffect transition="in" filter="barn(outVertical)">
                                      <p:cBhvr>
                                        <p:cTn id="97" dur="500"/>
                                        <p:tgtEl>
                                          <p:spTgt spid="28"/>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37" fill="hold" grpId="0" nodeType="click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barn(outVertical)">
                                      <p:cBhvr>
                                        <p:cTn id="102" dur="500"/>
                                        <p:tgtEl>
                                          <p:spTgt spid="29"/>
                                        </p:tgtEl>
                                      </p:cBhvr>
                                    </p:animEffect>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30"/>
                                        </p:tgtEl>
                                        <p:attrNameLst>
                                          <p:attrName>style.visibility</p:attrName>
                                        </p:attrNameLst>
                                      </p:cBhvr>
                                      <p:to>
                                        <p:strVal val="visible"/>
                                      </p:to>
                                    </p:set>
                                    <p:anim calcmode="lin" valueType="num">
                                      <p:cBhvr additive="base">
                                        <p:cTn id="107" dur="500" fill="hold"/>
                                        <p:tgtEl>
                                          <p:spTgt spid="30"/>
                                        </p:tgtEl>
                                        <p:attrNameLst>
                                          <p:attrName>ppt_x</p:attrName>
                                        </p:attrNameLst>
                                      </p:cBhvr>
                                      <p:tavLst>
                                        <p:tav tm="0">
                                          <p:val>
                                            <p:strVal val="#ppt_x"/>
                                          </p:val>
                                        </p:tav>
                                        <p:tav tm="100000">
                                          <p:val>
                                            <p:strVal val="#ppt_x"/>
                                          </p:val>
                                        </p:tav>
                                      </p:tavLst>
                                    </p:anim>
                                    <p:anim calcmode="lin" valueType="num">
                                      <p:cBhvr additive="base">
                                        <p:cTn id="10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32"/>
                                        </p:tgtEl>
                                        <p:attrNameLst>
                                          <p:attrName>style.visibility</p:attrName>
                                        </p:attrNameLst>
                                      </p:cBhvr>
                                      <p:to>
                                        <p:strVal val="visible"/>
                                      </p:to>
                                    </p:set>
                                    <p:animEffect transition="in" filter="wipe(left)">
                                      <p:cBhvr>
                                        <p:cTn id="113" dur="500"/>
                                        <p:tgtEl>
                                          <p:spTgt spid="32"/>
                                        </p:tgtEl>
                                      </p:cBhvr>
                                    </p:animEffect>
                                  </p:childTnLst>
                                </p:cTn>
                              </p:par>
                            </p:childTnLst>
                          </p:cTn>
                        </p:par>
                      </p:childTnLst>
                    </p:cTn>
                  </p:par>
                  <p:par>
                    <p:cTn id="114" fill="hold">
                      <p:stCondLst>
                        <p:cond delay="indefinite"/>
                      </p:stCondLst>
                      <p:childTnLst>
                        <p:par>
                          <p:cTn id="115" fill="hold">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33"/>
                                        </p:tgtEl>
                                        <p:attrNameLst>
                                          <p:attrName>style.visibility</p:attrName>
                                        </p:attrNameLst>
                                      </p:cBhvr>
                                      <p:to>
                                        <p:strVal val="visible"/>
                                      </p:to>
                                    </p:set>
                                    <p:animEffect transition="in" filter="barn(inVertical)">
                                      <p:cBhvr>
                                        <p:cTn id="118" dur="500"/>
                                        <p:tgtEl>
                                          <p:spTgt spid="33"/>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nodeType="clickEffect">
                                  <p:stCondLst>
                                    <p:cond delay="0"/>
                                  </p:stCondLst>
                                  <p:childTnLst>
                                    <p:set>
                                      <p:cBhvr>
                                        <p:cTn id="122" dur="1" fill="hold">
                                          <p:stCondLst>
                                            <p:cond delay="0"/>
                                          </p:stCondLst>
                                        </p:cTn>
                                        <p:tgtEl>
                                          <p:spTgt spid="10"/>
                                        </p:tgtEl>
                                        <p:attrNameLst>
                                          <p:attrName>style.visibility</p:attrName>
                                        </p:attrNameLst>
                                      </p:cBhvr>
                                      <p:to>
                                        <p:strVal val="visible"/>
                                      </p:to>
                                    </p:set>
                                    <p:animEffect transition="in" filter="fade">
                                      <p:cBhvr>
                                        <p:cTn id="123" dur="500"/>
                                        <p:tgtEl>
                                          <p:spTgt spid="10"/>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34"/>
                                        </p:tgtEl>
                                        <p:attrNameLst>
                                          <p:attrName>style.visibility</p:attrName>
                                        </p:attrNameLst>
                                      </p:cBhvr>
                                      <p:to>
                                        <p:strVal val="visible"/>
                                      </p:to>
                                    </p:set>
                                    <p:animEffect transition="in" filter="fade">
                                      <p:cBhvr>
                                        <p:cTn id="128" dur="500"/>
                                        <p:tgtEl>
                                          <p:spTgt spid="34"/>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2" fill="hold" nodeType="clickEffect">
                                  <p:stCondLst>
                                    <p:cond delay="0"/>
                                  </p:stCondLst>
                                  <p:childTnLst>
                                    <p:set>
                                      <p:cBhvr>
                                        <p:cTn id="132" dur="1" fill="hold">
                                          <p:stCondLst>
                                            <p:cond delay="0"/>
                                          </p:stCondLst>
                                        </p:cTn>
                                        <p:tgtEl>
                                          <p:spTgt spid="59"/>
                                        </p:tgtEl>
                                        <p:attrNameLst>
                                          <p:attrName>style.visibility</p:attrName>
                                        </p:attrNameLst>
                                      </p:cBhvr>
                                      <p:to>
                                        <p:strVal val="visible"/>
                                      </p:to>
                                    </p:set>
                                    <p:animEffect transition="in" filter="wipe(right)">
                                      <p:cBhvr>
                                        <p:cTn id="133" dur="500"/>
                                        <p:tgtEl>
                                          <p:spTgt spid="59"/>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40"/>
                                        </p:tgtEl>
                                        <p:attrNameLst>
                                          <p:attrName>style.visibility</p:attrName>
                                        </p:attrNameLst>
                                      </p:cBhvr>
                                      <p:to>
                                        <p:strVal val="visible"/>
                                      </p:to>
                                    </p:set>
                                    <p:animEffect transition="in" filter="fade">
                                      <p:cBhvr>
                                        <p:cTn id="138" dur="500"/>
                                        <p:tgtEl>
                                          <p:spTgt spid="40"/>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68"/>
                                        </p:tgtEl>
                                        <p:attrNameLst>
                                          <p:attrName>style.visibility</p:attrName>
                                        </p:attrNameLst>
                                      </p:cBhvr>
                                      <p:to>
                                        <p:strVal val="visible"/>
                                      </p:to>
                                    </p:set>
                                    <p:animEffect transition="in" filter="fade">
                                      <p:cBhvr>
                                        <p:cTn id="143" dur="500"/>
                                        <p:tgtEl>
                                          <p:spTgt spid="68"/>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2" fill="hold" nodeType="clickEffect">
                                  <p:stCondLst>
                                    <p:cond delay="0"/>
                                  </p:stCondLst>
                                  <p:childTnLst>
                                    <p:set>
                                      <p:cBhvr>
                                        <p:cTn id="147" dur="1" fill="hold">
                                          <p:stCondLst>
                                            <p:cond delay="0"/>
                                          </p:stCondLst>
                                        </p:cTn>
                                        <p:tgtEl>
                                          <p:spTgt spid="60"/>
                                        </p:tgtEl>
                                        <p:attrNameLst>
                                          <p:attrName>style.visibility</p:attrName>
                                        </p:attrNameLst>
                                      </p:cBhvr>
                                      <p:to>
                                        <p:strVal val="visible"/>
                                      </p:to>
                                    </p:set>
                                    <p:animEffect transition="in" filter="wipe(right)">
                                      <p:cBhvr>
                                        <p:cTn id="148" dur="500"/>
                                        <p:tgtEl>
                                          <p:spTgt spid="60"/>
                                        </p:tgtEl>
                                      </p:cBhvr>
                                    </p:animEffect>
                                  </p:childTnLst>
                                </p:cTn>
                              </p:par>
                            </p:childTnLst>
                          </p:cTn>
                        </p:par>
                      </p:childTnLst>
                    </p:cTn>
                  </p:par>
                  <p:par>
                    <p:cTn id="149" fill="hold">
                      <p:stCondLst>
                        <p:cond delay="indefinite"/>
                      </p:stCondLst>
                      <p:childTnLst>
                        <p:par>
                          <p:cTn id="150" fill="hold">
                            <p:stCondLst>
                              <p:cond delay="0"/>
                            </p:stCondLst>
                            <p:childTnLst>
                              <p:par>
                                <p:cTn id="151" presetID="10" presetClass="entr" presetSubtype="0" fill="hold" grpId="0" nodeType="clickEffect">
                                  <p:stCondLst>
                                    <p:cond delay="0"/>
                                  </p:stCondLst>
                                  <p:childTnLst>
                                    <p:set>
                                      <p:cBhvr>
                                        <p:cTn id="152" dur="1" fill="hold">
                                          <p:stCondLst>
                                            <p:cond delay="0"/>
                                          </p:stCondLst>
                                        </p:cTn>
                                        <p:tgtEl>
                                          <p:spTgt spid="36"/>
                                        </p:tgtEl>
                                        <p:attrNameLst>
                                          <p:attrName>style.visibility</p:attrName>
                                        </p:attrNameLst>
                                      </p:cBhvr>
                                      <p:to>
                                        <p:strVal val="visible"/>
                                      </p:to>
                                    </p:set>
                                    <p:animEffect transition="in" filter="fade">
                                      <p:cBhvr>
                                        <p:cTn id="153" dur="500"/>
                                        <p:tgtEl>
                                          <p:spTgt spid="36"/>
                                        </p:tgtEl>
                                      </p:cBhvr>
                                    </p:animEffect>
                                  </p:childTnLst>
                                </p:cTn>
                              </p:par>
                            </p:childTnLst>
                          </p:cTn>
                        </p:par>
                      </p:childTnLst>
                    </p:cTn>
                  </p:par>
                  <p:par>
                    <p:cTn id="154" fill="hold">
                      <p:stCondLst>
                        <p:cond delay="indefinite"/>
                      </p:stCondLst>
                      <p:childTnLst>
                        <p:par>
                          <p:cTn id="155" fill="hold">
                            <p:stCondLst>
                              <p:cond delay="0"/>
                            </p:stCondLst>
                            <p:childTnLst>
                              <p:par>
                                <p:cTn id="156" presetID="10" presetClass="entr" presetSubtype="0" fill="hold" grpId="0" nodeType="clickEffect">
                                  <p:stCondLst>
                                    <p:cond delay="0"/>
                                  </p:stCondLst>
                                  <p:childTnLst>
                                    <p:set>
                                      <p:cBhvr>
                                        <p:cTn id="157" dur="1" fill="hold">
                                          <p:stCondLst>
                                            <p:cond delay="0"/>
                                          </p:stCondLst>
                                        </p:cTn>
                                        <p:tgtEl>
                                          <p:spTgt spid="67"/>
                                        </p:tgtEl>
                                        <p:attrNameLst>
                                          <p:attrName>style.visibility</p:attrName>
                                        </p:attrNameLst>
                                      </p:cBhvr>
                                      <p:to>
                                        <p:strVal val="visible"/>
                                      </p:to>
                                    </p:set>
                                    <p:animEffect transition="in" filter="fade">
                                      <p:cBhvr>
                                        <p:cTn id="158" dur="500"/>
                                        <p:tgtEl>
                                          <p:spTgt spid="67"/>
                                        </p:tgtEl>
                                      </p:cBhvr>
                                    </p:animEffect>
                                  </p:childTnLst>
                                </p:cTn>
                              </p:par>
                            </p:childTnLst>
                          </p:cTn>
                        </p:par>
                      </p:childTnLst>
                    </p:cTn>
                  </p:par>
                  <p:par>
                    <p:cTn id="159" fill="hold">
                      <p:stCondLst>
                        <p:cond delay="indefinite"/>
                      </p:stCondLst>
                      <p:childTnLst>
                        <p:par>
                          <p:cTn id="160" fill="hold">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38"/>
                                        </p:tgtEl>
                                        <p:attrNameLst>
                                          <p:attrName>style.visibility</p:attrName>
                                        </p:attrNameLst>
                                      </p:cBhvr>
                                      <p:to>
                                        <p:strVal val="visible"/>
                                      </p:to>
                                    </p:set>
                                    <p:animEffect transition="in" filter="fade">
                                      <p:cBhvr>
                                        <p:cTn id="163" dur="500"/>
                                        <p:tgtEl>
                                          <p:spTgt spid="38"/>
                                        </p:tgtEl>
                                      </p:cBhvr>
                                    </p:animEffect>
                                  </p:childTnLst>
                                </p:cTn>
                              </p:par>
                            </p:childTnLst>
                          </p:cTn>
                        </p:par>
                      </p:childTnLst>
                    </p:cTn>
                  </p:par>
                  <p:par>
                    <p:cTn id="164" fill="hold">
                      <p:stCondLst>
                        <p:cond delay="indefinite"/>
                      </p:stCondLst>
                      <p:childTnLst>
                        <p:par>
                          <p:cTn id="165" fill="hold">
                            <p:stCondLst>
                              <p:cond delay="0"/>
                            </p:stCondLst>
                            <p:childTnLst>
                              <p:par>
                                <p:cTn id="166" presetID="22" presetClass="entr" presetSubtype="8" fill="hold" nodeType="clickEffect">
                                  <p:stCondLst>
                                    <p:cond delay="0"/>
                                  </p:stCondLst>
                                  <p:childTnLst>
                                    <p:set>
                                      <p:cBhvr>
                                        <p:cTn id="167" dur="1" fill="hold">
                                          <p:stCondLst>
                                            <p:cond delay="0"/>
                                          </p:stCondLst>
                                        </p:cTn>
                                        <p:tgtEl>
                                          <p:spTgt spid="52"/>
                                        </p:tgtEl>
                                        <p:attrNameLst>
                                          <p:attrName>style.visibility</p:attrName>
                                        </p:attrNameLst>
                                      </p:cBhvr>
                                      <p:to>
                                        <p:strVal val="visible"/>
                                      </p:to>
                                    </p:set>
                                    <p:animEffect transition="in" filter="wipe(left)">
                                      <p:cBhvr>
                                        <p:cTn id="168" dur="500"/>
                                        <p:tgtEl>
                                          <p:spTgt spid="52"/>
                                        </p:tgtEl>
                                      </p:cBhvr>
                                    </p:animEffect>
                                  </p:childTnLst>
                                </p:cTn>
                              </p:par>
                            </p:childTnLst>
                          </p:cTn>
                        </p:par>
                      </p:childTnLst>
                    </p:cTn>
                  </p:par>
                  <p:par>
                    <p:cTn id="169" fill="hold">
                      <p:stCondLst>
                        <p:cond delay="indefinite"/>
                      </p:stCondLst>
                      <p:childTnLst>
                        <p:par>
                          <p:cTn id="170" fill="hold">
                            <p:stCondLst>
                              <p:cond delay="0"/>
                            </p:stCondLst>
                            <p:childTnLst>
                              <p:par>
                                <p:cTn id="171" presetID="10" presetClass="entr" presetSubtype="0" fill="hold" grpId="0" nodeType="clickEffect">
                                  <p:stCondLst>
                                    <p:cond delay="0"/>
                                  </p:stCondLst>
                                  <p:childTnLst>
                                    <p:set>
                                      <p:cBhvr>
                                        <p:cTn id="172" dur="1" fill="hold">
                                          <p:stCondLst>
                                            <p:cond delay="0"/>
                                          </p:stCondLst>
                                        </p:cTn>
                                        <p:tgtEl>
                                          <p:spTgt spid="39"/>
                                        </p:tgtEl>
                                        <p:attrNameLst>
                                          <p:attrName>style.visibility</p:attrName>
                                        </p:attrNameLst>
                                      </p:cBhvr>
                                      <p:to>
                                        <p:strVal val="visible"/>
                                      </p:to>
                                    </p:set>
                                    <p:animEffect transition="in" filter="fade">
                                      <p:cBhvr>
                                        <p:cTn id="173" dur="500"/>
                                        <p:tgtEl>
                                          <p:spTgt spid="39"/>
                                        </p:tgtEl>
                                      </p:cBhvr>
                                    </p:animEffect>
                                  </p:childTnLst>
                                </p:cTn>
                              </p:par>
                            </p:childTnLst>
                          </p:cTn>
                        </p:par>
                      </p:childTnLst>
                    </p:cTn>
                  </p:par>
                  <p:par>
                    <p:cTn id="174" fill="hold">
                      <p:stCondLst>
                        <p:cond delay="indefinite"/>
                      </p:stCondLst>
                      <p:childTnLst>
                        <p:par>
                          <p:cTn id="175" fill="hold">
                            <p:stCondLst>
                              <p:cond delay="0"/>
                            </p:stCondLst>
                            <p:childTnLst>
                              <p:par>
                                <p:cTn id="176" presetID="10" presetClass="entr" presetSubtype="0" fill="hold" grpId="0" nodeType="clickEffect">
                                  <p:stCondLst>
                                    <p:cond delay="0"/>
                                  </p:stCondLst>
                                  <p:childTnLst>
                                    <p:set>
                                      <p:cBhvr>
                                        <p:cTn id="177" dur="1" fill="hold">
                                          <p:stCondLst>
                                            <p:cond delay="0"/>
                                          </p:stCondLst>
                                        </p:cTn>
                                        <p:tgtEl>
                                          <p:spTgt spid="53"/>
                                        </p:tgtEl>
                                        <p:attrNameLst>
                                          <p:attrName>style.visibility</p:attrName>
                                        </p:attrNameLst>
                                      </p:cBhvr>
                                      <p:to>
                                        <p:strVal val="visible"/>
                                      </p:to>
                                    </p:set>
                                    <p:animEffect transition="in" filter="fade">
                                      <p:cBhvr>
                                        <p:cTn id="178" dur="500"/>
                                        <p:tgtEl>
                                          <p:spTgt spid="53"/>
                                        </p:tgtEl>
                                      </p:cBhvr>
                                    </p:animEffect>
                                  </p:childTnLst>
                                </p:cTn>
                              </p:par>
                            </p:childTnLst>
                          </p:cTn>
                        </p:par>
                      </p:childTnLst>
                    </p:cTn>
                  </p:par>
                  <p:par>
                    <p:cTn id="179" fill="hold">
                      <p:stCondLst>
                        <p:cond delay="indefinite"/>
                      </p:stCondLst>
                      <p:childTnLst>
                        <p:par>
                          <p:cTn id="180" fill="hold">
                            <p:stCondLst>
                              <p:cond delay="0"/>
                            </p:stCondLst>
                            <p:childTnLst>
                              <p:par>
                                <p:cTn id="181" presetID="22" presetClass="entr" presetSubtype="8" fill="hold" nodeType="clickEffect">
                                  <p:stCondLst>
                                    <p:cond delay="0"/>
                                  </p:stCondLst>
                                  <p:childTnLst>
                                    <p:set>
                                      <p:cBhvr>
                                        <p:cTn id="182" dur="1" fill="hold">
                                          <p:stCondLst>
                                            <p:cond delay="0"/>
                                          </p:stCondLst>
                                        </p:cTn>
                                        <p:tgtEl>
                                          <p:spTgt spid="56"/>
                                        </p:tgtEl>
                                        <p:attrNameLst>
                                          <p:attrName>style.visibility</p:attrName>
                                        </p:attrNameLst>
                                      </p:cBhvr>
                                      <p:to>
                                        <p:strVal val="visible"/>
                                      </p:to>
                                    </p:set>
                                    <p:animEffect transition="in" filter="wipe(left)">
                                      <p:cBhvr>
                                        <p:cTn id="183" dur="500"/>
                                        <p:tgtEl>
                                          <p:spTgt spid="56"/>
                                        </p:tgtEl>
                                      </p:cBhvr>
                                    </p:animEffect>
                                  </p:childTnLst>
                                </p:cTn>
                              </p:par>
                            </p:childTnLst>
                          </p:cTn>
                        </p:par>
                      </p:childTnLst>
                    </p:cTn>
                  </p:par>
                  <p:par>
                    <p:cTn id="184" fill="hold">
                      <p:stCondLst>
                        <p:cond delay="indefinite"/>
                      </p:stCondLst>
                      <p:childTnLst>
                        <p:par>
                          <p:cTn id="185" fill="hold">
                            <p:stCondLst>
                              <p:cond delay="0"/>
                            </p:stCondLst>
                            <p:childTnLst>
                              <p:par>
                                <p:cTn id="186" presetID="10" presetClass="entr" presetSubtype="0" fill="hold" grpId="0" nodeType="clickEffect">
                                  <p:stCondLst>
                                    <p:cond delay="0"/>
                                  </p:stCondLst>
                                  <p:childTnLst>
                                    <p:set>
                                      <p:cBhvr>
                                        <p:cTn id="187" dur="1" fill="hold">
                                          <p:stCondLst>
                                            <p:cond delay="0"/>
                                          </p:stCondLst>
                                        </p:cTn>
                                        <p:tgtEl>
                                          <p:spTgt spid="37"/>
                                        </p:tgtEl>
                                        <p:attrNameLst>
                                          <p:attrName>style.visibility</p:attrName>
                                        </p:attrNameLst>
                                      </p:cBhvr>
                                      <p:to>
                                        <p:strVal val="visible"/>
                                      </p:to>
                                    </p:set>
                                    <p:animEffect transition="in" filter="fade">
                                      <p:cBhvr>
                                        <p:cTn id="188" dur="500"/>
                                        <p:tgtEl>
                                          <p:spTgt spid="37"/>
                                        </p:tgtEl>
                                      </p:cBhvr>
                                    </p:animEffect>
                                  </p:childTnLst>
                                </p:cTn>
                              </p:par>
                            </p:childTnLst>
                          </p:cTn>
                        </p:par>
                      </p:childTnLst>
                    </p:cTn>
                  </p:par>
                  <p:par>
                    <p:cTn id="189" fill="hold">
                      <p:stCondLst>
                        <p:cond delay="indefinite"/>
                      </p:stCondLst>
                      <p:childTnLst>
                        <p:par>
                          <p:cTn id="190" fill="hold">
                            <p:stCondLst>
                              <p:cond delay="0"/>
                            </p:stCondLst>
                            <p:childTnLst>
                              <p:par>
                                <p:cTn id="191" presetID="10" presetClass="entr" presetSubtype="0" fill="hold" grpId="0" nodeType="clickEffect">
                                  <p:stCondLst>
                                    <p:cond delay="0"/>
                                  </p:stCondLst>
                                  <p:childTnLst>
                                    <p:set>
                                      <p:cBhvr>
                                        <p:cTn id="192" dur="1" fill="hold">
                                          <p:stCondLst>
                                            <p:cond delay="0"/>
                                          </p:stCondLst>
                                        </p:cTn>
                                        <p:tgtEl>
                                          <p:spTgt spid="57"/>
                                        </p:tgtEl>
                                        <p:attrNameLst>
                                          <p:attrName>style.visibility</p:attrName>
                                        </p:attrNameLst>
                                      </p:cBhvr>
                                      <p:to>
                                        <p:strVal val="visible"/>
                                      </p:to>
                                    </p:set>
                                    <p:animEffect transition="in" filter="fade">
                                      <p:cBhvr>
                                        <p:cTn id="193" dur="500"/>
                                        <p:tgtEl>
                                          <p:spTgt spid="57"/>
                                        </p:tgtEl>
                                      </p:cBhvr>
                                    </p:animEffect>
                                  </p:childTnLst>
                                </p:cTn>
                              </p:par>
                            </p:childTnLst>
                          </p:cTn>
                        </p:par>
                      </p:childTnLst>
                    </p:cTn>
                  </p:par>
                  <p:par>
                    <p:cTn id="194" fill="hold">
                      <p:stCondLst>
                        <p:cond delay="indefinite"/>
                      </p:stCondLst>
                      <p:childTnLst>
                        <p:par>
                          <p:cTn id="195" fill="hold">
                            <p:stCondLst>
                              <p:cond delay="0"/>
                            </p:stCondLst>
                            <p:childTnLst>
                              <p:par>
                                <p:cTn id="196" presetID="16" presetClass="entr" presetSubtype="37" fill="hold" nodeType="clickEffect">
                                  <p:stCondLst>
                                    <p:cond delay="0"/>
                                  </p:stCondLst>
                                  <p:childTnLst>
                                    <p:set>
                                      <p:cBhvr>
                                        <p:cTn id="197" dur="1" fill="hold">
                                          <p:stCondLst>
                                            <p:cond delay="0"/>
                                          </p:stCondLst>
                                        </p:cTn>
                                        <p:tgtEl>
                                          <p:spTgt spid="35"/>
                                        </p:tgtEl>
                                        <p:attrNameLst>
                                          <p:attrName>style.visibility</p:attrName>
                                        </p:attrNameLst>
                                      </p:cBhvr>
                                      <p:to>
                                        <p:strVal val="visible"/>
                                      </p:to>
                                    </p:set>
                                    <p:animEffect transition="in" filter="barn(outVertical)">
                                      <p:cBhvr>
                                        <p:cTn id="198" dur="500"/>
                                        <p:tgtEl>
                                          <p:spTgt spid="35"/>
                                        </p:tgtEl>
                                      </p:cBhvr>
                                    </p:animEffect>
                                  </p:childTnLst>
                                </p:cTn>
                              </p:par>
                            </p:childTnLst>
                          </p:cTn>
                        </p:par>
                      </p:childTnLst>
                    </p:cTn>
                  </p:par>
                  <p:par>
                    <p:cTn id="199" fill="hold">
                      <p:stCondLst>
                        <p:cond delay="indefinite"/>
                      </p:stCondLst>
                      <p:childTnLst>
                        <p:par>
                          <p:cTn id="200" fill="hold">
                            <p:stCondLst>
                              <p:cond delay="0"/>
                            </p:stCondLst>
                            <p:childTnLst>
                              <p:par>
                                <p:cTn id="201" presetID="16" presetClass="entr" presetSubtype="21" fill="hold" grpId="0" nodeType="clickEffect">
                                  <p:stCondLst>
                                    <p:cond delay="0"/>
                                  </p:stCondLst>
                                  <p:childTnLst>
                                    <p:set>
                                      <p:cBhvr>
                                        <p:cTn id="202" dur="1" fill="hold">
                                          <p:stCondLst>
                                            <p:cond delay="0"/>
                                          </p:stCondLst>
                                        </p:cTn>
                                        <p:tgtEl>
                                          <p:spTgt spid="70"/>
                                        </p:tgtEl>
                                        <p:attrNameLst>
                                          <p:attrName>style.visibility</p:attrName>
                                        </p:attrNameLst>
                                      </p:cBhvr>
                                      <p:to>
                                        <p:strVal val="visible"/>
                                      </p:to>
                                    </p:set>
                                    <p:animEffect transition="in" filter="barn(inVertical)">
                                      <p:cBhvr>
                                        <p:cTn id="203" dur="500"/>
                                        <p:tgtEl>
                                          <p:spTgt spid="70"/>
                                        </p:tgtEl>
                                      </p:cBhvr>
                                    </p:animEffect>
                                  </p:childTnLst>
                                </p:cTn>
                              </p:par>
                            </p:childTnLst>
                          </p:cTn>
                        </p:par>
                      </p:childTnLst>
                    </p:cTn>
                  </p:par>
                  <p:par>
                    <p:cTn id="204" fill="hold">
                      <p:stCondLst>
                        <p:cond delay="indefinite"/>
                      </p:stCondLst>
                      <p:childTnLst>
                        <p:par>
                          <p:cTn id="205" fill="hold">
                            <p:stCondLst>
                              <p:cond delay="0"/>
                            </p:stCondLst>
                            <p:childTnLst>
                              <p:par>
                                <p:cTn id="206" presetID="2" presetClass="entr" presetSubtype="4" fill="hold" nodeType="clickEffect">
                                  <p:stCondLst>
                                    <p:cond delay="0"/>
                                  </p:stCondLst>
                                  <p:childTnLst>
                                    <p:set>
                                      <p:cBhvr>
                                        <p:cTn id="207" dur="1" fill="hold">
                                          <p:stCondLst>
                                            <p:cond delay="0"/>
                                          </p:stCondLst>
                                        </p:cTn>
                                        <p:tgtEl>
                                          <p:spTgt spid="44"/>
                                        </p:tgtEl>
                                        <p:attrNameLst>
                                          <p:attrName>style.visibility</p:attrName>
                                        </p:attrNameLst>
                                      </p:cBhvr>
                                      <p:to>
                                        <p:strVal val="visible"/>
                                      </p:to>
                                    </p:set>
                                    <p:anim calcmode="lin" valueType="num">
                                      <p:cBhvr additive="base">
                                        <p:cTn id="208" dur="500" fill="hold"/>
                                        <p:tgtEl>
                                          <p:spTgt spid="44"/>
                                        </p:tgtEl>
                                        <p:attrNameLst>
                                          <p:attrName>ppt_x</p:attrName>
                                        </p:attrNameLst>
                                      </p:cBhvr>
                                      <p:tavLst>
                                        <p:tav tm="0">
                                          <p:val>
                                            <p:strVal val="#ppt_x"/>
                                          </p:val>
                                        </p:tav>
                                        <p:tav tm="100000">
                                          <p:val>
                                            <p:strVal val="#ppt_x"/>
                                          </p:val>
                                        </p:tav>
                                      </p:tavLst>
                                    </p:anim>
                                    <p:anim calcmode="lin" valueType="num">
                                      <p:cBhvr additive="base">
                                        <p:cTn id="209"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5" grpId="0"/>
      <p:bldP spid="6" grpId="0" animBg="1"/>
      <p:bldP spid="12" grpId="0"/>
      <p:bldP spid="18" grpId="0" animBg="1"/>
      <p:bldP spid="20" grpId="0" animBg="1"/>
      <p:bldP spid="23" grpId="0" animBg="1"/>
      <p:bldP spid="24" grpId="0" animBg="1"/>
      <p:bldP spid="25" grpId="0" animBg="1"/>
      <p:bldP spid="26" grpId="0" animBg="1"/>
      <p:bldP spid="27" grpId="0" animBg="1"/>
      <p:bldP spid="28" grpId="0" animBg="1"/>
      <p:bldP spid="29" grpId="0" animBg="1"/>
      <p:bldP spid="30" grpId="0"/>
      <p:bldP spid="32" grpId="0" animBg="1"/>
      <p:bldP spid="33" grpId="0" animBg="1"/>
      <p:bldP spid="34" grpId="0" animBg="1"/>
      <p:bldP spid="36" grpId="0" animBg="1"/>
      <p:bldP spid="37" grpId="0" animBg="1"/>
      <p:bldP spid="38" grpId="0" animBg="1"/>
      <p:bldP spid="39" grpId="0" animBg="1"/>
      <p:bldP spid="40" grpId="0" animBg="1"/>
      <p:bldP spid="53" grpId="0"/>
      <p:bldP spid="57" grpId="0"/>
      <p:bldP spid="67" grpId="0"/>
      <p:bldP spid="68" grpId="0"/>
      <p:bldP spid="7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0"/>
            <a:ext cx="9144000" cy="562074"/>
          </a:xfrm>
          <a:prstGeom prst="rect">
            <a:avLst/>
          </a:prstGeom>
          <a:gradFill flip="none" rotWithShape="1">
            <a:gsLst>
              <a:gs pos="0">
                <a:schemeClr val="accent1">
                  <a:lumMod val="20000"/>
                  <a:lumOff val="80000"/>
                </a:schemeClr>
              </a:gs>
              <a:gs pos="70000">
                <a:schemeClr val="accent1">
                  <a:lumMod val="20000"/>
                  <a:lumOff val="80000"/>
                </a:schemeClr>
              </a:gs>
              <a:gs pos="100000">
                <a:schemeClr val="tx2"/>
              </a:gs>
            </a:gsLst>
            <a:lin ang="0" scaled="1"/>
            <a:tileRect/>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６</a:t>
            </a:r>
            <a:r>
              <a:rPr lang="ja-JP" altLang="en-US" sz="3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風しん</a:t>
            </a:r>
            <a:r>
              <a:rPr lang="ja-JP" altLang="en-US" sz="3200" b="1" dirty="0" err="1"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追加的対策にかかる府の役割</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コンテンツ プレースホルダー 5"/>
          <p:cNvSpPr txBox="1">
            <a:spLocks/>
          </p:cNvSpPr>
          <p:nvPr/>
        </p:nvSpPr>
        <p:spPr>
          <a:xfrm>
            <a:off x="395536" y="668072"/>
            <a:ext cx="2304256" cy="504056"/>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Clr>
                <a:srgbClr val="FF0000"/>
              </a:buClr>
              <a:buFont typeface="Wingdings" panose="05000000000000000000" pitchFamily="2" charset="2"/>
              <a:buChar char="u"/>
            </a:pP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円滑な実施</a:t>
            </a: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コンテンツ プレースホルダー 5"/>
          <p:cNvSpPr txBox="1">
            <a:spLocks/>
          </p:cNvSpPr>
          <p:nvPr/>
        </p:nvSpPr>
        <p:spPr>
          <a:xfrm>
            <a:off x="395536" y="1096708"/>
            <a:ext cx="2736304" cy="504056"/>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Clr>
                <a:srgbClr val="FF0000"/>
              </a:buClr>
              <a:buFont typeface="Wingdings" panose="05000000000000000000" pitchFamily="2" charset="2"/>
              <a:buChar char="u"/>
            </a:pP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府民への周知　等</a:t>
            </a: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1010095" y="1259659"/>
            <a:ext cx="7679673" cy="5301847"/>
            <a:chOff x="1010095" y="1259659"/>
            <a:chExt cx="7679673" cy="5301847"/>
          </a:xfrm>
        </p:grpSpPr>
        <p:pic>
          <p:nvPicPr>
            <p:cNvPr id="6" name="図 5"/>
            <p:cNvPicPr>
              <a:picLocks noChangeAspect="1"/>
            </p:cNvPicPr>
            <p:nvPr/>
          </p:nvPicPr>
          <p:blipFill>
            <a:blip r:embed="rId3"/>
            <a:stretch>
              <a:fillRect/>
            </a:stretch>
          </p:blipFill>
          <p:spPr>
            <a:xfrm>
              <a:off x="4860032" y="1551982"/>
              <a:ext cx="3541704" cy="5009524"/>
            </a:xfrm>
            <a:prstGeom prst="rect">
              <a:avLst/>
            </a:prstGeom>
          </p:spPr>
        </p:pic>
        <p:sp>
          <p:nvSpPr>
            <p:cNvPr id="14" name="コンテンツ プレースホルダー 5"/>
            <p:cNvSpPr txBox="1">
              <a:spLocks/>
            </p:cNvSpPr>
            <p:nvPr/>
          </p:nvSpPr>
          <p:spPr>
            <a:xfrm>
              <a:off x="5089368" y="1259659"/>
              <a:ext cx="3600400" cy="292323"/>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Clr>
                  <a:srgbClr val="FF0000"/>
                </a:buClr>
                <a:buNone/>
              </a:pPr>
              <a:r>
                <a:rPr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「風</a:t>
              </a:r>
              <a:r>
                <a:rPr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しん</a:t>
              </a:r>
              <a:r>
                <a:rPr lang="ja-JP" altLang="en-US" sz="1200" dirty="0" err="1">
                  <a:solidFill>
                    <a:srgbClr val="00206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追加的対策に</a:t>
              </a:r>
              <a:r>
                <a:rPr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ついて」　厚生労働省</a:t>
              </a:r>
              <a:r>
                <a:rPr lang="en-US" altLang="ja-JP"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HP</a:t>
              </a:r>
              <a:r>
                <a:rPr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p:cNvPicPr>
              <a:picLocks noChangeAspect="1"/>
            </p:cNvPicPr>
            <p:nvPr/>
          </p:nvPicPr>
          <p:blipFill>
            <a:blip r:embed="rId4"/>
            <a:stretch>
              <a:fillRect/>
            </a:stretch>
          </p:blipFill>
          <p:spPr>
            <a:xfrm>
              <a:off x="1010095" y="1551982"/>
              <a:ext cx="3561905" cy="5009524"/>
            </a:xfrm>
            <a:prstGeom prst="rect">
              <a:avLst/>
            </a:prstGeom>
          </p:spPr>
        </p:pic>
      </p:grpSp>
      <p:sp>
        <p:nvSpPr>
          <p:cNvPr id="9" name="コンテンツ プレースホルダー 5"/>
          <p:cNvSpPr txBox="1">
            <a:spLocks/>
          </p:cNvSpPr>
          <p:nvPr/>
        </p:nvSpPr>
        <p:spPr>
          <a:xfrm>
            <a:off x="2051720" y="653958"/>
            <a:ext cx="6840760" cy="456865"/>
          </a:xfrm>
          <a:prstGeom prst="rect">
            <a:avLst/>
          </a:prstGeom>
        </p:spPr>
        <p:txBody>
          <a:bodyPr vert="horz" lIns="91440" tIns="4572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2500"/>
              </a:lnSpc>
              <a:buNone/>
            </a:pPr>
            <a:r>
              <a:rPr lang="ja-JP" altLang="en-US" sz="1400" dirty="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⇒府内市町村説明会：</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回</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400" dirty="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回</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4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日</a:t>
            </a:r>
            <a:endParaRPr lang="ja-JP" altLang="en-US" sz="1400" dirty="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4952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ppt_x"/>
                                          </p:val>
                                        </p:tav>
                                        <p:tav tm="100000">
                                          <p:val>
                                            <p:strVal val="#ppt_x"/>
                                          </p:val>
                                        </p:tav>
                                      </p:tavLst>
                                    </p:anim>
                                    <p:anim calcmode="lin" valueType="num">
                                      <p:cBhvr additive="base">
                                        <p:cTn id="2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9"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Times New Roman"/>
        <a:ea typeface="Meiryo UI"/>
        <a:cs typeface=""/>
      </a:majorFont>
      <a:minorFont>
        <a:latin typeface="Times New Roman"/>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3846</TotalTime>
  <Words>429</Words>
  <Application>Microsoft Office PowerPoint</Application>
  <PresentationFormat>画面に合わせる (4:3)</PresentationFormat>
  <Paragraphs>96</Paragraphs>
  <Slides>7</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Meiryo UI</vt:lpstr>
      <vt:lpstr>ＭＳ Ｐゴシック</vt:lpstr>
      <vt:lpstr>Arial</vt:lpstr>
      <vt:lpstr>Calibri</vt:lpstr>
      <vt:lpstr>Times New Roman</vt:lpstr>
      <vt:lpstr>Wingdings</vt:lpstr>
      <vt:lpstr>Office ​​テーマ</vt:lpstr>
      <vt:lpstr>風しんの追加的対策について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大阪府における先天性風しん症候群対策事業</dc:title>
  <dc:creator>HOSTNAME</dc:creator>
  <cp:lastModifiedBy>林　まゆみ</cp:lastModifiedBy>
  <cp:revision>273</cp:revision>
  <cp:lastPrinted>2019-02-28T00:56:45Z</cp:lastPrinted>
  <dcterms:created xsi:type="dcterms:W3CDTF">2018-01-18T15:01:24Z</dcterms:created>
  <dcterms:modified xsi:type="dcterms:W3CDTF">2019-02-28T01:17:21Z</dcterms:modified>
</cp:coreProperties>
</file>