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
  </p:notesMasterIdLst>
  <p:handoutMasterIdLst>
    <p:handoutMasterId r:id="rId11"/>
  </p:handoutMasterIdLst>
  <p:sldIdLst>
    <p:sldId id="281" r:id="rId2"/>
    <p:sldId id="278" r:id="rId3"/>
    <p:sldId id="304" r:id="rId4"/>
    <p:sldId id="284" r:id="rId5"/>
    <p:sldId id="283" r:id="rId6"/>
    <p:sldId id="298" r:id="rId7"/>
    <p:sldId id="285" r:id="rId8"/>
    <p:sldId id="299" r:id="rId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河原　寿賀子" initials="河原　寿賀子" lastIdx="0" clrIdx="0">
    <p:extLst>
      <p:ext uri="{19B8F6BF-5375-455C-9EA6-DF929625EA0E}">
        <p15:presenceInfo xmlns:p15="http://schemas.microsoft.com/office/powerpoint/2012/main" userId="S-1-5-21-161959346-1900351369-444732941-493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0000"/>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76302" autoAdjust="0"/>
  </p:normalViewPr>
  <p:slideViewPr>
    <p:cSldViewPr>
      <p:cViewPr varScale="1">
        <p:scale>
          <a:sx n="65" d="100"/>
          <a:sy n="65" d="100"/>
        </p:scale>
        <p:origin x="1542" y="78"/>
      </p:cViewPr>
      <p:guideLst>
        <p:guide orient="horz" pos="2160"/>
        <p:guide pos="2880"/>
      </p:guideLst>
    </p:cSldViewPr>
  </p:slideViewPr>
  <p:notesTextViewPr>
    <p:cViewPr>
      <p:scale>
        <a:sx n="1" d="1"/>
        <a:sy n="1" d="1"/>
      </p:scale>
      <p:origin x="0" y="0"/>
    </p:cViewPr>
  </p:notesTextViewPr>
  <p:notesViewPr>
    <p:cSldViewPr>
      <p:cViewPr varScale="1">
        <p:scale>
          <a:sx n="52" d="100"/>
          <a:sy n="52" d="100"/>
        </p:scale>
        <p:origin x="295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view3D>
    <c:floor>
      <c:thickness val="0"/>
    </c:floor>
    <c:sideWall>
      <c:thickness val="0"/>
    </c:sideWall>
    <c:backWall>
      <c:thickness val="0"/>
    </c:backWall>
    <c:plotArea>
      <c:layout>
        <c:manualLayout>
          <c:layoutTarget val="inner"/>
          <c:xMode val="edge"/>
          <c:yMode val="edge"/>
          <c:x val="3.0591094619219156E-3"/>
          <c:y val="0"/>
          <c:w val="0.99694089053807811"/>
          <c:h val="1"/>
        </c:manualLayout>
      </c:layout>
      <c:pie3DChart>
        <c:varyColors val="1"/>
        <c:ser>
          <c:idx val="0"/>
          <c:order val="0"/>
          <c:tx>
            <c:strRef>
              <c:f>大阪_受検者件数一覧!$AB$10</c:f>
              <c:strCache>
                <c:ptCount val="1"/>
                <c:pt idx="0">
                  <c:v>抗体検査結果</c:v>
                </c:pt>
              </c:strCache>
            </c:strRef>
          </c:tx>
          <c:spPr>
            <a:pattFill prst="diagBrick">
              <a:fgClr>
                <a:schemeClr val="accent1"/>
              </a:fgClr>
              <a:bgClr>
                <a:schemeClr val="bg1"/>
              </a:bgClr>
            </a:pattFill>
            <a:ln>
              <a:solidFill>
                <a:schemeClr val="tx2"/>
              </a:solidFill>
            </a:ln>
          </c:spPr>
          <c:explosion val="41"/>
          <c:dPt>
            <c:idx val="0"/>
            <c:bubble3D val="0"/>
            <c:spPr>
              <a:pattFill prst="dotDmnd">
                <a:fgClr>
                  <a:schemeClr val="accent1"/>
                </a:fgClr>
                <a:bgClr>
                  <a:schemeClr val="bg1"/>
                </a:bgClr>
              </a:pattFill>
              <a:ln w="12700">
                <a:solidFill>
                  <a:schemeClr val="tx2"/>
                </a:solidFill>
              </a:ln>
            </c:spPr>
            <c:extLst>
              <c:ext xmlns:c16="http://schemas.microsoft.com/office/drawing/2014/chart" uri="{C3380CC4-5D6E-409C-BE32-E72D297353CC}">
                <c16:uniqueId val="{00000001-85B1-40CB-807C-71E07A84AB91}"/>
              </c:ext>
            </c:extLst>
          </c:dPt>
          <c:dPt>
            <c:idx val="1"/>
            <c:bubble3D val="0"/>
            <c:explosion val="0"/>
            <c:spPr>
              <a:pattFill prst="smCheck">
                <a:fgClr>
                  <a:schemeClr val="accent1"/>
                </a:fgClr>
                <a:bgClr>
                  <a:schemeClr val="bg1"/>
                </a:bgClr>
              </a:pattFill>
              <a:ln>
                <a:solidFill>
                  <a:schemeClr val="tx2"/>
                </a:solidFill>
              </a:ln>
            </c:spPr>
            <c:extLst>
              <c:ext xmlns:c16="http://schemas.microsoft.com/office/drawing/2014/chart" uri="{C3380CC4-5D6E-409C-BE32-E72D297353CC}">
                <c16:uniqueId val="{00000003-85B1-40CB-807C-71E07A84AB91}"/>
              </c:ext>
            </c:extLst>
          </c:dPt>
          <c:dLbls>
            <c:dLbl>
              <c:idx val="0"/>
              <c:layout>
                <c:manualLayout>
                  <c:x val="-0.25537905734008753"/>
                  <c:y val="-8.2546381550923045E-2"/>
                </c:manualLayout>
              </c:layout>
              <c:spPr>
                <a:solidFill>
                  <a:schemeClr val="bg1"/>
                </a:solidFill>
              </c:spPr>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1"/>
              <c:showSerName val="0"/>
              <c:showPercent val="1"/>
              <c:showBubbleSize val="0"/>
              <c:extLst>
                <c:ext xmlns:c15="http://schemas.microsoft.com/office/drawing/2012/chart" uri="{CE6537A1-D6FC-4f65-9D91-7224C49458BB}">
                  <c15:layout>
                    <c:manualLayout>
                      <c:w val="0.36836662955352589"/>
                      <c:h val="0.19592933565563572"/>
                    </c:manualLayout>
                  </c15:layout>
                </c:ext>
                <c:ext xmlns:c16="http://schemas.microsoft.com/office/drawing/2014/chart" uri="{C3380CC4-5D6E-409C-BE32-E72D297353CC}">
                  <c16:uniqueId val="{00000001-85B1-40CB-807C-71E07A84AB91}"/>
                </c:ext>
              </c:extLst>
            </c:dLbl>
            <c:dLbl>
              <c:idx val="1"/>
              <c:layout>
                <c:manualLayout>
                  <c:x val="7.5579680217121956E-2"/>
                  <c:y val="9.3157943024909401E-2"/>
                </c:manualLayout>
              </c:layout>
              <c:spPr>
                <a:solidFill>
                  <a:schemeClr val="bg1"/>
                </a:solidFill>
              </c:spPr>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1"/>
              <c:showSerName val="0"/>
              <c:showPercent val="1"/>
              <c:showBubbleSize val="0"/>
              <c:extLst>
                <c:ext xmlns:c15="http://schemas.microsoft.com/office/drawing/2012/chart" uri="{CE6537A1-D6FC-4f65-9D91-7224C49458BB}">
                  <c15:layout>
                    <c:manualLayout>
                      <c:w val="0.39369378339805505"/>
                      <c:h val="0.19162789251057477"/>
                    </c:manualLayout>
                  </c15:layout>
                </c:ext>
                <c:ext xmlns:c16="http://schemas.microsoft.com/office/drawing/2014/chart" uri="{C3380CC4-5D6E-409C-BE32-E72D297353CC}">
                  <c16:uniqueId val="{00000003-85B1-40CB-807C-71E07A84AB91}"/>
                </c:ext>
              </c:extLst>
            </c:dLbl>
            <c:spPr>
              <a:noFill/>
              <a:ln>
                <a:noFill/>
              </a:ln>
              <a:effectLst/>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1"/>
            <c:showSerName val="0"/>
            <c:showPercent val="1"/>
            <c:showBubbleSize val="0"/>
            <c:showLeaderLines val="1"/>
            <c:extLst>
              <c:ext xmlns:c15="http://schemas.microsoft.com/office/drawing/2012/chart" uri="{CE6537A1-D6FC-4f65-9D91-7224C49458BB}"/>
            </c:extLst>
          </c:dLbls>
          <c:cat>
            <c:strRef>
              <c:f>大阪_受検者件数一覧!$AA$11:$AA$12</c:f>
              <c:strCache>
                <c:ptCount val="2"/>
                <c:pt idx="0">
                  <c:v>抗体価が十分ある者</c:v>
                </c:pt>
                <c:pt idx="1">
                  <c:v>抗体価が十分でない者</c:v>
                </c:pt>
              </c:strCache>
            </c:strRef>
          </c:cat>
          <c:val>
            <c:numRef>
              <c:f>大阪_受検者件数一覧!$AB$11:$AB$12</c:f>
              <c:numCache>
                <c:formatCode>#,##0_);[Red]\(#,##0\)</c:formatCode>
                <c:ptCount val="2"/>
                <c:pt idx="0">
                  <c:v>5783</c:v>
                </c:pt>
                <c:pt idx="1">
                  <c:v>2688</c:v>
                </c:pt>
              </c:numCache>
            </c:numRef>
          </c:val>
          <c:extLst>
            <c:ext xmlns:c16="http://schemas.microsoft.com/office/drawing/2014/chart" uri="{C3380CC4-5D6E-409C-BE32-E72D297353CC}">
              <c16:uniqueId val="{00000004-85B1-40CB-807C-71E07A84AB91}"/>
            </c:ext>
          </c:extLst>
        </c:ser>
        <c:dLbls>
          <c:showLegendKey val="0"/>
          <c:showVal val="0"/>
          <c:showCatName val="0"/>
          <c:showSerName val="0"/>
          <c:showPercent val="0"/>
          <c:showBubbleSize val="0"/>
          <c:showLeaderLines val="1"/>
        </c:dLbls>
      </c:pie3DChart>
    </c:plotArea>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0"/>
            <a:ext cx="2949575" cy="496888"/>
          </a:xfrm>
          <a:prstGeom prst="rect">
            <a:avLst/>
          </a:prstGeom>
        </p:spPr>
        <p:txBody>
          <a:bodyPr vert="horz" lIns="91433" tIns="45717" rIns="91433" bIns="45717" rtlCol="0"/>
          <a:lstStyle>
            <a:lvl1pPr algn="r">
              <a:defRPr sz="1200"/>
            </a:lvl1pPr>
          </a:lstStyle>
          <a:p>
            <a:fld id="{D085BFCB-4D10-47FA-B719-C99F63AAFB04}" type="datetimeFigureOut">
              <a:rPr kumimoji="1" lang="ja-JP" altLang="en-US" smtClean="0"/>
              <a:t>2019/3/30</a:t>
            </a:fld>
            <a:endParaRPr kumimoji="1" lang="ja-JP" altLang="en-US"/>
          </a:p>
        </p:txBody>
      </p:sp>
      <p:sp>
        <p:nvSpPr>
          <p:cNvPr id="4" name="フッター プレースホルダー 3"/>
          <p:cNvSpPr>
            <a:spLocks noGrp="1"/>
          </p:cNvSpPr>
          <p:nvPr>
            <p:ph type="ftr" sz="quarter" idx="2"/>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6887"/>
          </a:xfrm>
          <a:prstGeom prst="rect">
            <a:avLst/>
          </a:prstGeom>
        </p:spPr>
        <p:txBody>
          <a:bodyPr vert="horz" lIns="91433" tIns="45717" rIns="91433" bIns="45717" rtlCol="0" anchor="b"/>
          <a:lstStyle>
            <a:lvl1pPr algn="r">
              <a:defRPr sz="1200"/>
            </a:lvl1pPr>
          </a:lstStyle>
          <a:p>
            <a:fld id="{F4E249AB-0AC7-4E42-85B9-B64FD529CA90}" type="slidenum">
              <a:rPr kumimoji="1" lang="ja-JP" altLang="en-US" smtClean="0"/>
              <a:t>‹#›</a:t>
            </a:fld>
            <a:endParaRPr kumimoji="1" lang="ja-JP" altLang="en-US"/>
          </a:p>
        </p:txBody>
      </p:sp>
    </p:spTree>
    <p:extLst>
      <p:ext uri="{BB962C8B-B14F-4D97-AF65-F5344CB8AC3E}">
        <p14:creationId xmlns:p14="http://schemas.microsoft.com/office/powerpoint/2010/main" val="3173166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5551D94A-55A0-4C9A-BA60-644C1835F44E}" type="datetimeFigureOut">
              <a:rPr kumimoji="1" lang="ja-JP" altLang="en-US" smtClean="0"/>
              <a:t>2019/3/30</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6CD9C618-A507-4638-BCC2-6457353C7C17}" type="slidenum">
              <a:rPr kumimoji="1" lang="ja-JP" altLang="en-US" smtClean="0"/>
              <a:t>‹#›</a:t>
            </a:fld>
            <a:endParaRPr kumimoji="1" lang="ja-JP" altLang="en-US"/>
          </a:p>
        </p:txBody>
      </p:sp>
    </p:spTree>
    <p:extLst>
      <p:ext uri="{BB962C8B-B14F-4D97-AF65-F5344CB8AC3E}">
        <p14:creationId xmlns:p14="http://schemas.microsoft.com/office/powerpoint/2010/main" val="302687950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CD9C618-A507-4638-BCC2-6457353C7C17}" type="slidenum">
              <a:rPr kumimoji="1" lang="ja-JP" altLang="en-US" smtClean="0"/>
              <a:t>1</a:t>
            </a:fld>
            <a:endParaRPr kumimoji="1" lang="ja-JP" altLang="en-US"/>
          </a:p>
        </p:txBody>
      </p:sp>
    </p:spTree>
    <p:extLst>
      <p:ext uri="{BB962C8B-B14F-4D97-AF65-F5344CB8AC3E}">
        <p14:creationId xmlns:p14="http://schemas.microsoft.com/office/powerpoint/2010/main" val="1371815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大阪府の風しん</a:t>
            </a:r>
            <a:r>
              <a:rPr kumimoji="1" lang="ja-JP" altLang="en-US" dirty="0" err="1" smtClean="0"/>
              <a:t>の</a:t>
            </a:r>
            <a:r>
              <a:rPr kumimoji="1" lang="ja-JP" altLang="en-US" dirty="0" smtClean="0"/>
              <a:t>発生状況は、昨年に</a:t>
            </a:r>
            <a:r>
              <a:rPr kumimoji="1" lang="en-US" altLang="ja-JP" dirty="0" smtClean="0"/>
              <a:t>123</a:t>
            </a:r>
            <a:r>
              <a:rPr kumimoji="1" lang="ja-JP" altLang="en-US" dirty="0" smtClean="0"/>
              <a:t>人と一作年と比べて</a:t>
            </a:r>
            <a:r>
              <a:rPr kumimoji="1" lang="en-US" altLang="ja-JP" dirty="0" smtClean="0"/>
              <a:t>12</a:t>
            </a:r>
            <a:r>
              <a:rPr kumimoji="1" lang="ja-JP" altLang="en-US" dirty="0" smtClean="0"/>
              <a:t>倍の増加でした。</a:t>
            </a:r>
            <a:endParaRPr kumimoji="1" lang="en-US" altLang="ja-JP" dirty="0" smtClean="0"/>
          </a:p>
          <a:p>
            <a:r>
              <a:rPr kumimoji="1" lang="ja-JP" altLang="en-US" dirty="0" smtClean="0"/>
              <a:t>今年に入り</a:t>
            </a:r>
            <a:r>
              <a:rPr kumimoji="1" lang="en-US" altLang="ja-JP" dirty="0" smtClean="0"/>
              <a:t>7</a:t>
            </a:r>
            <a:r>
              <a:rPr kumimoji="1" lang="ja-JP" altLang="en-US" dirty="0" smtClean="0"/>
              <a:t>週で</a:t>
            </a:r>
            <a:r>
              <a:rPr kumimoji="1" lang="en-US" altLang="ja-JP" dirty="0" smtClean="0"/>
              <a:t>46</a:t>
            </a:r>
            <a:r>
              <a:rPr kumimoji="1" lang="ja-JP" altLang="en-US" dirty="0" smtClean="0"/>
              <a:t>人と昨年上回るペースで増加しています。</a:t>
            </a:r>
            <a:endParaRPr kumimoji="1" lang="en-US" altLang="ja-JP" dirty="0" smtClean="0"/>
          </a:p>
          <a:p>
            <a:r>
              <a:rPr kumimoji="1" lang="ja-JP" altLang="en-US" dirty="0" smtClean="0"/>
              <a:t>本日大阪府感染症情報センターでの解析結果が</a:t>
            </a:r>
            <a:r>
              <a:rPr kumimoji="1" lang="en-US" altLang="ja-JP" dirty="0" smtClean="0"/>
              <a:t>14</a:t>
            </a:r>
            <a:r>
              <a:rPr kumimoji="1" lang="ja-JP" altLang="en-US" dirty="0" smtClean="0"/>
              <a:t>時に公表となっており、</a:t>
            </a:r>
            <a:r>
              <a:rPr kumimoji="1" lang="en-US" altLang="ja-JP" dirty="0" smtClean="0"/>
              <a:t>8</a:t>
            </a:r>
            <a:r>
              <a:rPr kumimoji="1" lang="ja-JP" altLang="en-US" dirty="0" smtClean="0"/>
              <a:t>週で</a:t>
            </a:r>
            <a:r>
              <a:rPr kumimoji="1" lang="en-US" altLang="ja-JP" dirty="0" smtClean="0"/>
              <a:t>60</a:t>
            </a:r>
            <a:r>
              <a:rPr kumimoji="1" lang="ja-JP" altLang="en-US" dirty="0" smtClean="0"/>
              <a:t>人となっています。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CD9C618-A507-4638-BCC2-6457353C7C17}" type="slidenum">
              <a:rPr kumimoji="1" lang="ja-JP" altLang="en-US" smtClean="0"/>
              <a:t>2</a:t>
            </a:fld>
            <a:endParaRPr kumimoji="1" lang="ja-JP" altLang="en-US"/>
          </a:p>
        </p:txBody>
      </p:sp>
    </p:spTree>
    <p:extLst>
      <p:ext uri="{BB962C8B-B14F-4D97-AF65-F5344CB8AC3E}">
        <p14:creationId xmlns:p14="http://schemas.microsoft.com/office/powerpoint/2010/main" val="1365286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都道府県別風しん報告数をみると昨年の関東を中心とした流行がありました。大阪府では今年に入り</a:t>
            </a:r>
            <a:r>
              <a:rPr kumimoji="1" lang="en-US" altLang="ja-JP" dirty="0" smtClean="0"/>
              <a:t>7</a:t>
            </a:r>
            <a:r>
              <a:rPr kumimoji="1" lang="ja-JP" altLang="en-US" dirty="0" smtClean="0"/>
              <a:t>週まででは</a:t>
            </a:r>
            <a:r>
              <a:rPr kumimoji="1" lang="en-US" altLang="ja-JP" dirty="0" smtClean="0"/>
              <a:t>46</a:t>
            </a:r>
            <a:r>
              <a:rPr kumimoji="1" lang="ja-JP" altLang="en-US" dirty="0" smtClean="0"/>
              <a:t>人と、全国で</a:t>
            </a:r>
            <a:r>
              <a:rPr kumimoji="1" lang="en-US" altLang="ja-JP" dirty="0" smtClean="0"/>
              <a:t>4</a:t>
            </a:r>
            <a:r>
              <a:rPr kumimoji="1" lang="ja-JP" altLang="en-US" dirty="0" smtClean="0"/>
              <a:t>番目に多い状況でした。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6CD9C618-A507-4638-BCC2-6457353C7C17}" type="slidenum">
              <a:rPr kumimoji="1" lang="ja-JP" altLang="en-US" smtClean="0"/>
              <a:t>3</a:t>
            </a:fld>
            <a:endParaRPr kumimoji="1" lang="ja-JP" altLang="en-US"/>
          </a:p>
        </p:txBody>
      </p:sp>
    </p:spTree>
    <p:extLst>
      <p:ext uri="{BB962C8B-B14F-4D97-AF65-F5344CB8AC3E}">
        <p14:creationId xmlns:p14="http://schemas.microsoft.com/office/powerpoint/2010/main" val="308321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都道府県別風しん報告数の百万対で見たところでは、</a:t>
            </a:r>
            <a:r>
              <a:rPr kumimoji="1" lang="en-US" altLang="ja-JP" dirty="0" smtClean="0"/>
              <a:t>7</a:t>
            </a:r>
            <a:r>
              <a:rPr kumimoji="1" lang="ja-JP" altLang="en-US" dirty="0" smtClean="0"/>
              <a:t>週まででは</a:t>
            </a:r>
            <a:r>
              <a:rPr kumimoji="1" lang="en-US" altLang="ja-JP" dirty="0" smtClean="0"/>
              <a:t>8</a:t>
            </a:r>
            <a:r>
              <a:rPr kumimoji="1" lang="ja-JP" altLang="en-US" dirty="0" smtClean="0"/>
              <a:t>番目に多い都市となっています。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6CD9C618-A507-4638-BCC2-6457353C7C17}" type="slidenum">
              <a:rPr kumimoji="1" lang="ja-JP" altLang="en-US" smtClean="0"/>
              <a:t>4</a:t>
            </a:fld>
            <a:endParaRPr kumimoji="1" lang="ja-JP" altLang="en-US"/>
          </a:p>
        </p:txBody>
      </p:sp>
    </p:spTree>
    <p:extLst>
      <p:ext uri="{BB962C8B-B14F-4D97-AF65-F5344CB8AC3E}">
        <p14:creationId xmlns:p14="http://schemas.microsoft.com/office/powerpoint/2010/main" val="2337989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風しん抗体保有率です。ご存知のとおり、</a:t>
            </a:r>
            <a:r>
              <a:rPr kumimoji="1" lang="en-US" altLang="ja-JP" dirty="0" smtClean="0"/>
              <a:t>39</a:t>
            </a:r>
            <a:r>
              <a:rPr kumimoji="1" lang="ja-JP" altLang="en-US" dirty="0" smtClean="0"/>
              <a:t>歳～</a:t>
            </a:r>
            <a:r>
              <a:rPr kumimoji="1" lang="en-US" altLang="ja-JP" dirty="0" smtClean="0"/>
              <a:t>56</a:t>
            </a:r>
            <a:r>
              <a:rPr kumimoji="1" lang="ja-JP" altLang="en-US" dirty="0" smtClean="0"/>
              <a:t>歳の男性は予防接種の機会がなく、抗体保有率が低い状況にあり、厚生労働省も「風しん</a:t>
            </a:r>
            <a:r>
              <a:rPr kumimoji="1" lang="ja-JP" altLang="en-US" dirty="0" err="1" smtClean="0"/>
              <a:t>の</a:t>
            </a:r>
            <a:r>
              <a:rPr kumimoji="1" lang="ja-JP" altLang="en-US" dirty="0" smtClean="0"/>
              <a:t>追加的対策」としてこの世代への定期接種を打ち出しております。</a:t>
            </a:r>
            <a:endParaRPr kumimoji="1" lang="en-US" altLang="ja-JP" dirty="0" smtClean="0"/>
          </a:p>
          <a:p>
            <a:r>
              <a:rPr kumimoji="1" lang="ja-JP" altLang="en-US" dirty="0" smtClean="0"/>
              <a:t>この後、私の説明のあと、「風しん</a:t>
            </a:r>
            <a:r>
              <a:rPr kumimoji="1" lang="ja-JP" altLang="en-US" dirty="0" err="1" smtClean="0"/>
              <a:t>の</a:t>
            </a:r>
            <a:r>
              <a:rPr kumimoji="1" lang="ja-JP" altLang="en-US" dirty="0" smtClean="0"/>
              <a:t>追加的対策について」改めてご説明させていただきます。</a:t>
            </a:r>
            <a:endParaRPr kumimoji="1" lang="ja-JP" altLang="en-US" dirty="0"/>
          </a:p>
        </p:txBody>
      </p:sp>
      <p:sp>
        <p:nvSpPr>
          <p:cNvPr id="4" name="スライド番号プレースホルダー 3"/>
          <p:cNvSpPr>
            <a:spLocks noGrp="1"/>
          </p:cNvSpPr>
          <p:nvPr>
            <p:ph type="sldNum" sz="quarter" idx="10"/>
          </p:nvPr>
        </p:nvSpPr>
        <p:spPr/>
        <p:txBody>
          <a:bodyPr/>
          <a:lstStyle/>
          <a:p>
            <a:fld id="{6CD9C618-A507-4638-BCC2-6457353C7C17}" type="slidenum">
              <a:rPr kumimoji="1" lang="ja-JP" altLang="en-US" smtClean="0"/>
              <a:t>5</a:t>
            </a:fld>
            <a:endParaRPr kumimoji="1" lang="ja-JP" altLang="en-US"/>
          </a:p>
        </p:txBody>
      </p:sp>
    </p:spTree>
    <p:extLst>
      <p:ext uri="{BB962C8B-B14F-4D97-AF65-F5344CB8AC3E}">
        <p14:creationId xmlns:p14="http://schemas.microsoft.com/office/powerpoint/2010/main" val="4225483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大阪府が実施している風しん抗体検査結果を見てみますと、</a:t>
            </a:r>
            <a:r>
              <a:rPr kumimoji="1" lang="en-US" altLang="ja-JP" dirty="0" smtClean="0"/>
              <a:t>32</a:t>
            </a:r>
            <a:r>
              <a:rPr kumimoji="1" lang="ja-JP" altLang="en-US" dirty="0" smtClean="0"/>
              <a:t>％がＨＩ法で</a:t>
            </a:r>
            <a:r>
              <a:rPr kumimoji="1" lang="en-US" altLang="ja-JP" dirty="0" smtClean="0"/>
              <a:t>16</a:t>
            </a:r>
            <a:r>
              <a:rPr kumimoji="1" lang="ja-JP" altLang="en-US" dirty="0" smtClean="0"/>
              <a:t>倍以下ということで受検者の</a:t>
            </a:r>
            <a:r>
              <a:rPr kumimoji="1" lang="en-US" altLang="ja-JP" dirty="0" smtClean="0"/>
              <a:t>1/3</a:t>
            </a:r>
            <a:r>
              <a:rPr kumimoji="1" lang="ja-JP" altLang="en-US" dirty="0" smtClean="0"/>
              <a:t>が抗体価が不十分でした。</a:t>
            </a:r>
            <a:endParaRPr kumimoji="1" lang="en-US" altLang="ja-JP" dirty="0" smtClean="0"/>
          </a:p>
          <a:p>
            <a:r>
              <a:rPr kumimoji="1" lang="ja-JP" altLang="en-US" dirty="0" smtClean="0"/>
              <a:t>大阪府の発生状況を年齢別にみましても、</a:t>
            </a:r>
            <a:r>
              <a:rPr kumimoji="1" lang="en-US" altLang="ja-JP" dirty="0" smtClean="0"/>
              <a:t>7</a:t>
            </a:r>
            <a:r>
              <a:rPr kumimoji="1" lang="ja-JP" altLang="en-US" dirty="0" smtClean="0"/>
              <a:t>週までの</a:t>
            </a:r>
            <a:r>
              <a:rPr kumimoji="1" lang="en-US" altLang="ja-JP" dirty="0" smtClean="0"/>
              <a:t>46</a:t>
            </a:r>
            <a:r>
              <a:rPr kumimoji="1" lang="ja-JP" altLang="en-US" dirty="0" smtClean="0"/>
              <a:t>人のうち</a:t>
            </a:r>
            <a:r>
              <a:rPr kumimoji="1" lang="en-US" altLang="ja-JP" dirty="0" smtClean="0"/>
              <a:t>30</a:t>
            </a:r>
            <a:r>
              <a:rPr kumimoji="1" lang="ja-JP" altLang="en-US" dirty="0" smtClean="0"/>
              <a:t>歳代～</a:t>
            </a:r>
            <a:r>
              <a:rPr kumimoji="1" lang="en-US" altLang="ja-JP" dirty="0" smtClean="0"/>
              <a:t>50</a:t>
            </a:r>
            <a:r>
              <a:rPr kumimoji="1" lang="ja-JP" altLang="en-US" dirty="0" smtClean="0"/>
              <a:t>歳代の報告数は</a:t>
            </a:r>
            <a:r>
              <a:rPr kumimoji="1" lang="en-US" altLang="ja-JP" dirty="0" smtClean="0"/>
              <a:t>27</a:t>
            </a:r>
            <a:r>
              <a:rPr kumimoji="1" lang="ja-JP" altLang="en-US" dirty="0" smtClean="0"/>
              <a:t>人で全体の</a:t>
            </a:r>
            <a:r>
              <a:rPr kumimoji="1" lang="en-US" altLang="ja-JP" dirty="0" smtClean="0"/>
              <a:t>59</a:t>
            </a:r>
            <a:r>
              <a:rPr kumimoji="1" lang="ja-JP" altLang="en-US" dirty="0" smtClean="0"/>
              <a:t>％を占めている。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CD9C618-A507-4638-BCC2-6457353C7C17}" type="slidenum">
              <a:rPr kumimoji="1" lang="ja-JP" altLang="en-US" smtClean="0"/>
              <a:t>6</a:t>
            </a:fld>
            <a:endParaRPr kumimoji="1" lang="ja-JP" altLang="en-US"/>
          </a:p>
        </p:txBody>
      </p:sp>
    </p:spTree>
    <p:extLst>
      <p:ext uri="{BB962C8B-B14F-4D97-AF65-F5344CB8AC3E}">
        <p14:creationId xmlns:p14="http://schemas.microsoft.com/office/powerpoint/2010/main" val="2126254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1500"/>
              </a:lnSpc>
            </a:pPr>
            <a:r>
              <a:rPr lang="ja-JP" altLang="en-US" dirty="0" smtClean="0">
                <a:latin typeface="+mn-ea"/>
                <a:ea typeface="+mn-ea"/>
                <a:cs typeface="Meiryo UI" panose="020B0604030504040204" pitchFamily="50" charset="-128"/>
              </a:rPr>
              <a:t>大阪府</a:t>
            </a:r>
            <a:r>
              <a:rPr lang="ja-JP" altLang="en-US" dirty="0">
                <a:latin typeface="+mn-ea"/>
                <a:ea typeface="+mn-ea"/>
                <a:cs typeface="Meiryo UI" panose="020B0604030504040204" pitchFamily="50" charset="-128"/>
              </a:rPr>
              <a:t>は、平成</a:t>
            </a:r>
            <a:r>
              <a:rPr lang="en-US" altLang="ja-JP" dirty="0">
                <a:latin typeface="+mn-ea"/>
                <a:ea typeface="+mn-ea"/>
                <a:cs typeface="Meiryo UI" panose="020B0604030504040204" pitchFamily="50" charset="-128"/>
              </a:rPr>
              <a:t>24</a:t>
            </a:r>
            <a:r>
              <a:rPr lang="ja-JP" altLang="en-US" dirty="0">
                <a:latin typeface="+mn-ea"/>
                <a:ea typeface="+mn-ea"/>
                <a:cs typeface="Meiryo UI" panose="020B0604030504040204" pitchFamily="50" charset="-128"/>
              </a:rPr>
              <a:t>～</a:t>
            </a:r>
            <a:r>
              <a:rPr lang="en-US" altLang="ja-JP" dirty="0">
                <a:latin typeface="+mn-ea"/>
                <a:ea typeface="+mn-ea"/>
                <a:cs typeface="Meiryo UI" panose="020B0604030504040204" pitchFamily="50" charset="-128"/>
              </a:rPr>
              <a:t>25</a:t>
            </a:r>
            <a:r>
              <a:rPr lang="ja-JP" altLang="en-US" dirty="0">
                <a:latin typeface="+mn-ea"/>
                <a:ea typeface="+mn-ea"/>
                <a:cs typeface="Meiryo UI" panose="020B0604030504040204" pitchFamily="50" charset="-128"/>
              </a:rPr>
              <a:t>年の風しん流行時に風</a:t>
            </a:r>
            <a:r>
              <a:rPr lang="ja-JP" altLang="en-US" dirty="0" smtClean="0">
                <a:latin typeface="+mn-ea"/>
                <a:ea typeface="+mn-ea"/>
                <a:cs typeface="Meiryo UI" panose="020B0604030504040204" pitchFamily="50" charset="-128"/>
              </a:rPr>
              <a:t>しん</a:t>
            </a:r>
            <a:r>
              <a:rPr lang="ja-JP" altLang="en-US" dirty="0" err="1" smtClean="0">
                <a:latin typeface="+mn-ea"/>
                <a:ea typeface="+mn-ea"/>
                <a:cs typeface="Meiryo UI" panose="020B0604030504040204" pitchFamily="50" charset="-128"/>
              </a:rPr>
              <a:t>の</a:t>
            </a:r>
            <a:r>
              <a:rPr lang="ja-JP" altLang="en-US" dirty="0" smtClean="0">
                <a:latin typeface="+mn-ea"/>
                <a:ea typeface="+mn-ea"/>
                <a:cs typeface="Meiryo UI" panose="020B0604030504040204" pitchFamily="50" charset="-128"/>
              </a:rPr>
              <a:t>報告数</a:t>
            </a:r>
            <a:r>
              <a:rPr lang="ja-JP" altLang="en-US" dirty="0">
                <a:latin typeface="+mn-ea"/>
                <a:ea typeface="+mn-ea"/>
                <a:cs typeface="Meiryo UI" panose="020B0604030504040204" pitchFamily="50" charset="-128"/>
              </a:rPr>
              <a:t>が全国ワースト１となり</a:t>
            </a:r>
            <a:r>
              <a:rPr lang="ja-JP" altLang="en-US" dirty="0" smtClean="0">
                <a:latin typeface="+mn-ea"/>
                <a:ea typeface="+mn-ea"/>
                <a:cs typeface="Meiryo UI" panose="020B0604030504040204" pitchFamily="50" charset="-128"/>
              </a:rPr>
              <a:t>、その間の先天性風</a:t>
            </a:r>
            <a:r>
              <a:rPr lang="ja-JP" altLang="en-US" dirty="0">
                <a:latin typeface="+mn-ea"/>
                <a:ea typeface="+mn-ea"/>
                <a:cs typeface="Meiryo UI" panose="020B0604030504040204" pitchFamily="50" charset="-128"/>
              </a:rPr>
              <a:t>しん症候群（</a:t>
            </a:r>
            <a:r>
              <a:rPr lang="en-US" altLang="ja-JP" dirty="0" smtClean="0">
                <a:latin typeface="+mn-ea"/>
                <a:ea typeface="+mn-ea"/>
                <a:cs typeface="Meiryo UI" panose="020B0604030504040204" pitchFamily="50" charset="-128"/>
              </a:rPr>
              <a:t>CRS)</a:t>
            </a:r>
            <a:r>
              <a:rPr lang="ja-JP" altLang="en-US" dirty="0" smtClean="0">
                <a:latin typeface="+mn-ea"/>
                <a:ea typeface="+mn-ea"/>
                <a:cs typeface="Meiryo UI" panose="020B0604030504040204" pitchFamily="50" charset="-128"/>
              </a:rPr>
              <a:t>は６件報告されました。</a:t>
            </a:r>
            <a:endParaRPr lang="en-US" altLang="ja-JP" dirty="0" smtClean="0">
              <a:latin typeface="+mn-ea"/>
              <a:ea typeface="+mn-ea"/>
              <a:cs typeface="Meiryo UI" panose="020B0604030504040204" pitchFamily="50" charset="-128"/>
            </a:endParaRPr>
          </a:p>
          <a:p>
            <a:pPr>
              <a:lnSpc>
                <a:spcPts val="1500"/>
              </a:lnSpc>
            </a:pPr>
            <a:r>
              <a:rPr lang="ja-JP" altLang="en-US" dirty="0" smtClean="0">
                <a:latin typeface="+mn-ea"/>
                <a:ea typeface="+mn-ea"/>
                <a:cs typeface="Meiryo UI" panose="020B0604030504040204" pitchFamily="50" charset="-128"/>
              </a:rPr>
              <a:t>その後</a:t>
            </a:r>
            <a:r>
              <a:rPr lang="ja-JP" altLang="en-US" dirty="0">
                <a:latin typeface="+mn-ea"/>
                <a:ea typeface="+mn-ea"/>
                <a:cs typeface="Meiryo UI" panose="020B0604030504040204" pitchFamily="50" charset="-128"/>
              </a:rPr>
              <a:t>のオール</a:t>
            </a:r>
            <a:r>
              <a:rPr lang="ja-JP" altLang="en-US">
                <a:latin typeface="+mn-ea"/>
                <a:ea typeface="+mn-ea"/>
                <a:cs typeface="Meiryo UI" panose="020B0604030504040204" pitchFamily="50" charset="-128"/>
              </a:rPr>
              <a:t>大阪</a:t>
            </a:r>
            <a:r>
              <a:rPr lang="ja-JP" altLang="en-US" smtClean="0">
                <a:latin typeface="+mn-ea"/>
                <a:ea typeface="+mn-ea"/>
                <a:cs typeface="Meiryo UI" panose="020B0604030504040204" pitchFamily="50" charset="-128"/>
              </a:rPr>
              <a:t>で取り組み</a:t>
            </a:r>
            <a:r>
              <a:rPr lang="ja-JP" altLang="en-US" dirty="0">
                <a:latin typeface="+mn-ea"/>
                <a:ea typeface="+mn-ea"/>
                <a:cs typeface="Meiryo UI" panose="020B0604030504040204" pitchFamily="50" charset="-128"/>
              </a:rPr>
              <a:t>により</a:t>
            </a:r>
            <a:r>
              <a:rPr lang="ja-JP" altLang="en-US" dirty="0" smtClean="0">
                <a:latin typeface="+mn-ea"/>
                <a:ea typeface="+mn-ea"/>
                <a:cs typeface="Meiryo UI" panose="020B0604030504040204" pitchFamily="50" charset="-128"/>
              </a:rPr>
              <a:t>、平</a:t>
            </a:r>
            <a:r>
              <a:rPr lang="en-US" altLang="ja-JP" dirty="0" smtClean="0">
                <a:latin typeface="+mn-ea"/>
                <a:ea typeface="+mn-ea"/>
                <a:cs typeface="Meiryo UI" panose="020B0604030504040204" pitchFamily="50" charset="-128"/>
              </a:rPr>
              <a:t>26</a:t>
            </a:r>
            <a:r>
              <a:rPr lang="ja-JP" altLang="en-US" dirty="0" smtClean="0">
                <a:latin typeface="+mn-ea"/>
                <a:ea typeface="+mn-ea"/>
                <a:cs typeface="Meiryo UI" panose="020B0604030504040204" pitchFamily="50" charset="-128"/>
              </a:rPr>
              <a:t>年</a:t>
            </a:r>
            <a:r>
              <a:rPr lang="en-US" altLang="ja-JP" dirty="0" smtClean="0">
                <a:latin typeface="+mn-ea"/>
                <a:ea typeface="+mn-ea"/>
                <a:cs typeface="Meiryo UI" panose="020B0604030504040204" pitchFamily="50" charset="-128"/>
              </a:rPr>
              <a:t>2</a:t>
            </a:r>
            <a:r>
              <a:rPr lang="ja-JP" altLang="en-US" dirty="0" smtClean="0">
                <a:latin typeface="+mn-ea"/>
                <a:ea typeface="+mn-ea"/>
                <a:cs typeface="Meiryo UI" panose="020B0604030504040204" pitchFamily="50" charset="-128"/>
              </a:rPr>
              <a:t>月</a:t>
            </a:r>
            <a:r>
              <a:rPr lang="ja-JP" altLang="en-US" smtClean="0">
                <a:latin typeface="+mn-ea"/>
                <a:ea typeface="+mn-ea"/>
                <a:cs typeface="Meiryo UI" panose="020B0604030504040204" pitchFamily="50" charset="-128"/>
              </a:rPr>
              <a:t>以降は先天性</a:t>
            </a:r>
            <a:r>
              <a:rPr lang="ja-JP" altLang="en-US" sz="1200" smtClean="0">
                <a:latin typeface="+mn-ea"/>
                <a:ea typeface="+mn-ea"/>
                <a:cs typeface="Meiryo UI" panose="020B0604030504040204" pitchFamily="50" charset="-128"/>
              </a:rPr>
              <a:t>風</a:t>
            </a:r>
            <a:r>
              <a:rPr lang="ja-JP" altLang="en-US" sz="1200" dirty="0" smtClean="0">
                <a:latin typeface="+mn-ea"/>
                <a:ea typeface="+mn-ea"/>
                <a:cs typeface="Meiryo UI" panose="020B0604030504040204" pitchFamily="50" charset="-128"/>
              </a:rPr>
              <a:t>しん症候群の発生はありませんでした。</a:t>
            </a:r>
            <a:endParaRPr lang="en-US" altLang="ja-JP" sz="1200" dirty="0" smtClean="0">
              <a:latin typeface="+mn-ea"/>
              <a:ea typeface="+mn-ea"/>
              <a:cs typeface="Meiryo UI" panose="020B0604030504040204" pitchFamily="50" charset="-128"/>
            </a:endParaRPr>
          </a:p>
          <a:p>
            <a:pPr>
              <a:lnSpc>
                <a:spcPts val="1500"/>
              </a:lnSpc>
            </a:pPr>
            <a:endParaRPr lang="en-US" altLang="ja-JP" dirty="0" smtClean="0">
              <a:latin typeface="+mn-ea"/>
              <a:ea typeface="+mn-ea"/>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6CD9C618-A507-4638-BCC2-6457353C7C17}" type="slidenum">
              <a:rPr kumimoji="1" lang="ja-JP" altLang="en-US" smtClean="0"/>
              <a:t>7</a:t>
            </a:fld>
            <a:endParaRPr kumimoji="1" lang="ja-JP" altLang="en-US"/>
          </a:p>
        </p:txBody>
      </p:sp>
    </p:spTree>
    <p:extLst>
      <p:ext uri="{BB962C8B-B14F-4D97-AF65-F5344CB8AC3E}">
        <p14:creationId xmlns:p14="http://schemas.microsoft.com/office/powerpoint/2010/main" val="3254152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大阪府が過去</a:t>
            </a:r>
            <a:r>
              <a:rPr kumimoji="1" lang="en-US" altLang="ja-JP" dirty="0" smtClean="0"/>
              <a:t>6</a:t>
            </a:r>
            <a:r>
              <a:rPr kumimoji="1" lang="ja-JP" altLang="en-US" dirty="0" smtClean="0"/>
              <a:t>年間に取り組んだものをまとめました。</a:t>
            </a:r>
            <a:endParaRPr kumimoji="1" lang="en-US" altLang="ja-JP" dirty="0" smtClean="0"/>
          </a:p>
          <a:p>
            <a:r>
              <a:rPr kumimoji="1" lang="ja-JP" altLang="en-US" dirty="0" smtClean="0"/>
              <a:t>平成</a:t>
            </a:r>
            <a:r>
              <a:rPr kumimoji="1" lang="en-US" altLang="ja-JP" dirty="0" smtClean="0"/>
              <a:t>25</a:t>
            </a:r>
            <a:r>
              <a:rPr kumimoji="1" lang="ja-JP" altLang="en-US" dirty="0" smtClean="0"/>
              <a:t>年には風しん</a:t>
            </a:r>
            <a:r>
              <a:rPr kumimoji="1" lang="ja-JP" altLang="en-US" dirty="0" err="1" smtClean="0"/>
              <a:t>の</a:t>
            </a:r>
            <a:r>
              <a:rPr kumimoji="1" lang="ja-JP" altLang="en-US" dirty="0" smtClean="0"/>
              <a:t>流行を受けて、緊急ワクチン接種を</a:t>
            </a:r>
            <a:r>
              <a:rPr kumimoji="1" lang="en-US" altLang="ja-JP" dirty="0" smtClean="0"/>
              <a:t>43000</a:t>
            </a:r>
            <a:r>
              <a:rPr kumimoji="1" lang="ja-JP" altLang="en-US" dirty="0" smtClean="0"/>
              <a:t>人に行いました。</a:t>
            </a:r>
            <a:endParaRPr kumimoji="1" lang="en-US" altLang="ja-JP" dirty="0" smtClean="0"/>
          </a:p>
          <a:p>
            <a:r>
              <a:rPr kumimoji="1" lang="ja-JP" altLang="en-US" dirty="0" smtClean="0"/>
              <a:t>また風しん抗体検査事業では平成</a:t>
            </a:r>
            <a:r>
              <a:rPr kumimoji="1" lang="en-US" altLang="ja-JP" dirty="0" smtClean="0"/>
              <a:t>26</a:t>
            </a:r>
            <a:r>
              <a:rPr kumimoji="1" lang="ja-JP" altLang="en-US" dirty="0" smtClean="0"/>
              <a:t>年からの</a:t>
            </a:r>
            <a:r>
              <a:rPr kumimoji="1" lang="en-US" altLang="ja-JP" dirty="0" smtClean="0"/>
              <a:t>4</a:t>
            </a:r>
            <a:r>
              <a:rPr kumimoji="1" lang="ja-JP" altLang="en-US" dirty="0" smtClean="0"/>
              <a:t>年間で約</a:t>
            </a:r>
            <a:r>
              <a:rPr kumimoji="1" lang="en-US" altLang="ja-JP" dirty="0" smtClean="0"/>
              <a:t>8400</a:t>
            </a:r>
            <a:r>
              <a:rPr kumimoji="1" lang="ja-JP" altLang="en-US" dirty="0" smtClean="0"/>
              <a:t>人に行い、今年度は流行を受けて、受検者数が増加し、</a:t>
            </a:r>
            <a:r>
              <a:rPr kumimoji="1" lang="en-US" altLang="ja-JP" dirty="0" smtClean="0"/>
              <a:t>1</a:t>
            </a:r>
            <a:r>
              <a:rPr kumimoji="1" lang="ja-JP" altLang="en-US" dirty="0" smtClean="0"/>
              <a:t>月の時点で約</a:t>
            </a:r>
            <a:r>
              <a:rPr kumimoji="1" lang="en-US" altLang="ja-JP" dirty="0" smtClean="0"/>
              <a:t>2700</a:t>
            </a:r>
            <a:r>
              <a:rPr kumimoji="1" lang="ja-JP" altLang="en-US" dirty="0" smtClean="0"/>
              <a:t>人、平日夜間、土曜日に臨時の抗体検査を計</a:t>
            </a:r>
            <a:r>
              <a:rPr kumimoji="1" lang="en-US" altLang="ja-JP" dirty="0" smtClean="0"/>
              <a:t>8</a:t>
            </a:r>
            <a:r>
              <a:rPr kumimoji="1" lang="ja-JP" altLang="en-US" dirty="0" smtClean="0"/>
              <a:t>回で約</a:t>
            </a:r>
            <a:r>
              <a:rPr kumimoji="1" lang="en-US" altLang="ja-JP" dirty="0" smtClean="0"/>
              <a:t>2500</a:t>
            </a:r>
            <a:r>
              <a:rPr kumimoji="1" lang="ja-JP" altLang="en-US" dirty="0" smtClean="0"/>
              <a:t>人に受検していただきました。</a:t>
            </a:r>
            <a:endParaRPr kumimoji="1" lang="en-US" altLang="ja-JP" dirty="0" smtClean="0"/>
          </a:p>
          <a:p>
            <a:r>
              <a:rPr kumimoji="1" lang="en-US" altLang="ja-JP" dirty="0" smtClean="0"/>
              <a:t>4</a:t>
            </a:r>
            <a:r>
              <a:rPr kumimoji="1" lang="ja-JP" altLang="en-US" dirty="0" smtClean="0"/>
              <a:t>年間の実績の半分を今年度行ったことになり、例年の</a:t>
            </a:r>
            <a:r>
              <a:rPr kumimoji="1" lang="en-US" altLang="ja-JP" dirty="0" smtClean="0"/>
              <a:t>2</a:t>
            </a:r>
            <a:r>
              <a:rPr kumimoji="1" lang="ja-JP" altLang="en-US" dirty="0" smtClean="0"/>
              <a:t>倍以上の受検数となっています。</a:t>
            </a:r>
            <a:endParaRPr kumimoji="1" lang="en-US" altLang="ja-JP" dirty="0" smtClean="0"/>
          </a:p>
          <a:p>
            <a:r>
              <a:rPr kumimoji="1" lang="ja-JP" altLang="en-US" dirty="0" smtClean="0"/>
              <a:t>来年</a:t>
            </a:r>
            <a:r>
              <a:rPr kumimoji="1" lang="en-US" altLang="ja-JP" dirty="0" smtClean="0"/>
              <a:t>4</a:t>
            </a:r>
            <a:r>
              <a:rPr kumimoji="1" lang="ja-JP" altLang="en-US" dirty="0" smtClean="0"/>
              <a:t>月からの抗体検査事業につきましては府民が受検やすいように医療機関への委託の方向で調整しています。</a:t>
            </a:r>
            <a:endParaRPr kumimoji="1" lang="en-US" altLang="ja-JP" dirty="0" smtClean="0"/>
          </a:p>
          <a:p>
            <a:r>
              <a:rPr kumimoji="1" lang="ja-JP" altLang="en-US" dirty="0" smtClean="0"/>
              <a:t>予防接種については</a:t>
            </a:r>
            <a:r>
              <a:rPr kumimoji="1" lang="en-US" altLang="ja-JP" dirty="0" smtClean="0"/>
              <a:t>4</a:t>
            </a:r>
            <a:r>
              <a:rPr kumimoji="1" lang="ja-JP" altLang="en-US" dirty="0" smtClean="0"/>
              <a:t>年間で約</a:t>
            </a:r>
            <a:r>
              <a:rPr kumimoji="1" lang="en-US" altLang="ja-JP" dirty="0" smtClean="0"/>
              <a:t>28000</a:t>
            </a:r>
            <a:r>
              <a:rPr kumimoji="1" lang="ja-JP" altLang="en-US" dirty="0" smtClean="0"/>
              <a:t>人に実施し、今年度は推定で約</a:t>
            </a:r>
            <a:r>
              <a:rPr kumimoji="1" lang="en-US" altLang="ja-JP" dirty="0" smtClean="0"/>
              <a:t>15000</a:t>
            </a:r>
            <a:r>
              <a:rPr kumimoji="1" lang="ja-JP" altLang="en-US" dirty="0" smtClean="0"/>
              <a:t>人とワクチン接種を行う予定となっており、府民に広くワクチン接種ができました。</a:t>
            </a:r>
            <a:endParaRPr kumimoji="1" lang="en-US" altLang="ja-JP" dirty="0" smtClean="0"/>
          </a:p>
          <a:p>
            <a:r>
              <a:rPr kumimoji="1" lang="ja-JP" altLang="en-US" dirty="0" smtClean="0"/>
              <a:t>また、啓発については、流行を</a:t>
            </a:r>
            <a:r>
              <a:rPr kumimoji="1" lang="ja-JP" altLang="en-US" dirty="0" smtClean="0">
                <a:latin typeface="+mn-lt"/>
              </a:rPr>
              <a:t>受けて知事会見・報道提供、ホームページ等で注意喚起し、作成したリーフレットを病院、市町村、保健所などに配布、さらに健康セミナー等で啓発を行いました。</a:t>
            </a:r>
            <a:endParaRPr kumimoji="1" lang="en-US" altLang="ja-JP" dirty="0" smtClean="0">
              <a:latin typeface="+mn-lt"/>
            </a:endParaRPr>
          </a:p>
          <a:p>
            <a:endParaRPr kumimoji="1" lang="en-US" altLang="ja-JP" dirty="0" smtClean="0">
              <a:latin typeface="+mn-lt"/>
            </a:endParaRPr>
          </a:p>
          <a:p>
            <a:r>
              <a:rPr kumimoji="1" lang="ja-JP" altLang="en-US" smtClean="0">
                <a:latin typeface="+mn-lt"/>
              </a:rPr>
              <a:t>私の説明は以上です。</a:t>
            </a:r>
            <a:r>
              <a:rPr kumimoji="1" lang="ja-JP" altLang="en-US" dirty="0" smtClean="0">
                <a:latin typeface="+mn-lt"/>
              </a:rPr>
              <a:t>ありがとうございました。</a:t>
            </a:r>
            <a:endParaRPr kumimoji="1" lang="en-US" altLang="ja-JP" dirty="0" smtClean="0">
              <a:latin typeface="+mn-lt"/>
            </a:endParaRPr>
          </a:p>
          <a:p>
            <a:endParaRPr kumimoji="1" lang="en-US" altLang="ja-JP" dirty="0" smtClean="0">
              <a:latin typeface="+mn-lt"/>
            </a:endParaRPr>
          </a:p>
        </p:txBody>
      </p:sp>
      <p:sp>
        <p:nvSpPr>
          <p:cNvPr id="4" name="スライド番号プレースホルダー 3"/>
          <p:cNvSpPr>
            <a:spLocks noGrp="1"/>
          </p:cNvSpPr>
          <p:nvPr>
            <p:ph type="sldNum" sz="quarter" idx="10"/>
          </p:nvPr>
        </p:nvSpPr>
        <p:spPr/>
        <p:txBody>
          <a:bodyPr/>
          <a:lstStyle/>
          <a:p>
            <a:fld id="{6CD9C618-A507-4638-BCC2-6457353C7C17}" type="slidenum">
              <a:rPr kumimoji="1" lang="ja-JP" altLang="en-US" smtClean="0"/>
              <a:t>8</a:t>
            </a:fld>
            <a:endParaRPr kumimoji="1" lang="ja-JP" altLang="en-US"/>
          </a:p>
        </p:txBody>
      </p:sp>
    </p:spTree>
    <p:extLst>
      <p:ext uri="{BB962C8B-B14F-4D97-AF65-F5344CB8AC3E}">
        <p14:creationId xmlns:p14="http://schemas.microsoft.com/office/powerpoint/2010/main" val="2463834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CBFAD55-46A4-4FCB-A5BE-707BDBD2106D}" type="datetime1">
              <a:rPr kumimoji="1" lang="ja-JP" altLang="en-US" smtClean="0"/>
              <a:t>2019/3/30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196261B-5D8A-42B5-A117-EFD27975DFDB}" type="slidenum">
              <a:rPr kumimoji="1" lang="ja-JP" altLang="en-US" smtClean="0"/>
              <a:t>‹#›</a:t>
            </a:fld>
            <a:endParaRPr kumimoji="1" lang="ja-JP" altLang="en-US"/>
          </a:p>
        </p:txBody>
      </p:sp>
    </p:spTree>
    <p:extLst>
      <p:ext uri="{BB962C8B-B14F-4D97-AF65-F5344CB8AC3E}">
        <p14:creationId xmlns:p14="http://schemas.microsoft.com/office/powerpoint/2010/main" val="752066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98F8AE3-A15B-4236-AE63-D184CC1635D3}" type="datetime1">
              <a:rPr kumimoji="1" lang="ja-JP" altLang="en-US" smtClean="0"/>
              <a:t>2019/3/30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196261B-5D8A-42B5-A117-EFD27975DFDB}" type="slidenum">
              <a:rPr kumimoji="1" lang="ja-JP" altLang="en-US" smtClean="0"/>
              <a:t>‹#›</a:t>
            </a:fld>
            <a:endParaRPr kumimoji="1" lang="ja-JP" altLang="en-US"/>
          </a:p>
        </p:txBody>
      </p:sp>
    </p:spTree>
    <p:extLst>
      <p:ext uri="{BB962C8B-B14F-4D97-AF65-F5344CB8AC3E}">
        <p14:creationId xmlns:p14="http://schemas.microsoft.com/office/powerpoint/2010/main" val="646207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284214A-DFBB-4C7A-BDAF-8A750127AC8E}" type="datetime1">
              <a:rPr kumimoji="1" lang="ja-JP" altLang="en-US" smtClean="0"/>
              <a:t>2019/3/30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196261B-5D8A-42B5-A117-EFD27975DFDB}" type="slidenum">
              <a:rPr kumimoji="1" lang="ja-JP" altLang="en-US" smtClean="0"/>
              <a:t>‹#›</a:t>
            </a:fld>
            <a:endParaRPr kumimoji="1" lang="ja-JP" altLang="en-US"/>
          </a:p>
        </p:txBody>
      </p:sp>
    </p:spTree>
    <p:extLst>
      <p:ext uri="{BB962C8B-B14F-4D97-AF65-F5344CB8AC3E}">
        <p14:creationId xmlns:p14="http://schemas.microsoft.com/office/powerpoint/2010/main" val="724254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79832A4-D7BA-419A-8BDC-780168AF75F2}" type="datetime1">
              <a:rPr kumimoji="1" lang="ja-JP" altLang="en-US" smtClean="0"/>
              <a:t>2019/3/30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196261B-5D8A-42B5-A117-EFD27975DFDB}" type="slidenum">
              <a:rPr kumimoji="1" lang="ja-JP" altLang="en-US" smtClean="0"/>
              <a:t>‹#›</a:t>
            </a:fld>
            <a:endParaRPr kumimoji="1" lang="ja-JP" altLang="en-US"/>
          </a:p>
        </p:txBody>
      </p:sp>
    </p:spTree>
    <p:extLst>
      <p:ext uri="{BB962C8B-B14F-4D97-AF65-F5344CB8AC3E}">
        <p14:creationId xmlns:p14="http://schemas.microsoft.com/office/powerpoint/2010/main" val="490935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F09A6E4-BF5D-4C08-AD18-48802714FBE7}" type="datetime1">
              <a:rPr kumimoji="1" lang="ja-JP" altLang="en-US" smtClean="0"/>
              <a:t>2019/3/30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196261B-5D8A-42B5-A117-EFD27975DFDB}" type="slidenum">
              <a:rPr kumimoji="1" lang="ja-JP" altLang="en-US" smtClean="0"/>
              <a:t>‹#›</a:t>
            </a:fld>
            <a:endParaRPr kumimoji="1" lang="ja-JP" altLang="en-US"/>
          </a:p>
        </p:txBody>
      </p:sp>
    </p:spTree>
    <p:extLst>
      <p:ext uri="{BB962C8B-B14F-4D97-AF65-F5344CB8AC3E}">
        <p14:creationId xmlns:p14="http://schemas.microsoft.com/office/powerpoint/2010/main" val="3464987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940D664-81BD-4827-B02D-5A9576986C32}" type="datetime1">
              <a:rPr kumimoji="1" lang="ja-JP" altLang="en-US" smtClean="0"/>
              <a:t>2019/3/30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196261B-5D8A-42B5-A117-EFD27975DFDB}" type="slidenum">
              <a:rPr kumimoji="1" lang="ja-JP" altLang="en-US" smtClean="0"/>
              <a:t>‹#›</a:t>
            </a:fld>
            <a:endParaRPr kumimoji="1" lang="ja-JP" altLang="en-US"/>
          </a:p>
        </p:txBody>
      </p:sp>
    </p:spTree>
    <p:extLst>
      <p:ext uri="{BB962C8B-B14F-4D97-AF65-F5344CB8AC3E}">
        <p14:creationId xmlns:p14="http://schemas.microsoft.com/office/powerpoint/2010/main" val="2207771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9DB1081-AE2E-49E0-8522-6E27D4E281B2}" type="datetime1">
              <a:rPr kumimoji="1" lang="ja-JP" altLang="en-US" smtClean="0"/>
              <a:t>2019/3/30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196261B-5D8A-42B5-A117-EFD27975DFDB}" type="slidenum">
              <a:rPr kumimoji="1" lang="ja-JP" altLang="en-US" smtClean="0"/>
              <a:t>‹#›</a:t>
            </a:fld>
            <a:endParaRPr kumimoji="1" lang="ja-JP" altLang="en-US"/>
          </a:p>
        </p:txBody>
      </p:sp>
    </p:spTree>
    <p:extLst>
      <p:ext uri="{BB962C8B-B14F-4D97-AF65-F5344CB8AC3E}">
        <p14:creationId xmlns:p14="http://schemas.microsoft.com/office/powerpoint/2010/main" val="2956035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044FC7E-FDDF-43F8-A407-797F55659F11}" type="datetime1">
              <a:rPr kumimoji="1" lang="ja-JP" altLang="en-US" smtClean="0"/>
              <a:t>2019/3/30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196261B-5D8A-42B5-A117-EFD27975DFDB}" type="slidenum">
              <a:rPr kumimoji="1" lang="ja-JP" altLang="en-US" smtClean="0"/>
              <a:t>‹#›</a:t>
            </a:fld>
            <a:endParaRPr kumimoji="1" lang="ja-JP" altLang="en-US"/>
          </a:p>
        </p:txBody>
      </p:sp>
    </p:spTree>
    <p:extLst>
      <p:ext uri="{BB962C8B-B14F-4D97-AF65-F5344CB8AC3E}">
        <p14:creationId xmlns:p14="http://schemas.microsoft.com/office/powerpoint/2010/main" val="3357853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8B69AE5-FDF3-473A-AF1F-56BADD5FDA96}" type="datetime1">
              <a:rPr kumimoji="1" lang="ja-JP" altLang="en-US" smtClean="0"/>
              <a:t>2019/3/30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196261B-5D8A-42B5-A117-EFD27975DFDB}" type="slidenum">
              <a:rPr kumimoji="1" lang="ja-JP" altLang="en-US" smtClean="0"/>
              <a:t>‹#›</a:t>
            </a:fld>
            <a:endParaRPr kumimoji="1" lang="ja-JP" altLang="en-US"/>
          </a:p>
        </p:txBody>
      </p:sp>
    </p:spTree>
    <p:extLst>
      <p:ext uri="{BB962C8B-B14F-4D97-AF65-F5344CB8AC3E}">
        <p14:creationId xmlns:p14="http://schemas.microsoft.com/office/powerpoint/2010/main" val="1726340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629C724-36A5-422B-964E-C36F612FD9A5}" type="datetime1">
              <a:rPr kumimoji="1" lang="ja-JP" altLang="en-US" smtClean="0"/>
              <a:t>2019/3/30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196261B-5D8A-42B5-A117-EFD27975DFDB}" type="slidenum">
              <a:rPr kumimoji="1" lang="ja-JP" altLang="en-US" smtClean="0"/>
              <a:t>‹#›</a:t>
            </a:fld>
            <a:endParaRPr kumimoji="1" lang="ja-JP" altLang="en-US"/>
          </a:p>
        </p:txBody>
      </p:sp>
    </p:spTree>
    <p:extLst>
      <p:ext uri="{BB962C8B-B14F-4D97-AF65-F5344CB8AC3E}">
        <p14:creationId xmlns:p14="http://schemas.microsoft.com/office/powerpoint/2010/main" val="3235737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AB1E381-7D0E-4179-84D1-1B4945C07267}" type="datetime1">
              <a:rPr kumimoji="1" lang="ja-JP" altLang="en-US" smtClean="0"/>
              <a:t>2019/3/30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196261B-5D8A-42B5-A117-EFD27975DFDB}" type="slidenum">
              <a:rPr kumimoji="1" lang="ja-JP" altLang="en-US" smtClean="0"/>
              <a:t>‹#›</a:t>
            </a:fld>
            <a:endParaRPr kumimoji="1" lang="ja-JP" altLang="en-US"/>
          </a:p>
        </p:txBody>
      </p:sp>
    </p:spTree>
    <p:extLst>
      <p:ext uri="{BB962C8B-B14F-4D97-AF65-F5344CB8AC3E}">
        <p14:creationId xmlns:p14="http://schemas.microsoft.com/office/powerpoint/2010/main" val="5400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617A30-B871-4329-BDB8-76F9B859B2E9}" type="datetime1">
              <a:rPr kumimoji="1" lang="ja-JP" altLang="en-US" smtClean="0"/>
              <a:t>2019/3/30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96261B-5D8A-42B5-A117-EFD27975DFDB}" type="slidenum">
              <a:rPr kumimoji="1" lang="ja-JP" altLang="en-US" smtClean="0"/>
              <a:t>‹#›</a:t>
            </a:fld>
            <a:endParaRPr kumimoji="1" lang="ja-JP" altLang="en-US"/>
          </a:p>
        </p:txBody>
      </p:sp>
    </p:spTree>
    <p:extLst>
      <p:ext uri="{BB962C8B-B14F-4D97-AF65-F5344CB8AC3E}">
        <p14:creationId xmlns:p14="http://schemas.microsoft.com/office/powerpoint/2010/main" val="787366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44872" y="1440417"/>
            <a:ext cx="8363272" cy="4525963"/>
          </a:xfrm>
        </p:spPr>
        <p:txBody>
          <a:bodyPr/>
          <a:lstStyle/>
          <a:p>
            <a:pPr marL="0" indent="0" algn="ctr">
              <a:buNone/>
            </a:pPr>
            <a:r>
              <a:rPr kumimoji="1" lang="ja-JP" altLang="en-US" sz="2000" dirty="0" smtClean="0"/>
              <a:t>平成</a:t>
            </a:r>
            <a:r>
              <a:rPr kumimoji="1" lang="en-US" altLang="ja-JP" sz="2000" dirty="0" smtClean="0"/>
              <a:t>30</a:t>
            </a:r>
            <a:r>
              <a:rPr kumimoji="1" lang="ja-JP" altLang="en-US" sz="2000" dirty="0" smtClean="0"/>
              <a:t>年度大阪府感染症対策審議会</a:t>
            </a:r>
            <a:endParaRPr kumimoji="1" lang="en-US" altLang="ja-JP" sz="2000" dirty="0" smtClean="0"/>
          </a:p>
          <a:p>
            <a:pPr marL="0" indent="0" algn="ctr">
              <a:buNone/>
            </a:pPr>
            <a:r>
              <a:rPr lang="ja-JP" altLang="en-US" sz="2000" dirty="0"/>
              <a:t>麻</a:t>
            </a:r>
            <a:r>
              <a:rPr lang="ja-JP" altLang="en-US" sz="2000" dirty="0" smtClean="0"/>
              <a:t>しん及び風しん対策部会</a:t>
            </a:r>
            <a:endParaRPr kumimoji="1" lang="en-US" altLang="ja-JP" sz="2000" dirty="0" smtClean="0"/>
          </a:p>
          <a:p>
            <a:pPr marL="0" indent="0" algn="ctr">
              <a:buNone/>
            </a:pPr>
            <a:endParaRPr kumimoji="1" lang="en-US" altLang="ja-JP" sz="5400" dirty="0" smtClean="0"/>
          </a:p>
          <a:p>
            <a:pPr marL="0" indent="0" algn="ctr">
              <a:buNone/>
            </a:pPr>
            <a:r>
              <a:rPr kumimoji="1" lang="ja-JP" altLang="en-US" dirty="0" smtClean="0"/>
              <a:t>風しん</a:t>
            </a:r>
            <a:r>
              <a:rPr lang="ja-JP" altLang="en-US" dirty="0" err="1" smtClean="0"/>
              <a:t>の</a:t>
            </a:r>
            <a:r>
              <a:rPr lang="ja-JP" altLang="en-US" dirty="0" smtClean="0"/>
              <a:t>発生状況及び</a:t>
            </a:r>
            <a:endParaRPr lang="en-US" altLang="ja-JP" dirty="0" smtClean="0"/>
          </a:p>
          <a:p>
            <a:pPr marL="0" indent="0" algn="ctr">
              <a:buNone/>
            </a:pPr>
            <a:r>
              <a:rPr kumimoji="1" lang="ja-JP" altLang="en-US" dirty="0" smtClean="0"/>
              <a:t>大阪府における先天性風しん症候群対策について</a:t>
            </a:r>
            <a:endParaRPr kumimoji="1" lang="en-US" altLang="ja-JP" dirty="0" smtClean="0"/>
          </a:p>
        </p:txBody>
      </p:sp>
      <p:sp>
        <p:nvSpPr>
          <p:cNvPr id="4" name="スライド番号プレースホルダー 3"/>
          <p:cNvSpPr>
            <a:spLocks noGrp="1"/>
          </p:cNvSpPr>
          <p:nvPr>
            <p:ph type="sldNum" sz="quarter" idx="12"/>
          </p:nvPr>
        </p:nvSpPr>
        <p:spPr/>
        <p:txBody>
          <a:bodyPr/>
          <a:lstStyle/>
          <a:p>
            <a:fld id="{6196261B-5D8A-42B5-A117-EFD27975DFDB}" type="slidenum">
              <a:rPr kumimoji="1" lang="ja-JP" altLang="en-US" smtClean="0"/>
              <a:t>1</a:t>
            </a:fld>
            <a:endParaRPr kumimoji="1" lang="ja-JP" altLang="en-US"/>
          </a:p>
        </p:txBody>
      </p:sp>
    </p:spTree>
    <p:extLst>
      <p:ext uri="{BB962C8B-B14F-4D97-AF65-F5344CB8AC3E}">
        <p14:creationId xmlns:p14="http://schemas.microsoft.com/office/powerpoint/2010/main" val="3897572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2722993" y="394843"/>
            <a:ext cx="3754760" cy="562074"/>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dirty="0" smtClean="0"/>
              <a:t>過去</a:t>
            </a:r>
            <a:r>
              <a:rPr lang="en-US" altLang="ja-JP" sz="1800" dirty="0" smtClean="0"/>
              <a:t>10</a:t>
            </a:r>
            <a:r>
              <a:rPr lang="ja-JP" altLang="en-US" sz="1800" dirty="0" smtClean="0"/>
              <a:t>年間の風しん</a:t>
            </a:r>
            <a:r>
              <a:rPr lang="ja-JP" altLang="en-US" sz="1800" dirty="0" err="1" smtClean="0"/>
              <a:t>の</a:t>
            </a:r>
            <a:r>
              <a:rPr lang="ja-JP" altLang="en-US" sz="1800" dirty="0" smtClean="0"/>
              <a:t>発生状況</a:t>
            </a:r>
            <a:endParaRPr lang="en-US" altLang="ja-JP" sz="1800" dirty="0" smtClean="0"/>
          </a:p>
          <a:p>
            <a:r>
              <a:rPr lang="ja-JP" altLang="en-US" sz="1800" dirty="0" smtClean="0"/>
              <a:t>（全国と大阪府）</a:t>
            </a:r>
            <a:endParaRPr lang="ja-JP" altLang="en-US" sz="1800" dirty="0"/>
          </a:p>
        </p:txBody>
      </p:sp>
      <p:sp>
        <p:nvSpPr>
          <p:cNvPr id="5" name="タイトル 1"/>
          <p:cNvSpPr txBox="1">
            <a:spLocks/>
          </p:cNvSpPr>
          <p:nvPr/>
        </p:nvSpPr>
        <p:spPr>
          <a:xfrm>
            <a:off x="5754345" y="6527468"/>
            <a:ext cx="2880320" cy="299454"/>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200" dirty="0" smtClean="0"/>
              <a:t>大阪府感染症情</a:t>
            </a:r>
            <a:r>
              <a:rPr lang="ja-JP" altLang="en-US" sz="1200" i="1" dirty="0" smtClean="0"/>
              <a:t>報</a:t>
            </a:r>
            <a:r>
              <a:rPr lang="ja-JP" altLang="en-US" sz="1200" dirty="0" smtClean="0"/>
              <a:t>センター</a:t>
            </a:r>
            <a:endParaRPr lang="en-US" altLang="ja-JP" sz="1200" dirty="0" smtClean="0"/>
          </a:p>
        </p:txBody>
      </p:sp>
      <p:pic>
        <p:nvPicPr>
          <p:cNvPr id="2" name="図 1"/>
          <p:cNvPicPr>
            <a:picLocks noChangeAspect="1"/>
          </p:cNvPicPr>
          <p:nvPr/>
        </p:nvPicPr>
        <p:blipFill>
          <a:blip r:embed="rId3"/>
          <a:stretch>
            <a:fillRect/>
          </a:stretch>
        </p:blipFill>
        <p:spPr>
          <a:xfrm>
            <a:off x="452235" y="1043571"/>
            <a:ext cx="8296275" cy="5514975"/>
          </a:xfrm>
          <a:prstGeom prst="rect">
            <a:avLst/>
          </a:prstGeom>
        </p:spPr>
      </p:pic>
      <p:sp>
        <p:nvSpPr>
          <p:cNvPr id="3" name="角丸四角形 2"/>
          <p:cNvSpPr/>
          <p:nvPr/>
        </p:nvSpPr>
        <p:spPr>
          <a:xfrm>
            <a:off x="7421488" y="4437112"/>
            <a:ext cx="432048" cy="288032"/>
          </a:xfrm>
          <a:prstGeom prst="round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7130870" y="6172367"/>
            <a:ext cx="581236" cy="32123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週</a:t>
            </a:r>
            <a:endPar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25074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196261B-5D8A-42B5-A117-EFD27975DFDB}" type="slidenum">
              <a:rPr kumimoji="1" lang="ja-JP" altLang="en-US" smtClean="0"/>
              <a:t>3</a:t>
            </a:fld>
            <a:endParaRPr kumimoji="1" lang="ja-JP" altLang="en-US"/>
          </a:p>
        </p:txBody>
      </p:sp>
      <p:sp>
        <p:nvSpPr>
          <p:cNvPr id="4" name="タイトル 1"/>
          <p:cNvSpPr txBox="1">
            <a:spLocks/>
          </p:cNvSpPr>
          <p:nvPr/>
        </p:nvSpPr>
        <p:spPr>
          <a:xfrm>
            <a:off x="2078360" y="277490"/>
            <a:ext cx="4474840" cy="360040"/>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dirty="0" smtClean="0"/>
              <a:t>都道府県別風しん報告数（</a:t>
            </a:r>
            <a:r>
              <a:rPr lang="en-US" altLang="ja-JP" sz="1800" dirty="0" smtClean="0"/>
              <a:t>2019</a:t>
            </a:r>
            <a:r>
              <a:rPr lang="ja-JP" altLang="en-US" sz="1800" dirty="0" smtClean="0"/>
              <a:t>年</a:t>
            </a:r>
            <a:r>
              <a:rPr lang="en-US" altLang="ja-JP" sz="1800" dirty="0"/>
              <a:t>7</a:t>
            </a:r>
            <a:r>
              <a:rPr lang="ja-JP" altLang="en-US" sz="1800" dirty="0" smtClean="0"/>
              <a:t>週まで）</a:t>
            </a:r>
            <a:endParaRPr lang="ja-JP" altLang="en-US" sz="1800" dirty="0"/>
          </a:p>
        </p:txBody>
      </p:sp>
      <p:pic>
        <p:nvPicPr>
          <p:cNvPr id="6" name="図 5"/>
          <p:cNvPicPr>
            <a:picLocks noChangeAspect="1"/>
          </p:cNvPicPr>
          <p:nvPr/>
        </p:nvPicPr>
        <p:blipFill>
          <a:blip r:embed="rId3"/>
          <a:stretch>
            <a:fillRect/>
          </a:stretch>
        </p:blipFill>
        <p:spPr>
          <a:xfrm>
            <a:off x="287524" y="637531"/>
            <a:ext cx="8712968" cy="6220470"/>
          </a:xfrm>
          <a:prstGeom prst="rect">
            <a:avLst/>
          </a:prstGeom>
        </p:spPr>
      </p:pic>
      <p:sp>
        <p:nvSpPr>
          <p:cNvPr id="7" name="角丸四角形 6"/>
          <p:cNvSpPr/>
          <p:nvPr/>
        </p:nvSpPr>
        <p:spPr>
          <a:xfrm>
            <a:off x="5004048" y="4331642"/>
            <a:ext cx="288032" cy="220727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32685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6196261B-5D8A-42B5-A117-EFD27975DFDB}" type="slidenum">
              <a:rPr kumimoji="1" lang="ja-JP" altLang="en-US" smtClean="0"/>
              <a:t>4</a:t>
            </a:fld>
            <a:endParaRPr kumimoji="1" lang="ja-JP" altLang="en-US"/>
          </a:p>
        </p:txBody>
      </p:sp>
      <p:sp>
        <p:nvSpPr>
          <p:cNvPr id="7" name="タイトル 1"/>
          <p:cNvSpPr txBox="1">
            <a:spLocks/>
          </p:cNvSpPr>
          <p:nvPr/>
        </p:nvSpPr>
        <p:spPr>
          <a:xfrm>
            <a:off x="2078360" y="260649"/>
            <a:ext cx="5589984" cy="360040"/>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dirty="0" smtClean="0"/>
              <a:t>都道府県別風しん報告数人口百万対（</a:t>
            </a:r>
            <a:r>
              <a:rPr lang="en-US" altLang="ja-JP" sz="1800" dirty="0" smtClean="0"/>
              <a:t>2019</a:t>
            </a:r>
            <a:r>
              <a:rPr lang="ja-JP" altLang="en-US" sz="1800" dirty="0" smtClean="0"/>
              <a:t>年</a:t>
            </a:r>
            <a:r>
              <a:rPr lang="en-US" altLang="ja-JP" sz="1800" dirty="0"/>
              <a:t>7</a:t>
            </a:r>
            <a:r>
              <a:rPr lang="ja-JP" altLang="en-US" sz="1800" dirty="0" smtClean="0"/>
              <a:t>週まで）</a:t>
            </a:r>
            <a:endParaRPr lang="ja-JP" altLang="en-US" sz="1800" dirty="0"/>
          </a:p>
        </p:txBody>
      </p:sp>
      <p:pic>
        <p:nvPicPr>
          <p:cNvPr id="5" name="コンテンツ プレースホルダー 4"/>
          <p:cNvPicPr>
            <a:picLocks noGrp="1" noChangeAspect="1"/>
          </p:cNvPicPr>
          <p:nvPr>
            <p:ph idx="1"/>
          </p:nvPr>
        </p:nvPicPr>
        <p:blipFill>
          <a:blip r:embed="rId3"/>
          <a:stretch>
            <a:fillRect/>
          </a:stretch>
        </p:blipFill>
        <p:spPr>
          <a:xfrm>
            <a:off x="107504" y="626732"/>
            <a:ext cx="8928992" cy="6231267"/>
          </a:xfrm>
          <a:prstGeom prst="rect">
            <a:avLst/>
          </a:prstGeom>
        </p:spPr>
      </p:pic>
      <p:sp>
        <p:nvSpPr>
          <p:cNvPr id="6" name="角丸四角形 5"/>
          <p:cNvSpPr/>
          <p:nvPr/>
        </p:nvSpPr>
        <p:spPr>
          <a:xfrm>
            <a:off x="5004048" y="3501008"/>
            <a:ext cx="288032" cy="30243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624063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6196261B-5D8A-42B5-A117-EFD27975DFDB}" type="slidenum">
              <a:rPr kumimoji="1" lang="ja-JP" altLang="en-US" smtClean="0"/>
              <a:t>5</a:t>
            </a:fld>
            <a:endParaRPr kumimoji="1" lang="ja-JP" altLang="en-US"/>
          </a:p>
        </p:txBody>
      </p:sp>
      <p:pic>
        <p:nvPicPr>
          <p:cNvPr id="5"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6348" y="759125"/>
            <a:ext cx="8496944" cy="5418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4427984" y="6237312"/>
            <a:ext cx="3563213" cy="338554"/>
          </a:xfrm>
          <a:prstGeom prst="rect">
            <a:avLst/>
          </a:prstGeom>
          <a:noFill/>
        </p:spPr>
        <p:txBody>
          <a:bodyPr wrap="square" lIns="0" tIns="0" rIns="0" bIns="0" rtlCol="0">
            <a:spAutoFit/>
          </a:bodyPr>
          <a:lstStyle/>
          <a:p>
            <a:pPr algn="r"/>
            <a:r>
              <a:rPr lang="zh-CN" altLang="en-US" sz="1100" dirty="0">
                <a:latin typeface="Meiryo UI" panose="020B0604030504040204" pitchFamily="50" charset="-128"/>
                <a:ea typeface="Meiryo UI" panose="020B0604030504040204" pitchFamily="50" charset="-128"/>
                <a:cs typeface="Meiryo UI" panose="020B0604030504040204" pitchFamily="50" charset="-128"/>
              </a:rPr>
              <a:t>（国立感染症研究所）</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風しん抗体（ＨＩ価）保有状況　　　　　　　　　　　　</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2012</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年度感染症流行</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予測</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調査より</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タイトル 1"/>
          <p:cNvSpPr txBox="1">
            <a:spLocks/>
          </p:cNvSpPr>
          <p:nvPr/>
        </p:nvSpPr>
        <p:spPr>
          <a:xfrm>
            <a:off x="2617440" y="503641"/>
            <a:ext cx="3754760" cy="391929"/>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dirty="0" smtClean="0"/>
              <a:t>風しん</a:t>
            </a:r>
            <a:r>
              <a:rPr lang="ja-JP" altLang="en-US" sz="1800" dirty="0" err="1" smtClean="0"/>
              <a:t>の</a:t>
            </a:r>
            <a:r>
              <a:rPr lang="ja-JP" altLang="en-US" sz="1800" dirty="0" smtClean="0"/>
              <a:t>抗体（</a:t>
            </a:r>
            <a:r>
              <a:rPr lang="en-US" altLang="ja-JP" sz="1800" dirty="0" smtClean="0"/>
              <a:t>HI</a:t>
            </a:r>
            <a:r>
              <a:rPr lang="ja-JP" altLang="en-US" sz="1800" dirty="0" smtClean="0"/>
              <a:t>法）保有状況</a:t>
            </a:r>
            <a:endParaRPr lang="ja-JP" altLang="en-US" sz="1800" dirty="0"/>
          </a:p>
        </p:txBody>
      </p:sp>
    </p:spTree>
    <p:extLst>
      <p:ext uri="{BB962C8B-B14F-4D97-AF65-F5344CB8AC3E}">
        <p14:creationId xmlns:p14="http://schemas.microsoft.com/office/powerpoint/2010/main" val="1326880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37528" y="257579"/>
            <a:ext cx="5472608" cy="678024"/>
          </a:xfrm>
        </p:spPr>
        <p:txBody>
          <a:bodyPr>
            <a:noAutofit/>
          </a:bodyPr>
          <a:lstStyle/>
          <a:p>
            <a:r>
              <a:rPr kumimoji="1" lang="ja-JP" altLang="en-US" sz="1800" dirty="0" smtClean="0"/>
              <a:t>平成</a:t>
            </a:r>
            <a:r>
              <a:rPr kumimoji="1" lang="en-US" altLang="ja-JP" sz="1800" dirty="0" smtClean="0"/>
              <a:t>31</a:t>
            </a:r>
            <a:r>
              <a:rPr kumimoji="1" lang="ja-JP" altLang="en-US" sz="1800" dirty="0" smtClean="0"/>
              <a:t>年</a:t>
            </a:r>
            <a:r>
              <a:rPr kumimoji="1" lang="en-US" altLang="ja-JP" sz="1800" dirty="0" smtClean="0"/>
              <a:t>7</a:t>
            </a:r>
            <a:r>
              <a:rPr kumimoji="1" lang="ja-JP" altLang="en-US" sz="1800" dirty="0" smtClean="0"/>
              <a:t>週までの</a:t>
            </a:r>
            <a:r>
              <a:rPr kumimoji="1" lang="en-US" altLang="ja-JP" sz="1800" dirty="0" smtClean="0"/>
              <a:t/>
            </a:r>
            <a:br>
              <a:rPr kumimoji="1" lang="en-US" altLang="ja-JP" sz="1800" dirty="0" smtClean="0"/>
            </a:br>
            <a:r>
              <a:rPr kumimoji="1" lang="ja-JP" altLang="en-US" sz="1800" dirty="0" smtClean="0"/>
              <a:t>ブロック別・性別・年齢別累計報告数</a:t>
            </a:r>
            <a:endParaRPr kumimoji="1" lang="ja-JP" altLang="en-US" sz="1800" dirty="0"/>
          </a:p>
        </p:txBody>
      </p:sp>
      <p:pic>
        <p:nvPicPr>
          <p:cNvPr id="5" name="コンテンツ プレースホルダー 4"/>
          <p:cNvPicPr>
            <a:picLocks noGrp="1" noChangeAspect="1"/>
          </p:cNvPicPr>
          <p:nvPr>
            <p:ph idx="1"/>
          </p:nvPr>
        </p:nvPicPr>
        <p:blipFill>
          <a:blip r:embed="rId3"/>
          <a:stretch>
            <a:fillRect/>
          </a:stretch>
        </p:blipFill>
        <p:spPr>
          <a:xfrm>
            <a:off x="3818345" y="848883"/>
            <a:ext cx="5112568" cy="5507467"/>
          </a:xfrm>
          <a:prstGeom prst="rect">
            <a:avLst/>
          </a:prstGeom>
        </p:spPr>
      </p:pic>
      <p:sp>
        <p:nvSpPr>
          <p:cNvPr id="4" name="スライド番号プレースホルダー 3"/>
          <p:cNvSpPr>
            <a:spLocks noGrp="1"/>
          </p:cNvSpPr>
          <p:nvPr>
            <p:ph type="sldNum" sz="quarter" idx="12"/>
          </p:nvPr>
        </p:nvSpPr>
        <p:spPr/>
        <p:txBody>
          <a:bodyPr/>
          <a:lstStyle/>
          <a:p>
            <a:fld id="{6196261B-5D8A-42B5-A117-EFD27975DFDB}" type="slidenum">
              <a:rPr kumimoji="1" lang="ja-JP" altLang="en-US" smtClean="0"/>
              <a:t>6</a:t>
            </a:fld>
            <a:endParaRPr kumimoji="1" lang="ja-JP" altLang="en-US"/>
          </a:p>
        </p:txBody>
      </p:sp>
      <p:graphicFrame>
        <p:nvGraphicFramePr>
          <p:cNvPr id="6" name="コンテンツ プレースホルダー 7"/>
          <p:cNvGraphicFramePr>
            <a:graphicFrameLocks/>
          </p:cNvGraphicFramePr>
          <p:nvPr>
            <p:extLst>
              <p:ext uri="{D42A27DB-BD31-4B8C-83A1-F6EECF244321}">
                <p14:modId xmlns:p14="http://schemas.microsoft.com/office/powerpoint/2010/main" val="4076921381"/>
              </p:ext>
            </p:extLst>
          </p:nvPr>
        </p:nvGraphicFramePr>
        <p:xfrm>
          <a:off x="-83591" y="836627"/>
          <a:ext cx="4151535" cy="4882976"/>
        </p:xfrm>
        <a:graphic>
          <a:graphicData uri="http://schemas.openxmlformats.org/drawingml/2006/chart">
            <c:chart xmlns:c="http://schemas.openxmlformats.org/drawingml/2006/chart" xmlns:r="http://schemas.openxmlformats.org/officeDocument/2006/relationships" r:id="rId4"/>
          </a:graphicData>
        </a:graphic>
      </p:graphicFrame>
      <p:sp>
        <p:nvSpPr>
          <p:cNvPr id="7" name="タイトル 1"/>
          <p:cNvSpPr txBox="1">
            <a:spLocks/>
          </p:cNvSpPr>
          <p:nvPr/>
        </p:nvSpPr>
        <p:spPr>
          <a:xfrm>
            <a:off x="83003" y="466874"/>
            <a:ext cx="3818345" cy="961969"/>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900" dirty="0" smtClean="0"/>
              <a:t>大阪府実施分の風しん抗体検査</a:t>
            </a:r>
            <a:endParaRPr lang="en-US" altLang="ja-JP" sz="1900" dirty="0" smtClean="0"/>
          </a:p>
          <a:p>
            <a:r>
              <a:rPr lang="zh-TW" altLang="en-US" sz="1900" dirty="0" smtClean="0"/>
              <a:t>抗体</a:t>
            </a:r>
            <a:r>
              <a:rPr lang="zh-TW" altLang="en-US" sz="1900" dirty="0"/>
              <a:t>検査</a:t>
            </a:r>
            <a:r>
              <a:rPr lang="zh-TW" altLang="en-US" sz="1900" dirty="0" smtClean="0"/>
              <a:t>結果</a:t>
            </a:r>
            <a:endParaRPr lang="en-US" altLang="zh-TW" sz="1900" dirty="0" smtClean="0"/>
          </a:p>
          <a:p>
            <a:endParaRPr lang="en-US" altLang="zh-TW" sz="1900" dirty="0" smtClean="0"/>
          </a:p>
          <a:p>
            <a:r>
              <a:rPr lang="zh-TW" altLang="en-US" sz="1400" dirty="0" smtClean="0"/>
              <a:t>（</a:t>
            </a:r>
            <a:r>
              <a:rPr lang="zh-TW" altLang="en-US" sz="1400" dirty="0"/>
              <a:t>平成</a:t>
            </a:r>
            <a:r>
              <a:rPr lang="en-US" altLang="zh-TW" sz="1400" dirty="0"/>
              <a:t>26</a:t>
            </a:r>
            <a:r>
              <a:rPr lang="zh-TW" altLang="en-US" sz="1400" dirty="0"/>
              <a:t>年度～平成</a:t>
            </a:r>
            <a:r>
              <a:rPr lang="en-US" altLang="zh-TW" sz="1400" dirty="0"/>
              <a:t>29</a:t>
            </a:r>
            <a:r>
              <a:rPr lang="zh-TW" altLang="en-US" sz="1400" dirty="0"/>
              <a:t>年度</a:t>
            </a:r>
            <a:r>
              <a:rPr lang="ja-JP" altLang="en-US" sz="1400" dirty="0"/>
              <a:t>）</a:t>
            </a:r>
          </a:p>
        </p:txBody>
      </p:sp>
      <p:sp>
        <p:nvSpPr>
          <p:cNvPr id="3" name="角丸四角形 2"/>
          <p:cNvSpPr/>
          <p:nvPr/>
        </p:nvSpPr>
        <p:spPr>
          <a:xfrm>
            <a:off x="6631745" y="1301066"/>
            <a:ext cx="1468648" cy="5105026"/>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タイトル 1"/>
          <p:cNvSpPr txBox="1">
            <a:spLocks/>
          </p:cNvSpPr>
          <p:nvPr/>
        </p:nvSpPr>
        <p:spPr>
          <a:xfrm>
            <a:off x="5966048" y="6406092"/>
            <a:ext cx="2880320" cy="299454"/>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200" dirty="0" smtClean="0"/>
              <a:t>大阪府感染症情</a:t>
            </a:r>
            <a:r>
              <a:rPr lang="ja-JP" altLang="en-US" sz="1200" i="1" dirty="0" smtClean="0"/>
              <a:t>報</a:t>
            </a:r>
            <a:r>
              <a:rPr lang="ja-JP" altLang="en-US" sz="1200" dirty="0" smtClean="0"/>
              <a:t>センター</a:t>
            </a:r>
            <a:endParaRPr lang="en-US" altLang="ja-JP" sz="1200" dirty="0" smtClean="0"/>
          </a:p>
        </p:txBody>
      </p:sp>
    </p:spTree>
    <p:extLst>
      <p:ext uri="{BB962C8B-B14F-4D97-AF65-F5344CB8AC3E}">
        <p14:creationId xmlns:p14="http://schemas.microsoft.com/office/powerpoint/2010/main" val="629876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27784" y="390047"/>
            <a:ext cx="3672408" cy="418058"/>
          </a:xfrm>
        </p:spPr>
        <p:txBody>
          <a:bodyPr>
            <a:normAutofit/>
          </a:bodyPr>
          <a:lstStyle/>
          <a:p>
            <a:r>
              <a:rPr kumimoji="1" lang="ja-JP" altLang="en-US" sz="1800" dirty="0" smtClean="0"/>
              <a:t>大阪府の風しん</a:t>
            </a:r>
            <a:r>
              <a:rPr kumimoji="1" lang="ja-JP" altLang="en-US" sz="1800" dirty="0" err="1" smtClean="0"/>
              <a:t>の</a:t>
            </a:r>
            <a:r>
              <a:rPr kumimoji="1" lang="ja-JP" altLang="en-US" sz="1800" dirty="0" smtClean="0"/>
              <a:t>報告数と</a:t>
            </a:r>
            <a:r>
              <a:rPr kumimoji="1" lang="en-US" altLang="ja-JP" sz="1800" dirty="0" smtClean="0"/>
              <a:t>CRS</a:t>
            </a:r>
            <a:r>
              <a:rPr kumimoji="1" lang="ja-JP" altLang="en-US" sz="1800" dirty="0" smtClean="0"/>
              <a:t>の数</a:t>
            </a:r>
            <a:endParaRPr kumimoji="1" lang="ja-JP" altLang="en-US" sz="1800" dirty="0"/>
          </a:p>
        </p:txBody>
      </p:sp>
      <p:sp>
        <p:nvSpPr>
          <p:cNvPr id="4" name="スライド番号プレースホルダー 3"/>
          <p:cNvSpPr>
            <a:spLocks noGrp="1"/>
          </p:cNvSpPr>
          <p:nvPr>
            <p:ph type="sldNum" sz="quarter" idx="12"/>
          </p:nvPr>
        </p:nvSpPr>
        <p:spPr/>
        <p:txBody>
          <a:bodyPr/>
          <a:lstStyle/>
          <a:p>
            <a:fld id="{6196261B-5D8A-42B5-A117-EFD27975DFDB}" type="slidenum">
              <a:rPr kumimoji="1" lang="ja-JP" altLang="en-US" smtClean="0"/>
              <a:t>7</a:t>
            </a:fld>
            <a:endParaRPr kumimoji="1" lang="ja-JP" altLang="en-US"/>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551776968"/>
              </p:ext>
            </p:extLst>
          </p:nvPr>
        </p:nvGraphicFramePr>
        <p:xfrm>
          <a:off x="498311" y="877063"/>
          <a:ext cx="8072239" cy="1722319"/>
        </p:xfrm>
        <a:graphic>
          <a:graphicData uri="http://schemas.openxmlformats.org/drawingml/2006/table">
            <a:tbl>
              <a:tblPr firstRow="1" bandRow="1">
                <a:tableStyleId>{5C22544A-7EE6-4342-B048-85BDC9FD1C3A}</a:tableStyleId>
              </a:tblPr>
              <a:tblGrid>
                <a:gridCol w="745367">
                  <a:extLst>
                    <a:ext uri="{9D8B030D-6E8A-4147-A177-3AD203B41FA5}">
                      <a16:colId xmlns:a16="http://schemas.microsoft.com/office/drawing/2014/main" val="1960043801"/>
                    </a:ext>
                  </a:extLst>
                </a:gridCol>
                <a:gridCol w="724369">
                  <a:extLst>
                    <a:ext uri="{9D8B030D-6E8A-4147-A177-3AD203B41FA5}">
                      <a16:colId xmlns:a16="http://schemas.microsoft.com/office/drawing/2014/main" val="20000"/>
                    </a:ext>
                  </a:extLst>
                </a:gridCol>
                <a:gridCol w="733611">
                  <a:extLst>
                    <a:ext uri="{9D8B030D-6E8A-4147-A177-3AD203B41FA5}">
                      <a16:colId xmlns:a16="http://schemas.microsoft.com/office/drawing/2014/main" val="20002"/>
                    </a:ext>
                  </a:extLst>
                </a:gridCol>
                <a:gridCol w="733611">
                  <a:extLst>
                    <a:ext uri="{9D8B030D-6E8A-4147-A177-3AD203B41FA5}">
                      <a16:colId xmlns:a16="http://schemas.microsoft.com/office/drawing/2014/main" val="20003"/>
                    </a:ext>
                  </a:extLst>
                </a:gridCol>
                <a:gridCol w="733611">
                  <a:extLst>
                    <a:ext uri="{9D8B030D-6E8A-4147-A177-3AD203B41FA5}">
                      <a16:colId xmlns:a16="http://schemas.microsoft.com/office/drawing/2014/main" val="20004"/>
                    </a:ext>
                  </a:extLst>
                </a:gridCol>
                <a:gridCol w="832272">
                  <a:extLst>
                    <a:ext uri="{9D8B030D-6E8A-4147-A177-3AD203B41FA5}">
                      <a16:colId xmlns:a16="http://schemas.microsoft.com/office/drawing/2014/main" val="20005"/>
                    </a:ext>
                  </a:extLst>
                </a:gridCol>
                <a:gridCol w="724369">
                  <a:extLst>
                    <a:ext uri="{9D8B030D-6E8A-4147-A177-3AD203B41FA5}">
                      <a16:colId xmlns:a16="http://schemas.microsoft.com/office/drawing/2014/main" val="20006"/>
                    </a:ext>
                  </a:extLst>
                </a:gridCol>
                <a:gridCol w="724369">
                  <a:extLst>
                    <a:ext uri="{9D8B030D-6E8A-4147-A177-3AD203B41FA5}">
                      <a16:colId xmlns:a16="http://schemas.microsoft.com/office/drawing/2014/main" val="20007"/>
                    </a:ext>
                  </a:extLst>
                </a:gridCol>
                <a:gridCol w="724369">
                  <a:extLst>
                    <a:ext uri="{9D8B030D-6E8A-4147-A177-3AD203B41FA5}">
                      <a16:colId xmlns:a16="http://schemas.microsoft.com/office/drawing/2014/main" val="20008"/>
                    </a:ext>
                  </a:extLst>
                </a:gridCol>
                <a:gridCol w="724369">
                  <a:extLst>
                    <a:ext uri="{9D8B030D-6E8A-4147-A177-3AD203B41FA5}">
                      <a16:colId xmlns:a16="http://schemas.microsoft.com/office/drawing/2014/main" val="20009"/>
                    </a:ext>
                  </a:extLst>
                </a:gridCol>
                <a:gridCol w="671922">
                  <a:extLst>
                    <a:ext uri="{9D8B030D-6E8A-4147-A177-3AD203B41FA5}">
                      <a16:colId xmlns:a16="http://schemas.microsoft.com/office/drawing/2014/main" val="20010"/>
                    </a:ext>
                  </a:extLst>
                </a:gridCol>
              </a:tblGrid>
              <a:tr h="362895">
                <a:tc gridSpan="2">
                  <a:txBody>
                    <a:bodyPr/>
                    <a:lstStyle/>
                    <a:p>
                      <a:pPr algn="ctr">
                        <a:spcAft>
                          <a:spcPts val="0"/>
                        </a:spcAft>
                      </a:pPr>
                      <a:r>
                        <a:rPr lang="en-US" sz="1400" b="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hMerge="1">
                  <a:txBody>
                    <a:bodyPr/>
                    <a:lstStyle/>
                    <a:p>
                      <a:pPr algn="ctr">
                        <a:spcAft>
                          <a:spcPts val="0"/>
                        </a:spcAft>
                      </a:pP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sz="1400" b="0" kern="100" dirty="0">
                          <a:effectLst/>
                          <a:latin typeface="Meiryo UI" panose="020B0604030504040204" pitchFamily="50" charset="-128"/>
                          <a:ea typeface="Meiryo UI" panose="020B0604030504040204" pitchFamily="50" charset="-128"/>
                          <a:cs typeface="Meiryo UI" panose="020B0604030504040204" pitchFamily="50" charset="-128"/>
                        </a:rPr>
                        <a:t>H22</a:t>
                      </a:r>
                      <a:r>
                        <a:rPr lang="ja-JP" sz="1400" b="0" kern="100" dirty="0">
                          <a:effectLst/>
                          <a:latin typeface="Meiryo UI" panose="020B0604030504040204" pitchFamily="50" charset="-128"/>
                          <a:ea typeface="Meiryo UI" panose="020B0604030504040204" pitchFamily="50" charset="-128"/>
                          <a:cs typeface="Meiryo UI" panose="020B0604030504040204" pitchFamily="50" charset="-128"/>
                        </a:rPr>
                        <a:t>年</a:t>
                      </a:r>
                    </a:p>
                  </a:txBody>
                  <a:tcPr marL="68580" marR="68580" marT="0" marB="0" anchor="ctr"/>
                </a:tc>
                <a:tc>
                  <a:txBody>
                    <a:bodyPr/>
                    <a:lstStyle/>
                    <a:p>
                      <a:pPr algn="ctr">
                        <a:spcAft>
                          <a:spcPts val="0"/>
                        </a:spcAft>
                      </a:pPr>
                      <a:r>
                        <a:rPr lang="en-US" sz="1400" b="0" kern="100" dirty="0">
                          <a:effectLst/>
                          <a:latin typeface="Meiryo UI" panose="020B0604030504040204" pitchFamily="50" charset="-128"/>
                          <a:ea typeface="Meiryo UI" panose="020B0604030504040204" pitchFamily="50" charset="-128"/>
                          <a:cs typeface="Meiryo UI" panose="020B0604030504040204" pitchFamily="50" charset="-128"/>
                        </a:rPr>
                        <a:t>H23</a:t>
                      </a:r>
                      <a:r>
                        <a:rPr lang="ja-JP" sz="1400" b="0" kern="100" dirty="0">
                          <a:effectLst/>
                          <a:latin typeface="Meiryo UI" panose="020B0604030504040204" pitchFamily="50" charset="-128"/>
                          <a:ea typeface="Meiryo UI" panose="020B0604030504040204" pitchFamily="50" charset="-128"/>
                          <a:cs typeface="Meiryo UI" panose="020B0604030504040204" pitchFamily="50" charset="-128"/>
                        </a:rPr>
                        <a:t>年</a:t>
                      </a:r>
                    </a:p>
                  </a:txBody>
                  <a:tcPr marL="68580" marR="68580" marT="0" marB="0" anchor="ctr"/>
                </a:tc>
                <a:tc>
                  <a:txBody>
                    <a:bodyPr/>
                    <a:lstStyle/>
                    <a:p>
                      <a:pPr algn="ctr">
                        <a:spcAft>
                          <a:spcPts val="0"/>
                        </a:spcAft>
                      </a:pPr>
                      <a:r>
                        <a:rPr lang="en-US" sz="1400" b="0" kern="100" dirty="0">
                          <a:effectLst/>
                          <a:latin typeface="Meiryo UI" panose="020B0604030504040204" pitchFamily="50" charset="-128"/>
                          <a:ea typeface="Meiryo UI" panose="020B0604030504040204" pitchFamily="50" charset="-128"/>
                          <a:cs typeface="Meiryo UI" panose="020B0604030504040204" pitchFamily="50" charset="-128"/>
                        </a:rPr>
                        <a:t>H24</a:t>
                      </a:r>
                      <a:r>
                        <a:rPr lang="ja-JP" sz="1400" b="0" kern="100" dirty="0">
                          <a:effectLst/>
                          <a:latin typeface="Meiryo UI" panose="020B0604030504040204" pitchFamily="50" charset="-128"/>
                          <a:ea typeface="Meiryo UI" panose="020B0604030504040204" pitchFamily="50" charset="-128"/>
                          <a:cs typeface="Meiryo UI" panose="020B0604030504040204" pitchFamily="50" charset="-128"/>
                        </a:rPr>
                        <a:t>年</a:t>
                      </a:r>
                    </a:p>
                  </a:txBody>
                  <a:tcPr marL="68580" marR="68580" marT="0" marB="0" anchor="ctr"/>
                </a:tc>
                <a:tc>
                  <a:txBody>
                    <a:bodyPr/>
                    <a:lstStyle/>
                    <a:p>
                      <a:pPr algn="ctr">
                        <a:spcAft>
                          <a:spcPts val="0"/>
                        </a:spcAft>
                      </a:pPr>
                      <a:r>
                        <a:rPr lang="en-US" sz="1400" b="0" kern="100" dirty="0">
                          <a:effectLst/>
                          <a:latin typeface="Meiryo UI" panose="020B0604030504040204" pitchFamily="50" charset="-128"/>
                          <a:ea typeface="Meiryo UI" panose="020B0604030504040204" pitchFamily="50" charset="-128"/>
                          <a:cs typeface="Meiryo UI" panose="020B0604030504040204" pitchFamily="50" charset="-128"/>
                        </a:rPr>
                        <a:t>H25</a:t>
                      </a:r>
                      <a:r>
                        <a:rPr lang="ja-JP" sz="1400" b="0" kern="100" dirty="0">
                          <a:effectLst/>
                          <a:latin typeface="Meiryo UI" panose="020B0604030504040204" pitchFamily="50" charset="-128"/>
                          <a:ea typeface="Meiryo UI" panose="020B0604030504040204" pitchFamily="50" charset="-128"/>
                          <a:cs typeface="Meiryo UI" panose="020B0604030504040204" pitchFamily="50" charset="-128"/>
                        </a:rPr>
                        <a:t>年</a:t>
                      </a:r>
                    </a:p>
                  </a:txBody>
                  <a:tcPr marL="68580" marR="68580" marT="0" marB="0" anchor="ctr"/>
                </a:tc>
                <a:tc>
                  <a:txBody>
                    <a:bodyPr/>
                    <a:lstStyle/>
                    <a:p>
                      <a:pPr algn="ctr">
                        <a:spcAft>
                          <a:spcPts val="0"/>
                        </a:spcAft>
                      </a:pPr>
                      <a:r>
                        <a:rPr lang="en-US" sz="1400" b="0" kern="100" dirty="0">
                          <a:effectLst/>
                          <a:latin typeface="Meiryo UI" panose="020B0604030504040204" pitchFamily="50" charset="-128"/>
                          <a:ea typeface="Meiryo UI" panose="020B0604030504040204" pitchFamily="50" charset="-128"/>
                          <a:cs typeface="Meiryo UI" panose="020B0604030504040204" pitchFamily="50" charset="-128"/>
                        </a:rPr>
                        <a:t>H26</a:t>
                      </a:r>
                      <a:r>
                        <a:rPr lang="ja-JP" sz="1400" b="0" kern="100" dirty="0">
                          <a:effectLst/>
                          <a:latin typeface="Meiryo UI" panose="020B0604030504040204" pitchFamily="50" charset="-128"/>
                          <a:ea typeface="Meiryo UI" panose="020B0604030504040204" pitchFamily="50" charset="-128"/>
                          <a:cs typeface="Meiryo UI" panose="020B0604030504040204" pitchFamily="50" charset="-128"/>
                        </a:rPr>
                        <a:t>年</a:t>
                      </a:r>
                    </a:p>
                  </a:txBody>
                  <a:tcPr marL="68580" marR="68580" marT="0" marB="0" anchor="ctr"/>
                </a:tc>
                <a:tc>
                  <a:txBody>
                    <a:bodyPr/>
                    <a:lstStyle/>
                    <a:p>
                      <a:pPr algn="ctr">
                        <a:spcAft>
                          <a:spcPts val="0"/>
                        </a:spcAft>
                      </a:pPr>
                      <a:r>
                        <a:rPr lang="en-US" sz="1400" b="0" kern="100" dirty="0">
                          <a:effectLst/>
                          <a:latin typeface="Meiryo UI" panose="020B0604030504040204" pitchFamily="50" charset="-128"/>
                          <a:ea typeface="Meiryo UI" panose="020B0604030504040204" pitchFamily="50" charset="-128"/>
                          <a:cs typeface="Meiryo UI" panose="020B0604030504040204" pitchFamily="50" charset="-128"/>
                        </a:rPr>
                        <a:t>H27</a:t>
                      </a:r>
                      <a:r>
                        <a:rPr lang="ja-JP" sz="1400" b="0" kern="100" dirty="0">
                          <a:effectLst/>
                          <a:latin typeface="Meiryo UI" panose="020B0604030504040204" pitchFamily="50" charset="-128"/>
                          <a:ea typeface="Meiryo UI" panose="020B0604030504040204" pitchFamily="50" charset="-128"/>
                          <a:cs typeface="Meiryo UI" panose="020B0604030504040204" pitchFamily="50" charset="-128"/>
                        </a:rPr>
                        <a:t>年</a:t>
                      </a:r>
                    </a:p>
                  </a:txBody>
                  <a:tcPr marL="68580" marR="68580" marT="0" marB="0" anchor="ctr"/>
                </a:tc>
                <a:tc>
                  <a:txBody>
                    <a:bodyPr/>
                    <a:lstStyle/>
                    <a:p>
                      <a:pPr algn="ctr">
                        <a:spcAft>
                          <a:spcPts val="0"/>
                        </a:spcAft>
                      </a:pPr>
                      <a:r>
                        <a:rPr lang="en-US" sz="1400" b="0" kern="100" dirty="0">
                          <a:effectLst/>
                          <a:latin typeface="Meiryo UI" panose="020B0604030504040204" pitchFamily="50" charset="-128"/>
                          <a:ea typeface="Meiryo UI" panose="020B0604030504040204" pitchFamily="50" charset="-128"/>
                          <a:cs typeface="Meiryo UI" panose="020B0604030504040204" pitchFamily="50" charset="-128"/>
                        </a:rPr>
                        <a:t>H28</a:t>
                      </a:r>
                      <a:r>
                        <a:rPr lang="ja-JP" sz="1400" b="0" kern="100" dirty="0">
                          <a:effectLst/>
                          <a:latin typeface="Meiryo UI" panose="020B0604030504040204" pitchFamily="50" charset="-128"/>
                          <a:ea typeface="Meiryo UI" panose="020B0604030504040204" pitchFamily="50" charset="-128"/>
                          <a:cs typeface="Meiryo UI" panose="020B0604030504040204" pitchFamily="50" charset="-128"/>
                        </a:rPr>
                        <a:t>年</a:t>
                      </a:r>
                    </a:p>
                  </a:txBody>
                  <a:tcPr marL="68580" marR="68580" marT="0" marB="0" anchor="ctr"/>
                </a:tc>
                <a:tc>
                  <a:txBody>
                    <a:bodyPr/>
                    <a:lstStyle/>
                    <a:p>
                      <a:pPr algn="ctr">
                        <a:spcAft>
                          <a:spcPts val="0"/>
                        </a:spcAft>
                      </a:pPr>
                      <a:r>
                        <a:rPr lang="en-US" sz="1400" b="0" kern="100" dirty="0">
                          <a:effectLst/>
                          <a:latin typeface="Meiryo UI" panose="020B0604030504040204" pitchFamily="50" charset="-128"/>
                          <a:ea typeface="Meiryo UI" panose="020B0604030504040204" pitchFamily="50" charset="-128"/>
                          <a:cs typeface="Meiryo UI" panose="020B0604030504040204" pitchFamily="50" charset="-128"/>
                        </a:rPr>
                        <a:t>H29</a:t>
                      </a:r>
                      <a:r>
                        <a:rPr lang="ja-JP" sz="1400" b="0" kern="100" dirty="0">
                          <a:effectLst/>
                          <a:latin typeface="Meiryo UI" panose="020B0604030504040204" pitchFamily="50" charset="-128"/>
                          <a:ea typeface="Meiryo UI" panose="020B0604030504040204" pitchFamily="50" charset="-128"/>
                          <a:cs typeface="Meiryo UI" panose="020B0604030504040204" pitchFamily="50" charset="-128"/>
                        </a:rPr>
                        <a:t>年</a:t>
                      </a:r>
                    </a:p>
                  </a:txBody>
                  <a:tcPr marL="68580" marR="68580" marT="0" marB="0" anchor="ctr"/>
                </a:tc>
                <a:tc>
                  <a:txBody>
                    <a:bodyPr/>
                    <a:lstStyle/>
                    <a:p>
                      <a:pPr algn="ctr">
                        <a:spcAft>
                          <a:spcPts val="0"/>
                        </a:spcAft>
                      </a:pPr>
                      <a:r>
                        <a:rPr lang="en-US" altLang="ja-JP" sz="1400" b="0" kern="100" dirty="0" smtClean="0">
                          <a:effectLst/>
                          <a:latin typeface="Meiryo UI" panose="020B0604030504040204" pitchFamily="50" charset="-128"/>
                          <a:ea typeface="Meiryo UI" panose="020B0604030504040204" pitchFamily="50" charset="-128"/>
                          <a:cs typeface="Meiryo UI" panose="020B0604030504040204" pitchFamily="50" charset="-128"/>
                        </a:rPr>
                        <a:t>H30</a:t>
                      </a:r>
                      <a:r>
                        <a:rPr lang="ja-JP" alt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年</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extLst>
                  <a:ext uri="{0D108BD9-81ED-4DB2-BD59-A6C34878D82A}">
                    <a16:rowId xmlns:a16="http://schemas.microsoft.com/office/drawing/2014/main" val="10000"/>
                  </a:ext>
                </a:extLst>
              </a:tr>
              <a:tr h="339856">
                <a:tc rowSpan="2">
                  <a:txBody>
                    <a:bodyPr/>
                    <a:lstStyle/>
                    <a:p>
                      <a:pPr algn="ctr">
                        <a:spcAft>
                          <a:spcPts val="0"/>
                        </a:spcAft>
                      </a:pPr>
                      <a:r>
                        <a:rPr lang="ja-JP" alt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報告数</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sz="1400" b="0" kern="100" dirty="0">
                          <a:effectLst/>
                          <a:latin typeface="Meiryo UI" panose="020B0604030504040204" pitchFamily="50" charset="-128"/>
                          <a:ea typeface="Meiryo UI" panose="020B0604030504040204" pitchFamily="50" charset="-128"/>
                          <a:cs typeface="Meiryo UI" panose="020B0604030504040204" pitchFamily="50" charset="-128"/>
                        </a:rPr>
                        <a:t>9</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sz="1400" b="0" kern="100" dirty="0">
                          <a:effectLst/>
                          <a:latin typeface="Meiryo UI" panose="020B0604030504040204" pitchFamily="50" charset="-128"/>
                          <a:ea typeface="Meiryo UI" panose="020B0604030504040204" pitchFamily="50" charset="-128"/>
                          <a:cs typeface="Meiryo UI" panose="020B0604030504040204" pitchFamily="50" charset="-128"/>
                        </a:rPr>
                        <a:t>54</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sz="1400" b="0" kern="100" dirty="0">
                          <a:effectLst/>
                          <a:latin typeface="Meiryo UI" panose="020B0604030504040204" pitchFamily="50" charset="-128"/>
                          <a:ea typeface="Meiryo UI" panose="020B0604030504040204" pitchFamily="50" charset="-128"/>
                          <a:cs typeface="Meiryo UI" panose="020B0604030504040204" pitchFamily="50" charset="-128"/>
                        </a:rPr>
                        <a:t>408</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3,192</a:t>
                      </a:r>
                    </a:p>
                  </a:txBody>
                  <a:tcPr marL="68580" marR="68580" marT="0" marB="0" anchor="ctr"/>
                </a:tc>
                <a:tc>
                  <a:txBody>
                    <a:bodyPr/>
                    <a:lstStyle/>
                    <a:p>
                      <a:pPr algn="ctr">
                        <a:spcAft>
                          <a:spcPts val="0"/>
                        </a:spcAft>
                      </a:pPr>
                      <a:r>
                        <a:rPr 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1</a:t>
                      </a:r>
                      <a:r>
                        <a:rPr lang="en-US" altLang="ja-JP" sz="1400" b="0" kern="100" dirty="0" smtClean="0">
                          <a:effectLst/>
                          <a:latin typeface="Meiryo UI" panose="020B0604030504040204" pitchFamily="50" charset="-128"/>
                          <a:ea typeface="Meiryo UI" panose="020B0604030504040204" pitchFamily="50" charset="-128"/>
                          <a:cs typeface="Meiryo UI" panose="020B0604030504040204" pitchFamily="50" charset="-128"/>
                        </a:rPr>
                        <a:t>8</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sz="1400" b="0" kern="100" dirty="0">
                          <a:effectLst/>
                          <a:latin typeface="Meiryo UI" panose="020B0604030504040204" pitchFamily="50" charset="-128"/>
                          <a:ea typeface="Meiryo UI" panose="020B0604030504040204" pitchFamily="50" charset="-128"/>
                          <a:cs typeface="Meiryo UI" panose="020B0604030504040204" pitchFamily="50" charset="-128"/>
                        </a:rPr>
                        <a:t>10</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sz="1400" b="0" kern="100" dirty="0">
                          <a:effectLst/>
                          <a:latin typeface="Meiryo UI" panose="020B0604030504040204" pitchFamily="50" charset="-128"/>
                          <a:ea typeface="Meiryo UI" panose="020B0604030504040204" pitchFamily="50" charset="-128"/>
                          <a:cs typeface="Meiryo UI" panose="020B0604030504040204" pitchFamily="50" charset="-128"/>
                        </a:rPr>
                        <a:t>13</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sz="1400" b="0" kern="100" dirty="0">
                          <a:effectLst/>
                          <a:latin typeface="Meiryo UI" panose="020B0604030504040204" pitchFamily="50" charset="-128"/>
                          <a:ea typeface="Meiryo UI" panose="020B0604030504040204" pitchFamily="50" charset="-128"/>
                          <a:cs typeface="Meiryo UI" panose="020B0604030504040204" pitchFamily="50" charset="-128"/>
                        </a:rPr>
                        <a:t>10</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altLang="ja-JP" sz="1400" b="0" kern="100" dirty="0" smtClean="0">
                          <a:effectLst/>
                          <a:latin typeface="Meiryo UI" panose="020B0604030504040204" pitchFamily="50" charset="-128"/>
                          <a:ea typeface="Meiryo UI" panose="020B0604030504040204" pitchFamily="50" charset="-128"/>
                          <a:cs typeface="Meiryo UI" panose="020B0604030504040204" pitchFamily="50" charset="-128"/>
                        </a:rPr>
                        <a:t>123</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extLst>
                  <a:ext uri="{0D108BD9-81ED-4DB2-BD59-A6C34878D82A}">
                    <a16:rowId xmlns:a16="http://schemas.microsoft.com/office/drawing/2014/main" val="499112241"/>
                  </a:ext>
                </a:extLst>
              </a:tr>
              <a:tr h="339856">
                <a:tc vMerge="1">
                  <a:txBody>
                    <a:bodyPr/>
                    <a:lstStyle/>
                    <a:p>
                      <a:pPr algn="ctr">
                        <a:spcAft>
                          <a:spcPts val="0"/>
                        </a:spcAft>
                      </a:pP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altLang="ja-JP" sz="1400" b="0" kern="100" dirty="0" smtClean="0">
                          <a:effectLst/>
                          <a:latin typeface="Meiryo UI" panose="020B0604030504040204" pitchFamily="50" charset="-128"/>
                          <a:ea typeface="Meiryo UI" panose="020B0604030504040204" pitchFamily="50" charset="-128"/>
                          <a:cs typeface="Meiryo UI" panose="020B0604030504040204" pitchFamily="50" charset="-128"/>
                        </a:rPr>
                        <a:t>CRS</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altLang="ja-JP" sz="1400" b="0" kern="100" dirty="0" smtClean="0">
                          <a:effectLst/>
                          <a:latin typeface="Meiryo UI" panose="020B0604030504040204" pitchFamily="50" charset="-128"/>
                          <a:ea typeface="Meiryo UI" panose="020B0604030504040204" pitchFamily="50" charset="-128"/>
                          <a:cs typeface="Meiryo UI" panose="020B0604030504040204" pitchFamily="50" charset="-128"/>
                        </a:rPr>
                        <a:t>5</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altLang="ja-JP" sz="1400" b="0" kern="100" dirty="0" smtClean="0">
                          <a:effectLst/>
                          <a:latin typeface="Meiryo UI" panose="020B0604030504040204" pitchFamily="50" charset="-128"/>
                          <a:ea typeface="Meiryo UI" panose="020B0604030504040204" pitchFamily="50" charset="-128"/>
                          <a:cs typeface="Meiryo UI" panose="020B0604030504040204" pitchFamily="50" charset="-128"/>
                        </a:rPr>
                        <a:t>1</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extLst>
                  <a:ext uri="{0D108BD9-81ED-4DB2-BD59-A6C34878D82A}">
                    <a16:rowId xmlns:a16="http://schemas.microsoft.com/office/drawing/2014/main" val="3812146995"/>
                  </a:ext>
                </a:extLst>
              </a:tr>
              <a:tr h="339856">
                <a:tc rowSpan="2">
                  <a:txBody>
                    <a:bodyPr/>
                    <a:lstStyle/>
                    <a:p>
                      <a:pPr algn="ctr">
                        <a:spcAft>
                          <a:spcPts val="0"/>
                        </a:spcAft>
                      </a:pPr>
                      <a:r>
                        <a:rPr lang="ja-JP" alt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全　国</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報告数</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87</a:t>
                      </a:r>
                    </a:p>
                  </a:txBody>
                  <a:tcPr marL="68580" marR="68580" marT="0" marB="0" anchor="ctr"/>
                </a:tc>
                <a:tc>
                  <a:txBody>
                    <a:bodyPr/>
                    <a:lstStyle/>
                    <a:p>
                      <a:pPr algn="ctr">
                        <a:spcAft>
                          <a:spcPts val="0"/>
                        </a:spcAft>
                      </a:pPr>
                      <a:r>
                        <a:rPr 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378</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2,386</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14,344</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319</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sz="1400" b="0" kern="100" dirty="0">
                          <a:effectLst/>
                          <a:latin typeface="Meiryo UI" panose="020B0604030504040204" pitchFamily="50" charset="-128"/>
                          <a:ea typeface="Meiryo UI" panose="020B0604030504040204" pitchFamily="50" charset="-128"/>
                          <a:cs typeface="Meiryo UI" panose="020B0604030504040204" pitchFamily="50" charset="-128"/>
                        </a:rPr>
                        <a:t>163</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sz="1400" b="0" kern="100" dirty="0">
                          <a:effectLst/>
                          <a:latin typeface="Meiryo UI" panose="020B0604030504040204" pitchFamily="50" charset="-128"/>
                          <a:ea typeface="Meiryo UI" panose="020B0604030504040204" pitchFamily="50" charset="-128"/>
                          <a:cs typeface="Meiryo UI" panose="020B0604030504040204" pitchFamily="50" charset="-128"/>
                        </a:rPr>
                        <a:t>125</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sz="1400" b="0" kern="100" dirty="0">
                          <a:effectLst/>
                          <a:latin typeface="Meiryo UI" panose="020B0604030504040204" pitchFamily="50" charset="-128"/>
                          <a:ea typeface="Meiryo UI" panose="020B0604030504040204" pitchFamily="50" charset="-128"/>
                          <a:cs typeface="Meiryo UI" panose="020B0604030504040204" pitchFamily="50" charset="-128"/>
                        </a:rPr>
                        <a:t>93</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altLang="ja-JP" sz="1400" b="0" kern="100" dirty="0" smtClean="0">
                          <a:effectLst/>
                          <a:latin typeface="Meiryo UI" panose="020B0604030504040204" pitchFamily="50" charset="-128"/>
                          <a:ea typeface="Meiryo UI" panose="020B0604030504040204" pitchFamily="50" charset="-128"/>
                          <a:cs typeface="Meiryo UI" panose="020B0604030504040204" pitchFamily="50" charset="-128"/>
                        </a:rPr>
                        <a:t>2,917</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extLst>
                  <a:ext uri="{0D108BD9-81ED-4DB2-BD59-A6C34878D82A}">
                    <a16:rowId xmlns:a16="http://schemas.microsoft.com/office/drawing/2014/main" val="3820427997"/>
                  </a:ext>
                </a:extLst>
              </a:tr>
              <a:tr h="339856">
                <a:tc vMerge="1">
                  <a:txBody>
                    <a:bodyPr/>
                    <a:lstStyle/>
                    <a:p>
                      <a:pPr algn="ctr">
                        <a:spcAft>
                          <a:spcPts val="0"/>
                        </a:spcAft>
                      </a:pP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altLang="ja-JP" sz="1400" b="0" kern="100" dirty="0" smtClean="0">
                          <a:effectLst/>
                          <a:latin typeface="Meiryo UI" panose="020B0604030504040204" pitchFamily="50" charset="-128"/>
                          <a:ea typeface="Meiryo UI" panose="020B0604030504040204" pitchFamily="50" charset="-128"/>
                          <a:cs typeface="Meiryo UI" panose="020B0604030504040204" pitchFamily="50" charset="-128"/>
                        </a:rPr>
                        <a:t>CRS</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altLang="ja-JP" sz="1400" b="0" kern="100" dirty="0" smtClean="0">
                          <a:effectLst/>
                          <a:latin typeface="Meiryo UI" panose="020B0604030504040204" pitchFamily="50" charset="-128"/>
                          <a:ea typeface="Meiryo UI" panose="020B0604030504040204" pitchFamily="50" charset="-128"/>
                          <a:cs typeface="Meiryo UI" panose="020B0604030504040204" pitchFamily="50" charset="-128"/>
                        </a:rPr>
                        <a:t>1</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altLang="ja-JP" sz="1400" b="0" kern="100" dirty="0" smtClean="0">
                          <a:effectLst/>
                          <a:latin typeface="Meiryo UI" panose="020B0604030504040204" pitchFamily="50" charset="-128"/>
                          <a:ea typeface="Meiryo UI" panose="020B0604030504040204" pitchFamily="50" charset="-128"/>
                          <a:cs typeface="Meiryo UI" panose="020B0604030504040204" pitchFamily="50" charset="-128"/>
                        </a:rPr>
                        <a:t>4</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altLang="ja-JP" sz="1400" b="0" kern="100" dirty="0" smtClean="0">
                          <a:effectLst/>
                          <a:latin typeface="Meiryo UI" panose="020B0604030504040204" pitchFamily="50" charset="-128"/>
                          <a:ea typeface="Meiryo UI" panose="020B0604030504040204" pitchFamily="50" charset="-128"/>
                          <a:cs typeface="Meiryo UI" panose="020B0604030504040204" pitchFamily="50" charset="-128"/>
                        </a:rPr>
                        <a:t>32</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altLang="ja-JP" sz="1400" b="0" kern="100" dirty="0" smtClean="0">
                          <a:effectLst/>
                          <a:latin typeface="Meiryo UI" panose="020B0604030504040204" pitchFamily="50" charset="-128"/>
                          <a:ea typeface="Meiryo UI" panose="020B0604030504040204" pitchFamily="50" charset="-128"/>
                          <a:cs typeface="Meiryo UI" panose="020B0604030504040204" pitchFamily="50" charset="-128"/>
                        </a:rPr>
                        <a:t>9</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extLst>
                  <a:ext uri="{0D108BD9-81ED-4DB2-BD59-A6C34878D82A}">
                    <a16:rowId xmlns:a16="http://schemas.microsoft.com/office/drawing/2014/main" val="1425011377"/>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1107904596"/>
              </p:ext>
            </p:extLst>
          </p:nvPr>
        </p:nvGraphicFramePr>
        <p:xfrm>
          <a:off x="498312" y="2599383"/>
          <a:ext cx="8072240" cy="4122091"/>
        </p:xfrm>
        <a:graphic>
          <a:graphicData uri="http://schemas.openxmlformats.org/drawingml/2006/table">
            <a:tbl>
              <a:tblPr/>
              <a:tblGrid>
                <a:gridCol w="89320">
                  <a:extLst>
                    <a:ext uri="{9D8B030D-6E8A-4147-A177-3AD203B41FA5}">
                      <a16:colId xmlns:a16="http://schemas.microsoft.com/office/drawing/2014/main" val="20000"/>
                    </a:ext>
                  </a:extLst>
                </a:gridCol>
                <a:gridCol w="1556376">
                  <a:extLst>
                    <a:ext uri="{9D8B030D-6E8A-4147-A177-3AD203B41FA5}">
                      <a16:colId xmlns:a16="http://schemas.microsoft.com/office/drawing/2014/main" val="20001"/>
                    </a:ext>
                  </a:extLst>
                </a:gridCol>
                <a:gridCol w="906744">
                  <a:extLst>
                    <a:ext uri="{9D8B030D-6E8A-4147-A177-3AD203B41FA5}">
                      <a16:colId xmlns:a16="http://schemas.microsoft.com/office/drawing/2014/main" val="20002"/>
                    </a:ext>
                  </a:extLst>
                </a:gridCol>
                <a:gridCol w="1003352">
                  <a:extLst>
                    <a:ext uri="{9D8B030D-6E8A-4147-A177-3AD203B41FA5}">
                      <a16:colId xmlns:a16="http://schemas.microsoft.com/office/drawing/2014/main" val="20003"/>
                    </a:ext>
                  </a:extLst>
                </a:gridCol>
                <a:gridCol w="887513">
                  <a:extLst>
                    <a:ext uri="{9D8B030D-6E8A-4147-A177-3AD203B41FA5}">
                      <a16:colId xmlns:a16="http://schemas.microsoft.com/office/drawing/2014/main" val="20004"/>
                    </a:ext>
                  </a:extLst>
                </a:gridCol>
                <a:gridCol w="887513">
                  <a:extLst>
                    <a:ext uri="{9D8B030D-6E8A-4147-A177-3AD203B41FA5}">
                      <a16:colId xmlns:a16="http://schemas.microsoft.com/office/drawing/2014/main" val="20005"/>
                    </a:ext>
                  </a:extLst>
                </a:gridCol>
                <a:gridCol w="887513">
                  <a:extLst>
                    <a:ext uri="{9D8B030D-6E8A-4147-A177-3AD203B41FA5}">
                      <a16:colId xmlns:a16="http://schemas.microsoft.com/office/drawing/2014/main" val="20006"/>
                    </a:ext>
                  </a:extLst>
                </a:gridCol>
                <a:gridCol w="887513">
                  <a:extLst>
                    <a:ext uri="{9D8B030D-6E8A-4147-A177-3AD203B41FA5}">
                      <a16:colId xmlns:a16="http://schemas.microsoft.com/office/drawing/2014/main" val="20007"/>
                    </a:ext>
                  </a:extLst>
                </a:gridCol>
                <a:gridCol w="887513">
                  <a:extLst>
                    <a:ext uri="{9D8B030D-6E8A-4147-A177-3AD203B41FA5}">
                      <a16:colId xmlns:a16="http://schemas.microsoft.com/office/drawing/2014/main" val="20009"/>
                    </a:ext>
                  </a:extLst>
                </a:gridCol>
                <a:gridCol w="78883">
                  <a:extLst>
                    <a:ext uri="{9D8B030D-6E8A-4147-A177-3AD203B41FA5}">
                      <a16:colId xmlns:a16="http://schemas.microsoft.com/office/drawing/2014/main" val="20010"/>
                    </a:ext>
                  </a:extLst>
                </a:gridCol>
              </a:tblGrid>
              <a:tr h="699022">
                <a:tc>
                  <a:txBody>
                    <a:bodyPr/>
                    <a:lstStyle/>
                    <a:p>
                      <a:endParaRPr lang="ja-JP" altLang="en-US" dirty="0"/>
                    </a:p>
                  </a:txBody>
                  <a:tcPr marL="9525" marR="9525" marT="9525" marB="0" anchor="ctr">
                    <a:lnL>
                      <a:noFill/>
                    </a:lnL>
                    <a:lnR>
                      <a:noFill/>
                    </a:lnR>
                    <a:lnT>
                      <a:noFill/>
                    </a:lnT>
                    <a:lnB>
                      <a:noFill/>
                    </a:lnB>
                  </a:tcPr>
                </a:tc>
                <a:tc gridSpan="8">
                  <a:txBody>
                    <a:bodyPr/>
                    <a:lstStyle/>
                    <a:p>
                      <a:endParaRPr lang="ja-JP" altLang="en-US" dirty="0"/>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fontAlgn="ctr"/>
                      <a:endParaRPr lang="ja-JP" altLang="en-US" sz="14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dirty="0">
                        <a:effectLst/>
                        <a:latin typeface="ＭＳ Ｐゴシック"/>
                      </a:endParaRP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536924">
                <a:tc>
                  <a:txBody>
                    <a:bodyPr/>
                    <a:lstStyle/>
                    <a:p>
                      <a:pPr algn="l" fontAlgn="ctr"/>
                      <a:endParaRPr lang="ja-JP" altLang="en-US" sz="1100" b="0" i="0" u="none" strike="noStrike">
                        <a:effectLst/>
                        <a:latin typeface="ＭＳ Ｐゴシック"/>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rowSpan="2">
                  <a:txBody>
                    <a:bodyPr/>
                    <a:lstStyle/>
                    <a:p>
                      <a:pPr algn="ctr" fontAlgn="ct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（参考）計</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ctr"/>
                      <a:r>
                        <a:rPr lang="ja-JP" altLang="en-US" sz="11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緊急促進事業</a:t>
                      </a:r>
                      <a:endPar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gridSpan="4">
                  <a:txBody>
                    <a:bodyPr/>
                    <a:lstStyle/>
                    <a:p>
                      <a:pPr algn="ctr" fontAlgn="ctr"/>
                      <a:r>
                        <a:rPr lang="ja-JP" altLang="en-US" sz="12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先天性風しん症候群対策事業</a:t>
                      </a:r>
                      <a:endParaRPr lang="zh-TW"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計</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dirty="0">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1"/>
                  </a:ext>
                </a:extLst>
              </a:tr>
              <a:tr h="601928">
                <a:tc>
                  <a:txBody>
                    <a:bodyPr/>
                    <a:lstStyle/>
                    <a:p>
                      <a:pPr algn="l" fontAlgn="ctr"/>
                      <a:endParaRPr lang="ja-JP" altLang="en-US" sz="1100" b="0" i="0" u="none" strike="noStrike">
                        <a:effectLst/>
                        <a:latin typeface="ＭＳ Ｐゴシック"/>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en-US" altLang="ja-JP" sz="12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H25-H29</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ja-JP" sz="12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※H25</a:t>
                      </a:r>
                      <a:r>
                        <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altLang="ja-JP" sz="12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H26</a:t>
                      </a:r>
                      <a:r>
                        <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H27</a:t>
                      </a:r>
                      <a:r>
                        <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H28</a:t>
                      </a:r>
                      <a:r>
                        <a:rPr lang="ja-JP" altLang="en-US" sz="12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H29</a:t>
                      </a:r>
                      <a:r>
                        <a:rPr lang="ja-JP" altLang="en-US" sz="12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fontAlgn="ctr"/>
                      <a:endParaRPr lang="ja-JP" altLang="en-US" sz="1100" b="0" i="0" u="none" strike="noStrike">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2"/>
                  </a:ext>
                </a:extLst>
              </a:tr>
              <a:tr h="754069">
                <a:tc>
                  <a:txBody>
                    <a:bodyPr/>
                    <a:lstStyle/>
                    <a:p>
                      <a:pPr algn="l" fontAlgn="ctr"/>
                      <a:endParaRPr lang="ja-JP" altLang="en-US" sz="1100" b="0" i="0" u="none" strike="noStrike">
                        <a:effectLst/>
                        <a:latin typeface="ＭＳ Ｐゴシック"/>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2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風しん抗体検査</a:t>
                      </a:r>
                      <a:r>
                        <a:rPr lang="en-US" altLang="ja-JP" sz="12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2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11,007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rtl="0"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rtl="0"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2,458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2,212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2,096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1,705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8,471</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dirty="0">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39851288"/>
                  </a:ext>
                </a:extLst>
              </a:tr>
              <a:tr h="749211">
                <a:tc>
                  <a:txBody>
                    <a:bodyPr/>
                    <a:lstStyle/>
                    <a:p>
                      <a:pPr algn="l" fontAlgn="ctr"/>
                      <a:endParaRPr lang="ja-JP" altLang="en-US" sz="1100" b="0" i="0" u="none" strike="noStrike" dirty="0">
                        <a:effectLst/>
                        <a:latin typeface="ＭＳ Ｐゴシック"/>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2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予防接種者数（人）</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rtl="0"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80,827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rgbClr val="DCE6F1"/>
                    </a:solidFill>
                  </a:tcPr>
                </a:tc>
                <a:tc>
                  <a:txBody>
                    <a:bodyPr/>
                    <a:lstStyle/>
                    <a:p>
                      <a:pPr algn="ctr" rtl="0"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43,089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rgbClr val="DCE6F1"/>
                    </a:solidFill>
                  </a:tcPr>
                </a:tc>
                <a:tc>
                  <a:txBody>
                    <a:bodyPr/>
                    <a:lstStyle/>
                    <a:p>
                      <a:pPr algn="ctr" rtl="0"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7,053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rtl="0"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6,940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rtl="0"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7,038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rtl="0"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7,280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rtl="0"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28,311</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fontAlgn="ctr"/>
                      <a:endParaRPr lang="ja-JP" altLang="en-US" sz="1100" b="0" i="0" u="none" strike="noStrike" dirty="0">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3"/>
                  </a:ext>
                </a:extLst>
              </a:tr>
              <a:tr h="780937">
                <a:tc>
                  <a:txBody>
                    <a:bodyPr/>
                    <a:lstStyle/>
                    <a:p>
                      <a:pPr algn="l" fontAlgn="ctr"/>
                      <a:endParaRPr lang="ja-JP" altLang="en-US" sz="1100" b="0" i="0" u="none" strike="noStrike">
                        <a:effectLst/>
                        <a:latin typeface="ＭＳ Ｐゴシック"/>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2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接種費用補助</a:t>
                      </a:r>
                      <a:r>
                        <a:rPr lang="en-US" altLang="ja-JP" sz="12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千円</a:t>
                      </a:r>
                      <a:r>
                        <a:rPr lang="en-US" altLang="ja-JP" sz="12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303,181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169,523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25,156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24,823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24,429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25,431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99,839</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dirty="0">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4"/>
                  </a:ext>
                </a:extLst>
              </a:tr>
            </a:tbl>
          </a:graphicData>
        </a:graphic>
      </p:graphicFrame>
      <p:sp>
        <p:nvSpPr>
          <p:cNvPr id="9" name="タイトル 1"/>
          <p:cNvSpPr txBox="1">
            <a:spLocks/>
          </p:cNvSpPr>
          <p:nvPr/>
        </p:nvSpPr>
        <p:spPr>
          <a:xfrm>
            <a:off x="2698227" y="2780928"/>
            <a:ext cx="3672408" cy="41805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dirty="0" smtClean="0"/>
              <a:t>先天性風しん症候群対策事業実績</a:t>
            </a:r>
            <a:endParaRPr lang="ja-JP" altLang="en-US" sz="1800" dirty="0"/>
          </a:p>
        </p:txBody>
      </p:sp>
    </p:spTree>
    <p:extLst>
      <p:ext uri="{BB962C8B-B14F-4D97-AF65-F5344CB8AC3E}">
        <p14:creationId xmlns:p14="http://schemas.microsoft.com/office/powerpoint/2010/main" val="210417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47664" y="192982"/>
            <a:ext cx="5616624" cy="418058"/>
          </a:xfrm>
        </p:spPr>
        <p:txBody>
          <a:bodyPr>
            <a:noAutofit/>
          </a:bodyPr>
          <a:lstStyle/>
          <a:p>
            <a:r>
              <a:rPr kumimoji="1" lang="ja-JP" altLang="en-US" sz="1800" dirty="0" smtClean="0"/>
              <a:t>大阪府</a:t>
            </a:r>
            <a:r>
              <a:rPr lang="ja-JP" altLang="en-US" sz="1800" dirty="0" smtClean="0"/>
              <a:t>の行った</a:t>
            </a:r>
            <a:r>
              <a:rPr kumimoji="1" lang="ja-JP" altLang="en-US" sz="1800" dirty="0" smtClean="0"/>
              <a:t>過去</a:t>
            </a:r>
            <a:r>
              <a:rPr kumimoji="1" lang="en-US" altLang="ja-JP" sz="1800" dirty="0" smtClean="0"/>
              <a:t>6</a:t>
            </a:r>
            <a:r>
              <a:rPr kumimoji="1" lang="ja-JP" altLang="en-US" sz="1800" dirty="0" smtClean="0"/>
              <a:t>年間の</a:t>
            </a:r>
            <a:r>
              <a:rPr lang="ja-JP" altLang="en-US" sz="1800" dirty="0" smtClean="0"/>
              <a:t>先天性風しん</a:t>
            </a:r>
            <a:r>
              <a:rPr lang="ja-JP" altLang="en-US" sz="1800" dirty="0"/>
              <a:t>症候群</a:t>
            </a:r>
            <a:r>
              <a:rPr kumimoji="1" lang="ja-JP" altLang="en-US" sz="1800" dirty="0" smtClean="0"/>
              <a:t>対策</a:t>
            </a:r>
            <a:endParaRPr kumimoji="1" lang="ja-JP" altLang="en-US" sz="1800" dirty="0"/>
          </a:p>
        </p:txBody>
      </p:sp>
      <p:sp>
        <p:nvSpPr>
          <p:cNvPr id="4" name="スライド番号プレースホルダー 3"/>
          <p:cNvSpPr>
            <a:spLocks noGrp="1"/>
          </p:cNvSpPr>
          <p:nvPr>
            <p:ph type="sldNum" sz="quarter" idx="12"/>
          </p:nvPr>
        </p:nvSpPr>
        <p:spPr/>
        <p:txBody>
          <a:bodyPr/>
          <a:lstStyle/>
          <a:p>
            <a:fld id="{6196261B-5D8A-42B5-A117-EFD27975DFDB}" type="slidenum">
              <a:rPr kumimoji="1" lang="ja-JP" altLang="en-US" smtClean="0"/>
              <a:t>8</a:t>
            </a:fld>
            <a:endParaRPr kumimoji="1" lang="ja-JP" altLang="en-US"/>
          </a:p>
        </p:txBody>
      </p:sp>
      <p:sp>
        <p:nvSpPr>
          <p:cNvPr id="3" name="コンテンツ プレースホルダー 2"/>
          <p:cNvSpPr>
            <a:spLocks noGrp="1"/>
          </p:cNvSpPr>
          <p:nvPr>
            <p:ph idx="1"/>
          </p:nvPr>
        </p:nvSpPr>
        <p:spPr>
          <a:xfrm>
            <a:off x="251520" y="788889"/>
            <a:ext cx="8892480" cy="5932586"/>
          </a:xfrm>
        </p:spPr>
        <p:txBody>
          <a:bodyPr>
            <a:noAutofit/>
          </a:bodyPr>
          <a:lstStyle/>
          <a:p>
            <a:pPr marL="0" indent="0">
              <a:lnSpc>
                <a:spcPts val="2600"/>
              </a:lnSpc>
              <a:buNone/>
            </a:pPr>
            <a:r>
              <a:rPr lang="ja-JP" altLang="en-US" sz="2500" dirty="0" smtClean="0">
                <a:solidFill>
                  <a:srgbClr val="FF0000"/>
                </a:solidFill>
              </a:rPr>
              <a:t>○緊急ワクチン接種事業</a:t>
            </a:r>
            <a:endParaRPr lang="en-US" altLang="ja-JP" sz="2500" dirty="0" smtClean="0">
              <a:solidFill>
                <a:srgbClr val="FF0000"/>
              </a:solidFill>
            </a:endParaRPr>
          </a:p>
          <a:p>
            <a:pPr marL="0" indent="0">
              <a:lnSpc>
                <a:spcPts val="2600"/>
              </a:lnSpc>
              <a:buNone/>
            </a:pPr>
            <a:r>
              <a:rPr lang="ja-JP" altLang="en-US" sz="2500" dirty="0"/>
              <a:t>　</a:t>
            </a:r>
            <a:r>
              <a:rPr lang="ja-JP" altLang="en-US" sz="2500" dirty="0" smtClean="0"/>
              <a:t>　　平成</a:t>
            </a:r>
            <a:r>
              <a:rPr lang="en-US" altLang="ja-JP" sz="2500" dirty="0" smtClean="0"/>
              <a:t>25</a:t>
            </a:r>
            <a:r>
              <a:rPr lang="ja-JP" altLang="en-US" sz="2500" dirty="0" smtClean="0"/>
              <a:t>年　　約</a:t>
            </a:r>
            <a:r>
              <a:rPr lang="en-US" altLang="ja-JP" sz="2500" dirty="0" smtClean="0"/>
              <a:t>43,000</a:t>
            </a:r>
            <a:r>
              <a:rPr lang="ja-JP" altLang="en-US" sz="2500" dirty="0" smtClean="0"/>
              <a:t>人に実施</a:t>
            </a:r>
            <a:endParaRPr lang="en-US" altLang="ja-JP" sz="2500" dirty="0" smtClean="0"/>
          </a:p>
          <a:p>
            <a:pPr marL="0" indent="0">
              <a:lnSpc>
                <a:spcPts val="2600"/>
              </a:lnSpc>
              <a:buNone/>
            </a:pPr>
            <a:r>
              <a:rPr lang="ja-JP" altLang="en-US" sz="2500" dirty="0" smtClean="0">
                <a:solidFill>
                  <a:srgbClr val="FF0000"/>
                </a:solidFill>
              </a:rPr>
              <a:t>〇風</a:t>
            </a:r>
            <a:r>
              <a:rPr lang="ja-JP" altLang="en-US" sz="2500" dirty="0">
                <a:solidFill>
                  <a:srgbClr val="FF0000"/>
                </a:solidFill>
              </a:rPr>
              <a:t>しん抗体検査</a:t>
            </a:r>
            <a:r>
              <a:rPr lang="ja-JP" altLang="en-US" sz="2500" dirty="0" smtClean="0">
                <a:solidFill>
                  <a:srgbClr val="FF0000"/>
                </a:solidFill>
              </a:rPr>
              <a:t>事業（大阪府保健所）</a:t>
            </a:r>
            <a:endParaRPr lang="en-US" altLang="ja-JP" sz="2500" dirty="0" smtClean="0">
              <a:solidFill>
                <a:srgbClr val="FF0000"/>
              </a:solidFill>
            </a:endParaRPr>
          </a:p>
          <a:p>
            <a:pPr marL="0" indent="0">
              <a:lnSpc>
                <a:spcPts val="2600"/>
              </a:lnSpc>
              <a:buNone/>
            </a:pPr>
            <a:r>
              <a:rPr lang="ja-JP" altLang="en-US" sz="2500" dirty="0"/>
              <a:t>　</a:t>
            </a:r>
            <a:r>
              <a:rPr lang="ja-JP" altLang="en-US" sz="2500" dirty="0" smtClean="0"/>
              <a:t>　　平成</a:t>
            </a:r>
            <a:r>
              <a:rPr lang="en-US" altLang="ja-JP" sz="2500" dirty="0" smtClean="0"/>
              <a:t>26</a:t>
            </a:r>
            <a:r>
              <a:rPr lang="ja-JP" altLang="en-US" sz="2500" dirty="0" smtClean="0"/>
              <a:t>年度～</a:t>
            </a:r>
            <a:r>
              <a:rPr lang="en-US" altLang="ja-JP" sz="2500" dirty="0"/>
              <a:t>29</a:t>
            </a:r>
            <a:r>
              <a:rPr lang="ja-JP" altLang="en-US" sz="2500" dirty="0" smtClean="0"/>
              <a:t>年度　　　　　　 </a:t>
            </a:r>
            <a:r>
              <a:rPr lang="ja-JP" altLang="en-US" sz="2500" dirty="0"/>
              <a:t>　</a:t>
            </a:r>
            <a:r>
              <a:rPr lang="ja-JP" altLang="en-US" sz="2500" dirty="0" smtClean="0"/>
              <a:t>　</a:t>
            </a:r>
            <a:r>
              <a:rPr lang="en-US" altLang="ja-JP" sz="2500" dirty="0" smtClean="0"/>
              <a:t>8,471</a:t>
            </a:r>
            <a:r>
              <a:rPr lang="ja-JP" altLang="en-US" sz="2500" dirty="0" smtClean="0"/>
              <a:t>人に実施</a:t>
            </a:r>
            <a:endParaRPr lang="en-US" altLang="ja-JP" sz="2500" dirty="0" smtClean="0"/>
          </a:p>
          <a:p>
            <a:pPr marL="0" indent="0">
              <a:lnSpc>
                <a:spcPts val="2600"/>
              </a:lnSpc>
              <a:buNone/>
            </a:pPr>
            <a:r>
              <a:rPr lang="ja-JP" altLang="en-US" sz="2500" dirty="0"/>
              <a:t>　</a:t>
            </a:r>
            <a:r>
              <a:rPr lang="ja-JP" altLang="en-US" sz="2500" dirty="0" smtClean="0"/>
              <a:t>　　平成</a:t>
            </a:r>
            <a:r>
              <a:rPr lang="en-US" altLang="ja-JP" sz="2500" dirty="0" smtClean="0"/>
              <a:t>30</a:t>
            </a:r>
            <a:r>
              <a:rPr lang="ja-JP" altLang="en-US" sz="2500" dirty="0" smtClean="0"/>
              <a:t>年度（</a:t>
            </a:r>
            <a:r>
              <a:rPr lang="en-US" altLang="ja-JP" sz="2500" dirty="0"/>
              <a:t>1</a:t>
            </a:r>
            <a:r>
              <a:rPr lang="ja-JP" altLang="en-US" sz="2500" dirty="0" smtClean="0"/>
              <a:t>月末現在）　　     　</a:t>
            </a:r>
            <a:r>
              <a:rPr lang="en-US" altLang="ja-JP" sz="2500" dirty="0"/>
              <a:t>2,733</a:t>
            </a:r>
            <a:r>
              <a:rPr lang="ja-JP" altLang="en-US" sz="2500" dirty="0" smtClean="0"/>
              <a:t>人に実施</a:t>
            </a:r>
            <a:endParaRPr lang="en-US" altLang="ja-JP" sz="2500" dirty="0"/>
          </a:p>
          <a:p>
            <a:pPr marL="0" indent="0">
              <a:lnSpc>
                <a:spcPts val="2600"/>
              </a:lnSpc>
              <a:buNone/>
            </a:pPr>
            <a:r>
              <a:rPr lang="ja-JP" altLang="en-US" sz="2500" dirty="0" smtClean="0">
                <a:solidFill>
                  <a:srgbClr val="FF0000"/>
                </a:solidFill>
              </a:rPr>
              <a:t>○風</a:t>
            </a:r>
            <a:r>
              <a:rPr lang="ja-JP" altLang="en-US" sz="2500" dirty="0">
                <a:solidFill>
                  <a:srgbClr val="FF0000"/>
                </a:solidFill>
              </a:rPr>
              <a:t>しん抗体検査</a:t>
            </a:r>
            <a:r>
              <a:rPr lang="ja-JP" altLang="en-US" sz="2500" dirty="0" smtClean="0">
                <a:solidFill>
                  <a:srgbClr val="FF0000"/>
                </a:solidFill>
              </a:rPr>
              <a:t>キャンペーン（臨時の抗体検査）</a:t>
            </a:r>
            <a:endParaRPr lang="en-US" altLang="ja-JP" sz="2500" dirty="0" smtClean="0">
              <a:solidFill>
                <a:srgbClr val="FF0000"/>
              </a:solidFill>
            </a:endParaRPr>
          </a:p>
          <a:p>
            <a:pPr marL="0" indent="0">
              <a:lnSpc>
                <a:spcPts val="2600"/>
              </a:lnSpc>
              <a:buNone/>
            </a:pPr>
            <a:r>
              <a:rPr lang="ja-JP" altLang="en-US" sz="2500" dirty="0"/>
              <a:t>　</a:t>
            </a:r>
            <a:r>
              <a:rPr lang="ja-JP" altLang="en-US" sz="2500" dirty="0" smtClean="0"/>
              <a:t>　　</a:t>
            </a:r>
            <a:r>
              <a:rPr lang="en-US" altLang="ja-JP" sz="2500" dirty="0" smtClean="0"/>
              <a:t>12</a:t>
            </a:r>
            <a:r>
              <a:rPr lang="ja-JP" altLang="en-US" sz="2500" dirty="0" smtClean="0"/>
              <a:t>月と</a:t>
            </a:r>
            <a:r>
              <a:rPr lang="en-US" altLang="ja-JP" sz="2500" dirty="0" smtClean="0"/>
              <a:t>2</a:t>
            </a:r>
            <a:r>
              <a:rPr lang="ja-JP" altLang="en-US" sz="2500" dirty="0" smtClean="0"/>
              <a:t>月に平日夜間、土曜日に計</a:t>
            </a:r>
            <a:r>
              <a:rPr lang="en-US" altLang="ja-JP" sz="2500" dirty="0" smtClean="0"/>
              <a:t>8</a:t>
            </a:r>
            <a:r>
              <a:rPr lang="ja-JP" altLang="en-US" sz="2500" dirty="0" smtClean="0"/>
              <a:t>回実施</a:t>
            </a:r>
            <a:r>
              <a:rPr lang="ja-JP" altLang="en-US" sz="2500" dirty="0"/>
              <a:t>　　</a:t>
            </a:r>
            <a:r>
              <a:rPr lang="en-US" altLang="ja-JP" sz="2500" dirty="0" smtClean="0"/>
              <a:t>2,512</a:t>
            </a:r>
            <a:r>
              <a:rPr lang="ja-JP" altLang="en-US" sz="2500" dirty="0" smtClean="0"/>
              <a:t>人に実施</a:t>
            </a:r>
            <a:endParaRPr lang="en-US" altLang="ja-JP" sz="2500" dirty="0"/>
          </a:p>
          <a:p>
            <a:pPr marL="0" indent="0">
              <a:lnSpc>
                <a:spcPts val="2600"/>
              </a:lnSpc>
              <a:buNone/>
            </a:pPr>
            <a:r>
              <a:rPr lang="ja-JP" altLang="en-US" sz="2500" dirty="0" smtClean="0">
                <a:solidFill>
                  <a:srgbClr val="FF0000"/>
                </a:solidFill>
              </a:rPr>
              <a:t>○風</a:t>
            </a:r>
            <a:r>
              <a:rPr lang="ja-JP" altLang="en-US" sz="2500" dirty="0">
                <a:solidFill>
                  <a:srgbClr val="FF0000"/>
                </a:solidFill>
              </a:rPr>
              <a:t>しん予防接種</a:t>
            </a:r>
            <a:r>
              <a:rPr lang="ja-JP" altLang="en-US" sz="2500" dirty="0" smtClean="0">
                <a:solidFill>
                  <a:srgbClr val="FF0000"/>
                </a:solidFill>
              </a:rPr>
              <a:t>事業（府</a:t>
            </a:r>
            <a:r>
              <a:rPr lang="en-US" altLang="ja-JP" sz="2500" dirty="0" smtClean="0">
                <a:solidFill>
                  <a:srgbClr val="FF0000"/>
                </a:solidFill>
              </a:rPr>
              <a:t>1/2</a:t>
            </a:r>
            <a:r>
              <a:rPr lang="ja-JP" altLang="en-US" sz="2500" dirty="0" smtClean="0">
                <a:solidFill>
                  <a:srgbClr val="FF0000"/>
                </a:solidFill>
              </a:rPr>
              <a:t>で府全域で実施）</a:t>
            </a:r>
            <a:endParaRPr lang="en-US" altLang="ja-JP" sz="2500" dirty="0" smtClean="0">
              <a:solidFill>
                <a:srgbClr val="FF0000"/>
              </a:solidFill>
            </a:endParaRPr>
          </a:p>
          <a:p>
            <a:pPr marL="0" indent="0">
              <a:lnSpc>
                <a:spcPts val="2600"/>
              </a:lnSpc>
              <a:buNone/>
            </a:pPr>
            <a:r>
              <a:rPr lang="ja-JP" altLang="en-US" sz="2500" dirty="0">
                <a:solidFill>
                  <a:srgbClr val="FF0000"/>
                </a:solidFill>
              </a:rPr>
              <a:t>　</a:t>
            </a:r>
            <a:r>
              <a:rPr lang="ja-JP" altLang="en-US" sz="2500" dirty="0" smtClean="0">
                <a:solidFill>
                  <a:srgbClr val="FF0000"/>
                </a:solidFill>
              </a:rPr>
              <a:t>　　</a:t>
            </a:r>
            <a:r>
              <a:rPr lang="ja-JP" altLang="en-US" sz="2500" dirty="0"/>
              <a:t>平成</a:t>
            </a:r>
            <a:r>
              <a:rPr lang="en-US" altLang="ja-JP" sz="2500" dirty="0"/>
              <a:t>26</a:t>
            </a:r>
            <a:r>
              <a:rPr lang="ja-JP" altLang="en-US" sz="2500" dirty="0"/>
              <a:t>年度～</a:t>
            </a:r>
            <a:r>
              <a:rPr lang="en-US" altLang="ja-JP" sz="2500" dirty="0"/>
              <a:t>29</a:t>
            </a:r>
            <a:r>
              <a:rPr lang="ja-JP" altLang="en-US" sz="2500" dirty="0"/>
              <a:t>年度　　　　　　 　</a:t>
            </a:r>
            <a:r>
              <a:rPr lang="ja-JP" altLang="en-US" sz="2500" dirty="0" smtClean="0"/>
              <a:t>　</a:t>
            </a:r>
            <a:r>
              <a:rPr lang="en-US" altLang="ja-JP" sz="2500" dirty="0" smtClean="0"/>
              <a:t>28,311</a:t>
            </a:r>
            <a:r>
              <a:rPr lang="ja-JP" altLang="en-US" sz="2500" dirty="0" smtClean="0"/>
              <a:t>人</a:t>
            </a:r>
            <a:r>
              <a:rPr lang="ja-JP" altLang="en-US" sz="2500" dirty="0"/>
              <a:t>に実施</a:t>
            </a:r>
            <a:endParaRPr lang="en-US" altLang="ja-JP" sz="2500" dirty="0"/>
          </a:p>
          <a:p>
            <a:pPr marL="0" indent="0">
              <a:lnSpc>
                <a:spcPts val="2600"/>
              </a:lnSpc>
              <a:buNone/>
            </a:pPr>
            <a:r>
              <a:rPr lang="ja-JP" altLang="en-US" sz="2500" dirty="0"/>
              <a:t>　　　平成</a:t>
            </a:r>
            <a:r>
              <a:rPr lang="en-US" altLang="ja-JP" sz="2500" dirty="0"/>
              <a:t>30</a:t>
            </a:r>
            <a:r>
              <a:rPr lang="ja-JP" altLang="en-US" sz="2500" dirty="0"/>
              <a:t>年度</a:t>
            </a:r>
            <a:r>
              <a:rPr lang="ja-JP" altLang="en-US" sz="2500" dirty="0" smtClean="0"/>
              <a:t>（補助見込から推定）</a:t>
            </a:r>
            <a:r>
              <a:rPr lang="en-US" altLang="ja-JP" sz="2500" dirty="0"/>
              <a:t>15,462</a:t>
            </a:r>
            <a:r>
              <a:rPr lang="ja-JP" altLang="en-US" sz="2500" dirty="0" smtClean="0"/>
              <a:t>人</a:t>
            </a:r>
            <a:r>
              <a:rPr lang="ja-JP" altLang="en-US" sz="2500" dirty="0"/>
              <a:t>に実施</a:t>
            </a:r>
            <a:endParaRPr lang="en-US" altLang="ja-JP" sz="2500" dirty="0"/>
          </a:p>
          <a:p>
            <a:pPr marL="0" indent="0">
              <a:lnSpc>
                <a:spcPts val="2600"/>
              </a:lnSpc>
              <a:buNone/>
            </a:pPr>
            <a:r>
              <a:rPr lang="ja-JP" altLang="en-US" sz="2500" dirty="0" smtClean="0">
                <a:solidFill>
                  <a:srgbClr val="FF0000"/>
                </a:solidFill>
              </a:rPr>
              <a:t>〇啓発</a:t>
            </a:r>
            <a:endParaRPr lang="en-US" altLang="ja-JP" sz="2500" dirty="0">
              <a:solidFill>
                <a:srgbClr val="FF0000"/>
              </a:solidFill>
            </a:endParaRPr>
          </a:p>
          <a:p>
            <a:pPr marL="0" indent="0">
              <a:lnSpc>
                <a:spcPts val="2600"/>
              </a:lnSpc>
              <a:buNone/>
            </a:pPr>
            <a:r>
              <a:rPr lang="ja-JP" altLang="en-US" sz="2500" dirty="0"/>
              <a:t>　　　</a:t>
            </a:r>
            <a:r>
              <a:rPr lang="ja-JP" altLang="en-US" sz="2500" dirty="0" smtClean="0"/>
              <a:t>知事会見・報道提供等で注意喚起</a:t>
            </a:r>
            <a:endParaRPr lang="en-US" altLang="ja-JP" sz="2500" dirty="0"/>
          </a:p>
          <a:p>
            <a:pPr marL="0" indent="0">
              <a:lnSpc>
                <a:spcPts val="2600"/>
              </a:lnSpc>
              <a:buNone/>
            </a:pPr>
            <a:r>
              <a:rPr lang="ja-JP" altLang="en-US" sz="2500" dirty="0" smtClean="0"/>
              <a:t>　　　リーフレット作成し、病院、市町村、保健所などに配布</a:t>
            </a:r>
            <a:endParaRPr lang="en-US" altLang="ja-JP" sz="2500" dirty="0" smtClean="0"/>
          </a:p>
          <a:p>
            <a:pPr marL="0" indent="0">
              <a:lnSpc>
                <a:spcPts val="2600"/>
              </a:lnSpc>
              <a:buNone/>
            </a:pPr>
            <a:r>
              <a:rPr lang="ja-JP" altLang="en-US" sz="2500" dirty="0"/>
              <a:t>　</a:t>
            </a:r>
            <a:r>
              <a:rPr lang="ja-JP" altLang="en-US" sz="2500" dirty="0" smtClean="0"/>
              <a:t>　　健活セミナー、健康セミナー等で啓発</a:t>
            </a:r>
            <a:endParaRPr lang="ja-JP" altLang="en-US" sz="2500" dirty="0"/>
          </a:p>
          <a:p>
            <a:endParaRPr kumimoji="1" lang="ja-JP" altLang="en-US" sz="2500" dirty="0"/>
          </a:p>
        </p:txBody>
      </p:sp>
      <p:sp>
        <p:nvSpPr>
          <p:cNvPr id="5" name="角丸四角形吹き出し 4"/>
          <p:cNvSpPr/>
          <p:nvPr/>
        </p:nvSpPr>
        <p:spPr>
          <a:xfrm>
            <a:off x="6069360" y="980728"/>
            <a:ext cx="2617440" cy="972688"/>
          </a:xfrm>
          <a:prstGeom prst="wedgeRoundRectCallout">
            <a:avLst>
              <a:gd name="adj1" fmla="val -58754"/>
              <a:gd name="adj2" fmla="val 24019"/>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抗体検査は臨時も合わせると例年の</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倍以上！</a:t>
            </a:r>
          </a:p>
        </p:txBody>
      </p:sp>
    </p:spTree>
    <p:extLst>
      <p:ext uri="{BB962C8B-B14F-4D97-AF65-F5344CB8AC3E}">
        <p14:creationId xmlns:p14="http://schemas.microsoft.com/office/powerpoint/2010/main" val="3757546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雪藤">
      <a:dk1>
        <a:sysClr val="windowText" lastClr="000000"/>
      </a:dk1>
      <a:lt1>
        <a:sysClr val="window" lastClr="FFFFFF"/>
      </a:lt1>
      <a:dk2>
        <a:srgbClr val="000049"/>
      </a:dk2>
      <a:lt2>
        <a:srgbClr val="E3E8FF"/>
      </a:lt2>
      <a:accent1>
        <a:srgbClr val="947098"/>
      </a:accent1>
      <a:accent2>
        <a:srgbClr val="809E90"/>
      </a:accent2>
      <a:accent3>
        <a:srgbClr val="7574AC"/>
      </a:accent3>
      <a:accent4>
        <a:srgbClr val="A4715D"/>
      </a:accent4>
      <a:accent5>
        <a:srgbClr val="9E9E78"/>
      </a:accent5>
      <a:accent6>
        <a:srgbClr val="6079A4"/>
      </a:accent6>
      <a:hlink>
        <a:srgbClr val="0000FF"/>
      </a:hlink>
      <a:folHlink>
        <a:srgbClr val="800080"/>
      </a:folHlink>
    </a:clrScheme>
    <a:fontScheme name="ユーザー定義 1">
      <a:majorFont>
        <a:latin typeface="Times New Roman"/>
        <a:ea typeface="Meiryo UI"/>
        <a:cs typeface=""/>
      </a:majorFont>
      <a:minorFont>
        <a:latin typeface="Times New Roman"/>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kumimoj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3202</TotalTime>
  <Words>886</Words>
  <Application>Microsoft Office PowerPoint</Application>
  <PresentationFormat>画面に合わせる (4:3)</PresentationFormat>
  <Paragraphs>150</Paragraphs>
  <Slides>8</Slides>
  <Notes>8</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8</vt:i4>
      </vt:variant>
    </vt:vector>
  </HeadingPairs>
  <TitlesOfParts>
    <vt:vector size="14" baseType="lpstr">
      <vt:lpstr>Meiryo UI</vt:lpstr>
      <vt:lpstr>ＭＳ Ｐゴシック</vt:lpstr>
      <vt:lpstr>Arial</vt:lpstr>
      <vt:lpstr>Calibri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平成31年7週までの ブロック別・性別・年齢別累計報告数</vt:lpstr>
      <vt:lpstr>大阪府の風しんの報告数とCRSの数</vt:lpstr>
      <vt:lpstr>大阪府の行った過去6年間の先天性風しん症候群対策</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大阪府における先天性風しん症候群対策事業</dc:title>
  <dc:creator>HOSTNAME</dc:creator>
  <cp:lastModifiedBy>林　まゆみ</cp:lastModifiedBy>
  <cp:revision>244</cp:revision>
  <cp:lastPrinted>2019-02-28T00:41:59Z</cp:lastPrinted>
  <dcterms:created xsi:type="dcterms:W3CDTF">2018-01-18T15:01:24Z</dcterms:created>
  <dcterms:modified xsi:type="dcterms:W3CDTF">2019-03-30T08:48:09Z</dcterms:modified>
</cp:coreProperties>
</file>