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258" r:id="rId2"/>
    <p:sldId id="257" r:id="rId3"/>
  </p:sldIdLst>
  <p:sldSz cx="9906000" cy="6858000" type="A4"/>
  <p:notesSz cx="9939338" cy="14368463"/>
  <p:defaultTextStyle>
    <a:defPPr>
      <a:defRPr lang="en-US"/>
    </a:defPPr>
    <a:lvl1pPr marL="0" algn="l" defTabSz="457117" rtl="0" eaLnBrk="1" latinLnBrk="0" hangingPunct="1">
      <a:defRPr sz="1799" kern="1200">
        <a:solidFill>
          <a:schemeClr val="tx1"/>
        </a:solidFill>
        <a:latin typeface="+mn-lt"/>
        <a:ea typeface="+mn-ea"/>
        <a:cs typeface="+mn-cs"/>
      </a:defRPr>
    </a:lvl1pPr>
    <a:lvl2pPr marL="457117" algn="l" defTabSz="457117" rtl="0" eaLnBrk="1" latinLnBrk="0" hangingPunct="1">
      <a:defRPr sz="1799" kern="1200">
        <a:solidFill>
          <a:schemeClr val="tx1"/>
        </a:solidFill>
        <a:latin typeface="+mn-lt"/>
        <a:ea typeface="+mn-ea"/>
        <a:cs typeface="+mn-cs"/>
      </a:defRPr>
    </a:lvl2pPr>
    <a:lvl3pPr marL="914235" algn="l" defTabSz="457117" rtl="0" eaLnBrk="1" latinLnBrk="0" hangingPunct="1">
      <a:defRPr sz="1799" kern="1200">
        <a:solidFill>
          <a:schemeClr val="tx1"/>
        </a:solidFill>
        <a:latin typeface="+mn-lt"/>
        <a:ea typeface="+mn-ea"/>
        <a:cs typeface="+mn-cs"/>
      </a:defRPr>
    </a:lvl3pPr>
    <a:lvl4pPr marL="1371353" algn="l" defTabSz="457117" rtl="0" eaLnBrk="1" latinLnBrk="0" hangingPunct="1">
      <a:defRPr sz="1799" kern="1200">
        <a:solidFill>
          <a:schemeClr val="tx1"/>
        </a:solidFill>
        <a:latin typeface="+mn-lt"/>
        <a:ea typeface="+mn-ea"/>
        <a:cs typeface="+mn-cs"/>
      </a:defRPr>
    </a:lvl4pPr>
    <a:lvl5pPr marL="1828470" algn="l" defTabSz="457117" rtl="0" eaLnBrk="1" latinLnBrk="0" hangingPunct="1">
      <a:defRPr sz="1799" kern="1200">
        <a:solidFill>
          <a:schemeClr val="tx1"/>
        </a:solidFill>
        <a:latin typeface="+mn-lt"/>
        <a:ea typeface="+mn-ea"/>
        <a:cs typeface="+mn-cs"/>
      </a:defRPr>
    </a:lvl5pPr>
    <a:lvl6pPr marL="2285588" algn="l" defTabSz="457117" rtl="0" eaLnBrk="1" latinLnBrk="0" hangingPunct="1">
      <a:defRPr sz="1799" kern="1200">
        <a:solidFill>
          <a:schemeClr val="tx1"/>
        </a:solidFill>
        <a:latin typeface="+mn-lt"/>
        <a:ea typeface="+mn-ea"/>
        <a:cs typeface="+mn-cs"/>
      </a:defRPr>
    </a:lvl6pPr>
    <a:lvl7pPr marL="2742705" algn="l" defTabSz="457117" rtl="0" eaLnBrk="1" latinLnBrk="0" hangingPunct="1">
      <a:defRPr sz="1799" kern="1200">
        <a:solidFill>
          <a:schemeClr val="tx1"/>
        </a:solidFill>
        <a:latin typeface="+mn-lt"/>
        <a:ea typeface="+mn-ea"/>
        <a:cs typeface="+mn-cs"/>
      </a:defRPr>
    </a:lvl7pPr>
    <a:lvl8pPr marL="3199823" algn="l" defTabSz="457117" rtl="0" eaLnBrk="1" latinLnBrk="0" hangingPunct="1">
      <a:defRPr sz="1799" kern="1200">
        <a:solidFill>
          <a:schemeClr val="tx1"/>
        </a:solidFill>
        <a:latin typeface="+mn-lt"/>
        <a:ea typeface="+mn-ea"/>
        <a:cs typeface="+mn-cs"/>
      </a:defRPr>
    </a:lvl8pPr>
    <a:lvl9pPr marL="3656940" algn="l" defTabSz="457117" rtl="0" eaLnBrk="1" latinLnBrk="0" hangingPunct="1">
      <a:defRPr sz="179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p:scale>
          <a:sx n="150" d="100"/>
          <a:sy n="150" d="100"/>
        </p:scale>
        <p:origin x="-2802" y="-11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4307047" cy="720918"/>
          </a:xfrm>
          <a:prstGeom prst="rect">
            <a:avLst/>
          </a:prstGeom>
        </p:spPr>
        <p:txBody>
          <a:bodyPr vert="horz" lIns="132716" tIns="66358" rIns="132716" bIns="66358" rtlCol="0"/>
          <a:lstStyle>
            <a:lvl1pPr algn="l">
              <a:defRPr sz="1700"/>
            </a:lvl1pPr>
          </a:lstStyle>
          <a:p>
            <a:endParaRPr kumimoji="1" lang="ja-JP" altLang="en-US"/>
          </a:p>
        </p:txBody>
      </p:sp>
      <p:sp>
        <p:nvSpPr>
          <p:cNvPr id="3" name="日付プレースホルダー 2"/>
          <p:cNvSpPr>
            <a:spLocks noGrp="1"/>
          </p:cNvSpPr>
          <p:nvPr>
            <p:ph type="dt" sz="quarter" idx="1"/>
          </p:nvPr>
        </p:nvSpPr>
        <p:spPr>
          <a:xfrm>
            <a:off x="5629994" y="2"/>
            <a:ext cx="4307047" cy="720918"/>
          </a:xfrm>
          <a:prstGeom prst="rect">
            <a:avLst/>
          </a:prstGeom>
        </p:spPr>
        <p:txBody>
          <a:bodyPr vert="horz" lIns="132716" tIns="66358" rIns="132716" bIns="66358" rtlCol="0"/>
          <a:lstStyle>
            <a:lvl1pPr algn="r">
              <a:defRPr sz="1700"/>
            </a:lvl1pPr>
          </a:lstStyle>
          <a:p>
            <a:fld id="{AEE4003A-2947-41CF-AB81-C23F6FD6B2A8}" type="datetimeFigureOut">
              <a:rPr kumimoji="1" lang="ja-JP" altLang="en-US" smtClean="0"/>
              <a:t>2019/1/28</a:t>
            </a:fld>
            <a:endParaRPr kumimoji="1" lang="ja-JP" altLang="en-US"/>
          </a:p>
        </p:txBody>
      </p:sp>
      <p:sp>
        <p:nvSpPr>
          <p:cNvPr id="4" name="フッター プレースホルダー 3"/>
          <p:cNvSpPr>
            <a:spLocks noGrp="1"/>
          </p:cNvSpPr>
          <p:nvPr>
            <p:ph type="ftr" sz="quarter" idx="2"/>
          </p:nvPr>
        </p:nvSpPr>
        <p:spPr>
          <a:xfrm>
            <a:off x="2" y="13647547"/>
            <a:ext cx="4307047" cy="720917"/>
          </a:xfrm>
          <a:prstGeom prst="rect">
            <a:avLst/>
          </a:prstGeom>
        </p:spPr>
        <p:txBody>
          <a:bodyPr vert="horz" lIns="132716" tIns="66358" rIns="132716" bIns="66358" rtlCol="0" anchor="b"/>
          <a:lstStyle>
            <a:lvl1pPr algn="l">
              <a:defRPr sz="1700"/>
            </a:lvl1pPr>
          </a:lstStyle>
          <a:p>
            <a:endParaRPr kumimoji="1" lang="ja-JP" altLang="en-US"/>
          </a:p>
        </p:txBody>
      </p:sp>
      <p:sp>
        <p:nvSpPr>
          <p:cNvPr id="5" name="スライド番号プレースホルダー 4"/>
          <p:cNvSpPr>
            <a:spLocks noGrp="1"/>
          </p:cNvSpPr>
          <p:nvPr>
            <p:ph type="sldNum" sz="quarter" idx="3"/>
          </p:nvPr>
        </p:nvSpPr>
        <p:spPr>
          <a:xfrm>
            <a:off x="5629994" y="13647547"/>
            <a:ext cx="4307047" cy="720917"/>
          </a:xfrm>
          <a:prstGeom prst="rect">
            <a:avLst/>
          </a:prstGeom>
        </p:spPr>
        <p:txBody>
          <a:bodyPr vert="horz" lIns="132716" tIns="66358" rIns="132716" bIns="66358" rtlCol="0" anchor="b"/>
          <a:lstStyle>
            <a:lvl1pPr algn="r">
              <a:defRPr sz="1700"/>
            </a:lvl1pPr>
          </a:lstStyle>
          <a:p>
            <a:fld id="{6A8257E3-8194-411A-AE63-D19E7950FE65}" type="slidenum">
              <a:rPr kumimoji="1" lang="ja-JP" altLang="en-US" smtClean="0"/>
              <a:t>‹#›</a:t>
            </a:fld>
            <a:endParaRPr kumimoji="1" lang="ja-JP" altLang="en-US"/>
          </a:p>
        </p:txBody>
      </p:sp>
    </p:spTree>
    <p:extLst>
      <p:ext uri="{BB962C8B-B14F-4D97-AF65-F5344CB8AC3E}">
        <p14:creationId xmlns:p14="http://schemas.microsoft.com/office/powerpoint/2010/main" val="305939098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4307047" cy="720918"/>
          </a:xfrm>
          <a:prstGeom prst="rect">
            <a:avLst/>
          </a:prstGeom>
        </p:spPr>
        <p:txBody>
          <a:bodyPr vert="horz" lIns="132716" tIns="66358" rIns="132716" bIns="66358" rtlCol="0"/>
          <a:lstStyle>
            <a:lvl1pPr algn="l">
              <a:defRPr sz="1700"/>
            </a:lvl1pPr>
          </a:lstStyle>
          <a:p>
            <a:endParaRPr kumimoji="1" lang="ja-JP" altLang="en-US"/>
          </a:p>
        </p:txBody>
      </p:sp>
      <p:sp>
        <p:nvSpPr>
          <p:cNvPr id="3" name="日付プレースホルダー 2"/>
          <p:cNvSpPr>
            <a:spLocks noGrp="1"/>
          </p:cNvSpPr>
          <p:nvPr>
            <p:ph type="dt" idx="1"/>
          </p:nvPr>
        </p:nvSpPr>
        <p:spPr>
          <a:xfrm>
            <a:off x="5629994" y="2"/>
            <a:ext cx="4307047" cy="720918"/>
          </a:xfrm>
          <a:prstGeom prst="rect">
            <a:avLst/>
          </a:prstGeom>
        </p:spPr>
        <p:txBody>
          <a:bodyPr vert="horz" lIns="132716" tIns="66358" rIns="132716" bIns="66358" rtlCol="0"/>
          <a:lstStyle>
            <a:lvl1pPr algn="r">
              <a:defRPr sz="1700"/>
            </a:lvl1pPr>
          </a:lstStyle>
          <a:p>
            <a:fld id="{38D40F7F-42EA-400D-9400-25E9F96BE3CF}" type="datetimeFigureOut">
              <a:rPr kumimoji="1" lang="ja-JP" altLang="en-US" smtClean="0"/>
              <a:t>2019/1/28</a:t>
            </a:fld>
            <a:endParaRPr kumimoji="1" lang="ja-JP" altLang="en-US"/>
          </a:p>
        </p:txBody>
      </p:sp>
      <p:sp>
        <p:nvSpPr>
          <p:cNvPr id="4" name="スライド イメージ プレースホルダー 3"/>
          <p:cNvSpPr>
            <a:spLocks noGrp="1" noRot="1" noChangeAspect="1"/>
          </p:cNvSpPr>
          <p:nvPr>
            <p:ph type="sldImg" idx="2"/>
          </p:nvPr>
        </p:nvSpPr>
        <p:spPr>
          <a:xfrm>
            <a:off x="1466850" y="1797050"/>
            <a:ext cx="7005638" cy="4849813"/>
          </a:xfrm>
          <a:prstGeom prst="rect">
            <a:avLst/>
          </a:prstGeom>
          <a:noFill/>
          <a:ln w="12700">
            <a:solidFill>
              <a:prstClr val="black"/>
            </a:solidFill>
          </a:ln>
        </p:spPr>
        <p:txBody>
          <a:bodyPr vert="horz" lIns="132716" tIns="66358" rIns="132716" bIns="66358" rtlCol="0" anchor="ctr"/>
          <a:lstStyle/>
          <a:p>
            <a:endParaRPr lang="ja-JP" altLang="en-US"/>
          </a:p>
        </p:txBody>
      </p:sp>
      <p:sp>
        <p:nvSpPr>
          <p:cNvPr id="5" name="ノート プレースホルダー 4"/>
          <p:cNvSpPr>
            <a:spLocks noGrp="1"/>
          </p:cNvSpPr>
          <p:nvPr>
            <p:ph type="body" sz="quarter" idx="3"/>
          </p:nvPr>
        </p:nvSpPr>
        <p:spPr>
          <a:xfrm>
            <a:off x="993934" y="6914824"/>
            <a:ext cx="7951470" cy="5657582"/>
          </a:xfrm>
          <a:prstGeom prst="rect">
            <a:avLst/>
          </a:prstGeom>
        </p:spPr>
        <p:txBody>
          <a:bodyPr vert="horz" lIns="132716" tIns="66358" rIns="132716" bIns="6635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13647547"/>
            <a:ext cx="4307047" cy="720917"/>
          </a:xfrm>
          <a:prstGeom prst="rect">
            <a:avLst/>
          </a:prstGeom>
        </p:spPr>
        <p:txBody>
          <a:bodyPr vert="horz" lIns="132716" tIns="66358" rIns="132716" bIns="66358"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29994" y="13647547"/>
            <a:ext cx="4307047" cy="720917"/>
          </a:xfrm>
          <a:prstGeom prst="rect">
            <a:avLst/>
          </a:prstGeom>
        </p:spPr>
        <p:txBody>
          <a:bodyPr vert="horz" lIns="132716" tIns="66358" rIns="132716" bIns="66358" rtlCol="0" anchor="b"/>
          <a:lstStyle>
            <a:lvl1pPr algn="r">
              <a:defRPr sz="1700"/>
            </a:lvl1pPr>
          </a:lstStyle>
          <a:p>
            <a:fld id="{93D5A4BA-6686-4C88-93E6-2785C5D92CFA}" type="slidenum">
              <a:rPr kumimoji="1" lang="ja-JP" altLang="en-US" smtClean="0"/>
              <a:t>‹#›</a:t>
            </a:fld>
            <a:endParaRPr kumimoji="1" lang="ja-JP" altLang="en-US"/>
          </a:p>
        </p:txBody>
      </p:sp>
    </p:spTree>
    <p:extLst>
      <p:ext uri="{BB962C8B-B14F-4D97-AF65-F5344CB8AC3E}">
        <p14:creationId xmlns:p14="http://schemas.microsoft.com/office/powerpoint/2010/main" val="3565888622"/>
      </p:ext>
    </p:extLst>
  </p:cSld>
  <p:clrMap bg1="lt1" tx1="dk1" bg2="lt2" tx2="dk2" accent1="accent1" accent2="accent2" accent3="accent3" accent4="accent4" accent5="accent5" accent6="accent6" hlink="hlink" folHlink="folHlink"/>
  <p:hf sldNum="0" hdr="0" ftr="0" dt="0"/>
  <p:notesStyle>
    <a:lvl1pPr marL="0" algn="l" defTabSz="914235" rtl="0" eaLnBrk="1" latinLnBrk="0" hangingPunct="1">
      <a:defRPr kumimoji="1" sz="1200" kern="1200">
        <a:solidFill>
          <a:schemeClr val="tx1"/>
        </a:solidFill>
        <a:latin typeface="+mn-lt"/>
        <a:ea typeface="+mn-ea"/>
        <a:cs typeface="+mn-cs"/>
      </a:defRPr>
    </a:lvl1pPr>
    <a:lvl2pPr marL="457117" algn="l" defTabSz="914235" rtl="0" eaLnBrk="1" latinLnBrk="0" hangingPunct="1">
      <a:defRPr kumimoji="1" sz="1200" kern="1200">
        <a:solidFill>
          <a:schemeClr val="tx1"/>
        </a:solidFill>
        <a:latin typeface="+mn-lt"/>
        <a:ea typeface="+mn-ea"/>
        <a:cs typeface="+mn-cs"/>
      </a:defRPr>
    </a:lvl2pPr>
    <a:lvl3pPr marL="914235" algn="l" defTabSz="914235" rtl="0" eaLnBrk="1" latinLnBrk="0" hangingPunct="1">
      <a:defRPr kumimoji="1" sz="1200" kern="1200">
        <a:solidFill>
          <a:schemeClr val="tx1"/>
        </a:solidFill>
        <a:latin typeface="+mn-lt"/>
        <a:ea typeface="+mn-ea"/>
        <a:cs typeface="+mn-cs"/>
      </a:defRPr>
    </a:lvl3pPr>
    <a:lvl4pPr marL="1371353" algn="l" defTabSz="914235" rtl="0" eaLnBrk="1" latinLnBrk="0" hangingPunct="1">
      <a:defRPr kumimoji="1" sz="1200" kern="1200">
        <a:solidFill>
          <a:schemeClr val="tx1"/>
        </a:solidFill>
        <a:latin typeface="+mn-lt"/>
        <a:ea typeface="+mn-ea"/>
        <a:cs typeface="+mn-cs"/>
      </a:defRPr>
    </a:lvl4pPr>
    <a:lvl5pPr marL="1828470" algn="l" defTabSz="914235" rtl="0" eaLnBrk="1" latinLnBrk="0" hangingPunct="1">
      <a:defRPr kumimoji="1" sz="1200" kern="1200">
        <a:solidFill>
          <a:schemeClr val="tx1"/>
        </a:solidFill>
        <a:latin typeface="+mn-lt"/>
        <a:ea typeface="+mn-ea"/>
        <a:cs typeface="+mn-cs"/>
      </a:defRPr>
    </a:lvl5pPr>
    <a:lvl6pPr marL="2285588" algn="l" defTabSz="914235" rtl="0" eaLnBrk="1" latinLnBrk="0" hangingPunct="1">
      <a:defRPr kumimoji="1" sz="1200" kern="1200">
        <a:solidFill>
          <a:schemeClr val="tx1"/>
        </a:solidFill>
        <a:latin typeface="+mn-lt"/>
        <a:ea typeface="+mn-ea"/>
        <a:cs typeface="+mn-cs"/>
      </a:defRPr>
    </a:lvl6pPr>
    <a:lvl7pPr marL="2742705" algn="l" defTabSz="914235" rtl="0" eaLnBrk="1" latinLnBrk="0" hangingPunct="1">
      <a:defRPr kumimoji="1" sz="1200" kern="1200">
        <a:solidFill>
          <a:schemeClr val="tx1"/>
        </a:solidFill>
        <a:latin typeface="+mn-lt"/>
        <a:ea typeface="+mn-ea"/>
        <a:cs typeface="+mn-cs"/>
      </a:defRPr>
    </a:lvl7pPr>
    <a:lvl8pPr marL="3199823" algn="l" defTabSz="914235" rtl="0" eaLnBrk="1" latinLnBrk="0" hangingPunct="1">
      <a:defRPr kumimoji="1" sz="1200" kern="1200">
        <a:solidFill>
          <a:schemeClr val="tx1"/>
        </a:solidFill>
        <a:latin typeface="+mn-lt"/>
        <a:ea typeface="+mn-ea"/>
        <a:cs typeface="+mn-cs"/>
      </a:defRPr>
    </a:lvl8pPr>
    <a:lvl9pPr marL="3656940" algn="l" defTabSz="914235"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8E56830-02CD-44D8-B685-8E1C25FC1F63}" type="datetime1">
              <a:rPr kumimoji="1" lang="ja-JP" altLang="en-US" smtClean="0"/>
              <a:t>2019/1/28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3010481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5C15A49-F004-409D-9359-CA5695A6AC2D}" type="datetime1">
              <a:rPr kumimoji="1" lang="ja-JP" altLang="en-US" smtClean="0"/>
              <a:t>2019/1/28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3941989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3"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9"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348CEE3-11D2-4046-8768-A25495AC1162}" type="datetime1">
              <a:rPr kumimoji="1" lang="ja-JP" altLang="en-US" smtClean="0"/>
              <a:t>2019/1/28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3707910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E4BBF95-2F44-4D15-88A8-96797E91118E}" type="datetime1">
              <a:rPr kumimoji="1" lang="ja-JP" altLang="en-US" smtClean="0"/>
              <a:t>2019/1/28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4107706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1"/>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6"/>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E828792-B296-4982-9B4C-E184A88915B7}" type="datetime1">
              <a:rPr kumimoji="1" lang="ja-JP" altLang="en-US" smtClean="0"/>
              <a:t>2019/1/28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3209853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DD6F79B-3D09-415C-82E1-E79DF8D09F8D}" type="datetime1">
              <a:rPr kumimoji="1" lang="ja-JP" altLang="en-US" smtClean="0"/>
              <a:t>2019/1/28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840485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8"/>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4"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4"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F1D60CD-A0DB-438C-8973-F684D871438C}" type="datetime1">
              <a:rPr kumimoji="1" lang="ja-JP" altLang="en-US" smtClean="0"/>
              <a:t>2019/1/28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1067219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89774E6-08CB-4990-AA4E-DD005668B556}" type="datetime1">
              <a:rPr kumimoji="1" lang="ja-JP" altLang="en-US" smtClean="0"/>
              <a:t>2019/1/28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4204997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44B049-D6DC-4E70-9778-0DCAA5DB00AF}" type="datetime1">
              <a:rPr kumimoji="1" lang="ja-JP" altLang="en-US" smtClean="0"/>
              <a:t>2019/1/28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3766770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9"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1" y="987428"/>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9"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9AA777D-1F59-4B52-A59C-54EEDCA0EED5}" type="datetime1">
              <a:rPr kumimoji="1" lang="ja-JP" altLang="en-US" smtClean="0"/>
              <a:t>2019/1/28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1663952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9"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1" y="987428"/>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9"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4543CCF-ADBE-4BB8-A992-007392D3796C}" type="datetime1">
              <a:rPr kumimoji="1" lang="ja-JP" altLang="en-US" smtClean="0"/>
              <a:t>2019/1/28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2403010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8"/>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15A404-1050-4156-B9A6-E08D208D8257}" type="datetime1">
              <a:rPr kumimoji="1" lang="ja-JP" altLang="en-US" smtClean="0"/>
              <a:t>2019/1/28</a:t>
            </a:fld>
            <a:endParaRPr kumimoji="1" lang="ja-JP" altLang="en-US"/>
          </a:p>
        </p:txBody>
      </p:sp>
      <p:sp>
        <p:nvSpPr>
          <p:cNvPr id="5" name="Footer Placeholder 4"/>
          <p:cNvSpPr>
            <a:spLocks noGrp="1"/>
          </p:cNvSpPr>
          <p:nvPr>
            <p:ph type="ftr" sz="quarter" idx="3"/>
          </p:nvPr>
        </p:nvSpPr>
        <p:spPr>
          <a:xfrm>
            <a:off x="3281363" y="6356353"/>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2785242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 18"/>
          <p:cNvSpPr/>
          <p:nvPr/>
        </p:nvSpPr>
        <p:spPr>
          <a:xfrm>
            <a:off x="6039" y="314399"/>
            <a:ext cx="3168874" cy="2019371"/>
          </a:xfrm>
          <a:prstGeom prst="roundRect">
            <a:avLst>
              <a:gd name="adj" fmla="val 3862"/>
            </a:avLst>
          </a:prstGeom>
          <a:solidFill>
            <a:schemeClr val="accent1">
              <a:lumMod val="60000"/>
              <a:lumOff val="40000"/>
            </a:schemeClr>
          </a:solidFill>
          <a:ln>
            <a:noFill/>
          </a:ln>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7" name="正方形/長方形 136"/>
          <p:cNvSpPr/>
          <p:nvPr/>
        </p:nvSpPr>
        <p:spPr>
          <a:xfrm>
            <a:off x="6693242" y="2816681"/>
            <a:ext cx="3112143" cy="407178"/>
          </a:xfrm>
          <a:prstGeom prst="rect">
            <a:avLst/>
          </a:prstGeom>
          <a:gradFill>
            <a:gsLst>
              <a:gs pos="55000">
                <a:schemeClr val="accent1">
                  <a:lumMod val="5000"/>
                  <a:lumOff val="95000"/>
                </a:schemeClr>
              </a:gs>
              <a:gs pos="3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ln w="31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nSpc>
                <a:spcPts val="900"/>
              </a:lnSpc>
            </a:pPr>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対応方針</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や</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取組み</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smtClean="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など</a:t>
            </a:r>
            <a:endParaRPr kumimoji="1" lang="en-US" altLang="ja-JP" sz="700" b="1" u="sng" dirty="0" smtClean="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・災害</a:t>
            </a:r>
            <a:r>
              <a:rPr kumimoji="1" lang="ja-JP" altLang="en-US" sz="600" dirty="0" smtClean="0">
                <a:solidFill>
                  <a:schemeClr val="tx1"/>
                </a:solidFill>
                <a:latin typeface="Meiryo UI" panose="020B0604030504040204" pitchFamily="50" charset="-128"/>
                <a:ea typeface="Meiryo UI" panose="020B0604030504040204" pitchFamily="50" charset="-128"/>
              </a:rPr>
              <a:t>医療コーディネーター養成</a:t>
            </a:r>
            <a:r>
              <a:rPr kumimoji="1" lang="ja-JP" altLang="en-US" sz="600" dirty="0">
                <a:solidFill>
                  <a:schemeClr val="tx1"/>
                </a:solidFill>
                <a:latin typeface="Meiryo UI" panose="020B0604030504040204" pitchFamily="50" charset="-128"/>
                <a:ea typeface="Meiryo UI" panose="020B0604030504040204" pitchFamily="50" charset="-128"/>
              </a:rPr>
              <a:t>のため</a:t>
            </a:r>
            <a:r>
              <a:rPr kumimoji="1" lang="ja-JP" altLang="en-US" sz="600" dirty="0" smtClean="0">
                <a:solidFill>
                  <a:schemeClr val="tx1"/>
                </a:solidFill>
                <a:latin typeface="Meiryo UI" panose="020B0604030504040204" pitchFamily="50" charset="-128"/>
                <a:ea typeface="Meiryo UI" panose="020B0604030504040204" pitchFamily="50" charset="-128"/>
              </a:rPr>
              <a:t>、研修会を毎年実施</a:t>
            </a:r>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・災害派遣</a:t>
            </a:r>
            <a:r>
              <a:rPr kumimoji="1" lang="ja-JP" altLang="en-US" sz="600" dirty="0" smtClean="0">
                <a:solidFill>
                  <a:schemeClr val="tx1"/>
                </a:solidFill>
                <a:latin typeface="Meiryo UI" panose="020B0604030504040204" pitchFamily="50" charset="-128"/>
                <a:ea typeface="Meiryo UI" panose="020B0604030504040204" pitchFamily="50" charset="-128"/>
              </a:rPr>
              <a:t>福祉チーム（</a:t>
            </a:r>
            <a:r>
              <a:rPr kumimoji="1" lang="en-US" altLang="ja-JP" sz="600" dirty="0">
                <a:solidFill>
                  <a:schemeClr val="tx1"/>
                </a:solidFill>
                <a:latin typeface="Meiryo UI" panose="020B0604030504040204" pitchFamily="50" charset="-128"/>
                <a:ea typeface="Meiryo UI" panose="020B0604030504040204" pitchFamily="50" charset="-128"/>
              </a:rPr>
              <a:t>DWAT</a:t>
            </a:r>
            <a:r>
              <a:rPr kumimoji="1" lang="ja-JP" altLang="en-US" sz="600" dirty="0">
                <a:solidFill>
                  <a:schemeClr val="tx1"/>
                </a:solidFill>
                <a:latin typeface="Meiryo UI" panose="020B0604030504040204" pitchFamily="50" charset="-128"/>
                <a:ea typeface="Meiryo UI" panose="020B0604030504040204" pitchFamily="50" charset="-128"/>
              </a:rPr>
              <a:t>）の構築のための要綱を策定（</a:t>
            </a:r>
            <a:r>
              <a:rPr kumimoji="1" lang="en-US" altLang="ja-JP" sz="600" dirty="0">
                <a:solidFill>
                  <a:schemeClr val="tx1"/>
                </a:solidFill>
                <a:latin typeface="Meiryo UI" panose="020B0604030504040204" pitchFamily="50" charset="-128"/>
                <a:ea typeface="Meiryo UI" panose="020B0604030504040204" pitchFamily="50" charset="-128"/>
              </a:rPr>
              <a:t>H30</a:t>
            </a:r>
            <a:r>
              <a:rPr kumimoji="1" lang="ja-JP" altLang="en-US" sz="600" dirty="0">
                <a:solidFill>
                  <a:schemeClr val="tx1"/>
                </a:solidFill>
                <a:latin typeface="Meiryo UI" panose="020B0604030504040204" pitchFamily="50" charset="-128"/>
                <a:ea typeface="Meiryo UI" panose="020B0604030504040204" pitchFamily="50" charset="-128"/>
              </a:rPr>
              <a:t>年度</a:t>
            </a:r>
            <a:r>
              <a:rPr kumimoji="1" lang="en-US" altLang="ja-JP" sz="600" dirty="0" smtClean="0">
                <a:solidFill>
                  <a:schemeClr val="tx1"/>
                </a:solidFill>
                <a:latin typeface="Meiryo UI" panose="020B0604030504040204" pitchFamily="50" charset="-128"/>
                <a:ea typeface="Meiryo UI" panose="020B0604030504040204" pitchFamily="50" charset="-128"/>
              </a:rPr>
              <a:t>)</a:t>
            </a:r>
          </a:p>
          <a:p>
            <a:r>
              <a:rPr kumimoji="1" lang="ja-JP" altLang="en-US" sz="600" dirty="0" smtClean="0">
                <a:solidFill>
                  <a:schemeClr val="tx1"/>
                </a:solidFill>
                <a:latin typeface="Meiryo UI" panose="020B0604030504040204" pitchFamily="50" charset="-128"/>
                <a:ea typeface="Meiryo UI" panose="020B0604030504040204" pitchFamily="50" charset="-128"/>
              </a:rPr>
              <a:t>　　・停電対策を含めた、施設の</a:t>
            </a:r>
            <a:r>
              <a:rPr kumimoji="1" lang="en-US" altLang="ja-JP" sz="600" dirty="0" smtClean="0">
                <a:solidFill>
                  <a:schemeClr val="tx1"/>
                </a:solidFill>
                <a:latin typeface="Meiryo UI" panose="020B0604030504040204" pitchFamily="50" charset="-128"/>
                <a:ea typeface="Meiryo UI" panose="020B0604030504040204" pitchFamily="50" charset="-128"/>
              </a:rPr>
              <a:t>BCP</a:t>
            </a:r>
            <a:r>
              <a:rPr kumimoji="1" lang="ja-JP" altLang="en-US" sz="600" dirty="0" smtClean="0">
                <a:solidFill>
                  <a:schemeClr val="tx1"/>
                </a:solidFill>
                <a:latin typeface="Meiryo UI" panose="020B0604030504040204" pitchFamily="50" charset="-128"/>
                <a:ea typeface="Meiryo UI" panose="020B0604030504040204" pitchFamily="50" charset="-128"/>
              </a:rPr>
              <a:t>策定、見直しに向け民間企業と連携したセミナーや研修会を実施</a:t>
            </a:r>
            <a:endParaRPr kumimoji="1" lang="en-US" altLang="ja-JP" sz="600" dirty="0">
              <a:solidFill>
                <a:schemeClr val="tx1"/>
              </a:solidFill>
              <a:latin typeface="Meiryo UI" panose="020B0604030504040204" pitchFamily="50" charset="-128"/>
              <a:ea typeface="Meiryo UI" panose="020B0604030504040204" pitchFamily="50" charset="-128"/>
            </a:endParaRPr>
          </a:p>
        </p:txBody>
      </p:sp>
      <p:sp>
        <p:nvSpPr>
          <p:cNvPr id="66" name="正方形/長方形 65"/>
          <p:cNvSpPr/>
          <p:nvPr/>
        </p:nvSpPr>
        <p:spPr>
          <a:xfrm>
            <a:off x="6542949" y="361076"/>
            <a:ext cx="28800" cy="6407428"/>
          </a:xfrm>
          <a:prstGeom prst="rect">
            <a:avLst/>
          </a:prstGeom>
          <a:gradFill>
            <a:gsLst>
              <a:gs pos="0">
                <a:schemeClr val="accent3">
                  <a:lumMod val="67000"/>
                </a:schemeClr>
              </a:gs>
              <a:gs pos="88000">
                <a:srgbClr val="D4D4D4"/>
              </a:gs>
              <a:gs pos="67000">
                <a:srgbClr val="DFDFDF"/>
              </a:gs>
              <a:gs pos="45000">
                <a:schemeClr val="bg1">
                  <a:lumMod val="96000"/>
                </a:schemeClr>
              </a:gs>
              <a:gs pos="100000">
                <a:schemeClr val="accent3">
                  <a:lumMod val="60000"/>
                  <a:lumOff val="40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0" y="2"/>
            <a:ext cx="9906000" cy="219153"/>
          </a:xfrm>
          <a:prstGeom prst="rect">
            <a:avLst/>
          </a:prstGeom>
          <a:solidFill>
            <a:schemeClr val="accent5"/>
          </a:solidFill>
          <a:ln/>
          <a:effectLst/>
        </p:spPr>
        <p:style>
          <a:lnRef idx="0">
            <a:schemeClr val="dk1"/>
          </a:lnRef>
          <a:fillRef idx="3">
            <a:schemeClr val="dk1"/>
          </a:fillRef>
          <a:effectRef idx="3">
            <a:schemeClr val="dk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sz="155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新・大阪府地震防災アクションプラン　修正の概要</a:t>
            </a:r>
          </a:p>
        </p:txBody>
      </p:sp>
      <p:grpSp>
        <p:nvGrpSpPr>
          <p:cNvPr id="12" name="グループ化 11"/>
          <p:cNvGrpSpPr/>
          <p:nvPr/>
        </p:nvGrpSpPr>
        <p:grpSpPr>
          <a:xfrm>
            <a:off x="37636" y="300147"/>
            <a:ext cx="3118115" cy="273653"/>
            <a:chOff x="39522" y="374459"/>
            <a:chExt cx="3118115" cy="273653"/>
          </a:xfrm>
        </p:grpSpPr>
        <p:sp>
          <p:nvSpPr>
            <p:cNvPr id="9" name="正方形/長方形 8"/>
            <p:cNvSpPr/>
            <p:nvPr/>
          </p:nvSpPr>
          <p:spPr>
            <a:xfrm>
              <a:off x="264073" y="602393"/>
              <a:ext cx="2893564" cy="45719"/>
            </a:xfrm>
            <a:prstGeom prst="rect">
              <a:avLst/>
            </a:prstGeom>
            <a:gradFill flip="none" rotWithShape="1">
              <a:gsLst>
                <a:gs pos="0">
                  <a:schemeClr val="accent5"/>
                </a:gs>
                <a:gs pos="24000">
                  <a:schemeClr val="bg1">
                    <a:lumMod val="75000"/>
                  </a:schemeClr>
                </a:gs>
                <a:gs pos="50000">
                  <a:srgbClr val="DFDFDF"/>
                </a:gs>
                <a:gs pos="100000">
                  <a:schemeClr val="bg1"/>
                </a:gs>
              </a:gsLst>
              <a:lin ang="0" scaled="1"/>
              <a:tileRect/>
            </a:gradFill>
            <a:ln w="6350">
              <a:noFill/>
              <a:headEnd type="oval"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10" name="テキスト ボックス 9"/>
            <p:cNvSpPr txBox="1"/>
            <p:nvPr/>
          </p:nvSpPr>
          <p:spPr>
            <a:xfrm>
              <a:off x="197429" y="400442"/>
              <a:ext cx="2427225" cy="234979"/>
            </a:xfrm>
            <a:prstGeom prst="rect">
              <a:avLst/>
            </a:prstGeom>
            <a:noFill/>
            <a:ln>
              <a:noFill/>
            </a:ln>
          </p:spPr>
          <p:txBody>
            <a:bodyPr wrap="square" lIns="72000" tIns="36000" rIns="36000" bIns="36000" rtlCol="0" anchor="ctr" anchorCtr="0">
              <a:spAutoFit/>
            </a:bodyPr>
            <a:lstStyle/>
            <a:p>
              <a:r>
                <a:rPr lang="ja-JP" altLang="en-US"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行アクションプラン（</a:t>
              </a:r>
              <a:r>
                <a:rPr lang="en-US" altLang="ja-JP"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H28.2</a:t>
              </a:r>
              <a:r>
                <a:rPr lang="ja-JP" altLang="en-US"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一部修正）</a:t>
              </a:r>
              <a:endParaRPr lang="en-US" altLang="ja-JP"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39522" y="374459"/>
              <a:ext cx="224757" cy="272767"/>
            </a:xfrm>
            <a:prstGeom prst="rect">
              <a:avLst/>
            </a:prstGeom>
            <a:solidFill>
              <a:schemeClr val="accent5"/>
            </a:solidFill>
            <a:ln>
              <a:noFill/>
            </a:ln>
            <a:effectLst/>
          </p:spPr>
          <p:txBody>
            <a:bodyPr wrap="square" lIns="0" tIns="36000" rIns="0" bIns="36000" rtlCol="0" anchor="ctr" anchorCtr="0">
              <a:noAutofit/>
            </a:bodyPr>
            <a:lstStyle/>
            <a:p>
              <a:pPr algn="ctr"/>
              <a:r>
                <a:rPr kumimoji="1" lang="ja-JP" altLang="en-US" sz="1400" b="1" dirty="0">
                  <a:solidFill>
                    <a:schemeClr val="bg1"/>
                  </a:solidFill>
                  <a:effectLst>
                    <a:outerShdw blurRad="38100" dist="38100" dir="2700000" algn="tl">
                      <a:srgbClr val="000000">
                        <a:alpha val="43137"/>
                      </a:srgbClr>
                    </a:outerShdw>
                  </a:effectLst>
                  <a:latin typeface="Arial Narrow" panose="020B0606020202030204" pitchFamily="34" charset="0"/>
                  <a:ea typeface="Meiryo UI" panose="020B0604030504040204" pitchFamily="50" charset="-128"/>
                  <a:cs typeface="Meiryo UI" panose="020B0604030504040204" pitchFamily="50" charset="-128"/>
                </a:rPr>
                <a:t>現</a:t>
              </a:r>
            </a:p>
          </p:txBody>
        </p:sp>
      </p:grpSp>
      <p:grpSp>
        <p:nvGrpSpPr>
          <p:cNvPr id="13" name="グループ化 12"/>
          <p:cNvGrpSpPr/>
          <p:nvPr/>
        </p:nvGrpSpPr>
        <p:grpSpPr>
          <a:xfrm>
            <a:off x="31704" y="1584479"/>
            <a:ext cx="3118320" cy="273997"/>
            <a:chOff x="39522" y="366508"/>
            <a:chExt cx="3118320" cy="273997"/>
          </a:xfrm>
        </p:grpSpPr>
        <p:sp>
          <p:nvSpPr>
            <p:cNvPr id="14" name="正方形/長方形 13"/>
            <p:cNvSpPr/>
            <p:nvPr/>
          </p:nvSpPr>
          <p:spPr>
            <a:xfrm>
              <a:off x="264278" y="594786"/>
              <a:ext cx="2893564" cy="45719"/>
            </a:xfrm>
            <a:prstGeom prst="rect">
              <a:avLst/>
            </a:prstGeom>
            <a:gradFill flip="none" rotWithShape="1">
              <a:gsLst>
                <a:gs pos="0">
                  <a:schemeClr val="accent5"/>
                </a:gs>
                <a:gs pos="24000">
                  <a:schemeClr val="bg1">
                    <a:lumMod val="75000"/>
                  </a:schemeClr>
                </a:gs>
                <a:gs pos="50000">
                  <a:srgbClr val="DFDFDF"/>
                </a:gs>
                <a:gs pos="100000">
                  <a:schemeClr val="bg1"/>
                </a:gs>
              </a:gsLst>
              <a:lin ang="0" scaled="1"/>
              <a:tileRect/>
            </a:gradFill>
            <a:ln w="6350">
              <a:noFill/>
              <a:headEnd type="oval"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15" name="テキスト ボックス 14"/>
            <p:cNvSpPr txBox="1"/>
            <p:nvPr/>
          </p:nvSpPr>
          <p:spPr>
            <a:xfrm>
              <a:off x="191912" y="407165"/>
              <a:ext cx="2427225" cy="226591"/>
            </a:xfrm>
            <a:prstGeom prst="rect">
              <a:avLst/>
            </a:prstGeom>
            <a:noFill/>
            <a:ln>
              <a:noFill/>
            </a:ln>
          </p:spPr>
          <p:txBody>
            <a:bodyPr wrap="square" lIns="72000" tIns="36000" rIns="36000" bIns="36000" rtlCol="0" anchor="ctr" anchorCtr="0">
              <a:spAutoFit/>
            </a:bodyPr>
            <a:lstStyle/>
            <a:p>
              <a:r>
                <a:rPr lang="ja-JP" altLang="en-US"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正の着眼点と概要</a:t>
              </a:r>
              <a:endParaRPr lang="en-US" altLang="ja-JP" sz="1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39522" y="366508"/>
              <a:ext cx="224757" cy="272767"/>
            </a:xfrm>
            <a:prstGeom prst="rect">
              <a:avLst/>
            </a:prstGeom>
            <a:solidFill>
              <a:schemeClr val="accent5"/>
            </a:solidFill>
            <a:ln>
              <a:noFill/>
            </a:ln>
            <a:effectLst/>
          </p:spPr>
          <p:txBody>
            <a:bodyPr wrap="square" lIns="0" tIns="36000" rIns="0" bIns="36000" rtlCol="0" anchor="ctr" anchorCtr="0">
              <a:noAutofit/>
            </a:bodyPr>
            <a:lstStyle/>
            <a:p>
              <a:pPr algn="ctr"/>
              <a:r>
                <a:rPr kumimoji="1" lang="ja-JP" altLang="en-US" sz="1400" b="1" dirty="0">
                  <a:solidFill>
                    <a:schemeClr val="bg1"/>
                  </a:solidFill>
                  <a:effectLst>
                    <a:outerShdw blurRad="38100" dist="38100" dir="2700000" algn="tl">
                      <a:srgbClr val="000000">
                        <a:alpha val="43137"/>
                      </a:srgbClr>
                    </a:outerShdw>
                  </a:effectLst>
                  <a:latin typeface="Arial Narrow" panose="020B0606020202030204" pitchFamily="34" charset="0"/>
                  <a:ea typeface="Meiryo UI" panose="020B0604030504040204" pitchFamily="50" charset="-128"/>
                  <a:cs typeface="Meiryo UI" panose="020B0604030504040204" pitchFamily="50" charset="-128"/>
                </a:rPr>
                <a:t>修</a:t>
              </a:r>
            </a:p>
          </p:txBody>
        </p:sp>
      </p:grpSp>
      <p:grpSp>
        <p:nvGrpSpPr>
          <p:cNvPr id="29" name="グループ化 28"/>
          <p:cNvGrpSpPr/>
          <p:nvPr/>
        </p:nvGrpSpPr>
        <p:grpSpPr>
          <a:xfrm>
            <a:off x="6607551" y="3572672"/>
            <a:ext cx="3017911" cy="340127"/>
            <a:chOff x="661547" y="3118485"/>
            <a:chExt cx="3017911" cy="340127"/>
          </a:xfrm>
        </p:grpSpPr>
        <p:sp>
          <p:nvSpPr>
            <p:cNvPr id="25" name="テキスト ボックス 24"/>
            <p:cNvSpPr txBox="1"/>
            <p:nvPr/>
          </p:nvSpPr>
          <p:spPr>
            <a:xfrm>
              <a:off x="825836" y="3118485"/>
              <a:ext cx="602502" cy="180425"/>
            </a:xfrm>
            <a:prstGeom prst="rect">
              <a:avLst/>
            </a:prstGeom>
            <a:noFill/>
            <a:ln>
              <a:noFill/>
            </a:ln>
          </p:spPr>
          <p:txBody>
            <a:bodyPr wrap="square" lIns="72000" tIns="36000" rIns="36000" bIns="36000" rtlCol="0" anchor="ctr" anchorCtr="0">
              <a:spAutoFit/>
            </a:bodyPr>
            <a:lstStyle/>
            <a:p>
              <a:r>
                <a:rPr lang="ja-JP" altLang="en-US" sz="700" b="1" dirty="0">
                  <a:latin typeface="Meiryo UI" panose="020B0604030504040204" pitchFamily="50" charset="-128"/>
                  <a:ea typeface="Meiryo UI" panose="020B0604030504040204" pitchFamily="50" charset="-128"/>
                  <a:cs typeface="Meiryo UI" panose="020B0604030504040204" pitchFamily="50" charset="-128"/>
                </a:rPr>
                <a:t>キーワード</a:t>
              </a:r>
              <a:endParaRPr lang="en-US" altLang="ja-JP" sz="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楕円 25"/>
            <p:cNvSpPr/>
            <p:nvPr/>
          </p:nvSpPr>
          <p:spPr>
            <a:xfrm>
              <a:off x="661547" y="3186206"/>
              <a:ext cx="256402" cy="26906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12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住</a:t>
              </a:r>
              <a:endParaRPr kumimoji="1" lang="ja-JP" altLang="en-US" sz="12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854917" y="3207328"/>
              <a:ext cx="2734330" cy="241980"/>
            </a:xfrm>
            <a:prstGeom prst="rect">
              <a:avLst/>
            </a:prstGeom>
            <a:noFill/>
            <a:ln>
              <a:noFill/>
            </a:ln>
          </p:spPr>
          <p:txBody>
            <a:bodyPr wrap="square" lIns="72000" tIns="36000" rIns="36000" bIns="36000" rtlCol="0" anchor="ctr" anchorCtr="0">
              <a:spAutoFit/>
            </a:bodyPr>
            <a:lstStyle/>
            <a:p>
              <a:r>
                <a:rPr lang="ja-JP" altLang="en-US" sz="10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宅・建築物</a:t>
              </a:r>
              <a:r>
                <a:rPr lang="ja-JP" altLang="en-US" sz="105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等の耐震化</a:t>
              </a:r>
              <a:endParaRPr lang="en-US" altLang="ja-JP" sz="105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785894" y="3412893"/>
              <a:ext cx="2893564" cy="45719"/>
            </a:xfrm>
            <a:prstGeom prst="rect">
              <a:avLst/>
            </a:prstGeom>
            <a:gradFill flip="none" rotWithShape="1">
              <a:gsLst>
                <a:gs pos="0">
                  <a:schemeClr val="accent5"/>
                </a:gs>
                <a:gs pos="24000">
                  <a:schemeClr val="bg1">
                    <a:lumMod val="75000"/>
                  </a:schemeClr>
                </a:gs>
                <a:gs pos="50000">
                  <a:srgbClr val="DFDFDF"/>
                </a:gs>
                <a:gs pos="100000">
                  <a:schemeClr val="bg1"/>
                </a:gs>
              </a:gsLst>
              <a:lin ang="0" scaled="1"/>
              <a:tileRect/>
            </a:gradFill>
            <a:ln w="6350">
              <a:noFill/>
              <a:headEnd type="oval"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grpSp>
      <p:sp>
        <p:nvSpPr>
          <p:cNvPr id="32" name="正方形/長方形 31"/>
          <p:cNvSpPr/>
          <p:nvPr/>
        </p:nvSpPr>
        <p:spPr>
          <a:xfrm>
            <a:off x="6810336" y="4036493"/>
            <a:ext cx="2828156" cy="3902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kumimoji="1" lang="ja-JP" altLang="en-US" sz="600" dirty="0">
                <a:solidFill>
                  <a:schemeClr val="tx1"/>
                </a:solidFill>
                <a:latin typeface="Meiryo UI" panose="020B0604030504040204" pitchFamily="50" charset="-128"/>
                <a:ea typeface="Meiryo UI" panose="020B0604030504040204" pitchFamily="50" charset="-128"/>
              </a:rPr>
              <a:t>・ﾌﾞﾛｯｸ塀の倒壊、家具の転倒などにより死傷者</a:t>
            </a:r>
            <a:r>
              <a:rPr kumimoji="1" lang="ja-JP" altLang="en-US" sz="600" dirty="0" smtClean="0">
                <a:solidFill>
                  <a:schemeClr val="tx1"/>
                </a:solidFill>
                <a:latin typeface="Meiryo UI" panose="020B0604030504040204" pitchFamily="50" charset="-128"/>
                <a:ea typeface="Meiryo UI" panose="020B0604030504040204" pitchFamily="50" charset="-128"/>
              </a:rPr>
              <a:t>、一部</a:t>
            </a:r>
            <a:r>
              <a:rPr kumimoji="1" lang="ja-JP" altLang="en-US" sz="600" dirty="0">
                <a:solidFill>
                  <a:schemeClr val="tx1"/>
                </a:solidFill>
                <a:latin typeface="Meiryo UI" panose="020B0604030504040204" pitchFamily="50" charset="-128"/>
                <a:ea typeface="Meiryo UI" panose="020B0604030504040204" pitchFamily="50" charset="-128"/>
              </a:rPr>
              <a:t>損壊住宅</a:t>
            </a:r>
            <a:r>
              <a:rPr kumimoji="1" lang="ja-JP" altLang="en-US" sz="600" dirty="0" smtClean="0">
                <a:solidFill>
                  <a:schemeClr val="tx1"/>
                </a:solidFill>
                <a:latin typeface="Meiryo UI" panose="020B0604030504040204" pitchFamily="50" charset="-128"/>
                <a:ea typeface="Meiryo UI" panose="020B0604030504040204" pitchFamily="50" charset="-128"/>
              </a:rPr>
              <a:t>が</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５万棟</a:t>
            </a:r>
            <a:r>
              <a:rPr kumimoji="1" lang="ja-JP" altLang="en-US" sz="600" dirty="0">
                <a:solidFill>
                  <a:schemeClr val="tx1"/>
                </a:solidFill>
                <a:latin typeface="Meiryo UI" panose="020B0604030504040204" pitchFamily="50" charset="-128"/>
                <a:ea typeface="Meiryo UI" panose="020B0604030504040204" pitchFamily="50" charset="-128"/>
              </a:rPr>
              <a:t>を超える</a:t>
            </a:r>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600" dirty="0" smtClean="0">
                <a:solidFill>
                  <a:schemeClr val="tx1"/>
                </a:solidFill>
                <a:latin typeface="Meiryo UI" panose="020B0604030504040204" pitchFamily="50" charset="-128"/>
                <a:ea typeface="Meiryo UI" panose="020B0604030504040204" pitchFamily="50" charset="-128"/>
              </a:rPr>
              <a:t>・府有建築物では、外装材等の脱落、破損の被害あり</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smtClean="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府立学校では地震後の安全確認に課題</a:t>
            </a:r>
            <a:r>
              <a:rPr kumimoji="1" lang="ja-JP" altLang="en-US" sz="600" smtClean="0">
                <a:solidFill>
                  <a:schemeClr val="tx1"/>
                </a:solidFill>
                <a:latin typeface="Meiryo UI" panose="020B0604030504040204" pitchFamily="50" charset="-128"/>
                <a:ea typeface="Meiryo UI" panose="020B0604030504040204" pitchFamily="50" charset="-128"/>
              </a:rPr>
              <a:t>、不適合ブロック</a:t>
            </a:r>
            <a:r>
              <a:rPr kumimoji="1" lang="ja-JP" altLang="en-US" sz="600" dirty="0">
                <a:solidFill>
                  <a:schemeClr val="tx1"/>
                </a:solidFill>
                <a:latin typeface="Meiryo UI" panose="020B0604030504040204" pitchFamily="50" charset="-128"/>
                <a:ea typeface="Meiryo UI" panose="020B0604030504040204" pitchFamily="50" charset="-128"/>
              </a:rPr>
              <a:t>塀が判明</a:t>
            </a:r>
          </a:p>
        </p:txBody>
      </p:sp>
      <p:sp>
        <p:nvSpPr>
          <p:cNvPr id="34" name="正方形/長方形 33"/>
          <p:cNvSpPr/>
          <p:nvPr/>
        </p:nvSpPr>
        <p:spPr>
          <a:xfrm>
            <a:off x="6700158" y="4417544"/>
            <a:ext cx="3105227" cy="612000"/>
          </a:xfrm>
          <a:prstGeom prst="rect">
            <a:avLst/>
          </a:prstGeom>
          <a:gradFill>
            <a:gsLst>
              <a:gs pos="55000">
                <a:schemeClr val="accent1">
                  <a:lumMod val="5000"/>
                  <a:lumOff val="95000"/>
                </a:schemeClr>
              </a:gs>
              <a:gs pos="3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ln w="31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nSpc>
                <a:spcPts val="900"/>
              </a:lnSpc>
            </a:pPr>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対応方針</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や</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取組み</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smtClean="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など</a:t>
            </a:r>
            <a:endParaRPr kumimoji="1" lang="en-US" altLang="ja-JP" sz="700" b="1" u="sng" dirty="0" smtClean="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・「住宅建築物耐震</a:t>
            </a:r>
            <a:r>
              <a:rPr kumimoji="1" lang="en-US" altLang="ja-JP" sz="600" dirty="0">
                <a:solidFill>
                  <a:schemeClr val="tx1"/>
                </a:solidFill>
                <a:latin typeface="Meiryo UI" panose="020B0604030504040204" pitchFamily="50" charset="-128"/>
                <a:ea typeface="Meiryo UI" panose="020B0604030504040204" pitchFamily="50" charset="-128"/>
              </a:rPr>
              <a:t>10</a:t>
            </a:r>
            <a:r>
              <a:rPr kumimoji="1" lang="ja-JP" altLang="en-US" sz="600" dirty="0">
                <a:solidFill>
                  <a:schemeClr val="tx1"/>
                </a:solidFill>
                <a:latin typeface="Meiryo UI" panose="020B0604030504040204" pitchFamily="50" charset="-128"/>
                <a:ea typeface="Meiryo UI" panose="020B0604030504040204" pitchFamily="50" charset="-128"/>
              </a:rPr>
              <a:t>ヶ年戦略・大阪」を改定し、耐震改修補助</a:t>
            </a:r>
            <a:r>
              <a:rPr kumimoji="1" lang="ja-JP" altLang="en-US" sz="600" dirty="0" smtClean="0">
                <a:solidFill>
                  <a:schemeClr val="tx1"/>
                </a:solidFill>
                <a:latin typeface="Meiryo UI" panose="020B0604030504040204" pitchFamily="50" charset="-128"/>
                <a:ea typeface="Meiryo UI" panose="020B0604030504040204" pitchFamily="50" charset="-128"/>
              </a:rPr>
              <a:t>の</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pPr indent="90488"/>
            <a:r>
              <a:rPr kumimoji="1" lang="ja-JP" altLang="en-US" sz="600" dirty="0" smtClean="0">
                <a:solidFill>
                  <a:schemeClr val="tx1"/>
                </a:solidFill>
                <a:latin typeface="Meiryo UI" panose="020B0604030504040204" pitchFamily="50" charset="-128"/>
                <a:ea typeface="Meiryo UI" panose="020B0604030504040204" pitchFamily="50" charset="-128"/>
              </a:rPr>
              <a:t>　手続き</a:t>
            </a:r>
            <a:r>
              <a:rPr kumimoji="1" lang="ja-JP" altLang="en-US" sz="600" dirty="0">
                <a:solidFill>
                  <a:schemeClr val="tx1"/>
                </a:solidFill>
                <a:latin typeface="Meiryo UI" panose="020B0604030504040204" pitchFamily="50" charset="-128"/>
                <a:ea typeface="Meiryo UI" panose="020B0604030504040204" pitchFamily="50" charset="-128"/>
              </a:rPr>
              <a:t>簡素化</a:t>
            </a:r>
            <a:r>
              <a:rPr kumimoji="1" lang="ja-JP" altLang="en-US" sz="600" dirty="0" smtClean="0">
                <a:solidFill>
                  <a:schemeClr val="tx1"/>
                </a:solidFill>
                <a:latin typeface="Meiryo UI" panose="020B0604030504040204" pitchFamily="50" charset="-128"/>
                <a:ea typeface="Meiryo UI" panose="020B0604030504040204" pitchFamily="50" charset="-128"/>
              </a:rPr>
              <a:t>など住宅</a:t>
            </a:r>
            <a:r>
              <a:rPr kumimoji="1" lang="ja-JP" altLang="en-US" sz="600" dirty="0">
                <a:solidFill>
                  <a:schemeClr val="tx1"/>
                </a:solidFill>
                <a:latin typeface="Meiryo UI" panose="020B0604030504040204" pitchFamily="50" charset="-128"/>
                <a:ea typeface="Meiryo UI" panose="020B0604030504040204" pitchFamily="50" charset="-128"/>
              </a:rPr>
              <a:t>耐震化の促進や多数の者が利用する建築物の耐震化など、取組を強化</a:t>
            </a: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・ブロック塀</a:t>
            </a:r>
            <a:r>
              <a:rPr kumimoji="1" lang="ja-JP" altLang="en-US" sz="600" dirty="0">
                <a:solidFill>
                  <a:schemeClr val="tx1"/>
                </a:solidFill>
                <a:latin typeface="Meiryo UI" panose="020B0604030504040204" pitchFamily="50" charset="-128"/>
                <a:ea typeface="Meiryo UI" panose="020B0604030504040204" pitchFamily="50" charset="-128"/>
              </a:rPr>
              <a:t>の緊急補助（</a:t>
            </a:r>
            <a:r>
              <a:rPr kumimoji="1" lang="en-US" altLang="ja-JP" sz="600" dirty="0">
                <a:solidFill>
                  <a:schemeClr val="tx1"/>
                </a:solidFill>
                <a:latin typeface="Meiryo UI" panose="020B0604030504040204" pitchFamily="50" charset="-128"/>
                <a:ea typeface="Meiryo UI" panose="020B0604030504040204" pitchFamily="50" charset="-128"/>
              </a:rPr>
              <a:t>H30.31</a:t>
            </a:r>
            <a:r>
              <a:rPr kumimoji="1" lang="ja-JP" altLang="en-US" sz="600" dirty="0">
                <a:solidFill>
                  <a:schemeClr val="tx1"/>
                </a:solidFill>
                <a:latin typeface="Meiryo UI" panose="020B0604030504040204" pitchFamily="50" charset="-128"/>
                <a:ea typeface="Meiryo UI" panose="020B0604030504040204" pitchFamily="50" charset="-128"/>
              </a:rPr>
              <a:t>）を行い、市町村と連携した除却促進と普及啓発</a:t>
            </a:r>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600" dirty="0" smtClean="0">
                <a:solidFill>
                  <a:schemeClr val="tx1"/>
                </a:solidFill>
                <a:latin typeface="Meiryo UI" panose="020B0604030504040204" pitchFamily="50" charset="-128"/>
                <a:ea typeface="Meiryo UI" panose="020B0604030504040204" pitchFamily="50" charset="-128"/>
              </a:rPr>
              <a:t>　　・府有建築物では、二次構造物の耐震化を促進</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・府立学校では安全点検に関する方策を検討、不適合ブロック塀は順次撤去</a:t>
            </a:r>
          </a:p>
        </p:txBody>
      </p:sp>
      <p:sp>
        <p:nvSpPr>
          <p:cNvPr id="3" name="正方形/長方形 2"/>
          <p:cNvSpPr/>
          <p:nvPr/>
        </p:nvSpPr>
        <p:spPr>
          <a:xfrm>
            <a:off x="3282300" y="328686"/>
            <a:ext cx="45719" cy="6439817"/>
          </a:xfrm>
          <a:prstGeom prst="rect">
            <a:avLst/>
          </a:prstGeom>
          <a:gradFill>
            <a:gsLst>
              <a:gs pos="0">
                <a:schemeClr val="accent3">
                  <a:lumMod val="67000"/>
                </a:schemeClr>
              </a:gs>
              <a:gs pos="88000">
                <a:srgbClr val="D4D4D4"/>
              </a:gs>
              <a:gs pos="67000">
                <a:srgbClr val="DFDFDF"/>
              </a:gs>
              <a:gs pos="45000">
                <a:schemeClr val="bg1">
                  <a:lumMod val="96000"/>
                </a:schemeClr>
              </a:gs>
              <a:gs pos="100000">
                <a:schemeClr val="accent3">
                  <a:lumMod val="60000"/>
                  <a:lumOff val="40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正方形/長方形 114"/>
          <p:cNvSpPr/>
          <p:nvPr/>
        </p:nvSpPr>
        <p:spPr>
          <a:xfrm>
            <a:off x="111468" y="604537"/>
            <a:ext cx="3004080" cy="10115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nSpc>
                <a:spcPts val="700"/>
              </a:lnSpc>
            </a:pPr>
            <a:r>
              <a:rPr kumimoji="1" lang="ja-JP" altLang="en-US" sz="700" dirty="0">
                <a:solidFill>
                  <a:schemeClr val="tx1"/>
                </a:solidFill>
                <a:latin typeface="Meiryo UI" panose="020B0604030504040204" pitchFamily="50" charset="-128"/>
                <a:ea typeface="Meiryo UI" panose="020B0604030504040204" pitchFamily="50" charset="-128"/>
              </a:rPr>
              <a:t>　</a:t>
            </a:r>
            <a:r>
              <a:rPr lang="ja-JP" altLang="ja-JP" sz="600" dirty="0">
                <a:solidFill>
                  <a:schemeClr val="tx1"/>
                </a:solidFill>
                <a:latin typeface="Meiryo UI" panose="020B0604030504040204" pitchFamily="50" charset="-128"/>
                <a:ea typeface="Meiryo UI" panose="020B0604030504040204" pitchFamily="50" charset="-128"/>
                <a:cs typeface="Arial" panose="020B0604020202020204" pitchFamily="34" charset="0"/>
              </a:rPr>
              <a:t>大阪府では、南海トラフ巨大地震をはじめとする</a:t>
            </a:r>
            <a:r>
              <a:rPr lang="ja-JP" altLang="en-US" sz="600" dirty="0">
                <a:solidFill>
                  <a:schemeClr val="tx1"/>
                </a:solidFill>
                <a:latin typeface="Meiryo UI" panose="020B0604030504040204" pitchFamily="50" charset="-128"/>
                <a:ea typeface="Meiryo UI" panose="020B0604030504040204" pitchFamily="50" charset="-128"/>
                <a:cs typeface="Arial" panose="020B0604020202020204" pitchFamily="34" charset="0"/>
              </a:rPr>
              <a:t>地震</a:t>
            </a:r>
            <a:r>
              <a:rPr lang="ja-JP" altLang="ja-JP" sz="600" dirty="0">
                <a:solidFill>
                  <a:schemeClr val="tx1"/>
                </a:solidFill>
                <a:latin typeface="Meiryo UI" panose="020B0604030504040204" pitchFamily="50" charset="-128"/>
                <a:ea typeface="Meiryo UI" panose="020B0604030504040204" pitchFamily="50" charset="-128"/>
                <a:cs typeface="Arial" panose="020B0604020202020204" pitchFamily="34" charset="0"/>
              </a:rPr>
              <a:t>災害から、「人命を守る」「被害を最小にする」こと</a:t>
            </a:r>
            <a:r>
              <a:rPr lang="ja-JP" altLang="ja-JP" sz="6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を最優先</a:t>
            </a:r>
            <a:r>
              <a:rPr lang="ja-JP" altLang="ja-JP" sz="600" dirty="0">
                <a:solidFill>
                  <a:schemeClr val="tx1"/>
                </a:solidFill>
                <a:latin typeface="Meiryo UI" panose="020B0604030504040204" pitchFamily="50" charset="-128"/>
                <a:ea typeface="Meiryo UI" panose="020B0604030504040204" pitchFamily="50" charset="-128"/>
                <a:cs typeface="Arial" panose="020B0604020202020204" pitchFamily="34" charset="0"/>
              </a:rPr>
              <a:t>に、「新・大阪府</a:t>
            </a:r>
            <a:r>
              <a:rPr lang="ja-JP" altLang="ja-JP" sz="6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地震防災</a:t>
            </a:r>
            <a:r>
              <a:rPr lang="ja-JP" altLang="ja-JP" sz="600" dirty="0">
                <a:solidFill>
                  <a:schemeClr val="tx1"/>
                </a:solidFill>
                <a:latin typeface="Meiryo UI" panose="020B0604030504040204" pitchFamily="50" charset="-128"/>
                <a:ea typeface="Meiryo UI" panose="020B0604030504040204" pitchFamily="50" charset="-128"/>
                <a:cs typeface="Arial" panose="020B0604020202020204" pitchFamily="34" charset="0"/>
              </a:rPr>
              <a:t>アクションプラン」を策定し、着実な推進を図って</a:t>
            </a:r>
            <a:r>
              <a:rPr lang="ja-JP" altLang="ja-JP" sz="6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きた</a:t>
            </a:r>
            <a:endParaRPr lang="en-US" altLang="ja-JP" sz="600" kern="0" spc="65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nSpc>
                <a:spcPts val="700"/>
              </a:lnSpc>
            </a:pPr>
            <a:endParaRPr lang="en-US" altLang="ja-JP" sz="600" kern="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nSpc>
                <a:spcPts val="700"/>
              </a:lnSpc>
            </a:pPr>
            <a:r>
              <a:rPr lang="ja-JP" altLang="en-US" sz="600" kern="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en-US" altLang="ja-JP" sz="600" kern="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&lt;</a:t>
            </a:r>
            <a:r>
              <a:rPr lang="ja-JP" altLang="en-US" sz="600" kern="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取組期間・目標</a:t>
            </a:r>
            <a:r>
              <a:rPr lang="en-US" altLang="ja-JP" sz="600" kern="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&gt;</a:t>
            </a:r>
          </a:p>
          <a:p>
            <a:pPr marL="808038" indent="-808038">
              <a:lnSpc>
                <a:spcPts val="700"/>
              </a:lnSpc>
            </a:pPr>
            <a:r>
              <a:rPr lang="ja-JP" altLang="en-US" sz="600" kern="0" dirty="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en-US" sz="600" kern="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　基本目標</a:t>
            </a:r>
            <a:r>
              <a:rPr lang="en-US" altLang="ja-JP" sz="600" kern="0" dirty="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en-US" sz="600" kern="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発災による死者（犠牲者）数を限りなくゼロに近づける</a:t>
            </a:r>
            <a:endParaRPr lang="en-US" altLang="ja-JP" sz="600" kern="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marL="808038" indent="-808038">
              <a:lnSpc>
                <a:spcPts val="700"/>
              </a:lnSpc>
            </a:pPr>
            <a:r>
              <a:rPr lang="ja-JP" altLang="en-US" sz="600" kern="0" dirty="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en-US" sz="600" kern="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en-US" altLang="ja-JP" sz="600" kern="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en-US" sz="600" kern="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経済被害についても最小限に抑えることを究極の目標とする</a:t>
            </a:r>
            <a:endParaRPr lang="en-US" altLang="ja-JP" sz="600" kern="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marL="808038" indent="-808038">
              <a:lnSpc>
                <a:spcPts val="700"/>
              </a:lnSpc>
            </a:pPr>
            <a:r>
              <a:rPr lang="ja-JP" altLang="en-US" sz="600" kern="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　取組期間　　</a:t>
            </a:r>
            <a:r>
              <a:rPr lang="en-US" altLang="ja-JP" sz="600" kern="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10</a:t>
            </a:r>
            <a:r>
              <a:rPr lang="ja-JP" altLang="en-US" sz="600" kern="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年間（</a:t>
            </a:r>
            <a:r>
              <a:rPr lang="en-US" altLang="ja-JP" sz="600" kern="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2015</a:t>
            </a:r>
            <a:r>
              <a:rPr lang="ja-JP" altLang="en-US" sz="600" kern="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a:t>
            </a:r>
            <a:r>
              <a:rPr lang="en-US" altLang="ja-JP" sz="600" kern="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H27</a:t>
            </a:r>
            <a:r>
              <a:rPr lang="ja-JP" altLang="en-US" sz="600" kern="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a:t>
            </a:r>
            <a:r>
              <a:rPr lang="en-US" altLang="ja-JP" sz="600" kern="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2024</a:t>
            </a:r>
            <a:r>
              <a:rPr lang="ja-JP" altLang="en-US" sz="600" kern="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年度）　　　</a:t>
            </a:r>
            <a:endParaRPr lang="en-US" altLang="ja-JP" sz="600" kern="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marL="808038" indent="-808038">
              <a:lnSpc>
                <a:spcPts val="700"/>
              </a:lnSpc>
            </a:pPr>
            <a:r>
              <a:rPr lang="ja-JP" altLang="en-US" sz="600" kern="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en-US" sz="6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　</a:t>
            </a:r>
            <a:r>
              <a:rPr lang="ja-JP" altLang="ja-JP" sz="6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集中取組期間</a:t>
            </a:r>
            <a:r>
              <a:rPr lang="en-US" altLang="ja-JP" sz="600" kern="100" dirty="0">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en-US" sz="6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３年間（平成</a:t>
            </a:r>
            <a:r>
              <a:rPr lang="en-US" altLang="ja-JP" sz="6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27</a:t>
            </a:r>
            <a:r>
              <a:rPr lang="ja-JP" altLang="en-US" sz="6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～平成</a:t>
            </a:r>
            <a:r>
              <a:rPr lang="en-US" altLang="ja-JP" sz="6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29</a:t>
            </a:r>
            <a:r>
              <a:rPr lang="ja-JP" altLang="en-US" sz="6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年度）</a:t>
            </a:r>
            <a:endParaRPr lang="en-US" altLang="ja-JP" sz="600" kern="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marL="808038">
              <a:lnSpc>
                <a:spcPts val="700"/>
              </a:lnSpc>
            </a:pPr>
            <a:r>
              <a:rPr kumimoji="1" lang="ja-JP" altLang="en-US" sz="6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府民の安全安心確保に全力を傾けるため重点的に取り組む期間を設定</a:t>
            </a:r>
            <a:endParaRPr kumimoji="1" lang="en-US" altLang="ja-JP" sz="6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marL="808038">
              <a:lnSpc>
                <a:spcPts val="700"/>
              </a:lnSpc>
            </a:pPr>
            <a:r>
              <a:rPr kumimoji="1" lang="ja-JP" altLang="en-US" sz="6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平成</a:t>
            </a:r>
            <a:r>
              <a:rPr kumimoji="1" lang="en-US" altLang="ja-JP" sz="6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26</a:t>
            </a:r>
            <a:r>
              <a:rPr kumimoji="1" lang="ja-JP" altLang="en-US" sz="6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年度から着手したアクションは０（ゼロ）年次の取組みとして位置づけ</a:t>
            </a:r>
            <a:endParaRPr kumimoji="1" lang="en-US" altLang="ja-JP" sz="6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nSpc>
                <a:spcPts val="700"/>
              </a:lnSpc>
            </a:pPr>
            <a:r>
              <a:rPr kumimoji="1" lang="ja-JP" altLang="en-US" sz="600" kern="1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　</a:t>
            </a:r>
            <a:endParaRPr kumimoji="1" lang="ja-JP" altLang="en-US" sz="600" dirty="0">
              <a:solidFill>
                <a:schemeClr val="tx1"/>
              </a:solidFill>
              <a:latin typeface="Meiryo UI" panose="020B0604030504040204" pitchFamily="50" charset="-128"/>
              <a:ea typeface="Meiryo UI" panose="020B0604030504040204" pitchFamily="50" charset="-128"/>
            </a:endParaRPr>
          </a:p>
        </p:txBody>
      </p:sp>
      <p:sp>
        <p:nvSpPr>
          <p:cNvPr id="125" name="正方形/長方形 124"/>
          <p:cNvSpPr/>
          <p:nvPr/>
        </p:nvSpPr>
        <p:spPr>
          <a:xfrm>
            <a:off x="6656031" y="5034672"/>
            <a:ext cx="3218771" cy="169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kumimoji="1" lang="ja-JP" altLang="en-US" sz="500" dirty="0">
                <a:solidFill>
                  <a:schemeClr val="tx1"/>
                </a:solidFill>
                <a:latin typeface="Meiryo UI" panose="020B0604030504040204" pitchFamily="50" charset="-128"/>
                <a:ea typeface="Meiryo UI" panose="020B0604030504040204" pitchFamily="50" charset="-128"/>
              </a:rPr>
              <a:t>該当、関連するアクション：「</a:t>
            </a:r>
            <a:r>
              <a:rPr kumimoji="1" lang="en-US" altLang="ja-JP" sz="500" dirty="0">
                <a:solidFill>
                  <a:schemeClr val="tx1"/>
                </a:solidFill>
                <a:latin typeface="Meiryo UI" panose="020B0604030504040204" pitchFamily="50" charset="-128"/>
                <a:ea typeface="Meiryo UI" panose="020B0604030504040204" pitchFamily="50" charset="-128"/>
              </a:rPr>
              <a:t>10.</a:t>
            </a:r>
            <a:r>
              <a:rPr kumimoji="1" lang="ja-JP" altLang="en-US" sz="500" dirty="0">
                <a:solidFill>
                  <a:schemeClr val="tx1"/>
                </a:solidFill>
                <a:latin typeface="Meiryo UI" panose="020B0604030504040204" pitchFamily="50" charset="-128"/>
                <a:ea typeface="Meiryo UI" panose="020B0604030504040204" pitchFamily="50" charset="-128"/>
              </a:rPr>
              <a:t>府有建築物の耐震化の推進」「</a:t>
            </a:r>
            <a:r>
              <a:rPr kumimoji="1" lang="en-US" altLang="ja-JP" sz="500" dirty="0">
                <a:solidFill>
                  <a:schemeClr val="tx1"/>
                </a:solidFill>
                <a:latin typeface="Meiryo UI" panose="020B0604030504040204" pitchFamily="50" charset="-128"/>
                <a:ea typeface="Meiryo UI" panose="020B0604030504040204" pitchFamily="50" charset="-128"/>
              </a:rPr>
              <a:t>11.</a:t>
            </a:r>
            <a:r>
              <a:rPr kumimoji="1" lang="ja-JP" altLang="en-US" sz="500" dirty="0">
                <a:solidFill>
                  <a:schemeClr val="tx1"/>
                </a:solidFill>
                <a:latin typeface="Meiryo UI" panose="020B0604030504040204" pitchFamily="50" charset="-128"/>
                <a:ea typeface="Meiryo UI" panose="020B0604030504040204" pitchFamily="50" charset="-128"/>
              </a:rPr>
              <a:t>学校の耐震化</a:t>
            </a:r>
            <a:r>
              <a:rPr kumimoji="1" lang="ja-JP" altLang="en-US" sz="500" dirty="0" smtClean="0">
                <a:solidFill>
                  <a:schemeClr val="tx1"/>
                </a:solidFill>
                <a:latin typeface="Meiryo UI" panose="020B0604030504040204" pitchFamily="50" charset="-128"/>
                <a:ea typeface="Meiryo UI" panose="020B0604030504040204" pitchFamily="50" charset="-128"/>
              </a:rPr>
              <a:t>」「</a:t>
            </a:r>
            <a:r>
              <a:rPr kumimoji="1" lang="en-US" altLang="ja-JP" sz="500" dirty="0">
                <a:solidFill>
                  <a:schemeClr val="tx1"/>
                </a:solidFill>
                <a:latin typeface="Meiryo UI" panose="020B0604030504040204" pitchFamily="50" charset="-128"/>
                <a:ea typeface="Meiryo UI" panose="020B0604030504040204" pitchFamily="50" charset="-128"/>
              </a:rPr>
              <a:t>13.</a:t>
            </a:r>
            <a:r>
              <a:rPr kumimoji="1" lang="ja-JP" altLang="en-US" sz="500" dirty="0">
                <a:solidFill>
                  <a:schemeClr val="tx1"/>
                </a:solidFill>
                <a:latin typeface="Meiryo UI" panose="020B0604030504040204" pitchFamily="50" charset="-128"/>
                <a:ea typeface="Meiryo UI" panose="020B0604030504040204" pitchFamily="50" charset="-128"/>
              </a:rPr>
              <a:t>民間住宅・建築物の耐震化</a:t>
            </a:r>
            <a:r>
              <a:rPr kumimoji="1" lang="ja-JP" altLang="en-US" sz="500" dirty="0" smtClean="0">
                <a:solidFill>
                  <a:schemeClr val="tx1"/>
                </a:solidFill>
                <a:latin typeface="Meiryo UI" panose="020B0604030504040204" pitchFamily="50" charset="-128"/>
                <a:ea typeface="Meiryo UI" panose="020B0604030504040204" pitchFamily="50" charset="-128"/>
              </a:rPr>
              <a:t>の促進」</a:t>
            </a:r>
            <a:r>
              <a:rPr kumimoji="1" lang="ja-JP" altLang="en-US" sz="500" dirty="0">
                <a:solidFill>
                  <a:schemeClr val="tx1"/>
                </a:solidFill>
                <a:latin typeface="Meiryo UI" panose="020B0604030504040204" pitchFamily="50" charset="-128"/>
                <a:ea typeface="Meiryo UI" panose="020B0604030504040204" pitchFamily="50" charset="-128"/>
              </a:rPr>
              <a:t>　</a:t>
            </a:r>
            <a:endParaRPr kumimoji="1" lang="en-US" altLang="ja-JP" sz="500" dirty="0" smtClean="0">
              <a:solidFill>
                <a:schemeClr val="tx1"/>
              </a:solidFill>
              <a:latin typeface="Meiryo UI" panose="020B0604030504040204" pitchFamily="50" charset="-128"/>
              <a:ea typeface="Meiryo UI" panose="020B0604030504040204" pitchFamily="50" charset="-128"/>
            </a:endParaRPr>
          </a:p>
          <a:p>
            <a:r>
              <a:rPr kumimoji="1" lang="en-US" altLang="ja-JP" sz="500" dirty="0">
                <a:solidFill>
                  <a:schemeClr val="tx1"/>
                </a:solidFill>
                <a:latin typeface="Meiryo UI" panose="020B0604030504040204" pitchFamily="50" charset="-128"/>
                <a:ea typeface="Meiryo UI" panose="020B0604030504040204" pitchFamily="50" charset="-128"/>
              </a:rPr>
              <a:t> </a:t>
            </a:r>
            <a:r>
              <a:rPr kumimoji="1" lang="en-US" altLang="ja-JP" sz="500" dirty="0" smtClean="0">
                <a:solidFill>
                  <a:schemeClr val="tx1"/>
                </a:solidFill>
                <a:latin typeface="Meiryo UI" panose="020B0604030504040204" pitchFamily="50" charset="-128"/>
                <a:ea typeface="Meiryo UI" panose="020B0604030504040204" pitchFamily="50" charset="-128"/>
              </a:rPr>
              <a:t>                            </a:t>
            </a:r>
            <a:r>
              <a:rPr kumimoji="1" lang="ja-JP" altLang="en-US" sz="500" dirty="0" smtClean="0">
                <a:solidFill>
                  <a:schemeClr val="tx1"/>
                </a:solidFill>
                <a:latin typeface="Meiryo UI" panose="020B0604030504040204" pitchFamily="50" charset="-128"/>
                <a:ea typeface="Meiryo UI" panose="020B0604030504040204" pitchFamily="50" charset="-128"/>
              </a:rPr>
              <a:t>　「</a:t>
            </a:r>
            <a:r>
              <a:rPr kumimoji="1" lang="en-US" altLang="ja-JP" sz="500" dirty="0" smtClean="0">
                <a:solidFill>
                  <a:schemeClr val="tx1"/>
                </a:solidFill>
                <a:latin typeface="Meiryo UI" panose="020B0604030504040204" pitchFamily="50" charset="-128"/>
                <a:ea typeface="Meiryo UI" panose="020B0604030504040204" pitchFamily="50" charset="-128"/>
              </a:rPr>
              <a:t>14.</a:t>
            </a:r>
            <a:r>
              <a:rPr kumimoji="1" lang="ja-JP" altLang="en-US" sz="500" dirty="0" smtClean="0">
                <a:solidFill>
                  <a:schemeClr val="tx1"/>
                </a:solidFill>
                <a:latin typeface="Meiryo UI" panose="020B0604030504040204" pitchFamily="50" charset="-128"/>
                <a:ea typeface="Meiryo UI" panose="020B0604030504040204" pitchFamily="50" charset="-128"/>
              </a:rPr>
              <a:t>民間ブロック塀等の安全対策」　など</a:t>
            </a:r>
            <a:endParaRPr kumimoji="1" lang="en-US" altLang="ja-JP" sz="500" dirty="0" smtClean="0">
              <a:solidFill>
                <a:schemeClr val="tx1"/>
              </a:solidFill>
              <a:latin typeface="Meiryo UI" panose="020B0604030504040204" pitchFamily="50" charset="-128"/>
              <a:ea typeface="Meiryo UI" panose="020B0604030504040204" pitchFamily="50" charset="-128"/>
            </a:endParaRPr>
          </a:p>
          <a:p>
            <a:r>
              <a:rPr kumimoji="1" lang="en-US" altLang="ja-JP" sz="500" dirty="0" smtClean="0">
                <a:solidFill>
                  <a:schemeClr val="tx1"/>
                </a:solidFill>
                <a:latin typeface="Meiryo UI" panose="020B0604030504040204" pitchFamily="50" charset="-128"/>
                <a:ea typeface="Meiryo UI" panose="020B0604030504040204" pitchFamily="50" charset="-128"/>
              </a:rPr>
              <a:t>   </a:t>
            </a:r>
            <a:endParaRPr kumimoji="1" lang="en-US" altLang="ja-JP" sz="500" dirty="0">
              <a:solidFill>
                <a:schemeClr val="tx1"/>
              </a:solidFill>
              <a:latin typeface="Meiryo UI" panose="020B0604030504040204" pitchFamily="50" charset="-128"/>
              <a:ea typeface="Meiryo UI" panose="020B0604030504040204" pitchFamily="50" charset="-128"/>
            </a:endParaRPr>
          </a:p>
          <a:p>
            <a:r>
              <a:rPr kumimoji="1" lang="ja-JP" altLang="en-US" sz="500" dirty="0">
                <a:solidFill>
                  <a:schemeClr val="tx1"/>
                </a:solidFill>
                <a:latin typeface="Meiryo UI" panose="020B0604030504040204" pitchFamily="50" charset="-128"/>
                <a:ea typeface="Meiryo UI" panose="020B0604030504040204" pitchFamily="50" charset="-128"/>
              </a:rPr>
              <a:t>　　　　　　　　　　　　　　　</a:t>
            </a:r>
          </a:p>
        </p:txBody>
      </p:sp>
      <p:sp>
        <p:nvSpPr>
          <p:cNvPr id="139" name="正方形/長方形 138"/>
          <p:cNvSpPr/>
          <p:nvPr/>
        </p:nvSpPr>
        <p:spPr>
          <a:xfrm>
            <a:off x="6817054" y="2528931"/>
            <a:ext cx="2793630" cy="3003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kumimoji="1" lang="ja-JP" altLang="en-US" sz="600" dirty="0">
                <a:solidFill>
                  <a:schemeClr val="tx1"/>
                </a:solidFill>
                <a:latin typeface="Meiryo UI" panose="020B0604030504040204" pitchFamily="50" charset="-128"/>
                <a:ea typeface="Meiryo UI" panose="020B0604030504040204" pitchFamily="50" charset="-128"/>
              </a:rPr>
              <a:t>・長期化した場合、災害</a:t>
            </a:r>
            <a:r>
              <a:rPr kumimoji="1" lang="ja-JP" altLang="en-US" sz="600" dirty="0" smtClean="0">
                <a:solidFill>
                  <a:schemeClr val="tx1"/>
                </a:solidFill>
                <a:latin typeface="Meiryo UI" panose="020B0604030504040204" pitchFamily="50" charset="-128"/>
                <a:ea typeface="Meiryo UI" panose="020B0604030504040204" pitchFamily="50" charset="-128"/>
              </a:rPr>
              <a:t>医療コーディネーターが不足</a:t>
            </a:r>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・被災地の福祉分野専門職の必要性を再認識</a:t>
            </a:r>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600" dirty="0" smtClean="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施設に長期停電が発生、課題が</a:t>
            </a:r>
            <a:r>
              <a:rPr kumimoji="1" lang="ja-JP" altLang="en-US" sz="600" dirty="0" smtClean="0">
                <a:solidFill>
                  <a:schemeClr val="tx1"/>
                </a:solidFill>
                <a:latin typeface="Meiryo UI" panose="020B0604030504040204" pitchFamily="50" charset="-128"/>
                <a:ea typeface="Meiryo UI" panose="020B0604030504040204" pitchFamily="50" charset="-128"/>
              </a:rPr>
              <a:t>散見</a:t>
            </a:r>
            <a:endParaRPr kumimoji="1" lang="ja-JP" altLang="en-US" sz="650" dirty="0">
              <a:solidFill>
                <a:schemeClr val="tx1"/>
              </a:solidFill>
              <a:latin typeface="Meiryo UI" panose="020B0604030504040204" pitchFamily="50" charset="-128"/>
              <a:ea typeface="Meiryo UI" panose="020B0604030504040204" pitchFamily="50" charset="-128"/>
            </a:endParaRPr>
          </a:p>
        </p:txBody>
      </p:sp>
      <p:grpSp>
        <p:nvGrpSpPr>
          <p:cNvPr id="140" name="グループ化 139"/>
          <p:cNvGrpSpPr/>
          <p:nvPr/>
        </p:nvGrpSpPr>
        <p:grpSpPr>
          <a:xfrm>
            <a:off x="6599276" y="2008039"/>
            <a:ext cx="3017911" cy="364658"/>
            <a:chOff x="661547" y="3118485"/>
            <a:chExt cx="3017911" cy="336788"/>
          </a:xfrm>
        </p:grpSpPr>
        <p:sp>
          <p:nvSpPr>
            <p:cNvPr id="141" name="テキスト ボックス 140"/>
            <p:cNvSpPr txBox="1"/>
            <p:nvPr/>
          </p:nvSpPr>
          <p:spPr>
            <a:xfrm>
              <a:off x="825836" y="3118485"/>
              <a:ext cx="602502" cy="180425"/>
            </a:xfrm>
            <a:prstGeom prst="rect">
              <a:avLst/>
            </a:prstGeom>
            <a:noFill/>
            <a:ln>
              <a:noFill/>
            </a:ln>
          </p:spPr>
          <p:txBody>
            <a:bodyPr wrap="square" lIns="72000" tIns="36000" rIns="36000" bIns="36000" rtlCol="0" anchor="ctr" anchorCtr="0">
              <a:spAutoFit/>
            </a:bodyPr>
            <a:lstStyle/>
            <a:p>
              <a:r>
                <a:rPr lang="ja-JP" altLang="en-US" sz="700" b="1" dirty="0">
                  <a:latin typeface="Meiryo UI" panose="020B0604030504040204" pitchFamily="50" charset="-128"/>
                  <a:ea typeface="Meiryo UI" panose="020B0604030504040204" pitchFamily="50" charset="-128"/>
                  <a:cs typeface="Meiryo UI" panose="020B0604030504040204" pitchFamily="50" charset="-128"/>
                </a:rPr>
                <a:t>キーワード</a:t>
              </a:r>
              <a:endParaRPr lang="en-US" altLang="ja-JP" sz="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2" name="楕円 141"/>
            <p:cNvSpPr/>
            <p:nvPr/>
          </p:nvSpPr>
          <p:spPr>
            <a:xfrm>
              <a:off x="661547" y="3186206"/>
              <a:ext cx="256402" cy="26906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12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医</a:t>
              </a:r>
            </a:p>
          </p:txBody>
        </p:sp>
        <p:sp>
          <p:nvSpPr>
            <p:cNvPr id="143" name="テキスト ボックス 142"/>
            <p:cNvSpPr txBox="1"/>
            <p:nvPr/>
          </p:nvSpPr>
          <p:spPr>
            <a:xfrm>
              <a:off x="854917" y="3207328"/>
              <a:ext cx="2734330" cy="241980"/>
            </a:xfrm>
            <a:prstGeom prst="rect">
              <a:avLst/>
            </a:prstGeom>
            <a:noFill/>
            <a:ln>
              <a:noFill/>
            </a:ln>
          </p:spPr>
          <p:txBody>
            <a:bodyPr wrap="square" lIns="72000" tIns="36000" rIns="36000" bIns="36000" rtlCol="0" anchor="ctr" anchorCtr="0">
              <a:spAutoFit/>
            </a:bodyPr>
            <a:lstStyle/>
            <a:p>
              <a:r>
                <a:rPr lang="ja-JP" altLang="en-US" sz="105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療・福祉</a:t>
              </a:r>
              <a:endParaRPr lang="en-US" altLang="ja-JP" sz="105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44" name="正方形/長方形 143"/>
            <p:cNvSpPr/>
            <p:nvPr/>
          </p:nvSpPr>
          <p:spPr>
            <a:xfrm>
              <a:off x="785894" y="3406069"/>
              <a:ext cx="2893564" cy="45719"/>
            </a:xfrm>
            <a:prstGeom prst="rect">
              <a:avLst/>
            </a:prstGeom>
            <a:gradFill flip="none" rotWithShape="1">
              <a:gsLst>
                <a:gs pos="0">
                  <a:schemeClr val="accent5"/>
                </a:gs>
                <a:gs pos="24000">
                  <a:schemeClr val="bg1">
                    <a:lumMod val="75000"/>
                  </a:schemeClr>
                </a:gs>
                <a:gs pos="50000">
                  <a:srgbClr val="DFDFDF"/>
                </a:gs>
                <a:gs pos="100000">
                  <a:schemeClr val="bg1"/>
                </a:gs>
              </a:gsLst>
              <a:lin ang="0" scaled="1"/>
              <a:tileRect/>
            </a:gradFill>
            <a:ln w="6350">
              <a:noFill/>
              <a:headEnd type="oval"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grpSp>
      <p:sp>
        <p:nvSpPr>
          <p:cNvPr id="145" name="正方形/長方形 144"/>
          <p:cNvSpPr/>
          <p:nvPr/>
        </p:nvSpPr>
        <p:spPr>
          <a:xfrm>
            <a:off x="6710104" y="3225774"/>
            <a:ext cx="3080605" cy="2680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717550" indent="-717550"/>
            <a:r>
              <a:rPr kumimoji="1" lang="ja-JP" altLang="en-US" sz="500" dirty="0">
                <a:solidFill>
                  <a:schemeClr val="tx1"/>
                </a:solidFill>
                <a:latin typeface="Meiryo UI" panose="020B0604030504040204" pitchFamily="50" charset="-128"/>
                <a:ea typeface="Meiryo UI" panose="020B0604030504040204" pitchFamily="50" charset="-128"/>
              </a:rPr>
              <a:t>該当、関連するアクション</a:t>
            </a:r>
            <a:r>
              <a:rPr kumimoji="1" lang="ja-JP" altLang="en-US" sz="500" dirty="0" smtClean="0">
                <a:solidFill>
                  <a:schemeClr val="tx1"/>
                </a:solidFill>
                <a:latin typeface="Meiryo UI" panose="020B0604030504040204" pitchFamily="50" charset="-128"/>
                <a:ea typeface="Meiryo UI" panose="020B0604030504040204" pitchFamily="50" charset="-128"/>
              </a:rPr>
              <a:t>：</a:t>
            </a:r>
            <a:r>
              <a:rPr kumimoji="1" lang="en-US" altLang="ja-JP" sz="500" dirty="0" smtClean="0">
                <a:solidFill>
                  <a:schemeClr val="tx1"/>
                </a:solidFill>
                <a:latin typeface="Meiryo UI" panose="020B0604030504040204" pitchFamily="50" charset="-128"/>
                <a:ea typeface="Meiryo UI" panose="020B0604030504040204" pitchFamily="50" charset="-128"/>
              </a:rPr>
              <a:t>	</a:t>
            </a:r>
            <a:r>
              <a:rPr kumimoji="1" lang="ja-JP" altLang="en-US" sz="500" dirty="0" smtClean="0">
                <a:solidFill>
                  <a:schemeClr val="tx1"/>
                </a:solidFill>
                <a:latin typeface="Meiryo UI" panose="020B0604030504040204" pitchFamily="50" charset="-128"/>
                <a:ea typeface="Meiryo UI" panose="020B0604030504040204" pitchFamily="50" charset="-128"/>
              </a:rPr>
              <a:t>「</a:t>
            </a:r>
            <a:r>
              <a:rPr kumimoji="1" lang="en-US" altLang="ja-JP" sz="500" dirty="0" smtClean="0">
                <a:solidFill>
                  <a:schemeClr val="tx1"/>
                </a:solidFill>
                <a:latin typeface="Meiryo UI" panose="020B0604030504040204" pitchFamily="50" charset="-128"/>
                <a:ea typeface="Meiryo UI" panose="020B0604030504040204" pitchFamily="50" charset="-128"/>
              </a:rPr>
              <a:t>38.</a:t>
            </a:r>
            <a:r>
              <a:rPr kumimoji="1" lang="ja-JP" altLang="en-US" sz="500" dirty="0">
                <a:solidFill>
                  <a:schemeClr val="tx1"/>
                </a:solidFill>
                <a:latin typeface="Meiryo UI" panose="020B0604030504040204" pitchFamily="50" charset="-128"/>
                <a:ea typeface="Meiryo UI" panose="020B0604030504040204" pitchFamily="50" charset="-128"/>
              </a:rPr>
              <a:t>医療</a:t>
            </a:r>
            <a:r>
              <a:rPr kumimoji="1" lang="ja-JP" altLang="en-US" sz="500" dirty="0" smtClean="0">
                <a:solidFill>
                  <a:schemeClr val="tx1"/>
                </a:solidFill>
                <a:latin typeface="Meiryo UI" panose="020B0604030504040204" pitchFamily="50" charset="-128"/>
                <a:ea typeface="Meiryo UI" panose="020B0604030504040204" pitchFamily="50" charset="-128"/>
              </a:rPr>
              <a:t>施設の避難</a:t>
            </a:r>
            <a:r>
              <a:rPr kumimoji="1" lang="ja-JP" altLang="en-US" sz="500" dirty="0">
                <a:solidFill>
                  <a:schemeClr val="tx1"/>
                </a:solidFill>
                <a:latin typeface="Meiryo UI" panose="020B0604030504040204" pitchFamily="50" charset="-128"/>
                <a:ea typeface="Meiryo UI" panose="020B0604030504040204" pitchFamily="50" charset="-128"/>
              </a:rPr>
              <a:t>体制の確保」「</a:t>
            </a:r>
            <a:r>
              <a:rPr kumimoji="1" lang="en-US" altLang="ja-JP" sz="500" dirty="0" smtClean="0">
                <a:solidFill>
                  <a:schemeClr val="tx1"/>
                </a:solidFill>
                <a:latin typeface="Meiryo UI" panose="020B0604030504040204" pitchFamily="50" charset="-128"/>
                <a:ea typeface="Meiryo UI" panose="020B0604030504040204" pitchFamily="50" charset="-128"/>
              </a:rPr>
              <a:t>39.</a:t>
            </a:r>
            <a:r>
              <a:rPr kumimoji="1" lang="ja-JP" altLang="en-US" sz="500" dirty="0">
                <a:solidFill>
                  <a:schemeClr val="tx1"/>
                </a:solidFill>
                <a:latin typeface="Meiryo UI" panose="020B0604030504040204" pitchFamily="50" charset="-128"/>
                <a:ea typeface="Meiryo UI" panose="020B0604030504040204" pitchFamily="50" charset="-128"/>
              </a:rPr>
              <a:t>社会</a:t>
            </a:r>
            <a:r>
              <a:rPr kumimoji="1" lang="ja-JP" altLang="en-US" sz="500" dirty="0" smtClean="0">
                <a:solidFill>
                  <a:schemeClr val="tx1"/>
                </a:solidFill>
                <a:latin typeface="Meiryo UI" panose="020B0604030504040204" pitchFamily="50" charset="-128"/>
                <a:ea typeface="Meiryo UI" panose="020B0604030504040204" pitchFamily="50" charset="-128"/>
              </a:rPr>
              <a:t>福祉施設</a:t>
            </a:r>
            <a:r>
              <a:rPr kumimoji="1" lang="ja-JP" altLang="en-US" sz="500" dirty="0">
                <a:solidFill>
                  <a:schemeClr val="tx1"/>
                </a:solidFill>
                <a:latin typeface="Meiryo UI" panose="020B0604030504040204" pitchFamily="50" charset="-128"/>
                <a:ea typeface="Meiryo UI" panose="020B0604030504040204" pitchFamily="50" charset="-128"/>
              </a:rPr>
              <a:t>の避難体制の確保」</a:t>
            </a:r>
            <a:endParaRPr kumimoji="1" lang="en-US" altLang="ja-JP" sz="500" dirty="0">
              <a:solidFill>
                <a:schemeClr val="tx1"/>
              </a:solidFill>
              <a:latin typeface="Meiryo UI" panose="020B0604030504040204" pitchFamily="50" charset="-128"/>
              <a:ea typeface="Meiryo UI" panose="020B0604030504040204" pitchFamily="50" charset="-128"/>
            </a:endParaRPr>
          </a:p>
          <a:p>
            <a:pPr indent="717550"/>
            <a:r>
              <a:rPr kumimoji="1" lang="ja-JP" altLang="en-US" sz="500" dirty="0" smtClean="0">
                <a:solidFill>
                  <a:schemeClr val="tx1"/>
                </a:solidFill>
                <a:latin typeface="Meiryo UI" panose="020B0604030504040204" pitchFamily="50" charset="-128"/>
                <a:ea typeface="Meiryo UI" panose="020B0604030504040204" pitchFamily="50" charset="-128"/>
              </a:rPr>
              <a:t>「</a:t>
            </a:r>
            <a:r>
              <a:rPr kumimoji="1" lang="en-US" altLang="ja-JP" sz="500" dirty="0" smtClean="0">
                <a:solidFill>
                  <a:schemeClr val="tx1"/>
                </a:solidFill>
                <a:latin typeface="Meiryo UI" panose="020B0604030504040204" pitchFamily="50" charset="-128"/>
                <a:ea typeface="Meiryo UI" panose="020B0604030504040204" pitchFamily="50" charset="-128"/>
              </a:rPr>
              <a:t>43.</a:t>
            </a:r>
            <a:r>
              <a:rPr kumimoji="1" lang="ja-JP" altLang="en-US" sz="500" dirty="0">
                <a:solidFill>
                  <a:schemeClr val="tx1"/>
                </a:solidFill>
                <a:latin typeface="Meiryo UI" panose="020B0604030504040204" pitchFamily="50" charset="-128"/>
                <a:ea typeface="Meiryo UI" panose="020B0604030504040204" pitchFamily="50" charset="-128"/>
              </a:rPr>
              <a:t>災害医療体制の整備</a:t>
            </a:r>
            <a:r>
              <a:rPr kumimoji="1" lang="ja-JP" altLang="en-US" sz="500" dirty="0" smtClean="0">
                <a:solidFill>
                  <a:schemeClr val="tx1"/>
                </a:solidFill>
                <a:latin typeface="Meiryo UI" panose="020B0604030504040204" pitchFamily="50" charset="-128"/>
                <a:ea typeface="Meiryo UI" panose="020B0604030504040204" pitchFamily="50" charset="-128"/>
              </a:rPr>
              <a:t>」</a:t>
            </a:r>
            <a:endParaRPr kumimoji="1" lang="en-US" altLang="ja-JP" sz="500" dirty="0">
              <a:solidFill>
                <a:schemeClr val="tx1"/>
              </a:solidFill>
              <a:latin typeface="Meiryo UI" panose="020B0604030504040204" pitchFamily="50" charset="-128"/>
              <a:ea typeface="Meiryo UI" panose="020B0604030504040204" pitchFamily="50" charset="-128"/>
            </a:endParaRPr>
          </a:p>
          <a:p>
            <a:pPr indent="717550"/>
            <a:r>
              <a:rPr kumimoji="1" lang="ja-JP" altLang="en-US" sz="500" dirty="0" smtClean="0">
                <a:solidFill>
                  <a:schemeClr val="tx1"/>
                </a:solidFill>
                <a:latin typeface="Meiryo UI" panose="020B0604030504040204" pitchFamily="50" charset="-128"/>
                <a:ea typeface="Meiryo UI" panose="020B0604030504040204" pitchFamily="50" charset="-128"/>
              </a:rPr>
              <a:t>「</a:t>
            </a:r>
            <a:r>
              <a:rPr kumimoji="1" lang="en-US" altLang="ja-JP" sz="500" dirty="0" smtClean="0">
                <a:solidFill>
                  <a:schemeClr val="tx1"/>
                </a:solidFill>
                <a:latin typeface="Meiryo UI" panose="020B0604030504040204" pitchFamily="50" charset="-128"/>
                <a:ea typeface="Meiryo UI" panose="020B0604030504040204" pitchFamily="50" charset="-128"/>
              </a:rPr>
              <a:t>62.</a:t>
            </a:r>
            <a:r>
              <a:rPr kumimoji="1" lang="ja-JP" altLang="en-US" sz="500" dirty="0">
                <a:solidFill>
                  <a:schemeClr val="tx1"/>
                </a:solidFill>
                <a:latin typeface="Meiryo UI" panose="020B0604030504040204" pitchFamily="50" charset="-128"/>
                <a:ea typeface="Meiryo UI" panose="020B0604030504040204" pitchFamily="50" charset="-128"/>
              </a:rPr>
              <a:t>災害時における福祉専門</a:t>
            </a:r>
            <a:r>
              <a:rPr kumimoji="1" lang="ja-JP" altLang="en-US" sz="500" dirty="0" smtClean="0">
                <a:solidFill>
                  <a:schemeClr val="tx1"/>
                </a:solidFill>
                <a:latin typeface="Meiryo UI" panose="020B0604030504040204" pitchFamily="50" charset="-128"/>
                <a:ea typeface="Meiryo UI" panose="020B0604030504040204" pitchFamily="50" charset="-128"/>
              </a:rPr>
              <a:t>職等（災害派遣福祉チーム等）の</a:t>
            </a:r>
            <a:r>
              <a:rPr kumimoji="1" lang="ja-JP" altLang="en-US" sz="500" dirty="0">
                <a:solidFill>
                  <a:schemeClr val="tx1"/>
                </a:solidFill>
                <a:latin typeface="Meiryo UI" panose="020B0604030504040204" pitchFamily="50" charset="-128"/>
                <a:ea typeface="Meiryo UI" panose="020B0604030504040204" pitchFamily="50" charset="-128"/>
              </a:rPr>
              <a:t>確保体制の</a:t>
            </a:r>
            <a:r>
              <a:rPr kumimoji="1" lang="ja-JP" altLang="en-US" sz="500" dirty="0" smtClean="0">
                <a:solidFill>
                  <a:schemeClr val="tx1"/>
                </a:solidFill>
                <a:latin typeface="Meiryo UI" panose="020B0604030504040204" pitchFamily="50" charset="-128"/>
                <a:ea typeface="Meiryo UI" panose="020B0604030504040204" pitchFamily="50" charset="-128"/>
              </a:rPr>
              <a:t>充実・強化」</a:t>
            </a:r>
            <a:r>
              <a:rPr kumimoji="1" lang="ja-JP" altLang="en-US" sz="500" dirty="0">
                <a:solidFill>
                  <a:schemeClr val="tx1"/>
                </a:solidFill>
                <a:latin typeface="Meiryo UI" panose="020B0604030504040204" pitchFamily="50" charset="-128"/>
                <a:ea typeface="Meiryo UI" panose="020B0604030504040204" pitchFamily="50" charset="-128"/>
              </a:rPr>
              <a:t>　</a:t>
            </a:r>
            <a:endParaRPr kumimoji="1" lang="en-US" altLang="ja-JP" sz="500" dirty="0" smtClean="0">
              <a:solidFill>
                <a:schemeClr val="tx1"/>
              </a:solidFill>
              <a:latin typeface="Meiryo UI" panose="020B0604030504040204" pitchFamily="50" charset="-128"/>
              <a:ea typeface="Meiryo UI" panose="020B0604030504040204" pitchFamily="50" charset="-128"/>
            </a:endParaRPr>
          </a:p>
          <a:p>
            <a:pPr indent="2870200"/>
            <a:r>
              <a:rPr kumimoji="1" lang="ja-JP" altLang="en-US" sz="500" dirty="0" smtClean="0">
                <a:solidFill>
                  <a:schemeClr val="tx1"/>
                </a:solidFill>
                <a:latin typeface="Meiryo UI" panose="020B0604030504040204" pitchFamily="50" charset="-128"/>
                <a:ea typeface="Meiryo UI" panose="020B0604030504040204" pitchFamily="50" charset="-128"/>
              </a:rPr>
              <a:t>など</a:t>
            </a:r>
            <a:endParaRPr kumimoji="1" lang="ja-JP" altLang="en-US" sz="500" dirty="0">
              <a:solidFill>
                <a:schemeClr val="tx1"/>
              </a:solidFill>
              <a:latin typeface="Meiryo UI" panose="020B0604030504040204" pitchFamily="50" charset="-128"/>
              <a:ea typeface="Meiryo UI" panose="020B0604030504040204" pitchFamily="50" charset="-128"/>
            </a:endParaRPr>
          </a:p>
        </p:txBody>
      </p:sp>
      <p:sp>
        <p:nvSpPr>
          <p:cNvPr id="156" name="正方形/長方形 155"/>
          <p:cNvSpPr/>
          <p:nvPr/>
        </p:nvSpPr>
        <p:spPr>
          <a:xfrm>
            <a:off x="3539603" y="5152404"/>
            <a:ext cx="2793630" cy="2274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kumimoji="1" lang="ja-JP" altLang="en-US" sz="600" dirty="0" smtClean="0">
                <a:solidFill>
                  <a:schemeClr val="tx1"/>
                </a:solidFill>
                <a:latin typeface="Meiryo UI" panose="020B0604030504040204" pitchFamily="50" charset="-128"/>
                <a:ea typeface="Meiryo UI" panose="020B0604030504040204" pitchFamily="50" charset="-128"/>
              </a:rPr>
              <a:t>・自助</a:t>
            </a:r>
            <a:r>
              <a:rPr kumimoji="1" lang="ja-JP" altLang="en-US" sz="400" dirty="0" smtClean="0">
                <a:solidFill>
                  <a:schemeClr val="tx1"/>
                </a:solidFill>
                <a:latin typeface="Meiryo UI" panose="020B0604030504040204" pitchFamily="50" charset="-128"/>
                <a:ea typeface="Meiryo UI" panose="020B0604030504040204" pitchFamily="50" charset="-128"/>
              </a:rPr>
              <a:t>・</a:t>
            </a:r>
            <a:r>
              <a:rPr kumimoji="1" lang="ja-JP" altLang="en-US" sz="600" dirty="0" smtClean="0">
                <a:solidFill>
                  <a:schemeClr val="tx1"/>
                </a:solidFill>
                <a:latin typeface="Meiryo UI" panose="020B0604030504040204" pitchFamily="50" charset="-128"/>
                <a:ea typeface="Meiryo UI" panose="020B0604030504040204" pitchFamily="50" charset="-128"/>
              </a:rPr>
              <a:t>共助の推進について</a:t>
            </a:r>
            <a:r>
              <a:rPr kumimoji="1" lang="ja-JP" altLang="en-US" sz="600" dirty="0">
                <a:solidFill>
                  <a:schemeClr val="tx1"/>
                </a:solidFill>
                <a:latin typeface="Meiryo UI" panose="020B0604030504040204" pitchFamily="50" charset="-128"/>
                <a:ea typeface="Meiryo UI" panose="020B0604030504040204" pitchFamily="50" charset="-128"/>
              </a:rPr>
              <a:t>特効薬は</a:t>
            </a:r>
            <a:r>
              <a:rPr kumimoji="1" lang="ja-JP" altLang="en-US" sz="600" dirty="0" smtClean="0">
                <a:solidFill>
                  <a:schemeClr val="tx1"/>
                </a:solidFill>
                <a:latin typeface="Meiryo UI" panose="020B0604030504040204" pitchFamily="50" charset="-128"/>
                <a:ea typeface="Meiryo UI" panose="020B0604030504040204" pitchFamily="50" charset="-128"/>
              </a:rPr>
              <a:t>なく様々</a:t>
            </a:r>
            <a:r>
              <a:rPr kumimoji="1" lang="ja-JP" altLang="en-US" sz="600" dirty="0">
                <a:solidFill>
                  <a:schemeClr val="tx1"/>
                </a:solidFill>
                <a:latin typeface="Meiryo UI" panose="020B0604030504040204" pitchFamily="50" charset="-128"/>
                <a:ea typeface="Meiryo UI" panose="020B0604030504040204" pitchFamily="50" charset="-128"/>
              </a:rPr>
              <a:t>な取組み</a:t>
            </a:r>
            <a:r>
              <a:rPr kumimoji="1" lang="ja-JP" altLang="en-US" sz="600" dirty="0" smtClean="0">
                <a:solidFill>
                  <a:schemeClr val="tx1"/>
                </a:solidFill>
                <a:latin typeface="Meiryo UI" panose="020B0604030504040204" pitchFamily="50" charset="-128"/>
                <a:ea typeface="Meiryo UI" panose="020B0604030504040204" pitchFamily="50" charset="-128"/>
              </a:rPr>
              <a:t>の</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積み重ね</a:t>
            </a:r>
            <a:r>
              <a:rPr kumimoji="1" lang="ja-JP" altLang="en-US" sz="600" dirty="0">
                <a:solidFill>
                  <a:schemeClr val="tx1"/>
                </a:solidFill>
                <a:latin typeface="Meiryo UI" panose="020B0604030504040204" pitchFamily="50" charset="-128"/>
                <a:ea typeface="Meiryo UI" panose="020B0604030504040204" pitchFamily="50" charset="-128"/>
              </a:rPr>
              <a:t>が</a:t>
            </a:r>
            <a:r>
              <a:rPr kumimoji="1" lang="ja-JP" altLang="en-US" sz="600" dirty="0" smtClean="0">
                <a:solidFill>
                  <a:schemeClr val="tx1"/>
                </a:solidFill>
                <a:latin typeface="Meiryo UI" panose="020B0604030504040204" pitchFamily="50" charset="-128"/>
                <a:ea typeface="Meiryo UI" panose="020B0604030504040204" pitchFamily="50" charset="-128"/>
              </a:rPr>
              <a:t>必要</a:t>
            </a:r>
            <a:endParaRPr kumimoji="1" lang="ja-JP" altLang="en-US" sz="600" dirty="0">
              <a:solidFill>
                <a:schemeClr val="tx1"/>
              </a:solidFill>
              <a:latin typeface="Meiryo UI" panose="020B0604030504040204" pitchFamily="50" charset="-128"/>
              <a:ea typeface="Meiryo UI" panose="020B0604030504040204" pitchFamily="50" charset="-128"/>
            </a:endParaRPr>
          </a:p>
        </p:txBody>
      </p:sp>
      <p:grpSp>
        <p:nvGrpSpPr>
          <p:cNvPr id="160" name="グループ化 159"/>
          <p:cNvGrpSpPr/>
          <p:nvPr/>
        </p:nvGrpSpPr>
        <p:grpSpPr>
          <a:xfrm>
            <a:off x="3365289" y="4664551"/>
            <a:ext cx="3017911" cy="340127"/>
            <a:chOff x="661547" y="3118485"/>
            <a:chExt cx="3017911" cy="340127"/>
          </a:xfrm>
        </p:grpSpPr>
        <p:sp>
          <p:nvSpPr>
            <p:cNvPr id="161" name="テキスト ボックス 160"/>
            <p:cNvSpPr txBox="1"/>
            <p:nvPr/>
          </p:nvSpPr>
          <p:spPr>
            <a:xfrm>
              <a:off x="825836" y="3118485"/>
              <a:ext cx="602502" cy="180425"/>
            </a:xfrm>
            <a:prstGeom prst="rect">
              <a:avLst/>
            </a:prstGeom>
            <a:noFill/>
            <a:ln>
              <a:noFill/>
            </a:ln>
          </p:spPr>
          <p:txBody>
            <a:bodyPr wrap="square" lIns="72000" tIns="36000" rIns="36000" bIns="36000" rtlCol="0" anchor="ctr" anchorCtr="0">
              <a:spAutoFit/>
            </a:bodyPr>
            <a:lstStyle/>
            <a:p>
              <a:r>
                <a:rPr lang="ja-JP" altLang="en-US" sz="700" b="1" dirty="0">
                  <a:latin typeface="Meiryo UI" panose="020B0604030504040204" pitchFamily="50" charset="-128"/>
                  <a:ea typeface="Meiryo UI" panose="020B0604030504040204" pitchFamily="50" charset="-128"/>
                  <a:cs typeface="Meiryo UI" panose="020B0604030504040204" pitchFamily="50" charset="-128"/>
                </a:rPr>
                <a:t>キーワード</a:t>
              </a:r>
              <a:endParaRPr lang="en-US" altLang="ja-JP" sz="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2" name="楕円 161"/>
            <p:cNvSpPr/>
            <p:nvPr/>
          </p:nvSpPr>
          <p:spPr>
            <a:xfrm>
              <a:off x="661547" y="3186206"/>
              <a:ext cx="256402" cy="26906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12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自</a:t>
              </a:r>
            </a:p>
          </p:txBody>
        </p:sp>
        <p:sp>
          <p:nvSpPr>
            <p:cNvPr id="163" name="テキスト ボックス 162"/>
            <p:cNvSpPr txBox="1"/>
            <p:nvPr/>
          </p:nvSpPr>
          <p:spPr>
            <a:xfrm>
              <a:off x="854917" y="3207328"/>
              <a:ext cx="2734330" cy="241980"/>
            </a:xfrm>
            <a:prstGeom prst="rect">
              <a:avLst/>
            </a:prstGeom>
            <a:noFill/>
            <a:ln>
              <a:noFill/>
            </a:ln>
          </p:spPr>
          <p:txBody>
            <a:bodyPr wrap="square" lIns="72000" tIns="36000" rIns="36000" bIns="36000" rtlCol="0" anchor="ctr" anchorCtr="0">
              <a:spAutoFit/>
            </a:bodyPr>
            <a:lstStyle/>
            <a:p>
              <a:r>
                <a:rPr lang="ja-JP" altLang="en-US" sz="105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助・共助の推進</a:t>
              </a:r>
              <a:endParaRPr lang="en-US" altLang="ja-JP" sz="105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64" name="正方形/長方形 163"/>
            <p:cNvSpPr/>
            <p:nvPr/>
          </p:nvSpPr>
          <p:spPr>
            <a:xfrm>
              <a:off x="785894" y="3412893"/>
              <a:ext cx="2893564" cy="45719"/>
            </a:xfrm>
            <a:prstGeom prst="rect">
              <a:avLst/>
            </a:prstGeom>
            <a:gradFill flip="none" rotWithShape="1">
              <a:gsLst>
                <a:gs pos="0">
                  <a:schemeClr val="accent5"/>
                </a:gs>
                <a:gs pos="24000">
                  <a:schemeClr val="bg1">
                    <a:lumMod val="75000"/>
                  </a:schemeClr>
                </a:gs>
                <a:gs pos="50000">
                  <a:srgbClr val="DFDFDF"/>
                </a:gs>
                <a:gs pos="100000">
                  <a:schemeClr val="bg1"/>
                </a:gs>
              </a:gsLst>
              <a:lin ang="0" scaled="1"/>
              <a:tileRect/>
            </a:gradFill>
            <a:ln w="6350">
              <a:noFill/>
              <a:headEnd type="oval"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grpSp>
      <p:sp>
        <p:nvSpPr>
          <p:cNvPr id="165" name="正方形/長方形 164"/>
          <p:cNvSpPr/>
          <p:nvPr/>
        </p:nvSpPr>
        <p:spPr>
          <a:xfrm>
            <a:off x="3456141" y="6577485"/>
            <a:ext cx="3080605" cy="2353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kumimoji="1" lang="ja-JP" altLang="en-US" sz="500" dirty="0">
                <a:solidFill>
                  <a:schemeClr val="tx1"/>
                </a:solidFill>
                <a:latin typeface="Meiryo UI" panose="020B0604030504040204" pitchFamily="50" charset="-128"/>
                <a:ea typeface="Meiryo UI" panose="020B0604030504040204" pitchFamily="50" charset="-128"/>
              </a:rPr>
              <a:t>該当、関連するアクション：「</a:t>
            </a:r>
            <a:r>
              <a:rPr kumimoji="1" lang="en-US" altLang="ja-JP" sz="500" dirty="0" smtClean="0">
                <a:solidFill>
                  <a:schemeClr val="tx1"/>
                </a:solidFill>
                <a:latin typeface="Meiryo UI" panose="020B0604030504040204" pitchFamily="50" charset="-128"/>
                <a:ea typeface="Meiryo UI" panose="020B0604030504040204" pitchFamily="50" charset="-128"/>
              </a:rPr>
              <a:t>22.</a:t>
            </a:r>
            <a:r>
              <a:rPr kumimoji="1" lang="ja-JP" altLang="en-US" sz="500" dirty="0">
                <a:solidFill>
                  <a:schemeClr val="tx1"/>
                </a:solidFill>
                <a:latin typeface="Meiryo UI" panose="020B0604030504040204" pitchFamily="50" charset="-128"/>
                <a:ea typeface="Meiryo UI" panose="020B0604030504040204" pitchFamily="50" charset="-128"/>
              </a:rPr>
              <a:t>地域防災力強化に向けた自主防災組織の活動支援」</a:t>
            </a:r>
            <a:endParaRPr kumimoji="1" lang="en-US" altLang="ja-JP" sz="500" dirty="0">
              <a:solidFill>
                <a:schemeClr val="tx1"/>
              </a:solidFill>
              <a:latin typeface="Meiryo UI" panose="020B0604030504040204" pitchFamily="50" charset="-128"/>
              <a:ea typeface="Meiryo UI" panose="020B0604030504040204" pitchFamily="50" charset="-128"/>
            </a:endParaRPr>
          </a:p>
          <a:p>
            <a:r>
              <a:rPr kumimoji="1" lang="ja-JP" altLang="en-US" sz="500" dirty="0">
                <a:solidFill>
                  <a:schemeClr val="tx1"/>
                </a:solidFill>
                <a:latin typeface="Meiryo UI" panose="020B0604030504040204" pitchFamily="50" charset="-128"/>
                <a:ea typeface="Meiryo UI" panose="020B0604030504040204" pitchFamily="50" charset="-128"/>
              </a:rPr>
              <a:t>　　　　　　　　　　　　　　　　「</a:t>
            </a:r>
            <a:r>
              <a:rPr kumimoji="1" lang="en-US" altLang="ja-JP" sz="500" dirty="0" smtClean="0">
                <a:solidFill>
                  <a:schemeClr val="tx1"/>
                </a:solidFill>
                <a:latin typeface="Meiryo UI" panose="020B0604030504040204" pitchFamily="50" charset="-128"/>
                <a:ea typeface="Meiryo UI" panose="020B0604030504040204" pitchFamily="50" charset="-128"/>
              </a:rPr>
              <a:t>37.</a:t>
            </a:r>
            <a:r>
              <a:rPr kumimoji="1" lang="ja-JP" altLang="en-US" sz="500" dirty="0" smtClean="0">
                <a:solidFill>
                  <a:schemeClr val="tx1"/>
                </a:solidFill>
                <a:latin typeface="Meiryo UI" panose="020B0604030504040204" pitchFamily="50" charset="-128"/>
                <a:ea typeface="Meiryo UI" panose="020B0604030504040204" pitchFamily="50" charset="-128"/>
              </a:rPr>
              <a:t>「避難</a:t>
            </a:r>
            <a:r>
              <a:rPr kumimoji="1" lang="ja-JP" altLang="en-US" sz="500" dirty="0">
                <a:solidFill>
                  <a:schemeClr val="tx1"/>
                </a:solidFill>
                <a:latin typeface="Meiryo UI" panose="020B0604030504040204" pitchFamily="50" charset="-128"/>
                <a:ea typeface="Meiryo UI" panose="020B0604030504040204" pitchFamily="50" charset="-128"/>
              </a:rPr>
              <a:t>行動</a:t>
            </a:r>
            <a:r>
              <a:rPr kumimoji="1" lang="ja-JP" altLang="en-US" sz="500" dirty="0" smtClean="0">
                <a:solidFill>
                  <a:schemeClr val="tx1"/>
                </a:solidFill>
                <a:latin typeface="Meiryo UI" panose="020B0604030504040204" pitchFamily="50" charset="-128"/>
                <a:ea typeface="Meiryo UI" panose="020B0604030504040204" pitchFamily="50" charset="-128"/>
              </a:rPr>
              <a:t>要支援者」の</a:t>
            </a:r>
            <a:r>
              <a:rPr kumimoji="1" lang="ja-JP" altLang="en-US" sz="500" dirty="0">
                <a:solidFill>
                  <a:schemeClr val="tx1"/>
                </a:solidFill>
                <a:latin typeface="Meiryo UI" panose="020B0604030504040204" pitchFamily="50" charset="-128"/>
                <a:ea typeface="Meiryo UI" panose="020B0604030504040204" pitchFamily="50" charset="-128"/>
              </a:rPr>
              <a:t>支援の充実」「</a:t>
            </a:r>
            <a:r>
              <a:rPr kumimoji="1" lang="en-US" altLang="ja-JP" sz="500" dirty="0">
                <a:solidFill>
                  <a:schemeClr val="tx1"/>
                </a:solidFill>
                <a:latin typeface="Meiryo UI" panose="020B0604030504040204" pitchFamily="50" charset="-128"/>
                <a:ea typeface="Meiryo UI" panose="020B0604030504040204" pitchFamily="50" charset="-128"/>
              </a:rPr>
              <a:t>53.</a:t>
            </a:r>
            <a:r>
              <a:rPr kumimoji="1" lang="ja-JP" altLang="en-US" sz="500" dirty="0">
                <a:solidFill>
                  <a:schemeClr val="tx1"/>
                </a:solidFill>
                <a:latin typeface="Meiryo UI" panose="020B0604030504040204" pitchFamily="50" charset="-128"/>
                <a:ea typeface="Meiryo UI" panose="020B0604030504040204" pitchFamily="50" charset="-128"/>
              </a:rPr>
              <a:t>避難所と運営体制の確立」</a:t>
            </a:r>
            <a:endParaRPr kumimoji="1" lang="en-US" altLang="ja-JP" sz="500" dirty="0">
              <a:solidFill>
                <a:schemeClr val="tx1"/>
              </a:solidFill>
              <a:latin typeface="Meiryo UI" panose="020B0604030504040204" pitchFamily="50" charset="-128"/>
              <a:ea typeface="Meiryo UI" panose="020B0604030504040204" pitchFamily="50" charset="-128"/>
            </a:endParaRPr>
          </a:p>
          <a:p>
            <a:r>
              <a:rPr kumimoji="1" lang="ja-JP" altLang="en-US" sz="500" dirty="0">
                <a:solidFill>
                  <a:schemeClr val="tx1"/>
                </a:solidFill>
                <a:latin typeface="Meiryo UI" panose="020B0604030504040204" pitchFamily="50" charset="-128"/>
                <a:ea typeface="Meiryo UI" panose="020B0604030504040204" pitchFamily="50" charset="-128"/>
              </a:rPr>
              <a:t>　　　　　　　　　　　　　　　　「</a:t>
            </a:r>
            <a:r>
              <a:rPr kumimoji="1" lang="en-US" altLang="ja-JP" sz="500" dirty="0" smtClean="0">
                <a:solidFill>
                  <a:schemeClr val="tx1"/>
                </a:solidFill>
                <a:latin typeface="Meiryo UI" panose="020B0604030504040204" pitchFamily="50" charset="-128"/>
                <a:ea typeface="Meiryo UI" panose="020B0604030504040204" pitchFamily="50" charset="-128"/>
              </a:rPr>
              <a:t>75.</a:t>
            </a:r>
            <a:r>
              <a:rPr kumimoji="1" lang="ja-JP" altLang="en-US" sz="500" dirty="0">
                <a:solidFill>
                  <a:schemeClr val="tx1"/>
                </a:solidFill>
                <a:latin typeface="Meiryo UI" panose="020B0604030504040204" pitchFamily="50" charset="-128"/>
                <a:ea typeface="Meiryo UI" panose="020B0604030504040204" pitchFamily="50" charset="-128"/>
              </a:rPr>
              <a:t>災害ﾎﾞﾗﾝﾃｨｱの充実と連携強化」　など　　　　　　　　　　　</a:t>
            </a:r>
          </a:p>
        </p:txBody>
      </p:sp>
      <p:sp>
        <p:nvSpPr>
          <p:cNvPr id="166" name="正方形/長方形 165"/>
          <p:cNvSpPr/>
          <p:nvPr/>
        </p:nvSpPr>
        <p:spPr>
          <a:xfrm>
            <a:off x="3449189" y="5357791"/>
            <a:ext cx="2990674" cy="1204889"/>
          </a:xfrm>
          <a:prstGeom prst="rect">
            <a:avLst/>
          </a:prstGeom>
          <a:gradFill>
            <a:gsLst>
              <a:gs pos="55000">
                <a:schemeClr val="accent1">
                  <a:lumMod val="5000"/>
                  <a:lumOff val="95000"/>
                </a:schemeClr>
              </a:gs>
              <a:gs pos="3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ln w="31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対応方針</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や</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取組み</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smtClean="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など</a:t>
            </a:r>
            <a:endParaRPr kumimoji="1" lang="en-US" altLang="ja-JP" sz="700" b="1" u="sng" dirty="0" smtClean="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・自助</a:t>
            </a:r>
            <a:r>
              <a:rPr kumimoji="1" lang="ja-JP" altLang="en-US" sz="400" dirty="0" smtClean="0">
                <a:solidFill>
                  <a:schemeClr val="tx1"/>
                </a:solidFill>
                <a:latin typeface="Meiryo UI" panose="020B0604030504040204" pitchFamily="50" charset="-128"/>
                <a:ea typeface="Meiryo UI" panose="020B0604030504040204" pitchFamily="50" charset="-128"/>
              </a:rPr>
              <a:t>・</a:t>
            </a:r>
            <a:r>
              <a:rPr kumimoji="1" lang="ja-JP" altLang="en-US" sz="600" dirty="0" smtClean="0">
                <a:solidFill>
                  <a:schemeClr val="tx1"/>
                </a:solidFill>
                <a:latin typeface="Meiryo UI" panose="020B0604030504040204" pitchFamily="50" charset="-128"/>
                <a:ea typeface="Meiryo UI" panose="020B0604030504040204" pitchFamily="50" charset="-128"/>
              </a:rPr>
              <a:t>共助の推進のため、様々な取組みを実施</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　　　</a:t>
            </a:r>
            <a:r>
              <a:rPr kumimoji="1" lang="en-US" altLang="ja-JP" sz="600" dirty="0" smtClean="0">
                <a:solidFill>
                  <a:schemeClr val="tx1"/>
                </a:solidFill>
                <a:latin typeface="Meiryo UI" panose="020B0604030504040204" pitchFamily="50" charset="-128"/>
                <a:ea typeface="Meiryo UI" panose="020B0604030504040204" pitchFamily="50" charset="-128"/>
              </a:rPr>
              <a:t>‣</a:t>
            </a:r>
            <a:r>
              <a:rPr kumimoji="1" lang="ja-JP" altLang="en-US" sz="600" dirty="0" smtClean="0">
                <a:solidFill>
                  <a:schemeClr val="tx1"/>
                </a:solidFill>
                <a:latin typeface="Meiryo UI" panose="020B0604030504040204" pitchFamily="50" charset="-128"/>
                <a:ea typeface="Meiryo UI" panose="020B0604030504040204" pitchFamily="50" charset="-128"/>
              </a:rPr>
              <a:t>　自主防災組織のリーダー育成研修の充実</a:t>
            </a:r>
            <a:r>
              <a:rPr kumimoji="1" lang="ja-JP" altLang="en-US" sz="400" dirty="0" smtClean="0">
                <a:solidFill>
                  <a:schemeClr val="tx1"/>
                </a:solidFill>
                <a:latin typeface="Meiryo UI" panose="020B0604030504040204" pitchFamily="50" charset="-128"/>
                <a:ea typeface="Meiryo UI" panose="020B0604030504040204" pitchFamily="50" charset="-128"/>
              </a:rPr>
              <a:t>・</a:t>
            </a:r>
            <a:r>
              <a:rPr kumimoji="1" lang="ja-JP" altLang="en-US" sz="600" dirty="0" smtClean="0">
                <a:solidFill>
                  <a:schemeClr val="tx1"/>
                </a:solidFill>
                <a:latin typeface="Meiryo UI" panose="020B0604030504040204" pitchFamily="50" charset="-128"/>
                <a:ea typeface="Meiryo UI" panose="020B0604030504040204" pitchFamily="50" charset="-128"/>
              </a:rPr>
              <a:t>強化</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　　</a:t>
            </a:r>
            <a:r>
              <a:rPr kumimoji="1" lang="en-US" altLang="ja-JP" sz="600" dirty="0" smtClean="0">
                <a:solidFill>
                  <a:schemeClr val="tx1"/>
                </a:solidFill>
                <a:latin typeface="Meiryo UI" panose="020B0604030504040204" pitchFamily="50" charset="-128"/>
                <a:ea typeface="Meiryo UI" panose="020B0604030504040204" pitchFamily="50" charset="-128"/>
              </a:rPr>
              <a:t>‣</a:t>
            </a:r>
            <a:r>
              <a:rPr kumimoji="1" lang="ja-JP" altLang="en-US" sz="600" dirty="0" smtClean="0">
                <a:solidFill>
                  <a:schemeClr val="tx1"/>
                </a:solidFill>
                <a:latin typeface="Meiryo UI" panose="020B0604030504040204" pitchFamily="50" charset="-128"/>
                <a:ea typeface="Meiryo UI" panose="020B0604030504040204" pitchFamily="50" charset="-128"/>
              </a:rPr>
              <a:t>　大阪の防災を担う人材育成のため、学校における防災教育の充実</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　　　</a:t>
            </a:r>
            <a:r>
              <a:rPr kumimoji="1" lang="en-US" altLang="ja-JP" sz="600" dirty="0" smtClean="0">
                <a:solidFill>
                  <a:schemeClr val="tx1"/>
                </a:solidFill>
                <a:latin typeface="Meiryo UI" panose="020B0604030504040204" pitchFamily="50" charset="-128"/>
                <a:ea typeface="Meiryo UI" panose="020B0604030504040204" pitchFamily="50" charset="-128"/>
              </a:rPr>
              <a:t>‣</a:t>
            </a:r>
            <a:r>
              <a:rPr kumimoji="1" lang="ja-JP" altLang="en-US" sz="600" dirty="0" smtClean="0">
                <a:solidFill>
                  <a:schemeClr val="tx1"/>
                </a:solidFill>
                <a:latin typeface="Meiryo UI" panose="020B0604030504040204" pitchFamily="50" charset="-128"/>
                <a:ea typeface="Meiryo UI" panose="020B0604030504040204" pitchFamily="50" charset="-128"/>
              </a:rPr>
              <a:t>　防災タウンページの府内</a:t>
            </a:r>
            <a:r>
              <a:rPr kumimoji="1" lang="ja-JP" altLang="en-US" sz="600" dirty="0">
                <a:solidFill>
                  <a:schemeClr val="tx1"/>
                </a:solidFill>
                <a:latin typeface="Meiryo UI" panose="020B0604030504040204" pitchFamily="50" charset="-128"/>
                <a:ea typeface="Meiryo UI" panose="020B0604030504040204" pitchFamily="50" charset="-128"/>
              </a:rPr>
              <a:t>全戸、</a:t>
            </a:r>
            <a:r>
              <a:rPr kumimoji="1" lang="ja-JP" altLang="en-US" sz="600" dirty="0" smtClean="0">
                <a:solidFill>
                  <a:schemeClr val="tx1"/>
                </a:solidFill>
                <a:latin typeface="Meiryo UI" panose="020B0604030504040204" pitchFamily="50" charset="-128"/>
                <a:ea typeface="Meiryo UI" panose="020B0604030504040204" pitchFamily="50" charset="-128"/>
              </a:rPr>
              <a:t>全事業所配布による防災意識の醸成</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　</a:t>
            </a:r>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en-US" altLang="ja-JP" sz="600" dirty="0" smtClean="0">
                <a:solidFill>
                  <a:schemeClr val="tx1"/>
                </a:solidFill>
                <a:latin typeface="Meiryo UI" panose="020B0604030504040204" pitchFamily="50" charset="-128"/>
                <a:ea typeface="Meiryo UI" panose="020B0604030504040204" pitchFamily="50" charset="-128"/>
              </a:rPr>
              <a:t>‣</a:t>
            </a:r>
            <a:r>
              <a:rPr kumimoji="1" lang="ja-JP" altLang="en-US" sz="600" dirty="0" smtClean="0">
                <a:solidFill>
                  <a:schemeClr val="tx1"/>
                </a:solidFill>
                <a:latin typeface="Meiryo UI" panose="020B0604030504040204" pitchFamily="50" charset="-128"/>
                <a:ea typeface="Meiryo UI" panose="020B0604030504040204" pitchFamily="50" charset="-128"/>
              </a:rPr>
              <a:t>　平時より防災ツイッターなど様々なツールを活用した啓発活動の実施</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　　　</a:t>
            </a:r>
            <a:r>
              <a:rPr kumimoji="1" lang="en-US" altLang="ja-JP" sz="600" dirty="0" smtClean="0">
                <a:solidFill>
                  <a:schemeClr val="tx1"/>
                </a:solidFill>
                <a:latin typeface="Meiryo UI" panose="020B0604030504040204" pitchFamily="50" charset="-128"/>
                <a:ea typeface="Meiryo UI" panose="020B0604030504040204" pitchFamily="50" charset="-128"/>
              </a:rPr>
              <a:t>‣</a:t>
            </a:r>
            <a:r>
              <a:rPr kumimoji="1" lang="ja-JP" altLang="en-US" sz="600" dirty="0" smtClean="0">
                <a:solidFill>
                  <a:schemeClr val="tx1"/>
                </a:solidFill>
                <a:latin typeface="Meiryo UI" panose="020B0604030504040204" pitchFamily="50" charset="-128"/>
                <a:ea typeface="Meiryo UI" panose="020B0604030504040204" pitchFamily="50" charset="-128"/>
              </a:rPr>
              <a:t>　防災意識向上のための訓練を実施促進</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smtClean="0">
                <a:solidFill>
                  <a:schemeClr val="tx1"/>
                </a:solidFill>
                <a:latin typeface="Meiryo UI" panose="020B0604030504040204" pitchFamily="50" charset="-128"/>
                <a:ea typeface="Meiryo UI" panose="020B0604030504040204" pitchFamily="50" charset="-128"/>
              </a:rPr>
              <a:t>　　　　</a:t>
            </a:r>
            <a:r>
              <a:rPr kumimoji="1" lang="en-US" altLang="ja-JP" sz="600" dirty="0" smtClean="0">
                <a:solidFill>
                  <a:schemeClr val="tx1"/>
                </a:solidFill>
                <a:latin typeface="Meiryo UI" panose="020B0604030504040204" pitchFamily="50" charset="-128"/>
                <a:ea typeface="Meiryo UI" panose="020B0604030504040204" pitchFamily="50" charset="-128"/>
              </a:rPr>
              <a:t>‣</a:t>
            </a:r>
            <a:r>
              <a:rPr kumimoji="1" lang="ja-JP" altLang="en-US" sz="600" dirty="0" smtClean="0">
                <a:solidFill>
                  <a:schemeClr val="tx1"/>
                </a:solidFill>
                <a:latin typeface="Meiryo UI" panose="020B0604030504040204" pitchFamily="50" charset="-128"/>
                <a:ea typeface="Meiryo UI" panose="020B0604030504040204" pitchFamily="50" charset="-128"/>
              </a:rPr>
              <a:t>　</a:t>
            </a:r>
            <a:r>
              <a:rPr kumimoji="1" lang="ja-JP" altLang="en-US" sz="600" dirty="0">
                <a:solidFill>
                  <a:schemeClr val="tx1"/>
                </a:solidFill>
                <a:latin typeface="Meiryo UI" panose="020B0604030504040204" pitchFamily="50" charset="-128"/>
                <a:ea typeface="Meiryo UI" panose="020B0604030504040204" pitchFamily="50" charset="-128"/>
              </a:rPr>
              <a:t>発災直後の避難行動を支援する</a:t>
            </a:r>
            <a:r>
              <a:rPr kumimoji="1" lang="ja-JP" altLang="en-US" sz="600" dirty="0" smtClean="0">
                <a:solidFill>
                  <a:schemeClr val="tx1"/>
                </a:solidFill>
                <a:latin typeface="Meiryo UI" panose="020B0604030504040204" pitchFamily="50" charset="-128"/>
                <a:ea typeface="Meiryo UI" panose="020B0604030504040204" pitchFamily="50" charset="-128"/>
              </a:rPr>
              <a:t>防災アプリを活用する等、民間と連携した大阪</a:t>
            </a:r>
            <a:r>
              <a:rPr kumimoji="1" lang="en-US" altLang="ja-JP" sz="600" dirty="0">
                <a:solidFill>
                  <a:schemeClr val="tx1"/>
                </a:solidFill>
                <a:latin typeface="Meiryo UI" panose="020B0604030504040204" pitchFamily="50" charset="-128"/>
                <a:ea typeface="Meiryo UI" panose="020B0604030504040204" pitchFamily="50" charset="-128"/>
              </a:rPr>
              <a:t>880</a:t>
            </a:r>
            <a:r>
              <a:rPr kumimoji="1" lang="ja-JP" altLang="en-US" sz="600" dirty="0" smtClean="0">
                <a:solidFill>
                  <a:schemeClr val="tx1"/>
                </a:solidFill>
                <a:latin typeface="Meiryo UI" panose="020B0604030504040204" pitchFamily="50" charset="-128"/>
                <a:ea typeface="Meiryo UI" panose="020B0604030504040204" pitchFamily="50" charset="-128"/>
              </a:rPr>
              <a:t>万</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　　　　　人</a:t>
            </a:r>
            <a:r>
              <a:rPr kumimoji="1" lang="ja-JP" altLang="en-US" sz="600" dirty="0">
                <a:solidFill>
                  <a:schemeClr val="tx1"/>
                </a:solidFill>
                <a:latin typeface="Meiryo UI" panose="020B0604030504040204" pitchFamily="50" charset="-128"/>
                <a:ea typeface="Meiryo UI" panose="020B0604030504040204" pitchFamily="50" charset="-128"/>
              </a:rPr>
              <a:t>訓練の</a:t>
            </a:r>
            <a:r>
              <a:rPr kumimoji="1" lang="ja-JP" altLang="en-US" sz="600" dirty="0" smtClean="0">
                <a:solidFill>
                  <a:schemeClr val="tx1"/>
                </a:solidFill>
                <a:latin typeface="Meiryo UI" panose="020B0604030504040204" pitchFamily="50" charset="-128"/>
                <a:ea typeface="Meiryo UI" panose="020B0604030504040204" pitchFamily="50" charset="-128"/>
              </a:rPr>
              <a:t>実施　　　など</a:t>
            </a:r>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600" dirty="0" smtClean="0">
                <a:solidFill>
                  <a:schemeClr val="tx1"/>
                </a:solidFill>
                <a:latin typeface="Meiryo UI" panose="020B0604030504040204" pitchFamily="50" charset="-128"/>
                <a:ea typeface="Meiryo UI" panose="020B0604030504040204" pitchFamily="50" charset="-128"/>
              </a:rPr>
              <a:t>　　・台風接近前に住民の適切な行動を促すような情報発信の強化</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　・</a:t>
            </a:r>
            <a:r>
              <a:rPr kumimoji="1" lang="ja-JP" altLang="en-US" sz="600" dirty="0">
                <a:solidFill>
                  <a:schemeClr val="tx1"/>
                </a:solidFill>
                <a:latin typeface="Meiryo UI" panose="020B0604030504040204" pitchFamily="50" charset="-128"/>
                <a:ea typeface="Meiryo UI" panose="020B0604030504040204" pitchFamily="50" charset="-128"/>
              </a:rPr>
              <a:t>避難所運営など、多様な支援の担い手と顔の見える関係を</a:t>
            </a:r>
            <a:r>
              <a:rPr kumimoji="1" lang="ja-JP" altLang="en-US" sz="600" dirty="0" smtClean="0">
                <a:solidFill>
                  <a:schemeClr val="tx1"/>
                </a:solidFill>
                <a:latin typeface="Meiryo UI" panose="020B0604030504040204" pitchFamily="50" charset="-128"/>
                <a:ea typeface="Meiryo UI" panose="020B0604030504040204" pitchFamily="50" charset="-128"/>
              </a:rPr>
              <a:t>構築し、専門知識を有する</a:t>
            </a:r>
            <a:r>
              <a:rPr kumimoji="1" lang="en-US" altLang="ja-JP" sz="600" dirty="0" smtClean="0">
                <a:solidFill>
                  <a:schemeClr val="tx1"/>
                </a:solidFill>
                <a:latin typeface="Meiryo UI" panose="020B0604030504040204" pitchFamily="50" charset="-128"/>
                <a:ea typeface="Meiryo UI" panose="020B0604030504040204" pitchFamily="50" charset="-128"/>
              </a:rPr>
              <a:t>NPO</a:t>
            </a:r>
            <a:r>
              <a:rPr kumimoji="1" lang="ja-JP" altLang="en-US" sz="600" dirty="0" err="1" smtClean="0">
                <a:solidFill>
                  <a:schemeClr val="tx1"/>
                </a:solidFill>
                <a:latin typeface="Meiryo UI" panose="020B0604030504040204" pitchFamily="50" charset="-128"/>
                <a:ea typeface="Meiryo UI" panose="020B0604030504040204" pitchFamily="50" charset="-128"/>
              </a:rPr>
              <a:t>、</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　　ボランティア団体、地域の担い手等とのネットワーク強化</a:t>
            </a:r>
            <a:r>
              <a:rPr kumimoji="1" lang="ja-JP" altLang="en-US" sz="600" dirty="0">
                <a:solidFill>
                  <a:schemeClr val="tx1"/>
                </a:solidFill>
                <a:latin typeface="Meiryo UI" panose="020B0604030504040204" pitchFamily="50" charset="-128"/>
                <a:ea typeface="Meiryo UI" panose="020B0604030504040204" pitchFamily="50" charset="-128"/>
              </a:rPr>
              <a:t>　</a:t>
            </a:r>
          </a:p>
        </p:txBody>
      </p:sp>
      <p:sp>
        <p:nvSpPr>
          <p:cNvPr id="168" name="正方形/長方形 167"/>
          <p:cNvSpPr/>
          <p:nvPr/>
        </p:nvSpPr>
        <p:spPr>
          <a:xfrm>
            <a:off x="190071" y="5112374"/>
            <a:ext cx="2793630" cy="7086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kumimoji="1" lang="ja-JP" altLang="en-US" sz="600" dirty="0">
                <a:solidFill>
                  <a:schemeClr val="tx1"/>
                </a:solidFill>
                <a:latin typeface="Meiryo UI" panose="020B0604030504040204" pitchFamily="50" charset="-128"/>
                <a:ea typeface="Meiryo UI" panose="020B0604030504040204" pitchFamily="50" charset="-128"/>
              </a:rPr>
              <a:t>・</a:t>
            </a:r>
            <a:r>
              <a:rPr kumimoji="1" lang="ja-JP" altLang="en-US" sz="600" dirty="0" smtClean="0">
                <a:solidFill>
                  <a:schemeClr val="tx1"/>
                </a:solidFill>
                <a:latin typeface="Meiryo UI" panose="020B0604030504040204" pitchFamily="50" charset="-128"/>
                <a:ea typeface="Meiryo UI" panose="020B0604030504040204" pitchFamily="50" charset="-128"/>
              </a:rPr>
              <a:t>市町村と</a:t>
            </a:r>
            <a:r>
              <a:rPr kumimoji="1" lang="ja-JP" altLang="en-US" sz="600" dirty="0">
                <a:solidFill>
                  <a:schemeClr val="tx1"/>
                </a:solidFill>
                <a:latin typeface="Meiryo UI" panose="020B0604030504040204" pitchFamily="50" charset="-128"/>
                <a:ea typeface="Meiryo UI" panose="020B0604030504040204" pitchFamily="50" charset="-128"/>
              </a:rPr>
              <a:t>緊急防災推進員の連携不足</a:t>
            </a:r>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600" dirty="0" smtClean="0">
                <a:solidFill>
                  <a:schemeClr val="tx1"/>
                </a:solidFill>
                <a:latin typeface="Meiryo UI" panose="020B0604030504040204" pitchFamily="50" charset="-128"/>
                <a:ea typeface="Meiryo UI" panose="020B0604030504040204" pitchFamily="50" charset="-128"/>
              </a:rPr>
              <a:t>・リエゾン派遣体制の強化</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smtClean="0">
                <a:solidFill>
                  <a:schemeClr val="tx1"/>
                </a:solidFill>
                <a:latin typeface="Meiryo UI" panose="020B0604030504040204" pitchFamily="50" charset="-128"/>
                <a:ea typeface="Meiryo UI" panose="020B0604030504040204" pitchFamily="50" charset="-128"/>
              </a:rPr>
              <a:t>・ブッシュ型・プル型人材派遣体制の強化</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smtClean="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住家被害認定などの専門応援職員</a:t>
            </a:r>
            <a:r>
              <a:rPr kumimoji="1" lang="ja-JP" altLang="en-US" sz="600" dirty="0" smtClean="0">
                <a:solidFill>
                  <a:schemeClr val="tx1"/>
                </a:solidFill>
                <a:latin typeface="Meiryo UI" panose="020B0604030504040204" pitchFamily="50" charset="-128"/>
                <a:ea typeface="Meiryo UI" panose="020B0604030504040204" pitchFamily="50" charset="-128"/>
              </a:rPr>
              <a:t>不足</a:t>
            </a:r>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600" dirty="0" smtClean="0">
                <a:solidFill>
                  <a:schemeClr val="tx1"/>
                </a:solidFill>
                <a:latin typeface="Meiryo UI" panose="020B0604030504040204" pitchFamily="50" charset="-128"/>
                <a:ea typeface="Meiryo UI" panose="020B0604030504040204" pitchFamily="50" charset="-128"/>
              </a:rPr>
              <a:t>・市町村の支援</a:t>
            </a:r>
            <a:r>
              <a:rPr kumimoji="1" lang="ja-JP" altLang="en-US" sz="600" dirty="0">
                <a:solidFill>
                  <a:schemeClr val="tx1"/>
                </a:solidFill>
                <a:latin typeface="Meiryo UI" panose="020B0604030504040204" pitchFamily="50" charset="-128"/>
                <a:ea typeface="Meiryo UI" panose="020B0604030504040204" pitchFamily="50" charset="-128"/>
              </a:rPr>
              <a:t>を受入れる体制</a:t>
            </a:r>
            <a:r>
              <a:rPr kumimoji="1" lang="ja-JP" altLang="en-US" sz="600" dirty="0" smtClean="0">
                <a:solidFill>
                  <a:schemeClr val="tx1"/>
                </a:solidFill>
                <a:latin typeface="Meiryo UI" panose="020B0604030504040204" pitchFamily="50" charset="-128"/>
                <a:ea typeface="Meiryo UI" panose="020B0604030504040204" pitchFamily="50" charset="-128"/>
              </a:rPr>
              <a:t>整備が未整備</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smtClean="0">
                <a:solidFill>
                  <a:schemeClr val="tx1"/>
                </a:solidFill>
                <a:latin typeface="Meiryo UI" panose="020B0604030504040204" pitchFamily="50" charset="-128"/>
                <a:ea typeface="Meiryo UI" panose="020B0604030504040204" pitchFamily="50" charset="-128"/>
              </a:rPr>
              <a:t>・避難行動要支援者の安否確認方法が未整備</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smtClean="0">
                <a:solidFill>
                  <a:schemeClr val="tx1"/>
                </a:solidFill>
                <a:latin typeface="Meiryo UI" panose="020B0604030504040204" pitchFamily="50" charset="-128"/>
                <a:ea typeface="Meiryo UI" panose="020B0604030504040204" pitchFamily="50" charset="-128"/>
              </a:rPr>
              <a:t>・各市町村の「り災証明発行ｼｽﾃﾑ」が異なり、応援職員の円滑な業務遂行に支障</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endParaRPr kumimoji="1" lang="ja-JP" altLang="en-US" sz="600" dirty="0">
              <a:solidFill>
                <a:schemeClr val="tx1"/>
              </a:solidFill>
              <a:latin typeface="Meiryo UI" panose="020B0604030504040204" pitchFamily="50" charset="-128"/>
              <a:ea typeface="Meiryo UI" panose="020B0604030504040204" pitchFamily="50" charset="-128"/>
            </a:endParaRPr>
          </a:p>
        </p:txBody>
      </p:sp>
      <p:sp>
        <p:nvSpPr>
          <p:cNvPr id="169" name="角丸四角形 168"/>
          <p:cNvSpPr/>
          <p:nvPr/>
        </p:nvSpPr>
        <p:spPr>
          <a:xfrm>
            <a:off x="148425" y="4971492"/>
            <a:ext cx="515253" cy="108000"/>
          </a:xfrm>
          <a:prstGeom prst="roundRect">
            <a:avLst>
              <a:gd name="adj"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7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教　　訓</a:t>
            </a:r>
            <a:endParaRPr kumimoji="1" lang="ja-JP" altLang="en-US" sz="7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grpSp>
        <p:nvGrpSpPr>
          <p:cNvPr id="171" name="グループ化 170"/>
          <p:cNvGrpSpPr/>
          <p:nvPr/>
        </p:nvGrpSpPr>
        <p:grpSpPr>
          <a:xfrm>
            <a:off x="43493" y="4618832"/>
            <a:ext cx="3017911" cy="340127"/>
            <a:chOff x="661547" y="3118485"/>
            <a:chExt cx="3017911" cy="340127"/>
          </a:xfrm>
        </p:grpSpPr>
        <p:sp>
          <p:nvSpPr>
            <p:cNvPr id="172" name="テキスト ボックス 171"/>
            <p:cNvSpPr txBox="1"/>
            <p:nvPr/>
          </p:nvSpPr>
          <p:spPr>
            <a:xfrm>
              <a:off x="825836" y="3118485"/>
              <a:ext cx="602502" cy="180425"/>
            </a:xfrm>
            <a:prstGeom prst="rect">
              <a:avLst/>
            </a:prstGeom>
            <a:noFill/>
            <a:ln>
              <a:noFill/>
            </a:ln>
          </p:spPr>
          <p:txBody>
            <a:bodyPr wrap="square" lIns="72000" tIns="36000" rIns="36000" bIns="36000" rtlCol="0" anchor="ctr" anchorCtr="0">
              <a:spAutoFit/>
            </a:bodyPr>
            <a:lstStyle/>
            <a:p>
              <a:r>
                <a:rPr lang="ja-JP" altLang="en-US" sz="700" b="1" dirty="0">
                  <a:latin typeface="Meiryo UI" panose="020B0604030504040204" pitchFamily="50" charset="-128"/>
                  <a:ea typeface="Meiryo UI" panose="020B0604030504040204" pitchFamily="50" charset="-128"/>
                  <a:cs typeface="Meiryo UI" panose="020B0604030504040204" pitchFamily="50" charset="-128"/>
                </a:rPr>
                <a:t>キーワード</a:t>
              </a:r>
              <a:endParaRPr lang="en-US" altLang="ja-JP" sz="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3" name="楕円 172"/>
            <p:cNvSpPr/>
            <p:nvPr/>
          </p:nvSpPr>
          <p:spPr>
            <a:xfrm>
              <a:off x="661547" y="3186206"/>
              <a:ext cx="256402" cy="26906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12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市</a:t>
              </a:r>
            </a:p>
          </p:txBody>
        </p:sp>
        <p:sp>
          <p:nvSpPr>
            <p:cNvPr id="174" name="テキスト ボックス 173"/>
            <p:cNvSpPr txBox="1"/>
            <p:nvPr/>
          </p:nvSpPr>
          <p:spPr>
            <a:xfrm>
              <a:off x="854917" y="3207328"/>
              <a:ext cx="2734330" cy="241980"/>
            </a:xfrm>
            <a:prstGeom prst="rect">
              <a:avLst/>
            </a:prstGeom>
            <a:noFill/>
            <a:ln>
              <a:noFill/>
            </a:ln>
          </p:spPr>
          <p:txBody>
            <a:bodyPr wrap="square" lIns="72000" tIns="36000" rIns="36000" bIns="36000" rtlCol="0" anchor="ctr" anchorCtr="0">
              <a:spAutoFit/>
            </a:bodyPr>
            <a:lstStyle/>
            <a:p>
              <a:r>
                <a:rPr lang="ja-JP" altLang="en-US" sz="105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町村支援</a:t>
              </a:r>
              <a:endParaRPr lang="en-US" altLang="ja-JP" sz="105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75" name="正方形/長方形 174"/>
            <p:cNvSpPr/>
            <p:nvPr/>
          </p:nvSpPr>
          <p:spPr>
            <a:xfrm>
              <a:off x="785894" y="3412893"/>
              <a:ext cx="2893564" cy="45719"/>
            </a:xfrm>
            <a:prstGeom prst="rect">
              <a:avLst/>
            </a:prstGeom>
            <a:gradFill flip="none" rotWithShape="1">
              <a:gsLst>
                <a:gs pos="0">
                  <a:schemeClr val="accent5"/>
                </a:gs>
                <a:gs pos="24000">
                  <a:schemeClr val="bg1">
                    <a:lumMod val="75000"/>
                  </a:schemeClr>
                </a:gs>
                <a:gs pos="50000">
                  <a:srgbClr val="DFDFDF"/>
                </a:gs>
                <a:gs pos="100000">
                  <a:schemeClr val="bg1"/>
                </a:gs>
              </a:gsLst>
              <a:lin ang="0" scaled="1"/>
              <a:tileRect/>
            </a:gradFill>
            <a:ln w="6350">
              <a:noFill/>
              <a:headEnd type="oval"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grpSp>
      <p:sp>
        <p:nvSpPr>
          <p:cNvPr id="176" name="正方形/長方形 175"/>
          <p:cNvSpPr/>
          <p:nvPr/>
        </p:nvSpPr>
        <p:spPr>
          <a:xfrm>
            <a:off x="77947" y="6715452"/>
            <a:ext cx="3080605" cy="982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kumimoji="1" lang="ja-JP" altLang="en-US" sz="500" dirty="0">
                <a:solidFill>
                  <a:schemeClr val="tx1"/>
                </a:solidFill>
                <a:latin typeface="Meiryo UI" panose="020B0604030504040204" pitchFamily="50" charset="-128"/>
                <a:ea typeface="Meiryo UI" panose="020B0604030504040204" pitchFamily="50" charset="-128"/>
              </a:rPr>
              <a:t>該当、関連するアクション：</a:t>
            </a:r>
            <a:r>
              <a:rPr kumimoji="1" lang="ja-JP" altLang="en-US" sz="500" dirty="0" smtClean="0">
                <a:solidFill>
                  <a:schemeClr val="tx1"/>
                </a:solidFill>
                <a:latin typeface="Meiryo UI" panose="020B0604030504040204" pitchFamily="50" charset="-128"/>
                <a:ea typeface="Meiryo UI" panose="020B0604030504040204" pitchFamily="50" charset="-128"/>
              </a:rPr>
              <a:t>「</a:t>
            </a:r>
            <a:r>
              <a:rPr kumimoji="1" lang="en-US" altLang="ja-JP" sz="500" dirty="0" smtClean="0">
                <a:solidFill>
                  <a:schemeClr val="tx1"/>
                </a:solidFill>
                <a:latin typeface="Meiryo UI" panose="020B0604030504040204" pitchFamily="50" charset="-128"/>
                <a:ea typeface="Meiryo UI" panose="020B0604030504040204" pitchFamily="50" charset="-128"/>
              </a:rPr>
              <a:t>100.</a:t>
            </a:r>
            <a:r>
              <a:rPr kumimoji="1" lang="ja-JP" altLang="en-US" sz="500" dirty="0" smtClean="0">
                <a:solidFill>
                  <a:schemeClr val="tx1"/>
                </a:solidFill>
                <a:latin typeface="Meiryo UI" panose="020B0604030504040204" pitchFamily="50" charset="-128"/>
                <a:ea typeface="Meiryo UI" panose="020B0604030504040204" pitchFamily="50" charset="-128"/>
              </a:rPr>
              <a:t>地震災害に備えた市町村に対する支援」</a:t>
            </a:r>
            <a:r>
              <a:rPr kumimoji="1" lang="ja-JP" altLang="en-US" sz="500" dirty="0">
                <a:solidFill>
                  <a:schemeClr val="tx1"/>
                </a:solidFill>
                <a:latin typeface="Meiryo UI" panose="020B0604030504040204" pitchFamily="50" charset="-128"/>
                <a:ea typeface="Meiryo UI" panose="020B0604030504040204" pitchFamily="50" charset="-128"/>
              </a:rPr>
              <a:t>　</a:t>
            </a:r>
            <a:r>
              <a:rPr kumimoji="1" lang="ja-JP" altLang="en-US" sz="500" dirty="0" smtClean="0">
                <a:solidFill>
                  <a:schemeClr val="tx1"/>
                </a:solidFill>
                <a:latin typeface="Meiryo UI" panose="020B0604030504040204" pitchFamily="50" charset="-128"/>
                <a:ea typeface="Meiryo UI" panose="020B0604030504040204" pitchFamily="50" charset="-128"/>
              </a:rPr>
              <a:t>など</a:t>
            </a:r>
            <a:r>
              <a:rPr kumimoji="1" lang="ja-JP" altLang="en-US" sz="500" dirty="0">
                <a:solidFill>
                  <a:schemeClr val="tx1"/>
                </a:solidFill>
                <a:latin typeface="Meiryo UI" panose="020B0604030504040204" pitchFamily="50" charset="-128"/>
                <a:ea typeface="Meiryo UI" panose="020B0604030504040204" pitchFamily="50" charset="-128"/>
              </a:rPr>
              <a:t>　　　　　　　　　　　</a:t>
            </a:r>
          </a:p>
        </p:txBody>
      </p:sp>
      <p:sp>
        <p:nvSpPr>
          <p:cNvPr id="177" name="正方形/長方形 176"/>
          <p:cNvSpPr/>
          <p:nvPr/>
        </p:nvSpPr>
        <p:spPr>
          <a:xfrm>
            <a:off x="70526" y="5796368"/>
            <a:ext cx="3083554" cy="891571"/>
          </a:xfrm>
          <a:prstGeom prst="rect">
            <a:avLst/>
          </a:prstGeom>
          <a:gradFill>
            <a:gsLst>
              <a:gs pos="55000">
                <a:schemeClr val="accent1">
                  <a:lumMod val="5000"/>
                  <a:lumOff val="95000"/>
                </a:schemeClr>
              </a:gs>
              <a:gs pos="3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ln w="31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対応方針</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や</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取組み</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smtClean="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など</a:t>
            </a:r>
            <a:endParaRPr kumimoji="1" lang="en-US" altLang="ja-JP" sz="700" b="1" u="sng" dirty="0" smtClean="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650" dirty="0" smtClean="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　・</a:t>
            </a:r>
            <a:r>
              <a:rPr kumimoji="1" lang="ja-JP" altLang="en-US" sz="600" dirty="0">
                <a:solidFill>
                  <a:schemeClr val="tx1"/>
                </a:solidFill>
                <a:latin typeface="Meiryo UI" panose="020B0604030504040204" pitchFamily="50" charset="-128"/>
                <a:ea typeface="Meiryo UI" panose="020B0604030504040204" pitchFamily="50" charset="-128"/>
              </a:rPr>
              <a:t>緊急防災</a:t>
            </a:r>
            <a:r>
              <a:rPr kumimoji="1" lang="ja-JP" altLang="en-US" sz="600" dirty="0" smtClean="0">
                <a:solidFill>
                  <a:schemeClr val="tx1"/>
                </a:solidFill>
                <a:latin typeface="Meiryo UI" panose="020B0604030504040204" pitchFamily="50" charset="-128"/>
                <a:ea typeface="Meiryo UI" panose="020B0604030504040204" pitchFamily="50" charset="-128"/>
              </a:rPr>
              <a:t>推進員を平時から市町村訓練に参加させるなど連携を強化</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・複数の市町村を巡回するリエゾンを派遣（巡回型リエゾン派遣）する体制の構築</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　・プッシュ型、プル型人材派遣の分類や派遣時期を明確化</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　・専門職員のリストアップ化、住家被害認定業務研修等による職員確保を推進</a:t>
            </a:r>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・市町村受援計画の策定を</a:t>
            </a:r>
            <a:r>
              <a:rPr kumimoji="1" lang="ja-JP" altLang="en-US" sz="600" dirty="0" smtClean="0">
                <a:solidFill>
                  <a:schemeClr val="tx1"/>
                </a:solidFill>
                <a:latin typeface="Meiryo UI" panose="020B0604030504040204" pitchFamily="50" charset="-128"/>
                <a:ea typeface="Meiryo UI" panose="020B0604030504040204" pitchFamily="50" charset="-128"/>
              </a:rPr>
              <a:t>支援</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　・危機管理部局職員向けマネジメント研修やトップセミナー等による市町村職員の資質向上</a:t>
            </a:r>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・避難行動要支援者支援についてボランティア団体等との支援ネットワーク強化</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　・府内全市町村において広域的な「り災証明発行体制」の強化</a:t>
            </a:r>
            <a:endParaRPr kumimoji="1" lang="ja-JP" altLang="en-US" sz="600" dirty="0">
              <a:solidFill>
                <a:schemeClr val="tx1"/>
              </a:solidFill>
              <a:latin typeface="Meiryo UI" panose="020B0604030504040204" pitchFamily="50" charset="-128"/>
              <a:ea typeface="Meiryo UI" panose="020B0604030504040204" pitchFamily="50" charset="-128"/>
            </a:endParaRPr>
          </a:p>
        </p:txBody>
      </p:sp>
      <p:sp>
        <p:nvSpPr>
          <p:cNvPr id="181" name="正方形/長方形 180"/>
          <p:cNvSpPr/>
          <p:nvPr/>
        </p:nvSpPr>
        <p:spPr>
          <a:xfrm>
            <a:off x="3545116" y="737845"/>
            <a:ext cx="1699546" cy="4616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r>
              <a:rPr kumimoji="1" lang="ja-JP" altLang="en-US" sz="600" dirty="0">
                <a:solidFill>
                  <a:schemeClr val="tx1"/>
                </a:solidFill>
                <a:latin typeface="Meiryo UI" panose="020B0604030504040204" pitchFamily="50" charset="-128"/>
                <a:ea typeface="Meiryo UI" panose="020B0604030504040204" pitchFamily="50" charset="-128"/>
              </a:rPr>
              <a:t>・通勤時間帯</a:t>
            </a:r>
            <a:r>
              <a:rPr kumimoji="1" lang="ja-JP" altLang="en-US" sz="600" dirty="0" smtClean="0">
                <a:solidFill>
                  <a:schemeClr val="tx1"/>
                </a:solidFill>
                <a:latin typeface="Meiryo UI" panose="020B0604030504040204" pitchFamily="50" charset="-128"/>
                <a:ea typeface="Meiryo UI" panose="020B0604030504040204" pitchFamily="50" charset="-128"/>
              </a:rPr>
              <a:t>の発災で</a:t>
            </a:r>
            <a:r>
              <a:rPr kumimoji="1" lang="ja-JP" altLang="en-US" sz="600" dirty="0">
                <a:solidFill>
                  <a:schemeClr val="tx1"/>
                </a:solidFill>
                <a:latin typeface="Meiryo UI" panose="020B0604030504040204" pitchFamily="50" charset="-128"/>
                <a:ea typeface="Meiryo UI" panose="020B0604030504040204" pitchFamily="50" charset="-128"/>
              </a:rPr>
              <a:t>あり</a:t>
            </a:r>
            <a:r>
              <a:rPr kumimoji="1" lang="ja-JP" altLang="en-US" sz="600" dirty="0" smtClean="0">
                <a:solidFill>
                  <a:schemeClr val="tx1"/>
                </a:solidFill>
                <a:latin typeface="Meiryo UI" panose="020B0604030504040204" pitchFamily="50" charset="-128"/>
                <a:ea typeface="Meiryo UI" panose="020B0604030504040204" pitchFamily="50" charset="-128"/>
              </a:rPr>
              <a:t>、従業員の行動について</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企業ごとの対応がまちまち</a:t>
            </a:r>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600" dirty="0" smtClean="0">
                <a:solidFill>
                  <a:schemeClr val="tx1"/>
                </a:solidFill>
                <a:latin typeface="Meiryo UI" panose="020B0604030504040204" pitchFamily="50" charset="-128"/>
                <a:ea typeface="Meiryo UI" panose="020B0604030504040204" pitchFamily="50" charset="-128"/>
              </a:rPr>
              <a:t>・社内ルールが未整備であり、</a:t>
            </a:r>
            <a:r>
              <a:rPr kumimoji="1" lang="en-US" altLang="ja-JP" sz="600" dirty="0" smtClean="0">
                <a:solidFill>
                  <a:schemeClr val="tx1"/>
                </a:solidFill>
                <a:latin typeface="Meiryo UI" panose="020B0604030504040204" pitchFamily="50" charset="-128"/>
                <a:ea typeface="Meiryo UI" panose="020B0604030504040204" pitchFamily="50" charset="-128"/>
              </a:rPr>
              <a:t>BCP</a:t>
            </a:r>
            <a:r>
              <a:rPr kumimoji="1" lang="ja-JP" altLang="en-US" sz="600" dirty="0" err="1" smtClean="0">
                <a:solidFill>
                  <a:schemeClr val="tx1"/>
                </a:solidFill>
                <a:latin typeface="Meiryo UI" panose="020B0604030504040204" pitchFamily="50" charset="-128"/>
                <a:ea typeface="Meiryo UI" panose="020B0604030504040204" pitchFamily="50" charset="-128"/>
              </a:rPr>
              <a:t>にも</a:t>
            </a:r>
            <a:r>
              <a:rPr kumimoji="1" lang="ja-JP" altLang="en-US" sz="600" dirty="0" smtClean="0">
                <a:solidFill>
                  <a:schemeClr val="tx1"/>
                </a:solidFill>
                <a:latin typeface="Meiryo UI" panose="020B0604030504040204" pitchFamily="50" charset="-128"/>
                <a:ea typeface="Meiryo UI" panose="020B0604030504040204" pitchFamily="50" charset="-128"/>
              </a:rPr>
              <a:t>規定されていな</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err="1" smtClean="0">
                <a:solidFill>
                  <a:schemeClr val="tx1"/>
                </a:solidFill>
                <a:latin typeface="Meiryo UI" panose="020B0604030504040204" pitchFamily="50" charset="-128"/>
                <a:ea typeface="Meiryo UI" panose="020B0604030504040204" pitchFamily="50" charset="-128"/>
              </a:rPr>
              <a:t>い</a:t>
            </a:r>
            <a:r>
              <a:rPr kumimoji="1" lang="ja-JP" altLang="en-US" sz="600" dirty="0" smtClean="0">
                <a:solidFill>
                  <a:schemeClr val="tx1"/>
                </a:solidFill>
                <a:latin typeface="Meiryo UI" panose="020B0604030504040204" pitchFamily="50" charset="-128"/>
                <a:ea typeface="Meiryo UI" panose="020B0604030504040204" pitchFamily="50" charset="-128"/>
              </a:rPr>
              <a:t>等、企業の対応が不十分</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smtClean="0">
                <a:solidFill>
                  <a:schemeClr val="tx1"/>
                </a:solidFill>
                <a:latin typeface="Meiryo UI" panose="020B0604030504040204" pitchFamily="50" charset="-128"/>
                <a:ea typeface="Meiryo UI" panose="020B0604030504040204" pitchFamily="50" charset="-128"/>
              </a:rPr>
              <a:t>・ターミナル駅等で多くの滞留者が発生</a:t>
            </a:r>
            <a:endParaRPr kumimoji="1" lang="ja-JP" altLang="en-US" sz="600" dirty="0">
              <a:solidFill>
                <a:schemeClr val="tx1"/>
              </a:solidFill>
              <a:latin typeface="Meiryo UI" panose="020B0604030504040204" pitchFamily="50" charset="-128"/>
              <a:ea typeface="Meiryo UI" panose="020B0604030504040204" pitchFamily="50" charset="-128"/>
            </a:endParaRPr>
          </a:p>
        </p:txBody>
      </p:sp>
      <p:grpSp>
        <p:nvGrpSpPr>
          <p:cNvPr id="182" name="グループ化 181"/>
          <p:cNvGrpSpPr/>
          <p:nvPr/>
        </p:nvGrpSpPr>
        <p:grpSpPr>
          <a:xfrm>
            <a:off x="3358808" y="219522"/>
            <a:ext cx="3017911" cy="340127"/>
            <a:chOff x="661547" y="3118485"/>
            <a:chExt cx="3017911" cy="340127"/>
          </a:xfrm>
        </p:grpSpPr>
        <p:sp>
          <p:nvSpPr>
            <p:cNvPr id="183" name="テキスト ボックス 182"/>
            <p:cNvSpPr txBox="1"/>
            <p:nvPr/>
          </p:nvSpPr>
          <p:spPr>
            <a:xfrm>
              <a:off x="825836" y="3118485"/>
              <a:ext cx="602502" cy="180425"/>
            </a:xfrm>
            <a:prstGeom prst="rect">
              <a:avLst/>
            </a:prstGeom>
            <a:noFill/>
            <a:ln>
              <a:noFill/>
            </a:ln>
          </p:spPr>
          <p:txBody>
            <a:bodyPr wrap="square" lIns="72000" tIns="36000" rIns="36000" bIns="36000" rtlCol="0" anchor="ctr" anchorCtr="0">
              <a:spAutoFit/>
            </a:bodyPr>
            <a:lstStyle/>
            <a:p>
              <a:r>
                <a:rPr lang="ja-JP" altLang="en-US" sz="700" b="1" dirty="0">
                  <a:latin typeface="Meiryo UI" panose="020B0604030504040204" pitchFamily="50" charset="-128"/>
                  <a:ea typeface="Meiryo UI" panose="020B0604030504040204" pitchFamily="50" charset="-128"/>
                  <a:cs typeface="Meiryo UI" panose="020B0604030504040204" pitchFamily="50" charset="-128"/>
                </a:rPr>
                <a:t>キーワード</a:t>
              </a:r>
              <a:endParaRPr lang="en-US" altLang="ja-JP" sz="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4" name="楕円 183"/>
            <p:cNvSpPr/>
            <p:nvPr/>
          </p:nvSpPr>
          <p:spPr>
            <a:xfrm>
              <a:off x="661547" y="3186206"/>
              <a:ext cx="256402" cy="26906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12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出</a:t>
              </a:r>
            </a:p>
          </p:txBody>
        </p:sp>
        <p:sp>
          <p:nvSpPr>
            <p:cNvPr id="185" name="テキスト ボックス 184"/>
            <p:cNvSpPr txBox="1"/>
            <p:nvPr/>
          </p:nvSpPr>
          <p:spPr>
            <a:xfrm>
              <a:off x="854917" y="3207328"/>
              <a:ext cx="2734330" cy="241980"/>
            </a:xfrm>
            <a:prstGeom prst="rect">
              <a:avLst/>
            </a:prstGeom>
            <a:noFill/>
            <a:ln>
              <a:noFill/>
            </a:ln>
          </p:spPr>
          <p:txBody>
            <a:bodyPr wrap="square" lIns="72000" tIns="36000" rIns="36000" bIns="36000" rtlCol="0" anchor="ctr" anchorCtr="0">
              <a:spAutoFit/>
            </a:bodyPr>
            <a:lstStyle/>
            <a:p>
              <a:r>
                <a:rPr lang="ja-JP" altLang="en-US" sz="105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勤及び帰宅困難者への対応</a:t>
              </a:r>
              <a:endParaRPr lang="en-US" altLang="ja-JP" sz="105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86" name="正方形/長方形 185"/>
            <p:cNvSpPr/>
            <p:nvPr/>
          </p:nvSpPr>
          <p:spPr>
            <a:xfrm>
              <a:off x="785894" y="3412893"/>
              <a:ext cx="2893564" cy="45719"/>
            </a:xfrm>
            <a:prstGeom prst="rect">
              <a:avLst/>
            </a:prstGeom>
            <a:gradFill flip="none" rotWithShape="1">
              <a:gsLst>
                <a:gs pos="0">
                  <a:schemeClr val="accent5"/>
                </a:gs>
                <a:gs pos="24000">
                  <a:schemeClr val="bg1">
                    <a:lumMod val="75000"/>
                  </a:schemeClr>
                </a:gs>
                <a:gs pos="50000">
                  <a:srgbClr val="DFDFDF"/>
                </a:gs>
                <a:gs pos="100000">
                  <a:schemeClr val="bg1"/>
                </a:gs>
              </a:gsLst>
              <a:lin ang="0" scaled="1"/>
              <a:tileRect/>
            </a:gradFill>
            <a:ln w="6350">
              <a:noFill/>
              <a:headEnd type="oval"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grpSp>
      <p:sp>
        <p:nvSpPr>
          <p:cNvPr id="187" name="正方形/長方形 186"/>
          <p:cNvSpPr/>
          <p:nvPr/>
        </p:nvSpPr>
        <p:spPr>
          <a:xfrm>
            <a:off x="3425107" y="2245431"/>
            <a:ext cx="2181473" cy="1091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kumimoji="1" lang="ja-JP" altLang="en-US" sz="500" dirty="0">
                <a:solidFill>
                  <a:schemeClr val="tx1"/>
                </a:solidFill>
                <a:latin typeface="Meiryo UI" panose="020B0604030504040204" pitchFamily="50" charset="-128"/>
                <a:ea typeface="Meiryo UI" panose="020B0604030504040204" pitchFamily="50" charset="-128"/>
              </a:rPr>
              <a:t>該当するアクション：「</a:t>
            </a:r>
            <a:r>
              <a:rPr kumimoji="1" lang="en-US" altLang="ja-JP" sz="500" dirty="0" smtClean="0">
                <a:solidFill>
                  <a:schemeClr val="tx1"/>
                </a:solidFill>
                <a:latin typeface="Meiryo UI" panose="020B0604030504040204" pitchFamily="50" charset="-128"/>
                <a:ea typeface="Meiryo UI" panose="020B0604030504040204" pitchFamily="50" charset="-128"/>
              </a:rPr>
              <a:t>57.</a:t>
            </a:r>
            <a:r>
              <a:rPr kumimoji="1" lang="ja-JP" altLang="en-US" sz="500" dirty="0">
                <a:solidFill>
                  <a:schemeClr val="tx1"/>
                </a:solidFill>
                <a:latin typeface="Meiryo UI" panose="020B0604030504040204" pitchFamily="50" charset="-128"/>
                <a:ea typeface="Meiryo UI" panose="020B0604030504040204" pitchFamily="50" charset="-128"/>
              </a:rPr>
              <a:t>帰宅困難者対応の確立</a:t>
            </a:r>
            <a:r>
              <a:rPr kumimoji="1" lang="ja-JP" altLang="en-US" sz="500" dirty="0" smtClean="0">
                <a:solidFill>
                  <a:schemeClr val="tx1"/>
                </a:solidFill>
                <a:latin typeface="Meiryo UI" panose="020B0604030504040204" pitchFamily="50" charset="-128"/>
                <a:ea typeface="Meiryo UI" panose="020B0604030504040204" pitchFamily="50" charset="-128"/>
              </a:rPr>
              <a:t>」　など</a:t>
            </a:r>
            <a:r>
              <a:rPr kumimoji="1" lang="ja-JP" altLang="en-US" sz="500" dirty="0">
                <a:solidFill>
                  <a:schemeClr val="tx1"/>
                </a:solidFill>
                <a:latin typeface="Meiryo UI" panose="020B0604030504040204" pitchFamily="50" charset="-128"/>
                <a:ea typeface="Meiryo UI" panose="020B0604030504040204" pitchFamily="50" charset="-128"/>
              </a:rPr>
              <a:t>　　　　　</a:t>
            </a:r>
          </a:p>
        </p:txBody>
      </p:sp>
      <p:sp>
        <p:nvSpPr>
          <p:cNvPr id="188" name="正方形/長方形 187"/>
          <p:cNvSpPr/>
          <p:nvPr/>
        </p:nvSpPr>
        <p:spPr>
          <a:xfrm>
            <a:off x="3423581" y="1225613"/>
            <a:ext cx="3048170" cy="1007189"/>
          </a:xfrm>
          <a:prstGeom prst="rect">
            <a:avLst/>
          </a:prstGeom>
          <a:gradFill>
            <a:gsLst>
              <a:gs pos="55000">
                <a:schemeClr val="accent1">
                  <a:lumMod val="5000"/>
                  <a:lumOff val="95000"/>
                </a:schemeClr>
              </a:gs>
              <a:gs pos="3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ln w="31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対応方針</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や</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取組み</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smtClean="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など</a:t>
            </a:r>
            <a:endParaRPr kumimoji="1" lang="en-US" altLang="ja-JP" sz="700" b="1" u="sng" dirty="0" smtClean="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600" b="1"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kumimoji="1" lang="ja-JP" altLang="en-US" sz="600" b="1" dirty="0" smtClean="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・発災時間帯別行動ﾙｰﾙを策定し、ガイドラインに反映</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　・経済</a:t>
            </a:r>
            <a:r>
              <a:rPr kumimoji="1" lang="ja-JP" altLang="en-US" sz="600" dirty="0">
                <a:solidFill>
                  <a:schemeClr val="tx1"/>
                </a:solidFill>
                <a:latin typeface="Meiryo UI" panose="020B0604030504040204" pitchFamily="50" charset="-128"/>
                <a:ea typeface="Meiryo UI" panose="020B0604030504040204" pitchFamily="50" charset="-128"/>
              </a:rPr>
              <a:t>団体等</a:t>
            </a:r>
            <a:r>
              <a:rPr kumimoji="1" lang="ja-JP" altLang="en-US" sz="600" dirty="0" smtClean="0">
                <a:solidFill>
                  <a:schemeClr val="tx1"/>
                </a:solidFill>
                <a:latin typeface="Meiryo UI" panose="020B0604030504040204" pitchFamily="50" charset="-128"/>
                <a:ea typeface="Meiryo UI" panose="020B0604030504040204" pitchFamily="50" charset="-128"/>
              </a:rPr>
              <a:t>と連携し、企業に対し一斉帰宅抑制と</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　　</a:t>
            </a:r>
            <a:r>
              <a:rPr kumimoji="1" lang="en-US" altLang="ja-JP" sz="600" dirty="0" smtClean="0">
                <a:solidFill>
                  <a:schemeClr val="tx1"/>
                </a:solidFill>
                <a:latin typeface="Meiryo UI" panose="020B0604030504040204" pitchFamily="50" charset="-128"/>
                <a:ea typeface="Meiryo UI" panose="020B0604030504040204" pitchFamily="50" charset="-128"/>
              </a:rPr>
              <a:t>BCP</a:t>
            </a:r>
            <a:r>
              <a:rPr kumimoji="1" lang="ja-JP" altLang="en-US" sz="600" dirty="0" smtClean="0">
                <a:solidFill>
                  <a:schemeClr val="tx1"/>
                </a:solidFill>
                <a:latin typeface="Meiryo UI" panose="020B0604030504040204" pitchFamily="50" charset="-128"/>
                <a:ea typeface="Meiryo UI" panose="020B0604030504040204" pitchFamily="50" charset="-128"/>
              </a:rPr>
              <a:t>策定を働きかけ</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　・一斉帰宅抑制の必要性をわかりやすく解説するなど、企業の</a:t>
            </a:r>
            <a:r>
              <a:rPr kumimoji="1" lang="en-US" altLang="ja-JP" sz="600" dirty="0" smtClean="0">
                <a:solidFill>
                  <a:schemeClr val="tx1"/>
                </a:solidFill>
                <a:latin typeface="Meiryo UI" panose="020B0604030504040204" pitchFamily="50" charset="-128"/>
                <a:ea typeface="Meiryo UI" panose="020B0604030504040204" pitchFamily="50" charset="-128"/>
              </a:rPr>
              <a:t>BCP</a:t>
            </a:r>
            <a:r>
              <a:rPr kumimoji="1" lang="ja-JP" altLang="en-US" sz="600" dirty="0" smtClean="0">
                <a:solidFill>
                  <a:schemeClr val="tx1"/>
                </a:solidFill>
                <a:latin typeface="Meiryo UI" panose="020B0604030504040204" pitchFamily="50" charset="-128"/>
                <a:ea typeface="Meiryo UI" panose="020B0604030504040204" pitchFamily="50" charset="-128"/>
              </a:rPr>
              <a:t>策定の取組みを促進</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　・</a:t>
            </a:r>
            <a:r>
              <a:rPr kumimoji="1" lang="en-US" altLang="ja-JP" sz="600" dirty="0" smtClean="0">
                <a:solidFill>
                  <a:schemeClr val="tx1"/>
                </a:solidFill>
                <a:latin typeface="Meiryo UI" panose="020B0604030504040204" pitchFamily="50" charset="-128"/>
                <a:ea typeface="Meiryo UI" panose="020B0604030504040204" pitchFamily="50" charset="-128"/>
              </a:rPr>
              <a:t>SNS</a:t>
            </a:r>
            <a:r>
              <a:rPr kumimoji="1" lang="ja-JP" altLang="en-US" sz="600" dirty="0" smtClean="0">
                <a:solidFill>
                  <a:schemeClr val="tx1"/>
                </a:solidFill>
                <a:latin typeface="Meiryo UI" panose="020B0604030504040204" pitchFamily="50" charset="-128"/>
                <a:ea typeface="Meiryo UI" panose="020B0604030504040204" pitchFamily="50" charset="-128"/>
              </a:rPr>
              <a:t>等を活用し、自らが次の行動を判断できるような利用者視点での情報発信</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　・鉄道運行・再開情報などを集約、一元化し発信する手法の検討</a:t>
            </a:r>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・関西広域連合にて、国、鉄道事業者、</a:t>
            </a:r>
            <a:r>
              <a:rPr kumimoji="1" lang="ja-JP" altLang="en-US" sz="600" dirty="0" smtClean="0">
                <a:solidFill>
                  <a:schemeClr val="tx1"/>
                </a:solidFill>
                <a:latin typeface="Meiryo UI" panose="020B0604030504040204" pitchFamily="50" charset="-128"/>
                <a:ea typeface="Meiryo UI" panose="020B0604030504040204" pitchFamily="50" charset="-128"/>
              </a:rPr>
              <a:t>バス協会</a:t>
            </a:r>
            <a:r>
              <a:rPr kumimoji="1" lang="ja-JP" altLang="en-US" sz="600" dirty="0">
                <a:solidFill>
                  <a:schemeClr val="tx1"/>
                </a:solidFill>
                <a:latin typeface="Meiryo UI" panose="020B0604030504040204" pitchFamily="50" charset="-128"/>
                <a:ea typeface="Meiryo UI" panose="020B0604030504040204" pitchFamily="50" charset="-128"/>
              </a:rPr>
              <a:t>なども参画した帰宅困難者</a:t>
            </a:r>
            <a:r>
              <a:rPr kumimoji="1" lang="ja-JP" altLang="en-US" sz="600" dirty="0" smtClean="0">
                <a:solidFill>
                  <a:schemeClr val="tx1"/>
                </a:solidFill>
                <a:latin typeface="Meiryo UI" panose="020B0604030504040204" pitchFamily="50" charset="-128"/>
                <a:ea typeface="Meiryo UI" panose="020B0604030504040204" pitchFamily="50" charset="-128"/>
              </a:rPr>
              <a:t>図上訓練</a:t>
            </a:r>
            <a:r>
              <a:rPr kumimoji="1" lang="ja-JP" altLang="en-US" sz="600" dirty="0">
                <a:solidFill>
                  <a:schemeClr val="tx1"/>
                </a:solidFill>
                <a:latin typeface="Meiryo UI" panose="020B0604030504040204" pitchFamily="50" charset="-128"/>
                <a:ea typeface="Meiryo UI" panose="020B0604030504040204" pitchFamily="50" charset="-128"/>
              </a:rPr>
              <a:t>を</a:t>
            </a:r>
            <a:r>
              <a:rPr kumimoji="1" lang="ja-JP" altLang="en-US" sz="600" dirty="0" smtClean="0">
                <a:solidFill>
                  <a:schemeClr val="tx1"/>
                </a:solidFill>
                <a:latin typeface="Meiryo UI" panose="020B0604030504040204" pitchFamily="50" charset="-128"/>
                <a:ea typeface="Meiryo UI" panose="020B0604030504040204" pitchFamily="50" charset="-128"/>
              </a:rPr>
              <a:t>実施</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　　する</a:t>
            </a:r>
            <a:r>
              <a:rPr kumimoji="1" lang="ja-JP" altLang="en-US" sz="600" dirty="0">
                <a:solidFill>
                  <a:schemeClr val="tx1"/>
                </a:solidFill>
                <a:latin typeface="Meiryo UI" panose="020B0604030504040204" pitchFamily="50" charset="-128"/>
                <a:ea typeface="Meiryo UI" panose="020B0604030504040204" pitchFamily="50" charset="-128"/>
              </a:rPr>
              <a:t>とともに、本訓練を検証し、災害時帰宅</a:t>
            </a:r>
            <a:r>
              <a:rPr kumimoji="1" lang="ja-JP" altLang="en-US" sz="600" dirty="0" smtClean="0">
                <a:solidFill>
                  <a:schemeClr val="tx1"/>
                </a:solidFill>
                <a:latin typeface="Meiryo UI" panose="020B0604030504040204" pitchFamily="50" charset="-128"/>
                <a:ea typeface="Meiryo UI" panose="020B0604030504040204" pitchFamily="50" charset="-128"/>
              </a:rPr>
              <a:t>支援ステーション確保、バス等に</a:t>
            </a:r>
            <a:r>
              <a:rPr kumimoji="1" lang="ja-JP" altLang="en-US" sz="600" dirty="0">
                <a:solidFill>
                  <a:schemeClr val="tx1"/>
                </a:solidFill>
                <a:latin typeface="Meiryo UI" panose="020B0604030504040204" pitchFamily="50" charset="-128"/>
                <a:ea typeface="Meiryo UI" panose="020B0604030504040204" pitchFamily="50" charset="-128"/>
              </a:rPr>
              <a:t>よる</a:t>
            </a:r>
            <a:r>
              <a:rPr kumimoji="1" lang="ja-JP" altLang="en-US" sz="600" dirty="0" smtClean="0">
                <a:solidFill>
                  <a:schemeClr val="tx1"/>
                </a:solidFill>
                <a:latin typeface="Meiryo UI" panose="020B0604030504040204" pitchFamily="50" charset="-128"/>
                <a:ea typeface="Meiryo UI" panose="020B0604030504040204" pitchFamily="50" charset="-128"/>
              </a:rPr>
              <a:t>代替輸送</a:t>
            </a:r>
            <a:r>
              <a:rPr kumimoji="1" lang="ja-JP" altLang="en-US" sz="600" dirty="0">
                <a:solidFill>
                  <a:schemeClr val="tx1"/>
                </a:solidFill>
                <a:latin typeface="Meiryo UI" panose="020B0604030504040204" pitchFamily="50" charset="-128"/>
                <a:ea typeface="Meiryo UI" panose="020B0604030504040204" pitchFamily="50" charset="-128"/>
              </a:rPr>
              <a:t>の</a:t>
            </a:r>
            <a:r>
              <a:rPr kumimoji="1" lang="ja-JP" altLang="en-US" sz="600" dirty="0" smtClean="0">
                <a:solidFill>
                  <a:schemeClr val="tx1"/>
                </a:solidFill>
                <a:latin typeface="Meiryo UI" panose="020B0604030504040204" pitchFamily="50" charset="-128"/>
                <a:ea typeface="Meiryo UI" panose="020B0604030504040204" pitchFamily="50" charset="-128"/>
              </a:rPr>
              <a:t>仕</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組みを</a:t>
            </a:r>
            <a:r>
              <a:rPr kumimoji="1" lang="ja-JP" altLang="en-US" sz="600" dirty="0" smtClean="0">
                <a:solidFill>
                  <a:schemeClr val="tx1"/>
                </a:solidFill>
                <a:latin typeface="Meiryo UI" panose="020B0604030504040204" pitchFamily="50" charset="-128"/>
                <a:ea typeface="Meiryo UI" panose="020B0604030504040204" pitchFamily="50" charset="-128"/>
              </a:rPr>
              <a:t>盛り込むガイドラインを作成</a:t>
            </a:r>
            <a:r>
              <a:rPr kumimoji="1" lang="ja-JP" altLang="en-US" sz="600" dirty="0">
                <a:solidFill>
                  <a:schemeClr val="tx1"/>
                </a:solidFill>
                <a:latin typeface="Meiryo UI" panose="020B0604030504040204" pitchFamily="50" charset="-128"/>
                <a:ea typeface="Meiryo UI" panose="020B0604030504040204" pitchFamily="50" charset="-128"/>
              </a:rPr>
              <a:t>（</a:t>
            </a:r>
            <a:r>
              <a:rPr kumimoji="1" lang="en-US" altLang="ja-JP" sz="600" dirty="0">
                <a:solidFill>
                  <a:schemeClr val="tx1"/>
                </a:solidFill>
                <a:latin typeface="Meiryo UI" panose="020B0604030504040204" pitchFamily="50" charset="-128"/>
                <a:ea typeface="Meiryo UI" panose="020B0604030504040204" pitchFamily="50" charset="-128"/>
              </a:rPr>
              <a:t>H30</a:t>
            </a:r>
            <a:r>
              <a:rPr kumimoji="1" lang="ja-JP" altLang="en-US" sz="600" dirty="0" smtClean="0">
                <a:solidFill>
                  <a:schemeClr val="tx1"/>
                </a:solidFill>
                <a:latin typeface="Meiryo UI" panose="020B0604030504040204" pitchFamily="50" charset="-128"/>
                <a:ea typeface="Meiryo UI" panose="020B0604030504040204" pitchFamily="50" charset="-128"/>
              </a:rPr>
              <a:t>年度</a:t>
            </a:r>
            <a:r>
              <a:rPr kumimoji="1" lang="en-US" altLang="ja-JP" sz="600" dirty="0" smtClean="0">
                <a:solidFill>
                  <a:schemeClr val="tx1"/>
                </a:solidFill>
                <a:latin typeface="Meiryo UI" panose="020B0604030504040204" pitchFamily="50" charset="-128"/>
                <a:ea typeface="Meiryo UI" panose="020B0604030504040204" pitchFamily="50" charset="-128"/>
              </a:rPr>
              <a:t>:</a:t>
            </a:r>
            <a:r>
              <a:rPr kumimoji="1" lang="ja-JP" altLang="en-US" sz="600" dirty="0" smtClean="0">
                <a:solidFill>
                  <a:schemeClr val="tx1"/>
                </a:solidFill>
                <a:latin typeface="Meiryo UI" panose="020B0604030504040204" pitchFamily="50" charset="-128"/>
                <a:ea typeface="Meiryo UI" panose="020B0604030504040204" pitchFamily="50" charset="-128"/>
              </a:rPr>
              <a:t>関西広域連合）</a:t>
            </a:r>
            <a:endParaRPr kumimoji="1" lang="ja-JP" altLang="en-US" sz="600" dirty="0">
              <a:solidFill>
                <a:schemeClr val="tx1"/>
              </a:solidFill>
              <a:latin typeface="Meiryo UI" panose="020B0604030504040204" pitchFamily="50" charset="-128"/>
              <a:ea typeface="Meiryo UI" panose="020B0604030504040204" pitchFamily="50" charset="-128"/>
            </a:endParaRPr>
          </a:p>
        </p:txBody>
      </p:sp>
      <p:grpSp>
        <p:nvGrpSpPr>
          <p:cNvPr id="193" name="グループ化 192"/>
          <p:cNvGrpSpPr/>
          <p:nvPr/>
        </p:nvGrpSpPr>
        <p:grpSpPr>
          <a:xfrm>
            <a:off x="3360969" y="2640233"/>
            <a:ext cx="3017911" cy="340127"/>
            <a:chOff x="661547" y="3118485"/>
            <a:chExt cx="3017911" cy="340127"/>
          </a:xfrm>
        </p:grpSpPr>
        <p:sp>
          <p:nvSpPr>
            <p:cNvPr id="194" name="テキスト ボックス 193"/>
            <p:cNvSpPr txBox="1"/>
            <p:nvPr/>
          </p:nvSpPr>
          <p:spPr>
            <a:xfrm>
              <a:off x="825836" y="3118485"/>
              <a:ext cx="602502" cy="180425"/>
            </a:xfrm>
            <a:prstGeom prst="rect">
              <a:avLst/>
            </a:prstGeom>
            <a:noFill/>
            <a:ln>
              <a:noFill/>
            </a:ln>
          </p:spPr>
          <p:txBody>
            <a:bodyPr wrap="square" lIns="72000" tIns="36000" rIns="36000" bIns="36000" rtlCol="0" anchor="ctr" anchorCtr="0">
              <a:spAutoFit/>
            </a:bodyPr>
            <a:lstStyle/>
            <a:p>
              <a:r>
                <a:rPr lang="ja-JP" altLang="en-US" sz="700" b="1" dirty="0">
                  <a:latin typeface="Meiryo UI" panose="020B0604030504040204" pitchFamily="50" charset="-128"/>
                  <a:ea typeface="Meiryo UI" panose="020B0604030504040204" pitchFamily="50" charset="-128"/>
                  <a:cs typeface="Meiryo UI" panose="020B0604030504040204" pitchFamily="50" charset="-128"/>
                </a:rPr>
                <a:t>キーワード</a:t>
              </a:r>
              <a:endParaRPr lang="en-US" altLang="ja-JP" sz="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5" name="楕円 194"/>
            <p:cNvSpPr/>
            <p:nvPr/>
          </p:nvSpPr>
          <p:spPr>
            <a:xfrm>
              <a:off x="661547" y="3186206"/>
              <a:ext cx="256402" cy="26906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12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訪</a:t>
              </a:r>
              <a:endParaRPr kumimoji="1" lang="ja-JP" altLang="en-US" sz="12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96" name="テキスト ボックス 195"/>
            <p:cNvSpPr txBox="1"/>
            <p:nvPr/>
          </p:nvSpPr>
          <p:spPr>
            <a:xfrm>
              <a:off x="854917" y="3207328"/>
              <a:ext cx="2734330" cy="241980"/>
            </a:xfrm>
            <a:prstGeom prst="rect">
              <a:avLst/>
            </a:prstGeom>
            <a:noFill/>
            <a:ln>
              <a:noFill/>
            </a:ln>
          </p:spPr>
          <p:txBody>
            <a:bodyPr wrap="square" lIns="72000" tIns="36000" rIns="36000" bIns="36000" rtlCol="0" anchor="ctr" anchorCtr="0">
              <a:spAutoFit/>
            </a:bodyPr>
            <a:lstStyle/>
            <a:p>
              <a:r>
                <a:rPr lang="ja-JP" altLang="en-US" sz="10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日</a:t>
              </a:r>
              <a:r>
                <a:rPr lang="ja-JP" altLang="en-US" sz="105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外国人等への対応</a:t>
              </a:r>
              <a:endParaRPr lang="en-US" altLang="ja-JP" sz="105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97" name="正方形/長方形 196"/>
            <p:cNvSpPr/>
            <p:nvPr/>
          </p:nvSpPr>
          <p:spPr>
            <a:xfrm>
              <a:off x="785894" y="3412893"/>
              <a:ext cx="2893564" cy="45719"/>
            </a:xfrm>
            <a:prstGeom prst="rect">
              <a:avLst/>
            </a:prstGeom>
            <a:gradFill flip="none" rotWithShape="1">
              <a:gsLst>
                <a:gs pos="0">
                  <a:schemeClr val="accent5"/>
                </a:gs>
                <a:gs pos="24000">
                  <a:schemeClr val="bg1">
                    <a:lumMod val="75000"/>
                  </a:schemeClr>
                </a:gs>
                <a:gs pos="50000">
                  <a:srgbClr val="DFDFDF"/>
                </a:gs>
                <a:gs pos="100000">
                  <a:schemeClr val="bg1"/>
                </a:gs>
              </a:gsLst>
              <a:lin ang="0" scaled="1"/>
              <a:tileRect/>
            </a:gradFill>
            <a:ln w="6350">
              <a:noFill/>
              <a:headEnd type="oval"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grpSp>
      <p:sp>
        <p:nvSpPr>
          <p:cNvPr id="198" name="正方形/長方形 197"/>
          <p:cNvSpPr/>
          <p:nvPr/>
        </p:nvSpPr>
        <p:spPr>
          <a:xfrm>
            <a:off x="3482460" y="4217779"/>
            <a:ext cx="3080605" cy="1851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kumimoji="1" lang="ja-JP" altLang="en-US" sz="500" dirty="0">
                <a:solidFill>
                  <a:schemeClr val="tx1"/>
                </a:solidFill>
                <a:latin typeface="Meiryo UI" panose="020B0604030504040204" pitchFamily="50" charset="-128"/>
                <a:ea typeface="Meiryo UI" panose="020B0604030504040204" pitchFamily="50" charset="-128"/>
              </a:rPr>
              <a:t>該当、関連するアクション</a:t>
            </a:r>
            <a:r>
              <a:rPr kumimoji="1" lang="ja-JP" altLang="en-US" sz="500" dirty="0" smtClean="0">
                <a:solidFill>
                  <a:schemeClr val="tx1"/>
                </a:solidFill>
                <a:latin typeface="Meiryo UI" panose="020B0604030504040204" pitchFamily="50" charset="-128"/>
                <a:ea typeface="Meiryo UI" panose="020B0604030504040204" pitchFamily="50" charset="-128"/>
              </a:rPr>
              <a:t>：「</a:t>
            </a:r>
            <a:r>
              <a:rPr kumimoji="1" lang="en-US" altLang="ja-JP" sz="500" dirty="0" smtClean="0">
                <a:solidFill>
                  <a:schemeClr val="tx1"/>
                </a:solidFill>
                <a:latin typeface="Meiryo UI" panose="020B0604030504040204" pitchFamily="50" charset="-128"/>
                <a:ea typeface="Meiryo UI" panose="020B0604030504040204" pitchFamily="50" charset="-128"/>
              </a:rPr>
              <a:t>40.</a:t>
            </a:r>
            <a:r>
              <a:rPr kumimoji="1" lang="ja-JP" altLang="en-US" sz="500" dirty="0" smtClean="0">
                <a:solidFill>
                  <a:schemeClr val="tx1"/>
                </a:solidFill>
                <a:latin typeface="Meiryo UI" panose="020B0604030504040204" pitchFamily="50" charset="-128"/>
                <a:ea typeface="Meiryo UI" panose="020B0604030504040204" pitchFamily="50" charset="-128"/>
              </a:rPr>
              <a:t>在住外国人</a:t>
            </a:r>
            <a:r>
              <a:rPr kumimoji="1" lang="ja-JP" altLang="en-US" sz="500" dirty="0">
                <a:solidFill>
                  <a:schemeClr val="tx1"/>
                </a:solidFill>
                <a:latin typeface="Meiryo UI" panose="020B0604030504040204" pitchFamily="50" charset="-128"/>
                <a:ea typeface="Meiryo UI" panose="020B0604030504040204" pitchFamily="50" charset="-128"/>
              </a:rPr>
              <a:t>への情報発信充実</a:t>
            </a:r>
            <a:r>
              <a:rPr kumimoji="1" lang="ja-JP" altLang="en-US" sz="500" dirty="0" smtClean="0">
                <a:solidFill>
                  <a:schemeClr val="tx1"/>
                </a:solidFill>
                <a:latin typeface="Meiryo UI" panose="020B0604030504040204" pitchFamily="50" charset="-128"/>
                <a:ea typeface="Meiryo UI" panose="020B0604030504040204" pitchFamily="50" charset="-128"/>
              </a:rPr>
              <a:t>」「</a:t>
            </a:r>
            <a:r>
              <a:rPr kumimoji="1" lang="en-US" altLang="ja-JP" sz="500" dirty="0" smtClean="0">
                <a:solidFill>
                  <a:schemeClr val="tx1"/>
                </a:solidFill>
                <a:latin typeface="Meiryo UI" panose="020B0604030504040204" pitchFamily="50" charset="-128"/>
                <a:ea typeface="Meiryo UI" panose="020B0604030504040204" pitchFamily="50" charset="-128"/>
              </a:rPr>
              <a:t>41.</a:t>
            </a:r>
            <a:r>
              <a:rPr kumimoji="1" lang="ja-JP" altLang="en-US" sz="500" dirty="0" smtClean="0">
                <a:solidFill>
                  <a:schemeClr val="tx1"/>
                </a:solidFill>
                <a:latin typeface="Meiryo UI" panose="020B0604030504040204" pitchFamily="50" charset="-128"/>
                <a:ea typeface="Meiryo UI" panose="020B0604030504040204" pitchFamily="50" charset="-128"/>
              </a:rPr>
              <a:t>外国人旅行者の安全確保」</a:t>
            </a:r>
            <a:endParaRPr kumimoji="1" lang="en-US" altLang="ja-JP" sz="500" dirty="0">
              <a:solidFill>
                <a:schemeClr val="tx1"/>
              </a:solidFill>
              <a:latin typeface="Meiryo UI" panose="020B0604030504040204" pitchFamily="50" charset="-128"/>
              <a:ea typeface="Meiryo UI" panose="020B0604030504040204" pitchFamily="50" charset="-128"/>
            </a:endParaRPr>
          </a:p>
          <a:p>
            <a:r>
              <a:rPr kumimoji="1" lang="ja-JP" altLang="en-US" sz="500" dirty="0">
                <a:solidFill>
                  <a:schemeClr val="tx1"/>
                </a:solidFill>
                <a:latin typeface="Meiryo UI" panose="020B0604030504040204" pitchFamily="50" charset="-128"/>
                <a:ea typeface="Meiryo UI" panose="020B0604030504040204" pitchFamily="50" charset="-128"/>
              </a:rPr>
              <a:t>　　　　　　　　　　　　　　　　</a:t>
            </a:r>
            <a:r>
              <a:rPr kumimoji="1" lang="ja-JP" altLang="en-US" sz="500" dirty="0" smtClean="0">
                <a:solidFill>
                  <a:schemeClr val="tx1"/>
                </a:solidFill>
                <a:latin typeface="Meiryo UI" panose="020B0604030504040204" pitchFamily="50" charset="-128"/>
                <a:ea typeface="Meiryo UI" panose="020B0604030504040204" pitchFamily="50" charset="-128"/>
              </a:rPr>
              <a:t>「</a:t>
            </a:r>
            <a:r>
              <a:rPr kumimoji="1" lang="en-US" altLang="ja-JP" sz="500" dirty="0" smtClean="0">
                <a:solidFill>
                  <a:schemeClr val="tx1"/>
                </a:solidFill>
                <a:latin typeface="Meiryo UI" panose="020B0604030504040204" pitchFamily="50" charset="-128"/>
                <a:ea typeface="Meiryo UI" panose="020B0604030504040204" pitchFamily="50" charset="-128"/>
              </a:rPr>
              <a:t>57.</a:t>
            </a:r>
            <a:r>
              <a:rPr kumimoji="1" lang="ja-JP" altLang="en-US" sz="500" dirty="0" smtClean="0">
                <a:solidFill>
                  <a:schemeClr val="tx1"/>
                </a:solidFill>
                <a:latin typeface="Meiryo UI" panose="020B0604030504040204" pitchFamily="50" charset="-128"/>
                <a:ea typeface="Meiryo UI" panose="020B0604030504040204" pitchFamily="50" charset="-128"/>
              </a:rPr>
              <a:t>帰宅困難者対策の確立」</a:t>
            </a:r>
            <a:r>
              <a:rPr kumimoji="1" lang="ja-JP" altLang="en-US" sz="500" dirty="0">
                <a:solidFill>
                  <a:schemeClr val="tx1"/>
                </a:solidFill>
                <a:latin typeface="Meiryo UI" panose="020B0604030504040204" pitchFamily="50" charset="-128"/>
                <a:ea typeface="Meiryo UI" panose="020B0604030504040204" pitchFamily="50" charset="-128"/>
              </a:rPr>
              <a:t>　など</a:t>
            </a:r>
            <a:endParaRPr kumimoji="1" lang="en-US" altLang="ja-JP" sz="500" dirty="0">
              <a:solidFill>
                <a:schemeClr val="tx1"/>
              </a:solidFill>
              <a:latin typeface="Meiryo UI" panose="020B0604030504040204" pitchFamily="50" charset="-128"/>
              <a:ea typeface="Meiryo UI" panose="020B0604030504040204" pitchFamily="50" charset="-128"/>
            </a:endParaRPr>
          </a:p>
          <a:p>
            <a:r>
              <a:rPr kumimoji="1" lang="ja-JP" altLang="en-US" sz="500" dirty="0">
                <a:solidFill>
                  <a:schemeClr val="tx1"/>
                </a:solidFill>
                <a:latin typeface="Meiryo UI" panose="020B0604030504040204" pitchFamily="50" charset="-128"/>
                <a:ea typeface="Meiryo UI" panose="020B0604030504040204" pitchFamily="50" charset="-128"/>
              </a:rPr>
              <a:t>　　　　　　　　　　　　　　　　　　　　　　　　　　　　</a:t>
            </a:r>
          </a:p>
        </p:txBody>
      </p:sp>
      <p:sp>
        <p:nvSpPr>
          <p:cNvPr id="199" name="正方形/長方形 198"/>
          <p:cNvSpPr/>
          <p:nvPr/>
        </p:nvSpPr>
        <p:spPr>
          <a:xfrm>
            <a:off x="3473498" y="3416599"/>
            <a:ext cx="2990674" cy="792000"/>
          </a:xfrm>
          <a:prstGeom prst="rect">
            <a:avLst/>
          </a:prstGeom>
          <a:gradFill>
            <a:gsLst>
              <a:gs pos="55000">
                <a:schemeClr val="accent1">
                  <a:lumMod val="5000"/>
                  <a:lumOff val="95000"/>
                </a:schemeClr>
              </a:gs>
              <a:gs pos="3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ln w="31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対応方針</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や</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取組み</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smtClean="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など</a:t>
            </a:r>
            <a:endParaRPr kumimoji="1" lang="en-US" altLang="ja-JP" sz="700" b="1" u="sng" dirty="0" smtClean="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600" dirty="0" smtClean="0">
                <a:solidFill>
                  <a:schemeClr val="tx1"/>
                </a:solidFill>
                <a:latin typeface="Meiryo UI" panose="020B0604030504040204" pitchFamily="50" charset="-128"/>
                <a:ea typeface="Meiryo UI" panose="020B0604030504040204" pitchFamily="50" charset="-128"/>
              </a:rPr>
              <a:t>　・</a:t>
            </a:r>
            <a:r>
              <a:rPr kumimoji="1" lang="ja-JP" altLang="en-US" sz="600" dirty="0">
                <a:solidFill>
                  <a:schemeClr val="tx1"/>
                </a:solidFill>
                <a:latin typeface="Meiryo UI" panose="020B0604030504040204" pitchFamily="50" charset="-128"/>
                <a:ea typeface="Meiryo UI" panose="020B0604030504040204" pitchFamily="50" charset="-128"/>
              </a:rPr>
              <a:t>多様な機関と連携</a:t>
            </a:r>
            <a:r>
              <a:rPr kumimoji="1" lang="ja-JP" altLang="en-US" sz="600" dirty="0" smtClean="0">
                <a:solidFill>
                  <a:schemeClr val="tx1"/>
                </a:solidFill>
                <a:latin typeface="Meiryo UI" panose="020B0604030504040204" pitchFamily="50" charset="-128"/>
                <a:ea typeface="Meiryo UI" panose="020B0604030504040204" pitchFamily="50" charset="-128"/>
              </a:rPr>
              <a:t>した官民協働体制を構築し、外国人</a:t>
            </a:r>
            <a:r>
              <a:rPr kumimoji="1" lang="ja-JP" altLang="en-US" sz="600" dirty="0">
                <a:solidFill>
                  <a:schemeClr val="tx1"/>
                </a:solidFill>
                <a:latin typeface="Meiryo UI" panose="020B0604030504040204" pitchFamily="50" charset="-128"/>
                <a:ea typeface="Meiryo UI" panose="020B0604030504040204" pitchFamily="50" charset="-128"/>
              </a:rPr>
              <a:t>支援策の検討・推進</a:t>
            </a:r>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600" dirty="0" smtClean="0">
                <a:solidFill>
                  <a:schemeClr val="tx1"/>
                </a:solidFill>
                <a:latin typeface="Meiryo UI" panose="020B0604030504040204" pitchFamily="50" charset="-128"/>
                <a:ea typeface="Meiryo UI" panose="020B0604030504040204" pitchFamily="50" charset="-128"/>
              </a:rPr>
              <a:t>　・府ホームページに</a:t>
            </a:r>
            <a:r>
              <a:rPr kumimoji="1" lang="en-US" altLang="ja-JP" sz="600" dirty="0" smtClean="0">
                <a:solidFill>
                  <a:schemeClr val="tx1"/>
                </a:solidFill>
                <a:latin typeface="Meiryo UI" panose="020B0604030504040204" pitchFamily="50" charset="-128"/>
                <a:ea typeface="Meiryo UI" panose="020B0604030504040204" pitchFamily="50" charset="-128"/>
              </a:rPr>
              <a:t>12</a:t>
            </a:r>
            <a:r>
              <a:rPr kumimoji="1" lang="ja-JP" altLang="en-US" sz="600" dirty="0" smtClean="0">
                <a:solidFill>
                  <a:schemeClr val="tx1"/>
                </a:solidFill>
                <a:latin typeface="Meiryo UI" panose="020B0604030504040204" pitchFamily="50" charset="-128"/>
                <a:ea typeface="Meiryo UI" panose="020B0604030504040204" pitchFamily="50" charset="-128"/>
              </a:rPr>
              <a:t>言語対応</a:t>
            </a:r>
            <a:r>
              <a:rPr kumimoji="1" lang="ja-JP" altLang="en-US" sz="600" dirty="0">
                <a:solidFill>
                  <a:schemeClr val="tx1"/>
                </a:solidFill>
                <a:latin typeface="Meiryo UI" panose="020B0604030504040204" pitchFamily="50" charset="-128"/>
                <a:ea typeface="Meiryo UI" panose="020B0604030504040204" pitchFamily="50" charset="-128"/>
              </a:rPr>
              <a:t>の</a:t>
            </a:r>
            <a:r>
              <a:rPr kumimoji="1" lang="ja-JP" altLang="en-US" sz="600" dirty="0" smtClean="0">
                <a:solidFill>
                  <a:schemeClr val="tx1"/>
                </a:solidFill>
                <a:latin typeface="Meiryo UI" panose="020B0604030504040204" pitchFamily="50" charset="-128"/>
                <a:ea typeface="Meiryo UI" panose="020B0604030504040204" pitchFamily="50" charset="-128"/>
              </a:rPr>
              <a:t>自動翻訳機能</a:t>
            </a:r>
            <a:r>
              <a:rPr kumimoji="1" lang="ja-JP" altLang="en-US" sz="600" dirty="0">
                <a:solidFill>
                  <a:schemeClr val="tx1"/>
                </a:solidFill>
                <a:latin typeface="Meiryo UI" panose="020B0604030504040204" pitchFamily="50" charset="-128"/>
                <a:ea typeface="Meiryo UI" panose="020B0604030504040204" pitchFamily="50" charset="-128"/>
              </a:rPr>
              <a:t>を導入、発災時</a:t>
            </a:r>
            <a:r>
              <a:rPr kumimoji="1" lang="ja-JP" altLang="en-US" sz="600" dirty="0" smtClean="0">
                <a:solidFill>
                  <a:schemeClr val="tx1"/>
                </a:solidFill>
                <a:latin typeface="Meiryo UI" panose="020B0604030504040204" pitchFamily="50" charset="-128"/>
                <a:ea typeface="Meiryo UI" panose="020B0604030504040204" pitchFamily="50" charset="-128"/>
              </a:rPr>
              <a:t>に府</a:t>
            </a:r>
            <a:r>
              <a:rPr kumimoji="1" lang="ja-JP" altLang="en-US" sz="600" dirty="0">
                <a:solidFill>
                  <a:schemeClr val="tx1"/>
                </a:solidFill>
                <a:latin typeface="Meiryo UI" panose="020B0604030504040204" pitchFamily="50" charset="-128"/>
                <a:ea typeface="Meiryo UI" panose="020B0604030504040204" pitchFamily="50" charset="-128"/>
              </a:rPr>
              <a:t>ホームページを災害情報</a:t>
            </a:r>
            <a:r>
              <a:rPr kumimoji="1" lang="ja-JP" altLang="en-US" sz="600" dirty="0" smtClean="0">
                <a:solidFill>
                  <a:schemeClr val="tx1"/>
                </a:solidFill>
                <a:latin typeface="Meiryo UI" panose="020B0604030504040204" pitchFamily="50" charset="-128"/>
                <a:ea typeface="Meiryo UI" panose="020B0604030504040204" pitchFamily="50" charset="-128"/>
              </a:rPr>
              <a:t>に</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pPr marL="90488"/>
            <a:r>
              <a:rPr kumimoji="1" lang="ja-JP" altLang="en-US" sz="600" dirty="0" smtClean="0">
                <a:solidFill>
                  <a:schemeClr val="tx1"/>
                </a:solidFill>
                <a:latin typeface="Meiryo UI" panose="020B0604030504040204" pitchFamily="50" charset="-128"/>
                <a:ea typeface="Meiryo UI" panose="020B0604030504040204" pitchFamily="50" charset="-128"/>
              </a:rPr>
              <a:t>特化</a:t>
            </a:r>
            <a:r>
              <a:rPr kumimoji="1" lang="ja-JP" altLang="en-US" sz="600" dirty="0">
                <a:solidFill>
                  <a:schemeClr val="tx1"/>
                </a:solidFill>
                <a:latin typeface="Meiryo UI" panose="020B0604030504040204" pitchFamily="50" charset="-128"/>
                <a:ea typeface="Meiryo UI" panose="020B0604030504040204" pitchFamily="50" charset="-128"/>
              </a:rPr>
              <a:t>したトップページに</a:t>
            </a:r>
            <a:r>
              <a:rPr kumimoji="1" lang="ja-JP" altLang="en-US" sz="600" dirty="0" smtClean="0">
                <a:solidFill>
                  <a:schemeClr val="tx1"/>
                </a:solidFill>
                <a:latin typeface="Meiryo UI" panose="020B0604030504040204" pitchFamily="50" charset="-128"/>
                <a:ea typeface="Meiryo UI" panose="020B0604030504040204" pitchFamily="50" charset="-128"/>
              </a:rPr>
              <a:t>切替え</a:t>
            </a:r>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600" dirty="0" smtClean="0">
                <a:solidFill>
                  <a:schemeClr val="tx1"/>
                </a:solidFill>
                <a:latin typeface="Meiryo UI" panose="020B0604030504040204" pitchFamily="50" charset="-128"/>
                <a:ea typeface="Meiryo UI" panose="020B0604030504040204" pitchFamily="50" charset="-128"/>
              </a:rPr>
              <a:t>　・訪日外国人旅行者等が必要とする情報を、</a:t>
            </a:r>
            <a:r>
              <a:rPr kumimoji="1" lang="en-US" altLang="ja-JP" sz="600" dirty="0" smtClean="0">
                <a:solidFill>
                  <a:schemeClr val="tx1"/>
                </a:solidFill>
                <a:latin typeface="Meiryo UI" panose="020B0604030504040204" pitchFamily="50" charset="-128"/>
                <a:ea typeface="Meiryo UI" panose="020B0604030504040204" pitchFamily="50" charset="-128"/>
              </a:rPr>
              <a:t>SNS</a:t>
            </a:r>
            <a:r>
              <a:rPr kumimoji="1" lang="ja-JP" altLang="en-US" sz="600" dirty="0" smtClean="0">
                <a:solidFill>
                  <a:schemeClr val="tx1"/>
                </a:solidFill>
                <a:latin typeface="Meiryo UI" panose="020B0604030504040204" pitchFamily="50" charset="-128"/>
                <a:ea typeface="Meiryo UI" panose="020B0604030504040204" pitchFamily="50" charset="-128"/>
              </a:rPr>
              <a:t>等、様々なツールを活用</a:t>
            </a:r>
            <a:r>
              <a:rPr kumimoji="1" lang="ja-JP" altLang="en-US" sz="600" dirty="0">
                <a:solidFill>
                  <a:schemeClr val="tx1"/>
                </a:solidFill>
                <a:latin typeface="Meiryo UI" panose="020B0604030504040204" pitchFamily="50" charset="-128"/>
                <a:ea typeface="Meiryo UI" panose="020B0604030504040204" pitchFamily="50" charset="-128"/>
              </a:rPr>
              <a:t>した多言語対応に</a:t>
            </a:r>
            <a:r>
              <a:rPr kumimoji="1" lang="ja-JP" altLang="en-US" sz="600" dirty="0" err="1" smtClean="0">
                <a:solidFill>
                  <a:schemeClr val="tx1"/>
                </a:solidFill>
                <a:latin typeface="Meiryo UI" panose="020B0604030504040204" pitchFamily="50" charset="-128"/>
                <a:ea typeface="Meiryo UI" panose="020B0604030504040204" pitchFamily="50" charset="-128"/>
              </a:rPr>
              <a:t>よ</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　</a:t>
            </a:r>
            <a:r>
              <a:rPr kumimoji="1" lang="ja-JP" altLang="en-US" sz="600" dirty="0" err="1" smtClean="0">
                <a:solidFill>
                  <a:schemeClr val="tx1"/>
                </a:solidFill>
                <a:latin typeface="Meiryo UI" panose="020B0604030504040204" pitchFamily="50" charset="-128"/>
                <a:ea typeface="Meiryo UI" panose="020B0604030504040204" pitchFamily="50" charset="-128"/>
              </a:rPr>
              <a:t>る</a:t>
            </a:r>
            <a:r>
              <a:rPr kumimoji="1" lang="ja-JP" altLang="en-US" sz="600" dirty="0" smtClean="0">
                <a:solidFill>
                  <a:schemeClr val="tx1"/>
                </a:solidFill>
                <a:latin typeface="Meiryo UI" panose="020B0604030504040204" pitchFamily="50" charset="-128"/>
                <a:ea typeface="Meiryo UI" panose="020B0604030504040204" pitchFamily="50" charset="-128"/>
              </a:rPr>
              <a:t>情報発信</a:t>
            </a:r>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600" dirty="0" smtClean="0">
                <a:solidFill>
                  <a:schemeClr val="tx1"/>
                </a:solidFill>
                <a:latin typeface="Meiryo UI" panose="020B0604030504040204" pitchFamily="50" charset="-128"/>
                <a:ea typeface="Meiryo UI" panose="020B0604030504040204" pitchFamily="50" charset="-128"/>
              </a:rPr>
              <a:t>　・ターミナル駅</a:t>
            </a:r>
            <a:r>
              <a:rPr kumimoji="1" lang="ja-JP" altLang="en-US" sz="600" dirty="0">
                <a:solidFill>
                  <a:schemeClr val="tx1"/>
                </a:solidFill>
                <a:latin typeface="Meiryo UI" panose="020B0604030504040204" pitchFamily="50" charset="-128"/>
                <a:ea typeface="Meiryo UI" panose="020B0604030504040204" pitchFamily="50" charset="-128"/>
              </a:rPr>
              <a:t>周辺や観光案内所等に</a:t>
            </a:r>
            <a:r>
              <a:rPr kumimoji="1" lang="ja-JP" altLang="en-US" sz="600" dirty="0" smtClean="0">
                <a:solidFill>
                  <a:schemeClr val="tx1"/>
                </a:solidFill>
                <a:latin typeface="Meiryo UI" panose="020B0604030504040204" pitchFamily="50" charset="-128"/>
                <a:ea typeface="Meiryo UI" panose="020B0604030504040204" pitchFamily="50" charset="-128"/>
              </a:rPr>
              <a:t>おける多言語による情報</a:t>
            </a:r>
            <a:r>
              <a:rPr kumimoji="1" lang="ja-JP" altLang="en-US" sz="600" dirty="0">
                <a:solidFill>
                  <a:schemeClr val="tx1"/>
                </a:solidFill>
                <a:latin typeface="Meiryo UI" panose="020B0604030504040204" pitchFamily="50" charset="-128"/>
                <a:ea typeface="Meiryo UI" panose="020B0604030504040204" pitchFamily="50" charset="-128"/>
              </a:rPr>
              <a:t>発信の充実</a:t>
            </a:r>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600" dirty="0" smtClean="0">
                <a:solidFill>
                  <a:schemeClr val="tx1"/>
                </a:solidFill>
                <a:latin typeface="Meiryo UI" panose="020B0604030504040204" pitchFamily="50" charset="-128"/>
                <a:ea typeface="Meiryo UI" panose="020B0604030504040204" pitchFamily="50" charset="-128"/>
              </a:rPr>
              <a:t>　・多言語支援の必要な避難者等の情報収集を強化</a:t>
            </a:r>
            <a:r>
              <a:rPr kumimoji="1" lang="ja-JP" altLang="en-US" sz="600" dirty="0">
                <a:solidFill>
                  <a:schemeClr val="tx1"/>
                </a:solidFill>
                <a:latin typeface="Meiryo UI" panose="020B0604030504040204" pitchFamily="50" charset="-128"/>
                <a:ea typeface="Meiryo UI" panose="020B0604030504040204" pitchFamily="50" charset="-128"/>
              </a:rPr>
              <a:t>　</a:t>
            </a:r>
          </a:p>
        </p:txBody>
      </p:sp>
      <p:sp>
        <p:nvSpPr>
          <p:cNvPr id="200" name="正方形/長方形 199"/>
          <p:cNvSpPr/>
          <p:nvPr/>
        </p:nvSpPr>
        <p:spPr>
          <a:xfrm>
            <a:off x="3544376" y="3114859"/>
            <a:ext cx="1898344" cy="3904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kumimoji="1" lang="ja-JP" altLang="en-US" sz="600" dirty="0" smtClean="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関係</a:t>
            </a:r>
            <a:r>
              <a:rPr kumimoji="1" lang="ja-JP" altLang="en-US" sz="600" dirty="0" smtClean="0">
                <a:solidFill>
                  <a:schemeClr val="tx1"/>
                </a:solidFill>
                <a:latin typeface="Meiryo UI" panose="020B0604030504040204" pitchFamily="50" charset="-128"/>
                <a:ea typeface="Meiryo UI" panose="020B0604030504040204" pitchFamily="50" charset="-128"/>
              </a:rPr>
              <a:t>機関との連携</a:t>
            </a:r>
            <a:r>
              <a:rPr kumimoji="1" lang="ja-JP" altLang="en-US" sz="400" dirty="0" smtClean="0">
                <a:solidFill>
                  <a:schemeClr val="tx1"/>
                </a:solidFill>
                <a:latin typeface="Meiryo UI" panose="020B0604030504040204" pitchFamily="50" charset="-128"/>
                <a:ea typeface="Meiryo UI" panose="020B0604030504040204" pitchFamily="50" charset="-128"/>
              </a:rPr>
              <a:t>・</a:t>
            </a:r>
            <a:r>
              <a:rPr kumimoji="1" lang="ja-JP" altLang="en-US" sz="600" dirty="0" smtClean="0">
                <a:solidFill>
                  <a:schemeClr val="tx1"/>
                </a:solidFill>
                <a:latin typeface="Meiryo UI" panose="020B0604030504040204" pitchFamily="50" charset="-128"/>
                <a:ea typeface="Meiryo UI" panose="020B0604030504040204" pitchFamily="50" charset="-128"/>
              </a:rPr>
              <a:t>強化が必要</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smtClean="0">
                <a:solidFill>
                  <a:schemeClr val="tx1"/>
                </a:solidFill>
                <a:latin typeface="Meiryo UI" panose="020B0604030504040204" pitchFamily="50" charset="-128"/>
                <a:ea typeface="Meiryo UI" panose="020B0604030504040204" pitchFamily="50" charset="-128"/>
              </a:rPr>
              <a:t>・多言語化による情報発信が不十分</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smtClean="0">
                <a:solidFill>
                  <a:schemeClr val="tx1"/>
                </a:solidFill>
                <a:latin typeface="Meiryo UI" panose="020B0604030504040204" pitchFamily="50" charset="-128"/>
                <a:ea typeface="Meiryo UI" panose="020B0604030504040204" pitchFamily="50" charset="-128"/>
              </a:rPr>
              <a:t>・ターミナル駅等で多くの滞留者が発生</a:t>
            </a:r>
            <a:endParaRPr kumimoji="1" lang="ja-JP" altLang="en-US" sz="600" dirty="0">
              <a:solidFill>
                <a:schemeClr val="tx1"/>
              </a:solidFill>
              <a:latin typeface="Meiryo UI" panose="020B0604030504040204" pitchFamily="50" charset="-128"/>
              <a:ea typeface="Meiryo UI" panose="020B0604030504040204" pitchFamily="50" charset="-128"/>
            </a:endParaRPr>
          </a:p>
        </p:txBody>
      </p:sp>
      <p:sp>
        <p:nvSpPr>
          <p:cNvPr id="209" name="正方形/長方形 208"/>
          <p:cNvSpPr/>
          <p:nvPr/>
        </p:nvSpPr>
        <p:spPr>
          <a:xfrm>
            <a:off x="6843483" y="6009855"/>
            <a:ext cx="2828156" cy="113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endParaRPr kumimoji="1" lang="ja-JP" altLang="en-US" sz="650" dirty="0">
              <a:solidFill>
                <a:schemeClr val="tx1"/>
              </a:solidFill>
              <a:latin typeface="Meiryo UI" panose="020B0604030504040204" pitchFamily="50" charset="-128"/>
              <a:ea typeface="Meiryo UI" panose="020B0604030504040204" pitchFamily="50" charset="-128"/>
            </a:endParaRPr>
          </a:p>
        </p:txBody>
      </p:sp>
      <p:sp>
        <p:nvSpPr>
          <p:cNvPr id="211" name="正方形/長方形 210"/>
          <p:cNvSpPr/>
          <p:nvPr/>
        </p:nvSpPr>
        <p:spPr>
          <a:xfrm>
            <a:off x="6716589" y="6154855"/>
            <a:ext cx="3081460" cy="576000"/>
          </a:xfrm>
          <a:prstGeom prst="rect">
            <a:avLst/>
          </a:prstGeom>
          <a:gradFill>
            <a:gsLst>
              <a:gs pos="55000">
                <a:schemeClr val="accent1">
                  <a:lumMod val="5000"/>
                  <a:lumOff val="95000"/>
                </a:schemeClr>
              </a:gs>
              <a:gs pos="3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ln w="31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対応方針</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や</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取組み</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smtClean="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など</a:t>
            </a:r>
            <a:endParaRPr kumimoji="1" lang="en-US" altLang="ja-JP" sz="700" b="1" u="sng" dirty="0" smtClean="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600" dirty="0" smtClean="0">
                <a:solidFill>
                  <a:schemeClr val="tx1"/>
                </a:solidFill>
                <a:latin typeface="Meiryo UI" panose="020B0604030504040204" pitchFamily="50" charset="-128"/>
                <a:ea typeface="Meiryo UI" panose="020B0604030504040204" pitchFamily="50" charset="-128"/>
              </a:rPr>
              <a:t>　</a:t>
            </a:r>
            <a:r>
              <a:rPr kumimoji="1" lang="ja-JP" altLang="en-US" sz="600" dirty="0">
                <a:solidFill>
                  <a:schemeClr val="tx1"/>
                </a:solidFill>
                <a:latin typeface="Meiryo UI" panose="020B0604030504040204" pitchFamily="50" charset="-128"/>
                <a:ea typeface="Meiryo UI" panose="020B0604030504040204" pitchFamily="50" charset="-128"/>
              </a:rPr>
              <a:t>　・災害時に車使用抑制をﾒﾃﾞｲｱに広報要請</a:t>
            </a:r>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　・優先的に開放すべき踏切の指定について関係機関に働きかけ</a:t>
            </a:r>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　・</a:t>
            </a:r>
            <a:r>
              <a:rPr kumimoji="1" lang="ja-JP" altLang="en-US" sz="600" dirty="0">
                <a:solidFill>
                  <a:schemeClr val="tx1"/>
                </a:solidFill>
                <a:latin typeface="Meiryo UI" panose="020B0604030504040204" pitchFamily="50" charset="-128"/>
                <a:ea typeface="Meiryo UI" panose="020B0604030504040204" pitchFamily="50" charset="-128"/>
              </a:rPr>
              <a:t>無電柱化推進計画（</a:t>
            </a:r>
            <a:r>
              <a:rPr kumimoji="1" lang="en-US" altLang="ja-JP" sz="600" dirty="0">
                <a:solidFill>
                  <a:schemeClr val="tx1"/>
                </a:solidFill>
                <a:latin typeface="Meiryo UI" panose="020B0604030504040204" pitchFamily="50" charset="-128"/>
                <a:ea typeface="Meiryo UI" panose="020B0604030504040204" pitchFamily="50" charset="-128"/>
              </a:rPr>
              <a:t>H30.3</a:t>
            </a:r>
            <a:r>
              <a:rPr kumimoji="1" lang="en-US" altLang="ja-JP" sz="600" dirty="0" smtClean="0">
                <a:solidFill>
                  <a:schemeClr val="tx1"/>
                </a:solidFill>
                <a:latin typeface="Meiryo UI" panose="020B0604030504040204" pitchFamily="50" charset="-128"/>
                <a:ea typeface="Meiryo UI" panose="020B0604030504040204" pitchFamily="50" charset="-128"/>
              </a:rPr>
              <a:t>)</a:t>
            </a:r>
            <a:r>
              <a:rPr kumimoji="1" lang="ja-JP" altLang="en-US" sz="600" dirty="0" smtClean="0">
                <a:solidFill>
                  <a:schemeClr val="tx1"/>
                </a:solidFill>
                <a:latin typeface="Meiryo UI" panose="020B0604030504040204" pitchFamily="50" charset="-128"/>
                <a:ea typeface="Meiryo UI" panose="020B0604030504040204" pitchFamily="50" charset="-128"/>
              </a:rPr>
              <a:t>に基づき、引き続き</a:t>
            </a:r>
            <a:r>
              <a:rPr kumimoji="1" lang="ja-JP" altLang="en-US" sz="600" dirty="0">
                <a:solidFill>
                  <a:schemeClr val="tx1"/>
                </a:solidFill>
                <a:latin typeface="Meiryo UI" panose="020B0604030504040204" pitchFamily="50" charset="-128"/>
                <a:ea typeface="Meiryo UI" panose="020B0604030504040204" pitchFamily="50" charset="-128"/>
              </a:rPr>
              <a:t>推進</a:t>
            </a:r>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　・</a:t>
            </a:r>
            <a:r>
              <a:rPr kumimoji="1" lang="ja-JP" altLang="en-US" sz="600" dirty="0">
                <a:solidFill>
                  <a:schemeClr val="tx1"/>
                </a:solidFill>
                <a:latin typeface="Meiryo UI" panose="020B0604030504040204" pitchFamily="50" charset="-128"/>
                <a:ea typeface="Meiryo UI" panose="020B0604030504040204" pitchFamily="50" charset="-128"/>
              </a:rPr>
              <a:t>送</a:t>
            </a:r>
            <a:r>
              <a:rPr kumimoji="1" lang="ja-JP" altLang="en-US" sz="600" dirty="0" smtClean="0">
                <a:solidFill>
                  <a:schemeClr val="tx1"/>
                </a:solidFill>
                <a:latin typeface="Meiryo UI" panose="020B0604030504040204" pitchFamily="50" charset="-128"/>
                <a:ea typeface="Meiryo UI" panose="020B0604030504040204" pitchFamily="50" charset="-128"/>
              </a:rPr>
              <a:t>泥ポンプ場での非常用発電機等による電源確保</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・地震時に道路を塞ぐ恐れのある沿道建築物の耐震化支援の拡充</a:t>
            </a:r>
          </a:p>
        </p:txBody>
      </p:sp>
      <p:sp>
        <p:nvSpPr>
          <p:cNvPr id="212" name="正方形/長方形 211"/>
          <p:cNvSpPr/>
          <p:nvPr/>
        </p:nvSpPr>
        <p:spPr>
          <a:xfrm>
            <a:off x="6710104" y="6735498"/>
            <a:ext cx="2977909" cy="1210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kumimoji="1" lang="ja-JP" altLang="en-US" sz="500" dirty="0">
                <a:solidFill>
                  <a:schemeClr val="tx1"/>
                </a:solidFill>
                <a:latin typeface="Meiryo UI" panose="020B0604030504040204" pitchFamily="50" charset="-128"/>
                <a:ea typeface="Meiryo UI" panose="020B0604030504040204" pitchFamily="50" charset="-128"/>
              </a:rPr>
              <a:t>該当、関連するアクション：</a:t>
            </a:r>
            <a:r>
              <a:rPr kumimoji="1" lang="ja-JP" altLang="en-US" sz="500" dirty="0" smtClean="0">
                <a:solidFill>
                  <a:schemeClr val="tx1"/>
                </a:solidFill>
                <a:latin typeface="Meiryo UI" panose="020B0604030504040204" pitchFamily="50" charset="-128"/>
                <a:ea typeface="Meiryo UI" panose="020B0604030504040204" pitchFamily="50" charset="-128"/>
              </a:rPr>
              <a:t>「</a:t>
            </a:r>
            <a:r>
              <a:rPr kumimoji="1" lang="en-US" altLang="ja-JP" sz="500" dirty="0" smtClean="0">
                <a:solidFill>
                  <a:schemeClr val="tx1"/>
                </a:solidFill>
                <a:latin typeface="Meiryo UI" panose="020B0604030504040204" pitchFamily="50" charset="-128"/>
                <a:ea typeface="Meiryo UI" panose="020B0604030504040204" pitchFamily="50" charset="-128"/>
              </a:rPr>
              <a:t>46.</a:t>
            </a:r>
            <a:r>
              <a:rPr kumimoji="1" lang="ja-JP" altLang="en-US" sz="500" dirty="0">
                <a:solidFill>
                  <a:schemeClr val="tx1"/>
                </a:solidFill>
                <a:latin typeface="Meiryo UI" panose="020B0604030504040204" pitchFamily="50" charset="-128"/>
                <a:ea typeface="Meiryo UI" panose="020B0604030504040204" pitchFamily="50" charset="-128"/>
              </a:rPr>
              <a:t>広域緊急交通路等の通行機能確保」「</a:t>
            </a:r>
            <a:r>
              <a:rPr kumimoji="1" lang="en-US" altLang="ja-JP" sz="500" dirty="0" smtClean="0">
                <a:solidFill>
                  <a:schemeClr val="tx1"/>
                </a:solidFill>
                <a:latin typeface="Meiryo UI" panose="020B0604030504040204" pitchFamily="50" charset="-128"/>
                <a:ea typeface="Meiryo UI" panose="020B0604030504040204" pitchFamily="50" charset="-128"/>
              </a:rPr>
              <a:t>66.</a:t>
            </a:r>
            <a:r>
              <a:rPr kumimoji="1" lang="ja-JP" altLang="en-US" sz="500" dirty="0">
                <a:solidFill>
                  <a:schemeClr val="tx1"/>
                </a:solidFill>
                <a:latin typeface="Meiryo UI" panose="020B0604030504040204" pitchFamily="50" charset="-128"/>
                <a:ea typeface="Meiryo UI" panose="020B0604030504040204" pitchFamily="50" charset="-128"/>
              </a:rPr>
              <a:t>下水道機能の</a:t>
            </a:r>
            <a:r>
              <a:rPr kumimoji="1" lang="ja-JP" altLang="en-US" sz="500" dirty="0" smtClean="0">
                <a:solidFill>
                  <a:schemeClr val="tx1"/>
                </a:solidFill>
                <a:latin typeface="Meiryo UI" panose="020B0604030504040204" pitchFamily="50" charset="-128"/>
                <a:ea typeface="Meiryo UI" panose="020B0604030504040204" pitchFamily="50" charset="-128"/>
              </a:rPr>
              <a:t>早期確保」</a:t>
            </a:r>
            <a:r>
              <a:rPr kumimoji="1" lang="ja-JP" altLang="en-US" sz="500" dirty="0">
                <a:solidFill>
                  <a:schemeClr val="tx1"/>
                </a:solidFill>
                <a:latin typeface="Meiryo UI" panose="020B0604030504040204" pitchFamily="50" charset="-128"/>
                <a:ea typeface="Meiryo UI" panose="020B0604030504040204" pitchFamily="50" charset="-128"/>
              </a:rPr>
              <a:t>　など</a:t>
            </a:r>
            <a:endParaRPr kumimoji="1" lang="en-US" altLang="ja-JP" sz="500" dirty="0">
              <a:solidFill>
                <a:schemeClr val="tx1"/>
              </a:solidFill>
              <a:latin typeface="Meiryo UI" panose="020B0604030504040204" pitchFamily="50" charset="-128"/>
              <a:ea typeface="Meiryo UI" panose="020B0604030504040204" pitchFamily="50" charset="-128"/>
            </a:endParaRPr>
          </a:p>
          <a:p>
            <a:r>
              <a:rPr kumimoji="1" lang="ja-JP" altLang="en-US" sz="500" dirty="0">
                <a:solidFill>
                  <a:schemeClr val="tx1"/>
                </a:solidFill>
                <a:latin typeface="Meiryo UI" panose="020B0604030504040204" pitchFamily="50" charset="-128"/>
                <a:ea typeface="Meiryo UI" panose="020B0604030504040204" pitchFamily="50" charset="-128"/>
              </a:rPr>
              <a:t>　　　　　　　　　　　　　　　</a:t>
            </a:r>
          </a:p>
        </p:txBody>
      </p:sp>
      <p:pic>
        <p:nvPicPr>
          <p:cNvPr id="1032" name="Picture 8" descr="çæ¿ãèª­ãã¦å®å¿ããå¤å½äººã®ã¤ã©ã¹ã"/>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8293" y="2646859"/>
            <a:ext cx="1017393" cy="9360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é¿é£æãç¢ºèªããå®¶æã®ã¤ã©ã¹ã"/>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29173" y="4648354"/>
            <a:ext cx="894653" cy="894653"/>
          </a:xfrm>
          <a:prstGeom prst="rect">
            <a:avLst/>
          </a:prstGeom>
          <a:noFill/>
          <a:extLst>
            <a:ext uri="{909E8E84-426E-40DD-AFC4-6F175D3DCCD1}">
              <a14:hiddenFill xmlns:a14="http://schemas.microsoft.com/office/drawing/2010/main">
                <a:solidFill>
                  <a:srgbClr val="FFFFFF"/>
                </a:solidFill>
              </a14:hiddenFill>
            </a:ext>
          </a:extLst>
        </p:spPr>
      </p:pic>
      <p:grpSp>
        <p:nvGrpSpPr>
          <p:cNvPr id="204" name="グループ化 203"/>
          <p:cNvGrpSpPr/>
          <p:nvPr/>
        </p:nvGrpSpPr>
        <p:grpSpPr>
          <a:xfrm>
            <a:off x="6613632" y="5304477"/>
            <a:ext cx="3017911" cy="340127"/>
            <a:chOff x="661547" y="3118485"/>
            <a:chExt cx="3017911" cy="340127"/>
          </a:xfrm>
        </p:grpSpPr>
        <p:sp>
          <p:nvSpPr>
            <p:cNvPr id="205" name="テキスト ボックス 204"/>
            <p:cNvSpPr txBox="1"/>
            <p:nvPr/>
          </p:nvSpPr>
          <p:spPr>
            <a:xfrm>
              <a:off x="825836" y="3118485"/>
              <a:ext cx="602502" cy="180425"/>
            </a:xfrm>
            <a:prstGeom prst="rect">
              <a:avLst/>
            </a:prstGeom>
            <a:noFill/>
            <a:ln>
              <a:noFill/>
            </a:ln>
          </p:spPr>
          <p:txBody>
            <a:bodyPr wrap="square" lIns="72000" tIns="36000" rIns="36000" bIns="36000" rtlCol="0" anchor="ctr" anchorCtr="0">
              <a:spAutoFit/>
            </a:bodyPr>
            <a:lstStyle/>
            <a:p>
              <a:r>
                <a:rPr lang="ja-JP" altLang="en-US" sz="700" b="1" dirty="0">
                  <a:latin typeface="Meiryo UI" panose="020B0604030504040204" pitchFamily="50" charset="-128"/>
                  <a:ea typeface="Meiryo UI" panose="020B0604030504040204" pitchFamily="50" charset="-128"/>
                  <a:cs typeface="Meiryo UI" panose="020B0604030504040204" pitchFamily="50" charset="-128"/>
                </a:rPr>
                <a:t>キーワード</a:t>
              </a:r>
              <a:endParaRPr lang="en-US" altLang="ja-JP" sz="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6" name="楕円 205"/>
            <p:cNvSpPr/>
            <p:nvPr/>
          </p:nvSpPr>
          <p:spPr>
            <a:xfrm>
              <a:off x="661547" y="3186206"/>
              <a:ext cx="256402" cy="26906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12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広</a:t>
              </a:r>
            </a:p>
          </p:txBody>
        </p:sp>
        <p:sp>
          <p:nvSpPr>
            <p:cNvPr id="207" name="テキスト ボックス 206"/>
            <p:cNvSpPr txBox="1"/>
            <p:nvPr/>
          </p:nvSpPr>
          <p:spPr>
            <a:xfrm>
              <a:off x="854620" y="3206355"/>
              <a:ext cx="2734330" cy="241980"/>
            </a:xfrm>
            <a:prstGeom prst="rect">
              <a:avLst/>
            </a:prstGeom>
            <a:noFill/>
            <a:ln>
              <a:noFill/>
            </a:ln>
          </p:spPr>
          <p:txBody>
            <a:bodyPr wrap="square" lIns="72000" tIns="36000" rIns="36000" bIns="36000" rtlCol="0" anchor="ctr" anchorCtr="0">
              <a:spAutoFit/>
            </a:bodyPr>
            <a:lstStyle/>
            <a:p>
              <a:r>
                <a:rPr lang="ja-JP" altLang="en-US" sz="10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域</a:t>
              </a:r>
              <a:r>
                <a:rPr lang="ja-JP" altLang="en-US" sz="105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緊急交通路等の</a:t>
              </a:r>
              <a:r>
                <a:rPr lang="ja-JP" altLang="en-US" sz="10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確保など</a:t>
              </a:r>
              <a:endParaRPr lang="en-US" altLang="ja-JP" sz="105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08" name="正方形/長方形 207"/>
            <p:cNvSpPr/>
            <p:nvPr/>
          </p:nvSpPr>
          <p:spPr>
            <a:xfrm>
              <a:off x="785894" y="3412893"/>
              <a:ext cx="2893564" cy="45719"/>
            </a:xfrm>
            <a:prstGeom prst="rect">
              <a:avLst/>
            </a:prstGeom>
            <a:gradFill flip="none" rotWithShape="1">
              <a:gsLst>
                <a:gs pos="0">
                  <a:schemeClr val="accent5"/>
                </a:gs>
                <a:gs pos="24000">
                  <a:schemeClr val="bg1">
                    <a:lumMod val="75000"/>
                  </a:schemeClr>
                </a:gs>
                <a:gs pos="50000">
                  <a:srgbClr val="DFDFDF"/>
                </a:gs>
                <a:gs pos="100000">
                  <a:schemeClr val="bg1"/>
                </a:gs>
              </a:gsLst>
              <a:lin ang="0" scaled="1"/>
              <a:tileRect/>
            </a:gradFill>
            <a:ln w="6350">
              <a:noFill/>
              <a:headEnd type="oval"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grpSp>
      <p:sp>
        <p:nvSpPr>
          <p:cNvPr id="214" name="正方形/長方形 213"/>
          <p:cNvSpPr/>
          <p:nvPr/>
        </p:nvSpPr>
        <p:spPr>
          <a:xfrm>
            <a:off x="111468" y="1865891"/>
            <a:ext cx="3024000" cy="4001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spAutoFit/>
          </a:bodyPr>
          <a:lstStyle/>
          <a:p>
            <a:r>
              <a:rPr kumimoji="1" lang="ja-JP" altLang="en-US" sz="650" dirty="0" smtClean="0">
                <a:solidFill>
                  <a:schemeClr val="tx1"/>
                </a:solidFill>
                <a:latin typeface="Meiryo UI" panose="020B0604030504040204" pitchFamily="50" charset="-128"/>
                <a:ea typeface="Meiryo UI" panose="020B0604030504040204" pitchFamily="50" charset="-128"/>
              </a:rPr>
              <a:t>　大阪府北部を震源とする地震をはじめ、台風第</a:t>
            </a:r>
            <a:r>
              <a:rPr kumimoji="1" lang="en-US" altLang="ja-JP" sz="650" dirty="0" smtClean="0">
                <a:solidFill>
                  <a:schemeClr val="tx1"/>
                </a:solidFill>
                <a:latin typeface="Meiryo UI" panose="020B0604030504040204" pitchFamily="50" charset="-128"/>
                <a:ea typeface="Meiryo UI" panose="020B0604030504040204" pitchFamily="50" charset="-128"/>
              </a:rPr>
              <a:t>21</a:t>
            </a:r>
            <a:r>
              <a:rPr kumimoji="1" lang="ja-JP" altLang="en-US" sz="650" dirty="0" smtClean="0">
                <a:solidFill>
                  <a:schemeClr val="tx1"/>
                </a:solidFill>
                <a:latin typeface="Meiryo UI" panose="020B0604030504040204" pitchFamily="50" charset="-128"/>
                <a:ea typeface="Meiryo UI" panose="020B0604030504040204" pitchFamily="50" charset="-128"/>
              </a:rPr>
              <a:t>号など度重なる災害での教訓などを踏まえ取組みを反映。</a:t>
            </a:r>
            <a:endParaRPr kumimoji="1" lang="en-US" altLang="ja-JP" sz="650" dirty="0" smtClean="0">
              <a:solidFill>
                <a:schemeClr val="tx1"/>
              </a:solidFill>
              <a:latin typeface="Meiryo UI" panose="020B0604030504040204" pitchFamily="50" charset="-128"/>
              <a:ea typeface="Meiryo UI" panose="020B0604030504040204" pitchFamily="50" charset="-128"/>
            </a:endParaRPr>
          </a:p>
          <a:p>
            <a:r>
              <a:rPr kumimoji="1" lang="ja-JP" altLang="en-US" sz="650" dirty="0" smtClean="0">
                <a:solidFill>
                  <a:schemeClr val="tx1"/>
                </a:solidFill>
                <a:latin typeface="Meiryo UI" panose="020B0604030504040204" pitchFamily="50" charset="-128"/>
                <a:ea typeface="Meiryo UI" panose="020B0604030504040204" pitchFamily="50" charset="-128"/>
              </a:rPr>
              <a:t>　また、顕在化した教訓などの対応のため新たなｱｸｼｮﾝも追加。</a:t>
            </a:r>
            <a:endParaRPr kumimoji="1" lang="en-US" altLang="ja-JP" sz="650" dirty="0" smtClean="0">
              <a:solidFill>
                <a:schemeClr val="tx1"/>
              </a:solidFill>
              <a:latin typeface="Meiryo UI" panose="020B0604030504040204" pitchFamily="50" charset="-128"/>
              <a:ea typeface="Meiryo UI" panose="020B0604030504040204" pitchFamily="50" charset="-128"/>
            </a:endParaRPr>
          </a:p>
          <a:p>
            <a:r>
              <a:rPr kumimoji="1" lang="ja-JP" altLang="en-US" sz="650" dirty="0" smtClean="0">
                <a:solidFill>
                  <a:schemeClr val="tx1"/>
                </a:solidFill>
                <a:latin typeface="Meiryo UI" panose="020B0604030504040204" pitchFamily="50" charset="-128"/>
                <a:ea typeface="Meiryo UI" panose="020B0604030504040204" pitchFamily="50" charset="-128"/>
              </a:rPr>
              <a:t>　</a:t>
            </a:r>
            <a:r>
              <a:rPr kumimoji="1" lang="en-US" altLang="ja-JP" sz="650" dirty="0" smtClean="0">
                <a:solidFill>
                  <a:schemeClr val="tx1"/>
                </a:solidFill>
                <a:latin typeface="Meiryo UI" panose="020B0604030504040204" pitchFamily="50" charset="-128"/>
                <a:ea typeface="Meiryo UI" panose="020B0604030504040204" pitchFamily="50" charset="-128"/>
              </a:rPr>
              <a:t>2018</a:t>
            </a:r>
            <a:r>
              <a:rPr kumimoji="1" lang="ja-JP" altLang="en-US" sz="650" dirty="0">
                <a:solidFill>
                  <a:schemeClr val="tx1"/>
                </a:solidFill>
                <a:latin typeface="Meiryo UI" panose="020B0604030504040204" pitchFamily="50" charset="-128"/>
                <a:ea typeface="Meiryo UI" panose="020B0604030504040204" pitchFamily="50" charset="-128"/>
              </a:rPr>
              <a:t>年度（平成</a:t>
            </a:r>
            <a:r>
              <a:rPr kumimoji="1" lang="en-US" altLang="ja-JP" sz="650" dirty="0">
                <a:solidFill>
                  <a:schemeClr val="tx1"/>
                </a:solidFill>
                <a:latin typeface="Meiryo UI" panose="020B0604030504040204" pitchFamily="50" charset="-128"/>
                <a:ea typeface="Meiryo UI" panose="020B0604030504040204" pitchFamily="50" charset="-128"/>
              </a:rPr>
              <a:t>30</a:t>
            </a:r>
            <a:r>
              <a:rPr kumimoji="1" lang="ja-JP" altLang="en-US" sz="650" dirty="0">
                <a:solidFill>
                  <a:schemeClr val="tx1"/>
                </a:solidFill>
                <a:latin typeface="Meiryo UI" panose="020B0604030504040204" pitchFamily="50" charset="-128"/>
                <a:ea typeface="Meiryo UI" panose="020B0604030504040204" pitchFamily="50" charset="-128"/>
              </a:rPr>
              <a:t>年度）から</a:t>
            </a:r>
            <a:r>
              <a:rPr kumimoji="1" lang="en-US" altLang="ja-JP" sz="650" dirty="0">
                <a:solidFill>
                  <a:schemeClr val="tx1"/>
                </a:solidFill>
                <a:latin typeface="Meiryo UI" panose="020B0604030504040204" pitchFamily="50" charset="-128"/>
                <a:ea typeface="Meiryo UI" panose="020B0604030504040204" pitchFamily="50" charset="-128"/>
              </a:rPr>
              <a:t>2020</a:t>
            </a:r>
            <a:r>
              <a:rPr kumimoji="1" lang="ja-JP" altLang="en-US" sz="650" dirty="0" smtClean="0">
                <a:solidFill>
                  <a:schemeClr val="tx1"/>
                </a:solidFill>
                <a:latin typeface="Meiryo UI" panose="020B0604030504040204" pitchFamily="50" charset="-128"/>
                <a:ea typeface="Meiryo UI" panose="020B0604030504040204" pitchFamily="50" charset="-128"/>
              </a:rPr>
              <a:t>年度の</a:t>
            </a:r>
            <a:r>
              <a:rPr kumimoji="1" lang="en-US" altLang="ja-JP" sz="650" dirty="0">
                <a:solidFill>
                  <a:schemeClr val="tx1"/>
                </a:solidFill>
                <a:latin typeface="Meiryo UI" panose="020B0604030504040204" pitchFamily="50" charset="-128"/>
                <a:ea typeface="Meiryo UI" panose="020B0604030504040204" pitchFamily="50" charset="-128"/>
              </a:rPr>
              <a:t>3</a:t>
            </a:r>
            <a:r>
              <a:rPr kumimoji="1" lang="ja-JP" altLang="en-US" sz="650" dirty="0">
                <a:solidFill>
                  <a:schemeClr val="tx1"/>
                </a:solidFill>
                <a:latin typeface="Meiryo UI" panose="020B0604030504040204" pitchFamily="50" charset="-128"/>
                <a:ea typeface="Meiryo UI" panose="020B0604030504040204" pitchFamily="50" charset="-128"/>
              </a:rPr>
              <a:t>年間の短期目標を設定し取組みを</a:t>
            </a:r>
            <a:r>
              <a:rPr kumimoji="1" lang="ja-JP" altLang="en-US" sz="650" dirty="0" smtClean="0">
                <a:solidFill>
                  <a:schemeClr val="tx1"/>
                </a:solidFill>
                <a:latin typeface="Meiryo UI" panose="020B0604030504040204" pitchFamily="50" charset="-128"/>
                <a:ea typeface="Meiryo UI" panose="020B0604030504040204" pitchFamily="50" charset="-128"/>
              </a:rPr>
              <a:t>推進。</a:t>
            </a:r>
            <a:endParaRPr kumimoji="1" lang="ja-JP" altLang="en-US" sz="650" dirty="0">
              <a:solidFill>
                <a:schemeClr val="tx1"/>
              </a:solidFill>
              <a:latin typeface="Meiryo UI" panose="020B0604030504040204" pitchFamily="50" charset="-128"/>
              <a:ea typeface="Meiryo UI" panose="020B0604030504040204" pitchFamily="50" charset="-128"/>
            </a:endParaRPr>
          </a:p>
        </p:txBody>
      </p:sp>
      <p:grpSp>
        <p:nvGrpSpPr>
          <p:cNvPr id="18" name="グループ化 17"/>
          <p:cNvGrpSpPr/>
          <p:nvPr/>
        </p:nvGrpSpPr>
        <p:grpSpPr>
          <a:xfrm>
            <a:off x="5217878" y="277007"/>
            <a:ext cx="1333027" cy="1310400"/>
            <a:chOff x="1744733" y="4559834"/>
            <a:chExt cx="1333027" cy="1310400"/>
          </a:xfrm>
        </p:grpSpPr>
        <p:sp>
          <p:nvSpPr>
            <p:cNvPr id="119" name="角丸四角形 118"/>
            <p:cNvSpPr/>
            <p:nvPr/>
          </p:nvSpPr>
          <p:spPr>
            <a:xfrm>
              <a:off x="1744733" y="4790214"/>
              <a:ext cx="118975" cy="1070586"/>
            </a:xfrm>
            <a:prstGeom prst="roundRect">
              <a:avLst>
                <a:gd name="adj" fmla="val 23550"/>
              </a:avLst>
            </a:prstGeom>
            <a:gradFill flip="none" rotWithShape="1">
              <a:gsLst>
                <a:gs pos="0">
                  <a:schemeClr val="bg1">
                    <a:lumMod val="65000"/>
                  </a:schemeClr>
                </a:gs>
                <a:gs pos="35000">
                  <a:schemeClr val="accent3">
                    <a:lumMod val="0"/>
                    <a:lumOff val="100000"/>
                  </a:schemeClr>
                </a:gs>
                <a:gs pos="100000">
                  <a:schemeClr val="accent3">
                    <a:lumMod val="10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発</a:t>
              </a:r>
              <a:endParaRPr kumimoji="1" lang="en-US" altLang="ja-JP" sz="6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r>
                <a:rPr kumimoji="1" lang="ja-JP" altLang="en-US" sz="6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endParaRPr kumimoji="1" lang="en-US" altLang="ja-JP" sz="6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r>
                <a:rPr kumimoji="1" lang="ja-JP" altLang="en-US" sz="6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災</a:t>
              </a:r>
              <a:endParaRPr kumimoji="1" lang="en-US" altLang="ja-JP" sz="6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endParaRPr kumimoji="1" lang="en-US" altLang="ja-JP" sz="6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r>
                <a:rPr kumimoji="1" lang="ja-JP" altLang="en-US" sz="6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時</a:t>
              </a:r>
              <a:endParaRPr kumimoji="1" lang="en-US" altLang="ja-JP" sz="6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endParaRPr kumimoji="1" lang="en-US" altLang="ja-JP" sz="6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r>
                <a:rPr kumimoji="1" lang="ja-JP" altLang="en-US" sz="6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間</a:t>
              </a:r>
              <a:endParaRPr kumimoji="1" lang="en-US" altLang="ja-JP" sz="6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endParaRPr kumimoji="1" lang="en-US" altLang="ja-JP" sz="6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r>
                <a:rPr kumimoji="1" lang="ja-JP" altLang="en-US" sz="6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帯</a:t>
              </a:r>
            </a:p>
          </p:txBody>
        </p:sp>
        <p:grpSp>
          <p:nvGrpSpPr>
            <p:cNvPr id="6" name="グループ化 5"/>
            <p:cNvGrpSpPr/>
            <p:nvPr/>
          </p:nvGrpSpPr>
          <p:grpSpPr>
            <a:xfrm>
              <a:off x="1879278" y="4782840"/>
              <a:ext cx="1168061" cy="367374"/>
              <a:chOff x="1841178" y="4782840"/>
              <a:chExt cx="1168061" cy="367374"/>
            </a:xfrm>
          </p:grpSpPr>
          <p:sp>
            <p:nvSpPr>
              <p:cNvPr id="120" name="角丸四角形 119"/>
              <p:cNvSpPr/>
              <p:nvPr/>
            </p:nvSpPr>
            <p:spPr>
              <a:xfrm>
                <a:off x="1841178" y="4782840"/>
                <a:ext cx="1165182" cy="360000"/>
              </a:xfrm>
              <a:prstGeom prst="roundRect">
                <a:avLst>
                  <a:gd name="adj" fmla="val 15741"/>
                </a:avLst>
              </a:prstGeom>
              <a:gradFill flip="none" rotWithShape="1">
                <a:gsLst>
                  <a:gs pos="0">
                    <a:schemeClr val="bg1">
                      <a:lumMod val="65000"/>
                    </a:schemeClr>
                  </a:gs>
                  <a:gs pos="74000">
                    <a:schemeClr val="accent3">
                      <a:lumMod val="45000"/>
                      <a:lumOff val="55000"/>
                    </a:schemeClr>
                  </a:gs>
                  <a:gs pos="83000">
                    <a:schemeClr val="accent3">
                      <a:lumMod val="45000"/>
                      <a:lumOff val="55000"/>
                    </a:schemeClr>
                  </a:gs>
                  <a:gs pos="100000">
                    <a:schemeClr val="bg1">
                      <a:lumMod val="6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endParaRPr kumimoji="1" lang="ja-JP" altLang="en-US" sz="7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39" name="角丸四角形 38"/>
              <p:cNvSpPr/>
              <p:nvPr/>
            </p:nvSpPr>
            <p:spPr>
              <a:xfrm>
                <a:off x="1876782" y="4800840"/>
                <a:ext cx="180000" cy="324000"/>
              </a:xfrm>
              <a:prstGeom prst="roundRect">
                <a:avLst>
                  <a:gd name="adj" fmla="val 14361"/>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nchorCtr="1"/>
              <a:lstStyle/>
              <a:p>
                <a:pPr algn="ctr"/>
                <a:r>
                  <a:rPr kumimoji="1" lang="ja-JP" altLang="en-US" sz="600" b="1" dirty="0">
                    <a:solidFill>
                      <a:schemeClr val="tx1"/>
                    </a:solidFill>
                    <a:latin typeface="Meiryo UI" panose="020B0604030504040204" pitchFamily="50" charset="-128"/>
                    <a:ea typeface="Meiryo UI" panose="020B0604030504040204" pitchFamily="50" charset="-128"/>
                  </a:rPr>
                  <a:t>出勤時</a:t>
                </a:r>
              </a:p>
            </p:txBody>
          </p:sp>
          <p:sp>
            <p:nvSpPr>
              <p:cNvPr id="121" name="角丸四角形 120"/>
              <p:cNvSpPr/>
              <p:nvPr/>
            </p:nvSpPr>
            <p:spPr>
              <a:xfrm>
                <a:off x="2109239" y="4790214"/>
                <a:ext cx="900000" cy="360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nSpc>
                    <a:spcPts val="600"/>
                  </a:lnSpc>
                </a:pPr>
                <a:r>
                  <a:rPr kumimoji="1" lang="ja-JP" altLang="en-US" sz="500" dirty="0">
                    <a:solidFill>
                      <a:schemeClr val="tx1"/>
                    </a:solidFill>
                    <a:latin typeface="Meiryo UI" panose="020B0604030504040204" pitchFamily="50" charset="-128"/>
                    <a:ea typeface="Meiryo UI" panose="020B0604030504040204" pitchFamily="50" charset="-128"/>
                  </a:rPr>
                  <a:t>・原則自宅待機、自宅に戻る指示</a:t>
                </a:r>
                <a:endParaRPr kumimoji="1" lang="en-US" altLang="ja-JP" sz="500" dirty="0">
                  <a:solidFill>
                    <a:schemeClr val="tx1"/>
                  </a:solidFill>
                  <a:latin typeface="Meiryo UI" panose="020B0604030504040204" pitchFamily="50" charset="-128"/>
                  <a:ea typeface="Meiryo UI" panose="020B0604030504040204" pitchFamily="50" charset="-128"/>
                </a:endParaRPr>
              </a:p>
              <a:p>
                <a:pPr>
                  <a:lnSpc>
                    <a:spcPts val="600"/>
                  </a:lnSpc>
                </a:pPr>
                <a:r>
                  <a:rPr kumimoji="1" lang="ja-JP" altLang="en-US" sz="500" dirty="0" smtClean="0">
                    <a:solidFill>
                      <a:schemeClr val="tx1"/>
                    </a:solidFill>
                    <a:latin typeface="Meiryo UI" panose="020B0604030504040204" pitchFamily="50" charset="-128"/>
                    <a:ea typeface="Meiryo UI" panose="020B0604030504040204" pitchFamily="50" charset="-128"/>
                  </a:rPr>
                  <a:t>・通勤時会社</a:t>
                </a:r>
                <a:r>
                  <a:rPr kumimoji="1" lang="ja-JP" altLang="en-US" sz="500" dirty="0">
                    <a:solidFill>
                      <a:schemeClr val="tx1"/>
                    </a:solidFill>
                    <a:latin typeface="Meiryo UI" panose="020B0604030504040204" pitchFamily="50" charset="-128"/>
                    <a:ea typeface="Meiryo UI" panose="020B0604030504040204" pitchFamily="50" charset="-128"/>
                  </a:rPr>
                  <a:t>に近い時は出勤</a:t>
                </a:r>
                <a:endParaRPr kumimoji="1" lang="en-US" altLang="ja-JP" sz="500" dirty="0">
                  <a:solidFill>
                    <a:schemeClr val="tx1"/>
                  </a:solidFill>
                  <a:latin typeface="Meiryo UI" panose="020B0604030504040204" pitchFamily="50" charset="-128"/>
                  <a:ea typeface="Meiryo UI" panose="020B0604030504040204" pitchFamily="50" charset="-128"/>
                </a:endParaRPr>
              </a:p>
              <a:p>
                <a:pPr>
                  <a:lnSpc>
                    <a:spcPts val="600"/>
                  </a:lnSpc>
                </a:pPr>
                <a:r>
                  <a:rPr kumimoji="1" lang="en-US" altLang="ja-JP" sz="500" dirty="0">
                    <a:solidFill>
                      <a:schemeClr val="tx1"/>
                    </a:solidFill>
                    <a:latin typeface="Meiryo UI" panose="020B0604030504040204" pitchFamily="50" charset="-128"/>
                    <a:ea typeface="Meiryo UI" panose="020B0604030504040204" pitchFamily="50" charset="-128"/>
                  </a:rPr>
                  <a:t>※BCP</a:t>
                </a:r>
                <a:r>
                  <a:rPr kumimoji="1" lang="ja-JP" altLang="en-US" sz="500" dirty="0">
                    <a:solidFill>
                      <a:schemeClr val="tx1"/>
                    </a:solidFill>
                    <a:latin typeface="Meiryo UI" panose="020B0604030504040204" pitchFamily="50" charset="-128"/>
                    <a:ea typeface="Meiryo UI" panose="020B0604030504040204" pitchFamily="50" charset="-128"/>
                  </a:rPr>
                  <a:t>上必要不可欠な人員除く</a:t>
                </a:r>
              </a:p>
            </p:txBody>
          </p:sp>
        </p:grpSp>
        <p:grpSp>
          <p:nvGrpSpPr>
            <p:cNvPr id="8" name="グループ化 7"/>
            <p:cNvGrpSpPr/>
            <p:nvPr/>
          </p:nvGrpSpPr>
          <p:grpSpPr>
            <a:xfrm>
              <a:off x="1877342" y="5165014"/>
              <a:ext cx="1200418" cy="250266"/>
              <a:chOff x="1839242" y="5183512"/>
              <a:chExt cx="1200418" cy="250266"/>
            </a:xfrm>
          </p:grpSpPr>
          <p:sp>
            <p:nvSpPr>
              <p:cNvPr id="122" name="角丸四角形 121"/>
              <p:cNvSpPr/>
              <p:nvPr/>
            </p:nvSpPr>
            <p:spPr>
              <a:xfrm>
                <a:off x="1839242" y="5183512"/>
                <a:ext cx="1162580" cy="247846"/>
              </a:xfrm>
              <a:prstGeom prst="roundRect">
                <a:avLst>
                  <a:gd name="adj" fmla="val 16137"/>
                </a:avLst>
              </a:prstGeom>
              <a:gradFill flip="none" rotWithShape="1">
                <a:gsLst>
                  <a:gs pos="0">
                    <a:schemeClr val="bg1">
                      <a:lumMod val="65000"/>
                    </a:schemeClr>
                  </a:gs>
                  <a:gs pos="74000">
                    <a:schemeClr val="accent3">
                      <a:lumMod val="45000"/>
                      <a:lumOff val="55000"/>
                    </a:schemeClr>
                  </a:gs>
                  <a:gs pos="83000">
                    <a:schemeClr val="accent3">
                      <a:lumMod val="45000"/>
                      <a:lumOff val="55000"/>
                    </a:schemeClr>
                  </a:gs>
                  <a:gs pos="100000">
                    <a:schemeClr val="bg1">
                      <a:lumMod val="6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endParaRPr kumimoji="1" lang="ja-JP" altLang="en-US" sz="7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23" name="角丸四角形 122"/>
              <p:cNvSpPr/>
              <p:nvPr/>
            </p:nvSpPr>
            <p:spPr>
              <a:xfrm>
                <a:off x="1876782" y="5191573"/>
                <a:ext cx="180000" cy="217977"/>
              </a:xfrm>
              <a:prstGeom prst="roundRect">
                <a:avLst>
                  <a:gd name="adj" fmla="val 15844"/>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nchorCtr="1"/>
              <a:lstStyle/>
              <a:p>
                <a:pPr algn="ctr"/>
                <a:r>
                  <a:rPr kumimoji="1" lang="ja-JP" altLang="en-US" sz="500" b="1" dirty="0" smtClean="0">
                    <a:solidFill>
                      <a:schemeClr val="tx1"/>
                    </a:solidFill>
                    <a:latin typeface="Meiryo UI" panose="020B0604030504040204" pitchFamily="50" charset="-128"/>
                    <a:ea typeface="Meiryo UI" panose="020B0604030504040204" pitchFamily="50" charset="-128"/>
                  </a:rPr>
                  <a:t>就業時</a:t>
                </a:r>
                <a:endParaRPr kumimoji="1" lang="ja-JP" altLang="en-US" sz="500" b="1" dirty="0">
                  <a:solidFill>
                    <a:schemeClr val="tx1"/>
                  </a:solidFill>
                  <a:latin typeface="Meiryo UI" panose="020B0604030504040204" pitchFamily="50" charset="-128"/>
                  <a:ea typeface="Meiryo UI" panose="020B0604030504040204" pitchFamily="50" charset="-128"/>
                </a:endParaRPr>
              </a:p>
            </p:txBody>
          </p:sp>
          <p:sp>
            <p:nvSpPr>
              <p:cNvPr id="124" name="角丸四角形 123"/>
              <p:cNvSpPr/>
              <p:nvPr/>
            </p:nvSpPr>
            <p:spPr>
              <a:xfrm>
                <a:off x="2109239" y="5186722"/>
                <a:ext cx="930421" cy="24705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nSpc>
                    <a:spcPts val="700"/>
                  </a:lnSpc>
                </a:pPr>
                <a:r>
                  <a:rPr kumimoji="1" lang="ja-JP" altLang="en-US" sz="500" dirty="0">
                    <a:solidFill>
                      <a:schemeClr val="tx1"/>
                    </a:solidFill>
                    <a:latin typeface="Meiryo UI" panose="020B0604030504040204" pitchFamily="50" charset="-128"/>
                    <a:ea typeface="Meiryo UI" panose="020B0604030504040204" pitchFamily="50" charset="-128"/>
                  </a:rPr>
                  <a:t>・会社で待機</a:t>
                </a:r>
                <a:endParaRPr kumimoji="1" lang="en-US" altLang="ja-JP" sz="500" dirty="0">
                  <a:solidFill>
                    <a:schemeClr val="tx1"/>
                  </a:solidFill>
                  <a:latin typeface="Meiryo UI" panose="020B0604030504040204" pitchFamily="50" charset="-128"/>
                  <a:ea typeface="Meiryo UI" panose="020B0604030504040204" pitchFamily="50" charset="-128"/>
                </a:endParaRPr>
              </a:p>
              <a:p>
                <a:pPr>
                  <a:lnSpc>
                    <a:spcPts val="700"/>
                  </a:lnSpc>
                </a:pPr>
                <a:r>
                  <a:rPr kumimoji="1" lang="ja-JP" altLang="en-US" sz="500" dirty="0">
                    <a:solidFill>
                      <a:schemeClr val="tx1"/>
                    </a:solidFill>
                    <a:latin typeface="Meiryo UI" panose="020B0604030504040204" pitchFamily="50" charset="-128"/>
                    <a:ea typeface="Meiryo UI" panose="020B0604030504040204" pitchFamily="50" charset="-128"/>
                  </a:rPr>
                  <a:t>・外出時は安全な場所で待機</a:t>
                </a:r>
              </a:p>
            </p:txBody>
          </p:sp>
        </p:grpSp>
        <p:grpSp>
          <p:nvGrpSpPr>
            <p:cNvPr id="17" name="グループ化 16"/>
            <p:cNvGrpSpPr/>
            <p:nvPr/>
          </p:nvGrpSpPr>
          <p:grpSpPr>
            <a:xfrm>
              <a:off x="1884198" y="5431884"/>
              <a:ext cx="1181251" cy="438350"/>
              <a:chOff x="1846098" y="5569044"/>
              <a:chExt cx="1181251" cy="438350"/>
            </a:xfrm>
          </p:grpSpPr>
          <p:sp>
            <p:nvSpPr>
              <p:cNvPr id="126" name="角丸四角形 125"/>
              <p:cNvSpPr/>
              <p:nvPr/>
            </p:nvSpPr>
            <p:spPr>
              <a:xfrm>
                <a:off x="1846098" y="5569044"/>
                <a:ext cx="1163141" cy="432000"/>
              </a:xfrm>
              <a:prstGeom prst="roundRect">
                <a:avLst>
                  <a:gd name="adj" fmla="val 9214"/>
                </a:avLst>
              </a:prstGeom>
              <a:gradFill flip="none" rotWithShape="1">
                <a:gsLst>
                  <a:gs pos="0">
                    <a:schemeClr val="bg1">
                      <a:lumMod val="65000"/>
                    </a:schemeClr>
                  </a:gs>
                  <a:gs pos="74000">
                    <a:schemeClr val="accent3">
                      <a:lumMod val="45000"/>
                      <a:lumOff val="55000"/>
                    </a:schemeClr>
                  </a:gs>
                  <a:gs pos="83000">
                    <a:schemeClr val="accent3">
                      <a:lumMod val="45000"/>
                      <a:lumOff val="55000"/>
                    </a:schemeClr>
                  </a:gs>
                  <a:gs pos="100000">
                    <a:schemeClr val="bg1">
                      <a:lumMod val="7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endParaRPr kumimoji="1" lang="ja-JP" altLang="en-US" sz="7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27" name="角丸四角形 126"/>
              <p:cNvSpPr/>
              <p:nvPr/>
            </p:nvSpPr>
            <p:spPr>
              <a:xfrm>
                <a:off x="1876782" y="5578646"/>
                <a:ext cx="180000" cy="396000"/>
              </a:xfrm>
              <a:prstGeom prst="roundRect">
                <a:avLst>
                  <a:gd name="adj" fmla="val 18441"/>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nchorCtr="1"/>
              <a:lstStyle/>
              <a:p>
                <a:pPr algn="ctr"/>
                <a:r>
                  <a:rPr kumimoji="1" lang="ja-JP" altLang="en-US" sz="6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帰宅時</a:t>
                </a:r>
              </a:p>
            </p:txBody>
          </p:sp>
          <p:sp>
            <p:nvSpPr>
              <p:cNvPr id="128" name="角丸四角形 127"/>
              <p:cNvSpPr/>
              <p:nvPr/>
            </p:nvSpPr>
            <p:spPr>
              <a:xfrm>
                <a:off x="2096928" y="5575394"/>
                <a:ext cx="930421" cy="43200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nSpc>
                    <a:spcPts val="700"/>
                  </a:lnSpc>
                </a:pPr>
                <a:r>
                  <a:rPr kumimoji="1" lang="ja-JP" altLang="en-US" sz="500" dirty="0">
                    <a:solidFill>
                      <a:schemeClr val="tx1"/>
                    </a:solidFill>
                    <a:latin typeface="Meiryo UI" panose="020B0604030504040204" pitchFamily="50" charset="-128"/>
                    <a:ea typeface="Meiryo UI" panose="020B0604030504040204" pitchFamily="50" charset="-128"/>
                  </a:rPr>
                  <a:t>・原則会社待機、外出時は会社</a:t>
                </a:r>
                <a:endParaRPr kumimoji="1" lang="en-US" altLang="ja-JP" sz="500" dirty="0">
                  <a:solidFill>
                    <a:schemeClr val="tx1"/>
                  </a:solidFill>
                  <a:latin typeface="Meiryo UI" panose="020B0604030504040204" pitchFamily="50" charset="-128"/>
                  <a:ea typeface="Meiryo UI" panose="020B0604030504040204" pitchFamily="50" charset="-128"/>
                </a:endParaRPr>
              </a:p>
              <a:p>
                <a:pPr>
                  <a:lnSpc>
                    <a:spcPts val="700"/>
                  </a:lnSpc>
                </a:pPr>
                <a:r>
                  <a:rPr kumimoji="1" lang="ja-JP" altLang="en-US" sz="500" dirty="0">
                    <a:solidFill>
                      <a:schemeClr val="tx1"/>
                    </a:solidFill>
                    <a:latin typeface="Meiryo UI" panose="020B0604030504040204" pitchFamily="50" charset="-128"/>
                    <a:ea typeface="Meiryo UI" panose="020B0604030504040204" pitchFamily="50" charset="-128"/>
                  </a:rPr>
                  <a:t>　に戻る指示</a:t>
                </a:r>
                <a:endParaRPr kumimoji="1" lang="en-US" altLang="ja-JP" sz="500" dirty="0">
                  <a:solidFill>
                    <a:schemeClr val="tx1"/>
                  </a:solidFill>
                  <a:latin typeface="Meiryo UI" panose="020B0604030504040204" pitchFamily="50" charset="-128"/>
                  <a:ea typeface="Meiryo UI" panose="020B0604030504040204" pitchFamily="50" charset="-128"/>
                </a:endParaRPr>
              </a:p>
              <a:p>
                <a:pPr>
                  <a:lnSpc>
                    <a:spcPts val="700"/>
                  </a:lnSpc>
                </a:pPr>
                <a:r>
                  <a:rPr kumimoji="1" lang="ja-JP" altLang="en-US" sz="500" dirty="0">
                    <a:solidFill>
                      <a:schemeClr val="tx1"/>
                    </a:solidFill>
                    <a:latin typeface="Meiryo UI" panose="020B0604030504040204" pitchFamily="50" charset="-128"/>
                    <a:ea typeface="Meiryo UI" panose="020B0604030504040204" pitchFamily="50" charset="-128"/>
                  </a:rPr>
                  <a:t>・帰宅途中自宅に近い場合は</a:t>
                </a:r>
                <a:endParaRPr kumimoji="1" lang="en-US" altLang="ja-JP" sz="500" dirty="0">
                  <a:solidFill>
                    <a:schemeClr val="tx1"/>
                  </a:solidFill>
                  <a:latin typeface="Meiryo UI" panose="020B0604030504040204" pitchFamily="50" charset="-128"/>
                  <a:ea typeface="Meiryo UI" panose="020B0604030504040204" pitchFamily="50" charset="-128"/>
                </a:endParaRPr>
              </a:p>
              <a:p>
                <a:pPr>
                  <a:lnSpc>
                    <a:spcPts val="700"/>
                  </a:lnSpc>
                </a:pPr>
                <a:r>
                  <a:rPr kumimoji="1" lang="ja-JP" altLang="en-US" sz="500" dirty="0">
                    <a:solidFill>
                      <a:schemeClr val="tx1"/>
                    </a:solidFill>
                    <a:latin typeface="Meiryo UI" panose="020B0604030504040204" pitchFamily="50" charset="-128"/>
                    <a:ea typeface="Meiryo UI" panose="020B0604030504040204" pitchFamily="50" charset="-128"/>
                  </a:rPr>
                  <a:t>　自宅待機</a:t>
                </a:r>
              </a:p>
            </p:txBody>
          </p:sp>
        </p:grpSp>
        <p:sp>
          <p:nvSpPr>
            <p:cNvPr id="129" name="角丸四角形 128"/>
            <p:cNvSpPr/>
            <p:nvPr/>
          </p:nvSpPr>
          <p:spPr>
            <a:xfrm>
              <a:off x="1744733" y="4559834"/>
              <a:ext cx="1309700" cy="211778"/>
            </a:xfrm>
            <a:prstGeom prst="roundRect">
              <a:avLst>
                <a:gd name="adj" fmla="val 9595"/>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発災時間帯別　従業員の行動ﾙｰﾙ</a:t>
              </a:r>
              <a:endParaRPr kumimoji="1" lang="en-US" altLang="ja-JP" sz="6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r>
                <a:rPr kumimoji="1" lang="ja-JP" altLang="en-US" sz="6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（改正ｶﾞｲﾄﾞﾗｲﾝ）</a:t>
              </a:r>
            </a:p>
          </p:txBody>
        </p:sp>
      </p:grpSp>
      <p:pic>
        <p:nvPicPr>
          <p:cNvPr id="130" name="図 129"/>
          <p:cNvPicPr>
            <a:picLocks noChangeAspect="1"/>
          </p:cNvPicPr>
          <p:nvPr/>
        </p:nvPicPr>
        <p:blipFill rotWithShape="1">
          <a:blip r:embed="rId4" cstate="print">
            <a:extLst>
              <a:ext uri="{28A0092B-C50C-407E-A947-70E740481C1C}">
                <a14:useLocalDpi xmlns:a14="http://schemas.microsoft.com/office/drawing/2010/main" val="0"/>
              </a:ext>
            </a:extLst>
          </a:blip>
          <a:srcRect b="15026"/>
          <a:stretch/>
        </p:blipFill>
        <p:spPr>
          <a:xfrm>
            <a:off x="9005118" y="3622034"/>
            <a:ext cx="805041" cy="1008000"/>
          </a:xfrm>
          <a:prstGeom prst="rect">
            <a:avLst/>
          </a:prstGeom>
          <a:effectLst>
            <a:softEdge rad="25400"/>
          </a:effectLst>
        </p:spPr>
      </p:pic>
      <p:pic>
        <p:nvPicPr>
          <p:cNvPr id="2" name="図 1"/>
          <p:cNvPicPr>
            <a:picLocks noChangeAspect="1"/>
          </p:cNvPicPr>
          <p:nvPr/>
        </p:nvPicPr>
        <p:blipFill rotWithShape="1">
          <a:blip r:embed="rId5" cstate="print">
            <a:extLst>
              <a:ext uri="{28A0092B-C50C-407E-A947-70E740481C1C}">
                <a14:useLocalDpi xmlns:a14="http://schemas.microsoft.com/office/drawing/2010/main" val="0"/>
              </a:ext>
            </a:extLst>
          </a:blip>
          <a:srcRect l="27582"/>
          <a:stretch/>
        </p:blipFill>
        <p:spPr>
          <a:xfrm>
            <a:off x="1755647" y="4486975"/>
            <a:ext cx="1466070" cy="1138759"/>
          </a:xfrm>
          <a:prstGeom prst="rect">
            <a:avLst/>
          </a:prstGeom>
          <a:effectLst>
            <a:softEdge rad="25400"/>
          </a:effectLst>
        </p:spPr>
      </p:pic>
      <p:sp>
        <p:nvSpPr>
          <p:cNvPr id="132" name="正方形/長方形 131"/>
          <p:cNvSpPr/>
          <p:nvPr/>
        </p:nvSpPr>
        <p:spPr>
          <a:xfrm>
            <a:off x="6822884" y="5765151"/>
            <a:ext cx="1708047" cy="370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kumimoji="1" lang="ja-JP" altLang="en-US" sz="65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高速道路封鎖や踏切閉鎖などに</a:t>
            </a:r>
            <a:r>
              <a:rPr kumimoji="1" lang="ja-JP" altLang="en-US" sz="600" dirty="0" smtClean="0">
                <a:solidFill>
                  <a:schemeClr val="tx1"/>
                </a:solidFill>
                <a:latin typeface="Meiryo UI" panose="020B0604030504040204" pitchFamily="50" charset="-128"/>
                <a:ea typeface="Meiryo UI" panose="020B0604030504040204" pitchFamily="50" charset="-128"/>
              </a:rPr>
              <a:t>より広域</a:t>
            </a:r>
            <a:r>
              <a:rPr kumimoji="1" lang="ja-JP" altLang="en-US" sz="600" dirty="0">
                <a:solidFill>
                  <a:schemeClr val="tx1"/>
                </a:solidFill>
                <a:latin typeface="Meiryo UI" panose="020B0604030504040204" pitchFamily="50" charset="-128"/>
                <a:ea typeface="Meiryo UI" panose="020B0604030504040204" pitchFamily="50" charset="-128"/>
              </a:rPr>
              <a:t>緊急</a:t>
            </a:r>
            <a:r>
              <a:rPr kumimoji="1" lang="ja-JP" altLang="en-US" sz="600" dirty="0" smtClean="0">
                <a:solidFill>
                  <a:schemeClr val="tx1"/>
                </a:solidFill>
                <a:latin typeface="Meiryo UI" panose="020B0604030504040204" pitchFamily="50" charset="-128"/>
                <a:ea typeface="Meiryo UI" panose="020B0604030504040204" pitchFamily="50" charset="-128"/>
              </a:rPr>
              <a:t>交通</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路等で渋滞</a:t>
            </a:r>
            <a:r>
              <a:rPr kumimoji="1" lang="ja-JP" altLang="en-US" sz="600" dirty="0">
                <a:solidFill>
                  <a:schemeClr val="tx1"/>
                </a:solidFill>
                <a:latin typeface="Meiryo UI" panose="020B0604030504040204" pitchFamily="50" charset="-128"/>
                <a:ea typeface="Meiryo UI" panose="020B0604030504040204" pitchFamily="50" charset="-128"/>
              </a:rPr>
              <a:t>が</a:t>
            </a:r>
            <a:r>
              <a:rPr kumimoji="1" lang="ja-JP" altLang="en-US" sz="600" dirty="0" smtClean="0">
                <a:solidFill>
                  <a:schemeClr val="tx1"/>
                </a:solidFill>
                <a:latin typeface="Meiryo UI" panose="020B0604030504040204" pitchFamily="50" charset="-128"/>
                <a:ea typeface="Meiryo UI" panose="020B0604030504040204" pitchFamily="50" charset="-128"/>
              </a:rPr>
              <a:t>発生</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smtClean="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電柱倒壊による通行の支障</a:t>
            </a:r>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600" dirty="0" smtClean="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下水道施設における送</a:t>
            </a:r>
            <a:r>
              <a:rPr kumimoji="1" lang="ja-JP" altLang="en-US" sz="600" dirty="0" smtClean="0">
                <a:solidFill>
                  <a:schemeClr val="tx1"/>
                </a:solidFill>
                <a:latin typeface="Meiryo UI" panose="020B0604030504040204" pitchFamily="50" charset="-128"/>
                <a:ea typeface="Meiryo UI" panose="020B0604030504040204" pitchFamily="50" charset="-128"/>
              </a:rPr>
              <a:t>泥ポンプの</a:t>
            </a:r>
            <a:r>
              <a:rPr kumimoji="1" lang="ja-JP" altLang="en-US" sz="600" dirty="0">
                <a:solidFill>
                  <a:schemeClr val="tx1"/>
                </a:solidFill>
                <a:latin typeface="Meiryo UI" panose="020B0604030504040204" pitchFamily="50" charset="-128"/>
                <a:ea typeface="Meiryo UI" panose="020B0604030504040204" pitchFamily="50" charset="-128"/>
              </a:rPr>
              <a:t>電源</a:t>
            </a:r>
            <a:r>
              <a:rPr kumimoji="1" lang="ja-JP" altLang="en-US" sz="600" dirty="0" smtClean="0">
                <a:solidFill>
                  <a:schemeClr val="tx1"/>
                </a:solidFill>
                <a:latin typeface="Meiryo UI" panose="020B0604030504040204" pitchFamily="50" charset="-128"/>
                <a:ea typeface="Meiryo UI" panose="020B0604030504040204" pitchFamily="50" charset="-128"/>
              </a:rPr>
              <a:t>喪失</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endParaRPr kumimoji="1" lang="en-US" altLang="ja-JP" sz="600" dirty="0">
              <a:solidFill>
                <a:schemeClr val="tx1"/>
              </a:solidFill>
              <a:latin typeface="Meiryo UI" panose="020B0604030504040204" pitchFamily="50" charset="-128"/>
              <a:ea typeface="Meiryo UI" panose="020B0604030504040204" pitchFamily="50" charset="-128"/>
            </a:endParaRPr>
          </a:p>
          <a:p>
            <a:endParaRPr kumimoji="1" lang="ja-JP" altLang="en-US" sz="650" dirty="0">
              <a:solidFill>
                <a:schemeClr val="tx1"/>
              </a:solidFill>
              <a:latin typeface="Meiryo UI" panose="020B0604030504040204" pitchFamily="50" charset="-128"/>
              <a:ea typeface="Meiryo UI" panose="020B0604030504040204" pitchFamily="50" charset="-128"/>
            </a:endParaRPr>
          </a:p>
        </p:txBody>
      </p:sp>
      <p:pic>
        <p:nvPicPr>
          <p:cNvPr id="7" name="図 6"/>
          <p:cNvPicPr>
            <a:picLocks noChangeAspect="1"/>
          </p:cNvPicPr>
          <p:nvPr/>
        </p:nvPicPr>
        <p:blipFill rotWithShape="1">
          <a:blip r:embed="rId6"/>
          <a:srcRect t="39977" b="-2"/>
          <a:stretch/>
        </p:blipFill>
        <p:spPr>
          <a:xfrm>
            <a:off x="8687061" y="5436180"/>
            <a:ext cx="1123098" cy="900000"/>
          </a:xfrm>
          <a:prstGeom prst="rect">
            <a:avLst/>
          </a:prstGeom>
          <a:effectLst>
            <a:softEdge rad="25400"/>
          </a:effectLst>
        </p:spPr>
      </p:pic>
      <p:sp>
        <p:nvSpPr>
          <p:cNvPr id="131" name="角丸四角形 130"/>
          <p:cNvSpPr/>
          <p:nvPr/>
        </p:nvSpPr>
        <p:spPr>
          <a:xfrm>
            <a:off x="3484108" y="587569"/>
            <a:ext cx="515253" cy="108000"/>
          </a:xfrm>
          <a:prstGeom prst="roundRect">
            <a:avLst>
              <a:gd name="adj"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7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教　　訓</a:t>
            </a:r>
            <a:endParaRPr kumimoji="1" lang="ja-JP" altLang="en-US" sz="7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grpSp>
        <p:nvGrpSpPr>
          <p:cNvPr id="134" name="グループ化 133"/>
          <p:cNvGrpSpPr/>
          <p:nvPr/>
        </p:nvGrpSpPr>
        <p:grpSpPr>
          <a:xfrm>
            <a:off x="31704" y="2579775"/>
            <a:ext cx="3017911" cy="340127"/>
            <a:chOff x="661547" y="3118485"/>
            <a:chExt cx="3017911" cy="340127"/>
          </a:xfrm>
        </p:grpSpPr>
        <p:sp>
          <p:nvSpPr>
            <p:cNvPr id="157" name="テキスト ボックス 156"/>
            <p:cNvSpPr txBox="1"/>
            <p:nvPr/>
          </p:nvSpPr>
          <p:spPr>
            <a:xfrm>
              <a:off x="825836" y="3118485"/>
              <a:ext cx="602502" cy="180425"/>
            </a:xfrm>
            <a:prstGeom prst="rect">
              <a:avLst/>
            </a:prstGeom>
            <a:noFill/>
            <a:ln>
              <a:noFill/>
            </a:ln>
          </p:spPr>
          <p:txBody>
            <a:bodyPr wrap="square" lIns="72000" tIns="36000" rIns="36000" bIns="36000" rtlCol="0" anchor="ctr" anchorCtr="0">
              <a:spAutoFit/>
            </a:bodyPr>
            <a:lstStyle/>
            <a:p>
              <a:r>
                <a:rPr lang="ja-JP" altLang="en-US" sz="700" b="1" dirty="0">
                  <a:latin typeface="Meiryo UI" panose="020B0604030504040204" pitchFamily="50" charset="-128"/>
                  <a:ea typeface="Meiryo UI" panose="020B0604030504040204" pitchFamily="50" charset="-128"/>
                  <a:cs typeface="Meiryo UI" panose="020B0604030504040204" pitchFamily="50" charset="-128"/>
                </a:rPr>
                <a:t>キーワード</a:t>
              </a:r>
              <a:endParaRPr lang="en-US" altLang="ja-JP" sz="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8" name="楕円 177"/>
            <p:cNvSpPr/>
            <p:nvPr/>
          </p:nvSpPr>
          <p:spPr>
            <a:xfrm>
              <a:off x="661547" y="3186206"/>
              <a:ext cx="256402" cy="26906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12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初</a:t>
              </a:r>
              <a:endParaRPr kumimoji="1" lang="ja-JP" altLang="en-US" sz="12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79" name="テキスト ボックス 178"/>
            <p:cNvSpPr txBox="1"/>
            <p:nvPr/>
          </p:nvSpPr>
          <p:spPr>
            <a:xfrm>
              <a:off x="854917" y="3207328"/>
              <a:ext cx="2734330" cy="241980"/>
            </a:xfrm>
            <a:prstGeom prst="rect">
              <a:avLst/>
            </a:prstGeom>
            <a:noFill/>
            <a:ln>
              <a:noFill/>
            </a:ln>
          </p:spPr>
          <p:txBody>
            <a:bodyPr wrap="square" lIns="72000" tIns="36000" rIns="36000" bIns="36000" rtlCol="0" anchor="ctr" anchorCtr="0">
              <a:spAutoFit/>
            </a:bodyPr>
            <a:lstStyle/>
            <a:p>
              <a:r>
                <a:rPr lang="ja-JP" altLang="en-US" sz="105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動体制</a:t>
              </a:r>
              <a:endParaRPr lang="en-US" altLang="ja-JP" sz="105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01" name="正方形/長方形 200"/>
            <p:cNvSpPr/>
            <p:nvPr/>
          </p:nvSpPr>
          <p:spPr>
            <a:xfrm>
              <a:off x="785894" y="3412893"/>
              <a:ext cx="2893564" cy="45719"/>
            </a:xfrm>
            <a:prstGeom prst="rect">
              <a:avLst/>
            </a:prstGeom>
            <a:gradFill flip="none" rotWithShape="1">
              <a:gsLst>
                <a:gs pos="0">
                  <a:schemeClr val="accent5"/>
                </a:gs>
                <a:gs pos="24000">
                  <a:schemeClr val="bg1">
                    <a:lumMod val="75000"/>
                  </a:schemeClr>
                </a:gs>
                <a:gs pos="50000">
                  <a:srgbClr val="DFDFDF"/>
                </a:gs>
                <a:gs pos="100000">
                  <a:schemeClr val="bg1"/>
                </a:gs>
              </a:gsLst>
              <a:lin ang="0" scaled="1"/>
              <a:tileRect/>
            </a:gradFill>
            <a:ln w="6350">
              <a:noFill/>
              <a:headEnd type="oval"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grpSp>
      <p:sp>
        <p:nvSpPr>
          <p:cNvPr id="203" name="正方形/長方形 202"/>
          <p:cNvSpPr/>
          <p:nvPr/>
        </p:nvSpPr>
        <p:spPr>
          <a:xfrm>
            <a:off x="174074" y="3073513"/>
            <a:ext cx="1774204" cy="3651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kumimoji="1" lang="ja-JP" altLang="en-US" sz="600" dirty="0" smtClean="0">
                <a:solidFill>
                  <a:schemeClr val="tx1"/>
                </a:solidFill>
                <a:latin typeface="Meiryo UI" panose="020B0604030504040204" pitchFamily="50" charset="-128"/>
                <a:ea typeface="Meiryo UI" panose="020B0604030504040204" pitchFamily="50" charset="-128"/>
              </a:rPr>
              <a:t>・被災者</a:t>
            </a:r>
            <a:r>
              <a:rPr kumimoji="1" lang="ja-JP" altLang="en-US" sz="600" dirty="0">
                <a:solidFill>
                  <a:schemeClr val="tx1"/>
                </a:solidFill>
                <a:latin typeface="Meiryo UI" panose="020B0604030504040204" pitchFamily="50" charset="-128"/>
                <a:ea typeface="Meiryo UI" panose="020B0604030504040204" pitchFamily="50" charset="-128"/>
              </a:rPr>
              <a:t>支援の</a:t>
            </a:r>
            <a:r>
              <a:rPr kumimoji="1" lang="ja-JP" altLang="en-US" sz="600" dirty="0" smtClean="0">
                <a:solidFill>
                  <a:schemeClr val="tx1"/>
                </a:solidFill>
                <a:latin typeface="Meiryo UI" panose="020B0604030504040204" pitchFamily="50" charset="-128"/>
                <a:ea typeface="Meiryo UI" panose="020B0604030504040204" pitchFamily="50" charset="-128"/>
              </a:rPr>
              <a:t>ため、全庁体制による初動体制</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確保</a:t>
            </a:r>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600" dirty="0" smtClean="0">
                <a:solidFill>
                  <a:schemeClr val="tx1"/>
                </a:solidFill>
                <a:latin typeface="Meiryo UI" panose="020B0604030504040204" pitchFamily="50" charset="-128"/>
                <a:ea typeface="Meiryo UI" panose="020B0604030504040204" pitchFamily="50" charset="-128"/>
              </a:rPr>
              <a:t>・被災地における支援等、活動体制の強化</a:t>
            </a:r>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・災害情報を</a:t>
            </a:r>
            <a:r>
              <a:rPr kumimoji="1" lang="ja-JP" altLang="en-US" sz="600" dirty="0" smtClean="0">
                <a:solidFill>
                  <a:schemeClr val="tx1"/>
                </a:solidFill>
                <a:latin typeface="Meiryo UI" panose="020B0604030504040204" pitchFamily="50" charset="-128"/>
                <a:ea typeface="Meiryo UI" panose="020B0604030504040204" pitchFamily="50" charset="-128"/>
              </a:rPr>
              <a:t>集約</a:t>
            </a:r>
            <a:r>
              <a:rPr kumimoji="1" lang="ja-JP" altLang="en-US" sz="400" dirty="0" smtClean="0">
                <a:solidFill>
                  <a:schemeClr val="tx1"/>
                </a:solidFill>
                <a:latin typeface="Meiryo UI" panose="020B0604030504040204" pitchFamily="50" charset="-128"/>
                <a:ea typeface="Meiryo UI" panose="020B0604030504040204" pitchFamily="50" charset="-128"/>
              </a:rPr>
              <a:t>・</a:t>
            </a:r>
            <a:r>
              <a:rPr kumimoji="1" lang="ja-JP" altLang="en-US" sz="600" dirty="0" smtClean="0">
                <a:solidFill>
                  <a:schemeClr val="tx1"/>
                </a:solidFill>
                <a:latin typeface="Meiryo UI" panose="020B0604030504040204" pitchFamily="50" charset="-128"/>
                <a:ea typeface="Meiryo UI" panose="020B0604030504040204" pitchFamily="50" charset="-128"/>
              </a:rPr>
              <a:t>整理し情報発信力の強化</a:t>
            </a:r>
            <a:endParaRPr kumimoji="1" lang="en-US" altLang="ja-JP" sz="600" dirty="0">
              <a:solidFill>
                <a:schemeClr val="tx1"/>
              </a:solidFill>
              <a:latin typeface="Meiryo UI" panose="020B0604030504040204" pitchFamily="50" charset="-128"/>
              <a:ea typeface="Meiryo UI" panose="020B0604030504040204" pitchFamily="50" charset="-128"/>
            </a:endParaRPr>
          </a:p>
          <a:p>
            <a:endParaRPr kumimoji="1" lang="en-US" altLang="ja-JP" sz="600" dirty="0" smtClean="0">
              <a:solidFill>
                <a:schemeClr val="tx1"/>
              </a:solidFill>
              <a:latin typeface="Meiryo UI" panose="020B0604030504040204" pitchFamily="50" charset="-128"/>
              <a:ea typeface="Meiryo UI" panose="020B0604030504040204" pitchFamily="50" charset="-128"/>
            </a:endParaRPr>
          </a:p>
        </p:txBody>
      </p:sp>
      <p:sp>
        <p:nvSpPr>
          <p:cNvPr id="213" name="角丸四角形 212"/>
          <p:cNvSpPr/>
          <p:nvPr/>
        </p:nvSpPr>
        <p:spPr>
          <a:xfrm>
            <a:off x="141555" y="2948053"/>
            <a:ext cx="515253" cy="103790"/>
          </a:xfrm>
          <a:prstGeom prst="roundRect">
            <a:avLst>
              <a:gd name="adj"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7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教　　訓</a:t>
            </a:r>
            <a:endParaRPr kumimoji="1" lang="ja-JP" altLang="en-US" sz="7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15" name="角丸四角形 214"/>
          <p:cNvSpPr/>
          <p:nvPr/>
        </p:nvSpPr>
        <p:spPr>
          <a:xfrm>
            <a:off x="3494771" y="3002919"/>
            <a:ext cx="515253" cy="108000"/>
          </a:xfrm>
          <a:prstGeom prst="roundRect">
            <a:avLst>
              <a:gd name="adj"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7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教　　訓</a:t>
            </a:r>
            <a:endParaRPr kumimoji="1" lang="ja-JP" altLang="en-US" sz="7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17" name="角丸四角形 216"/>
          <p:cNvSpPr/>
          <p:nvPr/>
        </p:nvSpPr>
        <p:spPr>
          <a:xfrm>
            <a:off x="3488334" y="5027114"/>
            <a:ext cx="515253" cy="108000"/>
          </a:xfrm>
          <a:prstGeom prst="roundRect">
            <a:avLst>
              <a:gd name="adj"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7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教　　訓</a:t>
            </a:r>
            <a:endParaRPr kumimoji="1" lang="ja-JP" altLang="en-US" sz="7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18" name="正方形/長方形 217"/>
          <p:cNvSpPr/>
          <p:nvPr/>
        </p:nvSpPr>
        <p:spPr>
          <a:xfrm>
            <a:off x="73742" y="3483956"/>
            <a:ext cx="3080148" cy="699240"/>
          </a:xfrm>
          <a:prstGeom prst="rect">
            <a:avLst/>
          </a:prstGeom>
          <a:gradFill>
            <a:gsLst>
              <a:gs pos="55000">
                <a:schemeClr val="accent1">
                  <a:lumMod val="5000"/>
                  <a:lumOff val="95000"/>
                </a:schemeClr>
              </a:gs>
              <a:gs pos="3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ln w="31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lvl="0"/>
            <a:r>
              <a:rPr kumimoji="1" lang="ja-JP" altLang="en-US" sz="700" b="1" u="sng" dirty="0" smtClean="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en-US" altLang="ja-JP" sz="700" b="1" u="sng" dirty="0" smtClean="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smtClean="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対応方針</a:t>
            </a:r>
            <a:r>
              <a:rPr kumimoji="1" lang="en-US" altLang="ja-JP" sz="700" b="1" u="sng" dirty="0" smtClean="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smtClean="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や</a:t>
            </a:r>
            <a:r>
              <a:rPr kumimoji="1" lang="en-US" altLang="ja-JP" sz="700" b="1" u="sng" dirty="0" smtClean="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smtClean="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取組み</a:t>
            </a:r>
            <a:r>
              <a:rPr kumimoji="1" lang="en-US" altLang="ja-JP" sz="700" b="1" u="sng" dirty="0" smtClean="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smtClean="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など</a:t>
            </a:r>
            <a:endPar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lvl="0"/>
            <a:r>
              <a:rPr kumimoji="1" lang="ja-JP" altLang="en-US" sz="650" dirty="0">
                <a:solidFill>
                  <a:prstClr val="black"/>
                </a:solidFill>
                <a:latin typeface="Meiryo UI" panose="020B0604030504040204" pitchFamily="50" charset="-128"/>
                <a:ea typeface="Meiryo UI" panose="020B0604030504040204" pitchFamily="50" charset="-128"/>
              </a:rPr>
              <a:t>　</a:t>
            </a:r>
            <a:r>
              <a:rPr kumimoji="1" lang="ja-JP" altLang="en-US" sz="600" dirty="0">
                <a:solidFill>
                  <a:prstClr val="black"/>
                </a:solidFill>
                <a:latin typeface="Meiryo UI" panose="020B0604030504040204" pitchFamily="50" charset="-128"/>
                <a:ea typeface="Meiryo UI" panose="020B0604030504040204" pitchFamily="50" charset="-128"/>
              </a:rPr>
              <a:t>　</a:t>
            </a:r>
            <a:r>
              <a:rPr kumimoji="1" lang="ja-JP" altLang="en-US" sz="600" dirty="0" smtClean="0">
                <a:solidFill>
                  <a:prstClr val="black"/>
                </a:solidFill>
                <a:latin typeface="Meiryo UI" panose="020B0604030504040204" pitchFamily="50" charset="-128"/>
                <a:ea typeface="Meiryo UI" panose="020B0604030504040204" pitchFamily="50" charset="-128"/>
              </a:rPr>
              <a:t>・全庁職員の防災拠点まで参集可能時間や安否確認などを行い、応急災害対策業務の割振り</a:t>
            </a:r>
            <a:endParaRPr kumimoji="1" lang="en-US" altLang="ja-JP" sz="600" dirty="0" smtClean="0">
              <a:solidFill>
                <a:prstClr val="black"/>
              </a:solidFill>
              <a:latin typeface="Meiryo UI" panose="020B0604030504040204" pitchFamily="50" charset="-128"/>
              <a:ea typeface="Meiryo UI" panose="020B0604030504040204" pitchFamily="50" charset="-128"/>
            </a:endParaRPr>
          </a:p>
          <a:p>
            <a:pPr lvl="0"/>
            <a:r>
              <a:rPr kumimoji="1" lang="ja-JP" altLang="en-US" sz="600" dirty="0">
                <a:solidFill>
                  <a:prstClr val="black"/>
                </a:solidFill>
                <a:latin typeface="Meiryo UI" panose="020B0604030504040204" pitchFamily="50" charset="-128"/>
                <a:ea typeface="Meiryo UI" panose="020B0604030504040204" pitchFamily="50" charset="-128"/>
              </a:rPr>
              <a:t>　</a:t>
            </a:r>
            <a:r>
              <a:rPr kumimoji="1" lang="ja-JP" altLang="en-US" sz="600" dirty="0" smtClean="0">
                <a:solidFill>
                  <a:prstClr val="black"/>
                </a:solidFill>
                <a:latin typeface="Meiryo UI" panose="020B0604030504040204" pitchFamily="50" charset="-128"/>
                <a:ea typeface="Meiryo UI" panose="020B0604030504040204" pitchFamily="50" charset="-128"/>
              </a:rPr>
              <a:t>　　等、全庁体制による初動体制を強化</a:t>
            </a:r>
            <a:endParaRPr kumimoji="1" lang="en-US" altLang="ja-JP" sz="600" b="1" u="sng" dirty="0" smtClean="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600" dirty="0" smtClean="0">
                <a:solidFill>
                  <a:schemeClr val="tx1"/>
                </a:solidFill>
                <a:latin typeface="Meiryo UI" panose="020B0604030504040204" pitchFamily="50" charset="-128"/>
                <a:ea typeface="Meiryo UI" panose="020B0604030504040204" pitchFamily="50" charset="-128"/>
              </a:rPr>
              <a:t>　　・災害対応力</a:t>
            </a:r>
            <a:r>
              <a:rPr kumimoji="1" lang="ja-JP" altLang="en-US" sz="400" dirty="0" smtClean="0">
                <a:solidFill>
                  <a:schemeClr val="tx1"/>
                </a:solidFill>
                <a:latin typeface="Meiryo UI" panose="020B0604030504040204" pitchFamily="50" charset="-128"/>
                <a:ea typeface="Meiryo UI" panose="020B0604030504040204" pitchFamily="50" charset="-128"/>
              </a:rPr>
              <a:t>・</a:t>
            </a:r>
            <a:r>
              <a:rPr kumimoji="1" lang="ja-JP" altLang="en-US" sz="600" dirty="0" smtClean="0">
                <a:solidFill>
                  <a:schemeClr val="tx1"/>
                </a:solidFill>
                <a:latin typeface="Meiryo UI" panose="020B0604030504040204" pitchFamily="50" charset="-128"/>
                <a:ea typeface="Meiryo UI" panose="020B0604030504040204" pitchFamily="50" charset="-128"/>
              </a:rPr>
              <a:t>体制の充実を図るため、現場での活動力、機動力や物資搬出入の効率性向上に</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　　つながる体制の強化</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　・府民自らが判断し行動できるよう、ライフライン事業者、鉄道事業者等と連携</a:t>
            </a:r>
            <a:r>
              <a:rPr kumimoji="1" lang="ja-JP" altLang="en-US" sz="400" dirty="0" smtClean="0">
                <a:solidFill>
                  <a:schemeClr val="tx1"/>
                </a:solidFill>
                <a:latin typeface="Meiryo UI" panose="020B0604030504040204" pitchFamily="50" charset="-128"/>
                <a:ea typeface="Meiryo UI" panose="020B0604030504040204" pitchFamily="50" charset="-128"/>
              </a:rPr>
              <a:t>・</a:t>
            </a:r>
            <a:r>
              <a:rPr kumimoji="1" lang="ja-JP" altLang="en-US" sz="600" dirty="0" smtClean="0">
                <a:solidFill>
                  <a:schemeClr val="tx1"/>
                </a:solidFill>
                <a:latin typeface="Meiryo UI" panose="020B0604030504040204" pitchFamily="50" charset="-128"/>
                <a:ea typeface="Meiryo UI" panose="020B0604030504040204" pitchFamily="50" charset="-128"/>
              </a:rPr>
              <a:t>協力のうえ様々な</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　　ツールを活用し情報を発信</a:t>
            </a:r>
            <a:endParaRPr kumimoji="1" lang="ja-JP" altLang="en-US" sz="600" dirty="0">
              <a:solidFill>
                <a:schemeClr val="tx1"/>
              </a:solidFill>
              <a:latin typeface="Meiryo UI" panose="020B0604030504040204" pitchFamily="50" charset="-128"/>
              <a:ea typeface="Meiryo UI" panose="020B0604030504040204" pitchFamily="50" charset="-128"/>
            </a:endParaRPr>
          </a:p>
        </p:txBody>
      </p:sp>
      <p:pic>
        <p:nvPicPr>
          <p:cNvPr id="1030" name="Picture 6" descr="ç½å®³å»çç¹æ®é¨éã®ã¤ã©ã¹ã"/>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9200313" y="2157704"/>
            <a:ext cx="545071" cy="949885"/>
          </a:xfrm>
          <a:prstGeom prst="rect">
            <a:avLst/>
          </a:prstGeom>
          <a:noFill/>
          <a:extLst>
            <a:ext uri="{909E8E84-426E-40DD-AFC4-6F175D3DCCD1}">
              <a14:hiddenFill xmlns:a14="http://schemas.microsoft.com/office/drawing/2010/main">
                <a:solidFill>
                  <a:srgbClr val="FFFFFF"/>
                </a:solidFill>
              </a14:hiddenFill>
            </a:ext>
          </a:extLst>
        </p:spPr>
      </p:pic>
      <p:sp>
        <p:nvSpPr>
          <p:cNvPr id="220" name="角丸四角形 219"/>
          <p:cNvSpPr/>
          <p:nvPr/>
        </p:nvSpPr>
        <p:spPr>
          <a:xfrm>
            <a:off x="6716589" y="2388247"/>
            <a:ext cx="515253" cy="116937"/>
          </a:xfrm>
          <a:prstGeom prst="roundRect">
            <a:avLst>
              <a:gd name="adj"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7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教　　訓</a:t>
            </a:r>
            <a:endParaRPr kumimoji="1" lang="ja-JP" altLang="en-US" sz="7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21" name="角丸四角形 220"/>
          <p:cNvSpPr/>
          <p:nvPr/>
        </p:nvSpPr>
        <p:spPr>
          <a:xfrm>
            <a:off x="6723791" y="3929881"/>
            <a:ext cx="515253" cy="108000"/>
          </a:xfrm>
          <a:prstGeom prst="roundRect">
            <a:avLst>
              <a:gd name="adj"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7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教　　訓</a:t>
            </a:r>
            <a:endParaRPr kumimoji="1" lang="ja-JP" altLang="en-US" sz="7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22" name="角丸四角形 221"/>
          <p:cNvSpPr/>
          <p:nvPr/>
        </p:nvSpPr>
        <p:spPr>
          <a:xfrm>
            <a:off x="6746863" y="5660622"/>
            <a:ext cx="515253" cy="108000"/>
          </a:xfrm>
          <a:prstGeom prst="roundRect">
            <a:avLst>
              <a:gd name="adj"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7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教　　訓</a:t>
            </a:r>
            <a:endParaRPr kumimoji="1" lang="ja-JP" altLang="en-US" sz="7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grpSp>
        <p:nvGrpSpPr>
          <p:cNvPr id="223" name="グループ化 222"/>
          <p:cNvGrpSpPr/>
          <p:nvPr/>
        </p:nvGrpSpPr>
        <p:grpSpPr>
          <a:xfrm>
            <a:off x="6607551" y="190734"/>
            <a:ext cx="3017911" cy="340127"/>
            <a:chOff x="661547" y="3118485"/>
            <a:chExt cx="3017911" cy="340127"/>
          </a:xfrm>
        </p:grpSpPr>
        <p:sp>
          <p:nvSpPr>
            <p:cNvPr id="224" name="テキスト ボックス 223"/>
            <p:cNvSpPr txBox="1"/>
            <p:nvPr/>
          </p:nvSpPr>
          <p:spPr>
            <a:xfrm>
              <a:off x="825836" y="3118485"/>
              <a:ext cx="602502" cy="180425"/>
            </a:xfrm>
            <a:prstGeom prst="rect">
              <a:avLst/>
            </a:prstGeom>
            <a:noFill/>
            <a:ln>
              <a:noFill/>
            </a:ln>
          </p:spPr>
          <p:txBody>
            <a:bodyPr wrap="square" lIns="72000" tIns="36000" rIns="36000" bIns="36000" rtlCol="0" anchor="ctr" anchorCtr="0">
              <a:spAutoFit/>
            </a:bodyPr>
            <a:lstStyle/>
            <a:p>
              <a:r>
                <a:rPr lang="ja-JP" altLang="en-US" sz="700" b="1" dirty="0">
                  <a:latin typeface="Meiryo UI" panose="020B0604030504040204" pitchFamily="50" charset="-128"/>
                  <a:ea typeface="Meiryo UI" panose="020B0604030504040204" pitchFamily="50" charset="-128"/>
                  <a:cs typeface="Meiryo UI" panose="020B0604030504040204" pitchFamily="50" charset="-128"/>
                </a:rPr>
                <a:t>キーワード</a:t>
              </a:r>
              <a:endParaRPr lang="en-US" altLang="ja-JP" sz="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5" name="楕円 224"/>
            <p:cNvSpPr/>
            <p:nvPr/>
          </p:nvSpPr>
          <p:spPr>
            <a:xfrm>
              <a:off x="661547" y="3186206"/>
              <a:ext cx="256402" cy="26906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12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学</a:t>
              </a:r>
            </a:p>
          </p:txBody>
        </p:sp>
        <p:sp>
          <p:nvSpPr>
            <p:cNvPr id="226" name="テキスト ボックス 225"/>
            <p:cNvSpPr txBox="1"/>
            <p:nvPr/>
          </p:nvSpPr>
          <p:spPr>
            <a:xfrm>
              <a:off x="854620" y="3213729"/>
              <a:ext cx="2734330" cy="241980"/>
            </a:xfrm>
            <a:prstGeom prst="rect">
              <a:avLst/>
            </a:prstGeom>
            <a:noFill/>
            <a:ln>
              <a:noFill/>
            </a:ln>
          </p:spPr>
          <p:txBody>
            <a:bodyPr wrap="square" lIns="72000" tIns="36000" rIns="36000" bIns="36000" rtlCol="0" anchor="ctr" anchorCtr="0">
              <a:spAutoFit/>
            </a:bodyPr>
            <a:lstStyle/>
            <a:p>
              <a:r>
                <a:rPr lang="ja-JP" altLang="en-US" sz="105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校と教育</a:t>
              </a:r>
              <a:endParaRPr lang="en-US" altLang="ja-JP" sz="105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27" name="正方形/長方形 226"/>
            <p:cNvSpPr/>
            <p:nvPr/>
          </p:nvSpPr>
          <p:spPr>
            <a:xfrm>
              <a:off x="785894" y="3412893"/>
              <a:ext cx="2893564" cy="45719"/>
            </a:xfrm>
            <a:prstGeom prst="rect">
              <a:avLst/>
            </a:prstGeom>
            <a:gradFill flip="none" rotWithShape="1">
              <a:gsLst>
                <a:gs pos="0">
                  <a:schemeClr val="accent5"/>
                </a:gs>
                <a:gs pos="24000">
                  <a:schemeClr val="bg1">
                    <a:lumMod val="75000"/>
                  </a:schemeClr>
                </a:gs>
                <a:gs pos="50000">
                  <a:srgbClr val="DFDFDF"/>
                </a:gs>
                <a:gs pos="100000">
                  <a:schemeClr val="bg1"/>
                </a:gs>
              </a:gsLst>
              <a:lin ang="0" scaled="1"/>
              <a:tileRect/>
            </a:gradFill>
            <a:ln w="6350">
              <a:noFill/>
              <a:headEnd type="oval"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grpSp>
      <p:sp>
        <p:nvSpPr>
          <p:cNvPr id="228" name="正方形/長方形 227"/>
          <p:cNvSpPr/>
          <p:nvPr/>
        </p:nvSpPr>
        <p:spPr>
          <a:xfrm>
            <a:off x="6806757" y="655501"/>
            <a:ext cx="2952000" cy="4529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kumimoji="1" lang="ja-JP" altLang="en-US" sz="600" dirty="0" smtClean="0">
                <a:solidFill>
                  <a:schemeClr val="tx1"/>
                </a:solidFill>
                <a:latin typeface="Meiryo UI" panose="020B0604030504040204" pitchFamily="50" charset="-128"/>
                <a:ea typeface="Meiryo UI" panose="020B0604030504040204" pitchFamily="50" charset="-128"/>
              </a:rPr>
              <a:t>・児童</a:t>
            </a:r>
            <a:r>
              <a:rPr kumimoji="1" lang="ja-JP" altLang="en-US" sz="400" dirty="0" smtClean="0">
                <a:solidFill>
                  <a:schemeClr val="tx1"/>
                </a:solidFill>
                <a:latin typeface="Meiryo UI" panose="020B0604030504040204" pitchFamily="50" charset="-128"/>
                <a:ea typeface="Meiryo UI" panose="020B0604030504040204" pitchFamily="50" charset="-128"/>
              </a:rPr>
              <a:t>・</a:t>
            </a:r>
            <a:r>
              <a:rPr kumimoji="1" lang="ja-JP" altLang="en-US" sz="600" dirty="0" smtClean="0">
                <a:solidFill>
                  <a:schemeClr val="tx1"/>
                </a:solidFill>
                <a:latin typeface="Meiryo UI" panose="020B0604030504040204" pitchFamily="50" charset="-128"/>
                <a:ea typeface="Meiryo UI" panose="020B0604030504040204" pitchFamily="50" charset="-128"/>
              </a:rPr>
              <a:t>生徒</a:t>
            </a:r>
            <a:r>
              <a:rPr kumimoji="1" lang="ja-JP" altLang="en-US" sz="600" smtClean="0">
                <a:solidFill>
                  <a:schemeClr val="tx1"/>
                </a:solidFill>
                <a:latin typeface="Meiryo UI" panose="020B0604030504040204" pitchFamily="50" charset="-128"/>
                <a:ea typeface="Meiryo UI" panose="020B0604030504040204" pitchFamily="50" charset="-128"/>
              </a:rPr>
              <a:t>や</a:t>
            </a:r>
            <a:r>
              <a:rPr kumimoji="1" lang="ja-JP" altLang="en-US" sz="600" smtClean="0">
                <a:solidFill>
                  <a:schemeClr val="tx1"/>
                </a:solidFill>
                <a:latin typeface="Meiryo UI" panose="020B0604030504040204" pitchFamily="50" charset="-128"/>
                <a:ea typeface="Meiryo UI" panose="020B0604030504040204" pitchFamily="50" charset="-128"/>
              </a:rPr>
              <a:t>保護者への</a:t>
            </a:r>
            <a:r>
              <a:rPr kumimoji="1" lang="ja-JP" altLang="en-US" sz="600" dirty="0" smtClean="0">
                <a:solidFill>
                  <a:schemeClr val="tx1"/>
                </a:solidFill>
                <a:latin typeface="Meiryo UI" panose="020B0604030504040204" pitchFamily="50" charset="-128"/>
                <a:ea typeface="Meiryo UI" panose="020B0604030504040204" pitchFamily="50" charset="-128"/>
              </a:rPr>
              <a:t>連絡体制が不十分</a:t>
            </a:r>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・被災児童のこころのケアのため</a:t>
            </a:r>
            <a:r>
              <a:rPr kumimoji="1" lang="ja-JP" altLang="en-US" sz="600" dirty="0" smtClean="0">
                <a:solidFill>
                  <a:schemeClr val="tx1"/>
                </a:solidFill>
                <a:latin typeface="Meiryo UI" panose="020B0604030504040204" pitchFamily="50" charset="-128"/>
                <a:ea typeface="Meiryo UI" panose="020B0604030504040204" pitchFamily="50" charset="-128"/>
              </a:rPr>
              <a:t>にスクールカウンセラーを派遣、</a:t>
            </a:r>
            <a:r>
              <a:rPr kumimoji="1" lang="ja-JP" altLang="en-US" sz="600" dirty="0">
                <a:solidFill>
                  <a:schemeClr val="tx1"/>
                </a:solidFill>
                <a:latin typeface="Meiryo UI" panose="020B0604030504040204" pitchFamily="50" charset="-128"/>
                <a:ea typeface="Meiryo UI" panose="020B0604030504040204" pitchFamily="50" charset="-128"/>
              </a:rPr>
              <a:t>府教育庁と市町村教育</a:t>
            </a:r>
            <a:r>
              <a:rPr kumimoji="1" lang="ja-JP" altLang="en-US" sz="600" dirty="0" smtClean="0">
                <a:solidFill>
                  <a:schemeClr val="tx1"/>
                </a:solidFill>
                <a:latin typeface="Meiryo UI" panose="020B0604030504040204" pitchFamily="50" charset="-128"/>
                <a:ea typeface="Meiryo UI" panose="020B0604030504040204" pitchFamily="50" charset="-128"/>
              </a:rPr>
              <a:t>委員会及び</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カウンセラー等と</a:t>
            </a:r>
            <a:r>
              <a:rPr kumimoji="1" lang="ja-JP" altLang="en-US" sz="600" dirty="0">
                <a:solidFill>
                  <a:schemeClr val="tx1"/>
                </a:solidFill>
                <a:latin typeface="Meiryo UI" panose="020B0604030504040204" pitchFamily="50" charset="-128"/>
                <a:ea typeface="Meiryo UI" panose="020B0604030504040204" pitchFamily="50" charset="-128"/>
              </a:rPr>
              <a:t>の連絡、調整の重要性を再認識</a:t>
            </a:r>
          </a:p>
          <a:p>
            <a:r>
              <a:rPr kumimoji="1" lang="ja-JP" altLang="en-US" sz="600" dirty="0" smtClean="0">
                <a:solidFill>
                  <a:schemeClr val="tx1"/>
                </a:solidFill>
                <a:latin typeface="Meiryo UI" panose="020B0604030504040204" pitchFamily="50" charset="-128"/>
                <a:ea typeface="Meiryo UI" panose="020B0604030504040204" pitchFamily="50" charset="-128"/>
              </a:rPr>
              <a:t>・防災教育による防災を担う人材育成</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smtClean="0">
                <a:solidFill>
                  <a:schemeClr val="tx1"/>
                </a:solidFill>
                <a:latin typeface="Meiryo UI" panose="020B0604030504040204" pitchFamily="50" charset="-128"/>
                <a:ea typeface="Meiryo UI" panose="020B0604030504040204" pitchFamily="50" charset="-128"/>
              </a:rPr>
              <a:t>・児童生徒が学校で待機することとなった場合の対応</a:t>
            </a:r>
            <a:endParaRPr kumimoji="1" lang="ja-JP" altLang="en-US" sz="600" dirty="0">
              <a:solidFill>
                <a:schemeClr val="tx1"/>
              </a:solidFill>
              <a:latin typeface="Meiryo UI" panose="020B0604030504040204" pitchFamily="50" charset="-128"/>
              <a:ea typeface="Meiryo UI" panose="020B0604030504040204" pitchFamily="50" charset="-128"/>
            </a:endParaRPr>
          </a:p>
        </p:txBody>
      </p:sp>
      <p:sp>
        <p:nvSpPr>
          <p:cNvPr id="229" name="正方形/長方形 228"/>
          <p:cNvSpPr/>
          <p:nvPr/>
        </p:nvSpPr>
        <p:spPr>
          <a:xfrm>
            <a:off x="6688237" y="1120878"/>
            <a:ext cx="3117149" cy="635926"/>
          </a:xfrm>
          <a:prstGeom prst="rect">
            <a:avLst/>
          </a:prstGeom>
          <a:gradFill>
            <a:gsLst>
              <a:gs pos="55000">
                <a:schemeClr val="accent1">
                  <a:lumMod val="5000"/>
                  <a:lumOff val="95000"/>
                </a:schemeClr>
              </a:gs>
              <a:gs pos="3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ln w="31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nSpc>
                <a:spcPts val="900"/>
              </a:lnSpc>
            </a:pPr>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対応方針</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や</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取組み</a:t>
            </a:r>
            <a:r>
              <a:rPr kumimoji="1" lang="en-US" altLang="ja-JP" sz="700" b="1" u="sng" dirty="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700" b="1" u="sng" dirty="0" smtClean="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など</a:t>
            </a:r>
            <a:endParaRPr kumimoji="1" lang="en-US" altLang="ja-JP" sz="700" b="1" u="sng" dirty="0" smtClean="0">
              <a:ln w="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nSpc>
                <a:spcPts val="900"/>
              </a:lnSpc>
            </a:pPr>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en-US" altLang="ja-JP" sz="600" dirty="0">
                <a:solidFill>
                  <a:schemeClr val="tx1"/>
                </a:solidFill>
                <a:latin typeface="Meiryo UI" panose="020B0604030504040204" pitchFamily="50" charset="-128"/>
                <a:ea typeface="Meiryo UI" panose="020B0604030504040204" pitchFamily="50" charset="-128"/>
              </a:rPr>
              <a:t>SNS</a:t>
            </a:r>
            <a:r>
              <a:rPr kumimoji="1" lang="ja-JP" altLang="en-US" sz="600" dirty="0">
                <a:solidFill>
                  <a:schemeClr val="tx1"/>
                </a:solidFill>
                <a:latin typeface="Meiryo UI" panose="020B0604030504040204" pitchFamily="50" charset="-128"/>
                <a:ea typeface="Meiryo UI" panose="020B0604030504040204" pitchFamily="50" charset="-128"/>
              </a:rPr>
              <a:t>等を活用した安否確認</a:t>
            </a:r>
            <a:r>
              <a:rPr kumimoji="1" lang="ja-JP" altLang="en-US" sz="600" dirty="0" smtClean="0">
                <a:solidFill>
                  <a:schemeClr val="tx1"/>
                </a:solidFill>
                <a:latin typeface="Meiryo UI" panose="020B0604030504040204" pitchFamily="50" charset="-128"/>
                <a:ea typeface="Meiryo UI" panose="020B0604030504040204" pitchFamily="50" charset="-128"/>
              </a:rPr>
              <a:t>手法の検討</a:t>
            </a:r>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・スクールカウンセラー連絡協議会</a:t>
            </a:r>
            <a:r>
              <a:rPr kumimoji="1" lang="ja-JP" altLang="en-US" sz="600" dirty="0">
                <a:solidFill>
                  <a:schemeClr val="tx1"/>
                </a:solidFill>
                <a:latin typeface="Meiryo UI" panose="020B0604030504040204" pitchFamily="50" charset="-128"/>
                <a:ea typeface="Meiryo UI" panose="020B0604030504040204" pitchFamily="50" charset="-128"/>
              </a:rPr>
              <a:t>など大規模災害の対応について研修を</a:t>
            </a:r>
            <a:r>
              <a:rPr kumimoji="1" lang="ja-JP" altLang="en-US" sz="600" dirty="0" smtClean="0">
                <a:solidFill>
                  <a:schemeClr val="tx1"/>
                </a:solidFill>
                <a:latin typeface="Meiryo UI" panose="020B0604030504040204" pitchFamily="50" charset="-128"/>
                <a:ea typeface="Meiryo UI" panose="020B0604030504040204" pitchFamily="50" charset="-128"/>
              </a:rPr>
              <a:t>実施</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・各市町村教育委員会に</a:t>
            </a:r>
            <a:r>
              <a:rPr kumimoji="1" lang="ja-JP" altLang="en-US" sz="600" dirty="0">
                <a:solidFill>
                  <a:schemeClr val="tx1"/>
                </a:solidFill>
                <a:latin typeface="Meiryo UI" panose="020B0604030504040204" pitchFamily="50" charset="-128"/>
                <a:ea typeface="Meiryo UI" panose="020B0604030504040204" pitchFamily="50" charset="-128"/>
              </a:rPr>
              <a:t>おける</a:t>
            </a:r>
            <a:r>
              <a:rPr kumimoji="1" lang="ja-JP" altLang="en-US" sz="600" dirty="0" smtClean="0">
                <a:solidFill>
                  <a:schemeClr val="tx1"/>
                </a:solidFill>
                <a:latin typeface="Meiryo UI" panose="020B0604030504040204" pitchFamily="50" charset="-128"/>
                <a:ea typeface="Meiryo UI" panose="020B0604030504040204" pitchFamily="50" charset="-128"/>
              </a:rPr>
              <a:t>緊急支援</a:t>
            </a:r>
            <a:r>
              <a:rPr kumimoji="1" lang="ja-JP" altLang="en-US" sz="600" dirty="0">
                <a:solidFill>
                  <a:schemeClr val="tx1"/>
                </a:solidFill>
                <a:latin typeface="Meiryo UI" panose="020B0604030504040204" pitchFamily="50" charset="-128"/>
                <a:ea typeface="Meiryo UI" panose="020B0604030504040204" pitchFamily="50" charset="-128"/>
              </a:rPr>
              <a:t>体制づくりについて指導、助言</a:t>
            </a:r>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・防災意識醸成のため防災</a:t>
            </a:r>
            <a:r>
              <a:rPr kumimoji="1" lang="ja-JP" altLang="en-US" sz="600" dirty="0">
                <a:solidFill>
                  <a:schemeClr val="tx1"/>
                </a:solidFill>
                <a:latin typeface="Meiryo UI" panose="020B0604030504040204" pitchFamily="50" charset="-128"/>
                <a:ea typeface="Meiryo UI" panose="020B0604030504040204" pitchFamily="50" charset="-128"/>
              </a:rPr>
              <a:t>教育の</a:t>
            </a:r>
            <a:r>
              <a:rPr kumimoji="1" lang="ja-JP" altLang="en-US" sz="600" dirty="0" smtClean="0">
                <a:solidFill>
                  <a:schemeClr val="tx1"/>
                </a:solidFill>
                <a:latin typeface="Meiryo UI" panose="020B0604030504040204" pitchFamily="50" charset="-128"/>
                <a:ea typeface="Meiryo UI" panose="020B0604030504040204" pitchFamily="50" charset="-128"/>
              </a:rPr>
              <a:t>充実</a:t>
            </a:r>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600" dirty="0">
                <a:solidFill>
                  <a:schemeClr val="tx1"/>
                </a:solidFill>
                <a:latin typeface="Meiryo UI" panose="020B0604030504040204" pitchFamily="50" charset="-128"/>
                <a:ea typeface="Meiryo UI" panose="020B0604030504040204" pitchFamily="50" charset="-128"/>
              </a:rPr>
              <a:t>　</a:t>
            </a:r>
            <a:r>
              <a:rPr kumimoji="1" lang="ja-JP" altLang="en-US" sz="600" dirty="0" smtClean="0">
                <a:solidFill>
                  <a:schemeClr val="tx1"/>
                </a:solidFill>
                <a:latin typeface="Meiryo UI" panose="020B0604030504040204" pitchFamily="50" charset="-128"/>
                <a:ea typeface="Meiryo UI" panose="020B0604030504040204" pitchFamily="50" charset="-128"/>
              </a:rPr>
              <a:t>　・府立学校における生徒用の備蓄品を、計画的に整備</a:t>
            </a:r>
            <a:endParaRPr kumimoji="1" lang="ja-JP" altLang="en-US" sz="600" dirty="0">
              <a:solidFill>
                <a:schemeClr val="tx1"/>
              </a:solidFill>
              <a:latin typeface="Meiryo UI" panose="020B0604030504040204" pitchFamily="50" charset="-128"/>
              <a:ea typeface="Meiryo UI" panose="020B0604030504040204" pitchFamily="50" charset="-128"/>
            </a:endParaRPr>
          </a:p>
        </p:txBody>
      </p:sp>
      <p:sp>
        <p:nvSpPr>
          <p:cNvPr id="230" name="正方形/長方形 229"/>
          <p:cNvSpPr/>
          <p:nvPr/>
        </p:nvSpPr>
        <p:spPr>
          <a:xfrm>
            <a:off x="6700158" y="1757165"/>
            <a:ext cx="2977909" cy="165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kumimoji="1" lang="ja-JP" altLang="en-US" sz="500" dirty="0">
                <a:solidFill>
                  <a:schemeClr val="tx1"/>
                </a:solidFill>
                <a:latin typeface="Meiryo UI" panose="020B0604030504040204" pitchFamily="50" charset="-128"/>
                <a:ea typeface="Meiryo UI" panose="020B0604030504040204" pitchFamily="50" charset="-128"/>
              </a:rPr>
              <a:t>該当、関連するアクション：</a:t>
            </a:r>
            <a:r>
              <a:rPr kumimoji="1" lang="ja-JP" altLang="en-US" sz="500" dirty="0" smtClean="0">
                <a:solidFill>
                  <a:schemeClr val="tx1"/>
                </a:solidFill>
                <a:latin typeface="Meiryo UI" panose="020B0604030504040204" pitchFamily="50" charset="-128"/>
                <a:ea typeface="Meiryo UI" panose="020B0604030504040204" pitchFamily="50" charset="-128"/>
              </a:rPr>
              <a:t>「</a:t>
            </a:r>
            <a:r>
              <a:rPr kumimoji="1" lang="en-US" altLang="ja-JP" sz="500" dirty="0" smtClean="0">
                <a:solidFill>
                  <a:schemeClr val="tx1"/>
                </a:solidFill>
                <a:latin typeface="Meiryo UI" panose="020B0604030504040204" pitchFamily="50" charset="-128"/>
                <a:ea typeface="Meiryo UI" panose="020B0604030504040204" pitchFamily="50" charset="-128"/>
              </a:rPr>
              <a:t>28.</a:t>
            </a:r>
            <a:r>
              <a:rPr kumimoji="1" lang="ja-JP" altLang="en-US" sz="500" dirty="0">
                <a:solidFill>
                  <a:schemeClr val="tx1"/>
                </a:solidFill>
                <a:latin typeface="Meiryo UI" panose="020B0604030504040204" pitchFamily="50" charset="-128"/>
                <a:ea typeface="Meiryo UI" panose="020B0604030504040204" pitchFamily="50" charset="-128"/>
              </a:rPr>
              <a:t>学校における防災教育の徹底と避難体制の確保」</a:t>
            </a:r>
            <a:endParaRPr kumimoji="1" lang="en-US" altLang="ja-JP" sz="500" dirty="0">
              <a:solidFill>
                <a:schemeClr val="tx1"/>
              </a:solidFill>
              <a:latin typeface="Meiryo UI" panose="020B0604030504040204" pitchFamily="50" charset="-128"/>
              <a:ea typeface="Meiryo UI" panose="020B0604030504040204" pitchFamily="50" charset="-128"/>
            </a:endParaRPr>
          </a:p>
          <a:p>
            <a:r>
              <a:rPr kumimoji="1" lang="ja-JP" altLang="en-US" sz="500" dirty="0">
                <a:solidFill>
                  <a:schemeClr val="tx1"/>
                </a:solidFill>
                <a:latin typeface="Meiryo UI" panose="020B0604030504040204" pitchFamily="50" charset="-128"/>
                <a:ea typeface="Meiryo UI" panose="020B0604030504040204" pitchFamily="50" charset="-128"/>
              </a:rPr>
              <a:t>　　　　　　　　　　　　　　　　</a:t>
            </a:r>
            <a:r>
              <a:rPr kumimoji="1" lang="ja-JP" altLang="en-US" sz="500" dirty="0" smtClean="0">
                <a:solidFill>
                  <a:schemeClr val="tx1"/>
                </a:solidFill>
                <a:latin typeface="Meiryo UI" panose="020B0604030504040204" pitchFamily="50" charset="-128"/>
                <a:ea typeface="Meiryo UI" panose="020B0604030504040204" pitchFamily="50" charset="-128"/>
              </a:rPr>
              <a:t>「</a:t>
            </a:r>
            <a:r>
              <a:rPr kumimoji="1" lang="en-US" altLang="ja-JP" sz="500" dirty="0" smtClean="0">
                <a:solidFill>
                  <a:schemeClr val="tx1"/>
                </a:solidFill>
                <a:latin typeface="Meiryo UI" panose="020B0604030504040204" pitchFamily="50" charset="-128"/>
                <a:ea typeface="Meiryo UI" panose="020B0604030504040204" pitchFamily="50" charset="-128"/>
              </a:rPr>
              <a:t>60.</a:t>
            </a:r>
            <a:r>
              <a:rPr kumimoji="1" lang="ja-JP" altLang="en-US" sz="500" dirty="0" smtClean="0">
                <a:solidFill>
                  <a:schemeClr val="tx1"/>
                </a:solidFill>
                <a:latin typeface="Meiryo UI" panose="020B0604030504040204" pitchFamily="50" charset="-128"/>
                <a:ea typeface="Meiryo UI" panose="020B0604030504040204" pitchFamily="50" charset="-128"/>
              </a:rPr>
              <a:t>災害時における被災児童生徒のこころのケアの実施」</a:t>
            </a:r>
            <a:r>
              <a:rPr kumimoji="1" lang="ja-JP" altLang="en-US" sz="500" dirty="0">
                <a:solidFill>
                  <a:schemeClr val="tx1"/>
                </a:solidFill>
                <a:latin typeface="Meiryo UI" panose="020B0604030504040204" pitchFamily="50" charset="-128"/>
                <a:ea typeface="Meiryo UI" panose="020B0604030504040204" pitchFamily="50" charset="-128"/>
              </a:rPr>
              <a:t>　など</a:t>
            </a:r>
            <a:endParaRPr kumimoji="1" lang="en-US" altLang="ja-JP" sz="500" dirty="0">
              <a:solidFill>
                <a:schemeClr val="tx1"/>
              </a:solidFill>
              <a:latin typeface="Meiryo UI" panose="020B0604030504040204" pitchFamily="50" charset="-128"/>
              <a:ea typeface="Meiryo UI" panose="020B0604030504040204" pitchFamily="50" charset="-128"/>
            </a:endParaRPr>
          </a:p>
          <a:p>
            <a:r>
              <a:rPr kumimoji="1" lang="ja-JP" altLang="en-US" sz="500" dirty="0">
                <a:solidFill>
                  <a:schemeClr val="tx1"/>
                </a:solidFill>
                <a:latin typeface="Meiryo UI" panose="020B0604030504040204" pitchFamily="50" charset="-128"/>
                <a:ea typeface="Meiryo UI" panose="020B0604030504040204" pitchFamily="50" charset="-128"/>
              </a:rPr>
              <a:t>　　　　　　　　　　　　　　　</a:t>
            </a:r>
          </a:p>
        </p:txBody>
      </p:sp>
      <p:sp>
        <p:nvSpPr>
          <p:cNvPr id="231" name="角丸四角形 230"/>
          <p:cNvSpPr/>
          <p:nvPr/>
        </p:nvSpPr>
        <p:spPr>
          <a:xfrm>
            <a:off x="6728269" y="545338"/>
            <a:ext cx="515253" cy="108000"/>
          </a:xfrm>
          <a:prstGeom prst="roundRect">
            <a:avLst>
              <a:gd name="adj"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7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教　　訓</a:t>
            </a:r>
            <a:endParaRPr kumimoji="1" lang="ja-JP" altLang="en-US" sz="7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pic>
        <p:nvPicPr>
          <p:cNvPr id="133" name="図 132"/>
          <p:cNvPicPr/>
          <p:nvPr/>
        </p:nvPicPr>
        <p:blipFill>
          <a:blip r:embed="rId8">
            <a:extLst>
              <a:ext uri="{28A0092B-C50C-407E-A947-70E740481C1C}">
                <a14:useLocalDpi xmlns:a14="http://schemas.microsoft.com/office/drawing/2010/main" val="0"/>
              </a:ext>
            </a:extLst>
          </a:blip>
          <a:srcRect/>
          <a:stretch>
            <a:fillRect/>
          </a:stretch>
        </p:blipFill>
        <p:spPr bwMode="auto">
          <a:xfrm>
            <a:off x="1727273" y="2438063"/>
            <a:ext cx="1502907" cy="1145746"/>
          </a:xfrm>
          <a:prstGeom prst="rect">
            <a:avLst/>
          </a:prstGeom>
          <a:noFill/>
          <a:ln>
            <a:noFill/>
          </a:ln>
          <a:effectLst>
            <a:softEdge rad="25400"/>
          </a:effectLst>
        </p:spPr>
      </p:pic>
      <p:sp>
        <p:nvSpPr>
          <p:cNvPr id="135" name="正方形/長方形 134"/>
          <p:cNvSpPr/>
          <p:nvPr/>
        </p:nvSpPr>
        <p:spPr>
          <a:xfrm>
            <a:off x="107737" y="4194892"/>
            <a:ext cx="2181473" cy="812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kumimoji="1" lang="ja-JP" altLang="en-US" sz="500" dirty="0">
                <a:solidFill>
                  <a:schemeClr val="tx1"/>
                </a:solidFill>
                <a:latin typeface="Meiryo UI" panose="020B0604030504040204" pitchFamily="50" charset="-128"/>
                <a:ea typeface="Meiryo UI" panose="020B0604030504040204" pitchFamily="50" charset="-128"/>
              </a:rPr>
              <a:t>該当するアクション：</a:t>
            </a:r>
            <a:r>
              <a:rPr kumimoji="1" lang="ja-JP" altLang="en-US" sz="500" dirty="0" smtClean="0">
                <a:solidFill>
                  <a:schemeClr val="tx1"/>
                </a:solidFill>
                <a:latin typeface="Meiryo UI" panose="020B0604030504040204" pitchFamily="50" charset="-128"/>
                <a:ea typeface="Meiryo UI" panose="020B0604030504040204" pitchFamily="50" charset="-128"/>
              </a:rPr>
              <a:t>「</a:t>
            </a:r>
            <a:r>
              <a:rPr kumimoji="1" lang="en-US" altLang="ja-JP" sz="500" dirty="0" smtClean="0">
                <a:solidFill>
                  <a:schemeClr val="tx1"/>
                </a:solidFill>
                <a:latin typeface="Meiryo UI" panose="020B0604030504040204" pitchFamily="50" charset="-128"/>
                <a:ea typeface="Meiryo UI" panose="020B0604030504040204" pitchFamily="50" charset="-128"/>
              </a:rPr>
              <a:t>87.</a:t>
            </a:r>
            <a:r>
              <a:rPr kumimoji="1" lang="ja-JP" altLang="en-US" sz="500" dirty="0" smtClean="0">
                <a:solidFill>
                  <a:schemeClr val="tx1"/>
                </a:solidFill>
                <a:latin typeface="Meiryo UI" panose="020B0604030504040204" pitchFamily="50" charset="-128"/>
                <a:ea typeface="Meiryo UI" panose="020B0604030504040204" pitchFamily="50" charset="-128"/>
              </a:rPr>
              <a:t>大阪府の初動体制の運用と改善」　など</a:t>
            </a:r>
            <a:r>
              <a:rPr kumimoji="1" lang="ja-JP" altLang="en-US" sz="500" dirty="0">
                <a:solidFill>
                  <a:schemeClr val="tx1"/>
                </a:solidFill>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32140142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descr="ミッション１：巨大地震や大津波から府民の命を守り、被害を軽減するための、事前予防対策と逃げる対策&#10;&#10;１　防潮堤の津波浸水対策の推進(重点) 【環境農林水産部・都市整備部】&#10;２　水門の耐震化等の推進(重点) 【都市整備部】&#10;３　長期湛水の早期解消【危機管理室・都市整備部】&#10;４　密集市街地対策の推進(重点）【住宅まちづくり部】&#10;５　防火地域等の指定促進【都市整備部】&#10;６　消防用水の確保【危機管理室・環境農林水産部】&#10;７　地下空間対策の促進(重点) 【危機管理室】&#10;８　ため池防災・減災対策の推進(重点) 【環境農林水産部】&#10;９　防災農地の登録促進【環境農林水産部】&#10;10　府有建築物の耐震化の推進(重点)【全部局】&#10;11　学校の耐震化（府立学校、市町村立学校、私立学校）(重点)【府民文化部・住宅まちづくり部・教育委員会】&#10;12　病院・社会福祉施設の耐震化(重点)【福祉部・健康医療部・住宅まちづくり部】&#10;13　民間住宅・建築物の耐震化の促進(重点)【住宅まちづくり部】&#10;14　住宅の液状化対策の促進【危機管理室・住宅まちづくり部】&#10;15　的確な避難勧告等の判断・伝達支援【危機管理室】&#10;16　地震ハザードマップ等の作成(改訂)支援・活用【危機管理室・住宅まちづくり部】&#10;17　津波ハザードマップの作成支援・活用(重点)【危機管理室・都市整備部】&#10;18　堤外地の事業所の津波避難対策の促進【都市整備部】&#10;19　沿岸漁村地域における防災対策【環境農林水産部】&#10;20　船舶の津波対策の推進【危機管理室・都市整備部】&#10;21　石油コンビナート防災対策の促進(重点)【危機管理室】&#10;22　地域防災力強化に向けた自主防災組織の活動支援(重点)【危機管理室】&#10;23  地域防災力強化に向けた消防団の活動強化(重点)【危機管理室】&#10;24　地域防災力強化に向けた女性消防団員の活動支援(重点)【危機管理室】&#10;25　地域防災力の強化に向けた消防団に対する府民理解・連携促進(重点)【危機管理室】&#10;26　地域防災力強化に向けた水防団組織の活動強化【都市整備部】&#10;27　津波防御施設の閉鎖体制の充実【都市整備部】&#10;28　学校における防災教育の徹底と避難体制の確保(重点)【府民文化部・教育委員会】&#10;29　府民の防災意識の啓発【危機管理室】&#10;30　津波・高潮ステーションの利活用【都市整備部】&#10;31　防災情報の収集・伝達機能の充実【危機管理室】&#10;32　メディアとの連携強化【危機管理室】&#10;33　津波防災情報システムの整備・運用による津波情報の確実・迅速な伝達&#10;【環境農林水産部・都市整備部】&#10;34　大阪880万人訓練の充実【危機管理室】&#10;35　「逃げる」防災訓練等の充実【危機管理室・都市整備部】&#10;36　「避難行動要支援者」支援の充実(重点)【危機管理室・福祉部】&#10;37　医療施設の避難体制の確保(重点)【健康医療部】&#10;38　社会福祉施設の避難体制の確保(重点)【福祉部】&#10;39  在住外国人への情報発信充実(重点)【危機管理室・府民文化部】&#10;40　外国人旅行者の安全確保(重点)【危機管理室・府民文化部】&#10;41　文化財所有者・管理者の防災意識の啓発【教育委員会】&#10;&#10;ミッション２：地震発生後、被災者の「命をつなぐ」ための、災害応急対策&#10;&#10;42　災害医療体制の整備(重点)【健康医療部】&#10;43　SCU（広域搬送拠点臨時医療施設）の運営体制の充実・強化(重点)【健康医療部】&#10;44　医薬品、医療用資器材の確保(重点)【健康医療部】&#10;45　広域緊急交通路等の通行機能確保(重点)【危機管理室・都市整備部・住宅まちづくり部・環境農林水産部・警察本部】&#10;46　鉄道施設の防災対策(重点)【都市整備部】&#10;47　迅速な道路啓開の実施【都市整備部】&#10;48　迅速な航路啓開の実施【都市整備部】&#10;49　大規模災害時における受援力の向上（ヘリサインの整備など）【危機管理室】&#10;50　食糧や燃料等の備蓄及び集配体制の強化(重点)【危機管理室】&#10;51　水道の早期復旧及び飲用水の確保(重点)【健康医療部】&#10;52　井戸水等による生活用水の確保【健康医療部】&#10;53　避難所の確保と運営体制の確立(重点)【危機管理室】&#10;54　福祉避難所の確保(重点)【危機管理室・福祉部】&#10;55　帰宅困難者対策の確立(重点)【危機管理室】&#10;56　後方支援活動拠点の整備充実と広域避難地等の確保(重点)【危機管理室・都市整備部】&#10;57　DPAT編成等の被災者のこころのケアの実施(重点)【健康医療部】&#10;58　被災者の巡回健康相談等の実施【健康医療部】&#10;59　災害時における福祉専門職等の確保体制の充実・強化(重点)【福祉部】&#10;60　被災地域の食品衛生監視活動の実施【健康医療部】&#10;61　被災地域の感染症予防等の防疫活動の実施【健康医療部】&#10;62　下水道施設の耐震化等の推進(重点)【都市整備部】&#10;63　下水道機能の早期確保(重点)【都市整備部】&#10;64　し尿及び浄化槽汚泥の適正処理【健康医療部】&#10;65　生活ごみの適正処理【環境農林水産部】&#10;66　管理化学物質の適正管理指導(重点)【環境農林水産部】&#10;67　有害物質(石綿、PCB等)の拡散防止対策の促進【環境農林水産部】&#10;68　火薬類・高圧ガス製造事業所の保安対策の促進【危機管理室】&#10;69　毒物劇物営業者における防災体制の指導【健康医療部】&#10;70　ご遺体の適切処理【健康医療部】&#10;71　愛護動物の救護【環境農林水産部】&#10;&#10;ミッション３：「大都市・大阪」の府民生活と経済の、迅速な回復のための、復旧復興対策&#10;&#10;72　災害ボランティアの充実と連携強化(重点)【危機管理室】&#10;73　災害廃棄物の適正処理(重点)【環境農林水産部】&#10;74　応急仮設住宅の早期供給体制の整備(重点)【危機管理室・住宅まちづくり部】&#10;75　被災民間建築物・宅地の危険度判定体制の整備【住宅まちづくり部】&#10;76　中小企業に対する事業継続計画(BCP)及び事業継続ﾏﾈｼﾞﾒﾝﾄ(BCM)の取組み支援(重点)【商工労働部】&#10;77　災害復旧に向けた体制の充実【全部局】&#10;78　生活再建、事業再開のための措置【危機管理室・商工労働部・環境農林水産部】&#10;79　復興計画策定マニュアルの作成【政策企画部】&#10;80　大阪府震災復興都市づくりガイドラインの改訂【都市整備部】&#10;81　復旧資機材の調達・確保【環境農林水産部・住宅まちづくり部】&#10;82　特定大規模災害からの復旧事業に係る府の代行【全部局】&#10;83　住宅関連情報の提供【住宅まちづくり部】&#10;84　地籍調査の推進【環境農林水産部】&#10;&#10;府の行政機能の維持&#10;&#10;85　大阪府災害等応急対策実施要領の改訂と運用【全部局】&#10;86　府庁BCPの改訂と運用【全部局】&#10;87　大阪府防災行政無線による迅速・的確な情報連絡体制確保【危機管理室】&#10;88　災害時の府民への広報体制の整備・充実【危機管理室・政策企画部・府民文化部】&#10;89　都府県市間相互応援体制の確立・強化【危機管理室】&#10;90　健康危機発生時における近畿府県地方衛生研究所の相互協力体制の強化【健康医療部】&#10;91　発災時における地域の安全の確保【警察本部】&#10;92　緊急消防援助隊受入れ・市町村消防の広域化の推進【危機管理室】&#10;93　救急救命士の養成・能力向上【危機管理室】&#10;94　救出救助活動体制の充実・強化【警察本部】&#10;95　災害対策本部要員等の訓練・スキルアップ【危機管理室】&#10;96　発災後の緊急時における財務処理体制の確保【会計局】&#10;&#10;市町村の計画的な災害対策推進への支援&#10;&#10;97　市町村地域防災計画の策定(改訂)支援【危機管理室】&#10;98　｢南海トラフ地震防災対策推進計画｣の策定支援【危機管理室】&#10;99　地区防災計画の策定支援【危機管理室】&#10;100　地震災害に備えた市町村に対する支援【危機管理室】"/>
          <p:cNvSpPr>
            <a:spLocks/>
          </p:cNvSpPr>
          <p:nvPr/>
        </p:nvSpPr>
        <p:spPr bwMode="white">
          <a:xfrm>
            <a:off x="381000" y="71439"/>
            <a:ext cx="4575856" cy="6768000"/>
          </a:xfrm>
          <a:prstGeom prst="rect">
            <a:avLst/>
          </a:prstGeom>
          <a:solidFill>
            <a:sysClr val="window" lastClr="FFFFFF"/>
          </a:solidFill>
          <a:ln w="25400" cap="flat" cmpd="sng" algn="ctr">
            <a:noFill/>
            <a:prstDash val="solid"/>
          </a:ln>
          <a:effectLst/>
        </p:spPr>
        <p:txBody>
          <a:bodyPr rot="0" spcFirstLastPara="0" vert="horz" wrap="square" lIns="65314" tIns="32657" rIns="65314" bIns="32657" numCol="1" spcCol="0" rtlCol="0" fromWordArt="0" anchor="t" anchorCtr="0" forceAA="0" compatLnSpc="1">
            <a:prstTxWarp prst="textNoShape">
              <a:avLst/>
            </a:prstTxWarp>
            <a:noAutofit/>
          </a:bodyPr>
          <a:lstStyle/>
          <a:p>
            <a:pPr marL="456983" lvl="1" indent="-456983" algn="just"/>
            <a:r>
              <a:rPr lang="en-US" sz="643" kern="100" dirty="0">
                <a:latin typeface="ＭＳ 明朝"/>
                <a:ea typeface="ＭＳ 明朝"/>
                <a:cs typeface="Times New Roman"/>
              </a:rPr>
              <a:t> </a:t>
            </a:r>
            <a:endParaRPr lang="ja-JP" altLang="en-US" sz="643" kern="100" dirty="0">
              <a:latin typeface="Century"/>
              <a:ea typeface="ＭＳ 明朝"/>
              <a:cs typeface="Times New Roman"/>
            </a:endParaRPr>
          </a:p>
          <a:p>
            <a:pPr marL="456983" lvl="1" indent="-456983" algn="just"/>
            <a:r>
              <a:rPr lang="en-US" sz="643" kern="100" spc="-7" dirty="0">
                <a:latin typeface="ＭＳ ゴシック"/>
                <a:ea typeface="ＭＳ 明朝"/>
                <a:cs typeface="Times New Roman"/>
              </a:rPr>
              <a:t> </a:t>
            </a:r>
            <a:endParaRPr lang="ja-JP" altLang="en-US" sz="643" kern="100" dirty="0">
              <a:latin typeface="Century"/>
              <a:ea typeface="ＭＳ 明朝"/>
              <a:cs typeface="Times New Roman"/>
            </a:endParaRPr>
          </a:p>
          <a:p>
            <a:pPr marL="456983" lvl="1" indent="-456983" algn="just"/>
            <a:r>
              <a:rPr lang="en-US" sz="643" kern="100" dirty="0">
                <a:latin typeface="ＭＳ ゴシック"/>
                <a:ea typeface="ＭＳ 明朝"/>
                <a:cs typeface="Times New Roman"/>
              </a:rPr>
              <a:t> </a:t>
            </a:r>
            <a:endParaRPr lang="ja-JP" altLang="en-US" sz="643" kern="100" dirty="0">
              <a:latin typeface="Century"/>
              <a:ea typeface="ＭＳ 明朝"/>
              <a:cs typeface="Times New Roman"/>
            </a:endParaRPr>
          </a:p>
          <a:p>
            <a:pPr marL="456983" lvl="1" indent="-456983" algn="just"/>
            <a:r>
              <a:rPr lang="en-US" sz="643" kern="100" dirty="0">
                <a:latin typeface="ＭＳ ゴシック"/>
                <a:ea typeface="ＭＳ 明朝"/>
                <a:cs typeface="Times New Roman"/>
              </a:rPr>
              <a:t> </a:t>
            </a:r>
            <a:endParaRPr lang="ja-JP" altLang="en-US" sz="643" kern="100" dirty="0">
              <a:latin typeface="Century"/>
              <a:ea typeface="ＭＳ 明朝"/>
              <a:cs typeface="Times New Roman"/>
            </a:endParaRPr>
          </a:p>
          <a:p>
            <a:pPr marL="456983" lvl="1" indent="-456983" algn="just"/>
            <a:r>
              <a:rPr lang="en-US" sz="643" kern="100" dirty="0">
                <a:latin typeface="ＭＳ ゴシック"/>
                <a:ea typeface="ＭＳ 明朝"/>
                <a:cs typeface="Times New Roman"/>
              </a:rPr>
              <a:t> </a:t>
            </a:r>
            <a:endParaRPr lang="ja-JP" altLang="en-US" sz="643" kern="100" dirty="0">
              <a:latin typeface="Century"/>
              <a:ea typeface="ＭＳ 明朝"/>
              <a:cs typeface="Times New Roman"/>
            </a:endParaRPr>
          </a:p>
          <a:p>
            <a:pPr marL="456983" marR="317960" lvl="1" indent="-456983" algn="just">
              <a:tabLst>
                <a:tab pos="4179291" algn="l"/>
              </a:tabLst>
            </a:pPr>
            <a:r>
              <a:rPr lang="en-US" sz="643" kern="100" dirty="0">
                <a:latin typeface="ＭＳ ゴシック"/>
                <a:ea typeface="ＭＳ 明朝"/>
                <a:cs typeface="Times New Roman"/>
              </a:rPr>
              <a:t> </a:t>
            </a:r>
            <a:endParaRPr lang="ja-JP" altLang="en-US" sz="643" kern="100" dirty="0">
              <a:latin typeface="Century"/>
              <a:ea typeface="ＭＳ 明朝"/>
              <a:cs typeface="Times New Roman"/>
            </a:endParaRPr>
          </a:p>
          <a:p>
            <a:pPr marL="1155723" marR="317960" lvl="1" indent="-698514" algn="just">
              <a:tabLst>
                <a:tab pos="4179291" algn="l"/>
              </a:tabLst>
            </a:pPr>
            <a:endParaRPr lang="en-US" altLang="ja-JP" sz="643" kern="100" dirty="0">
              <a:latin typeface="Century"/>
              <a:ea typeface="ＭＳ ゴシック"/>
              <a:cs typeface="Times New Roman"/>
            </a:endParaRPr>
          </a:p>
          <a:p>
            <a:pPr marL="578315" marR="317960" indent="-578315" algn="just">
              <a:lnSpc>
                <a:spcPts val="1000"/>
              </a:lnSpc>
              <a:tabLst>
                <a:tab pos="4179291" algn="l"/>
              </a:tabLst>
            </a:pPr>
            <a:r>
              <a:rPr lang="ja-JP" altLang="en-US" sz="857" b="1" kern="100" dirty="0">
                <a:latin typeface="Meiryo UI" panose="020B0604030504040204" pitchFamily="50" charset="-128"/>
                <a:ea typeface="Meiryo UI" panose="020B0604030504040204" pitchFamily="50" charset="-128"/>
                <a:cs typeface="Times New Roman"/>
              </a:rPr>
              <a:t>ミッション</a:t>
            </a:r>
            <a:r>
              <a:rPr lang="en-US" altLang="ja-JP" sz="857" b="1" kern="100" dirty="0">
                <a:latin typeface="Meiryo UI" panose="020B0604030504040204" pitchFamily="50" charset="-128"/>
                <a:ea typeface="Meiryo UI" panose="020B0604030504040204" pitchFamily="50" charset="-128"/>
                <a:cs typeface="Times New Roman"/>
              </a:rPr>
              <a:t>Ⅰ	</a:t>
            </a:r>
            <a:r>
              <a:rPr lang="ja-JP" altLang="en-US" sz="857" b="1" u="dbl" kern="100" dirty="0">
                <a:latin typeface="Meiryo UI" panose="020B0604030504040204" pitchFamily="50" charset="-128"/>
                <a:ea typeface="Meiryo UI" panose="020B0604030504040204" pitchFamily="50" charset="-128"/>
                <a:cs typeface="Times New Roman"/>
              </a:rPr>
              <a:t>巨大地震や大津波から府民の命を守り、被害を軽減するための、事前予防対策と逃げる対策</a:t>
            </a:r>
            <a:endParaRPr lang="ja-JP" altLang="en-US" sz="857" b="1" kern="100" dirty="0">
              <a:latin typeface="Meiryo UI" panose="020B0604030504040204" pitchFamily="50" charset="-128"/>
              <a:ea typeface="Meiryo UI" panose="020B0604030504040204" pitchFamily="50" charset="-128"/>
              <a:cs typeface="Times New Roman"/>
            </a:endParaRPr>
          </a:p>
          <a:p>
            <a:pPr marL="95252" indent="99788" algn="just">
              <a:lnSpc>
                <a:spcPts val="429"/>
              </a:lnSpc>
            </a:pPr>
            <a:r>
              <a:rPr lang="en-US" sz="786" kern="100" dirty="0">
                <a:latin typeface="ＭＳ ゴシック"/>
                <a:ea typeface="ＭＳ 明朝"/>
                <a:cs typeface="Times New Roman"/>
              </a:rPr>
              <a:t> </a:t>
            </a:r>
            <a:endParaRPr lang="ja-JP" altLang="en-US" sz="750" kern="100" dirty="0">
              <a:latin typeface="Century"/>
              <a:ea typeface="ＭＳ 明朝"/>
              <a:cs typeface="Times New Roman"/>
            </a:endParaRPr>
          </a:p>
          <a:p>
            <a:pPr marL="358775" indent="-317500" algn="just">
              <a:lnSpc>
                <a:spcPts val="786"/>
              </a:lnSpc>
            </a:pPr>
            <a:r>
              <a:rPr lang="en-US"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重点</a:t>
            </a:r>
            <a:r>
              <a:rPr lang="en-US" sz="643" kern="100" dirty="0">
                <a:latin typeface="ＭＳ 明朝" panose="02020609040205080304" pitchFamily="17" charset="-128"/>
                <a:ea typeface="ＭＳ 明朝" panose="02020609040205080304" pitchFamily="17" charset="-128"/>
                <a:cs typeface="Times New Roman"/>
              </a:rPr>
              <a:t>)	</a:t>
            </a:r>
            <a:r>
              <a:rPr lang="ja-JP" altLang="en-US" sz="714" kern="100" dirty="0">
                <a:latin typeface="ＭＳ 明朝" panose="02020609040205080304" pitchFamily="17" charset="-128"/>
                <a:ea typeface="ＭＳ 明朝" panose="02020609040205080304" pitchFamily="17" charset="-128"/>
                <a:cs typeface="Times New Roman"/>
              </a:rPr>
              <a:t>１　防潮堤の津波浸水対策の推進</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環境農林水産部・都市整備部</a:t>
            </a:r>
            <a:r>
              <a:rPr lang="en-US" altLang="ja-JP" sz="643" kern="100" dirty="0">
                <a:latin typeface="ＭＳ 明朝" panose="02020609040205080304" pitchFamily="17" charset="-128"/>
                <a:ea typeface="ＭＳ 明朝" panose="02020609040205080304" pitchFamily="17" charset="-128"/>
                <a:cs typeface="Times New Roman"/>
              </a:rPr>
              <a:t>】</a:t>
            </a:r>
            <a:endParaRPr lang="ja-JP" altLang="en-US" sz="750" kern="100" dirty="0">
              <a:latin typeface="ＭＳ 明朝" panose="02020609040205080304" pitchFamily="17" charset="-128"/>
              <a:ea typeface="ＭＳ 明朝" panose="02020609040205080304" pitchFamily="17" charset="-128"/>
              <a:cs typeface="Times New Roman"/>
            </a:endParaRPr>
          </a:p>
          <a:p>
            <a:pPr marL="358775" indent="-317500" algn="just">
              <a:lnSpc>
                <a:spcPts val="786"/>
              </a:lnSpc>
            </a:pPr>
            <a:r>
              <a:rPr lang="en-US"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重点</a:t>
            </a:r>
            <a:r>
              <a:rPr lang="en-US" sz="643" kern="100" dirty="0">
                <a:latin typeface="ＭＳ 明朝" panose="02020609040205080304" pitchFamily="17" charset="-128"/>
                <a:ea typeface="ＭＳ 明朝" panose="02020609040205080304" pitchFamily="17" charset="-128"/>
                <a:cs typeface="Times New Roman"/>
              </a:rPr>
              <a:t>)	</a:t>
            </a:r>
            <a:r>
              <a:rPr lang="ja-JP" altLang="en-US" sz="714" kern="100" dirty="0">
                <a:latin typeface="ＭＳ 明朝" panose="02020609040205080304" pitchFamily="17" charset="-128"/>
                <a:ea typeface="ＭＳ 明朝" panose="02020609040205080304" pitchFamily="17" charset="-128"/>
                <a:cs typeface="Times New Roman"/>
              </a:rPr>
              <a:t>２　水門の耐震化等の推進</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都市整備部</a:t>
            </a:r>
            <a:r>
              <a:rPr lang="en-US" altLang="ja-JP" sz="643" kern="100" dirty="0">
                <a:latin typeface="ＭＳ 明朝" panose="02020609040205080304" pitchFamily="17" charset="-128"/>
                <a:ea typeface="ＭＳ 明朝" panose="02020609040205080304" pitchFamily="17" charset="-128"/>
                <a:cs typeface="Times New Roman"/>
              </a:rPr>
              <a:t>】</a:t>
            </a:r>
            <a:endParaRPr lang="ja-JP" altLang="en-US" sz="750" kern="100" dirty="0">
              <a:latin typeface="ＭＳ 明朝" panose="02020609040205080304" pitchFamily="17" charset="-128"/>
              <a:ea typeface="ＭＳ 明朝" panose="02020609040205080304" pitchFamily="17" charset="-128"/>
              <a:cs typeface="Times New Roman"/>
            </a:endParaRPr>
          </a:p>
          <a:p>
            <a:pPr marL="358775" indent="-317500" algn="just">
              <a:lnSpc>
                <a:spcPts val="786"/>
              </a:lnSpc>
            </a:pPr>
            <a:r>
              <a:rPr lang="en-US" altLang="ja-JP" sz="714" kern="100" dirty="0">
                <a:latin typeface="ＭＳ 明朝" panose="02020609040205080304" pitchFamily="17" charset="-128"/>
                <a:ea typeface="ＭＳ 明朝" panose="02020609040205080304" pitchFamily="17" charset="-128"/>
                <a:cs typeface="Times New Roman"/>
              </a:rPr>
              <a:t>	</a:t>
            </a:r>
            <a:r>
              <a:rPr lang="ja-JP" altLang="en-US" sz="714" kern="100" dirty="0">
                <a:latin typeface="ＭＳ 明朝" panose="02020609040205080304" pitchFamily="17" charset="-128"/>
                <a:ea typeface="ＭＳ 明朝" panose="02020609040205080304" pitchFamily="17" charset="-128"/>
                <a:cs typeface="Times New Roman"/>
              </a:rPr>
              <a:t>３　長期湛水の早期解消</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危機管理室・都市整備部</a:t>
            </a:r>
            <a:r>
              <a:rPr lang="en-US" altLang="ja-JP" sz="643" kern="100" dirty="0">
                <a:latin typeface="ＭＳ 明朝" panose="02020609040205080304" pitchFamily="17" charset="-128"/>
                <a:ea typeface="ＭＳ 明朝" panose="02020609040205080304" pitchFamily="17" charset="-128"/>
                <a:cs typeface="Times New Roman"/>
              </a:rPr>
              <a:t>】</a:t>
            </a:r>
            <a:endParaRPr lang="ja-JP" altLang="en-US" sz="750" kern="100" dirty="0">
              <a:latin typeface="ＭＳ 明朝" panose="02020609040205080304" pitchFamily="17" charset="-128"/>
              <a:ea typeface="ＭＳ 明朝" panose="02020609040205080304" pitchFamily="17" charset="-128"/>
              <a:cs typeface="Times New Roman"/>
            </a:endParaRPr>
          </a:p>
          <a:p>
            <a:pPr marL="358775" indent="-317500" algn="just">
              <a:lnSpc>
                <a:spcPts val="786"/>
              </a:lnSpc>
            </a:pPr>
            <a:r>
              <a:rPr lang="en-US"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重点</a:t>
            </a:r>
            <a:r>
              <a:rPr lang="en-US" sz="643" kern="100" dirty="0">
                <a:latin typeface="ＭＳ 明朝" panose="02020609040205080304" pitchFamily="17" charset="-128"/>
                <a:ea typeface="ＭＳ 明朝" panose="02020609040205080304" pitchFamily="17" charset="-128"/>
                <a:cs typeface="Times New Roman"/>
              </a:rPr>
              <a:t>)	</a:t>
            </a:r>
            <a:r>
              <a:rPr lang="ja-JP" altLang="en-US" sz="714" kern="100" dirty="0">
                <a:latin typeface="ＭＳ 明朝" panose="02020609040205080304" pitchFamily="17" charset="-128"/>
                <a:ea typeface="ＭＳ 明朝" panose="02020609040205080304" pitchFamily="17" charset="-128"/>
                <a:cs typeface="Times New Roman"/>
              </a:rPr>
              <a:t>４　密集市街地対策の推進</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住宅まちづくり部</a:t>
            </a:r>
            <a:r>
              <a:rPr lang="en-US" altLang="ja-JP" sz="643" kern="100" dirty="0">
                <a:latin typeface="ＭＳ 明朝" panose="02020609040205080304" pitchFamily="17" charset="-128"/>
                <a:ea typeface="ＭＳ 明朝" panose="02020609040205080304" pitchFamily="17" charset="-128"/>
                <a:cs typeface="Times New Roman"/>
              </a:rPr>
              <a:t>】</a:t>
            </a:r>
            <a:endParaRPr lang="ja-JP" altLang="en-US" sz="750" kern="100" dirty="0">
              <a:latin typeface="ＭＳ 明朝" panose="02020609040205080304" pitchFamily="17" charset="-128"/>
              <a:ea typeface="ＭＳ 明朝" panose="02020609040205080304" pitchFamily="17" charset="-128"/>
              <a:cs typeface="Times New Roman"/>
            </a:endParaRPr>
          </a:p>
          <a:p>
            <a:pPr marL="358775" indent="-317500" algn="just">
              <a:lnSpc>
                <a:spcPts val="786"/>
              </a:lnSpc>
            </a:pPr>
            <a:r>
              <a:rPr lang="en-US" altLang="ja-JP" sz="714" kern="100" dirty="0">
                <a:latin typeface="ＭＳ 明朝" panose="02020609040205080304" pitchFamily="17" charset="-128"/>
                <a:ea typeface="ＭＳ 明朝" panose="02020609040205080304" pitchFamily="17" charset="-128"/>
                <a:cs typeface="Times New Roman"/>
              </a:rPr>
              <a:t>	</a:t>
            </a:r>
            <a:r>
              <a:rPr lang="ja-JP" altLang="en-US" sz="714" kern="100" dirty="0">
                <a:latin typeface="ＭＳ 明朝" panose="02020609040205080304" pitchFamily="17" charset="-128"/>
                <a:ea typeface="ＭＳ 明朝" panose="02020609040205080304" pitchFamily="17" charset="-128"/>
                <a:cs typeface="Times New Roman"/>
              </a:rPr>
              <a:t>５　防火地域等の指定促進</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都市整備部</a:t>
            </a:r>
            <a:r>
              <a:rPr lang="en-US" altLang="ja-JP" sz="643" kern="100" dirty="0">
                <a:latin typeface="ＭＳ 明朝" panose="02020609040205080304" pitchFamily="17" charset="-128"/>
                <a:ea typeface="ＭＳ 明朝" panose="02020609040205080304" pitchFamily="17" charset="-128"/>
                <a:cs typeface="Times New Roman"/>
              </a:rPr>
              <a:t>】</a:t>
            </a:r>
            <a:endParaRPr lang="ja-JP" altLang="en-US" sz="750" kern="100" dirty="0">
              <a:latin typeface="ＭＳ 明朝" panose="02020609040205080304" pitchFamily="17" charset="-128"/>
              <a:ea typeface="ＭＳ 明朝" panose="02020609040205080304" pitchFamily="17" charset="-128"/>
              <a:cs typeface="Times New Roman"/>
            </a:endParaRPr>
          </a:p>
          <a:p>
            <a:pPr marL="358775" indent="-317500" algn="just">
              <a:lnSpc>
                <a:spcPts val="786"/>
              </a:lnSpc>
            </a:pPr>
            <a:r>
              <a:rPr lang="en-US" altLang="ja-JP" sz="714" kern="100" dirty="0">
                <a:latin typeface="ＭＳ 明朝" panose="02020609040205080304" pitchFamily="17" charset="-128"/>
                <a:ea typeface="ＭＳ 明朝" panose="02020609040205080304" pitchFamily="17" charset="-128"/>
                <a:cs typeface="Times New Roman"/>
              </a:rPr>
              <a:t>	</a:t>
            </a:r>
            <a:r>
              <a:rPr lang="ja-JP" altLang="en-US" sz="714" kern="100" dirty="0">
                <a:latin typeface="ＭＳ 明朝" panose="02020609040205080304" pitchFamily="17" charset="-128"/>
                <a:ea typeface="ＭＳ 明朝" panose="02020609040205080304" pitchFamily="17" charset="-128"/>
                <a:cs typeface="Times New Roman"/>
              </a:rPr>
              <a:t>６　消防用水の確保</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危機管理室・環境農林水産部</a:t>
            </a:r>
            <a:r>
              <a:rPr lang="en-US" altLang="ja-JP" sz="643" kern="100" dirty="0">
                <a:latin typeface="ＭＳ 明朝" panose="02020609040205080304" pitchFamily="17" charset="-128"/>
                <a:ea typeface="ＭＳ 明朝" panose="02020609040205080304" pitchFamily="17" charset="-128"/>
                <a:cs typeface="Times New Roman"/>
              </a:rPr>
              <a:t>】</a:t>
            </a:r>
            <a:endParaRPr lang="ja-JP" altLang="en-US" sz="750" kern="100" dirty="0">
              <a:latin typeface="ＭＳ 明朝" panose="02020609040205080304" pitchFamily="17" charset="-128"/>
              <a:ea typeface="ＭＳ 明朝" panose="02020609040205080304" pitchFamily="17" charset="-128"/>
              <a:cs typeface="Times New Roman"/>
            </a:endParaRPr>
          </a:p>
          <a:p>
            <a:pPr marL="358775" indent="-317500" algn="just">
              <a:lnSpc>
                <a:spcPts val="786"/>
              </a:lnSpc>
            </a:pPr>
            <a:r>
              <a:rPr lang="en-US"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重点</a:t>
            </a:r>
            <a:r>
              <a:rPr lang="en-US" sz="643" kern="100" dirty="0">
                <a:latin typeface="ＭＳ 明朝" panose="02020609040205080304" pitchFamily="17" charset="-128"/>
                <a:ea typeface="ＭＳ 明朝" panose="02020609040205080304" pitchFamily="17" charset="-128"/>
                <a:cs typeface="Times New Roman"/>
              </a:rPr>
              <a:t>)	</a:t>
            </a:r>
            <a:r>
              <a:rPr lang="ja-JP" altLang="en-US" sz="714" kern="100" dirty="0">
                <a:latin typeface="ＭＳ 明朝" panose="02020609040205080304" pitchFamily="17" charset="-128"/>
                <a:ea typeface="ＭＳ 明朝" panose="02020609040205080304" pitchFamily="17" charset="-128"/>
                <a:cs typeface="Times New Roman"/>
              </a:rPr>
              <a:t>７　地下空間対策の促進</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危機管理室</a:t>
            </a:r>
            <a:r>
              <a:rPr lang="en-US" altLang="ja-JP" sz="643" kern="100" dirty="0">
                <a:latin typeface="ＭＳ 明朝" panose="02020609040205080304" pitchFamily="17" charset="-128"/>
                <a:ea typeface="ＭＳ 明朝" panose="02020609040205080304" pitchFamily="17" charset="-128"/>
                <a:cs typeface="Times New Roman"/>
              </a:rPr>
              <a:t>】</a:t>
            </a:r>
            <a:endParaRPr lang="ja-JP" altLang="en-US" sz="750" kern="100" dirty="0">
              <a:latin typeface="ＭＳ 明朝" panose="02020609040205080304" pitchFamily="17" charset="-128"/>
              <a:ea typeface="ＭＳ 明朝" panose="02020609040205080304" pitchFamily="17" charset="-128"/>
              <a:cs typeface="Times New Roman"/>
            </a:endParaRPr>
          </a:p>
          <a:p>
            <a:pPr marL="358775" indent="-317500" algn="just">
              <a:lnSpc>
                <a:spcPts val="786"/>
              </a:lnSpc>
              <a:tabLst>
                <a:tab pos="387811" algn="l"/>
              </a:tabLst>
            </a:pPr>
            <a:r>
              <a:rPr lang="en-US" sz="643" b="1" kern="100" dirty="0">
                <a:latin typeface="ＭＳ ゴシック"/>
                <a:ea typeface="ＭＳ 明朝"/>
                <a:cs typeface="Times New Roman"/>
              </a:rPr>
              <a:t>(</a:t>
            </a:r>
            <a:r>
              <a:rPr lang="ja-JP" altLang="en-US" sz="643" b="1" kern="100" dirty="0">
                <a:latin typeface="Century"/>
                <a:ea typeface="ＭＳ ゴシック"/>
                <a:cs typeface="Times New Roman"/>
              </a:rPr>
              <a:t>重点</a:t>
            </a:r>
            <a:r>
              <a:rPr lang="en-US" sz="643" b="1" kern="100" dirty="0">
                <a:latin typeface="Century"/>
                <a:ea typeface="ＭＳ ゴシック"/>
                <a:cs typeface="Times New Roman"/>
              </a:rPr>
              <a:t>)	</a:t>
            </a:r>
            <a:r>
              <a:rPr lang="ja-JP" altLang="en-US" sz="714" b="1" kern="100" dirty="0">
                <a:latin typeface="Century"/>
                <a:ea typeface="ＭＳ ゴシック"/>
                <a:cs typeface="Times New Roman"/>
              </a:rPr>
              <a:t>８　ため池防災・減災対策の推進</a:t>
            </a:r>
            <a:r>
              <a:rPr lang="en-US" altLang="ja-JP" sz="643" b="1" kern="100" dirty="0">
                <a:latin typeface="Century"/>
                <a:ea typeface="ＭＳ ゴシック"/>
                <a:cs typeface="Times New Roman"/>
              </a:rPr>
              <a:t>【</a:t>
            </a:r>
            <a:r>
              <a:rPr lang="ja-JP" altLang="en-US" sz="643" b="1" kern="100" dirty="0">
                <a:latin typeface="Century"/>
                <a:ea typeface="ＭＳ ゴシック"/>
                <a:cs typeface="Times New Roman"/>
              </a:rPr>
              <a:t>環境農林水産部</a:t>
            </a:r>
            <a:r>
              <a:rPr lang="en-US" altLang="ja-JP" sz="643" b="1" kern="100" dirty="0">
                <a:latin typeface="Century"/>
                <a:ea typeface="ＭＳ ゴシック"/>
                <a:cs typeface="Times New Roman"/>
              </a:rPr>
              <a:t>】</a:t>
            </a:r>
            <a:endParaRPr lang="ja-JP" altLang="en-US" sz="750" b="1" kern="100" dirty="0">
              <a:latin typeface="Century"/>
              <a:ea typeface="ＭＳ 明朝"/>
              <a:cs typeface="Times New Roman"/>
            </a:endParaRPr>
          </a:p>
          <a:p>
            <a:pPr marL="358775" indent="-317500" algn="just">
              <a:lnSpc>
                <a:spcPts val="786"/>
              </a:lnSpc>
            </a:pPr>
            <a:r>
              <a:rPr lang="en-US" altLang="ja-JP" sz="714" kern="100" dirty="0">
                <a:latin typeface="ＭＳ 明朝" panose="02020609040205080304" pitchFamily="17" charset="-128"/>
                <a:ea typeface="ＭＳ 明朝" panose="02020609040205080304" pitchFamily="17" charset="-128"/>
                <a:cs typeface="Times New Roman"/>
              </a:rPr>
              <a:t>	</a:t>
            </a:r>
            <a:r>
              <a:rPr lang="ja-JP" altLang="en-US" sz="714" kern="100" dirty="0">
                <a:latin typeface="ＭＳ 明朝" panose="02020609040205080304" pitchFamily="17" charset="-128"/>
                <a:ea typeface="ＭＳ 明朝" panose="02020609040205080304" pitchFamily="17" charset="-128"/>
                <a:cs typeface="Times New Roman"/>
              </a:rPr>
              <a:t>９　防災農地の登録促進</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環境農林水産部</a:t>
            </a:r>
            <a:r>
              <a:rPr lang="en-US" altLang="ja-JP" sz="643" kern="100" dirty="0">
                <a:latin typeface="ＭＳ 明朝" panose="02020609040205080304" pitchFamily="17" charset="-128"/>
                <a:ea typeface="ＭＳ 明朝" panose="02020609040205080304" pitchFamily="17" charset="-128"/>
                <a:cs typeface="Times New Roman"/>
              </a:rPr>
              <a:t>】</a:t>
            </a:r>
            <a:endParaRPr lang="ja-JP" altLang="en-US" sz="750" kern="100" dirty="0">
              <a:latin typeface="ＭＳ 明朝" panose="02020609040205080304" pitchFamily="17" charset="-128"/>
              <a:ea typeface="ＭＳ 明朝" panose="02020609040205080304" pitchFamily="17" charset="-128"/>
              <a:cs typeface="Times New Roman"/>
            </a:endParaRPr>
          </a:p>
          <a:p>
            <a:pPr marL="358775" indent="-317500" algn="just">
              <a:lnSpc>
                <a:spcPts val="786"/>
              </a:lnSpc>
            </a:pPr>
            <a:r>
              <a:rPr lang="en-US" sz="643" b="1" kern="100" dirty="0">
                <a:latin typeface="ＭＳ ゴシック"/>
                <a:ea typeface="ＭＳ 明朝"/>
                <a:cs typeface="Times New Roman"/>
              </a:rPr>
              <a:t>(</a:t>
            </a:r>
            <a:r>
              <a:rPr lang="ja-JP" altLang="en-US" sz="643" b="1" kern="100" dirty="0">
                <a:latin typeface="Century"/>
                <a:ea typeface="ＭＳ ゴシック"/>
                <a:cs typeface="Times New Roman"/>
              </a:rPr>
              <a:t>重点</a:t>
            </a:r>
            <a:r>
              <a:rPr lang="en-US" sz="643" b="1" kern="100" dirty="0">
                <a:latin typeface="Century"/>
                <a:ea typeface="ＭＳ ゴシック"/>
                <a:cs typeface="Times New Roman"/>
              </a:rPr>
              <a:t>)	</a:t>
            </a:r>
            <a:r>
              <a:rPr lang="en-US" sz="714" b="1" kern="100" dirty="0">
                <a:latin typeface="ＭＳ ゴシック"/>
                <a:ea typeface="ＭＳ 明朝"/>
                <a:cs typeface="Times New Roman"/>
              </a:rPr>
              <a:t>10</a:t>
            </a:r>
            <a:r>
              <a:rPr lang="ja-JP" altLang="en-US" sz="714" b="1" kern="100" dirty="0">
                <a:latin typeface="Century"/>
                <a:ea typeface="ＭＳ ゴシック"/>
                <a:cs typeface="Times New Roman"/>
              </a:rPr>
              <a:t>　府有建築物の耐震化の推進</a:t>
            </a:r>
            <a:r>
              <a:rPr lang="en-US" altLang="ja-JP" sz="643" b="1" kern="100" dirty="0">
                <a:latin typeface="Century"/>
                <a:ea typeface="ＭＳ ゴシック"/>
                <a:cs typeface="Times New Roman"/>
              </a:rPr>
              <a:t>【</a:t>
            </a:r>
            <a:r>
              <a:rPr lang="ja-JP" altLang="en-US" sz="643" b="1" kern="100" dirty="0">
                <a:latin typeface="Century"/>
                <a:ea typeface="ＭＳ ゴシック"/>
                <a:cs typeface="Times New Roman"/>
              </a:rPr>
              <a:t>全部局</a:t>
            </a:r>
            <a:r>
              <a:rPr lang="en-US" altLang="ja-JP" sz="643" b="1" kern="100" dirty="0">
                <a:latin typeface="Century"/>
                <a:ea typeface="ＭＳ ゴシック"/>
                <a:cs typeface="Times New Roman"/>
              </a:rPr>
              <a:t>】</a:t>
            </a:r>
            <a:endParaRPr lang="ja-JP" altLang="en-US" sz="750" b="1" kern="100" dirty="0">
              <a:latin typeface="Century"/>
              <a:ea typeface="ＭＳ 明朝"/>
              <a:cs typeface="Times New Roman"/>
            </a:endParaRPr>
          </a:p>
          <a:p>
            <a:pPr marL="358775" indent="-317500" algn="just">
              <a:lnSpc>
                <a:spcPts val="786"/>
              </a:lnSpc>
            </a:pPr>
            <a:r>
              <a:rPr lang="en-US" sz="643" b="1" kern="100" dirty="0">
                <a:latin typeface="ＭＳ ゴシック"/>
                <a:ea typeface="ＭＳ 明朝"/>
                <a:cs typeface="Times New Roman"/>
              </a:rPr>
              <a:t>(</a:t>
            </a:r>
            <a:r>
              <a:rPr lang="ja-JP" altLang="en-US" sz="643" b="1" kern="100" dirty="0">
                <a:latin typeface="Century"/>
                <a:ea typeface="ＭＳ ゴシック"/>
                <a:cs typeface="Times New Roman"/>
              </a:rPr>
              <a:t>重点</a:t>
            </a:r>
            <a:r>
              <a:rPr lang="en-US" sz="643" b="1" kern="100" dirty="0">
                <a:latin typeface="Century"/>
                <a:ea typeface="ＭＳ ゴシック"/>
                <a:cs typeface="Times New Roman"/>
              </a:rPr>
              <a:t>)	</a:t>
            </a:r>
            <a:r>
              <a:rPr lang="en-US" sz="714" b="1" kern="100" dirty="0">
                <a:latin typeface="ＭＳ ゴシック"/>
                <a:ea typeface="ＭＳ 明朝"/>
                <a:cs typeface="Times New Roman"/>
              </a:rPr>
              <a:t>11</a:t>
            </a:r>
            <a:r>
              <a:rPr lang="ja-JP" altLang="en-US" sz="714" b="1" kern="100" dirty="0">
                <a:latin typeface="Century"/>
                <a:ea typeface="ＭＳ ゴシック"/>
                <a:cs typeface="Times New Roman"/>
              </a:rPr>
              <a:t>　学校の耐震化</a:t>
            </a:r>
            <a:r>
              <a:rPr lang="ja-JP" altLang="en-US" sz="571" b="1" kern="100" dirty="0">
                <a:latin typeface="Century"/>
                <a:ea typeface="ＭＳ ゴシック"/>
                <a:cs typeface="Times New Roman"/>
              </a:rPr>
              <a:t>（府立学校、市町村立学校、私立学校）</a:t>
            </a:r>
            <a:r>
              <a:rPr lang="en-US" altLang="ja-JP" sz="643" b="1" kern="100" dirty="0" smtClean="0">
                <a:latin typeface="Century"/>
                <a:ea typeface="ＭＳ ゴシック"/>
                <a:cs typeface="Times New Roman"/>
              </a:rPr>
              <a:t>【</a:t>
            </a:r>
            <a:r>
              <a:rPr lang="ja-JP" altLang="en-US" sz="643" b="1" kern="100" dirty="0" smtClean="0">
                <a:latin typeface="Century"/>
                <a:ea typeface="ＭＳ ゴシック"/>
                <a:cs typeface="Times New Roman"/>
              </a:rPr>
              <a:t>住宅</a:t>
            </a:r>
            <a:r>
              <a:rPr lang="ja-JP" altLang="en-US" sz="643" b="1" kern="100" dirty="0">
                <a:latin typeface="Century"/>
                <a:ea typeface="ＭＳ ゴシック"/>
                <a:cs typeface="Times New Roman"/>
              </a:rPr>
              <a:t>まちづくり部・教育庁</a:t>
            </a:r>
            <a:r>
              <a:rPr lang="en-US" altLang="ja-JP" sz="643" b="1" kern="100" dirty="0">
                <a:latin typeface="Century"/>
                <a:ea typeface="ＭＳ ゴシック"/>
                <a:cs typeface="Times New Roman"/>
              </a:rPr>
              <a:t>】</a:t>
            </a:r>
            <a:endParaRPr lang="ja-JP" altLang="en-US" sz="750" b="1" kern="100" dirty="0">
              <a:latin typeface="Century"/>
              <a:ea typeface="ＭＳ 明朝"/>
              <a:cs typeface="Times New Roman"/>
            </a:endParaRPr>
          </a:p>
          <a:p>
            <a:pPr marL="358775" indent="-317500" algn="just">
              <a:lnSpc>
                <a:spcPts val="786"/>
              </a:lnSpc>
            </a:pPr>
            <a:r>
              <a:rPr lang="en-US" sz="643" b="1" kern="100" dirty="0">
                <a:latin typeface="ＭＳ ゴシック"/>
                <a:ea typeface="ＭＳ 明朝"/>
                <a:cs typeface="Times New Roman"/>
              </a:rPr>
              <a:t>(</a:t>
            </a:r>
            <a:r>
              <a:rPr lang="ja-JP" altLang="en-US" sz="643" b="1" kern="100" dirty="0">
                <a:latin typeface="Century"/>
                <a:ea typeface="ＭＳ ゴシック"/>
                <a:cs typeface="Times New Roman"/>
              </a:rPr>
              <a:t>重点</a:t>
            </a:r>
            <a:r>
              <a:rPr lang="en-US" sz="643" b="1" kern="100" dirty="0">
                <a:latin typeface="Century"/>
                <a:ea typeface="ＭＳ ゴシック"/>
                <a:cs typeface="Times New Roman"/>
              </a:rPr>
              <a:t>)	</a:t>
            </a:r>
            <a:r>
              <a:rPr lang="en-US" sz="714" b="1" kern="100" dirty="0">
                <a:latin typeface="ＭＳ ゴシック"/>
                <a:ea typeface="ＭＳ 明朝"/>
                <a:cs typeface="Times New Roman"/>
              </a:rPr>
              <a:t>12</a:t>
            </a:r>
            <a:r>
              <a:rPr lang="ja-JP" altLang="en-US" sz="714" b="1" kern="100" dirty="0">
                <a:latin typeface="Century"/>
                <a:ea typeface="ＭＳ ゴシック"/>
                <a:cs typeface="Times New Roman"/>
              </a:rPr>
              <a:t>　病院・社会福祉施設の耐震化</a:t>
            </a:r>
            <a:r>
              <a:rPr lang="en-US" altLang="ja-JP" sz="643" b="1" kern="100" dirty="0">
                <a:latin typeface="Century"/>
                <a:ea typeface="ＭＳ ゴシック"/>
                <a:cs typeface="Times New Roman"/>
              </a:rPr>
              <a:t>【</a:t>
            </a:r>
            <a:r>
              <a:rPr lang="ja-JP" altLang="en-US" sz="643" b="1" kern="100" dirty="0">
                <a:latin typeface="Century"/>
                <a:ea typeface="ＭＳ ゴシック"/>
                <a:cs typeface="Times New Roman"/>
              </a:rPr>
              <a:t>福祉部・健康医療部・住宅まちづくり部</a:t>
            </a:r>
            <a:r>
              <a:rPr lang="en-US" altLang="ja-JP" sz="643" b="1" kern="100" dirty="0">
                <a:latin typeface="Century"/>
                <a:ea typeface="ＭＳ ゴシック"/>
                <a:cs typeface="Times New Roman"/>
              </a:rPr>
              <a:t>】</a:t>
            </a:r>
            <a:endParaRPr lang="ja-JP" altLang="en-US" sz="750" b="1" kern="100" dirty="0">
              <a:latin typeface="Century"/>
              <a:ea typeface="ＭＳ 明朝"/>
              <a:cs typeface="Times New Roman"/>
            </a:endParaRPr>
          </a:p>
          <a:p>
            <a:pPr marL="358775" indent="-317500" algn="just">
              <a:lnSpc>
                <a:spcPts val="786"/>
              </a:lnSpc>
            </a:pPr>
            <a:r>
              <a:rPr lang="en-US" sz="643" b="1" kern="100" dirty="0">
                <a:latin typeface="ＭＳ ゴシック"/>
                <a:ea typeface="ＭＳ 明朝"/>
                <a:cs typeface="Times New Roman"/>
              </a:rPr>
              <a:t>(</a:t>
            </a:r>
            <a:r>
              <a:rPr lang="ja-JP" altLang="en-US" sz="643" b="1" kern="100" dirty="0">
                <a:latin typeface="Century"/>
                <a:ea typeface="ＭＳ ゴシック"/>
                <a:cs typeface="Times New Roman"/>
              </a:rPr>
              <a:t>重点</a:t>
            </a:r>
            <a:r>
              <a:rPr lang="en-US" sz="643" b="1" kern="100" dirty="0">
                <a:latin typeface="Century"/>
                <a:ea typeface="ＭＳ ゴシック"/>
                <a:cs typeface="Times New Roman"/>
              </a:rPr>
              <a:t>)	</a:t>
            </a:r>
            <a:r>
              <a:rPr lang="en-US" sz="714" b="1" kern="100" dirty="0">
                <a:latin typeface="ＭＳ ゴシック"/>
                <a:ea typeface="ＭＳ 明朝"/>
                <a:cs typeface="Times New Roman"/>
              </a:rPr>
              <a:t>13</a:t>
            </a:r>
            <a:r>
              <a:rPr lang="ja-JP" altLang="en-US" sz="714" b="1" kern="100" dirty="0">
                <a:latin typeface="Century"/>
                <a:ea typeface="ＭＳ ゴシック"/>
                <a:cs typeface="Times New Roman"/>
              </a:rPr>
              <a:t>　民間住宅・建築物の耐震化の促進</a:t>
            </a:r>
            <a:r>
              <a:rPr lang="en-US" altLang="ja-JP" sz="643" b="1" kern="100" dirty="0">
                <a:latin typeface="Century"/>
                <a:ea typeface="ＭＳ ゴシック"/>
                <a:cs typeface="Times New Roman"/>
              </a:rPr>
              <a:t>【</a:t>
            </a:r>
            <a:r>
              <a:rPr lang="ja-JP" altLang="en-US" sz="643" b="1" kern="100" dirty="0">
                <a:latin typeface="Century"/>
                <a:ea typeface="ＭＳ ゴシック"/>
                <a:cs typeface="Times New Roman"/>
              </a:rPr>
              <a:t>住宅まちづくり部</a:t>
            </a:r>
            <a:r>
              <a:rPr lang="en-US" altLang="ja-JP" sz="643" b="1" kern="100" dirty="0" smtClean="0">
                <a:latin typeface="Century"/>
                <a:ea typeface="ＭＳ ゴシック"/>
                <a:cs typeface="Times New Roman"/>
              </a:rPr>
              <a:t>】</a:t>
            </a:r>
          </a:p>
          <a:p>
            <a:pPr marL="358775" indent="-317500" algn="just">
              <a:lnSpc>
                <a:spcPts val="786"/>
              </a:lnSpc>
            </a:pPr>
            <a:r>
              <a:rPr lang="en-US" altLang="ja-JP" sz="640" b="1" kern="100" dirty="0">
                <a:latin typeface="ＭＳ ゴシック"/>
                <a:ea typeface="ＭＳ 明朝"/>
                <a:cs typeface="Times New Roman"/>
              </a:rPr>
              <a:t>(</a:t>
            </a:r>
            <a:r>
              <a:rPr lang="ja-JP" altLang="en-US" sz="640" b="1" kern="100" dirty="0">
                <a:latin typeface="Century"/>
                <a:ea typeface="ＭＳ ゴシック"/>
                <a:cs typeface="Times New Roman"/>
              </a:rPr>
              <a:t>重点</a:t>
            </a:r>
            <a:r>
              <a:rPr lang="en-US" altLang="ja-JP" sz="640" b="1" kern="100" dirty="0">
                <a:latin typeface="Century"/>
                <a:ea typeface="ＭＳ ゴシック"/>
                <a:cs typeface="Times New Roman"/>
              </a:rPr>
              <a:t>)</a:t>
            </a:r>
            <a:r>
              <a:rPr lang="en-US" altLang="ja-JP" sz="700" b="1" kern="100" dirty="0">
                <a:latin typeface="Century"/>
                <a:ea typeface="ＭＳ ゴシック"/>
                <a:cs typeface="Times New Roman"/>
              </a:rPr>
              <a:t> </a:t>
            </a:r>
            <a:r>
              <a:rPr lang="en-US" altLang="ja-JP" sz="710" b="1" kern="100" dirty="0">
                <a:latin typeface="ＭＳ ゴシック"/>
                <a:ea typeface="ＭＳ 明朝"/>
                <a:cs typeface="Times New Roman"/>
              </a:rPr>
              <a:t>	</a:t>
            </a:r>
            <a:r>
              <a:rPr lang="en-US" altLang="ja-JP" sz="710" b="1" kern="100" dirty="0" smtClean="0">
                <a:latin typeface="ＭＳ ゴシック"/>
                <a:ea typeface="ＭＳ 明朝"/>
                <a:cs typeface="Times New Roman"/>
              </a:rPr>
              <a:t>14</a:t>
            </a:r>
            <a:r>
              <a:rPr lang="ja-JP" altLang="ja-JP" sz="710" b="1" kern="100" dirty="0">
                <a:latin typeface="Century"/>
                <a:ea typeface="ＭＳ ゴシック"/>
                <a:cs typeface="Times New Roman"/>
              </a:rPr>
              <a:t>　</a:t>
            </a:r>
            <a:r>
              <a:rPr lang="ja-JP" altLang="en-US" sz="710" b="1" kern="100" dirty="0">
                <a:latin typeface="Century"/>
                <a:ea typeface="ＭＳ ゴシック"/>
                <a:cs typeface="Times New Roman"/>
              </a:rPr>
              <a:t>民間ブロック塀等</a:t>
            </a:r>
            <a:r>
              <a:rPr lang="ja-JP" altLang="en-US" sz="710" b="1" kern="100" dirty="0" smtClean="0">
                <a:latin typeface="Century"/>
                <a:ea typeface="ＭＳ ゴシック"/>
                <a:cs typeface="Times New Roman"/>
              </a:rPr>
              <a:t>の安全対策</a:t>
            </a:r>
            <a:r>
              <a:rPr lang="ja-JP" altLang="ja-JP" sz="640" b="1" kern="100" dirty="0" smtClean="0">
                <a:latin typeface="Century"/>
                <a:ea typeface="ＭＳ ゴシック"/>
                <a:cs typeface="Times New Roman"/>
              </a:rPr>
              <a:t>【</a:t>
            </a:r>
            <a:r>
              <a:rPr lang="ja-JP" altLang="en-US" sz="640" b="1" kern="100" dirty="0" smtClean="0">
                <a:latin typeface="Century"/>
                <a:ea typeface="ＭＳ ゴシック"/>
                <a:cs typeface="Times New Roman"/>
              </a:rPr>
              <a:t>住宅まちづくり部</a:t>
            </a:r>
            <a:r>
              <a:rPr lang="ja-JP" altLang="ja-JP" sz="640" b="1" kern="100" dirty="0" smtClean="0">
                <a:latin typeface="Century"/>
                <a:ea typeface="ＭＳ ゴシック"/>
                <a:cs typeface="Times New Roman"/>
              </a:rPr>
              <a:t>】</a:t>
            </a:r>
            <a:endParaRPr lang="ja-JP" altLang="en-US" sz="640" b="1" kern="100" dirty="0">
              <a:latin typeface="Century"/>
              <a:ea typeface="ＭＳ 明朝"/>
              <a:cs typeface="Times New Roman"/>
            </a:endParaRPr>
          </a:p>
          <a:p>
            <a:pPr marL="358775" indent="-358775" algn="just">
              <a:lnSpc>
                <a:spcPts val="786"/>
              </a:lnSpc>
            </a:pPr>
            <a:r>
              <a:rPr lang="en-US" sz="714" kern="100" dirty="0">
                <a:latin typeface="ＭＳ 明朝" panose="02020609040205080304" pitchFamily="17" charset="-128"/>
                <a:ea typeface="ＭＳ 明朝" panose="02020609040205080304" pitchFamily="17" charset="-128"/>
                <a:cs typeface="Times New Roman"/>
              </a:rPr>
              <a:t>	</a:t>
            </a:r>
            <a:r>
              <a:rPr lang="en-US" sz="714" kern="100" dirty="0" smtClean="0">
                <a:latin typeface="ＭＳ 明朝" panose="02020609040205080304" pitchFamily="17" charset="-128"/>
                <a:ea typeface="ＭＳ 明朝" panose="02020609040205080304" pitchFamily="17" charset="-128"/>
                <a:cs typeface="Times New Roman"/>
              </a:rPr>
              <a:t>1</a:t>
            </a:r>
            <a:r>
              <a:rPr lang="en-US" altLang="ja-JP" sz="714" kern="100" dirty="0" smtClean="0">
                <a:latin typeface="ＭＳ 明朝" panose="02020609040205080304" pitchFamily="17" charset="-128"/>
                <a:ea typeface="ＭＳ 明朝" panose="02020609040205080304" pitchFamily="17" charset="-128"/>
                <a:cs typeface="Times New Roman"/>
              </a:rPr>
              <a:t>5</a:t>
            </a:r>
            <a:r>
              <a:rPr lang="ja-JP" altLang="en-US" sz="714" kern="100" dirty="0">
                <a:latin typeface="ＭＳ 明朝" panose="02020609040205080304" pitchFamily="17" charset="-128"/>
                <a:ea typeface="ＭＳ 明朝" panose="02020609040205080304" pitchFamily="17" charset="-128"/>
                <a:cs typeface="Times New Roman"/>
              </a:rPr>
              <a:t>　住宅の液状化対策の促進</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危機管理室・住宅まちづくり部</a:t>
            </a:r>
            <a:r>
              <a:rPr lang="en-US" altLang="ja-JP" sz="643" kern="100" dirty="0">
                <a:latin typeface="ＭＳ 明朝" panose="02020609040205080304" pitchFamily="17" charset="-128"/>
                <a:ea typeface="ＭＳ 明朝" panose="02020609040205080304" pitchFamily="17" charset="-128"/>
                <a:cs typeface="Times New Roman"/>
              </a:rPr>
              <a:t>】</a:t>
            </a:r>
            <a:endParaRPr lang="ja-JP" altLang="en-US" sz="750" kern="100" dirty="0">
              <a:latin typeface="ＭＳ 明朝" panose="02020609040205080304" pitchFamily="17" charset="-128"/>
              <a:ea typeface="ＭＳ 明朝" panose="02020609040205080304" pitchFamily="17" charset="-128"/>
              <a:cs typeface="Times New Roman"/>
            </a:endParaRPr>
          </a:p>
          <a:p>
            <a:pPr marL="358775" indent="-358775" algn="just">
              <a:lnSpc>
                <a:spcPts val="786"/>
              </a:lnSpc>
            </a:pPr>
            <a:r>
              <a:rPr lang="en-US" sz="714" kern="100" dirty="0">
                <a:latin typeface="ＭＳ ゴシック"/>
                <a:ea typeface="ＭＳ 明朝"/>
                <a:cs typeface="Times New Roman"/>
              </a:rPr>
              <a:t>	</a:t>
            </a:r>
            <a:r>
              <a:rPr lang="en-US" sz="714" b="1" kern="100" dirty="0" smtClean="0">
                <a:latin typeface="ＭＳ ゴシック"/>
                <a:ea typeface="ＭＳ 明朝"/>
                <a:cs typeface="Times New Roman"/>
              </a:rPr>
              <a:t>1</a:t>
            </a:r>
            <a:r>
              <a:rPr lang="en-US" altLang="ja-JP" sz="714" b="1" kern="100" dirty="0" smtClean="0">
                <a:latin typeface="ＭＳ ゴシック"/>
                <a:ea typeface="ＭＳ 明朝"/>
                <a:cs typeface="Times New Roman"/>
              </a:rPr>
              <a:t>6</a:t>
            </a:r>
            <a:r>
              <a:rPr lang="ja-JP" altLang="en-US" sz="714" b="1" kern="100" dirty="0">
                <a:latin typeface="Century"/>
                <a:ea typeface="ＭＳ ゴシック"/>
                <a:cs typeface="Times New Roman"/>
              </a:rPr>
              <a:t>　的確な避難勧告等の判断・伝達支援</a:t>
            </a:r>
            <a:r>
              <a:rPr lang="en-US" altLang="ja-JP" sz="643" b="1" kern="100" dirty="0">
                <a:latin typeface="Century"/>
                <a:ea typeface="ＭＳ ゴシック"/>
                <a:cs typeface="Times New Roman"/>
              </a:rPr>
              <a:t>【</a:t>
            </a:r>
            <a:r>
              <a:rPr lang="ja-JP" altLang="en-US" sz="643" b="1" kern="100" dirty="0">
                <a:latin typeface="Century"/>
                <a:ea typeface="ＭＳ ゴシック"/>
                <a:cs typeface="Times New Roman"/>
              </a:rPr>
              <a:t>危機管理室</a:t>
            </a:r>
            <a:r>
              <a:rPr lang="en-US" altLang="ja-JP" sz="643" b="1" kern="100" dirty="0">
                <a:latin typeface="Century"/>
                <a:ea typeface="ＭＳ ゴシック"/>
                <a:cs typeface="Times New Roman"/>
              </a:rPr>
              <a:t>】</a:t>
            </a:r>
            <a:endParaRPr lang="ja-JP" altLang="en-US" sz="750" b="1" kern="100" dirty="0">
              <a:latin typeface="Century"/>
              <a:ea typeface="ＭＳ 明朝"/>
              <a:cs typeface="Times New Roman"/>
            </a:endParaRPr>
          </a:p>
          <a:p>
            <a:pPr marL="358775" indent="-358775" algn="just">
              <a:lnSpc>
                <a:spcPts val="786"/>
              </a:lnSpc>
            </a:pPr>
            <a:r>
              <a:rPr lang="en-US" sz="714" b="1" kern="100" dirty="0" smtClean="0">
                <a:latin typeface="ＭＳ ゴシック"/>
                <a:ea typeface="ＭＳ 明朝"/>
                <a:cs typeface="Times New Roman"/>
              </a:rPr>
              <a:t>	1</a:t>
            </a:r>
            <a:r>
              <a:rPr lang="en-US" altLang="ja-JP" sz="714" b="1" kern="100" dirty="0" smtClean="0">
                <a:latin typeface="ＭＳ ゴシック"/>
                <a:ea typeface="ＭＳ 明朝"/>
                <a:cs typeface="Times New Roman"/>
              </a:rPr>
              <a:t>7</a:t>
            </a:r>
            <a:r>
              <a:rPr lang="ja-JP" altLang="en-US" sz="714" b="1" kern="100" dirty="0">
                <a:latin typeface="Century"/>
                <a:ea typeface="ＭＳ ゴシック"/>
                <a:cs typeface="Times New Roman"/>
              </a:rPr>
              <a:t>　</a:t>
            </a:r>
            <a:r>
              <a:rPr lang="ja-JP" altLang="en-US" sz="714" b="1" kern="100" dirty="0" smtClean="0">
                <a:latin typeface="Century"/>
                <a:ea typeface="ＭＳ ゴシック"/>
                <a:cs typeface="Times New Roman"/>
              </a:rPr>
              <a:t>地震・津波ハザードマップ</a:t>
            </a:r>
            <a:r>
              <a:rPr lang="ja-JP" altLang="ja-JP" sz="714" b="1" kern="100" dirty="0">
                <a:latin typeface="Century"/>
                <a:ea typeface="ＭＳ ゴシック"/>
                <a:cs typeface="Times New Roman"/>
              </a:rPr>
              <a:t>等の作成</a:t>
            </a:r>
            <a:r>
              <a:rPr lang="en-US" altLang="ja-JP" sz="643" b="1" kern="100" dirty="0">
                <a:latin typeface="ＭＳ ゴシック"/>
                <a:ea typeface="ＭＳ 明朝"/>
                <a:cs typeface="Times New Roman"/>
              </a:rPr>
              <a:t>(</a:t>
            </a:r>
            <a:r>
              <a:rPr lang="ja-JP" altLang="ja-JP" sz="643" b="1" kern="100" dirty="0">
                <a:latin typeface="Century"/>
                <a:ea typeface="ＭＳ ゴシック"/>
                <a:cs typeface="Times New Roman"/>
              </a:rPr>
              <a:t>改訂</a:t>
            </a:r>
            <a:r>
              <a:rPr lang="en-US" altLang="ja-JP" sz="643" b="1" kern="100" dirty="0">
                <a:latin typeface="Century"/>
                <a:ea typeface="ＭＳ ゴシック"/>
                <a:cs typeface="Times New Roman"/>
              </a:rPr>
              <a:t>)</a:t>
            </a:r>
            <a:r>
              <a:rPr lang="ja-JP" altLang="ja-JP" sz="714" b="1" kern="100" dirty="0">
                <a:latin typeface="Century"/>
                <a:ea typeface="ＭＳ ゴシック"/>
                <a:cs typeface="Times New Roman"/>
              </a:rPr>
              <a:t>支援・活用</a:t>
            </a:r>
            <a:r>
              <a:rPr lang="en-US" altLang="ja-JP" sz="643" b="1" kern="100" dirty="0">
                <a:latin typeface="Century"/>
                <a:ea typeface="ＭＳ ゴシック"/>
                <a:cs typeface="Times New Roman"/>
              </a:rPr>
              <a:t>【</a:t>
            </a:r>
            <a:r>
              <a:rPr lang="ja-JP" altLang="en-US" sz="643" b="1" kern="100" dirty="0" smtClean="0">
                <a:latin typeface="Century"/>
                <a:ea typeface="ＭＳ ゴシック"/>
                <a:cs typeface="Times New Roman"/>
              </a:rPr>
              <a:t>危機管理室</a:t>
            </a:r>
            <a:r>
              <a:rPr lang="ja-JP" altLang="ja-JP" sz="643" b="1" kern="100" dirty="0" smtClean="0">
                <a:latin typeface="Century"/>
                <a:ea typeface="ＭＳ ゴシック"/>
                <a:cs typeface="Times New Roman"/>
              </a:rPr>
              <a:t>・</a:t>
            </a:r>
            <a:r>
              <a:rPr lang="ja-JP" altLang="ja-JP" sz="643" b="1" kern="100" dirty="0">
                <a:latin typeface="Century"/>
                <a:ea typeface="ＭＳ ゴシック"/>
                <a:cs typeface="Times New Roman"/>
              </a:rPr>
              <a:t>住宅まちづくり部</a:t>
            </a:r>
            <a:r>
              <a:rPr lang="en-US" altLang="ja-JP" sz="643" b="1" kern="100" dirty="0">
                <a:latin typeface="Century"/>
                <a:ea typeface="ＭＳ ゴシック"/>
                <a:cs typeface="Times New Roman"/>
              </a:rPr>
              <a:t>】</a:t>
            </a:r>
            <a:endParaRPr lang="ja-JP" altLang="en-US" sz="750" b="1" kern="100" dirty="0">
              <a:latin typeface="Century"/>
              <a:ea typeface="ＭＳ 明朝"/>
              <a:cs typeface="Times New Roman"/>
            </a:endParaRPr>
          </a:p>
          <a:p>
            <a:pPr marL="358775" indent="-358775" algn="just">
              <a:lnSpc>
                <a:spcPts val="786"/>
              </a:lnSpc>
            </a:pPr>
            <a:r>
              <a:rPr lang="en-US" sz="714" kern="100" dirty="0">
                <a:latin typeface="ＭＳ 明朝" panose="02020609040205080304" pitchFamily="17" charset="-128"/>
                <a:ea typeface="ＭＳ 明朝" panose="02020609040205080304" pitchFamily="17" charset="-128"/>
                <a:cs typeface="Times New Roman"/>
              </a:rPr>
              <a:t>	</a:t>
            </a:r>
            <a:r>
              <a:rPr lang="en-US" sz="714" kern="100" dirty="0" smtClean="0">
                <a:latin typeface="ＭＳ 明朝" panose="02020609040205080304" pitchFamily="17" charset="-128"/>
                <a:ea typeface="ＭＳ 明朝" panose="02020609040205080304" pitchFamily="17" charset="-128"/>
                <a:cs typeface="Times New Roman"/>
              </a:rPr>
              <a:t>1</a:t>
            </a:r>
            <a:r>
              <a:rPr lang="en-US" altLang="ja-JP" sz="714" kern="100" dirty="0" smtClean="0">
                <a:latin typeface="ＭＳ 明朝" panose="02020609040205080304" pitchFamily="17" charset="-128"/>
                <a:ea typeface="ＭＳ 明朝" panose="02020609040205080304" pitchFamily="17" charset="-128"/>
                <a:cs typeface="Times New Roman"/>
              </a:rPr>
              <a:t>8</a:t>
            </a:r>
            <a:r>
              <a:rPr lang="ja-JP" altLang="en-US" sz="714" kern="100" dirty="0">
                <a:latin typeface="ＭＳ 明朝" panose="02020609040205080304" pitchFamily="17" charset="-128"/>
                <a:ea typeface="ＭＳ 明朝" panose="02020609040205080304" pitchFamily="17" charset="-128"/>
                <a:cs typeface="Times New Roman"/>
              </a:rPr>
              <a:t>　堤外地の事業所の津波避難対策の促進</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都市整備部</a:t>
            </a:r>
            <a:r>
              <a:rPr lang="en-US" altLang="ja-JP" sz="643" kern="100" dirty="0">
                <a:latin typeface="ＭＳ 明朝" panose="02020609040205080304" pitchFamily="17" charset="-128"/>
                <a:ea typeface="ＭＳ 明朝" panose="02020609040205080304" pitchFamily="17" charset="-128"/>
                <a:cs typeface="Times New Roman"/>
              </a:rPr>
              <a:t>】</a:t>
            </a:r>
            <a:endParaRPr lang="ja-JP" altLang="en-US" sz="750" kern="100" dirty="0">
              <a:latin typeface="ＭＳ 明朝" panose="02020609040205080304" pitchFamily="17" charset="-128"/>
              <a:ea typeface="ＭＳ 明朝" panose="02020609040205080304" pitchFamily="17" charset="-128"/>
              <a:cs typeface="Times New Roman"/>
            </a:endParaRPr>
          </a:p>
          <a:p>
            <a:pPr marL="358775" indent="-358775" algn="just">
              <a:lnSpc>
                <a:spcPts val="786"/>
              </a:lnSpc>
            </a:pPr>
            <a:r>
              <a:rPr lang="en-US" sz="714" kern="100" dirty="0">
                <a:latin typeface="ＭＳ 明朝" panose="02020609040205080304" pitchFamily="17" charset="-128"/>
                <a:ea typeface="ＭＳ 明朝" panose="02020609040205080304" pitchFamily="17" charset="-128"/>
                <a:cs typeface="Times New Roman"/>
              </a:rPr>
              <a:t>	</a:t>
            </a:r>
            <a:r>
              <a:rPr lang="en-US" sz="714" kern="100" dirty="0" smtClean="0">
                <a:latin typeface="ＭＳ 明朝" panose="02020609040205080304" pitchFamily="17" charset="-128"/>
                <a:ea typeface="ＭＳ 明朝" panose="02020609040205080304" pitchFamily="17" charset="-128"/>
                <a:cs typeface="Times New Roman"/>
              </a:rPr>
              <a:t>1</a:t>
            </a:r>
            <a:r>
              <a:rPr lang="en-US" altLang="ja-JP" sz="714" kern="100" dirty="0" smtClean="0">
                <a:latin typeface="ＭＳ 明朝" panose="02020609040205080304" pitchFamily="17" charset="-128"/>
                <a:ea typeface="ＭＳ 明朝" panose="02020609040205080304" pitchFamily="17" charset="-128"/>
                <a:cs typeface="Times New Roman"/>
              </a:rPr>
              <a:t>9</a:t>
            </a:r>
            <a:r>
              <a:rPr lang="ja-JP" altLang="en-US" sz="714" kern="100" dirty="0">
                <a:latin typeface="ＭＳ 明朝" panose="02020609040205080304" pitchFamily="17" charset="-128"/>
                <a:ea typeface="ＭＳ 明朝" panose="02020609040205080304" pitchFamily="17" charset="-128"/>
                <a:cs typeface="Times New Roman"/>
              </a:rPr>
              <a:t>　沿岸漁村地域における防災対策</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環境農林水産部</a:t>
            </a:r>
            <a:r>
              <a:rPr lang="en-US" altLang="ja-JP" sz="643" kern="100" dirty="0">
                <a:latin typeface="ＭＳ 明朝" panose="02020609040205080304" pitchFamily="17" charset="-128"/>
                <a:ea typeface="ＭＳ 明朝" panose="02020609040205080304" pitchFamily="17" charset="-128"/>
                <a:cs typeface="Times New Roman"/>
              </a:rPr>
              <a:t>】</a:t>
            </a:r>
            <a:endParaRPr lang="ja-JP" altLang="en-US" sz="750" kern="100" dirty="0">
              <a:latin typeface="ＭＳ 明朝" panose="02020609040205080304" pitchFamily="17" charset="-128"/>
              <a:ea typeface="ＭＳ 明朝" panose="02020609040205080304" pitchFamily="17" charset="-128"/>
              <a:cs typeface="Times New Roman"/>
            </a:endParaRPr>
          </a:p>
          <a:p>
            <a:pPr marL="358775" indent="-358775" algn="just">
              <a:lnSpc>
                <a:spcPts val="786"/>
              </a:lnSpc>
            </a:pPr>
            <a:r>
              <a:rPr lang="en-US" sz="714" kern="100" dirty="0">
                <a:latin typeface="ＭＳ 明朝" panose="02020609040205080304" pitchFamily="17" charset="-128"/>
                <a:ea typeface="ＭＳ 明朝" panose="02020609040205080304" pitchFamily="17" charset="-128"/>
                <a:cs typeface="Times New Roman"/>
              </a:rPr>
              <a:t>	</a:t>
            </a:r>
            <a:r>
              <a:rPr lang="en-US" altLang="ja-JP" sz="714" kern="100" dirty="0" smtClean="0">
                <a:latin typeface="ＭＳ 明朝" panose="02020609040205080304" pitchFamily="17" charset="-128"/>
                <a:ea typeface="ＭＳ 明朝" panose="02020609040205080304" pitchFamily="17" charset="-128"/>
                <a:cs typeface="Times New Roman"/>
              </a:rPr>
              <a:t>20</a:t>
            </a:r>
            <a:r>
              <a:rPr lang="ja-JP" altLang="en-US" sz="714" kern="100" dirty="0">
                <a:latin typeface="ＭＳ 明朝" panose="02020609040205080304" pitchFamily="17" charset="-128"/>
                <a:ea typeface="ＭＳ 明朝" panose="02020609040205080304" pitchFamily="17" charset="-128"/>
                <a:cs typeface="Times New Roman"/>
              </a:rPr>
              <a:t>　船舶の津波対策の推進</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危機管理室・都市整備部</a:t>
            </a:r>
            <a:r>
              <a:rPr lang="en-US" altLang="ja-JP" sz="643" kern="100" dirty="0">
                <a:latin typeface="ＭＳ 明朝" panose="02020609040205080304" pitchFamily="17" charset="-128"/>
                <a:ea typeface="ＭＳ 明朝" panose="02020609040205080304" pitchFamily="17" charset="-128"/>
                <a:cs typeface="Times New Roman"/>
              </a:rPr>
              <a:t>】</a:t>
            </a:r>
            <a:endParaRPr lang="ja-JP" altLang="en-US" sz="750" kern="100" dirty="0">
              <a:latin typeface="ＭＳ 明朝" panose="02020609040205080304" pitchFamily="17" charset="-128"/>
              <a:ea typeface="ＭＳ 明朝" panose="02020609040205080304" pitchFamily="17" charset="-128"/>
              <a:cs typeface="Times New Roman"/>
            </a:endParaRPr>
          </a:p>
          <a:p>
            <a:pPr marL="358775" indent="-358775" algn="just">
              <a:lnSpc>
                <a:spcPts val="786"/>
              </a:lnSpc>
            </a:pPr>
            <a:r>
              <a:rPr lang="en-US" altLang="ja-JP" sz="643" b="1" kern="100" dirty="0">
                <a:latin typeface="Century"/>
                <a:ea typeface="ＭＳ ゴシック"/>
                <a:cs typeface="Times New Roman"/>
              </a:rPr>
              <a:t>	</a:t>
            </a:r>
            <a:r>
              <a:rPr lang="en-US" altLang="ja-JP" sz="714" b="1" kern="100" dirty="0" smtClean="0">
                <a:latin typeface="ＭＳ ゴシック" panose="020B0609070205080204" pitchFamily="49" charset="-128"/>
                <a:ea typeface="ＭＳ ゴシック" panose="020B0609070205080204" pitchFamily="49" charset="-128"/>
                <a:cs typeface="Times New Roman"/>
              </a:rPr>
              <a:t>21</a:t>
            </a:r>
            <a:r>
              <a:rPr lang="ja-JP" altLang="en-US" sz="714" b="1" kern="100" dirty="0">
                <a:latin typeface="Century"/>
                <a:ea typeface="ＭＳ ゴシック"/>
                <a:cs typeface="Times New Roman"/>
              </a:rPr>
              <a:t>　石油コンビナート防災対策の促</a:t>
            </a:r>
            <a:r>
              <a:rPr lang="ja-JP" altLang="en-US" sz="643" b="1" kern="100" dirty="0">
                <a:latin typeface="Century"/>
                <a:ea typeface="ＭＳ ゴシック"/>
                <a:cs typeface="Times New Roman"/>
              </a:rPr>
              <a:t>進</a:t>
            </a:r>
            <a:r>
              <a:rPr lang="en-US" altLang="ja-JP" sz="643" b="1" kern="100" dirty="0">
                <a:latin typeface="Century"/>
                <a:ea typeface="ＭＳ ゴシック"/>
                <a:cs typeface="Times New Roman"/>
              </a:rPr>
              <a:t>【</a:t>
            </a:r>
            <a:r>
              <a:rPr lang="ja-JP" altLang="en-US" sz="643" b="1" kern="100" dirty="0">
                <a:latin typeface="Century"/>
                <a:ea typeface="ＭＳ ゴシック"/>
                <a:cs typeface="Times New Roman"/>
              </a:rPr>
              <a:t>危機管理室</a:t>
            </a:r>
            <a:r>
              <a:rPr lang="en-US" altLang="ja-JP" sz="643" b="1" kern="100" dirty="0">
                <a:latin typeface="Century"/>
                <a:ea typeface="ＭＳ ゴシック"/>
                <a:cs typeface="Times New Roman"/>
              </a:rPr>
              <a:t>】</a:t>
            </a:r>
            <a:endParaRPr lang="ja-JP" altLang="en-US" sz="750" b="1" kern="100" dirty="0">
              <a:latin typeface="Century"/>
              <a:ea typeface="ＭＳ 明朝"/>
              <a:cs typeface="Times New Roman"/>
            </a:endParaRPr>
          </a:p>
          <a:p>
            <a:pPr marL="358775" indent="-358775" algn="just">
              <a:lnSpc>
                <a:spcPts val="786"/>
              </a:lnSpc>
            </a:pPr>
            <a:r>
              <a:rPr lang="ja-JP" altLang="en-US" sz="643" b="1" kern="100" dirty="0" smtClean="0">
                <a:latin typeface="ＭＳ ゴシック"/>
                <a:ea typeface="ＭＳ 明朝"/>
                <a:cs typeface="Times New Roman"/>
              </a:rPr>
              <a:t> </a:t>
            </a:r>
            <a:r>
              <a:rPr lang="en-US" sz="643" b="1" kern="100" dirty="0" smtClean="0">
                <a:latin typeface="ＭＳ ゴシック"/>
                <a:ea typeface="ＭＳ 明朝"/>
                <a:cs typeface="Times New Roman"/>
              </a:rPr>
              <a:t>(</a:t>
            </a:r>
            <a:r>
              <a:rPr lang="ja-JP" altLang="en-US" sz="643" b="1" kern="100" dirty="0">
                <a:latin typeface="Century"/>
                <a:ea typeface="ＭＳ ゴシック"/>
                <a:cs typeface="Times New Roman"/>
              </a:rPr>
              <a:t>重点</a:t>
            </a:r>
            <a:r>
              <a:rPr lang="en-US" sz="643" b="1" kern="100" dirty="0">
                <a:latin typeface="Century"/>
                <a:ea typeface="ＭＳ ゴシック"/>
                <a:cs typeface="Times New Roman"/>
              </a:rPr>
              <a:t>)	</a:t>
            </a:r>
            <a:r>
              <a:rPr lang="en-US" sz="714" b="1" kern="100" dirty="0" smtClean="0">
                <a:latin typeface="ＭＳ ゴシック"/>
                <a:ea typeface="ＭＳ 明朝"/>
                <a:cs typeface="Times New Roman"/>
              </a:rPr>
              <a:t>2</a:t>
            </a:r>
            <a:r>
              <a:rPr lang="en-US" altLang="ja-JP" sz="714" b="1" kern="100" dirty="0" smtClean="0">
                <a:latin typeface="ＭＳ ゴシック"/>
                <a:ea typeface="ＭＳ 明朝"/>
                <a:cs typeface="Times New Roman"/>
              </a:rPr>
              <a:t>2</a:t>
            </a:r>
            <a:r>
              <a:rPr lang="ja-JP" altLang="en-US" sz="714" b="1" kern="100" dirty="0">
                <a:latin typeface="Century"/>
                <a:ea typeface="ＭＳ ゴシック"/>
                <a:cs typeface="Times New Roman"/>
              </a:rPr>
              <a:t>　地域防災力強化に向けた自主防災組織の活動支</a:t>
            </a:r>
            <a:r>
              <a:rPr lang="ja-JP" altLang="en-US" sz="643" b="1" kern="100" dirty="0">
                <a:latin typeface="Century"/>
                <a:ea typeface="ＭＳ ゴシック"/>
                <a:cs typeface="Times New Roman"/>
              </a:rPr>
              <a:t>援</a:t>
            </a:r>
            <a:r>
              <a:rPr lang="en-US" altLang="ja-JP" sz="643" b="1" kern="100" dirty="0">
                <a:latin typeface="Century"/>
                <a:ea typeface="ＭＳ ゴシック"/>
                <a:cs typeface="Times New Roman"/>
              </a:rPr>
              <a:t>【</a:t>
            </a:r>
            <a:r>
              <a:rPr lang="ja-JP" altLang="en-US" sz="643" b="1" kern="100" dirty="0">
                <a:latin typeface="Century"/>
                <a:ea typeface="ＭＳ ゴシック"/>
                <a:cs typeface="Times New Roman"/>
              </a:rPr>
              <a:t>危機管理室</a:t>
            </a:r>
            <a:r>
              <a:rPr lang="en-US" altLang="ja-JP" sz="643" b="1" kern="100" dirty="0">
                <a:latin typeface="Century"/>
                <a:ea typeface="ＭＳ ゴシック"/>
                <a:cs typeface="Times New Roman"/>
              </a:rPr>
              <a:t>】</a:t>
            </a:r>
            <a:endParaRPr lang="ja-JP" altLang="en-US" sz="750" b="1" kern="100" dirty="0">
              <a:latin typeface="Century"/>
              <a:ea typeface="ＭＳ 明朝"/>
              <a:cs typeface="Times New Roman"/>
            </a:endParaRPr>
          </a:p>
          <a:p>
            <a:pPr marL="358775" indent="-358775" algn="just">
              <a:lnSpc>
                <a:spcPts val="786"/>
              </a:lnSpc>
            </a:pPr>
            <a:r>
              <a:rPr lang="ja-JP" altLang="en-US" sz="643" kern="100" dirty="0" smtClean="0">
                <a:latin typeface="ＭＳ 明朝" panose="02020609040205080304" pitchFamily="17" charset="-128"/>
                <a:ea typeface="ＭＳ 明朝" panose="02020609040205080304" pitchFamily="17" charset="-128"/>
                <a:cs typeface="Times New Roman"/>
              </a:rPr>
              <a:t> </a:t>
            </a:r>
            <a:r>
              <a:rPr lang="en-US" sz="643" kern="100" dirty="0" smtClean="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重点</a:t>
            </a:r>
            <a:r>
              <a:rPr lang="en-US" sz="643" kern="100" dirty="0">
                <a:latin typeface="ＭＳ 明朝" panose="02020609040205080304" pitchFamily="17" charset="-128"/>
                <a:ea typeface="ＭＳ 明朝" panose="02020609040205080304" pitchFamily="17" charset="-128"/>
                <a:cs typeface="Times New Roman"/>
              </a:rPr>
              <a:t>)	</a:t>
            </a:r>
            <a:r>
              <a:rPr lang="en-US" sz="714" kern="100" dirty="0" smtClean="0">
                <a:latin typeface="ＭＳ 明朝" panose="02020609040205080304" pitchFamily="17" charset="-128"/>
                <a:ea typeface="ＭＳ 明朝" panose="02020609040205080304" pitchFamily="17" charset="-128"/>
                <a:cs typeface="Times New Roman"/>
              </a:rPr>
              <a:t>2</a:t>
            </a:r>
            <a:r>
              <a:rPr lang="en-US" altLang="ja-JP" sz="714" kern="100" dirty="0" smtClean="0">
                <a:latin typeface="ＭＳ 明朝" panose="02020609040205080304" pitchFamily="17" charset="-128"/>
                <a:ea typeface="ＭＳ 明朝" panose="02020609040205080304" pitchFamily="17" charset="-128"/>
                <a:cs typeface="Times New Roman"/>
              </a:rPr>
              <a:t>3</a:t>
            </a:r>
            <a:r>
              <a:rPr lang="en-US" sz="714" kern="100" dirty="0" smtClean="0">
                <a:latin typeface="ＭＳ 明朝" panose="02020609040205080304" pitchFamily="17" charset="-128"/>
                <a:ea typeface="ＭＳ 明朝" panose="02020609040205080304" pitchFamily="17" charset="-128"/>
                <a:cs typeface="Times New Roman"/>
              </a:rPr>
              <a:t>  </a:t>
            </a:r>
            <a:r>
              <a:rPr lang="ja-JP" altLang="en-US" sz="714" kern="100" dirty="0">
                <a:latin typeface="ＭＳ 明朝" panose="02020609040205080304" pitchFamily="17" charset="-128"/>
                <a:ea typeface="ＭＳ 明朝" panose="02020609040205080304" pitchFamily="17" charset="-128"/>
                <a:cs typeface="Times New Roman"/>
              </a:rPr>
              <a:t>地域防災力強化に向けた消防団の活動強化</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危機管理室</a:t>
            </a:r>
            <a:r>
              <a:rPr lang="en-US" altLang="ja-JP" sz="643" kern="100" dirty="0">
                <a:latin typeface="ＭＳ 明朝" panose="02020609040205080304" pitchFamily="17" charset="-128"/>
                <a:ea typeface="ＭＳ 明朝" panose="02020609040205080304" pitchFamily="17" charset="-128"/>
                <a:cs typeface="Times New Roman"/>
              </a:rPr>
              <a:t>】</a:t>
            </a:r>
            <a:endParaRPr lang="ja-JP" altLang="en-US" sz="750" kern="100" dirty="0">
              <a:latin typeface="ＭＳ 明朝" panose="02020609040205080304" pitchFamily="17" charset="-128"/>
              <a:ea typeface="ＭＳ 明朝" panose="02020609040205080304" pitchFamily="17" charset="-128"/>
              <a:cs typeface="Times New Roman"/>
            </a:endParaRPr>
          </a:p>
          <a:p>
            <a:pPr marL="358775" indent="-358775" algn="just">
              <a:lnSpc>
                <a:spcPts val="786"/>
              </a:lnSpc>
            </a:pPr>
            <a:r>
              <a:rPr lang="ja-JP" altLang="en-US" sz="643" kern="100" dirty="0" smtClean="0">
                <a:latin typeface="ＭＳ 明朝" panose="02020609040205080304" pitchFamily="17" charset="-128"/>
                <a:ea typeface="ＭＳ 明朝" panose="02020609040205080304" pitchFamily="17" charset="-128"/>
                <a:cs typeface="Times New Roman"/>
              </a:rPr>
              <a:t> </a:t>
            </a:r>
            <a:r>
              <a:rPr lang="en-US" sz="643" kern="100" dirty="0" smtClean="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重点</a:t>
            </a:r>
            <a:r>
              <a:rPr lang="en-US" sz="643" kern="100" dirty="0">
                <a:latin typeface="ＭＳ 明朝" panose="02020609040205080304" pitchFamily="17" charset="-128"/>
                <a:ea typeface="ＭＳ 明朝" panose="02020609040205080304" pitchFamily="17" charset="-128"/>
                <a:cs typeface="Times New Roman"/>
              </a:rPr>
              <a:t>)	</a:t>
            </a:r>
            <a:r>
              <a:rPr lang="en-US" sz="714" kern="100" dirty="0" smtClean="0">
                <a:latin typeface="ＭＳ 明朝" panose="02020609040205080304" pitchFamily="17" charset="-128"/>
                <a:ea typeface="ＭＳ 明朝" panose="02020609040205080304" pitchFamily="17" charset="-128"/>
                <a:cs typeface="Times New Roman"/>
              </a:rPr>
              <a:t>2</a:t>
            </a:r>
            <a:r>
              <a:rPr lang="en-US" altLang="ja-JP" sz="714" kern="100" dirty="0" smtClean="0">
                <a:latin typeface="ＭＳ 明朝" panose="02020609040205080304" pitchFamily="17" charset="-128"/>
                <a:ea typeface="ＭＳ 明朝" panose="02020609040205080304" pitchFamily="17" charset="-128"/>
                <a:cs typeface="Times New Roman"/>
              </a:rPr>
              <a:t>4</a:t>
            </a:r>
            <a:r>
              <a:rPr lang="ja-JP" altLang="en-US" sz="714" kern="100" dirty="0">
                <a:latin typeface="ＭＳ 明朝" panose="02020609040205080304" pitchFamily="17" charset="-128"/>
                <a:ea typeface="ＭＳ 明朝" panose="02020609040205080304" pitchFamily="17" charset="-128"/>
                <a:cs typeface="Times New Roman"/>
              </a:rPr>
              <a:t>　地域防災力強化に向けた女性消防団員の活動支援</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危機管理室</a:t>
            </a:r>
            <a:r>
              <a:rPr lang="en-US" altLang="ja-JP" sz="643" kern="100" dirty="0">
                <a:latin typeface="ＭＳ 明朝" panose="02020609040205080304" pitchFamily="17" charset="-128"/>
                <a:ea typeface="ＭＳ 明朝" panose="02020609040205080304" pitchFamily="17" charset="-128"/>
                <a:cs typeface="Times New Roman"/>
              </a:rPr>
              <a:t>】</a:t>
            </a:r>
            <a:endParaRPr lang="ja-JP" altLang="en-US" sz="750" kern="100" dirty="0">
              <a:latin typeface="ＭＳ 明朝" panose="02020609040205080304" pitchFamily="17" charset="-128"/>
              <a:ea typeface="ＭＳ 明朝" panose="02020609040205080304" pitchFamily="17" charset="-128"/>
              <a:cs typeface="Times New Roman"/>
            </a:endParaRPr>
          </a:p>
          <a:p>
            <a:pPr marL="358775" indent="-358775" algn="just">
              <a:lnSpc>
                <a:spcPts val="786"/>
              </a:lnSpc>
            </a:pPr>
            <a:r>
              <a:rPr lang="ja-JP" altLang="en-US" sz="643" kern="100" dirty="0" smtClean="0">
                <a:latin typeface="ＭＳ 明朝" panose="02020609040205080304" pitchFamily="17" charset="-128"/>
                <a:ea typeface="ＭＳ 明朝" panose="02020609040205080304" pitchFamily="17" charset="-128"/>
                <a:cs typeface="Times New Roman"/>
              </a:rPr>
              <a:t> </a:t>
            </a:r>
            <a:r>
              <a:rPr lang="en-US" altLang="ja-JP" sz="643" kern="100" dirty="0" smtClean="0">
                <a:latin typeface="ＭＳ 明朝" panose="02020609040205080304" pitchFamily="17" charset="-128"/>
                <a:ea typeface="ＭＳ 明朝" panose="02020609040205080304" pitchFamily="17" charset="-128"/>
                <a:cs typeface="Times New Roman"/>
              </a:rPr>
              <a:t>(</a:t>
            </a:r>
            <a:r>
              <a:rPr lang="ja-JP" altLang="en-US" sz="643" kern="100" dirty="0" smtClean="0">
                <a:latin typeface="ＭＳ 明朝" panose="02020609040205080304" pitchFamily="17" charset="-128"/>
                <a:ea typeface="ＭＳ 明朝" panose="02020609040205080304" pitchFamily="17" charset="-128"/>
                <a:cs typeface="Times New Roman"/>
              </a:rPr>
              <a:t>重点</a:t>
            </a:r>
            <a:r>
              <a:rPr lang="en-US" altLang="ja-JP" sz="643" kern="100" dirty="0">
                <a:latin typeface="ＭＳ 明朝" panose="02020609040205080304" pitchFamily="17" charset="-128"/>
                <a:ea typeface="ＭＳ 明朝" panose="02020609040205080304" pitchFamily="17" charset="-128"/>
                <a:cs typeface="Times New Roman"/>
              </a:rPr>
              <a:t>)	</a:t>
            </a:r>
            <a:r>
              <a:rPr lang="en-US" sz="714" kern="100" dirty="0" smtClean="0">
                <a:latin typeface="ＭＳ 明朝" panose="02020609040205080304" pitchFamily="17" charset="-128"/>
                <a:ea typeface="ＭＳ 明朝" panose="02020609040205080304" pitchFamily="17" charset="-128"/>
                <a:cs typeface="Times New Roman"/>
              </a:rPr>
              <a:t>2</a:t>
            </a:r>
            <a:r>
              <a:rPr lang="en-US" altLang="ja-JP" sz="714" kern="100" dirty="0" smtClean="0">
                <a:latin typeface="ＭＳ 明朝" panose="02020609040205080304" pitchFamily="17" charset="-128"/>
                <a:ea typeface="ＭＳ 明朝" panose="02020609040205080304" pitchFamily="17" charset="-128"/>
                <a:cs typeface="Times New Roman"/>
              </a:rPr>
              <a:t>5</a:t>
            </a:r>
            <a:r>
              <a:rPr lang="ja-JP" altLang="en-US" sz="714" kern="100" dirty="0">
                <a:latin typeface="ＭＳ 明朝" panose="02020609040205080304" pitchFamily="17" charset="-128"/>
                <a:ea typeface="ＭＳ 明朝" panose="02020609040205080304" pitchFamily="17" charset="-128"/>
                <a:cs typeface="Times New Roman"/>
              </a:rPr>
              <a:t>　地域防災力の強化に向けた消防団に対する</a:t>
            </a:r>
            <a:r>
              <a:rPr lang="ja-JP" altLang="en-US" sz="714" kern="0" dirty="0">
                <a:solidFill>
                  <a:srgbClr val="000000"/>
                </a:solidFill>
                <a:latin typeface="ＭＳ 明朝" panose="02020609040205080304" pitchFamily="17" charset="-128"/>
                <a:ea typeface="ＭＳ 明朝" panose="02020609040205080304" pitchFamily="17" charset="-128"/>
                <a:cs typeface="Times New Roman"/>
              </a:rPr>
              <a:t>府民理解・連携促</a:t>
            </a:r>
            <a:r>
              <a:rPr lang="ja-JP" altLang="en-US" sz="714" kern="0" dirty="0">
                <a:latin typeface="ＭＳ 明朝" panose="02020609040205080304" pitchFamily="17" charset="-128"/>
                <a:ea typeface="ＭＳ 明朝" panose="02020609040205080304" pitchFamily="17" charset="-128"/>
                <a:cs typeface="Times New Roman"/>
              </a:rPr>
              <a:t>進</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危機管理室</a:t>
            </a:r>
            <a:r>
              <a:rPr lang="en-US" altLang="ja-JP" sz="643" kern="100" dirty="0">
                <a:latin typeface="ＭＳ 明朝" panose="02020609040205080304" pitchFamily="17" charset="-128"/>
                <a:ea typeface="ＭＳ 明朝" panose="02020609040205080304" pitchFamily="17" charset="-128"/>
                <a:cs typeface="Times New Roman"/>
              </a:rPr>
              <a:t>】</a:t>
            </a:r>
            <a:endParaRPr lang="ja-JP" altLang="en-US" sz="750" kern="100" dirty="0">
              <a:latin typeface="ＭＳ 明朝" panose="02020609040205080304" pitchFamily="17" charset="-128"/>
              <a:ea typeface="ＭＳ 明朝" panose="02020609040205080304" pitchFamily="17" charset="-128"/>
              <a:cs typeface="Times New Roman"/>
            </a:endParaRPr>
          </a:p>
          <a:p>
            <a:pPr marL="358775" indent="-358775" algn="just">
              <a:lnSpc>
                <a:spcPts val="786"/>
              </a:lnSpc>
            </a:pPr>
            <a:r>
              <a:rPr lang="en-US" sz="714" kern="100" dirty="0">
                <a:latin typeface="ＭＳ 明朝" panose="02020609040205080304" pitchFamily="17" charset="-128"/>
                <a:ea typeface="ＭＳ 明朝" panose="02020609040205080304" pitchFamily="17" charset="-128"/>
                <a:cs typeface="Times New Roman"/>
              </a:rPr>
              <a:t>	</a:t>
            </a:r>
            <a:r>
              <a:rPr lang="en-US" sz="714" kern="100" dirty="0" smtClean="0">
                <a:latin typeface="ＭＳ 明朝" panose="02020609040205080304" pitchFamily="17" charset="-128"/>
                <a:ea typeface="ＭＳ 明朝" panose="02020609040205080304" pitchFamily="17" charset="-128"/>
                <a:cs typeface="Times New Roman"/>
              </a:rPr>
              <a:t>2</a:t>
            </a:r>
            <a:r>
              <a:rPr lang="en-US" altLang="ja-JP" sz="714" kern="100" dirty="0" smtClean="0">
                <a:latin typeface="ＭＳ 明朝" panose="02020609040205080304" pitchFamily="17" charset="-128"/>
                <a:ea typeface="ＭＳ 明朝" panose="02020609040205080304" pitchFamily="17" charset="-128"/>
                <a:cs typeface="Times New Roman"/>
              </a:rPr>
              <a:t>6</a:t>
            </a:r>
            <a:r>
              <a:rPr lang="ja-JP" altLang="en-US" sz="714" kern="100" dirty="0">
                <a:latin typeface="ＭＳ 明朝" panose="02020609040205080304" pitchFamily="17" charset="-128"/>
                <a:ea typeface="ＭＳ 明朝" panose="02020609040205080304" pitchFamily="17" charset="-128"/>
                <a:cs typeface="Times New Roman"/>
              </a:rPr>
              <a:t>　地域防災力強化に向けた水防団組織の活動強</a:t>
            </a:r>
            <a:r>
              <a:rPr lang="ja-JP" altLang="en-US" sz="643" kern="100" dirty="0">
                <a:latin typeface="ＭＳ 明朝" panose="02020609040205080304" pitchFamily="17" charset="-128"/>
                <a:ea typeface="ＭＳ 明朝" panose="02020609040205080304" pitchFamily="17" charset="-128"/>
                <a:cs typeface="Times New Roman"/>
              </a:rPr>
              <a:t>化</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都市整備部</a:t>
            </a:r>
            <a:r>
              <a:rPr lang="en-US" altLang="ja-JP" sz="643" kern="100" dirty="0">
                <a:latin typeface="ＭＳ 明朝" panose="02020609040205080304" pitchFamily="17" charset="-128"/>
                <a:ea typeface="ＭＳ 明朝" panose="02020609040205080304" pitchFamily="17" charset="-128"/>
                <a:cs typeface="Times New Roman"/>
              </a:rPr>
              <a:t>】</a:t>
            </a:r>
            <a:endParaRPr lang="ja-JP" altLang="en-US" sz="750" kern="100" dirty="0">
              <a:latin typeface="ＭＳ 明朝" panose="02020609040205080304" pitchFamily="17" charset="-128"/>
              <a:ea typeface="ＭＳ 明朝" panose="02020609040205080304" pitchFamily="17" charset="-128"/>
              <a:cs typeface="Times New Roman"/>
            </a:endParaRPr>
          </a:p>
          <a:p>
            <a:pPr marL="358775" indent="-358775" algn="just">
              <a:lnSpc>
                <a:spcPts val="786"/>
              </a:lnSpc>
            </a:pPr>
            <a:r>
              <a:rPr lang="en-US" sz="714" kern="100" dirty="0">
                <a:latin typeface="ＭＳ 明朝" panose="02020609040205080304" pitchFamily="17" charset="-128"/>
                <a:ea typeface="ＭＳ 明朝" panose="02020609040205080304" pitchFamily="17" charset="-128"/>
                <a:cs typeface="Times New Roman"/>
              </a:rPr>
              <a:t>	</a:t>
            </a:r>
            <a:r>
              <a:rPr lang="en-US" sz="714" kern="100" dirty="0" smtClean="0">
                <a:latin typeface="ＭＳ 明朝" panose="02020609040205080304" pitchFamily="17" charset="-128"/>
                <a:ea typeface="ＭＳ 明朝" panose="02020609040205080304" pitchFamily="17" charset="-128"/>
                <a:cs typeface="Times New Roman"/>
              </a:rPr>
              <a:t>2</a:t>
            </a:r>
            <a:r>
              <a:rPr lang="en-US" altLang="ja-JP" sz="714" kern="100" dirty="0" smtClean="0">
                <a:latin typeface="ＭＳ 明朝" panose="02020609040205080304" pitchFamily="17" charset="-128"/>
                <a:ea typeface="ＭＳ 明朝" panose="02020609040205080304" pitchFamily="17" charset="-128"/>
                <a:cs typeface="Times New Roman"/>
              </a:rPr>
              <a:t>7</a:t>
            </a:r>
            <a:r>
              <a:rPr lang="ja-JP" altLang="en-US" sz="714" kern="100" dirty="0">
                <a:latin typeface="ＭＳ 明朝" panose="02020609040205080304" pitchFamily="17" charset="-128"/>
                <a:ea typeface="ＭＳ 明朝" panose="02020609040205080304" pitchFamily="17" charset="-128"/>
                <a:cs typeface="Times New Roman"/>
              </a:rPr>
              <a:t>　津波防御施設の閉鎖体制の充実</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都市整備部</a:t>
            </a:r>
            <a:r>
              <a:rPr lang="en-US" altLang="ja-JP" sz="643" kern="100" dirty="0">
                <a:latin typeface="ＭＳ 明朝" panose="02020609040205080304" pitchFamily="17" charset="-128"/>
                <a:ea typeface="ＭＳ 明朝" panose="02020609040205080304" pitchFamily="17" charset="-128"/>
                <a:cs typeface="Times New Roman"/>
              </a:rPr>
              <a:t>】</a:t>
            </a:r>
            <a:endParaRPr lang="ja-JP" altLang="en-US" sz="750" kern="100" dirty="0">
              <a:latin typeface="ＭＳ 明朝" panose="02020609040205080304" pitchFamily="17" charset="-128"/>
              <a:ea typeface="ＭＳ 明朝" panose="02020609040205080304" pitchFamily="17" charset="-128"/>
              <a:cs typeface="Times New Roman"/>
            </a:endParaRPr>
          </a:p>
          <a:p>
            <a:pPr marL="358775" indent="-358775" algn="just">
              <a:lnSpc>
                <a:spcPts val="786"/>
              </a:lnSpc>
            </a:pPr>
            <a:r>
              <a:rPr lang="ja-JP" altLang="en-US" sz="643" b="1" kern="100" dirty="0" smtClean="0">
                <a:latin typeface="ＭＳ ゴシック"/>
                <a:ea typeface="ＭＳ 明朝"/>
                <a:cs typeface="Times New Roman"/>
              </a:rPr>
              <a:t> </a:t>
            </a:r>
            <a:r>
              <a:rPr lang="en-US" sz="643" b="1" kern="100" dirty="0" smtClean="0">
                <a:latin typeface="ＭＳ ゴシック"/>
                <a:ea typeface="ＭＳ 明朝"/>
                <a:cs typeface="Times New Roman"/>
              </a:rPr>
              <a:t>(</a:t>
            </a:r>
            <a:r>
              <a:rPr lang="ja-JP" altLang="en-US" sz="643" b="1" kern="100" dirty="0" smtClean="0">
                <a:latin typeface="Century"/>
                <a:ea typeface="ＭＳ ゴシック"/>
                <a:cs typeface="Times New Roman"/>
              </a:rPr>
              <a:t>重点</a:t>
            </a:r>
            <a:r>
              <a:rPr lang="en-US" sz="643" b="1" kern="100" dirty="0" smtClean="0">
                <a:latin typeface="Century"/>
                <a:ea typeface="ＭＳ ゴシック"/>
                <a:cs typeface="Times New Roman"/>
              </a:rPr>
              <a:t>)	</a:t>
            </a:r>
            <a:r>
              <a:rPr lang="en-US" sz="714" b="1" kern="100" dirty="0" smtClean="0">
                <a:latin typeface="ＭＳ ゴシック"/>
                <a:ea typeface="ＭＳ 明朝"/>
                <a:cs typeface="Times New Roman"/>
              </a:rPr>
              <a:t>2</a:t>
            </a:r>
            <a:r>
              <a:rPr lang="en-US" altLang="ja-JP" sz="714" b="1" kern="100" dirty="0" smtClean="0">
                <a:latin typeface="ＭＳ ゴシック"/>
                <a:ea typeface="ＭＳ 明朝"/>
                <a:cs typeface="Times New Roman"/>
              </a:rPr>
              <a:t>8</a:t>
            </a:r>
            <a:r>
              <a:rPr lang="ja-JP" altLang="en-US" sz="714" b="1" kern="100" dirty="0">
                <a:latin typeface="Century"/>
                <a:ea typeface="ＭＳ ゴシック"/>
                <a:cs typeface="Times New Roman"/>
              </a:rPr>
              <a:t>　学校における防災教育の徹底と避難体制の確保</a:t>
            </a:r>
            <a:r>
              <a:rPr lang="en-US" altLang="ja-JP" sz="643" b="1" kern="100" dirty="0">
                <a:latin typeface="Century"/>
                <a:ea typeface="ＭＳ ゴシック"/>
                <a:cs typeface="Times New Roman"/>
              </a:rPr>
              <a:t>【</a:t>
            </a:r>
            <a:r>
              <a:rPr lang="ja-JP" altLang="en-US" sz="643" b="1" kern="100" dirty="0">
                <a:latin typeface="Century"/>
                <a:ea typeface="ＭＳ ゴシック"/>
                <a:cs typeface="Times New Roman"/>
              </a:rPr>
              <a:t>教育庁</a:t>
            </a:r>
            <a:r>
              <a:rPr lang="en-US" altLang="ja-JP" sz="643" b="1" kern="100" dirty="0">
                <a:latin typeface="Century"/>
                <a:ea typeface="ＭＳ ゴシック"/>
                <a:cs typeface="Times New Roman"/>
              </a:rPr>
              <a:t>】</a:t>
            </a:r>
            <a:endParaRPr lang="ja-JP" altLang="en-US" sz="750" b="1" kern="100" dirty="0">
              <a:latin typeface="Century"/>
              <a:ea typeface="ＭＳ 明朝"/>
              <a:cs typeface="Times New Roman"/>
            </a:endParaRPr>
          </a:p>
          <a:p>
            <a:pPr marL="358775" indent="-358775" algn="just">
              <a:lnSpc>
                <a:spcPts val="786"/>
              </a:lnSpc>
            </a:pPr>
            <a:r>
              <a:rPr lang="en-US" sz="714" kern="100" dirty="0">
                <a:latin typeface="ＭＳ ゴシック"/>
                <a:ea typeface="ＭＳ 明朝"/>
                <a:cs typeface="Times New Roman"/>
              </a:rPr>
              <a:t>	</a:t>
            </a:r>
            <a:r>
              <a:rPr lang="en-US" sz="714" b="1" kern="100" dirty="0" smtClean="0">
                <a:latin typeface="ＭＳ ゴシック"/>
                <a:ea typeface="ＭＳ 明朝"/>
                <a:cs typeface="Times New Roman"/>
              </a:rPr>
              <a:t>2</a:t>
            </a:r>
            <a:r>
              <a:rPr lang="en-US" altLang="ja-JP" sz="714" b="1" kern="100" dirty="0" smtClean="0">
                <a:latin typeface="ＭＳ ゴシック"/>
                <a:ea typeface="ＭＳ 明朝"/>
                <a:cs typeface="Times New Roman"/>
              </a:rPr>
              <a:t>9</a:t>
            </a:r>
            <a:r>
              <a:rPr lang="ja-JP" altLang="en-US" sz="714" b="1" kern="100" dirty="0">
                <a:latin typeface="Century"/>
                <a:ea typeface="ＭＳ ゴシック"/>
                <a:cs typeface="Times New Roman"/>
              </a:rPr>
              <a:t>　府民の防災意識の啓発</a:t>
            </a:r>
            <a:r>
              <a:rPr lang="en-US" altLang="ja-JP" sz="643" b="1" kern="100" dirty="0">
                <a:latin typeface="Century"/>
                <a:ea typeface="ＭＳ ゴシック"/>
                <a:cs typeface="Times New Roman"/>
              </a:rPr>
              <a:t>【</a:t>
            </a:r>
            <a:r>
              <a:rPr lang="ja-JP" altLang="en-US" sz="643" b="1" kern="100" dirty="0" smtClean="0">
                <a:latin typeface="Century"/>
                <a:ea typeface="ＭＳ ゴシック"/>
                <a:cs typeface="Times New Roman"/>
              </a:rPr>
              <a:t>危機管理室</a:t>
            </a:r>
            <a:r>
              <a:rPr lang="en-US" altLang="ja-JP" sz="643" b="1" kern="100" dirty="0" smtClean="0">
                <a:latin typeface="Century"/>
                <a:ea typeface="ＭＳ ゴシック"/>
                <a:cs typeface="Times New Roman"/>
              </a:rPr>
              <a:t>】</a:t>
            </a:r>
          </a:p>
          <a:p>
            <a:pPr marL="358775" indent="-358775" algn="just">
              <a:lnSpc>
                <a:spcPts val="786"/>
              </a:lnSpc>
            </a:pPr>
            <a:r>
              <a:rPr lang="en-US" altLang="ja-JP" sz="800" b="1" kern="100" dirty="0">
                <a:latin typeface="ＭＳ ゴシック"/>
                <a:ea typeface="ＭＳ 明朝"/>
                <a:cs typeface="Times New Roman"/>
              </a:rPr>
              <a:t>	</a:t>
            </a:r>
            <a:r>
              <a:rPr lang="en-US" altLang="ja-JP" sz="710" kern="100" dirty="0" smtClean="0">
                <a:latin typeface="ＭＳ 明朝" panose="02020609040205080304" pitchFamily="17" charset="-128"/>
                <a:ea typeface="ＭＳ 明朝" panose="02020609040205080304" pitchFamily="17" charset="-128"/>
                <a:cs typeface="Times New Roman"/>
              </a:rPr>
              <a:t>30</a:t>
            </a:r>
            <a:r>
              <a:rPr lang="ja-JP" altLang="en-US" sz="710" kern="100" dirty="0" smtClean="0">
                <a:latin typeface="ＭＳ 明朝" panose="02020609040205080304" pitchFamily="17" charset="-128"/>
                <a:ea typeface="ＭＳ 明朝" panose="02020609040205080304" pitchFamily="17" charset="-128"/>
                <a:cs typeface="Times New Roman"/>
              </a:rPr>
              <a:t>　津波・高潮ステーションの利活用</a:t>
            </a:r>
            <a:r>
              <a:rPr lang="en-US" altLang="ja-JP" sz="640" kern="100" dirty="0" smtClean="0">
                <a:latin typeface="ＭＳ 明朝" panose="02020609040205080304" pitchFamily="17" charset="-128"/>
                <a:ea typeface="ＭＳ 明朝" panose="02020609040205080304" pitchFamily="17" charset="-128"/>
                <a:cs typeface="Times New Roman"/>
              </a:rPr>
              <a:t>【</a:t>
            </a:r>
            <a:r>
              <a:rPr lang="ja-JP" altLang="en-US" sz="640" kern="100" dirty="0" smtClean="0">
                <a:latin typeface="ＭＳ 明朝" panose="02020609040205080304" pitchFamily="17" charset="-128"/>
                <a:ea typeface="ＭＳ 明朝" panose="02020609040205080304" pitchFamily="17" charset="-128"/>
                <a:cs typeface="Times New Roman"/>
              </a:rPr>
              <a:t>都市整備部</a:t>
            </a:r>
            <a:r>
              <a:rPr lang="en-US" altLang="ja-JP" sz="640" kern="100" dirty="0" smtClean="0">
                <a:latin typeface="ＭＳ 明朝" panose="02020609040205080304" pitchFamily="17" charset="-128"/>
                <a:ea typeface="ＭＳ 明朝" panose="02020609040205080304" pitchFamily="17" charset="-128"/>
                <a:cs typeface="Times New Roman"/>
              </a:rPr>
              <a:t>】</a:t>
            </a:r>
            <a:endParaRPr lang="ja-JP" altLang="en-US" sz="640" kern="100" dirty="0">
              <a:latin typeface="ＭＳ 明朝" panose="02020609040205080304" pitchFamily="17" charset="-128"/>
              <a:ea typeface="ＭＳ 明朝" panose="02020609040205080304" pitchFamily="17" charset="-128"/>
              <a:cs typeface="Times New Roman"/>
            </a:endParaRPr>
          </a:p>
          <a:p>
            <a:pPr marL="358775" indent="-358775" algn="just">
              <a:lnSpc>
                <a:spcPts val="786"/>
              </a:lnSpc>
            </a:pPr>
            <a:r>
              <a:rPr lang="ja-JP" altLang="en-US" sz="700" b="1" kern="100" dirty="0">
                <a:latin typeface="ＭＳ ゴシック"/>
                <a:ea typeface="ＭＳ 明朝"/>
                <a:cs typeface="Times New Roman"/>
              </a:rPr>
              <a:t> </a:t>
            </a:r>
            <a:r>
              <a:rPr lang="en-US" altLang="ja-JP" sz="640" b="1" kern="100" dirty="0">
                <a:latin typeface="ＭＳ ゴシック"/>
                <a:ea typeface="ＭＳ 明朝"/>
                <a:cs typeface="Times New Roman"/>
              </a:rPr>
              <a:t>(</a:t>
            </a:r>
            <a:r>
              <a:rPr lang="ja-JP" altLang="en-US" sz="640" b="1" kern="100" dirty="0">
                <a:latin typeface="Century"/>
                <a:ea typeface="ＭＳ ゴシック"/>
                <a:cs typeface="Times New Roman"/>
              </a:rPr>
              <a:t>重点</a:t>
            </a:r>
            <a:r>
              <a:rPr lang="en-US" altLang="ja-JP" sz="640" b="1" kern="100" dirty="0">
                <a:latin typeface="Century"/>
                <a:ea typeface="ＭＳ ゴシック"/>
                <a:cs typeface="Times New Roman"/>
              </a:rPr>
              <a:t>)</a:t>
            </a:r>
            <a:r>
              <a:rPr lang="en-US" altLang="ja-JP" sz="710" b="1" kern="100" dirty="0">
                <a:latin typeface="Century"/>
                <a:ea typeface="ＭＳ ゴシック"/>
                <a:cs typeface="Times New Roman"/>
              </a:rPr>
              <a:t>	</a:t>
            </a:r>
            <a:r>
              <a:rPr lang="en-US" altLang="ja-JP" sz="714" b="1" kern="100" dirty="0" smtClean="0">
                <a:latin typeface="ＭＳ ゴシック"/>
                <a:ea typeface="ＭＳ 明朝"/>
                <a:cs typeface="Times New Roman"/>
              </a:rPr>
              <a:t>31</a:t>
            </a:r>
            <a:r>
              <a:rPr lang="ja-JP" altLang="en-US" sz="714" b="1" kern="100" dirty="0">
                <a:latin typeface="ＭＳ ゴシック"/>
                <a:ea typeface="ＭＳ 明朝"/>
                <a:cs typeface="Times New Roman"/>
              </a:rPr>
              <a:t>　</a:t>
            </a:r>
            <a:r>
              <a:rPr lang="ja-JP" altLang="en-US" sz="714" b="1" kern="100" dirty="0">
                <a:latin typeface="ＭＳ ゴシック" panose="020B0609070205080204" pitchFamily="49" charset="-128"/>
                <a:ea typeface="ＭＳ ゴシック" panose="020B0609070205080204" pitchFamily="49" charset="-128"/>
                <a:cs typeface="Times New Roman"/>
              </a:rPr>
              <a:t>防災情報の収集・伝達機能の充実</a:t>
            </a:r>
            <a:r>
              <a:rPr lang="en-US" altLang="ja-JP" sz="643" b="1" kern="100" dirty="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危機管理室</a:t>
            </a:r>
            <a:r>
              <a:rPr lang="en-US" altLang="ja-JP" sz="643" b="1" kern="100" dirty="0">
                <a:latin typeface="ＭＳ ゴシック" panose="020B0609070205080204" pitchFamily="49" charset="-128"/>
                <a:ea typeface="ＭＳ ゴシック" panose="020B0609070205080204" pitchFamily="49" charset="-128"/>
                <a:cs typeface="Times New Roman"/>
              </a:rPr>
              <a:t>】</a:t>
            </a:r>
            <a:endParaRPr lang="en-US" sz="643" b="1" kern="100" dirty="0">
              <a:latin typeface="ＭＳ ゴシック" panose="020B0609070205080204" pitchFamily="49" charset="-128"/>
              <a:ea typeface="ＭＳ ゴシック" panose="020B0609070205080204" pitchFamily="49" charset="-128"/>
              <a:cs typeface="Times New Roman"/>
            </a:endParaRPr>
          </a:p>
          <a:p>
            <a:pPr marL="358775" indent="-358775" algn="just">
              <a:lnSpc>
                <a:spcPts val="786"/>
              </a:lnSpc>
            </a:pPr>
            <a:r>
              <a:rPr lang="en-US" sz="714" kern="100" dirty="0">
                <a:latin typeface="ＭＳ 明朝" panose="02020609040205080304" pitchFamily="17" charset="-128"/>
                <a:ea typeface="ＭＳ 明朝" panose="02020609040205080304" pitchFamily="17" charset="-128"/>
                <a:cs typeface="Times New Roman"/>
              </a:rPr>
              <a:t>	</a:t>
            </a:r>
            <a:r>
              <a:rPr lang="en-US" altLang="ja-JP" sz="714" kern="100" dirty="0" smtClean="0">
                <a:latin typeface="ＭＳ 明朝" panose="02020609040205080304" pitchFamily="17" charset="-128"/>
                <a:ea typeface="ＭＳ 明朝" panose="02020609040205080304" pitchFamily="17" charset="-128"/>
                <a:cs typeface="Times New Roman"/>
              </a:rPr>
              <a:t>32</a:t>
            </a:r>
            <a:r>
              <a:rPr lang="ja-JP" altLang="en-US" sz="714" kern="100" dirty="0">
                <a:latin typeface="ＭＳ 明朝" panose="02020609040205080304" pitchFamily="17" charset="-128"/>
                <a:ea typeface="ＭＳ 明朝" panose="02020609040205080304" pitchFamily="17" charset="-128"/>
                <a:cs typeface="Times New Roman"/>
              </a:rPr>
              <a:t>　メディアとの連携強化</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危機管理室</a:t>
            </a:r>
            <a:r>
              <a:rPr lang="en-US" altLang="ja-JP" sz="643" kern="100" dirty="0">
                <a:latin typeface="ＭＳ 明朝" panose="02020609040205080304" pitchFamily="17" charset="-128"/>
                <a:ea typeface="ＭＳ 明朝" panose="02020609040205080304" pitchFamily="17" charset="-128"/>
                <a:cs typeface="Times New Roman"/>
              </a:rPr>
              <a:t>】</a:t>
            </a:r>
          </a:p>
          <a:p>
            <a:pPr marL="358775" indent="-358775" algn="just">
              <a:lnSpc>
                <a:spcPts val="786"/>
              </a:lnSpc>
            </a:pPr>
            <a:r>
              <a:rPr lang="en-US" altLang="ja-JP" sz="714" b="1" kern="100" dirty="0">
                <a:latin typeface="ＭＳ ゴシック"/>
                <a:ea typeface="ＭＳ 明朝"/>
                <a:cs typeface="Times New Roman"/>
              </a:rPr>
              <a:t>	</a:t>
            </a:r>
            <a:r>
              <a:rPr lang="en-US" altLang="ja-JP" sz="714" b="1" kern="100" dirty="0" smtClean="0">
                <a:latin typeface="ＭＳ ゴシック"/>
                <a:ea typeface="ＭＳ 明朝"/>
                <a:cs typeface="Times New Roman"/>
              </a:rPr>
              <a:t>33</a:t>
            </a:r>
            <a:r>
              <a:rPr lang="ja-JP" altLang="ja-JP" sz="714" b="1" kern="100" dirty="0">
                <a:latin typeface="Century"/>
                <a:ea typeface="ＭＳ ゴシック"/>
                <a:cs typeface="Times New Roman"/>
              </a:rPr>
              <a:t>　</a:t>
            </a:r>
            <a:r>
              <a:rPr lang="ja-JP" altLang="en-US" sz="714" b="1" kern="100" dirty="0">
                <a:latin typeface="Century"/>
                <a:ea typeface="ＭＳ ゴシック"/>
                <a:cs typeface="Times New Roman"/>
              </a:rPr>
              <a:t>ライフライン事業者</a:t>
            </a:r>
            <a:r>
              <a:rPr lang="ja-JP" altLang="ja-JP" sz="714" b="1" kern="100" dirty="0">
                <a:latin typeface="Century"/>
                <a:ea typeface="ＭＳ ゴシック"/>
                <a:cs typeface="Times New Roman"/>
              </a:rPr>
              <a:t>との連携強化</a:t>
            </a:r>
            <a:r>
              <a:rPr lang="ja-JP" altLang="ja-JP" sz="643" b="1" kern="100" dirty="0">
                <a:latin typeface="Century"/>
                <a:ea typeface="ＭＳ ゴシック"/>
                <a:cs typeface="Times New Roman"/>
              </a:rPr>
              <a:t>【危機管理室</a:t>
            </a:r>
            <a:r>
              <a:rPr lang="ja-JP" altLang="en-US" sz="643" b="1" kern="100" dirty="0">
                <a:latin typeface="Century"/>
                <a:ea typeface="ＭＳ ゴシック"/>
                <a:cs typeface="Times New Roman"/>
              </a:rPr>
              <a:t>・都市整備部</a:t>
            </a:r>
            <a:r>
              <a:rPr lang="ja-JP" altLang="ja-JP" sz="643" b="1" kern="100" dirty="0">
                <a:latin typeface="Century"/>
                <a:ea typeface="ＭＳ ゴシック"/>
                <a:cs typeface="Times New Roman"/>
              </a:rPr>
              <a:t>】</a:t>
            </a:r>
            <a:endParaRPr lang="ja-JP" altLang="en-US" sz="643" b="1" kern="100" dirty="0">
              <a:latin typeface="Century"/>
              <a:ea typeface="ＭＳ 明朝"/>
              <a:cs typeface="Times New Roman"/>
            </a:endParaRPr>
          </a:p>
          <a:p>
            <a:pPr marL="358775" indent="-358775" algn="just">
              <a:lnSpc>
                <a:spcPts val="786"/>
              </a:lnSpc>
            </a:pPr>
            <a:r>
              <a:rPr lang="en-US" sz="714" kern="100" dirty="0">
                <a:latin typeface="ＭＳ 明朝" panose="02020609040205080304" pitchFamily="17" charset="-128"/>
                <a:ea typeface="ＭＳ 明朝" panose="02020609040205080304" pitchFamily="17" charset="-128"/>
                <a:cs typeface="Times New Roman"/>
              </a:rPr>
              <a:t>	</a:t>
            </a:r>
            <a:r>
              <a:rPr lang="en-US" altLang="ja-JP" sz="714" kern="100" dirty="0" smtClean="0">
                <a:latin typeface="ＭＳ 明朝" panose="02020609040205080304" pitchFamily="17" charset="-128"/>
                <a:ea typeface="ＭＳ 明朝" panose="02020609040205080304" pitchFamily="17" charset="-128"/>
                <a:cs typeface="Times New Roman"/>
              </a:rPr>
              <a:t>34</a:t>
            </a:r>
            <a:r>
              <a:rPr lang="ja-JP" altLang="en-US" sz="714" kern="100" dirty="0">
                <a:latin typeface="ＭＳ 明朝" panose="02020609040205080304" pitchFamily="17" charset="-128"/>
                <a:ea typeface="ＭＳ 明朝" panose="02020609040205080304" pitchFamily="17" charset="-128"/>
                <a:cs typeface="Times New Roman"/>
              </a:rPr>
              <a:t>　津波防災情報システムの整備・運用による津波情報の確実・迅速な</a:t>
            </a:r>
            <a:r>
              <a:rPr lang="ja-JP" altLang="en-US" sz="714" kern="100" dirty="0" smtClean="0">
                <a:latin typeface="ＭＳ 明朝" panose="02020609040205080304" pitchFamily="17" charset="-128"/>
                <a:ea typeface="ＭＳ 明朝" panose="02020609040205080304" pitchFamily="17" charset="-128"/>
                <a:cs typeface="Times New Roman"/>
              </a:rPr>
              <a:t>伝達</a:t>
            </a:r>
            <a:endParaRPr lang="en-US" altLang="ja-JP" sz="714" kern="100" dirty="0" smtClean="0">
              <a:latin typeface="ＭＳ 明朝" panose="02020609040205080304" pitchFamily="17" charset="-128"/>
              <a:ea typeface="ＭＳ 明朝" panose="02020609040205080304" pitchFamily="17" charset="-128"/>
              <a:cs typeface="Times New Roman"/>
            </a:endParaRPr>
          </a:p>
          <a:p>
            <a:pPr marL="541338" indent="-541338" algn="just">
              <a:lnSpc>
                <a:spcPts val="786"/>
              </a:lnSpc>
            </a:pPr>
            <a:r>
              <a:rPr lang="en-US" altLang="ja-JP" sz="643" kern="100" dirty="0" smtClean="0">
                <a:latin typeface="ＭＳ 明朝" panose="02020609040205080304" pitchFamily="17" charset="-128"/>
                <a:ea typeface="ＭＳ 明朝" panose="02020609040205080304" pitchFamily="17" charset="-128"/>
                <a:cs typeface="Times New Roman"/>
              </a:rPr>
              <a:t>	【</a:t>
            </a:r>
            <a:r>
              <a:rPr lang="ja-JP" altLang="en-US" sz="643" kern="100" dirty="0" smtClean="0">
                <a:latin typeface="ＭＳ 明朝" panose="02020609040205080304" pitchFamily="17" charset="-128"/>
                <a:ea typeface="ＭＳ 明朝" panose="02020609040205080304" pitchFamily="17" charset="-128"/>
                <a:cs typeface="Times New Roman"/>
              </a:rPr>
              <a:t>環境農林水産部・都市整備部</a:t>
            </a:r>
            <a:r>
              <a:rPr lang="en-US" altLang="ja-JP" sz="643" kern="100" dirty="0" smtClean="0">
                <a:latin typeface="ＭＳ 明朝" panose="02020609040205080304" pitchFamily="17" charset="-128"/>
                <a:ea typeface="ＭＳ 明朝" panose="02020609040205080304" pitchFamily="17" charset="-128"/>
                <a:cs typeface="Times New Roman"/>
              </a:rPr>
              <a:t>】</a:t>
            </a:r>
            <a:endParaRPr lang="ja-JP" altLang="en-US" sz="750" kern="100" dirty="0" smtClean="0">
              <a:latin typeface="ＭＳ 明朝" panose="02020609040205080304" pitchFamily="17" charset="-128"/>
              <a:ea typeface="ＭＳ 明朝" panose="02020609040205080304" pitchFamily="17" charset="-128"/>
              <a:cs typeface="Times New Roman"/>
            </a:endParaRPr>
          </a:p>
          <a:p>
            <a:pPr marL="358775" indent="-358775" algn="just">
              <a:lnSpc>
                <a:spcPts val="786"/>
              </a:lnSpc>
            </a:pPr>
            <a:r>
              <a:rPr lang="ja-JP" altLang="en-US" sz="640" b="1" kern="100" dirty="0" smtClean="0">
                <a:latin typeface="ＭＳ ゴシック"/>
                <a:ea typeface="ＭＳ 明朝"/>
                <a:cs typeface="Times New Roman"/>
              </a:rPr>
              <a:t> </a:t>
            </a:r>
            <a:r>
              <a:rPr lang="en-US" altLang="ja-JP" sz="640" b="1" kern="100" dirty="0" smtClean="0">
                <a:latin typeface="ＭＳ ゴシック"/>
                <a:ea typeface="ＭＳ 明朝"/>
                <a:cs typeface="Times New Roman"/>
              </a:rPr>
              <a:t>(</a:t>
            </a:r>
            <a:r>
              <a:rPr lang="ja-JP" altLang="en-US" sz="640" b="1" kern="100" dirty="0">
                <a:latin typeface="Century"/>
                <a:ea typeface="ＭＳ ゴシック"/>
                <a:cs typeface="Times New Roman"/>
              </a:rPr>
              <a:t>重点</a:t>
            </a:r>
            <a:r>
              <a:rPr lang="en-US" altLang="ja-JP" sz="640" b="1" kern="100" dirty="0">
                <a:latin typeface="Century"/>
                <a:ea typeface="ＭＳ ゴシック"/>
                <a:cs typeface="Times New Roman"/>
              </a:rPr>
              <a:t>)</a:t>
            </a:r>
            <a:r>
              <a:rPr lang="en-US" altLang="ja-JP" sz="710" b="1" kern="100" dirty="0">
                <a:latin typeface="Century"/>
                <a:ea typeface="ＭＳ ゴシック"/>
                <a:cs typeface="Times New Roman"/>
              </a:rPr>
              <a:t>	</a:t>
            </a:r>
            <a:r>
              <a:rPr lang="en-US" sz="714" b="1" kern="100" dirty="0" smtClean="0">
                <a:latin typeface="ＭＳ ゴシック"/>
                <a:ea typeface="ＭＳ 明朝"/>
                <a:cs typeface="Times New Roman"/>
              </a:rPr>
              <a:t>3</a:t>
            </a:r>
            <a:r>
              <a:rPr lang="en-US" altLang="ja-JP" sz="714" b="1" kern="100" dirty="0" smtClean="0">
                <a:latin typeface="ＭＳ ゴシック"/>
                <a:ea typeface="ＭＳ 明朝"/>
                <a:cs typeface="Times New Roman"/>
              </a:rPr>
              <a:t>5</a:t>
            </a:r>
            <a:r>
              <a:rPr lang="ja-JP" altLang="en-US" sz="714" b="1" kern="100" dirty="0">
                <a:latin typeface="Century"/>
                <a:ea typeface="ＭＳ ゴシック"/>
                <a:cs typeface="Times New Roman"/>
              </a:rPr>
              <a:t>　大阪</a:t>
            </a:r>
            <a:r>
              <a:rPr lang="en-US" sz="714" b="1" kern="100" dirty="0">
                <a:latin typeface="+mn-ea"/>
                <a:cs typeface="Times New Roman"/>
              </a:rPr>
              <a:t>880</a:t>
            </a:r>
            <a:r>
              <a:rPr lang="ja-JP" altLang="en-US" sz="714" b="1" kern="100" dirty="0">
                <a:latin typeface="Century"/>
                <a:ea typeface="ＭＳ ゴシック"/>
                <a:cs typeface="Times New Roman"/>
              </a:rPr>
              <a:t>万人訓練の充実</a:t>
            </a:r>
            <a:r>
              <a:rPr lang="en-US" altLang="ja-JP" sz="643" b="1" kern="100" dirty="0">
                <a:latin typeface="Century"/>
                <a:ea typeface="ＭＳ ゴシック"/>
                <a:cs typeface="Times New Roman"/>
              </a:rPr>
              <a:t>【</a:t>
            </a:r>
            <a:r>
              <a:rPr lang="ja-JP" altLang="en-US" sz="643" b="1" kern="100" dirty="0">
                <a:latin typeface="Century"/>
                <a:ea typeface="ＭＳ ゴシック"/>
                <a:cs typeface="Times New Roman"/>
              </a:rPr>
              <a:t>危機管理室</a:t>
            </a:r>
            <a:r>
              <a:rPr lang="en-US" altLang="ja-JP" sz="643" b="1" kern="100" dirty="0">
                <a:latin typeface="Century"/>
                <a:ea typeface="ＭＳ ゴシック"/>
                <a:cs typeface="Times New Roman"/>
              </a:rPr>
              <a:t>】</a:t>
            </a:r>
            <a:endParaRPr lang="ja-JP" altLang="en-US" sz="750" b="1" kern="100" dirty="0">
              <a:latin typeface="Century"/>
              <a:ea typeface="ＭＳ 明朝"/>
              <a:cs typeface="Times New Roman"/>
            </a:endParaRPr>
          </a:p>
          <a:p>
            <a:pPr marL="358775" indent="-358775" algn="just">
              <a:lnSpc>
                <a:spcPts val="786"/>
              </a:lnSpc>
            </a:pPr>
            <a:r>
              <a:rPr lang="en-US" sz="714" kern="100" dirty="0">
                <a:latin typeface="ＭＳ 明朝" panose="02020609040205080304" pitchFamily="17" charset="-128"/>
                <a:ea typeface="ＭＳ 明朝" panose="02020609040205080304" pitchFamily="17" charset="-128"/>
                <a:cs typeface="Times New Roman"/>
              </a:rPr>
              <a:t>	</a:t>
            </a:r>
            <a:r>
              <a:rPr lang="en-US" sz="714" kern="100" dirty="0" smtClean="0">
                <a:latin typeface="ＭＳ 明朝" panose="02020609040205080304" pitchFamily="17" charset="-128"/>
                <a:ea typeface="ＭＳ 明朝" panose="02020609040205080304" pitchFamily="17" charset="-128"/>
                <a:cs typeface="Times New Roman"/>
              </a:rPr>
              <a:t>3</a:t>
            </a:r>
            <a:r>
              <a:rPr lang="en-US" altLang="ja-JP" sz="714" kern="100" dirty="0" smtClean="0">
                <a:latin typeface="ＭＳ 明朝" panose="02020609040205080304" pitchFamily="17" charset="-128"/>
                <a:ea typeface="ＭＳ 明朝" panose="02020609040205080304" pitchFamily="17" charset="-128"/>
                <a:cs typeface="Times New Roman"/>
              </a:rPr>
              <a:t>6</a:t>
            </a:r>
            <a:r>
              <a:rPr lang="ja-JP" altLang="en-US" sz="714" kern="100" dirty="0">
                <a:latin typeface="ＭＳ 明朝" panose="02020609040205080304" pitchFamily="17" charset="-128"/>
                <a:ea typeface="ＭＳ 明朝" panose="02020609040205080304" pitchFamily="17" charset="-128"/>
                <a:cs typeface="Times New Roman"/>
              </a:rPr>
              <a:t>　「逃げる」防災訓練等の充実</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危機管理室・都市整備部</a:t>
            </a:r>
            <a:r>
              <a:rPr lang="en-US" altLang="ja-JP" sz="643" kern="100" dirty="0">
                <a:latin typeface="ＭＳ 明朝" panose="02020609040205080304" pitchFamily="17" charset="-128"/>
                <a:ea typeface="ＭＳ 明朝" panose="02020609040205080304" pitchFamily="17" charset="-128"/>
                <a:cs typeface="Times New Roman"/>
              </a:rPr>
              <a:t>】</a:t>
            </a:r>
            <a:endParaRPr lang="ja-JP" altLang="en-US" sz="750" kern="100" dirty="0">
              <a:latin typeface="ＭＳ 明朝" panose="02020609040205080304" pitchFamily="17" charset="-128"/>
              <a:ea typeface="ＭＳ 明朝" panose="02020609040205080304" pitchFamily="17" charset="-128"/>
              <a:cs typeface="Times New Roman"/>
            </a:endParaRPr>
          </a:p>
          <a:p>
            <a:pPr marL="358775" indent="-358775" algn="just">
              <a:lnSpc>
                <a:spcPts val="786"/>
              </a:lnSpc>
            </a:pPr>
            <a:r>
              <a:rPr lang="ja-JP" altLang="en-US" sz="643" b="1" kern="100" dirty="0" smtClean="0">
                <a:latin typeface="ＭＳ ゴシック"/>
                <a:ea typeface="ＭＳ 明朝"/>
                <a:cs typeface="Times New Roman"/>
              </a:rPr>
              <a:t> </a:t>
            </a:r>
            <a:r>
              <a:rPr lang="en-US" sz="643" b="1" kern="100" dirty="0" smtClean="0">
                <a:latin typeface="ＭＳ ゴシック"/>
                <a:ea typeface="ＭＳ 明朝"/>
                <a:cs typeface="Times New Roman"/>
              </a:rPr>
              <a:t>(</a:t>
            </a:r>
            <a:r>
              <a:rPr lang="ja-JP" altLang="en-US" sz="643" b="1" kern="100" dirty="0">
                <a:latin typeface="Century"/>
                <a:ea typeface="ＭＳ ゴシック"/>
                <a:cs typeface="Times New Roman"/>
              </a:rPr>
              <a:t>重点</a:t>
            </a:r>
            <a:r>
              <a:rPr lang="en-US" sz="643" b="1" kern="100" dirty="0">
                <a:latin typeface="Century"/>
                <a:ea typeface="ＭＳ ゴシック"/>
                <a:cs typeface="Times New Roman"/>
              </a:rPr>
              <a:t>)	</a:t>
            </a:r>
            <a:r>
              <a:rPr lang="en-US" sz="714" b="1" kern="100" dirty="0" smtClean="0">
                <a:latin typeface="ＭＳ ゴシック"/>
                <a:ea typeface="ＭＳ 明朝"/>
                <a:cs typeface="Times New Roman"/>
              </a:rPr>
              <a:t>3</a:t>
            </a:r>
            <a:r>
              <a:rPr lang="en-US" altLang="ja-JP" sz="714" b="1" kern="100" dirty="0" smtClean="0">
                <a:latin typeface="ＭＳ ゴシック"/>
                <a:ea typeface="ＭＳ 明朝"/>
                <a:cs typeface="Times New Roman"/>
              </a:rPr>
              <a:t>7</a:t>
            </a:r>
            <a:r>
              <a:rPr lang="ja-JP" altLang="en-US" sz="714" b="1" kern="100" dirty="0">
                <a:latin typeface="Century"/>
                <a:ea typeface="ＭＳ ゴシック"/>
                <a:cs typeface="Times New Roman"/>
              </a:rPr>
              <a:t>　「避難行動要支援者」支援の充実</a:t>
            </a:r>
            <a:r>
              <a:rPr lang="en-US" altLang="ja-JP" sz="643" b="1" kern="100" dirty="0">
                <a:latin typeface="Century"/>
                <a:ea typeface="ＭＳ ゴシック"/>
                <a:cs typeface="Times New Roman"/>
              </a:rPr>
              <a:t>【</a:t>
            </a:r>
            <a:r>
              <a:rPr lang="ja-JP" altLang="en-US" sz="643" b="1" kern="100" dirty="0">
                <a:latin typeface="Century"/>
                <a:ea typeface="ＭＳ ゴシック"/>
                <a:cs typeface="Times New Roman"/>
              </a:rPr>
              <a:t>危機管理室・福祉部</a:t>
            </a:r>
            <a:r>
              <a:rPr lang="en-US" altLang="ja-JP" sz="643" b="1" kern="100" dirty="0">
                <a:latin typeface="Century"/>
                <a:ea typeface="ＭＳ ゴシック"/>
                <a:cs typeface="Times New Roman"/>
              </a:rPr>
              <a:t>】</a:t>
            </a:r>
            <a:endParaRPr lang="ja-JP" altLang="en-US" sz="750" b="1" kern="100" dirty="0">
              <a:latin typeface="Century"/>
              <a:ea typeface="ＭＳ 明朝"/>
              <a:cs typeface="Times New Roman"/>
            </a:endParaRPr>
          </a:p>
          <a:p>
            <a:pPr marL="358775" indent="-358775" algn="just">
              <a:lnSpc>
                <a:spcPts val="786"/>
              </a:lnSpc>
            </a:pPr>
            <a:r>
              <a:rPr lang="ja-JP" altLang="en-US" sz="643" b="1" kern="100" dirty="0" smtClean="0">
                <a:latin typeface="ＭＳ ゴシック"/>
                <a:ea typeface="ＭＳ 明朝"/>
                <a:cs typeface="Times New Roman"/>
              </a:rPr>
              <a:t> </a:t>
            </a:r>
            <a:r>
              <a:rPr lang="en-US" sz="643" b="1" kern="100" dirty="0" smtClean="0">
                <a:latin typeface="ＭＳ ゴシック"/>
                <a:ea typeface="ＭＳ 明朝"/>
                <a:cs typeface="Times New Roman"/>
              </a:rPr>
              <a:t>(</a:t>
            </a:r>
            <a:r>
              <a:rPr lang="ja-JP" altLang="en-US" sz="643" b="1" kern="100" dirty="0">
                <a:latin typeface="Century"/>
                <a:ea typeface="ＭＳ ゴシック"/>
                <a:cs typeface="Times New Roman"/>
              </a:rPr>
              <a:t>重点</a:t>
            </a:r>
            <a:r>
              <a:rPr lang="en-US" sz="643" b="1" kern="100" dirty="0">
                <a:latin typeface="Century"/>
                <a:ea typeface="ＭＳ ゴシック"/>
                <a:cs typeface="Times New Roman"/>
              </a:rPr>
              <a:t>)	</a:t>
            </a:r>
            <a:r>
              <a:rPr lang="en-US" sz="714" b="1" kern="100" dirty="0" smtClean="0">
                <a:latin typeface="ＭＳ ゴシック"/>
                <a:ea typeface="ＭＳ 明朝"/>
                <a:cs typeface="Times New Roman"/>
              </a:rPr>
              <a:t>3</a:t>
            </a:r>
            <a:r>
              <a:rPr lang="en-US" altLang="ja-JP" sz="714" b="1" kern="100" dirty="0" smtClean="0">
                <a:latin typeface="ＭＳ ゴシック"/>
                <a:ea typeface="ＭＳ 明朝"/>
                <a:cs typeface="Times New Roman"/>
              </a:rPr>
              <a:t>8</a:t>
            </a:r>
            <a:r>
              <a:rPr lang="ja-JP" altLang="en-US" sz="714" b="1" kern="100" dirty="0">
                <a:latin typeface="Century"/>
                <a:ea typeface="ＭＳ ゴシック"/>
                <a:cs typeface="Times New Roman"/>
              </a:rPr>
              <a:t>　医療施設の避難体制の確保</a:t>
            </a:r>
            <a:r>
              <a:rPr lang="en-US" altLang="ja-JP" sz="643" b="1" kern="100" dirty="0">
                <a:latin typeface="Century"/>
                <a:ea typeface="ＭＳ ゴシック"/>
                <a:cs typeface="Times New Roman"/>
              </a:rPr>
              <a:t>【</a:t>
            </a:r>
            <a:r>
              <a:rPr lang="ja-JP" altLang="en-US" sz="643" b="1" kern="100" dirty="0">
                <a:latin typeface="Century"/>
                <a:ea typeface="ＭＳ ゴシック"/>
                <a:cs typeface="Times New Roman"/>
              </a:rPr>
              <a:t>健康医療部</a:t>
            </a:r>
            <a:r>
              <a:rPr lang="en-US" altLang="ja-JP" sz="643" b="1" kern="100" dirty="0">
                <a:latin typeface="Century"/>
                <a:ea typeface="ＭＳ ゴシック"/>
                <a:cs typeface="Times New Roman"/>
              </a:rPr>
              <a:t>】</a:t>
            </a:r>
            <a:endParaRPr lang="ja-JP" altLang="en-US" sz="750" b="1" kern="100" dirty="0">
              <a:latin typeface="Century"/>
              <a:ea typeface="ＭＳ 明朝"/>
              <a:cs typeface="Times New Roman"/>
            </a:endParaRPr>
          </a:p>
          <a:p>
            <a:pPr marL="358775" indent="-358775" algn="just">
              <a:lnSpc>
                <a:spcPts val="786"/>
              </a:lnSpc>
            </a:pPr>
            <a:r>
              <a:rPr lang="ja-JP" altLang="en-US" sz="643" b="1" kern="100" dirty="0" smtClean="0">
                <a:latin typeface="ＭＳ ゴシック"/>
                <a:ea typeface="ＭＳ 明朝"/>
                <a:cs typeface="Times New Roman"/>
              </a:rPr>
              <a:t> </a:t>
            </a:r>
            <a:r>
              <a:rPr lang="en-US" sz="643" b="1" kern="100" dirty="0" smtClean="0">
                <a:latin typeface="ＭＳ ゴシック"/>
                <a:ea typeface="ＭＳ 明朝"/>
                <a:cs typeface="Times New Roman"/>
              </a:rPr>
              <a:t>(</a:t>
            </a:r>
            <a:r>
              <a:rPr lang="ja-JP" altLang="en-US" sz="643" b="1" kern="100" dirty="0">
                <a:latin typeface="Century"/>
                <a:ea typeface="ＭＳ ゴシック"/>
                <a:cs typeface="Times New Roman"/>
              </a:rPr>
              <a:t>重点</a:t>
            </a:r>
            <a:r>
              <a:rPr lang="en-US" sz="643" b="1" kern="100" dirty="0">
                <a:latin typeface="Century"/>
                <a:ea typeface="ＭＳ ゴシック"/>
                <a:cs typeface="Times New Roman"/>
              </a:rPr>
              <a:t>)	</a:t>
            </a:r>
            <a:r>
              <a:rPr lang="en-US" sz="714" b="1" kern="100" dirty="0" smtClean="0">
                <a:latin typeface="ＭＳ ゴシック"/>
                <a:ea typeface="ＭＳ 明朝"/>
                <a:cs typeface="Times New Roman"/>
              </a:rPr>
              <a:t>3</a:t>
            </a:r>
            <a:r>
              <a:rPr lang="en-US" altLang="ja-JP" sz="714" b="1" kern="100" dirty="0" smtClean="0">
                <a:latin typeface="ＭＳ ゴシック"/>
                <a:ea typeface="ＭＳ 明朝"/>
                <a:cs typeface="Times New Roman"/>
              </a:rPr>
              <a:t>9</a:t>
            </a:r>
            <a:r>
              <a:rPr lang="ja-JP" altLang="en-US" sz="714" b="1" kern="100" dirty="0">
                <a:latin typeface="Century"/>
                <a:ea typeface="ＭＳ ゴシック"/>
                <a:cs typeface="Times New Roman"/>
              </a:rPr>
              <a:t>　社会福祉施設の避難体制の確保</a:t>
            </a:r>
            <a:r>
              <a:rPr lang="en-US" altLang="ja-JP" sz="643" b="1" kern="100" dirty="0">
                <a:latin typeface="Century"/>
                <a:ea typeface="ＭＳ ゴシック"/>
                <a:cs typeface="Times New Roman"/>
              </a:rPr>
              <a:t>【</a:t>
            </a:r>
            <a:r>
              <a:rPr lang="ja-JP" altLang="en-US" sz="643" b="1" kern="100" dirty="0">
                <a:latin typeface="Century"/>
                <a:ea typeface="ＭＳ ゴシック"/>
                <a:cs typeface="Times New Roman"/>
              </a:rPr>
              <a:t>福祉部</a:t>
            </a:r>
            <a:r>
              <a:rPr lang="en-US" altLang="ja-JP" sz="643" b="1" kern="100" dirty="0">
                <a:latin typeface="Century"/>
                <a:ea typeface="ＭＳ ゴシック"/>
                <a:cs typeface="Times New Roman"/>
              </a:rPr>
              <a:t>】</a:t>
            </a:r>
            <a:endParaRPr lang="ja-JP" altLang="en-US" sz="750" b="1" kern="100" dirty="0">
              <a:latin typeface="Century"/>
              <a:ea typeface="ＭＳ 明朝"/>
              <a:cs typeface="Times New Roman"/>
            </a:endParaRPr>
          </a:p>
          <a:p>
            <a:pPr marL="358775" indent="-358775" algn="just">
              <a:lnSpc>
                <a:spcPts val="786"/>
              </a:lnSpc>
            </a:pPr>
            <a:r>
              <a:rPr lang="ja-JP" altLang="en-US" sz="643" b="1" kern="100" dirty="0" smtClean="0">
                <a:latin typeface="ＭＳ ゴシック"/>
                <a:ea typeface="ＭＳ 明朝"/>
                <a:cs typeface="Times New Roman"/>
              </a:rPr>
              <a:t> </a:t>
            </a:r>
            <a:r>
              <a:rPr lang="en-US" sz="643" b="1" kern="100" dirty="0" smtClean="0">
                <a:latin typeface="ＭＳ ゴシック"/>
                <a:ea typeface="ＭＳ 明朝"/>
                <a:cs typeface="Times New Roman"/>
              </a:rPr>
              <a:t>(</a:t>
            </a:r>
            <a:r>
              <a:rPr lang="ja-JP" altLang="en-US" sz="643" b="1" kern="100" dirty="0">
                <a:latin typeface="Century"/>
                <a:ea typeface="ＭＳ ゴシック"/>
                <a:cs typeface="Times New Roman"/>
              </a:rPr>
              <a:t>重点</a:t>
            </a:r>
            <a:r>
              <a:rPr lang="en-US" sz="643" b="1" kern="100" dirty="0">
                <a:latin typeface="Century"/>
                <a:ea typeface="ＭＳ ゴシック"/>
                <a:cs typeface="Times New Roman"/>
              </a:rPr>
              <a:t>)	</a:t>
            </a:r>
            <a:r>
              <a:rPr lang="en-US" altLang="ja-JP" sz="714" b="1" kern="100" dirty="0" smtClean="0">
                <a:latin typeface="ＭＳ ゴシック"/>
                <a:ea typeface="ＭＳ 明朝"/>
                <a:cs typeface="Times New Roman"/>
              </a:rPr>
              <a:t>40</a:t>
            </a:r>
            <a:r>
              <a:rPr lang="en-US" sz="714" b="1" kern="100" dirty="0" smtClean="0">
                <a:latin typeface="ＭＳ ゴシック"/>
                <a:ea typeface="ＭＳ 明朝"/>
                <a:cs typeface="Times New Roman"/>
              </a:rPr>
              <a:t>  </a:t>
            </a:r>
            <a:r>
              <a:rPr lang="ja-JP" altLang="en-US" sz="714" b="1" kern="100" dirty="0">
                <a:latin typeface="Century"/>
                <a:ea typeface="ＭＳ ゴシック"/>
                <a:cs typeface="Times New Roman"/>
              </a:rPr>
              <a:t>在住外国人への情報発信充実</a:t>
            </a:r>
            <a:r>
              <a:rPr lang="en-US" altLang="ja-JP" sz="643" b="1" kern="100" dirty="0">
                <a:latin typeface="Century"/>
                <a:ea typeface="ＭＳ ゴシック"/>
                <a:cs typeface="Times New Roman"/>
              </a:rPr>
              <a:t>【</a:t>
            </a:r>
            <a:r>
              <a:rPr lang="ja-JP" altLang="en-US" sz="643" b="1" kern="100" dirty="0">
                <a:latin typeface="Century"/>
                <a:ea typeface="ＭＳ ゴシック"/>
                <a:cs typeface="Times New Roman"/>
              </a:rPr>
              <a:t>危機管理室・府民文化部</a:t>
            </a:r>
            <a:r>
              <a:rPr lang="en-US" altLang="ja-JP" sz="643" b="1" kern="100" dirty="0">
                <a:latin typeface="Century"/>
                <a:ea typeface="ＭＳ ゴシック"/>
                <a:cs typeface="Times New Roman"/>
              </a:rPr>
              <a:t>】</a:t>
            </a:r>
            <a:endParaRPr lang="ja-JP" altLang="en-US" sz="750" b="1" kern="100" dirty="0">
              <a:latin typeface="Century"/>
              <a:ea typeface="ＭＳ 明朝"/>
              <a:cs typeface="Times New Roman"/>
            </a:endParaRPr>
          </a:p>
          <a:p>
            <a:pPr marL="358775" indent="-358775" algn="just">
              <a:lnSpc>
                <a:spcPts val="786"/>
              </a:lnSpc>
            </a:pPr>
            <a:r>
              <a:rPr lang="ja-JP" altLang="en-US" sz="643" b="1" kern="100" dirty="0" smtClean="0">
                <a:latin typeface="ＭＳ ゴシック"/>
                <a:ea typeface="ＭＳ 明朝"/>
                <a:cs typeface="Times New Roman"/>
              </a:rPr>
              <a:t> </a:t>
            </a:r>
            <a:r>
              <a:rPr lang="en-US" sz="643" b="1" kern="100" dirty="0" smtClean="0">
                <a:latin typeface="ＭＳ ゴシック"/>
                <a:ea typeface="ＭＳ 明朝"/>
                <a:cs typeface="Times New Roman"/>
              </a:rPr>
              <a:t>(</a:t>
            </a:r>
            <a:r>
              <a:rPr lang="ja-JP" altLang="en-US" sz="643" b="1" kern="100" dirty="0">
                <a:latin typeface="Century"/>
                <a:ea typeface="ＭＳ ゴシック"/>
                <a:cs typeface="Times New Roman"/>
              </a:rPr>
              <a:t>重点</a:t>
            </a:r>
            <a:r>
              <a:rPr lang="en-US" sz="643" b="1" kern="100" dirty="0">
                <a:latin typeface="Century"/>
                <a:ea typeface="ＭＳ ゴシック"/>
                <a:cs typeface="Times New Roman"/>
              </a:rPr>
              <a:t>)	</a:t>
            </a:r>
            <a:r>
              <a:rPr lang="en-US" altLang="ja-JP" sz="714" b="1" kern="100" dirty="0" smtClean="0">
                <a:latin typeface="ＭＳ ゴシック" panose="020B0609070205080204" pitchFamily="49" charset="-128"/>
                <a:ea typeface="ＭＳ ゴシック" panose="020B0609070205080204" pitchFamily="49" charset="-128"/>
                <a:cs typeface="Times New Roman"/>
              </a:rPr>
              <a:t>41</a:t>
            </a:r>
            <a:r>
              <a:rPr lang="ja-JP" altLang="en-US" sz="714" b="1" kern="100" dirty="0">
                <a:latin typeface="Century"/>
                <a:ea typeface="ＭＳ ゴシック"/>
                <a:cs typeface="Times New Roman"/>
              </a:rPr>
              <a:t>　外国人旅行者の安全確保</a:t>
            </a:r>
            <a:r>
              <a:rPr lang="en-US" altLang="ja-JP" sz="643" b="1" kern="100" dirty="0">
                <a:latin typeface="Century"/>
                <a:ea typeface="ＭＳ ゴシック"/>
                <a:cs typeface="Times New Roman"/>
              </a:rPr>
              <a:t>【</a:t>
            </a:r>
            <a:r>
              <a:rPr lang="ja-JP" altLang="en-US" sz="643" b="1" kern="100" dirty="0">
                <a:latin typeface="Century"/>
                <a:ea typeface="ＭＳ ゴシック"/>
                <a:cs typeface="Times New Roman"/>
              </a:rPr>
              <a:t>危機管理室・府民文化部</a:t>
            </a:r>
            <a:r>
              <a:rPr lang="en-US" altLang="ja-JP" sz="643" b="1" kern="100" dirty="0">
                <a:latin typeface="Century"/>
                <a:ea typeface="ＭＳ ゴシック"/>
                <a:cs typeface="Times New Roman"/>
              </a:rPr>
              <a:t>】</a:t>
            </a:r>
            <a:endParaRPr lang="ja-JP" altLang="en-US" sz="750" b="1" kern="100" dirty="0">
              <a:latin typeface="Century"/>
              <a:ea typeface="ＭＳ 明朝"/>
              <a:cs typeface="Times New Roman"/>
            </a:endParaRPr>
          </a:p>
          <a:p>
            <a:pPr marL="358775" indent="-358775" algn="just">
              <a:lnSpc>
                <a:spcPts val="786"/>
              </a:lnSpc>
            </a:pPr>
            <a:r>
              <a:rPr lang="en-US" sz="714" b="1" kern="100" dirty="0">
                <a:latin typeface="ＭＳ ゴシック"/>
                <a:ea typeface="ＭＳ 明朝"/>
                <a:cs typeface="Times New Roman"/>
              </a:rPr>
              <a:t>	</a:t>
            </a:r>
            <a:r>
              <a:rPr lang="en-US" altLang="ja-JP" sz="714" b="1" kern="100" dirty="0" smtClean="0">
                <a:latin typeface="ＭＳ ゴシック"/>
                <a:ea typeface="ＭＳ 明朝"/>
                <a:cs typeface="Times New Roman"/>
              </a:rPr>
              <a:t>42</a:t>
            </a:r>
            <a:r>
              <a:rPr lang="ja-JP" altLang="en-US" sz="714" b="1" kern="100" dirty="0">
                <a:latin typeface="Century"/>
                <a:ea typeface="ＭＳ ゴシック"/>
                <a:cs typeface="Times New Roman"/>
              </a:rPr>
              <a:t>　文化財所有者・管理者の防災意識の啓発</a:t>
            </a:r>
            <a:r>
              <a:rPr lang="en-US" altLang="ja-JP" sz="643" b="1" kern="100" dirty="0">
                <a:latin typeface="Century"/>
                <a:ea typeface="ＭＳ ゴシック"/>
                <a:cs typeface="Times New Roman"/>
              </a:rPr>
              <a:t>【</a:t>
            </a:r>
            <a:r>
              <a:rPr lang="ja-JP" altLang="en-US" sz="643" b="1" kern="100" dirty="0">
                <a:latin typeface="Century"/>
                <a:ea typeface="ＭＳ ゴシック"/>
                <a:cs typeface="Times New Roman"/>
              </a:rPr>
              <a:t>教育庁</a:t>
            </a:r>
            <a:r>
              <a:rPr lang="en-US" altLang="ja-JP" sz="643" b="1" kern="100" dirty="0">
                <a:latin typeface="Century"/>
                <a:ea typeface="ＭＳ ゴシック"/>
                <a:cs typeface="Times New Roman"/>
              </a:rPr>
              <a:t>】</a:t>
            </a:r>
            <a:endParaRPr lang="ja-JP" altLang="en-US" sz="750" b="1" kern="100" dirty="0">
              <a:latin typeface="Century"/>
              <a:ea typeface="ＭＳ 明朝"/>
              <a:cs typeface="Times New Roman"/>
            </a:endParaRPr>
          </a:p>
          <a:p>
            <a:pPr marL="95252" indent="-95252" algn="just">
              <a:lnSpc>
                <a:spcPts val="1000"/>
              </a:lnSpc>
            </a:pPr>
            <a:r>
              <a:rPr lang="en-US" sz="750" kern="100" dirty="0">
                <a:latin typeface="ＭＳ ゴシック"/>
                <a:ea typeface="ＭＳ 明朝"/>
                <a:cs typeface="Times New Roman"/>
              </a:rPr>
              <a:t> </a:t>
            </a:r>
            <a:endParaRPr lang="ja-JP" altLang="en-US" sz="750" kern="100" dirty="0">
              <a:latin typeface="Century"/>
              <a:ea typeface="ＭＳ 明朝"/>
              <a:cs typeface="Times New Roman"/>
            </a:endParaRPr>
          </a:p>
          <a:p>
            <a:pPr marL="99788" indent="-99788" algn="just">
              <a:lnSpc>
                <a:spcPts val="1214"/>
              </a:lnSpc>
            </a:pPr>
            <a:r>
              <a:rPr lang="ja-JP" altLang="en-US" sz="857" b="1" kern="100" dirty="0">
                <a:latin typeface="Meiryo UI" panose="020B0604030504040204" pitchFamily="50" charset="-128"/>
                <a:ea typeface="Meiryo UI" panose="020B0604030504040204" pitchFamily="50" charset="-128"/>
                <a:cs typeface="Times New Roman"/>
              </a:rPr>
              <a:t>ミッション</a:t>
            </a:r>
            <a:r>
              <a:rPr lang="en-US" altLang="ja-JP" sz="857" b="1" kern="100" dirty="0">
                <a:latin typeface="Meiryo UI" panose="020B0604030504040204" pitchFamily="50" charset="-128"/>
                <a:ea typeface="Meiryo UI" panose="020B0604030504040204" pitchFamily="50" charset="-128"/>
                <a:cs typeface="Times New Roman"/>
              </a:rPr>
              <a:t>Ⅱ</a:t>
            </a:r>
            <a:r>
              <a:rPr lang="ja-JP" altLang="en-US" sz="857" b="1" kern="100" dirty="0">
                <a:latin typeface="Meiryo UI" panose="020B0604030504040204" pitchFamily="50" charset="-128"/>
                <a:ea typeface="Meiryo UI" panose="020B0604030504040204" pitchFamily="50" charset="-128"/>
                <a:cs typeface="Times New Roman"/>
              </a:rPr>
              <a:t>　地震発生後、被災者の「命をつなぐ」ための、災害応急対策</a:t>
            </a:r>
          </a:p>
          <a:p>
            <a:pPr marL="95252" indent="381008" algn="just">
              <a:lnSpc>
                <a:spcPts val="429"/>
              </a:lnSpc>
            </a:pPr>
            <a:r>
              <a:rPr lang="en-US" sz="750" kern="100" dirty="0">
                <a:latin typeface="ＭＳ ゴシック"/>
                <a:ea typeface="ＭＳ 明朝"/>
                <a:cs typeface="Times New Roman"/>
              </a:rPr>
              <a:t> </a:t>
            </a:r>
            <a:endParaRPr lang="ja-JP" altLang="en-US" sz="750" kern="100" dirty="0">
              <a:latin typeface="Century"/>
              <a:ea typeface="ＭＳ 明朝"/>
              <a:cs typeface="Times New Roman"/>
            </a:endParaRPr>
          </a:p>
          <a:p>
            <a:pPr marL="358775" indent="-358775" algn="just">
              <a:lnSpc>
                <a:spcPts val="786"/>
              </a:lnSpc>
            </a:pPr>
            <a:r>
              <a:rPr lang="ja-JP" altLang="en-US" sz="643" b="1" kern="100" dirty="0" smtClean="0">
                <a:latin typeface="ＭＳ ゴシック"/>
                <a:ea typeface="ＭＳ 明朝"/>
                <a:cs typeface="Times New Roman"/>
              </a:rPr>
              <a:t> </a:t>
            </a:r>
            <a:r>
              <a:rPr lang="en-US" sz="643" b="1" kern="100" dirty="0" smtClean="0">
                <a:latin typeface="ＭＳ ゴシック"/>
                <a:ea typeface="ＭＳ 明朝"/>
                <a:cs typeface="Times New Roman"/>
              </a:rPr>
              <a:t>(</a:t>
            </a:r>
            <a:r>
              <a:rPr lang="ja-JP" altLang="en-US" sz="643" b="1" kern="100" dirty="0">
                <a:latin typeface="Century"/>
                <a:ea typeface="ＭＳ ゴシック"/>
                <a:cs typeface="Times New Roman"/>
              </a:rPr>
              <a:t>重点</a:t>
            </a:r>
            <a:r>
              <a:rPr lang="en-US" sz="643" b="1" kern="100" dirty="0">
                <a:latin typeface="Century"/>
                <a:ea typeface="ＭＳ ゴシック"/>
                <a:cs typeface="Times New Roman"/>
              </a:rPr>
              <a:t>)	</a:t>
            </a:r>
            <a:r>
              <a:rPr lang="en-US" altLang="ja-JP" sz="714" b="1" kern="100" dirty="0" smtClean="0">
                <a:latin typeface="ＭＳ ゴシック"/>
                <a:ea typeface="ＭＳ 明朝"/>
                <a:cs typeface="Times New Roman"/>
              </a:rPr>
              <a:t>43</a:t>
            </a:r>
            <a:r>
              <a:rPr lang="ja-JP" altLang="en-US" sz="714" b="1" kern="100" dirty="0">
                <a:latin typeface="Century"/>
                <a:ea typeface="ＭＳ ゴシック"/>
                <a:cs typeface="Times New Roman"/>
              </a:rPr>
              <a:t>　災害医療体制の整備</a:t>
            </a:r>
            <a:r>
              <a:rPr lang="en-US" altLang="ja-JP" sz="643" b="1" kern="100" dirty="0">
                <a:latin typeface="Century"/>
                <a:ea typeface="ＭＳ ゴシック"/>
                <a:cs typeface="Times New Roman"/>
              </a:rPr>
              <a:t>【</a:t>
            </a:r>
            <a:r>
              <a:rPr lang="ja-JP" altLang="en-US" sz="643" b="1" kern="100" dirty="0">
                <a:latin typeface="Century"/>
                <a:ea typeface="ＭＳ ゴシック"/>
                <a:cs typeface="Times New Roman"/>
              </a:rPr>
              <a:t>健康医療部</a:t>
            </a:r>
            <a:r>
              <a:rPr lang="en-US" altLang="ja-JP" sz="643" b="1" kern="100" dirty="0">
                <a:latin typeface="Century"/>
                <a:ea typeface="ＭＳ ゴシック"/>
                <a:cs typeface="Times New Roman"/>
              </a:rPr>
              <a:t>】</a:t>
            </a:r>
            <a:endParaRPr lang="ja-JP" altLang="en-US" sz="750" b="1" kern="100" dirty="0">
              <a:latin typeface="Century"/>
              <a:ea typeface="ＭＳ 明朝"/>
              <a:cs typeface="Times New Roman"/>
            </a:endParaRPr>
          </a:p>
          <a:p>
            <a:pPr marL="358775" indent="-358775" algn="just">
              <a:lnSpc>
                <a:spcPts val="786"/>
              </a:lnSpc>
            </a:pPr>
            <a:r>
              <a:rPr lang="en-US" sz="643" kern="100" dirty="0">
                <a:latin typeface="ＭＳ 明朝" panose="02020609040205080304" pitchFamily="17" charset="-128"/>
                <a:ea typeface="ＭＳ 明朝" panose="02020609040205080304" pitchFamily="17" charset="-128"/>
                <a:cs typeface="Times New Roman"/>
              </a:rPr>
              <a:t> (</a:t>
            </a:r>
            <a:r>
              <a:rPr lang="ja-JP" altLang="en-US" sz="643" kern="100" dirty="0">
                <a:latin typeface="ＭＳ 明朝" panose="02020609040205080304" pitchFamily="17" charset="-128"/>
                <a:ea typeface="ＭＳ 明朝" panose="02020609040205080304" pitchFamily="17" charset="-128"/>
                <a:cs typeface="Times New Roman"/>
              </a:rPr>
              <a:t>重点</a:t>
            </a:r>
            <a:r>
              <a:rPr lang="en-US" sz="643" kern="100" dirty="0">
                <a:latin typeface="ＭＳ 明朝" panose="02020609040205080304" pitchFamily="17" charset="-128"/>
                <a:ea typeface="ＭＳ 明朝" panose="02020609040205080304" pitchFamily="17" charset="-128"/>
                <a:cs typeface="Times New Roman"/>
              </a:rPr>
              <a:t>)	</a:t>
            </a:r>
            <a:r>
              <a:rPr lang="en-US" altLang="ja-JP" sz="714" kern="100" dirty="0" smtClean="0">
                <a:latin typeface="ＭＳ 明朝" panose="02020609040205080304" pitchFamily="17" charset="-128"/>
                <a:ea typeface="ＭＳ 明朝" panose="02020609040205080304" pitchFamily="17" charset="-128"/>
                <a:cs typeface="Times New Roman"/>
              </a:rPr>
              <a:t>44</a:t>
            </a:r>
            <a:r>
              <a:rPr lang="ja-JP" altLang="en-US" sz="714" kern="100" dirty="0">
                <a:latin typeface="ＭＳ 明朝" panose="02020609040205080304" pitchFamily="17" charset="-128"/>
                <a:ea typeface="ＭＳ 明朝" panose="02020609040205080304" pitchFamily="17" charset="-128"/>
                <a:cs typeface="Times New Roman"/>
              </a:rPr>
              <a:t>　</a:t>
            </a:r>
            <a:r>
              <a:rPr lang="en-US" altLang="ja-JP" sz="714" kern="100" dirty="0">
                <a:latin typeface="ＭＳ 明朝" panose="02020609040205080304" pitchFamily="17" charset="-128"/>
                <a:ea typeface="ＭＳ 明朝" panose="02020609040205080304" pitchFamily="17" charset="-128"/>
                <a:cs typeface="Arial" panose="020B0604020202020204" pitchFamily="34" charset="0"/>
              </a:rPr>
              <a:t>SCU</a:t>
            </a:r>
            <a:r>
              <a:rPr lang="ja-JP" altLang="en-US" sz="643" kern="100" dirty="0">
                <a:latin typeface="ＭＳ 明朝" panose="02020609040205080304" pitchFamily="17" charset="-128"/>
                <a:ea typeface="ＭＳ 明朝" panose="02020609040205080304" pitchFamily="17" charset="-128"/>
                <a:cs typeface="Times New Roman"/>
              </a:rPr>
              <a:t>（広域搬送拠点臨時医療施設）</a:t>
            </a:r>
            <a:r>
              <a:rPr lang="ja-JP" altLang="en-US" sz="714" kern="100" dirty="0">
                <a:latin typeface="ＭＳ 明朝" panose="02020609040205080304" pitchFamily="17" charset="-128"/>
                <a:ea typeface="ＭＳ 明朝" panose="02020609040205080304" pitchFamily="17" charset="-128"/>
                <a:cs typeface="Times New Roman"/>
              </a:rPr>
              <a:t>の運営体制の充実・強化</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健康医療部</a:t>
            </a:r>
            <a:r>
              <a:rPr lang="en-US" altLang="ja-JP" sz="643" kern="100" dirty="0">
                <a:latin typeface="ＭＳ 明朝" panose="02020609040205080304" pitchFamily="17" charset="-128"/>
                <a:ea typeface="ＭＳ 明朝" panose="02020609040205080304" pitchFamily="17" charset="-128"/>
                <a:cs typeface="Times New Roman"/>
              </a:rPr>
              <a:t>】</a:t>
            </a:r>
            <a:endParaRPr lang="ja-JP" altLang="en-US" sz="750" kern="100" dirty="0">
              <a:latin typeface="ＭＳ 明朝" panose="02020609040205080304" pitchFamily="17" charset="-128"/>
              <a:ea typeface="ＭＳ 明朝" panose="02020609040205080304" pitchFamily="17" charset="-128"/>
              <a:cs typeface="Times New Roman"/>
            </a:endParaRPr>
          </a:p>
          <a:p>
            <a:pPr marL="358775" indent="-358775" algn="just">
              <a:lnSpc>
                <a:spcPts val="786"/>
              </a:lnSpc>
            </a:pPr>
            <a:r>
              <a:rPr lang="ja-JP" altLang="en-US" sz="643" kern="100" dirty="0" smtClean="0">
                <a:latin typeface="ＭＳ 明朝" panose="02020609040205080304" pitchFamily="17" charset="-128"/>
                <a:ea typeface="ＭＳ 明朝" panose="02020609040205080304" pitchFamily="17" charset="-128"/>
                <a:cs typeface="Times New Roman"/>
              </a:rPr>
              <a:t> </a:t>
            </a:r>
            <a:r>
              <a:rPr lang="en-US" sz="643" kern="100" dirty="0" smtClean="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重点</a:t>
            </a:r>
            <a:r>
              <a:rPr lang="en-US" sz="643" kern="100" dirty="0">
                <a:latin typeface="ＭＳ 明朝" panose="02020609040205080304" pitchFamily="17" charset="-128"/>
                <a:ea typeface="ＭＳ 明朝" panose="02020609040205080304" pitchFamily="17" charset="-128"/>
                <a:cs typeface="Times New Roman"/>
              </a:rPr>
              <a:t>)	</a:t>
            </a:r>
            <a:r>
              <a:rPr lang="en-US" altLang="ja-JP" sz="714" kern="100" dirty="0" smtClean="0">
                <a:latin typeface="ＭＳ 明朝" panose="02020609040205080304" pitchFamily="17" charset="-128"/>
                <a:ea typeface="ＭＳ 明朝" panose="02020609040205080304" pitchFamily="17" charset="-128"/>
                <a:cs typeface="Times New Roman"/>
              </a:rPr>
              <a:t>45</a:t>
            </a:r>
            <a:r>
              <a:rPr lang="ja-JP" altLang="en-US" sz="714" kern="100" dirty="0">
                <a:latin typeface="ＭＳ 明朝" panose="02020609040205080304" pitchFamily="17" charset="-128"/>
                <a:ea typeface="ＭＳ 明朝" panose="02020609040205080304" pitchFamily="17" charset="-128"/>
                <a:cs typeface="Times New Roman"/>
              </a:rPr>
              <a:t>　医薬品、医療用資器材の確保</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健康医療部</a:t>
            </a:r>
            <a:r>
              <a:rPr lang="en-US" altLang="ja-JP" sz="643" kern="100" dirty="0">
                <a:latin typeface="ＭＳ 明朝" panose="02020609040205080304" pitchFamily="17" charset="-128"/>
                <a:ea typeface="ＭＳ 明朝" panose="02020609040205080304" pitchFamily="17" charset="-128"/>
                <a:cs typeface="Times New Roman"/>
              </a:rPr>
              <a:t>】</a:t>
            </a:r>
            <a:endParaRPr lang="ja-JP" altLang="en-US" sz="750" kern="100" dirty="0">
              <a:latin typeface="ＭＳ 明朝" panose="02020609040205080304" pitchFamily="17" charset="-128"/>
              <a:ea typeface="ＭＳ 明朝" panose="02020609040205080304" pitchFamily="17" charset="-128"/>
              <a:cs typeface="Times New Roman"/>
            </a:endParaRPr>
          </a:p>
          <a:p>
            <a:pPr marL="358775" indent="-358775" algn="just">
              <a:lnSpc>
                <a:spcPts val="786"/>
              </a:lnSpc>
            </a:pPr>
            <a:r>
              <a:rPr lang="ja-JP" altLang="en-US" sz="643" b="1" kern="100" dirty="0" smtClean="0">
                <a:latin typeface="ＭＳ ゴシック"/>
                <a:ea typeface="ＭＳ 明朝"/>
                <a:cs typeface="Times New Roman"/>
              </a:rPr>
              <a:t> </a:t>
            </a:r>
            <a:r>
              <a:rPr lang="en-US" sz="643" b="1" kern="100" dirty="0" smtClean="0">
                <a:latin typeface="ＭＳ ゴシック"/>
                <a:ea typeface="ＭＳ 明朝"/>
                <a:cs typeface="Times New Roman"/>
              </a:rPr>
              <a:t>(</a:t>
            </a:r>
            <a:r>
              <a:rPr lang="ja-JP" altLang="en-US" sz="643" b="1" kern="100" dirty="0">
                <a:latin typeface="Century"/>
                <a:ea typeface="ＭＳ ゴシック"/>
                <a:cs typeface="Times New Roman"/>
              </a:rPr>
              <a:t>重点</a:t>
            </a:r>
            <a:r>
              <a:rPr lang="en-US" sz="643" b="1" kern="100" dirty="0">
                <a:latin typeface="Century"/>
                <a:ea typeface="ＭＳ ゴシック"/>
                <a:cs typeface="Times New Roman"/>
              </a:rPr>
              <a:t>)	</a:t>
            </a:r>
            <a:r>
              <a:rPr lang="en-US" altLang="ja-JP" sz="714" b="1" kern="100" dirty="0" smtClean="0">
                <a:latin typeface="ＭＳ ゴシック"/>
                <a:ea typeface="ＭＳ 明朝"/>
                <a:cs typeface="Times New Roman"/>
              </a:rPr>
              <a:t>46</a:t>
            </a:r>
            <a:r>
              <a:rPr lang="ja-JP" altLang="en-US" sz="714" b="1" kern="100" dirty="0">
                <a:latin typeface="Century"/>
                <a:ea typeface="ＭＳ ゴシック"/>
                <a:cs typeface="Times New Roman"/>
              </a:rPr>
              <a:t>　広域緊急交通路等の通行機能確保</a:t>
            </a:r>
            <a:endParaRPr lang="en-US" altLang="ja-JP" sz="714" b="1" kern="100" dirty="0">
              <a:latin typeface="Century"/>
              <a:ea typeface="ＭＳ ゴシック"/>
              <a:cs typeface="Times New Roman"/>
            </a:endParaRPr>
          </a:p>
          <a:p>
            <a:pPr marL="541338" indent="-500063" algn="just">
              <a:lnSpc>
                <a:spcPts val="786"/>
              </a:lnSpc>
            </a:pPr>
            <a:r>
              <a:rPr lang="en-US" altLang="ja-JP" sz="714" b="1" kern="100" dirty="0">
                <a:latin typeface="Century"/>
                <a:ea typeface="ＭＳ ゴシック"/>
                <a:cs typeface="Times New Roman"/>
              </a:rPr>
              <a:t>	</a:t>
            </a:r>
            <a:r>
              <a:rPr lang="en-US" altLang="ja-JP" sz="643" b="1" kern="100" dirty="0">
                <a:latin typeface="Century"/>
                <a:ea typeface="ＭＳ ゴシック"/>
                <a:cs typeface="Times New Roman"/>
              </a:rPr>
              <a:t>【</a:t>
            </a:r>
            <a:r>
              <a:rPr lang="ja-JP" altLang="en-US" sz="643" b="1" kern="100" dirty="0">
                <a:latin typeface="Century"/>
                <a:ea typeface="ＭＳ ゴシック"/>
                <a:cs typeface="Times New Roman"/>
              </a:rPr>
              <a:t>危機管理室・環境農林水産部・都市整備部・住宅まちづくり部・警察本部</a:t>
            </a:r>
            <a:r>
              <a:rPr lang="en-US" altLang="ja-JP" sz="643" b="1" kern="100" dirty="0">
                <a:latin typeface="Century"/>
                <a:ea typeface="ＭＳ ゴシック"/>
                <a:cs typeface="Times New Roman"/>
              </a:rPr>
              <a:t>】</a:t>
            </a:r>
            <a:endParaRPr lang="ja-JP" altLang="en-US" sz="750" b="1" kern="100" dirty="0">
              <a:latin typeface="Century"/>
              <a:ea typeface="ＭＳ 明朝"/>
              <a:cs typeface="Times New Roman"/>
            </a:endParaRPr>
          </a:p>
          <a:p>
            <a:pPr marL="358775" indent="-358775" algn="just">
              <a:lnSpc>
                <a:spcPts val="786"/>
              </a:lnSpc>
            </a:pPr>
            <a:r>
              <a:rPr lang="ja-JP" altLang="en-US" sz="643" b="1" kern="100" dirty="0" smtClean="0">
                <a:latin typeface="ＭＳ ゴシック"/>
                <a:ea typeface="ＭＳ 明朝"/>
                <a:cs typeface="Times New Roman"/>
              </a:rPr>
              <a:t> </a:t>
            </a:r>
            <a:r>
              <a:rPr lang="en-US" sz="643" b="1" kern="100" dirty="0" smtClean="0">
                <a:latin typeface="ＭＳ ゴシック"/>
                <a:ea typeface="ＭＳ 明朝"/>
                <a:cs typeface="Times New Roman"/>
              </a:rPr>
              <a:t>(</a:t>
            </a:r>
            <a:r>
              <a:rPr lang="ja-JP" altLang="en-US" sz="643" b="1" kern="100" dirty="0">
                <a:latin typeface="Century"/>
                <a:ea typeface="ＭＳ ゴシック"/>
                <a:cs typeface="Times New Roman"/>
              </a:rPr>
              <a:t>重点</a:t>
            </a:r>
            <a:r>
              <a:rPr lang="en-US" sz="643" b="1" kern="100" dirty="0">
                <a:latin typeface="Century"/>
                <a:ea typeface="ＭＳ ゴシック"/>
                <a:cs typeface="Times New Roman"/>
              </a:rPr>
              <a:t>)	</a:t>
            </a:r>
            <a:r>
              <a:rPr lang="en-US" altLang="ja-JP" sz="714" b="1" kern="100" dirty="0" smtClean="0">
                <a:latin typeface="ＭＳ ゴシック"/>
                <a:ea typeface="ＭＳ 明朝"/>
                <a:cs typeface="Times New Roman"/>
              </a:rPr>
              <a:t>47</a:t>
            </a:r>
            <a:r>
              <a:rPr lang="ja-JP" altLang="en-US" sz="714" b="1" kern="100" dirty="0">
                <a:latin typeface="Century"/>
                <a:ea typeface="ＭＳ ゴシック"/>
                <a:cs typeface="Times New Roman"/>
              </a:rPr>
              <a:t>　鉄道施設</a:t>
            </a:r>
            <a:r>
              <a:rPr lang="ja-JP" altLang="en-US" sz="714" b="1" kern="100" dirty="0" smtClean="0">
                <a:latin typeface="Century"/>
                <a:ea typeface="ＭＳ ゴシック"/>
                <a:cs typeface="Times New Roman"/>
              </a:rPr>
              <a:t>の耐震対策</a:t>
            </a:r>
            <a:r>
              <a:rPr lang="en-US" altLang="ja-JP" sz="643" b="1" kern="100" dirty="0">
                <a:latin typeface="Century"/>
                <a:ea typeface="ＭＳ ゴシック"/>
                <a:cs typeface="Times New Roman"/>
              </a:rPr>
              <a:t>【</a:t>
            </a:r>
            <a:r>
              <a:rPr lang="ja-JP" altLang="en-US" sz="643" b="1" kern="100" dirty="0">
                <a:latin typeface="Century"/>
                <a:ea typeface="ＭＳ ゴシック"/>
                <a:cs typeface="Times New Roman"/>
              </a:rPr>
              <a:t>都市整備部</a:t>
            </a:r>
            <a:r>
              <a:rPr lang="en-US" altLang="ja-JP" sz="643" b="1" kern="100" dirty="0">
                <a:latin typeface="Century"/>
                <a:ea typeface="ＭＳ ゴシック"/>
                <a:cs typeface="Times New Roman"/>
              </a:rPr>
              <a:t>】</a:t>
            </a:r>
            <a:endParaRPr lang="ja-JP" altLang="en-US" sz="750" b="1" kern="100" dirty="0">
              <a:latin typeface="Century"/>
              <a:ea typeface="ＭＳ 明朝"/>
              <a:cs typeface="Times New Roman"/>
            </a:endParaRPr>
          </a:p>
          <a:p>
            <a:pPr marL="358775" indent="-358775" algn="just">
              <a:lnSpc>
                <a:spcPts val="786"/>
              </a:lnSpc>
            </a:pPr>
            <a:r>
              <a:rPr lang="en-US" sz="714" b="1" kern="100" dirty="0">
                <a:latin typeface="ＭＳ ゴシック" panose="020B0609070205080204" pitchFamily="49" charset="-128"/>
                <a:ea typeface="ＭＳ ゴシック" panose="020B0609070205080204" pitchFamily="49" charset="-128"/>
                <a:cs typeface="Times New Roman"/>
              </a:rPr>
              <a:t>	</a:t>
            </a:r>
            <a:r>
              <a:rPr lang="en-US" altLang="ja-JP" sz="714" b="1" kern="100" dirty="0" smtClean="0">
                <a:latin typeface="ＭＳ ゴシック" panose="020B0609070205080204" pitchFamily="49" charset="-128"/>
                <a:ea typeface="ＭＳ ゴシック" panose="020B0609070205080204" pitchFamily="49" charset="-128"/>
                <a:cs typeface="Times New Roman"/>
              </a:rPr>
              <a:t>48</a:t>
            </a:r>
            <a:r>
              <a:rPr lang="ja-JP" altLang="en-US" sz="714" b="1" kern="100" dirty="0">
                <a:latin typeface="ＭＳ ゴシック" panose="020B0609070205080204" pitchFamily="49" charset="-128"/>
                <a:ea typeface="ＭＳ ゴシック" panose="020B0609070205080204" pitchFamily="49" charset="-128"/>
                <a:cs typeface="Times New Roman"/>
              </a:rPr>
              <a:t>　迅速な道路啓開の実施</a:t>
            </a:r>
            <a:r>
              <a:rPr lang="en-US" altLang="ja-JP" sz="643" b="1" kern="100" dirty="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都市整備部</a:t>
            </a:r>
            <a:r>
              <a:rPr lang="en-US" altLang="ja-JP" sz="643" b="1" kern="100" dirty="0">
                <a:latin typeface="ＭＳ ゴシック" panose="020B0609070205080204" pitchFamily="49" charset="-128"/>
                <a:ea typeface="ＭＳ ゴシック" panose="020B0609070205080204" pitchFamily="49" charset="-128"/>
                <a:cs typeface="Times New Roman"/>
              </a:rPr>
              <a:t>】</a:t>
            </a:r>
            <a:endParaRPr lang="ja-JP" altLang="en-US" sz="750" b="1" kern="100" dirty="0">
              <a:latin typeface="ＭＳ ゴシック" panose="020B0609070205080204" pitchFamily="49" charset="-128"/>
              <a:ea typeface="ＭＳ ゴシック" panose="020B0609070205080204" pitchFamily="49" charset="-128"/>
              <a:cs typeface="Times New Roman"/>
            </a:endParaRPr>
          </a:p>
          <a:p>
            <a:pPr marL="358775" indent="-358775" algn="just">
              <a:lnSpc>
                <a:spcPts val="786"/>
              </a:lnSpc>
            </a:pPr>
            <a:r>
              <a:rPr lang="en-US" sz="714" kern="100" dirty="0">
                <a:latin typeface="ＭＳ 明朝" panose="02020609040205080304" pitchFamily="17" charset="-128"/>
                <a:ea typeface="ＭＳ 明朝" panose="02020609040205080304" pitchFamily="17" charset="-128"/>
                <a:cs typeface="Times New Roman"/>
              </a:rPr>
              <a:t>	</a:t>
            </a:r>
            <a:r>
              <a:rPr lang="en-US" altLang="ja-JP" sz="714" kern="100" dirty="0" smtClean="0">
                <a:latin typeface="ＭＳ 明朝" panose="02020609040205080304" pitchFamily="17" charset="-128"/>
                <a:ea typeface="ＭＳ 明朝" panose="02020609040205080304" pitchFamily="17" charset="-128"/>
                <a:cs typeface="Times New Roman"/>
              </a:rPr>
              <a:t>49</a:t>
            </a:r>
            <a:r>
              <a:rPr lang="ja-JP" altLang="en-US" sz="714" kern="100" dirty="0">
                <a:latin typeface="ＭＳ 明朝" panose="02020609040205080304" pitchFamily="17" charset="-128"/>
                <a:ea typeface="ＭＳ 明朝" panose="02020609040205080304" pitchFamily="17" charset="-128"/>
                <a:cs typeface="Times New Roman"/>
              </a:rPr>
              <a:t>　迅速な航路啓開の実施</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都市整備部</a:t>
            </a:r>
            <a:r>
              <a:rPr lang="en-US" altLang="ja-JP" sz="643" kern="100" dirty="0">
                <a:latin typeface="ＭＳ 明朝" panose="02020609040205080304" pitchFamily="17" charset="-128"/>
                <a:ea typeface="ＭＳ 明朝" panose="02020609040205080304" pitchFamily="17" charset="-128"/>
                <a:cs typeface="Times New Roman"/>
              </a:rPr>
              <a:t>】</a:t>
            </a:r>
            <a:endParaRPr lang="ja-JP" altLang="en-US" sz="750" kern="100" dirty="0">
              <a:latin typeface="ＭＳ 明朝" panose="02020609040205080304" pitchFamily="17" charset="-128"/>
              <a:ea typeface="ＭＳ 明朝" panose="02020609040205080304" pitchFamily="17" charset="-128"/>
              <a:cs typeface="Times New Roman"/>
            </a:endParaRPr>
          </a:p>
          <a:p>
            <a:pPr marL="358775" indent="-358775" algn="just">
              <a:lnSpc>
                <a:spcPts val="786"/>
              </a:lnSpc>
            </a:pPr>
            <a:r>
              <a:rPr lang="en-US" sz="714" kern="100" dirty="0">
                <a:latin typeface="ＭＳ 明朝" panose="02020609040205080304" pitchFamily="17" charset="-128"/>
                <a:ea typeface="ＭＳ 明朝" panose="02020609040205080304" pitchFamily="17" charset="-128"/>
                <a:cs typeface="Times New Roman"/>
              </a:rPr>
              <a:t>	</a:t>
            </a:r>
            <a:r>
              <a:rPr lang="en-US" altLang="ja-JP" sz="714" kern="100" dirty="0" smtClean="0">
                <a:latin typeface="ＭＳ 明朝" panose="02020609040205080304" pitchFamily="17" charset="-128"/>
                <a:ea typeface="ＭＳ 明朝" panose="02020609040205080304" pitchFamily="17" charset="-128"/>
                <a:cs typeface="Times New Roman"/>
              </a:rPr>
              <a:t>50</a:t>
            </a:r>
            <a:r>
              <a:rPr lang="ja-JP" altLang="en-US" sz="714" kern="100" dirty="0">
                <a:latin typeface="ＭＳ 明朝" panose="02020609040205080304" pitchFamily="17" charset="-128"/>
                <a:ea typeface="ＭＳ 明朝" panose="02020609040205080304" pitchFamily="17" charset="-128"/>
                <a:cs typeface="Times New Roman"/>
              </a:rPr>
              <a:t>　大規模災害時における受援力の向上</a:t>
            </a:r>
            <a:r>
              <a:rPr lang="ja-JP" altLang="en-US" sz="643" kern="100" dirty="0">
                <a:latin typeface="ＭＳ 明朝" panose="02020609040205080304" pitchFamily="17" charset="-128"/>
                <a:ea typeface="ＭＳ 明朝" panose="02020609040205080304" pitchFamily="17" charset="-128"/>
                <a:cs typeface="Times New Roman"/>
              </a:rPr>
              <a:t>（ヘリサインの整備など）</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危機管理室</a:t>
            </a:r>
            <a:r>
              <a:rPr lang="en-US" altLang="ja-JP" sz="643" kern="100" dirty="0" smtClean="0">
                <a:latin typeface="ＭＳ 明朝" panose="02020609040205080304" pitchFamily="17" charset="-128"/>
                <a:ea typeface="ＭＳ 明朝" panose="02020609040205080304" pitchFamily="17" charset="-128"/>
                <a:cs typeface="Times New Roman"/>
              </a:rPr>
              <a:t>】</a:t>
            </a:r>
            <a:endParaRPr lang="ja-JP" altLang="en-US" sz="750" kern="100" dirty="0">
              <a:latin typeface="ＭＳ 明朝" panose="02020609040205080304" pitchFamily="17" charset="-128"/>
              <a:ea typeface="ＭＳ 明朝" panose="02020609040205080304" pitchFamily="17" charset="-128"/>
              <a:cs typeface="Times New Roman"/>
            </a:endParaRPr>
          </a:p>
        </p:txBody>
      </p:sp>
      <p:sp>
        <p:nvSpPr>
          <p:cNvPr id="3" name="正方形/長方形 2"/>
          <p:cNvSpPr>
            <a:spLocks/>
          </p:cNvSpPr>
          <p:nvPr/>
        </p:nvSpPr>
        <p:spPr bwMode="white">
          <a:xfrm>
            <a:off x="4956856" y="71439"/>
            <a:ext cx="4568144" cy="6735763"/>
          </a:xfrm>
          <a:prstGeom prst="rect">
            <a:avLst/>
          </a:prstGeom>
          <a:solidFill>
            <a:sysClr val="window" lastClr="FFFFFF"/>
          </a:solidFill>
          <a:ln w="25400" cap="flat" cmpd="sng" algn="ctr">
            <a:noFill/>
            <a:prstDash val="solid"/>
          </a:ln>
          <a:effectLst/>
        </p:spPr>
        <p:txBody>
          <a:bodyPr rot="0" spcFirstLastPara="0" vert="horz" wrap="square" lIns="65314" tIns="32657" rIns="65314" bIns="32657" numCol="1" spcCol="0" rtlCol="0" fromWordArt="0" anchor="t" anchorCtr="0" forceAA="0" compatLnSpc="1">
            <a:prstTxWarp prst="textNoShape">
              <a:avLst/>
            </a:prstTxWarp>
            <a:noAutofit/>
          </a:bodyPr>
          <a:lstStyle/>
          <a:p>
            <a:pPr marL="456983" lvl="1" indent="-456983" algn="just"/>
            <a:endParaRPr lang="ja-JP" altLang="en-US" sz="643" kern="100" dirty="0">
              <a:latin typeface="Century"/>
              <a:ea typeface="ＭＳ 明朝"/>
              <a:cs typeface="Times New Roman"/>
            </a:endParaRPr>
          </a:p>
          <a:p>
            <a:pPr marL="456983" lvl="1" indent="-456983" algn="just"/>
            <a:r>
              <a:rPr lang="en-US" altLang="ja-JP" sz="643" kern="100" spc="-7" dirty="0">
                <a:latin typeface="ＭＳ ゴシック"/>
                <a:ea typeface="ＭＳ 明朝"/>
                <a:cs typeface="Times New Roman"/>
              </a:rPr>
              <a:t> </a:t>
            </a:r>
            <a:endParaRPr lang="ja-JP" altLang="en-US" sz="643" kern="100" dirty="0">
              <a:latin typeface="Century"/>
              <a:ea typeface="ＭＳ 明朝"/>
              <a:cs typeface="Times New Roman"/>
            </a:endParaRPr>
          </a:p>
          <a:p>
            <a:pPr marL="456983" lvl="1" indent="-456983" algn="just"/>
            <a:r>
              <a:rPr lang="en-US" altLang="ja-JP" sz="643" kern="100" dirty="0">
                <a:latin typeface="ＭＳ ゴシック"/>
                <a:ea typeface="ＭＳ 明朝"/>
                <a:cs typeface="Times New Roman"/>
              </a:rPr>
              <a:t> </a:t>
            </a:r>
            <a:endParaRPr lang="ja-JP" altLang="en-US" sz="643" kern="100" dirty="0">
              <a:latin typeface="Century"/>
              <a:ea typeface="ＭＳ 明朝"/>
              <a:cs typeface="Times New Roman"/>
            </a:endParaRPr>
          </a:p>
          <a:p>
            <a:pPr marL="456983" lvl="1" indent="-456983" algn="just"/>
            <a:r>
              <a:rPr lang="en-US" altLang="ja-JP" sz="643" kern="100" dirty="0">
                <a:latin typeface="ＭＳ ゴシック"/>
                <a:ea typeface="ＭＳ 明朝"/>
                <a:cs typeface="Times New Roman"/>
              </a:rPr>
              <a:t> </a:t>
            </a:r>
            <a:endParaRPr lang="ja-JP" altLang="en-US" sz="643" kern="100" dirty="0">
              <a:latin typeface="Century"/>
              <a:ea typeface="ＭＳ 明朝"/>
              <a:cs typeface="Times New Roman"/>
            </a:endParaRPr>
          </a:p>
          <a:p>
            <a:pPr marL="456983" lvl="1" indent="-456983" algn="just"/>
            <a:r>
              <a:rPr lang="en-US" altLang="ja-JP" sz="643" kern="100" dirty="0">
                <a:latin typeface="ＭＳ ゴシック"/>
                <a:ea typeface="ＭＳ 明朝"/>
                <a:cs typeface="Times New Roman"/>
              </a:rPr>
              <a:t> </a:t>
            </a:r>
            <a:endParaRPr lang="ja-JP" altLang="en-US" sz="643" kern="100" dirty="0">
              <a:latin typeface="Century"/>
              <a:ea typeface="ＭＳ 明朝"/>
              <a:cs typeface="Times New Roman"/>
            </a:endParaRPr>
          </a:p>
          <a:p>
            <a:pPr marL="456983" marR="317960" lvl="1" indent="-456983" algn="just">
              <a:tabLst>
                <a:tab pos="4179291" algn="l"/>
              </a:tabLst>
            </a:pPr>
            <a:r>
              <a:rPr lang="en-US" altLang="ja-JP" sz="643" kern="100" dirty="0">
                <a:latin typeface="ＭＳ ゴシック"/>
                <a:ea typeface="ＭＳ 明朝"/>
                <a:cs typeface="Times New Roman"/>
              </a:rPr>
              <a:t> </a:t>
            </a:r>
            <a:endParaRPr lang="ja-JP" altLang="en-US" sz="643" kern="100" dirty="0">
              <a:latin typeface="Century"/>
              <a:ea typeface="ＭＳ 明朝"/>
              <a:cs typeface="Times New Roman"/>
            </a:endParaRPr>
          </a:p>
          <a:p>
            <a:pPr indent="323856" algn="just"/>
            <a:endParaRPr lang="ja-JP" altLang="en-US" sz="643" kern="100" dirty="0">
              <a:latin typeface="ＭＳ ゴシック" panose="020B0609070205080204" pitchFamily="49" charset="-128"/>
              <a:ea typeface="ＭＳ ゴシック" panose="020B0609070205080204" pitchFamily="49" charset="-128"/>
              <a:cs typeface="Times New Roman"/>
            </a:endParaRPr>
          </a:p>
          <a:p>
            <a:pPr marL="358775" indent="-317500" algn="just">
              <a:lnSpc>
                <a:spcPts val="786"/>
              </a:lnSpc>
            </a:pPr>
            <a:r>
              <a:rPr lang="en-US" altLang="ja-JP" sz="640" b="1" kern="100" dirty="0">
                <a:latin typeface="ＭＳ ゴシック"/>
                <a:ea typeface="ＭＳ 明朝"/>
                <a:cs typeface="Times New Roman"/>
              </a:rPr>
              <a:t>(</a:t>
            </a:r>
            <a:r>
              <a:rPr lang="ja-JP" altLang="en-US" sz="640" b="1" kern="100" dirty="0">
                <a:latin typeface="Century"/>
                <a:ea typeface="ＭＳ ゴシック"/>
                <a:cs typeface="Times New Roman"/>
              </a:rPr>
              <a:t>重点</a:t>
            </a:r>
            <a:r>
              <a:rPr lang="en-US" altLang="ja-JP" sz="640" b="1" kern="100" dirty="0">
                <a:latin typeface="Century"/>
                <a:ea typeface="ＭＳ ゴシック"/>
                <a:cs typeface="Times New Roman"/>
              </a:rPr>
              <a:t>)</a:t>
            </a:r>
            <a:r>
              <a:rPr lang="en-US" altLang="ja-JP" sz="570" b="1" kern="100" dirty="0">
                <a:latin typeface="Century"/>
                <a:ea typeface="ＭＳ ゴシック"/>
                <a:cs typeface="Times New Roman"/>
              </a:rPr>
              <a:t>	</a:t>
            </a:r>
            <a:r>
              <a:rPr lang="en-US" altLang="ja-JP" sz="710" b="1" kern="100" dirty="0">
                <a:latin typeface="ＭＳ ゴシック" panose="020B0609070205080204" pitchFamily="49" charset="-128"/>
                <a:ea typeface="ＭＳ ゴシック" panose="020B0609070205080204" pitchFamily="49" charset="-128"/>
                <a:cs typeface="Times New Roman"/>
              </a:rPr>
              <a:t>51</a:t>
            </a:r>
            <a:r>
              <a:rPr lang="ja-JP" altLang="en-US" sz="710" b="1" kern="100" dirty="0">
                <a:latin typeface="Century"/>
                <a:ea typeface="ＭＳ ゴシック"/>
                <a:cs typeface="Times New Roman"/>
              </a:rPr>
              <a:t>　食糧や燃料等の備蓄及び集配体制の強化</a:t>
            </a:r>
            <a:r>
              <a:rPr lang="en-US" altLang="ja-JP" sz="640" b="1" kern="100" dirty="0">
                <a:latin typeface="Century"/>
                <a:ea typeface="ＭＳ ゴシック"/>
                <a:cs typeface="Times New Roman"/>
              </a:rPr>
              <a:t>【</a:t>
            </a:r>
            <a:r>
              <a:rPr lang="ja-JP" altLang="en-US" sz="640" b="1" kern="100" dirty="0">
                <a:latin typeface="Century"/>
                <a:ea typeface="ＭＳ ゴシック"/>
                <a:cs typeface="Times New Roman"/>
              </a:rPr>
              <a:t>危機管理室</a:t>
            </a:r>
            <a:r>
              <a:rPr lang="en-US" altLang="ja-JP" sz="640" b="1" kern="100" dirty="0">
                <a:latin typeface="Century"/>
                <a:ea typeface="ＭＳ ゴシック"/>
                <a:cs typeface="Times New Roman"/>
              </a:rPr>
              <a:t>】</a:t>
            </a:r>
          </a:p>
          <a:p>
            <a:pPr marL="358775" indent="-317500" algn="just">
              <a:lnSpc>
                <a:spcPts val="786"/>
              </a:lnSpc>
            </a:pPr>
            <a:r>
              <a:rPr lang="en-US" altLang="ja-JP" sz="500" b="1" kern="100" dirty="0">
                <a:latin typeface="+mn-ea"/>
                <a:cs typeface="Times New Roman"/>
              </a:rPr>
              <a:t>	</a:t>
            </a:r>
            <a:r>
              <a:rPr lang="en-US" altLang="ja-JP" sz="710" b="1" kern="100" dirty="0">
                <a:latin typeface="ＭＳ ゴシック" panose="020B0609070205080204" pitchFamily="49" charset="-128"/>
                <a:ea typeface="ＭＳ ゴシック" panose="020B0609070205080204" pitchFamily="49" charset="-128"/>
                <a:cs typeface="Times New Roman"/>
              </a:rPr>
              <a:t>52</a:t>
            </a:r>
            <a:r>
              <a:rPr lang="ja-JP" altLang="ja-JP" sz="710" b="1" kern="100" dirty="0">
                <a:latin typeface="ＭＳ ゴシック" panose="020B0609070205080204" pitchFamily="49" charset="-128"/>
                <a:ea typeface="ＭＳ ゴシック" panose="020B0609070205080204" pitchFamily="49" charset="-128"/>
                <a:cs typeface="Times New Roman"/>
              </a:rPr>
              <a:t>　</a:t>
            </a:r>
            <a:r>
              <a:rPr lang="ja-JP" altLang="en-US" sz="700" b="1" kern="100" dirty="0">
                <a:latin typeface="Century"/>
                <a:ea typeface="ＭＳ ゴシック"/>
                <a:cs typeface="Times New Roman"/>
              </a:rPr>
              <a:t>災害発生時における電力確保のための電気自動車・燃料電池自動車等の利活用促進</a:t>
            </a:r>
            <a:r>
              <a:rPr lang="ja-JP" altLang="ja-JP" sz="640" b="1" kern="100" dirty="0">
                <a:latin typeface="ＭＳ ゴシック" panose="020B0609070205080204" pitchFamily="49" charset="-128"/>
                <a:ea typeface="ＭＳ ゴシック" panose="020B0609070205080204" pitchFamily="49" charset="-128"/>
                <a:cs typeface="Times New Roman"/>
              </a:rPr>
              <a:t>【商工労働部</a:t>
            </a:r>
            <a:r>
              <a:rPr lang="ja-JP" altLang="ja-JP" sz="640" b="1" kern="100" dirty="0" smtClean="0">
                <a:latin typeface="ＭＳ ゴシック" panose="020B0609070205080204" pitchFamily="49" charset="-128"/>
                <a:ea typeface="ＭＳ ゴシック" panose="020B0609070205080204" pitchFamily="49" charset="-128"/>
                <a:cs typeface="Times New Roman"/>
              </a:rPr>
              <a:t>】</a:t>
            </a:r>
            <a:endParaRPr lang="en-US" altLang="ja-JP" sz="640" b="1" kern="100" dirty="0" smtClean="0">
              <a:latin typeface="ＭＳ ゴシック" panose="020B0609070205080204" pitchFamily="49" charset="-128"/>
              <a:ea typeface="ＭＳ ゴシック" panose="020B0609070205080204" pitchFamily="49" charset="-128"/>
              <a:cs typeface="Times New Roman"/>
            </a:endParaRPr>
          </a:p>
          <a:p>
            <a:pPr marL="358775" indent="-317500" algn="just">
              <a:lnSpc>
                <a:spcPts val="786"/>
              </a:lnSpc>
            </a:pPr>
            <a:r>
              <a:rPr lang="en-US" altLang="ja-JP" sz="643" b="1" kern="100" dirty="0" smtClean="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重点</a:t>
            </a:r>
            <a:r>
              <a:rPr lang="en-US" altLang="ja-JP" sz="643" b="1" kern="100" dirty="0">
                <a:latin typeface="Century" panose="02040604050505020304" pitchFamily="18" charset="0"/>
                <a:ea typeface="ＭＳ ゴシック" panose="020B0609070205080204" pitchFamily="49" charset="-128"/>
                <a:cs typeface="Times New Roman"/>
              </a:rPr>
              <a:t>)</a:t>
            </a:r>
            <a:r>
              <a:rPr lang="en-US" altLang="ja-JP" sz="571" b="1" kern="100" dirty="0">
                <a:latin typeface="ＭＳ ゴシック" panose="020B0609070205080204" pitchFamily="49" charset="-128"/>
                <a:ea typeface="ＭＳ ゴシック" panose="020B0609070205080204" pitchFamily="49" charset="-128"/>
                <a:cs typeface="Times New Roman"/>
              </a:rPr>
              <a:t>	</a:t>
            </a:r>
            <a:r>
              <a:rPr lang="en-US" altLang="ja-JP" sz="714" b="1" kern="100" dirty="0" smtClean="0">
                <a:latin typeface="ＭＳ ゴシック" panose="020B0609070205080204" pitchFamily="49" charset="-128"/>
                <a:ea typeface="ＭＳ ゴシック" panose="020B0609070205080204" pitchFamily="49" charset="-128"/>
                <a:cs typeface="Times New Roman"/>
              </a:rPr>
              <a:t>53</a:t>
            </a:r>
            <a:r>
              <a:rPr lang="ja-JP" altLang="en-US" sz="643" b="1" kern="100" dirty="0">
                <a:latin typeface="ＭＳ ゴシック" panose="020B0609070205080204" pitchFamily="49" charset="-128"/>
                <a:ea typeface="ＭＳ ゴシック" panose="020B0609070205080204" pitchFamily="49" charset="-128"/>
                <a:cs typeface="Times New Roman"/>
              </a:rPr>
              <a:t>　</a:t>
            </a:r>
            <a:r>
              <a:rPr lang="ja-JP" altLang="en-US" sz="714" b="1" kern="100" dirty="0">
                <a:latin typeface="ＭＳ ゴシック" panose="020B0609070205080204" pitchFamily="49" charset="-128"/>
                <a:ea typeface="ＭＳ ゴシック" panose="020B0609070205080204" pitchFamily="49" charset="-128"/>
                <a:cs typeface="Times New Roman"/>
              </a:rPr>
              <a:t>水道の早期復旧及び飲用水の確保</a:t>
            </a:r>
            <a:r>
              <a:rPr lang="en-US" altLang="ja-JP" sz="640" b="1" kern="100" dirty="0">
                <a:latin typeface="ＭＳ ゴシック" panose="020B0609070205080204" pitchFamily="49" charset="-128"/>
                <a:ea typeface="ＭＳ ゴシック" panose="020B0609070205080204" pitchFamily="49" charset="-128"/>
                <a:cs typeface="Times New Roman"/>
              </a:rPr>
              <a:t>【</a:t>
            </a:r>
            <a:r>
              <a:rPr lang="ja-JP" altLang="en-US" sz="640" b="1" kern="100" dirty="0">
                <a:latin typeface="ＭＳ ゴシック" panose="020B0609070205080204" pitchFamily="49" charset="-128"/>
                <a:ea typeface="ＭＳ ゴシック" panose="020B0609070205080204" pitchFamily="49" charset="-128"/>
                <a:cs typeface="Times New Roman"/>
              </a:rPr>
              <a:t>健康医療部</a:t>
            </a:r>
            <a:r>
              <a:rPr lang="en-US" altLang="ja-JP" sz="640" b="1" kern="100" dirty="0">
                <a:latin typeface="ＭＳ ゴシック" panose="020B0609070205080204" pitchFamily="49" charset="-128"/>
                <a:ea typeface="ＭＳ ゴシック" panose="020B0609070205080204" pitchFamily="49" charset="-128"/>
                <a:cs typeface="Times New Roman"/>
              </a:rPr>
              <a:t>】</a:t>
            </a:r>
            <a:endParaRPr lang="en-US" altLang="ja-JP" sz="640" kern="100" dirty="0">
              <a:latin typeface="ＭＳ ゴシック" panose="020B0609070205080204" pitchFamily="49" charset="-128"/>
              <a:ea typeface="ＭＳ ゴシック" panose="020B0609070205080204" pitchFamily="49" charset="-128"/>
              <a:cs typeface="Times New Roman"/>
            </a:endParaRPr>
          </a:p>
          <a:p>
            <a:pPr marL="358775" indent="-317500" algn="just">
              <a:lnSpc>
                <a:spcPts val="786"/>
              </a:lnSpc>
            </a:pPr>
            <a:r>
              <a:rPr lang="ja-JP" altLang="en-US" sz="643" kern="100" dirty="0">
                <a:latin typeface="ＭＳ 明朝" panose="02020609040205080304" pitchFamily="17" charset="-128"/>
                <a:ea typeface="ＭＳ 明朝" panose="02020609040205080304" pitchFamily="17" charset="-128"/>
                <a:cs typeface="Times New Roman"/>
              </a:rPr>
              <a:t>	</a:t>
            </a:r>
            <a:r>
              <a:rPr lang="en-US" altLang="ja-JP" sz="714" kern="100" dirty="0" smtClean="0">
                <a:latin typeface="ＭＳ 明朝" panose="02020609040205080304" pitchFamily="17" charset="-128"/>
                <a:ea typeface="ＭＳ 明朝" panose="02020609040205080304" pitchFamily="17" charset="-128"/>
                <a:cs typeface="Times New Roman"/>
              </a:rPr>
              <a:t>54</a:t>
            </a:r>
            <a:r>
              <a:rPr lang="ja-JP" altLang="en-US" sz="714" kern="100" dirty="0">
                <a:latin typeface="ＭＳ 明朝" panose="02020609040205080304" pitchFamily="17" charset="-128"/>
                <a:ea typeface="ＭＳ 明朝" panose="02020609040205080304" pitchFamily="17" charset="-128"/>
                <a:cs typeface="Times New Roman"/>
              </a:rPr>
              <a:t>　井戸水等による生活用水の確保</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健康医療部</a:t>
            </a:r>
            <a:r>
              <a:rPr lang="en-US" altLang="ja-JP" sz="643" kern="100" dirty="0">
                <a:latin typeface="ＭＳ 明朝" panose="02020609040205080304" pitchFamily="17" charset="-128"/>
                <a:ea typeface="ＭＳ 明朝" panose="02020609040205080304" pitchFamily="17" charset="-128"/>
                <a:cs typeface="Times New Roman"/>
              </a:rPr>
              <a:t>】</a:t>
            </a:r>
          </a:p>
          <a:p>
            <a:pPr marL="358775" indent="-317500" algn="just">
              <a:lnSpc>
                <a:spcPts val="786"/>
              </a:lnSpc>
            </a:pPr>
            <a:r>
              <a:rPr lang="en-US" altLang="ja-JP" sz="643" b="1" kern="100" dirty="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重点</a:t>
            </a:r>
            <a:r>
              <a:rPr lang="en-US" altLang="ja-JP" sz="643" b="1" kern="100" dirty="0">
                <a:latin typeface="ＭＳ ゴシック" panose="020B0609070205080204" pitchFamily="49" charset="-128"/>
                <a:ea typeface="ＭＳ ゴシック" panose="020B0609070205080204" pitchFamily="49" charset="-128"/>
                <a:cs typeface="Times New Roman"/>
              </a:rPr>
              <a:t>)	</a:t>
            </a:r>
            <a:r>
              <a:rPr lang="en-US" altLang="ja-JP" sz="714" b="1" kern="100" dirty="0" smtClean="0">
                <a:latin typeface="ＭＳ ゴシック" panose="020B0609070205080204" pitchFamily="49" charset="-128"/>
                <a:ea typeface="ＭＳ ゴシック" panose="020B0609070205080204" pitchFamily="49" charset="-128"/>
                <a:cs typeface="Times New Roman"/>
              </a:rPr>
              <a:t>55</a:t>
            </a:r>
            <a:r>
              <a:rPr lang="ja-JP" altLang="en-US" sz="714" b="1" kern="100" dirty="0">
                <a:latin typeface="ＭＳ ゴシック" panose="020B0609070205080204" pitchFamily="49" charset="-128"/>
                <a:ea typeface="ＭＳ ゴシック" panose="020B0609070205080204" pitchFamily="49" charset="-128"/>
                <a:cs typeface="Times New Roman"/>
              </a:rPr>
              <a:t>　避難所の確保と運営体制の確立</a:t>
            </a:r>
            <a:r>
              <a:rPr lang="en-US" altLang="ja-JP" sz="643" b="1" kern="100" dirty="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危機管理室</a:t>
            </a:r>
            <a:r>
              <a:rPr lang="en-US" altLang="ja-JP" sz="643" b="1" kern="100" dirty="0">
                <a:latin typeface="ＭＳ ゴシック" panose="020B0609070205080204" pitchFamily="49" charset="-128"/>
                <a:ea typeface="ＭＳ ゴシック" panose="020B0609070205080204" pitchFamily="49" charset="-128"/>
                <a:cs typeface="Times New Roman"/>
              </a:rPr>
              <a:t>】</a:t>
            </a:r>
          </a:p>
          <a:p>
            <a:pPr marL="358775" indent="-317500" algn="just">
              <a:lnSpc>
                <a:spcPts val="786"/>
              </a:lnSpc>
            </a:pPr>
            <a:r>
              <a:rPr lang="en-US"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重点</a:t>
            </a:r>
            <a:r>
              <a:rPr lang="en-US" sz="643" kern="100" dirty="0">
                <a:latin typeface="ＭＳ 明朝" panose="02020609040205080304" pitchFamily="17" charset="-128"/>
                <a:ea typeface="ＭＳ 明朝" panose="02020609040205080304" pitchFamily="17" charset="-128"/>
                <a:cs typeface="Times New Roman"/>
              </a:rPr>
              <a:t>)</a:t>
            </a:r>
            <a:r>
              <a:rPr lang="en-US" sz="714" kern="100" dirty="0">
                <a:latin typeface="ＭＳ 明朝" panose="02020609040205080304" pitchFamily="17" charset="-128"/>
                <a:ea typeface="ＭＳ 明朝" panose="02020609040205080304" pitchFamily="17" charset="-128"/>
                <a:cs typeface="Times New Roman"/>
              </a:rPr>
              <a:t>	</a:t>
            </a:r>
            <a:r>
              <a:rPr lang="en-US" sz="714" kern="100" dirty="0" smtClean="0">
                <a:latin typeface="ＭＳ 明朝" panose="02020609040205080304" pitchFamily="17" charset="-128"/>
                <a:ea typeface="ＭＳ 明朝" panose="02020609040205080304" pitchFamily="17" charset="-128"/>
                <a:cs typeface="Times New Roman"/>
              </a:rPr>
              <a:t>5</a:t>
            </a:r>
            <a:r>
              <a:rPr lang="en-US" altLang="ja-JP" sz="714" kern="100" dirty="0" smtClean="0">
                <a:latin typeface="ＭＳ 明朝" panose="02020609040205080304" pitchFamily="17" charset="-128"/>
                <a:ea typeface="ＭＳ 明朝" panose="02020609040205080304" pitchFamily="17" charset="-128"/>
                <a:cs typeface="Times New Roman"/>
              </a:rPr>
              <a:t>6</a:t>
            </a:r>
            <a:r>
              <a:rPr lang="ja-JP" altLang="en-US" sz="714" kern="100" dirty="0">
                <a:latin typeface="ＭＳ 明朝" panose="02020609040205080304" pitchFamily="17" charset="-128"/>
                <a:ea typeface="ＭＳ 明朝" panose="02020609040205080304" pitchFamily="17" charset="-128"/>
                <a:cs typeface="Times New Roman"/>
              </a:rPr>
              <a:t>　福祉避難所の確保</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危機管理室・福祉部</a:t>
            </a:r>
            <a:r>
              <a:rPr lang="en-US" altLang="ja-JP" sz="643" kern="100" dirty="0">
                <a:latin typeface="ＭＳ 明朝" panose="02020609040205080304" pitchFamily="17" charset="-128"/>
                <a:ea typeface="ＭＳ 明朝" panose="02020609040205080304" pitchFamily="17" charset="-128"/>
                <a:cs typeface="Times New Roman"/>
              </a:rPr>
              <a:t>】</a:t>
            </a:r>
          </a:p>
          <a:p>
            <a:pPr marL="358775" indent="-317500" algn="just">
              <a:lnSpc>
                <a:spcPts val="786"/>
              </a:lnSpc>
            </a:pPr>
            <a:r>
              <a:rPr lang="en-US" sz="643" b="1" kern="100" dirty="0" smtClean="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重点</a:t>
            </a:r>
            <a:r>
              <a:rPr lang="en-US" sz="643" b="1" kern="100" dirty="0">
                <a:latin typeface="ＭＳ ゴシック" panose="020B0609070205080204" pitchFamily="49" charset="-128"/>
                <a:ea typeface="ＭＳ ゴシック" panose="020B0609070205080204" pitchFamily="49" charset="-128"/>
                <a:cs typeface="Times New Roman"/>
              </a:rPr>
              <a:t>)	</a:t>
            </a:r>
            <a:r>
              <a:rPr lang="en-US" sz="714" b="1" kern="100" dirty="0" smtClean="0">
                <a:latin typeface="ＭＳ ゴシック" panose="020B0609070205080204" pitchFamily="49" charset="-128"/>
                <a:ea typeface="ＭＳ ゴシック" panose="020B0609070205080204" pitchFamily="49" charset="-128"/>
                <a:cs typeface="Times New Roman"/>
              </a:rPr>
              <a:t>5</a:t>
            </a:r>
            <a:r>
              <a:rPr lang="en-US" altLang="ja-JP" sz="714" b="1" kern="100" dirty="0" smtClean="0">
                <a:latin typeface="ＭＳ ゴシック" panose="020B0609070205080204" pitchFamily="49" charset="-128"/>
                <a:ea typeface="ＭＳ ゴシック" panose="020B0609070205080204" pitchFamily="49" charset="-128"/>
                <a:cs typeface="Times New Roman"/>
              </a:rPr>
              <a:t>7</a:t>
            </a:r>
            <a:r>
              <a:rPr lang="ja-JP" altLang="en-US" sz="714" b="1" kern="100" dirty="0">
                <a:latin typeface="ＭＳ ゴシック" panose="020B0609070205080204" pitchFamily="49" charset="-128"/>
                <a:ea typeface="ＭＳ ゴシック" panose="020B0609070205080204" pitchFamily="49" charset="-128"/>
                <a:cs typeface="Times New Roman"/>
              </a:rPr>
              <a:t>　帰宅困難者対策の確立</a:t>
            </a:r>
            <a:r>
              <a:rPr lang="en-US" altLang="ja-JP" sz="643" b="1" kern="100" dirty="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危機</a:t>
            </a:r>
            <a:r>
              <a:rPr lang="ja-JP" altLang="en-US" sz="643" b="1" kern="100" dirty="0" smtClean="0">
                <a:latin typeface="ＭＳ ゴシック" panose="020B0609070205080204" pitchFamily="49" charset="-128"/>
                <a:ea typeface="ＭＳ ゴシック" panose="020B0609070205080204" pitchFamily="49" charset="-128"/>
                <a:cs typeface="Times New Roman"/>
              </a:rPr>
              <a:t>管理室・都市整備部</a:t>
            </a:r>
            <a:r>
              <a:rPr lang="en-US" altLang="ja-JP" sz="643" b="1" kern="100" dirty="0" smtClean="0">
                <a:latin typeface="ＭＳ ゴシック" panose="020B0609070205080204" pitchFamily="49" charset="-128"/>
                <a:ea typeface="ＭＳ ゴシック" panose="020B0609070205080204" pitchFamily="49" charset="-128"/>
                <a:cs typeface="Times New Roman"/>
              </a:rPr>
              <a:t>】</a:t>
            </a:r>
            <a:endParaRPr lang="en-US" altLang="ja-JP" sz="643" b="1" kern="100" dirty="0">
              <a:latin typeface="ＭＳ ゴシック" panose="020B0609070205080204" pitchFamily="49" charset="-128"/>
              <a:ea typeface="ＭＳ ゴシック" panose="020B0609070205080204" pitchFamily="49" charset="-128"/>
              <a:cs typeface="Times New Roman"/>
            </a:endParaRPr>
          </a:p>
          <a:p>
            <a:pPr marL="358775" indent="-317500" algn="just">
              <a:lnSpc>
                <a:spcPts val="786"/>
              </a:lnSpc>
            </a:pPr>
            <a:r>
              <a:rPr lang="en-US" sz="643" b="1" kern="100" dirty="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重点</a:t>
            </a:r>
            <a:r>
              <a:rPr lang="en-US" sz="643" b="1" kern="100" dirty="0">
                <a:latin typeface="ＭＳ ゴシック" panose="020B0609070205080204" pitchFamily="49" charset="-128"/>
                <a:ea typeface="ＭＳ ゴシック" panose="020B0609070205080204" pitchFamily="49" charset="-128"/>
                <a:cs typeface="Times New Roman"/>
              </a:rPr>
              <a:t>)	</a:t>
            </a:r>
            <a:r>
              <a:rPr lang="en-US" sz="714" b="1" kern="100" dirty="0" smtClean="0">
                <a:latin typeface="ＭＳ ゴシック" panose="020B0609070205080204" pitchFamily="49" charset="-128"/>
                <a:ea typeface="ＭＳ ゴシック" panose="020B0609070205080204" pitchFamily="49" charset="-128"/>
                <a:cs typeface="Times New Roman"/>
              </a:rPr>
              <a:t>5</a:t>
            </a:r>
            <a:r>
              <a:rPr lang="en-US" altLang="ja-JP" sz="714" b="1" kern="100" dirty="0" smtClean="0">
                <a:latin typeface="ＭＳ ゴシック" panose="020B0609070205080204" pitchFamily="49" charset="-128"/>
                <a:ea typeface="ＭＳ ゴシック" panose="020B0609070205080204" pitchFamily="49" charset="-128"/>
                <a:cs typeface="Times New Roman"/>
              </a:rPr>
              <a:t>8</a:t>
            </a:r>
            <a:r>
              <a:rPr lang="ja-JP" altLang="en-US" sz="714" b="1" kern="100" dirty="0">
                <a:latin typeface="ＭＳ ゴシック" panose="020B0609070205080204" pitchFamily="49" charset="-128"/>
                <a:ea typeface="ＭＳ ゴシック" panose="020B0609070205080204" pitchFamily="49" charset="-128"/>
                <a:cs typeface="Times New Roman"/>
              </a:rPr>
              <a:t>　後方支援活動拠点の整備充実と広域避難地等の確保</a:t>
            </a:r>
            <a:r>
              <a:rPr lang="en-US" altLang="ja-JP" sz="643" b="1" kern="100" dirty="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危機管理室・都市整備部</a:t>
            </a:r>
            <a:r>
              <a:rPr lang="en-US" altLang="ja-JP" sz="643" b="1" kern="100" dirty="0">
                <a:latin typeface="ＭＳ ゴシック" panose="020B0609070205080204" pitchFamily="49" charset="-128"/>
                <a:ea typeface="ＭＳ ゴシック" panose="020B0609070205080204" pitchFamily="49" charset="-128"/>
                <a:cs typeface="Times New Roman"/>
              </a:rPr>
              <a:t>】</a:t>
            </a:r>
          </a:p>
          <a:p>
            <a:pPr marL="358775" indent="-317500" algn="just">
              <a:lnSpc>
                <a:spcPts val="786"/>
              </a:lnSpc>
            </a:pPr>
            <a:r>
              <a:rPr lang="en-US" sz="643" b="1" kern="100" dirty="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重点</a:t>
            </a:r>
            <a:r>
              <a:rPr lang="en-US" sz="643" b="1" kern="100" dirty="0">
                <a:latin typeface="ＭＳ ゴシック" panose="020B0609070205080204" pitchFamily="49" charset="-128"/>
                <a:ea typeface="ＭＳ ゴシック" panose="020B0609070205080204" pitchFamily="49" charset="-128"/>
                <a:cs typeface="Times New Roman"/>
              </a:rPr>
              <a:t>)</a:t>
            </a:r>
            <a:r>
              <a:rPr lang="en-US" sz="714" b="1" kern="100" dirty="0">
                <a:latin typeface="ＭＳ ゴシック" panose="020B0609070205080204" pitchFamily="49" charset="-128"/>
                <a:ea typeface="ＭＳ ゴシック" panose="020B0609070205080204" pitchFamily="49" charset="-128"/>
                <a:cs typeface="Times New Roman"/>
              </a:rPr>
              <a:t>	</a:t>
            </a:r>
            <a:r>
              <a:rPr lang="en-US" sz="714" b="1" kern="100" dirty="0" smtClean="0">
                <a:latin typeface="ＭＳ ゴシック" panose="020B0609070205080204" pitchFamily="49" charset="-128"/>
                <a:ea typeface="ＭＳ ゴシック" panose="020B0609070205080204" pitchFamily="49" charset="-128"/>
                <a:cs typeface="Times New Roman"/>
              </a:rPr>
              <a:t>5</a:t>
            </a:r>
            <a:r>
              <a:rPr lang="en-US" altLang="ja-JP" sz="714" b="1" kern="100" dirty="0" smtClean="0">
                <a:latin typeface="ＭＳ ゴシック" panose="020B0609070205080204" pitchFamily="49" charset="-128"/>
                <a:ea typeface="ＭＳ ゴシック" panose="020B0609070205080204" pitchFamily="49" charset="-128"/>
                <a:cs typeface="Times New Roman"/>
              </a:rPr>
              <a:t>9</a:t>
            </a:r>
            <a:r>
              <a:rPr lang="ja-JP" altLang="en-US" sz="714" b="1" kern="100" dirty="0">
                <a:latin typeface="ＭＳ ゴシック" panose="020B0609070205080204" pitchFamily="49" charset="-128"/>
                <a:ea typeface="ＭＳ ゴシック" panose="020B0609070205080204" pitchFamily="49" charset="-128"/>
                <a:cs typeface="Times New Roman"/>
              </a:rPr>
              <a:t>　</a:t>
            </a:r>
            <a:r>
              <a:rPr lang="en-US" sz="714" b="1" kern="100" dirty="0">
                <a:latin typeface="ＭＳ ゴシック" panose="020B0609070205080204" pitchFamily="49" charset="-128"/>
                <a:ea typeface="ＭＳ ゴシック" panose="020B0609070205080204" pitchFamily="49" charset="-128"/>
                <a:cs typeface="Times New Roman"/>
              </a:rPr>
              <a:t>DPAT</a:t>
            </a:r>
            <a:r>
              <a:rPr lang="ja-JP" altLang="en-US" sz="714" b="1" kern="100" dirty="0">
                <a:latin typeface="ＭＳ ゴシック" panose="020B0609070205080204" pitchFamily="49" charset="-128"/>
                <a:ea typeface="ＭＳ ゴシック" panose="020B0609070205080204" pitchFamily="49" charset="-128"/>
                <a:cs typeface="Times New Roman"/>
              </a:rPr>
              <a:t>編成等の被災者のこころのケアの実施</a:t>
            </a:r>
            <a:r>
              <a:rPr lang="en-US" altLang="ja-JP" sz="643" b="1" kern="100" dirty="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健康医療部</a:t>
            </a:r>
            <a:r>
              <a:rPr lang="en-US" altLang="ja-JP" sz="643" b="1" kern="100" dirty="0">
                <a:latin typeface="ＭＳ ゴシック" panose="020B0609070205080204" pitchFamily="49" charset="-128"/>
                <a:ea typeface="ＭＳ ゴシック" panose="020B0609070205080204" pitchFamily="49" charset="-128"/>
                <a:cs typeface="Times New Roman"/>
              </a:rPr>
              <a:t>】</a:t>
            </a:r>
          </a:p>
          <a:p>
            <a:pPr marL="358775" indent="-317500" algn="just">
              <a:lnSpc>
                <a:spcPts val="786"/>
              </a:lnSpc>
            </a:pPr>
            <a:r>
              <a:rPr lang="en-US" altLang="ja-JP" sz="643" b="1" kern="100" dirty="0">
                <a:latin typeface="ＭＳ ゴシック" panose="020B0609070205080204" pitchFamily="49" charset="-128"/>
                <a:ea typeface="ＭＳ ゴシック" panose="020B0609070205080204" pitchFamily="49" charset="-128"/>
                <a:cs typeface="Times New Roman"/>
              </a:rPr>
              <a:t>	</a:t>
            </a:r>
            <a:r>
              <a:rPr lang="en-US" altLang="ja-JP" sz="714" b="1" kern="100" dirty="0" smtClean="0">
                <a:latin typeface="ＭＳ ゴシック" panose="020B0609070205080204" pitchFamily="49" charset="-128"/>
                <a:ea typeface="ＭＳ ゴシック" panose="020B0609070205080204" pitchFamily="49" charset="-128"/>
                <a:cs typeface="Times New Roman"/>
              </a:rPr>
              <a:t>60</a:t>
            </a:r>
            <a:r>
              <a:rPr lang="ja-JP" altLang="ja-JP" sz="714" b="1" kern="100" dirty="0">
                <a:latin typeface="ＭＳ ゴシック" panose="020B0609070205080204" pitchFamily="49" charset="-128"/>
                <a:ea typeface="ＭＳ ゴシック" panose="020B0609070205080204" pitchFamily="49" charset="-128"/>
                <a:cs typeface="Times New Roman"/>
              </a:rPr>
              <a:t>　</a:t>
            </a:r>
            <a:r>
              <a:rPr lang="ja-JP" altLang="en-US" sz="714" b="1" kern="100" dirty="0">
                <a:latin typeface="ＭＳ ゴシック" panose="020B0609070205080204" pitchFamily="49" charset="-128"/>
                <a:ea typeface="ＭＳ ゴシック" panose="020B0609070205080204" pitchFamily="49" charset="-128"/>
                <a:cs typeface="Times New Roman"/>
              </a:rPr>
              <a:t>災害時における被災児童生徒のこころのケアの実施</a:t>
            </a:r>
            <a:r>
              <a:rPr lang="ja-JP" altLang="ja-JP" sz="643" b="1" kern="100" dirty="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教育庁</a:t>
            </a:r>
            <a:r>
              <a:rPr lang="ja-JP" altLang="ja-JP" sz="643" b="1" kern="100" dirty="0">
                <a:latin typeface="ＭＳ ゴシック" panose="020B0609070205080204" pitchFamily="49" charset="-128"/>
                <a:ea typeface="ＭＳ ゴシック" panose="020B0609070205080204" pitchFamily="49" charset="-128"/>
                <a:cs typeface="Times New Roman"/>
              </a:rPr>
              <a:t>】</a:t>
            </a:r>
            <a:endParaRPr lang="ja-JP" altLang="en-US" sz="643" b="1" kern="100" dirty="0">
              <a:latin typeface="ＭＳ ゴシック" panose="020B0609070205080204" pitchFamily="49" charset="-128"/>
              <a:ea typeface="ＭＳ ゴシック" panose="020B0609070205080204" pitchFamily="49" charset="-128"/>
              <a:cs typeface="Times New Roman"/>
            </a:endParaRPr>
          </a:p>
          <a:p>
            <a:pPr indent="358775" algn="just">
              <a:lnSpc>
                <a:spcPts val="786"/>
              </a:lnSpc>
            </a:pPr>
            <a:r>
              <a:rPr lang="en-US" altLang="ja-JP" sz="714" b="1" kern="100" dirty="0" smtClean="0">
                <a:latin typeface="ＭＳ ゴシック" panose="020B0609070205080204" pitchFamily="49" charset="-128"/>
                <a:ea typeface="ＭＳ ゴシック" panose="020B0609070205080204" pitchFamily="49" charset="-128"/>
                <a:cs typeface="Times New Roman"/>
              </a:rPr>
              <a:t>61</a:t>
            </a:r>
            <a:r>
              <a:rPr lang="ja-JP" altLang="en-US" sz="714" b="1" kern="100" dirty="0">
                <a:latin typeface="ＭＳ ゴシック" panose="020B0609070205080204" pitchFamily="49" charset="-128"/>
                <a:ea typeface="ＭＳ ゴシック" panose="020B0609070205080204" pitchFamily="49" charset="-128"/>
                <a:cs typeface="Times New Roman"/>
              </a:rPr>
              <a:t>　被災者の巡回健康相談等の実施</a:t>
            </a:r>
            <a:r>
              <a:rPr lang="en-US" altLang="ja-JP" sz="643" b="1" kern="100" dirty="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健康医療部</a:t>
            </a:r>
            <a:r>
              <a:rPr lang="en-US" altLang="ja-JP" sz="643" b="1" kern="100" dirty="0">
                <a:latin typeface="ＭＳ ゴシック" panose="020B0609070205080204" pitchFamily="49" charset="-128"/>
                <a:ea typeface="ＭＳ ゴシック" panose="020B0609070205080204" pitchFamily="49" charset="-128"/>
                <a:cs typeface="Times New Roman"/>
              </a:rPr>
              <a:t>】</a:t>
            </a:r>
          </a:p>
          <a:p>
            <a:pPr marL="358775" indent="-317500" algn="just">
              <a:lnSpc>
                <a:spcPts val="786"/>
              </a:lnSpc>
            </a:pPr>
            <a:r>
              <a:rPr lang="en-US" sz="643" b="1" kern="100" dirty="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重点</a:t>
            </a:r>
            <a:r>
              <a:rPr lang="en-US" sz="643" b="1" kern="100" dirty="0">
                <a:latin typeface="ＭＳ ゴシック" panose="020B0609070205080204" pitchFamily="49" charset="-128"/>
                <a:ea typeface="ＭＳ ゴシック" panose="020B0609070205080204" pitchFamily="49" charset="-128"/>
                <a:cs typeface="Times New Roman"/>
              </a:rPr>
              <a:t>)</a:t>
            </a:r>
            <a:r>
              <a:rPr lang="en-US" sz="714" b="1" kern="100" dirty="0">
                <a:latin typeface="ＭＳ ゴシック" panose="020B0609070205080204" pitchFamily="49" charset="-128"/>
                <a:ea typeface="ＭＳ ゴシック" panose="020B0609070205080204" pitchFamily="49" charset="-128"/>
                <a:cs typeface="Times New Roman"/>
              </a:rPr>
              <a:t>	</a:t>
            </a:r>
            <a:r>
              <a:rPr lang="en-US" altLang="ja-JP" sz="714" b="1" kern="100" dirty="0" smtClean="0">
                <a:latin typeface="ＭＳ ゴシック" panose="020B0609070205080204" pitchFamily="49" charset="-128"/>
                <a:ea typeface="ＭＳ ゴシック" panose="020B0609070205080204" pitchFamily="49" charset="-128"/>
                <a:cs typeface="Times New Roman"/>
              </a:rPr>
              <a:t>62</a:t>
            </a:r>
            <a:r>
              <a:rPr lang="ja-JP" altLang="en-US" sz="714" b="1" kern="100" dirty="0">
                <a:latin typeface="ＭＳ ゴシック" panose="020B0609070205080204" pitchFamily="49" charset="-128"/>
                <a:ea typeface="ＭＳ ゴシック" panose="020B0609070205080204" pitchFamily="49" charset="-128"/>
                <a:cs typeface="Times New Roman"/>
              </a:rPr>
              <a:t>　災害時における福祉専門職等（災害派遣福祉チーム等）の確保体制の充実・強化</a:t>
            </a:r>
            <a:r>
              <a:rPr lang="en-US" altLang="ja-JP" sz="643" b="1" kern="100" dirty="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福祉部</a:t>
            </a:r>
            <a:r>
              <a:rPr lang="en-US" altLang="ja-JP" sz="643" b="1" kern="100" dirty="0">
                <a:latin typeface="ＭＳ ゴシック" panose="020B0609070205080204" pitchFamily="49" charset="-128"/>
                <a:ea typeface="ＭＳ ゴシック" panose="020B0609070205080204" pitchFamily="49" charset="-128"/>
                <a:cs typeface="Times New Roman"/>
              </a:rPr>
              <a:t>】</a:t>
            </a:r>
          </a:p>
          <a:p>
            <a:pPr marL="358775" indent="-317500" algn="just">
              <a:lnSpc>
                <a:spcPts val="786"/>
              </a:lnSpc>
            </a:pPr>
            <a:r>
              <a:rPr lang="en-US" sz="714" kern="100" dirty="0">
                <a:latin typeface="ＭＳ 明朝" panose="02020609040205080304" pitchFamily="17" charset="-128"/>
                <a:ea typeface="ＭＳ 明朝" panose="02020609040205080304" pitchFamily="17" charset="-128"/>
                <a:cs typeface="Times New Roman"/>
              </a:rPr>
              <a:t>	</a:t>
            </a:r>
            <a:r>
              <a:rPr lang="en-US" altLang="ja-JP" sz="714" kern="100" dirty="0" smtClean="0">
                <a:latin typeface="ＭＳ 明朝" panose="02020609040205080304" pitchFamily="17" charset="-128"/>
                <a:ea typeface="ＭＳ 明朝" panose="02020609040205080304" pitchFamily="17" charset="-128"/>
                <a:cs typeface="Times New Roman"/>
              </a:rPr>
              <a:t>63</a:t>
            </a:r>
            <a:r>
              <a:rPr lang="ja-JP" altLang="en-US" sz="714" kern="100" dirty="0">
                <a:latin typeface="ＭＳ 明朝" panose="02020609040205080304" pitchFamily="17" charset="-128"/>
                <a:ea typeface="ＭＳ 明朝" panose="02020609040205080304" pitchFamily="17" charset="-128"/>
                <a:cs typeface="Times New Roman"/>
              </a:rPr>
              <a:t>　被災地域の食品衛生監視活動の実施</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健康医療部</a:t>
            </a:r>
            <a:r>
              <a:rPr lang="en-US" altLang="ja-JP" sz="643" kern="100" dirty="0">
                <a:latin typeface="ＭＳ 明朝" panose="02020609040205080304" pitchFamily="17" charset="-128"/>
                <a:ea typeface="ＭＳ 明朝" panose="02020609040205080304" pitchFamily="17" charset="-128"/>
                <a:cs typeface="Times New Roman"/>
              </a:rPr>
              <a:t>】</a:t>
            </a:r>
          </a:p>
          <a:p>
            <a:pPr marL="358775" indent="-317500" algn="just">
              <a:lnSpc>
                <a:spcPts val="786"/>
              </a:lnSpc>
            </a:pPr>
            <a:r>
              <a:rPr lang="en-US" sz="714" b="1" kern="100" dirty="0">
                <a:latin typeface="ＭＳ ゴシック" panose="020B0609070205080204" pitchFamily="49" charset="-128"/>
                <a:ea typeface="ＭＳ ゴシック" panose="020B0609070205080204" pitchFamily="49" charset="-128"/>
                <a:cs typeface="Times New Roman"/>
              </a:rPr>
              <a:t>	</a:t>
            </a:r>
            <a:r>
              <a:rPr lang="en-US" altLang="ja-JP" sz="714" b="1" kern="100" dirty="0" smtClean="0">
                <a:latin typeface="ＭＳ ゴシック" panose="020B0609070205080204" pitchFamily="49" charset="-128"/>
                <a:ea typeface="ＭＳ ゴシック" panose="020B0609070205080204" pitchFamily="49" charset="-128"/>
                <a:cs typeface="Times New Roman"/>
              </a:rPr>
              <a:t>64</a:t>
            </a:r>
            <a:r>
              <a:rPr lang="ja-JP" altLang="en-US" sz="714" b="1" kern="100" dirty="0">
                <a:latin typeface="ＭＳ ゴシック" panose="020B0609070205080204" pitchFamily="49" charset="-128"/>
                <a:ea typeface="ＭＳ ゴシック" panose="020B0609070205080204" pitchFamily="49" charset="-128"/>
                <a:cs typeface="Times New Roman"/>
              </a:rPr>
              <a:t>　被災地域の感染症予防等の防疫活動の実施</a:t>
            </a:r>
            <a:r>
              <a:rPr lang="en-US" altLang="ja-JP" sz="643" b="1" kern="100" dirty="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健康医療部</a:t>
            </a:r>
            <a:r>
              <a:rPr lang="en-US" altLang="ja-JP" sz="643" b="1" kern="100" dirty="0">
                <a:latin typeface="ＭＳ ゴシック" panose="020B0609070205080204" pitchFamily="49" charset="-128"/>
                <a:ea typeface="ＭＳ ゴシック" panose="020B0609070205080204" pitchFamily="49" charset="-128"/>
                <a:cs typeface="Times New Roman"/>
              </a:rPr>
              <a:t>】</a:t>
            </a:r>
          </a:p>
          <a:p>
            <a:pPr marL="358775" indent="-317500" algn="just">
              <a:lnSpc>
                <a:spcPts val="786"/>
              </a:lnSpc>
            </a:pPr>
            <a:r>
              <a:rPr lang="en-US"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重点</a:t>
            </a:r>
            <a:r>
              <a:rPr lang="en-US" sz="643" kern="100" dirty="0">
                <a:latin typeface="ＭＳ 明朝" panose="02020609040205080304" pitchFamily="17" charset="-128"/>
                <a:ea typeface="ＭＳ 明朝" panose="02020609040205080304" pitchFamily="17" charset="-128"/>
                <a:cs typeface="Times New Roman"/>
              </a:rPr>
              <a:t>)</a:t>
            </a:r>
            <a:r>
              <a:rPr lang="en-US" sz="714" kern="100" dirty="0">
                <a:latin typeface="ＭＳ 明朝" panose="02020609040205080304" pitchFamily="17" charset="-128"/>
                <a:ea typeface="ＭＳ 明朝" panose="02020609040205080304" pitchFamily="17" charset="-128"/>
                <a:cs typeface="Times New Roman"/>
              </a:rPr>
              <a:t>	</a:t>
            </a:r>
            <a:r>
              <a:rPr lang="en-US" altLang="ja-JP" sz="714" kern="100" dirty="0" smtClean="0">
                <a:latin typeface="ＭＳ 明朝" panose="02020609040205080304" pitchFamily="17" charset="-128"/>
                <a:ea typeface="ＭＳ 明朝" panose="02020609040205080304" pitchFamily="17" charset="-128"/>
                <a:cs typeface="Times New Roman"/>
              </a:rPr>
              <a:t>65</a:t>
            </a:r>
            <a:r>
              <a:rPr lang="ja-JP" altLang="en-US" sz="714" kern="100" dirty="0">
                <a:latin typeface="ＭＳ 明朝" panose="02020609040205080304" pitchFamily="17" charset="-128"/>
                <a:ea typeface="ＭＳ 明朝" panose="02020609040205080304" pitchFamily="17" charset="-128"/>
                <a:cs typeface="Times New Roman"/>
              </a:rPr>
              <a:t>　下水道施設の耐震化等の推進</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都市整備部</a:t>
            </a:r>
            <a:r>
              <a:rPr lang="en-US" altLang="ja-JP" sz="643" kern="100" dirty="0">
                <a:latin typeface="ＭＳ 明朝" panose="02020609040205080304" pitchFamily="17" charset="-128"/>
                <a:ea typeface="ＭＳ 明朝" panose="02020609040205080304" pitchFamily="17" charset="-128"/>
                <a:cs typeface="Times New Roman"/>
              </a:rPr>
              <a:t>】</a:t>
            </a:r>
          </a:p>
          <a:p>
            <a:pPr marL="358775" indent="-317500" algn="just">
              <a:lnSpc>
                <a:spcPts val="786"/>
              </a:lnSpc>
            </a:pPr>
            <a:r>
              <a:rPr lang="en-US" sz="643" b="1" kern="100" dirty="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重点</a:t>
            </a:r>
            <a:r>
              <a:rPr lang="en-US" sz="643" b="1" kern="100" dirty="0">
                <a:latin typeface="ＭＳ ゴシック" panose="020B0609070205080204" pitchFamily="49" charset="-128"/>
                <a:ea typeface="ＭＳ ゴシック" panose="020B0609070205080204" pitchFamily="49" charset="-128"/>
                <a:cs typeface="Times New Roman"/>
              </a:rPr>
              <a:t>)	</a:t>
            </a:r>
            <a:r>
              <a:rPr lang="en-US" altLang="ja-JP" sz="714" b="1" kern="100" dirty="0" smtClean="0">
                <a:latin typeface="ＭＳ ゴシック" panose="020B0609070205080204" pitchFamily="49" charset="-128"/>
                <a:ea typeface="ＭＳ ゴシック" panose="020B0609070205080204" pitchFamily="49" charset="-128"/>
                <a:cs typeface="Times New Roman"/>
              </a:rPr>
              <a:t>66</a:t>
            </a:r>
            <a:r>
              <a:rPr lang="ja-JP" altLang="en-US" sz="714" b="1" kern="100" dirty="0">
                <a:latin typeface="ＭＳ ゴシック" panose="020B0609070205080204" pitchFamily="49" charset="-128"/>
                <a:ea typeface="ＭＳ ゴシック" panose="020B0609070205080204" pitchFamily="49" charset="-128"/>
                <a:cs typeface="Times New Roman"/>
              </a:rPr>
              <a:t>　下水道機能の早期確保</a:t>
            </a:r>
            <a:r>
              <a:rPr lang="en-US" altLang="ja-JP" sz="643" b="1" kern="100" dirty="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都市整備部</a:t>
            </a:r>
            <a:r>
              <a:rPr lang="en-US" altLang="ja-JP" sz="643" b="1" kern="100" dirty="0">
                <a:latin typeface="ＭＳ ゴシック" panose="020B0609070205080204" pitchFamily="49" charset="-128"/>
                <a:ea typeface="ＭＳ ゴシック" panose="020B0609070205080204" pitchFamily="49" charset="-128"/>
                <a:cs typeface="Times New Roman"/>
              </a:rPr>
              <a:t>】</a:t>
            </a:r>
          </a:p>
          <a:p>
            <a:pPr marL="358775" indent="-317500" algn="just">
              <a:lnSpc>
                <a:spcPts val="786"/>
              </a:lnSpc>
            </a:pPr>
            <a:r>
              <a:rPr lang="en-US" sz="714" kern="100" dirty="0">
                <a:latin typeface="ＭＳ 明朝" panose="02020609040205080304" pitchFamily="17" charset="-128"/>
                <a:ea typeface="ＭＳ 明朝" panose="02020609040205080304" pitchFamily="17" charset="-128"/>
                <a:cs typeface="Times New Roman"/>
              </a:rPr>
              <a:t>	</a:t>
            </a:r>
            <a:r>
              <a:rPr lang="en-US" altLang="ja-JP" sz="714" kern="100" dirty="0" smtClean="0">
                <a:latin typeface="ＭＳ 明朝" panose="02020609040205080304" pitchFamily="17" charset="-128"/>
                <a:ea typeface="ＭＳ 明朝" panose="02020609040205080304" pitchFamily="17" charset="-128"/>
                <a:cs typeface="Times New Roman"/>
              </a:rPr>
              <a:t>67</a:t>
            </a:r>
            <a:r>
              <a:rPr lang="ja-JP" altLang="en-US" sz="714" kern="100" dirty="0">
                <a:latin typeface="ＭＳ 明朝" panose="02020609040205080304" pitchFamily="17" charset="-128"/>
                <a:ea typeface="ＭＳ 明朝" panose="02020609040205080304" pitchFamily="17" charset="-128"/>
                <a:cs typeface="Times New Roman"/>
              </a:rPr>
              <a:t>　し尿及び浄化槽汚泥の適正処理</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健康医療部</a:t>
            </a:r>
            <a:r>
              <a:rPr lang="en-US" altLang="ja-JP" sz="643" kern="100" dirty="0">
                <a:latin typeface="ＭＳ 明朝" panose="02020609040205080304" pitchFamily="17" charset="-128"/>
                <a:ea typeface="ＭＳ 明朝" panose="02020609040205080304" pitchFamily="17" charset="-128"/>
                <a:cs typeface="Times New Roman"/>
              </a:rPr>
              <a:t>】</a:t>
            </a:r>
          </a:p>
          <a:p>
            <a:pPr marL="358775" indent="-317500" algn="just">
              <a:lnSpc>
                <a:spcPts val="786"/>
              </a:lnSpc>
            </a:pPr>
            <a:r>
              <a:rPr lang="en-US" sz="714" kern="100" dirty="0">
                <a:latin typeface="ＭＳ 明朝" panose="02020609040205080304" pitchFamily="17" charset="-128"/>
                <a:ea typeface="ＭＳ 明朝" panose="02020609040205080304" pitchFamily="17" charset="-128"/>
                <a:cs typeface="Times New Roman"/>
              </a:rPr>
              <a:t>	</a:t>
            </a:r>
            <a:r>
              <a:rPr lang="en-US" sz="714" kern="100" dirty="0" smtClean="0">
                <a:latin typeface="ＭＳ 明朝" panose="02020609040205080304" pitchFamily="17" charset="-128"/>
                <a:ea typeface="ＭＳ 明朝" panose="02020609040205080304" pitchFamily="17" charset="-128"/>
                <a:cs typeface="Times New Roman"/>
              </a:rPr>
              <a:t>6</a:t>
            </a:r>
            <a:r>
              <a:rPr lang="en-US" altLang="ja-JP" sz="714" kern="100" dirty="0" smtClean="0">
                <a:latin typeface="ＭＳ 明朝" panose="02020609040205080304" pitchFamily="17" charset="-128"/>
                <a:ea typeface="ＭＳ 明朝" panose="02020609040205080304" pitchFamily="17" charset="-128"/>
                <a:cs typeface="Times New Roman"/>
              </a:rPr>
              <a:t>8</a:t>
            </a:r>
            <a:r>
              <a:rPr lang="ja-JP" altLang="en-US" sz="714" kern="100" dirty="0">
                <a:latin typeface="ＭＳ 明朝" panose="02020609040205080304" pitchFamily="17" charset="-128"/>
                <a:ea typeface="ＭＳ 明朝" panose="02020609040205080304" pitchFamily="17" charset="-128"/>
                <a:cs typeface="Times New Roman"/>
              </a:rPr>
              <a:t>　生活ごみの適正処理</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環境農林水産部</a:t>
            </a:r>
            <a:r>
              <a:rPr lang="en-US" altLang="ja-JP" sz="643" kern="100" dirty="0">
                <a:latin typeface="ＭＳ 明朝" panose="02020609040205080304" pitchFamily="17" charset="-128"/>
                <a:ea typeface="ＭＳ 明朝" panose="02020609040205080304" pitchFamily="17" charset="-128"/>
                <a:cs typeface="Times New Roman"/>
              </a:rPr>
              <a:t>】</a:t>
            </a:r>
          </a:p>
          <a:p>
            <a:pPr marL="358775" indent="-317500" algn="just">
              <a:lnSpc>
                <a:spcPts val="786"/>
              </a:lnSpc>
            </a:pPr>
            <a:r>
              <a:rPr lang="en-US"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重点</a:t>
            </a:r>
            <a:r>
              <a:rPr lang="en-US" sz="643" kern="100" dirty="0">
                <a:latin typeface="ＭＳ 明朝" panose="02020609040205080304" pitchFamily="17" charset="-128"/>
                <a:ea typeface="ＭＳ 明朝" panose="02020609040205080304" pitchFamily="17" charset="-128"/>
                <a:cs typeface="Times New Roman"/>
              </a:rPr>
              <a:t>)</a:t>
            </a:r>
            <a:r>
              <a:rPr lang="en-US" sz="714" kern="100" dirty="0">
                <a:latin typeface="ＭＳ 明朝" panose="02020609040205080304" pitchFamily="17" charset="-128"/>
                <a:ea typeface="ＭＳ 明朝" panose="02020609040205080304" pitchFamily="17" charset="-128"/>
                <a:cs typeface="Times New Roman"/>
              </a:rPr>
              <a:t>	</a:t>
            </a:r>
            <a:r>
              <a:rPr lang="en-US" sz="714" kern="100" dirty="0" smtClean="0">
                <a:latin typeface="ＭＳ 明朝" panose="02020609040205080304" pitchFamily="17" charset="-128"/>
                <a:ea typeface="ＭＳ 明朝" panose="02020609040205080304" pitchFamily="17" charset="-128"/>
                <a:cs typeface="Times New Roman"/>
              </a:rPr>
              <a:t>6</a:t>
            </a:r>
            <a:r>
              <a:rPr lang="en-US" altLang="ja-JP" sz="714" kern="100" dirty="0" smtClean="0">
                <a:latin typeface="ＭＳ 明朝" panose="02020609040205080304" pitchFamily="17" charset="-128"/>
                <a:ea typeface="ＭＳ 明朝" panose="02020609040205080304" pitchFamily="17" charset="-128"/>
                <a:cs typeface="Times New Roman"/>
              </a:rPr>
              <a:t>9</a:t>
            </a:r>
            <a:r>
              <a:rPr lang="ja-JP" altLang="en-US" sz="714" kern="100" dirty="0">
                <a:latin typeface="ＭＳ 明朝" panose="02020609040205080304" pitchFamily="17" charset="-128"/>
                <a:ea typeface="ＭＳ 明朝" panose="02020609040205080304" pitchFamily="17" charset="-128"/>
                <a:cs typeface="Times New Roman"/>
              </a:rPr>
              <a:t>　管理化学物質の適正管理指導</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環境農林水産部</a:t>
            </a:r>
            <a:r>
              <a:rPr lang="en-US" altLang="ja-JP" sz="643" kern="100" dirty="0">
                <a:latin typeface="ＭＳ 明朝" panose="02020609040205080304" pitchFamily="17" charset="-128"/>
                <a:ea typeface="ＭＳ 明朝" panose="02020609040205080304" pitchFamily="17" charset="-128"/>
                <a:cs typeface="Times New Roman"/>
              </a:rPr>
              <a:t>】</a:t>
            </a:r>
          </a:p>
          <a:p>
            <a:pPr marL="358775" indent="-317500" algn="just">
              <a:lnSpc>
                <a:spcPts val="786"/>
              </a:lnSpc>
            </a:pPr>
            <a:r>
              <a:rPr lang="en-US" sz="714" kern="100" dirty="0">
                <a:latin typeface="ＭＳ 明朝" panose="02020609040205080304" pitchFamily="17" charset="-128"/>
                <a:ea typeface="ＭＳ 明朝" panose="02020609040205080304" pitchFamily="17" charset="-128"/>
                <a:cs typeface="Times New Roman"/>
              </a:rPr>
              <a:t>	</a:t>
            </a:r>
            <a:r>
              <a:rPr lang="en-US" altLang="ja-JP" sz="714" kern="100" dirty="0" smtClean="0">
                <a:latin typeface="ＭＳ 明朝" panose="02020609040205080304" pitchFamily="17" charset="-128"/>
                <a:ea typeface="ＭＳ 明朝" panose="02020609040205080304" pitchFamily="17" charset="-128"/>
                <a:cs typeface="Times New Roman"/>
              </a:rPr>
              <a:t>70</a:t>
            </a:r>
            <a:r>
              <a:rPr lang="ja-JP" altLang="en-US" sz="714" kern="100" dirty="0">
                <a:latin typeface="ＭＳ 明朝" panose="02020609040205080304" pitchFamily="17" charset="-128"/>
                <a:ea typeface="ＭＳ 明朝" panose="02020609040205080304" pitchFamily="17" charset="-128"/>
                <a:cs typeface="Times New Roman"/>
              </a:rPr>
              <a:t>　有害物質</a:t>
            </a:r>
            <a:r>
              <a:rPr lang="en-US" sz="714" kern="100" dirty="0">
                <a:latin typeface="ＭＳ 明朝" panose="02020609040205080304" pitchFamily="17" charset="-128"/>
                <a:ea typeface="ＭＳ 明朝" panose="02020609040205080304" pitchFamily="17" charset="-128"/>
                <a:cs typeface="Times New Roman"/>
              </a:rPr>
              <a:t>(</a:t>
            </a:r>
            <a:r>
              <a:rPr lang="ja-JP" altLang="en-US" sz="714" kern="100" dirty="0">
                <a:latin typeface="ＭＳ 明朝" panose="02020609040205080304" pitchFamily="17" charset="-128"/>
                <a:ea typeface="ＭＳ 明朝" panose="02020609040205080304" pitchFamily="17" charset="-128"/>
                <a:cs typeface="Times New Roman"/>
              </a:rPr>
              <a:t>石綿、</a:t>
            </a:r>
            <a:r>
              <a:rPr lang="en-US" sz="714" kern="100" dirty="0">
                <a:latin typeface="ＭＳ 明朝" panose="02020609040205080304" pitchFamily="17" charset="-128"/>
                <a:ea typeface="ＭＳ 明朝" panose="02020609040205080304" pitchFamily="17" charset="-128"/>
                <a:cs typeface="Times New Roman"/>
              </a:rPr>
              <a:t>PCB</a:t>
            </a:r>
            <a:r>
              <a:rPr lang="ja-JP" altLang="en-US" sz="714" kern="100" dirty="0">
                <a:latin typeface="ＭＳ 明朝" panose="02020609040205080304" pitchFamily="17" charset="-128"/>
                <a:ea typeface="ＭＳ 明朝" panose="02020609040205080304" pitchFamily="17" charset="-128"/>
                <a:cs typeface="Times New Roman"/>
              </a:rPr>
              <a:t>等</a:t>
            </a:r>
            <a:r>
              <a:rPr lang="en-US" sz="714" kern="100" dirty="0">
                <a:latin typeface="ＭＳ 明朝" panose="02020609040205080304" pitchFamily="17" charset="-128"/>
                <a:ea typeface="ＭＳ 明朝" panose="02020609040205080304" pitchFamily="17" charset="-128"/>
                <a:cs typeface="Times New Roman"/>
              </a:rPr>
              <a:t>)</a:t>
            </a:r>
            <a:r>
              <a:rPr lang="ja-JP" altLang="en-US" sz="714" kern="100" dirty="0">
                <a:latin typeface="ＭＳ 明朝" panose="02020609040205080304" pitchFamily="17" charset="-128"/>
                <a:ea typeface="ＭＳ 明朝" panose="02020609040205080304" pitchFamily="17" charset="-128"/>
                <a:cs typeface="Times New Roman"/>
              </a:rPr>
              <a:t>の拡散防止対策の促進</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環境農林水産部</a:t>
            </a:r>
            <a:r>
              <a:rPr lang="en-US" altLang="ja-JP" sz="643" kern="100" dirty="0">
                <a:latin typeface="ＭＳ 明朝" panose="02020609040205080304" pitchFamily="17" charset="-128"/>
                <a:ea typeface="ＭＳ 明朝" panose="02020609040205080304" pitchFamily="17" charset="-128"/>
                <a:cs typeface="Times New Roman"/>
              </a:rPr>
              <a:t>】</a:t>
            </a:r>
          </a:p>
          <a:p>
            <a:pPr marL="358775" indent="-317500" algn="just">
              <a:lnSpc>
                <a:spcPts val="786"/>
              </a:lnSpc>
            </a:pPr>
            <a:r>
              <a:rPr lang="en-US" sz="714" b="1" kern="100" dirty="0">
                <a:latin typeface="ＭＳ ゴシック" panose="020B0609070205080204" pitchFamily="49" charset="-128"/>
                <a:ea typeface="ＭＳ ゴシック" panose="020B0609070205080204" pitchFamily="49" charset="-128"/>
                <a:cs typeface="Times New Roman"/>
              </a:rPr>
              <a:t>	</a:t>
            </a:r>
            <a:r>
              <a:rPr lang="en-US" altLang="ja-JP" sz="714" b="1" kern="100" dirty="0" smtClean="0">
                <a:latin typeface="ＭＳ ゴシック" panose="020B0609070205080204" pitchFamily="49" charset="-128"/>
                <a:ea typeface="ＭＳ ゴシック" panose="020B0609070205080204" pitchFamily="49" charset="-128"/>
                <a:cs typeface="Times New Roman"/>
              </a:rPr>
              <a:t>71</a:t>
            </a:r>
            <a:r>
              <a:rPr lang="ja-JP" altLang="en-US" sz="714" b="1" kern="100" dirty="0">
                <a:latin typeface="ＭＳ ゴシック" panose="020B0609070205080204" pitchFamily="49" charset="-128"/>
                <a:ea typeface="ＭＳ ゴシック" panose="020B0609070205080204" pitchFamily="49" charset="-128"/>
                <a:cs typeface="Times New Roman"/>
              </a:rPr>
              <a:t>　火薬類・高圧ガス製造事業所の保安対策の促進</a:t>
            </a:r>
            <a:r>
              <a:rPr lang="en-US" altLang="ja-JP" sz="643" b="1" kern="100" dirty="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危機管理室</a:t>
            </a:r>
            <a:r>
              <a:rPr lang="en-US" altLang="ja-JP" sz="643" b="1" kern="100" dirty="0">
                <a:latin typeface="ＭＳ ゴシック" panose="020B0609070205080204" pitchFamily="49" charset="-128"/>
                <a:ea typeface="ＭＳ ゴシック" panose="020B0609070205080204" pitchFamily="49" charset="-128"/>
                <a:cs typeface="Times New Roman"/>
              </a:rPr>
              <a:t>】</a:t>
            </a:r>
          </a:p>
          <a:p>
            <a:pPr marL="358775" indent="-317500" algn="just">
              <a:lnSpc>
                <a:spcPts val="786"/>
              </a:lnSpc>
            </a:pPr>
            <a:r>
              <a:rPr lang="en-US" sz="714" kern="100" dirty="0">
                <a:latin typeface="ＭＳ 明朝" panose="02020609040205080304" pitchFamily="17" charset="-128"/>
                <a:ea typeface="ＭＳ 明朝" panose="02020609040205080304" pitchFamily="17" charset="-128"/>
                <a:cs typeface="Times New Roman"/>
              </a:rPr>
              <a:t>	</a:t>
            </a:r>
            <a:r>
              <a:rPr lang="en-US" altLang="ja-JP" sz="714" kern="100" dirty="0" smtClean="0">
                <a:latin typeface="ＭＳ 明朝" panose="02020609040205080304" pitchFamily="17" charset="-128"/>
                <a:ea typeface="ＭＳ 明朝" panose="02020609040205080304" pitchFamily="17" charset="-128"/>
                <a:cs typeface="Times New Roman"/>
              </a:rPr>
              <a:t>72</a:t>
            </a:r>
            <a:r>
              <a:rPr lang="ja-JP" altLang="en-US" sz="714" kern="100" dirty="0">
                <a:latin typeface="ＭＳ 明朝" panose="02020609040205080304" pitchFamily="17" charset="-128"/>
                <a:ea typeface="ＭＳ 明朝" panose="02020609040205080304" pitchFamily="17" charset="-128"/>
                <a:cs typeface="Times New Roman"/>
              </a:rPr>
              <a:t>　毒物劇物営業者における防災体制の指導</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健康医療部</a:t>
            </a:r>
            <a:r>
              <a:rPr lang="en-US" altLang="ja-JP" sz="643" kern="100" dirty="0">
                <a:latin typeface="ＭＳ 明朝" panose="02020609040205080304" pitchFamily="17" charset="-128"/>
                <a:ea typeface="ＭＳ 明朝" panose="02020609040205080304" pitchFamily="17" charset="-128"/>
                <a:cs typeface="Times New Roman"/>
              </a:rPr>
              <a:t>】</a:t>
            </a:r>
          </a:p>
          <a:p>
            <a:pPr marL="358775" indent="-317500" algn="just">
              <a:lnSpc>
                <a:spcPts val="786"/>
              </a:lnSpc>
            </a:pPr>
            <a:r>
              <a:rPr lang="en-US" sz="714" kern="100" dirty="0">
                <a:latin typeface="ＭＳ 明朝" panose="02020609040205080304" pitchFamily="17" charset="-128"/>
                <a:ea typeface="ＭＳ 明朝" panose="02020609040205080304" pitchFamily="17" charset="-128"/>
                <a:cs typeface="Times New Roman"/>
              </a:rPr>
              <a:t>	</a:t>
            </a:r>
            <a:r>
              <a:rPr lang="en-US" altLang="ja-JP" sz="714" kern="100" dirty="0" smtClean="0">
                <a:latin typeface="ＭＳ 明朝" panose="02020609040205080304" pitchFamily="17" charset="-128"/>
                <a:ea typeface="ＭＳ 明朝" panose="02020609040205080304" pitchFamily="17" charset="-128"/>
                <a:cs typeface="Times New Roman"/>
              </a:rPr>
              <a:t>73</a:t>
            </a:r>
            <a:r>
              <a:rPr lang="ja-JP" altLang="en-US" sz="714" kern="100" dirty="0">
                <a:latin typeface="ＭＳ 明朝" panose="02020609040205080304" pitchFamily="17" charset="-128"/>
                <a:ea typeface="ＭＳ 明朝" panose="02020609040205080304" pitchFamily="17" charset="-128"/>
                <a:cs typeface="Times New Roman"/>
              </a:rPr>
              <a:t>　</a:t>
            </a:r>
            <a:r>
              <a:rPr lang="ja-JP" altLang="en-US" sz="714" kern="100" dirty="0" smtClean="0">
                <a:latin typeface="ＭＳ 明朝" panose="02020609040205080304" pitchFamily="17" charset="-128"/>
                <a:ea typeface="ＭＳ 明朝" panose="02020609040205080304" pitchFamily="17" charset="-128"/>
                <a:cs typeface="Times New Roman"/>
              </a:rPr>
              <a:t>遺体対策</a:t>
            </a:r>
            <a:r>
              <a:rPr lang="en-US" altLang="ja-JP" sz="643" kern="100" dirty="0" smtClean="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健康医療部</a:t>
            </a:r>
            <a:r>
              <a:rPr lang="en-US" altLang="ja-JP" sz="643" kern="100" dirty="0">
                <a:latin typeface="ＭＳ 明朝" panose="02020609040205080304" pitchFamily="17" charset="-128"/>
                <a:ea typeface="ＭＳ 明朝" panose="02020609040205080304" pitchFamily="17" charset="-128"/>
                <a:cs typeface="Times New Roman"/>
              </a:rPr>
              <a:t>】</a:t>
            </a:r>
          </a:p>
          <a:p>
            <a:pPr marL="358775" indent="-317500" algn="just">
              <a:lnSpc>
                <a:spcPts val="786"/>
              </a:lnSpc>
            </a:pPr>
            <a:r>
              <a:rPr lang="en-US" sz="714" kern="100" dirty="0">
                <a:latin typeface="ＭＳ 明朝" panose="02020609040205080304" pitchFamily="17" charset="-128"/>
                <a:ea typeface="ＭＳ 明朝" panose="02020609040205080304" pitchFamily="17" charset="-128"/>
                <a:cs typeface="Times New Roman"/>
              </a:rPr>
              <a:t>	</a:t>
            </a:r>
            <a:r>
              <a:rPr lang="en-US" altLang="ja-JP" sz="714" kern="100" dirty="0" smtClean="0">
                <a:latin typeface="ＭＳ 明朝" panose="02020609040205080304" pitchFamily="17" charset="-128"/>
                <a:ea typeface="ＭＳ 明朝" panose="02020609040205080304" pitchFamily="17" charset="-128"/>
                <a:cs typeface="Times New Roman"/>
              </a:rPr>
              <a:t>74</a:t>
            </a:r>
            <a:r>
              <a:rPr lang="ja-JP" altLang="en-US" sz="714" kern="100" dirty="0">
                <a:latin typeface="ＭＳ 明朝" panose="02020609040205080304" pitchFamily="17" charset="-128"/>
                <a:ea typeface="ＭＳ 明朝" panose="02020609040205080304" pitchFamily="17" charset="-128"/>
                <a:cs typeface="Times New Roman"/>
              </a:rPr>
              <a:t>　愛護動物の救護</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環境農林水産部</a:t>
            </a:r>
            <a:r>
              <a:rPr lang="en-US" altLang="ja-JP" sz="643" kern="100" dirty="0">
                <a:latin typeface="ＭＳ 明朝" panose="02020609040205080304" pitchFamily="17" charset="-128"/>
                <a:ea typeface="ＭＳ 明朝" panose="02020609040205080304" pitchFamily="17" charset="-128"/>
                <a:cs typeface="Times New Roman"/>
              </a:rPr>
              <a:t>】</a:t>
            </a:r>
          </a:p>
          <a:p>
            <a:pPr algn="just">
              <a:lnSpc>
                <a:spcPts val="786"/>
              </a:lnSpc>
            </a:pPr>
            <a:r>
              <a:rPr lang="en-US" sz="714" kern="100" dirty="0">
                <a:latin typeface="ＭＳ ゴシック" panose="020B0609070205080204" pitchFamily="49" charset="-128"/>
                <a:ea typeface="ＭＳ ゴシック" panose="020B0609070205080204" pitchFamily="49" charset="-128"/>
                <a:cs typeface="Times New Roman"/>
              </a:rPr>
              <a:t> </a:t>
            </a:r>
            <a:endParaRPr lang="ja-JP" altLang="en-US" sz="714" kern="100" dirty="0">
              <a:latin typeface="ＭＳ ゴシック" panose="020B0609070205080204" pitchFamily="49" charset="-128"/>
              <a:ea typeface="ＭＳ ゴシック" panose="020B0609070205080204" pitchFamily="49" charset="-128"/>
              <a:cs typeface="Times New Roman"/>
            </a:endParaRPr>
          </a:p>
          <a:p>
            <a:pPr marL="578315" indent="-578315">
              <a:lnSpc>
                <a:spcPts val="1214"/>
              </a:lnSpc>
            </a:pPr>
            <a:r>
              <a:rPr lang="ja-JP" altLang="en-US" sz="857" b="1" kern="100" dirty="0">
                <a:latin typeface="Meiryo UI" panose="020B0604030504040204" pitchFamily="50" charset="-128"/>
                <a:ea typeface="Meiryo UI" panose="020B0604030504040204" pitchFamily="50" charset="-128"/>
                <a:cs typeface="Times New Roman"/>
              </a:rPr>
              <a:t>ミッション</a:t>
            </a:r>
            <a:r>
              <a:rPr lang="en-US" altLang="ja-JP" sz="857" b="1" kern="100" dirty="0">
                <a:latin typeface="Meiryo UI" panose="020B0604030504040204" pitchFamily="50" charset="-128"/>
                <a:ea typeface="Meiryo UI" panose="020B0604030504040204" pitchFamily="50" charset="-128"/>
                <a:cs typeface="Times New Roman"/>
              </a:rPr>
              <a:t>Ⅲ	</a:t>
            </a:r>
            <a:r>
              <a:rPr lang="ja-JP" altLang="en-US" sz="857" b="1" kern="100" spc="-14" dirty="0">
                <a:latin typeface="Meiryo UI" panose="020B0604030504040204" pitchFamily="50" charset="-128"/>
                <a:ea typeface="Meiryo UI" panose="020B0604030504040204" pitchFamily="50" charset="-128"/>
                <a:cs typeface="Times New Roman"/>
              </a:rPr>
              <a:t>「大都市・大阪」</a:t>
            </a:r>
            <a:r>
              <a:rPr lang="ja-JP" altLang="en-US" sz="857" b="1" kern="100" dirty="0">
                <a:latin typeface="Meiryo UI" panose="020B0604030504040204" pitchFamily="50" charset="-128"/>
                <a:ea typeface="Meiryo UI" panose="020B0604030504040204" pitchFamily="50" charset="-128"/>
                <a:cs typeface="Times New Roman"/>
              </a:rPr>
              <a:t>の府民生活と経済の、迅速な回復のための、復旧復興対策</a:t>
            </a:r>
          </a:p>
          <a:p>
            <a:pPr marL="95252" indent="381008" algn="just">
              <a:lnSpc>
                <a:spcPts val="429"/>
              </a:lnSpc>
            </a:pPr>
            <a:r>
              <a:rPr lang="en-US" sz="714" kern="100" dirty="0">
                <a:latin typeface="ＭＳ ゴシック" panose="020B0609070205080204" pitchFamily="49" charset="-128"/>
                <a:ea typeface="ＭＳ ゴシック" panose="020B0609070205080204" pitchFamily="49" charset="-128"/>
                <a:cs typeface="Times New Roman"/>
              </a:rPr>
              <a:t> </a:t>
            </a:r>
            <a:endParaRPr lang="ja-JP" altLang="en-US" sz="714" kern="100" dirty="0">
              <a:latin typeface="ＭＳ ゴシック" panose="020B0609070205080204" pitchFamily="49" charset="-128"/>
              <a:ea typeface="ＭＳ ゴシック" panose="020B0609070205080204" pitchFamily="49" charset="-128"/>
              <a:cs typeface="Times New Roman"/>
            </a:endParaRPr>
          </a:p>
          <a:p>
            <a:pPr marL="358775" indent="-317500" algn="just">
              <a:lnSpc>
                <a:spcPts val="786"/>
              </a:lnSpc>
            </a:pPr>
            <a:r>
              <a:rPr lang="en-US" sz="643" b="1" kern="100" dirty="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重点</a:t>
            </a:r>
            <a:r>
              <a:rPr lang="en-US" sz="643" b="1" kern="100" dirty="0">
                <a:latin typeface="ＭＳ ゴシック" panose="020B0609070205080204" pitchFamily="49" charset="-128"/>
                <a:ea typeface="ＭＳ ゴシック" panose="020B0609070205080204" pitchFamily="49" charset="-128"/>
                <a:cs typeface="Times New Roman"/>
              </a:rPr>
              <a:t>)</a:t>
            </a:r>
            <a:r>
              <a:rPr lang="en-US" sz="714" b="1" kern="100" dirty="0">
                <a:latin typeface="ＭＳ ゴシック" panose="020B0609070205080204" pitchFamily="49" charset="-128"/>
                <a:ea typeface="ＭＳ ゴシック" panose="020B0609070205080204" pitchFamily="49" charset="-128"/>
                <a:cs typeface="Times New Roman"/>
              </a:rPr>
              <a:t>	</a:t>
            </a:r>
            <a:r>
              <a:rPr lang="en-US" altLang="ja-JP" sz="714" b="1" kern="100" dirty="0" smtClean="0">
                <a:latin typeface="ＭＳ ゴシック" panose="020B0609070205080204" pitchFamily="49" charset="-128"/>
                <a:ea typeface="ＭＳ ゴシック" panose="020B0609070205080204" pitchFamily="49" charset="-128"/>
                <a:cs typeface="Times New Roman"/>
              </a:rPr>
              <a:t>75</a:t>
            </a:r>
            <a:r>
              <a:rPr lang="ja-JP" altLang="en-US" sz="714" b="1" kern="100" dirty="0">
                <a:latin typeface="ＭＳ ゴシック" panose="020B0609070205080204" pitchFamily="49" charset="-128"/>
                <a:ea typeface="ＭＳ ゴシック" panose="020B0609070205080204" pitchFamily="49" charset="-128"/>
                <a:cs typeface="Times New Roman"/>
              </a:rPr>
              <a:t>　災害ボランティアの充実と連携強化</a:t>
            </a:r>
            <a:r>
              <a:rPr lang="en-US" altLang="ja-JP" sz="643" b="1" kern="100" dirty="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危機管理室</a:t>
            </a:r>
            <a:r>
              <a:rPr lang="en-US" altLang="ja-JP" sz="643" b="1" kern="100" dirty="0">
                <a:latin typeface="ＭＳ ゴシック" panose="020B0609070205080204" pitchFamily="49" charset="-128"/>
                <a:ea typeface="ＭＳ ゴシック" panose="020B0609070205080204" pitchFamily="49" charset="-128"/>
                <a:cs typeface="Times New Roman"/>
              </a:rPr>
              <a:t>】</a:t>
            </a:r>
          </a:p>
          <a:p>
            <a:pPr marL="358775" indent="-317500" algn="just">
              <a:lnSpc>
                <a:spcPts val="786"/>
              </a:lnSpc>
            </a:pPr>
            <a:r>
              <a:rPr lang="en-US"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重点</a:t>
            </a:r>
            <a:r>
              <a:rPr lang="en-US" sz="643" kern="100" dirty="0">
                <a:latin typeface="ＭＳ 明朝" panose="02020609040205080304" pitchFamily="17" charset="-128"/>
                <a:ea typeface="ＭＳ 明朝" panose="02020609040205080304" pitchFamily="17" charset="-128"/>
                <a:cs typeface="Times New Roman"/>
              </a:rPr>
              <a:t>)</a:t>
            </a:r>
            <a:r>
              <a:rPr lang="en-US" sz="714" kern="100" dirty="0">
                <a:latin typeface="ＭＳ 明朝" panose="02020609040205080304" pitchFamily="17" charset="-128"/>
                <a:ea typeface="ＭＳ 明朝" panose="02020609040205080304" pitchFamily="17" charset="-128"/>
                <a:cs typeface="Times New Roman"/>
              </a:rPr>
              <a:t>	</a:t>
            </a:r>
            <a:r>
              <a:rPr lang="en-US" altLang="ja-JP" sz="714" kern="100" dirty="0" smtClean="0">
                <a:latin typeface="ＭＳ 明朝" panose="02020609040205080304" pitchFamily="17" charset="-128"/>
                <a:ea typeface="ＭＳ 明朝" panose="02020609040205080304" pitchFamily="17" charset="-128"/>
                <a:cs typeface="Times New Roman"/>
              </a:rPr>
              <a:t>76</a:t>
            </a:r>
            <a:r>
              <a:rPr lang="ja-JP" altLang="en-US" sz="714" kern="100" dirty="0">
                <a:latin typeface="ＭＳ 明朝" panose="02020609040205080304" pitchFamily="17" charset="-128"/>
                <a:ea typeface="ＭＳ 明朝" panose="02020609040205080304" pitchFamily="17" charset="-128"/>
                <a:cs typeface="Times New Roman"/>
              </a:rPr>
              <a:t>　災害廃棄物の適正処理</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環境農林水産部</a:t>
            </a:r>
            <a:r>
              <a:rPr lang="en-US" altLang="ja-JP" sz="643" kern="100" dirty="0">
                <a:latin typeface="ＭＳ 明朝" panose="02020609040205080304" pitchFamily="17" charset="-128"/>
                <a:ea typeface="ＭＳ 明朝" panose="02020609040205080304" pitchFamily="17" charset="-128"/>
                <a:cs typeface="Times New Roman"/>
              </a:rPr>
              <a:t>】</a:t>
            </a:r>
          </a:p>
          <a:p>
            <a:pPr marL="358775" indent="-317500" algn="just">
              <a:lnSpc>
                <a:spcPts val="786"/>
              </a:lnSpc>
            </a:pPr>
            <a:r>
              <a:rPr lang="en-US" sz="643" b="1" kern="100" dirty="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重点</a:t>
            </a:r>
            <a:r>
              <a:rPr lang="en-US" sz="643" b="1" kern="100" dirty="0">
                <a:latin typeface="ＭＳ ゴシック" panose="020B0609070205080204" pitchFamily="49" charset="-128"/>
                <a:ea typeface="ＭＳ ゴシック" panose="020B0609070205080204" pitchFamily="49" charset="-128"/>
                <a:cs typeface="Times New Roman"/>
              </a:rPr>
              <a:t>)</a:t>
            </a:r>
            <a:r>
              <a:rPr lang="en-US" sz="714" b="1" kern="100" dirty="0">
                <a:latin typeface="ＭＳ ゴシック" panose="020B0609070205080204" pitchFamily="49" charset="-128"/>
                <a:ea typeface="ＭＳ ゴシック" panose="020B0609070205080204" pitchFamily="49" charset="-128"/>
                <a:cs typeface="Times New Roman"/>
              </a:rPr>
              <a:t>	</a:t>
            </a:r>
            <a:r>
              <a:rPr lang="en-US" sz="714" b="1" kern="100" dirty="0" smtClean="0">
                <a:latin typeface="ＭＳ ゴシック" panose="020B0609070205080204" pitchFamily="49" charset="-128"/>
                <a:ea typeface="ＭＳ ゴシック" panose="020B0609070205080204" pitchFamily="49" charset="-128"/>
                <a:cs typeface="Times New Roman"/>
              </a:rPr>
              <a:t>7</a:t>
            </a:r>
            <a:r>
              <a:rPr lang="en-US" altLang="ja-JP" sz="714" b="1" kern="100" dirty="0" smtClean="0">
                <a:latin typeface="ＭＳ ゴシック" panose="020B0609070205080204" pitchFamily="49" charset="-128"/>
                <a:ea typeface="ＭＳ ゴシック" panose="020B0609070205080204" pitchFamily="49" charset="-128"/>
                <a:cs typeface="Times New Roman"/>
              </a:rPr>
              <a:t>7</a:t>
            </a:r>
            <a:r>
              <a:rPr lang="ja-JP" altLang="en-US" sz="714" b="1" kern="100" dirty="0">
                <a:latin typeface="ＭＳ ゴシック" panose="020B0609070205080204" pitchFamily="49" charset="-128"/>
                <a:ea typeface="ＭＳ ゴシック" panose="020B0609070205080204" pitchFamily="49" charset="-128"/>
                <a:cs typeface="Times New Roman"/>
              </a:rPr>
              <a:t>　応急仮設住宅の早期供給体制の整備</a:t>
            </a:r>
            <a:r>
              <a:rPr lang="en-US" altLang="ja-JP" sz="643" b="1" kern="100" dirty="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危機管理室・住宅まちづくり部</a:t>
            </a:r>
            <a:r>
              <a:rPr lang="en-US" altLang="ja-JP" sz="643" b="1" kern="100" dirty="0">
                <a:latin typeface="ＭＳ ゴシック" panose="020B0609070205080204" pitchFamily="49" charset="-128"/>
                <a:ea typeface="ＭＳ ゴシック" panose="020B0609070205080204" pitchFamily="49" charset="-128"/>
                <a:cs typeface="Times New Roman"/>
              </a:rPr>
              <a:t>】</a:t>
            </a:r>
          </a:p>
          <a:p>
            <a:pPr marL="358775" indent="-317500" algn="just">
              <a:lnSpc>
                <a:spcPts val="786"/>
              </a:lnSpc>
            </a:pPr>
            <a:r>
              <a:rPr lang="en-US" sz="714" kern="100" dirty="0">
                <a:latin typeface="ＭＳ ゴシック" panose="020B0609070205080204" pitchFamily="49" charset="-128"/>
                <a:ea typeface="ＭＳ ゴシック" panose="020B0609070205080204" pitchFamily="49" charset="-128"/>
                <a:cs typeface="Times New Roman"/>
              </a:rPr>
              <a:t>	</a:t>
            </a:r>
            <a:r>
              <a:rPr lang="en-US" sz="714" b="1" kern="100" dirty="0" smtClean="0">
                <a:latin typeface="ＭＳ ゴシック" panose="020B0609070205080204" pitchFamily="49" charset="-128"/>
                <a:ea typeface="ＭＳ ゴシック" panose="020B0609070205080204" pitchFamily="49" charset="-128"/>
                <a:cs typeface="Times New Roman"/>
              </a:rPr>
              <a:t>7</a:t>
            </a:r>
            <a:r>
              <a:rPr lang="en-US" altLang="ja-JP" sz="714" b="1" kern="100" dirty="0" smtClean="0">
                <a:latin typeface="ＭＳ ゴシック" panose="020B0609070205080204" pitchFamily="49" charset="-128"/>
                <a:ea typeface="ＭＳ ゴシック" panose="020B0609070205080204" pitchFamily="49" charset="-128"/>
                <a:cs typeface="Times New Roman"/>
              </a:rPr>
              <a:t>8</a:t>
            </a:r>
            <a:r>
              <a:rPr lang="ja-JP" altLang="en-US" sz="714" b="1" kern="100" dirty="0">
                <a:latin typeface="ＭＳ ゴシック" panose="020B0609070205080204" pitchFamily="49" charset="-128"/>
                <a:ea typeface="ＭＳ ゴシック" panose="020B0609070205080204" pitchFamily="49" charset="-128"/>
                <a:cs typeface="Times New Roman"/>
              </a:rPr>
              <a:t>　被災民間建築物・宅地の危険度判定体制の整備</a:t>
            </a:r>
            <a:r>
              <a:rPr lang="en-US" altLang="ja-JP" sz="643" b="1" kern="100" dirty="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住宅まちづくり部</a:t>
            </a:r>
            <a:r>
              <a:rPr lang="en-US" altLang="ja-JP" sz="643" b="1" kern="100" dirty="0">
                <a:latin typeface="ＭＳ ゴシック" panose="020B0609070205080204" pitchFamily="49" charset="-128"/>
                <a:ea typeface="ＭＳ ゴシック" panose="020B0609070205080204" pitchFamily="49" charset="-128"/>
                <a:cs typeface="Times New Roman"/>
              </a:rPr>
              <a:t>】</a:t>
            </a:r>
          </a:p>
          <a:p>
            <a:pPr marL="358775" indent="-317500" algn="just">
              <a:lnSpc>
                <a:spcPts val="786"/>
              </a:lnSpc>
            </a:pPr>
            <a:r>
              <a:rPr lang="en-US" sz="643" b="1" kern="100" dirty="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重点</a:t>
            </a:r>
            <a:r>
              <a:rPr lang="en-US" sz="643" b="1" kern="100" dirty="0">
                <a:latin typeface="ＭＳ ゴシック" panose="020B0609070205080204" pitchFamily="49" charset="-128"/>
                <a:ea typeface="ＭＳ ゴシック" panose="020B0609070205080204" pitchFamily="49" charset="-128"/>
                <a:cs typeface="Times New Roman"/>
              </a:rPr>
              <a:t>)</a:t>
            </a:r>
            <a:r>
              <a:rPr lang="en-US" sz="714" b="1" kern="100" dirty="0">
                <a:latin typeface="ＭＳ ゴシック" panose="020B0609070205080204" pitchFamily="49" charset="-128"/>
                <a:ea typeface="ＭＳ ゴシック" panose="020B0609070205080204" pitchFamily="49" charset="-128"/>
                <a:cs typeface="Times New Roman"/>
              </a:rPr>
              <a:t>	</a:t>
            </a:r>
            <a:r>
              <a:rPr lang="en-US" sz="714" b="1" kern="100" dirty="0" smtClean="0">
                <a:latin typeface="ＭＳ ゴシック" panose="020B0609070205080204" pitchFamily="49" charset="-128"/>
                <a:ea typeface="ＭＳ ゴシック" panose="020B0609070205080204" pitchFamily="49" charset="-128"/>
                <a:cs typeface="Times New Roman"/>
              </a:rPr>
              <a:t>7</a:t>
            </a:r>
            <a:r>
              <a:rPr lang="en-US" altLang="ja-JP" sz="714" b="1" kern="100" dirty="0" smtClean="0">
                <a:latin typeface="ＭＳ ゴシック" panose="020B0609070205080204" pitchFamily="49" charset="-128"/>
                <a:ea typeface="ＭＳ ゴシック" panose="020B0609070205080204" pitchFamily="49" charset="-128"/>
                <a:cs typeface="Times New Roman"/>
              </a:rPr>
              <a:t>9</a:t>
            </a:r>
            <a:r>
              <a:rPr lang="ja-JP" altLang="en-US" sz="714" b="1" kern="100" dirty="0">
                <a:latin typeface="ＭＳ ゴシック" panose="020B0609070205080204" pitchFamily="49" charset="-128"/>
                <a:ea typeface="ＭＳ ゴシック" panose="020B0609070205080204" pitchFamily="49" charset="-128"/>
                <a:cs typeface="Times New Roman"/>
              </a:rPr>
              <a:t>　中小企業に対する事業継続計画</a:t>
            </a:r>
            <a:r>
              <a:rPr lang="en-US" sz="714" b="1" kern="100" dirty="0">
                <a:latin typeface="ＭＳ ゴシック" panose="020B0609070205080204" pitchFamily="49" charset="-128"/>
                <a:ea typeface="ＭＳ ゴシック" panose="020B0609070205080204" pitchFamily="49" charset="-128"/>
                <a:cs typeface="Times New Roman"/>
              </a:rPr>
              <a:t>(BCP)</a:t>
            </a:r>
            <a:r>
              <a:rPr lang="ja-JP" altLang="en-US" sz="714" b="1" kern="100" dirty="0">
                <a:latin typeface="ＭＳ ゴシック" panose="020B0609070205080204" pitchFamily="49" charset="-128"/>
                <a:ea typeface="ＭＳ ゴシック" panose="020B0609070205080204" pitchFamily="49" charset="-128"/>
                <a:cs typeface="Times New Roman"/>
              </a:rPr>
              <a:t>及び事業継続ﾏﾈｼﾞﾒﾝﾄ</a:t>
            </a:r>
            <a:r>
              <a:rPr lang="en-US" sz="714" b="1" kern="100" dirty="0">
                <a:latin typeface="ＭＳ ゴシック" panose="020B0609070205080204" pitchFamily="49" charset="-128"/>
                <a:ea typeface="ＭＳ ゴシック" panose="020B0609070205080204" pitchFamily="49" charset="-128"/>
                <a:cs typeface="Times New Roman"/>
              </a:rPr>
              <a:t>(BCM)</a:t>
            </a:r>
            <a:r>
              <a:rPr lang="ja-JP" altLang="en-US" sz="714" b="1" kern="100" dirty="0">
                <a:latin typeface="ＭＳ ゴシック" panose="020B0609070205080204" pitchFamily="49" charset="-128"/>
                <a:ea typeface="ＭＳ ゴシック" panose="020B0609070205080204" pitchFamily="49" charset="-128"/>
                <a:cs typeface="Times New Roman"/>
              </a:rPr>
              <a:t>の取組み支援</a:t>
            </a:r>
            <a:r>
              <a:rPr lang="en-US" altLang="ja-JP" sz="643" b="1" kern="100" dirty="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商工労働部</a:t>
            </a:r>
            <a:r>
              <a:rPr lang="en-US" altLang="ja-JP" sz="643" b="1" kern="100" dirty="0">
                <a:latin typeface="ＭＳ ゴシック" panose="020B0609070205080204" pitchFamily="49" charset="-128"/>
                <a:ea typeface="ＭＳ ゴシック" panose="020B0609070205080204" pitchFamily="49" charset="-128"/>
                <a:cs typeface="Times New Roman"/>
              </a:rPr>
              <a:t>】</a:t>
            </a:r>
          </a:p>
          <a:p>
            <a:pPr marL="358775" indent="-317500" algn="just">
              <a:lnSpc>
                <a:spcPts val="786"/>
              </a:lnSpc>
            </a:pPr>
            <a:r>
              <a:rPr lang="en-US" sz="714" kern="100" dirty="0">
                <a:latin typeface="ＭＳ 明朝" panose="02020609040205080304" pitchFamily="17" charset="-128"/>
                <a:ea typeface="ＭＳ 明朝" panose="02020609040205080304" pitchFamily="17" charset="-128"/>
                <a:cs typeface="Times New Roman"/>
              </a:rPr>
              <a:t>	</a:t>
            </a:r>
            <a:r>
              <a:rPr lang="en-US" altLang="ja-JP" sz="714" kern="100" dirty="0" smtClean="0">
                <a:latin typeface="ＭＳ 明朝" panose="02020609040205080304" pitchFamily="17" charset="-128"/>
                <a:ea typeface="ＭＳ 明朝" panose="02020609040205080304" pitchFamily="17" charset="-128"/>
                <a:cs typeface="Times New Roman"/>
              </a:rPr>
              <a:t>80</a:t>
            </a:r>
            <a:r>
              <a:rPr lang="ja-JP" altLang="en-US" sz="714" kern="100" dirty="0">
                <a:latin typeface="ＭＳ 明朝" panose="02020609040205080304" pitchFamily="17" charset="-128"/>
                <a:ea typeface="ＭＳ 明朝" panose="02020609040205080304" pitchFamily="17" charset="-128"/>
                <a:cs typeface="Times New Roman"/>
              </a:rPr>
              <a:t>　災害復旧に向けた体制の充実</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全部局</a:t>
            </a:r>
            <a:r>
              <a:rPr lang="en-US" altLang="ja-JP" sz="643" kern="100" dirty="0" smtClean="0">
                <a:latin typeface="ＭＳ 明朝" panose="02020609040205080304" pitchFamily="17" charset="-128"/>
                <a:ea typeface="ＭＳ 明朝" panose="02020609040205080304" pitchFamily="17" charset="-128"/>
                <a:cs typeface="Times New Roman"/>
              </a:rPr>
              <a:t>】</a:t>
            </a:r>
          </a:p>
          <a:p>
            <a:pPr marL="358775" indent="-317500" algn="just">
              <a:lnSpc>
                <a:spcPts val="786"/>
              </a:lnSpc>
            </a:pPr>
            <a:r>
              <a:rPr lang="en-US" altLang="ja-JP" sz="640" b="1" kern="100" dirty="0" smtClean="0">
                <a:latin typeface="ＭＳ ゴシック" panose="020B0609070205080204" pitchFamily="49" charset="-128"/>
                <a:ea typeface="ＭＳ ゴシック" panose="020B0609070205080204" pitchFamily="49" charset="-128"/>
                <a:cs typeface="Times New Roman"/>
              </a:rPr>
              <a:t>(</a:t>
            </a:r>
            <a:r>
              <a:rPr lang="ja-JP" altLang="en-US" sz="640" b="1" kern="100" dirty="0">
                <a:latin typeface="ＭＳ ゴシック" panose="020B0609070205080204" pitchFamily="49" charset="-128"/>
                <a:ea typeface="ＭＳ ゴシック" panose="020B0609070205080204" pitchFamily="49" charset="-128"/>
                <a:cs typeface="Times New Roman"/>
              </a:rPr>
              <a:t>重点</a:t>
            </a:r>
            <a:r>
              <a:rPr lang="en-US" altLang="ja-JP" sz="640" b="1" kern="100" dirty="0">
                <a:latin typeface="ＭＳ ゴシック" panose="020B0609070205080204" pitchFamily="49" charset="-128"/>
                <a:ea typeface="ＭＳ ゴシック" panose="020B0609070205080204" pitchFamily="49" charset="-128"/>
                <a:cs typeface="Times New Roman"/>
              </a:rPr>
              <a:t>)</a:t>
            </a:r>
            <a:r>
              <a:rPr lang="en-US" altLang="ja-JP" sz="710" b="1" kern="100" dirty="0">
                <a:latin typeface="ＭＳ ゴシック" panose="020B0609070205080204" pitchFamily="49" charset="-128"/>
                <a:ea typeface="ＭＳ ゴシック" panose="020B0609070205080204" pitchFamily="49" charset="-128"/>
                <a:cs typeface="Times New Roman"/>
              </a:rPr>
              <a:t>	</a:t>
            </a:r>
            <a:r>
              <a:rPr lang="en-US" altLang="ja-JP" sz="714" b="1" kern="100" dirty="0" smtClean="0">
                <a:latin typeface="ＭＳ ゴシック" panose="020B0609070205080204" pitchFamily="49" charset="-128"/>
                <a:ea typeface="ＭＳ ゴシック" panose="020B0609070205080204" pitchFamily="49" charset="-128"/>
                <a:cs typeface="Times New Roman"/>
              </a:rPr>
              <a:t>81</a:t>
            </a:r>
            <a:r>
              <a:rPr lang="ja-JP" altLang="en-US" sz="714" b="1" kern="100" dirty="0">
                <a:latin typeface="ＭＳ ゴシック" panose="020B0609070205080204" pitchFamily="49" charset="-128"/>
                <a:ea typeface="ＭＳ ゴシック" panose="020B0609070205080204" pitchFamily="49" charset="-128"/>
                <a:cs typeface="Times New Roman"/>
              </a:rPr>
              <a:t>　生活再建、事業再開等の関連情報の提供</a:t>
            </a:r>
            <a:r>
              <a:rPr lang="en-US" altLang="ja-JP" sz="643" b="1" kern="100" dirty="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全部局</a:t>
            </a:r>
            <a:r>
              <a:rPr lang="en-US" altLang="ja-JP" sz="643" b="1" kern="100" dirty="0">
                <a:latin typeface="ＭＳ ゴシック" panose="020B0609070205080204" pitchFamily="49" charset="-128"/>
                <a:ea typeface="ＭＳ ゴシック" panose="020B0609070205080204" pitchFamily="49" charset="-128"/>
                <a:cs typeface="Times New Roman"/>
              </a:rPr>
              <a:t>】</a:t>
            </a:r>
            <a:endParaRPr lang="ja-JP" altLang="en-US" sz="643" b="1" kern="100" dirty="0">
              <a:latin typeface="ＭＳ ゴシック" panose="020B0609070205080204" pitchFamily="49" charset="-128"/>
              <a:ea typeface="ＭＳ ゴシック" panose="020B0609070205080204" pitchFamily="49" charset="-128"/>
              <a:cs typeface="Times New Roman"/>
            </a:endParaRPr>
          </a:p>
          <a:p>
            <a:pPr marL="358775" indent="-317500" algn="just">
              <a:lnSpc>
                <a:spcPts val="786"/>
              </a:lnSpc>
            </a:pPr>
            <a:r>
              <a:rPr lang="en-US" sz="714" kern="100" dirty="0">
                <a:latin typeface="ＭＳ ゴシック" panose="020B0609070205080204" pitchFamily="49" charset="-128"/>
                <a:ea typeface="ＭＳ ゴシック" panose="020B0609070205080204" pitchFamily="49" charset="-128"/>
                <a:cs typeface="Times New Roman"/>
              </a:rPr>
              <a:t>	</a:t>
            </a:r>
            <a:r>
              <a:rPr lang="en-US" altLang="ja-JP" sz="714" kern="100" dirty="0" smtClean="0">
                <a:latin typeface="ＭＳ 明朝" panose="02020609040205080304" pitchFamily="17" charset="-128"/>
                <a:ea typeface="ＭＳ 明朝" panose="02020609040205080304" pitchFamily="17" charset="-128"/>
                <a:cs typeface="Times New Roman"/>
              </a:rPr>
              <a:t>82</a:t>
            </a:r>
            <a:r>
              <a:rPr lang="ja-JP" altLang="en-US" sz="714" kern="100" dirty="0">
                <a:latin typeface="ＭＳ 明朝" panose="02020609040205080304" pitchFamily="17" charset="-128"/>
                <a:ea typeface="ＭＳ 明朝" panose="02020609040205080304" pitchFamily="17" charset="-128"/>
                <a:cs typeface="Times New Roman"/>
              </a:rPr>
              <a:t>　復興計画策定マニュアルの作成</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政策企画部</a:t>
            </a:r>
            <a:r>
              <a:rPr lang="en-US" altLang="ja-JP" sz="643" kern="100" dirty="0">
                <a:latin typeface="ＭＳ 明朝" panose="02020609040205080304" pitchFamily="17" charset="-128"/>
                <a:ea typeface="ＭＳ 明朝" panose="02020609040205080304" pitchFamily="17" charset="-128"/>
                <a:cs typeface="Times New Roman"/>
              </a:rPr>
              <a:t>】</a:t>
            </a:r>
          </a:p>
          <a:p>
            <a:pPr marL="358775" indent="-317500" algn="just">
              <a:lnSpc>
                <a:spcPts val="786"/>
              </a:lnSpc>
            </a:pPr>
            <a:r>
              <a:rPr lang="en-US" sz="714" kern="100" dirty="0">
                <a:latin typeface="ＭＳ 明朝" panose="02020609040205080304" pitchFamily="17" charset="-128"/>
                <a:ea typeface="ＭＳ 明朝" panose="02020609040205080304" pitchFamily="17" charset="-128"/>
                <a:cs typeface="Times New Roman"/>
              </a:rPr>
              <a:t>	</a:t>
            </a:r>
            <a:r>
              <a:rPr lang="en-US" altLang="ja-JP" sz="714" kern="100" dirty="0" smtClean="0">
                <a:latin typeface="ＭＳ 明朝" panose="02020609040205080304" pitchFamily="17" charset="-128"/>
                <a:ea typeface="ＭＳ 明朝" panose="02020609040205080304" pitchFamily="17" charset="-128"/>
                <a:cs typeface="Times New Roman"/>
              </a:rPr>
              <a:t>83</a:t>
            </a:r>
            <a:r>
              <a:rPr lang="ja-JP" altLang="en-US" sz="714" kern="100" dirty="0">
                <a:latin typeface="ＭＳ 明朝" panose="02020609040205080304" pitchFamily="17" charset="-128"/>
                <a:ea typeface="ＭＳ 明朝" panose="02020609040205080304" pitchFamily="17" charset="-128"/>
                <a:cs typeface="Times New Roman"/>
              </a:rPr>
              <a:t>　大阪府震災復興都市づくりガイドラインの改訂</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都市整備部</a:t>
            </a:r>
            <a:r>
              <a:rPr lang="en-US" altLang="ja-JP" sz="643" kern="100" dirty="0">
                <a:latin typeface="ＭＳ 明朝" panose="02020609040205080304" pitchFamily="17" charset="-128"/>
                <a:ea typeface="ＭＳ 明朝" panose="02020609040205080304" pitchFamily="17" charset="-128"/>
                <a:cs typeface="Times New Roman"/>
              </a:rPr>
              <a:t>】</a:t>
            </a:r>
          </a:p>
          <a:p>
            <a:pPr marL="358775" indent="-317500" algn="just">
              <a:lnSpc>
                <a:spcPts val="786"/>
              </a:lnSpc>
            </a:pPr>
            <a:r>
              <a:rPr lang="en-US" sz="714" kern="100" dirty="0">
                <a:latin typeface="ＭＳ 明朝" panose="02020609040205080304" pitchFamily="17" charset="-128"/>
                <a:ea typeface="ＭＳ 明朝" panose="02020609040205080304" pitchFamily="17" charset="-128"/>
                <a:cs typeface="Times New Roman"/>
              </a:rPr>
              <a:t>	</a:t>
            </a:r>
            <a:r>
              <a:rPr lang="en-US" altLang="ja-JP" sz="714" kern="100" dirty="0" smtClean="0">
                <a:latin typeface="ＭＳ 明朝" panose="02020609040205080304" pitchFamily="17" charset="-128"/>
                <a:ea typeface="ＭＳ 明朝" panose="02020609040205080304" pitchFamily="17" charset="-128"/>
                <a:cs typeface="Times New Roman"/>
              </a:rPr>
              <a:t>84</a:t>
            </a:r>
            <a:r>
              <a:rPr lang="ja-JP" altLang="en-US" sz="714" kern="100" dirty="0">
                <a:latin typeface="ＭＳ 明朝" panose="02020609040205080304" pitchFamily="17" charset="-128"/>
                <a:ea typeface="ＭＳ 明朝" panose="02020609040205080304" pitchFamily="17" charset="-128"/>
                <a:cs typeface="Times New Roman"/>
              </a:rPr>
              <a:t>　復旧資機材の調達・確保</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環境</a:t>
            </a:r>
            <a:r>
              <a:rPr lang="ja-JP" altLang="en-US" sz="643" kern="100">
                <a:latin typeface="ＭＳ 明朝" panose="02020609040205080304" pitchFamily="17" charset="-128"/>
                <a:ea typeface="ＭＳ 明朝" panose="02020609040205080304" pitchFamily="17" charset="-128"/>
                <a:cs typeface="Times New Roman"/>
              </a:rPr>
              <a:t>農林</a:t>
            </a:r>
            <a:r>
              <a:rPr lang="ja-JP" altLang="en-US" sz="643" kern="100" smtClean="0">
                <a:latin typeface="ＭＳ 明朝" panose="02020609040205080304" pitchFamily="17" charset="-128"/>
                <a:ea typeface="ＭＳ 明朝" panose="02020609040205080304" pitchFamily="17" charset="-128"/>
                <a:cs typeface="Times New Roman"/>
              </a:rPr>
              <a:t>水産部</a:t>
            </a:r>
            <a:r>
              <a:rPr lang="en-US" altLang="ja-JP" sz="643" kern="100" smtClean="0">
                <a:latin typeface="ＭＳ 明朝" panose="02020609040205080304" pitchFamily="17" charset="-128"/>
                <a:ea typeface="ＭＳ 明朝" panose="02020609040205080304" pitchFamily="17" charset="-128"/>
                <a:cs typeface="Times New Roman"/>
              </a:rPr>
              <a:t>】</a:t>
            </a:r>
            <a:endParaRPr lang="en-US" altLang="ja-JP" sz="643" kern="100" dirty="0">
              <a:latin typeface="ＭＳ 明朝" panose="02020609040205080304" pitchFamily="17" charset="-128"/>
              <a:ea typeface="ＭＳ 明朝" panose="02020609040205080304" pitchFamily="17" charset="-128"/>
              <a:cs typeface="Times New Roman"/>
            </a:endParaRPr>
          </a:p>
          <a:p>
            <a:pPr marL="358775" indent="-317500" algn="just">
              <a:lnSpc>
                <a:spcPts val="786"/>
              </a:lnSpc>
            </a:pPr>
            <a:r>
              <a:rPr lang="en-US" altLang="ja-JP" sz="714" kern="100" dirty="0">
                <a:latin typeface="ＭＳ 明朝" panose="02020609040205080304" pitchFamily="17" charset="-128"/>
                <a:ea typeface="ＭＳ 明朝" panose="02020609040205080304" pitchFamily="17" charset="-128"/>
                <a:cs typeface="Times New Roman"/>
              </a:rPr>
              <a:t>	</a:t>
            </a:r>
            <a:r>
              <a:rPr lang="en-US" altLang="ja-JP" sz="714" kern="100" dirty="0" smtClean="0">
                <a:latin typeface="ＭＳ 明朝" panose="02020609040205080304" pitchFamily="17" charset="-128"/>
                <a:ea typeface="ＭＳ 明朝" panose="02020609040205080304" pitchFamily="17" charset="-128"/>
                <a:cs typeface="Times New Roman"/>
              </a:rPr>
              <a:t>85</a:t>
            </a:r>
            <a:r>
              <a:rPr lang="ja-JP" altLang="ja-JP" sz="714" kern="100" dirty="0">
                <a:latin typeface="ＭＳ 明朝" panose="02020609040205080304" pitchFamily="17" charset="-128"/>
                <a:ea typeface="ＭＳ 明朝" panose="02020609040205080304" pitchFamily="17" charset="-128"/>
                <a:cs typeface="Times New Roman"/>
              </a:rPr>
              <a:t>　</a:t>
            </a:r>
            <a:r>
              <a:rPr lang="ja-JP" altLang="en-US" sz="714" kern="100" dirty="0">
                <a:latin typeface="ＭＳ 明朝" panose="02020609040205080304" pitchFamily="17" charset="-128"/>
                <a:ea typeface="ＭＳ 明朝" panose="02020609040205080304" pitchFamily="17" charset="-128"/>
                <a:cs typeface="Times New Roman"/>
              </a:rPr>
              <a:t>特定大規模災害からの復旧事業に係る府の代行</a:t>
            </a:r>
            <a:r>
              <a:rPr lang="ja-JP"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全部局</a:t>
            </a:r>
            <a:r>
              <a:rPr lang="ja-JP" altLang="ja-JP" sz="643" kern="100" dirty="0">
                <a:latin typeface="ＭＳ 明朝" panose="02020609040205080304" pitchFamily="17" charset="-128"/>
                <a:ea typeface="ＭＳ 明朝" panose="02020609040205080304" pitchFamily="17" charset="-128"/>
                <a:cs typeface="Times New Roman"/>
              </a:rPr>
              <a:t>】</a:t>
            </a:r>
            <a:endParaRPr lang="ja-JP" altLang="en-US" sz="643" kern="100" dirty="0">
              <a:latin typeface="ＭＳ 明朝" panose="02020609040205080304" pitchFamily="17" charset="-128"/>
              <a:ea typeface="ＭＳ 明朝" panose="02020609040205080304" pitchFamily="17" charset="-128"/>
              <a:cs typeface="Times New Roman"/>
            </a:endParaRPr>
          </a:p>
          <a:p>
            <a:pPr marL="358775" indent="-317500" algn="just">
              <a:lnSpc>
                <a:spcPts val="786"/>
              </a:lnSpc>
            </a:pPr>
            <a:r>
              <a:rPr lang="en-US" sz="714" kern="100" dirty="0">
                <a:latin typeface="ＭＳ 明朝" panose="02020609040205080304" pitchFamily="17" charset="-128"/>
                <a:ea typeface="ＭＳ 明朝" panose="02020609040205080304" pitchFamily="17" charset="-128"/>
                <a:cs typeface="Times New Roman"/>
              </a:rPr>
              <a:t>	</a:t>
            </a:r>
            <a:r>
              <a:rPr lang="en-US" altLang="ja-JP" sz="714" kern="100" dirty="0" smtClean="0">
                <a:latin typeface="ＭＳ 明朝" panose="02020609040205080304" pitchFamily="17" charset="-128"/>
                <a:ea typeface="ＭＳ 明朝" panose="02020609040205080304" pitchFamily="17" charset="-128"/>
                <a:cs typeface="Times New Roman"/>
              </a:rPr>
              <a:t>86</a:t>
            </a:r>
            <a:r>
              <a:rPr lang="ja-JP" altLang="en-US" sz="714" kern="100" dirty="0">
                <a:latin typeface="ＭＳ 明朝" panose="02020609040205080304" pitchFamily="17" charset="-128"/>
                <a:ea typeface="ＭＳ 明朝" panose="02020609040205080304" pitchFamily="17" charset="-128"/>
                <a:cs typeface="Times New Roman"/>
              </a:rPr>
              <a:t>　地籍調査の推進</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環境農林水産部</a:t>
            </a:r>
            <a:r>
              <a:rPr lang="en-US" altLang="ja-JP" sz="643" kern="100" dirty="0">
                <a:latin typeface="ＭＳ 明朝" panose="02020609040205080304" pitchFamily="17" charset="-128"/>
                <a:ea typeface="ＭＳ 明朝" panose="02020609040205080304" pitchFamily="17" charset="-128"/>
                <a:cs typeface="Times New Roman"/>
              </a:rPr>
              <a:t>】</a:t>
            </a:r>
          </a:p>
          <a:p>
            <a:pPr indent="326578" algn="just">
              <a:lnSpc>
                <a:spcPts val="786"/>
              </a:lnSpc>
            </a:pPr>
            <a:r>
              <a:rPr lang="en-US" sz="714" kern="100" dirty="0">
                <a:latin typeface="ＭＳ ゴシック" panose="020B0609070205080204" pitchFamily="49" charset="-128"/>
                <a:ea typeface="ＭＳ ゴシック" panose="020B0609070205080204" pitchFamily="49" charset="-128"/>
                <a:cs typeface="Times New Roman"/>
              </a:rPr>
              <a:t> </a:t>
            </a:r>
            <a:endParaRPr lang="ja-JP" altLang="en-US" sz="714" kern="100" dirty="0">
              <a:latin typeface="ＭＳ ゴシック" panose="020B0609070205080204" pitchFamily="49" charset="-128"/>
              <a:ea typeface="ＭＳ ゴシック" panose="020B0609070205080204" pitchFamily="49" charset="-128"/>
              <a:cs typeface="Times New Roman"/>
            </a:endParaRPr>
          </a:p>
          <a:p>
            <a:pPr>
              <a:lnSpc>
                <a:spcPts val="1214"/>
              </a:lnSpc>
            </a:pPr>
            <a:r>
              <a:rPr lang="ja-JP" altLang="en-US" sz="857" b="1" kern="100" dirty="0">
                <a:latin typeface="Meiryo UI" panose="020B0604030504040204" pitchFamily="50" charset="-128"/>
                <a:ea typeface="Meiryo UI" panose="020B0604030504040204" pitchFamily="50" charset="-128"/>
                <a:cs typeface="Times New Roman"/>
              </a:rPr>
              <a:t>行政機能の維持</a:t>
            </a:r>
            <a:r>
              <a:rPr lang="ja-JP" altLang="en-US" sz="786" b="1" kern="100" dirty="0">
                <a:latin typeface="ＭＳ ゴシック" panose="020B0609070205080204" pitchFamily="49" charset="-128"/>
                <a:ea typeface="ＭＳ ゴシック" panose="020B0609070205080204" pitchFamily="49" charset="-128"/>
                <a:cs typeface="Times New Roman"/>
              </a:rPr>
              <a:t> </a:t>
            </a:r>
          </a:p>
          <a:p>
            <a:pPr marL="95252" indent="381008" algn="just">
              <a:lnSpc>
                <a:spcPts val="429"/>
              </a:lnSpc>
            </a:pPr>
            <a:r>
              <a:rPr lang="en-US" sz="714" kern="100" dirty="0">
                <a:latin typeface="ＭＳ ゴシック" panose="020B0609070205080204" pitchFamily="49" charset="-128"/>
                <a:ea typeface="ＭＳ ゴシック" panose="020B0609070205080204" pitchFamily="49" charset="-128"/>
                <a:cs typeface="Times New Roman"/>
              </a:rPr>
              <a:t> </a:t>
            </a:r>
            <a:endParaRPr lang="ja-JP" altLang="en-US" sz="714" kern="100" dirty="0">
              <a:latin typeface="ＭＳ ゴシック" panose="020B0609070205080204" pitchFamily="49" charset="-128"/>
              <a:ea typeface="ＭＳ ゴシック" panose="020B0609070205080204" pitchFamily="49" charset="-128"/>
              <a:cs typeface="Times New Roman"/>
            </a:endParaRPr>
          </a:p>
          <a:p>
            <a:pPr marL="358775" indent="-358775" algn="just">
              <a:lnSpc>
                <a:spcPts val="786"/>
              </a:lnSpc>
            </a:pPr>
            <a:r>
              <a:rPr lang="ja-JP" altLang="en-US" sz="640" b="1" kern="100" dirty="0">
                <a:latin typeface="ＭＳ 明朝" panose="02020609040205080304" pitchFamily="17" charset="-128"/>
                <a:ea typeface="ＭＳ 明朝" panose="02020609040205080304" pitchFamily="17" charset="-128"/>
                <a:cs typeface="Times New Roman"/>
              </a:rPr>
              <a:t> </a:t>
            </a:r>
            <a:r>
              <a:rPr lang="en-US" altLang="ja-JP" sz="640" b="1" kern="100" dirty="0">
                <a:latin typeface="ＭＳ ゴシック" panose="020B0609070205080204" pitchFamily="49" charset="-128"/>
                <a:ea typeface="ＭＳ ゴシック" panose="020B0609070205080204" pitchFamily="49" charset="-128"/>
                <a:cs typeface="Times New Roman"/>
              </a:rPr>
              <a:t>(</a:t>
            </a:r>
            <a:r>
              <a:rPr lang="ja-JP" altLang="en-US" sz="640" b="1" kern="100" dirty="0">
                <a:latin typeface="ＭＳ ゴシック" panose="020B0609070205080204" pitchFamily="49" charset="-128"/>
                <a:ea typeface="ＭＳ ゴシック" panose="020B0609070205080204" pitchFamily="49" charset="-128"/>
                <a:cs typeface="Times New Roman"/>
              </a:rPr>
              <a:t>重点</a:t>
            </a:r>
            <a:r>
              <a:rPr lang="en-US" altLang="ja-JP" sz="640" b="1" kern="100" dirty="0" smtClean="0">
                <a:latin typeface="ＭＳ ゴシック" panose="020B0609070205080204" pitchFamily="49" charset="-128"/>
                <a:ea typeface="ＭＳ ゴシック" panose="020B0609070205080204" pitchFamily="49" charset="-128"/>
                <a:cs typeface="Times New Roman"/>
              </a:rPr>
              <a:t>)</a:t>
            </a:r>
            <a:r>
              <a:rPr lang="ja-JP" altLang="en-US" sz="710" b="1" kern="100" dirty="0">
                <a:latin typeface="ＭＳ ゴシック" panose="020B0609070205080204" pitchFamily="49" charset="-128"/>
                <a:ea typeface="ＭＳ ゴシック" panose="020B0609070205080204" pitchFamily="49" charset="-128"/>
                <a:cs typeface="Times New Roman"/>
              </a:rPr>
              <a:t> </a:t>
            </a:r>
            <a:r>
              <a:rPr lang="en-US" altLang="ja-JP" sz="710" b="1" kern="100" dirty="0" smtClean="0">
                <a:latin typeface="ＭＳ ゴシック" panose="020B0609070205080204" pitchFamily="49" charset="-128"/>
                <a:ea typeface="ＭＳ ゴシック" panose="020B0609070205080204" pitchFamily="49" charset="-128"/>
                <a:cs typeface="Times New Roman"/>
              </a:rPr>
              <a:t>	</a:t>
            </a:r>
            <a:r>
              <a:rPr lang="en-US" sz="714" b="1" kern="100" dirty="0" smtClean="0">
                <a:latin typeface="ＭＳ ゴシック" panose="020B0609070205080204" pitchFamily="49" charset="-128"/>
                <a:ea typeface="ＭＳ ゴシック" panose="020B0609070205080204" pitchFamily="49" charset="-128"/>
                <a:cs typeface="Times New Roman"/>
              </a:rPr>
              <a:t>8</a:t>
            </a:r>
            <a:r>
              <a:rPr lang="en-US" altLang="ja-JP" sz="714" b="1" kern="100" dirty="0" smtClean="0">
                <a:latin typeface="ＭＳ ゴシック" panose="020B0609070205080204" pitchFamily="49" charset="-128"/>
                <a:ea typeface="ＭＳ ゴシック" panose="020B0609070205080204" pitchFamily="49" charset="-128"/>
                <a:cs typeface="Times New Roman"/>
              </a:rPr>
              <a:t>7</a:t>
            </a:r>
            <a:r>
              <a:rPr lang="ja-JP" altLang="en-US" sz="714" b="1" kern="100" dirty="0">
                <a:latin typeface="ＭＳ ゴシック" panose="020B0609070205080204" pitchFamily="49" charset="-128"/>
                <a:ea typeface="ＭＳ ゴシック" panose="020B0609070205080204" pitchFamily="49" charset="-128"/>
                <a:cs typeface="Times New Roman"/>
              </a:rPr>
              <a:t>　</a:t>
            </a:r>
            <a:r>
              <a:rPr lang="ja-JP" altLang="en-US" sz="714" b="1" kern="100" dirty="0" smtClean="0">
                <a:latin typeface="ＭＳ ゴシック" panose="020B0609070205080204" pitchFamily="49" charset="-128"/>
                <a:ea typeface="ＭＳ ゴシック" panose="020B0609070205080204" pitchFamily="49" charset="-128"/>
                <a:cs typeface="Times New Roman"/>
              </a:rPr>
              <a:t>大阪府の初動体制の運用・改善</a:t>
            </a:r>
            <a:r>
              <a:rPr lang="en-US" altLang="ja-JP" sz="643" b="1" kern="100" dirty="0" smtClean="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全部局</a:t>
            </a:r>
            <a:r>
              <a:rPr lang="en-US" altLang="ja-JP" sz="643" b="1" kern="100" dirty="0" smtClean="0">
                <a:latin typeface="ＭＳ ゴシック" panose="020B0609070205080204" pitchFamily="49" charset="-128"/>
                <a:ea typeface="ＭＳ ゴシック" panose="020B0609070205080204" pitchFamily="49" charset="-128"/>
                <a:cs typeface="Times New Roman"/>
              </a:rPr>
              <a:t>】</a:t>
            </a:r>
            <a:endParaRPr lang="en-US" altLang="ja-JP" sz="643" b="1" kern="100" dirty="0">
              <a:latin typeface="ＭＳ ゴシック" panose="020B0609070205080204" pitchFamily="49" charset="-128"/>
              <a:ea typeface="ＭＳ ゴシック" panose="020B0609070205080204" pitchFamily="49" charset="-128"/>
              <a:cs typeface="Times New Roman"/>
            </a:endParaRPr>
          </a:p>
          <a:p>
            <a:pPr indent="358775" algn="just">
              <a:lnSpc>
                <a:spcPts val="786"/>
              </a:lnSpc>
            </a:pPr>
            <a:r>
              <a:rPr lang="en-US" sz="714" kern="100" dirty="0" smtClean="0">
                <a:latin typeface="ＭＳ 明朝" panose="02020609040205080304" pitchFamily="17" charset="-128"/>
                <a:ea typeface="ＭＳ 明朝" panose="02020609040205080304" pitchFamily="17" charset="-128"/>
                <a:cs typeface="Times New Roman"/>
              </a:rPr>
              <a:t>8</a:t>
            </a:r>
            <a:r>
              <a:rPr lang="en-US" altLang="ja-JP" sz="714" kern="100" dirty="0" smtClean="0">
                <a:latin typeface="ＭＳ 明朝" panose="02020609040205080304" pitchFamily="17" charset="-128"/>
                <a:ea typeface="ＭＳ 明朝" panose="02020609040205080304" pitchFamily="17" charset="-128"/>
                <a:cs typeface="Times New Roman"/>
              </a:rPr>
              <a:t>8</a:t>
            </a:r>
            <a:r>
              <a:rPr lang="ja-JP" altLang="en-US" sz="714" kern="100" dirty="0">
                <a:latin typeface="ＭＳ 明朝" panose="02020609040205080304" pitchFamily="17" charset="-128"/>
                <a:ea typeface="ＭＳ 明朝" panose="02020609040205080304" pitchFamily="17" charset="-128"/>
                <a:cs typeface="Times New Roman"/>
              </a:rPr>
              <a:t>　大阪府防災行政無線による迅速・的確な情報連絡体制確保</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危機管理室</a:t>
            </a:r>
            <a:r>
              <a:rPr lang="en-US" altLang="ja-JP" sz="643" kern="100" dirty="0">
                <a:latin typeface="ＭＳ 明朝" panose="02020609040205080304" pitchFamily="17" charset="-128"/>
                <a:ea typeface="ＭＳ 明朝" panose="02020609040205080304" pitchFamily="17" charset="-128"/>
                <a:cs typeface="Times New Roman"/>
              </a:rPr>
              <a:t>】</a:t>
            </a:r>
          </a:p>
          <a:p>
            <a:pPr indent="358775" algn="just">
              <a:lnSpc>
                <a:spcPts val="786"/>
              </a:lnSpc>
            </a:pPr>
            <a:r>
              <a:rPr lang="en-US" sz="714" b="1" kern="100" dirty="0" smtClean="0">
                <a:latin typeface="ＭＳ ゴシック" panose="020B0609070205080204" pitchFamily="49" charset="-128"/>
                <a:ea typeface="ＭＳ ゴシック" panose="020B0609070205080204" pitchFamily="49" charset="-128"/>
                <a:cs typeface="Times New Roman"/>
              </a:rPr>
              <a:t>8</a:t>
            </a:r>
            <a:r>
              <a:rPr lang="en-US" altLang="ja-JP" sz="714" b="1" kern="100" dirty="0" smtClean="0">
                <a:latin typeface="ＭＳ ゴシック" panose="020B0609070205080204" pitchFamily="49" charset="-128"/>
                <a:ea typeface="ＭＳ ゴシック" panose="020B0609070205080204" pitchFamily="49" charset="-128"/>
                <a:cs typeface="Times New Roman"/>
              </a:rPr>
              <a:t>9</a:t>
            </a:r>
            <a:r>
              <a:rPr lang="ja-JP" altLang="en-US" sz="714" b="1" kern="100" dirty="0">
                <a:latin typeface="ＭＳ ゴシック" panose="020B0609070205080204" pitchFamily="49" charset="-128"/>
                <a:ea typeface="ＭＳ ゴシック" panose="020B0609070205080204" pitchFamily="49" charset="-128"/>
                <a:cs typeface="Times New Roman"/>
              </a:rPr>
              <a:t>　災害時の府民への広報体制の整備・充実</a:t>
            </a:r>
            <a:r>
              <a:rPr lang="en-US" altLang="ja-JP" sz="643" b="1" kern="100" dirty="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危機管理室・政策企画部・府民文化部</a:t>
            </a:r>
            <a:r>
              <a:rPr lang="en-US" altLang="ja-JP" sz="643" b="1" kern="100" dirty="0">
                <a:latin typeface="ＭＳ ゴシック" panose="020B0609070205080204" pitchFamily="49" charset="-128"/>
                <a:ea typeface="ＭＳ ゴシック" panose="020B0609070205080204" pitchFamily="49" charset="-128"/>
                <a:cs typeface="Times New Roman"/>
              </a:rPr>
              <a:t>】</a:t>
            </a:r>
          </a:p>
          <a:p>
            <a:pPr marL="358775" indent="-358775" algn="just">
              <a:lnSpc>
                <a:spcPts val="786"/>
              </a:lnSpc>
            </a:pPr>
            <a:r>
              <a:rPr lang="ja-JP" altLang="en-US" sz="700" b="1" kern="100" dirty="0">
                <a:latin typeface="ＭＳ 明朝" panose="02020609040205080304" pitchFamily="17" charset="-128"/>
                <a:ea typeface="ＭＳ 明朝" panose="02020609040205080304" pitchFamily="17" charset="-128"/>
                <a:cs typeface="Times New Roman"/>
              </a:rPr>
              <a:t> </a:t>
            </a:r>
            <a:r>
              <a:rPr lang="en-US" altLang="ja-JP" sz="640" b="1" kern="100" dirty="0">
                <a:latin typeface="ＭＳ ゴシック" panose="020B0609070205080204" pitchFamily="49" charset="-128"/>
                <a:ea typeface="ＭＳ ゴシック" panose="020B0609070205080204" pitchFamily="49" charset="-128"/>
                <a:cs typeface="Times New Roman"/>
              </a:rPr>
              <a:t>(</a:t>
            </a:r>
            <a:r>
              <a:rPr lang="ja-JP" altLang="en-US" sz="640" b="1" kern="100" dirty="0">
                <a:latin typeface="ＭＳ ゴシック" panose="020B0609070205080204" pitchFamily="49" charset="-128"/>
                <a:ea typeface="ＭＳ ゴシック" panose="020B0609070205080204" pitchFamily="49" charset="-128"/>
                <a:cs typeface="Times New Roman"/>
              </a:rPr>
              <a:t>重点</a:t>
            </a:r>
            <a:r>
              <a:rPr lang="en-US" altLang="ja-JP" sz="640" b="1" kern="100" dirty="0">
                <a:latin typeface="ＭＳ ゴシック" panose="020B0609070205080204" pitchFamily="49" charset="-128"/>
                <a:ea typeface="ＭＳ ゴシック" panose="020B0609070205080204" pitchFamily="49" charset="-128"/>
                <a:cs typeface="Times New Roman"/>
              </a:rPr>
              <a:t>)</a:t>
            </a:r>
            <a:r>
              <a:rPr lang="ja-JP" altLang="en-US" sz="710" b="1" kern="100" dirty="0">
                <a:latin typeface="ＭＳ ゴシック" panose="020B0609070205080204" pitchFamily="49" charset="-128"/>
                <a:ea typeface="ＭＳ ゴシック" panose="020B0609070205080204" pitchFamily="49" charset="-128"/>
                <a:cs typeface="Times New Roman"/>
              </a:rPr>
              <a:t> </a:t>
            </a:r>
            <a:r>
              <a:rPr lang="en-US" altLang="ja-JP" sz="710" b="1" kern="100" dirty="0" smtClean="0">
                <a:latin typeface="ＭＳ ゴシック" panose="020B0609070205080204" pitchFamily="49" charset="-128"/>
                <a:ea typeface="ＭＳ ゴシック" panose="020B0609070205080204" pitchFamily="49" charset="-128"/>
                <a:cs typeface="Times New Roman"/>
              </a:rPr>
              <a:t>	</a:t>
            </a:r>
            <a:r>
              <a:rPr lang="en-US" altLang="ja-JP" sz="714" b="1" kern="100" dirty="0" smtClean="0">
                <a:latin typeface="ＭＳ ゴシック" panose="020B0609070205080204" pitchFamily="49" charset="-128"/>
                <a:ea typeface="ＭＳ ゴシック" panose="020B0609070205080204" pitchFamily="49" charset="-128"/>
                <a:cs typeface="Times New Roman"/>
              </a:rPr>
              <a:t>90</a:t>
            </a:r>
            <a:r>
              <a:rPr lang="ja-JP" altLang="en-US" sz="714" b="1" kern="100" dirty="0">
                <a:latin typeface="ＭＳ ゴシック" panose="020B0609070205080204" pitchFamily="49" charset="-128"/>
                <a:ea typeface="ＭＳ ゴシック" panose="020B0609070205080204" pitchFamily="49" charset="-128"/>
                <a:cs typeface="Times New Roman"/>
              </a:rPr>
              <a:t>　都府県市間相互応援体制の確立・強化</a:t>
            </a:r>
            <a:r>
              <a:rPr lang="en-US" altLang="ja-JP" sz="643" b="1" kern="100" dirty="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危機管理室</a:t>
            </a:r>
            <a:r>
              <a:rPr lang="en-US" altLang="ja-JP" sz="643" b="1" kern="100" dirty="0">
                <a:latin typeface="ＭＳ ゴシック" panose="020B0609070205080204" pitchFamily="49" charset="-128"/>
                <a:ea typeface="ＭＳ ゴシック" panose="020B0609070205080204" pitchFamily="49" charset="-128"/>
                <a:cs typeface="Times New Roman"/>
              </a:rPr>
              <a:t>】</a:t>
            </a:r>
          </a:p>
          <a:p>
            <a:pPr indent="358775" algn="just">
              <a:lnSpc>
                <a:spcPts val="786"/>
              </a:lnSpc>
            </a:pPr>
            <a:r>
              <a:rPr lang="en-US" altLang="ja-JP" sz="714" kern="100" dirty="0" smtClean="0">
                <a:latin typeface="ＭＳ 明朝" panose="02020609040205080304" pitchFamily="17" charset="-128"/>
                <a:ea typeface="ＭＳ 明朝" panose="02020609040205080304" pitchFamily="17" charset="-128"/>
                <a:cs typeface="Times New Roman"/>
              </a:rPr>
              <a:t>91</a:t>
            </a:r>
            <a:r>
              <a:rPr lang="ja-JP" altLang="en-US" sz="714" kern="100" dirty="0">
                <a:latin typeface="ＭＳ 明朝" panose="02020609040205080304" pitchFamily="17" charset="-128"/>
                <a:ea typeface="ＭＳ 明朝" panose="02020609040205080304" pitchFamily="17" charset="-128"/>
                <a:cs typeface="Times New Roman"/>
              </a:rPr>
              <a:t>　健康危機発生時における近畿府県地方衛生研究所の相互協力体制の強化</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健康医療部</a:t>
            </a:r>
            <a:r>
              <a:rPr lang="en-US" altLang="ja-JP" sz="643" kern="100" dirty="0">
                <a:latin typeface="ＭＳ 明朝" panose="02020609040205080304" pitchFamily="17" charset="-128"/>
                <a:ea typeface="ＭＳ 明朝" panose="02020609040205080304" pitchFamily="17" charset="-128"/>
                <a:cs typeface="Times New Roman"/>
              </a:rPr>
              <a:t>】</a:t>
            </a:r>
          </a:p>
          <a:p>
            <a:pPr indent="358775" algn="just">
              <a:lnSpc>
                <a:spcPts val="786"/>
              </a:lnSpc>
            </a:pPr>
            <a:r>
              <a:rPr lang="en-US" sz="714" kern="100" dirty="0" smtClean="0">
                <a:latin typeface="ＭＳ 明朝" panose="02020609040205080304" pitchFamily="17" charset="-128"/>
                <a:ea typeface="ＭＳ 明朝" panose="02020609040205080304" pitchFamily="17" charset="-128"/>
                <a:cs typeface="Times New Roman"/>
              </a:rPr>
              <a:t>9</a:t>
            </a:r>
            <a:r>
              <a:rPr lang="en-US" altLang="ja-JP" sz="714" kern="100" dirty="0" smtClean="0">
                <a:latin typeface="ＭＳ 明朝" panose="02020609040205080304" pitchFamily="17" charset="-128"/>
                <a:ea typeface="ＭＳ 明朝" panose="02020609040205080304" pitchFamily="17" charset="-128"/>
                <a:cs typeface="Times New Roman"/>
              </a:rPr>
              <a:t>2</a:t>
            </a:r>
            <a:r>
              <a:rPr lang="ja-JP" altLang="en-US" sz="714" kern="100" dirty="0">
                <a:latin typeface="ＭＳ 明朝" panose="02020609040205080304" pitchFamily="17" charset="-128"/>
                <a:ea typeface="ＭＳ 明朝" panose="02020609040205080304" pitchFamily="17" charset="-128"/>
                <a:cs typeface="Times New Roman"/>
              </a:rPr>
              <a:t>　発災時における地域の安全の確保</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警察本部</a:t>
            </a:r>
            <a:r>
              <a:rPr lang="en-US" altLang="ja-JP" sz="643" kern="100" dirty="0">
                <a:latin typeface="ＭＳ 明朝" panose="02020609040205080304" pitchFamily="17" charset="-128"/>
                <a:ea typeface="ＭＳ 明朝" panose="02020609040205080304" pitchFamily="17" charset="-128"/>
                <a:cs typeface="Times New Roman"/>
              </a:rPr>
              <a:t>】</a:t>
            </a:r>
          </a:p>
          <a:p>
            <a:pPr indent="358775" algn="just">
              <a:lnSpc>
                <a:spcPts val="786"/>
              </a:lnSpc>
            </a:pPr>
            <a:r>
              <a:rPr lang="en-US" sz="714" b="1" kern="100" dirty="0" smtClean="0">
                <a:latin typeface="ＭＳ ゴシック" panose="020B0609070205080204" pitchFamily="49" charset="-128"/>
                <a:ea typeface="ＭＳ ゴシック" panose="020B0609070205080204" pitchFamily="49" charset="-128"/>
                <a:cs typeface="Times New Roman"/>
              </a:rPr>
              <a:t>9</a:t>
            </a:r>
            <a:r>
              <a:rPr lang="en-US" altLang="ja-JP" sz="714" b="1" kern="100" dirty="0" smtClean="0">
                <a:latin typeface="ＭＳ ゴシック" panose="020B0609070205080204" pitchFamily="49" charset="-128"/>
                <a:ea typeface="ＭＳ ゴシック" panose="020B0609070205080204" pitchFamily="49" charset="-128"/>
                <a:cs typeface="Times New Roman"/>
              </a:rPr>
              <a:t>3</a:t>
            </a:r>
            <a:r>
              <a:rPr lang="ja-JP" altLang="en-US" sz="714" b="1" kern="100" dirty="0">
                <a:latin typeface="ＭＳ ゴシック" panose="020B0609070205080204" pitchFamily="49" charset="-128"/>
                <a:ea typeface="ＭＳ ゴシック" panose="020B0609070205080204" pitchFamily="49" charset="-128"/>
                <a:cs typeface="Times New Roman"/>
              </a:rPr>
              <a:t>　緊急消防援助隊受入れ・市町村消防の広域化の推進</a:t>
            </a:r>
            <a:r>
              <a:rPr lang="en-US" altLang="ja-JP" sz="643" b="1" kern="100" dirty="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危機管理室</a:t>
            </a:r>
            <a:r>
              <a:rPr lang="en-US" altLang="ja-JP" sz="643" b="1" kern="100" dirty="0">
                <a:latin typeface="ＭＳ ゴシック" panose="020B0609070205080204" pitchFamily="49" charset="-128"/>
                <a:ea typeface="ＭＳ ゴシック" panose="020B0609070205080204" pitchFamily="49" charset="-128"/>
                <a:cs typeface="Times New Roman"/>
              </a:rPr>
              <a:t>】</a:t>
            </a:r>
          </a:p>
          <a:p>
            <a:pPr indent="358775" algn="just">
              <a:lnSpc>
                <a:spcPts val="786"/>
              </a:lnSpc>
            </a:pPr>
            <a:r>
              <a:rPr lang="en-US" sz="714" kern="100" dirty="0" smtClean="0">
                <a:latin typeface="ＭＳ 明朝" panose="02020609040205080304" pitchFamily="17" charset="-128"/>
                <a:ea typeface="ＭＳ 明朝" panose="02020609040205080304" pitchFamily="17" charset="-128"/>
                <a:cs typeface="Times New Roman"/>
              </a:rPr>
              <a:t>9</a:t>
            </a:r>
            <a:r>
              <a:rPr lang="en-US" altLang="ja-JP" sz="714" kern="100" dirty="0" smtClean="0">
                <a:latin typeface="ＭＳ 明朝" panose="02020609040205080304" pitchFamily="17" charset="-128"/>
                <a:ea typeface="ＭＳ 明朝" panose="02020609040205080304" pitchFamily="17" charset="-128"/>
                <a:cs typeface="Times New Roman"/>
              </a:rPr>
              <a:t>4</a:t>
            </a:r>
            <a:r>
              <a:rPr lang="ja-JP" altLang="en-US" sz="714" kern="100" dirty="0">
                <a:latin typeface="ＭＳ 明朝" panose="02020609040205080304" pitchFamily="17" charset="-128"/>
                <a:ea typeface="ＭＳ 明朝" panose="02020609040205080304" pitchFamily="17" charset="-128"/>
                <a:cs typeface="Times New Roman"/>
              </a:rPr>
              <a:t>　救急救命士の養成・能力向上</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危機管理室</a:t>
            </a:r>
            <a:r>
              <a:rPr lang="en-US" altLang="ja-JP" sz="643" kern="100" dirty="0">
                <a:latin typeface="ＭＳ 明朝" panose="02020609040205080304" pitchFamily="17" charset="-128"/>
                <a:ea typeface="ＭＳ 明朝" panose="02020609040205080304" pitchFamily="17" charset="-128"/>
                <a:cs typeface="Times New Roman"/>
              </a:rPr>
              <a:t>】</a:t>
            </a:r>
          </a:p>
          <a:p>
            <a:pPr indent="358775" algn="just">
              <a:lnSpc>
                <a:spcPts val="786"/>
              </a:lnSpc>
            </a:pPr>
            <a:r>
              <a:rPr lang="en-US" sz="714" kern="100" dirty="0" smtClean="0">
                <a:latin typeface="ＭＳ 明朝" panose="02020609040205080304" pitchFamily="17" charset="-128"/>
                <a:ea typeface="ＭＳ 明朝" panose="02020609040205080304" pitchFamily="17" charset="-128"/>
                <a:cs typeface="Times New Roman"/>
              </a:rPr>
              <a:t>9</a:t>
            </a:r>
            <a:r>
              <a:rPr lang="en-US" altLang="ja-JP" sz="714" kern="100" dirty="0" smtClean="0">
                <a:latin typeface="ＭＳ 明朝" panose="02020609040205080304" pitchFamily="17" charset="-128"/>
                <a:ea typeface="ＭＳ 明朝" panose="02020609040205080304" pitchFamily="17" charset="-128"/>
                <a:cs typeface="Times New Roman"/>
              </a:rPr>
              <a:t>5</a:t>
            </a:r>
            <a:r>
              <a:rPr lang="ja-JP" altLang="en-US" sz="714" kern="100" dirty="0">
                <a:latin typeface="ＭＳ 明朝" panose="02020609040205080304" pitchFamily="17" charset="-128"/>
                <a:ea typeface="ＭＳ 明朝" panose="02020609040205080304" pitchFamily="17" charset="-128"/>
                <a:cs typeface="Times New Roman"/>
              </a:rPr>
              <a:t>　救出救助活動体制の充実・強化</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警察本部</a:t>
            </a:r>
            <a:r>
              <a:rPr lang="en-US" altLang="ja-JP" sz="643" kern="100" dirty="0">
                <a:latin typeface="ＭＳ 明朝" panose="02020609040205080304" pitchFamily="17" charset="-128"/>
                <a:ea typeface="ＭＳ 明朝" panose="02020609040205080304" pitchFamily="17" charset="-128"/>
                <a:cs typeface="Times New Roman"/>
              </a:rPr>
              <a:t>】</a:t>
            </a:r>
          </a:p>
          <a:p>
            <a:pPr marL="358775" indent="-358775" algn="just">
              <a:lnSpc>
                <a:spcPts val="786"/>
              </a:lnSpc>
            </a:pPr>
            <a:r>
              <a:rPr lang="ja-JP" altLang="en-US" sz="700" b="1" kern="100" dirty="0">
                <a:latin typeface="ＭＳ 明朝" panose="02020609040205080304" pitchFamily="17" charset="-128"/>
                <a:ea typeface="ＭＳ 明朝" panose="02020609040205080304" pitchFamily="17" charset="-128"/>
                <a:cs typeface="Times New Roman"/>
              </a:rPr>
              <a:t> </a:t>
            </a:r>
            <a:r>
              <a:rPr lang="en-US" altLang="ja-JP" sz="640" b="1" kern="100" dirty="0">
                <a:latin typeface="ＭＳ ゴシック" panose="020B0609070205080204" pitchFamily="49" charset="-128"/>
                <a:ea typeface="ＭＳ ゴシック" panose="020B0609070205080204" pitchFamily="49" charset="-128"/>
                <a:cs typeface="Times New Roman"/>
              </a:rPr>
              <a:t>(</a:t>
            </a:r>
            <a:r>
              <a:rPr lang="ja-JP" altLang="en-US" sz="640" b="1" kern="100" dirty="0">
                <a:latin typeface="ＭＳ ゴシック" panose="020B0609070205080204" pitchFamily="49" charset="-128"/>
                <a:ea typeface="ＭＳ ゴシック" panose="020B0609070205080204" pitchFamily="49" charset="-128"/>
                <a:cs typeface="Times New Roman"/>
              </a:rPr>
              <a:t>重点</a:t>
            </a:r>
            <a:r>
              <a:rPr lang="en-US" altLang="ja-JP" sz="640" b="1" kern="100" dirty="0">
                <a:latin typeface="ＭＳ ゴシック" panose="020B0609070205080204" pitchFamily="49" charset="-128"/>
                <a:ea typeface="ＭＳ ゴシック" panose="020B0609070205080204" pitchFamily="49" charset="-128"/>
                <a:cs typeface="Times New Roman"/>
              </a:rPr>
              <a:t>)</a:t>
            </a:r>
            <a:r>
              <a:rPr lang="ja-JP" altLang="en-US" sz="710" b="1" kern="100" dirty="0">
                <a:latin typeface="ＭＳ ゴシック" panose="020B0609070205080204" pitchFamily="49" charset="-128"/>
                <a:ea typeface="ＭＳ ゴシック" panose="020B0609070205080204" pitchFamily="49" charset="-128"/>
                <a:cs typeface="Times New Roman"/>
              </a:rPr>
              <a:t> </a:t>
            </a:r>
            <a:r>
              <a:rPr lang="en-US" altLang="ja-JP" sz="710" b="1" kern="100" dirty="0" smtClean="0">
                <a:latin typeface="ＭＳ ゴシック" panose="020B0609070205080204" pitchFamily="49" charset="-128"/>
                <a:ea typeface="ＭＳ ゴシック" panose="020B0609070205080204" pitchFamily="49" charset="-128"/>
                <a:cs typeface="Times New Roman"/>
              </a:rPr>
              <a:t>	</a:t>
            </a:r>
            <a:r>
              <a:rPr lang="en-US" sz="714" b="1" kern="100" dirty="0" smtClean="0">
                <a:latin typeface="ＭＳ ゴシック" panose="020B0609070205080204" pitchFamily="49" charset="-128"/>
                <a:ea typeface="ＭＳ ゴシック" panose="020B0609070205080204" pitchFamily="49" charset="-128"/>
                <a:cs typeface="Times New Roman"/>
              </a:rPr>
              <a:t>9</a:t>
            </a:r>
            <a:r>
              <a:rPr lang="en-US" altLang="ja-JP" sz="714" b="1" kern="100" dirty="0" smtClean="0">
                <a:latin typeface="ＭＳ ゴシック" panose="020B0609070205080204" pitchFamily="49" charset="-128"/>
                <a:ea typeface="ＭＳ ゴシック" panose="020B0609070205080204" pitchFamily="49" charset="-128"/>
                <a:cs typeface="Times New Roman"/>
              </a:rPr>
              <a:t>6</a:t>
            </a:r>
            <a:r>
              <a:rPr lang="ja-JP" altLang="en-US" sz="714" b="1" kern="100" dirty="0">
                <a:latin typeface="ＭＳ ゴシック" panose="020B0609070205080204" pitchFamily="49" charset="-128"/>
                <a:ea typeface="ＭＳ ゴシック" panose="020B0609070205080204" pitchFamily="49" charset="-128"/>
                <a:cs typeface="Times New Roman"/>
              </a:rPr>
              <a:t>　災害対策本部要員等の訓練・スキルアップ</a:t>
            </a:r>
            <a:r>
              <a:rPr lang="en-US" altLang="ja-JP" sz="643" b="1" kern="100" dirty="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危機管理室</a:t>
            </a:r>
            <a:r>
              <a:rPr lang="en-US" altLang="ja-JP" sz="643" b="1" kern="100" dirty="0">
                <a:latin typeface="ＭＳ ゴシック" panose="020B0609070205080204" pitchFamily="49" charset="-128"/>
                <a:ea typeface="ＭＳ ゴシック" panose="020B0609070205080204" pitchFamily="49" charset="-128"/>
                <a:cs typeface="Times New Roman"/>
              </a:rPr>
              <a:t>】</a:t>
            </a:r>
          </a:p>
          <a:p>
            <a:pPr indent="358775" algn="just">
              <a:lnSpc>
                <a:spcPts val="786"/>
              </a:lnSpc>
            </a:pPr>
            <a:r>
              <a:rPr lang="en-US" sz="714" kern="100" dirty="0" smtClean="0">
                <a:latin typeface="ＭＳ 明朝" panose="02020609040205080304" pitchFamily="17" charset="-128"/>
                <a:ea typeface="ＭＳ 明朝" panose="02020609040205080304" pitchFamily="17" charset="-128"/>
                <a:cs typeface="Times New Roman"/>
              </a:rPr>
              <a:t>9</a:t>
            </a:r>
            <a:r>
              <a:rPr lang="en-US" altLang="ja-JP" sz="714" kern="100" dirty="0" smtClean="0">
                <a:latin typeface="ＭＳ 明朝" panose="02020609040205080304" pitchFamily="17" charset="-128"/>
                <a:ea typeface="ＭＳ 明朝" panose="02020609040205080304" pitchFamily="17" charset="-128"/>
                <a:cs typeface="Times New Roman"/>
              </a:rPr>
              <a:t>7</a:t>
            </a:r>
            <a:r>
              <a:rPr lang="ja-JP" altLang="en-US" sz="714" kern="100" dirty="0">
                <a:latin typeface="ＭＳ 明朝" panose="02020609040205080304" pitchFamily="17" charset="-128"/>
                <a:ea typeface="ＭＳ 明朝" panose="02020609040205080304" pitchFamily="17" charset="-128"/>
                <a:cs typeface="Times New Roman"/>
              </a:rPr>
              <a:t>　発災後の緊急時における財務処理体制の確保</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会計局</a:t>
            </a:r>
            <a:r>
              <a:rPr lang="en-US" altLang="ja-JP" sz="643" kern="100" dirty="0">
                <a:latin typeface="ＭＳ 明朝" panose="02020609040205080304" pitchFamily="17" charset="-128"/>
                <a:ea typeface="ＭＳ 明朝" panose="02020609040205080304" pitchFamily="17" charset="-128"/>
                <a:cs typeface="Times New Roman"/>
              </a:rPr>
              <a:t>】</a:t>
            </a:r>
          </a:p>
          <a:p>
            <a:pPr indent="326578" algn="just">
              <a:lnSpc>
                <a:spcPts val="786"/>
              </a:lnSpc>
            </a:pPr>
            <a:r>
              <a:rPr lang="en-US" sz="714" kern="100" dirty="0">
                <a:latin typeface="ＭＳ ゴシック" panose="020B0609070205080204" pitchFamily="49" charset="-128"/>
                <a:ea typeface="ＭＳ ゴシック" panose="020B0609070205080204" pitchFamily="49" charset="-128"/>
                <a:cs typeface="Times New Roman"/>
              </a:rPr>
              <a:t> </a:t>
            </a:r>
            <a:endParaRPr lang="ja-JP" altLang="en-US" sz="714" kern="100" dirty="0">
              <a:latin typeface="ＭＳ ゴシック" panose="020B0609070205080204" pitchFamily="49" charset="-128"/>
              <a:ea typeface="ＭＳ ゴシック" panose="020B0609070205080204" pitchFamily="49" charset="-128"/>
              <a:cs typeface="Times New Roman"/>
            </a:endParaRPr>
          </a:p>
          <a:p>
            <a:pPr>
              <a:lnSpc>
                <a:spcPts val="1214"/>
              </a:lnSpc>
            </a:pPr>
            <a:r>
              <a:rPr lang="ja-JP" altLang="en-US" sz="857" b="1" kern="100" dirty="0">
                <a:latin typeface="Meiryo UI" panose="020B0604030504040204" pitchFamily="50" charset="-128"/>
                <a:ea typeface="Meiryo UI" panose="020B0604030504040204" pitchFamily="50" charset="-128"/>
                <a:cs typeface="Times New Roman"/>
              </a:rPr>
              <a:t>市町村の計画的な災害対策推進への支援</a:t>
            </a:r>
            <a:r>
              <a:rPr lang="ja-JP" altLang="en-US" sz="786" b="1" kern="100" dirty="0">
                <a:latin typeface="ＭＳ ゴシック" panose="020B0609070205080204" pitchFamily="49" charset="-128"/>
                <a:ea typeface="ＭＳ ゴシック" panose="020B0609070205080204" pitchFamily="49" charset="-128"/>
                <a:cs typeface="Times New Roman"/>
              </a:rPr>
              <a:t> </a:t>
            </a:r>
          </a:p>
          <a:p>
            <a:pPr marL="95252" indent="381008" algn="just">
              <a:lnSpc>
                <a:spcPts val="429"/>
              </a:lnSpc>
            </a:pPr>
            <a:r>
              <a:rPr lang="en-US" sz="714" kern="100" dirty="0">
                <a:latin typeface="ＭＳ ゴシック" panose="020B0609070205080204" pitchFamily="49" charset="-128"/>
                <a:ea typeface="ＭＳ ゴシック" panose="020B0609070205080204" pitchFamily="49" charset="-128"/>
                <a:cs typeface="Times New Roman"/>
              </a:rPr>
              <a:t> </a:t>
            </a:r>
            <a:endParaRPr lang="ja-JP" altLang="en-US" sz="714" kern="100" dirty="0">
              <a:latin typeface="ＭＳ ゴシック" panose="020B0609070205080204" pitchFamily="49" charset="-128"/>
              <a:ea typeface="ＭＳ ゴシック" panose="020B0609070205080204" pitchFamily="49" charset="-128"/>
              <a:cs typeface="Times New Roman"/>
            </a:endParaRPr>
          </a:p>
          <a:p>
            <a:pPr indent="358775" algn="just">
              <a:lnSpc>
                <a:spcPts val="786"/>
              </a:lnSpc>
            </a:pPr>
            <a:r>
              <a:rPr lang="en-US" sz="714" b="1" kern="100" dirty="0" smtClean="0">
                <a:latin typeface="ＭＳ ゴシック" panose="020B0609070205080204" pitchFamily="49" charset="-128"/>
                <a:ea typeface="ＭＳ ゴシック" panose="020B0609070205080204" pitchFamily="49" charset="-128"/>
                <a:cs typeface="Times New Roman"/>
              </a:rPr>
              <a:t>9</a:t>
            </a:r>
            <a:r>
              <a:rPr lang="en-US" altLang="ja-JP" sz="714" b="1" kern="100" dirty="0" smtClean="0">
                <a:latin typeface="ＭＳ ゴシック" panose="020B0609070205080204" pitchFamily="49" charset="-128"/>
                <a:ea typeface="ＭＳ ゴシック" panose="020B0609070205080204" pitchFamily="49" charset="-128"/>
                <a:cs typeface="Times New Roman"/>
              </a:rPr>
              <a:t>8</a:t>
            </a:r>
            <a:r>
              <a:rPr lang="ja-JP" altLang="en-US" sz="714" b="1" kern="100" dirty="0">
                <a:latin typeface="ＭＳ ゴシック" panose="020B0609070205080204" pitchFamily="49" charset="-128"/>
                <a:ea typeface="ＭＳ ゴシック" panose="020B0609070205080204" pitchFamily="49" charset="-128"/>
                <a:cs typeface="Times New Roman"/>
              </a:rPr>
              <a:t>　市町村地域防災計画の策定</a:t>
            </a:r>
            <a:r>
              <a:rPr lang="en-US" sz="714" b="1" kern="100" dirty="0">
                <a:latin typeface="ＭＳ ゴシック" panose="020B0609070205080204" pitchFamily="49" charset="-128"/>
                <a:ea typeface="ＭＳ ゴシック" panose="020B0609070205080204" pitchFamily="49" charset="-128"/>
                <a:cs typeface="Times New Roman"/>
              </a:rPr>
              <a:t>(</a:t>
            </a:r>
            <a:r>
              <a:rPr lang="ja-JP" altLang="en-US" sz="714" b="1" kern="100" dirty="0">
                <a:latin typeface="ＭＳ ゴシック" panose="020B0609070205080204" pitchFamily="49" charset="-128"/>
                <a:ea typeface="ＭＳ ゴシック" panose="020B0609070205080204" pitchFamily="49" charset="-128"/>
                <a:cs typeface="Times New Roman"/>
              </a:rPr>
              <a:t>改訂</a:t>
            </a:r>
            <a:r>
              <a:rPr lang="en-US" sz="714" b="1" kern="100" dirty="0">
                <a:latin typeface="ＭＳ ゴシック" panose="020B0609070205080204" pitchFamily="49" charset="-128"/>
                <a:ea typeface="ＭＳ ゴシック" panose="020B0609070205080204" pitchFamily="49" charset="-128"/>
                <a:cs typeface="Times New Roman"/>
              </a:rPr>
              <a:t>)</a:t>
            </a:r>
            <a:r>
              <a:rPr lang="ja-JP" altLang="en-US" sz="714" b="1" kern="100" dirty="0">
                <a:latin typeface="ＭＳ ゴシック" panose="020B0609070205080204" pitchFamily="49" charset="-128"/>
                <a:ea typeface="ＭＳ ゴシック" panose="020B0609070205080204" pitchFamily="49" charset="-128"/>
                <a:cs typeface="Times New Roman"/>
              </a:rPr>
              <a:t>支援</a:t>
            </a:r>
            <a:r>
              <a:rPr lang="en-US" altLang="ja-JP" sz="643" b="1" kern="100" dirty="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危機管理室</a:t>
            </a:r>
            <a:r>
              <a:rPr lang="en-US" altLang="ja-JP" sz="643" b="1" kern="100" dirty="0">
                <a:latin typeface="ＭＳ ゴシック" panose="020B0609070205080204" pitchFamily="49" charset="-128"/>
                <a:ea typeface="ＭＳ ゴシック" panose="020B0609070205080204" pitchFamily="49" charset="-128"/>
                <a:cs typeface="Times New Roman"/>
              </a:rPr>
              <a:t>】</a:t>
            </a:r>
            <a:endParaRPr lang="ja-JP" altLang="en-US" sz="643" b="1" kern="100" dirty="0">
              <a:latin typeface="ＭＳ ゴシック" panose="020B0609070205080204" pitchFamily="49" charset="-128"/>
              <a:ea typeface="ＭＳ ゴシック" panose="020B0609070205080204" pitchFamily="49" charset="-128"/>
              <a:cs typeface="Times New Roman"/>
            </a:endParaRPr>
          </a:p>
          <a:p>
            <a:pPr indent="358775" algn="just">
              <a:lnSpc>
                <a:spcPts val="786"/>
              </a:lnSpc>
            </a:pPr>
            <a:r>
              <a:rPr lang="en-US" sz="714" kern="100" dirty="0" smtClean="0">
                <a:latin typeface="ＭＳ 明朝" panose="02020609040205080304" pitchFamily="17" charset="-128"/>
                <a:ea typeface="ＭＳ 明朝" panose="02020609040205080304" pitchFamily="17" charset="-128"/>
                <a:cs typeface="Times New Roman"/>
              </a:rPr>
              <a:t>9</a:t>
            </a:r>
            <a:r>
              <a:rPr lang="en-US" altLang="ja-JP" sz="714" kern="100" dirty="0" smtClean="0">
                <a:latin typeface="ＭＳ 明朝" panose="02020609040205080304" pitchFamily="17" charset="-128"/>
                <a:ea typeface="ＭＳ 明朝" panose="02020609040205080304" pitchFamily="17" charset="-128"/>
                <a:cs typeface="Times New Roman"/>
              </a:rPr>
              <a:t>9</a:t>
            </a:r>
            <a:r>
              <a:rPr lang="ja-JP" altLang="en-US" sz="714" kern="100" dirty="0">
                <a:latin typeface="ＭＳ 明朝" panose="02020609040205080304" pitchFamily="17" charset="-128"/>
                <a:ea typeface="ＭＳ 明朝" panose="02020609040205080304" pitchFamily="17" charset="-128"/>
                <a:cs typeface="Times New Roman"/>
              </a:rPr>
              <a:t>　地区防災計画の策定支援</a:t>
            </a:r>
            <a:r>
              <a:rPr lang="en-US" altLang="ja-JP" sz="643" kern="100" dirty="0">
                <a:latin typeface="ＭＳ 明朝" panose="02020609040205080304" pitchFamily="17" charset="-128"/>
                <a:ea typeface="ＭＳ 明朝" panose="02020609040205080304" pitchFamily="17" charset="-128"/>
                <a:cs typeface="Times New Roman"/>
              </a:rPr>
              <a:t>【</a:t>
            </a:r>
            <a:r>
              <a:rPr lang="ja-JP" altLang="en-US" sz="643" kern="100" dirty="0">
                <a:latin typeface="ＭＳ 明朝" panose="02020609040205080304" pitchFamily="17" charset="-128"/>
                <a:ea typeface="ＭＳ 明朝" panose="02020609040205080304" pitchFamily="17" charset="-128"/>
                <a:cs typeface="Times New Roman"/>
              </a:rPr>
              <a:t>危機管理室</a:t>
            </a:r>
            <a:r>
              <a:rPr lang="en-US" altLang="ja-JP" sz="643" kern="100" dirty="0">
                <a:latin typeface="ＭＳ 明朝" panose="02020609040205080304" pitchFamily="17" charset="-128"/>
                <a:ea typeface="ＭＳ 明朝" panose="02020609040205080304" pitchFamily="17" charset="-128"/>
                <a:cs typeface="Times New Roman"/>
              </a:rPr>
              <a:t>】</a:t>
            </a:r>
          </a:p>
          <a:p>
            <a:pPr marL="266700" indent="-266700" algn="just">
              <a:lnSpc>
                <a:spcPts val="786"/>
              </a:lnSpc>
            </a:pPr>
            <a:r>
              <a:rPr lang="en-US" altLang="ja-JP" sz="640" b="1" kern="100" dirty="0" smtClean="0">
                <a:latin typeface="ＭＳ ゴシック" panose="020B0609070205080204" pitchFamily="49" charset="-128"/>
                <a:ea typeface="ＭＳ ゴシック" panose="020B0609070205080204" pitchFamily="49" charset="-128"/>
                <a:cs typeface="Times New Roman"/>
              </a:rPr>
              <a:t> (</a:t>
            </a:r>
            <a:r>
              <a:rPr lang="ja-JP" altLang="en-US" sz="640" b="1" kern="100" dirty="0">
                <a:latin typeface="ＭＳ ゴシック" panose="020B0609070205080204" pitchFamily="49" charset="-128"/>
                <a:ea typeface="ＭＳ ゴシック" panose="020B0609070205080204" pitchFamily="49" charset="-128"/>
                <a:cs typeface="Times New Roman"/>
              </a:rPr>
              <a:t>重点</a:t>
            </a:r>
            <a:r>
              <a:rPr lang="en-US" altLang="ja-JP" sz="640" b="1" kern="100" dirty="0" smtClean="0">
                <a:latin typeface="ＭＳ ゴシック" panose="020B0609070205080204" pitchFamily="49" charset="-128"/>
                <a:ea typeface="ＭＳ ゴシック" panose="020B0609070205080204" pitchFamily="49" charset="-128"/>
                <a:cs typeface="Times New Roman"/>
              </a:rPr>
              <a:t>)</a:t>
            </a:r>
            <a:r>
              <a:rPr lang="ja-JP" altLang="en-US" sz="400" b="1" kern="100" dirty="0" smtClean="0">
                <a:latin typeface="ＭＳ ゴシック" panose="020B0609070205080204" pitchFamily="49" charset="-128"/>
                <a:ea typeface="ＭＳ ゴシック" panose="020B0609070205080204" pitchFamily="49" charset="-128"/>
                <a:cs typeface="Times New Roman"/>
              </a:rPr>
              <a:t> </a:t>
            </a:r>
            <a:r>
              <a:rPr lang="en-US" sz="714" b="1" kern="100" dirty="0" smtClean="0">
                <a:latin typeface="ＭＳ ゴシック" panose="020B0609070205080204" pitchFamily="49" charset="-128"/>
                <a:ea typeface="ＭＳ ゴシック" panose="020B0609070205080204" pitchFamily="49" charset="-128"/>
                <a:cs typeface="Times New Roman"/>
              </a:rPr>
              <a:t>100</a:t>
            </a:r>
            <a:r>
              <a:rPr lang="ja-JP" altLang="en-US" sz="700" b="1" kern="100" dirty="0">
                <a:latin typeface="ＭＳ ゴシック" panose="020B0609070205080204" pitchFamily="49" charset="-128"/>
                <a:ea typeface="ＭＳ ゴシック" panose="020B0609070205080204" pitchFamily="49" charset="-128"/>
                <a:cs typeface="Times New Roman"/>
              </a:rPr>
              <a:t>　</a:t>
            </a:r>
            <a:r>
              <a:rPr lang="ja-JP" altLang="en-US" sz="714" b="1" kern="100" dirty="0" smtClean="0">
                <a:latin typeface="ＭＳ ゴシック" panose="020B0609070205080204" pitchFamily="49" charset="-128"/>
                <a:ea typeface="ＭＳ ゴシック" panose="020B0609070205080204" pitchFamily="49" charset="-128"/>
                <a:cs typeface="Times New Roman"/>
              </a:rPr>
              <a:t>地震</a:t>
            </a:r>
            <a:r>
              <a:rPr lang="ja-JP" altLang="en-US" sz="714" b="1" kern="100" dirty="0">
                <a:latin typeface="ＭＳ ゴシック" panose="020B0609070205080204" pitchFamily="49" charset="-128"/>
                <a:ea typeface="ＭＳ ゴシック" panose="020B0609070205080204" pitchFamily="49" charset="-128"/>
                <a:cs typeface="Times New Roman"/>
              </a:rPr>
              <a:t>災害に備えた市町村に対する支援</a:t>
            </a:r>
            <a:r>
              <a:rPr lang="en-US" altLang="ja-JP" sz="643" b="1" kern="100" dirty="0">
                <a:latin typeface="ＭＳ ゴシック" panose="020B0609070205080204" pitchFamily="49" charset="-128"/>
                <a:ea typeface="ＭＳ ゴシック" panose="020B0609070205080204" pitchFamily="49" charset="-128"/>
                <a:cs typeface="Times New Roman"/>
              </a:rPr>
              <a:t>【</a:t>
            </a:r>
            <a:r>
              <a:rPr lang="ja-JP" altLang="en-US" sz="643" b="1" kern="100" dirty="0">
                <a:latin typeface="ＭＳ ゴシック" panose="020B0609070205080204" pitchFamily="49" charset="-128"/>
                <a:ea typeface="ＭＳ ゴシック" panose="020B0609070205080204" pitchFamily="49" charset="-128"/>
                <a:cs typeface="Times New Roman"/>
              </a:rPr>
              <a:t>危機管理室</a:t>
            </a:r>
            <a:r>
              <a:rPr lang="en-US" altLang="ja-JP" sz="643" b="1" kern="100" dirty="0">
                <a:latin typeface="ＭＳ ゴシック" panose="020B0609070205080204" pitchFamily="49" charset="-128"/>
                <a:ea typeface="ＭＳ ゴシック" panose="020B0609070205080204" pitchFamily="49" charset="-128"/>
                <a:cs typeface="Times New Roman"/>
              </a:rPr>
              <a:t>】</a:t>
            </a:r>
            <a:endParaRPr lang="ja-JP" altLang="en-US" sz="714" kern="100" dirty="0">
              <a:latin typeface="ＭＳ ゴシック" panose="020B0609070205080204" pitchFamily="49" charset="-128"/>
              <a:ea typeface="ＭＳ ゴシック" panose="020B0609070205080204" pitchFamily="49" charset="-128"/>
              <a:cs typeface="Times New Roman"/>
            </a:endParaRPr>
          </a:p>
        </p:txBody>
      </p:sp>
      <p:sp>
        <p:nvSpPr>
          <p:cNvPr id="4" name="正方形/長方形 3" descr="◇基本方針に基づく、目標達成に向け、３つのミッションに区分し、100のアクションを位置付け、推進&#10;◇これらアクションの着実な推進に向け、地震発生後の「府の行政機能を維持」する体制確保（「府庁ＢＣＰ・災害等応急対策実施要領改訂」等）と、住民の命を守る最前線となる「市町村の計画的な災害対策」に対する必要な支援も実施"/>
          <p:cNvSpPr>
            <a:spLocks/>
          </p:cNvSpPr>
          <p:nvPr/>
        </p:nvSpPr>
        <p:spPr>
          <a:xfrm>
            <a:off x="581574" y="291511"/>
            <a:ext cx="8742857" cy="412200"/>
          </a:xfrm>
          <a:prstGeom prst="rect">
            <a:avLst/>
          </a:prstGeom>
          <a:solidFill>
            <a:sysClr val="window" lastClr="FFFFFF"/>
          </a:solidFill>
          <a:ln w="22225" cap="flat" cmpd="sng" algn="ctr">
            <a:solidFill>
              <a:schemeClr val="tx1"/>
            </a:solidFill>
            <a:prstDash val="sysDot"/>
          </a:ln>
          <a:effectLst/>
        </p:spPr>
        <p:txBody>
          <a:bodyPr rot="0" spcFirstLastPara="0" vert="horz" wrap="square" lIns="65314" tIns="32657" rIns="65314" bIns="32657" numCol="1" spcCol="0" rtlCol="0" fromWordArt="0" anchor="t" anchorCtr="0" forceAA="0" compatLnSpc="1">
            <a:prstTxWarp prst="textNoShape">
              <a:avLst/>
            </a:prstTxWarp>
            <a:spAutoFit/>
          </a:bodyPr>
          <a:lstStyle/>
          <a:p>
            <a:pPr marL="258541" indent="-197308">
              <a:lnSpc>
                <a:spcPts val="929"/>
              </a:lnSpc>
            </a:pPr>
            <a:r>
              <a:rPr lang="ja-JP" altLang="en-US" sz="714" kern="100" dirty="0">
                <a:latin typeface="Century"/>
                <a:ea typeface="ＭＳ ゴシック"/>
                <a:cs typeface="Times New Roman"/>
              </a:rPr>
              <a:t>◇</a:t>
            </a:r>
            <a:r>
              <a:rPr lang="en-US" altLang="ja-JP" sz="714" kern="100" dirty="0">
                <a:latin typeface="Century"/>
                <a:ea typeface="ＭＳ ゴシック"/>
                <a:cs typeface="Times New Roman"/>
              </a:rPr>
              <a:t>	</a:t>
            </a:r>
            <a:r>
              <a:rPr lang="ja-JP" altLang="en-US" sz="714" kern="100" spc="-7" dirty="0">
                <a:latin typeface="Century"/>
                <a:ea typeface="ＭＳ ゴシック"/>
                <a:cs typeface="Times New Roman"/>
              </a:rPr>
              <a:t>基本方針に基づく、目標達成に向け、主に３つのミッションに区分し、</a:t>
            </a:r>
            <a:r>
              <a:rPr lang="en-US" sz="714" kern="100" spc="-7" dirty="0">
                <a:latin typeface="Century"/>
                <a:ea typeface="ＭＳ ゴシック"/>
                <a:cs typeface="Times New Roman"/>
              </a:rPr>
              <a:t>100</a:t>
            </a:r>
            <a:r>
              <a:rPr lang="ja-JP" altLang="en-US" sz="714" kern="100" spc="-7" dirty="0">
                <a:latin typeface="Century"/>
                <a:ea typeface="ＭＳ ゴシック"/>
                <a:cs typeface="Times New Roman"/>
              </a:rPr>
              <a:t>のアクションを位置付け、推進</a:t>
            </a:r>
            <a:endParaRPr lang="ja-JP" altLang="en-US" sz="750" kern="100" dirty="0">
              <a:latin typeface="Century"/>
              <a:ea typeface="ＭＳ 明朝"/>
              <a:cs typeface="Times New Roman"/>
            </a:endParaRPr>
          </a:p>
          <a:p>
            <a:pPr marL="258541" indent="-197308">
              <a:lnSpc>
                <a:spcPts val="929"/>
              </a:lnSpc>
            </a:pPr>
            <a:r>
              <a:rPr lang="ja-JP" altLang="en-US" sz="714" kern="100" dirty="0">
                <a:latin typeface="Century"/>
                <a:ea typeface="ＭＳ ゴシック"/>
                <a:cs typeface="Times New Roman"/>
              </a:rPr>
              <a:t>◇</a:t>
            </a:r>
            <a:r>
              <a:rPr lang="en-US" altLang="ja-JP" sz="714" kern="100" dirty="0">
                <a:latin typeface="Century"/>
                <a:ea typeface="ＭＳ ゴシック"/>
                <a:cs typeface="Times New Roman"/>
              </a:rPr>
              <a:t>	</a:t>
            </a:r>
            <a:r>
              <a:rPr lang="ja-JP" altLang="en-US" sz="714" kern="100" dirty="0">
                <a:latin typeface="Century"/>
                <a:ea typeface="ＭＳ ゴシック"/>
                <a:cs typeface="Times New Roman"/>
              </a:rPr>
              <a:t>これらアクションの着実な推進に向け、地震発生後の「府の行政機能を維持」する体制確保</a:t>
            </a:r>
            <a:r>
              <a:rPr lang="ja-JP" altLang="en-US" sz="643" kern="100" dirty="0">
                <a:latin typeface="Century"/>
                <a:ea typeface="ＭＳ ゴシック"/>
                <a:cs typeface="Times New Roman"/>
              </a:rPr>
              <a:t>（「府庁ＢＣＰ・災害等応急対策実施要領改訂」等）</a:t>
            </a:r>
            <a:r>
              <a:rPr lang="ja-JP" altLang="en-US" sz="714" kern="100" dirty="0">
                <a:latin typeface="Century"/>
                <a:ea typeface="ＭＳ ゴシック"/>
                <a:cs typeface="Times New Roman"/>
              </a:rPr>
              <a:t>と、住民の命を守る最前線となる「市町村の計画的な災害対策」に対する必要な支援も実施</a:t>
            </a:r>
            <a:endParaRPr lang="ja-JP" altLang="en-US" sz="750" kern="100" dirty="0">
              <a:latin typeface="Century"/>
              <a:ea typeface="ＭＳ 明朝"/>
              <a:cs typeface="Times New Roman"/>
            </a:endParaRPr>
          </a:p>
        </p:txBody>
      </p:sp>
      <p:sp>
        <p:nvSpPr>
          <p:cNvPr id="6" name="正方形/長方形 5"/>
          <p:cNvSpPr/>
          <p:nvPr/>
        </p:nvSpPr>
        <p:spPr>
          <a:xfrm>
            <a:off x="388717" y="122239"/>
            <a:ext cx="9128571" cy="671142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86"/>
          </a:p>
        </p:txBody>
      </p:sp>
      <p:sp>
        <p:nvSpPr>
          <p:cNvPr id="5" name="角丸四角形 4" title="３つのミッションと１００のアクション"/>
          <p:cNvSpPr/>
          <p:nvPr/>
        </p:nvSpPr>
        <p:spPr bwMode="blackGray">
          <a:xfrm>
            <a:off x="3024431" y="12860"/>
            <a:ext cx="3857143" cy="244475"/>
          </a:xfrm>
          <a:prstGeom prst="roundRect">
            <a:avLst/>
          </a:prstGeom>
          <a:solidFill>
            <a:schemeClr val="accent1">
              <a:lumMod val="75000"/>
            </a:schemeClr>
          </a:solidFill>
          <a:ln w="25400" cap="flat" cmpd="sng" algn="ctr">
            <a:noFill/>
            <a:prstDash val="solid"/>
          </a:ln>
          <a:effectLst/>
        </p:spPr>
        <p:txBody>
          <a:bodyPr rot="0" spcFirstLastPara="0" vert="horz" wrap="square" lIns="65314" tIns="32657" rIns="65314" bIns="32657" numCol="1" spcCol="0" rtlCol="0" fromWordArt="0" anchor="ctr" anchorCtr="0" forceAA="0" compatLnSpc="1">
            <a:prstTxWarp prst="textNoShape">
              <a:avLst/>
            </a:prstTxWarp>
            <a:noAutofit/>
          </a:bodyPr>
          <a:lstStyle/>
          <a:p>
            <a:pPr algn="ctr"/>
            <a:r>
              <a:rPr lang="ja-JP" altLang="en-US" sz="1000" b="1" kern="100" spc="-14"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３つのミッションと</a:t>
            </a:r>
            <a:r>
              <a:rPr lang="en-US" altLang="ja-JP" sz="1000" b="1" kern="100" spc="-14"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100</a:t>
            </a:r>
            <a:r>
              <a:rPr lang="ja-JP" altLang="en-US" sz="1000" b="1" kern="100" spc="-14"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のアクション</a:t>
            </a:r>
            <a:endParaRPr lang="ja-JP" altLang="en-US" sz="10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452887" y="4352409"/>
            <a:ext cx="2988000" cy="102857"/>
          </a:xfrm>
          <a:prstGeom prst="rect">
            <a:avLst/>
          </a:prstGeom>
          <a:solidFill>
            <a:srgbClr val="777777">
              <a:alpha val="29804"/>
            </a:srgb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86"/>
          </a:p>
        </p:txBody>
      </p:sp>
      <p:sp>
        <p:nvSpPr>
          <p:cNvPr id="26" name="正方形/長方形 25"/>
          <p:cNvSpPr/>
          <p:nvPr/>
        </p:nvSpPr>
        <p:spPr>
          <a:xfrm>
            <a:off x="5004434" y="894292"/>
            <a:ext cx="4448571" cy="102857"/>
          </a:xfrm>
          <a:prstGeom prst="rect">
            <a:avLst/>
          </a:prstGeom>
          <a:solidFill>
            <a:srgbClr val="777777">
              <a:alpha val="29804"/>
            </a:srgb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86"/>
          </a:p>
        </p:txBody>
      </p:sp>
      <p:sp>
        <p:nvSpPr>
          <p:cNvPr id="28" name="正方形/長方形 27"/>
          <p:cNvSpPr/>
          <p:nvPr/>
        </p:nvSpPr>
        <p:spPr>
          <a:xfrm>
            <a:off x="5004434" y="1707662"/>
            <a:ext cx="3034286" cy="102857"/>
          </a:xfrm>
          <a:prstGeom prst="rect">
            <a:avLst/>
          </a:prstGeom>
          <a:solidFill>
            <a:srgbClr val="777777">
              <a:alpha val="29804"/>
            </a:srgb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86"/>
          </a:p>
        </p:txBody>
      </p:sp>
      <p:grpSp>
        <p:nvGrpSpPr>
          <p:cNvPr id="30" name="グループ化 29"/>
          <p:cNvGrpSpPr/>
          <p:nvPr/>
        </p:nvGrpSpPr>
        <p:grpSpPr>
          <a:xfrm>
            <a:off x="7925203" y="6484037"/>
            <a:ext cx="1599797" cy="323165"/>
            <a:chOff x="10692000" y="252000"/>
            <a:chExt cx="2239716" cy="452431"/>
          </a:xfrm>
        </p:grpSpPr>
        <p:sp>
          <p:nvSpPr>
            <p:cNvPr id="13" name="テキスト ボックス 12"/>
            <p:cNvSpPr txBox="1"/>
            <p:nvPr/>
          </p:nvSpPr>
          <p:spPr>
            <a:xfrm>
              <a:off x="10692000" y="252000"/>
              <a:ext cx="2239716" cy="452431"/>
            </a:xfrm>
            <a:prstGeom prst="rect">
              <a:avLst/>
            </a:prstGeom>
            <a:solidFill>
              <a:schemeClr val="bg1"/>
            </a:solidFill>
            <a:ln w="19050">
              <a:solidFill>
                <a:schemeClr val="tx1"/>
              </a:solidFill>
            </a:ln>
          </p:spPr>
          <p:txBody>
            <a:bodyPr wrap="none" rtlCol="0">
              <a:spAutoFit/>
            </a:bodyPr>
            <a:lstStyle/>
            <a:p>
              <a:pPr marL="258541" indent="-258541"/>
              <a:r>
                <a:rPr kumimoji="1" lang="en-US" altLang="ja-JP" sz="750" dirty="0"/>
                <a:t>	</a:t>
              </a:r>
              <a:r>
                <a:rPr kumimoji="1" lang="ja-JP" altLang="en-US" sz="750" dirty="0"/>
                <a:t>：新規アクション</a:t>
              </a:r>
              <a:endParaRPr kumimoji="1" lang="en-US" altLang="ja-JP" sz="750" dirty="0"/>
            </a:p>
            <a:p>
              <a:pPr marL="258541" indent="-258541"/>
              <a:r>
                <a:rPr lang="ja-JP" altLang="en-US" sz="750" b="1" dirty="0"/>
                <a:t>太字</a:t>
              </a:r>
              <a:r>
                <a:rPr lang="en-US" altLang="ja-JP" sz="750" dirty="0"/>
                <a:t>	</a:t>
              </a:r>
              <a:r>
                <a:rPr lang="ja-JP" altLang="en-US" sz="750" dirty="0"/>
                <a:t>：修正があったアクション</a:t>
              </a:r>
              <a:endParaRPr kumimoji="1" lang="ja-JP" altLang="en-US" sz="750" dirty="0"/>
            </a:p>
          </p:txBody>
        </p:sp>
        <p:sp>
          <p:nvSpPr>
            <p:cNvPr id="29" name="正方形/長方形 28"/>
            <p:cNvSpPr/>
            <p:nvPr/>
          </p:nvSpPr>
          <p:spPr>
            <a:xfrm>
              <a:off x="10728000" y="288000"/>
              <a:ext cx="360000" cy="144000"/>
            </a:xfrm>
            <a:prstGeom prst="rect">
              <a:avLst/>
            </a:prstGeom>
            <a:solidFill>
              <a:srgbClr val="777777">
                <a:alpha val="29804"/>
              </a:srgb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86"/>
            </a:p>
          </p:txBody>
        </p:sp>
      </p:grpSp>
      <p:sp>
        <p:nvSpPr>
          <p:cNvPr id="14" name="正方形/長方形 13"/>
          <p:cNvSpPr/>
          <p:nvPr/>
        </p:nvSpPr>
        <p:spPr>
          <a:xfrm>
            <a:off x="452888" y="2417582"/>
            <a:ext cx="2556000" cy="102857"/>
          </a:xfrm>
          <a:prstGeom prst="rect">
            <a:avLst/>
          </a:prstGeom>
          <a:solidFill>
            <a:srgbClr val="777777">
              <a:alpha val="29804"/>
            </a:srgb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86"/>
          </a:p>
        </p:txBody>
      </p:sp>
    </p:spTree>
    <p:extLst>
      <p:ext uri="{BB962C8B-B14F-4D97-AF65-F5344CB8AC3E}">
        <p14:creationId xmlns:p14="http://schemas.microsoft.com/office/powerpoint/2010/main" val="2470230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1532</TotalTime>
  <Words>708</Words>
  <Application>Microsoft Office PowerPoint</Application>
  <PresentationFormat>A4 210 x 297 mm</PresentationFormat>
  <Paragraphs>339</Paragraphs>
  <Slides>2</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Meiryo UI</vt:lpstr>
      <vt:lpstr>ＭＳ ゴシック</vt:lpstr>
      <vt:lpstr>ＭＳ 明朝</vt:lpstr>
      <vt:lpstr>游ゴシック</vt:lpstr>
      <vt:lpstr>游ゴシック Light</vt:lpstr>
      <vt:lpstr>Arial</vt:lpstr>
      <vt:lpstr>Arial Narrow</vt:lpstr>
      <vt:lpstr>Calibri</vt:lpstr>
      <vt:lpstr>Calibri Light</vt:lpstr>
      <vt:lpstr>Century</vt:lpstr>
      <vt:lpstr>Times New Roman</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小城　正樹</dc:creator>
  <cp:lastModifiedBy>内屋　雅人</cp:lastModifiedBy>
  <cp:revision>150</cp:revision>
  <cp:lastPrinted>2019-01-16T09:31:34Z</cp:lastPrinted>
  <dcterms:created xsi:type="dcterms:W3CDTF">2018-12-03T06:41:58Z</dcterms:created>
  <dcterms:modified xsi:type="dcterms:W3CDTF">2019-01-28T11:36:14Z</dcterms:modified>
</cp:coreProperties>
</file>